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76" r:id="rId3"/>
    <p:sldId id="282" r:id="rId4"/>
    <p:sldId id="286" r:id="rId5"/>
    <p:sldId id="305" r:id="rId6"/>
    <p:sldId id="285" r:id="rId7"/>
    <p:sldId id="287" r:id="rId8"/>
    <p:sldId id="288" r:id="rId9"/>
    <p:sldId id="289" r:id="rId10"/>
    <p:sldId id="291" r:id="rId11"/>
    <p:sldId id="307" r:id="rId12"/>
    <p:sldId id="308" r:id="rId13"/>
    <p:sldId id="311" r:id="rId14"/>
    <p:sldId id="312" r:id="rId15"/>
    <p:sldId id="309" r:id="rId16"/>
    <p:sldId id="310" r:id="rId17"/>
    <p:sldId id="300" r:id="rId18"/>
    <p:sldId id="283" r:id="rId19"/>
    <p:sldId id="28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3C63"/>
    <a:srgbClr val="3342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3"/>
    <p:restoredTop sz="96190"/>
  </p:normalViewPr>
  <p:slideViewPr>
    <p:cSldViewPr snapToGrid="0" showGuides="1">
      <p:cViewPr varScale="1">
        <p:scale>
          <a:sx n="87" d="100"/>
          <a:sy n="87" d="100"/>
        </p:scale>
        <p:origin x="288"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6" d="100"/>
          <a:sy n="96"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24E7A5-B965-C52C-FF34-DD6DAD9D6B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a:extLst>
              <a:ext uri="{FF2B5EF4-FFF2-40B4-BE49-F238E27FC236}">
                <a16:creationId xmlns:a16="http://schemas.microsoft.com/office/drawing/2014/main" id="{BCB84533-B646-8C43-FF18-D789503C1D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AA7DA0-3C7C-3F4D-8E6A-C62A034F4BDB}" type="datetimeFigureOut">
              <a:rPr lang="en-CN" smtClean="0"/>
              <a:t>10/24/2022</a:t>
            </a:fld>
            <a:endParaRPr lang="en-CN"/>
          </a:p>
        </p:txBody>
      </p:sp>
      <p:sp>
        <p:nvSpPr>
          <p:cNvPr id="4" name="Footer Placeholder 3">
            <a:extLst>
              <a:ext uri="{FF2B5EF4-FFF2-40B4-BE49-F238E27FC236}">
                <a16:creationId xmlns:a16="http://schemas.microsoft.com/office/drawing/2014/main" id="{CD4DC599-34DF-C8B0-8964-9023704F6D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5" name="Slide Number Placeholder 4">
            <a:extLst>
              <a:ext uri="{FF2B5EF4-FFF2-40B4-BE49-F238E27FC236}">
                <a16:creationId xmlns:a16="http://schemas.microsoft.com/office/drawing/2014/main" id="{4592E0F7-3967-6800-96BC-CC8C213AC2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D01A22-ECB1-0A46-8230-21BEF79F559B}" type="slidenum">
              <a:rPr lang="en-CN" smtClean="0"/>
              <a:t>‹#›</a:t>
            </a:fld>
            <a:endParaRPr lang="en-CN"/>
          </a:p>
        </p:txBody>
      </p:sp>
    </p:spTree>
    <p:extLst>
      <p:ext uri="{BB962C8B-B14F-4D97-AF65-F5344CB8AC3E}">
        <p14:creationId xmlns:p14="http://schemas.microsoft.com/office/powerpoint/2010/main" val="404192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88542-8802-4B87-9091-59CD01CCE8CD}" type="datetimeFigureOut">
              <a:rPr lang="zh-CN" altLang="en-US" smtClean="0"/>
              <a:t>2022/10/24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02F37-9261-4F8B-9652-2016387BD2FF}" type="slidenum">
              <a:rPr lang="zh-CN" altLang="en-US" smtClean="0"/>
              <a:t>‹#›</a:t>
            </a:fld>
            <a:endParaRPr lang="zh-CN" altLang="en-US"/>
          </a:p>
        </p:txBody>
      </p:sp>
    </p:spTree>
    <p:extLst>
      <p:ext uri="{BB962C8B-B14F-4D97-AF65-F5344CB8AC3E}">
        <p14:creationId xmlns:p14="http://schemas.microsoft.com/office/powerpoint/2010/main" val="1197460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a:p>
        </p:txBody>
      </p:sp>
      <p:sp>
        <p:nvSpPr>
          <p:cNvPr id="4" name="Slide Number Placeholder 3"/>
          <p:cNvSpPr>
            <a:spLocks noGrp="1"/>
          </p:cNvSpPr>
          <p:nvPr>
            <p:ph type="sldNum" sz="quarter" idx="5"/>
          </p:nvPr>
        </p:nvSpPr>
        <p:spPr/>
        <p:txBody>
          <a:bodyPr/>
          <a:lstStyle/>
          <a:p>
            <a:fld id="{40C02F37-9261-4F8B-9652-2016387BD2FF}" type="slidenum">
              <a:rPr lang="zh-CN" altLang="en-US" smtClean="0"/>
              <a:t>1</a:t>
            </a:fld>
            <a:endParaRPr lang="zh-CN" altLang="en-US"/>
          </a:p>
        </p:txBody>
      </p:sp>
    </p:spTree>
    <p:extLst>
      <p:ext uri="{BB962C8B-B14F-4D97-AF65-F5344CB8AC3E}">
        <p14:creationId xmlns:p14="http://schemas.microsoft.com/office/powerpoint/2010/main" val="3421943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5CF78D8-F3C0-44EF-A6A6-D35BEDB84898}"/>
              </a:ext>
            </a:extLst>
          </p:cNvPr>
          <p:cNvSpPr/>
          <p:nvPr userDrawn="1"/>
        </p:nvSpPr>
        <p:spPr>
          <a:xfrm>
            <a:off x="0" y="0"/>
            <a:ext cx="12192000" cy="6858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19164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3" orient="horz" pos="618" userDrawn="1">
          <p15:clr>
            <a:srgbClr val="FBAE40"/>
          </p15:clr>
        </p15:guide>
        <p15:guide id="5" orient="horz" pos="731" userDrawn="1">
          <p15:clr>
            <a:srgbClr val="FBAE40"/>
          </p15:clr>
        </p15:guide>
        <p15:guide id="6" orient="horz" pos="3702" userDrawn="1">
          <p15:clr>
            <a:srgbClr val="FBAE40"/>
          </p15:clr>
        </p15:guide>
        <p15:guide id="8" orient="horz" pos="3589" userDrawn="1">
          <p15:clr>
            <a:srgbClr val="FBAE40"/>
          </p15:clr>
        </p15:guide>
        <p15:guide id="9" pos="438" userDrawn="1">
          <p15:clr>
            <a:srgbClr val="FBAE40"/>
          </p15:clr>
        </p15:guide>
        <p15:guide id="10" pos="724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64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guide id="3" orient="horz" pos="618">
          <p15:clr>
            <a:srgbClr val="FBAE40"/>
          </p15:clr>
        </p15:guide>
        <p15:guide id="5" orient="horz" pos="731" userDrawn="1">
          <p15:clr>
            <a:srgbClr val="FBAE40"/>
          </p15:clr>
        </p15:guide>
        <p15:guide id="6" orient="horz" pos="3702">
          <p15:clr>
            <a:srgbClr val="FBAE40"/>
          </p15:clr>
        </p15:guide>
        <p15:guide id="8" orient="horz" pos="3589" userDrawn="1">
          <p15:clr>
            <a:srgbClr val="FBAE40"/>
          </p15:clr>
        </p15:guide>
        <p15:guide id="9" pos="438">
          <p15:clr>
            <a:srgbClr val="FBAE40"/>
          </p15:clr>
        </p15:guide>
        <p15:guide id="10" pos="72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790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guide id="3" orient="horz" pos="618">
          <p15:clr>
            <a:srgbClr val="FBAE40"/>
          </p15:clr>
        </p15:guide>
        <p15:guide id="5" orient="horz" pos="731" userDrawn="1">
          <p15:clr>
            <a:srgbClr val="FBAE40"/>
          </p15:clr>
        </p15:guide>
        <p15:guide id="6" orient="horz" pos="3702">
          <p15:clr>
            <a:srgbClr val="FBAE40"/>
          </p15:clr>
        </p15:guide>
        <p15:guide id="8" orient="horz" pos="3589" userDrawn="1">
          <p15:clr>
            <a:srgbClr val="FBAE40"/>
          </p15:clr>
        </p15:guide>
        <p15:guide id="9" pos="438">
          <p15:clr>
            <a:srgbClr val="FBAE40"/>
          </p15:clr>
        </p15:guide>
        <p15:guide id="10" pos="724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3AF32EA6-CC8B-451B-BE3C-90A34D3C0416}"/>
              </a:ext>
            </a:extLst>
          </p:cNvPr>
          <p:cNvSpPr>
            <a:spLocks noGrp="1"/>
          </p:cNvSpPr>
          <p:nvPr>
            <p:ph type="dt" sz="half" idx="10"/>
          </p:nvPr>
        </p:nvSpPr>
        <p:spPr>
          <a:xfrm>
            <a:off x="8807100" y="6486910"/>
            <a:ext cx="2743200" cy="365125"/>
          </a:xfrm>
        </p:spPr>
        <p:txBody>
          <a:bodyPr/>
          <a:lstStyle/>
          <a:p>
            <a:endParaRPr lang="zh-CN" altLang="en-US"/>
          </a:p>
        </p:txBody>
      </p:sp>
      <p:sp>
        <p:nvSpPr>
          <p:cNvPr id="3" name="页脚占位符 5">
            <a:extLst>
              <a:ext uri="{FF2B5EF4-FFF2-40B4-BE49-F238E27FC236}">
                <a16:creationId xmlns:a16="http://schemas.microsoft.com/office/drawing/2014/main" id="{74A842FF-79CA-4FF2-988B-1C612A9E94DF}"/>
              </a:ext>
            </a:extLst>
          </p:cNvPr>
          <p:cNvSpPr>
            <a:spLocks noGrp="1"/>
          </p:cNvSpPr>
          <p:nvPr>
            <p:ph type="ftr" sz="quarter" idx="11"/>
          </p:nvPr>
        </p:nvSpPr>
        <p:spPr>
          <a:xfrm>
            <a:off x="4038600" y="6464300"/>
            <a:ext cx="4114800" cy="365125"/>
          </a:xfrm>
        </p:spPr>
        <p:txBody>
          <a:bodyPr/>
          <a:lstStyle/>
          <a:p>
            <a:endParaRPr lang="zh-CN" altLang="en-US"/>
          </a:p>
        </p:txBody>
      </p:sp>
      <p:sp>
        <p:nvSpPr>
          <p:cNvPr id="4" name="灯片编号占位符 6">
            <a:extLst>
              <a:ext uri="{FF2B5EF4-FFF2-40B4-BE49-F238E27FC236}">
                <a16:creationId xmlns:a16="http://schemas.microsoft.com/office/drawing/2014/main" id="{19D760B5-BF01-45BA-B6BF-E9A26761EE1C}"/>
              </a:ext>
            </a:extLst>
          </p:cNvPr>
          <p:cNvSpPr>
            <a:spLocks noGrp="1"/>
          </p:cNvSpPr>
          <p:nvPr>
            <p:ph type="sldNum" sz="quarter" idx="12"/>
          </p:nvPr>
        </p:nvSpPr>
        <p:spPr>
          <a:xfrm>
            <a:off x="0" y="6162677"/>
            <a:ext cx="509286" cy="365125"/>
          </a:xfrm>
        </p:spPr>
        <p:txBody>
          <a:bodyPr/>
          <a:lstStyle>
            <a:lvl1pPr>
              <a:defRPr sz="2000">
                <a:solidFill>
                  <a:srgbClr val="002060"/>
                </a:solidFill>
                <a:latin typeface="Arial" panose="020B0604020202020204" pitchFamily="34" charset="0"/>
                <a:cs typeface="Arial" panose="020B0604020202020204" pitchFamily="34" charset="0"/>
              </a:defRPr>
            </a:lvl1pPr>
          </a:lstStyle>
          <a:p>
            <a:fld id="{DE889C00-3007-445F-903C-C55D6E6A648E}" type="slidenum">
              <a:rPr lang="zh-CN" altLang="en-US" smtClean="0"/>
              <a:pPr/>
              <a:t>‹#›</a:t>
            </a:fld>
            <a:endParaRPr lang="zh-CN" altLang="en-US" dirty="0"/>
          </a:p>
        </p:txBody>
      </p:sp>
      <p:sp>
        <p:nvSpPr>
          <p:cNvPr id="15" name="矩形 14">
            <a:extLst>
              <a:ext uri="{FF2B5EF4-FFF2-40B4-BE49-F238E27FC236}">
                <a16:creationId xmlns:a16="http://schemas.microsoft.com/office/drawing/2014/main" id="{AD52A861-4999-4246-AA71-C551BD7CC36D}"/>
              </a:ext>
            </a:extLst>
          </p:cNvPr>
          <p:cNvSpPr/>
          <p:nvPr userDrawn="1"/>
        </p:nvSpPr>
        <p:spPr>
          <a:xfrm>
            <a:off x="0" y="0"/>
            <a:ext cx="12192000" cy="900000"/>
          </a:xfrm>
          <a:prstGeom prst="rect">
            <a:avLst/>
          </a:prstGeom>
          <a:solidFill>
            <a:srgbClr val="094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E9BEF399-7A29-4175-BEE6-B2D0394A89B0}"/>
              </a:ext>
            </a:extLst>
          </p:cNvPr>
          <p:cNvSpPr txBox="1"/>
          <p:nvPr userDrawn="1"/>
        </p:nvSpPr>
        <p:spPr>
          <a:xfrm>
            <a:off x="1098550" y="421722"/>
            <a:ext cx="3041650" cy="307777"/>
          </a:xfrm>
          <a:prstGeom prst="rect">
            <a:avLst/>
          </a:prstGeom>
          <a:noFill/>
        </p:spPr>
        <p:txBody>
          <a:bodyPr wrap="square">
            <a:spAutoFit/>
          </a:bodyPr>
          <a:lstStyle/>
          <a:p>
            <a:r>
              <a:rPr lang="en-US" altLang="zh-CN" sz="1400" dirty="0">
                <a:solidFill>
                  <a:schemeClr val="bg1">
                    <a:lumMod val="95000"/>
                  </a:schemeClr>
                </a:solidFill>
                <a:latin typeface="Arial" panose="020B0604020202020204" pitchFamily="34" charset="0"/>
                <a:cs typeface="Arial" panose="020B0604020202020204" pitchFamily="34" charset="0"/>
              </a:rPr>
              <a:t>UNIVERSITI</a:t>
            </a:r>
            <a:r>
              <a:rPr lang="zh-CN" altLang="en-US" sz="1400" dirty="0">
                <a:solidFill>
                  <a:schemeClr val="bg1">
                    <a:lumMod val="95000"/>
                  </a:schemeClr>
                </a:solidFill>
                <a:latin typeface="Arial" panose="020B0604020202020204" pitchFamily="34" charset="0"/>
                <a:cs typeface="Arial" panose="020B0604020202020204" pitchFamily="34" charset="0"/>
              </a:rPr>
              <a:t> </a:t>
            </a:r>
            <a:r>
              <a:rPr lang="en-US" altLang="zh-CN" sz="1400" dirty="0">
                <a:solidFill>
                  <a:schemeClr val="bg1">
                    <a:lumMod val="95000"/>
                  </a:schemeClr>
                </a:solidFill>
                <a:latin typeface="Arial" panose="020B0604020202020204" pitchFamily="34" charset="0"/>
                <a:cs typeface="Arial" panose="020B0604020202020204" pitchFamily="34" charset="0"/>
              </a:rPr>
              <a:t>SAINS</a:t>
            </a:r>
            <a:r>
              <a:rPr lang="zh-CN" altLang="en-US" sz="1400" dirty="0">
                <a:solidFill>
                  <a:schemeClr val="bg1">
                    <a:lumMod val="95000"/>
                  </a:schemeClr>
                </a:solidFill>
                <a:latin typeface="Arial" panose="020B0604020202020204" pitchFamily="34" charset="0"/>
                <a:cs typeface="Arial" panose="020B0604020202020204" pitchFamily="34" charset="0"/>
              </a:rPr>
              <a:t> </a:t>
            </a:r>
            <a:r>
              <a:rPr lang="en-US" altLang="zh-CN" sz="1400" dirty="0">
                <a:solidFill>
                  <a:schemeClr val="bg1">
                    <a:lumMod val="95000"/>
                  </a:schemeClr>
                </a:solidFill>
                <a:latin typeface="Arial" panose="020B0604020202020204" pitchFamily="34" charset="0"/>
                <a:cs typeface="Arial" panose="020B0604020202020204" pitchFamily="34" charset="0"/>
              </a:rPr>
              <a:t>MALAYSIA</a:t>
            </a:r>
            <a:endParaRPr lang="zh-CN" altLang="en-US" sz="1400" dirty="0">
              <a:latin typeface="Arial" panose="020B0604020202020204" pitchFamily="34" charset="0"/>
              <a:cs typeface="Arial" panose="020B0604020202020204" pitchFamily="34" charset="0"/>
            </a:endParaRPr>
          </a:p>
        </p:txBody>
      </p:sp>
      <p:cxnSp>
        <p:nvCxnSpPr>
          <p:cNvPr id="27" name="直接连接符 26">
            <a:extLst>
              <a:ext uri="{FF2B5EF4-FFF2-40B4-BE49-F238E27FC236}">
                <a16:creationId xmlns:a16="http://schemas.microsoft.com/office/drawing/2014/main" id="{7E22597E-A099-4144-BC3A-51C02E8222F7}"/>
              </a:ext>
            </a:extLst>
          </p:cNvPr>
          <p:cNvCxnSpPr/>
          <p:nvPr userDrawn="1"/>
        </p:nvCxnSpPr>
        <p:spPr>
          <a:xfrm>
            <a:off x="1181100" y="414280"/>
            <a:ext cx="360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4">
            <a:extLst>
              <a:ext uri="{FF2B5EF4-FFF2-40B4-BE49-F238E27FC236}">
                <a16:creationId xmlns:a16="http://schemas.microsoft.com/office/drawing/2014/main" id="{A2ECE5E2-D445-4A4E-AF0E-35093FFEE725}"/>
              </a:ext>
            </a:extLst>
          </p:cNvPr>
          <p:cNvSpPr>
            <a:spLocks noGrp="1"/>
          </p:cNvSpPr>
          <p:nvPr>
            <p:ph type="title" hasCustomPrompt="1"/>
          </p:nvPr>
        </p:nvSpPr>
        <p:spPr>
          <a:xfrm>
            <a:off x="3611880" y="230255"/>
            <a:ext cx="7990840" cy="480131"/>
          </a:xfrm>
          <a:noFill/>
        </p:spPr>
        <p:txBody>
          <a:bodyPr wrap="square">
            <a:spAutoFit/>
          </a:bodyPr>
          <a:lstStyle>
            <a:lvl1pPr algn="r">
              <a:defRPr lang="zh-CN" altLang="en-US" sz="2800" b="1">
                <a:solidFill>
                  <a:schemeClr val="bg1"/>
                </a:solidFill>
                <a:latin typeface="Arial" panose="020B0604020202020204" pitchFamily="34" charset="0"/>
                <a:ea typeface="+mn-ea"/>
                <a:cs typeface="Arial" panose="020B0604020202020204" pitchFamily="34" charset="0"/>
              </a:defRPr>
            </a:lvl1pPr>
          </a:lstStyle>
          <a:p>
            <a:pPr marL="0" lvl="0" algn="r"/>
            <a:r>
              <a:rPr lang="en-US" altLang="zh-CN"/>
              <a:t>Click here to add title</a:t>
            </a:r>
            <a:endParaRPr lang="zh-CN" altLang="en-US"/>
          </a:p>
        </p:txBody>
      </p:sp>
      <p:sp>
        <p:nvSpPr>
          <p:cNvPr id="11" name="矩形 10">
            <a:extLst>
              <a:ext uri="{FF2B5EF4-FFF2-40B4-BE49-F238E27FC236}">
                <a16:creationId xmlns:a16="http://schemas.microsoft.com/office/drawing/2014/main" id="{DE142785-43C6-4D6F-B84E-6D6AC68BAA1E}"/>
              </a:ext>
            </a:extLst>
          </p:cNvPr>
          <p:cNvSpPr/>
          <p:nvPr userDrawn="1"/>
        </p:nvSpPr>
        <p:spPr>
          <a:xfrm>
            <a:off x="0" y="6676524"/>
            <a:ext cx="12204000" cy="180000"/>
          </a:xfrm>
          <a:prstGeom prst="rect">
            <a:avLst/>
          </a:prstGeom>
          <a:solidFill>
            <a:srgbClr val="094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a:extLst>
              <a:ext uri="{FF2B5EF4-FFF2-40B4-BE49-F238E27FC236}">
                <a16:creationId xmlns:a16="http://schemas.microsoft.com/office/drawing/2014/main" id="{48DCE206-9A5D-D31D-3B85-ED5D8E8DBE9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7079" y="52881"/>
            <a:ext cx="751471" cy="794238"/>
          </a:xfrm>
          <a:prstGeom prst="rect">
            <a:avLst/>
          </a:prstGeom>
        </p:spPr>
      </p:pic>
      <p:sp>
        <p:nvSpPr>
          <p:cNvPr id="8" name="文本框 25">
            <a:extLst>
              <a:ext uri="{FF2B5EF4-FFF2-40B4-BE49-F238E27FC236}">
                <a16:creationId xmlns:a16="http://schemas.microsoft.com/office/drawing/2014/main" id="{06E0C8BB-46AB-FEA5-7656-70906BF7BA75}"/>
              </a:ext>
            </a:extLst>
          </p:cNvPr>
          <p:cNvSpPr txBox="1"/>
          <p:nvPr userDrawn="1"/>
        </p:nvSpPr>
        <p:spPr>
          <a:xfrm>
            <a:off x="1093299" y="101157"/>
            <a:ext cx="3041650" cy="307777"/>
          </a:xfrm>
          <a:prstGeom prst="rect">
            <a:avLst/>
          </a:prstGeom>
          <a:noFill/>
        </p:spPr>
        <p:txBody>
          <a:bodyPr wrap="square">
            <a:spAutoFit/>
          </a:bodyPr>
          <a:lstStyle/>
          <a:p>
            <a:r>
              <a:rPr lang="en-US" altLang="zh-CN" sz="1400" dirty="0">
                <a:solidFill>
                  <a:schemeClr val="bg1">
                    <a:lumMod val="95000"/>
                  </a:schemeClr>
                </a:solidFill>
                <a:latin typeface="Arial" panose="020B0604020202020204" pitchFamily="34" charset="0"/>
                <a:cs typeface="Arial" panose="020B0604020202020204" pitchFamily="34" charset="0"/>
              </a:rPr>
              <a:t>We</a:t>
            </a:r>
            <a:r>
              <a:rPr lang="zh-CN" altLang="en-US" sz="1400" dirty="0">
                <a:solidFill>
                  <a:schemeClr val="bg1">
                    <a:lumMod val="95000"/>
                  </a:schemeClr>
                </a:solidFill>
                <a:latin typeface="Arial" panose="020B0604020202020204" pitchFamily="34" charset="0"/>
                <a:cs typeface="Arial" panose="020B0604020202020204" pitchFamily="34" charset="0"/>
              </a:rPr>
              <a:t> </a:t>
            </a:r>
            <a:r>
              <a:rPr lang="en-US" altLang="zh-CN" sz="1400" dirty="0">
                <a:solidFill>
                  <a:schemeClr val="bg1">
                    <a:lumMod val="95000"/>
                  </a:schemeClr>
                </a:solidFill>
                <a:latin typeface="Arial" panose="020B0604020202020204" pitchFamily="34" charset="0"/>
                <a:cs typeface="Arial" panose="020B0604020202020204" pitchFamily="34" charset="0"/>
              </a:rPr>
              <a:t>Lead</a:t>
            </a:r>
            <a:endParaRPr lang="zh-C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290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3" orient="horz" pos="618">
          <p15:clr>
            <a:srgbClr val="FBAE40"/>
          </p15:clr>
        </p15:guide>
        <p15:guide id="5" orient="horz" pos="731" userDrawn="1">
          <p15:clr>
            <a:srgbClr val="FBAE40"/>
          </p15:clr>
        </p15:guide>
        <p15:guide id="6" orient="horz" pos="4088" userDrawn="1">
          <p15:clr>
            <a:srgbClr val="FBAE40"/>
          </p15:clr>
        </p15:guide>
        <p15:guide id="8" orient="horz" pos="3974" userDrawn="1">
          <p15:clr>
            <a:srgbClr val="FBAE40"/>
          </p15:clr>
        </p15:guide>
        <p15:guide id="9" pos="438">
          <p15:clr>
            <a:srgbClr val="FBAE40"/>
          </p15:clr>
        </p15:guide>
        <p15:guide id="10" pos="7242">
          <p15:clr>
            <a:srgbClr val="FBAE40"/>
          </p15:clr>
        </p15:guide>
        <p15:guide id="11" orient="horz" pos="234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31950F1-479A-4DE1-B713-90677ED826F6}"/>
              </a:ext>
            </a:extLst>
          </p:cNvPr>
          <p:cNvSpPr/>
          <p:nvPr userDrawn="1"/>
        </p:nvSpPr>
        <p:spPr>
          <a:xfrm>
            <a:off x="0" y="0"/>
            <a:ext cx="12192000" cy="6858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43118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guide id="3" orient="horz" pos="618">
          <p15:clr>
            <a:srgbClr val="FBAE40"/>
          </p15:clr>
        </p15:guide>
        <p15:guide id="5" orient="horz" pos="731" userDrawn="1">
          <p15:clr>
            <a:srgbClr val="FBAE40"/>
          </p15:clr>
        </p15:guide>
        <p15:guide id="6" orient="horz" pos="3702">
          <p15:clr>
            <a:srgbClr val="FBAE40"/>
          </p15:clr>
        </p15:guide>
        <p15:guide id="8" orient="horz" pos="3589" userDrawn="1">
          <p15:clr>
            <a:srgbClr val="FBAE40"/>
          </p15:clr>
        </p15:guide>
        <p15:guide id="9" pos="438">
          <p15:clr>
            <a:srgbClr val="FBAE40"/>
          </p15:clr>
        </p15:guide>
        <p15:guide id="10" pos="724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375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guide id="3" orient="horz" pos="618">
          <p15:clr>
            <a:srgbClr val="FBAE40"/>
          </p15:clr>
        </p15:guide>
        <p15:guide id="5" orient="horz" pos="731" userDrawn="1">
          <p15:clr>
            <a:srgbClr val="FBAE40"/>
          </p15:clr>
        </p15:guide>
        <p15:guide id="6" orient="horz" pos="3702">
          <p15:clr>
            <a:srgbClr val="FBAE40"/>
          </p15:clr>
        </p15:guide>
        <p15:guide id="8" orient="horz" pos="3589" userDrawn="1">
          <p15:clr>
            <a:srgbClr val="FBAE40"/>
          </p15:clr>
        </p15:guide>
        <p15:guide id="9" pos="438">
          <p15:clr>
            <a:srgbClr val="FBAE40"/>
          </p15:clr>
        </p15:guide>
        <p15:guide id="10" pos="724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E9B072-1C14-4B7B-80DB-8EF7D8AF03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DCED3F2-A3AD-4A91-99F2-8156E7DDDC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044B8BBF-C532-4691-8D64-3CB3084E4563}"/>
              </a:ext>
            </a:extLst>
          </p:cNvPr>
          <p:cNvSpPr>
            <a:spLocks noGrp="1"/>
          </p:cNvSpPr>
          <p:nvPr>
            <p:ph type="dt" sz="half" idx="2"/>
          </p:nvPr>
        </p:nvSpPr>
        <p:spPr>
          <a:xfrm>
            <a:off x="8610600" y="636977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19A183AF-26D6-44B0-9F82-5D1C10075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a:extLst>
              <a:ext uri="{FF2B5EF4-FFF2-40B4-BE49-F238E27FC236}">
                <a16:creationId xmlns:a16="http://schemas.microsoft.com/office/drawing/2014/main" id="{62D8A1A9-6F20-4128-9E21-57FD2AAC8A71}"/>
              </a:ext>
            </a:extLst>
          </p:cNvPr>
          <p:cNvSpPr>
            <a:spLocks noGrp="1"/>
          </p:cNvSpPr>
          <p:nvPr>
            <p:ph type="sldNum" sz="quarter" idx="4"/>
          </p:nvPr>
        </p:nvSpPr>
        <p:spPr>
          <a:xfrm>
            <a:off x="838200" y="6360047"/>
            <a:ext cx="2743200" cy="365125"/>
          </a:xfrm>
          <a:prstGeom prst="rect">
            <a:avLst/>
          </a:prstGeom>
        </p:spPr>
        <p:txBody>
          <a:bodyPr vert="horz" lIns="91440" tIns="45720" rIns="91440" bIns="45720" rtlCol="0" anchor="ctr"/>
          <a:lstStyle>
            <a:lvl1pPr algn="l">
              <a:defRPr sz="3600">
                <a:solidFill>
                  <a:schemeClr val="tx1">
                    <a:tint val="75000"/>
                  </a:schemeClr>
                </a:solidFill>
              </a:defRPr>
            </a:lvl1pPr>
          </a:lstStyle>
          <a:p>
            <a:fld id="{DE889C00-3007-445F-903C-C55D6E6A648E}" type="slidenum">
              <a:rPr lang="zh-CN" altLang="en-US" smtClean="0"/>
              <a:pPr/>
              <a:t>‹#›</a:t>
            </a:fld>
            <a:endParaRPr lang="zh-CN" altLang="en-US" dirty="0"/>
          </a:p>
        </p:txBody>
      </p:sp>
    </p:spTree>
    <p:extLst>
      <p:ext uri="{BB962C8B-B14F-4D97-AF65-F5344CB8AC3E}">
        <p14:creationId xmlns:p14="http://schemas.microsoft.com/office/powerpoint/2010/main" val="1731255984"/>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BBB1F136-9C95-448E-A428-DD1E2BDAA3DF}"/>
              </a:ext>
            </a:extLst>
          </p:cNvPr>
          <p:cNvSpPr/>
          <p:nvPr/>
        </p:nvSpPr>
        <p:spPr>
          <a:xfrm>
            <a:off x="0" y="2290943"/>
            <a:ext cx="12192000" cy="216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D6F48317-71E9-430C-A977-4B532D6860C1}"/>
              </a:ext>
            </a:extLst>
          </p:cNvPr>
          <p:cNvSpPr txBox="1"/>
          <p:nvPr/>
        </p:nvSpPr>
        <p:spPr>
          <a:xfrm>
            <a:off x="277813" y="2488648"/>
            <a:ext cx="11636375" cy="1077218"/>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3200" b="1" i="0" u="none" strike="noStrike" cap="none" normalizeH="0" baseline="0" dirty="0">
                <a:ln>
                  <a:noFill/>
                </a:ln>
                <a:solidFill>
                  <a:srgbClr val="283C63"/>
                </a:solidFill>
                <a:effectLst/>
                <a:latin typeface="Arial" panose="020B0604020202020204" pitchFamily="34" charset="0"/>
                <a:cs typeface="Arial" panose="020B0604020202020204" pitchFamily="34" charset="0"/>
              </a:rPr>
              <a:t>Improved</a:t>
            </a:r>
            <a:r>
              <a:rPr kumimoji="0" lang="zh-CN" altLang="en-US" sz="3200" b="1" i="0" u="none" strike="noStrike" cap="none" normalizeH="0" baseline="0" dirty="0">
                <a:ln>
                  <a:noFill/>
                </a:ln>
                <a:solidFill>
                  <a:srgbClr val="283C63"/>
                </a:solidFill>
                <a:effectLst/>
                <a:latin typeface="Arial" panose="020B0604020202020204" pitchFamily="34" charset="0"/>
                <a:cs typeface="Arial" panose="020B0604020202020204" pitchFamily="34" charset="0"/>
              </a:rPr>
              <a:t> </a:t>
            </a:r>
            <a:r>
              <a:rPr kumimoji="0" lang="en-US" altLang="zh-CN" sz="3200" b="1" i="0" u="none" strike="noStrike" cap="none" normalizeH="0" baseline="0" dirty="0">
                <a:ln>
                  <a:noFill/>
                </a:ln>
                <a:solidFill>
                  <a:srgbClr val="283C63"/>
                </a:solidFill>
                <a:effectLst/>
                <a:latin typeface="Arial" panose="020B0604020202020204" pitchFamily="34" charset="0"/>
                <a:cs typeface="Arial" panose="020B0604020202020204" pitchFamily="34" charset="0"/>
              </a:rPr>
              <a:t>Boomerang</a:t>
            </a:r>
            <a:r>
              <a:rPr kumimoji="0" lang="zh-CN" altLang="en-US" sz="3200" b="1" i="0" u="none" strike="noStrike" cap="none" normalizeH="0" baseline="0" dirty="0">
                <a:ln>
                  <a:noFill/>
                </a:ln>
                <a:solidFill>
                  <a:srgbClr val="283C63"/>
                </a:solidFill>
                <a:effectLst/>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Attacks</a:t>
            </a:r>
            <a:r>
              <a:rPr lang="zh-CN" altLang="en-US" sz="3200" b="1" dirty="0">
                <a:solidFill>
                  <a:srgbClr val="283C63"/>
                </a:solidFill>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on</a:t>
            </a:r>
            <a:r>
              <a:rPr lang="zh-CN" altLang="en-US" sz="3200" b="1" dirty="0">
                <a:solidFill>
                  <a:srgbClr val="283C63"/>
                </a:solidFill>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the</a:t>
            </a:r>
            <a:r>
              <a:rPr lang="zh-CN" altLang="en-US" sz="3200" b="1" dirty="0">
                <a:solidFill>
                  <a:srgbClr val="283C63"/>
                </a:solidFill>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Lightweight</a:t>
            </a:r>
            <a:r>
              <a:rPr lang="zh-CN" altLang="en-US" sz="3200" b="1" dirty="0">
                <a:solidFill>
                  <a:srgbClr val="283C63"/>
                </a:solidFill>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Block</a:t>
            </a:r>
            <a:r>
              <a:rPr lang="zh-CN" altLang="en-US" sz="3200" b="1" dirty="0">
                <a:solidFill>
                  <a:srgbClr val="283C63"/>
                </a:solidFill>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Cipher</a:t>
            </a:r>
            <a:r>
              <a:rPr lang="zh-CN" altLang="en-US" sz="3200" b="1" dirty="0">
                <a:solidFill>
                  <a:srgbClr val="283C63"/>
                </a:solidFill>
                <a:latin typeface="Arial" panose="020B0604020202020204" pitchFamily="34" charset="0"/>
                <a:cs typeface="Arial" panose="020B0604020202020204" pitchFamily="34" charset="0"/>
              </a:rPr>
              <a:t> </a:t>
            </a:r>
            <a:r>
              <a:rPr lang="en-US" altLang="zh-CN" sz="3200" b="1" dirty="0">
                <a:solidFill>
                  <a:srgbClr val="283C63"/>
                </a:solidFill>
                <a:latin typeface="Arial" panose="020B0604020202020204" pitchFamily="34" charset="0"/>
                <a:cs typeface="Arial" panose="020B0604020202020204" pitchFamily="34" charset="0"/>
              </a:rPr>
              <a:t>KATAN</a:t>
            </a:r>
            <a:endParaRPr kumimoji="0" lang="zh-CN" altLang="zh-CN" sz="3200" b="1" i="0" u="none" strike="noStrike" cap="none" normalizeH="0" baseline="0" dirty="0">
              <a:ln>
                <a:noFill/>
              </a:ln>
              <a:solidFill>
                <a:srgbClr val="283C63"/>
              </a:solidFill>
              <a:effectLst/>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274319E6-FDFB-4023-91E5-F53438AB39B1}"/>
              </a:ext>
            </a:extLst>
          </p:cNvPr>
          <p:cNvSpPr txBox="1"/>
          <p:nvPr/>
        </p:nvSpPr>
        <p:spPr>
          <a:xfrm>
            <a:off x="1952171" y="5850591"/>
            <a:ext cx="8287657" cy="735714"/>
          </a:xfrm>
          <a:prstGeom prst="rect">
            <a:avLst/>
          </a:prstGeom>
          <a:noFill/>
        </p:spPr>
        <p:txBody>
          <a:bodyPr wrap="square">
            <a:spAutoFit/>
          </a:bodyPr>
          <a:lstStyle/>
          <a:p>
            <a:pPr algn="ctr">
              <a:lnSpc>
                <a:spcPct val="120000"/>
              </a:lnSpc>
            </a:pPr>
            <a:r>
              <a:rPr lang="en" altLang="zh-CN" sz="1800" dirty="0">
                <a:solidFill>
                  <a:schemeClr val="bg1">
                    <a:lumMod val="95000"/>
                  </a:schemeClr>
                </a:solidFill>
                <a:cs typeface="Arial" charset="0"/>
              </a:rPr>
              <a:t>School of </a:t>
            </a:r>
            <a:r>
              <a:rPr lang="en-US" altLang="zh-CN" sz="1800" dirty="0">
                <a:solidFill>
                  <a:schemeClr val="bg1">
                    <a:lumMod val="95000"/>
                  </a:schemeClr>
                </a:solidFill>
                <a:cs typeface="Arial" charset="0"/>
              </a:rPr>
              <a:t>Computer</a:t>
            </a:r>
            <a:r>
              <a:rPr lang="zh-CN" altLang="en-US" sz="1800" dirty="0">
                <a:solidFill>
                  <a:schemeClr val="bg1">
                    <a:lumMod val="95000"/>
                  </a:schemeClr>
                </a:solidFill>
                <a:cs typeface="Arial" charset="0"/>
              </a:rPr>
              <a:t> </a:t>
            </a:r>
            <a:r>
              <a:rPr lang="en-US" altLang="zh-CN" sz="1800" dirty="0">
                <a:solidFill>
                  <a:schemeClr val="bg1">
                    <a:lumMod val="95000"/>
                  </a:schemeClr>
                </a:solidFill>
                <a:cs typeface="Arial" charset="0"/>
              </a:rPr>
              <a:t>Science</a:t>
            </a:r>
            <a:br>
              <a:rPr lang="en-US" altLang="zh-CN" sz="1800" dirty="0">
                <a:solidFill>
                  <a:schemeClr val="bg1">
                    <a:lumMod val="95000"/>
                  </a:schemeClr>
                </a:solidFill>
                <a:cs typeface="Arial" charset="0"/>
              </a:rPr>
            </a:br>
            <a:r>
              <a:rPr lang="en-US" altLang="zh-CN" sz="1800" dirty="0">
                <a:solidFill>
                  <a:schemeClr val="bg1">
                    <a:lumMod val="95000"/>
                  </a:schemeClr>
                </a:solidFill>
                <a:cs typeface="Arial" charset="0"/>
              </a:rPr>
              <a:t>Universiti</a:t>
            </a:r>
            <a:r>
              <a:rPr lang="zh-CN" altLang="en-US" sz="1800" dirty="0">
                <a:solidFill>
                  <a:schemeClr val="bg1">
                    <a:lumMod val="95000"/>
                  </a:schemeClr>
                </a:solidFill>
                <a:cs typeface="Arial" charset="0"/>
              </a:rPr>
              <a:t> </a:t>
            </a:r>
            <a:r>
              <a:rPr lang="en-US" altLang="zh-CN" sz="1800" dirty="0">
                <a:solidFill>
                  <a:schemeClr val="bg1">
                    <a:lumMod val="95000"/>
                  </a:schemeClr>
                </a:solidFill>
                <a:cs typeface="Arial" charset="0"/>
              </a:rPr>
              <a:t>Sains</a:t>
            </a:r>
            <a:r>
              <a:rPr lang="zh-CN" altLang="en-US" sz="1800" dirty="0">
                <a:solidFill>
                  <a:schemeClr val="bg1">
                    <a:lumMod val="95000"/>
                  </a:schemeClr>
                </a:solidFill>
                <a:cs typeface="Arial" charset="0"/>
              </a:rPr>
              <a:t> </a:t>
            </a:r>
            <a:r>
              <a:rPr lang="en-US" altLang="zh-CN" sz="1800" dirty="0">
                <a:solidFill>
                  <a:schemeClr val="bg1">
                    <a:lumMod val="95000"/>
                  </a:schemeClr>
                </a:solidFill>
                <a:cs typeface="Arial" charset="0"/>
              </a:rPr>
              <a:t>Malaysia</a:t>
            </a:r>
            <a:endParaRPr lang="en-GB" altLang="zh-CN" sz="1800" dirty="0">
              <a:solidFill>
                <a:schemeClr val="bg1">
                  <a:lumMod val="95000"/>
                </a:schemeClr>
              </a:solidFill>
              <a:cs typeface="Arial" charset="0"/>
            </a:endParaRPr>
          </a:p>
        </p:txBody>
      </p:sp>
      <p:sp>
        <p:nvSpPr>
          <p:cNvPr id="15" name="圆角矩形 5">
            <a:extLst>
              <a:ext uri="{FF2B5EF4-FFF2-40B4-BE49-F238E27FC236}">
                <a16:creationId xmlns:a16="http://schemas.microsoft.com/office/drawing/2014/main" id="{00F1E72B-016C-4921-B2C5-56BF340D2E7B}"/>
              </a:ext>
            </a:extLst>
          </p:cNvPr>
          <p:cNvSpPr/>
          <p:nvPr/>
        </p:nvSpPr>
        <p:spPr>
          <a:xfrm>
            <a:off x="9005988" y="3912743"/>
            <a:ext cx="1188000" cy="342000"/>
          </a:xfrm>
          <a:prstGeom prst="roundRect">
            <a:avLst>
              <a:gd name="adj" fmla="val 0"/>
            </a:avLst>
          </a:prstGeom>
          <a:solidFill>
            <a:srgbClr val="283C63"/>
          </a:solidFill>
          <a:ln>
            <a:solidFill>
              <a:srgbClr val="012A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cs typeface="+mn-ea"/>
                <a:sym typeface="+mn-lt"/>
              </a:rPr>
              <a:t>Speaker</a:t>
            </a:r>
            <a:endParaRPr lang="zh-CN" altLang="en-US" dirty="0">
              <a:solidFill>
                <a:prstClr val="white"/>
              </a:solidFill>
              <a:cs typeface="+mn-ea"/>
              <a:sym typeface="+mn-lt"/>
            </a:endParaRPr>
          </a:p>
        </p:txBody>
      </p:sp>
      <p:sp>
        <p:nvSpPr>
          <p:cNvPr id="16" name="圆角矩形 6">
            <a:extLst>
              <a:ext uri="{FF2B5EF4-FFF2-40B4-BE49-F238E27FC236}">
                <a16:creationId xmlns:a16="http://schemas.microsoft.com/office/drawing/2014/main" id="{0A5A8870-157A-44EF-94C7-3E65BDC9CBCA}"/>
              </a:ext>
            </a:extLst>
          </p:cNvPr>
          <p:cNvSpPr/>
          <p:nvPr/>
        </p:nvSpPr>
        <p:spPr>
          <a:xfrm>
            <a:off x="10193988" y="3912743"/>
            <a:ext cx="1538976" cy="342000"/>
          </a:xfrm>
          <a:prstGeom prst="roundRect">
            <a:avLst>
              <a:gd name="adj" fmla="val 0"/>
            </a:avLst>
          </a:prstGeom>
          <a:noFill/>
          <a:ln>
            <a:solidFill>
              <a:srgbClr val="334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334259"/>
                </a:solidFill>
                <a:cs typeface="+mn-ea"/>
                <a:sym typeface="+mn-lt"/>
              </a:rPr>
              <a:t>LI</a:t>
            </a:r>
            <a:r>
              <a:rPr lang="zh-CN" altLang="en-US" dirty="0">
                <a:solidFill>
                  <a:srgbClr val="334259"/>
                </a:solidFill>
                <a:cs typeface="+mn-ea"/>
                <a:sym typeface="+mn-lt"/>
              </a:rPr>
              <a:t> </a:t>
            </a:r>
            <a:r>
              <a:rPr lang="en-US" altLang="zh-CN" dirty="0">
                <a:solidFill>
                  <a:srgbClr val="334259"/>
                </a:solidFill>
                <a:cs typeface="+mn-ea"/>
                <a:sym typeface="+mn-lt"/>
              </a:rPr>
              <a:t>YU</a:t>
            </a:r>
            <a:endParaRPr lang="zh-CN" altLang="en-US" dirty="0">
              <a:solidFill>
                <a:srgbClr val="334259"/>
              </a:solidFill>
              <a:cs typeface="+mn-ea"/>
              <a:sym typeface="+mn-lt"/>
            </a:endParaRPr>
          </a:p>
        </p:txBody>
      </p:sp>
      <p:pic>
        <p:nvPicPr>
          <p:cNvPr id="3" name="Picture 2">
            <a:extLst>
              <a:ext uri="{FF2B5EF4-FFF2-40B4-BE49-F238E27FC236}">
                <a16:creationId xmlns:a16="http://schemas.microsoft.com/office/drawing/2014/main" id="{B99ACE0A-4CF4-CCC1-FE8E-B3E4CE593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744" y="110881"/>
            <a:ext cx="1562100" cy="1651000"/>
          </a:xfrm>
          <a:prstGeom prst="rect">
            <a:avLst/>
          </a:prstGeom>
        </p:spPr>
      </p:pic>
      <p:sp>
        <p:nvSpPr>
          <p:cNvPr id="2" name="圆角矩形 5">
            <a:extLst>
              <a:ext uri="{FF2B5EF4-FFF2-40B4-BE49-F238E27FC236}">
                <a16:creationId xmlns:a16="http://schemas.microsoft.com/office/drawing/2014/main" id="{845BE555-F82E-F41E-5E37-0F3CEB0F3C35}"/>
              </a:ext>
            </a:extLst>
          </p:cNvPr>
          <p:cNvSpPr/>
          <p:nvPr/>
        </p:nvSpPr>
        <p:spPr>
          <a:xfrm>
            <a:off x="9005988" y="3411345"/>
            <a:ext cx="1188000" cy="342000"/>
          </a:xfrm>
          <a:prstGeom prst="roundRect">
            <a:avLst>
              <a:gd name="adj" fmla="val 0"/>
            </a:avLst>
          </a:prstGeom>
          <a:solidFill>
            <a:srgbClr val="283C63"/>
          </a:solidFill>
          <a:ln>
            <a:solidFill>
              <a:srgbClr val="012A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white"/>
                </a:solidFill>
                <a:cs typeface="+mn-ea"/>
                <a:sym typeface="+mn-lt"/>
              </a:rPr>
              <a:t>SV</a:t>
            </a:r>
            <a:endParaRPr lang="zh-CN" altLang="en-US" dirty="0">
              <a:solidFill>
                <a:prstClr val="white"/>
              </a:solidFill>
              <a:cs typeface="+mn-ea"/>
              <a:sym typeface="+mn-lt"/>
            </a:endParaRPr>
          </a:p>
        </p:txBody>
      </p:sp>
      <p:sp>
        <p:nvSpPr>
          <p:cNvPr id="4" name="圆角矩形 6">
            <a:extLst>
              <a:ext uri="{FF2B5EF4-FFF2-40B4-BE49-F238E27FC236}">
                <a16:creationId xmlns:a16="http://schemas.microsoft.com/office/drawing/2014/main" id="{4A91D5D5-A252-71EF-ADD0-AE6A3F162809}"/>
              </a:ext>
            </a:extLst>
          </p:cNvPr>
          <p:cNvSpPr/>
          <p:nvPr/>
        </p:nvSpPr>
        <p:spPr>
          <a:xfrm>
            <a:off x="10193988" y="3411345"/>
            <a:ext cx="1538976" cy="342000"/>
          </a:xfrm>
          <a:prstGeom prst="roundRect">
            <a:avLst>
              <a:gd name="adj" fmla="val 0"/>
            </a:avLst>
          </a:prstGeom>
          <a:noFill/>
          <a:ln>
            <a:solidFill>
              <a:srgbClr val="334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effectLst/>
                <a:latin typeface="CenturyGothic"/>
              </a:rPr>
              <a:t>Teh Je Sen, Dr. </a:t>
            </a:r>
            <a:endParaRPr lang="en-US" sz="1600" dirty="0">
              <a:solidFill>
                <a:schemeClr val="tx1"/>
              </a:solidFill>
            </a:endParaRPr>
          </a:p>
        </p:txBody>
      </p:sp>
      <p:sp>
        <p:nvSpPr>
          <p:cNvPr id="5" name="圆角矩形 5">
            <a:extLst>
              <a:ext uri="{FF2B5EF4-FFF2-40B4-BE49-F238E27FC236}">
                <a16:creationId xmlns:a16="http://schemas.microsoft.com/office/drawing/2014/main" id="{67406960-8EF0-929E-EB4B-005850E0EC23}"/>
              </a:ext>
            </a:extLst>
          </p:cNvPr>
          <p:cNvSpPr/>
          <p:nvPr/>
        </p:nvSpPr>
        <p:spPr>
          <a:xfrm>
            <a:off x="334650" y="5087082"/>
            <a:ext cx="1188000" cy="342000"/>
          </a:xfrm>
          <a:prstGeom prst="roundRect">
            <a:avLst>
              <a:gd name="adj" fmla="val 0"/>
            </a:avLst>
          </a:prstGeom>
          <a:solidFill>
            <a:schemeClr val="bg1"/>
          </a:solidFill>
          <a:ln>
            <a:solidFill>
              <a:srgbClr val="012A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cs typeface="+mn-ea"/>
                <a:sym typeface="+mn-lt"/>
              </a:rPr>
              <a:t>IE 2</a:t>
            </a:r>
            <a:endParaRPr lang="zh-CN" altLang="en-US" dirty="0">
              <a:solidFill>
                <a:schemeClr val="tx1"/>
              </a:solidFill>
              <a:cs typeface="+mn-ea"/>
              <a:sym typeface="+mn-lt"/>
            </a:endParaRPr>
          </a:p>
        </p:txBody>
      </p:sp>
      <p:sp>
        <p:nvSpPr>
          <p:cNvPr id="6" name="圆角矩形 6">
            <a:extLst>
              <a:ext uri="{FF2B5EF4-FFF2-40B4-BE49-F238E27FC236}">
                <a16:creationId xmlns:a16="http://schemas.microsoft.com/office/drawing/2014/main" id="{CAEB9C80-9756-A856-8A36-84A9DD2DC822}"/>
              </a:ext>
            </a:extLst>
          </p:cNvPr>
          <p:cNvSpPr/>
          <p:nvPr/>
        </p:nvSpPr>
        <p:spPr>
          <a:xfrm>
            <a:off x="1522650" y="5087082"/>
            <a:ext cx="5484851" cy="342000"/>
          </a:xfrm>
          <a:prstGeom prst="roundRect">
            <a:avLst>
              <a:gd name="adj" fmla="val 0"/>
            </a:avLst>
          </a:prstGeom>
          <a:solidFill>
            <a:schemeClr val="accent1">
              <a:lumMod val="40000"/>
              <a:lumOff val="60000"/>
            </a:schemeClr>
          </a:solidFill>
          <a:ln>
            <a:solidFill>
              <a:srgbClr val="334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0" i="0" dirty="0">
                <a:solidFill>
                  <a:srgbClr val="283C63"/>
                </a:solidFill>
                <a:effectLst/>
                <a:latin typeface="Roboto Condensed" panose="02000000000000000000" pitchFamily="2" charset="0"/>
              </a:rPr>
              <a:t>Manmeet Kaur Mahinderjit Singh, Associate Professor Dr.</a:t>
            </a:r>
            <a:endParaRPr lang="zh-CN" altLang="en-US" dirty="0">
              <a:solidFill>
                <a:srgbClr val="283C63"/>
              </a:solidFill>
              <a:cs typeface="+mn-ea"/>
              <a:sym typeface="+mn-lt"/>
            </a:endParaRPr>
          </a:p>
        </p:txBody>
      </p:sp>
      <p:sp>
        <p:nvSpPr>
          <p:cNvPr id="7" name="圆角矩形 5">
            <a:extLst>
              <a:ext uri="{FF2B5EF4-FFF2-40B4-BE49-F238E27FC236}">
                <a16:creationId xmlns:a16="http://schemas.microsoft.com/office/drawing/2014/main" id="{603F1F9E-FF77-9DEA-BBE1-9AD28DB69E5D}"/>
              </a:ext>
            </a:extLst>
          </p:cNvPr>
          <p:cNvSpPr/>
          <p:nvPr/>
        </p:nvSpPr>
        <p:spPr>
          <a:xfrm>
            <a:off x="334650" y="4610341"/>
            <a:ext cx="1188000" cy="342000"/>
          </a:xfrm>
          <a:prstGeom prst="roundRect">
            <a:avLst>
              <a:gd name="adj" fmla="val 0"/>
            </a:avLst>
          </a:prstGeom>
          <a:solidFill>
            <a:schemeClr val="bg1"/>
          </a:solidFill>
          <a:ln>
            <a:solidFill>
              <a:srgbClr val="012A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cs typeface="+mn-ea"/>
                <a:sym typeface="+mn-lt"/>
              </a:rPr>
              <a:t>IE 1</a:t>
            </a:r>
            <a:endParaRPr lang="zh-CN" altLang="en-US" dirty="0">
              <a:solidFill>
                <a:schemeClr val="tx1"/>
              </a:solidFill>
              <a:cs typeface="+mn-ea"/>
              <a:sym typeface="+mn-lt"/>
            </a:endParaRPr>
          </a:p>
        </p:txBody>
      </p:sp>
      <p:sp>
        <p:nvSpPr>
          <p:cNvPr id="8" name="圆角矩形 6">
            <a:extLst>
              <a:ext uri="{FF2B5EF4-FFF2-40B4-BE49-F238E27FC236}">
                <a16:creationId xmlns:a16="http://schemas.microsoft.com/office/drawing/2014/main" id="{9C0058C1-7220-FA9C-EBFC-2931C9C928A5}"/>
              </a:ext>
            </a:extLst>
          </p:cNvPr>
          <p:cNvSpPr/>
          <p:nvPr/>
        </p:nvSpPr>
        <p:spPr>
          <a:xfrm>
            <a:off x="1522650" y="4610341"/>
            <a:ext cx="2818769" cy="342000"/>
          </a:xfrm>
          <a:prstGeom prst="roundRect">
            <a:avLst>
              <a:gd name="adj" fmla="val 0"/>
            </a:avLst>
          </a:prstGeom>
          <a:solidFill>
            <a:schemeClr val="accent1">
              <a:lumMod val="40000"/>
              <a:lumOff val="60000"/>
            </a:schemeClr>
          </a:solidFill>
          <a:ln>
            <a:solidFill>
              <a:srgbClr val="334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0" i="0" dirty="0">
                <a:solidFill>
                  <a:srgbClr val="334259"/>
                </a:solidFill>
                <a:effectLst/>
                <a:latin typeface="Roboto Condensed" panose="020B0604020202020204" pitchFamily="2" charset="0"/>
              </a:rPr>
              <a:t>Mohd Najwadi Yusoff, Ts. Dr.</a:t>
            </a:r>
            <a:endParaRPr lang="en-US" sz="1600" dirty="0">
              <a:solidFill>
                <a:srgbClr val="334259"/>
              </a:solidFill>
            </a:endParaRPr>
          </a:p>
        </p:txBody>
      </p:sp>
    </p:spTree>
    <p:extLst>
      <p:ext uri="{BB962C8B-B14F-4D97-AF65-F5344CB8AC3E}">
        <p14:creationId xmlns:p14="http://schemas.microsoft.com/office/powerpoint/2010/main" val="109659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EC568-838A-4A64-B172-F249E6A41EFB}"/>
              </a:ext>
            </a:extLst>
          </p:cNvPr>
          <p:cNvSpPr>
            <a:spLocks noGrp="1"/>
          </p:cNvSpPr>
          <p:nvPr>
            <p:ph type="title"/>
          </p:nvPr>
        </p:nvSpPr>
        <p:spPr>
          <a:xfrm>
            <a:off x="3611880" y="230255"/>
            <a:ext cx="7990840" cy="480131"/>
          </a:xfrm>
        </p:spPr>
        <p:txBody>
          <a:bodyPr/>
          <a:lstStyle/>
          <a:p>
            <a:r>
              <a:rPr lang="en-US" altLang="zh-CN" dirty="0"/>
              <a:t>Background-Boomerang</a:t>
            </a:r>
            <a:r>
              <a:rPr lang="zh-CN" altLang="en-US" dirty="0"/>
              <a:t> </a:t>
            </a:r>
            <a:r>
              <a:rPr lang="en-US" altLang="zh-CN" dirty="0"/>
              <a:t>Attacks</a:t>
            </a:r>
            <a:r>
              <a:rPr lang="en-GB" altLang="zh-CN" dirty="0"/>
              <a:t> </a:t>
            </a:r>
            <a:endParaRPr lang="zh-CN" altLang="en-US" dirty="0"/>
          </a:p>
        </p:txBody>
      </p:sp>
      <p:sp>
        <p:nvSpPr>
          <p:cNvPr id="4" name="矩形 3">
            <a:extLst>
              <a:ext uri="{FF2B5EF4-FFF2-40B4-BE49-F238E27FC236}">
                <a16:creationId xmlns:a16="http://schemas.microsoft.com/office/drawing/2014/main" id="{49AA30F8-4F64-4622-AB9A-73359ADAB674}"/>
              </a:ext>
            </a:extLst>
          </p:cNvPr>
          <p:cNvSpPr/>
          <p:nvPr/>
        </p:nvSpPr>
        <p:spPr>
          <a:xfrm>
            <a:off x="695323" y="997098"/>
            <a:ext cx="4644000" cy="5000221"/>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16E9646-EE16-4252-80B8-6AF8298B27E4}"/>
              </a:ext>
            </a:extLst>
          </p:cNvPr>
          <p:cNvSpPr txBox="1"/>
          <p:nvPr/>
        </p:nvSpPr>
        <p:spPr>
          <a:xfrm>
            <a:off x="1496892" y="6174484"/>
            <a:ext cx="2751340" cy="369332"/>
          </a:xfrm>
          <a:prstGeom prst="rect">
            <a:avLst/>
          </a:prstGeom>
        </p:spPr>
        <p:txBody>
          <a:bodyPr wrap="square">
            <a:spAutoFit/>
          </a:bodyPr>
          <a:lstStyle>
            <a:defPPr>
              <a:defRPr lang="zh-CN"/>
            </a:defPPr>
            <a:lvl1pPr indent="190500" algn="just">
              <a:defRPr>
                <a:solidFill>
                  <a:srgbClr val="000000"/>
                </a:solidFill>
                <a:latin typeface="Times" pitchFamily="2" charset="0"/>
                <a:ea typeface="宋体" panose="02010600030101010101" pitchFamily="2" charset="-122"/>
                <a:cs typeface="宋体" panose="02010600030101010101" pitchFamily="2" charset="-122"/>
              </a:defRPr>
            </a:lvl1pPr>
          </a:lstStyle>
          <a:p>
            <a:r>
              <a:rPr lang="en-US" altLang="zh-CN" dirty="0"/>
              <a:t>Fig 2. Boomerang</a:t>
            </a:r>
            <a:r>
              <a:rPr lang="zh-CN" altLang="en-US" dirty="0"/>
              <a:t> </a:t>
            </a:r>
            <a:r>
              <a:rPr lang="en-US" altLang="zh-CN" dirty="0"/>
              <a:t>Attack</a:t>
            </a:r>
            <a:endParaRPr lang="zh-CN" altLang="en-US" dirty="0"/>
          </a:p>
        </p:txBody>
      </p:sp>
      <p:sp>
        <p:nvSpPr>
          <p:cNvPr id="7" name="矩形: 圆角 6">
            <a:extLst>
              <a:ext uri="{FF2B5EF4-FFF2-40B4-BE49-F238E27FC236}">
                <a16:creationId xmlns:a16="http://schemas.microsoft.com/office/drawing/2014/main" id="{5367B433-FDA3-4FD5-8179-CCD9306728D7}"/>
              </a:ext>
            </a:extLst>
          </p:cNvPr>
          <p:cNvSpPr/>
          <p:nvPr/>
        </p:nvSpPr>
        <p:spPr>
          <a:xfrm>
            <a:off x="5943847" y="952491"/>
            <a:ext cx="5300370" cy="4245123"/>
          </a:xfrm>
          <a:prstGeom prst="roundRect">
            <a:avLst>
              <a:gd name="adj" fmla="val 7403"/>
            </a:avLst>
          </a:prstGeom>
          <a:solidFill>
            <a:srgbClr val="393E4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bg1"/>
              </a:solidFill>
              <a:latin typeface="+mj-ea"/>
              <a:ea typeface="+mj-ea"/>
            </a:endParaRPr>
          </a:p>
        </p:txBody>
      </p:sp>
      <p:sp>
        <p:nvSpPr>
          <p:cNvPr id="8" name="文本框 7">
            <a:extLst>
              <a:ext uri="{FF2B5EF4-FFF2-40B4-BE49-F238E27FC236}">
                <a16:creationId xmlns:a16="http://schemas.microsoft.com/office/drawing/2014/main" id="{072BDB78-38B9-4638-901E-C25834006105}"/>
              </a:ext>
            </a:extLst>
          </p:cNvPr>
          <p:cNvSpPr txBox="1"/>
          <p:nvPr/>
        </p:nvSpPr>
        <p:spPr>
          <a:xfrm>
            <a:off x="6080274" y="1025815"/>
            <a:ext cx="4980213" cy="3223831"/>
          </a:xfrm>
          <a:prstGeom prst="rect">
            <a:avLst/>
          </a:prstGeom>
          <a:noFill/>
        </p:spPr>
        <p:txBody>
          <a:bodyPr wrap="square">
            <a:spAutoFit/>
          </a:bodyPr>
          <a:lstStyle>
            <a:defPPr>
              <a:defRPr lang="zh-CN"/>
            </a:defPPr>
            <a:lvl1pPr>
              <a:lnSpc>
                <a:spcPct val="110000"/>
              </a:lnSpc>
              <a:defRPr kumimoji="1" sz="2000">
                <a:solidFill>
                  <a:schemeClr val="bg1"/>
                </a:solidFill>
                <a:latin typeface="Arial" panose="020B0604020202020204" pitchFamily="34" charset="0"/>
                <a:cs typeface="Arial" panose="020B0604020202020204" pitchFamily="34" charset="0"/>
              </a:defRPr>
            </a:lvl1pPr>
          </a:lstStyle>
          <a:p>
            <a:pPr marL="285750" indent="-285750" algn="just">
              <a:buFont typeface="Arial" panose="020B0604020202020204" pitchFamily="34" charset="0"/>
              <a:buChar char="•"/>
            </a:pPr>
            <a:r>
              <a:rPr lang="en-US" altLang="zh-CN" sz="1600" b="0" i="0" dirty="0">
                <a:effectLst/>
                <a:latin typeface="+mn-ea"/>
              </a:rPr>
              <a:t>The boomerang attack is based on differential cryptanalysis.</a:t>
            </a:r>
          </a:p>
          <a:p>
            <a:pPr marL="285750" indent="-285750" algn="just">
              <a:buFont typeface="Arial" panose="020B0604020202020204" pitchFamily="34" charset="0"/>
              <a:buChar char="•"/>
            </a:pPr>
            <a:r>
              <a:rPr lang="en-US" altLang="zh-CN" sz="1600" b="0" i="0" dirty="0">
                <a:effectLst/>
                <a:latin typeface="+mn-ea"/>
              </a:rPr>
              <a:t>It is a chosen plaintext attack and is used to analyze symmetric cryptography, compare to differential cryptanalysis, which provides a more efficient method to analyze more complex ciphers.</a:t>
            </a:r>
            <a:r>
              <a:rPr lang="en-US" altLang="zh-CN" sz="1800" dirty="0">
                <a:effectLst/>
                <a:latin typeface="NimbusRomNo9L"/>
              </a:rPr>
              <a:t> </a:t>
            </a:r>
          </a:p>
          <a:p>
            <a:pPr marL="285750" indent="-285750" algn="just">
              <a:buFont typeface="Arial" panose="020B0604020202020204" pitchFamily="34" charset="0"/>
              <a:buChar char="•"/>
            </a:pPr>
            <a:r>
              <a:rPr lang="en-US" altLang="zh-CN" sz="1800" dirty="0">
                <a:effectLst/>
                <a:latin typeface="NimbusRomNo9L"/>
              </a:rPr>
              <a:t>The boomerang attack attempts to generate a </a:t>
            </a:r>
            <a:r>
              <a:rPr lang="en-US" altLang="zh-CN" sz="1800" b="1" dirty="0">
                <a:solidFill>
                  <a:srgbClr val="FF0000"/>
                </a:solidFill>
                <a:effectLst/>
                <a:latin typeface="NimbusRomNo9L"/>
              </a:rPr>
              <a:t>quartet</a:t>
            </a:r>
            <a:r>
              <a:rPr lang="en-US" altLang="zh-CN" sz="1800" dirty="0">
                <a:effectLst/>
                <a:latin typeface="NimbusRomNo9L"/>
              </a:rPr>
              <a:t> structure at an intermediate value halfway through the cipher</a:t>
            </a:r>
            <a:r>
              <a:rPr lang="zh-CN" altLang="en-US" sz="1800" dirty="0">
                <a:effectLst/>
                <a:latin typeface="NimbusRomNo9L"/>
              </a:rPr>
              <a:t> </a:t>
            </a:r>
            <a:r>
              <a:rPr lang="en-US" altLang="zh-CN" sz="1800" dirty="0">
                <a:effectLst/>
                <a:latin typeface="NimbusRomNo9L"/>
              </a:rPr>
              <a:t>and</a:t>
            </a:r>
            <a:r>
              <a:rPr lang="zh-CN" altLang="en-US" sz="1800" dirty="0">
                <a:effectLst/>
                <a:latin typeface="NimbusRomNo9L"/>
              </a:rPr>
              <a:t> </a:t>
            </a:r>
            <a:r>
              <a:rPr lang="en-US" altLang="zh-CN" sz="1800" dirty="0">
                <a:effectLst/>
                <a:latin typeface="NimbusRomNo9L"/>
              </a:rPr>
              <a:t>it</a:t>
            </a:r>
            <a:r>
              <a:rPr lang="zh-CN" altLang="en-US" sz="1800" dirty="0">
                <a:effectLst/>
                <a:latin typeface="NimbusRomNo9L"/>
              </a:rPr>
              <a:t> </a:t>
            </a:r>
            <a:r>
              <a:rPr lang="en-US" altLang="zh-CN" sz="1800" dirty="0">
                <a:latin typeface="NimbusRomNo9L"/>
              </a:rPr>
              <a:t>split</a:t>
            </a:r>
            <a:r>
              <a:rPr lang="zh-CN" altLang="en-US" sz="1800" dirty="0">
                <a:latin typeface="NimbusRomNo9L"/>
              </a:rPr>
              <a:t> </a:t>
            </a:r>
            <a:r>
              <a:rPr lang="en-US" altLang="zh-CN" sz="1800" dirty="0">
                <a:latin typeface="NimbusRomNo9L"/>
              </a:rPr>
              <a:t>an</a:t>
            </a:r>
            <a:r>
              <a:rPr lang="zh-CN" altLang="en-US" sz="1800" dirty="0">
                <a:latin typeface="NimbusRomNo9L"/>
              </a:rPr>
              <a:t> </a:t>
            </a:r>
            <a:r>
              <a:rPr lang="en-US" altLang="zh-CN" sz="1800" dirty="0">
                <a:latin typeface="NimbusRomNo9L"/>
              </a:rPr>
              <a:t>entire</a:t>
            </a:r>
            <a:r>
              <a:rPr lang="zh-CN" altLang="en-US" sz="1800" dirty="0">
                <a:latin typeface="NimbusRomNo9L"/>
              </a:rPr>
              <a:t> </a:t>
            </a:r>
            <a:r>
              <a:rPr lang="en-US" altLang="zh-CN" sz="1800" dirty="0">
                <a:latin typeface="NimbusRomNo9L"/>
              </a:rPr>
              <a:t>differential</a:t>
            </a:r>
            <a:r>
              <a:rPr lang="zh-CN" altLang="en-US" sz="1800" dirty="0">
                <a:latin typeface="NimbusRomNo9L"/>
              </a:rPr>
              <a:t> </a:t>
            </a:r>
            <a:r>
              <a:rPr lang="en-US" altLang="zh-CN" sz="1800" dirty="0">
                <a:latin typeface="NimbusRomNo9L"/>
              </a:rPr>
              <a:t>trails</a:t>
            </a:r>
            <a:r>
              <a:rPr lang="zh-CN" altLang="en-US" sz="1800" dirty="0">
                <a:latin typeface="NimbusRomNo9L"/>
              </a:rPr>
              <a:t> </a:t>
            </a:r>
            <a:r>
              <a:rPr lang="en-US" altLang="zh-CN" sz="1800" dirty="0">
                <a:latin typeface="NimbusRomNo9L"/>
              </a:rPr>
              <a:t>into</a:t>
            </a:r>
            <a:r>
              <a:rPr lang="zh-CN" altLang="en-US" sz="1800" dirty="0">
                <a:latin typeface="NimbusRomNo9L"/>
              </a:rPr>
              <a:t> </a:t>
            </a:r>
            <a:r>
              <a:rPr lang="en-US" altLang="zh-CN" sz="1800" dirty="0">
                <a:latin typeface="NimbusRomNo9L"/>
              </a:rPr>
              <a:t>two</a:t>
            </a:r>
            <a:r>
              <a:rPr lang="zh-CN" altLang="en-US" sz="1800" dirty="0">
                <a:latin typeface="NimbusRomNo9L"/>
              </a:rPr>
              <a:t> </a:t>
            </a:r>
            <a:r>
              <a:rPr lang="en-US" altLang="zh-CN" sz="1800" dirty="0">
                <a:latin typeface="NimbusRomNo9L"/>
              </a:rPr>
              <a:t>sub-trails.</a:t>
            </a:r>
            <a:r>
              <a:rPr lang="zh-CN" altLang="en-US" sz="1800" dirty="0">
                <a:latin typeface="NimbusRomNo9L"/>
              </a:rPr>
              <a:t> </a:t>
            </a:r>
            <a:endParaRPr lang="en-US" altLang="zh-CN" sz="1400" dirty="0"/>
          </a:p>
        </p:txBody>
      </p:sp>
      <p:cxnSp>
        <p:nvCxnSpPr>
          <p:cNvPr id="9" name="直线箭头连接符 6">
            <a:extLst>
              <a:ext uri="{FF2B5EF4-FFF2-40B4-BE49-F238E27FC236}">
                <a16:creationId xmlns:a16="http://schemas.microsoft.com/office/drawing/2014/main" id="{A29FF45E-C435-44C4-B5B8-C2EA5174AC57}"/>
              </a:ext>
            </a:extLst>
          </p:cNvPr>
          <p:cNvCxnSpPr>
            <a:cxnSpLocks/>
            <a:stCxn id="3" idx="3"/>
            <a:endCxn id="7" idx="1"/>
          </p:cNvCxnSpPr>
          <p:nvPr/>
        </p:nvCxnSpPr>
        <p:spPr>
          <a:xfrm flipV="1">
            <a:off x="4613727" y="3075053"/>
            <a:ext cx="1330120" cy="35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 name="组合 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BBF6455-0A78-4BE3-829F-B06E71B03DB6}"/>
              </a:ext>
            </a:extLst>
          </p:cNvPr>
          <p:cNvGrpSpPr/>
          <p:nvPr/>
        </p:nvGrpSpPr>
        <p:grpSpPr>
          <a:xfrm>
            <a:off x="10185401" y="5297648"/>
            <a:ext cx="1382713" cy="1191924"/>
            <a:chOff x="3606146" y="1282700"/>
            <a:chExt cx="4979708" cy="4292601"/>
          </a:xfrm>
        </p:grpSpPr>
        <p:sp>
          <p:nvSpPr>
            <p:cNvPr id="11" name="išḷîḋè">
              <a:extLst>
                <a:ext uri="{FF2B5EF4-FFF2-40B4-BE49-F238E27FC236}">
                  <a16:creationId xmlns:a16="http://schemas.microsoft.com/office/drawing/2014/main" id="{9C626367-EECC-4BF0-9F85-70BC8933142C}"/>
                </a:ext>
              </a:extLst>
            </p:cNvPr>
            <p:cNvSpPr/>
            <p:nvPr/>
          </p:nvSpPr>
          <p:spPr bwMode="auto">
            <a:xfrm>
              <a:off x="3948973" y="1715592"/>
              <a:ext cx="4125545" cy="2902408"/>
            </a:xfrm>
            <a:custGeom>
              <a:avLst/>
              <a:gdLst>
                <a:gd name="T0" fmla="*/ 1379 w 2840"/>
                <a:gd name="T1" fmla="*/ 0 h 1998"/>
                <a:gd name="T2" fmla="*/ 1376 w 2840"/>
                <a:gd name="T3" fmla="*/ 12 h 1998"/>
                <a:gd name="T4" fmla="*/ 2827 w 2840"/>
                <a:gd name="T5" fmla="*/ 467 h 1998"/>
                <a:gd name="T6" fmla="*/ 2623 w 2840"/>
                <a:gd name="T7" fmla="*/ 1983 h 1998"/>
                <a:gd name="T8" fmla="*/ 365 w 2840"/>
                <a:gd name="T9" fmla="*/ 1183 h 1998"/>
                <a:gd name="T10" fmla="*/ 1149 w 2840"/>
                <a:gd name="T11" fmla="*/ 810 h 1998"/>
                <a:gd name="T12" fmla="*/ 1155 w 2840"/>
                <a:gd name="T13" fmla="*/ 812 h 1998"/>
                <a:gd name="T14" fmla="*/ 1159 w 2840"/>
                <a:gd name="T15" fmla="*/ 801 h 1998"/>
                <a:gd name="T16" fmla="*/ 1154 w 2840"/>
                <a:gd name="T17" fmla="*/ 800 h 1998"/>
                <a:gd name="T18" fmla="*/ 1153 w 2840"/>
                <a:gd name="T19" fmla="*/ 796 h 1998"/>
                <a:gd name="T20" fmla="*/ 1149 w 2840"/>
                <a:gd name="T21" fmla="*/ 798 h 1998"/>
                <a:gd name="T22" fmla="*/ 4 w 2840"/>
                <a:gd name="T23" fmla="*/ 468 h 1998"/>
                <a:gd name="T24" fmla="*/ 0 w 2840"/>
                <a:gd name="T25" fmla="*/ 480 h 1998"/>
                <a:gd name="T26" fmla="*/ 1134 w 2840"/>
                <a:gd name="T27" fmla="*/ 805 h 1998"/>
                <a:gd name="T28" fmla="*/ 334 w 2840"/>
                <a:gd name="T29" fmla="*/ 1185 h 1998"/>
                <a:gd name="T30" fmla="*/ 2632 w 2840"/>
                <a:gd name="T31" fmla="*/ 1998 h 1998"/>
                <a:gd name="T32" fmla="*/ 2838 w 2840"/>
                <a:gd name="T33" fmla="*/ 463 h 1998"/>
                <a:gd name="T34" fmla="*/ 2840 w 2840"/>
                <a:gd name="T35" fmla="*/ 459 h 1998"/>
                <a:gd name="T36" fmla="*/ 1379 w 2840"/>
                <a:gd name="T37" fmla="*/ 0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0" h="1998">
                  <a:moveTo>
                    <a:pt x="1379" y="0"/>
                  </a:moveTo>
                  <a:lnTo>
                    <a:pt x="1376" y="12"/>
                  </a:lnTo>
                  <a:lnTo>
                    <a:pt x="2827" y="467"/>
                  </a:lnTo>
                  <a:lnTo>
                    <a:pt x="2623" y="1983"/>
                  </a:lnTo>
                  <a:lnTo>
                    <a:pt x="365" y="1183"/>
                  </a:lnTo>
                  <a:lnTo>
                    <a:pt x="1149" y="810"/>
                  </a:lnTo>
                  <a:lnTo>
                    <a:pt x="1155" y="812"/>
                  </a:lnTo>
                  <a:lnTo>
                    <a:pt x="1159" y="801"/>
                  </a:lnTo>
                  <a:lnTo>
                    <a:pt x="1154" y="800"/>
                  </a:lnTo>
                  <a:lnTo>
                    <a:pt x="1153" y="796"/>
                  </a:lnTo>
                  <a:lnTo>
                    <a:pt x="1149" y="798"/>
                  </a:lnTo>
                  <a:lnTo>
                    <a:pt x="4" y="468"/>
                  </a:lnTo>
                  <a:lnTo>
                    <a:pt x="0" y="480"/>
                  </a:lnTo>
                  <a:lnTo>
                    <a:pt x="1134" y="805"/>
                  </a:lnTo>
                  <a:lnTo>
                    <a:pt x="334" y="1185"/>
                  </a:lnTo>
                  <a:lnTo>
                    <a:pt x="2632" y="1998"/>
                  </a:lnTo>
                  <a:lnTo>
                    <a:pt x="2838" y="463"/>
                  </a:lnTo>
                  <a:lnTo>
                    <a:pt x="2840" y="459"/>
                  </a:lnTo>
                  <a:lnTo>
                    <a:pt x="1379" y="0"/>
                  </a:lnTo>
                  <a:close/>
                </a:path>
              </a:pathLst>
            </a:custGeom>
            <a:gradFill>
              <a:gsLst>
                <a:gs pos="100000">
                  <a:srgbClr val="5376FF"/>
                </a:gs>
                <a:gs pos="1000">
                  <a:srgbClr val="45BDEC">
                    <a:alpha val="0"/>
                  </a:srgbClr>
                </a:gs>
              </a:gsLst>
              <a:lin ang="5400000" scaled="0"/>
            </a:gradFill>
            <a:ln>
              <a:noFill/>
            </a:ln>
          </p:spPr>
          <p:txBody>
            <a:bodyPr anchor="ctr"/>
            <a:lstStyle/>
            <a:p>
              <a:pPr algn="ctr"/>
              <a:endParaRPr/>
            </a:p>
          </p:txBody>
        </p:sp>
        <p:sp>
          <p:nvSpPr>
            <p:cNvPr id="12" name="iSľîḋê">
              <a:extLst>
                <a:ext uri="{FF2B5EF4-FFF2-40B4-BE49-F238E27FC236}">
                  <a16:creationId xmlns:a16="http://schemas.microsoft.com/office/drawing/2014/main" id="{F2121944-1DD1-4679-8173-359B4E12C16E}"/>
                </a:ext>
              </a:extLst>
            </p:cNvPr>
            <p:cNvSpPr/>
            <p:nvPr/>
          </p:nvSpPr>
          <p:spPr bwMode="auto">
            <a:xfrm>
              <a:off x="5281060" y="2372193"/>
              <a:ext cx="775719" cy="775719"/>
            </a:xfrm>
            <a:custGeom>
              <a:avLst/>
              <a:gdLst>
                <a:gd name="T0" fmla="*/ 382 w 417"/>
                <a:gd name="T1" fmla="*/ 146 h 418"/>
                <a:gd name="T2" fmla="*/ 272 w 417"/>
                <a:gd name="T3" fmla="*/ 383 h 418"/>
                <a:gd name="T4" fmla="*/ 35 w 417"/>
                <a:gd name="T5" fmla="*/ 272 h 418"/>
                <a:gd name="T6" fmla="*/ 145 w 417"/>
                <a:gd name="T7" fmla="*/ 35 h 418"/>
                <a:gd name="T8" fmla="*/ 382 w 417"/>
                <a:gd name="T9" fmla="*/ 146 h 418"/>
              </a:gdLst>
              <a:ahLst/>
              <a:cxnLst>
                <a:cxn ang="0">
                  <a:pos x="T0" y="T1"/>
                </a:cxn>
                <a:cxn ang="0">
                  <a:pos x="T2" y="T3"/>
                </a:cxn>
                <a:cxn ang="0">
                  <a:pos x="T4" y="T5"/>
                </a:cxn>
                <a:cxn ang="0">
                  <a:pos x="T6" y="T7"/>
                </a:cxn>
                <a:cxn ang="0">
                  <a:pos x="T8" y="T9"/>
                </a:cxn>
              </a:cxnLst>
              <a:rect l="0" t="0" r="r" b="b"/>
              <a:pathLst>
                <a:path w="417" h="418">
                  <a:moveTo>
                    <a:pt x="382" y="146"/>
                  </a:moveTo>
                  <a:cubicBezTo>
                    <a:pt x="417" y="242"/>
                    <a:pt x="368" y="348"/>
                    <a:pt x="272" y="383"/>
                  </a:cubicBezTo>
                  <a:cubicBezTo>
                    <a:pt x="176" y="418"/>
                    <a:pt x="70" y="368"/>
                    <a:pt x="35" y="272"/>
                  </a:cubicBezTo>
                  <a:cubicBezTo>
                    <a:pt x="0" y="177"/>
                    <a:pt x="49" y="70"/>
                    <a:pt x="145" y="35"/>
                  </a:cubicBezTo>
                  <a:cubicBezTo>
                    <a:pt x="241" y="0"/>
                    <a:pt x="347" y="50"/>
                    <a:pt x="382" y="146"/>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3" name="íṣḷîḓe">
              <a:extLst>
                <a:ext uri="{FF2B5EF4-FFF2-40B4-BE49-F238E27FC236}">
                  <a16:creationId xmlns:a16="http://schemas.microsoft.com/office/drawing/2014/main" id="{BBCA8503-1BA8-4984-AA09-A91161D0885E}"/>
                </a:ext>
              </a:extLst>
            </p:cNvPr>
            <p:cNvSpPr/>
            <p:nvPr/>
          </p:nvSpPr>
          <p:spPr bwMode="auto">
            <a:xfrm>
              <a:off x="7544299" y="1866668"/>
              <a:ext cx="1041555" cy="1041555"/>
            </a:xfrm>
            <a:custGeom>
              <a:avLst/>
              <a:gdLst>
                <a:gd name="T0" fmla="*/ 513 w 560"/>
                <a:gd name="T1" fmla="*/ 196 h 561"/>
                <a:gd name="T2" fmla="*/ 365 w 560"/>
                <a:gd name="T3" fmla="*/ 514 h 561"/>
                <a:gd name="T4" fmla="*/ 47 w 560"/>
                <a:gd name="T5" fmla="*/ 366 h 561"/>
                <a:gd name="T6" fmla="*/ 195 w 560"/>
                <a:gd name="T7" fmla="*/ 48 h 561"/>
                <a:gd name="T8" fmla="*/ 513 w 560"/>
                <a:gd name="T9" fmla="*/ 196 h 561"/>
              </a:gdLst>
              <a:ahLst/>
              <a:cxnLst>
                <a:cxn ang="0">
                  <a:pos x="T0" y="T1"/>
                </a:cxn>
                <a:cxn ang="0">
                  <a:pos x="T2" y="T3"/>
                </a:cxn>
                <a:cxn ang="0">
                  <a:pos x="T4" y="T5"/>
                </a:cxn>
                <a:cxn ang="0">
                  <a:pos x="T6" y="T7"/>
                </a:cxn>
                <a:cxn ang="0">
                  <a:pos x="T8" y="T9"/>
                </a:cxn>
              </a:cxnLst>
              <a:rect l="0" t="0" r="r" b="b"/>
              <a:pathLst>
                <a:path w="560" h="561">
                  <a:moveTo>
                    <a:pt x="513" y="196"/>
                  </a:moveTo>
                  <a:cubicBezTo>
                    <a:pt x="560" y="324"/>
                    <a:pt x="494" y="467"/>
                    <a:pt x="365" y="514"/>
                  </a:cubicBezTo>
                  <a:cubicBezTo>
                    <a:pt x="236" y="561"/>
                    <a:pt x="94" y="495"/>
                    <a:pt x="47" y="366"/>
                  </a:cubicBezTo>
                  <a:cubicBezTo>
                    <a:pt x="0" y="237"/>
                    <a:pt x="66" y="95"/>
                    <a:pt x="195" y="48"/>
                  </a:cubicBezTo>
                  <a:cubicBezTo>
                    <a:pt x="324" y="0"/>
                    <a:pt x="466" y="67"/>
                    <a:pt x="513" y="196"/>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4" name="íšļiďê">
              <a:extLst>
                <a:ext uri="{FF2B5EF4-FFF2-40B4-BE49-F238E27FC236}">
                  <a16:creationId xmlns:a16="http://schemas.microsoft.com/office/drawing/2014/main" id="{780A29DB-0A3E-4E2B-9C28-32173D2F6857}"/>
                </a:ext>
              </a:extLst>
            </p:cNvPr>
            <p:cNvSpPr/>
            <p:nvPr/>
          </p:nvSpPr>
          <p:spPr bwMode="auto">
            <a:xfrm>
              <a:off x="7419370" y="4259193"/>
              <a:ext cx="692918" cy="692918"/>
            </a:xfrm>
            <a:custGeom>
              <a:avLst/>
              <a:gdLst>
                <a:gd name="T0" fmla="*/ 342 w 373"/>
                <a:gd name="T1" fmla="*/ 130 h 373"/>
                <a:gd name="T2" fmla="*/ 243 w 373"/>
                <a:gd name="T3" fmla="*/ 342 h 373"/>
                <a:gd name="T4" fmla="*/ 31 w 373"/>
                <a:gd name="T5" fmla="*/ 243 h 373"/>
                <a:gd name="T6" fmla="*/ 130 w 373"/>
                <a:gd name="T7" fmla="*/ 32 h 373"/>
                <a:gd name="T8" fmla="*/ 342 w 373"/>
                <a:gd name="T9" fmla="*/ 130 h 373"/>
              </a:gdLst>
              <a:ahLst/>
              <a:cxnLst>
                <a:cxn ang="0">
                  <a:pos x="T0" y="T1"/>
                </a:cxn>
                <a:cxn ang="0">
                  <a:pos x="T2" y="T3"/>
                </a:cxn>
                <a:cxn ang="0">
                  <a:pos x="T4" y="T5"/>
                </a:cxn>
                <a:cxn ang="0">
                  <a:pos x="T6" y="T7"/>
                </a:cxn>
                <a:cxn ang="0">
                  <a:pos x="T8" y="T9"/>
                </a:cxn>
              </a:cxnLst>
              <a:rect l="0" t="0" r="r" b="b"/>
              <a:pathLst>
                <a:path w="373" h="373">
                  <a:moveTo>
                    <a:pt x="342" y="130"/>
                  </a:moveTo>
                  <a:cubicBezTo>
                    <a:pt x="373" y="216"/>
                    <a:pt x="329" y="311"/>
                    <a:pt x="243" y="342"/>
                  </a:cubicBezTo>
                  <a:cubicBezTo>
                    <a:pt x="158" y="373"/>
                    <a:pt x="63" y="329"/>
                    <a:pt x="31" y="243"/>
                  </a:cubicBezTo>
                  <a:cubicBezTo>
                    <a:pt x="0" y="158"/>
                    <a:pt x="44" y="63"/>
                    <a:pt x="130" y="32"/>
                  </a:cubicBezTo>
                  <a:cubicBezTo>
                    <a:pt x="216" y="0"/>
                    <a:pt x="311" y="44"/>
                    <a:pt x="342" y="130"/>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5" name="iṡļïḓê">
              <a:extLst>
                <a:ext uri="{FF2B5EF4-FFF2-40B4-BE49-F238E27FC236}">
                  <a16:creationId xmlns:a16="http://schemas.microsoft.com/office/drawing/2014/main" id="{E054BAC5-FA9B-4ABB-B802-7A3957E538FF}"/>
                </a:ext>
              </a:extLst>
            </p:cNvPr>
            <p:cNvSpPr/>
            <p:nvPr/>
          </p:nvSpPr>
          <p:spPr bwMode="auto">
            <a:xfrm>
              <a:off x="4267105" y="3245239"/>
              <a:ext cx="379144" cy="379144"/>
            </a:xfrm>
            <a:custGeom>
              <a:avLst/>
              <a:gdLst>
                <a:gd name="T0" fmla="*/ 187 w 204"/>
                <a:gd name="T1" fmla="*/ 71 h 204"/>
                <a:gd name="T2" fmla="*/ 133 w 204"/>
                <a:gd name="T3" fmla="*/ 187 h 204"/>
                <a:gd name="T4" fmla="*/ 17 w 204"/>
                <a:gd name="T5" fmla="*/ 133 h 204"/>
                <a:gd name="T6" fmla="*/ 71 w 204"/>
                <a:gd name="T7" fmla="*/ 17 h 204"/>
                <a:gd name="T8" fmla="*/ 187 w 204"/>
                <a:gd name="T9" fmla="*/ 71 h 204"/>
              </a:gdLst>
              <a:ahLst/>
              <a:cxnLst>
                <a:cxn ang="0">
                  <a:pos x="T0" y="T1"/>
                </a:cxn>
                <a:cxn ang="0">
                  <a:pos x="T2" y="T3"/>
                </a:cxn>
                <a:cxn ang="0">
                  <a:pos x="T4" y="T5"/>
                </a:cxn>
                <a:cxn ang="0">
                  <a:pos x="T6" y="T7"/>
                </a:cxn>
                <a:cxn ang="0">
                  <a:pos x="T8" y="T9"/>
                </a:cxn>
              </a:cxnLst>
              <a:rect l="0" t="0" r="r" b="b"/>
              <a:pathLst>
                <a:path w="204" h="204">
                  <a:moveTo>
                    <a:pt x="187" y="71"/>
                  </a:moveTo>
                  <a:cubicBezTo>
                    <a:pt x="204" y="118"/>
                    <a:pt x="180" y="170"/>
                    <a:pt x="133" y="187"/>
                  </a:cubicBezTo>
                  <a:cubicBezTo>
                    <a:pt x="86" y="204"/>
                    <a:pt x="34" y="180"/>
                    <a:pt x="17" y="133"/>
                  </a:cubicBezTo>
                  <a:cubicBezTo>
                    <a:pt x="0" y="86"/>
                    <a:pt x="24" y="34"/>
                    <a:pt x="71" y="17"/>
                  </a:cubicBezTo>
                  <a:cubicBezTo>
                    <a:pt x="118" y="0"/>
                    <a:pt x="170" y="24"/>
                    <a:pt x="187" y="71"/>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6" name="íṩľíḋé">
              <a:extLst>
                <a:ext uri="{FF2B5EF4-FFF2-40B4-BE49-F238E27FC236}">
                  <a16:creationId xmlns:a16="http://schemas.microsoft.com/office/drawing/2014/main" id="{63324ABE-066D-49BA-89BC-7CCAFE3EEC46}"/>
                </a:ext>
              </a:extLst>
            </p:cNvPr>
            <p:cNvSpPr/>
            <p:nvPr/>
          </p:nvSpPr>
          <p:spPr bwMode="auto">
            <a:xfrm>
              <a:off x="5498958" y="1282700"/>
              <a:ext cx="742308" cy="742308"/>
            </a:xfrm>
            <a:custGeom>
              <a:avLst/>
              <a:gdLst>
                <a:gd name="T0" fmla="*/ 365 w 399"/>
                <a:gd name="T1" fmla="*/ 139 h 399"/>
                <a:gd name="T2" fmla="*/ 260 w 399"/>
                <a:gd name="T3" fmla="*/ 366 h 399"/>
                <a:gd name="T4" fmla="*/ 33 w 399"/>
                <a:gd name="T5" fmla="*/ 260 h 399"/>
                <a:gd name="T6" fmla="*/ 139 w 399"/>
                <a:gd name="T7" fmla="*/ 33 h 399"/>
                <a:gd name="T8" fmla="*/ 365 w 399"/>
                <a:gd name="T9" fmla="*/ 139 h 399"/>
              </a:gdLst>
              <a:ahLst/>
              <a:cxnLst>
                <a:cxn ang="0">
                  <a:pos x="T0" y="T1"/>
                </a:cxn>
                <a:cxn ang="0">
                  <a:pos x="T2" y="T3"/>
                </a:cxn>
                <a:cxn ang="0">
                  <a:pos x="T4" y="T5"/>
                </a:cxn>
                <a:cxn ang="0">
                  <a:pos x="T6" y="T7"/>
                </a:cxn>
                <a:cxn ang="0">
                  <a:pos x="T8" y="T9"/>
                </a:cxn>
              </a:cxnLst>
              <a:rect l="0" t="0" r="r" b="b"/>
              <a:pathLst>
                <a:path w="399" h="399">
                  <a:moveTo>
                    <a:pt x="365" y="139"/>
                  </a:moveTo>
                  <a:cubicBezTo>
                    <a:pt x="399" y="231"/>
                    <a:pt x="352" y="332"/>
                    <a:pt x="260" y="366"/>
                  </a:cubicBezTo>
                  <a:cubicBezTo>
                    <a:pt x="168" y="399"/>
                    <a:pt x="67" y="352"/>
                    <a:pt x="33" y="260"/>
                  </a:cubicBezTo>
                  <a:cubicBezTo>
                    <a:pt x="0" y="168"/>
                    <a:pt x="47" y="67"/>
                    <a:pt x="139" y="33"/>
                  </a:cubicBezTo>
                  <a:cubicBezTo>
                    <a:pt x="230" y="0"/>
                    <a:pt x="332" y="47"/>
                    <a:pt x="365" y="139"/>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7" name="íṥḷîďê">
              <a:extLst>
                <a:ext uri="{FF2B5EF4-FFF2-40B4-BE49-F238E27FC236}">
                  <a16:creationId xmlns:a16="http://schemas.microsoft.com/office/drawing/2014/main" id="{E4C31616-BC04-4761-9691-73F3172FE04A}"/>
                </a:ext>
              </a:extLst>
            </p:cNvPr>
            <p:cNvSpPr/>
            <p:nvPr/>
          </p:nvSpPr>
          <p:spPr bwMode="auto">
            <a:xfrm>
              <a:off x="3606146" y="2059871"/>
              <a:ext cx="691465" cy="688559"/>
            </a:xfrm>
            <a:custGeom>
              <a:avLst/>
              <a:gdLst>
                <a:gd name="T0" fmla="*/ 340 w 371"/>
                <a:gd name="T1" fmla="*/ 129 h 371"/>
                <a:gd name="T2" fmla="*/ 242 w 371"/>
                <a:gd name="T3" fmla="*/ 340 h 371"/>
                <a:gd name="T4" fmla="*/ 31 w 371"/>
                <a:gd name="T5" fmla="*/ 242 h 371"/>
                <a:gd name="T6" fmla="*/ 129 w 371"/>
                <a:gd name="T7" fmla="*/ 31 h 371"/>
                <a:gd name="T8" fmla="*/ 340 w 371"/>
                <a:gd name="T9" fmla="*/ 129 h 371"/>
              </a:gdLst>
              <a:ahLst/>
              <a:cxnLst>
                <a:cxn ang="0">
                  <a:pos x="T0" y="T1"/>
                </a:cxn>
                <a:cxn ang="0">
                  <a:pos x="T2" y="T3"/>
                </a:cxn>
                <a:cxn ang="0">
                  <a:pos x="T4" y="T5"/>
                </a:cxn>
                <a:cxn ang="0">
                  <a:pos x="T6" y="T7"/>
                </a:cxn>
                <a:cxn ang="0">
                  <a:pos x="T8" y="T9"/>
                </a:cxn>
              </a:cxnLst>
              <a:rect l="0" t="0" r="r" b="b"/>
              <a:pathLst>
                <a:path w="371" h="371">
                  <a:moveTo>
                    <a:pt x="340" y="129"/>
                  </a:moveTo>
                  <a:cubicBezTo>
                    <a:pt x="371" y="214"/>
                    <a:pt x="327" y="309"/>
                    <a:pt x="242" y="340"/>
                  </a:cubicBezTo>
                  <a:cubicBezTo>
                    <a:pt x="156" y="371"/>
                    <a:pt x="62" y="327"/>
                    <a:pt x="31" y="242"/>
                  </a:cubicBezTo>
                  <a:cubicBezTo>
                    <a:pt x="0" y="157"/>
                    <a:pt x="44" y="62"/>
                    <a:pt x="129" y="31"/>
                  </a:cubicBezTo>
                  <a:cubicBezTo>
                    <a:pt x="214" y="0"/>
                    <a:pt x="309" y="44"/>
                    <a:pt x="340" y="129"/>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8" name="íSľîdê">
              <a:extLst>
                <a:ext uri="{FF2B5EF4-FFF2-40B4-BE49-F238E27FC236}">
                  <a16:creationId xmlns:a16="http://schemas.microsoft.com/office/drawing/2014/main" id="{A719A984-10B9-46C7-A013-0493AE64B18F}"/>
                </a:ext>
              </a:extLst>
            </p:cNvPr>
            <p:cNvSpPr/>
            <p:nvPr/>
          </p:nvSpPr>
          <p:spPr bwMode="auto">
            <a:xfrm>
              <a:off x="6539060" y="3506717"/>
              <a:ext cx="461945" cy="623190"/>
            </a:xfrm>
            <a:custGeom>
              <a:avLst/>
              <a:gdLst>
                <a:gd name="T0" fmla="*/ 0 w 248"/>
                <a:gd name="T1" fmla="*/ 335 h 335"/>
                <a:gd name="T2" fmla="*/ 248 w 248"/>
                <a:gd name="T3" fmla="*/ 335 h 335"/>
                <a:gd name="T4" fmla="*/ 183 w 248"/>
                <a:gd name="T5" fmla="*/ 0 h 335"/>
                <a:gd name="T6" fmla="*/ 0 w 248"/>
                <a:gd name="T7" fmla="*/ 335 h 335"/>
              </a:gdLst>
              <a:ahLst/>
              <a:cxnLst>
                <a:cxn ang="0">
                  <a:pos x="T0" y="T1"/>
                </a:cxn>
                <a:cxn ang="0">
                  <a:pos x="T2" y="T3"/>
                </a:cxn>
                <a:cxn ang="0">
                  <a:pos x="T4" y="T5"/>
                </a:cxn>
                <a:cxn ang="0">
                  <a:pos x="T6" y="T7"/>
                </a:cxn>
              </a:cxnLst>
              <a:rect l="0" t="0" r="r" b="b"/>
              <a:pathLst>
                <a:path w="248" h="335">
                  <a:moveTo>
                    <a:pt x="0" y="335"/>
                  </a:moveTo>
                  <a:cubicBezTo>
                    <a:pt x="0" y="335"/>
                    <a:pt x="112" y="303"/>
                    <a:pt x="248" y="335"/>
                  </a:cubicBezTo>
                  <a:cubicBezTo>
                    <a:pt x="183" y="0"/>
                    <a:pt x="183" y="0"/>
                    <a:pt x="183" y="0"/>
                  </a:cubicBezTo>
                  <a:cubicBezTo>
                    <a:pt x="183" y="0"/>
                    <a:pt x="19" y="173"/>
                    <a:pt x="0" y="335"/>
                  </a:cubicBezTo>
                  <a:close/>
                </a:path>
              </a:pathLst>
            </a:custGeom>
            <a:solidFill>
              <a:srgbClr val="B3B7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ṩļíde">
              <a:extLst>
                <a:ext uri="{FF2B5EF4-FFF2-40B4-BE49-F238E27FC236}">
                  <a16:creationId xmlns:a16="http://schemas.microsoft.com/office/drawing/2014/main" id="{18F79404-2A04-484A-9BDF-1AF5E0A985DC}"/>
                </a:ext>
              </a:extLst>
            </p:cNvPr>
            <p:cNvSpPr/>
            <p:nvPr/>
          </p:nvSpPr>
          <p:spPr bwMode="auto">
            <a:xfrm>
              <a:off x="5623887" y="3054941"/>
              <a:ext cx="306511" cy="204825"/>
            </a:xfrm>
            <a:custGeom>
              <a:avLst/>
              <a:gdLst>
                <a:gd name="T0" fmla="*/ 138 w 165"/>
                <a:gd name="T1" fmla="*/ 0 h 110"/>
                <a:gd name="T2" fmla="*/ 106 w 165"/>
                <a:gd name="T3" fmla="*/ 16 h 110"/>
                <a:gd name="T4" fmla="*/ 79 w 165"/>
                <a:gd name="T5" fmla="*/ 16 h 110"/>
                <a:gd name="T6" fmla="*/ 46 w 165"/>
                <a:gd name="T7" fmla="*/ 9 h 110"/>
                <a:gd name="T8" fmla="*/ 20 w 165"/>
                <a:gd name="T9" fmla="*/ 22 h 110"/>
                <a:gd name="T10" fmla="*/ 1 w 165"/>
                <a:gd name="T11" fmla="*/ 29 h 110"/>
                <a:gd name="T12" fmla="*/ 14 w 165"/>
                <a:gd name="T13" fmla="*/ 37 h 110"/>
                <a:gd name="T14" fmla="*/ 7 w 165"/>
                <a:gd name="T15" fmla="*/ 43 h 110"/>
                <a:gd name="T16" fmla="*/ 11 w 165"/>
                <a:gd name="T17" fmla="*/ 56 h 110"/>
                <a:gd name="T18" fmla="*/ 7 w 165"/>
                <a:gd name="T19" fmla="*/ 65 h 110"/>
                <a:gd name="T20" fmla="*/ 13 w 165"/>
                <a:gd name="T21" fmla="*/ 78 h 110"/>
                <a:gd name="T22" fmla="*/ 12 w 165"/>
                <a:gd name="T23" fmla="*/ 88 h 110"/>
                <a:gd name="T24" fmla="*/ 23 w 165"/>
                <a:gd name="T25" fmla="*/ 97 h 110"/>
                <a:gd name="T26" fmla="*/ 30 w 165"/>
                <a:gd name="T27" fmla="*/ 109 h 110"/>
                <a:gd name="T28" fmla="*/ 45 w 165"/>
                <a:gd name="T29" fmla="*/ 108 h 110"/>
                <a:gd name="T30" fmla="*/ 114 w 165"/>
                <a:gd name="T31" fmla="*/ 73 h 110"/>
                <a:gd name="T32" fmla="*/ 165 w 165"/>
                <a:gd name="T33" fmla="*/ 40 h 110"/>
                <a:gd name="T34" fmla="*/ 138 w 165"/>
                <a:gd name="T3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10">
                  <a:moveTo>
                    <a:pt x="138" y="0"/>
                  </a:moveTo>
                  <a:cubicBezTo>
                    <a:pt x="138" y="0"/>
                    <a:pt x="113" y="18"/>
                    <a:pt x="106" y="16"/>
                  </a:cubicBezTo>
                  <a:cubicBezTo>
                    <a:pt x="98" y="13"/>
                    <a:pt x="86" y="17"/>
                    <a:pt x="79" y="16"/>
                  </a:cubicBezTo>
                  <a:cubicBezTo>
                    <a:pt x="72" y="16"/>
                    <a:pt x="53" y="7"/>
                    <a:pt x="46" y="9"/>
                  </a:cubicBezTo>
                  <a:cubicBezTo>
                    <a:pt x="43" y="9"/>
                    <a:pt x="26" y="21"/>
                    <a:pt x="20" y="22"/>
                  </a:cubicBezTo>
                  <a:cubicBezTo>
                    <a:pt x="13" y="23"/>
                    <a:pt x="0" y="23"/>
                    <a:pt x="1" y="29"/>
                  </a:cubicBezTo>
                  <a:cubicBezTo>
                    <a:pt x="2" y="34"/>
                    <a:pt x="14" y="37"/>
                    <a:pt x="14" y="37"/>
                  </a:cubicBezTo>
                  <a:cubicBezTo>
                    <a:pt x="14" y="37"/>
                    <a:pt x="8" y="38"/>
                    <a:pt x="7" y="43"/>
                  </a:cubicBezTo>
                  <a:cubicBezTo>
                    <a:pt x="6" y="53"/>
                    <a:pt x="11" y="56"/>
                    <a:pt x="11" y="56"/>
                  </a:cubicBezTo>
                  <a:cubicBezTo>
                    <a:pt x="11" y="56"/>
                    <a:pt x="6" y="61"/>
                    <a:pt x="7" y="65"/>
                  </a:cubicBezTo>
                  <a:cubicBezTo>
                    <a:pt x="8" y="75"/>
                    <a:pt x="13" y="78"/>
                    <a:pt x="13" y="78"/>
                  </a:cubicBezTo>
                  <a:cubicBezTo>
                    <a:pt x="13" y="78"/>
                    <a:pt x="10" y="82"/>
                    <a:pt x="12" y="88"/>
                  </a:cubicBezTo>
                  <a:cubicBezTo>
                    <a:pt x="15" y="96"/>
                    <a:pt x="23" y="97"/>
                    <a:pt x="23" y="97"/>
                  </a:cubicBezTo>
                  <a:cubicBezTo>
                    <a:pt x="23" y="97"/>
                    <a:pt x="24" y="107"/>
                    <a:pt x="30" y="109"/>
                  </a:cubicBezTo>
                  <a:cubicBezTo>
                    <a:pt x="35" y="110"/>
                    <a:pt x="40" y="108"/>
                    <a:pt x="45" y="108"/>
                  </a:cubicBezTo>
                  <a:cubicBezTo>
                    <a:pt x="50" y="108"/>
                    <a:pt x="90" y="94"/>
                    <a:pt x="114" y="73"/>
                  </a:cubicBezTo>
                  <a:cubicBezTo>
                    <a:pt x="137" y="52"/>
                    <a:pt x="165" y="40"/>
                    <a:pt x="165" y="40"/>
                  </a:cubicBezTo>
                  <a:lnTo>
                    <a:pt x="138" y="0"/>
                  </a:lnTo>
                  <a:close/>
                </a:path>
              </a:pathLst>
            </a:custGeom>
            <a:solidFill>
              <a:srgbClr val="EEA9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isḻîḍê">
              <a:extLst>
                <a:ext uri="{FF2B5EF4-FFF2-40B4-BE49-F238E27FC236}">
                  <a16:creationId xmlns:a16="http://schemas.microsoft.com/office/drawing/2014/main" id="{D83A471F-D585-44BA-BE6B-C7B88F45B542}"/>
                </a:ext>
              </a:extLst>
            </p:cNvPr>
            <p:cNvSpPr/>
            <p:nvPr/>
          </p:nvSpPr>
          <p:spPr bwMode="auto">
            <a:xfrm>
              <a:off x="6723547" y="1735929"/>
              <a:ext cx="307963" cy="772813"/>
            </a:xfrm>
            <a:custGeom>
              <a:avLst/>
              <a:gdLst>
                <a:gd name="T0" fmla="*/ 61 w 166"/>
                <a:gd name="T1" fmla="*/ 24 h 416"/>
                <a:gd name="T2" fmla="*/ 132 w 166"/>
                <a:gd name="T3" fmla="*/ 43 h 416"/>
                <a:gd name="T4" fmla="*/ 147 w 166"/>
                <a:gd name="T5" fmla="*/ 165 h 416"/>
                <a:gd name="T6" fmla="*/ 120 w 166"/>
                <a:gd name="T7" fmla="*/ 328 h 416"/>
                <a:gd name="T8" fmla="*/ 116 w 166"/>
                <a:gd name="T9" fmla="*/ 386 h 416"/>
                <a:gd name="T10" fmla="*/ 14 w 166"/>
                <a:gd name="T11" fmla="*/ 241 h 416"/>
                <a:gd name="T12" fmla="*/ 61 w 166"/>
                <a:gd name="T13" fmla="*/ 24 h 416"/>
              </a:gdLst>
              <a:ahLst/>
              <a:cxnLst>
                <a:cxn ang="0">
                  <a:pos x="T0" y="T1"/>
                </a:cxn>
                <a:cxn ang="0">
                  <a:pos x="T2" y="T3"/>
                </a:cxn>
                <a:cxn ang="0">
                  <a:pos x="T4" y="T5"/>
                </a:cxn>
                <a:cxn ang="0">
                  <a:pos x="T6" y="T7"/>
                </a:cxn>
                <a:cxn ang="0">
                  <a:pos x="T8" y="T9"/>
                </a:cxn>
                <a:cxn ang="0">
                  <a:pos x="T10" y="T11"/>
                </a:cxn>
                <a:cxn ang="0">
                  <a:pos x="T12" y="T13"/>
                </a:cxn>
              </a:cxnLst>
              <a:rect l="0" t="0" r="r" b="b"/>
              <a:pathLst>
                <a:path w="166" h="416">
                  <a:moveTo>
                    <a:pt x="61" y="24"/>
                  </a:moveTo>
                  <a:cubicBezTo>
                    <a:pt x="61" y="24"/>
                    <a:pt x="99" y="0"/>
                    <a:pt x="132" y="43"/>
                  </a:cubicBezTo>
                  <a:cubicBezTo>
                    <a:pt x="166" y="85"/>
                    <a:pt x="154" y="126"/>
                    <a:pt x="147" y="165"/>
                  </a:cubicBezTo>
                  <a:cubicBezTo>
                    <a:pt x="140" y="203"/>
                    <a:pt x="106" y="290"/>
                    <a:pt x="120" y="328"/>
                  </a:cubicBezTo>
                  <a:cubicBezTo>
                    <a:pt x="135" y="366"/>
                    <a:pt x="116" y="386"/>
                    <a:pt x="116" y="386"/>
                  </a:cubicBezTo>
                  <a:cubicBezTo>
                    <a:pt x="116" y="386"/>
                    <a:pt x="0" y="416"/>
                    <a:pt x="14" y="241"/>
                  </a:cubicBezTo>
                  <a:cubicBezTo>
                    <a:pt x="27" y="67"/>
                    <a:pt x="61" y="24"/>
                    <a:pt x="61" y="24"/>
                  </a:cubicBezTo>
                  <a:close/>
                </a:path>
              </a:pathLst>
            </a:custGeom>
            <a:solidFill>
              <a:srgbClr val="FCCCA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ślíḋé">
              <a:extLst>
                <a:ext uri="{FF2B5EF4-FFF2-40B4-BE49-F238E27FC236}">
                  <a16:creationId xmlns:a16="http://schemas.microsoft.com/office/drawing/2014/main" id="{0CD164F4-7A04-4BEC-AE9E-86706BFA5C76}"/>
                </a:ext>
              </a:extLst>
            </p:cNvPr>
            <p:cNvSpPr/>
            <p:nvPr/>
          </p:nvSpPr>
          <p:spPr bwMode="auto">
            <a:xfrm>
              <a:off x="5844690" y="2382361"/>
              <a:ext cx="1015407" cy="762645"/>
            </a:xfrm>
            <a:custGeom>
              <a:avLst/>
              <a:gdLst>
                <a:gd name="T0" fmla="*/ 483 w 546"/>
                <a:gd name="T1" fmla="*/ 6 h 410"/>
                <a:gd name="T2" fmla="*/ 410 w 546"/>
                <a:gd name="T3" fmla="*/ 22 h 410"/>
                <a:gd name="T4" fmla="*/ 351 w 546"/>
                <a:gd name="T5" fmla="*/ 99 h 410"/>
                <a:gd name="T6" fmla="*/ 230 w 546"/>
                <a:gd name="T7" fmla="*/ 231 h 410"/>
                <a:gd name="T8" fmla="*/ 115 w 546"/>
                <a:gd name="T9" fmla="*/ 299 h 410"/>
                <a:gd name="T10" fmla="*/ 0 w 546"/>
                <a:gd name="T11" fmla="*/ 364 h 410"/>
                <a:gd name="T12" fmla="*/ 38 w 546"/>
                <a:gd name="T13" fmla="*/ 410 h 410"/>
                <a:gd name="T14" fmla="*/ 264 w 546"/>
                <a:gd name="T15" fmla="*/ 307 h 410"/>
                <a:gd name="T16" fmla="*/ 498 w 546"/>
                <a:gd name="T17" fmla="*/ 77 h 410"/>
                <a:gd name="T18" fmla="*/ 483 w 546"/>
                <a:gd name="T19" fmla="*/ 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6" h="410">
                  <a:moveTo>
                    <a:pt x="483" y="6"/>
                  </a:moveTo>
                  <a:cubicBezTo>
                    <a:pt x="483" y="6"/>
                    <a:pt x="439" y="0"/>
                    <a:pt x="410" y="22"/>
                  </a:cubicBezTo>
                  <a:cubicBezTo>
                    <a:pt x="380" y="44"/>
                    <a:pt x="360" y="86"/>
                    <a:pt x="351" y="99"/>
                  </a:cubicBezTo>
                  <a:cubicBezTo>
                    <a:pt x="342" y="112"/>
                    <a:pt x="236" y="229"/>
                    <a:pt x="230" y="231"/>
                  </a:cubicBezTo>
                  <a:cubicBezTo>
                    <a:pt x="225" y="233"/>
                    <a:pt x="159" y="269"/>
                    <a:pt x="115" y="299"/>
                  </a:cubicBezTo>
                  <a:cubicBezTo>
                    <a:pt x="70" y="328"/>
                    <a:pt x="0" y="364"/>
                    <a:pt x="0" y="364"/>
                  </a:cubicBezTo>
                  <a:cubicBezTo>
                    <a:pt x="38" y="410"/>
                    <a:pt x="38" y="410"/>
                    <a:pt x="38" y="410"/>
                  </a:cubicBezTo>
                  <a:cubicBezTo>
                    <a:pt x="38" y="410"/>
                    <a:pt x="225" y="343"/>
                    <a:pt x="264" y="307"/>
                  </a:cubicBezTo>
                  <a:cubicBezTo>
                    <a:pt x="306" y="268"/>
                    <a:pt x="498" y="77"/>
                    <a:pt x="498" y="77"/>
                  </a:cubicBezTo>
                  <a:cubicBezTo>
                    <a:pt x="498" y="77"/>
                    <a:pt x="546" y="38"/>
                    <a:pt x="483" y="6"/>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sliḍe">
              <a:extLst>
                <a:ext uri="{FF2B5EF4-FFF2-40B4-BE49-F238E27FC236}">
                  <a16:creationId xmlns:a16="http://schemas.microsoft.com/office/drawing/2014/main" id="{4D57A34A-9427-4CB9-BD7B-F6473B1C9EFE}"/>
                </a:ext>
              </a:extLst>
            </p:cNvPr>
            <p:cNvSpPr/>
            <p:nvPr/>
          </p:nvSpPr>
          <p:spPr bwMode="auto">
            <a:xfrm>
              <a:off x="6056778" y="5222305"/>
              <a:ext cx="270194" cy="352996"/>
            </a:xfrm>
            <a:custGeom>
              <a:avLst/>
              <a:gdLst>
                <a:gd name="T0" fmla="*/ 48 w 145"/>
                <a:gd name="T1" fmla="*/ 104 h 190"/>
                <a:gd name="T2" fmla="*/ 7 w 145"/>
                <a:gd name="T3" fmla="*/ 178 h 190"/>
                <a:gd name="T4" fmla="*/ 94 w 145"/>
                <a:gd name="T5" fmla="*/ 178 h 190"/>
                <a:gd name="T6" fmla="*/ 139 w 145"/>
                <a:gd name="T7" fmla="*/ 59 h 190"/>
                <a:gd name="T8" fmla="*/ 115 w 145"/>
                <a:gd name="T9" fmla="*/ 2 h 190"/>
                <a:gd name="T10" fmla="*/ 79 w 145"/>
                <a:gd name="T11" fmla="*/ 8 h 190"/>
                <a:gd name="T12" fmla="*/ 48 w 145"/>
                <a:gd name="T13" fmla="*/ 104 h 190"/>
              </a:gdLst>
              <a:ahLst/>
              <a:cxnLst>
                <a:cxn ang="0">
                  <a:pos x="T0" y="T1"/>
                </a:cxn>
                <a:cxn ang="0">
                  <a:pos x="T2" y="T3"/>
                </a:cxn>
                <a:cxn ang="0">
                  <a:pos x="T4" y="T5"/>
                </a:cxn>
                <a:cxn ang="0">
                  <a:pos x="T6" y="T7"/>
                </a:cxn>
                <a:cxn ang="0">
                  <a:pos x="T8" y="T9"/>
                </a:cxn>
                <a:cxn ang="0">
                  <a:pos x="T10" y="T11"/>
                </a:cxn>
                <a:cxn ang="0">
                  <a:pos x="T12" y="T13"/>
                </a:cxn>
              </a:cxnLst>
              <a:rect l="0" t="0" r="r" b="b"/>
              <a:pathLst>
                <a:path w="145" h="190">
                  <a:moveTo>
                    <a:pt x="48" y="104"/>
                  </a:moveTo>
                  <a:cubicBezTo>
                    <a:pt x="48" y="104"/>
                    <a:pt x="0" y="168"/>
                    <a:pt x="7" y="178"/>
                  </a:cubicBezTo>
                  <a:cubicBezTo>
                    <a:pt x="13" y="189"/>
                    <a:pt x="63" y="190"/>
                    <a:pt x="94" y="178"/>
                  </a:cubicBezTo>
                  <a:cubicBezTo>
                    <a:pt x="125" y="167"/>
                    <a:pt x="125" y="91"/>
                    <a:pt x="139" y="59"/>
                  </a:cubicBezTo>
                  <a:cubicBezTo>
                    <a:pt x="145" y="45"/>
                    <a:pt x="133" y="5"/>
                    <a:pt x="115" y="2"/>
                  </a:cubicBezTo>
                  <a:cubicBezTo>
                    <a:pt x="98" y="0"/>
                    <a:pt x="79" y="8"/>
                    <a:pt x="79" y="8"/>
                  </a:cubicBezTo>
                  <a:cubicBezTo>
                    <a:pt x="79" y="8"/>
                    <a:pt x="97" y="54"/>
                    <a:pt x="48" y="104"/>
                  </a:cubicBez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ŝḻïḑê">
              <a:extLst>
                <a:ext uri="{FF2B5EF4-FFF2-40B4-BE49-F238E27FC236}">
                  <a16:creationId xmlns:a16="http://schemas.microsoft.com/office/drawing/2014/main" id="{B589380C-2FB7-41EA-B72B-6912914A39AC}"/>
                </a:ext>
              </a:extLst>
            </p:cNvPr>
            <p:cNvSpPr/>
            <p:nvPr/>
          </p:nvSpPr>
          <p:spPr bwMode="auto">
            <a:xfrm>
              <a:off x="6114885" y="5204873"/>
              <a:ext cx="177224" cy="289079"/>
            </a:xfrm>
            <a:custGeom>
              <a:avLst/>
              <a:gdLst>
                <a:gd name="T0" fmla="*/ 47 w 95"/>
                <a:gd name="T1" fmla="*/ 17 h 155"/>
                <a:gd name="T2" fmla="*/ 34 w 95"/>
                <a:gd name="T3" fmla="*/ 70 h 155"/>
                <a:gd name="T4" fmla="*/ 1 w 95"/>
                <a:gd name="T5" fmla="*/ 144 h 155"/>
                <a:gd name="T6" fmla="*/ 58 w 95"/>
                <a:gd name="T7" fmla="*/ 140 h 155"/>
                <a:gd name="T8" fmla="*/ 88 w 95"/>
                <a:gd name="T9" fmla="*/ 55 h 155"/>
                <a:gd name="T10" fmla="*/ 95 w 95"/>
                <a:gd name="T11" fmla="*/ 19 h 155"/>
                <a:gd name="T12" fmla="*/ 47 w 95"/>
                <a:gd name="T13" fmla="*/ 17 h 155"/>
              </a:gdLst>
              <a:ahLst/>
              <a:cxnLst>
                <a:cxn ang="0">
                  <a:pos x="T0" y="T1"/>
                </a:cxn>
                <a:cxn ang="0">
                  <a:pos x="T2" y="T3"/>
                </a:cxn>
                <a:cxn ang="0">
                  <a:pos x="T4" y="T5"/>
                </a:cxn>
                <a:cxn ang="0">
                  <a:pos x="T6" y="T7"/>
                </a:cxn>
                <a:cxn ang="0">
                  <a:pos x="T8" y="T9"/>
                </a:cxn>
                <a:cxn ang="0">
                  <a:pos x="T10" y="T11"/>
                </a:cxn>
                <a:cxn ang="0">
                  <a:pos x="T12" y="T13"/>
                </a:cxn>
              </a:cxnLst>
              <a:rect l="0" t="0" r="r" b="b"/>
              <a:pathLst>
                <a:path w="95" h="155">
                  <a:moveTo>
                    <a:pt x="47" y="17"/>
                  </a:moveTo>
                  <a:cubicBezTo>
                    <a:pt x="47" y="17"/>
                    <a:pt x="37" y="44"/>
                    <a:pt x="34" y="70"/>
                  </a:cubicBezTo>
                  <a:cubicBezTo>
                    <a:pt x="31" y="92"/>
                    <a:pt x="0" y="138"/>
                    <a:pt x="1" y="144"/>
                  </a:cubicBezTo>
                  <a:cubicBezTo>
                    <a:pt x="3" y="150"/>
                    <a:pt x="42" y="155"/>
                    <a:pt x="58" y="140"/>
                  </a:cubicBezTo>
                  <a:cubicBezTo>
                    <a:pt x="74" y="125"/>
                    <a:pt x="84" y="81"/>
                    <a:pt x="88" y="55"/>
                  </a:cubicBezTo>
                  <a:cubicBezTo>
                    <a:pt x="91" y="31"/>
                    <a:pt x="95" y="19"/>
                    <a:pt x="95" y="19"/>
                  </a:cubicBezTo>
                  <a:cubicBezTo>
                    <a:pt x="95" y="19"/>
                    <a:pt x="63" y="0"/>
                    <a:pt x="47" y="17"/>
                  </a:cubicBez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ṣlîde">
              <a:extLst>
                <a:ext uri="{FF2B5EF4-FFF2-40B4-BE49-F238E27FC236}">
                  <a16:creationId xmlns:a16="http://schemas.microsoft.com/office/drawing/2014/main" id="{E23CCADE-EFB1-43CC-8B45-100657D3484D}"/>
                </a:ext>
              </a:extLst>
            </p:cNvPr>
            <p:cNvSpPr/>
            <p:nvPr/>
          </p:nvSpPr>
          <p:spPr bwMode="auto">
            <a:xfrm>
              <a:off x="6302277" y="5321086"/>
              <a:ext cx="17432" cy="126382"/>
            </a:xfrm>
            <a:custGeom>
              <a:avLst/>
              <a:gdLst>
                <a:gd name="T0" fmla="*/ 12 w 12"/>
                <a:gd name="T1" fmla="*/ 0 h 87"/>
                <a:gd name="T2" fmla="*/ 12 w 12"/>
                <a:gd name="T3" fmla="*/ 87 h 87"/>
                <a:gd name="T4" fmla="*/ 0 w 12"/>
                <a:gd name="T5" fmla="*/ 87 h 87"/>
                <a:gd name="T6" fmla="*/ 0 w 12"/>
                <a:gd name="T7" fmla="*/ 20 h 87"/>
                <a:gd name="T8" fmla="*/ 12 w 12"/>
                <a:gd name="T9" fmla="*/ 0 h 87"/>
              </a:gdLst>
              <a:ahLst/>
              <a:cxnLst>
                <a:cxn ang="0">
                  <a:pos x="T0" y="T1"/>
                </a:cxn>
                <a:cxn ang="0">
                  <a:pos x="T2" y="T3"/>
                </a:cxn>
                <a:cxn ang="0">
                  <a:pos x="T4" y="T5"/>
                </a:cxn>
                <a:cxn ang="0">
                  <a:pos x="T6" y="T7"/>
                </a:cxn>
                <a:cxn ang="0">
                  <a:pos x="T8" y="T9"/>
                </a:cxn>
              </a:cxnLst>
              <a:rect l="0" t="0" r="r" b="b"/>
              <a:pathLst>
                <a:path w="12" h="87">
                  <a:moveTo>
                    <a:pt x="12" y="0"/>
                  </a:moveTo>
                  <a:lnTo>
                    <a:pt x="12" y="87"/>
                  </a:lnTo>
                  <a:lnTo>
                    <a:pt x="0" y="87"/>
                  </a:lnTo>
                  <a:lnTo>
                    <a:pt x="0" y="20"/>
                  </a:lnTo>
                  <a:lnTo>
                    <a:pt x="12" y="0"/>
                  </a:ln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Slíde">
              <a:extLst>
                <a:ext uri="{FF2B5EF4-FFF2-40B4-BE49-F238E27FC236}">
                  <a16:creationId xmlns:a16="http://schemas.microsoft.com/office/drawing/2014/main" id="{A4FE6CA2-1DEC-47C7-97FC-96EA722E3E83}"/>
                </a:ext>
              </a:extLst>
            </p:cNvPr>
            <p:cNvSpPr/>
            <p:nvPr/>
          </p:nvSpPr>
          <p:spPr bwMode="auto">
            <a:xfrm>
              <a:off x="6835402" y="5222305"/>
              <a:ext cx="268742" cy="352996"/>
            </a:xfrm>
            <a:custGeom>
              <a:avLst/>
              <a:gdLst>
                <a:gd name="T0" fmla="*/ 46 w 145"/>
                <a:gd name="T1" fmla="*/ 105 h 190"/>
                <a:gd name="T2" fmla="*/ 7 w 145"/>
                <a:gd name="T3" fmla="*/ 178 h 190"/>
                <a:gd name="T4" fmla="*/ 94 w 145"/>
                <a:gd name="T5" fmla="*/ 178 h 190"/>
                <a:gd name="T6" fmla="*/ 139 w 145"/>
                <a:gd name="T7" fmla="*/ 59 h 190"/>
                <a:gd name="T8" fmla="*/ 115 w 145"/>
                <a:gd name="T9" fmla="*/ 2 h 190"/>
                <a:gd name="T10" fmla="*/ 77 w 145"/>
                <a:gd name="T11" fmla="*/ 9 h 190"/>
                <a:gd name="T12" fmla="*/ 46 w 145"/>
                <a:gd name="T13" fmla="*/ 105 h 190"/>
              </a:gdLst>
              <a:ahLst/>
              <a:cxnLst>
                <a:cxn ang="0">
                  <a:pos x="T0" y="T1"/>
                </a:cxn>
                <a:cxn ang="0">
                  <a:pos x="T2" y="T3"/>
                </a:cxn>
                <a:cxn ang="0">
                  <a:pos x="T4" y="T5"/>
                </a:cxn>
                <a:cxn ang="0">
                  <a:pos x="T6" y="T7"/>
                </a:cxn>
                <a:cxn ang="0">
                  <a:pos x="T8" y="T9"/>
                </a:cxn>
                <a:cxn ang="0">
                  <a:pos x="T10" y="T11"/>
                </a:cxn>
                <a:cxn ang="0">
                  <a:pos x="T12" y="T13"/>
                </a:cxn>
              </a:cxnLst>
              <a:rect l="0" t="0" r="r" b="b"/>
              <a:pathLst>
                <a:path w="145" h="190">
                  <a:moveTo>
                    <a:pt x="46" y="105"/>
                  </a:moveTo>
                  <a:cubicBezTo>
                    <a:pt x="46" y="105"/>
                    <a:pt x="0" y="168"/>
                    <a:pt x="7" y="178"/>
                  </a:cubicBezTo>
                  <a:cubicBezTo>
                    <a:pt x="13" y="189"/>
                    <a:pt x="63" y="190"/>
                    <a:pt x="94" y="178"/>
                  </a:cubicBezTo>
                  <a:cubicBezTo>
                    <a:pt x="125" y="167"/>
                    <a:pt x="125" y="91"/>
                    <a:pt x="139" y="59"/>
                  </a:cubicBezTo>
                  <a:cubicBezTo>
                    <a:pt x="145" y="45"/>
                    <a:pt x="133" y="5"/>
                    <a:pt x="115" y="2"/>
                  </a:cubicBezTo>
                  <a:cubicBezTo>
                    <a:pt x="98" y="0"/>
                    <a:pt x="77" y="9"/>
                    <a:pt x="77" y="9"/>
                  </a:cubicBezTo>
                  <a:cubicBezTo>
                    <a:pt x="77" y="9"/>
                    <a:pt x="95" y="55"/>
                    <a:pt x="46" y="105"/>
                  </a:cubicBez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ṥ1ïḓé">
              <a:extLst>
                <a:ext uri="{FF2B5EF4-FFF2-40B4-BE49-F238E27FC236}">
                  <a16:creationId xmlns:a16="http://schemas.microsoft.com/office/drawing/2014/main" id="{BD3E950B-99AA-4DA3-9CFE-B1BBA7857339}"/>
                </a:ext>
              </a:extLst>
            </p:cNvPr>
            <p:cNvSpPr/>
            <p:nvPr/>
          </p:nvSpPr>
          <p:spPr bwMode="auto">
            <a:xfrm>
              <a:off x="6892055" y="5209231"/>
              <a:ext cx="165603" cy="284721"/>
            </a:xfrm>
            <a:custGeom>
              <a:avLst/>
              <a:gdLst>
                <a:gd name="T0" fmla="*/ 46 w 89"/>
                <a:gd name="T1" fmla="*/ 16 h 153"/>
                <a:gd name="T2" fmla="*/ 37 w 89"/>
                <a:gd name="T3" fmla="*/ 67 h 153"/>
                <a:gd name="T4" fmla="*/ 1 w 89"/>
                <a:gd name="T5" fmla="*/ 142 h 153"/>
                <a:gd name="T6" fmla="*/ 58 w 89"/>
                <a:gd name="T7" fmla="*/ 138 h 153"/>
                <a:gd name="T8" fmla="*/ 88 w 89"/>
                <a:gd name="T9" fmla="*/ 53 h 153"/>
                <a:gd name="T10" fmla="*/ 84 w 89"/>
                <a:gd name="T11" fmla="*/ 9 h 153"/>
                <a:gd name="T12" fmla="*/ 46 w 89"/>
                <a:gd name="T13" fmla="*/ 16 h 153"/>
              </a:gdLst>
              <a:ahLst/>
              <a:cxnLst>
                <a:cxn ang="0">
                  <a:pos x="T0" y="T1"/>
                </a:cxn>
                <a:cxn ang="0">
                  <a:pos x="T2" y="T3"/>
                </a:cxn>
                <a:cxn ang="0">
                  <a:pos x="T4" y="T5"/>
                </a:cxn>
                <a:cxn ang="0">
                  <a:pos x="T6" y="T7"/>
                </a:cxn>
                <a:cxn ang="0">
                  <a:pos x="T8" y="T9"/>
                </a:cxn>
                <a:cxn ang="0">
                  <a:pos x="T10" y="T11"/>
                </a:cxn>
                <a:cxn ang="0">
                  <a:pos x="T12" y="T13"/>
                </a:cxn>
              </a:cxnLst>
              <a:rect l="0" t="0" r="r" b="b"/>
              <a:pathLst>
                <a:path w="89" h="153">
                  <a:moveTo>
                    <a:pt x="46" y="16"/>
                  </a:moveTo>
                  <a:cubicBezTo>
                    <a:pt x="46" y="16"/>
                    <a:pt x="43" y="46"/>
                    <a:pt x="37" y="67"/>
                  </a:cubicBezTo>
                  <a:cubicBezTo>
                    <a:pt x="31" y="88"/>
                    <a:pt x="0" y="136"/>
                    <a:pt x="1" y="142"/>
                  </a:cubicBezTo>
                  <a:cubicBezTo>
                    <a:pt x="2" y="148"/>
                    <a:pt x="42" y="153"/>
                    <a:pt x="58" y="138"/>
                  </a:cubicBezTo>
                  <a:cubicBezTo>
                    <a:pt x="74" y="123"/>
                    <a:pt x="86" y="79"/>
                    <a:pt x="88" y="53"/>
                  </a:cubicBezTo>
                  <a:cubicBezTo>
                    <a:pt x="89" y="27"/>
                    <a:pt x="84" y="9"/>
                    <a:pt x="84" y="9"/>
                  </a:cubicBezTo>
                  <a:cubicBezTo>
                    <a:pt x="84" y="9"/>
                    <a:pt x="61" y="0"/>
                    <a:pt x="46" y="16"/>
                  </a:cubicBez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Sḷîdê">
              <a:extLst>
                <a:ext uri="{FF2B5EF4-FFF2-40B4-BE49-F238E27FC236}">
                  <a16:creationId xmlns:a16="http://schemas.microsoft.com/office/drawing/2014/main" id="{247776C2-67C9-45E2-8121-87973B337127}"/>
                </a:ext>
              </a:extLst>
            </p:cNvPr>
            <p:cNvSpPr/>
            <p:nvPr/>
          </p:nvSpPr>
          <p:spPr bwMode="auto">
            <a:xfrm>
              <a:off x="7080901" y="5321086"/>
              <a:ext cx="14527" cy="126382"/>
            </a:xfrm>
            <a:custGeom>
              <a:avLst/>
              <a:gdLst>
                <a:gd name="T0" fmla="*/ 10 w 10"/>
                <a:gd name="T1" fmla="*/ 0 h 87"/>
                <a:gd name="T2" fmla="*/ 10 w 10"/>
                <a:gd name="T3" fmla="*/ 87 h 87"/>
                <a:gd name="T4" fmla="*/ 0 w 10"/>
                <a:gd name="T5" fmla="*/ 87 h 87"/>
                <a:gd name="T6" fmla="*/ 0 w 10"/>
                <a:gd name="T7" fmla="*/ 20 h 87"/>
                <a:gd name="T8" fmla="*/ 10 w 10"/>
                <a:gd name="T9" fmla="*/ 0 h 87"/>
              </a:gdLst>
              <a:ahLst/>
              <a:cxnLst>
                <a:cxn ang="0">
                  <a:pos x="T0" y="T1"/>
                </a:cxn>
                <a:cxn ang="0">
                  <a:pos x="T2" y="T3"/>
                </a:cxn>
                <a:cxn ang="0">
                  <a:pos x="T4" y="T5"/>
                </a:cxn>
                <a:cxn ang="0">
                  <a:pos x="T6" y="T7"/>
                </a:cxn>
                <a:cxn ang="0">
                  <a:pos x="T8" y="T9"/>
                </a:cxn>
              </a:cxnLst>
              <a:rect l="0" t="0" r="r" b="b"/>
              <a:pathLst>
                <a:path w="10" h="87">
                  <a:moveTo>
                    <a:pt x="10" y="0"/>
                  </a:moveTo>
                  <a:lnTo>
                    <a:pt x="10" y="87"/>
                  </a:lnTo>
                  <a:lnTo>
                    <a:pt x="0" y="87"/>
                  </a:lnTo>
                  <a:lnTo>
                    <a:pt x="0" y="20"/>
                  </a:lnTo>
                  <a:lnTo>
                    <a:pt x="10" y="0"/>
                  </a:ln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ṣḻíďè">
              <a:extLst>
                <a:ext uri="{FF2B5EF4-FFF2-40B4-BE49-F238E27FC236}">
                  <a16:creationId xmlns:a16="http://schemas.microsoft.com/office/drawing/2014/main" id="{A957BDDF-9E40-479F-BC6F-B4491B4BAEBD}"/>
                </a:ext>
              </a:extLst>
            </p:cNvPr>
            <p:cNvSpPr/>
            <p:nvPr/>
          </p:nvSpPr>
          <p:spPr bwMode="auto">
            <a:xfrm>
              <a:off x="6193328" y="2659819"/>
              <a:ext cx="1016860" cy="2627856"/>
            </a:xfrm>
            <a:custGeom>
              <a:avLst/>
              <a:gdLst>
                <a:gd name="T0" fmla="*/ 192 w 547"/>
                <a:gd name="T1" fmla="*/ 340 h 1414"/>
                <a:gd name="T2" fmla="*/ 141 w 547"/>
                <a:gd name="T3" fmla="*/ 579 h 1414"/>
                <a:gd name="T4" fmla="*/ 103 w 547"/>
                <a:gd name="T5" fmla="*/ 899 h 1414"/>
                <a:gd name="T6" fmla="*/ 62 w 547"/>
                <a:gd name="T7" fmla="*/ 1102 h 1414"/>
                <a:gd name="T8" fmla="*/ 0 w 547"/>
                <a:gd name="T9" fmla="*/ 1396 h 1414"/>
                <a:gd name="T10" fmla="*/ 77 w 547"/>
                <a:gd name="T11" fmla="*/ 1402 h 1414"/>
                <a:gd name="T12" fmla="*/ 180 w 547"/>
                <a:gd name="T13" fmla="*/ 1065 h 1414"/>
                <a:gd name="T14" fmla="*/ 263 w 547"/>
                <a:gd name="T15" fmla="*/ 821 h 1414"/>
                <a:gd name="T16" fmla="*/ 342 w 547"/>
                <a:gd name="T17" fmla="*/ 540 h 1414"/>
                <a:gd name="T18" fmla="*/ 361 w 547"/>
                <a:gd name="T19" fmla="*/ 577 h 1414"/>
                <a:gd name="T20" fmla="*/ 390 w 547"/>
                <a:gd name="T21" fmla="*/ 891 h 1414"/>
                <a:gd name="T22" fmla="*/ 397 w 547"/>
                <a:gd name="T23" fmla="*/ 1086 h 1414"/>
                <a:gd name="T24" fmla="*/ 407 w 547"/>
                <a:gd name="T25" fmla="*/ 1385 h 1414"/>
                <a:gd name="T26" fmla="*/ 477 w 547"/>
                <a:gd name="T27" fmla="*/ 1386 h 1414"/>
                <a:gd name="T28" fmla="*/ 500 w 547"/>
                <a:gd name="T29" fmla="*/ 1048 h 1414"/>
                <a:gd name="T30" fmla="*/ 504 w 547"/>
                <a:gd name="T31" fmla="*/ 865 h 1414"/>
                <a:gd name="T32" fmla="*/ 497 w 547"/>
                <a:gd name="T33" fmla="*/ 367 h 1414"/>
                <a:gd name="T34" fmla="*/ 192 w 547"/>
                <a:gd name="T35" fmla="*/ 340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7" h="1414">
                  <a:moveTo>
                    <a:pt x="192" y="340"/>
                  </a:moveTo>
                  <a:cubicBezTo>
                    <a:pt x="192" y="340"/>
                    <a:pt x="151" y="531"/>
                    <a:pt x="141" y="579"/>
                  </a:cubicBezTo>
                  <a:cubicBezTo>
                    <a:pt x="132" y="627"/>
                    <a:pt x="106" y="860"/>
                    <a:pt x="103" y="899"/>
                  </a:cubicBezTo>
                  <a:cubicBezTo>
                    <a:pt x="100" y="939"/>
                    <a:pt x="60" y="1088"/>
                    <a:pt x="62" y="1102"/>
                  </a:cubicBezTo>
                  <a:cubicBezTo>
                    <a:pt x="64" y="1116"/>
                    <a:pt x="0" y="1396"/>
                    <a:pt x="0" y="1396"/>
                  </a:cubicBezTo>
                  <a:cubicBezTo>
                    <a:pt x="0" y="1396"/>
                    <a:pt x="66" y="1414"/>
                    <a:pt x="77" y="1402"/>
                  </a:cubicBezTo>
                  <a:cubicBezTo>
                    <a:pt x="86" y="1392"/>
                    <a:pt x="180" y="1136"/>
                    <a:pt x="180" y="1065"/>
                  </a:cubicBezTo>
                  <a:cubicBezTo>
                    <a:pt x="180" y="967"/>
                    <a:pt x="253" y="843"/>
                    <a:pt x="263" y="821"/>
                  </a:cubicBezTo>
                  <a:cubicBezTo>
                    <a:pt x="349" y="618"/>
                    <a:pt x="331" y="553"/>
                    <a:pt x="342" y="540"/>
                  </a:cubicBezTo>
                  <a:cubicBezTo>
                    <a:pt x="353" y="527"/>
                    <a:pt x="354" y="548"/>
                    <a:pt x="361" y="577"/>
                  </a:cubicBezTo>
                  <a:cubicBezTo>
                    <a:pt x="368" y="606"/>
                    <a:pt x="382" y="859"/>
                    <a:pt x="390" y="891"/>
                  </a:cubicBezTo>
                  <a:cubicBezTo>
                    <a:pt x="399" y="923"/>
                    <a:pt x="392" y="1031"/>
                    <a:pt x="397" y="1086"/>
                  </a:cubicBezTo>
                  <a:cubicBezTo>
                    <a:pt x="402" y="1140"/>
                    <a:pt x="407" y="1385"/>
                    <a:pt x="407" y="1385"/>
                  </a:cubicBezTo>
                  <a:cubicBezTo>
                    <a:pt x="407" y="1385"/>
                    <a:pt x="454" y="1396"/>
                    <a:pt x="477" y="1386"/>
                  </a:cubicBezTo>
                  <a:cubicBezTo>
                    <a:pt x="483" y="1383"/>
                    <a:pt x="499" y="1113"/>
                    <a:pt x="500" y="1048"/>
                  </a:cubicBezTo>
                  <a:cubicBezTo>
                    <a:pt x="501" y="983"/>
                    <a:pt x="502" y="893"/>
                    <a:pt x="504" y="865"/>
                  </a:cubicBezTo>
                  <a:cubicBezTo>
                    <a:pt x="522" y="596"/>
                    <a:pt x="547" y="558"/>
                    <a:pt x="497" y="367"/>
                  </a:cubicBezTo>
                  <a:cubicBezTo>
                    <a:pt x="400" y="0"/>
                    <a:pt x="192" y="340"/>
                    <a:pt x="192" y="340"/>
                  </a:cubicBezTo>
                  <a:close/>
                </a:path>
              </a:pathLst>
            </a:custGeom>
            <a:solidFill>
              <a:srgbClr val="3B3B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iśľïdê">
              <a:extLst>
                <a:ext uri="{FF2B5EF4-FFF2-40B4-BE49-F238E27FC236}">
                  <a16:creationId xmlns:a16="http://schemas.microsoft.com/office/drawing/2014/main" id="{8071026A-6B6A-400F-BACF-0E098DE81121}"/>
                </a:ext>
              </a:extLst>
            </p:cNvPr>
            <p:cNvSpPr/>
            <p:nvPr/>
          </p:nvSpPr>
          <p:spPr bwMode="auto">
            <a:xfrm>
              <a:off x="6467880" y="2338781"/>
              <a:ext cx="708896" cy="1133072"/>
            </a:xfrm>
            <a:custGeom>
              <a:avLst/>
              <a:gdLst>
                <a:gd name="T0" fmla="*/ 150 w 381"/>
                <a:gd name="T1" fmla="*/ 4 h 610"/>
                <a:gd name="T2" fmla="*/ 92 w 381"/>
                <a:gd name="T3" fmla="*/ 28 h 610"/>
                <a:gd name="T4" fmla="*/ 10 w 381"/>
                <a:gd name="T5" fmla="*/ 133 h 610"/>
                <a:gd name="T6" fmla="*/ 31 w 381"/>
                <a:gd name="T7" fmla="*/ 249 h 610"/>
                <a:gd name="T8" fmla="*/ 41 w 381"/>
                <a:gd name="T9" fmla="*/ 362 h 610"/>
                <a:gd name="T10" fmla="*/ 40 w 381"/>
                <a:gd name="T11" fmla="*/ 550 h 610"/>
                <a:gd name="T12" fmla="*/ 344 w 381"/>
                <a:gd name="T13" fmla="*/ 525 h 610"/>
                <a:gd name="T14" fmla="*/ 290 w 381"/>
                <a:gd name="T15" fmla="*/ 427 h 610"/>
                <a:gd name="T16" fmla="*/ 296 w 381"/>
                <a:gd name="T17" fmla="*/ 333 h 610"/>
                <a:gd name="T18" fmla="*/ 346 w 381"/>
                <a:gd name="T19" fmla="*/ 175 h 610"/>
                <a:gd name="T20" fmla="*/ 349 w 381"/>
                <a:gd name="T21" fmla="*/ 41 h 610"/>
                <a:gd name="T22" fmla="*/ 232 w 381"/>
                <a:gd name="T23" fmla="*/ 7 h 610"/>
                <a:gd name="T24" fmla="*/ 150 w 381"/>
                <a:gd name="T25" fmla="*/ 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610">
                  <a:moveTo>
                    <a:pt x="150" y="4"/>
                  </a:moveTo>
                  <a:cubicBezTo>
                    <a:pt x="150" y="4"/>
                    <a:pt x="107" y="25"/>
                    <a:pt x="92" y="28"/>
                  </a:cubicBezTo>
                  <a:cubicBezTo>
                    <a:pt x="78" y="31"/>
                    <a:pt x="20" y="105"/>
                    <a:pt x="10" y="133"/>
                  </a:cubicBezTo>
                  <a:cubicBezTo>
                    <a:pt x="0" y="160"/>
                    <a:pt x="10" y="201"/>
                    <a:pt x="31" y="249"/>
                  </a:cubicBezTo>
                  <a:cubicBezTo>
                    <a:pt x="51" y="298"/>
                    <a:pt x="32" y="314"/>
                    <a:pt x="41" y="362"/>
                  </a:cubicBezTo>
                  <a:cubicBezTo>
                    <a:pt x="51" y="410"/>
                    <a:pt x="42" y="523"/>
                    <a:pt x="40" y="550"/>
                  </a:cubicBezTo>
                  <a:cubicBezTo>
                    <a:pt x="38" y="576"/>
                    <a:pt x="259" y="610"/>
                    <a:pt x="344" y="525"/>
                  </a:cubicBezTo>
                  <a:cubicBezTo>
                    <a:pt x="344" y="525"/>
                    <a:pt x="298" y="438"/>
                    <a:pt x="290" y="427"/>
                  </a:cubicBezTo>
                  <a:cubicBezTo>
                    <a:pt x="283" y="415"/>
                    <a:pt x="289" y="350"/>
                    <a:pt x="296" y="333"/>
                  </a:cubicBezTo>
                  <a:cubicBezTo>
                    <a:pt x="302" y="317"/>
                    <a:pt x="346" y="175"/>
                    <a:pt x="346" y="175"/>
                  </a:cubicBezTo>
                  <a:cubicBezTo>
                    <a:pt x="346" y="175"/>
                    <a:pt x="381" y="66"/>
                    <a:pt x="349" y="41"/>
                  </a:cubicBezTo>
                  <a:cubicBezTo>
                    <a:pt x="321" y="20"/>
                    <a:pt x="245" y="12"/>
                    <a:pt x="232" y="7"/>
                  </a:cubicBezTo>
                  <a:cubicBezTo>
                    <a:pt x="218" y="2"/>
                    <a:pt x="178" y="0"/>
                    <a:pt x="150" y="4"/>
                  </a:cubicBezTo>
                  <a:close/>
                </a:path>
              </a:pathLst>
            </a:custGeom>
            <a:solidFill>
              <a:srgbClr val="3066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s1iďe">
              <a:extLst>
                <a:ext uri="{FF2B5EF4-FFF2-40B4-BE49-F238E27FC236}">
                  <a16:creationId xmlns:a16="http://schemas.microsoft.com/office/drawing/2014/main" id="{EEB239E8-D1D3-4A2A-88A1-5665D2173199}"/>
                </a:ext>
              </a:extLst>
            </p:cNvPr>
            <p:cNvSpPr/>
            <p:nvPr/>
          </p:nvSpPr>
          <p:spPr bwMode="auto">
            <a:xfrm>
              <a:off x="6672705" y="2318444"/>
              <a:ext cx="58106" cy="206277"/>
            </a:xfrm>
            <a:custGeom>
              <a:avLst/>
              <a:gdLst>
                <a:gd name="T0" fmla="*/ 26 w 31"/>
                <a:gd name="T1" fmla="*/ 111 h 111"/>
                <a:gd name="T2" fmla="*/ 0 w 31"/>
                <a:gd name="T3" fmla="*/ 80 h 111"/>
                <a:gd name="T4" fmla="*/ 23 w 31"/>
                <a:gd name="T5" fmla="*/ 0 h 111"/>
                <a:gd name="T6" fmla="*/ 26 w 31"/>
                <a:gd name="T7" fmla="*/ 111 h 111"/>
              </a:gdLst>
              <a:ahLst/>
              <a:cxnLst>
                <a:cxn ang="0">
                  <a:pos x="T0" y="T1"/>
                </a:cxn>
                <a:cxn ang="0">
                  <a:pos x="T2" y="T3"/>
                </a:cxn>
                <a:cxn ang="0">
                  <a:pos x="T4" y="T5"/>
                </a:cxn>
                <a:cxn ang="0">
                  <a:pos x="T6" y="T7"/>
                </a:cxn>
              </a:cxnLst>
              <a:rect l="0" t="0" r="r" b="b"/>
              <a:pathLst>
                <a:path w="31" h="111">
                  <a:moveTo>
                    <a:pt x="26" y="111"/>
                  </a:moveTo>
                  <a:cubicBezTo>
                    <a:pt x="0" y="80"/>
                    <a:pt x="0" y="80"/>
                    <a:pt x="0" y="80"/>
                  </a:cubicBezTo>
                  <a:cubicBezTo>
                    <a:pt x="23" y="0"/>
                    <a:pt x="23" y="0"/>
                    <a:pt x="23" y="0"/>
                  </a:cubicBezTo>
                  <a:cubicBezTo>
                    <a:pt x="23" y="0"/>
                    <a:pt x="31" y="45"/>
                    <a:pt x="26" y="111"/>
                  </a:cubicBezTo>
                  <a:close/>
                </a:path>
              </a:pathLst>
            </a:custGeom>
            <a:solidFill>
              <a:srgbClr val="D6C5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ís1iḋê">
              <a:extLst>
                <a:ext uri="{FF2B5EF4-FFF2-40B4-BE49-F238E27FC236}">
                  <a16:creationId xmlns:a16="http://schemas.microsoft.com/office/drawing/2014/main" id="{73B1A567-747F-44BA-9407-B9EB186F12D0}"/>
                </a:ext>
              </a:extLst>
            </p:cNvPr>
            <p:cNvSpPr/>
            <p:nvPr/>
          </p:nvSpPr>
          <p:spPr bwMode="auto">
            <a:xfrm>
              <a:off x="6710474" y="2075851"/>
              <a:ext cx="207730" cy="456134"/>
            </a:xfrm>
            <a:custGeom>
              <a:avLst/>
              <a:gdLst>
                <a:gd name="T0" fmla="*/ 0 w 112"/>
                <a:gd name="T1" fmla="*/ 96 h 245"/>
                <a:gd name="T2" fmla="*/ 6 w 112"/>
                <a:gd name="T3" fmla="*/ 200 h 245"/>
                <a:gd name="T4" fmla="*/ 102 w 112"/>
                <a:gd name="T5" fmla="*/ 148 h 245"/>
                <a:gd name="T6" fmla="*/ 96 w 112"/>
                <a:gd name="T7" fmla="*/ 54 h 245"/>
                <a:gd name="T8" fmla="*/ 0 w 112"/>
                <a:gd name="T9" fmla="*/ 96 h 245"/>
              </a:gdLst>
              <a:ahLst/>
              <a:cxnLst>
                <a:cxn ang="0">
                  <a:pos x="T0" y="T1"/>
                </a:cxn>
                <a:cxn ang="0">
                  <a:pos x="T2" y="T3"/>
                </a:cxn>
                <a:cxn ang="0">
                  <a:pos x="T4" y="T5"/>
                </a:cxn>
                <a:cxn ang="0">
                  <a:pos x="T6" y="T7"/>
                </a:cxn>
                <a:cxn ang="0">
                  <a:pos x="T8" y="T9"/>
                </a:cxn>
              </a:cxnLst>
              <a:rect l="0" t="0" r="r" b="b"/>
              <a:pathLst>
                <a:path w="112" h="245">
                  <a:moveTo>
                    <a:pt x="0" y="96"/>
                  </a:moveTo>
                  <a:cubicBezTo>
                    <a:pt x="0" y="96"/>
                    <a:pt x="8" y="174"/>
                    <a:pt x="6" y="200"/>
                  </a:cubicBezTo>
                  <a:cubicBezTo>
                    <a:pt x="6" y="200"/>
                    <a:pt x="51" y="245"/>
                    <a:pt x="102" y="148"/>
                  </a:cubicBezTo>
                  <a:cubicBezTo>
                    <a:pt x="102" y="148"/>
                    <a:pt x="80" y="108"/>
                    <a:pt x="96" y="54"/>
                  </a:cubicBezTo>
                  <a:cubicBezTo>
                    <a:pt x="112" y="0"/>
                    <a:pt x="0" y="96"/>
                    <a:pt x="0" y="96"/>
                  </a:cubicBez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iṡḻiḍé">
              <a:extLst>
                <a:ext uri="{FF2B5EF4-FFF2-40B4-BE49-F238E27FC236}">
                  <a16:creationId xmlns:a16="http://schemas.microsoft.com/office/drawing/2014/main" id="{82820A23-4269-4786-9CD4-37F773814ED0}"/>
                </a:ext>
              </a:extLst>
            </p:cNvPr>
            <p:cNvSpPr/>
            <p:nvPr/>
          </p:nvSpPr>
          <p:spPr bwMode="auto">
            <a:xfrm>
              <a:off x="6720642" y="2447731"/>
              <a:ext cx="97328" cy="76991"/>
            </a:xfrm>
            <a:custGeom>
              <a:avLst/>
              <a:gdLst>
                <a:gd name="T0" fmla="*/ 0 w 67"/>
                <a:gd name="T1" fmla="*/ 0 h 53"/>
                <a:gd name="T2" fmla="*/ 0 w 67"/>
                <a:gd name="T3" fmla="*/ 53 h 53"/>
                <a:gd name="T4" fmla="*/ 67 w 67"/>
                <a:gd name="T5" fmla="*/ 4 h 53"/>
                <a:gd name="T6" fmla="*/ 0 w 67"/>
                <a:gd name="T7" fmla="*/ 0 h 53"/>
              </a:gdLst>
              <a:ahLst/>
              <a:cxnLst>
                <a:cxn ang="0">
                  <a:pos x="T0" y="T1"/>
                </a:cxn>
                <a:cxn ang="0">
                  <a:pos x="T2" y="T3"/>
                </a:cxn>
                <a:cxn ang="0">
                  <a:pos x="T4" y="T5"/>
                </a:cxn>
                <a:cxn ang="0">
                  <a:pos x="T6" y="T7"/>
                </a:cxn>
              </a:cxnLst>
              <a:rect l="0" t="0" r="r" b="b"/>
              <a:pathLst>
                <a:path w="67" h="53">
                  <a:moveTo>
                    <a:pt x="0" y="0"/>
                  </a:moveTo>
                  <a:lnTo>
                    <a:pt x="0" y="53"/>
                  </a:lnTo>
                  <a:lnTo>
                    <a:pt x="67" y="4"/>
                  </a:lnTo>
                  <a:lnTo>
                    <a:pt x="0" y="0"/>
                  </a:ln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Sľíḋé">
              <a:extLst>
                <a:ext uri="{FF2B5EF4-FFF2-40B4-BE49-F238E27FC236}">
                  <a16:creationId xmlns:a16="http://schemas.microsoft.com/office/drawing/2014/main" id="{6B62D1B4-F4AF-40D4-991C-8ACCAF44EFF6}"/>
                </a:ext>
              </a:extLst>
            </p:cNvPr>
            <p:cNvSpPr/>
            <p:nvPr/>
          </p:nvSpPr>
          <p:spPr bwMode="auto">
            <a:xfrm>
              <a:off x="6720642" y="2341686"/>
              <a:ext cx="216446" cy="183035"/>
            </a:xfrm>
            <a:custGeom>
              <a:avLst/>
              <a:gdLst>
                <a:gd name="T0" fmla="*/ 0 w 149"/>
                <a:gd name="T1" fmla="*/ 126 h 126"/>
                <a:gd name="T2" fmla="*/ 29 w 149"/>
                <a:gd name="T3" fmla="*/ 91 h 126"/>
                <a:gd name="T4" fmla="*/ 120 w 149"/>
                <a:gd name="T5" fmla="*/ 0 h 126"/>
                <a:gd name="T6" fmla="*/ 149 w 149"/>
                <a:gd name="T7" fmla="*/ 28 h 126"/>
                <a:gd name="T8" fmla="*/ 0 w 149"/>
                <a:gd name="T9" fmla="*/ 126 h 126"/>
              </a:gdLst>
              <a:ahLst/>
              <a:cxnLst>
                <a:cxn ang="0">
                  <a:pos x="T0" y="T1"/>
                </a:cxn>
                <a:cxn ang="0">
                  <a:pos x="T2" y="T3"/>
                </a:cxn>
                <a:cxn ang="0">
                  <a:pos x="T4" y="T5"/>
                </a:cxn>
                <a:cxn ang="0">
                  <a:pos x="T6" y="T7"/>
                </a:cxn>
                <a:cxn ang="0">
                  <a:pos x="T8" y="T9"/>
                </a:cxn>
              </a:cxnLst>
              <a:rect l="0" t="0" r="r" b="b"/>
              <a:pathLst>
                <a:path w="149" h="126">
                  <a:moveTo>
                    <a:pt x="0" y="126"/>
                  </a:moveTo>
                  <a:lnTo>
                    <a:pt x="29" y="91"/>
                  </a:lnTo>
                  <a:lnTo>
                    <a:pt x="120" y="0"/>
                  </a:lnTo>
                  <a:lnTo>
                    <a:pt x="149" y="28"/>
                  </a:lnTo>
                  <a:lnTo>
                    <a:pt x="0" y="126"/>
                  </a:lnTo>
                  <a:close/>
                </a:path>
              </a:pathLst>
            </a:custGeom>
            <a:solidFill>
              <a:srgbClr val="D6C5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íS1ïḋê">
              <a:extLst>
                <a:ext uri="{FF2B5EF4-FFF2-40B4-BE49-F238E27FC236}">
                  <a16:creationId xmlns:a16="http://schemas.microsoft.com/office/drawing/2014/main" id="{B0D56715-D8B3-4943-9F5F-E3F180EDD126}"/>
                </a:ext>
              </a:extLst>
            </p:cNvPr>
            <p:cNvSpPr/>
            <p:nvPr/>
          </p:nvSpPr>
          <p:spPr bwMode="auto">
            <a:xfrm>
              <a:off x="6613145" y="2318444"/>
              <a:ext cx="103139" cy="165603"/>
            </a:xfrm>
            <a:custGeom>
              <a:avLst/>
              <a:gdLst>
                <a:gd name="T0" fmla="*/ 41 w 71"/>
                <a:gd name="T1" fmla="*/ 102 h 114"/>
                <a:gd name="T2" fmla="*/ 0 w 71"/>
                <a:gd name="T3" fmla="*/ 114 h 114"/>
                <a:gd name="T4" fmla="*/ 71 w 71"/>
                <a:gd name="T5" fmla="*/ 0 h 114"/>
                <a:gd name="T6" fmla="*/ 41 w 71"/>
                <a:gd name="T7" fmla="*/ 102 h 114"/>
              </a:gdLst>
              <a:ahLst/>
              <a:cxnLst>
                <a:cxn ang="0">
                  <a:pos x="T0" y="T1"/>
                </a:cxn>
                <a:cxn ang="0">
                  <a:pos x="T2" y="T3"/>
                </a:cxn>
                <a:cxn ang="0">
                  <a:pos x="T4" y="T5"/>
                </a:cxn>
                <a:cxn ang="0">
                  <a:pos x="T6" y="T7"/>
                </a:cxn>
              </a:cxnLst>
              <a:rect l="0" t="0" r="r" b="b"/>
              <a:pathLst>
                <a:path w="71" h="114">
                  <a:moveTo>
                    <a:pt x="41" y="102"/>
                  </a:moveTo>
                  <a:lnTo>
                    <a:pt x="0" y="114"/>
                  </a:lnTo>
                  <a:lnTo>
                    <a:pt x="71" y="0"/>
                  </a:lnTo>
                  <a:lnTo>
                    <a:pt x="41" y="102"/>
                  </a:lnTo>
                  <a:close/>
                </a:path>
              </a:pathLst>
            </a:custGeom>
            <a:solidFill>
              <a:srgbClr val="FAE6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ïṧľíḍé">
              <a:extLst>
                <a:ext uri="{FF2B5EF4-FFF2-40B4-BE49-F238E27FC236}">
                  <a16:creationId xmlns:a16="http://schemas.microsoft.com/office/drawing/2014/main" id="{FDC43C47-3706-4BDA-9D89-76A4AC8E68C1}"/>
                </a:ext>
              </a:extLst>
            </p:cNvPr>
            <p:cNvSpPr/>
            <p:nvPr/>
          </p:nvSpPr>
          <p:spPr bwMode="auto">
            <a:xfrm>
              <a:off x="6762769" y="2332970"/>
              <a:ext cx="168508" cy="214993"/>
            </a:xfrm>
            <a:custGeom>
              <a:avLst/>
              <a:gdLst>
                <a:gd name="T0" fmla="*/ 0 w 116"/>
                <a:gd name="T1" fmla="*/ 97 h 148"/>
                <a:gd name="T2" fmla="*/ 38 w 116"/>
                <a:gd name="T3" fmla="*/ 148 h 148"/>
                <a:gd name="T4" fmla="*/ 116 w 116"/>
                <a:gd name="T5" fmla="*/ 14 h 148"/>
                <a:gd name="T6" fmla="*/ 88 w 116"/>
                <a:gd name="T7" fmla="*/ 0 h 148"/>
                <a:gd name="T8" fmla="*/ 0 w 116"/>
                <a:gd name="T9" fmla="*/ 97 h 148"/>
              </a:gdLst>
              <a:ahLst/>
              <a:cxnLst>
                <a:cxn ang="0">
                  <a:pos x="T0" y="T1"/>
                </a:cxn>
                <a:cxn ang="0">
                  <a:pos x="T2" y="T3"/>
                </a:cxn>
                <a:cxn ang="0">
                  <a:pos x="T4" y="T5"/>
                </a:cxn>
                <a:cxn ang="0">
                  <a:pos x="T6" y="T7"/>
                </a:cxn>
                <a:cxn ang="0">
                  <a:pos x="T8" y="T9"/>
                </a:cxn>
              </a:cxnLst>
              <a:rect l="0" t="0" r="r" b="b"/>
              <a:pathLst>
                <a:path w="116" h="148">
                  <a:moveTo>
                    <a:pt x="0" y="97"/>
                  </a:moveTo>
                  <a:lnTo>
                    <a:pt x="38" y="148"/>
                  </a:lnTo>
                  <a:lnTo>
                    <a:pt x="116" y="14"/>
                  </a:lnTo>
                  <a:lnTo>
                    <a:pt x="88" y="0"/>
                  </a:lnTo>
                  <a:lnTo>
                    <a:pt x="0" y="97"/>
                  </a:lnTo>
                  <a:close/>
                </a:path>
              </a:pathLst>
            </a:custGeom>
            <a:solidFill>
              <a:srgbClr val="FAE6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ṡ1îḋê">
              <a:extLst>
                <a:ext uri="{FF2B5EF4-FFF2-40B4-BE49-F238E27FC236}">
                  <a16:creationId xmlns:a16="http://schemas.microsoft.com/office/drawing/2014/main" id="{54A824AA-8748-47A5-A128-A96D4B9B2E57}"/>
                </a:ext>
              </a:extLst>
            </p:cNvPr>
            <p:cNvSpPr/>
            <p:nvPr/>
          </p:nvSpPr>
          <p:spPr bwMode="auto">
            <a:xfrm>
              <a:off x="6711926" y="2222568"/>
              <a:ext cx="156887" cy="106044"/>
            </a:xfrm>
            <a:custGeom>
              <a:avLst/>
              <a:gdLst>
                <a:gd name="T0" fmla="*/ 0 w 84"/>
                <a:gd name="T1" fmla="*/ 34 h 57"/>
                <a:gd name="T2" fmla="*/ 2 w 84"/>
                <a:gd name="T3" fmla="*/ 50 h 57"/>
                <a:gd name="T4" fmla="*/ 84 w 84"/>
                <a:gd name="T5" fmla="*/ 0 h 57"/>
                <a:gd name="T6" fmla="*/ 0 w 84"/>
                <a:gd name="T7" fmla="*/ 34 h 57"/>
              </a:gdLst>
              <a:ahLst/>
              <a:cxnLst>
                <a:cxn ang="0">
                  <a:pos x="T0" y="T1"/>
                </a:cxn>
                <a:cxn ang="0">
                  <a:pos x="T2" y="T3"/>
                </a:cxn>
                <a:cxn ang="0">
                  <a:pos x="T4" y="T5"/>
                </a:cxn>
                <a:cxn ang="0">
                  <a:pos x="T6" y="T7"/>
                </a:cxn>
              </a:cxnLst>
              <a:rect l="0" t="0" r="r" b="b"/>
              <a:pathLst>
                <a:path w="84" h="57">
                  <a:moveTo>
                    <a:pt x="0" y="34"/>
                  </a:moveTo>
                  <a:cubicBezTo>
                    <a:pt x="2" y="50"/>
                    <a:pt x="2" y="50"/>
                    <a:pt x="2" y="50"/>
                  </a:cubicBezTo>
                  <a:cubicBezTo>
                    <a:pt x="2" y="50"/>
                    <a:pt x="37" y="57"/>
                    <a:pt x="84" y="0"/>
                  </a:cubicBezTo>
                  <a:cubicBezTo>
                    <a:pt x="84" y="0"/>
                    <a:pt x="51" y="40"/>
                    <a:pt x="0" y="34"/>
                  </a:cubicBezTo>
                  <a:close/>
                </a:path>
              </a:pathLst>
            </a:custGeom>
            <a:solidFill>
              <a:srgbClr val="A7786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ïṩľiḋé">
              <a:extLst>
                <a:ext uri="{FF2B5EF4-FFF2-40B4-BE49-F238E27FC236}">
                  <a16:creationId xmlns:a16="http://schemas.microsoft.com/office/drawing/2014/main" id="{62394F0A-28F9-404D-800C-1524152B561D}"/>
                </a:ext>
              </a:extLst>
            </p:cNvPr>
            <p:cNvSpPr/>
            <p:nvPr/>
          </p:nvSpPr>
          <p:spPr bwMode="auto">
            <a:xfrm>
              <a:off x="6552134" y="1764982"/>
              <a:ext cx="411102" cy="525862"/>
            </a:xfrm>
            <a:custGeom>
              <a:avLst/>
              <a:gdLst>
                <a:gd name="T0" fmla="*/ 95 w 221"/>
                <a:gd name="T1" fmla="*/ 282 h 283"/>
                <a:gd name="T2" fmla="*/ 23 w 221"/>
                <a:gd name="T3" fmla="*/ 188 h 283"/>
                <a:gd name="T4" fmla="*/ 96 w 221"/>
                <a:gd name="T5" fmla="*/ 11 h 283"/>
                <a:gd name="T6" fmla="*/ 204 w 221"/>
                <a:gd name="T7" fmla="*/ 73 h 283"/>
                <a:gd name="T8" fmla="*/ 194 w 221"/>
                <a:gd name="T9" fmla="*/ 197 h 283"/>
                <a:gd name="T10" fmla="*/ 95 w 221"/>
                <a:gd name="T11" fmla="*/ 282 h 283"/>
              </a:gdLst>
              <a:ahLst/>
              <a:cxnLst>
                <a:cxn ang="0">
                  <a:pos x="T0" y="T1"/>
                </a:cxn>
                <a:cxn ang="0">
                  <a:pos x="T2" y="T3"/>
                </a:cxn>
                <a:cxn ang="0">
                  <a:pos x="T4" y="T5"/>
                </a:cxn>
                <a:cxn ang="0">
                  <a:pos x="T6" y="T7"/>
                </a:cxn>
                <a:cxn ang="0">
                  <a:pos x="T8" y="T9"/>
                </a:cxn>
                <a:cxn ang="0">
                  <a:pos x="T10" y="T11"/>
                </a:cxn>
              </a:cxnLst>
              <a:rect l="0" t="0" r="r" b="b"/>
              <a:pathLst>
                <a:path w="221" h="283">
                  <a:moveTo>
                    <a:pt x="95" y="282"/>
                  </a:moveTo>
                  <a:cubicBezTo>
                    <a:pt x="81" y="282"/>
                    <a:pt x="43" y="277"/>
                    <a:pt x="23" y="188"/>
                  </a:cubicBezTo>
                  <a:cubicBezTo>
                    <a:pt x="0" y="78"/>
                    <a:pt x="52" y="21"/>
                    <a:pt x="96" y="11"/>
                  </a:cubicBezTo>
                  <a:cubicBezTo>
                    <a:pt x="140" y="0"/>
                    <a:pt x="181" y="16"/>
                    <a:pt x="204" y="73"/>
                  </a:cubicBezTo>
                  <a:cubicBezTo>
                    <a:pt x="204" y="73"/>
                    <a:pt x="221" y="118"/>
                    <a:pt x="194" y="197"/>
                  </a:cubicBezTo>
                  <a:cubicBezTo>
                    <a:pt x="167" y="277"/>
                    <a:pt x="110" y="283"/>
                    <a:pt x="95" y="282"/>
                  </a:cubicBezTo>
                  <a:close/>
                </a:path>
              </a:pathLst>
            </a:custGeom>
            <a:solidFill>
              <a:srgbClr val="EEA9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íšḻïďe">
              <a:extLst>
                <a:ext uri="{FF2B5EF4-FFF2-40B4-BE49-F238E27FC236}">
                  <a16:creationId xmlns:a16="http://schemas.microsoft.com/office/drawing/2014/main" id="{0BC19703-7CA5-496E-85FA-BFECD8BE36D3}"/>
                </a:ext>
              </a:extLst>
            </p:cNvPr>
            <p:cNvSpPr/>
            <p:nvPr/>
          </p:nvSpPr>
          <p:spPr bwMode="auto">
            <a:xfrm>
              <a:off x="6533250" y="1721402"/>
              <a:ext cx="475019" cy="473566"/>
            </a:xfrm>
            <a:custGeom>
              <a:avLst/>
              <a:gdLst>
                <a:gd name="T0" fmla="*/ 141 w 255"/>
                <a:gd name="T1" fmla="*/ 105 h 255"/>
                <a:gd name="T2" fmla="*/ 26 w 255"/>
                <a:gd name="T3" fmla="*/ 192 h 255"/>
                <a:gd name="T4" fmla="*/ 68 w 255"/>
                <a:gd name="T5" fmla="*/ 46 h 255"/>
                <a:gd name="T6" fmla="*/ 200 w 255"/>
                <a:gd name="T7" fmla="*/ 60 h 255"/>
                <a:gd name="T8" fmla="*/ 224 w 255"/>
                <a:gd name="T9" fmla="*/ 110 h 255"/>
                <a:gd name="T10" fmla="*/ 189 w 255"/>
                <a:gd name="T11" fmla="*/ 255 h 255"/>
                <a:gd name="T12" fmla="*/ 189 w 255"/>
                <a:gd name="T13" fmla="*/ 192 h 255"/>
                <a:gd name="T14" fmla="*/ 141 w 255"/>
                <a:gd name="T15" fmla="*/ 105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255">
                  <a:moveTo>
                    <a:pt x="141" y="105"/>
                  </a:moveTo>
                  <a:cubicBezTo>
                    <a:pt x="141" y="105"/>
                    <a:pt x="81" y="109"/>
                    <a:pt x="26" y="192"/>
                  </a:cubicBezTo>
                  <a:cubicBezTo>
                    <a:pt x="26" y="192"/>
                    <a:pt x="0" y="92"/>
                    <a:pt x="68" y="46"/>
                  </a:cubicBezTo>
                  <a:cubicBezTo>
                    <a:pt x="136" y="0"/>
                    <a:pt x="183" y="40"/>
                    <a:pt x="200" y="60"/>
                  </a:cubicBezTo>
                  <a:cubicBezTo>
                    <a:pt x="200" y="60"/>
                    <a:pt x="223" y="65"/>
                    <a:pt x="224" y="110"/>
                  </a:cubicBezTo>
                  <a:cubicBezTo>
                    <a:pt x="225" y="155"/>
                    <a:pt x="255" y="223"/>
                    <a:pt x="189" y="255"/>
                  </a:cubicBezTo>
                  <a:cubicBezTo>
                    <a:pt x="189" y="255"/>
                    <a:pt x="195" y="204"/>
                    <a:pt x="189" y="192"/>
                  </a:cubicBezTo>
                  <a:cubicBezTo>
                    <a:pt x="183" y="180"/>
                    <a:pt x="163" y="188"/>
                    <a:pt x="141" y="105"/>
                  </a:cubicBezTo>
                  <a:close/>
                </a:path>
              </a:pathLst>
            </a:custGeom>
            <a:solidFill>
              <a:srgbClr val="FCCCA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sḻîḓê">
              <a:extLst>
                <a:ext uri="{FF2B5EF4-FFF2-40B4-BE49-F238E27FC236}">
                  <a16:creationId xmlns:a16="http://schemas.microsoft.com/office/drawing/2014/main" id="{A1D91C42-EE7B-4CB1-B926-38372FE58735}"/>
                </a:ext>
              </a:extLst>
            </p:cNvPr>
            <p:cNvSpPr/>
            <p:nvPr/>
          </p:nvSpPr>
          <p:spPr bwMode="auto">
            <a:xfrm>
              <a:off x="6863002" y="2020650"/>
              <a:ext cx="53749" cy="104591"/>
            </a:xfrm>
            <a:custGeom>
              <a:avLst/>
              <a:gdLst>
                <a:gd name="T0" fmla="*/ 9 w 29"/>
                <a:gd name="T1" fmla="*/ 11 h 56"/>
                <a:gd name="T2" fmla="*/ 25 w 29"/>
                <a:gd name="T3" fmla="*/ 8 h 56"/>
                <a:gd name="T4" fmla="*/ 12 w 29"/>
                <a:gd name="T5" fmla="*/ 53 h 56"/>
                <a:gd name="T6" fmla="*/ 9 w 29"/>
                <a:gd name="T7" fmla="*/ 11 h 56"/>
              </a:gdLst>
              <a:ahLst/>
              <a:cxnLst>
                <a:cxn ang="0">
                  <a:pos x="T0" y="T1"/>
                </a:cxn>
                <a:cxn ang="0">
                  <a:pos x="T2" y="T3"/>
                </a:cxn>
                <a:cxn ang="0">
                  <a:pos x="T4" y="T5"/>
                </a:cxn>
                <a:cxn ang="0">
                  <a:pos x="T6" y="T7"/>
                </a:cxn>
              </a:cxnLst>
              <a:rect l="0" t="0" r="r" b="b"/>
              <a:pathLst>
                <a:path w="29" h="56">
                  <a:moveTo>
                    <a:pt x="9" y="11"/>
                  </a:moveTo>
                  <a:cubicBezTo>
                    <a:pt x="12" y="3"/>
                    <a:pt x="20" y="0"/>
                    <a:pt x="25" y="8"/>
                  </a:cubicBezTo>
                  <a:cubicBezTo>
                    <a:pt x="29" y="17"/>
                    <a:pt x="24" y="49"/>
                    <a:pt x="12" y="53"/>
                  </a:cubicBezTo>
                  <a:cubicBezTo>
                    <a:pt x="0" y="56"/>
                    <a:pt x="3" y="27"/>
                    <a:pt x="9" y="11"/>
                  </a:cubicBezTo>
                  <a:close/>
                </a:path>
              </a:pathLst>
            </a:custGeom>
            <a:solidFill>
              <a:srgbClr val="EEA9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ṥḻiḋé">
              <a:extLst>
                <a:ext uri="{FF2B5EF4-FFF2-40B4-BE49-F238E27FC236}">
                  <a16:creationId xmlns:a16="http://schemas.microsoft.com/office/drawing/2014/main" id="{EE243786-6593-4437-9163-242C591410CB}"/>
                </a:ext>
              </a:extLst>
            </p:cNvPr>
            <p:cNvSpPr/>
            <p:nvPr/>
          </p:nvSpPr>
          <p:spPr bwMode="auto">
            <a:xfrm>
              <a:off x="6778748" y="2353308"/>
              <a:ext cx="429986" cy="1904433"/>
            </a:xfrm>
            <a:custGeom>
              <a:avLst/>
              <a:gdLst>
                <a:gd name="T0" fmla="*/ 82 w 231"/>
                <a:gd name="T1" fmla="*/ 0 h 1025"/>
                <a:gd name="T2" fmla="*/ 7 w 231"/>
                <a:gd name="T3" fmla="*/ 250 h 1025"/>
                <a:gd name="T4" fmla="*/ 57 w 231"/>
                <a:gd name="T5" fmla="*/ 1025 h 1025"/>
                <a:gd name="T6" fmla="*/ 231 w 231"/>
                <a:gd name="T7" fmla="*/ 941 h 1025"/>
                <a:gd name="T8" fmla="*/ 172 w 231"/>
                <a:gd name="T9" fmla="*/ 497 h 1025"/>
                <a:gd name="T10" fmla="*/ 188 w 231"/>
                <a:gd name="T11" fmla="*/ 110 h 1025"/>
                <a:gd name="T12" fmla="*/ 135 w 231"/>
                <a:gd name="T13" fmla="*/ 11 h 1025"/>
                <a:gd name="T14" fmla="*/ 82 w 231"/>
                <a:gd name="T15" fmla="*/ 0 h 10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1025">
                  <a:moveTo>
                    <a:pt x="82" y="0"/>
                  </a:moveTo>
                  <a:cubicBezTo>
                    <a:pt x="82" y="0"/>
                    <a:pt x="15" y="81"/>
                    <a:pt x="7" y="250"/>
                  </a:cubicBezTo>
                  <a:cubicBezTo>
                    <a:pt x="0" y="419"/>
                    <a:pt x="60" y="959"/>
                    <a:pt x="57" y="1025"/>
                  </a:cubicBezTo>
                  <a:cubicBezTo>
                    <a:pt x="231" y="941"/>
                    <a:pt x="231" y="941"/>
                    <a:pt x="231" y="941"/>
                  </a:cubicBezTo>
                  <a:cubicBezTo>
                    <a:pt x="231" y="941"/>
                    <a:pt x="230" y="668"/>
                    <a:pt x="172" y="497"/>
                  </a:cubicBezTo>
                  <a:cubicBezTo>
                    <a:pt x="103" y="295"/>
                    <a:pt x="181" y="234"/>
                    <a:pt x="188" y="110"/>
                  </a:cubicBezTo>
                  <a:cubicBezTo>
                    <a:pt x="188" y="110"/>
                    <a:pt x="185" y="20"/>
                    <a:pt x="135" y="11"/>
                  </a:cubicBezTo>
                  <a:cubicBezTo>
                    <a:pt x="87" y="4"/>
                    <a:pt x="82" y="0"/>
                    <a:pt x="82" y="0"/>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ṧ1íḑe">
              <a:extLst>
                <a:ext uri="{FF2B5EF4-FFF2-40B4-BE49-F238E27FC236}">
                  <a16:creationId xmlns:a16="http://schemas.microsoft.com/office/drawing/2014/main" id="{7C6A3B32-444C-4A0A-A27F-7B479F79B117}"/>
                </a:ext>
              </a:extLst>
            </p:cNvPr>
            <p:cNvSpPr/>
            <p:nvPr/>
          </p:nvSpPr>
          <p:spPr bwMode="auto">
            <a:xfrm>
              <a:off x="6366194" y="2375098"/>
              <a:ext cx="313774" cy="1801294"/>
            </a:xfrm>
            <a:custGeom>
              <a:avLst/>
              <a:gdLst>
                <a:gd name="T0" fmla="*/ 169 w 169"/>
                <a:gd name="T1" fmla="*/ 0 h 969"/>
                <a:gd name="T2" fmla="*/ 133 w 169"/>
                <a:gd name="T3" fmla="*/ 14 h 969"/>
                <a:gd name="T4" fmla="*/ 66 w 169"/>
                <a:gd name="T5" fmla="*/ 105 h 969"/>
                <a:gd name="T6" fmla="*/ 75 w 169"/>
                <a:gd name="T7" fmla="*/ 222 h 969"/>
                <a:gd name="T8" fmla="*/ 88 w 169"/>
                <a:gd name="T9" fmla="*/ 419 h 969"/>
                <a:gd name="T10" fmla="*/ 4 w 169"/>
                <a:gd name="T11" fmla="*/ 929 h 969"/>
                <a:gd name="T12" fmla="*/ 44 w 169"/>
                <a:gd name="T13" fmla="*/ 969 h 969"/>
                <a:gd name="T14" fmla="*/ 118 w 169"/>
                <a:gd name="T15" fmla="*/ 435 h 969"/>
                <a:gd name="T16" fmla="*/ 169 w 169"/>
                <a:gd name="T17"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9">
                  <a:moveTo>
                    <a:pt x="169" y="0"/>
                  </a:moveTo>
                  <a:cubicBezTo>
                    <a:pt x="169" y="0"/>
                    <a:pt x="141" y="4"/>
                    <a:pt x="133" y="14"/>
                  </a:cubicBezTo>
                  <a:cubicBezTo>
                    <a:pt x="124" y="24"/>
                    <a:pt x="70" y="86"/>
                    <a:pt x="66" y="105"/>
                  </a:cubicBezTo>
                  <a:cubicBezTo>
                    <a:pt x="62" y="123"/>
                    <a:pt x="49" y="137"/>
                    <a:pt x="75" y="222"/>
                  </a:cubicBezTo>
                  <a:cubicBezTo>
                    <a:pt x="99" y="299"/>
                    <a:pt x="93" y="384"/>
                    <a:pt x="88" y="419"/>
                  </a:cubicBezTo>
                  <a:cubicBezTo>
                    <a:pt x="83" y="453"/>
                    <a:pt x="0" y="917"/>
                    <a:pt x="4" y="929"/>
                  </a:cubicBezTo>
                  <a:cubicBezTo>
                    <a:pt x="9" y="941"/>
                    <a:pt x="44" y="969"/>
                    <a:pt x="44" y="969"/>
                  </a:cubicBezTo>
                  <a:cubicBezTo>
                    <a:pt x="44" y="969"/>
                    <a:pt x="118" y="511"/>
                    <a:pt x="118" y="435"/>
                  </a:cubicBezTo>
                  <a:cubicBezTo>
                    <a:pt x="117" y="359"/>
                    <a:pt x="87" y="131"/>
                    <a:pt x="169" y="0"/>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ṥḻîḑé">
              <a:extLst>
                <a:ext uri="{FF2B5EF4-FFF2-40B4-BE49-F238E27FC236}">
                  <a16:creationId xmlns:a16="http://schemas.microsoft.com/office/drawing/2014/main" id="{0D2EB371-3E4C-4D82-8125-26D1ED7971C3}"/>
                </a:ext>
              </a:extLst>
            </p:cNvPr>
            <p:cNvSpPr/>
            <p:nvPr/>
          </p:nvSpPr>
          <p:spPr bwMode="auto">
            <a:xfrm>
              <a:off x="5613718" y="2752789"/>
              <a:ext cx="467755" cy="630453"/>
            </a:xfrm>
            <a:custGeom>
              <a:avLst/>
              <a:gdLst>
                <a:gd name="T0" fmla="*/ 0 w 322"/>
                <a:gd name="T1" fmla="*/ 50 h 434"/>
                <a:gd name="T2" fmla="*/ 76 w 322"/>
                <a:gd name="T3" fmla="*/ 434 h 434"/>
                <a:gd name="T4" fmla="*/ 322 w 322"/>
                <a:gd name="T5" fmla="*/ 386 h 434"/>
                <a:gd name="T6" fmla="*/ 258 w 322"/>
                <a:gd name="T7" fmla="*/ 0 h 434"/>
                <a:gd name="T8" fmla="*/ 0 w 322"/>
                <a:gd name="T9" fmla="*/ 50 h 434"/>
              </a:gdLst>
              <a:ahLst/>
              <a:cxnLst>
                <a:cxn ang="0">
                  <a:pos x="T0" y="T1"/>
                </a:cxn>
                <a:cxn ang="0">
                  <a:pos x="T2" y="T3"/>
                </a:cxn>
                <a:cxn ang="0">
                  <a:pos x="T4" y="T5"/>
                </a:cxn>
                <a:cxn ang="0">
                  <a:pos x="T6" y="T7"/>
                </a:cxn>
                <a:cxn ang="0">
                  <a:pos x="T8" y="T9"/>
                </a:cxn>
              </a:cxnLst>
              <a:rect l="0" t="0" r="r" b="b"/>
              <a:pathLst>
                <a:path w="322" h="434">
                  <a:moveTo>
                    <a:pt x="0" y="50"/>
                  </a:moveTo>
                  <a:lnTo>
                    <a:pt x="76" y="434"/>
                  </a:lnTo>
                  <a:lnTo>
                    <a:pt x="322" y="386"/>
                  </a:lnTo>
                  <a:lnTo>
                    <a:pt x="258" y="0"/>
                  </a:lnTo>
                  <a:lnTo>
                    <a:pt x="0" y="5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iśḷíḍè">
              <a:extLst>
                <a:ext uri="{FF2B5EF4-FFF2-40B4-BE49-F238E27FC236}">
                  <a16:creationId xmlns:a16="http://schemas.microsoft.com/office/drawing/2014/main" id="{D4CA780B-E6E0-4666-B78B-E9958BBEBD57}"/>
                </a:ext>
              </a:extLst>
            </p:cNvPr>
            <p:cNvSpPr/>
            <p:nvPr/>
          </p:nvSpPr>
          <p:spPr bwMode="auto">
            <a:xfrm>
              <a:off x="5642771" y="2787652"/>
              <a:ext cx="414008" cy="559273"/>
            </a:xfrm>
            <a:custGeom>
              <a:avLst/>
              <a:gdLst>
                <a:gd name="T0" fmla="*/ 0 w 285"/>
                <a:gd name="T1" fmla="*/ 45 h 385"/>
                <a:gd name="T2" fmla="*/ 66 w 285"/>
                <a:gd name="T3" fmla="*/ 385 h 385"/>
                <a:gd name="T4" fmla="*/ 285 w 285"/>
                <a:gd name="T5" fmla="*/ 343 h 385"/>
                <a:gd name="T6" fmla="*/ 228 w 285"/>
                <a:gd name="T7" fmla="*/ 0 h 385"/>
                <a:gd name="T8" fmla="*/ 0 w 285"/>
                <a:gd name="T9" fmla="*/ 45 h 385"/>
              </a:gdLst>
              <a:ahLst/>
              <a:cxnLst>
                <a:cxn ang="0">
                  <a:pos x="T0" y="T1"/>
                </a:cxn>
                <a:cxn ang="0">
                  <a:pos x="T2" y="T3"/>
                </a:cxn>
                <a:cxn ang="0">
                  <a:pos x="T4" y="T5"/>
                </a:cxn>
                <a:cxn ang="0">
                  <a:pos x="T6" y="T7"/>
                </a:cxn>
                <a:cxn ang="0">
                  <a:pos x="T8" y="T9"/>
                </a:cxn>
              </a:cxnLst>
              <a:rect l="0" t="0" r="r" b="b"/>
              <a:pathLst>
                <a:path w="285" h="385">
                  <a:moveTo>
                    <a:pt x="0" y="45"/>
                  </a:moveTo>
                  <a:lnTo>
                    <a:pt x="66" y="385"/>
                  </a:lnTo>
                  <a:lnTo>
                    <a:pt x="285" y="343"/>
                  </a:lnTo>
                  <a:lnTo>
                    <a:pt x="228" y="0"/>
                  </a:lnTo>
                  <a:lnTo>
                    <a:pt x="0" y="45"/>
                  </a:lnTo>
                  <a:close/>
                </a:path>
              </a:pathLst>
            </a:custGeom>
            <a:solidFill>
              <a:srgbClr val="E0CEC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šḻíďè">
              <a:extLst>
                <a:ext uri="{FF2B5EF4-FFF2-40B4-BE49-F238E27FC236}">
                  <a16:creationId xmlns:a16="http://schemas.microsoft.com/office/drawing/2014/main" id="{FAC3973F-80A7-4D0D-9E4E-CF21CC5780DE}"/>
                </a:ext>
              </a:extLst>
            </p:cNvPr>
            <p:cNvSpPr/>
            <p:nvPr/>
          </p:nvSpPr>
          <p:spPr bwMode="auto">
            <a:xfrm>
              <a:off x="5735741" y="2786199"/>
              <a:ext cx="140908" cy="59559"/>
            </a:xfrm>
            <a:custGeom>
              <a:avLst/>
              <a:gdLst>
                <a:gd name="T0" fmla="*/ 5 w 97"/>
                <a:gd name="T1" fmla="*/ 41 h 41"/>
                <a:gd name="T2" fmla="*/ 0 w 97"/>
                <a:gd name="T3" fmla="*/ 17 h 41"/>
                <a:gd name="T4" fmla="*/ 89 w 97"/>
                <a:gd name="T5" fmla="*/ 0 h 41"/>
                <a:gd name="T6" fmla="*/ 97 w 97"/>
                <a:gd name="T7" fmla="*/ 23 h 41"/>
                <a:gd name="T8" fmla="*/ 5 w 97"/>
                <a:gd name="T9" fmla="*/ 41 h 41"/>
              </a:gdLst>
              <a:ahLst/>
              <a:cxnLst>
                <a:cxn ang="0">
                  <a:pos x="T0" y="T1"/>
                </a:cxn>
                <a:cxn ang="0">
                  <a:pos x="T2" y="T3"/>
                </a:cxn>
                <a:cxn ang="0">
                  <a:pos x="T4" y="T5"/>
                </a:cxn>
                <a:cxn ang="0">
                  <a:pos x="T6" y="T7"/>
                </a:cxn>
                <a:cxn ang="0">
                  <a:pos x="T8" y="T9"/>
                </a:cxn>
              </a:cxnLst>
              <a:rect l="0" t="0" r="r" b="b"/>
              <a:pathLst>
                <a:path w="97" h="41">
                  <a:moveTo>
                    <a:pt x="5" y="41"/>
                  </a:moveTo>
                  <a:lnTo>
                    <a:pt x="0" y="17"/>
                  </a:lnTo>
                  <a:lnTo>
                    <a:pt x="89" y="0"/>
                  </a:lnTo>
                  <a:lnTo>
                    <a:pt x="97" y="23"/>
                  </a:lnTo>
                  <a:lnTo>
                    <a:pt x="5" y="41"/>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Sļiḍé">
              <a:extLst>
                <a:ext uri="{FF2B5EF4-FFF2-40B4-BE49-F238E27FC236}">
                  <a16:creationId xmlns:a16="http://schemas.microsoft.com/office/drawing/2014/main" id="{271571B1-51BD-4910-9133-4B24DD9A3CB8}"/>
                </a:ext>
              </a:extLst>
            </p:cNvPr>
            <p:cNvSpPr/>
            <p:nvPr/>
          </p:nvSpPr>
          <p:spPr bwMode="auto">
            <a:xfrm>
              <a:off x="5619528" y="3098521"/>
              <a:ext cx="155435" cy="165603"/>
            </a:xfrm>
            <a:custGeom>
              <a:avLst/>
              <a:gdLst>
                <a:gd name="T0" fmla="*/ 19 w 83"/>
                <a:gd name="T1" fmla="*/ 12 h 89"/>
                <a:gd name="T2" fmla="*/ 64 w 83"/>
                <a:gd name="T3" fmla="*/ 7 h 89"/>
                <a:gd name="T4" fmla="*/ 62 w 83"/>
                <a:gd name="T5" fmla="*/ 18 h 89"/>
                <a:gd name="T6" fmla="*/ 79 w 83"/>
                <a:gd name="T7" fmla="*/ 22 h 89"/>
                <a:gd name="T8" fmla="*/ 69 w 83"/>
                <a:gd name="T9" fmla="*/ 36 h 89"/>
                <a:gd name="T10" fmla="*/ 80 w 83"/>
                <a:gd name="T11" fmla="*/ 45 h 89"/>
                <a:gd name="T12" fmla="*/ 68 w 83"/>
                <a:gd name="T13" fmla="*/ 57 h 89"/>
                <a:gd name="T14" fmla="*/ 74 w 83"/>
                <a:gd name="T15" fmla="*/ 73 h 89"/>
                <a:gd name="T16" fmla="*/ 32 w 83"/>
                <a:gd name="T17" fmla="*/ 86 h 89"/>
                <a:gd name="T18" fmla="*/ 25 w 83"/>
                <a:gd name="T19" fmla="*/ 74 h 89"/>
                <a:gd name="T20" fmla="*/ 15 w 83"/>
                <a:gd name="T21" fmla="*/ 55 h 89"/>
                <a:gd name="T22" fmla="*/ 13 w 83"/>
                <a:gd name="T23" fmla="*/ 33 h 89"/>
                <a:gd name="T24" fmla="*/ 19 w 83"/>
                <a:gd name="T25" fmla="*/ 1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89">
                  <a:moveTo>
                    <a:pt x="19" y="12"/>
                  </a:moveTo>
                  <a:cubicBezTo>
                    <a:pt x="19" y="12"/>
                    <a:pt x="54" y="0"/>
                    <a:pt x="64" y="7"/>
                  </a:cubicBezTo>
                  <a:cubicBezTo>
                    <a:pt x="74" y="13"/>
                    <a:pt x="62" y="18"/>
                    <a:pt x="62" y="18"/>
                  </a:cubicBezTo>
                  <a:cubicBezTo>
                    <a:pt x="62" y="18"/>
                    <a:pt x="74" y="13"/>
                    <a:pt x="79" y="22"/>
                  </a:cubicBezTo>
                  <a:cubicBezTo>
                    <a:pt x="83" y="31"/>
                    <a:pt x="69" y="36"/>
                    <a:pt x="69" y="36"/>
                  </a:cubicBezTo>
                  <a:cubicBezTo>
                    <a:pt x="69" y="36"/>
                    <a:pt x="79" y="35"/>
                    <a:pt x="80" y="45"/>
                  </a:cubicBezTo>
                  <a:cubicBezTo>
                    <a:pt x="81" y="56"/>
                    <a:pt x="68" y="57"/>
                    <a:pt x="68" y="57"/>
                  </a:cubicBezTo>
                  <a:cubicBezTo>
                    <a:pt x="68" y="57"/>
                    <a:pt x="83" y="63"/>
                    <a:pt x="74" y="73"/>
                  </a:cubicBezTo>
                  <a:cubicBezTo>
                    <a:pt x="58" y="89"/>
                    <a:pt x="32" y="86"/>
                    <a:pt x="32" y="86"/>
                  </a:cubicBezTo>
                  <a:cubicBezTo>
                    <a:pt x="32" y="86"/>
                    <a:pt x="25" y="84"/>
                    <a:pt x="25" y="74"/>
                  </a:cubicBezTo>
                  <a:cubicBezTo>
                    <a:pt x="25" y="74"/>
                    <a:pt x="9" y="72"/>
                    <a:pt x="15" y="55"/>
                  </a:cubicBezTo>
                  <a:cubicBezTo>
                    <a:pt x="15" y="55"/>
                    <a:pt x="1" y="43"/>
                    <a:pt x="13" y="33"/>
                  </a:cubicBezTo>
                  <a:cubicBezTo>
                    <a:pt x="13" y="33"/>
                    <a:pt x="0" y="20"/>
                    <a:pt x="19" y="12"/>
                  </a:cubicBezTo>
                  <a:close/>
                </a:path>
              </a:pathLst>
            </a:custGeom>
            <a:solidFill>
              <a:srgbClr val="DB9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ŝlïḍé">
              <a:extLst>
                <a:ext uri="{FF2B5EF4-FFF2-40B4-BE49-F238E27FC236}">
                  <a16:creationId xmlns:a16="http://schemas.microsoft.com/office/drawing/2014/main" id="{E766B6FE-9DCD-491E-B262-A52F8728AA9D}"/>
                </a:ext>
              </a:extLst>
            </p:cNvPr>
            <p:cNvSpPr/>
            <p:nvPr/>
          </p:nvSpPr>
          <p:spPr bwMode="auto">
            <a:xfrm>
              <a:off x="7186945" y="3439895"/>
              <a:ext cx="127834" cy="392217"/>
            </a:xfrm>
            <a:custGeom>
              <a:avLst/>
              <a:gdLst>
                <a:gd name="T0" fmla="*/ 13 w 69"/>
                <a:gd name="T1" fmla="*/ 0 h 211"/>
                <a:gd name="T2" fmla="*/ 5 w 69"/>
                <a:gd name="T3" fmla="*/ 55 h 211"/>
                <a:gd name="T4" fmla="*/ 6 w 69"/>
                <a:gd name="T5" fmla="*/ 134 h 211"/>
                <a:gd name="T6" fmla="*/ 15 w 69"/>
                <a:gd name="T7" fmla="*/ 145 h 211"/>
                <a:gd name="T8" fmla="*/ 21 w 69"/>
                <a:gd name="T9" fmla="*/ 97 h 211"/>
                <a:gd name="T10" fmla="*/ 29 w 69"/>
                <a:gd name="T11" fmla="*/ 87 h 211"/>
                <a:gd name="T12" fmla="*/ 22 w 69"/>
                <a:gd name="T13" fmla="*/ 158 h 211"/>
                <a:gd name="T14" fmla="*/ 31 w 69"/>
                <a:gd name="T15" fmla="*/ 205 h 211"/>
                <a:gd name="T16" fmla="*/ 67 w 69"/>
                <a:gd name="T17" fmla="*/ 94 h 211"/>
                <a:gd name="T18" fmla="*/ 55 w 69"/>
                <a:gd name="T19" fmla="*/ 35 h 211"/>
                <a:gd name="T20" fmla="*/ 13 w 69"/>
                <a:gd name="T21"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211">
                  <a:moveTo>
                    <a:pt x="13" y="0"/>
                  </a:moveTo>
                  <a:cubicBezTo>
                    <a:pt x="13" y="0"/>
                    <a:pt x="20" y="33"/>
                    <a:pt x="5" y="55"/>
                  </a:cubicBezTo>
                  <a:cubicBezTo>
                    <a:pt x="0" y="63"/>
                    <a:pt x="5" y="126"/>
                    <a:pt x="6" y="134"/>
                  </a:cubicBezTo>
                  <a:cubicBezTo>
                    <a:pt x="6" y="141"/>
                    <a:pt x="12" y="147"/>
                    <a:pt x="15" y="145"/>
                  </a:cubicBezTo>
                  <a:cubicBezTo>
                    <a:pt x="17" y="144"/>
                    <a:pt x="18" y="109"/>
                    <a:pt x="21" y="97"/>
                  </a:cubicBezTo>
                  <a:cubicBezTo>
                    <a:pt x="24" y="88"/>
                    <a:pt x="27" y="84"/>
                    <a:pt x="29" y="87"/>
                  </a:cubicBezTo>
                  <a:cubicBezTo>
                    <a:pt x="31" y="90"/>
                    <a:pt x="25" y="141"/>
                    <a:pt x="22" y="158"/>
                  </a:cubicBezTo>
                  <a:cubicBezTo>
                    <a:pt x="18" y="175"/>
                    <a:pt x="22" y="211"/>
                    <a:pt x="31" y="205"/>
                  </a:cubicBezTo>
                  <a:cubicBezTo>
                    <a:pt x="40" y="199"/>
                    <a:pt x="69" y="120"/>
                    <a:pt x="67" y="94"/>
                  </a:cubicBezTo>
                  <a:cubicBezTo>
                    <a:pt x="65" y="68"/>
                    <a:pt x="55" y="35"/>
                    <a:pt x="55" y="35"/>
                  </a:cubicBezTo>
                  <a:lnTo>
                    <a:pt x="13" y="0"/>
                  </a:ln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Slïḋè">
              <a:extLst>
                <a:ext uri="{FF2B5EF4-FFF2-40B4-BE49-F238E27FC236}">
                  <a16:creationId xmlns:a16="http://schemas.microsoft.com/office/drawing/2014/main" id="{A3D03125-183C-4869-872F-796A9B9ADAD5}"/>
                </a:ext>
              </a:extLst>
            </p:cNvPr>
            <p:cNvSpPr/>
            <p:nvPr/>
          </p:nvSpPr>
          <p:spPr bwMode="auto">
            <a:xfrm>
              <a:off x="6851381" y="2354761"/>
              <a:ext cx="475019" cy="1167936"/>
            </a:xfrm>
            <a:custGeom>
              <a:avLst/>
              <a:gdLst>
                <a:gd name="T0" fmla="*/ 53 w 255"/>
                <a:gd name="T1" fmla="*/ 4 h 628"/>
                <a:gd name="T2" fmla="*/ 158 w 255"/>
                <a:gd name="T3" fmla="*/ 40 h 628"/>
                <a:gd name="T4" fmla="*/ 200 w 255"/>
                <a:gd name="T5" fmla="*/ 150 h 628"/>
                <a:gd name="T6" fmla="*/ 233 w 255"/>
                <a:gd name="T7" fmla="*/ 276 h 628"/>
                <a:gd name="T8" fmla="*/ 248 w 255"/>
                <a:gd name="T9" fmla="*/ 439 h 628"/>
                <a:gd name="T10" fmla="*/ 253 w 255"/>
                <a:gd name="T11" fmla="*/ 628 h 628"/>
                <a:gd name="T12" fmla="*/ 187 w 255"/>
                <a:gd name="T13" fmla="*/ 616 h 628"/>
                <a:gd name="T14" fmla="*/ 182 w 255"/>
                <a:gd name="T15" fmla="*/ 430 h 628"/>
                <a:gd name="T16" fmla="*/ 104 w 255"/>
                <a:gd name="T17" fmla="*/ 189 h 628"/>
                <a:gd name="T18" fmla="*/ 53 w 255"/>
                <a:gd name="T19" fmla="*/ 4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628">
                  <a:moveTo>
                    <a:pt x="53" y="4"/>
                  </a:moveTo>
                  <a:cubicBezTo>
                    <a:pt x="53" y="4"/>
                    <a:pt x="123" y="0"/>
                    <a:pt x="158" y="40"/>
                  </a:cubicBezTo>
                  <a:cubicBezTo>
                    <a:pt x="193" y="81"/>
                    <a:pt x="191" y="129"/>
                    <a:pt x="200" y="150"/>
                  </a:cubicBezTo>
                  <a:cubicBezTo>
                    <a:pt x="209" y="171"/>
                    <a:pt x="229" y="261"/>
                    <a:pt x="233" y="276"/>
                  </a:cubicBezTo>
                  <a:cubicBezTo>
                    <a:pt x="238" y="291"/>
                    <a:pt x="242" y="373"/>
                    <a:pt x="248" y="439"/>
                  </a:cubicBezTo>
                  <a:cubicBezTo>
                    <a:pt x="255" y="505"/>
                    <a:pt x="253" y="628"/>
                    <a:pt x="253" y="628"/>
                  </a:cubicBezTo>
                  <a:cubicBezTo>
                    <a:pt x="187" y="616"/>
                    <a:pt x="187" y="616"/>
                    <a:pt x="187" y="616"/>
                  </a:cubicBezTo>
                  <a:cubicBezTo>
                    <a:pt x="187" y="616"/>
                    <a:pt x="184" y="499"/>
                    <a:pt x="182" y="430"/>
                  </a:cubicBezTo>
                  <a:cubicBezTo>
                    <a:pt x="181" y="362"/>
                    <a:pt x="125" y="242"/>
                    <a:pt x="104" y="189"/>
                  </a:cubicBezTo>
                  <a:cubicBezTo>
                    <a:pt x="83" y="136"/>
                    <a:pt x="0" y="37"/>
                    <a:pt x="53" y="4"/>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pic>
        <p:nvPicPr>
          <p:cNvPr id="3" name="Picture 2">
            <a:extLst>
              <a:ext uri="{FF2B5EF4-FFF2-40B4-BE49-F238E27FC236}">
                <a16:creationId xmlns:a16="http://schemas.microsoft.com/office/drawing/2014/main" id="{6CCF1833-39E8-9416-1516-7AB0420A4A95}"/>
              </a:ext>
            </a:extLst>
          </p:cNvPr>
          <p:cNvPicPr>
            <a:picLocks noChangeAspect="1"/>
          </p:cNvPicPr>
          <p:nvPr/>
        </p:nvPicPr>
        <p:blipFill>
          <a:blip r:embed="rId2"/>
          <a:stretch>
            <a:fillRect/>
          </a:stretch>
        </p:blipFill>
        <p:spPr>
          <a:xfrm>
            <a:off x="1131397" y="1419963"/>
            <a:ext cx="3482330" cy="4018073"/>
          </a:xfrm>
          <a:prstGeom prst="rect">
            <a:avLst/>
          </a:prstGeom>
        </p:spPr>
      </p:pic>
      <p:sp>
        <p:nvSpPr>
          <p:cNvPr id="5" name="灯片编号占位符 4">
            <a:extLst>
              <a:ext uri="{FF2B5EF4-FFF2-40B4-BE49-F238E27FC236}">
                <a16:creationId xmlns:a16="http://schemas.microsoft.com/office/drawing/2014/main" id="{0D7BB221-ED80-70E4-A619-6F790C441E3B}"/>
              </a:ext>
            </a:extLst>
          </p:cNvPr>
          <p:cNvSpPr>
            <a:spLocks noGrp="1"/>
          </p:cNvSpPr>
          <p:nvPr>
            <p:ph type="sldNum" sz="quarter" idx="12"/>
          </p:nvPr>
        </p:nvSpPr>
        <p:spPr/>
        <p:txBody>
          <a:bodyPr/>
          <a:lstStyle/>
          <a:p>
            <a:fld id="{DE889C00-3007-445F-903C-C55D6E6A648E}" type="slidenum">
              <a:rPr lang="zh-CN" altLang="en-US" smtClean="0"/>
              <a:pPr/>
              <a:t>10</a:t>
            </a:fld>
            <a:endParaRPr lang="zh-CN" altLang="en-US"/>
          </a:p>
        </p:txBody>
      </p:sp>
    </p:spTree>
    <p:extLst>
      <p:ext uri="{BB962C8B-B14F-4D97-AF65-F5344CB8AC3E}">
        <p14:creationId xmlns:p14="http://schemas.microsoft.com/office/powerpoint/2010/main" val="9847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EC568-838A-4A64-B172-F249E6A41EFB}"/>
              </a:ext>
            </a:extLst>
          </p:cNvPr>
          <p:cNvSpPr>
            <a:spLocks noGrp="1"/>
          </p:cNvSpPr>
          <p:nvPr>
            <p:ph type="title"/>
          </p:nvPr>
        </p:nvSpPr>
        <p:spPr>
          <a:xfrm>
            <a:off x="3611880" y="230255"/>
            <a:ext cx="7990840" cy="480131"/>
          </a:xfrm>
        </p:spPr>
        <p:txBody>
          <a:bodyPr/>
          <a:lstStyle/>
          <a:p>
            <a:r>
              <a:rPr lang="en-US" altLang="zh-CN" dirty="0"/>
              <a:t>Background-Boomerang</a:t>
            </a:r>
            <a:r>
              <a:rPr lang="zh-CN" altLang="en-US" dirty="0"/>
              <a:t> </a:t>
            </a:r>
            <a:r>
              <a:rPr lang="en-US" altLang="zh-CN" dirty="0"/>
              <a:t>Attacks</a:t>
            </a:r>
            <a:r>
              <a:rPr lang="en-GB" altLang="zh-CN" dirty="0"/>
              <a:t> </a:t>
            </a:r>
            <a:endParaRPr lang="zh-CN" altLang="en-US" dirty="0"/>
          </a:p>
        </p:txBody>
      </p:sp>
      <p:sp>
        <p:nvSpPr>
          <p:cNvPr id="4" name="矩形 3">
            <a:extLst>
              <a:ext uri="{FF2B5EF4-FFF2-40B4-BE49-F238E27FC236}">
                <a16:creationId xmlns:a16="http://schemas.microsoft.com/office/drawing/2014/main" id="{49AA30F8-4F64-4622-AB9A-73359ADAB674}"/>
              </a:ext>
            </a:extLst>
          </p:cNvPr>
          <p:cNvSpPr/>
          <p:nvPr/>
        </p:nvSpPr>
        <p:spPr>
          <a:xfrm>
            <a:off x="695323" y="997098"/>
            <a:ext cx="4644000" cy="5000221"/>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16E9646-EE16-4252-80B8-6AF8298B27E4}"/>
              </a:ext>
            </a:extLst>
          </p:cNvPr>
          <p:cNvSpPr txBox="1"/>
          <p:nvPr/>
        </p:nvSpPr>
        <p:spPr>
          <a:xfrm>
            <a:off x="1496892" y="6174484"/>
            <a:ext cx="2751340" cy="369332"/>
          </a:xfrm>
          <a:prstGeom prst="rect">
            <a:avLst/>
          </a:prstGeom>
        </p:spPr>
        <p:txBody>
          <a:bodyPr wrap="square">
            <a:spAutoFit/>
          </a:bodyPr>
          <a:lstStyle>
            <a:defPPr>
              <a:defRPr lang="zh-CN"/>
            </a:defPPr>
            <a:lvl1pPr indent="190500" algn="just">
              <a:defRPr>
                <a:solidFill>
                  <a:srgbClr val="000000"/>
                </a:solidFill>
                <a:latin typeface="Times" pitchFamily="2" charset="0"/>
                <a:ea typeface="宋体" panose="02010600030101010101" pitchFamily="2" charset="-122"/>
                <a:cs typeface="宋体" panose="02010600030101010101" pitchFamily="2" charset="-122"/>
              </a:defRPr>
            </a:lvl1pPr>
          </a:lstStyle>
          <a:p>
            <a:r>
              <a:rPr lang="en-US" altLang="zh-CN" dirty="0"/>
              <a:t>Fig 2. Boomerang</a:t>
            </a:r>
            <a:r>
              <a:rPr lang="zh-CN" altLang="en-US" dirty="0"/>
              <a:t> </a:t>
            </a:r>
            <a:r>
              <a:rPr lang="en-US" altLang="zh-CN" dirty="0"/>
              <a:t>Attack</a:t>
            </a:r>
            <a:endParaRPr lang="zh-CN" altLang="en-US" dirty="0"/>
          </a:p>
        </p:txBody>
      </p:sp>
      <p:sp>
        <p:nvSpPr>
          <p:cNvPr id="7" name="矩形: 圆角 6">
            <a:extLst>
              <a:ext uri="{FF2B5EF4-FFF2-40B4-BE49-F238E27FC236}">
                <a16:creationId xmlns:a16="http://schemas.microsoft.com/office/drawing/2014/main" id="{5367B433-FDA3-4FD5-8179-CCD9306728D7}"/>
              </a:ext>
            </a:extLst>
          </p:cNvPr>
          <p:cNvSpPr/>
          <p:nvPr/>
        </p:nvSpPr>
        <p:spPr>
          <a:xfrm>
            <a:off x="5619632" y="908883"/>
            <a:ext cx="5620471" cy="4310468"/>
          </a:xfrm>
          <a:prstGeom prst="roundRect">
            <a:avLst>
              <a:gd name="adj" fmla="val 7403"/>
            </a:avLst>
          </a:prstGeom>
          <a:solidFill>
            <a:srgbClr val="393E4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b="1" dirty="0">
              <a:solidFill>
                <a:schemeClr val="bg1"/>
              </a:solidFill>
              <a:latin typeface="+mj-ea"/>
              <a:ea typeface="+mj-ea"/>
            </a:endParaRPr>
          </a:p>
        </p:txBody>
      </p:sp>
      <p:cxnSp>
        <p:nvCxnSpPr>
          <p:cNvPr id="9" name="直线箭头连接符 6">
            <a:extLst>
              <a:ext uri="{FF2B5EF4-FFF2-40B4-BE49-F238E27FC236}">
                <a16:creationId xmlns:a16="http://schemas.microsoft.com/office/drawing/2014/main" id="{A29FF45E-C435-44C4-B5B8-C2EA5174AC57}"/>
              </a:ext>
            </a:extLst>
          </p:cNvPr>
          <p:cNvCxnSpPr>
            <a:cxnSpLocks/>
            <a:stCxn id="5" idx="3"/>
            <a:endCxn id="7" idx="1"/>
          </p:cNvCxnSpPr>
          <p:nvPr/>
        </p:nvCxnSpPr>
        <p:spPr>
          <a:xfrm flipV="1">
            <a:off x="4644802" y="3064117"/>
            <a:ext cx="974830" cy="361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 name="组合 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BBF6455-0A78-4BE3-829F-B06E71B03DB6}"/>
              </a:ext>
            </a:extLst>
          </p:cNvPr>
          <p:cNvGrpSpPr/>
          <p:nvPr/>
        </p:nvGrpSpPr>
        <p:grpSpPr>
          <a:xfrm>
            <a:off x="10185401" y="5297648"/>
            <a:ext cx="1382713" cy="1191924"/>
            <a:chOff x="3606146" y="1282700"/>
            <a:chExt cx="4979708" cy="4292601"/>
          </a:xfrm>
        </p:grpSpPr>
        <p:sp>
          <p:nvSpPr>
            <p:cNvPr id="11" name="išḷîḋè">
              <a:extLst>
                <a:ext uri="{FF2B5EF4-FFF2-40B4-BE49-F238E27FC236}">
                  <a16:creationId xmlns:a16="http://schemas.microsoft.com/office/drawing/2014/main" id="{9C626367-EECC-4BF0-9F85-70BC8933142C}"/>
                </a:ext>
              </a:extLst>
            </p:cNvPr>
            <p:cNvSpPr/>
            <p:nvPr/>
          </p:nvSpPr>
          <p:spPr bwMode="auto">
            <a:xfrm>
              <a:off x="3948973" y="1715592"/>
              <a:ext cx="4125545" cy="2902408"/>
            </a:xfrm>
            <a:custGeom>
              <a:avLst/>
              <a:gdLst>
                <a:gd name="T0" fmla="*/ 1379 w 2840"/>
                <a:gd name="T1" fmla="*/ 0 h 1998"/>
                <a:gd name="T2" fmla="*/ 1376 w 2840"/>
                <a:gd name="T3" fmla="*/ 12 h 1998"/>
                <a:gd name="T4" fmla="*/ 2827 w 2840"/>
                <a:gd name="T5" fmla="*/ 467 h 1998"/>
                <a:gd name="T6" fmla="*/ 2623 w 2840"/>
                <a:gd name="T7" fmla="*/ 1983 h 1998"/>
                <a:gd name="T8" fmla="*/ 365 w 2840"/>
                <a:gd name="T9" fmla="*/ 1183 h 1998"/>
                <a:gd name="T10" fmla="*/ 1149 w 2840"/>
                <a:gd name="T11" fmla="*/ 810 h 1998"/>
                <a:gd name="T12" fmla="*/ 1155 w 2840"/>
                <a:gd name="T13" fmla="*/ 812 h 1998"/>
                <a:gd name="T14" fmla="*/ 1159 w 2840"/>
                <a:gd name="T15" fmla="*/ 801 h 1998"/>
                <a:gd name="T16" fmla="*/ 1154 w 2840"/>
                <a:gd name="T17" fmla="*/ 800 h 1998"/>
                <a:gd name="T18" fmla="*/ 1153 w 2840"/>
                <a:gd name="T19" fmla="*/ 796 h 1998"/>
                <a:gd name="T20" fmla="*/ 1149 w 2840"/>
                <a:gd name="T21" fmla="*/ 798 h 1998"/>
                <a:gd name="T22" fmla="*/ 4 w 2840"/>
                <a:gd name="T23" fmla="*/ 468 h 1998"/>
                <a:gd name="T24" fmla="*/ 0 w 2840"/>
                <a:gd name="T25" fmla="*/ 480 h 1998"/>
                <a:gd name="T26" fmla="*/ 1134 w 2840"/>
                <a:gd name="T27" fmla="*/ 805 h 1998"/>
                <a:gd name="T28" fmla="*/ 334 w 2840"/>
                <a:gd name="T29" fmla="*/ 1185 h 1998"/>
                <a:gd name="T30" fmla="*/ 2632 w 2840"/>
                <a:gd name="T31" fmla="*/ 1998 h 1998"/>
                <a:gd name="T32" fmla="*/ 2838 w 2840"/>
                <a:gd name="T33" fmla="*/ 463 h 1998"/>
                <a:gd name="T34" fmla="*/ 2840 w 2840"/>
                <a:gd name="T35" fmla="*/ 459 h 1998"/>
                <a:gd name="T36" fmla="*/ 1379 w 2840"/>
                <a:gd name="T37" fmla="*/ 0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0" h="1998">
                  <a:moveTo>
                    <a:pt x="1379" y="0"/>
                  </a:moveTo>
                  <a:lnTo>
                    <a:pt x="1376" y="12"/>
                  </a:lnTo>
                  <a:lnTo>
                    <a:pt x="2827" y="467"/>
                  </a:lnTo>
                  <a:lnTo>
                    <a:pt x="2623" y="1983"/>
                  </a:lnTo>
                  <a:lnTo>
                    <a:pt x="365" y="1183"/>
                  </a:lnTo>
                  <a:lnTo>
                    <a:pt x="1149" y="810"/>
                  </a:lnTo>
                  <a:lnTo>
                    <a:pt x="1155" y="812"/>
                  </a:lnTo>
                  <a:lnTo>
                    <a:pt x="1159" y="801"/>
                  </a:lnTo>
                  <a:lnTo>
                    <a:pt x="1154" y="800"/>
                  </a:lnTo>
                  <a:lnTo>
                    <a:pt x="1153" y="796"/>
                  </a:lnTo>
                  <a:lnTo>
                    <a:pt x="1149" y="798"/>
                  </a:lnTo>
                  <a:lnTo>
                    <a:pt x="4" y="468"/>
                  </a:lnTo>
                  <a:lnTo>
                    <a:pt x="0" y="480"/>
                  </a:lnTo>
                  <a:lnTo>
                    <a:pt x="1134" y="805"/>
                  </a:lnTo>
                  <a:lnTo>
                    <a:pt x="334" y="1185"/>
                  </a:lnTo>
                  <a:lnTo>
                    <a:pt x="2632" y="1998"/>
                  </a:lnTo>
                  <a:lnTo>
                    <a:pt x="2838" y="463"/>
                  </a:lnTo>
                  <a:lnTo>
                    <a:pt x="2840" y="459"/>
                  </a:lnTo>
                  <a:lnTo>
                    <a:pt x="1379" y="0"/>
                  </a:lnTo>
                  <a:close/>
                </a:path>
              </a:pathLst>
            </a:custGeom>
            <a:gradFill>
              <a:gsLst>
                <a:gs pos="100000">
                  <a:srgbClr val="5376FF"/>
                </a:gs>
                <a:gs pos="1000">
                  <a:srgbClr val="45BDEC">
                    <a:alpha val="0"/>
                  </a:srgbClr>
                </a:gs>
              </a:gsLst>
              <a:lin ang="5400000" scaled="0"/>
            </a:gradFill>
            <a:ln>
              <a:noFill/>
            </a:ln>
          </p:spPr>
          <p:txBody>
            <a:bodyPr anchor="ctr"/>
            <a:lstStyle/>
            <a:p>
              <a:pPr algn="ctr"/>
              <a:endParaRPr/>
            </a:p>
          </p:txBody>
        </p:sp>
        <p:sp>
          <p:nvSpPr>
            <p:cNvPr id="12" name="iSľîḋê">
              <a:extLst>
                <a:ext uri="{FF2B5EF4-FFF2-40B4-BE49-F238E27FC236}">
                  <a16:creationId xmlns:a16="http://schemas.microsoft.com/office/drawing/2014/main" id="{F2121944-1DD1-4679-8173-359B4E12C16E}"/>
                </a:ext>
              </a:extLst>
            </p:cNvPr>
            <p:cNvSpPr/>
            <p:nvPr/>
          </p:nvSpPr>
          <p:spPr bwMode="auto">
            <a:xfrm>
              <a:off x="5281060" y="2372193"/>
              <a:ext cx="775719" cy="775719"/>
            </a:xfrm>
            <a:custGeom>
              <a:avLst/>
              <a:gdLst>
                <a:gd name="T0" fmla="*/ 382 w 417"/>
                <a:gd name="T1" fmla="*/ 146 h 418"/>
                <a:gd name="T2" fmla="*/ 272 w 417"/>
                <a:gd name="T3" fmla="*/ 383 h 418"/>
                <a:gd name="T4" fmla="*/ 35 w 417"/>
                <a:gd name="T5" fmla="*/ 272 h 418"/>
                <a:gd name="T6" fmla="*/ 145 w 417"/>
                <a:gd name="T7" fmla="*/ 35 h 418"/>
                <a:gd name="T8" fmla="*/ 382 w 417"/>
                <a:gd name="T9" fmla="*/ 146 h 418"/>
              </a:gdLst>
              <a:ahLst/>
              <a:cxnLst>
                <a:cxn ang="0">
                  <a:pos x="T0" y="T1"/>
                </a:cxn>
                <a:cxn ang="0">
                  <a:pos x="T2" y="T3"/>
                </a:cxn>
                <a:cxn ang="0">
                  <a:pos x="T4" y="T5"/>
                </a:cxn>
                <a:cxn ang="0">
                  <a:pos x="T6" y="T7"/>
                </a:cxn>
                <a:cxn ang="0">
                  <a:pos x="T8" y="T9"/>
                </a:cxn>
              </a:cxnLst>
              <a:rect l="0" t="0" r="r" b="b"/>
              <a:pathLst>
                <a:path w="417" h="418">
                  <a:moveTo>
                    <a:pt x="382" y="146"/>
                  </a:moveTo>
                  <a:cubicBezTo>
                    <a:pt x="417" y="242"/>
                    <a:pt x="368" y="348"/>
                    <a:pt x="272" y="383"/>
                  </a:cubicBezTo>
                  <a:cubicBezTo>
                    <a:pt x="176" y="418"/>
                    <a:pt x="70" y="368"/>
                    <a:pt x="35" y="272"/>
                  </a:cubicBezTo>
                  <a:cubicBezTo>
                    <a:pt x="0" y="177"/>
                    <a:pt x="49" y="70"/>
                    <a:pt x="145" y="35"/>
                  </a:cubicBezTo>
                  <a:cubicBezTo>
                    <a:pt x="241" y="0"/>
                    <a:pt x="347" y="50"/>
                    <a:pt x="382" y="146"/>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3" name="íṣḷîḓe">
              <a:extLst>
                <a:ext uri="{FF2B5EF4-FFF2-40B4-BE49-F238E27FC236}">
                  <a16:creationId xmlns:a16="http://schemas.microsoft.com/office/drawing/2014/main" id="{BBCA8503-1BA8-4984-AA09-A91161D0885E}"/>
                </a:ext>
              </a:extLst>
            </p:cNvPr>
            <p:cNvSpPr/>
            <p:nvPr/>
          </p:nvSpPr>
          <p:spPr bwMode="auto">
            <a:xfrm>
              <a:off x="7544299" y="1866668"/>
              <a:ext cx="1041555" cy="1041555"/>
            </a:xfrm>
            <a:custGeom>
              <a:avLst/>
              <a:gdLst>
                <a:gd name="T0" fmla="*/ 513 w 560"/>
                <a:gd name="T1" fmla="*/ 196 h 561"/>
                <a:gd name="T2" fmla="*/ 365 w 560"/>
                <a:gd name="T3" fmla="*/ 514 h 561"/>
                <a:gd name="T4" fmla="*/ 47 w 560"/>
                <a:gd name="T5" fmla="*/ 366 h 561"/>
                <a:gd name="T6" fmla="*/ 195 w 560"/>
                <a:gd name="T7" fmla="*/ 48 h 561"/>
                <a:gd name="T8" fmla="*/ 513 w 560"/>
                <a:gd name="T9" fmla="*/ 196 h 561"/>
              </a:gdLst>
              <a:ahLst/>
              <a:cxnLst>
                <a:cxn ang="0">
                  <a:pos x="T0" y="T1"/>
                </a:cxn>
                <a:cxn ang="0">
                  <a:pos x="T2" y="T3"/>
                </a:cxn>
                <a:cxn ang="0">
                  <a:pos x="T4" y="T5"/>
                </a:cxn>
                <a:cxn ang="0">
                  <a:pos x="T6" y="T7"/>
                </a:cxn>
                <a:cxn ang="0">
                  <a:pos x="T8" y="T9"/>
                </a:cxn>
              </a:cxnLst>
              <a:rect l="0" t="0" r="r" b="b"/>
              <a:pathLst>
                <a:path w="560" h="561">
                  <a:moveTo>
                    <a:pt x="513" y="196"/>
                  </a:moveTo>
                  <a:cubicBezTo>
                    <a:pt x="560" y="324"/>
                    <a:pt x="494" y="467"/>
                    <a:pt x="365" y="514"/>
                  </a:cubicBezTo>
                  <a:cubicBezTo>
                    <a:pt x="236" y="561"/>
                    <a:pt x="94" y="495"/>
                    <a:pt x="47" y="366"/>
                  </a:cubicBezTo>
                  <a:cubicBezTo>
                    <a:pt x="0" y="237"/>
                    <a:pt x="66" y="95"/>
                    <a:pt x="195" y="48"/>
                  </a:cubicBezTo>
                  <a:cubicBezTo>
                    <a:pt x="324" y="0"/>
                    <a:pt x="466" y="67"/>
                    <a:pt x="513" y="196"/>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4" name="íšļiďê">
              <a:extLst>
                <a:ext uri="{FF2B5EF4-FFF2-40B4-BE49-F238E27FC236}">
                  <a16:creationId xmlns:a16="http://schemas.microsoft.com/office/drawing/2014/main" id="{780A29DB-0A3E-4E2B-9C28-32173D2F6857}"/>
                </a:ext>
              </a:extLst>
            </p:cNvPr>
            <p:cNvSpPr/>
            <p:nvPr/>
          </p:nvSpPr>
          <p:spPr bwMode="auto">
            <a:xfrm>
              <a:off x="7419370" y="4259193"/>
              <a:ext cx="692918" cy="692918"/>
            </a:xfrm>
            <a:custGeom>
              <a:avLst/>
              <a:gdLst>
                <a:gd name="T0" fmla="*/ 342 w 373"/>
                <a:gd name="T1" fmla="*/ 130 h 373"/>
                <a:gd name="T2" fmla="*/ 243 w 373"/>
                <a:gd name="T3" fmla="*/ 342 h 373"/>
                <a:gd name="T4" fmla="*/ 31 w 373"/>
                <a:gd name="T5" fmla="*/ 243 h 373"/>
                <a:gd name="T6" fmla="*/ 130 w 373"/>
                <a:gd name="T7" fmla="*/ 32 h 373"/>
                <a:gd name="T8" fmla="*/ 342 w 373"/>
                <a:gd name="T9" fmla="*/ 130 h 373"/>
              </a:gdLst>
              <a:ahLst/>
              <a:cxnLst>
                <a:cxn ang="0">
                  <a:pos x="T0" y="T1"/>
                </a:cxn>
                <a:cxn ang="0">
                  <a:pos x="T2" y="T3"/>
                </a:cxn>
                <a:cxn ang="0">
                  <a:pos x="T4" y="T5"/>
                </a:cxn>
                <a:cxn ang="0">
                  <a:pos x="T6" y="T7"/>
                </a:cxn>
                <a:cxn ang="0">
                  <a:pos x="T8" y="T9"/>
                </a:cxn>
              </a:cxnLst>
              <a:rect l="0" t="0" r="r" b="b"/>
              <a:pathLst>
                <a:path w="373" h="373">
                  <a:moveTo>
                    <a:pt x="342" y="130"/>
                  </a:moveTo>
                  <a:cubicBezTo>
                    <a:pt x="373" y="216"/>
                    <a:pt x="329" y="311"/>
                    <a:pt x="243" y="342"/>
                  </a:cubicBezTo>
                  <a:cubicBezTo>
                    <a:pt x="158" y="373"/>
                    <a:pt x="63" y="329"/>
                    <a:pt x="31" y="243"/>
                  </a:cubicBezTo>
                  <a:cubicBezTo>
                    <a:pt x="0" y="158"/>
                    <a:pt x="44" y="63"/>
                    <a:pt x="130" y="32"/>
                  </a:cubicBezTo>
                  <a:cubicBezTo>
                    <a:pt x="216" y="0"/>
                    <a:pt x="311" y="44"/>
                    <a:pt x="342" y="130"/>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5" name="iṡļïḓê">
              <a:extLst>
                <a:ext uri="{FF2B5EF4-FFF2-40B4-BE49-F238E27FC236}">
                  <a16:creationId xmlns:a16="http://schemas.microsoft.com/office/drawing/2014/main" id="{E054BAC5-FA9B-4ABB-B802-7A3957E538FF}"/>
                </a:ext>
              </a:extLst>
            </p:cNvPr>
            <p:cNvSpPr/>
            <p:nvPr/>
          </p:nvSpPr>
          <p:spPr bwMode="auto">
            <a:xfrm>
              <a:off x="4267105" y="3245239"/>
              <a:ext cx="379144" cy="379144"/>
            </a:xfrm>
            <a:custGeom>
              <a:avLst/>
              <a:gdLst>
                <a:gd name="T0" fmla="*/ 187 w 204"/>
                <a:gd name="T1" fmla="*/ 71 h 204"/>
                <a:gd name="T2" fmla="*/ 133 w 204"/>
                <a:gd name="T3" fmla="*/ 187 h 204"/>
                <a:gd name="T4" fmla="*/ 17 w 204"/>
                <a:gd name="T5" fmla="*/ 133 h 204"/>
                <a:gd name="T6" fmla="*/ 71 w 204"/>
                <a:gd name="T7" fmla="*/ 17 h 204"/>
                <a:gd name="T8" fmla="*/ 187 w 204"/>
                <a:gd name="T9" fmla="*/ 71 h 204"/>
              </a:gdLst>
              <a:ahLst/>
              <a:cxnLst>
                <a:cxn ang="0">
                  <a:pos x="T0" y="T1"/>
                </a:cxn>
                <a:cxn ang="0">
                  <a:pos x="T2" y="T3"/>
                </a:cxn>
                <a:cxn ang="0">
                  <a:pos x="T4" y="T5"/>
                </a:cxn>
                <a:cxn ang="0">
                  <a:pos x="T6" y="T7"/>
                </a:cxn>
                <a:cxn ang="0">
                  <a:pos x="T8" y="T9"/>
                </a:cxn>
              </a:cxnLst>
              <a:rect l="0" t="0" r="r" b="b"/>
              <a:pathLst>
                <a:path w="204" h="204">
                  <a:moveTo>
                    <a:pt x="187" y="71"/>
                  </a:moveTo>
                  <a:cubicBezTo>
                    <a:pt x="204" y="118"/>
                    <a:pt x="180" y="170"/>
                    <a:pt x="133" y="187"/>
                  </a:cubicBezTo>
                  <a:cubicBezTo>
                    <a:pt x="86" y="204"/>
                    <a:pt x="34" y="180"/>
                    <a:pt x="17" y="133"/>
                  </a:cubicBezTo>
                  <a:cubicBezTo>
                    <a:pt x="0" y="86"/>
                    <a:pt x="24" y="34"/>
                    <a:pt x="71" y="17"/>
                  </a:cubicBezTo>
                  <a:cubicBezTo>
                    <a:pt x="118" y="0"/>
                    <a:pt x="170" y="24"/>
                    <a:pt x="187" y="71"/>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6" name="íṩľíḋé">
              <a:extLst>
                <a:ext uri="{FF2B5EF4-FFF2-40B4-BE49-F238E27FC236}">
                  <a16:creationId xmlns:a16="http://schemas.microsoft.com/office/drawing/2014/main" id="{63324ABE-066D-49BA-89BC-7CCAFE3EEC46}"/>
                </a:ext>
              </a:extLst>
            </p:cNvPr>
            <p:cNvSpPr/>
            <p:nvPr/>
          </p:nvSpPr>
          <p:spPr bwMode="auto">
            <a:xfrm>
              <a:off x="5498958" y="1282700"/>
              <a:ext cx="742308" cy="742308"/>
            </a:xfrm>
            <a:custGeom>
              <a:avLst/>
              <a:gdLst>
                <a:gd name="T0" fmla="*/ 365 w 399"/>
                <a:gd name="T1" fmla="*/ 139 h 399"/>
                <a:gd name="T2" fmla="*/ 260 w 399"/>
                <a:gd name="T3" fmla="*/ 366 h 399"/>
                <a:gd name="T4" fmla="*/ 33 w 399"/>
                <a:gd name="T5" fmla="*/ 260 h 399"/>
                <a:gd name="T6" fmla="*/ 139 w 399"/>
                <a:gd name="T7" fmla="*/ 33 h 399"/>
                <a:gd name="T8" fmla="*/ 365 w 399"/>
                <a:gd name="T9" fmla="*/ 139 h 399"/>
              </a:gdLst>
              <a:ahLst/>
              <a:cxnLst>
                <a:cxn ang="0">
                  <a:pos x="T0" y="T1"/>
                </a:cxn>
                <a:cxn ang="0">
                  <a:pos x="T2" y="T3"/>
                </a:cxn>
                <a:cxn ang="0">
                  <a:pos x="T4" y="T5"/>
                </a:cxn>
                <a:cxn ang="0">
                  <a:pos x="T6" y="T7"/>
                </a:cxn>
                <a:cxn ang="0">
                  <a:pos x="T8" y="T9"/>
                </a:cxn>
              </a:cxnLst>
              <a:rect l="0" t="0" r="r" b="b"/>
              <a:pathLst>
                <a:path w="399" h="399">
                  <a:moveTo>
                    <a:pt x="365" y="139"/>
                  </a:moveTo>
                  <a:cubicBezTo>
                    <a:pt x="399" y="231"/>
                    <a:pt x="352" y="332"/>
                    <a:pt x="260" y="366"/>
                  </a:cubicBezTo>
                  <a:cubicBezTo>
                    <a:pt x="168" y="399"/>
                    <a:pt x="67" y="352"/>
                    <a:pt x="33" y="260"/>
                  </a:cubicBezTo>
                  <a:cubicBezTo>
                    <a:pt x="0" y="168"/>
                    <a:pt x="47" y="67"/>
                    <a:pt x="139" y="33"/>
                  </a:cubicBezTo>
                  <a:cubicBezTo>
                    <a:pt x="230" y="0"/>
                    <a:pt x="332" y="47"/>
                    <a:pt x="365" y="139"/>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7" name="íṥḷîďê">
              <a:extLst>
                <a:ext uri="{FF2B5EF4-FFF2-40B4-BE49-F238E27FC236}">
                  <a16:creationId xmlns:a16="http://schemas.microsoft.com/office/drawing/2014/main" id="{E4C31616-BC04-4761-9691-73F3172FE04A}"/>
                </a:ext>
              </a:extLst>
            </p:cNvPr>
            <p:cNvSpPr/>
            <p:nvPr/>
          </p:nvSpPr>
          <p:spPr bwMode="auto">
            <a:xfrm>
              <a:off x="3606146" y="2059871"/>
              <a:ext cx="691465" cy="688559"/>
            </a:xfrm>
            <a:custGeom>
              <a:avLst/>
              <a:gdLst>
                <a:gd name="T0" fmla="*/ 340 w 371"/>
                <a:gd name="T1" fmla="*/ 129 h 371"/>
                <a:gd name="T2" fmla="*/ 242 w 371"/>
                <a:gd name="T3" fmla="*/ 340 h 371"/>
                <a:gd name="T4" fmla="*/ 31 w 371"/>
                <a:gd name="T5" fmla="*/ 242 h 371"/>
                <a:gd name="T6" fmla="*/ 129 w 371"/>
                <a:gd name="T7" fmla="*/ 31 h 371"/>
                <a:gd name="T8" fmla="*/ 340 w 371"/>
                <a:gd name="T9" fmla="*/ 129 h 371"/>
              </a:gdLst>
              <a:ahLst/>
              <a:cxnLst>
                <a:cxn ang="0">
                  <a:pos x="T0" y="T1"/>
                </a:cxn>
                <a:cxn ang="0">
                  <a:pos x="T2" y="T3"/>
                </a:cxn>
                <a:cxn ang="0">
                  <a:pos x="T4" y="T5"/>
                </a:cxn>
                <a:cxn ang="0">
                  <a:pos x="T6" y="T7"/>
                </a:cxn>
                <a:cxn ang="0">
                  <a:pos x="T8" y="T9"/>
                </a:cxn>
              </a:cxnLst>
              <a:rect l="0" t="0" r="r" b="b"/>
              <a:pathLst>
                <a:path w="371" h="371">
                  <a:moveTo>
                    <a:pt x="340" y="129"/>
                  </a:moveTo>
                  <a:cubicBezTo>
                    <a:pt x="371" y="214"/>
                    <a:pt x="327" y="309"/>
                    <a:pt x="242" y="340"/>
                  </a:cubicBezTo>
                  <a:cubicBezTo>
                    <a:pt x="156" y="371"/>
                    <a:pt x="62" y="327"/>
                    <a:pt x="31" y="242"/>
                  </a:cubicBezTo>
                  <a:cubicBezTo>
                    <a:pt x="0" y="157"/>
                    <a:pt x="44" y="62"/>
                    <a:pt x="129" y="31"/>
                  </a:cubicBezTo>
                  <a:cubicBezTo>
                    <a:pt x="214" y="0"/>
                    <a:pt x="309" y="44"/>
                    <a:pt x="340" y="129"/>
                  </a:cubicBezTo>
                  <a:close/>
                </a:path>
              </a:pathLst>
            </a:custGeom>
            <a:gradFill>
              <a:gsLst>
                <a:gs pos="100000">
                  <a:srgbClr val="5376FF"/>
                </a:gs>
                <a:gs pos="1000">
                  <a:srgbClr val="45BDEC"/>
                </a:gs>
              </a:gsLst>
              <a:lin ang="5400000" scaled="0"/>
            </a:gradFill>
            <a:ln>
              <a:noFill/>
            </a:ln>
          </p:spPr>
          <p:txBody>
            <a:bodyPr anchor="ctr"/>
            <a:lstStyle/>
            <a:p>
              <a:pPr algn="ctr"/>
              <a:endParaRPr/>
            </a:p>
          </p:txBody>
        </p:sp>
        <p:sp>
          <p:nvSpPr>
            <p:cNvPr id="18" name="íSľîdê">
              <a:extLst>
                <a:ext uri="{FF2B5EF4-FFF2-40B4-BE49-F238E27FC236}">
                  <a16:creationId xmlns:a16="http://schemas.microsoft.com/office/drawing/2014/main" id="{A719A984-10B9-46C7-A013-0493AE64B18F}"/>
                </a:ext>
              </a:extLst>
            </p:cNvPr>
            <p:cNvSpPr/>
            <p:nvPr/>
          </p:nvSpPr>
          <p:spPr bwMode="auto">
            <a:xfrm>
              <a:off x="6539060" y="3506717"/>
              <a:ext cx="461945" cy="623190"/>
            </a:xfrm>
            <a:custGeom>
              <a:avLst/>
              <a:gdLst>
                <a:gd name="T0" fmla="*/ 0 w 248"/>
                <a:gd name="T1" fmla="*/ 335 h 335"/>
                <a:gd name="T2" fmla="*/ 248 w 248"/>
                <a:gd name="T3" fmla="*/ 335 h 335"/>
                <a:gd name="T4" fmla="*/ 183 w 248"/>
                <a:gd name="T5" fmla="*/ 0 h 335"/>
                <a:gd name="T6" fmla="*/ 0 w 248"/>
                <a:gd name="T7" fmla="*/ 335 h 335"/>
              </a:gdLst>
              <a:ahLst/>
              <a:cxnLst>
                <a:cxn ang="0">
                  <a:pos x="T0" y="T1"/>
                </a:cxn>
                <a:cxn ang="0">
                  <a:pos x="T2" y="T3"/>
                </a:cxn>
                <a:cxn ang="0">
                  <a:pos x="T4" y="T5"/>
                </a:cxn>
                <a:cxn ang="0">
                  <a:pos x="T6" y="T7"/>
                </a:cxn>
              </a:cxnLst>
              <a:rect l="0" t="0" r="r" b="b"/>
              <a:pathLst>
                <a:path w="248" h="335">
                  <a:moveTo>
                    <a:pt x="0" y="335"/>
                  </a:moveTo>
                  <a:cubicBezTo>
                    <a:pt x="0" y="335"/>
                    <a:pt x="112" y="303"/>
                    <a:pt x="248" y="335"/>
                  </a:cubicBezTo>
                  <a:cubicBezTo>
                    <a:pt x="183" y="0"/>
                    <a:pt x="183" y="0"/>
                    <a:pt x="183" y="0"/>
                  </a:cubicBezTo>
                  <a:cubicBezTo>
                    <a:pt x="183" y="0"/>
                    <a:pt x="19" y="173"/>
                    <a:pt x="0" y="335"/>
                  </a:cubicBezTo>
                  <a:close/>
                </a:path>
              </a:pathLst>
            </a:custGeom>
            <a:solidFill>
              <a:srgbClr val="B3B7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ṩļíde">
              <a:extLst>
                <a:ext uri="{FF2B5EF4-FFF2-40B4-BE49-F238E27FC236}">
                  <a16:creationId xmlns:a16="http://schemas.microsoft.com/office/drawing/2014/main" id="{18F79404-2A04-484A-9BDF-1AF5E0A985DC}"/>
                </a:ext>
              </a:extLst>
            </p:cNvPr>
            <p:cNvSpPr/>
            <p:nvPr/>
          </p:nvSpPr>
          <p:spPr bwMode="auto">
            <a:xfrm>
              <a:off x="5623887" y="3054941"/>
              <a:ext cx="306511" cy="204825"/>
            </a:xfrm>
            <a:custGeom>
              <a:avLst/>
              <a:gdLst>
                <a:gd name="T0" fmla="*/ 138 w 165"/>
                <a:gd name="T1" fmla="*/ 0 h 110"/>
                <a:gd name="T2" fmla="*/ 106 w 165"/>
                <a:gd name="T3" fmla="*/ 16 h 110"/>
                <a:gd name="T4" fmla="*/ 79 w 165"/>
                <a:gd name="T5" fmla="*/ 16 h 110"/>
                <a:gd name="T6" fmla="*/ 46 w 165"/>
                <a:gd name="T7" fmla="*/ 9 h 110"/>
                <a:gd name="T8" fmla="*/ 20 w 165"/>
                <a:gd name="T9" fmla="*/ 22 h 110"/>
                <a:gd name="T10" fmla="*/ 1 w 165"/>
                <a:gd name="T11" fmla="*/ 29 h 110"/>
                <a:gd name="T12" fmla="*/ 14 w 165"/>
                <a:gd name="T13" fmla="*/ 37 h 110"/>
                <a:gd name="T14" fmla="*/ 7 w 165"/>
                <a:gd name="T15" fmla="*/ 43 h 110"/>
                <a:gd name="T16" fmla="*/ 11 w 165"/>
                <a:gd name="T17" fmla="*/ 56 h 110"/>
                <a:gd name="T18" fmla="*/ 7 w 165"/>
                <a:gd name="T19" fmla="*/ 65 h 110"/>
                <a:gd name="T20" fmla="*/ 13 w 165"/>
                <a:gd name="T21" fmla="*/ 78 h 110"/>
                <a:gd name="T22" fmla="*/ 12 w 165"/>
                <a:gd name="T23" fmla="*/ 88 h 110"/>
                <a:gd name="T24" fmla="*/ 23 w 165"/>
                <a:gd name="T25" fmla="*/ 97 h 110"/>
                <a:gd name="T26" fmla="*/ 30 w 165"/>
                <a:gd name="T27" fmla="*/ 109 h 110"/>
                <a:gd name="T28" fmla="*/ 45 w 165"/>
                <a:gd name="T29" fmla="*/ 108 h 110"/>
                <a:gd name="T30" fmla="*/ 114 w 165"/>
                <a:gd name="T31" fmla="*/ 73 h 110"/>
                <a:gd name="T32" fmla="*/ 165 w 165"/>
                <a:gd name="T33" fmla="*/ 40 h 110"/>
                <a:gd name="T34" fmla="*/ 138 w 165"/>
                <a:gd name="T3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110">
                  <a:moveTo>
                    <a:pt x="138" y="0"/>
                  </a:moveTo>
                  <a:cubicBezTo>
                    <a:pt x="138" y="0"/>
                    <a:pt x="113" y="18"/>
                    <a:pt x="106" y="16"/>
                  </a:cubicBezTo>
                  <a:cubicBezTo>
                    <a:pt x="98" y="13"/>
                    <a:pt x="86" y="17"/>
                    <a:pt x="79" y="16"/>
                  </a:cubicBezTo>
                  <a:cubicBezTo>
                    <a:pt x="72" y="16"/>
                    <a:pt x="53" y="7"/>
                    <a:pt x="46" y="9"/>
                  </a:cubicBezTo>
                  <a:cubicBezTo>
                    <a:pt x="43" y="9"/>
                    <a:pt x="26" y="21"/>
                    <a:pt x="20" y="22"/>
                  </a:cubicBezTo>
                  <a:cubicBezTo>
                    <a:pt x="13" y="23"/>
                    <a:pt x="0" y="23"/>
                    <a:pt x="1" y="29"/>
                  </a:cubicBezTo>
                  <a:cubicBezTo>
                    <a:pt x="2" y="34"/>
                    <a:pt x="14" y="37"/>
                    <a:pt x="14" y="37"/>
                  </a:cubicBezTo>
                  <a:cubicBezTo>
                    <a:pt x="14" y="37"/>
                    <a:pt x="8" y="38"/>
                    <a:pt x="7" y="43"/>
                  </a:cubicBezTo>
                  <a:cubicBezTo>
                    <a:pt x="6" y="53"/>
                    <a:pt x="11" y="56"/>
                    <a:pt x="11" y="56"/>
                  </a:cubicBezTo>
                  <a:cubicBezTo>
                    <a:pt x="11" y="56"/>
                    <a:pt x="6" y="61"/>
                    <a:pt x="7" y="65"/>
                  </a:cubicBezTo>
                  <a:cubicBezTo>
                    <a:pt x="8" y="75"/>
                    <a:pt x="13" y="78"/>
                    <a:pt x="13" y="78"/>
                  </a:cubicBezTo>
                  <a:cubicBezTo>
                    <a:pt x="13" y="78"/>
                    <a:pt x="10" y="82"/>
                    <a:pt x="12" y="88"/>
                  </a:cubicBezTo>
                  <a:cubicBezTo>
                    <a:pt x="15" y="96"/>
                    <a:pt x="23" y="97"/>
                    <a:pt x="23" y="97"/>
                  </a:cubicBezTo>
                  <a:cubicBezTo>
                    <a:pt x="23" y="97"/>
                    <a:pt x="24" y="107"/>
                    <a:pt x="30" y="109"/>
                  </a:cubicBezTo>
                  <a:cubicBezTo>
                    <a:pt x="35" y="110"/>
                    <a:pt x="40" y="108"/>
                    <a:pt x="45" y="108"/>
                  </a:cubicBezTo>
                  <a:cubicBezTo>
                    <a:pt x="50" y="108"/>
                    <a:pt x="90" y="94"/>
                    <a:pt x="114" y="73"/>
                  </a:cubicBezTo>
                  <a:cubicBezTo>
                    <a:pt x="137" y="52"/>
                    <a:pt x="165" y="40"/>
                    <a:pt x="165" y="40"/>
                  </a:cubicBezTo>
                  <a:lnTo>
                    <a:pt x="138" y="0"/>
                  </a:lnTo>
                  <a:close/>
                </a:path>
              </a:pathLst>
            </a:custGeom>
            <a:solidFill>
              <a:srgbClr val="EEA9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isḻîḍê">
              <a:extLst>
                <a:ext uri="{FF2B5EF4-FFF2-40B4-BE49-F238E27FC236}">
                  <a16:creationId xmlns:a16="http://schemas.microsoft.com/office/drawing/2014/main" id="{D83A471F-D585-44BA-BE6B-C7B88F45B542}"/>
                </a:ext>
              </a:extLst>
            </p:cNvPr>
            <p:cNvSpPr/>
            <p:nvPr/>
          </p:nvSpPr>
          <p:spPr bwMode="auto">
            <a:xfrm>
              <a:off x="6723547" y="1735929"/>
              <a:ext cx="307963" cy="772813"/>
            </a:xfrm>
            <a:custGeom>
              <a:avLst/>
              <a:gdLst>
                <a:gd name="T0" fmla="*/ 61 w 166"/>
                <a:gd name="T1" fmla="*/ 24 h 416"/>
                <a:gd name="T2" fmla="*/ 132 w 166"/>
                <a:gd name="T3" fmla="*/ 43 h 416"/>
                <a:gd name="T4" fmla="*/ 147 w 166"/>
                <a:gd name="T5" fmla="*/ 165 h 416"/>
                <a:gd name="T6" fmla="*/ 120 w 166"/>
                <a:gd name="T7" fmla="*/ 328 h 416"/>
                <a:gd name="T8" fmla="*/ 116 w 166"/>
                <a:gd name="T9" fmla="*/ 386 h 416"/>
                <a:gd name="T10" fmla="*/ 14 w 166"/>
                <a:gd name="T11" fmla="*/ 241 h 416"/>
                <a:gd name="T12" fmla="*/ 61 w 166"/>
                <a:gd name="T13" fmla="*/ 24 h 416"/>
              </a:gdLst>
              <a:ahLst/>
              <a:cxnLst>
                <a:cxn ang="0">
                  <a:pos x="T0" y="T1"/>
                </a:cxn>
                <a:cxn ang="0">
                  <a:pos x="T2" y="T3"/>
                </a:cxn>
                <a:cxn ang="0">
                  <a:pos x="T4" y="T5"/>
                </a:cxn>
                <a:cxn ang="0">
                  <a:pos x="T6" y="T7"/>
                </a:cxn>
                <a:cxn ang="0">
                  <a:pos x="T8" y="T9"/>
                </a:cxn>
                <a:cxn ang="0">
                  <a:pos x="T10" y="T11"/>
                </a:cxn>
                <a:cxn ang="0">
                  <a:pos x="T12" y="T13"/>
                </a:cxn>
              </a:cxnLst>
              <a:rect l="0" t="0" r="r" b="b"/>
              <a:pathLst>
                <a:path w="166" h="416">
                  <a:moveTo>
                    <a:pt x="61" y="24"/>
                  </a:moveTo>
                  <a:cubicBezTo>
                    <a:pt x="61" y="24"/>
                    <a:pt x="99" y="0"/>
                    <a:pt x="132" y="43"/>
                  </a:cubicBezTo>
                  <a:cubicBezTo>
                    <a:pt x="166" y="85"/>
                    <a:pt x="154" y="126"/>
                    <a:pt x="147" y="165"/>
                  </a:cubicBezTo>
                  <a:cubicBezTo>
                    <a:pt x="140" y="203"/>
                    <a:pt x="106" y="290"/>
                    <a:pt x="120" y="328"/>
                  </a:cubicBezTo>
                  <a:cubicBezTo>
                    <a:pt x="135" y="366"/>
                    <a:pt x="116" y="386"/>
                    <a:pt x="116" y="386"/>
                  </a:cubicBezTo>
                  <a:cubicBezTo>
                    <a:pt x="116" y="386"/>
                    <a:pt x="0" y="416"/>
                    <a:pt x="14" y="241"/>
                  </a:cubicBezTo>
                  <a:cubicBezTo>
                    <a:pt x="27" y="67"/>
                    <a:pt x="61" y="24"/>
                    <a:pt x="61" y="24"/>
                  </a:cubicBezTo>
                  <a:close/>
                </a:path>
              </a:pathLst>
            </a:custGeom>
            <a:solidFill>
              <a:srgbClr val="FCCCA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ślíḋé">
              <a:extLst>
                <a:ext uri="{FF2B5EF4-FFF2-40B4-BE49-F238E27FC236}">
                  <a16:creationId xmlns:a16="http://schemas.microsoft.com/office/drawing/2014/main" id="{0CD164F4-7A04-4BEC-AE9E-86706BFA5C76}"/>
                </a:ext>
              </a:extLst>
            </p:cNvPr>
            <p:cNvSpPr/>
            <p:nvPr/>
          </p:nvSpPr>
          <p:spPr bwMode="auto">
            <a:xfrm>
              <a:off x="5844690" y="2382361"/>
              <a:ext cx="1015407" cy="762645"/>
            </a:xfrm>
            <a:custGeom>
              <a:avLst/>
              <a:gdLst>
                <a:gd name="T0" fmla="*/ 483 w 546"/>
                <a:gd name="T1" fmla="*/ 6 h 410"/>
                <a:gd name="T2" fmla="*/ 410 w 546"/>
                <a:gd name="T3" fmla="*/ 22 h 410"/>
                <a:gd name="T4" fmla="*/ 351 w 546"/>
                <a:gd name="T5" fmla="*/ 99 h 410"/>
                <a:gd name="T6" fmla="*/ 230 w 546"/>
                <a:gd name="T7" fmla="*/ 231 h 410"/>
                <a:gd name="T8" fmla="*/ 115 w 546"/>
                <a:gd name="T9" fmla="*/ 299 h 410"/>
                <a:gd name="T10" fmla="*/ 0 w 546"/>
                <a:gd name="T11" fmla="*/ 364 h 410"/>
                <a:gd name="T12" fmla="*/ 38 w 546"/>
                <a:gd name="T13" fmla="*/ 410 h 410"/>
                <a:gd name="T14" fmla="*/ 264 w 546"/>
                <a:gd name="T15" fmla="*/ 307 h 410"/>
                <a:gd name="T16" fmla="*/ 498 w 546"/>
                <a:gd name="T17" fmla="*/ 77 h 410"/>
                <a:gd name="T18" fmla="*/ 483 w 546"/>
                <a:gd name="T19" fmla="*/ 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6" h="410">
                  <a:moveTo>
                    <a:pt x="483" y="6"/>
                  </a:moveTo>
                  <a:cubicBezTo>
                    <a:pt x="483" y="6"/>
                    <a:pt x="439" y="0"/>
                    <a:pt x="410" y="22"/>
                  </a:cubicBezTo>
                  <a:cubicBezTo>
                    <a:pt x="380" y="44"/>
                    <a:pt x="360" y="86"/>
                    <a:pt x="351" y="99"/>
                  </a:cubicBezTo>
                  <a:cubicBezTo>
                    <a:pt x="342" y="112"/>
                    <a:pt x="236" y="229"/>
                    <a:pt x="230" y="231"/>
                  </a:cubicBezTo>
                  <a:cubicBezTo>
                    <a:pt x="225" y="233"/>
                    <a:pt x="159" y="269"/>
                    <a:pt x="115" y="299"/>
                  </a:cubicBezTo>
                  <a:cubicBezTo>
                    <a:pt x="70" y="328"/>
                    <a:pt x="0" y="364"/>
                    <a:pt x="0" y="364"/>
                  </a:cubicBezTo>
                  <a:cubicBezTo>
                    <a:pt x="38" y="410"/>
                    <a:pt x="38" y="410"/>
                    <a:pt x="38" y="410"/>
                  </a:cubicBezTo>
                  <a:cubicBezTo>
                    <a:pt x="38" y="410"/>
                    <a:pt x="225" y="343"/>
                    <a:pt x="264" y="307"/>
                  </a:cubicBezTo>
                  <a:cubicBezTo>
                    <a:pt x="306" y="268"/>
                    <a:pt x="498" y="77"/>
                    <a:pt x="498" y="77"/>
                  </a:cubicBezTo>
                  <a:cubicBezTo>
                    <a:pt x="498" y="77"/>
                    <a:pt x="546" y="38"/>
                    <a:pt x="483" y="6"/>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sliḍe">
              <a:extLst>
                <a:ext uri="{FF2B5EF4-FFF2-40B4-BE49-F238E27FC236}">
                  <a16:creationId xmlns:a16="http://schemas.microsoft.com/office/drawing/2014/main" id="{4D57A34A-9427-4CB9-BD7B-F6473B1C9EFE}"/>
                </a:ext>
              </a:extLst>
            </p:cNvPr>
            <p:cNvSpPr/>
            <p:nvPr/>
          </p:nvSpPr>
          <p:spPr bwMode="auto">
            <a:xfrm>
              <a:off x="6056778" y="5222305"/>
              <a:ext cx="270194" cy="352996"/>
            </a:xfrm>
            <a:custGeom>
              <a:avLst/>
              <a:gdLst>
                <a:gd name="T0" fmla="*/ 48 w 145"/>
                <a:gd name="T1" fmla="*/ 104 h 190"/>
                <a:gd name="T2" fmla="*/ 7 w 145"/>
                <a:gd name="T3" fmla="*/ 178 h 190"/>
                <a:gd name="T4" fmla="*/ 94 w 145"/>
                <a:gd name="T5" fmla="*/ 178 h 190"/>
                <a:gd name="T6" fmla="*/ 139 w 145"/>
                <a:gd name="T7" fmla="*/ 59 h 190"/>
                <a:gd name="T8" fmla="*/ 115 w 145"/>
                <a:gd name="T9" fmla="*/ 2 h 190"/>
                <a:gd name="T10" fmla="*/ 79 w 145"/>
                <a:gd name="T11" fmla="*/ 8 h 190"/>
                <a:gd name="T12" fmla="*/ 48 w 145"/>
                <a:gd name="T13" fmla="*/ 104 h 190"/>
              </a:gdLst>
              <a:ahLst/>
              <a:cxnLst>
                <a:cxn ang="0">
                  <a:pos x="T0" y="T1"/>
                </a:cxn>
                <a:cxn ang="0">
                  <a:pos x="T2" y="T3"/>
                </a:cxn>
                <a:cxn ang="0">
                  <a:pos x="T4" y="T5"/>
                </a:cxn>
                <a:cxn ang="0">
                  <a:pos x="T6" y="T7"/>
                </a:cxn>
                <a:cxn ang="0">
                  <a:pos x="T8" y="T9"/>
                </a:cxn>
                <a:cxn ang="0">
                  <a:pos x="T10" y="T11"/>
                </a:cxn>
                <a:cxn ang="0">
                  <a:pos x="T12" y="T13"/>
                </a:cxn>
              </a:cxnLst>
              <a:rect l="0" t="0" r="r" b="b"/>
              <a:pathLst>
                <a:path w="145" h="190">
                  <a:moveTo>
                    <a:pt x="48" y="104"/>
                  </a:moveTo>
                  <a:cubicBezTo>
                    <a:pt x="48" y="104"/>
                    <a:pt x="0" y="168"/>
                    <a:pt x="7" y="178"/>
                  </a:cubicBezTo>
                  <a:cubicBezTo>
                    <a:pt x="13" y="189"/>
                    <a:pt x="63" y="190"/>
                    <a:pt x="94" y="178"/>
                  </a:cubicBezTo>
                  <a:cubicBezTo>
                    <a:pt x="125" y="167"/>
                    <a:pt x="125" y="91"/>
                    <a:pt x="139" y="59"/>
                  </a:cubicBezTo>
                  <a:cubicBezTo>
                    <a:pt x="145" y="45"/>
                    <a:pt x="133" y="5"/>
                    <a:pt x="115" y="2"/>
                  </a:cubicBezTo>
                  <a:cubicBezTo>
                    <a:pt x="98" y="0"/>
                    <a:pt x="79" y="8"/>
                    <a:pt x="79" y="8"/>
                  </a:cubicBezTo>
                  <a:cubicBezTo>
                    <a:pt x="79" y="8"/>
                    <a:pt x="97" y="54"/>
                    <a:pt x="48" y="104"/>
                  </a:cubicBez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ŝḻïḑê">
              <a:extLst>
                <a:ext uri="{FF2B5EF4-FFF2-40B4-BE49-F238E27FC236}">
                  <a16:creationId xmlns:a16="http://schemas.microsoft.com/office/drawing/2014/main" id="{B589380C-2FB7-41EA-B72B-6912914A39AC}"/>
                </a:ext>
              </a:extLst>
            </p:cNvPr>
            <p:cNvSpPr/>
            <p:nvPr/>
          </p:nvSpPr>
          <p:spPr bwMode="auto">
            <a:xfrm>
              <a:off x="6114885" y="5204873"/>
              <a:ext cx="177224" cy="289079"/>
            </a:xfrm>
            <a:custGeom>
              <a:avLst/>
              <a:gdLst>
                <a:gd name="T0" fmla="*/ 47 w 95"/>
                <a:gd name="T1" fmla="*/ 17 h 155"/>
                <a:gd name="T2" fmla="*/ 34 w 95"/>
                <a:gd name="T3" fmla="*/ 70 h 155"/>
                <a:gd name="T4" fmla="*/ 1 w 95"/>
                <a:gd name="T5" fmla="*/ 144 h 155"/>
                <a:gd name="T6" fmla="*/ 58 w 95"/>
                <a:gd name="T7" fmla="*/ 140 h 155"/>
                <a:gd name="T8" fmla="*/ 88 w 95"/>
                <a:gd name="T9" fmla="*/ 55 h 155"/>
                <a:gd name="T10" fmla="*/ 95 w 95"/>
                <a:gd name="T11" fmla="*/ 19 h 155"/>
                <a:gd name="T12" fmla="*/ 47 w 95"/>
                <a:gd name="T13" fmla="*/ 17 h 155"/>
              </a:gdLst>
              <a:ahLst/>
              <a:cxnLst>
                <a:cxn ang="0">
                  <a:pos x="T0" y="T1"/>
                </a:cxn>
                <a:cxn ang="0">
                  <a:pos x="T2" y="T3"/>
                </a:cxn>
                <a:cxn ang="0">
                  <a:pos x="T4" y="T5"/>
                </a:cxn>
                <a:cxn ang="0">
                  <a:pos x="T6" y="T7"/>
                </a:cxn>
                <a:cxn ang="0">
                  <a:pos x="T8" y="T9"/>
                </a:cxn>
                <a:cxn ang="0">
                  <a:pos x="T10" y="T11"/>
                </a:cxn>
                <a:cxn ang="0">
                  <a:pos x="T12" y="T13"/>
                </a:cxn>
              </a:cxnLst>
              <a:rect l="0" t="0" r="r" b="b"/>
              <a:pathLst>
                <a:path w="95" h="155">
                  <a:moveTo>
                    <a:pt x="47" y="17"/>
                  </a:moveTo>
                  <a:cubicBezTo>
                    <a:pt x="47" y="17"/>
                    <a:pt x="37" y="44"/>
                    <a:pt x="34" y="70"/>
                  </a:cubicBezTo>
                  <a:cubicBezTo>
                    <a:pt x="31" y="92"/>
                    <a:pt x="0" y="138"/>
                    <a:pt x="1" y="144"/>
                  </a:cubicBezTo>
                  <a:cubicBezTo>
                    <a:pt x="3" y="150"/>
                    <a:pt x="42" y="155"/>
                    <a:pt x="58" y="140"/>
                  </a:cubicBezTo>
                  <a:cubicBezTo>
                    <a:pt x="74" y="125"/>
                    <a:pt x="84" y="81"/>
                    <a:pt x="88" y="55"/>
                  </a:cubicBezTo>
                  <a:cubicBezTo>
                    <a:pt x="91" y="31"/>
                    <a:pt x="95" y="19"/>
                    <a:pt x="95" y="19"/>
                  </a:cubicBezTo>
                  <a:cubicBezTo>
                    <a:pt x="95" y="19"/>
                    <a:pt x="63" y="0"/>
                    <a:pt x="47" y="17"/>
                  </a:cubicBez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ṣlîde">
              <a:extLst>
                <a:ext uri="{FF2B5EF4-FFF2-40B4-BE49-F238E27FC236}">
                  <a16:creationId xmlns:a16="http://schemas.microsoft.com/office/drawing/2014/main" id="{E23CCADE-EFB1-43CC-8B45-100657D3484D}"/>
                </a:ext>
              </a:extLst>
            </p:cNvPr>
            <p:cNvSpPr/>
            <p:nvPr/>
          </p:nvSpPr>
          <p:spPr bwMode="auto">
            <a:xfrm>
              <a:off x="6302277" y="5321086"/>
              <a:ext cx="17432" cy="126382"/>
            </a:xfrm>
            <a:custGeom>
              <a:avLst/>
              <a:gdLst>
                <a:gd name="T0" fmla="*/ 12 w 12"/>
                <a:gd name="T1" fmla="*/ 0 h 87"/>
                <a:gd name="T2" fmla="*/ 12 w 12"/>
                <a:gd name="T3" fmla="*/ 87 h 87"/>
                <a:gd name="T4" fmla="*/ 0 w 12"/>
                <a:gd name="T5" fmla="*/ 87 h 87"/>
                <a:gd name="T6" fmla="*/ 0 w 12"/>
                <a:gd name="T7" fmla="*/ 20 h 87"/>
                <a:gd name="T8" fmla="*/ 12 w 12"/>
                <a:gd name="T9" fmla="*/ 0 h 87"/>
              </a:gdLst>
              <a:ahLst/>
              <a:cxnLst>
                <a:cxn ang="0">
                  <a:pos x="T0" y="T1"/>
                </a:cxn>
                <a:cxn ang="0">
                  <a:pos x="T2" y="T3"/>
                </a:cxn>
                <a:cxn ang="0">
                  <a:pos x="T4" y="T5"/>
                </a:cxn>
                <a:cxn ang="0">
                  <a:pos x="T6" y="T7"/>
                </a:cxn>
                <a:cxn ang="0">
                  <a:pos x="T8" y="T9"/>
                </a:cxn>
              </a:cxnLst>
              <a:rect l="0" t="0" r="r" b="b"/>
              <a:pathLst>
                <a:path w="12" h="87">
                  <a:moveTo>
                    <a:pt x="12" y="0"/>
                  </a:moveTo>
                  <a:lnTo>
                    <a:pt x="12" y="87"/>
                  </a:lnTo>
                  <a:lnTo>
                    <a:pt x="0" y="87"/>
                  </a:lnTo>
                  <a:lnTo>
                    <a:pt x="0" y="20"/>
                  </a:lnTo>
                  <a:lnTo>
                    <a:pt x="12" y="0"/>
                  </a:ln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Slíde">
              <a:extLst>
                <a:ext uri="{FF2B5EF4-FFF2-40B4-BE49-F238E27FC236}">
                  <a16:creationId xmlns:a16="http://schemas.microsoft.com/office/drawing/2014/main" id="{A4FE6CA2-1DEC-47C7-97FC-96EA722E3E83}"/>
                </a:ext>
              </a:extLst>
            </p:cNvPr>
            <p:cNvSpPr/>
            <p:nvPr/>
          </p:nvSpPr>
          <p:spPr bwMode="auto">
            <a:xfrm>
              <a:off x="6835402" y="5222305"/>
              <a:ext cx="268742" cy="352996"/>
            </a:xfrm>
            <a:custGeom>
              <a:avLst/>
              <a:gdLst>
                <a:gd name="T0" fmla="*/ 46 w 145"/>
                <a:gd name="T1" fmla="*/ 105 h 190"/>
                <a:gd name="T2" fmla="*/ 7 w 145"/>
                <a:gd name="T3" fmla="*/ 178 h 190"/>
                <a:gd name="T4" fmla="*/ 94 w 145"/>
                <a:gd name="T5" fmla="*/ 178 h 190"/>
                <a:gd name="T6" fmla="*/ 139 w 145"/>
                <a:gd name="T7" fmla="*/ 59 h 190"/>
                <a:gd name="T8" fmla="*/ 115 w 145"/>
                <a:gd name="T9" fmla="*/ 2 h 190"/>
                <a:gd name="T10" fmla="*/ 77 w 145"/>
                <a:gd name="T11" fmla="*/ 9 h 190"/>
                <a:gd name="T12" fmla="*/ 46 w 145"/>
                <a:gd name="T13" fmla="*/ 105 h 190"/>
              </a:gdLst>
              <a:ahLst/>
              <a:cxnLst>
                <a:cxn ang="0">
                  <a:pos x="T0" y="T1"/>
                </a:cxn>
                <a:cxn ang="0">
                  <a:pos x="T2" y="T3"/>
                </a:cxn>
                <a:cxn ang="0">
                  <a:pos x="T4" y="T5"/>
                </a:cxn>
                <a:cxn ang="0">
                  <a:pos x="T6" y="T7"/>
                </a:cxn>
                <a:cxn ang="0">
                  <a:pos x="T8" y="T9"/>
                </a:cxn>
                <a:cxn ang="0">
                  <a:pos x="T10" y="T11"/>
                </a:cxn>
                <a:cxn ang="0">
                  <a:pos x="T12" y="T13"/>
                </a:cxn>
              </a:cxnLst>
              <a:rect l="0" t="0" r="r" b="b"/>
              <a:pathLst>
                <a:path w="145" h="190">
                  <a:moveTo>
                    <a:pt x="46" y="105"/>
                  </a:moveTo>
                  <a:cubicBezTo>
                    <a:pt x="46" y="105"/>
                    <a:pt x="0" y="168"/>
                    <a:pt x="7" y="178"/>
                  </a:cubicBezTo>
                  <a:cubicBezTo>
                    <a:pt x="13" y="189"/>
                    <a:pt x="63" y="190"/>
                    <a:pt x="94" y="178"/>
                  </a:cubicBezTo>
                  <a:cubicBezTo>
                    <a:pt x="125" y="167"/>
                    <a:pt x="125" y="91"/>
                    <a:pt x="139" y="59"/>
                  </a:cubicBezTo>
                  <a:cubicBezTo>
                    <a:pt x="145" y="45"/>
                    <a:pt x="133" y="5"/>
                    <a:pt x="115" y="2"/>
                  </a:cubicBezTo>
                  <a:cubicBezTo>
                    <a:pt x="98" y="0"/>
                    <a:pt x="77" y="9"/>
                    <a:pt x="77" y="9"/>
                  </a:cubicBezTo>
                  <a:cubicBezTo>
                    <a:pt x="77" y="9"/>
                    <a:pt x="95" y="55"/>
                    <a:pt x="46" y="105"/>
                  </a:cubicBez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ṥ1ïḓé">
              <a:extLst>
                <a:ext uri="{FF2B5EF4-FFF2-40B4-BE49-F238E27FC236}">
                  <a16:creationId xmlns:a16="http://schemas.microsoft.com/office/drawing/2014/main" id="{BD3E950B-99AA-4DA3-9CFE-B1BBA7857339}"/>
                </a:ext>
              </a:extLst>
            </p:cNvPr>
            <p:cNvSpPr/>
            <p:nvPr/>
          </p:nvSpPr>
          <p:spPr bwMode="auto">
            <a:xfrm>
              <a:off x="6892055" y="5209231"/>
              <a:ext cx="165603" cy="284721"/>
            </a:xfrm>
            <a:custGeom>
              <a:avLst/>
              <a:gdLst>
                <a:gd name="T0" fmla="*/ 46 w 89"/>
                <a:gd name="T1" fmla="*/ 16 h 153"/>
                <a:gd name="T2" fmla="*/ 37 w 89"/>
                <a:gd name="T3" fmla="*/ 67 h 153"/>
                <a:gd name="T4" fmla="*/ 1 w 89"/>
                <a:gd name="T5" fmla="*/ 142 h 153"/>
                <a:gd name="T6" fmla="*/ 58 w 89"/>
                <a:gd name="T7" fmla="*/ 138 h 153"/>
                <a:gd name="T8" fmla="*/ 88 w 89"/>
                <a:gd name="T9" fmla="*/ 53 h 153"/>
                <a:gd name="T10" fmla="*/ 84 w 89"/>
                <a:gd name="T11" fmla="*/ 9 h 153"/>
                <a:gd name="T12" fmla="*/ 46 w 89"/>
                <a:gd name="T13" fmla="*/ 16 h 153"/>
              </a:gdLst>
              <a:ahLst/>
              <a:cxnLst>
                <a:cxn ang="0">
                  <a:pos x="T0" y="T1"/>
                </a:cxn>
                <a:cxn ang="0">
                  <a:pos x="T2" y="T3"/>
                </a:cxn>
                <a:cxn ang="0">
                  <a:pos x="T4" y="T5"/>
                </a:cxn>
                <a:cxn ang="0">
                  <a:pos x="T6" y="T7"/>
                </a:cxn>
                <a:cxn ang="0">
                  <a:pos x="T8" y="T9"/>
                </a:cxn>
                <a:cxn ang="0">
                  <a:pos x="T10" y="T11"/>
                </a:cxn>
                <a:cxn ang="0">
                  <a:pos x="T12" y="T13"/>
                </a:cxn>
              </a:cxnLst>
              <a:rect l="0" t="0" r="r" b="b"/>
              <a:pathLst>
                <a:path w="89" h="153">
                  <a:moveTo>
                    <a:pt x="46" y="16"/>
                  </a:moveTo>
                  <a:cubicBezTo>
                    <a:pt x="46" y="16"/>
                    <a:pt x="43" y="46"/>
                    <a:pt x="37" y="67"/>
                  </a:cubicBezTo>
                  <a:cubicBezTo>
                    <a:pt x="31" y="88"/>
                    <a:pt x="0" y="136"/>
                    <a:pt x="1" y="142"/>
                  </a:cubicBezTo>
                  <a:cubicBezTo>
                    <a:pt x="2" y="148"/>
                    <a:pt x="42" y="153"/>
                    <a:pt x="58" y="138"/>
                  </a:cubicBezTo>
                  <a:cubicBezTo>
                    <a:pt x="74" y="123"/>
                    <a:pt x="86" y="79"/>
                    <a:pt x="88" y="53"/>
                  </a:cubicBezTo>
                  <a:cubicBezTo>
                    <a:pt x="89" y="27"/>
                    <a:pt x="84" y="9"/>
                    <a:pt x="84" y="9"/>
                  </a:cubicBezTo>
                  <a:cubicBezTo>
                    <a:pt x="84" y="9"/>
                    <a:pt x="61" y="0"/>
                    <a:pt x="46" y="16"/>
                  </a:cubicBez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Sḷîdê">
              <a:extLst>
                <a:ext uri="{FF2B5EF4-FFF2-40B4-BE49-F238E27FC236}">
                  <a16:creationId xmlns:a16="http://schemas.microsoft.com/office/drawing/2014/main" id="{247776C2-67C9-45E2-8121-87973B337127}"/>
                </a:ext>
              </a:extLst>
            </p:cNvPr>
            <p:cNvSpPr/>
            <p:nvPr/>
          </p:nvSpPr>
          <p:spPr bwMode="auto">
            <a:xfrm>
              <a:off x="7080901" y="5321086"/>
              <a:ext cx="14527" cy="126382"/>
            </a:xfrm>
            <a:custGeom>
              <a:avLst/>
              <a:gdLst>
                <a:gd name="T0" fmla="*/ 10 w 10"/>
                <a:gd name="T1" fmla="*/ 0 h 87"/>
                <a:gd name="T2" fmla="*/ 10 w 10"/>
                <a:gd name="T3" fmla="*/ 87 h 87"/>
                <a:gd name="T4" fmla="*/ 0 w 10"/>
                <a:gd name="T5" fmla="*/ 87 h 87"/>
                <a:gd name="T6" fmla="*/ 0 w 10"/>
                <a:gd name="T7" fmla="*/ 20 h 87"/>
                <a:gd name="T8" fmla="*/ 10 w 10"/>
                <a:gd name="T9" fmla="*/ 0 h 87"/>
              </a:gdLst>
              <a:ahLst/>
              <a:cxnLst>
                <a:cxn ang="0">
                  <a:pos x="T0" y="T1"/>
                </a:cxn>
                <a:cxn ang="0">
                  <a:pos x="T2" y="T3"/>
                </a:cxn>
                <a:cxn ang="0">
                  <a:pos x="T4" y="T5"/>
                </a:cxn>
                <a:cxn ang="0">
                  <a:pos x="T6" y="T7"/>
                </a:cxn>
                <a:cxn ang="0">
                  <a:pos x="T8" y="T9"/>
                </a:cxn>
              </a:cxnLst>
              <a:rect l="0" t="0" r="r" b="b"/>
              <a:pathLst>
                <a:path w="10" h="87">
                  <a:moveTo>
                    <a:pt x="10" y="0"/>
                  </a:moveTo>
                  <a:lnTo>
                    <a:pt x="10" y="87"/>
                  </a:lnTo>
                  <a:lnTo>
                    <a:pt x="0" y="87"/>
                  </a:lnTo>
                  <a:lnTo>
                    <a:pt x="0" y="20"/>
                  </a:lnTo>
                  <a:lnTo>
                    <a:pt x="10" y="0"/>
                  </a:lnTo>
                  <a:close/>
                </a:path>
              </a:pathLst>
            </a:custGeom>
            <a:solidFill>
              <a:srgbClr val="1D3B5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ṣḻíďè">
              <a:extLst>
                <a:ext uri="{FF2B5EF4-FFF2-40B4-BE49-F238E27FC236}">
                  <a16:creationId xmlns:a16="http://schemas.microsoft.com/office/drawing/2014/main" id="{A957BDDF-9E40-479F-BC6F-B4491B4BAEBD}"/>
                </a:ext>
              </a:extLst>
            </p:cNvPr>
            <p:cNvSpPr/>
            <p:nvPr/>
          </p:nvSpPr>
          <p:spPr bwMode="auto">
            <a:xfrm>
              <a:off x="6193328" y="2659819"/>
              <a:ext cx="1016860" cy="2627856"/>
            </a:xfrm>
            <a:custGeom>
              <a:avLst/>
              <a:gdLst>
                <a:gd name="T0" fmla="*/ 192 w 547"/>
                <a:gd name="T1" fmla="*/ 340 h 1414"/>
                <a:gd name="T2" fmla="*/ 141 w 547"/>
                <a:gd name="T3" fmla="*/ 579 h 1414"/>
                <a:gd name="T4" fmla="*/ 103 w 547"/>
                <a:gd name="T5" fmla="*/ 899 h 1414"/>
                <a:gd name="T6" fmla="*/ 62 w 547"/>
                <a:gd name="T7" fmla="*/ 1102 h 1414"/>
                <a:gd name="T8" fmla="*/ 0 w 547"/>
                <a:gd name="T9" fmla="*/ 1396 h 1414"/>
                <a:gd name="T10" fmla="*/ 77 w 547"/>
                <a:gd name="T11" fmla="*/ 1402 h 1414"/>
                <a:gd name="T12" fmla="*/ 180 w 547"/>
                <a:gd name="T13" fmla="*/ 1065 h 1414"/>
                <a:gd name="T14" fmla="*/ 263 w 547"/>
                <a:gd name="T15" fmla="*/ 821 h 1414"/>
                <a:gd name="T16" fmla="*/ 342 w 547"/>
                <a:gd name="T17" fmla="*/ 540 h 1414"/>
                <a:gd name="T18" fmla="*/ 361 w 547"/>
                <a:gd name="T19" fmla="*/ 577 h 1414"/>
                <a:gd name="T20" fmla="*/ 390 w 547"/>
                <a:gd name="T21" fmla="*/ 891 h 1414"/>
                <a:gd name="T22" fmla="*/ 397 w 547"/>
                <a:gd name="T23" fmla="*/ 1086 h 1414"/>
                <a:gd name="T24" fmla="*/ 407 w 547"/>
                <a:gd name="T25" fmla="*/ 1385 h 1414"/>
                <a:gd name="T26" fmla="*/ 477 w 547"/>
                <a:gd name="T27" fmla="*/ 1386 h 1414"/>
                <a:gd name="T28" fmla="*/ 500 w 547"/>
                <a:gd name="T29" fmla="*/ 1048 h 1414"/>
                <a:gd name="T30" fmla="*/ 504 w 547"/>
                <a:gd name="T31" fmla="*/ 865 h 1414"/>
                <a:gd name="T32" fmla="*/ 497 w 547"/>
                <a:gd name="T33" fmla="*/ 367 h 1414"/>
                <a:gd name="T34" fmla="*/ 192 w 547"/>
                <a:gd name="T35" fmla="*/ 340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7" h="1414">
                  <a:moveTo>
                    <a:pt x="192" y="340"/>
                  </a:moveTo>
                  <a:cubicBezTo>
                    <a:pt x="192" y="340"/>
                    <a:pt x="151" y="531"/>
                    <a:pt x="141" y="579"/>
                  </a:cubicBezTo>
                  <a:cubicBezTo>
                    <a:pt x="132" y="627"/>
                    <a:pt x="106" y="860"/>
                    <a:pt x="103" y="899"/>
                  </a:cubicBezTo>
                  <a:cubicBezTo>
                    <a:pt x="100" y="939"/>
                    <a:pt x="60" y="1088"/>
                    <a:pt x="62" y="1102"/>
                  </a:cubicBezTo>
                  <a:cubicBezTo>
                    <a:pt x="64" y="1116"/>
                    <a:pt x="0" y="1396"/>
                    <a:pt x="0" y="1396"/>
                  </a:cubicBezTo>
                  <a:cubicBezTo>
                    <a:pt x="0" y="1396"/>
                    <a:pt x="66" y="1414"/>
                    <a:pt x="77" y="1402"/>
                  </a:cubicBezTo>
                  <a:cubicBezTo>
                    <a:pt x="86" y="1392"/>
                    <a:pt x="180" y="1136"/>
                    <a:pt x="180" y="1065"/>
                  </a:cubicBezTo>
                  <a:cubicBezTo>
                    <a:pt x="180" y="967"/>
                    <a:pt x="253" y="843"/>
                    <a:pt x="263" y="821"/>
                  </a:cubicBezTo>
                  <a:cubicBezTo>
                    <a:pt x="349" y="618"/>
                    <a:pt x="331" y="553"/>
                    <a:pt x="342" y="540"/>
                  </a:cubicBezTo>
                  <a:cubicBezTo>
                    <a:pt x="353" y="527"/>
                    <a:pt x="354" y="548"/>
                    <a:pt x="361" y="577"/>
                  </a:cubicBezTo>
                  <a:cubicBezTo>
                    <a:pt x="368" y="606"/>
                    <a:pt x="382" y="859"/>
                    <a:pt x="390" y="891"/>
                  </a:cubicBezTo>
                  <a:cubicBezTo>
                    <a:pt x="399" y="923"/>
                    <a:pt x="392" y="1031"/>
                    <a:pt x="397" y="1086"/>
                  </a:cubicBezTo>
                  <a:cubicBezTo>
                    <a:pt x="402" y="1140"/>
                    <a:pt x="407" y="1385"/>
                    <a:pt x="407" y="1385"/>
                  </a:cubicBezTo>
                  <a:cubicBezTo>
                    <a:pt x="407" y="1385"/>
                    <a:pt x="454" y="1396"/>
                    <a:pt x="477" y="1386"/>
                  </a:cubicBezTo>
                  <a:cubicBezTo>
                    <a:pt x="483" y="1383"/>
                    <a:pt x="499" y="1113"/>
                    <a:pt x="500" y="1048"/>
                  </a:cubicBezTo>
                  <a:cubicBezTo>
                    <a:pt x="501" y="983"/>
                    <a:pt x="502" y="893"/>
                    <a:pt x="504" y="865"/>
                  </a:cubicBezTo>
                  <a:cubicBezTo>
                    <a:pt x="522" y="596"/>
                    <a:pt x="547" y="558"/>
                    <a:pt x="497" y="367"/>
                  </a:cubicBezTo>
                  <a:cubicBezTo>
                    <a:pt x="400" y="0"/>
                    <a:pt x="192" y="340"/>
                    <a:pt x="192" y="340"/>
                  </a:cubicBezTo>
                  <a:close/>
                </a:path>
              </a:pathLst>
            </a:custGeom>
            <a:solidFill>
              <a:srgbClr val="3B3B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iśľïdê">
              <a:extLst>
                <a:ext uri="{FF2B5EF4-FFF2-40B4-BE49-F238E27FC236}">
                  <a16:creationId xmlns:a16="http://schemas.microsoft.com/office/drawing/2014/main" id="{8071026A-6B6A-400F-BACF-0E098DE81121}"/>
                </a:ext>
              </a:extLst>
            </p:cNvPr>
            <p:cNvSpPr/>
            <p:nvPr/>
          </p:nvSpPr>
          <p:spPr bwMode="auto">
            <a:xfrm>
              <a:off x="6467880" y="2338781"/>
              <a:ext cx="708896" cy="1133072"/>
            </a:xfrm>
            <a:custGeom>
              <a:avLst/>
              <a:gdLst>
                <a:gd name="T0" fmla="*/ 150 w 381"/>
                <a:gd name="T1" fmla="*/ 4 h 610"/>
                <a:gd name="T2" fmla="*/ 92 w 381"/>
                <a:gd name="T3" fmla="*/ 28 h 610"/>
                <a:gd name="T4" fmla="*/ 10 w 381"/>
                <a:gd name="T5" fmla="*/ 133 h 610"/>
                <a:gd name="T6" fmla="*/ 31 w 381"/>
                <a:gd name="T7" fmla="*/ 249 h 610"/>
                <a:gd name="T8" fmla="*/ 41 w 381"/>
                <a:gd name="T9" fmla="*/ 362 h 610"/>
                <a:gd name="T10" fmla="*/ 40 w 381"/>
                <a:gd name="T11" fmla="*/ 550 h 610"/>
                <a:gd name="T12" fmla="*/ 344 w 381"/>
                <a:gd name="T13" fmla="*/ 525 h 610"/>
                <a:gd name="T14" fmla="*/ 290 w 381"/>
                <a:gd name="T15" fmla="*/ 427 h 610"/>
                <a:gd name="T16" fmla="*/ 296 w 381"/>
                <a:gd name="T17" fmla="*/ 333 h 610"/>
                <a:gd name="T18" fmla="*/ 346 w 381"/>
                <a:gd name="T19" fmla="*/ 175 h 610"/>
                <a:gd name="T20" fmla="*/ 349 w 381"/>
                <a:gd name="T21" fmla="*/ 41 h 610"/>
                <a:gd name="T22" fmla="*/ 232 w 381"/>
                <a:gd name="T23" fmla="*/ 7 h 610"/>
                <a:gd name="T24" fmla="*/ 150 w 381"/>
                <a:gd name="T25" fmla="*/ 4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1" h="610">
                  <a:moveTo>
                    <a:pt x="150" y="4"/>
                  </a:moveTo>
                  <a:cubicBezTo>
                    <a:pt x="150" y="4"/>
                    <a:pt x="107" y="25"/>
                    <a:pt x="92" y="28"/>
                  </a:cubicBezTo>
                  <a:cubicBezTo>
                    <a:pt x="78" y="31"/>
                    <a:pt x="20" y="105"/>
                    <a:pt x="10" y="133"/>
                  </a:cubicBezTo>
                  <a:cubicBezTo>
                    <a:pt x="0" y="160"/>
                    <a:pt x="10" y="201"/>
                    <a:pt x="31" y="249"/>
                  </a:cubicBezTo>
                  <a:cubicBezTo>
                    <a:pt x="51" y="298"/>
                    <a:pt x="32" y="314"/>
                    <a:pt x="41" y="362"/>
                  </a:cubicBezTo>
                  <a:cubicBezTo>
                    <a:pt x="51" y="410"/>
                    <a:pt x="42" y="523"/>
                    <a:pt x="40" y="550"/>
                  </a:cubicBezTo>
                  <a:cubicBezTo>
                    <a:pt x="38" y="576"/>
                    <a:pt x="259" y="610"/>
                    <a:pt x="344" y="525"/>
                  </a:cubicBezTo>
                  <a:cubicBezTo>
                    <a:pt x="344" y="525"/>
                    <a:pt x="298" y="438"/>
                    <a:pt x="290" y="427"/>
                  </a:cubicBezTo>
                  <a:cubicBezTo>
                    <a:pt x="283" y="415"/>
                    <a:pt x="289" y="350"/>
                    <a:pt x="296" y="333"/>
                  </a:cubicBezTo>
                  <a:cubicBezTo>
                    <a:pt x="302" y="317"/>
                    <a:pt x="346" y="175"/>
                    <a:pt x="346" y="175"/>
                  </a:cubicBezTo>
                  <a:cubicBezTo>
                    <a:pt x="346" y="175"/>
                    <a:pt x="381" y="66"/>
                    <a:pt x="349" y="41"/>
                  </a:cubicBezTo>
                  <a:cubicBezTo>
                    <a:pt x="321" y="20"/>
                    <a:pt x="245" y="12"/>
                    <a:pt x="232" y="7"/>
                  </a:cubicBezTo>
                  <a:cubicBezTo>
                    <a:pt x="218" y="2"/>
                    <a:pt x="178" y="0"/>
                    <a:pt x="150" y="4"/>
                  </a:cubicBezTo>
                  <a:close/>
                </a:path>
              </a:pathLst>
            </a:custGeom>
            <a:solidFill>
              <a:srgbClr val="3066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s1iďe">
              <a:extLst>
                <a:ext uri="{FF2B5EF4-FFF2-40B4-BE49-F238E27FC236}">
                  <a16:creationId xmlns:a16="http://schemas.microsoft.com/office/drawing/2014/main" id="{EEB239E8-D1D3-4A2A-88A1-5665D2173199}"/>
                </a:ext>
              </a:extLst>
            </p:cNvPr>
            <p:cNvSpPr/>
            <p:nvPr/>
          </p:nvSpPr>
          <p:spPr bwMode="auto">
            <a:xfrm>
              <a:off x="6672705" y="2318444"/>
              <a:ext cx="58106" cy="206277"/>
            </a:xfrm>
            <a:custGeom>
              <a:avLst/>
              <a:gdLst>
                <a:gd name="T0" fmla="*/ 26 w 31"/>
                <a:gd name="T1" fmla="*/ 111 h 111"/>
                <a:gd name="T2" fmla="*/ 0 w 31"/>
                <a:gd name="T3" fmla="*/ 80 h 111"/>
                <a:gd name="T4" fmla="*/ 23 w 31"/>
                <a:gd name="T5" fmla="*/ 0 h 111"/>
                <a:gd name="T6" fmla="*/ 26 w 31"/>
                <a:gd name="T7" fmla="*/ 111 h 111"/>
              </a:gdLst>
              <a:ahLst/>
              <a:cxnLst>
                <a:cxn ang="0">
                  <a:pos x="T0" y="T1"/>
                </a:cxn>
                <a:cxn ang="0">
                  <a:pos x="T2" y="T3"/>
                </a:cxn>
                <a:cxn ang="0">
                  <a:pos x="T4" y="T5"/>
                </a:cxn>
                <a:cxn ang="0">
                  <a:pos x="T6" y="T7"/>
                </a:cxn>
              </a:cxnLst>
              <a:rect l="0" t="0" r="r" b="b"/>
              <a:pathLst>
                <a:path w="31" h="111">
                  <a:moveTo>
                    <a:pt x="26" y="111"/>
                  </a:moveTo>
                  <a:cubicBezTo>
                    <a:pt x="0" y="80"/>
                    <a:pt x="0" y="80"/>
                    <a:pt x="0" y="80"/>
                  </a:cubicBezTo>
                  <a:cubicBezTo>
                    <a:pt x="23" y="0"/>
                    <a:pt x="23" y="0"/>
                    <a:pt x="23" y="0"/>
                  </a:cubicBezTo>
                  <a:cubicBezTo>
                    <a:pt x="23" y="0"/>
                    <a:pt x="31" y="45"/>
                    <a:pt x="26" y="111"/>
                  </a:cubicBezTo>
                  <a:close/>
                </a:path>
              </a:pathLst>
            </a:custGeom>
            <a:solidFill>
              <a:srgbClr val="D6C5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ís1iḋê">
              <a:extLst>
                <a:ext uri="{FF2B5EF4-FFF2-40B4-BE49-F238E27FC236}">
                  <a16:creationId xmlns:a16="http://schemas.microsoft.com/office/drawing/2014/main" id="{73B1A567-747F-44BA-9407-B9EB186F12D0}"/>
                </a:ext>
              </a:extLst>
            </p:cNvPr>
            <p:cNvSpPr/>
            <p:nvPr/>
          </p:nvSpPr>
          <p:spPr bwMode="auto">
            <a:xfrm>
              <a:off x="6710474" y="2075851"/>
              <a:ext cx="207730" cy="456134"/>
            </a:xfrm>
            <a:custGeom>
              <a:avLst/>
              <a:gdLst>
                <a:gd name="T0" fmla="*/ 0 w 112"/>
                <a:gd name="T1" fmla="*/ 96 h 245"/>
                <a:gd name="T2" fmla="*/ 6 w 112"/>
                <a:gd name="T3" fmla="*/ 200 h 245"/>
                <a:gd name="T4" fmla="*/ 102 w 112"/>
                <a:gd name="T5" fmla="*/ 148 h 245"/>
                <a:gd name="T6" fmla="*/ 96 w 112"/>
                <a:gd name="T7" fmla="*/ 54 h 245"/>
                <a:gd name="T8" fmla="*/ 0 w 112"/>
                <a:gd name="T9" fmla="*/ 96 h 245"/>
              </a:gdLst>
              <a:ahLst/>
              <a:cxnLst>
                <a:cxn ang="0">
                  <a:pos x="T0" y="T1"/>
                </a:cxn>
                <a:cxn ang="0">
                  <a:pos x="T2" y="T3"/>
                </a:cxn>
                <a:cxn ang="0">
                  <a:pos x="T4" y="T5"/>
                </a:cxn>
                <a:cxn ang="0">
                  <a:pos x="T6" y="T7"/>
                </a:cxn>
                <a:cxn ang="0">
                  <a:pos x="T8" y="T9"/>
                </a:cxn>
              </a:cxnLst>
              <a:rect l="0" t="0" r="r" b="b"/>
              <a:pathLst>
                <a:path w="112" h="245">
                  <a:moveTo>
                    <a:pt x="0" y="96"/>
                  </a:moveTo>
                  <a:cubicBezTo>
                    <a:pt x="0" y="96"/>
                    <a:pt x="8" y="174"/>
                    <a:pt x="6" y="200"/>
                  </a:cubicBezTo>
                  <a:cubicBezTo>
                    <a:pt x="6" y="200"/>
                    <a:pt x="51" y="245"/>
                    <a:pt x="102" y="148"/>
                  </a:cubicBezTo>
                  <a:cubicBezTo>
                    <a:pt x="102" y="148"/>
                    <a:pt x="80" y="108"/>
                    <a:pt x="96" y="54"/>
                  </a:cubicBezTo>
                  <a:cubicBezTo>
                    <a:pt x="112" y="0"/>
                    <a:pt x="0" y="96"/>
                    <a:pt x="0" y="96"/>
                  </a:cubicBez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iṡḻiḍé">
              <a:extLst>
                <a:ext uri="{FF2B5EF4-FFF2-40B4-BE49-F238E27FC236}">
                  <a16:creationId xmlns:a16="http://schemas.microsoft.com/office/drawing/2014/main" id="{82820A23-4269-4786-9CD4-37F773814ED0}"/>
                </a:ext>
              </a:extLst>
            </p:cNvPr>
            <p:cNvSpPr/>
            <p:nvPr/>
          </p:nvSpPr>
          <p:spPr bwMode="auto">
            <a:xfrm>
              <a:off x="6720642" y="2447731"/>
              <a:ext cx="97328" cy="76991"/>
            </a:xfrm>
            <a:custGeom>
              <a:avLst/>
              <a:gdLst>
                <a:gd name="T0" fmla="*/ 0 w 67"/>
                <a:gd name="T1" fmla="*/ 0 h 53"/>
                <a:gd name="T2" fmla="*/ 0 w 67"/>
                <a:gd name="T3" fmla="*/ 53 h 53"/>
                <a:gd name="T4" fmla="*/ 67 w 67"/>
                <a:gd name="T5" fmla="*/ 4 h 53"/>
                <a:gd name="T6" fmla="*/ 0 w 67"/>
                <a:gd name="T7" fmla="*/ 0 h 53"/>
              </a:gdLst>
              <a:ahLst/>
              <a:cxnLst>
                <a:cxn ang="0">
                  <a:pos x="T0" y="T1"/>
                </a:cxn>
                <a:cxn ang="0">
                  <a:pos x="T2" y="T3"/>
                </a:cxn>
                <a:cxn ang="0">
                  <a:pos x="T4" y="T5"/>
                </a:cxn>
                <a:cxn ang="0">
                  <a:pos x="T6" y="T7"/>
                </a:cxn>
              </a:cxnLst>
              <a:rect l="0" t="0" r="r" b="b"/>
              <a:pathLst>
                <a:path w="67" h="53">
                  <a:moveTo>
                    <a:pt x="0" y="0"/>
                  </a:moveTo>
                  <a:lnTo>
                    <a:pt x="0" y="53"/>
                  </a:lnTo>
                  <a:lnTo>
                    <a:pt x="67" y="4"/>
                  </a:lnTo>
                  <a:lnTo>
                    <a:pt x="0" y="0"/>
                  </a:ln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Sľíḋé">
              <a:extLst>
                <a:ext uri="{FF2B5EF4-FFF2-40B4-BE49-F238E27FC236}">
                  <a16:creationId xmlns:a16="http://schemas.microsoft.com/office/drawing/2014/main" id="{6B62D1B4-F4AF-40D4-991C-8ACCAF44EFF6}"/>
                </a:ext>
              </a:extLst>
            </p:cNvPr>
            <p:cNvSpPr/>
            <p:nvPr/>
          </p:nvSpPr>
          <p:spPr bwMode="auto">
            <a:xfrm>
              <a:off x="6720642" y="2341686"/>
              <a:ext cx="216446" cy="183035"/>
            </a:xfrm>
            <a:custGeom>
              <a:avLst/>
              <a:gdLst>
                <a:gd name="T0" fmla="*/ 0 w 149"/>
                <a:gd name="T1" fmla="*/ 126 h 126"/>
                <a:gd name="T2" fmla="*/ 29 w 149"/>
                <a:gd name="T3" fmla="*/ 91 h 126"/>
                <a:gd name="T4" fmla="*/ 120 w 149"/>
                <a:gd name="T5" fmla="*/ 0 h 126"/>
                <a:gd name="T6" fmla="*/ 149 w 149"/>
                <a:gd name="T7" fmla="*/ 28 h 126"/>
                <a:gd name="T8" fmla="*/ 0 w 149"/>
                <a:gd name="T9" fmla="*/ 126 h 126"/>
              </a:gdLst>
              <a:ahLst/>
              <a:cxnLst>
                <a:cxn ang="0">
                  <a:pos x="T0" y="T1"/>
                </a:cxn>
                <a:cxn ang="0">
                  <a:pos x="T2" y="T3"/>
                </a:cxn>
                <a:cxn ang="0">
                  <a:pos x="T4" y="T5"/>
                </a:cxn>
                <a:cxn ang="0">
                  <a:pos x="T6" y="T7"/>
                </a:cxn>
                <a:cxn ang="0">
                  <a:pos x="T8" y="T9"/>
                </a:cxn>
              </a:cxnLst>
              <a:rect l="0" t="0" r="r" b="b"/>
              <a:pathLst>
                <a:path w="149" h="126">
                  <a:moveTo>
                    <a:pt x="0" y="126"/>
                  </a:moveTo>
                  <a:lnTo>
                    <a:pt x="29" y="91"/>
                  </a:lnTo>
                  <a:lnTo>
                    <a:pt x="120" y="0"/>
                  </a:lnTo>
                  <a:lnTo>
                    <a:pt x="149" y="28"/>
                  </a:lnTo>
                  <a:lnTo>
                    <a:pt x="0" y="126"/>
                  </a:lnTo>
                  <a:close/>
                </a:path>
              </a:pathLst>
            </a:custGeom>
            <a:solidFill>
              <a:srgbClr val="D6C5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íS1ïḋê">
              <a:extLst>
                <a:ext uri="{FF2B5EF4-FFF2-40B4-BE49-F238E27FC236}">
                  <a16:creationId xmlns:a16="http://schemas.microsoft.com/office/drawing/2014/main" id="{B0D56715-D8B3-4943-9F5F-E3F180EDD126}"/>
                </a:ext>
              </a:extLst>
            </p:cNvPr>
            <p:cNvSpPr/>
            <p:nvPr/>
          </p:nvSpPr>
          <p:spPr bwMode="auto">
            <a:xfrm>
              <a:off x="6613145" y="2318444"/>
              <a:ext cx="103139" cy="165603"/>
            </a:xfrm>
            <a:custGeom>
              <a:avLst/>
              <a:gdLst>
                <a:gd name="T0" fmla="*/ 41 w 71"/>
                <a:gd name="T1" fmla="*/ 102 h 114"/>
                <a:gd name="T2" fmla="*/ 0 w 71"/>
                <a:gd name="T3" fmla="*/ 114 h 114"/>
                <a:gd name="T4" fmla="*/ 71 w 71"/>
                <a:gd name="T5" fmla="*/ 0 h 114"/>
                <a:gd name="T6" fmla="*/ 41 w 71"/>
                <a:gd name="T7" fmla="*/ 102 h 114"/>
              </a:gdLst>
              <a:ahLst/>
              <a:cxnLst>
                <a:cxn ang="0">
                  <a:pos x="T0" y="T1"/>
                </a:cxn>
                <a:cxn ang="0">
                  <a:pos x="T2" y="T3"/>
                </a:cxn>
                <a:cxn ang="0">
                  <a:pos x="T4" y="T5"/>
                </a:cxn>
                <a:cxn ang="0">
                  <a:pos x="T6" y="T7"/>
                </a:cxn>
              </a:cxnLst>
              <a:rect l="0" t="0" r="r" b="b"/>
              <a:pathLst>
                <a:path w="71" h="114">
                  <a:moveTo>
                    <a:pt x="41" y="102"/>
                  </a:moveTo>
                  <a:lnTo>
                    <a:pt x="0" y="114"/>
                  </a:lnTo>
                  <a:lnTo>
                    <a:pt x="71" y="0"/>
                  </a:lnTo>
                  <a:lnTo>
                    <a:pt x="41" y="102"/>
                  </a:lnTo>
                  <a:close/>
                </a:path>
              </a:pathLst>
            </a:custGeom>
            <a:solidFill>
              <a:srgbClr val="FAE6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ïṧľíḍé">
              <a:extLst>
                <a:ext uri="{FF2B5EF4-FFF2-40B4-BE49-F238E27FC236}">
                  <a16:creationId xmlns:a16="http://schemas.microsoft.com/office/drawing/2014/main" id="{FDC43C47-3706-4BDA-9D89-76A4AC8E68C1}"/>
                </a:ext>
              </a:extLst>
            </p:cNvPr>
            <p:cNvSpPr/>
            <p:nvPr/>
          </p:nvSpPr>
          <p:spPr bwMode="auto">
            <a:xfrm>
              <a:off x="6762769" y="2332970"/>
              <a:ext cx="168508" cy="214993"/>
            </a:xfrm>
            <a:custGeom>
              <a:avLst/>
              <a:gdLst>
                <a:gd name="T0" fmla="*/ 0 w 116"/>
                <a:gd name="T1" fmla="*/ 97 h 148"/>
                <a:gd name="T2" fmla="*/ 38 w 116"/>
                <a:gd name="T3" fmla="*/ 148 h 148"/>
                <a:gd name="T4" fmla="*/ 116 w 116"/>
                <a:gd name="T5" fmla="*/ 14 h 148"/>
                <a:gd name="T6" fmla="*/ 88 w 116"/>
                <a:gd name="T7" fmla="*/ 0 h 148"/>
                <a:gd name="T8" fmla="*/ 0 w 116"/>
                <a:gd name="T9" fmla="*/ 97 h 148"/>
              </a:gdLst>
              <a:ahLst/>
              <a:cxnLst>
                <a:cxn ang="0">
                  <a:pos x="T0" y="T1"/>
                </a:cxn>
                <a:cxn ang="0">
                  <a:pos x="T2" y="T3"/>
                </a:cxn>
                <a:cxn ang="0">
                  <a:pos x="T4" y="T5"/>
                </a:cxn>
                <a:cxn ang="0">
                  <a:pos x="T6" y="T7"/>
                </a:cxn>
                <a:cxn ang="0">
                  <a:pos x="T8" y="T9"/>
                </a:cxn>
              </a:cxnLst>
              <a:rect l="0" t="0" r="r" b="b"/>
              <a:pathLst>
                <a:path w="116" h="148">
                  <a:moveTo>
                    <a:pt x="0" y="97"/>
                  </a:moveTo>
                  <a:lnTo>
                    <a:pt x="38" y="148"/>
                  </a:lnTo>
                  <a:lnTo>
                    <a:pt x="116" y="14"/>
                  </a:lnTo>
                  <a:lnTo>
                    <a:pt x="88" y="0"/>
                  </a:lnTo>
                  <a:lnTo>
                    <a:pt x="0" y="97"/>
                  </a:lnTo>
                  <a:close/>
                </a:path>
              </a:pathLst>
            </a:custGeom>
            <a:solidFill>
              <a:srgbClr val="FAE6D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ṡ1îḋê">
              <a:extLst>
                <a:ext uri="{FF2B5EF4-FFF2-40B4-BE49-F238E27FC236}">
                  <a16:creationId xmlns:a16="http://schemas.microsoft.com/office/drawing/2014/main" id="{54A824AA-8748-47A5-A128-A96D4B9B2E57}"/>
                </a:ext>
              </a:extLst>
            </p:cNvPr>
            <p:cNvSpPr/>
            <p:nvPr/>
          </p:nvSpPr>
          <p:spPr bwMode="auto">
            <a:xfrm>
              <a:off x="6711926" y="2222568"/>
              <a:ext cx="156887" cy="106044"/>
            </a:xfrm>
            <a:custGeom>
              <a:avLst/>
              <a:gdLst>
                <a:gd name="T0" fmla="*/ 0 w 84"/>
                <a:gd name="T1" fmla="*/ 34 h 57"/>
                <a:gd name="T2" fmla="*/ 2 w 84"/>
                <a:gd name="T3" fmla="*/ 50 h 57"/>
                <a:gd name="T4" fmla="*/ 84 w 84"/>
                <a:gd name="T5" fmla="*/ 0 h 57"/>
                <a:gd name="T6" fmla="*/ 0 w 84"/>
                <a:gd name="T7" fmla="*/ 34 h 57"/>
              </a:gdLst>
              <a:ahLst/>
              <a:cxnLst>
                <a:cxn ang="0">
                  <a:pos x="T0" y="T1"/>
                </a:cxn>
                <a:cxn ang="0">
                  <a:pos x="T2" y="T3"/>
                </a:cxn>
                <a:cxn ang="0">
                  <a:pos x="T4" y="T5"/>
                </a:cxn>
                <a:cxn ang="0">
                  <a:pos x="T6" y="T7"/>
                </a:cxn>
              </a:cxnLst>
              <a:rect l="0" t="0" r="r" b="b"/>
              <a:pathLst>
                <a:path w="84" h="57">
                  <a:moveTo>
                    <a:pt x="0" y="34"/>
                  </a:moveTo>
                  <a:cubicBezTo>
                    <a:pt x="2" y="50"/>
                    <a:pt x="2" y="50"/>
                    <a:pt x="2" y="50"/>
                  </a:cubicBezTo>
                  <a:cubicBezTo>
                    <a:pt x="2" y="50"/>
                    <a:pt x="37" y="57"/>
                    <a:pt x="84" y="0"/>
                  </a:cubicBezTo>
                  <a:cubicBezTo>
                    <a:pt x="84" y="0"/>
                    <a:pt x="51" y="40"/>
                    <a:pt x="0" y="34"/>
                  </a:cubicBezTo>
                  <a:close/>
                </a:path>
              </a:pathLst>
            </a:custGeom>
            <a:solidFill>
              <a:srgbClr val="A7786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ïṩľiḋé">
              <a:extLst>
                <a:ext uri="{FF2B5EF4-FFF2-40B4-BE49-F238E27FC236}">
                  <a16:creationId xmlns:a16="http://schemas.microsoft.com/office/drawing/2014/main" id="{62394F0A-28F9-404D-800C-1524152B561D}"/>
                </a:ext>
              </a:extLst>
            </p:cNvPr>
            <p:cNvSpPr/>
            <p:nvPr/>
          </p:nvSpPr>
          <p:spPr bwMode="auto">
            <a:xfrm>
              <a:off x="6552134" y="1764982"/>
              <a:ext cx="411102" cy="525862"/>
            </a:xfrm>
            <a:custGeom>
              <a:avLst/>
              <a:gdLst>
                <a:gd name="T0" fmla="*/ 95 w 221"/>
                <a:gd name="T1" fmla="*/ 282 h 283"/>
                <a:gd name="T2" fmla="*/ 23 w 221"/>
                <a:gd name="T3" fmla="*/ 188 h 283"/>
                <a:gd name="T4" fmla="*/ 96 w 221"/>
                <a:gd name="T5" fmla="*/ 11 h 283"/>
                <a:gd name="T6" fmla="*/ 204 w 221"/>
                <a:gd name="T7" fmla="*/ 73 h 283"/>
                <a:gd name="T8" fmla="*/ 194 w 221"/>
                <a:gd name="T9" fmla="*/ 197 h 283"/>
                <a:gd name="T10" fmla="*/ 95 w 221"/>
                <a:gd name="T11" fmla="*/ 282 h 283"/>
              </a:gdLst>
              <a:ahLst/>
              <a:cxnLst>
                <a:cxn ang="0">
                  <a:pos x="T0" y="T1"/>
                </a:cxn>
                <a:cxn ang="0">
                  <a:pos x="T2" y="T3"/>
                </a:cxn>
                <a:cxn ang="0">
                  <a:pos x="T4" y="T5"/>
                </a:cxn>
                <a:cxn ang="0">
                  <a:pos x="T6" y="T7"/>
                </a:cxn>
                <a:cxn ang="0">
                  <a:pos x="T8" y="T9"/>
                </a:cxn>
                <a:cxn ang="0">
                  <a:pos x="T10" y="T11"/>
                </a:cxn>
              </a:cxnLst>
              <a:rect l="0" t="0" r="r" b="b"/>
              <a:pathLst>
                <a:path w="221" h="283">
                  <a:moveTo>
                    <a:pt x="95" y="282"/>
                  </a:moveTo>
                  <a:cubicBezTo>
                    <a:pt x="81" y="282"/>
                    <a:pt x="43" y="277"/>
                    <a:pt x="23" y="188"/>
                  </a:cubicBezTo>
                  <a:cubicBezTo>
                    <a:pt x="0" y="78"/>
                    <a:pt x="52" y="21"/>
                    <a:pt x="96" y="11"/>
                  </a:cubicBezTo>
                  <a:cubicBezTo>
                    <a:pt x="140" y="0"/>
                    <a:pt x="181" y="16"/>
                    <a:pt x="204" y="73"/>
                  </a:cubicBezTo>
                  <a:cubicBezTo>
                    <a:pt x="204" y="73"/>
                    <a:pt x="221" y="118"/>
                    <a:pt x="194" y="197"/>
                  </a:cubicBezTo>
                  <a:cubicBezTo>
                    <a:pt x="167" y="277"/>
                    <a:pt x="110" y="283"/>
                    <a:pt x="95" y="282"/>
                  </a:cubicBezTo>
                  <a:close/>
                </a:path>
              </a:pathLst>
            </a:custGeom>
            <a:solidFill>
              <a:srgbClr val="EEA9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íšḻïďe">
              <a:extLst>
                <a:ext uri="{FF2B5EF4-FFF2-40B4-BE49-F238E27FC236}">
                  <a16:creationId xmlns:a16="http://schemas.microsoft.com/office/drawing/2014/main" id="{0BC19703-7CA5-496E-85FA-BFECD8BE36D3}"/>
                </a:ext>
              </a:extLst>
            </p:cNvPr>
            <p:cNvSpPr/>
            <p:nvPr/>
          </p:nvSpPr>
          <p:spPr bwMode="auto">
            <a:xfrm>
              <a:off x="6533250" y="1721402"/>
              <a:ext cx="475019" cy="473566"/>
            </a:xfrm>
            <a:custGeom>
              <a:avLst/>
              <a:gdLst>
                <a:gd name="T0" fmla="*/ 141 w 255"/>
                <a:gd name="T1" fmla="*/ 105 h 255"/>
                <a:gd name="T2" fmla="*/ 26 w 255"/>
                <a:gd name="T3" fmla="*/ 192 h 255"/>
                <a:gd name="T4" fmla="*/ 68 w 255"/>
                <a:gd name="T5" fmla="*/ 46 h 255"/>
                <a:gd name="T6" fmla="*/ 200 w 255"/>
                <a:gd name="T7" fmla="*/ 60 h 255"/>
                <a:gd name="T8" fmla="*/ 224 w 255"/>
                <a:gd name="T9" fmla="*/ 110 h 255"/>
                <a:gd name="T10" fmla="*/ 189 w 255"/>
                <a:gd name="T11" fmla="*/ 255 h 255"/>
                <a:gd name="T12" fmla="*/ 189 w 255"/>
                <a:gd name="T13" fmla="*/ 192 h 255"/>
                <a:gd name="T14" fmla="*/ 141 w 255"/>
                <a:gd name="T15" fmla="*/ 105 h 2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255">
                  <a:moveTo>
                    <a:pt x="141" y="105"/>
                  </a:moveTo>
                  <a:cubicBezTo>
                    <a:pt x="141" y="105"/>
                    <a:pt x="81" y="109"/>
                    <a:pt x="26" y="192"/>
                  </a:cubicBezTo>
                  <a:cubicBezTo>
                    <a:pt x="26" y="192"/>
                    <a:pt x="0" y="92"/>
                    <a:pt x="68" y="46"/>
                  </a:cubicBezTo>
                  <a:cubicBezTo>
                    <a:pt x="136" y="0"/>
                    <a:pt x="183" y="40"/>
                    <a:pt x="200" y="60"/>
                  </a:cubicBezTo>
                  <a:cubicBezTo>
                    <a:pt x="200" y="60"/>
                    <a:pt x="223" y="65"/>
                    <a:pt x="224" y="110"/>
                  </a:cubicBezTo>
                  <a:cubicBezTo>
                    <a:pt x="225" y="155"/>
                    <a:pt x="255" y="223"/>
                    <a:pt x="189" y="255"/>
                  </a:cubicBezTo>
                  <a:cubicBezTo>
                    <a:pt x="189" y="255"/>
                    <a:pt x="195" y="204"/>
                    <a:pt x="189" y="192"/>
                  </a:cubicBezTo>
                  <a:cubicBezTo>
                    <a:pt x="183" y="180"/>
                    <a:pt x="163" y="188"/>
                    <a:pt x="141" y="105"/>
                  </a:cubicBezTo>
                  <a:close/>
                </a:path>
              </a:pathLst>
            </a:custGeom>
            <a:solidFill>
              <a:srgbClr val="FCCCA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sḻîḓê">
              <a:extLst>
                <a:ext uri="{FF2B5EF4-FFF2-40B4-BE49-F238E27FC236}">
                  <a16:creationId xmlns:a16="http://schemas.microsoft.com/office/drawing/2014/main" id="{A1D91C42-EE7B-4CB1-B926-38372FE58735}"/>
                </a:ext>
              </a:extLst>
            </p:cNvPr>
            <p:cNvSpPr/>
            <p:nvPr/>
          </p:nvSpPr>
          <p:spPr bwMode="auto">
            <a:xfrm>
              <a:off x="6863002" y="2020650"/>
              <a:ext cx="53749" cy="104591"/>
            </a:xfrm>
            <a:custGeom>
              <a:avLst/>
              <a:gdLst>
                <a:gd name="T0" fmla="*/ 9 w 29"/>
                <a:gd name="T1" fmla="*/ 11 h 56"/>
                <a:gd name="T2" fmla="*/ 25 w 29"/>
                <a:gd name="T3" fmla="*/ 8 h 56"/>
                <a:gd name="T4" fmla="*/ 12 w 29"/>
                <a:gd name="T5" fmla="*/ 53 h 56"/>
                <a:gd name="T6" fmla="*/ 9 w 29"/>
                <a:gd name="T7" fmla="*/ 11 h 56"/>
              </a:gdLst>
              <a:ahLst/>
              <a:cxnLst>
                <a:cxn ang="0">
                  <a:pos x="T0" y="T1"/>
                </a:cxn>
                <a:cxn ang="0">
                  <a:pos x="T2" y="T3"/>
                </a:cxn>
                <a:cxn ang="0">
                  <a:pos x="T4" y="T5"/>
                </a:cxn>
                <a:cxn ang="0">
                  <a:pos x="T6" y="T7"/>
                </a:cxn>
              </a:cxnLst>
              <a:rect l="0" t="0" r="r" b="b"/>
              <a:pathLst>
                <a:path w="29" h="56">
                  <a:moveTo>
                    <a:pt x="9" y="11"/>
                  </a:moveTo>
                  <a:cubicBezTo>
                    <a:pt x="12" y="3"/>
                    <a:pt x="20" y="0"/>
                    <a:pt x="25" y="8"/>
                  </a:cubicBezTo>
                  <a:cubicBezTo>
                    <a:pt x="29" y="17"/>
                    <a:pt x="24" y="49"/>
                    <a:pt x="12" y="53"/>
                  </a:cubicBezTo>
                  <a:cubicBezTo>
                    <a:pt x="0" y="56"/>
                    <a:pt x="3" y="27"/>
                    <a:pt x="9" y="11"/>
                  </a:cubicBezTo>
                  <a:close/>
                </a:path>
              </a:pathLst>
            </a:custGeom>
            <a:solidFill>
              <a:srgbClr val="EEA9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ṥḻiḋé">
              <a:extLst>
                <a:ext uri="{FF2B5EF4-FFF2-40B4-BE49-F238E27FC236}">
                  <a16:creationId xmlns:a16="http://schemas.microsoft.com/office/drawing/2014/main" id="{EE243786-6593-4437-9163-242C591410CB}"/>
                </a:ext>
              </a:extLst>
            </p:cNvPr>
            <p:cNvSpPr/>
            <p:nvPr/>
          </p:nvSpPr>
          <p:spPr bwMode="auto">
            <a:xfrm>
              <a:off x="6778748" y="2353308"/>
              <a:ext cx="429986" cy="1904433"/>
            </a:xfrm>
            <a:custGeom>
              <a:avLst/>
              <a:gdLst>
                <a:gd name="T0" fmla="*/ 82 w 231"/>
                <a:gd name="T1" fmla="*/ 0 h 1025"/>
                <a:gd name="T2" fmla="*/ 7 w 231"/>
                <a:gd name="T3" fmla="*/ 250 h 1025"/>
                <a:gd name="T4" fmla="*/ 57 w 231"/>
                <a:gd name="T5" fmla="*/ 1025 h 1025"/>
                <a:gd name="T6" fmla="*/ 231 w 231"/>
                <a:gd name="T7" fmla="*/ 941 h 1025"/>
                <a:gd name="T8" fmla="*/ 172 w 231"/>
                <a:gd name="T9" fmla="*/ 497 h 1025"/>
                <a:gd name="T10" fmla="*/ 188 w 231"/>
                <a:gd name="T11" fmla="*/ 110 h 1025"/>
                <a:gd name="T12" fmla="*/ 135 w 231"/>
                <a:gd name="T13" fmla="*/ 11 h 1025"/>
                <a:gd name="T14" fmla="*/ 82 w 231"/>
                <a:gd name="T15" fmla="*/ 0 h 10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1" h="1025">
                  <a:moveTo>
                    <a:pt x="82" y="0"/>
                  </a:moveTo>
                  <a:cubicBezTo>
                    <a:pt x="82" y="0"/>
                    <a:pt x="15" y="81"/>
                    <a:pt x="7" y="250"/>
                  </a:cubicBezTo>
                  <a:cubicBezTo>
                    <a:pt x="0" y="419"/>
                    <a:pt x="60" y="959"/>
                    <a:pt x="57" y="1025"/>
                  </a:cubicBezTo>
                  <a:cubicBezTo>
                    <a:pt x="231" y="941"/>
                    <a:pt x="231" y="941"/>
                    <a:pt x="231" y="941"/>
                  </a:cubicBezTo>
                  <a:cubicBezTo>
                    <a:pt x="231" y="941"/>
                    <a:pt x="230" y="668"/>
                    <a:pt x="172" y="497"/>
                  </a:cubicBezTo>
                  <a:cubicBezTo>
                    <a:pt x="103" y="295"/>
                    <a:pt x="181" y="234"/>
                    <a:pt x="188" y="110"/>
                  </a:cubicBezTo>
                  <a:cubicBezTo>
                    <a:pt x="188" y="110"/>
                    <a:pt x="185" y="20"/>
                    <a:pt x="135" y="11"/>
                  </a:cubicBezTo>
                  <a:cubicBezTo>
                    <a:pt x="87" y="4"/>
                    <a:pt x="82" y="0"/>
                    <a:pt x="82" y="0"/>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ṧ1íḑe">
              <a:extLst>
                <a:ext uri="{FF2B5EF4-FFF2-40B4-BE49-F238E27FC236}">
                  <a16:creationId xmlns:a16="http://schemas.microsoft.com/office/drawing/2014/main" id="{7C6A3B32-444C-4A0A-A27F-7B479F79B117}"/>
                </a:ext>
              </a:extLst>
            </p:cNvPr>
            <p:cNvSpPr/>
            <p:nvPr/>
          </p:nvSpPr>
          <p:spPr bwMode="auto">
            <a:xfrm>
              <a:off x="6366194" y="2375098"/>
              <a:ext cx="313774" cy="1801294"/>
            </a:xfrm>
            <a:custGeom>
              <a:avLst/>
              <a:gdLst>
                <a:gd name="T0" fmla="*/ 169 w 169"/>
                <a:gd name="T1" fmla="*/ 0 h 969"/>
                <a:gd name="T2" fmla="*/ 133 w 169"/>
                <a:gd name="T3" fmla="*/ 14 h 969"/>
                <a:gd name="T4" fmla="*/ 66 w 169"/>
                <a:gd name="T5" fmla="*/ 105 h 969"/>
                <a:gd name="T6" fmla="*/ 75 w 169"/>
                <a:gd name="T7" fmla="*/ 222 h 969"/>
                <a:gd name="T8" fmla="*/ 88 w 169"/>
                <a:gd name="T9" fmla="*/ 419 h 969"/>
                <a:gd name="T10" fmla="*/ 4 w 169"/>
                <a:gd name="T11" fmla="*/ 929 h 969"/>
                <a:gd name="T12" fmla="*/ 44 w 169"/>
                <a:gd name="T13" fmla="*/ 969 h 969"/>
                <a:gd name="T14" fmla="*/ 118 w 169"/>
                <a:gd name="T15" fmla="*/ 435 h 969"/>
                <a:gd name="T16" fmla="*/ 169 w 169"/>
                <a:gd name="T17"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9">
                  <a:moveTo>
                    <a:pt x="169" y="0"/>
                  </a:moveTo>
                  <a:cubicBezTo>
                    <a:pt x="169" y="0"/>
                    <a:pt x="141" y="4"/>
                    <a:pt x="133" y="14"/>
                  </a:cubicBezTo>
                  <a:cubicBezTo>
                    <a:pt x="124" y="24"/>
                    <a:pt x="70" y="86"/>
                    <a:pt x="66" y="105"/>
                  </a:cubicBezTo>
                  <a:cubicBezTo>
                    <a:pt x="62" y="123"/>
                    <a:pt x="49" y="137"/>
                    <a:pt x="75" y="222"/>
                  </a:cubicBezTo>
                  <a:cubicBezTo>
                    <a:pt x="99" y="299"/>
                    <a:pt x="93" y="384"/>
                    <a:pt x="88" y="419"/>
                  </a:cubicBezTo>
                  <a:cubicBezTo>
                    <a:pt x="83" y="453"/>
                    <a:pt x="0" y="917"/>
                    <a:pt x="4" y="929"/>
                  </a:cubicBezTo>
                  <a:cubicBezTo>
                    <a:pt x="9" y="941"/>
                    <a:pt x="44" y="969"/>
                    <a:pt x="44" y="969"/>
                  </a:cubicBezTo>
                  <a:cubicBezTo>
                    <a:pt x="44" y="969"/>
                    <a:pt x="118" y="511"/>
                    <a:pt x="118" y="435"/>
                  </a:cubicBezTo>
                  <a:cubicBezTo>
                    <a:pt x="117" y="359"/>
                    <a:pt x="87" y="131"/>
                    <a:pt x="169" y="0"/>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ṥḻîḑé">
              <a:extLst>
                <a:ext uri="{FF2B5EF4-FFF2-40B4-BE49-F238E27FC236}">
                  <a16:creationId xmlns:a16="http://schemas.microsoft.com/office/drawing/2014/main" id="{0D2EB371-3E4C-4D82-8125-26D1ED7971C3}"/>
                </a:ext>
              </a:extLst>
            </p:cNvPr>
            <p:cNvSpPr/>
            <p:nvPr/>
          </p:nvSpPr>
          <p:spPr bwMode="auto">
            <a:xfrm>
              <a:off x="5613718" y="2752789"/>
              <a:ext cx="467755" cy="630453"/>
            </a:xfrm>
            <a:custGeom>
              <a:avLst/>
              <a:gdLst>
                <a:gd name="T0" fmla="*/ 0 w 322"/>
                <a:gd name="T1" fmla="*/ 50 h 434"/>
                <a:gd name="T2" fmla="*/ 76 w 322"/>
                <a:gd name="T3" fmla="*/ 434 h 434"/>
                <a:gd name="T4" fmla="*/ 322 w 322"/>
                <a:gd name="T5" fmla="*/ 386 h 434"/>
                <a:gd name="T6" fmla="*/ 258 w 322"/>
                <a:gd name="T7" fmla="*/ 0 h 434"/>
                <a:gd name="T8" fmla="*/ 0 w 322"/>
                <a:gd name="T9" fmla="*/ 50 h 434"/>
              </a:gdLst>
              <a:ahLst/>
              <a:cxnLst>
                <a:cxn ang="0">
                  <a:pos x="T0" y="T1"/>
                </a:cxn>
                <a:cxn ang="0">
                  <a:pos x="T2" y="T3"/>
                </a:cxn>
                <a:cxn ang="0">
                  <a:pos x="T4" y="T5"/>
                </a:cxn>
                <a:cxn ang="0">
                  <a:pos x="T6" y="T7"/>
                </a:cxn>
                <a:cxn ang="0">
                  <a:pos x="T8" y="T9"/>
                </a:cxn>
              </a:cxnLst>
              <a:rect l="0" t="0" r="r" b="b"/>
              <a:pathLst>
                <a:path w="322" h="434">
                  <a:moveTo>
                    <a:pt x="0" y="50"/>
                  </a:moveTo>
                  <a:lnTo>
                    <a:pt x="76" y="434"/>
                  </a:lnTo>
                  <a:lnTo>
                    <a:pt x="322" y="386"/>
                  </a:lnTo>
                  <a:lnTo>
                    <a:pt x="258" y="0"/>
                  </a:lnTo>
                  <a:lnTo>
                    <a:pt x="0" y="50"/>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iśḷíḍè">
              <a:extLst>
                <a:ext uri="{FF2B5EF4-FFF2-40B4-BE49-F238E27FC236}">
                  <a16:creationId xmlns:a16="http://schemas.microsoft.com/office/drawing/2014/main" id="{D4CA780B-E6E0-4666-B78B-E9958BBEBD57}"/>
                </a:ext>
              </a:extLst>
            </p:cNvPr>
            <p:cNvSpPr/>
            <p:nvPr/>
          </p:nvSpPr>
          <p:spPr bwMode="auto">
            <a:xfrm>
              <a:off x="5642771" y="2787652"/>
              <a:ext cx="414008" cy="559273"/>
            </a:xfrm>
            <a:custGeom>
              <a:avLst/>
              <a:gdLst>
                <a:gd name="T0" fmla="*/ 0 w 285"/>
                <a:gd name="T1" fmla="*/ 45 h 385"/>
                <a:gd name="T2" fmla="*/ 66 w 285"/>
                <a:gd name="T3" fmla="*/ 385 h 385"/>
                <a:gd name="T4" fmla="*/ 285 w 285"/>
                <a:gd name="T5" fmla="*/ 343 h 385"/>
                <a:gd name="T6" fmla="*/ 228 w 285"/>
                <a:gd name="T7" fmla="*/ 0 h 385"/>
                <a:gd name="T8" fmla="*/ 0 w 285"/>
                <a:gd name="T9" fmla="*/ 45 h 385"/>
              </a:gdLst>
              <a:ahLst/>
              <a:cxnLst>
                <a:cxn ang="0">
                  <a:pos x="T0" y="T1"/>
                </a:cxn>
                <a:cxn ang="0">
                  <a:pos x="T2" y="T3"/>
                </a:cxn>
                <a:cxn ang="0">
                  <a:pos x="T4" y="T5"/>
                </a:cxn>
                <a:cxn ang="0">
                  <a:pos x="T6" y="T7"/>
                </a:cxn>
                <a:cxn ang="0">
                  <a:pos x="T8" y="T9"/>
                </a:cxn>
              </a:cxnLst>
              <a:rect l="0" t="0" r="r" b="b"/>
              <a:pathLst>
                <a:path w="285" h="385">
                  <a:moveTo>
                    <a:pt x="0" y="45"/>
                  </a:moveTo>
                  <a:lnTo>
                    <a:pt x="66" y="385"/>
                  </a:lnTo>
                  <a:lnTo>
                    <a:pt x="285" y="343"/>
                  </a:lnTo>
                  <a:lnTo>
                    <a:pt x="228" y="0"/>
                  </a:lnTo>
                  <a:lnTo>
                    <a:pt x="0" y="45"/>
                  </a:lnTo>
                  <a:close/>
                </a:path>
              </a:pathLst>
            </a:custGeom>
            <a:solidFill>
              <a:srgbClr val="E0CEC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šḻíďè">
              <a:extLst>
                <a:ext uri="{FF2B5EF4-FFF2-40B4-BE49-F238E27FC236}">
                  <a16:creationId xmlns:a16="http://schemas.microsoft.com/office/drawing/2014/main" id="{FAC3973F-80A7-4D0D-9E4E-CF21CC5780DE}"/>
                </a:ext>
              </a:extLst>
            </p:cNvPr>
            <p:cNvSpPr/>
            <p:nvPr/>
          </p:nvSpPr>
          <p:spPr bwMode="auto">
            <a:xfrm>
              <a:off x="5735741" y="2786199"/>
              <a:ext cx="140908" cy="59559"/>
            </a:xfrm>
            <a:custGeom>
              <a:avLst/>
              <a:gdLst>
                <a:gd name="T0" fmla="*/ 5 w 97"/>
                <a:gd name="T1" fmla="*/ 41 h 41"/>
                <a:gd name="T2" fmla="*/ 0 w 97"/>
                <a:gd name="T3" fmla="*/ 17 h 41"/>
                <a:gd name="T4" fmla="*/ 89 w 97"/>
                <a:gd name="T5" fmla="*/ 0 h 41"/>
                <a:gd name="T6" fmla="*/ 97 w 97"/>
                <a:gd name="T7" fmla="*/ 23 h 41"/>
                <a:gd name="T8" fmla="*/ 5 w 97"/>
                <a:gd name="T9" fmla="*/ 41 h 41"/>
              </a:gdLst>
              <a:ahLst/>
              <a:cxnLst>
                <a:cxn ang="0">
                  <a:pos x="T0" y="T1"/>
                </a:cxn>
                <a:cxn ang="0">
                  <a:pos x="T2" y="T3"/>
                </a:cxn>
                <a:cxn ang="0">
                  <a:pos x="T4" y="T5"/>
                </a:cxn>
                <a:cxn ang="0">
                  <a:pos x="T6" y="T7"/>
                </a:cxn>
                <a:cxn ang="0">
                  <a:pos x="T8" y="T9"/>
                </a:cxn>
              </a:cxnLst>
              <a:rect l="0" t="0" r="r" b="b"/>
              <a:pathLst>
                <a:path w="97" h="41">
                  <a:moveTo>
                    <a:pt x="5" y="41"/>
                  </a:moveTo>
                  <a:lnTo>
                    <a:pt x="0" y="17"/>
                  </a:lnTo>
                  <a:lnTo>
                    <a:pt x="89" y="0"/>
                  </a:lnTo>
                  <a:lnTo>
                    <a:pt x="97" y="23"/>
                  </a:lnTo>
                  <a:lnTo>
                    <a:pt x="5" y="41"/>
                  </a:lnTo>
                  <a:close/>
                </a:path>
              </a:pathLst>
            </a:custGeom>
            <a:solidFill>
              <a:srgbClr val="6161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Sļiḍé">
              <a:extLst>
                <a:ext uri="{FF2B5EF4-FFF2-40B4-BE49-F238E27FC236}">
                  <a16:creationId xmlns:a16="http://schemas.microsoft.com/office/drawing/2014/main" id="{271571B1-51BD-4910-9133-4B24DD9A3CB8}"/>
                </a:ext>
              </a:extLst>
            </p:cNvPr>
            <p:cNvSpPr/>
            <p:nvPr/>
          </p:nvSpPr>
          <p:spPr bwMode="auto">
            <a:xfrm>
              <a:off x="5619528" y="3098521"/>
              <a:ext cx="155435" cy="165603"/>
            </a:xfrm>
            <a:custGeom>
              <a:avLst/>
              <a:gdLst>
                <a:gd name="T0" fmla="*/ 19 w 83"/>
                <a:gd name="T1" fmla="*/ 12 h 89"/>
                <a:gd name="T2" fmla="*/ 64 w 83"/>
                <a:gd name="T3" fmla="*/ 7 h 89"/>
                <a:gd name="T4" fmla="*/ 62 w 83"/>
                <a:gd name="T5" fmla="*/ 18 h 89"/>
                <a:gd name="T6" fmla="*/ 79 w 83"/>
                <a:gd name="T7" fmla="*/ 22 h 89"/>
                <a:gd name="T8" fmla="*/ 69 w 83"/>
                <a:gd name="T9" fmla="*/ 36 h 89"/>
                <a:gd name="T10" fmla="*/ 80 w 83"/>
                <a:gd name="T11" fmla="*/ 45 h 89"/>
                <a:gd name="T12" fmla="*/ 68 w 83"/>
                <a:gd name="T13" fmla="*/ 57 h 89"/>
                <a:gd name="T14" fmla="*/ 74 w 83"/>
                <a:gd name="T15" fmla="*/ 73 h 89"/>
                <a:gd name="T16" fmla="*/ 32 w 83"/>
                <a:gd name="T17" fmla="*/ 86 h 89"/>
                <a:gd name="T18" fmla="*/ 25 w 83"/>
                <a:gd name="T19" fmla="*/ 74 h 89"/>
                <a:gd name="T20" fmla="*/ 15 w 83"/>
                <a:gd name="T21" fmla="*/ 55 h 89"/>
                <a:gd name="T22" fmla="*/ 13 w 83"/>
                <a:gd name="T23" fmla="*/ 33 h 89"/>
                <a:gd name="T24" fmla="*/ 19 w 83"/>
                <a:gd name="T25" fmla="*/ 1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89">
                  <a:moveTo>
                    <a:pt x="19" y="12"/>
                  </a:moveTo>
                  <a:cubicBezTo>
                    <a:pt x="19" y="12"/>
                    <a:pt x="54" y="0"/>
                    <a:pt x="64" y="7"/>
                  </a:cubicBezTo>
                  <a:cubicBezTo>
                    <a:pt x="74" y="13"/>
                    <a:pt x="62" y="18"/>
                    <a:pt x="62" y="18"/>
                  </a:cubicBezTo>
                  <a:cubicBezTo>
                    <a:pt x="62" y="18"/>
                    <a:pt x="74" y="13"/>
                    <a:pt x="79" y="22"/>
                  </a:cubicBezTo>
                  <a:cubicBezTo>
                    <a:pt x="83" y="31"/>
                    <a:pt x="69" y="36"/>
                    <a:pt x="69" y="36"/>
                  </a:cubicBezTo>
                  <a:cubicBezTo>
                    <a:pt x="69" y="36"/>
                    <a:pt x="79" y="35"/>
                    <a:pt x="80" y="45"/>
                  </a:cubicBezTo>
                  <a:cubicBezTo>
                    <a:pt x="81" y="56"/>
                    <a:pt x="68" y="57"/>
                    <a:pt x="68" y="57"/>
                  </a:cubicBezTo>
                  <a:cubicBezTo>
                    <a:pt x="68" y="57"/>
                    <a:pt x="83" y="63"/>
                    <a:pt x="74" y="73"/>
                  </a:cubicBezTo>
                  <a:cubicBezTo>
                    <a:pt x="58" y="89"/>
                    <a:pt x="32" y="86"/>
                    <a:pt x="32" y="86"/>
                  </a:cubicBezTo>
                  <a:cubicBezTo>
                    <a:pt x="32" y="86"/>
                    <a:pt x="25" y="84"/>
                    <a:pt x="25" y="74"/>
                  </a:cubicBezTo>
                  <a:cubicBezTo>
                    <a:pt x="25" y="74"/>
                    <a:pt x="9" y="72"/>
                    <a:pt x="15" y="55"/>
                  </a:cubicBezTo>
                  <a:cubicBezTo>
                    <a:pt x="15" y="55"/>
                    <a:pt x="1" y="43"/>
                    <a:pt x="13" y="33"/>
                  </a:cubicBezTo>
                  <a:cubicBezTo>
                    <a:pt x="13" y="33"/>
                    <a:pt x="0" y="20"/>
                    <a:pt x="19" y="12"/>
                  </a:cubicBezTo>
                  <a:close/>
                </a:path>
              </a:pathLst>
            </a:custGeom>
            <a:solidFill>
              <a:srgbClr val="DB9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ŝlïḍé">
              <a:extLst>
                <a:ext uri="{FF2B5EF4-FFF2-40B4-BE49-F238E27FC236}">
                  <a16:creationId xmlns:a16="http://schemas.microsoft.com/office/drawing/2014/main" id="{E766B6FE-9DCD-491E-B262-A52F8728AA9D}"/>
                </a:ext>
              </a:extLst>
            </p:cNvPr>
            <p:cNvSpPr/>
            <p:nvPr/>
          </p:nvSpPr>
          <p:spPr bwMode="auto">
            <a:xfrm>
              <a:off x="7186945" y="3439895"/>
              <a:ext cx="127834" cy="392217"/>
            </a:xfrm>
            <a:custGeom>
              <a:avLst/>
              <a:gdLst>
                <a:gd name="T0" fmla="*/ 13 w 69"/>
                <a:gd name="T1" fmla="*/ 0 h 211"/>
                <a:gd name="T2" fmla="*/ 5 w 69"/>
                <a:gd name="T3" fmla="*/ 55 h 211"/>
                <a:gd name="T4" fmla="*/ 6 w 69"/>
                <a:gd name="T5" fmla="*/ 134 h 211"/>
                <a:gd name="T6" fmla="*/ 15 w 69"/>
                <a:gd name="T7" fmla="*/ 145 h 211"/>
                <a:gd name="T8" fmla="*/ 21 w 69"/>
                <a:gd name="T9" fmla="*/ 97 h 211"/>
                <a:gd name="T10" fmla="*/ 29 w 69"/>
                <a:gd name="T11" fmla="*/ 87 h 211"/>
                <a:gd name="T12" fmla="*/ 22 w 69"/>
                <a:gd name="T13" fmla="*/ 158 h 211"/>
                <a:gd name="T14" fmla="*/ 31 w 69"/>
                <a:gd name="T15" fmla="*/ 205 h 211"/>
                <a:gd name="T16" fmla="*/ 67 w 69"/>
                <a:gd name="T17" fmla="*/ 94 h 211"/>
                <a:gd name="T18" fmla="*/ 55 w 69"/>
                <a:gd name="T19" fmla="*/ 35 h 211"/>
                <a:gd name="T20" fmla="*/ 13 w 69"/>
                <a:gd name="T21"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211">
                  <a:moveTo>
                    <a:pt x="13" y="0"/>
                  </a:moveTo>
                  <a:cubicBezTo>
                    <a:pt x="13" y="0"/>
                    <a:pt x="20" y="33"/>
                    <a:pt x="5" y="55"/>
                  </a:cubicBezTo>
                  <a:cubicBezTo>
                    <a:pt x="0" y="63"/>
                    <a:pt x="5" y="126"/>
                    <a:pt x="6" y="134"/>
                  </a:cubicBezTo>
                  <a:cubicBezTo>
                    <a:pt x="6" y="141"/>
                    <a:pt x="12" y="147"/>
                    <a:pt x="15" y="145"/>
                  </a:cubicBezTo>
                  <a:cubicBezTo>
                    <a:pt x="17" y="144"/>
                    <a:pt x="18" y="109"/>
                    <a:pt x="21" y="97"/>
                  </a:cubicBezTo>
                  <a:cubicBezTo>
                    <a:pt x="24" y="88"/>
                    <a:pt x="27" y="84"/>
                    <a:pt x="29" y="87"/>
                  </a:cubicBezTo>
                  <a:cubicBezTo>
                    <a:pt x="31" y="90"/>
                    <a:pt x="25" y="141"/>
                    <a:pt x="22" y="158"/>
                  </a:cubicBezTo>
                  <a:cubicBezTo>
                    <a:pt x="18" y="175"/>
                    <a:pt x="22" y="211"/>
                    <a:pt x="31" y="205"/>
                  </a:cubicBezTo>
                  <a:cubicBezTo>
                    <a:pt x="40" y="199"/>
                    <a:pt x="69" y="120"/>
                    <a:pt x="67" y="94"/>
                  </a:cubicBezTo>
                  <a:cubicBezTo>
                    <a:pt x="65" y="68"/>
                    <a:pt x="55" y="35"/>
                    <a:pt x="55" y="35"/>
                  </a:cubicBezTo>
                  <a:lnTo>
                    <a:pt x="13" y="0"/>
                  </a:lnTo>
                  <a:close/>
                </a:path>
              </a:pathLst>
            </a:custGeom>
            <a:solidFill>
              <a:srgbClr val="EEA8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Slïḋè">
              <a:extLst>
                <a:ext uri="{FF2B5EF4-FFF2-40B4-BE49-F238E27FC236}">
                  <a16:creationId xmlns:a16="http://schemas.microsoft.com/office/drawing/2014/main" id="{A3D03125-183C-4869-872F-796A9B9ADAD5}"/>
                </a:ext>
              </a:extLst>
            </p:cNvPr>
            <p:cNvSpPr/>
            <p:nvPr/>
          </p:nvSpPr>
          <p:spPr bwMode="auto">
            <a:xfrm>
              <a:off x="6851381" y="2354761"/>
              <a:ext cx="475019" cy="1167936"/>
            </a:xfrm>
            <a:custGeom>
              <a:avLst/>
              <a:gdLst>
                <a:gd name="T0" fmla="*/ 53 w 255"/>
                <a:gd name="T1" fmla="*/ 4 h 628"/>
                <a:gd name="T2" fmla="*/ 158 w 255"/>
                <a:gd name="T3" fmla="*/ 40 h 628"/>
                <a:gd name="T4" fmla="*/ 200 w 255"/>
                <a:gd name="T5" fmla="*/ 150 h 628"/>
                <a:gd name="T6" fmla="*/ 233 w 255"/>
                <a:gd name="T7" fmla="*/ 276 h 628"/>
                <a:gd name="T8" fmla="*/ 248 w 255"/>
                <a:gd name="T9" fmla="*/ 439 h 628"/>
                <a:gd name="T10" fmla="*/ 253 w 255"/>
                <a:gd name="T11" fmla="*/ 628 h 628"/>
                <a:gd name="T12" fmla="*/ 187 w 255"/>
                <a:gd name="T13" fmla="*/ 616 h 628"/>
                <a:gd name="T14" fmla="*/ 182 w 255"/>
                <a:gd name="T15" fmla="*/ 430 h 628"/>
                <a:gd name="T16" fmla="*/ 104 w 255"/>
                <a:gd name="T17" fmla="*/ 189 h 628"/>
                <a:gd name="T18" fmla="*/ 53 w 255"/>
                <a:gd name="T19" fmla="*/ 4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628">
                  <a:moveTo>
                    <a:pt x="53" y="4"/>
                  </a:moveTo>
                  <a:cubicBezTo>
                    <a:pt x="53" y="4"/>
                    <a:pt x="123" y="0"/>
                    <a:pt x="158" y="40"/>
                  </a:cubicBezTo>
                  <a:cubicBezTo>
                    <a:pt x="193" y="81"/>
                    <a:pt x="191" y="129"/>
                    <a:pt x="200" y="150"/>
                  </a:cubicBezTo>
                  <a:cubicBezTo>
                    <a:pt x="209" y="171"/>
                    <a:pt x="229" y="261"/>
                    <a:pt x="233" y="276"/>
                  </a:cubicBezTo>
                  <a:cubicBezTo>
                    <a:pt x="238" y="291"/>
                    <a:pt x="242" y="373"/>
                    <a:pt x="248" y="439"/>
                  </a:cubicBezTo>
                  <a:cubicBezTo>
                    <a:pt x="255" y="505"/>
                    <a:pt x="253" y="628"/>
                    <a:pt x="253" y="628"/>
                  </a:cubicBezTo>
                  <a:cubicBezTo>
                    <a:pt x="187" y="616"/>
                    <a:pt x="187" y="616"/>
                    <a:pt x="187" y="616"/>
                  </a:cubicBezTo>
                  <a:cubicBezTo>
                    <a:pt x="187" y="616"/>
                    <a:pt x="184" y="499"/>
                    <a:pt x="182" y="430"/>
                  </a:cubicBezTo>
                  <a:cubicBezTo>
                    <a:pt x="181" y="362"/>
                    <a:pt x="125" y="242"/>
                    <a:pt x="104" y="189"/>
                  </a:cubicBezTo>
                  <a:cubicBezTo>
                    <a:pt x="83" y="136"/>
                    <a:pt x="0" y="37"/>
                    <a:pt x="53" y="4"/>
                  </a:cubicBezTo>
                  <a:close/>
                </a:path>
              </a:pathLst>
            </a:custGeom>
            <a:solidFill>
              <a:srgbClr val="DBDF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A5FC748-402F-FE4F-1276-7F860F6B56A5}"/>
                  </a:ext>
                </a:extLst>
              </p:cNvPr>
              <p:cNvSpPr txBox="1"/>
              <p:nvPr/>
            </p:nvSpPr>
            <p:spPr>
              <a:xfrm>
                <a:off x="5726233" y="961773"/>
                <a:ext cx="5371565" cy="2313197"/>
              </a:xfrm>
              <a:prstGeom prst="rect">
                <a:avLst/>
              </a:prstGeom>
              <a:noFill/>
            </p:spPr>
            <p:txBody>
              <a:bodyPr wrap="square" rtlCol="0">
                <a:spAutoFit/>
              </a:bodyPr>
              <a:lstStyle/>
              <a:p>
                <a:pPr marL="285750" indent="-285750">
                  <a:buFont typeface="Arial" panose="020B0604020202020204" pitchFamily="34" charset="0"/>
                  <a:buChar char="•"/>
                </a:pPr>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Four plaintexts </a:t>
                </a:r>
                <a14:m>
                  <m:oMath xmlns:m="http://schemas.openxmlformats.org/officeDocument/2006/math">
                    <m:sSub>
                      <m:sSubPr>
                        <m:ctrlPr>
                          <a:rPr lang="zh-CN" altLang="zh-CN" i="1" smtClean="0">
                            <a:solidFill>
                              <a:schemeClr val="bg1"/>
                            </a:solidFill>
                            <a:effectLst/>
                            <a:latin typeface="Cambria Math" panose="02040503050406030204" pitchFamily="18" charset="0"/>
                            <a:ea typeface="Cambria Math" panose="02040503050406030204" pitchFamily="18" charset="0"/>
                          </a:rPr>
                        </m:ctrlPr>
                      </m:sSub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b="0" i="1" smtClean="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𝑃</m:t>
                        </m:r>
                      </m:e>
                      <m:sub>
                        <m:r>
                          <a:rPr lang="en-US" altLang="zh-CN" b="0" i="1" smtClean="0">
                            <a:solidFill>
                              <a:schemeClr val="bg1"/>
                            </a:solidFill>
                            <a:latin typeface="Cambria Math" panose="02040503050406030204" pitchFamily="18" charset="0"/>
                          </a:rPr>
                          <m:t>2</m:t>
                        </m:r>
                      </m:sub>
                    </m:sSub>
                    <m:r>
                      <a:rPr lang="en-US" altLang="zh-CN" b="0" i="1" smtClean="0">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 </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𝑃</m:t>
                        </m:r>
                      </m:e>
                      <m:sub>
                        <m:r>
                          <a:rPr lang="en-US" altLang="zh-CN" b="0" i="1" smtClean="0">
                            <a:solidFill>
                              <a:schemeClr val="bg1"/>
                            </a:solidFill>
                            <a:latin typeface="Cambria Math" panose="02040503050406030204" pitchFamily="18" charset="0"/>
                          </a:rPr>
                          <m:t>3</m:t>
                        </m:r>
                      </m:sub>
                    </m:sSub>
                    <m:r>
                      <a:rPr lang="en-US" altLang="zh-CN" b="0" i="1" smtClean="0">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 </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𝑃</m:t>
                        </m:r>
                      </m:e>
                      <m:sub>
                        <m:r>
                          <a:rPr lang="en-US" altLang="zh-CN" b="0" i="1" smtClean="0">
                            <a:solidFill>
                              <a:schemeClr val="bg1"/>
                            </a:solidFill>
                            <a:latin typeface="Cambria Math" panose="02040503050406030204" pitchFamily="18" charset="0"/>
                          </a:rPr>
                          <m:t>4</m:t>
                        </m:r>
                      </m:sub>
                    </m:sSub>
                    <m:r>
                      <a:rPr lang="en-US" altLang="zh-CN" i="1">
                        <a:solidFill>
                          <a:schemeClr val="bg1"/>
                        </a:solidFill>
                        <a:latin typeface="Cambria Math" panose="02040503050406030204" pitchFamily="18" charset="0"/>
                      </a:rPr>
                      <m:t> </m:t>
                    </m:r>
                  </m:oMath>
                </a14:m>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and with their</a:t>
                </a:r>
                <a:r>
                  <a:rPr lang="zh-CN" altLang="en-US"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 </a:t>
                </a:r>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respective ciphertexts</a:t>
                </a:r>
                <a:r>
                  <a:rPr lang="zh-CN" altLang="zh-CN" dirty="0">
                    <a:solidFill>
                      <a:schemeClr val="bg1"/>
                    </a:solidFill>
                    <a:ea typeface="Cambria Math" panose="02040503050406030204" pitchFamily="18" charset="0"/>
                  </a:rPr>
                  <a:t> </a:t>
                </a:r>
                <a14:m>
                  <m:oMath xmlns:m="http://schemas.openxmlformats.org/officeDocument/2006/math">
                    <m:sSub>
                      <m:sSubPr>
                        <m:ctrlPr>
                          <a:rPr lang="zh-CN" altLang="zh-CN" i="1">
                            <a:solidFill>
                              <a:schemeClr val="bg1"/>
                            </a:solidFill>
                            <a:latin typeface="Cambria Math" panose="02040503050406030204" pitchFamily="18" charset="0"/>
                            <a:ea typeface="Cambria Math" panose="02040503050406030204" pitchFamily="18" charset="0"/>
                          </a:rPr>
                        </m:ctrlPr>
                      </m:sSubPr>
                      <m:e>
                        <m:r>
                          <a:rPr lang="en-US" altLang="zh-CN" b="0" i="1" smtClean="0">
                            <a:solidFill>
                              <a:schemeClr val="bg1"/>
                            </a:solidFill>
                            <a:latin typeface="Cambria Math" panose="02040503050406030204" pitchFamily="18" charset="0"/>
                            <a:ea typeface="Cambria Math" panose="02040503050406030204" pitchFamily="18" charset="0"/>
                          </a:rPr>
                          <m:t>𝐶</m:t>
                        </m:r>
                      </m:e>
                      <m:sub>
                        <m:r>
                          <a:rPr lang="en-US" altLang="zh-CN" i="1">
                            <a:solidFill>
                              <a:schemeClr val="bg1"/>
                            </a:solidFill>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i="1">
                        <a:solidFill>
                          <a:schemeClr val="bg1"/>
                        </a:solidFill>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i="1">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𝐶</m:t>
                        </m:r>
                      </m:e>
                      <m:sub>
                        <m:r>
                          <a:rPr lang="en-US" altLang="zh-CN" i="1">
                            <a:solidFill>
                              <a:schemeClr val="bg1"/>
                            </a:solidFill>
                            <a:latin typeface="Cambria Math" panose="02040503050406030204" pitchFamily="18" charset="0"/>
                          </a:rPr>
                          <m:t>2</m:t>
                        </m:r>
                      </m:sub>
                    </m:sSub>
                    <m:r>
                      <a:rPr lang="en-US" altLang="zh-CN" i="1">
                        <a:solidFill>
                          <a:schemeClr val="bg1"/>
                        </a:solidFill>
                        <a:latin typeface="Cambria Math" panose="02040503050406030204" pitchFamily="18" charset="0"/>
                      </a:rPr>
                      <m:t>, </m:t>
                    </m:r>
                    <m:sSub>
                      <m:sSubPr>
                        <m:ctrlPr>
                          <a:rPr lang="zh-CN" altLang="zh-CN" i="1">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𝐶</m:t>
                        </m:r>
                      </m:e>
                      <m:sub>
                        <m:r>
                          <a:rPr lang="en-US" altLang="zh-CN" i="1">
                            <a:solidFill>
                              <a:schemeClr val="bg1"/>
                            </a:solidFill>
                            <a:latin typeface="Cambria Math" panose="02040503050406030204" pitchFamily="18" charset="0"/>
                          </a:rPr>
                          <m:t>3</m:t>
                        </m:r>
                      </m:sub>
                    </m:sSub>
                    <m:r>
                      <a:rPr lang="en-US" altLang="zh-CN" i="1">
                        <a:solidFill>
                          <a:schemeClr val="bg1"/>
                        </a:solidFill>
                        <a:latin typeface="Cambria Math" panose="02040503050406030204" pitchFamily="18" charset="0"/>
                      </a:rPr>
                      <m:t>, </m:t>
                    </m:r>
                    <m:sSub>
                      <m:sSubPr>
                        <m:ctrlPr>
                          <a:rPr lang="zh-CN" altLang="zh-CN" i="1">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𝐶</m:t>
                        </m:r>
                      </m:e>
                      <m:sub>
                        <m:r>
                          <a:rPr lang="en-US" altLang="zh-CN" i="1">
                            <a:solidFill>
                              <a:schemeClr val="bg1"/>
                            </a:solidFill>
                            <a:latin typeface="Cambria Math" panose="02040503050406030204" pitchFamily="18" charset="0"/>
                          </a:rPr>
                          <m:t>4</m:t>
                        </m:r>
                      </m:sub>
                    </m:sSub>
                  </m:oMath>
                </a14:m>
                <a:r>
                  <a:rPr lang="en-US"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a:t>
                </a:r>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 </a:t>
                </a:r>
                <a:endParaRPr lang="en-US"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The </a:t>
                </a:r>
                <a14:m>
                  <m:oMath xmlns:m="http://schemas.openxmlformats.org/officeDocument/2006/math">
                    <m:r>
                      <a:rPr lang="en-US" altLang="zh-CN" sz="1800" i="1" smtClean="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𝐸</m:t>
                    </m:r>
                    <m:d>
                      <m:dPr>
                        <m:ctrlPr>
                          <a:rPr lang="zh-CN" altLang="zh-CN" i="1">
                            <a:solidFill>
                              <a:schemeClr val="bg1"/>
                            </a:solidFill>
                            <a:effectLst/>
                            <a:latin typeface="Cambria Math" panose="02040503050406030204" pitchFamily="18" charset="0"/>
                            <a:ea typeface="Cambria Math" panose="02040503050406030204" pitchFamily="18" charset="0"/>
                          </a:rPr>
                        </m:ctrlPr>
                      </m:dPr>
                      <m:e>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e>
                    </m:d>
                    <m:r>
                      <a:rPr lang="en-US" altLang="zh-CN" sz="1800"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oMath>
                </a14:m>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present the encryption</a:t>
                </a:r>
                <a:r>
                  <a:rPr lang="zh-CN" altLang="en-US" dirty="0">
                    <a:solidFill>
                      <a:schemeClr val="bg1"/>
                    </a:solidFill>
                    <a:latin typeface="Lato" panose="020F0502020204030203" pitchFamily="34" charset="0"/>
                    <a:ea typeface="Times New Roman" panose="02020603050405020304" pitchFamily="18" charset="0"/>
                    <a:cs typeface="Times New Roman" panose="02020603050405020304" pitchFamily="18" charset="0"/>
                  </a:rPr>
                  <a:t> </a:t>
                </a:r>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operation and decompose</a:t>
                </a:r>
                <a:r>
                  <a:rPr lang="zh-CN" altLang="en-US"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 </a:t>
                </a:r>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the cipher into </a:t>
                </a:r>
                <a14:m>
                  <m:oMath xmlns:m="http://schemas.openxmlformats.org/officeDocument/2006/math">
                    <m:r>
                      <a:rPr lang="en-US" altLang="zh-CN" i="1">
                        <a:solidFill>
                          <a:schemeClr val="bg1"/>
                        </a:solidFill>
                        <a:latin typeface="Cambria Math" panose="02040503050406030204" pitchFamily="18" charset="0"/>
                      </a:rPr>
                      <m:t>𝐸</m:t>
                    </m:r>
                    <m:r>
                      <a:rPr lang="en-US" altLang="zh-CN" i="1">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𝐸</m:t>
                        </m:r>
                      </m:e>
                      <m:sub>
                        <m:r>
                          <a:rPr lang="en-US" altLang="zh-CN" i="1">
                            <a:solidFill>
                              <a:schemeClr val="bg1"/>
                            </a:solidFill>
                            <a:latin typeface="Cambria Math" panose="02040503050406030204" pitchFamily="18" charset="0"/>
                          </a:rPr>
                          <m:t>0</m:t>
                        </m:r>
                      </m:sub>
                    </m:sSub>
                    <m:r>
                      <a:rPr lang="en-US" altLang="zh-CN" i="1">
                        <a:solidFill>
                          <a:schemeClr val="bg1"/>
                        </a:solidFill>
                        <a:latin typeface="Cambria Math" panose="02040503050406030204" pitchFamily="18" charset="0"/>
                      </a:rPr>
                      <m:t>◦</m:t>
                    </m:r>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𝐸</m:t>
                        </m:r>
                      </m:e>
                      <m:sub>
                        <m:r>
                          <a:rPr lang="en-US" altLang="zh-CN" i="1">
                            <a:solidFill>
                              <a:schemeClr val="bg1"/>
                            </a:solidFill>
                            <a:latin typeface="Cambria Math" panose="02040503050406030204" pitchFamily="18" charset="0"/>
                          </a:rPr>
                          <m:t>1</m:t>
                        </m:r>
                      </m:sub>
                    </m:sSub>
                  </m:oMath>
                </a14:m>
                <a:r>
                  <a:rPr lang="en-US" altLang="zh-CN" dirty="0">
                    <a:solidFill>
                      <a:schemeClr val="bg1"/>
                    </a:solidFill>
                  </a:rPr>
                  <a:t> </a:t>
                </a:r>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where</a:t>
                </a:r>
                <a:r>
                  <a:rPr lang="en-US"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zh-CN" altLang="zh-CN" i="1" smtClean="0">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𝐸</m:t>
                        </m:r>
                      </m:e>
                      <m:sub>
                        <m:r>
                          <a:rPr lang="en-US" altLang="zh-CN" i="1">
                            <a:solidFill>
                              <a:schemeClr val="bg1"/>
                            </a:solidFill>
                            <a:latin typeface="Cambria Math" panose="02040503050406030204" pitchFamily="18" charset="0"/>
                          </a:rPr>
                          <m:t>0</m:t>
                        </m:r>
                      </m:sub>
                    </m:sSub>
                  </m:oMath>
                </a14:m>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 represent the</a:t>
                </a:r>
                <a:r>
                  <a:rPr lang="zh-CN" altLang="en-US"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 </a:t>
                </a:r>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first half</a:t>
                </a:r>
                <a:r>
                  <a:rPr lang="en-CN" altLang="zh-CN" dirty="0">
                    <a:solidFill>
                      <a:schemeClr val="bg1"/>
                    </a:solidFill>
                    <a:latin typeface="Lato" panose="020F0502020204030203" pitchFamily="34" charset="0"/>
                    <a:ea typeface="Times New Roman" panose="02020603050405020304" pitchFamily="18" charset="0"/>
                    <a:cs typeface="Times New Roman" panose="02020603050405020304" pitchFamily="18" charset="0"/>
                  </a:rPr>
                  <a:t> </a:t>
                </a:r>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of the cipher and </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𝐸</m:t>
                        </m:r>
                      </m:e>
                      <m:sub>
                        <m:r>
                          <a:rPr lang="en-US" altLang="zh-CN" i="1">
                            <a:solidFill>
                              <a:schemeClr val="bg1"/>
                            </a:solidFill>
                            <a:latin typeface="Cambria Math" panose="02040503050406030204" pitchFamily="18" charset="0"/>
                          </a:rPr>
                          <m:t>0</m:t>
                        </m:r>
                      </m:sub>
                    </m:sSub>
                  </m:oMath>
                </a14:m>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 presents last half. </a:t>
                </a:r>
                <a:endParaRPr lang="en-US"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There are four differential trails,</a:t>
                </a:r>
                <a:r>
                  <a:rPr lang="en-US"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n-US" altLang="zh-CN">
                        <a:solidFill>
                          <a:schemeClr val="bg1"/>
                        </a:solidFill>
                        <a:latin typeface="Cambria Math" panose="02040503050406030204" pitchFamily="18" charset="0"/>
                      </a:rPr>
                      <m:t>α</m:t>
                    </m:r>
                    <m:r>
                      <a:rPr lang="zh-CN" altLang="zh-CN">
                        <a:solidFill>
                          <a:schemeClr val="bg1"/>
                        </a:solidFill>
                        <a:latin typeface="Cambria Math" panose="02040503050406030204" pitchFamily="18" charset="0"/>
                      </a:rPr>
                      <m:t>→</m:t>
                    </m:r>
                    <m:r>
                      <m:rPr>
                        <m:sty m:val="p"/>
                      </m:rPr>
                      <a:rPr lang="en-US" altLang="zh-CN">
                        <a:solidFill>
                          <a:schemeClr val="bg1"/>
                        </a:solidFill>
                        <a:latin typeface="Cambria Math" panose="02040503050406030204" pitchFamily="18" charset="0"/>
                      </a:rPr>
                      <m:t>β</m:t>
                    </m:r>
                  </m:oMath>
                </a14:m>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 for </a:t>
                </a:r>
                <a14:m>
                  <m:oMath xmlns:m="http://schemas.openxmlformats.org/officeDocument/2006/math">
                    <m:sSub>
                      <m:sSubPr>
                        <m:ctrlPr>
                          <a:rPr lang="en-CN" altLang="zh-CN"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CN" altLang="zh-CN"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CN" altLang="zh-CN"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a:t>
                </a:r>
                <a:r>
                  <a:rPr lang="en-US" altLang="zh-CN" dirty="0">
                    <a:solidFill>
                      <a:schemeClr val="bg1"/>
                    </a:solidFill>
                  </a:rPr>
                  <a:t> </a:t>
                </a:r>
                <a14:m>
                  <m:oMath xmlns:m="http://schemas.openxmlformats.org/officeDocument/2006/math">
                    <m:r>
                      <m:rPr>
                        <m:sty m:val="p"/>
                      </m:rPr>
                      <a:rPr lang="en-US" altLang="zh-CN">
                        <a:solidFill>
                          <a:schemeClr val="bg1"/>
                        </a:solidFill>
                        <a:latin typeface="Cambria Math" panose="02040503050406030204" pitchFamily="18" charset="0"/>
                      </a:rPr>
                      <m:t>γ</m:t>
                    </m:r>
                    <m:r>
                      <a:rPr lang="zh-CN" altLang="zh-CN">
                        <a:solidFill>
                          <a:schemeClr val="bg1"/>
                        </a:solidFill>
                        <a:latin typeface="Cambria Math" panose="02040503050406030204" pitchFamily="18" charset="0"/>
                      </a:rPr>
                      <m:t>→</m:t>
                    </m:r>
                    <m:r>
                      <m:rPr>
                        <m:sty m:val="p"/>
                      </m:rPr>
                      <a:rPr lang="en-US" altLang="zh-CN">
                        <a:solidFill>
                          <a:schemeClr val="bg1"/>
                        </a:solidFill>
                        <a:latin typeface="Cambria Math" panose="02040503050406030204" pitchFamily="18" charset="0"/>
                      </a:rPr>
                      <m:t>δ</m:t>
                    </m:r>
                  </m:oMath>
                </a14:m>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 for</a:t>
                </a:r>
                <a:r>
                  <a:rPr lang="zh-CN" altLang="en-US"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CN" altLang="zh-CN"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CN" altLang="zh-CN"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CN" altLang="zh-CN"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 ; </a:t>
                </a:r>
                <a14:m>
                  <m:oMath xmlns:m="http://schemas.openxmlformats.org/officeDocument/2006/math">
                    <m:r>
                      <a:rPr lang="en-US" altLang="zh-CN" i="1" smtClean="0">
                        <a:solidFill>
                          <a:schemeClr val="bg1"/>
                        </a:solidFill>
                        <a:latin typeface="Cambria Math" panose="02040503050406030204" pitchFamily="18" charset="0"/>
                      </a:rPr>
                      <m:t>𝛿</m:t>
                    </m:r>
                    <m:r>
                      <a:rPr lang="en-US" altLang="zh-CN" i="1" smtClean="0">
                        <a:solidFill>
                          <a:schemeClr val="bg1"/>
                        </a:solidFill>
                        <a:latin typeface="Cambria Math" panose="02040503050406030204" pitchFamily="18" charset="0"/>
                      </a:rPr>
                      <m:t>→</m:t>
                    </m:r>
                    <m:r>
                      <a:rPr lang="en-US" altLang="zh-CN" i="1" smtClean="0">
                        <a:solidFill>
                          <a:schemeClr val="bg1"/>
                        </a:solidFill>
                        <a:latin typeface="Cambria Math" panose="02040503050406030204" pitchFamily="18" charset="0"/>
                      </a:rPr>
                      <m:t>𝛾</m:t>
                    </m:r>
                    <m:r>
                      <a:rPr lang="en-US" altLang="zh-CN" i="1" smtClean="0">
                        <a:solidFill>
                          <a:schemeClr val="bg1"/>
                        </a:solidFill>
                        <a:latin typeface="Cambria Math" panose="02040503050406030204" pitchFamily="18" charset="0"/>
                      </a:rPr>
                      <m:t> </m:t>
                    </m:r>
                  </m:oMath>
                </a14:m>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for </a:t>
                </a:r>
                <a14:m>
                  <m:oMath xmlns:m="http://schemas.openxmlformats.org/officeDocument/2006/math">
                    <m:sSubSup>
                      <m:sSubSupPr>
                        <m:ctrlPr>
                          <a:rPr lang="en-CN" altLang="zh-CN"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CN" altLang="zh-CN"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CN" altLang="zh-CN"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CN" altLang="zh-CN"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sup>
                    </m:sSubSup>
                  </m:oMath>
                </a14:m>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 and </a:t>
                </a:r>
                <a14:m>
                  <m:oMath xmlns:m="http://schemas.openxmlformats.org/officeDocument/2006/math">
                    <m:r>
                      <m:rPr>
                        <m:sty m:val="p"/>
                      </m:rPr>
                      <a:rPr lang="en-US" altLang="zh-CN">
                        <a:solidFill>
                          <a:schemeClr val="bg1"/>
                        </a:solidFill>
                        <a:latin typeface="Cambria Math" panose="02040503050406030204" pitchFamily="18" charset="0"/>
                      </a:rPr>
                      <m:t>β</m:t>
                    </m:r>
                    <m:r>
                      <a:rPr lang="zh-CN" altLang="zh-CN">
                        <a:solidFill>
                          <a:schemeClr val="bg1"/>
                        </a:solidFill>
                        <a:latin typeface="Cambria Math" panose="02040503050406030204" pitchFamily="18" charset="0"/>
                      </a:rPr>
                      <m:t>→</m:t>
                    </m:r>
                    <m:r>
                      <m:rPr>
                        <m:sty m:val="p"/>
                      </m:rPr>
                      <a:rPr lang="en-US" altLang="zh-CN">
                        <a:solidFill>
                          <a:schemeClr val="bg1"/>
                        </a:solidFill>
                        <a:latin typeface="Cambria Math" panose="02040503050406030204" pitchFamily="18" charset="0"/>
                      </a:rPr>
                      <m:t>α</m:t>
                    </m:r>
                    <m:r>
                      <a:rPr lang="en-US" altLang="zh-CN" i="1">
                        <a:solidFill>
                          <a:schemeClr val="bg1"/>
                        </a:solidFill>
                        <a:latin typeface="Cambria Math" panose="02040503050406030204" pitchFamily="18" charset="0"/>
                      </a:rPr>
                      <m:t> </m:t>
                    </m:r>
                  </m:oMath>
                </a14:m>
                <a:r>
                  <a:rPr lang="en-CN" altLang="zh-CN"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for </a:t>
                </a:r>
                <a14:m>
                  <m:oMath xmlns:m="http://schemas.openxmlformats.org/officeDocument/2006/math">
                    <m:sSubSup>
                      <m:sSubSupPr>
                        <m:ctrlPr>
                          <a:rPr lang="en-CN" altLang="zh-CN"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CN" altLang="zh-CN"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𝐸</m:t>
                        </m:r>
                      </m:e>
                      <m:sub>
                        <m:r>
                          <a:rPr lang="en-CN" altLang="zh-CN"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CN" altLang="zh-CN"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sup>
                    </m:sSubSup>
                  </m:oMath>
                </a14:m>
                <a:endParaRPr lang="en-CN" dirty="0">
                  <a:solidFill>
                    <a:schemeClr val="bg1"/>
                  </a:solidFill>
                </a:endParaRPr>
              </a:p>
            </p:txBody>
          </p:sp>
        </mc:Choice>
        <mc:Fallback xmlns="">
          <p:sp>
            <p:nvSpPr>
              <p:cNvPr id="50" name="TextBox 49">
                <a:extLst>
                  <a:ext uri="{FF2B5EF4-FFF2-40B4-BE49-F238E27FC236}">
                    <a16:creationId xmlns:a16="http://schemas.microsoft.com/office/drawing/2014/main" id="{CA5FC748-402F-FE4F-1276-7F860F6B56A5}"/>
                  </a:ext>
                </a:extLst>
              </p:cNvPr>
              <p:cNvSpPr txBox="1">
                <a:spLocks noRot="1" noChangeAspect="1" noMove="1" noResize="1" noEditPoints="1" noAdjustHandles="1" noChangeArrowheads="1" noChangeShapeType="1" noTextEdit="1"/>
              </p:cNvSpPr>
              <p:nvPr/>
            </p:nvSpPr>
            <p:spPr>
              <a:xfrm>
                <a:off x="5726233" y="961773"/>
                <a:ext cx="5371565" cy="2313197"/>
              </a:xfrm>
              <a:prstGeom prst="rect">
                <a:avLst/>
              </a:prstGeom>
              <a:blipFill>
                <a:blip r:embed="rId2"/>
                <a:stretch>
                  <a:fillRect l="-680" t="-1583" b="-3430"/>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7E379F92-D6A9-A6C5-1276-8FCB91EC439D}"/>
              </a:ext>
            </a:extLst>
          </p:cNvPr>
          <p:cNvSpPr>
            <a:spLocks noGrp="1"/>
          </p:cNvSpPr>
          <p:nvPr>
            <p:ph type="sldNum" sz="quarter" idx="12"/>
          </p:nvPr>
        </p:nvSpPr>
        <p:spPr/>
        <p:txBody>
          <a:bodyPr/>
          <a:lstStyle/>
          <a:p>
            <a:fld id="{DE889C00-3007-445F-903C-C55D6E6A648E}" type="slidenum">
              <a:rPr lang="zh-CN" altLang="en-US" smtClean="0"/>
              <a:pPr/>
              <a:t>11</a:t>
            </a:fld>
            <a:endParaRPr lang="zh-CN" altLang="en-US"/>
          </a:p>
        </p:txBody>
      </p:sp>
      <p:pic>
        <p:nvPicPr>
          <p:cNvPr id="5" name="Picture 2">
            <a:extLst>
              <a:ext uri="{FF2B5EF4-FFF2-40B4-BE49-F238E27FC236}">
                <a16:creationId xmlns:a16="http://schemas.microsoft.com/office/drawing/2014/main" id="{E83D79EF-3075-C393-2A58-E10475EA2F9A}"/>
              </a:ext>
            </a:extLst>
          </p:cNvPr>
          <p:cNvPicPr>
            <a:picLocks noChangeAspect="1"/>
          </p:cNvPicPr>
          <p:nvPr/>
        </p:nvPicPr>
        <p:blipFill>
          <a:blip r:embed="rId3"/>
          <a:stretch>
            <a:fillRect/>
          </a:stretch>
        </p:blipFill>
        <p:spPr>
          <a:xfrm>
            <a:off x="1162472" y="1416938"/>
            <a:ext cx="3482330" cy="4018073"/>
          </a:xfrm>
          <a:prstGeom prst="rect">
            <a:avLst/>
          </a:prstGeom>
        </p:spPr>
      </p:pic>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DFBEB6E6-5EDA-F510-4A99-C9460BDD4FF4}"/>
                  </a:ext>
                </a:extLst>
              </p:cNvPr>
              <p:cNvSpPr txBox="1"/>
              <p:nvPr/>
            </p:nvSpPr>
            <p:spPr>
              <a:xfrm>
                <a:off x="5726233" y="3423960"/>
                <a:ext cx="5139634" cy="14936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𝐸</m:t>
                          </m:r>
                        </m:e>
                        <m:sub>
                          <m:r>
                            <a:rPr lang="zh-CN" altLang="en-US" i="0">
                              <a:solidFill>
                                <a:schemeClr val="bg1"/>
                              </a:solidFill>
                              <a:latin typeface="Cambria Math" panose="02040503050406030204" pitchFamily="18" charset="0"/>
                            </a:rPr>
                            <m:t>0</m:t>
                          </m:r>
                        </m:sub>
                      </m:sSub>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𝑃</m:t>
                              </m:r>
                            </m:e>
                            <m:sub>
                              <m:r>
                                <a:rPr lang="zh-CN" altLang="en-US" i="0">
                                  <a:solidFill>
                                    <a:schemeClr val="bg1"/>
                                  </a:solidFill>
                                  <a:latin typeface="Cambria Math" panose="02040503050406030204" pitchFamily="18" charset="0"/>
                                </a:rPr>
                                <m:t>3</m:t>
                              </m:r>
                            </m:sub>
                          </m:sSub>
                        </m:e>
                      </m:d>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𝐸</m:t>
                          </m:r>
                        </m:e>
                        <m:sub>
                          <m:r>
                            <a:rPr lang="zh-CN" altLang="en-US" i="0">
                              <a:solidFill>
                                <a:schemeClr val="bg1"/>
                              </a:solidFill>
                              <a:latin typeface="Cambria Math" panose="02040503050406030204" pitchFamily="18" charset="0"/>
                            </a:rPr>
                            <m:t>0</m:t>
                          </m:r>
                        </m:sub>
                      </m:sSub>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𝑃</m:t>
                              </m:r>
                            </m:e>
                            <m:sub>
                              <m:r>
                                <a:rPr lang="zh-CN" altLang="en-US" i="0">
                                  <a:solidFill>
                                    <a:schemeClr val="bg1"/>
                                  </a:solidFill>
                                  <a:latin typeface="Cambria Math" panose="02040503050406030204" pitchFamily="18" charset="0"/>
                                </a:rPr>
                                <m:t>4</m:t>
                              </m:r>
                            </m:sub>
                          </m:sSub>
                        </m:e>
                      </m:d>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𝐸</m:t>
                          </m:r>
                        </m:e>
                        <m:sub>
                          <m:r>
                            <a:rPr lang="zh-CN" altLang="en-US" i="0">
                              <a:solidFill>
                                <a:schemeClr val="bg1"/>
                              </a:solidFill>
                              <a:latin typeface="Cambria Math" panose="02040503050406030204" pitchFamily="18" charset="0"/>
                            </a:rPr>
                            <m:t>0</m:t>
                          </m:r>
                        </m:sub>
                      </m:sSub>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𝑃</m:t>
                              </m:r>
                            </m:e>
                            <m:sub>
                              <m:r>
                                <a:rPr lang="zh-CN" altLang="en-US" i="0">
                                  <a:solidFill>
                                    <a:schemeClr val="bg1"/>
                                  </a:solidFill>
                                  <a:latin typeface="Cambria Math" panose="02040503050406030204" pitchFamily="18" charset="0"/>
                                </a:rPr>
                                <m:t>1</m:t>
                              </m:r>
                            </m:sub>
                          </m:sSub>
                        </m:e>
                      </m:d>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𝐸</m:t>
                          </m:r>
                        </m:e>
                        <m:sub>
                          <m:r>
                            <a:rPr lang="zh-CN" altLang="en-US" i="0">
                              <a:solidFill>
                                <a:schemeClr val="bg1"/>
                              </a:solidFill>
                              <a:latin typeface="Cambria Math" panose="02040503050406030204" pitchFamily="18" charset="0"/>
                            </a:rPr>
                            <m:t>0</m:t>
                          </m:r>
                        </m:sub>
                      </m:sSub>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𝑃</m:t>
                              </m:r>
                            </m:e>
                            <m:sub>
                              <m:r>
                                <a:rPr lang="zh-CN" altLang="en-US" i="0">
                                  <a:solidFill>
                                    <a:schemeClr val="bg1"/>
                                  </a:solidFill>
                                  <a:latin typeface="Cambria Math" panose="02040503050406030204" pitchFamily="18" charset="0"/>
                                </a:rPr>
                                <m:t>2</m:t>
                              </m:r>
                            </m:sub>
                          </m:sSub>
                        </m:e>
                      </m:d>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𝐸</m:t>
                          </m:r>
                        </m:e>
                        <m:sub>
                          <m:r>
                            <a:rPr lang="zh-CN" altLang="en-US" i="0">
                              <a:solidFill>
                                <a:schemeClr val="bg1"/>
                              </a:solidFill>
                              <a:latin typeface="Cambria Math" panose="02040503050406030204" pitchFamily="18" charset="0"/>
                            </a:rPr>
                            <m:t>0</m:t>
                          </m:r>
                        </m:sub>
                      </m:sSub>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𝑃</m:t>
                              </m:r>
                            </m:e>
                            <m:sub>
                              <m:r>
                                <a:rPr lang="zh-CN" altLang="en-US" i="0">
                                  <a:solidFill>
                                    <a:schemeClr val="bg1"/>
                                  </a:solidFill>
                                  <a:latin typeface="Cambria Math" panose="02040503050406030204" pitchFamily="18" charset="0"/>
                                </a:rPr>
                                <m:t>1</m:t>
                              </m:r>
                            </m:sub>
                          </m:sSub>
                        </m:e>
                      </m:d>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𝐸</m:t>
                          </m:r>
                        </m:e>
                        <m:sub>
                          <m:r>
                            <a:rPr lang="zh-CN" altLang="en-US" i="0">
                              <a:solidFill>
                                <a:schemeClr val="bg1"/>
                              </a:solidFill>
                              <a:latin typeface="Cambria Math" panose="02040503050406030204" pitchFamily="18" charset="0"/>
                            </a:rPr>
                            <m:t>0</m:t>
                          </m:r>
                        </m:sub>
                      </m:sSub>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𝑃</m:t>
                              </m:r>
                            </m:e>
                            <m:sub>
                              <m:r>
                                <a:rPr lang="zh-CN" altLang="en-US" i="0">
                                  <a:solidFill>
                                    <a:schemeClr val="bg1"/>
                                  </a:solidFill>
                                  <a:latin typeface="Cambria Math" panose="02040503050406030204" pitchFamily="18" charset="0"/>
                                </a:rPr>
                                <m:t>3</m:t>
                              </m:r>
                            </m:sub>
                          </m:sSub>
                        </m:e>
                      </m:d>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𝐸</m:t>
                          </m:r>
                        </m:e>
                        <m:sub>
                          <m:r>
                            <a:rPr lang="zh-CN" altLang="en-US" i="0">
                              <a:solidFill>
                                <a:schemeClr val="bg1"/>
                              </a:solidFill>
                              <a:latin typeface="Cambria Math" panose="02040503050406030204" pitchFamily="18" charset="0"/>
                            </a:rPr>
                            <m:t>0</m:t>
                          </m:r>
                        </m:sub>
                      </m:sSub>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𝑃</m:t>
                              </m:r>
                            </m:e>
                            <m:sub>
                              <m:r>
                                <a:rPr lang="zh-CN" altLang="en-US" i="0">
                                  <a:solidFill>
                                    <a:schemeClr val="bg1"/>
                                  </a:solidFill>
                                  <a:latin typeface="Cambria Math" panose="02040503050406030204" pitchFamily="18" charset="0"/>
                                </a:rPr>
                                <m:t>2</m:t>
                              </m:r>
                            </m:sub>
                          </m:sSub>
                        </m:e>
                      </m:d>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𝐸</m:t>
                          </m:r>
                        </m:e>
                        <m:sub>
                          <m:r>
                            <a:rPr lang="zh-CN" altLang="en-US" i="0">
                              <a:solidFill>
                                <a:schemeClr val="bg1"/>
                              </a:solidFill>
                              <a:latin typeface="Cambria Math" panose="02040503050406030204" pitchFamily="18" charset="0"/>
                            </a:rPr>
                            <m:t>0</m:t>
                          </m:r>
                        </m:sub>
                      </m:sSub>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𝑃</m:t>
                              </m:r>
                            </m:e>
                            <m:sub>
                              <m:r>
                                <a:rPr lang="zh-CN" altLang="en-US" i="0">
                                  <a:solidFill>
                                    <a:schemeClr val="bg1"/>
                                  </a:solidFill>
                                  <a:latin typeface="Cambria Math" panose="02040503050406030204" pitchFamily="18" charset="0"/>
                                </a:rPr>
                                <m:t>4</m:t>
                              </m:r>
                            </m:sub>
                          </m:sSub>
                        </m:e>
                      </m:d>
                      <m:r>
                        <a:rPr lang="zh-CN" altLang="en-US" i="0">
                          <a:solidFill>
                            <a:schemeClr val="bg1"/>
                          </a:solidFill>
                          <a:latin typeface="Cambria Math" panose="02040503050406030204" pitchFamily="18" charset="0"/>
                        </a:rPr>
                        <m:t>= </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𝐸</m:t>
                          </m:r>
                        </m:e>
                        <m:sub>
                          <m:r>
                            <a:rPr lang="zh-CN" altLang="en-US" i="0">
                              <a:solidFill>
                                <a:schemeClr val="bg1"/>
                              </a:solidFill>
                              <a:latin typeface="Cambria Math" panose="02040503050406030204" pitchFamily="18" charset="0"/>
                            </a:rPr>
                            <m:t>0</m:t>
                          </m:r>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𝑃</m:t>
                                  </m:r>
                                </m:e>
                                <m:sub>
                                  <m:r>
                                    <a:rPr lang="zh-CN" altLang="en-US" i="0">
                                      <a:solidFill>
                                        <a:schemeClr val="bg1"/>
                                      </a:solidFill>
                                      <a:latin typeface="Cambria Math" panose="02040503050406030204" pitchFamily="18" charset="0"/>
                                    </a:rPr>
                                    <m:t>1</m:t>
                                  </m:r>
                                </m:sub>
                              </m:sSub>
                            </m:e>
                          </m:d>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𝐸</m:t>
                          </m:r>
                        </m:e>
                        <m:sub>
                          <m:r>
                            <a:rPr lang="zh-CN" altLang="en-US" i="0">
                              <a:solidFill>
                                <a:schemeClr val="bg1"/>
                              </a:solidFill>
                              <a:latin typeface="Cambria Math" panose="02040503050406030204" pitchFamily="18" charset="0"/>
                            </a:rPr>
                            <m:t>0</m:t>
                          </m:r>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𝑃</m:t>
                                  </m:r>
                                </m:e>
                                <m:sub>
                                  <m:r>
                                    <a:rPr lang="zh-CN" altLang="en-US" i="0">
                                      <a:solidFill>
                                        <a:schemeClr val="bg1"/>
                                      </a:solidFill>
                                      <a:latin typeface="Cambria Math" panose="02040503050406030204" pitchFamily="18" charset="0"/>
                                    </a:rPr>
                                    <m:t>2</m:t>
                                  </m:r>
                                </m:sub>
                              </m:sSub>
                            </m:e>
                          </m:d>
                        </m:sub>
                      </m:sSub>
                      <m:r>
                        <a:rPr lang="zh-CN" altLang="en-US" i="0">
                          <a:solidFill>
                            <a:schemeClr val="bg1"/>
                          </a:solidFill>
                          <a:latin typeface="Cambria Math" panose="02040503050406030204" pitchFamily="18" charset="0"/>
                        </a:rPr>
                        <m:t>⊕</m:t>
                      </m:r>
                      <m:sSubSup>
                        <m:sSubSupPr>
                          <m:ctrlPr>
                            <a:rPr lang="zh-CN" altLang="en-US" i="1">
                              <a:solidFill>
                                <a:schemeClr val="bg1"/>
                              </a:solidFill>
                              <a:latin typeface="Cambria Math" panose="02040503050406030204" pitchFamily="18" charset="0"/>
                            </a:rPr>
                          </m:ctrlPr>
                        </m:sSubSupPr>
                        <m:e>
                          <m:r>
                            <a:rPr lang="zh-CN" altLang="en-US" i="1">
                              <a:solidFill>
                                <a:schemeClr val="bg1"/>
                              </a:solidFill>
                              <a:latin typeface="Cambria Math" panose="02040503050406030204" pitchFamily="18" charset="0"/>
                            </a:rPr>
                            <m:t>𝐸</m:t>
                          </m:r>
                        </m:e>
                        <m:sub>
                          <m:r>
                            <a:rPr lang="zh-CN" altLang="en-US" i="0">
                              <a:solidFill>
                                <a:schemeClr val="bg1"/>
                              </a:solidFill>
                              <a:latin typeface="Cambria Math" panose="02040503050406030204" pitchFamily="18" charset="0"/>
                            </a:rPr>
                            <m:t>1</m:t>
                          </m:r>
                        </m:sub>
                        <m:sup>
                          <m:r>
                            <a:rPr lang="zh-CN" altLang="en-US" i="0">
                              <a:solidFill>
                                <a:schemeClr val="bg1"/>
                              </a:solidFill>
                              <a:latin typeface="Cambria Math" panose="02040503050406030204" pitchFamily="18" charset="0"/>
                            </a:rPr>
                            <m:t>−1</m:t>
                          </m:r>
                        </m:sup>
                      </m:sSubSup>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𝐶</m:t>
                              </m:r>
                            </m:e>
                            <m:sub>
                              <m:r>
                                <a:rPr lang="zh-CN" altLang="en-US" i="0">
                                  <a:solidFill>
                                    <a:schemeClr val="bg1"/>
                                  </a:solidFill>
                                  <a:latin typeface="Cambria Math" panose="02040503050406030204" pitchFamily="18" charset="0"/>
                                </a:rPr>
                                <m:t>1</m:t>
                              </m:r>
                            </m:sub>
                          </m:sSub>
                        </m:e>
                      </m:d>
                      <m:r>
                        <a:rPr lang="zh-CN" altLang="en-US" i="0">
                          <a:solidFill>
                            <a:schemeClr val="bg1"/>
                          </a:solidFill>
                          <a:latin typeface="Cambria Math" panose="02040503050406030204" pitchFamily="18" charset="0"/>
                        </a:rPr>
                        <m:t>⊕</m:t>
                      </m:r>
                      <m:sSubSup>
                        <m:sSubSupPr>
                          <m:ctrlPr>
                            <a:rPr lang="zh-CN" altLang="en-US" i="1">
                              <a:solidFill>
                                <a:schemeClr val="bg1"/>
                              </a:solidFill>
                              <a:latin typeface="Cambria Math" panose="02040503050406030204" pitchFamily="18" charset="0"/>
                            </a:rPr>
                          </m:ctrlPr>
                        </m:sSubSupPr>
                        <m:e>
                          <m:r>
                            <a:rPr lang="zh-CN" altLang="en-US" i="1">
                              <a:solidFill>
                                <a:schemeClr val="bg1"/>
                              </a:solidFill>
                              <a:latin typeface="Cambria Math" panose="02040503050406030204" pitchFamily="18" charset="0"/>
                            </a:rPr>
                            <m:t>𝐸</m:t>
                          </m:r>
                        </m:e>
                        <m:sub>
                          <m:r>
                            <a:rPr lang="zh-CN" altLang="en-US" i="0">
                              <a:solidFill>
                                <a:schemeClr val="bg1"/>
                              </a:solidFill>
                              <a:latin typeface="Cambria Math" panose="02040503050406030204" pitchFamily="18" charset="0"/>
                            </a:rPr>
                            <m:t>1</m:t>
                          </m:r>
                        </m:sub>
                        <m:sup>
                          <m:r>
                            <a:rPr lang="zh-CN" altLang="en-US" i="0">
                              <a:solidFill>
                                <a:schemeClr val="bg1"/>
                              </a:solidFill>
                              <a:latin typeface="Cambria Math" panose="02040503050406030204" pitchFamily="18" charset="0"/>
                            </a:rPr>
                            <m:t>−1</m:t>
                          </m:r>
                        </m:sup>
                      </m:sSubSup>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𝐶</m:t>
                              </m:r>
                            </m:e>
                            <m:sub>
                              <m:r>
                                <a:rPr lang="zh-CN" altLang="en-US" i="0">
                                  <a:solidFill>
                                    <a:schemeClr val="bg1"/>
                                  </a:solidFill>
                                  <a:latin typeface="Cambria Math" panose="02040503050406030204" pitchFamily="18" charset="0"/>
                                </a:rPr>
                                <m:t>3</m:t>
                              </m:r>
                            </m:sub>
                          </m:sSub>
                        </m:e>
                      </m:d>
                      <m:r>
                        <a:rPr lang="zh-CN" altLang="en-US" i="0">
                          <a:solidFill>
                            <a:schemeClr val="bg1"/>
                          </a:solidFill>
                          <a:latin typeface="Cambria Math" panose="02040503050406030204" pitchFamily="18" charset="0"/>
                        </a:rPr>
                        <m:t>⊕</m:t>
                      </m:r>
                      <m:sSubSup>
                        <m:sSubSupPr>
                          <m:ctrlPr>
                            <a:rPr lang="zh-CN" altLang="en-US" i="1">
                              <a:solidFill>
                                <a:schemeClr val="bg1"/>
                              </a:solidFill>
                              <a:latin typeface="Cambria Math" panose="02040503050406030204" pitchFamily="18" charset="0"/>
                            </a:rPr>
                          </m:ctrlPr>
                        </m:sSubSupPr>
                        <m:e>
                          <m:r>
                            <a:rPr lang="zh-CN" altLang="en-US" i="1">
                              <a:solidFill>
                                <a:schemeClr val="bg1"/>
                              </a:solidFill>
                              <a:latin typeface="Cambria Math" panose="02040503050406030204" pitchFamily="18" charset="0"/>
                            </a:rPr>
                            <m:t>𝐸</m:t>
                          </m:r>
                        </m:e>
                        <m:sub>
                          <m:r>
                            <a:rPr lang="zh-CN" altLang="en-US" i="0">
                              <a:solidFill>
                                <a:schemeClr val="bg1"/>
                              </a:solidFill>
                              <a:latin typeface="Cambria Math" panose="02040503050406030204" pitchFamily="18" charset="0"/>
                            </a:rPr>
                            <m:t>1</m:t>
                          </m:r>
                        </m:sub>
                        <m:sup>
                          <m:r>
                            <a:rPr lang="zh-CN" altLang="en-US" i="0">
                              <a:solidFill>
                                <a:schemeClr val="bg1"/>
                              </a:solidFill>
                              <a:latin typeface="Cambria Math" panose="02040503050406030204" pitchFamily="18" charset="0"/>
                            </a:rPr>
                            <m:t>−1</m:t>
                          </m:r>
                        </m:sup>
                      </m:sSubSup>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𝐶</m:t>
                              </m:r>
                            </m:e>
                            <m:sub>
                              <m:r>
                                <a:rPr lang="zh-CN" altLang="en-US" i="0">
                                  <a:solidFill>
                                    <a:schemeClr val="bg1"/>
                                  </a:solidFill>
                                  <a:latin typeface="Cambria Math" panose="02040503050406030204" pitchFamily="18" charset="0"/>
                                </a:rPr>
                                <m:t>2</m:t>
                              </m:r>
                            </m:sub>
                          </m:sSub>
                        </m:e>
                      </m:d>
                      <m:r>
                        <a:rPr lang="zh-CN" altLang="en-US" i="0">
                          <a:solidFill>
                            <a:schemeClr val="bg1"/>
                          </a:solidFill>
                          <a:latin typeface="Cambria Math" panose="02040503050406030204" pitchFamily="18" charset="0"/>
                        </a:rPr>
                        <m:t>⊕</m:t>
                      </m:r>
                      <m:sSubSup>
                        <m:sSubSupPr>
                          <m:ctrlPr>
                            <a:rPr lang="zh-CN" altLang="en-US" i="1">
                              <a:solidFill>
                                <a:schemeClr val="bg1"/>
                              </a:solidFill>
                              <a:latin typeface="Cambria Math" panose="02040503050406030204" pitchFamily="18" charset="0"/>
                            </a:rPr>
                          </m:ctrlPr>
                        </m:sSubSupPr>
                        <m:e>
                          <m:r>
                            <a:rPr lang="zh-CN" altLang="en-US" i="1">
                              <a:solidFill>
                                <a:schemeClr val="bg1"/>
                              </a:solidFill>
                              <a:latin typeface="Cambria Math" panose="02040503050406030204" pitchFamily="18" charset="0"/>
                            </a:rPr>
                            <m:t>𝐸</m:t>
                          </m:r>
                        </m:e>
                        <m:sub>
                          <m:r>
                            <a:rPr lang="zh-CN" altLang="en-US" i="0">
                              <a:solidFill>
                                <a:schemeClr val="bg1"/>
                              </a:solidFill>
                              <a:latin typeface="Cambria Math" panose="02040503050406030204" pitchFamily="18" charset="0"/>
                            </a:rPr>
                            <m:t>1</m:t>
                          </m:r>
                        </m:sub>
                        <m:sup>
                          <m:r>
                            <a:rPr lang="zh-CN" altLang="en-US" i="0">
                              <a:solidFill>
                                <a:schemeClr val="bg1"/>
                              </a:solidFill>
                              <a:latin typeface="Cambria Math" panose="02040503050406030204" pitchFamily="18" charset="0"/>
                            </a:rPr>
                            <m:t>−1</m:t>
                          </m:r>
                        </m:sup>
                      </m:sSubSup>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𝐶</m:t>
                              </m:r>
                            </m:e>
                            <m:sub>
                              <m:r>
                                <a:rPr lang="zh-CN" altLang="en-US" i="0">
                                  <a:solidFill>
                                    <a:schemeClr val="bg1"/>
                                  </a:solidFill>
                                  <a:latin typeface="Cambria Math" panose="02040503050406030204" pitchFamily="18" charset="0"/>
                                </a:rPr>
                                <m:t>4</m:t>
                              </m:r>
                            </m:sub>
                          </m:sSub>
                        </m:e>
                      </m:d>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𝛽</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𝛾</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𝛾</m:t>
                      </m:r>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𝛽</m:t>
                      </m:r>
                    </m:oMath>
                  </m:oMathPara>
                </a14:m>
                <a:endParaRPr lang="zh-CN" altLang="en-US" dirty="0">
                  <a:solidFill>
                    <a:schemeClr val="bg1"/>
                  </a:solidFill>
                </a:endParaRPr>
              </a:p>
            </p:txBody>
          </p:sp>
        </mc:Choice>
        <mc:Fallback xmlns="">
          <p:sp>
            <p:nvSpPr>
              <p:cNvPr id="54" name="文本框 53">
                <a:extLst>
                  <a:ext uri="{FF2B5EF4-FFF2-40B4-BE49-F238E27FC236}">
                    <a16:creationId xmlns:a16="http://schemas.microsoft.com/office/drawing/2014/main" id="{DFBEB6E6-5EDA-F510-4A99-C9460BDD4FF4}"/>
                  </a:ext>
                </a:extLst>
              </p:cNvPr>
              <p:cNvSpPr txBox="1">
                <a:spLocks noRot="1" noChangeAspect="1" noMove="1" noResize="1" noEditPoints="1" noAdjustHandles="1" noChangeArrowheads="1" noChangeShapeType="1" noTextEdit="1"/>
              </p:cNvSpPr>
              <p:nvPr/>
            </p:nvSpPr>
            <p:spPr>
              <a:xfrm>
                <a:off x="5726233" y="3423960"/>
                <a:ext cx="5139634" cy="1493679"/>
              </a:xfrm>
              <a:prstGeom prst="rect">
                <a:avLst/>
              </a:prstGeom>
              <a:blipFill>
                <a:blip r:embed="rId4"/>
                <a:stretch>
                  <a:fillRect b="-28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055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EC568-838A-4A64-B172-F249E6A41EFB}"/>
              </a:ext>
            </a:extLst>
          </p:cNvPr>
          <p:cNvSpPr>
            <a:spLocks noGrp="1"/>
          </p:cNvSpPr>
          <p:nvPr>
            <p:ph type="title"/>
          </p:nvPr>
        </p:nvSpPr>
        <p:spPr>
          <a:xfrm>
            <a:off x="3611880" y="230255"/>
            <a:ext cx="7990840" cy="480131"/>
          </a:xfrm>
        </p:spPr>
        <p:txBody>
          <a:bodyPr/>
          <a:lstStyle/>
          <a:p>
            <a:r>
              <a:rPr lang="en-US" altLang="zh-CN" dirty="0">
                <a:latin typeface="Arial" pitchFamily="34" charset="0"/>
                <a:cs typeface="Arial" pitchFamily="34" charset="0"/>
              </a:rPr>
              <a:t>LITERATURE</a:t>
            </a:r>
            <a:r>
              <a:rPr lang="zh-CN" altLang="en-US" dirty="0">
                <a:latin typeface="Arial" pitchFamily="34" charset="0"/>
                <a:cs typeface="Arial" pitchFamily="34" charset="0"/>
              </a:rPr>
              <a:t> </a:t>
            </a:r>
            <a:r>
              <a:rPr lang="en-US" altLang="zh-CN" dirty="0">
                <a:latin typeface="Arial" pitchFamily="34" charset="0"/>
                <a:cs typeface="Arial" pitchFamily="34" charset="0"/>
              </a:rPr>
              <a:t>REVIEW</a:t>
            </a:r>
            <a:endParaRPr lang="zh-CN" altLang="en-US" dirty="0"/>
          </a:p>
        </p:txBody>
      </p:sp>
      <p:sp>
        <p:nvSpPr>
          <p:cNvPr id="3" name="矩形 2">
            <a:extLst>
              <a:ext uri="{FF2B5EF4-FFF2-40B4-BE49-F238E27FC236}">
                <a16:creationId xmlns:a16="http://schemas.microsoft.com/office/drawing/2014/main" id="{2A30542E-6254-46E0-B2D8-C4B5760084EB}"/>
              </a:ext>
            </a:extLst>
          </p:cNvPr>
          <p:cNvSpPr/>
          <p:nvPr/>
        </p:nvSpPr>
        <p:spPr>
          <a:xfrm>
            <a:off x="695325" y="998538"/>
            <a:ext cx="5474887" cy="5016154"/>
          </a:xfrm>
          <a:prstGeom prst="rect">
            <a:avLst/>
          </a:prstGeom>
          <a:noFill/>
          <a:ln w="9525">
            <a:solidFill>
              <a:srgbClr val="6E7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5AA47C8-0D0C-453E-B964-B2EC039651C8}"/>
              </a:ext>
            </a:extLst>
          </p:cNvPr>
          <p:cNvSpPr/>
          <p:nvPr/>
        </p:nvSpPr>
        <p:spPr>
          <a:xfrm>
            <a:off x="467771" y="6109631"/>
            <a:ext cx="6288217" cy="369332"/>
          </a:xfrm>
          <a:prstGeom prst="rect">
            <a:avLst/>
          </a:prstGeom>
        </p:spPr>
        <p:txBody>
          <a:bodyPr wrap="square">
            <a:spAutoFit/>
          </a:bodyPr>
          <a:lstStyle/>
          <a:p>
            <a:pPr algn="just"/>
            <a:r>
              <a:rPr lang="en-US" altLang="zh-CN" b="1" kern="0" dirty="0">
                <a:solidFill>
                  <a:srgbClr val="000000"/>
                </a:solidFill>
                <a:latin typeface="Arial" panose="020B0604020202020204" pitchFamily="34" charset="0"/>
                <a:ea typeface="宋体" panose="02010600030101010101" pitchFamily="2" charset="-122"/>
              </a:rPr>
              <a:t>Figure 3. </a:t>
            </a:r>
            <a:r>
              <a:rPr lang="da-DK" altLang="zh-CN" b="1" kern="0" dirty="0" err="1">
                <a:solidFill>
                  <a:srgbClr val="000000"/>
                </a:solidFill>
                <a:latin typeface="Arial" panose="020B0604020202020204" pitchFamily="34" charset="0"/>
                <a:ea typeface="宋体" panose="02010600030101010101" pitchFamily="2" charset="-122"/>
              </a:rPr>
              <a:t>Comparison</a:t>
            </a:r>
            <a:r>
              <a:rPr lang="da-DK" altLang="zh-CN" b="1" kern="0" dirty="0">
                <a:solidFill>
                  <a:srgbClr val="000000"/>
                </a:solidFill>
                <a:latin typeface="Arial" panose="020B0604020202020204" pitchFamily="34" charset="0"/>
                <a:ea typeface="宋体" panose="02010600030101010101" pitchFamily="2" charset="-122"/>
              </a:rPr>
              <a:t> of </a:t>
            </a:r>
            <a:r>
              <a:rPr lang="da-DK" altLang="zh-CN" b="1" kern="0" dirty="0" err="1">
                <a:solidFill>
                  <a:srgbClr val="000000"/>
                </a:solidFill>
                <a:latin typeface="Arial" panose="020B0604020202020204" pitchFamily="34" charset="0"/>
                <a:ea typeface="宋体" panose="02010600030101010101" pitchFamily="2" charset="-122"/>
              </a:rPr>
              <a:t>attacks</a:t>
            </a:r>
            <a:r>
              <a:rPr lang="da-DK" altLang="zh-CN" b="1" kern="0" dirty="0">
                <a:solidFill>
                  <a:srgbClr val="000000"/>
                </a:solidFill>
                <a:latin typeface="Arial" panose="020B0604020202020204" pitchFamily="34" charset="0"/>
                <a:ea typeface="宋体" panose="02010600030101010101" pitchFamily="2" charset="-122"/>
              </a:rPr>
              <a:t> </a:t>
            </a:r>
            <a:r>
              <a:rPr lang="da-DK" altLang="zh-CN" b="1" kern="0" dirty="0" err="1">
                <a:solidFill>
                  <a:srgbClr val="000000"/>
                </a:solidFill>
                <a:latin typeface="Arial" panose="020B0604020202020204" pitchFamily="34" charset="0"/>
                <a:ea typeface="宋体" panose="02010600030101010101" pitchFamily="2" charset="-122"/>
              </a:rPr>
              <a:t>against</a:t>
            </a:r>
            <a:r>
              <a:rPr lang="da-DK" altLang="zh-CN" b="1" kern="0" dirty="0">
                <a:solidFill>
                  <a:srgbClr val="000000"/>
                </a:solidFill>
                <a:latin typeface="Arial" panose="020B0604020202020204" pitchFamily="34" charset="0"/>
                <a:ea typeface="宋体" panose="02010600030101010101" pitchFamily="2" charset="-122"/>
              </a:rPr>
              <a:t> KATAN </a:t>
            </a:r>
            <a:r>
              <a:rPr lang="da-DK" altLang="zh-CN" b="1" kern="0" dirty="0" err="1">
                <a:solidFill>
                  <a:srgbClr val="000000"/>
                </a:solidFill>
                <a:latin typeface="Arial" panose="020B0604020202020204" pitchFamily="34" charset="0"/>
                <a:ea typeface="宋体" panose="02010600030101010101" pitchFamily="2" charset="-122"/>
              </a:rPr>
              <a:t>family</a:t>
            </a:r>
            <a:r>
              <a:rPr lang="da-DK" altLang="zh-CN" b="1" kern="0" dirty="0">
                <a:solidFill>
                  <a:srgbClr val="000000"/>
                </a:solidFill>
                <a:latin typeface="Arial" panose="020B0604020202020204" pitchFamily="34" charset="0"/>
                <a:ea typeface="宋体" panose="02010600030101010101" pitchFamily="2" charset="-122"/>
              </a:rPr>
              <a:t>. </a:t>
            </a:r>
            <a:endParaRPr lang="zh-CN" altLang="en-US" b="1" dirty="0"/>
          </a:p>
        </p:txBody>
      </p:sp>
      <p:grpSp>
        <p:nvGrpSpPr>
          <p:cNvPr id="6" name="组合 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EA169A7-C29D-4F6A-BCA8-30CDDA233866}"/>
              </a:ext>
            </a:extLst>
          </p:cNvPr>
          <p:cNvGrpSpPr/>
          <p:nvPr/>
        </p:nvGrpSpPr>
        <p:grpSpPr>
          <a:xfrm>
            <a:off x="9645317" y="4843959"/>
            <a:ext cx="2094427" cy="1266579"/>
            <a:chOff x="2821852" y="1449000"/>
            <a:chExt cx="6548296" cy="3960001"/>
          </a:xfrm>
        </p:grpSpPr>
        <p:sp>
          <p:nvSpPr>
            <p:cNvPr id="7" name="i$lîḑe">
              <a:extLst>
                <a:ext uri="{FF2B5EF4-FFF2-40B4-BE49-F238E27FC236}">
                  <a16:creationId xmlns:a16="http://schemas.microsoft.com/office/drawing/2014/main" id="{7B04DFB0-90EA-484F-ADF6-C523C0F49BD4}"/>
                </a:ext>
              </a:extLst>
            </p:cNvPr>
            <p:cNvSpPr/>
            <p:nvPr/>
          </p:nvSpPr>
          <p:spPr bwMode="auto">
            <a:xfrm>
              <a:off x="2904154" y="2366986"/>
              <a:ext cx="6403740" cy="1746283"/>
            </a:xfrm>
            <a:custGeom>
              <a:avLst/>
              <a:gdLst>
                <a:gd name="T0" fmla="*/ 750 w 2566"/>
                <a:gd name="T1" fmla="*/ 699 h 699"/>
                <a:gd name="T2" fmla="*/ 296 w 2566"/>
                <a:gd name="T3" fmla="*/ 302 h 699"/>
                <a:gd name="T4" fmla="*/ 12 w 2566"/>
                <a:gd name="T5" fmla="*/ 626 h 699"/>
                <a:gd name="T6" fmla="*/ 0 w 2566"/>
                <a:gd name="T7" fmla="*/ 610 h 699"/>
                <a:gd name="T8" fmla="*/ 287 w 2566"/>
                <a:gd name="T9" fmla="*/ 282 h 699"/>
                <a:gd name="T10" fmla="*/ 294 w 2566"/>
                <a:gd name="T11" fmla="*/ 274 h 699"/>
                <a:gd name="T12" fmla="*/ 748 w 2566"/>
                <a:gd name="T13" fmla="*/ 671 h 699"/>
                <a:gd name="T14" fmla="*/ 1005 w 2566"/>
                <a:gd name="T15" fmla="*/ 377 h 699"/>
                <a:gd name="T16" fmla="*/ 1157 w 2566"/>
                <a:gd name="T17" fmla="*/ 510 h 699"/>
                <a:gd name="T18" fmla="*/ 1519 w 2566"/>
                <a:gd name="T19" fmla="*/ 153 h 699"/>
                <a:gd name="T20" fmla="*/ 1610 w 2566"/>
                <a:gd name="T21" fmla="*/ 147 h 699"/>
                <a:gd name="T22" fmla="*/ 2099 w 2566"/>
                <a:gd name="T23" fmla="*/ 517 h 699"/>
                <a:gd name="T24" fmla="*/ 2551 w 2566"/>
                <a:gd name="T25" fmla="*/ 0 h 699"/>
                <a:gd name="T26" fmla="*/ 2566 w 2566"/>
                <a:gd name="T27" fmla="*/ 13 h 699"/>
                <a:gd name="T28" fmla="*/ 2101 w 2566"/>
                <a:gd name="T29" fmla="*/ 545 h 699"/>
                <a:gd name="T30" fmla="*/ 1564 w 2566"/>
                <a:gd name="T31" fmla="*/ 162 h 699"/>
                <a:gd name="T32" fmla="*/ 1159 w 2566"/>
                <a:gd name="T33" fmla="*/ 538 h 699"/>
                <a:gd name="T34" fmla="*/ 1007 w 2566"/>
                <a:gd name="T35" fmla="*/ 405 h 699"/>
                <a:gd name="T36" fmla="*/ 750 w 2566"/>
                <a:gd name="T37" fmla="*/ 69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6" h="699">
                  <a:moveTo>
                    <a:pt x="750" y="699"/>
                  </a:moveTo>
                  <a:cubicBezTo>
                    <a:pt x="296" y="302"/>
                    <a:pt x="296" y="302"/>
                    <a:pt x="296" y="302"/>
                  </a:cubicBezTo>
                  <a:cubicBezTo>
                    <a:pt x="248" y="357"/>
                    <a:pt x="28" y="613"/>
                    <a:pt x="12" y="626"/>
                  </a:cubicBezTo>
                  <a:cubicBezTo>
                    <a:pt x="0" y="610"/>
                    <a:pt x="0" y="610"/>
                    <a:pt x="0" y="610"/>
                  </a:cubicBezTo>
                  <a:cubicBezTo>
                    <a:pt x="13" y="600"/>
                    <a:pt x="179" y="408"/>
                    <a:pt x="287" y="282"/>
                  </a:cubicBezTo>
                  <a:cubicBezTo>
                    <a:pt x="294" y="274"/>
                    <a:pt x="294" y="274"/>
                    <a:pt x="294" y="274"/>
                  </a:cubicBezTo>
                  <a:cubicBezTo>
                    <a:pt x="748" y="671"/>
                    <a:pt x="748" y="671"/>
                    <a:pt x="748" y="671"/>
                  </a:cubicBezTo>
                  <a:cubicBezTo>
                    <a:pt x="1005" y="377"/>
                    <a:pt x="1005" y="377"/>
                    <a:pt x="1005" y="377"/>
                  </a:cubicBezTo>
                  <a:cubicBezTo>
                    <a:pt x="1157" y="510"/>
                    <a:pt x="1157" y="510"/>
                    <a:pt x="1157" y="510"/>
                  </a:cubicBezTo>
                  <a:cubicBezTo>
                    <a:pt x="1519" y="153"/>
                    <a:pt x="1519" y="153"/>
                    <a:pt x="1519" y="153"/>
                  </a:cubicBezTo>
                  <a:cubicBezTo>
                    <a:pt x="1543" y="128"/>
                    <a:pt x="1583" y="126"/>
                    <a:pt x="1610" y="147"/>
                  </a:cubicBezTo>
                  <a:cubicBezTo>
                    <a:pt x="2099" y="517"/>
                    <a:pt x="2099" y="517"/>
                    <a:pt x="2099" y="517"/>
                  </a:cubicBezTo>
                  <a:cubicBezTo>
                    <a:pt x="2551" y="0"/>
                    <a:pt x="2551" y="0"/>
                    <a:pt x="2551" y="0"/>
                  </a:cubicBezTo>
                  <a:cubicBezTo>
                    <a:pt x="2566" y="13"/>
                    <a:pt x="2566" y="13"/>
                    <a:pt x="2566" y="13"/>
                  </a:cubicBezTo>
                  <a:cubicBezTo>
                    <a:pt x="2101" y="545"/>
                    <a:pt x="2101" y="545"/>
                    <a:pt x="2101" y="545"/>
                  </a:cubicBezTo>
                  <a:cubicBezTo>
                    <a:pt x="1564" y="162"/>
                    <a:pt x="1564" y="162"/>
                    <a:pt x="1564" y="162"/>
                  </a:cubicBezTo>
                  <a:cubicBezTo>
                    <a:pt x="1159" y="538"/>
                    <a:pt x="1159" y="538"/>
                    <a:pt x="1159" y="538"/>
                  </a:cubicBezTo>
                  <a:cubicBezTo>
                    <a:pt x="1007" y="405"/>
                    <a:pt x="1007" y="405"/>
                    <a:pt x="1007" y="405"/>
                  </a:cubicBezTo>
                  <a:lnTo>
                    <a:pt x="750" y="699"/>
                  </a:lnTo>
                  <a:close/>
                </a:path>
              </a:pathLst>
            </a:custGeom>
            <a:solidFill>
              <a:schemeClr val="bg1">
                <a:lumMod val="65000"/>
              </a:schemeClr>
            </a:solidFill>
            <a:ln w="9525">
              <a:noFill/>
              <a:round/>
              <a:headEnd/>
              <a:tailEnd/>
            </a:ln>
          </p:spPr>
          <p:txBody>
            <a:bodyPr anchor="ctr"/>
            <a:lstStyle/>
            <a:p>
              <a:pPr algn="ctr"/>
              <a:endParaRPr/>
            </a:p>
          </p:txBody>
        </p:sp>
        <p:sp>
          <p:nvSpPr>
            <p:cNvPr id="8" name="íŝḻíḑe">
              <a:extLst>
                <a:ext uri="{FF2B5EF4-FFF2-40B4-BE49-F238E27FC236}">
                  <a16:creationId xmlns:a16="http://schemas.microsoft.com/office/drawing/2014/main" id="{D269B14F-6621-41EA-9318-8CE13FFE1141}"/>
                </a:ext>
              </a:extLst>
            </p:cNvPr>
            <p:cNvSpPr/>
            <p:nvPr/>
          </p:nvSpPr>
          <p:spPr bwMode="auto">
            <a:xfrm>
              <a:off x="2821852" y="3806219"/>
              <a:ext cx="202590" cy="201535"/>
            </a:xfrm>
            <a:custGeom>
              <a:avLst/>
              <a:gdLst>
                <a:gd name="T0" fmla="*/ 80 w 81"/>
                <a:gd name="T1" fmla="*/ 38 h 81"/>
                <a:gd name="T2" fmla="*/ 43 w 81"/>
                <a:gd name="T3" fmla="*/ 80 h 81"/>
                <a:gd name="T4" fmla="*/ 1 w 81"/>
                <a:gd name="T5" fmla="*/ 43 h 81"/>
                <a:gd name="T6" fmla="*/ 38 w 81"/>
                <a:gd name="T7" fmla="*/ 2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60"/>
                    <a:pt x="65" y="79"/>
                    <a:pt x="43" y="80"/>
                  </a:cubicBezTo>
                  <a:cubicBezTo>
                    <a:pt x="21" y="81"/>
                    <a:pt x="3" y="65"/>
                    <a:pt x="1" y="43"/>
                  </a:cubicBezTo>
                  <a:cubicBezTo>
                    <a:pt x="0" y="22"/>
                    <a:pt x="16" y="3"/>
                    <a:pt x="38" y="2"/>
                  </a:cubicBezTo>
                  <a:cubicBezTo>
                    <a:pt x="59" y="0"/>
                    <a:pt x="78" y="16"/>
                    <a:pt x="80" y="38"/>
                  </a:cubicBezTo>
                  <a:close/>
                </a:path>
              </a:pathLst>
            </a:custGeom>
            <a:solidFill>
              <a:schemeClr val="accent1"/>
            </a:solidFill>
            <a:ln w="9525">
              <a:noFill/>
              <a:round/>
              <a:headEnd/>
              <a:tailEnd/>
            </a:ln>
          </p:spPr>
          <p:txBody>
            <a:bodyPr anchor="ctr"/>
            <a:lstStyle/>
            <a:p>
              <a:pPr algn="ctr"/>
              <a:endParaRPr/>
            </a:p>
          </p:txBody>
        </p:sp>
        <p:sp>
          <p:nvSpPr>
            <p:cNvPr id="9" name="ïṥľiḋe">
              <a:extLst>
                <a:ext uri="{FF2B5EF4-FFF2-40B4-BE49-F238E27FC236}">
                  <a16:creationId xmlns:a16="http://schemas.microsoft.com/office/drawing/2014/main" id="{D7FE5052-788D-42CB-99B6-314583858379}"/>
                </a:ext>
              </a:extLst>
            </p:cNvPr>
            <p:cNvSpPr/>
            <p:nvPr/>
          </p:nvSpPr>
          <p:spPr bwMode="auto">
            <a:xfrm>
              <a:off x="3528806" y="2996914"/>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7" y="3"/>
                    <a:pt x="38" y="2"/>
                  </a:cubicBezTo>
                  <a:cubicBezTo>
                    <a:pt x="60" y="0"/>
                    <a:pt x="79" y="17"/>
                    <a:pt x="80" y="38"/>
                  </a:cubicBezTo>
                  <a:close/>
                </a:path>
              </a:pathLst>
            </a:custGeom>
            <a:solidFill>
              <a:schemeClr val="accent2"/>
            </a:solidFill>
            <a:ln w="9525">
              <a:noFill/>
              <a:round/>
              <a:headEnd/>
              <a:tailEnd/>
            </a:ln>
          </p:spPr>
          <p:txBody>
            <a:bodyPr anchor="ctr"/>
            <a:lstStyle/>
            <a:p>
              <a:pPr algn="ctr"/>
              <a:endParaRPr/>
            </a:p>
          </p:txBody>
        </p:sp>
        <p:sp>
          <p:nvSpPr>
            <p:cNvPr id="10" name="ïṣļïḋé">
              <a:extLst>
                <a:ext uri="{FF2B5EF4-FFF2-40B4-BE49-F238E27FC236}">
                  <a16:creationId xmlns:a16="http://schemas.microsoft.com/office/drawing/2014/main" id="{C59D1B86-D82C-4C90-8341-BFA5FDE7AECF}"/>
                </a:ext>
              </a:extLst>
            </p:cNvPr>
            <p:cNvSpPr/>
            <p:nvPr/>
          </p:nvSpPr>
          <p:spPr bwMode="auto">
            <a:xfrm>
              <a:off x="4644106" y="3956051"/>
              <a:ext cx="201535" cy="204700"/>
            </a:xfrm>
            <a:custGeom>
              <a:avLst/>
              <a:gdLst>
                <a:gd name="T0" fmla="*/ 80 w 81"/>
                <a:gd name="T1" fmla="*/ 39 h 82"/>
                <a:gd name="T2" fmla="*/ 43 w 81"/>
                <a:gd name="T3" fmla="*/ 80 h 82"/>
                <a:gd name="T4" fmla="*/ 1 w 81"/>
                <a:gd name="T5" fmla="*/ 44 h 82"/>
                <a:gd name="T6" fmla="*/ 38 w 81"/>
                <a:gd name="T7" fmla="*/ 2 h 82"/>
                <a:gd name="T8" fmla="*/ 80 w 81"/>
                <a:gd name="T9" fmla="*/ 39 h 82"/>
              </a:gdLst>
              <a:ahLst/>
              <a:cxnLst>
                <a:cxn ang="0">
                  <a:pos x="T0" y="T1"/>
                </a:cxn>
                <a:cxn ang="0">
                  <a:pos x="T2" y="T3"/>
                </a:cxn>
                <a:cxn ang="0">
                  <a:pos x="T4" y="T5"/>
                </a:cxn>
                <a:cxn ang="0">
                  <a:pos x="T6" y="T7"/>
                </a:cxn>
                <a:cxn ang="0">
                  <a:pos x="T8" y="T9"/>
                </a:cxn>
              </a:cxnLst>
              <a:rect l="0" t="0" r="r" b="b"/>
              <a:pathLst>
                <a:path w="81" h="82">
                  <a:moveTo>
                    <a:pt x="80" y="39"/>
                  </a:moveTo>
                  <a:cubicBezTo>
                    <a:pt x="81" y="60"/>
                    <a:pt x="65" y="79"/>
                    <a:pt x="43" y="80"/>
                  </a:cubicBezTo>
                  <a:cubicBezTo>
                    <a:pt x="21" y="82"/>
                    <a:pt x="2" y="65"/>
                    <a:pt x="1" y="44"/>
                  </a:cubicBezTo>
                  <a:cubicBezTo>
                    <a:pt x="0" y="22"/>
                    <a:pt x="16" y="3"/>
                    <a:pt x="38" y="2"/>
                  </a:cubicBezTo>
                  <a:cubicBezTo>
                    <a:pt x="59" y="0"/>
                    <a:pt x="78" y="17"/>
                    <a:pt x="80" y="39"/>
                  </a:cubicBezTo>
                  <a:close/>
                </a:path>
              </a:pathLst>
            </a:custGeom>
            <a:solidFill>
              <a:schemeClr val="accent3"/>
            </a:solidFill>
            <a:ln w="9525">
              <a:noFill/>
              <a:round/>
              <a:headEnd/>
              <a:tailEnd/>
            </a:ln>
          </p:spPr>
          <p:txBody>
            <a:bodyPr anchor="ctr"/>
            <a:lstStyle/>
            <a:p>
              <a:pPr algn="ctr"/>
              <a:endParaRPr/>
            </a:p>
          </p:txBody>
        </p:sp>
        <p:sp>
          <p:nvSpPr>
            <p:cNvPr id="11" name="íṧļiḑê">
              <a:extLst>
                <a:ext uri="{FF2B5EF4-FFF2-40B4-BE49-F238E27FC236}">
                  <a16:creationId xmlns:a16="http://schemas.microsoft.com/office/drawing/2014/main" id="{FDF8186D-725E-4F40-BEE7-DC125CA23023}"/>
                </a:ext>
              </a:extLst>
            </p:cNvPr>
            <p:cNvSpPr/>
            <p:nvPr/>
          </p:nvSpPr>
          <p:spPr bwMode="auto">
            <a:xfrm>
              <a:off x="5285640" y="3221662"/>
              <a:ext cx="201535" cy="204700"/>
            </a:xfrm>
            <a:custGeom>
              <a:avLst/>
              <a:gdLst>
                <a:gd name="T0" fmla="*/ 80 w 81"/>
                <a:gd name="T1" fmla="*/ 38 h 82"/>
                <a:gd name="T2" fmla="*/ 43 w 81"/>
                <a:gd name="T3" fmla="*/ 80 h 82"/>
                <a:gd name="T4" fmla="*/ 1 w 81"/>
                <a:gd name="T5" fmla="*/ 44 h 82"/>
                <a:gd name="T6" fmla="*/ 38 w 81"/>
                <a:gd name="T7" fmla="*/ 2 h 82"/>
                <a:gd name="T8" fmla="*/ 80 w 81"/>
                <a:gd name="T9" fmla="*/ 38 h 82"/>
              </a:gdLst>
              <a:ahLst/>
              <a:cxnLst>
                <a:cxn ang="0">
                  <a:pos x="T0" y="T1"/>
                </a:cxn>
                <a:cxn ang="0">
                  <a:pos x="T2" y="T3"/>
                </a:cxn>
                <a:cxn ang="0">
                  <a:pos x="T4" y="T5"/>
                </a:cxn>
                <a:cxn ang="0">
                  <a:pos x="T6" y="T7"/>
                </a:cxn>
                <a:cxn ang="0">
                  <a:pos x="T8" y="T9"/>
                </a:cxn>
              </a:cxnLst>
              <a:rect l="0" t="0" r="r" b="b"/>
              <a:pathLst>
                <a:path w="81" h="82">
                  <a:moveTo>
                    <a:pt x="80" y="38"/>
                  </a:moveTo>
                  <a:cubicBezTo>
                    <a:pt x="81" y="60"/>
                    <a:pt x="65" y="79"/>
                    <a:pt x="43" y="80"/>
                  </a:cubicBezTo>
                  <a:cubicBezTo>
                    <a:pt x="21" y="82"/>
                    <a:pt x="3" y="65"/>
                    <a:pt x="1" y="44"/>
                  </a:cubicBezTo>
                  <a:cubicBezTo>
                    <a:pt x="0" y="22"/>
                    <a:pt x="16" y="3"/>
                    <a:pt x="38" y="2"/>
                  </a:cubicBezTo>
                  <a:cubicBezTo>
                    <a:pt x="59" y="0"/>
                    <a:pt x="78" y="17"/>
                    <a:pt x="80" y="38"/>
                  </a:cubicBezTo>
                  <a:close/>
                </a:path>
              </a:pathLst>
            </a:custGeom>
            <a:solidFill>
              <a:schemeClr val="accent4"/>
            </a:solidFill>
            <a:ln w="9525">
              <a:noFill/>
              <a:round/>
              <a:headEnd/>
              <a:tailEnd/>
            </a:ln>
          </p:spPr>
          <p:txBody>
            <a:bodyPr anchor="ctr"/>
            <a:lstStyle/>
            <a:p>
              <a:pPr algn="ctr"/>
              <a:endParaRPr/>
            </a:p>
          </p:txBody>
        </p:sp>
        <p:sp>
          <p:nvSpPr>
            <p:cNvPr id="12" name="îślíḍe">
              <a:extLst>
                <a:ext uri="{FF2B5EF4-FFF2-40B4-BE49-F238E27FC236}">
                  <a16:creationId xmlns:a16="http://schemas.microsoft.com/office/drawing/2014/main" id="{CB35E2C4-720F-48A8-A80F-F147F86B72A4}"/>
                </a:ext>
              </a:extLst>
            </p:cNvPr>
            <p:cNvSpPr/>
            <p:nvPr/>
          </p:nvSpPr>
          <p:spPr bwMode="auto">
            <a:xfrm>
              <a:off x="5689765" y="3516051"/>
              <a:ext cx="201535" cy="202590"/>
            </a:xfrm>
            <a:custGeom>
              <a:avLst/>
              <a:gdLst>
                <a:gd name="T0" fmla="*/ 80 w 81"/>
                <a:gd name="T1" fmla="*/ 38 h 81"/>
                <a:gd name="T2" fmla="*/ 43 w 81"/>
                <a:gd name="T3" fmla="*/ 80 h 81"/>
                <a:gd name="T4" fmla="*/ 1 w 81"/>
                <a:gd name="T5" fmla="*/ 43 h 81"/>
                <a:gd name="T6" fmla="*/ 38 w 81"/>
                <a:gd name="T7" fmla="*/ 1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59"/>
                    <a:pt x="65" y="78"/>
                    <a:pt x="43" y="80"/>
                  </a:cubicBezTo>
                  <a:cubicBezTo>
                    <a:pt x="21" y="81"/>
                    <a:pt x="3" y="65"/>
                    <a:pt x="1" y="43"/>
                  </a:cubicBezTo>
                  <a:cubicBezTo>
                    <a:pt x="0" y="21"/>
                    <a:pt x="16" y="3"/>
                    <a:pt x="38" y="1"/>
                  </a:cubicBezTo>
                  <a:cubicBezTo>
                    <a:pt x="59" y="0"/>
                    <a:pt x="78" y="16"/>
                    <a:pt x="80" y="38"/>
                  </a:cubicBezTo>
                  <a:close/>
                </a:path>
              </a:pathLst>
            </a:custGeom>
            <a:solidFill>
              <a:srgbClr val="C7C8CA"/>
            </a:solidFill>
            <a:ln w="9525">
              <a:noFill/>
              <a:round/>
              <a:headEnd/>
              <a:tailEnd/>
            </a:ln>
          </p:spPr>
          <p:txBody>
            <a:bodyPr anchor="ctr"/>
            <a:lstStyle/>
            <a:p>
              <a:pPr algn="ctr"/>
              <a:endParaRPr/>
            </a:p>
          </p:txBody>
        </p:sp>
        <p:sp>
          <p:nvSpPr>
            <p:cNvPr id="13" name="ïṩlíďé">
              <a:extLst>
                <a:ext uri="{FF2B5EF4-FFF2-40B4-BE49-F238E27FC236}">
                  <a16:creationId xmlns:a16="http://schemas.microsoft.com/office/drawing/2014/main" id="{A3BF21D2-EC42-45CC-B509-387850DB20EF}"/>
                </a:ext>
              </a:extLst>
            </p:cNvPr>
            <p:cNvSpPr/>
            <p:nvPr/>
          </p:nvSpPr>
          <p:spPr bwMode="auto">
            <a:xfrm>
              <a:off x="6692163" y="2384923"/>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60"/>
                    <a:pt x="65" y="78"/>
                    <a:pt x="44" y="80"/>
                  </a:cubicBezTo>
                  <a:cubicBezTo>
                    <a:pt x="22" y="81"/>
                    <a:pt x="3" y="65"/>
                    <a:pt x="2" y="43"/>
                  </a:cubicBezTo>
                  <a:cubicBezTo>
                    <a:pt x="0" y="21"/>
                    <a:pt x="17" y="3"/>
                    <a:pt x="38" y="1"/>
                  </a:cubicBezTo>
                  <a:cubicBezTo>
                    <a:pt x="60" y="0"/>
                    <a:pt x="79" y="16"/>
                    <a:pt x="80" y="38"/>
                  </a:cubicBezTo>
                  <a:close/>
                </a:path>
              </a:pathLst>
            </a:custGeom>
            <a:solidFill>
              <a:srgbClr val="C7C8CA"/>
            </a:solidFill>
            <a:ln w="9525">
              <a:noFill/>
              <a:round/>
              <a:headEnd/>
              <a:tailEnd/>
            </a:ln>
          </p:spPr>
          <p:txBody>
            <a:bodyPr anchor="ctr"/>
            <a:lstStyle/>
            <a:p>
              <a:pPr algn="ctr"/>
              <a:endParaRPr/>
            </a:p>
          </p:txBody>
        </p:sp>
        <p:sp>
          <p:nvSpPr>
            <p:cNvPr id="14" name="íṩlîďé">
              <a:extLst>
                <a:ext uri="{FF2B5EF4-FFF2-40B4-BE49-F238E27FC236}">
                  <a16:creationId xmlns:a16="http://schemas.microsoft.com/office/drawing/2014/main" id="{A2C4894A-B7C0-49C9-8453-06C7A39358AA}"/>
                </a:ext>
              </a:extLst>
            </p:cNvPr>
            <p:cNvSpPr/>
            <p:nvPr/>
          </p:nvSpPr>
          <p:spPr bwMode="auto">
            <a:xfrm>
              <a:off x="9165448" y="2273077"/>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6" y="3"/>
                    <a:pt x="38" y="2"/>
                  </a:cubicBezTo>
                  <a:cubicBezTo>
                    <a:pt x="60" y="0"/>
                    <a:pt x="79" y="17"/>
                    <a:pt x="80" y="38"/>
                  </a:cubicBezTo>
                  <a:close/>
                </a:path>
              </a:pathLst>
            </a:custGeom>
            <a:solidFill>
              <a:schemeClr val="accent6"/>
            </a:solidFill>
            <a:ln w="9525">
              <a:noFill/>
              <a:round/>
              <a:headEnd/>
              <a:tailEnd/>
            </a:ln>
          </p:spPr>
          <p:txBody>
            <a:bodyPr anchor="ctr"/>
            <a:lstStyle/>
            <a:p>
              <a:pPr algn="ctr"/>
              <a:endParaRPr/>
            </a:p>
          </p:txBody>
        </p:sp>
        <p:sp>
          <p:nvSpPr>
            <p:cNvPr id="15" name="iṧḻiďè">
              <a:extLst>
                <a:ext uri="{FF2B5EF4-FFF2-40B4-BE49-F238E27FC236}">
                  <a16:creationId xmlns:a16="http://schemas.microsoft.com/office/drawing/2014/main" id="{6224DD01-329B-4B9D-B262-A3A24F2833C6}"/>
                </a:ext>
              </a:extLst>
            </p:cNvPr>
            <p:cNvSpPr/>
            <p:nvPr/>
          </p:nvSpPr>
          <p:spPr bwMode="auto">
            <a:xfrm>
              <a:off x="8024825" y="3556147"/>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59"/>
                    <a:pt x="65" y="78"/>
                    <a:pt x="44" y="80"/>
                  </a:cubicBezTo>
                  <a:cubicBezTo>
                    <a:pt x="22" y="81"/>
                    <a:pt x="3" y="65"/>
                    <a:pt x="2" y="43"/>
                  </a:cubicBezTo>
                  <a:cubicBezTo>
                    <a:pt x="0" y="21"/>
                    <a:pt x="17" y="3"/>
                    <a:pt x="38" y="1"/>
                  </a:cubicBezTo>
                  <a:cubicBezTo>
                    <a:pt x="60" y="0"/>
                    <a:pt x="79" y="16"/>
                    <a:pt x="80" y="38"/>
                  </a:cubicBezTo>
                  <a:close/>
                </a:path>
              </a:pathLst>
            </a:custGeom>
            <a:solidFill>
              <a:schemeClr val="accent5"/>
            </a:solidFill>
            <a:ln w="9525">
              <a:noFill/>
              <a:round/>
              <a:headEnd/>
              <a:tailEnd/>
            </a:ln>
          </p:spPr>
          <p:txBody>
            <a:bodyPr anchor="ctr"/>
            <a:lstStyle/>
            <a:p>
              <a:pPr algn="ctr"/>
              <a:endParaRPr/>
            </a:p>
          </p:txBody>
        </p:sp>
        <p:sp>
          <p:nvSpPr>
            <p:cNvPr id="16" name="îsḻîdé">
              <a:extLst>
                <a:ext uri="{FF2B5EF4-FFF2-40B4-BE49-F238E27FC236}">
                  <a16:creationId xmlns:a16="http://schemas.microsoft.com/office/drawing/2014/main" id="{C68B1B91-45AD-4C37-8459-FD0DAFD3AC33}"/>
                </a:ext>
              </a:extLst>
            </p:cNvPr>
            <p:cNvSpPr/>
            <p:nvPr/>
          </p:nvSpPr>
          <p:spPr bwMode="auto">
            <a:xfrm>
              <a:off x="6059070" y="2647657"/>
              <a:ext cx="1801151" cy="1016115"/>
            </a:xfrm>
            <a:custGeom>
              <a:avLst/>
              <a:gdLst>
                <a:gd name="T0" fmla="*/ 0 w 1707"/>
                <a:gd name="T1" fmla="*/ 721 h 963"/>
                <a:gd name="T2" fmla="*/ 721 w 1707"/>
                <a:gd name="T3" fmla="*/ 0 h 963"/>
                <a:gd name="T4" fmla="*/ 1707 w 1707"/>
                <a:gd name="T5" fmla="*/ 757 h 963"/>
                <a:gd name="T6" fmla="*/ 1594 w 1707"/>
                <a:gd name="T7" fmla="*/ 892 h 963"/>
                <a:gd name="T8" fmla="*/ 738 w 1707"/>
                <a:gd name="T9" fmla="*/ 227 h 963"/>
                <a:gd name="T10" fmla="*/ 11 w 1707"/>
                <a:gd name="T11" fmla="*/ 963 h 963"/>
                <a:gd name="T12" fmla="*/ 0 w 1707"/>
                <a:gd name="T13" fmla="*/ 721 h 963"/>
              </a:gdLst>
              <a:ahLst/>
              <a:cxnLst>
                <a:cxn ang="0">
                  <a:pos x="T0" y="T1"/>
                </a:cxn>
                <a:cxn ang="0">
                  <a:pos x="T2" y="T3"/>
                </a:cxn>
                <a:cxn ang="0">
                  <a:pos x="T4" y="T5"/>
                </a:cxn>
                <a:cxn ang="0">
                  <a:pos x="T6" y="T7"/>
                </a:cxn>
                <a:cxn ang="0">
                  <a:pos x="T8" y="T9"/>
                </a:cxn>
                <a:cxn ang="0">
                  <a:pos x="T10" y="T11"/>
                </a:cxn>
                <a:cxn ang="0">
                  <a:pos x="T12" y="T13"/>
                </a:cxn>
              </a:cxnLst>
              <a:rect l="0" t="0" r="r" b="b"/>
              <a:pathLst>
                <a:path w="1707" h="963">
                  <a:moveTo>
                    <a:pt x="0" y="721"/>
                  </a:moveTo>
                  <a:lnTo>
                    <a:pt x="721" y="0"/>
                  </a:lnTo>
                  <a:lnTo>
                    <a:pt x="1707" y="757"/>
                  </a:lnTo>
                  <a:lnTo>
                    <a:pt x="1594" y="892"/>
                  </a:lnTo>
                  <a:lnTo>
                    <a:pt x="738" y="227"/>
                  </a:lnTo>
                  <a:lnTo>
                    <a:pt x="11" y="963"/>
                  </a:lnTo>
                  <a:lnTo>
                    <a:pt x="0" y="721"/>
                  </a:lnTo>
                  <a:close/>
                </a:path>
              </a:pathLst>
            </a:custGeom>
            <a:solidFill>
              <a:srgbClr val="FFFFFF"/>
            </a:solidFill>
            <a:ln w="9525">
              <a:noFill/>
              <a:round/>
              <a:headEnd/>
              <a:tailEnd/>
            </a:ln>
          </p:spPr>
          <p:txBody>
            <a:bodyPr anchor="ctr"/>
            <a:lstStyle/>
            <a:p>
              <a:pPr algn="ctr"/>
              <a:endParaRPr/>
            </a:p>
          </p:txBody>
        </p:sp>
        <p:sp>
          <p:nvSpPr>
            <p:cNvPr id="17" name="í$liďè">
              <a:extLst>
                <a:ext uri="{FF2B5EF4-FFF2-40B4-BE49-F238E27FC236}">
                  <a16:creationId xmlns:a16="http://schemas.microsoft.com/office/drawing/2014/main" id="{CA3F60F6-DE51-4296-AB1E-CA4EA3939F8F}"/>
                </a:ext>
              </a:extLst>
            </p:cNvPr>
            <p:cNvSpPr/>
            <p:nvPr/>
          </p:nvSpPr>
          <p:spPr bwMode="auto">
            <a:xfrm>
              <a:off x="5183290" y="3378881"/>
              <a:ext cx="1032997" cy="999233"/>
            </a:xfrm>
            <a:custGeom>
              <a:avLst/>
              <a:gdLst>
                <a:gd name="T0" fmla="*/ 99 w 414"/>
                <a:gd name="T1" fmla="*/ 388 h 400"/>
                <a:gd name="T2" fmla="*/ 11 w 414"/>
                <a:gd name="T3" fmla="*/ 298 h 400"/>
                <a:gd name="T4" fmla="*/ 12 w 414"/>
                <a:gd name="T5" fmla="*/ 257 h 400"/>
                <a:gd name="T6" fmla="*/ 274 w 414"/>
                <a:gd name="T7" fmla="*/ 10 h 400"/>
                <a:gd name="T8" fmla="*/ 314 w 414"/>
                <a:gd name="T9" fmla="*/ 11 h 400"/>
                <a:gd name="T10" fmla="*/ 403 w 414"/>
                <a:gd name="T11" fmla="*/ 102 h 400"/>
                <a:gd name="T12" fmla="*/ 402 w 414"/>
                <a:gd name="T13" fmla="*/ 143 h 400"/>
                <a:gd name="T14" fmla="*/ 139 w 414"/>
                <a:gd name="T15" fmla="*/ 389 h 400"/>
                <a:gd name="T16" fmla="*/ 99 w 414"/>
                <a:gd name="T17" fmla="*/ 38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0">
                  <a:moveTo>
                    <a:pt x="99" y="388"/>
                  </a:moveTo>
                  <a:cubicBezTo>
                    <a:pt x="11" y="298"/>
                    <a:pt x="11" y="298"/>
                    <a:pt x="11" y="298"/>
                  </a:cubicBezTo>
                  <a:cubicBezTo>
                    <a:pt x="0" y="286"/>
                    <a:pt x="0" y="268"/>
                    <a:pt x="12" y="257"/>
                  </a:cubicBezTo>
                  <a:cubicBezTo>
                    <a:pt x="274" y="10"/>
                    <a:pt x="274" y="10"/>
                    <a:pt x="274" y="10"/>
                  </a:cubicBezTo>
                  <a:cubicBezTo>
                    <a:pt x="285" y="0"/>
                    <a:pt x="304" y="0"/>
                    <a:pt x="314" y="11"/>
                  </a:cubicBezTo>
                  <a:cubicBezTo>
                    <a:pt x="403" y="102"/>
                    <a:pt x="403" y="102"/>
                    <a:pt x="403" y="102"/>
                  </a:cubicBezTo>
                  <a:cubicBezTo>
                    <a:pt x="414" y="114"/>
                    <a:pt x="413" y="132"/>
                    <a:pt x="402" y="143"/>
                  </a:cubicBezTo>
                  <a:cubicBezTo>
                    <a:pt x="139" y="389"/>
                    <a:pt x="139" y="389"/>
                    <a:pt x="139" y="389"/>
                  </a:cubicBezTo>
                  <a:cubicBezTo>
                    <a:pt x="128" y="400"/>
                    <a:pt x="110" y="400"/>
                    <a:pt x="99" y="388"/>
                  </a:cubicBezTo>
                  <a:close/>
                </a:path>
              </a:pathLst>
            </a:custGeom>
            <a:solidFill>
              <a:srgbClr val="FFFFFF"/>
            </a:solidFill>
            <a:ln w="9525">
              <a:noFill/>
              <a:round/>
              <a:headEnd/>
              <a:tailEnd/>
            </a:ln>
          </p:spPr>
          <p:txBody>
            <a:bodyPr anchor="ctr"/>
            <a:lstStyle/>
            <a:p>
              <a:pPr algn="ctr"/>
              <a:endParaRPr/>
            </a:p>
          </p:txBody>
        </p:sp>
        <p:sp>
          <p:nvSpPr>
            <p:cNvPr id="18" name="ïṥ1idê">
              <a:extLst>
                <a:ext uri="{FF2B5EF4-FFF2-40B4-BE49-F238E27FC236}">
                  <a16:creationId xmlns:a16="http://schemas.microsoft.com/office/drawing/2014/main" id="{BA3D2861-4A34-43B1-A791-3B1070B41359}"/>
                </a:ext>
              </a:extLst>
            </p:cNvPr>
            <p:cNvSpPr/>
            <p:nvPr/>
          </p:nvSpPr>
          <p:spPr bwMode="auto">
            <a:xfrm>
              <a:off x="5135808" y="3421087"/>
              <a:ext cx="1032997" cy="1001343"/>
            </a:xfrm>
            <a:custGeom>
              <a:avLst/>
              <a:gdLst>
                <a:gd name="T0" fmla="*/ 99 w 414"/>
                <a:gd name="T1" fmla="*/ 389 h 401"/>
                <a:gd name="T2" fmla="*/ 11 w 414"/>
                <a:gd name="T3" fmla="*/ 298 h 401"/>
                <a:gd name="T4" fmla="*/ 12 w 414"/>
                <a:gd name="T5" fmla="*/ 257 h 401"/>
                <a:gd name="T6" fmla="*/ 274 w 414"/>
                <a:gd name="T7" fmla="*/ 11 h 401"/>
                <a:gd name="T8" fmla="*/ 314 w 414"/>
                <a:gd name="T9" fmla="*/ 12 h 401"/>
                <a:gd name="T10" fmla="*/ 403 w 414"/>
                <a:gd name="T11" fmla="*/ 103 h 401"/>
                <a:gd name="T12" fmla="*/ 402 w 414"/>
                <a:gd name="T13" fmla="*/ 144 h 401"/>
                <a:gd name="T14" fmla="*/ 139 w 414"/>
                <a:gd name="T15" fmla="*/ 390 h 401"/>
                <a:gd name="T16" fmla="*/ 99 w 414"/>
                <a:gd name="T17" fmla="*/ 38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1">
                  <a:moveTo>
                    <a:pt x="99" y="389"/>
                  </a:moveTo>
                  <a:cubicBezTo>
                    <a:pt x="11" y="298"/>
                    <a:pt x="11" y="298"/>
                    <a:pt x="11" y="298"/>
                  </a:cubicBezTo>
                  <a:cubicBezTo>
                    <a:pt x="0" y="287"/>
                    <a:pt x="0" y="268"/>
                    <a:pt x="12" y="257"/>
                  </a:cubicBezTo>
                  <a:cubicBezTo>
                    <a:pt x="274" y="11"/>
                    <a:pt x="274" y="11"/>
                    <a:pt x="274" y="11"/>
                  </a:cubicBezTo>
                  <a:cubicBezTo>
                    <a:pt x="286" y="0"/>
                    <a:pt x="304" y="1"/>
                    <a:pt x="314" y="12"/>
                  </a:cubicBezTo>
                  <a:cubicBezTo>
                    <a:pt x="403" y="103"/>
                    <a:pt x="403" y="103"/>
                    <a:pt x="403" y="103"/>
                  </a:cubicBezTo>
                  <a:cubicBezTo>
                    <a:pt x="414" y="114"/>
                    <a:pt x="413" y="133"/>
                    <a:pt x="402" y="144"/>
                  </a:cubicBezTo>
                  <a:cubicBezTo>
                    <a:pt x="139" y="390"/>
                    <a:pt x="139" y="390"/>
                    <a:pt x="139" y="390"/>
                  </a:cubicBezTo>
                  <a:cubicBezTo>
                    <a:pt x="128" y="401"/>
                    <a:pt x="110" y="400"/>
                    <a:pt x="99" y="389"/>
                  </a:cubicBezTo>
                  <a:close/>
                </a:path>
              </a:pathLst>
            </a:custGeom>
            <a:solidFill>
              <a:srgbClr val="C7C8CA"/>
            </a:solidFill>
            <a:ln w="9525">
              <a:noFill/>
              <a:round/>
              <a:headEnd/>
              <a:tailEnd/>
            </a:ln>
          </p:spPr>
          <p:txBody>
            <a:bodyPr anchor="ctr"/>
            <a:lstStyle/>
            <a:p>
              <a:pPr algn="ctr"/>
              <a:endParaRPr/>
            </a:p>
          </p:txBody>
        </p:sp>
        <p:sp>
          <p:nvSpPr>
            <p:cNvPr id="19" name="ïṡḷiḑê">
              <a:extLst>
                <a:ext uri="{FF2B5EF4-FFF2-40B4-BE49-F238E27FC236}">
                  <a16:creationId xmlns:a16="http://schemas.microsoft.com/office/drawing/2014/main" id="{DF1D39E9-F965-4E47-B4DB-9F624929EDAD}"/>
                </a:ext>
              </a:extLst>
            </p:cNvPr>
            <p:cNvSpPr/>
            <p:nvPr/>
          </p:nvSpPr>
          <p:spPr bwMode="auto">
            <a:xfrm>
              <a:off x="5406983" y="1493317"/>
              <a:ext cx="2767673" cy="2722303"/>
            </a:xfrm>
            <a:custGeom>
              <a:avLst/>
              <a:gdLst>
                <a:gd name="T0" fmla="*/ 917 w 1109"/>
                <a:gd name="T1" fmla="*/ 204 h 1090"/>
                <a:gd name="T2" fmla="*/ 208 w 1109"/>
                <a:gd name="T3" fmla="*/ 188 h 1090"/>
                <a:gd name="T4" fmla="*/ 192 w 1109"/>
                <a:gd name="T5" fmla="*/ 886 h 1090"/>
                <a:gd name="T6" fmla="*/ 901 w 1109"/>
                <a:gd name="T7" fmla="*/ 902 h 1090"/>
                <a:gd name="T8" fmla="*/ 917 w 1109"/>
                <a:gd name="T9" fmla="*/ 204 h 1090"/>
                <a:gd name="T10" fmla="*/ 295 w 1109"/>
                <a:gd name="T11" fmla="*/ 789 h 1090"/>
                <a:gd name="T12" fmla="*/ 307 w 1109"/>
                <a:gd name="T13" fmla="*/ 290 h 1090"/>
                <a:gd name="T14" fmla="*/ 814 w 1109"/>
                <a:gd name="T15" fmla="*/ 302 h 1090"/>
                <a:gd name="T16" fmla="*/ 802 w 1109"/>
                <a:gd name="T17" fmla="*/ 800 h 1090"/>
                <a:gd name="T18" fmla="*/ 295 w 1109"/>
                <a:gd name="T19" fmla="*/ 789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7" y="204"/>
                  </a:moveTo>
                  <a:cubicBezTo>
                    <a:pt x="726" y="7"/>
                    <a:pt x="409" y="0"/>
                    <a:pt x="208" y="188"/>
                  </a:cubicBezTo>
                  <a:cubicBezTo>
                    <a:pt x="8" y="377"/>
                    <a:pt x="0" y="689"/>
                    <a:pt x="192" y="886"/>
                  </a:cubicBezTo>
                  <a:cubicBezTo>
                    <a:pt x="383" y="1083"/>
                    <a:pt x="700" y="1090"/>
                    <a:pt x="901" y="902"/>
                  </a:cubicBezTo>
                  <a:cubicBezTo>
                    <a:pt x="1101" y="714"/>
                    <a:pt x="1109" y="401"/>
                    <a:pt x="917" y="204"/>
                  </a:cubicBezTo>
                  <a:close/>
                  <a:moveTo>
                    <a:pt x="295" y="789"/>
                  </a:moveTo>
                  <a:cubicBezTo>
                    <a:pt x="159" y="648"/>
                    <a:pt x="164" y="425"/>
                    <a:pt x="307" y="290"/>
                  </a:cubicBezTo>
                  <a:cubicBezTo>
                    <a:pt x="450" y="156"/>
                    <a:pt x="677" y="161"/>
                    <a:pt x="814" y="302"/>
                  </a:cubicBezTo>
                  <a:cubicBezTo>
                    <a:pt x="950" y="443"/>
                    <a:pt x="945" y="666"/>
                    <a:pt x="802" y="800"/>
                  </a:cubicBezTo>
                  <a:cubicBezTo>
                    <a:pt x="659" y="935"/>
                    <a:pt x="432" y="929"/>
                    <a:pt x="295" y="789"/>
                  </a:cubicBezTo>
                  <a:close/>
                </a:path>
              </a:pathLst>
            </a:custGeom>
            <a:solidFill>
              <a:srgbClr val="C7C8CA"/>
            </a:solidFill>
            <a:ln w="9525">
              <a:noFill/>
              <a:round/>
              <a:headEnd/>
              <a:tailEnd/>
            </a:ln>
          </p:spPr>
          <p:txBody>
            <a:bodyPr anchor="ctr"/>
            <a:lstStyle/>
            <a:p>
              <a:pPr algn="ctr"/>
              <a:endParaRPr/>
            </a:p>
          </p:txBody>
        </p:sp>
        <p:sp>
          <p:nvSpPr>
            <p:cNvPr id="20" name="îṧḻïḋê">
              <a:extLst>
                <a:ext uri="{FF2B5EF4-FFF2-40B4-BE49-F238E27FC236}">
                  <a16:creationId xmlns:a16="http://schemas.microsoft.com/office/drawing/2014/main" id="{AB8272B9-7C00-48EE-97B2-61BFF132E05F}"/>
                </a:ext>
              </a:extLst>
            </p:cNvPr>
            <p:cNvSpPr/>
            <p:nvPr/>
          </p:nvSpPr>
          <p:spPr bwMode="auto">
            <a:xfrm>
              <a:off x="4408806" y="4085835"/>
              <a:ext cx="1045659" cy="1023501"/>
            </a:xfrm>
            <a:custGeom>
              <a:avLst/>
              <a:gdLst>
                <a:gd name="T0" fmla="*/ 452 w 991"/>
                <a:gd name="T1" fmla="*/ 970 h 970"/>
                <a:gd name="T2" fmla="*/ 0 w 991"/>
                <a:gd name="T3" fmla="*/ 506 h 970"/>
                <a:gd name="T4" fmla="*/ 542 w 991"/>
                <a:gd name="T5" fmla="*/ 0 h 970"/>
                <a:gd name="T6" fmla="*/ 991 w 991"/>
                <a:gd name="T7" fmla="*/ 464 h 970"/>
                <a:gd name="T8" fmla="*/ 452 w 991"/>
                <a:gd name="T9" fmla="*/ 970 h 970"/>
              </a:gdLst>
              <a:ahLst/>
              <a:cxnLst>
                <a:cxn ang="0">
                  <a:pos x="T0" y="T1"/>
                </a:cxn>
                <a:cxn ang="0">
                  <a:pos x="T2" y="T3"/>
                </a:cxn>
                <a:cxn ang="0">
                  <a:pos x="T4" y="T5"/>
                </a:cxn>
                <a:cxn ang="0">
                  <a:pos x="T6" y="T7"/>
                </a:cxn>
                <a:cxn ang="0">
                  <a:pos x="T8" y="T9"/>
                </a:cxn>
              </a:cxnLst>
              <a:rect l="0" t="0" r="r" b="b"/>
              <a:pathLst>
                <a:path w="991" h="970">
                  <a:moveTo>
                    <a:pt x="452" y="970"/>
                  </a:moveTo>
                  <a:lnTo>
                    <a:pt x="0" y="506"/>
                  </a:lnTo>
                  <a:lnTo>
                    <a:pt x="542" y="0"/>
                  </a:lnTo>
                  <a:lnTo>
                    <a:pt x="991" y="464"/>
                  </a:lnTo>
                  <a:lnTo>
                    <a:pt x="452" y="970"/>
                  </a:lnTo>
                  <a:close/>
                </a:path>
              </a:pathLst>
            </a:custGeom>
            <a:solidFill>
              <a:schemeClr val="tx1">
                <a:lumMod val="75000"/>
                <a:lumOff val="25000"/>
              </a:schemeClr>
            </a:solidFill>
            <a:ln w="9525">
              <a:noFill/>
              <a:round/>
              <a:headEnd/>
              <a:tailEnd/>
            </a:ln>
          </p:spPr>
          <p:txBody>
            <a:bodyPr anchor="ctr"/>
            <a:lstStyle/>
            <a:p>
              <a:pPr algn="ctr"/>
              <a:endParaRPr/>
            </a:p>
          </p:txBody>
        </p:sp>
        <p:sp>
          <p:nvSpPr>
            <p:cNvPr id="21" name="iśľïḑè">
              <a:extLst>
                <a:ext uri="{FF2B5EF4-FFF2-40B4-BE49-F238E27FC236}">
                  <a16:creationId xmlns:a16="http://schemas.microsoft.com/office/drawing/2014/main" id="{94A6DC2B-411D-4499-9823-3F1C8801170C}"/>
                </a:ext>
              </a:extLst>
            </p:cNvPr>
            <p:cNvSpPr/>
            <p:nvPr/>
          </p:nvSpPr>
          <p:spPr bwMode="auto">
            <a:xfrm>
              <a:off x="4090149" y="4619744"/>
              <a:ext cx="795587" cy="789257"/>
            </a:xfrm>
            <a:custGeom>
              <a:avLst/>
              <a:gdLst>
                <a:gd name="T0" fmla="*/ 14 w 319"/>
                <a:gd name="T1" fmla="*/ 108 h 316"/>
                <a:gd name="T2" fmla="*/ 13 w 319"/>
                <a:gd name="T3" fmla="*/ 154 h 316"/>
                <a:gd name="T4" fmla="*/ 158 w 319"/>
                <a:gd name="T5" fmla="*/ 303 h 316"/>
                <a:gd name="T6" fmla="*/ 204 w 319"/>
                <a:gd name="T7" fmla="*/ 304 h 316"/>
                <a:gd name="T8" fmla="*/ 319 w 319"/>
                <a:gd name="T9" fmla="*/ 196 h 316"/>
                <a:gd name="T10" fmla="*/ 128 w 319"/>
                <a:gd name="T11" fmla="*/ 0 h 316"/>
                <a:gd name="T12" fmla="*/ 14 w 319"/>
                <a:gd name="T13" fmla="*/ 108 h 316"/>
              </a:gdLst>
              <a:ahLst/>
              <a:cxnLst>
                <a:cxn ang="0">
                  <a:pos x="T0" y="T1"/>
                </a:cxn>
                <a:cxn ang="0">
                  <a:pos x="T2" y="T3"/>
                </a:cxn>
                <a:cxn ang="0">
                  <a:pos x="T4" y="T5"/>
                </a:cxn>
                <a:cxn ang="0">
                  <a:pos x="T6" y="T7"/>
                </a:cxn>
                <a:cxn ang="0">
                  <a:pos x="T8" y="T9"/>
                </a:cxn>
                <a:cxn ang="0">
                  <a:pos x="T10" y="T11"/>
                </a:cxn>
                <a:cxn ang="0">
                  <a:pos x="T12" y="T13"/>
                </a:cxn>
              </a:cxnLst>
              <a:rect l="0" t="0" r="r" b="b"/>
              <a:pathLst>
                <a:path w="319" h="316">
                  <a:moveTo>
                    <a:pt x="14" y="108"/>
                  </a:moveTo>
                  <a:cubicBezTo>
                    <a:pt x="1" y="120"/>
                    <a:pt x="0" y="141"/>
                    <a:pt x="13" y="154"/>
                  </a:cubicBezTo>
                  <a:cubicBezTo>
                    <a:pt x="158" y="303"/>
                    <a:pt x="158" y="303"/>
                    <a:pt x="158" y="303"/>
                  </a:cubicBezTo>
                  <a:cubicBezTo>
                    <a:pt x="170" y="316"/>
                    <a:pt x="191" y="316"/>
                    <a:pt x="204" y="304"/>
                  </a:cubicBezTo>
                  <a:cubicBezTo>
                    <a:pt x="319" y="196"/>
                    <a:pt x="319" y="196"/>
                    <a:pt x="319" y="196"/>
                  </a:cubicBezTo>
                  <a:cubicBezTo>
                    <a:pt x="128" y="0"/>
                    <a:pt x="128" y="0"/>
                    <a:pt x="128" y="0"/>
                  </a:cubicBezTo>
                  <a:lnTo>
                    <a:pt x="14" y="108"/>
                  </a:lnTo>
                  <a:close/>
                </a:path>
              </a:pathLst>
            </a:custGeom>
            <a:solidFill>
              <a:schemeClr val="tx1">
                <a:lumMod val="90000"/>
                <a:lumOff val="10000"/>
              </a:schemeClr>
            </a:solidFill>
            <a:ln w="9525">
              <a:noFill/>
              <a:round/>
              <a:headEnd/>
              <a:tailEnd/>
            </a:ln>
          </p:spPr>
          <p:txBody>
            <a:bodyPr anchor="ctr"/>
            <a:lstStyle/>
            <a:p>
              <a:pPr algn="ctr"/>
              <a:endParaRPr/>
            </a:p>
          </p:txBody>
        </p:sp>
        <p:sp>
          <p:nvSpPr>
            <p:cNvPr id="22" name="iṩlîdé">
              <a:extLst>
                <a:ext uri="{FF2B5EF4-FFF2-40B4-BE49-F238E27FC236}">
                  <a16:creationId xmlns:a16="http://schemas.microsoft.com/office/drawing/2014/main" id="{6F649C41-6FBA-48CD-B9FE-84219D3F0FDC}"/>
                </a:ext>
              </a:extLst>
            </p:cNvPr>
            <p:cNvSpPr/>
            <p:nvPr/>
          </p:nvSpPr>
          <p:spPr bwMode="auto">
            <a:xfrm>
              <a:off x="4980700" y="3790391"/>
              <a:ext cx="788201" cy="785036"/>
            </a:xfrm>
            <a:custGeom>
              <a:avLst/>
              <a:gdLst>
                <a:gd name="T0" fmla="*/ 303 w 316"/>
                <a:gd name="T1" fmla="*/ 163 h 314"/>
                <a:gd name="T2" fmla="*/ 158 w 316"/>
                <a:gd name="T3" fmla="*/ 13 h 314"/>
                <a:gd name="T4" fmla="*/ 112 w 316"/>
                <a:gd name="T5" fmla="*/ 12 h 314"/>
                <a:gd name="T6" fmla="*/ 0 w 316"/>
                <a:gd name="T7" fmla="*/ 118 h 314"/>
                <a:gd name="T8" fmla="*/ 190 w 316"/>
                <a:gd name="T9" fmla="*/ 314 h 314"/>
                <a:gd name="T10" fmla="*/ 302 w 316"/>
                <a:gd name="T11" fmla="*/ 208 h 314"/>
                <a:gd name="T12" fmla="*/ 303 w 316"/>
                <a:gd name="T13" fmla="*/ 163 h 314"/>
              </a:gdLst>
              <a:ahLst/>
              <a:cxnLst>
                <a:cxn ang="0">
                  <a:pos x="T0" y="T1"/>
                </a:cxn>
                <a:cxn ang="0">
                  <a:pos x="T2" y="T3"/>
                </a:cxn>
                <a:cxn ang="0">
                  <a:pos x="T4" y="T5"/>
                </a:cxn>
                <a:cxn ang="0">
                  <a:pos x="T6" y="T7"/>
                </a:cxn>
                <a:cxn ang="0">
                  <a:pos x="T8" y="T9"/>
                </a:cxn>
                <a:cxn ang="0">
                  <a:pos x="T10" y="T11"/>
                </a:cxn>
                <a:cxn ang="0">
                  <a:pos x="T12" y="T13"/>
                </a:cxn>
              </a:cxnLst>
              <a:rect l="0" t="0" r="r" b="b"/>
              <a:pathLst>
                <a:path w="316" h="314">
                  <a:moveTo>
                    <a:pt x="303" y="163"/>
                  </a:moveTo>
                  <a:cubicBezTo>
                    <a:pt x="158" y="13"/>
                    <a:pt x="158" y="13"/>
                    <a:pt x="158" y="13"/>
                  </a:cubicBezTo>
                  <a:cubicBezTo>
                    <a:pt x="146" y="1"/>
                    <a:pt x="125" y="0"/>
                    <a:pt x="112" y="12"/>
                  </a:cubicBezTo>
                  <a:cubicBezTo>
                    <a:pt x="0" y="118"/>
                    <a:pt x="0" y="118"/>
                    <a:pt x="0" y="118"/>
                  </a:cubicBezTo>
                  <a:cubicBezTo>
                    <a:pt x="190" y="314"/>
                    <a:pt x="190" y="314"/>
                    <a:pt x="190" y="314"/>
                  </a:cubicBezTo>
                  <a:cubicBezTo>
                    <a:pt x="302" y="208"/>
                    <a:pt x="302" y="208"/>
                    <a:pt x="302" y="208"/>
                  </a:cubicBezTo>
                  <a:cubicBezTo>
                    <a:pt x="315" y="196"/>
                    <a:pt x="316" y="176"/>
                    <a:pt x="303" y="163"/>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3" name="íśľïḓè">
              <a:extLst>
                <a:ext uri="{FF2B5EF4-FFF2-40B4-BE49-F238E27FC236}">
                  <a16:creationId xmlns:a16="http://schemas.microsoft.com/office/drawing/2014/main" id="{D7822E63-F1B0-4924-86D8-B17E0A7A82F2}"/>
                </a:ext>
              </a:extLst>
            </p:cNvPr>
            <p:cNvSpPr/>
            <p:nvPr/>
          </p:nvSpPr>
          <p:spPr bwMode="auto">
            <a:xfrm>
              <a:off x="4968039" y="4085835"/>
              <a:ext cx="486427" cy="499089"/>
            </a:xfrm>
            <a:custGeom>
              <a:avLst/>
              <a:gdLst>
                <a:gd name="T0" fmla="*/ 452 w 461"/>
                <a:gd name="T1" fmla="*/ 473 h 473"/>
                <a:gd name="T2" fmla="*/ 0 w 461"/>
                <a:gd name="T3" fmla="*/ 9 h 473"/>
                <a:gd name="T4" fmla="*/ 12 w 461"/>
                <a:gd name="T5" fmla="*/ 0 h 473"/>
                <a:gd name="T6" fmla="*/ 461 w 461"/>
                <a:gd name="T7" fmla="*/ 464 h 473"/>
                <a:gd name="T8" fmla="*/ 452 w 461"/>
                <a:gd name="T9" fmla="*/ 473 h 473"/>
              </a:gdLst>
              <a:ahLst/>
              <a:cxnLst>
                <a:cxn ang="0">
                  <a:pos x="T0" y="T1"/>
                </a:cxn>
                <a:cxn ang="0">
                  <a:pos x="T2" y="T3"/>
                </a:cxn>
                <a:cxn ang="0">
                  <a:pos x="T4" y="T5"/>
                </a:cxn>
                <a:cxn ang="0">
                  <a:pos x="T6" y="T7"/>
                </a:cxn>
                <a:cxn ang="0">
                  <a:pos x="T8" y="T9"/>
                </a:cxn>
              </a:cxnLst>
              <a:rect l="0" t="0" r="r" b="b"/>
              <a:pathLst>
                <a:path w="461" h="473">
                  <a:moveTo>
                    <a:pt x="452" y="473"/>
                  </a:moveTo>
                  <a:lnTo>
                    <a:pt x="0" y="9"/>
                  </a:lnTo>
                  <a:lnTo>
                    <a:pt x="12" y="0"/>
                  </a:lnTo>
                  <a:lnTo>
                    <a:pt x="461" y="464"/>
                  </a:lnTo>
                  <a:lnTo>
                    <a:pt x="452" y="473"/>
                  </a:lnTo>
                  <a:close/>
                </a:path>
              </a:pathLst>
            </a:custGeom>
            <a:solidFill>
              <a:srgbClr val="848484"/>
            </a:solidFill>
            <a:ln w="9525">
              <a:noFill/>
              <a:round/>
              <a:headEnd/>
              <a:tailEnd/>
            </a:ln>
          </p:spPr>
          <p:txBody>
            <a:bodyPr anchor="ctr"/>
            <a:lstStyle/>
            <a:p>
              <a:pPr algn="ctr"/>
              <a:endParaRPr/>
            </a:p>
          </p:txBody>
        </p:sp>
        <p:sp>
          <p:nvSpPr>
            <p:cNvPr id="24" name="îšļiḍé">
              <a:extLst>
                <a:ext uri="{FF2B5EF4-FFF2-40B4-BE49-F238E27FC236}">
                  <a16:creationId xmlns:a16="http://schemas.microsoft.com/office/drawing/2014/main" id="{273374BC-3AA6-471C-BA0C-FA01BC19923E}"/>
                </a:ext>
              </a:extLst>
            </p:cNvPr>
            <p:cNvSpPr/>
            <p:nvPr/>
          </p:nvSpPr>
          <p:spPr bwMode="auto">
            <a:xfrm>
              <a:off x="4406696" y="4614468"/>
              <a:ext cx="486427" cy="496979"/>
            </a:xfrm>
            <a:custGeom>
              <a:avLst/>
              <a:gdLst>
                <a:gd name="T0" fmla="*/ 449 w 461"/>
                <a:gd name="T1" fmla="*/ 471 h 471"/>
                <a:gd name="T2" fmla="*/ 0 w 461"/>
                <a:gd name="T3" fmla="*/ 8 h 471"/>
                <a:gd name="T4" fmla="*/ 10 w 461"/>
                <a:gd name="T5" fmla="*/ 0 h 471"/>
                <a:gd name="T6" fmla="*/ 461 w 461"/>
                <a:gd name="T7" fmla="*/ 462 h 471"/>
                <a:gd name="T8" fmla="*/ 449 w 461"/>
                <a:gd name="T9" fmla="*/ 471 h 471"/>
              </a:gdLst>
              <a:ahLst/>
              <a:cxnLst>
                <a:cxn ang="0">
                  <a:pos x="T0" y="T1"/>
                </a:cxn>
                <a:cxn ang="0">
                  <a:pos x="T2" y="T3"/>
                </a:cxn>
                <a:cxn ang="0">
                  <a:pos x="T4" y="T5"/>
                </a:cxn>
                <a:cxn ang="0">
                  <a:pos x="T6" y="T7"/>
                </a:cxn>
                <a:cxn ang="0">
                  <a:pos x="T8" y="T9"/>
                </a:cxn>
              </a:cxnLst>
              <a:rect l="0" t="0" r="r" b="b"/>
              <a:pathLst>
                <a:path w="461" h="471">
                  <a:moveTo>
                    <a:pt x="449" y="471"/>
                  </a:moveTo>
                  <a:lnTo>
                    <a:pt x="0" y="8"/>
                  </a:lnTo>
                  <a:lnTo>
                    <a:pt x="10" y="0"/>
                  </a:lnTo>
                  <a:lnTo>
                    <a:pt x="461" y="462"/>
                  </a:lnTo>
                  <a:lnTo>
                    <a:pt x="449" y="471"/>
                  </a:lnTo>
                  <a:close/>
                </a:path>
              </a:pathLst>
            </a:custGeom>
            <a:solidFill>
              <a:srgbClr val="848484"/>
            </a:solidFill>
            <a:ln w="9525">
              <a:noFill/>
              <a:round/>
              <a:headEnd/>
              <a:tailEnd/>
            </a:ln>
          </p:spPr>
          <p:txBody>
            <a:bodyPr anchor="ctr"/>
            <a:lstStyle/>
            <a:p>
              <a:pPr algn="ctr"/>
              <a:endParaRPr/>
            </a:p>
          </p:txBody>
        </p:sp>
        <p:sp>
          <p:nvSpPr>
            <p:cNvPr id="25" name="îṣļidè">
              <a:extLst>
                <a:ext uri="{FF2B5EF4-FFF2-40B4-BE49-F238E27FC236}">
                  <a16:creationId xmlns:a16="http://schemas.microsoft.com/office/drawing/2014/main" id="{902D111E-F5B0-42DA-BBB2-63E815669DBD}"/>
                </a:ext>
              </a:extLst>
            </p:cNvPr>
            <p:cNvSpPr/>
            <p:nvPr/>
          </p:nvSpPr>
          <p:spPr bwMode="auto">
            <a:xfrm>
              <a:off x="5452355" y="1449000"/>
              <a:ext cx="2767673" cy="2721248"/>
            </a:xfrm>
            <a:custGeom>
              <a:avLst/>
              <a:gdLst>
                <a:gd name="T0" fmla="*/ 918 w 1109"/>
                <a:gd name="T1" fmla="*/ 204 h 1090"/>
                <a:gd name="T2" fmla="*/ 208 w 1109"/>
                <a:gd name="T3" fmla="*/ 188 h 1090"/>
                <a:gd name="T4" fmla="*/ 192 w 1109"/>
                <a:gd name="T5" fmla="*/ 886 h 1090"/>
                <a:gd name="T6" fmla="*/ 901 w 1109"/>
                <a:gd name="T7" fmla="*/ 902 h 1090"/>
                <a:gd name="T8" fmla="*/ 918 w 1109"/>
                <a:gd name="T9" fmla="*/ 204 h 1090"/>
                <a:gd name="T10" fmla="*/ 450 w 1109"/>
                <a:gd name="T11" fmla="*/ 938 h 1090"/>
                <a:gd name="T12" fmla="*/ 162 w 1109"/>
                <a:gd name="T13" fmla="*/ 440 h 1090"/>
                <a:gd name="T14" fmla="*/ 660 w 1109"/>
                <a:gd name="T15" fmla="*/ 152 h 1090"/>
                <a:gd name="T16" fmla="*/ 948 w 1109"/>
                <a:gd name="T17" fmla="*/ 650 h 1090"/>
                <a:gd name="T18" fmla="*/ 450 w 1109"/>
                <a:gd name="T19" fmla="*/ 93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8" y="204"/>
                  </a:moveTo>
                  <a:cubicBezTo>
                    <a:pt x="726" y="7"/>
                    <a:pt x="409" y="0"/>
                    <a:pt x="208" y="188"/>
                  </a:cubicBezTo>
                  <a:cubicBezTo>
                    <a:pt x="8" y="376"/>
                    <a:pt x="0" y="688"/>
                    <a:pt x="192" y="886"/>
                  </a:cubicBezTo>
                  <a:cubicBezTo>
                    <a:pt x="383" y="1083"/>
                    <a:pt x="701" y="1090"/>
                    <a:pt x="901" y="902"/>
                  </a:cubicBezTo>
                  <a:cubicBezTo>
                    <a:pt x="1101" y="713"/>
                    <a:pt x="1109" y="401"/>
                    <a:pt x="918" y="204"/>
                  </a:cubicBezTo>
                  <a:close/>
                  <a:moveTo>
                    <a:pt x="450" y="938"/>
                  </a:moveTo>
                  <a:cubicBezTo>
                    <a:pt x="233" y="880"/>
                    <a:pt x="104" y="657"/>
                    <a:pt x="162" y="440"/>
                  </a:cubicBezTo>
                  <a:cubicBezTo>
                    <a:pt x="220" y="223"/>
                    <a:pt x="443" y="94"/>
                    <a:pt x="660" y="152"/>
                  </a:cubicBezTo>
                  <a:cubicBezTo>
                    <a:pt x="877" y="210"/>
                    <a:pt x="1006" y="433"/>
                    <a:pt x="948" y="650"/>
                  </a:cubicBezTo>
                  <a:cubicBezTo>
                    <a:pt x="890" y="867"/>
                    <a:pt x="667" y="996"/>
                    <a:pt x="450" y="938"/>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6" name="ïṥ1íďé">
              <a:extLst>
                <a:ext uri="{FF2B5EF4-FFF2-40B4-BE49-F238E27FC236}">
                  <a16:creationId xmlns:a16="http://schemas.microsoft.com/office/drawing/2014/main" id="{DF4C0660-BE2C-4C2E-933D-7928090A6E68}"/>
                </a:ext>
              </a:extLst>
            </p:cNvPr>
            <p:cNvSpPr/>
            <p:nvPr/>
          </p:nvSpPr>
          <p:spPr bwMode="auto">
            <a:xfrm>
              <a:off x="5689765" y="1681134"/>
              <a:ext cx="2292853" cy="2256979"/>
            </a:xfrm>
            <a:custGeom>
              <a:avLst/>
              <a:gdLst>
                <a:gd name="T0" fmla="*/ 159 w 919"/>
                <a:gd name="T1" fmla="*/ 734 h 904"/>
                <a:gd name="T2" fmla="*/ 172 w 919"/>
                <a:gd name="T3" fmla="*/ 156 h 904"/>
                <a:gd name="T4" fmla="*/ 761 w 919"/>
                <a:gd name="T5" fmla="*/ 169 h 904"/>
                <a:gd name="T6" fmla="*/ 747 w 919"/>
                <a:gd name="T7" fmla="*/ 748 h 904"/>
                <a:gd name="T8" fmla="*/ 159 w 919"/>
                <a:gd name="T9" fmla="*/ 734 h 904"/>
                <a:gd name="T10" fmla="*/ 746 w 919"/>
                <a:gd name="T11" fmla="*/ 182 h 904"/>
                <a:gd name="T12" fmla="*/ 186 w 919"/>
                <a:gd name="T13" fmla="*/ 170 h 904"/>
                <a:gd name="T14" fmla="*/ 173 w 919"/>
                <a:gd name="T15" fmla="*/ 721 h 904"/>
                <a:gd name="T16" fmla="*/ 733 w 919"/>
                <a:gd name="T17" fmla="*/ 734 h 904"/>
                <a:gd name="T18" fmla="*/ 746 w 919"/>
                <a:gd name="T19" fmla="*/ 18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9" h="904">
                  <a:moveTo>
                    <a:pt x="159" y="734"/>
                  </a:moveTo>
                  <a:cubicBezTo>
                    <a:pt x="0" y="571"/>
                    <a:pt x="6" y="312"/>
                    <a:pt x="172" y="156"/>
                  </a:cubicBezTo>
                  <a:cubicBezTo>
                    <a:pt x="338" y="0"/>
                    <a:pt x="602" y="6"/>
                    <a:pt x="761" y="169"/>
                  </a:cubicBezTo>
                  <a:cubicBezTo>
                    <a:pt x="919" y="332"/>
                    <a:pt x="913" y="592"/>
                    <a:pt x="747" y="748"/>
                  </a:cubicBezTo>
                  <a:cubicBezTo>
                    <a:pt x="581" y="904"/>
                    <a:pt x="317" y="898"/>
                    <a:pt x="159" y="734"/>
                  </a:cubicBezTo>
                  <a:close/>
                  <a:moveTo>
                    <a:pt x="746" y="182"/>
                  </a:moveTo>
                  <a:cubicBezTo>
                    <a:pt x="595" y="27"/>
                    <a:pt x="344" y="21"/>
                    <a:pt x="186" y="170"/>
                  </a:cubicBezTo>
                  <a:cubicBezTo>
                    <a:pt x="28" y="318"/>
                    <a:pt x="22" y="566"/>
                    <a:pt x="173" y="721"/>
                  </a:cubicBezTo>
                  <a:cubicBezTo>
                    <a:pt x="324" y="877"/>
                    <a:pt x="575" y="882"/>
                    <a:pt x="733" y="734"/>
                  </a:cubicBezTo>
                  <a:cubicBezTo>
                    <a:pt x="892" y="585"/>
                    <a:pt x="897" y="338"/>
                    <a:pt x="746" y="182"/>
                  </a:cubicBezTo>
                  <a:close/>
                </a:path>
              </a:pathLst>
            </a:custGeom>
            <a:solidFill>
              <a:srgbClr val="414141"/>
            </a:solidFill>
            <a:ln w="9525">
              <a:noFill/>
              <a:round/>
              <a:headEnd/>
              <a:tailEnd/>
            </a:ln>
          </p:spPr>
          <p:txBody>
            <a:bodyPr anchor="ctr"/>
            <a:lstStyle/>
            <a:p>
              <a:pPr algn="ctr"/>
              <a:endParaRPr/>
            </a:p>
          </p:txBody>
        </p:sp>
        <p:sp>
          <p:nvSpPr>
            <p:cNvPr id="27" name="ïSḻïdé">
              <a:extLst>
                <a:ext uri="{FF2B5EF4-FFF2-40B4-BE49-F238E27FC236}">
                  <a16:creationId xmlns:a16="http://schemas.microsoft.com/office/drawing/2014/main" id="{C8417319-BB1B-4321-BFD1-790ACD079C9B}"/>
                </a:ext>
              </a:extLst>
            </p:cNvPr>
            <p:cNvSpPr/>
            <p:nvPr/>
          </p:nvSpPr>
          <p:spPr bwMode="auto">
            <a:xfrm>
              <a:off x="6247942" y="2220319"/>
              <a:ext cx="1178609" cy="1178609"/>
            </a:xfrm>
            <a:custGeom>
              <a:avLst/>
              <a:gdLst>
                <a:gd name="T0" fmla="*/ 181 w 472"/>
                <a:gd name="T1" fmla="*/ 441 h 472"/>
                <a:gd name="T2" fmla="*/ 30 w 472"/>
                <a:gd name="T3" fmla="*/ 181 h 472"/>
                <a:gd name="T4" fmla="*/ 291 w 472"/>
                <a:gd name="T5" fmla="*/ 30 h 472"/>
                <a:gd name="T6" fmla="*/ 441 w 472"/>
                <a:gd name="T7" fmla="*/ 291 h 472"/>
                <a:gd name="T8" fmla="*/ 181 w 472"/>
                <a:gd name="T9" fmla="*/ 441 h 472"/>
              </a:gdLst>
              <a:ahLst/>
              <a:cxnLst>
                <a:cxn ang="0">
                  <a:pos x="T0" y="T1"/>
                </a:cxn>
                <a:cxn ang="0">
                  <a:pos x="T2" y="T3"/>
                </a:cxn>
                <a:cxn ang="0">
                  <a:pos x="T4" y="T5"/>
                </a:cxn>
                <a:cxn ang="0">
                  <a:pos x="T6" y="T7"/>
                </a:cxn>
                <a:cxn ang="0">
                  <a:pos x="T8" y="T9"/>
                </a:cxn>
              </a:cxnLst>
              <a:rect l="0" t="0" r="r" b="b"/>
              <a:pathLst>
                <a:path w="472" h="472">
                  <a:moveTo>
                    <a:pt x="181" y="441"/>
                  </a:moveTo>
                  <a:cubicBezTo>
                    <a:pt x="67" y="411"/>
                    <a:pt x="0" y="294"/>
                    <a:pt x="30" y="181"/>
                  </a:cubicBezTo>
                  <a:cubicBezTo>
                    <a:pt x="60" y="67"/>
                    <a:pt x="177" y="0"/>
                    <a:pt x="291" y="30"/>
                  </a:cubicBezTo>
                  <a:cubicBezTo>
                    <a:pt x="404" y="60"/>
                    <a:pt x="472" y="177"/>
                    <a:pt x="441" y="291"/>
                  </a:cubicBezTo>
                  <a:cubicBezTo>
                    <a:pt x="411" y="404"/>
                    <a:pt x="294" y="472"/>
                    <a:pt x="181" y="441"/>
                  </a:cubicBezTo>
                  <a:close/>
                </a:path>
              </a:pathLst>
            </a:custGeom>
            <a:solidFill>
              <a:schemeClr val="tx1">
                <a:lumMod val="75000"/>
                <a:lumOff val="25000"/>
              </a:schemeClr>
            </a:solidFill>
            <a:ln w="9525">
              <a:noFill/>
              <a:round/>
              <a:headEnd/>
              <a:tailEnd/>
            </a:ln>
          </p:spPr>
          <p:txBody>
            <a:bodyPr anchor="ctr"/>
            <a:lstStyle/>
            <a:p>
              <a:pPr algn="ctr"/>
              <a:endParaRPr/>
            </a:p>
          </p:txBody>
        </p:sp>
      </p:grpSp>
      <p:pic>
        <p:nvPicPr>
          <p:cNvPr id="28" name="Picture 27">
            <a:extLst>
              <a:ext uri="{FF2B5EF4-FFF2-40B4-BE49-F238E27FC236}">
                <a16:creationId xmlns:a16="http://schemas.microsoft.com/office/drawing/2014/main" id="{D32FA25F-A45A-72CE-C152-C1D07643106A}"/>
              </a:ext>
            </a:extLst>
          </p:cNvPr>
          <p:cNvPicPr>
            <a:picLocks noChangeAspect="1"/>
          </p:cNvPicPr>
          <p:nvPr/>
        </p:nvPicPr>
        <p:blipFill>
          <a:blip r:embed="rId2"/>
          <a:stretch>
            <a:fillRect/>
          </a:stretch>
        </p:blipFill>
        <p:spPr>
          <a:xfrm>
            <a:off x="1073902" y="1093477"/>
            <a:ext cx="4732074" cy="4762935"/>
          </a:xfrm>
          <a:prstGeom prst="rect">
            <a:avLst/>
          </a:prstGeom>
        </p:spPr>
      </p:pic>
      <p:sp>
        <p:nvSpPr>
          <p:cNvPr id="29" name="TextBox 28">
            <a:extLst>
              <a:ext uri="{FF2B5EF4-FFF2-40B4-BE49-F238E27FC236}">
                <a16:creationId xmlns:a16="http://schemas.microsoft.com/office/drawing/2014/main" id="{8F395E23-9CDA-5803-E17B-773C18DED6BF}"/>
              </a:ext>
            </a:extLst>
          </p:cNvPr>
          <p:cNvSpPr txBox="1"/>
          <p:nvPr/>
        </p:nvSpPr>
        <p:spPr>
          <a:xfrm>
            <a:off x="6548789" y="1091155"/>
            <a:ext cx="4921857" cy="923330"/>
          </a:xfrm>
          <a:prstGeom prst="rect">
            <a:avLst/>
          </a:prstGeom>
          <a:noFill/>
        </p:spPr>
        <p:txBody>
          <a:bodyPr wrap="square" rtlCol="0">
            <a:spAutoFit/>
          </a:bodyPr>
          <a:lstStyle/>
          <a:p>
            <a:r>
              <a:rPr lang="en-US" altLang="zh-CN" dirty="0">
                <a:solidFill>
                  <a:srgbClr val="2A2B2E"/>
                </a:solidFill>
                <a:latin typeface="PingFang SC" panose="020B0400000000000000" pitchFamily="34" charset="-122"/>
                <a:ea typeface="PingFang SC" panose="020B0400000000000000" pitchFamily="34" charset="-122"/>
              </a:rPr>
              <a:t>The best differential attack on KATAN </a:t>
            </a:r>
            <a:r>
              <a:rPr lang="en-US" altLang="zh-CN" b="0" i="0" u="none" strike="noStrike" dirty="0">
                <a:solidFill>
                  <a:srgbClr val="2A2B2E"/>
                </a:solidFill>
                <a:effectLst/>
                <a:latin typeface="PingFang SC" panose="020B0400000000000000" pitchFamily="34" charset="-122"/>
                <a:ea typeface="PingFang SC" panose="020B0400000000000000" pitchFamily="34" charset="-122"/>
              </a:rPr>
              <a:t>used an</a:t>
            </a:r>
            <a:r>
              <a:rPr lang="zh-CN" altLang="en-US" b="0" i="0" u="none" strike="noStrike" dirty="0">
                <a:solidFill>
                  <a:srgbClr val="2A2B2E"/>
                </a:solidFill>
                <a:effectLst/>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extended</a:t>
            </a:r>
            <a:r>
              <a:rPr lang="zh-CN" altLang="en-US" dirty="0">
                <a:solidFill>
                  <a:srgbClr val="2A2B2E"/>
                </a:solidFill>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boomerang</a:t>
            </a:r>
            <a:r>
              <a:rPr lang="zh-CN" altLang="en-US" dirty="0">
                <a:solidFill>
                  <a:srgbClr val="2A2B2E"/>
                </a:solidFill>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attack</a:t>
            </a:r>
            <a:r>
              <a:rPr lang="zh-CN" altLang="en-US" dirty="0">
                <a:solidFill>
                  <a:srgbClr val="2A2B2E"/>
                </a:solidFill>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in</a:t>
            </a:r>
            <a:r>
              <a:rPr lang="zh-CN" altLang="en-US" dirty="0">
                <a:solidFill>
                  <a:srgbClr val="2A2B2E"/>
                </a:solidFill>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related-key</a:t>
            </a:r>
            <a:r>
              <a:rPr lang="zh-CN" altLang="en-US" dirty="0">
                <a:solidFill>
                  <a:srgbClr val="2A2B2E"/>
                </a:solidFill>
                <a:latin typeface="PingFang SC" panose="020B0400000000000000" pitchFamily="34" charset="-122"/>
                <a:ea typeface="PingFang SC" panose="020B0400000000000000" pitchFamily="34" charset="-122"/>
              </a:rPr>
              <a:t> </a:t>
            </a:r>
            <a:r>
              <a:rPr lang="en-US" altLang="zh-CN" dirty="0">
                <a:solidFill>
                  <a:srgbClr val="2A2B2E"/>
                </a:solidFill>
                <a:latin typeface="PingFang SC" panose="020B0400000000000000" pitchFamily="34" charset="-122"/>
                <a:ea typeface="PingFang SC" panose="020B0400000000000000" pitchFamily="34" charset="-122"/>
              </a:rPr>
              <a:t>setting was proposed by Chen et al.</a:t>
            </a:r>
            <a:endParaRPr lang="en-CN" altLang="zh-CN" dirty="0"/>
          </a:p>
        </p:txBody>
      </p:sp>
      <p:sp>
        <p:nvSpPr>
          <p:cNvPr id="30" name="TextBox 29">
            <a:extLst>
              <a:ext uri="{FF2B5EF4-FFF2-40B4-BE49-F238E27FC236}">
                <a16:creationId xmlns:a16="http://schemas.microsoft.com/office/drawing/2014/main" id="{FF0BB6DD-3581-0F9C-4AFE-E2185666D61D}"/>
              </a:ext>
            </a:extLst>
          </p:cNvPr>
          <p:cNvSpPr txBox="1"/>
          <p:nvPr/>
        </p:nvSpPr>
        <p:spPr>
          <a:xfrm>
            <a:off x="6548789" y="3090800"/>
            <a:ext cx="5015811" cy="1200329"/>
          </a:xfrm>
          <a:prstGeom prst="rect">
            <a:avLst/>
          </a:prstGeom>
          <a:noFill/>
        </p:spPr>
        <p:txBody>
          <a:bodyPr wrap="square" rtlCol="0">
            <a:spAutoFit/>
          </a:bodyPr>
          <a:lstStyle/>
          <a:p>
            <a:r>
              <a:rPr lang="en-US" dirty="0"/>
              <a:t>But, a study</a:t>
            </a:r>
            <a:r>
              <a:rPr lang="en-US" altLang="zh-CN" sz="1800" dirty="0">
                <a:solidFill>
                  <a:schemeClr val="bg1"/>
                </a:solidFill>
                <a:latin typeface="Arial" panose="020B0604020202020204" pitchFamily="34" charset="0"/>
                <a:cs typeface="Arial" panose="020B0604020202020204" pitchFamily="34" charset="0"/>
              </a:rPr>
              <a:t> </a:t>
            </a:r>
            <a:r>
              <a:rPr lang="en-US" dirty="0"/>
              <a:t>think</a:t>
            </a:r>
            <a:r>
              <a:rPr lang="en-US" altLang="zh-CN" dirty="0"/>
              <a:t>s,</a:t>
            </a:r>
            <a:r>
              <a:rPr lang="zh-CN" altLang="en-US" dirty="0"/>
              <a:t> </a:t>
            </a:r>
            <a:r>
              <a:rPr lang="en-US" altLang="zh-CN" dirty="0"/>
              <a:t>the</a:t>
            </a:r>
            <a:r>
              <a:rPr lang="zh-CN" altLang="en-US" dirty="0"/>
              <a:t> </a:t>
            </a:r>
            <a:r>
              <a:rPr lang="en-US" altLang="zh-CN" dirty="0"/>
              <a:t>result</a:t>
            </a:r>
            <a:r>
              <a:rPr lang="zh-CN" altLang="en-US" dirty="0"/>
              <a:t> </a:t>
            </a:r>
            <a:r>
              <a:rPr lang="en-US" altLang="zh-CN" dirty="0"/>
              <a:t>of</a:t>
            </a:r>
            <a:r>
              <a:rPr lang="zh-CN" altLang="en-US" dirty="0"/>
              <a:t> </a:t>
            </a:r>
            <a:r>
              <a:rPr lang="en-US" altLang="zh-CN" dirty="0"/>
              <a:t>boomerang</a:t>
            </a:r>
            <a:r>
              <a:rPr lang="zh-CN" altLang="en-US" dirty="0"/>
              <a:t> </a:t>
            </a:r>
            <a:r>
              <a:rPr lang="en-US" altLang="zh-CN" dirty="0"/>
              <a:t>attacks(including</a:t>
            </a:r>
            <a:r>
              <a:rPr lang="zh-CN" altLang="en-US" dirty="0"/>
              <a:t> </a:t>
            </a:r>
            <a:r>
              <a:rPr lang="en-US" b="0" i="0" dirty="0">
                <a:solidFill>
                  <a:srgbClr val="202122"/>
                </a:solidFill>
                <a:effectLst/>
                <a:latin typeface="Arial" panose="020B0604020202020204" pitchFamily="34" charset="0"/>
              </a:rPr>
              <a:t>the </a:t>
            </a:r>
            <a:r>
              <a:rPr lang="en-US" b="1" i="0" dirty="0">
                <a:solidFill>
                  <a:srgbClr val="202122"/>
                </a:solidFill>
                <a:effectLst/>
                <a:latin typeface="Arial" panose="020B0604020202020204" pitchFamily="34" charset="0"/>
              </a:rPr>
              <a:t>amplified boomerang attack</a:t>
            </a:r>
            <a:r>
              <a:rPr lang="en-US" b="0" i="0" dirty="0">
                <a:solidFill>
                  <a:srgbClr val="202122"/>
                </a:solidFill>
                <a:effectLst/>
                <a:latin typeface="Arial" panose="020B0604020202020204" pitchFamily="34" charset="0"/>
              </a:rPr>
              <a:t>, and the </a:t>
            </a:r>
            <a:r>
              <a:rPr lang="en-US" b="1" i="0" dirty="0">
                <a:solidFill>
                  <a:srgbClr val="202122"/>
                </a:solidFill>
                <a:effectLst/>
                <a:latin typeface="Arial" panose="020B0604020202020204" pitchFamily="34" charset="0"/>
              </a:rPr>
              <a:t>rectangle attack</a:t>
            </a:r>
            <a:r>
              <a:rPr lang="en-US" altLang="zh-CN" dirty="0"/>
              <a:t>)</a:t>
            </a:r>
            <a:r>
              <a:rPr lang="zh-CN" altLang="en-US" dirty="0"/>
              <a:t> </a:t>
            </a:r>
            <a:r>
              <a:rPr lang="en-US" altLang="zh-CN" dirty="0"/>
              <a:t>have</a:t>
            </a:r>
            <a:r>
              <a:rPr lang="zh-CN" altLang="en-US" dirty="0"/>
              <a:t> </a:t>
            </a:r>
            <a:r>
              <a:rPr lang="en-US" altLang="zh-CN" dirty="0"/>
              <a:t>not</a:t>
            </a:r>
            <a:r>
              <a:rPr lang="zh-CN" altLang="en-US" dirty="0"/>
              <a:t> </a:t>
            </a:r>
            <a:r>
              <a:rPr lang="en-US" altLang="zh-CN" dirty="0"/>
              <a:t>reliability</a:t>
            </a:r>
            <a:r>
              <a:rPr lang="zh-CN" altLang="en-US" dirty="0"/>
              <a:t> </a:t>
            </a:r>
            <a:r>
              <a:rPr lang="en-US" altLang="zh-CN" dirty="0"/>
              <a:t>enough</a:t>
            </a:r>
            <a:r>
              <a:rPr lang="en-US" altLang="zh-CN" sz="1800" dirty="0">
                <a:latin typeface="Arial" panose="020B0604020202020204" pitchFamily="34" charset="0"/>
                <a:cs typeface="Arial" panose="020B0604020202020204" pitchFamily="34" charset="0"/>
              </a:rPr>
              <a:t> Murphy(2011)</a:t>
            </a:r>
            <a:r>
              <a:rPr lang="en-US" altLang="zh-CN" dirty="0"/>
              <a:t> .</a:t>
            </a:r>
            <a:endParaRPr lang="en-CN" dirty="0"/>
          </a:p>
        </p:txBody>
      </p:sp>
      <p:sp>
        <p:nvSpPr>
          <p:cNvPr id="5" name="灯片编号占位符 4">
            <a:extLst>
              <a:ext uri="{FF2B5EF4-FFF2-40B4-BE49-F238E27FC236}">
                <a16:creationId xmlns:a16="http://schemas.microsoft.com/office/drawing/2014/main" id="{6EB3B087-2436-2F05-FCB1-1D72B1CFA5EE}"/>
              </a:ext>
            </a:extLst>
          </p:cNvPr>
          <p:cNvSpPr>
            <a:spLocks noGrp="1"/>
          </p:cNvSpPr>
          <p:nvPr>
            <p:ph type="sldNum" sz="quarter" idx="12"/>
          </p:nvPr>
        </p:nvSpPr>
        <p:spPr/>
        <p:txBody>
          <a:bodyPr/>
          <a:lstStyle/>
          <a:p>
            <a:fld id="{DE889C00-3007-445F-903C-C55D6E6A648E}" type="slidenum">
              <a:rPr lang="zh-CN" altLang="en-US" smtClean="0"/>
              <a:pPr/>
              <a:t>12</a:t>
            </a:fld>
            <a:endParaRPr lang="zh-CN" altLang="en-US" dirty="0"/>
          </a:p>
        </p:txBody>
      </p:sp>
    </p:spTree>
    <p:extLst>
      <p:ext uri="{BB962C8B-B14F-4D97-AF65-F5344CB8AC3E}">
        <p14:creationId xmlns:p14="http://schemas.microsoft.com/office/powerpoint/2010/main" val="51299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EC568-838A-4A64-B172-F249E6A41EFB}"/>
              </a:ext>
            </a:extLst>
          </p:cNvPr>
          <p:cNvSpPr>
            <a:spLocks noGrp="1"/>
          </p:cNvSpPr>
          <p:nvPr>
            <p:ph type="title"/>
          </p:nvPr>
        </p:nvSpPr>
        <p:spPr>
          <a:xfrm>
            <a:off x="3611880" y="230255"/>
            <a:ext cx="7990840" cy="480131"/>
          </a:xfrm>
        </p:spPr>
        <p:txBody>
          <a:bodyPr/>
          <a:lstStyle/>
          <a:p>
            <a:r>
              <a:rPr lang="en-US" altLang="zh-CN" dirty="0">
                <a:latin typeface="Arial" pitchFamily="34" charset="0"/>
                <a:cs typeface="Arial" pitchFamily="34" charset="0"/>
              </a:rPr>
              <a:t>LITERATURE</a:t>
            </a:r>
            <a:r>
              <a:rPr lang="zh-CN" altLang="en-US" dirty="0">
                <a:latin typeface="Arial" pitchFamily="34" charset="0"/>
                <a:cs typeface="Arial" pitchFamily="34" charset="0"/>
              </a:rPr>
              <a:t> </a:t>
            </a:r>
            <a:r>
              <a:rPr lang="en-US" altLang="zh-CN" dirty="0">
                <a:latin typeface="Arial" pitchFamily="34" charset="0"/>
                <a:cs typeface="Arial" pitchFamily="34" charset="0"/>
              </a:rPr>
              <a:t>REVIEW</a:t>
            </a:r>
            <a:endParaRPr lang="zh-CN" altLang="en-US" dirty="0"/>
          </a:p>
        </p:txBody>
      </p:sp>
      <p:sp>
        <p:nvSpPr>
          <p:cNvPr id="29" name="TextBox 28">
            <a:extLst>
              <a:ext uri="{FF2B5EF4-FFF2-40B4-BE49-F238E27FC236}">
                <a16:creationId xmlns:a16="http://schemas.microsoft.com/office/drawing/2014/main" id="{8F395E23-9CDA-5803-E17B-773C18DED6BF}"/>
              </a:ext>
            </a:extLst>
          </p:cNvPr>
          <p:cNvSpPr txBox="1"/>
          <p:nvPr/>
        </p:nvSpPr>
        <p:spPr>
          <a:xfrm>
            <a:off x="266861" y="972283"/>
            <a:ext cx="11592907"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NimbusRomNo9L"/>
              </a:rPr>
              <a:t>Murphy (2011) published results of several experiments, to demonstrate the boomerang analysis can commonly give highly inaccurate probability values and he shows the boomerang attack is used to analyse DES and AES on some parameters, then the boomerang never comes back. </a:t>
            </a:r>
          </a:p>
          <a:p>
            <a:pPr marL="285750" indent="-285750">
              <a:buFont typeface="Arial" panose="020B0604020202020204" pitchFamily="34" charset="0"/>
              <a:buChar char="•"/>
            </a:pPr>
            <a:r>
              <a:rPr lang="en-US" sz="1800" dirty="0">
                <a:effectLst/>
                <a:latin typeface="NimbusRomNo9L"/>
              </a:rPr>
              <a:t>For the problem, Cid et al. (2018) gives a solution. It proposed new tools to improve the reliability of the sandwich attack, called Boomerang Connectivity Table(BCT). </a:t>
            </a:r>
            <a:endParaRPr lang="en-US" dirty="0"/>
          </a:p>
          <a:p>
            <a:pPr marL="285750" indent="-285750">
              <a:buFont typeface="Arial" panose="020B0604020202020204" pitchFamily="34" charset="0"/>
              <a:buChar char="•"/>
            </a:pPr>
            <a:endParaRPr lang="en-US" sz="1800" dirty="0">
              <a:effectLst/>
              <a:latin typeface="NimbusRomNo9L"/>
            </a:endParaRPr>
          </a:p>
          <a:p>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2B6B31F-1B8F-762A-378F-FAA6F19FEDEE}"/>
                  </a:ext>
                </a:extLst>
              </p:cNvPr>
              <p:cNvSpPr txBox="1"/>
              <p:nvPr/>
            </p:nvSpPr>
            <p:spPr>
              <a:xfrm>
                <a:off x="4925834" y="2594922"/>
                <a:ext cx="6628941" cy="1200329"/>
              </a:xfrm>
              <a:prstGeom prst="rect">
                <a:avLst/>
              </a:prstGeom>
              <a:noFill/>
            </p:spPr>
            <p:txBody>
              <a:bodyPr wrap="square">
                <a:spAutoFit/>
              </a:bodyPr>
              <a:lstStyle/>
              <a:p>
                <a:r>
                  <a:rPr lang="en-US" sz="1800" dirty="0">
                    <a:effectLst/>
                    <a:latin typeface="NimbusRomNo9L"/>
                  </a:rPr>
                  <a:t>The sandwich attack is a boomerang-style attack depicted in Fig </a:t>
                </a:r>
                <a:r>
                  <a:rPr lang="en-US" altLang="zh-CN" sz="1800" dirty="0">
                    <a:effectLst/>
                    <a:latin typeface="NimbusRomNo9L"/>
                  </a:rPr>
                  <a:t>4</a:t>
                </a:r>
                <a:r>
                  <a:rPr lang="en-US" sz="1800" dirty="0">
                    <a:effectLst/>
                    <a:latin typeface="NimbusRomNo9L"/>
                  </a:rPr>
                  <a:t>, it defines </a:t>
                </a:r>
                <a14:m>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𝐸</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sub>
                    </m:sSub>
                    <m:r>
                      <a:rPr lang="zh-CN" altLang="zh-CN" sz="1800" i="1" kern="100">
                        <a:effectLst/>
                        <a:latin typeface="Cambria Math" panose="02040503050406030204" pitchFamily="18" charset="0"/>
                        <a:ea typeface="微软雅黑" panose="020B0503020204020204" pitchFamily="34" charset="-122"/>
                        <a:cs typeface="微软雅黑" panose="020B0503020204020204" pitchFamily="34" charset="-122"/>
                      </a:rPr>
                      <m:t>◦</m:t>
                    </m:r>
                    <m:sSub>
                      <m:sSubPr>
                        <m:ctrlPr>
                          <a:rPr lang="zh-CN" altLang="zh-CN" sz="1800" i="1" kern="100">
                            <a:effectLst/>
                            <a:latin typeface="Cambria Math" panose="02040503050406030204" pitchFamily="18" charset="0"/>
                            <a:ea typeface="Cambria Math" panose="02040503050406030204" pitchFamily="18" charset="0"/>
                            <a:cs typeface="微软雅黑" panose="020B0503020204020204" pitchFamily="34" charset="-122"/>
                          </a:rPr>
                        </m:ctrlPr>
                      </m:sSubPr>
                      <m:e>
                        <m:r>
                          <a:rPr lang="en-US" altLang="zh-CN" sz="1800" i="1" kern="100">
                            <a:effectLst/>
                            <a:latin typeface="Cambria Math" panose="02040503050406030204" pitchFamily="18" charset="0"/>
                            <a:ea typeface="微软雅黑" panose="020B0503020204020204" pitchFamily="34" charset="-122"/>
                            <a:cs typeface="微软雅黑" panose="020B0503020204020204" pitchFamily="34" charset="-122"/>
                          </a:rPr>
                          <m:t>𝐸</m:t>
                        </m:r>
                      </m:e>
                      <m:sub>
                        <m:r>
                          <a:rPr lang="en-US" altLang="zh-CN" sz="1800" i="1" kern="100">
                            <a:effectLst/>
                            <a:latin typeface="Cambria Math" panose="02040503050406030204" pitchFamily="18" charset="0"/>
                            <a:ea typeface="微软雅黑" panose="020B0503020204020204" pitchFamily="34" charset="-122"/>
                            <a:cs typeface="微软雅黑" panose="020B0503020204020204" pitchFamily="34" charset="-122"/>
                          </a:rPr>
                          <m:t>𝑚</m:t>
                        </m:r>
                      </m:sub>
                    </m:sSub>
                    <m:r>
                      <a:rPr lang="zh-CN" altLang="zh-CN" sz="1800" i="1" kern="100">
                        <a:effectLst/>
                        <a:latin typeface="Cambria Math" panose="02040503050406030204" pitchFamily="18" charset="0"/>
                        <a:ea typeface="微软雅黑" panose="020B0503020204020204" pitchFamily="34" charset="-122"/>
                        <a:cs typeface="微软雅黑" panose="020B0503020204020204" pitchFamily="34" charset="-122"/>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oMath>
                </a14:m>
                <a:r>
                  <a:rPr lang="en-US" sz="1800" dirty="0">
                    <a:effectLst/>
                    <a:latin typeface="NimbusRomNo9L"/>
                  </a:rPr>
                  <a:t> where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𝑚</m:t>
                        </m:r>
                      </m:sub>
                    </m:sSub>
                  </m:oMath>
                </a14:m>
                <a:r>
                  <a:rPr lang="en-US" sz="1100" i="1" dirty="0">
                    <a:effectLst/>
                    <a:latin typeface="NimbusRomNo9L"/>
                  </a:rPr>
                  <a:t> </a:t>
                </a:r>
                <a:r>
                  <a:rPr lang="en-US" sz="1800" dirty="0">
                    <a:effectLst/>
                    <a:latin typeface="NimbusRomNo9L"/>
                  </a:rPr>
                  <a:t>is a relatively short operation satisfying some differential propagation among four texts with probability </a:t>
                </a:r>
                <a14:m>
                  <m:oMath xmlns:m="http://schemas.openxmlformats.org/officeDocument/2006/math">
                    <m:r>
                      <a:rPr lang="en-US" altLang="zh-CN" i="1">
                        <a:latin typeface="Cambria Math" panose="02040503050406030204" pitchFamily="18" charset="0"/>
                      </a:rPr>
                      <m:t>𝑟</m:t>
                    </m:r>
                  </m:oMath>
                </a14:m>
                <a:r>
                  <a:rPr lang="en-US" sz="1800" dirty="0">
                    <a:effectLst/>
                    <a:latin typeface="NimbusRomNo9L"/>
                  </a:rPr>
                  <a:t>, then the entire probability is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𝑝</m:t>
                        </m:r>
                      </m:e>
                      <m:sup>
                        <m:r>
                          <a:rPr lang="en-US" altLang="zh-CN" i="1">
                            <a:latin typeface="Cambria Math" panose="02040503050406030204" pitchFamily="18" charset="0"/>
                          </a:rPr>
                          <m:t>2</m:t>
                        </m:r>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2</m:t>
                        </m:r>
                      </m:sup>
                    </m:sSup>
                    <m:r>
                      <a:rPr lang="en-US" altLang="zh-CN" i="1">
                        <a:latin typeface="Cambria Math" panose="02040503050406030204" pitchFamily="18" charset="0"/>
                      </a:rPr>
                      <m:t>𝑟</m:t>
                    </m:r>
                  </m:oMath>
                </a14:m>
                <a:r>
                  <a:rPr lang="en-US" sz="1800" dirty="0">
                    <a:effectLst/>
                    <a:latin typeface="NimbusRomNo9L"/>
                  </a:rPr>
                  <a:t>. </a:t>
                </a:r>
                <a:endParaRPr lang="en-US" dirty="0"/>
              </a:p>
            </p:txBody>
          </p:sp>
        </mc:Choice>
        <mc:Fallback xmlns="">
          <p:sp>
            <p:nvSpPr>
              <p:cNvPr id="31" name="TextBox 30">
                <a:extLst>
                  <a:ext uri="{FF2B5EF4-FFF2-40B4-BE49-F238E27FC236}">
                    <a16:creationId xmlns:a16="http://schemas.microsoft.com/office/drawing/2014/main" id="{92B6B31F-1B8F-762A-378F-FAA6F19FEDEE}"/>
                  </a:ext>
                </a:extLst>
              </p:cNvPr>
              <p:cNvSpPr txBox="1">
                <a:spLocks noRot="1" noChangeAspect="1" noMove="1" noResize="1" noEditPoints="1" noAdjustHandles="1" noChangeArrowheads="1" noChangeShapeType="1" noTextEdit="1"/>
              </p:cNvSpPr>
              <p:nvPr/>
            </p:nvSpPr>
            <p:spPr>
              <a:xfrm>
                <a:off x="4925834" y="2594922"/>
                <a:ext cx="6628941" cy="1200329"/>
              </a:xfrm>
              <a:prstGeom prst="rect">
                <a:avLst/>
              </a:prstGeom>
              <a:blipFill>
                <a:blip r:embed="rId2"/>
                <a:stretch>
                  <a:fillRect l="-736" t="-3046" b="-7614"/>
                </a:stretch>
              </a:blipFill>
            </p:spPr>
            <p:txBody>
              <a:bodyPr/>
              <a:lstStyle/>
              <a:p>
                <a:r>
                  <a:rPr lang="zh-CN" altLang="en-US">
                    <a:noFill/>
                  </a:rPr>
                  <a:t> </a:t>
                </a:r>
              </a:p>
            </p:txBody>
          </p:sp>
        </mc:Fallback>
      </mc:AlternateContent>
      <p:pic>
        <p:nvPicPr>
          <p:cNvPr id="5122" name="Picture 2" descr="page38image48330560">
            <a:extLst>
              <a:ext uri="{FF2B5EF4-FFF2-40B4-BE49-F238E27FC236}">
                <a16:creationId xmlns:a16="http://schemas.microsoft.com/office/drawing/2014/main" id="{51FF82CC-EA06-B194-B1F9-896D6D5D2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6" y="2950318"/>
            <a:ext cx="1625600" cy="218440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75EABE96-E1C5-C5B1-48B1-B19D863594E9}"/>
              </a:ext>
            </a:extLst>
          </p:cNvPr>
          <p:cNvSpPr txBox="1"/>
          <p:nvPr/>
        </p:nvSpPr>
        <p:spPr>
          <a:xfrm>
            <a:off x="615561" y="5227679"/>
            <a:ext cx="1997406" cy="307777"/>
          </a:xfrm>
          <a:prstGeom prst="rect">
            <a:avLst/>
          </a:prstGeom>
          <a:noFill/>
        </p:spPr>
        <p:txBody>
          <a:bodyPr wrap="none" rtlCol="0">
            <a:spAutoFit/>
          </a:bodyPr>
          <a:lstStyle/>
          <a:p>
            <a:r>
              <a:rPr lang="en-US" altLang="zh-CN" sz="1400" dirty="0"/>
              <a:t>Fig</a:t>
            </a:r>
            <a:r>
              <a:rPr lang="zh-CN" altLang="en-US" sz="1400" dirty="0"/>
              <a:t> </a:t>
            </a:r>
            <a:r>
              <a:rPr lang="en-US" altLang="zh-CN" sz="1400" dirty="0"/>
              <a:t>4.</a:t>
            </a:r>
            <a:r>
              <a:rPr lang="zh-CN" altLang="en-US" sz="1400" dirty="0"/>
              <a:t> </a:t>
            </a:r>
            <a:r>
              <a:rPr lang="en-US" altLang="zh-CN" sz="1400" dirty="0"/>
              <a:t>Sandwich</a:t>
            </a:r>
            <a:r>
              <a:rPr lang="zh-CN" altLang="en-US" sz="1400" dirty="0"/>
              <a:t> </a:t>
            </a:r>
            <a:r>
              <a:rPr lang="en-US" altLang="zh-CN" sz="1400" dirty="0"/>
              <a:t>Attack</a:t>
            </a:r>
            <a:endParaRPr lang="en-CN" sz="1400"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5DA9018-83E5-77E9-02D6-29C311D22E70}"/>
                  </a:ext>
                </a:extLst>
              </p:cNvPr>
              <p:cNvSpPr txBox="1"/>
              <p:nvPr/>
            </p:nvSpPr>
            <p:spPr>
              <a:xfrm>
                <a:off x="4925834" y="3781198"/>
                <a:ext cx="6103620" cy="1200329"/>
              </a:xfrm>
              <a:prstGeom prst="rect">
                <a:avLst/>
              </a:prstGeom>
              <a:noFill/>
            </p:spPr>
            <p:txBody>
              <a:bodyPr wrap="square">
                <a:spAutoFit/>
              </a:bodyPr>
              <a:lstStyle/>
              <a:p>
                <a:r>
                  <a:rPr lang="en-US" sz="1800" dirty="0">
                    <a:effectLst/>
                    <a:latin typeface="NimbusRomNo9L"/>
                  </a:rPr>
                  <a:t>The BCT can evaluate </a:t>
                </a:r>
                <a:r>
                  <a:rPr lang="en-US" sz="1800" i="1" dirty="0">
                    <a:effectLst/>
                    <a:latin typeface="NimbusRomNo9L"/>
                  </a:rPr>
                  <a:t>r </a:t>
                </a:r>
                <a:r>
                  <a:rPr lang="en-US" sz="1800" dirty="0">
                    <a:effectLst/>
                    <a:latin typeface="NimbusRomNo9L"/>
                  </a:rPr>
                  <a:t>in efficacy and easy-to-understand way when</a:t>
                </a:r>
                <a:r>
                  <a:rPr lang="en-US" altLang="zh-CN" sz="1800" dirty="0">
                    <a:effectLst/>
                    <a:latin typeface="NimbusRomNo9L"/>
                  </a:rPr>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𝑚</m:t>
                        </m:r>
                      </m:sub>
                    </m:sSub>
                  </m:oMath>
                </a14:m>
                <a:r>
                  <a:rPr lang="en-US" altLang="zh-CN" sz="1100" i="1" dirty="0">
                    <a:effectLst/>
                    <a:latin typeface="NimbusRomNo9L"/>
                  </a:rPr>
                  <a:t> </a:t>
                </a:r>
                <a:r>
                  <a:rPr lang="en-US" sz="1800" dirty="0">
                    <a:effectLst/>
                    <a:latin typeface="NimbusRomNo9L"/>
                  </a:rPr>
                  <a:t>is composed of a single S-BOX layer. In this situation, for a given pair of </a:t>
                </a:r>
                <a14:m>
                  <m:oMath xmlns:m="http://schemas.openxmlformats.org/officeDocument/2006/math">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Δ</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m:t>
                        </m:r>
                      </m:e>
                      <m:sub>
                        <m:r>
                          <a:rPr lang="en-US" altLang="zh-CN" i="1">
                            <a:latin typeface="Cambria Math" panose="02040503050406030204" pitchFamily="18" charset="0"/>
                          </a:rPr>
                          <m:t>𝑜</m:t>
                        </m:r>
                      </m:sub>
                    </m:sSub>
                    <m:r>
                      <a:rPr lang="en-US" altLang="zh-CN" i="1">
                        <a:latin typeface="Cambria Math" panose="02040503050406030204" pitchFamily="18" charset="0"/>
                      </a:rPr>
                      <m:t>)</m:t>
                    </m:r>
                  </m:oMath>
                </a14:m>
                <a:r>
                  <a:rPr lang="en-US" sz="1800" dirty="0">
                    <a:effectLst/>
                    <a:latin typeface="NimbusRomNo9L"/>
                  </a:rPr>
                  <a:t>, the probability that a right quartet is generated in each S-BOX in the middle S-BOX layer is given by: </a:t>
                </a:r>
                <a:endParaRPr lang="en-US" dirty="0"/>
              </a:p>
            </p:txBody>
          </p:sp>
        </mc:Choice>
        <mc:Fallback xmlns="">
          <p:sp>
            <p:nvSpPr>
              <p:cNvPr id="34" name="TextBox 33">
                <a:extLst>
                  <a:ext uri="{FF2B5EF4-FFF2-40B4-BE49-F238E27FC236}">
                    <a16:creationId xmlns:a16="http://schemas.microsoft.com/office/drawing/2014/main" id="{15DA9018-83E5-77E9-02D6-29C311D22E70}"/>
                  </a:ext>
                </a:extLst>
              </p:cNvPr>
              <p:cNvSpPr txBox="1">
                <a:spLocks noRot="1" noChangeAspect="1" noMove="1" noResize="1" noEditPoints="1" noAdjustHandles="1" noChangeArrowheads="1" noChangeShapeType="1" noTextEdit="1"/>
              </p:cNvSpPr>
              <p:nvPr/>
            </p:nvSpPr>
            <p:spPr>
              <a:xfrm>
                <a:off x="4925834" y="3781198"/>
                <a:ext cx="6103620" cy="1200329"/>
              </a:xfrm>
              <a:prstGeom prst="rect">
                <a:avLst/>
              </a:prstGeom>
              <a:blipFill>
                <a:blip r:embed="rId4"/>
                <a:stretch>
                  <a:fillRect l="-799" t="-2538" r="-1499" b="-7107"/>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1CB3CC56-7191-C596-4CF3-FCDA3774CE24}"/>
              </a:ext>
            </a:extLst>
          </p:cNvPr>
          <p:cNvSpPr>
            <a:spLocks noGrp="1"/>
          </p:cNvSpPr>
          <p:nvPr>
            <p:ph type="sldNum" sz="quarter" idx="12"/>
          </p:nvPr>
        </p:nvSpPr>
        <p:spPr/>
        <p:txBody>
          <a:bodyPr/>
          <a:lstStyle/>
          <a:p>
            <a:fld id="{DE889C00-3007-445F-903C-C55D6E6A648E}" type="slidenum">
              <a:rPr lang="zh-CN" altLang="en-US" smtClean="0"/>
              <a:pPr/>
              <a:t>13</a:t>
            </a:fld>
            <a:endParaRPr lang="zh-CN" altLang="en-US"/>
          </a:p>
        </p:txBody>
      </p:sp>
      <p:pic>
        <p:nvPicPr>
          <p:cNvPr id="5" name="图片 4">
            <a:extLst>
              <a:ext uri="{FF2B5EF4-FFF2-40B4-BE49-F238E27FC236}">
                <a16:creationId xmlns:a16="http://schemas.microsoft.com/office/drawing/2014/main" id="{DA33A9CF-BEA1-F960-5190-A969FFC82B0B}"/>
              </a:ext>
            </a:extLst>
          </p:cNvPr>
          <p:cNvPicPr>
            <a:picLocks noChangeAspect="1"/>
          </p:cNvPicPr>
          <p:nvPr/>
        </p:nvPicPr>
        <p:blipFill>
          <a:blip r:embed="rId5"/>
          <a:stretch>
            <a:fillRect/>
          </a:stretch>
        </p:blipFill>
        <p:spPr>
          <a:xfrm>
            <a:off x="2630927" y="3195086"/>
            <a:ext cx="1961905" cy="1647619"/>
          </a:xfrm>
          <a:prstGeom prst="rect">
            <a:avLst/>
          </a:prstGeom>
        </p:spPr>
      </p:pic>
      <mc:AlternateContent xmlns:mc="http://schemas.openxmlformats.org/markup-compatibility/2006" xmlns:a14="http://schemas.microsoft.com/office/drawing/2010/main">
        <mc:Choice Requires="a14">
          <p:sp>
            <p:nvSpPr>
              <p:cNvPr id="28" name="TextBox 31">
                <a:extLst>
                  <a:ext uri="{FF2B5EF4-FFF2-40B4-BE49-F238E27FC236}">
                    <a16:creationId xmlns:a16="http://schemas.microsoft.com/office/drawing/2014/main" id="{4CE6E2E7-E91E-BB7F-679F-DF6CC78306D3}"/>
                  </a:ext>
                </a:extLst>
              </p:cNvPr>
              <p:cNvSpPr txBox="1"/>
              <p:nvPr/>
            </p:nvSpPr>
            <p:spPr>
              <a:xfrm>
                <a:off x="2754112" y="5134718"/>
                <a:ext cx="1999330" cy="307777"/>
              </a:xfrm>
              <a:prstGeom prst="rect">
                <a:avLst/>
              </a:prstGeom>
              <a:noFill/>
            </p:spPr>
            <p:txBody>
              <a:bodyPr wrap="none" rtlCol="0">
                <a:spAutoFit/>
              </a:bodyPr>
              <a:lstStyle/>
              <a:p>
                <a:r>
                  <a:rPr lang="en-US" altLang="zh-CN" sz="1400" dirty="0"/>
                  <a:t>Fig</a:t>
                </a:r>
                <a:r>
                  <a:rPr lang="zh-CN" altLang="en-US" sz="1400" dirty="0"/>
                  <a:t> </a:t>
                </a:r>
                <a:r>
                  <a:rPr lang="en-US" altLang="zh-CN" sz="1400" dirty="0"/>
                  <a:t>5.</a:t>
                </a:r>
                <a:r>
                  <a:rPr lang="zh-CN" altLang="en-US" sz="1400" dirty="0"/>
                  <a:t> </a:t>
                </a:r>
                <a:r>
                  <a:rPr lang="en-US" altLang="zh-CN" sz="1400" dirty="0"/>
                  <a:t>Middle-Layer </a:t>
                </a:r>
                <a14:m>
                  <m:oMath xmlns:m="http://schemas.openxmlformats.org/officeDocument/2006/math">
                    <m:sSub>
                      <m:sSubPr>
                        <m:ctrlPr>
                          <a:rPr lang="zh-CN" altLang="zh-CN" sz="1400" i="1" smtClean="0">
                            <a:latin typeface="Cambria Math" panose="02040503050406030204" pitchFamily="18" charset="0"/>
                          </a:rPr>
                        </m:ctrlPr>
                      </m:sSubPr>
                      <m:e>
                        <m:r>
                          <a:rPr lang="en-US" altLang="zh-CN" sz="1400" i="1">
                            <a:latin typeface="Cambria Math" panose="02040503050406030204" pitchFamily="18" charset="0"/>
                          </a:rPr>
                          <m:t>𝐸</m:t>
                        </m:r>
                      </m:e>
                      <m:sub>
                        <m:r>
                          <a:rPr lang="en-US" altLang="zh-CN" sz="1400" i="1">
                            <a:latin typeface="Cambria Math" panose="02040503050406030204" pitchFamily="18" charset="0"/>
                          </a:rPr>
                          <m:t>𝑚</m:t>
                        </m:r>
                      </m:sub>
                    </m:sSub>
                  </m:oMath>
                </a14:m>
                <a:endParaRPr lang="en-CN" sz="1400" dirty="0"/>
              </a:p>
            </p:txBody>
          </p:sp>
        </mc:Choice>
        <mc:Fallback xmlns="">
          <p:sp>
            <p:nvSpPr>
              <p:cNvPr id="28" name="TextBox 31">
                <a:extLst>
                  <a:ext uri="{FF2B5EF4-FFF2-40B4-BE49-F238E27FC236}">
                    <a16:creationId xmlns:a16="http://schemas.microsoft.com/office/drawing/2014/main" id="{4CE6E2E7-E91E-BB7F-679F-DF6CC78306D3}"/>
                  </a:ext>
                </a:extLst>
              </p:cNvPr>
              <p:cNvSpPr txBox="1">
                <a:spLocks noRot="1" noChangeAspect="1" noMove="1" noResize="1" noEditPoints="1" noAdjustHandles="1" noChangeArrowheads="1" noChangeShapeType="1" noTextEdit="1"/>
              </p:cNvSpPr>
              <p:nvPr/>
            </p:nvSpPr>
            <p:spPr>
              <a:xfrm>
                <a:off x="2754112" y="5134718"/>
                <a:ext cx="1999330" cy="307777"/>
              </a:xfrm>
              <a:prstGeom prst="rect">
                <a:avLst/>
              </a:prstGeom>
              <a:blipFill>
                <a:blip r:embed="rId6"/>
                <a:stretch>
                  <a:fillRect l="-915" t="-1961"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3978F9A5-B0F5-1148-0EF1-4C3233339535}"/>
                  </a:ext>
                </a:extLst>
              </p:cNvPr>
              <p:cNvSpPr txBox="1"/>
              <p:nvPr/>
            </p:nvSpPr>
            <p:spPr>
              <a:xfrm>
                <a:off x="5173013" y="5095013"/>
                <a:ext cx="6134582" cy="6457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d>
                            <m:dPr>
                              <m:begChr m:val="{"/>
                              <m:endChr m:val="}"/>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m:t>
                              </m:r>
                              <m:d>
                                <m:dPr>
                                  <m:begChr m:val="{"/>
                                  <m:endChr m:val="}"/>
                                  <m:sepChr m:val=","/>
                                  <m:ctrlPr>
                                    <a:rPr lang="zh-CN" altLang="en-US" i="1">
                                      <a:latin typeface="Cambria Math" panose="02040503050406030204" pitchFamily="18" charset="0"/>
                                    </a:rPr>
                                  </m:ctrlPr>
                                </m:dPr>
                                <m:e>
                                  <m:r>
                                    <a:rPr lang="zh-CN" altLang="en-US" i="0">
                                      <a:latin typeface="Cambria Math" panose="02040503050406030204" pitchFamily="18" charset="0"/>
                                    </a:rPr>
                                    <m:t>0</m:t>
                                  </m:r>
                                </m:e>
                                <m:e>
                                  <m:sSup>
                                    <m:sSupPr>
                                      <m:ctrlPr>
                                        <a:rPr lang="zh-CN" altLang="en-US" i="1">
                                          <a:solidFill>
                                            <a:srgbClr val="836967"/>
                                          </a:solidFill>
                                          <a:latin typeface="Cambria Math" panose="02040503050406030204" pitchFamily="18" charset="0"/>
                                        </a:rPr>
                                      </m:ctrlPr>
                                    </m:sSupPr>
                                    <m:e>
                                      <m:r>
                                        <a:rPr lang="zh-CN" altLang="en-US" i="0">
                                          <a:latin typeface="Cambria Math" panose="02040503050406030204" pitchFamily="18" charset="0"/>
                                        </a:rPr>
                                        <m:t>1</m:t>
                                      </m:r>
                                    </m:e>
                                    <m:sup>
                                      <m:r>
                                        <a:rPr lang="zh-CN" altLang="en-US" i="1">
                                          <a:latin typeface="Cambria Math" panose="02040503050406030204" pitchFamily="18" charset="0"/>
                                        </a:rPr>
                                        <m:t>𝑛</m:t>
                                      </m:r>
                                    </m:sup>
                                  </m:sSup>
                                </m:e>
                              </m:d>
                              <m:sSup>
                                <m:sSupPr>
                                  <m:ctrlPr>
                                    <a:rPr lang="zh-CN" altLang="en-US" i="1">
                                      <a:solidFill>
                                        <a:srgbClr val="836967"/>
                                      </a:solidFill>
                                      <a:latin typeface="Cambria Math" panose="02040503050406030204" pitchFamily="18" charset="0"/>
                                    </a:rPr>
                                  </m:ctrlPr>
                                </m:sSupPr>
                                <m:e>
                                  <m:r>
                                    <a:rPr lang="en-US" altLang="zh-CN" b="0" i="0" smtClean="0">
                                      <a:solidFill>
                                        <a:srgbClr val="836967"/>
                                      </a:solidFill>
                                      <a:latin typeface="Cambria Math" panose="02040503050406030204" pitchFamily="18" charset="0"/>
                                    </a:rPr>
                                    <m:t>|</m:t>
                                  </m:r>
                                  <m:r>
                                    <m:rPr>
                                      <m:sty m:val="p"/>
                                    </m:rPr>
                                    <a:rPr lang="zh-CN" altLang="en-US" i="0">
                                      <a:latin typeface="Cambria Math" panose="02040503050406030204" pitchFamily="18" charset="0"/>
                                    </a:rPr>
                                    <m:t>S</m:t>
                                  </m:r>
                                </m:e>
                                <m:sup>
                                  <m:r>
                                    <a:rPr lang="zh-CN" altLang="en-US" i="0">
                                      <a:latin typeface="Cambria Math" panose="02040503050406030204" pitchFamily="18" charset="0"/>
                                    </a:rPr>
                                    <m:t>−</m:t>
                                  </m:r>
                                  <m:r>
                                    <a:rPr lang="zh-CN" altLang="en-US" i="0">
                                      <a:latin typeface="Cambria Math" panose="02040503050406030204" pitchFamily="18" charset="0"/>
                                    </a:rPr>
                                    <m:t>1</m:t>
                                  </m:r>
                                </m:sup>
                              </m:sSup>
                              <m:d>
                                <m:dPr>
                                  <m:ctrlPr>
                                    <a:rPr lang="zh-CN" altLang="en-US" i="1">
                                      <a:solidFill>
                                        <a:srgbClr val="836967"/>
                                      </a:solidFill>
                                      <a:latin typeface="Cambria Math" panose="02040503050406030204" pitchFamily="18" charset="0"/>
                                    </a:rPr>
                                  </m:ctrlPr>
                                </m:dPr>
                                <m:e>
                                  <m:r>
                                    <m:rPr>
                                      <m:sty m:val="p"/>
                                    </m:rPr>
                                    <a:rPr lang="zh-CN" altLang="en-US" i="0">
                                      <a:latin typeface="Cambria Math" panose="02040503050406030204" pitchFamily="18" charset="0"/>
                                    </a:rPr>
                                    <m:t>S</m:t>
                                  </m:r>
                                  <m:d>
                                    <m:dPr>
                                      <m:ctrlPr>
                                        <a:rPr lang="zh-CN" altLang="en-US" i="1">
                                          <a:solidFill>
                                            <a:srgbClr val="836967"/>
                                          </a:solidFill>
                                          <a:latin typeface="Cambria Math" panose="02040503050406030204" pitchFamily="18" charset="0"/>
                                        </a:rPr>
                                      </m:ctrlPr>
                                    </m:dPr>
                                    <m:e>
                                      <m:r>
                                        <m:rPr>
                                          <m:sty m:val="p"/>
                                        </m:rPr>
                                        <a:rPr lang="zh-CN" altLang="en-US" i="0">
                                          <a:latin typeface="Cambria Math" panose="02040503050406030204" pitchFamily="18" charset="0"/>
                                        </a:rPr>
                                        <m:t>x</m:t>
                                      </m:r>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m:t>
                                      </m:r>
                                    </m:e>
                                    <m:sub>
                                      <m:r>
                                        <m:rPr>
                                          <m:sty m:val="p"/>
                                        </m:rPr>
                                        <a:rPr lang="zh-CN" altLang="en-US" i="0">
                                          <a:latin typeface="Cambria Math" panose="02040503050406030204" pitchFamily="18" charset="0"/>
                                        </a:rPr>
                                        <m:t>o</m:t>
                                      </m:r>
                                    </m:sub>
                                  </m:sSub>
                                </m:e>
                              </m:d>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m:rPr>
                                      <m:sty m:val="p"/>
                                    </m:rPr>
                                    <a:rPr lang="zh-CN" altLang="en-US" i="0">
                                      <a:latin typeface="Cambria Math" panose="02040503050406030204" pitchFamily="18" charset="0"/>
                                    </a:rPr>
                                    <m:t>S</m:t>
                                  </m:r>
                                </m:e>
                                <m:sup>
                                  <m:r>
                                    <a:rPr lang="zh-CN" altLang="en-US" i="0">
                                      <a:latin typeface="Cambria Math" panose="02040503050406030204" pitchFamily="18" charset="0"/>
                                    </a:rPr>
                                    <m:t>−</m:t>
                                  </m:r>
                                  <m:r>
                                    <a:rPr lang="zh-CN" altLang="en-US" i="0">
                                      <a:latin typeface="Cambria Math" panose="02040503050406030204" pitchFamily="18" charset="0"/>
                                    </a:rPr>
                                    <m:t>1</m:t>
                                  </m:r>
                                </m:sup>
                              </m:sSup>
                              <m:d>
                                <m:dPr>
                                  <m:ctrlPr>
                                    <a:rPr lang="zh-CN" altLang="en-US" i="1">
                                      <a:solidFill>
                                        <a:srgbClr val="836967"/>
                                      </a:solidFill>
                                      <a:latin typeface="Cambria Math" panose="02040503050406030204" pitchFamily="18" charset="0"/>
                                    </a:rPr>
                                  </m:ctrlPr>
                                </m:dPr>
                                <m:e>
                                  <m:r>
                                    <m:rPr>
                                      <m:sty m:val="p"/>
                                    </m:rPr>
                                    <a:rPr lang="zh-CN" altLang="en-US" i="0">
                                      <a:latin typeface="Cambria Math" panose="02040503050406030204" pitchFamily="18" charset="0"/>
                                    </a:rPr>
                                    <m:t>S</m:t>
                                  </m:r>
                                  <m:d>
                                    <m:dPr>
                                      <m:ctrlPr>
                                        <a:rPr lang="zh-CN" altLang="en-US" i="1">
                                          <a:solidFill>
                                            <a:srgbClr val="836967"/>
                                          </a:solidFill>
                                          <a:latin typeface="Cambria Math" panose="02040503050406030204" pitchFamily="18" charset="0"/>
                                        </a:rPr>
                                      </m:ctrlPr>
                                    </m:dPr>
                                    <m:e>
                                      <m:r>
                                        <m:rPr>
                                          <m:sty m:val="p"/>
                                        </m:rPr>
                                        <a:rPr lang="zh-CN" altLang="en-US" i="0">
                                          <a:latin typeface="Cambria Math" panose="02040503050406030204" pitchFamily="18" charset="0"/>
                                        </a:rPr>
                                        <m:t>x</m:t>
                                      </m:r>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Δ</m:t>
                                          </m:r>
                                        </m:e>
                                        <m:sub>
                                          <m:r>
                                            <m:rPr>
                                              <m:sty m:val="p"/>
                                            </m:rPr>
                                            <a:rPr lang="zh-CN" altLang="en-US" i="0">
                                              <a:latin typeface="Cambria Math" panose="02040503050406030204" pitchFamily="18" charset="0"/>
                                            </a:rPr>
                                            <m:t>i</m:t>
                                          </m:r>
                                        </m:sub>
                                      </m:sSub>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m:t>
                                      </m:r>
                                    </m:e>
                                    <m:sub>
                                      <m:r>
                                        <m:rPr>
                                          <m:sty m:val="p"/>
                                        </m:rPr>
                                        <a:rPr lang="zh-CN" altLang="en-US" i="0">
                                          <a:latin typeface="Cambria Math" panose="02040503050406030204" pitchFamily="18" charset="0"/>
                                        </a:rPr>
                                        <m:t>o</m:t>
                                      </m:r>
                                    </m:sub>
                                  </m:sSub>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m:rPr>
                                      <m:sty m:val="p"/>
                                    </m:rPr>
                                    <a:rPr lang="zh-CN" altLang="en-US" i="0">
                                      <a:latin typeface="Cambria Math" panose="02040503050406030204" pitchFamily="18" charset="0"/>
                                    </a:rPr>
                                    <m:t>Δ</m:t>
                                  </m:r>
                                </m:e>
                                <m:sub>
                                  <m:r>
                                    <m:rPr>
                                      <m:sty m:val="p"/>
                                    </m:rPr>
                                    <a:rPr lang="zh-CN" altLang="en-US" i="0">
                                      <a:latin typeface="Cambria Math" panose="02040503050406030204" pitchFamily="18" charset="0"/>
                                    </a:rPr>
                                    <m:t>i</m:t>
                                  </m:r>
                                </m:sub>
                              </m:sSub>
                            </m:e>
                          </m:d>
                        </m:num>
                        <m:den>
                          <m:sSup>
                            <m:sSupPr>
                              <m:ctrlPr>
                                <a:rPr lang="zh-CN" altLang="en-US" i="1">
                                  <a:solidFill>
                                    <a:srgbClr val="836967"/>
                                  </a:solidFill>
                                  <a:latin typeface="Cambria Math" panose="02040503050406030204" pitchFamily="18" charset="0"/>
                                </a:rPr>
                              </m:ctrlPr>
                            </m:sSupPr>
                            <m:e>
                              <m:r>
                                <a:rPr lang="zh-CN" altLang="en-US" i="0">
                                  <a:latin typeface="Cambria Math" panose="02040503050406030204" pitchFamily="18" charset="0"/>
                                </a:rPr>
                                <m:t>2</m:t>
                              </m:r>
                            </m:e>
                            <m:sup>
                              <m:r>
                                <a:rPr lang="zh-CN" altLang="en-US" i="1">
                                  <a:latin typeface="Cambria Math" panose="02040503050406030204" pitchFamily="18" charset="0"/>
                                </a:rPr>
                                <m:t>𝑛</m:t>
                              </m:r>
                            </m:sup>
                          </m:sSup>
                        </m:den>
                      </m:f>
                    </m:oMath>
                  </m:oMathPara>
                </a14:m>
                <a:endParaRPr lang="zh-CN" altLang="en-US" dirty="0"/>
              </a:p>
            </p:txBody>
          </p:sp>
        </mc:Choice>
        <mc:Fallback xmlns="">
          <p:sp>
            <p:nvSpPr>
              <p:cNvPr id="43" name="文本框 42">
                <a:extLst>
                  <a:ext uri="{FF2B5EF4-FFF2-40B4-BE49-F238E27FC236}">
                    <a16:creationId xmlns:a16="http://schemas.microsoft.com/office/drawing/2014/main" id="{3978F9A5-B0F5-1148-0EF1-4C3233339535}"/>
                  </a:ext>
                </a:extLst>
              </p:cNvPr>
              <p:cNvSpPr txBox="1">
                <a:spLocks noRot="1" noChangeAspect="1" noMove="1" noResize="1" noEditPoints="1" noAdjustHandles="1" noChangeArrowheads="1" noChangeShapeType="1" noTextEdit="1"/>
              </p:cNvSpPr>
              <p:nvPr/>
            </p:nvSpPr>
            <p:spPr>
              <a:xfrm>
                <a:off x="5173013" y="5095013"/>
                <a:ext cx="6134582" cy="645754"/>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597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EC568-838A-4A64-B172-F249E6A41EFB}"/>
              </a:ext>
            </a:extLst>
          </p:cNvPr>
          <p:cNvSpPr>
            <a:spLocks noGrp="1"/>
          </p:cNvSpPr>
          <p:nvPr>
            <p:ph type="title"/>
          </p:nvPr>
        </p:nvSpPr>
        <p:spPr>
          <a:xfrm>
            <a:off x="3611880" y="230255"/>
            <a:ext cx="7990840" cy="480131"/>
          </a:xfrm>
        </p:spPr>
        <p:txBody>
          <a:bodyPr/>
          <a:lstStyle/>
          <a:p>
            <a:r>
              <a:rPr lang="en-US" altLang="zh-CN" dirty="0">
                <a:latin typeface="Arial" pitchFamily="34" charset="0"/>
                <a:cs typeface="Arial" pitchFamily="34" charset="0"/>
              </a:rPr>
              <a:t>LITERATURE</a:t>
            </a:r>
            <a:r>
              <a:rPr lang="zh-CN" altLang="en-US" dirty="0">
                <a:latin typeface="Arial" pitchFamily="34" charset="0"/>
                <a:cs typeface="Arial" pitchFamily="34" charset="0"/>
              </a:rPr>
              <a:t> </a:t>
            </a:r>
            <a:r>
              <a:rPr lang="en-US" altLang="zh-CN" dirty="0">
                <a:latin typeface="Arial" pitchFamily="34" charset="0"/>
                <a:cs typeface="Arial" pitchFamily="34" charset="0"/>
              </a:rPr>
              <a:t>REVIEW</a:t>
            </a:r>
            <a:endParaRPr lang="zh-CN" altLang="en-US" dirty="0"/>
          </a:p>
        </p:txBody>
      </p:sp>
      <p:grpSp>
        <p:nvGrpSpPr>
          <p:cNvPr id="6" name="组合 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EA169A7-C29D-4F6A-BCA8-30CDDA233866}"/>
              </a:ext>
            </a:extLst>
          </p:cNvPr>
          <p:cNvGrpSpPr/>
          <p:nvPr/>
        </p:nvGrpSpPr>
        <p:grpSpPr>
          <a:xfrm>
            <a:off x="9645317" y="4843959"/>
            <a:ext cx="2094427" cy="1266579"/>
            <a:chOff x="2821852" y="1449000"/>
            <a:chExt cx="6548296" cy="3960001"/>
          </a:xfrm>
        </p:grpSpPr>
        <p:sp>
          <p:nvSpPr>
            <p:cNvPr id="7" name="i$lîḑe">
              <a:extLst>
                <a:ext uri="{FF2B5EF4-FFF2-40B4-BE49-F238E27FC236}">
                  <a16:creationId xmlns:a16="http://schemas.microsoft.com/office/drawing/2014/main" id="{7B04DFB0-90EA-484F-ADF6-C523C0F49BD4}"/>
                </a:ext>
              </a:extLst>
            </p:cNvPr>
            <p:cNvSpPr/>
            <p:nvPr/>
          </p:nvSpPr>
          <p:spPr bwMode="auto">
            <a:xfrm>
              <a:off x="2904154" y="2366986"/>
              <a:ext cx="6403740" cy="1746283"/>
            </a:xfrm>
            <a:custGeom>
              <a:avLst/>
              <a:gdLst>
                <a:gd name="T0" fmla="*/ 750 w 2566"/>
                <a:gd name="T1" fmla="*/ 699 h 699"/>
                <a:gd name="T2" fmla="*/ 296 w 2566"/>
                <a:gd name="T3" fmla="*/ 302 h 699"/>
                <a:gd name="T4" fmla="*/ 12 w 2566"/>
                <a:gd name="T5" fmla="*/ 626 h 699"/>
                <a:gd name="T6" fmla="*/ 0 w 2566"/>
                <a:gd name="T7" fmla="*/ 610 h 699"/>
                <a:gd name="T8" fmla="*/ 287 w 2566"/>
                <a:gd name="T9" fmla="*/ 282 h 699"/>
                <a:gd name="T10" fmla="*/ 294 w 2566"/>
                <a:gd name="T11" fmla="*/ 274 h 699"/>
                <a:gd name="T12" fmla="*/ 748 w 2566"/>
                <a:gd name="T13" fmla="*/ 671 h 699"/>
                <a:gd name="T14" fmla="*/ 1005 w 2566"/>
                <a:gd name="T15" fmla="*/ 377 h 699"/>
                <a:gd name="T16" fmla="*/ 1157 w 2566"/>
                <a:gd name="T17" fmla="*/ 510 h 699"/>
                <a:gd name="T18" fmla="*/ 1519 w 2566"/>
                <a:gd name="T19" fmla="*/ 153 h 699"/>
                <a:gd name="T20" fmla="*/ 1610 w 2566"/>
                <a:gd name="T21" fmla="*/ 147 h 699"/>
                <a:gd name="T22" fmla="*/ 2099 w 2566"/>
                <a:gd name="T23" fmla="*/ 517 h 699"/>
                <a:gd name="T24" fmla="*/ 2551 w 2566"/>
                <a:gd name="T25" fmla="*/ 0 h 699"/>
                <a:gd name="T26" fmla="*/ 2566 w 2566"/>
                <a:gd name="T27" fmla="*/ 13 h 699"/>
                <a:gd name="T28" fmla="*/ 2101 w 2566"/>
                <a:gd name="T29" fmla="*/ 545 h 699"/>
                <a:gd name="T30" fmla="*/ 1564 w 2566"/>
                <a:gd name="T31" fmla="*/ 162 h 699"/>
                <a:gd name="T32" fmla="*/ 1159 w 2566"/>
                <a:gd name="T33" fmla="*/ 538 h 699"/>
                <a:gd name="T34" fmla="*/ 1007 w 2566"/>
                <a:gd name="T35" fmla="*/ 405 h 699"/>
                <a:gd name="T36" fmla="*/ 750 w 2566"/>
                <a:gd name="T37" fmla="*/ 69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6" h="699">
                  <a:moveTo>
                    <a:pt x="750" y="699"/>
                  </a:moveTo>
                  <a:cubicBezTo>
                    <a:pt x="296" y="302"/>
                    <a:pt x="296" y="302"/>
                    <a:pt x="296" y="302"/>
                  </a:cubicBezTo>
                  <a:cubicBezTo>
                    <a:pt x="248" y="357"/>
                    <a:pt x="28" y="613"/>
                    <a:pt x="12" y="626"/>
                  </a:cubicBezTo>
                  <a:cubicBezTo>
                    <a:pt x="0" y="610"/>
                    <a:pt x="0" y="610"/>
                    <a:pt x="0" y="610"/>
                  </a:cubicBezTo>
                  <a:cubicBezTo>
                    <a:pt x="13" y="600"/>
                    <a:pt x="179" y="408"/>
                    <a:pt x="287" y="282"/>
                  </a:cubicBezTo>
                  <a:cubicBezTo>
                    <a:pt x="294" y="274"/>
                    <a:pt x="294" y="274"/>
                    <a:pt x="294" y="274"/>
                  </a:cubicBezTo>
                  <a:cubicBezTo>
                    <a:pt x="748" y="671"/>
                    <a:pt x="748" y="671"/>
                    <a:pt x="748" y="671"/>
                  </a:cubicBezTo>
                  <a:cubicBezTo>
                    <a:pt x="1005" y="377"/>
                    <a:pt x="1005" y="377"/>
                    <a:pt x="1005" y="377"/>
                  </a:cubicBezTo>
                  <a:cubicBezTo>
                    <a:pt x="1157" y="510"/>
                    <a:pt x="1157" y="510"/>
                    <a:pt x="1157" y="510"/>
                  </a:cubicBezTo>
                  <a:cubicBezTo>
                    <a:pt x="1519" y="153"/>
                    <a:pt x="1519" y="153"/>
                    <a:pt x="1519" y="153"/>
                  </a:cubicBezTo>
                  <a:cubicBezTo>
                    <a:pt x="1543" y="128"/>
                    <a:pt x="1583" y="126"/>
                    <a:pt x="1610" y="147"/>
                  </a:cubicBezTo>
                  <a:cubicBezTo>
                    <a:pt x="2099" y="517"/>
                    <a:pt x="2099" y="517"/>
                    <a:pt x="2099" y="517"/>
                  </a:cubicBezTo>
                  <a:cubicBezTo>
                    <a:pt x="2551" y="0"/>
                    <a:pt x="2551" y="0"/>
                    <a:pt x="2551" y="0"/>
                  </a:cubicBezTo>
                  <a:cubicBezTo>
                    <a:pt x="2566" y="13"/>
                    <a:pt x="2566" y="13"/>
                    <a:pt x="2566" y="13"/>
                  </a:cubicBezTo>
                  <a:cubicBezTo>
                    <a:pt x="2101" y="545"/>
                    <a:pt x="2101" y="545"/>
                    <a:pt x="2101" y="545"/>
                  </a:cubicBezTo>
                  <a:cubicBezTo>
                    <a:pt x="1564" y="162"/>
                    <a:pt x="1564" y="162"/>
                    <a:pt x="1564" y="162"/>
                  </a:cubicBezTo>
                  <a:cubicBezTo>
                    <a:pt x="1159" y="538"/>
                    <a:pt x="1159" y="538"/>
                    <a:pt x="1159" y="538"/>
                  </a:cubicBezTo>
                  <a:cubicBezTo>
                    <a:pt x="1007" y="405"/>
                    <a:pt x="1007" y="405"/>
                    <a:pt x="1007" y="405"/>
                  </a:cubicBezTo>
                  <a:lnTo>
                    <a:pt x="750" y="699"/>
                  </a:lnTo>
                  <a:close/>
                </a:path>
              </a:pathLst>
            </a:custGeom>
            <a:solidFill>
              <a:schemeClr val="bg1">
                <a:lumMod val="65000"/>
              </a:schemeClr>
            </a:solidFill>
            <a:ln w="9525">
              <a:noFill/>
              <a:round/>
              <a:headEnd/>
              <a:tailEnd/>
            </a:ln>
          </p:spPr>
          <p:txBody>
            <a:bodyPr anchor="ctr"/>
            <a:lstStyle/>
            <a:p>
              <a:pPr algn="ctr"/>
              <a:endParaRPr/>
            </a:p>
          </p:txBody>
        </p:sp>
        <p:sp>
          <p:nvSpPr>
            <p:cNvPr id="8" name="íŝḻíḑe">
              <a:extLst>
                <a:ext uri="{FF2B5EF4-FFF2-40B4-BE49-F238E27FC236}">
                  <a16:creationId xmlns:a16="http://schemas.microsoft.com/office/drawing/2014/main" id="{D269B14F-6621-41EA-9318-8CE13FFE1141}"/>
                </a:ext>
              </a:extLst>
            </p:cNvPr>
            <p:cNvSpPr/>
            <p:nvPr/>
          </p:nvSpPr>
          <p:spPr bwMode="auto">
            <a:xfrm>
              <a:off x="2821852" y="3806219"/>
              <a:ext cx="202590" cy="201535"/>
            </a:xfrm>
            <a:custGeom>
              <a:avLst/>
              <a:gdLst>
                <a:gd name="T0" fmla="*/ 80 w 81"/>
                <a:gd name="T1" fmla="*/ 38 h 81"/>
                <a:gd name="T2" fmla="*/ 43 w 81"/>
                <a:gd name="T3" fmla="*/ 80 h 81"/>
                <a:gd name="T4" fmla="*/ 1 w 81"/>
                <a:gd name="T5" fmla="*/ 43 h 81"/>
                <a:gd name="T6" fmla="*/ 38 w 81"/>
                <a:gd name="T7" fmla="*/ 2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60"/>
                    <a:pt x="65" y="79"/>
                    <a:pt x="43" y="80"/>
                  </a:cubicBezTo>
                  <a:cubicBezTo>
                    <a:pt x="21" y="81"/>
                    <a:pt x="3" y="65"/>
                    <a:pt x="1" y="43"/>
                  </a:cubicBezTo>
                  <a:cubicBezTo>
                    <a:pt x="0" y="22"/>
                    <a:pt x="16" y="3"/>
                    <a:pt x="38" y="2"/>
                  </a:cubicBezTo>
                  <a:cubicBezTo>
                    <a:pt x="59" y="0"/>
                    <a:pt x="78" y="16"/>
                    <a:pt x="80" y="38"/>
                  </a:cubicBezTo>
                  <a:close/>
                </a:path>
              </a:pathLst>
            </a:custGeom>
            <a:solidFill>
              <a:schemeClr val="accent1"/>
            </a:solidFill>
            <a:ln w="9525">
              <a:noFill/>
              <a:round/>
              <a:headEnd/>
              <a:tailEnd/>
            </a:ln>
          </p:spPr>
          <p:txBody>
            <a:bodyPr anchor="ctr"/>
            <a:lstStyle/>
            <a:p>
              <a:pPr algn="ctr"/>
              <a:endParaRPr/>
            </a:p>
          </p:txBody>
        </p:sp>
        <p:sp>
          <p:nvSpPr>
            <p:cNvPr id="9" name="ïṥľiḋe">
              <a:extLst>
                <a:ext uri="{FF2B5EF4-FFF2-40B4-BE49-F238E27FC236}">
                  <a16:creationId xmlns:a16="http://schemas.microsoft.com/office/drawing/2014/main" id="{D7FE5052-788D-42CB-99B6-314583858379}"/>
                </a:ext>
              </a:extLst>
            </p:cNvPr>
            <p:cNvSpPr/>
            <p:nvPr/>
          </p:nvSpPr>
          <p:spPr bwMode="auto">
            <a:xfrm>
              <a:off x="3528806" y="2996914"/>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7" y="3"/>
                    <a:pt x="38" y="2"/>
                  </a:cubicBezTo>
                  <a:cubicBezTo>
                    <a:pt x="60" y="0"/>
                    <a:pt x="79" y="17"/>
                    <a:pt x="80" y="38"/>
                  </a:cubicBezTo>
                  <a:close/>
                </a:path>
              </a:pathLst>
            </a:custGeom>
            <a:solidFill>
              <a:schemeClr val="accent2"/>
            </a:solidFill>
            <a:ln w="9525">
              <a:noFill/>
              <a:round/>
              <a:headEnd/>
              <a:tailEnd/>
            </a:ln>
          </p:spPr>
          <p:txBody>
            <a:bodyPr anchor="ctr"/>
            <a:lstStyle/>
            <a:p>
              <a:pPr algn="ctr"/>
              <a:endParaRPr/>
            </a:p>
          </p:txBody>
        </p:sp>
        <p:sp>
          <p:nvSpPr>
            <p:cNvPr id="10" name="ïṣļïḋé">
              <a:extLst>
                <a:ext uri="{FF2B5EF4-FFF2-40B4-BE49-F238E27FC236}">
                  <a16:creationId xmlns:a16="http://schemas.microsoft.com/office/drawing/2014/main" id="{C59D1B86-D82C-4C90-8341-BFA5FDE7AECF}"/>
                </a:ext>
              </a:extLst>
            </p:cNvPr>
            <p:cNvSpPr/>
            <p:nvPr/>
          </p:nvSpPr>
          <p:spPr bwMode="auto">
            <a:xfrm>
              <a:off x="4644106" y="3956051"/>
              <a:ext cx="201535" cy="204700"/>
            </a:xfrm>
            <a:custGeom>
              <a:avLst/>
              <a:gdLst>
                <a:gd name="T0" fmla="*/ 80 w 81"/>
                <a:gd name="T1" fmla="*/ 39 h 82"/>
                <a:gd name="T2" fmla="*/ 43 w 81"/>
                <a:gd name="T3" fmla="*/ 80 h 82"/>
                <a:gd name="T4" fmla="*/ 1 w 81"/>
                <a:gd name="T5" fmla="*/ 44 h 82"/>
                <a:gd name="T6" fmla="*/ 38 w 81"/>
                <a:gd name="T7" fmla="*/ 2 h 82"/>
                <a:gd name="T8" fmla="*/ 80 w 81"/>
                <a:gd name="T9" fmla="*/ 39 h 82"/>
              </a:gdLst>
              <a:ahLst/>
              <a:cxnLst>
                <a:cxn ang="0">
                  <a:pos x="T0" y="T1"/>
                </a:cxn>
                <a:cxn ang="0">
                  <a:pos x="T2" y="T3"/>
                </a:cxn>
                <a:cxn ang="0">
                  <a:pos x="T4" y="T5"/>
                </a:cxn>
                <a:cxn ang="0">
                  <a:pos x="T6" y="T7"/>
                </a:cxn>
                <a:cxn ang="0">
                  <a:pos x="T8" y="T9"/>
                </a:cxn>
              </a:cxnLst>
              <a:rect l="0" t="0" r="r" b="b"/>
              <a:pathLst>
                <a:path w="81" h="82">
                  <a:moveTo>
                    <a:pt x="80" y="39"/>
                  </a:moveTo>
                  <a:cubicBezTo>
                    <a:pt x="81" y="60"/>
                    <a:pt x="65" y="79"/>
                    <a:pt x="43" y="80"/>
                  </a:cubicBezTo>
                  <a:cubicBezTo>
                    <a:pt x="21" y="82"/>
                    <a:pt x="2" y="65"/>
                    <a:pt x="1" y="44"/>
                  </a:cubicBezTo>
                  <a:cubicBezTo>
                    <a:pt x="0" y="22"/>
                    <a:pt x="16" y="3"/>
                    <a:pt x="38" y="2"/>
                  </a:cubicBezTo>
                  <a:cubicBezTo>
                    <a:pt x="59" y="0"/>
                    <a:pt x="78" y="17"/>
                    <a:pt x="80" y="39"/>
                  </a:cubicBezTo>
                  <a:close/>
                </a:path>
              </a:pathLst>
            </a:custGeom>
            <a:solidFill>
              <a:schemeClr val="accent3"/>
            </a:solidFill>
            <a:ln w="9525">
              <a:noFill/>
              <a:round/>
              <a:headEnd/>
              <a:tailEnd/>
            </a:ln>
          </p:spPr>
          <p:txBody>
            <a:bodyPr anchor="ctr"/>
            <a:lstStyle/>
            <a:p>
              <a:pPr algn="ctr"/>
              <a:endParaRPr/>
            </a:p>
          </p:txBody>
        </p:sp>
        <p:sp>
          <p:nvSpPr>
            <p:cNvPr id="11" name="íṧļiḑê">
              <a:extLst>
                <a:ext uri="{FF2B5EF4-FFF2-40B4-BE49-F238E27FC236}">
                  <a16:creationId xmlns:a16="http://schemas.microsoft.com/office/drawing/2014/main" id="{FDF8186D-725E-4F40-BEE7-DC125CA23023}"/>
                </a:ext>
              </a:extLst>
            </p:cNvPr>
            <p:cNvSpPr/>
            <p:nvPr/>
          </p:nvSpPr>
          <p:spPr bwMode="auto">
            <a:xfrm>
              <a:off x="5285640" y="3221662"/>
              <a:ext cx="201535" cy="204700"/>
            </a:xfrm>
            <a:custGeom>
              <a:avLst/>
              <a:gdLst>
                <a:gd name="T0" fmla="*/ 80 w 81"/>
                <a:gd name="T1" fmla="*/ 38 h 82"/>
                <a:gd name="T2" fmla="*/ 43 w 81"/>
                <a:gd name="T3" fmla="*/ 80 h 82"/>
                <a:gd name="T4" fmla="*/ 1 w 81"/>
                <a:gd name="T5" fmla="*/ 44 h 82"/>
                <a:gd name="T6" fmla="*/ 38 w 81"/>
                <a:gd name="T7" fmla="*/ 2 h 82"/>
                <a:gd name="T8" fmla="*/ 80 w 81"/>
                <a:gd name="T9" fmla="*/ 38 h 82"/>
              </a:gdLst>
              <a:ahLst/>
              <a:cxnLst>
                <a:cxn ang="0">
                  <a:pos x="T0" y="T1"/>
                </a:cxn>
                <a:cxn ang="0">
                  <a:pos x="T2" y="T3"/>
                </a:cxn>
                <a:cxn ang="0">
                  <a:pos x="T4" y="T5"/>
                </a:cxn>
                <a:cxn ang="0">
                  <a:pos x="T6" y="T7"/>
                </a:cxn>
                <a:cxn ang="0">
                  <a:pos x="T8" y="T9"/>
                </a:cxn>
              </a:cxnLst>
              <a:rect l="0" t="0" r="r" b="b"/>
              <a:pathLst>
                <a:path w="81" h="82">
                  <a:moveTo>
                    <a:pt x="80" y="38"/>
                  </a:moveTo>
                  <a:cubicBezTo>
                    <a:pt x="81" y="60"/>
                    <a:pt x="65" y="79"/>
                    <a:pt x="43" y="80"/>
                  </a:cubicBezTo>
                  <a:cubicBezTo>
                    <a:pt x="21" y="82"/>
                    <a:pt x="3" y="65"/>
                    <a:pt x="1" y="44"/>
                  </a:cubicBezTo>
                  <a:cubicBezTo>
                    <a:pt x="0" y="22"/>
                    <a:pt x="16" y="3"/>
                    <a:pt x="38" y="2"/>
                  </a:cubicBezTo>
                  <a:cubicBezTo>
                    <a:pt x="59" y="0"/>
                    <a:pt x="78" y="17"/>
                    <a:pt x="80" y="38"/>
                  </a:cubicBezTo>
                  <a:close/>
                </a:path>
              </a:pathLst>
            </a:custGeom>
            <a:solidFill>
              <a:schemeClr val="accent4"/>
            </a:solidFill>
            <a:ln w="9525">
              <a:noFill/>
              <a:round/>
              <a:headEnd/>
              <a:tailEnd/>
            </a:ln>
          </p:spPr>
          <p:txBody>
            <a:bodyPr anchor="ctr"/>
            <a:lstStyle/>
            <a:p>
              <a:pPr algn="ctr"/>
              <a:endParaRPr/>
            </a:p>
          </p:txBody>
        </p:sp>
        <p:sp>
          <p:nvSpPr>
            <p:cNvPr id="12" name="îślíḍe">
              <a:extLst>
                <a:ext uri="{FF2B5EF4-FFF2-40B4-BE49-F238E27FC236}">
                  <a16:creationId xmlns:a16="http://schemas.microsoft.com/office/drawing/2014/main" id="{CB35E2C4-720F-48A8-A80F-F147F86B72A4}"/>
                </a:ext>
              </a:extLst>
            </p:cNvPr>
            <p:cNvSpPr/>
            <p:nvPr/>
          </p:nvSpPr>
          <p:spPr bwMode="auto">
            <a:xfrm>
              <a:off x="5689765" y="3516051"/>
              <a:ext cx="201535" cy="202590"/>
            </a:xfrm>
            <a:custGeom>
              <a:avLst/>
              <a:gdLst>
                <a:gd name="T0" fmla="*/ 80 w 81"/>
                <a:gd name="T1" fmla="*/ 38 h 81"/>
                <a:gd name="T2" fmla="*/ 43 w 81"/>
                <a:gd name="T3" fmla="*/ 80 h 81"/>
                <a:gd name="T4" fmla="*/ 1 w 81"/>
                <a:gd name="T5" fmla="*/ 43 h 81"/>
                <a:gd name="T6" fmla="*/ 38 w 81"/>
                <a:gd name="T7" fmla="*/ 1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59"/>
                    <a:pt x="65" y="78"/>
                    <a:pt x="43" y="80"/>
                  </a:cubicBezTo>
                  <a:cubicBezTo>
                    <a:pt x="21" y="81"/>
                    <a:pt x="3" y="65"/>
                    <a:pt x="1" y="43"/>
                  </a:cubicBezTo>
                  <a:cubicBezTo>
                    <a:pt x="0" y="21"/>
                    <a:pt x="16" y="3"/>
                    <a:pt x="38" y="1"/>
                  </a:cubicBezTo>
                  <a:cubicBezTo>
                    <a:pt x="59" y="0"/>
                    <a:pt x="78" y="16"/>
                    <a:pt x="80" y="38"/>
                  </a:cubicBezTo>
                  <a:close/>
                </a:path>
              </a:pathLst>
            </a:custGeom>
            <a:solidFill>
              <a:srgbClr val="C7C8CA"/>
            </a:solidFill>
            <a:ln w="9525">
              <a:noFill/>
              <a:round/>
              <a:headEnd/>
              <a:tailEnd/>
            </a:ln>
          </p:spPr>
          <p:txBody>
            <a:bodyPr anchor="ctr"/>
            <a:lstStyle/>
            <a:p>
              <a:pPr algn="ctr"/>
              <a:endParaRPr/>
            </a:p>
          </p:txBody>
        </p:sp>
        <p:sp>
          <p:nvSpPr>
            <p:cNvPr id="13" name="ïṩlíďé">
              <a:extLst>
                <a:ext uri="{FF2B5EF4-FFF2-40B4-BE49-F238E27FC236}">
                  <a16:creationId xmlns:a16="http://schemas.microsoft.com/office/drawing/2014/main" id="{A3BF21D2-EC42-45CC-B509-387850DB20EF}"/>
                </a:ext>
              </a:extLst>
            </p:cNvPr>
            <p:cNvSpPr/>
            <p:nvPr/>
          </p:nvSpPr>
          <p:spPr bwMode="auto">
            <a:xfrm>
              <a:off x="6692163" y="2384923"/>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60"/>
                    <a:pt x="65" y="78"/>
                    <a:pt x="44" y="80"/>
                  </a:cubicBezTo>
                  <a:cubicBezTo>
                    <a:pt x="22" y="81"/>
                    <a:pt x="3" y="65"/>
                    <a:pt x="2" y="43"/>
                  </a:cubicBezTo>
                  <a:cubicBezTo>
                    <a:pt x="0" y="21"/>
                    <a:pt x="17" y="3"/>
                    <a:pt x="38" y="1"/>
                  </a:cubicBezTo>
                  <a:cubicBezTo>
                    <a:pt x="60" y="0"/>
                    <a:pt x="79" y="16"/>
                    <a:pt x="80" y="38"/>
                  </a:cubicBezTo>
                  <a:close/>
                </a:path>
              </a:pathLst>
            </a:custGeom>
            <a:solidFill>
              <a:srgbClr val="C7C8CA"/>
            </a:solidFill>
            <a:ln w="9525">
              <a:noFill/>
              <a:round/>
              <a:headEnd/>
              <a:tailEnd/>
            </a:ln>
          </p:spPr>
          <p:txBody>
            <a:bodyPr anchor="ctr"/>
            <a:lstStyle/>
            <a:p>
              <a:pPr algn="ctr"/>
              <a:endParaRPr/>
            </a:p>
          </p:txBody>
        </p:sp>
        <p:sp>
          <p:nvSpPr>
            <p:cNvPr id="14" name="íṩlîďé">
              <a:extLst>
                <a:ext uri="{FF2B5EF4-FFF2-40B4-BE49-F238E27FC236}">
                  <a16:creationId xmlns:a16="http://schemas.microsoft.com/office/drawing/2014/main" id="{A2C4894A-B7C0-49C9-8453-06C7A39358AA}"/>
                </a:ext>
              </a:extLst>
            </p:cNvPr>
            <p:cNvSpPr/>
            <p:nvPr/>
          </p:nvSpPr>
          <p:spPr bwMode="auto">
            <a:xfrm>
              <a:off x="9165448" y="2273077"/>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6" y="3"/>
                    <a:pt x="38" y="2"/>
                  </a:cubicBezTo>
                  <a:cubicBezTo>
                    <a:pt x="60" y="0"/>
                    <a:pt x="79" y="17"/>
                    <a:pt x="80" y="38"/>
                  </a:cubicBezTo>
                  <a:close/>
                </a:path>
              </a:pathLst>
            </a:custGeom>
            <a:solidFill>
              <a:schemeClr val="accent6"/>
            </a:solidFill>
            <a:ln w="9525">
              <a:noFill/>
              <a:round/>
              <a:headEnd/>
              <a:tailEnd/>
            </a:ln>
          </p:spPr>
          <p:txBody>
            <a:bodyPr anchor="ctr"/>
            <a:lstStyle/>
            <a:p>
              <a:pPr algn="ctr"/>
              <a:endParaRPr/>
            </a:p>
          </p:txBody>
        </p:sp>
        <p:sp>
          <p:nvSpPr>
            <p:cNvPr id="15" name="iṧḻiďè">
              <a:extLst>
                <a:ext uri="{FF2B5EF4-FFF2-40B4-BE49-F238E27FC236}">
                  <a16:creationId xmlns:a16="http://schemas.microsoft.com/office/drawing/2014/main" id="{6224DD01-329B-4B9D-B262-A3A24F2833C6}"/>
                </a:ext>
              </a:extLst>
            </p:cNvPr>
            <p:cNvSpPr/>
            <p:nvPr/>
          </p:nvSpPr>
          <p:spPr bwMode="auto">
            <a:xfrm>
              <a:off x="8024825" y="3556147"/>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59"/>
                    <a:pt x="65" y="78"/>
                    <a:pt x="44" y="80"/>
                  </a:cubicBezTo>
                  <a:cubicBezTo>
                    <a:pt x="22" y="81"/>
                    <a:pt x="3" y="65"/>
                    <a:pt x="2" y="43"/>
                  </a:cubicBezTo>
                  <a:cubicBezTo>
                    <a:pt x="0" y="21"/>
                    <a:pt x="17" y="3"/>
                    <a:pt x="38" y="1"/>
                  </a:cubicBezTo>
                  <a:cubicBezTo>
                    <a:pt x="60" y="0"/>
                    <a:pt x="79" y="16"/>
                    <a:pt x="80" y="38"/>
                  </a:cubicBezTo>
                  <a:close/>
                </a:path>
              </a:pathLst>
            </a:custGeom>
            <a:solidFill>
              <a:schemeClr val="accent5"/>
            </a:solidFill>
            <a:ln w="9525">
              <a:noFill/>
              <a:round/>
              <a:headEnd/>
              <a:tailEnd/>
            </a:ln>
          </p:spPr>
          <p:txBody>
            <a:bodyPr anchor="ctr"/>
            <a:lstStyle/>
            <a:p>
              <a:pPr algn="ctr"/>
              <a:endParaRPr/>
            </a:p>
          </p:txBody>
        </p:sp>
        <p:sp>
          <p:nvSpPr>
            <p:cNvPr id="16" name="îsḻîdé">
              <a:extLst>
                <a:ext uri="{FF2B5EF4-FFF2-40B4-BE49-F238E27FC236}">
                  <a16:creationId xmlns:a16="http://schemas.microsoft.com/office/drawing/2014/main" id="{C68B1B91-45AD-4C37-8459-FD0DAFD3AC33}"/>
                </a:ext>
              </a:extLst>
            </p:cNvPr>
            <p:cNvSpPr/>
            <p:nvPr/>
          </p:nvSpPr>
          <p:spPr bwMode="auto">
            <a:xfrm>
              <a:off x="6059070" y="2647657"/>
              <a:ext cx="1801151" cy="1016115"/>
            </a:xfrm>
            <a:custGeom>
              <a:avLst/>
              <a:gdLst>
                <a:gd name="T0" fmla="*/ 0 w 1707"/>
                <a:gd name="T1" fmla="*/ 721 h 963"/>
                <a:gd name="T2" fmla="*/ 721 w 1707"/>
                <a:gd name="T3" fmla="*/ 0 h 963"/>
                <a:gd name="T4" fmla="*/ 1707 w 1707"/>
                <a:gd name="T5" fmla="*/ 757 h 963"/>
                <a:gd name="T6" fmla="*/ 1594 w 1707"/>
                <a:gd name="T7" fmla="*/ 892 h 963"/>
                <a:gd name="T8" fmla="*/ 738 w 1707"/>
                <a:gd name="T9" fmla="*/ 227 h 963"/>
                <a:gd name="T10" fmla="*/ 11 w 1707"/>
                <a:gd name="T11" fmla="*/ 963 h 963"/>
                <a:gd name="T12" fmla="*/ 0 w 1707"/>
                <a:gd name="T13" fmla="*/ 721 h 963"/>
              </a:gdLst>
              <a:ahLst/>
              <a:cxnLst>
                <a:cxn ang="0">
                  <a:pos x="T0" y="T1"/>
                </a:cxn>
                <a:cxn ang="0">
                  <a:pos x="T2" y="T3"/>
                </a:cxn>
                <a:cxn ang="0">
                  <a:pos x="T4" y="T5"/>
                </a:cxn>
                <a:cxn ang="0">
                  <a:pos x="T6" y="T7"/>
                </a:cxn>
                <a:cxn ang="0">
                  <a:pos x="T8" y="T9"/>
                </a:cxn>
                <a:cxn ang="0">
                  <a:pos x="T10" y="T11"/>
                </a:cxn>
                <a:cxn ang="0">
                  <a:pos x="T12" y="T13"/>
                </a:cxn>
              </a:cxnLst>
              <a:rect l="0" t="0" r="r" b="b"/>
              <a:pathLst>
                <a:path w="1707" h="963">
                  <a:moveTo>
                    <a:pt x="0" y="721"/>
                  </a:moveTo>
                  <a:lnTo>
                    <a:pt x="721" y="0"/>
                  </a:lnTo>
                  <a:lnTo>
                    <a:pt x="1707" y="757"/>
                  </a:lnTo>
                  <a:lnTo>
                    <a:pt x="1594" y="892"/>
                  </a:lnTo>
                  <a:lnTo>
                    <a:pt x="738" y="227"/>
                  </a:lnTo>
                  <a:lnTo>
                    <a:pt x="11" y="963"/>
                  </a:lnTo>
                  <a:lnTo>
                    <a:pt x="0" y="721"/>
                  </a:lnTo>
                  <a:close/>
                </a:path>
              </a:pathLst>
            </a:custGeom>
            <a:solidFill>
              <a:srgbClr val="FFFFFF"/>
            </a:solidFill>
            <a:ln w="9525">
              <a:noFill/>
              <a:round/>
              <a:headEnd/>
              <a:tailEnd/>
            </a:ln>
          </p:spPr>
          <p:txBody>
            <a:bodyPr anchor="ctr"/>
            <a:lstStyle/>
            <a:p>
              <a:pPr algn="ctr"/>
              <a:endParaRPr/>
            </a:p>
          </p:txBody>
        </p:sp>
        <p:sp>
          <p:nvSpPr>
            <p:cNvPr id="17" name="í$liďè">
              <a:extLst>
                <a:ext uri="{FF2B5EF4-FFF2-40B4-BE49-F238E27FC236}">
                  <a16:creationId xmlns:a16="http://schemas.microsoft.com/office/drawing/2014/main" id="{CA3F60F6-DE51-4296-AB1E-CA4EA3939F8F}"/>
                </a:ext>
              </a:extLst>
            </p:cNvPr>
            <p:cNvSpPr/>
            <p:nvPr/>
          </p:nvSpPr>
          <p:spPr bwMode="auto">
            <a:xfrm>
              <a:off x="5183290" y="3378881"/>
              <a:ext cx="1032997" cy="999233"/>
            </a:xfrm>
            <a:custGeom>
              <a:avLst/>
              <a:gdLst>
                <a:gd name="T0" fmla="*/ 99 w 414"/>
                <a:gd name="T1" fmla="*/ 388 h 400"/>
                <a:gd name="T2" fmla="*/ 11 w 414"/>
                <a:gd name="T3" fmla="*/ 298 h 400"/>
                <a:gd name="T4" fmla="*/ 12 w 414"/>
                <a:gd name="T5" fmla="*/ 257 h 400"/>
                <a:gd name="T6" fmla="*/ 274 w 414"/>
                <a:gd name="T7" fmla="*/ 10 h 400"/>
                <a:gd name="T8" fmla="*/ 314 w 414"/>
                <a:gd name="T9" fmla="*/ 11 h 400"/>
                <a:gd name="T10" fmla="*/ 403 w 414"/>
                <a:gd name="T11" fmla="*/ 102 h 400"/>
                <a:gd name="T12" fmla="*/ 402 w 414"/>
                <a:gd name="T13" fmla="*/ 143 h 400"/>
                <a:gd name="T14" fmla="*/ 139 w 414"/>
                <a:gd name="T15" fmla="*/ 389 h 400"/>
                <a:gd name="T16" fmla="*/ 99 w 414"/>
                <a:gd name="T17" fmla="*/ 38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0">
                  <a:moveTo>
                    <a:pt x="99" y="388"/>
                  </a:moveTo>
                  <a:cubicBezTo>
                    <a:pt x="11" y="298"/>
                    <a:pt x="11" y="298"/>
                    <a:pt x="11" y="298"/>
                  </a:cubicBezTo>
                  <a:cubicBezTo>
                    <a:pt x="0" y="286"/>
                    <a:pt x="0" y="268"/>
                    <a:pt x="12" y="257"/>
                  </a:cubicBezTo>
                  <a:cubicBezTo>
                    <a:pt x="274" y="10"/>
                    <a:pt x="274" y="10"/>
                    <a:pt x="274" y="10"/>
                  </a:cubicBezTo>
                  <a:cubicBezTo>
                    <a:pt x="285" y="0"/>
                    <a:pt x="304" y="0"/>
                    <a:pt x="314" y="11"/>
                  </a:cubicBezTo>
                  <a:cubicBezTo>
                    <a:pt x="403" y="102"/>
                    <a:pt x="403" y="102"/>
                    <a:pt x="403" y="102"/>
                  </a:cubicBezTo>
                  <a:cubicBezTo>
                    <a:pt x="414" y="114"/>
                    <a:pt x="413" y="132"/>
                    <a:pt x="402" y="143"/>
                  </a:cubicBezTo>
                  <a:cubicBezTo>
                    <a:pt x="139" y="389"/>
                    <a:pt x="139" y="389"/>
                    <a:pt x="139" y="389"/>
                  </a:cubicBezTo>
                  <a:cubicBezTo>
                    <a:pt x="128" y="400"/>
                    <a:pt x="110" y="400"/>
                    <a:pt x="99" y="388"/>
                  </a:cubicBezTo>
                  <a:close/>
                </a:path>
              </a:pathLst>
            </a:custGeom>
            <a:solidFill>
              <a:srgbClr val="FFFFFF"/>
            </a:solidFill>
            <a:ln w="9525">
              <a:noFill/>
              <a:round/>
              <a:headEnd/>
              <a:tailEnd/>
            </a:ln>
          </p:spPr>
          <p:txBody>
            <a:bodyPr anchor="ctr"/>
            <a:lstStyle/>
            <a:p>
              <a:pPr algn="ctr"/>
              <a:endParaRPr/>
            </a:p>
          </p:txBody>
        </p:sp>
        <p:sp>
          <p:nvSpPr>
            <p:cNvPr id="18" name="ïṥ1idê">
              <a:extLst>
                <a:ext uri="{FF2B5EF4-FFF2-40B4-BE49-F238E27FC236}">
                  <a16:creationId xmlns:a16="http://schemas.microsoft.com/office/drawing/2014/main" id="{BA3D2861-4A34-43B1-A791-3B1070B41359}"/>
                </a:ext>
              </a:extLst>
            </p:cNvPr>
            <p:cNvSpPr/>
            <p:nvPr/>
          </p:nvSpPr>
          <p:spPr bwMode="auto">
            <a:xfrm>
              <a:off x="5135808" y="3421087"/>
              <a:ext cx="1032997" cy="1001343"/>
            </a:xfrm>
            <a:custGeom>
              <a:avLst/>
              <a:gdLst>
                <a:gd name="T0" fmla="*/ 99 w 414"/>
                <a:gd name="T1" fmla="*/ 389 h 401"/>
                <a:gd name="T2" fmla="*/ 11 w 414"/>
                <a:gd name="T3" fmla="*/ 298 h 401"/>
                <a:gd name="T4" fmla="*/ 12 w 414"/>
                <a:gd name="T5" fmla="*/ 257 h 401"/>
                <a:gd name="T6" fmla="*/ 274 w 414"/>
                <a:gd name="T7" fmla="*/ 11 h 401"/>
                <a:gd name="T8" fmla="*/ 314 w 414"/>
                <a:gd name="T9" fmla="*/ 12 h 401"/>
                <a:gd name="T10" fmla="*/ 403 w 414"/>
                <a:gd name="T11" fmla="*/ 103 h 401"/>
                <a:gd name="T12" fmla="*/ 402 w 414"/>
                <a:gd name="T13" fmla="*/ 144 h 401"/>
                <a:gd name="T14" fmla="*/ 139 w 414"/>
                <a:gd name="T15" fmla="*/ 390 h 401"/>
                <a:gd name="T16" fmla="*/ 99 w 414"/>
                <a:gd name="T17" fmla="*/ 38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1">
                  <a:moveTo>
                    <a:pt x="99" y="389"/>
                  </a:moveTo>
                  <a:cubicBezTo>
                    <a:pt x="11" y="298"/>
                    <a:pt x="11" y="298"/>
                    <a:pt x="11" y="298"/>
                  </a:cubicBezTo>
                  <a:cubicBezTo>
                    <a:pt x="0" y="287"/>
                    <a:pt x="0" y="268"/>
                    <a:pt x="12" y="257"/>
                  </a:cubicBezTo>
                  <a:cubicBezTo>
                    <a:pt x="274" y="11"/>
                    <a:pt x="274" y="11"/>
                    <a:pt x="274" y="11"/>
                  </a:cubicBezTo>
                  <a:cubicBezTo>
                    <a:pt x="286" y="0"/>
                    <a:pt x="304" y="1"/>
                    <a:pt x="314" y="12"/>
                  </a:cubicBezTo>
                  <a:cubicBezTo>
                    <a:pt x="403" y="103"/>
                    <a:pt x="403" y="103"/>
                    <a:pt x="403" y="103"/>
                  </a:cubicBezTo>
                  <a:cubicBezTo>
                    <a:pt x="414" y="114"/>
                    <a:pt x="413" y="133"/>
                    <a:pt x="402" y="144"/>
                  </a:cubicBezTo>
                  <a:cubicBezTo>
                    <a:pt x="139" y="390"/>
                    <a:pt x="139" y="390"/>
                    <a:pt x="139" y="390"/>
                  </a:cubicBezTo>
                  <a:cubicBezTo>
                    <a:pt x="128" y="401"/>
                    <a:pt x="110" y="400"/>
                    <a:pt x="99" y="389"/>
                  </a:cubicBezTo>
                  <a:close/>
                </a:path>
              </a:pathLst>
            </a:custGeom>
            <a:solidFill>
              <a:srgbClr val="C7C8CA"/>
            </a:solidFill>
            <a:ln w="9525">
              <a:noFill/>
              <a:round/>
              <a:headEnd/>
              <a:tailEnd/>
            </a:ln>
          </p:spPr>
          <p:txBody>
            <a:bodyPr anchor="ctr"/>
            <a:lstStyle/>
            <a:p>
              <a:pPr algn="ctr"/>
              <a:endParaRPr/>
            </a:p>
          </p:txBody>
        </p:sp>
        <p:sp>
          <p:nvSpPr>
            <p:cNvPr id="19" name="ïṡḷiḑê">
              <a:extLst>
                <a:ext uri="{FF2B5EF4-FFF2-40B4-BE49-F238E27FC236}">
                  <a16:creationId xmlns:a16="http://schemas.microsoft.com/office/drawing/2014/main" id="{DF1D39E9-F965-4E47-B4DB-9F624929EDAD}"/>
                </a:ext>
              </a:extLst>
            </p:cNvPr>
            <p:cNvSpPr/>
            <p:nvPr/>
          </p:nvSpPr>
          <p:spPr bwMode="auto">
            <a:xfrm>
              <a:off x="5406983" y="1493317"/>
              <a:ext cx="2767673" cy="2722303"/>
            </a:xfrm>
            <a:custGeom>
              <a:avLst/>
              <a:gdLst>
                <a:gd name="T0" fmla="*/ 917 w 1109"/>
                <a:gd name="T1" fmla="*/ 204 h 1090"/>
                <a:gd name="T2" fmla="*/ 208 w 1109"/>
                <a:gd name="T3" fmla="*/ 188 h 1090"/>
                <a:gd name="T4" fmla="*/ 192 w 1109"/>
                <a:gd name="T5" fmla="*/ 886 h 1090"/>
                <a:gd name="T6" fmla="*/ 901 w 1109"/>
                <a:gd name="T7" fmla="*/ 902 h 1090"/>
                <a:gd name="T8" fmla="*/ 917 w 1109"/>
                <a:gd name="T9" fmla="*/ 204 h 1090"/>
                <a:gd name="T10" fmla="*/ 295 w 1109"/>
                <a:gd name="T11" fmla="*/ 789 h 1090"/>
                <a:gd name="T12" fmla="*/ 307 w 1109"/>
                <a:gd name="T13" fmla="*/ 290 h 1090"/>
                <a:gd name="T14" fmla="*/ 814 w 1109"/>
                <a:gd name="T15" fmla="*/ 302 h 1090"/>
                <a:gd name="T16" fmla="*/ 802 w 1109"/>
                <a:gd name="T17" fmla="*/ 800 h 1090"/>
                <a:gd name="T18" fmla="*/ 295 w 1109"/>
                <a:gd name="T19" fmla="*/ 789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7" y="204"/>
                  </a:moveTo>
                  <a:cubicBezTo>
                    <a:pt x="726" y="7"/>
                    <a:pt x="409" y="0"/>
                    <a:pt x="208" y="188"/>
                  </a:cubicBezTo>
                  <a:cubicBezTo>
                    <a:pt x="8" y="377"/>
                    <a:pt x="0" y="689"/>
                    <a:pt x="192" y="886"/>
                  </a:cubicBezTo>
                  <a:cubicBezTo>
                    <a:pt x="383" y="1083"/>
                    <a:pt x="700" y="1090"/>
                    <a:pt x="901" y="902"/>
                  </a:cubicBezTo>
                  <a:cubicBezTo>
                    <a:pt x="1101" y="714"/>
                    <a:pt x="1109" y="401"/>
                    <a:pt x="917" y="204"/>
                  </a:cubicBezTo>
                  <a:close/>
                  <a:moveTo>
                    <a:pt x="295" y="789"/>
                  </a:moveTo>
                  <a:cubicBezTo>
                    <a:pt x="159" y="648"/>
                    <a:pt x="164" y="425"/>
                    <a:pt x="307" y="290"/>
                  </a:cubicBezTo>
                  <a:cubicBezTo>
                    <a:pt x="450" y="156"/>
                    <a:pt x="677" y="161"/>
                    <a:pt x="814" y="302"/>
                  </a:cubicBezTo>
                  <a:cubicBezTo>
                    <a:pt x="950" y="443"/>
                    <a:pt x="945" y="666"/>
                    <a:pt x="802" y="800"/>
                  </a:cubicBezTo>
                  <a:cubicBezTo>
                    <a:pt x="659" y="935"/>
                    <a:pt x="432" y="929"/>
                    <a:pt x="295" y="789"/>
                  </a:cubicBezTo>
                  <a:close/>
                </a:path>
              </a:pathLst>
            </a:custGeom>
            <a:solidFill>
              <a:srgbClr val="C7C8CA"/>
            </a:solidFill>
            <a:ln w="9525">
              <a:noFill/>
              <a:round/>
              <a:headEnd/>
              <a:tailEnd/>
            </a:ln>
          </p:spPr>
          <p:txBody>
            <a:bodyPr anchor="ctr"/>
            <a:lstStyle/>
            <a:p>
              <a:pPr algn="ctr"/>
              <a:endParaRPr/>
            </a:p>
          </p:txBody>
        </p:sp>
        <p:sp>
          <p:nvSpPr>
            <p:cNvPr id="20" name="îṧḻïḋê">
              <a:extLst>
                <a:ext uri="{FF2B5EF4-FFF2-40B4-BE49-F238E27FC236}">
                  <a16:creationId xmlns:a16="http://schemas.microsoft.com/office/drawing/2014/main" id="{AB8272B9-7C00-48EE-97B2-61BFF132E05F}"/>
                </a:ext>
              </a:extLst>
            </p:cNvPr>
            <p:cNvSpPr/>
            <p:nvPr/>
          </p:nvSpPr>
          <p:spPr bwMode="auto">
            <a:xfrm>
              <a:off x="4408806" y="4085835"/>
              <a:ext cx="1045659" cy="1023501"/>
            </a:xfrm>
            <a:custGeom>
              <a:avLst/>
              <a:gdLst>
                <a:gd name="T0" fmla="*/ 452 w 991"/>
                <a:gd name="T1" fmla="*/ 970 h 970"/>
                <a:gd name="T2" fmla="*/ 0 w 991"/>
                <a:gd name="T3" fmla="*/ 506 h 970"/>
                <a:gd name="T4" fmla="*/ 542 w 991"/>
                <a:gd name="T5" fmla="*/ 0 h 970"/>
                <a:gd name="T6" fmla="*/ 991 w 991"/>
                <a:gd name="T7" fmla="*/ 464 h 970"/>
                <a:gd name="T8" fmla="*/ 452 w 991"/>
                <a:gd name="T9" fmla="*/ 970 h 970"/>
              </a:gdLst>
              <a:ahLst/>
              <a:cxnLst>
                <a:cxn ang="0">
                  <a:pos x="T0" y="T1"/>
                </a:cxn>
                <a:cxn ang="0">
                  <a:pos x="T2" y="T3"/>
                </a:cxn>
                <a:cxn ang="0">
                  <a:pos x="T4" y="T5"/>
                </a:cxn>
                <a:cxn ang="0">
                  <a:pos x="T6" y="T7"/>
                </a:cxn>
                <a:cxn ang="0">
                  <a:pos x="T8" y="T9"/>
                </a:cxn>
              </a:cxnLst>
              <a:rect l="0" t="0" r="r" b="b"/>
              <a:pathLst>
                <a:path w="991" h="970">
                  <a:moveTo>
                    <a:pt x="452" y="970"/>
                  </a:moveTo>
                  <a:lnTo>
                    <a:pt x="0" y="506"/>
                  </a:lnTo>
                  <a:lnTo>
                    <a:pt x="542" y="0"/>
                  </a:lnTo>
                  <a:lnTo>
                    <a:pt x="991" y="464"/>
                  </a:lnTo>
                  <a:lnTo>
                    <a:pt x="452" y="970"/>
                  </a:lnTo>
                  <a:close/>
                </a:path>
              </a:pathLst>
            </a:custGeom>
            <a:solidFill>
              <a:schemeClr val="tx1">
                <a:lumMod val="75000"/>
                <a:lumOff val="25000"/>
              </a:schemeClr>
            </a:solidFill>
            <a:ln w="9525">
              <a:noFill/>
              <a:round/>
              <a:headEnd/>
              <a:tailEnd/>
            </a:ln>
          </p:spPr>
          <p:txBody>
            <a:bodyPr anchor="ctr"/>
            <a:lstStyle/>
            <a:p>
              <a:pPr algn="ctr"/>
              <a:endParaRPr/>
            </a:p>
          </p:txBody>
        </p:sp>
        <p:sp>
          <p:nvSpPr>
            <p:cNvPr id="21" name="iśľïḑè">
              <a:extLst>
                <a:ext uri="{FF2B5EF4-FFF2-40B4-BE49-F238E27FC236}">
                  <a16:creationId xmlns:a16="http://schemas.microsoft.com/office/drawing/2014/main" id="{94A6DC2B-411D-4499-9823-3F1C8801170C}"/>
                </a:ext>
              </a:extLst>
            </p:cNvPr>
            <p:cNvSpPr/>
            <p:nvPr/>
          </p:nvSpPr>
          <p:spPr bwMode="auto">
            <a:xfrm>
              <a:off x="4090149" y="4619744"/>
              <a:ext cx="795587" cy="789257"/>
            </a:xfrm>
            <a:custGeom>
              <a:avLst/>
              <a:gdLst>
                <a:gd name="T0" fmla="*/ 14 w 319"/>
                <a:gd name="T1" fmla="*/ 108 h 316"/>
                <a:gd name="T2" fmla="*/ 13 w 319"/>
                <a:gd name="T3" fmla="*/ 154 h 316"/>
                <a:gd name="T4" fmla="*/ 158 w 319"/>
                <a:gd name="T5" fmla="*/ 303 h 316"/>
                <a:gd name="T6" fmla="*/ 204 w 319"/>
                <a:gd name="T7" fmla="*/ 304 h 316"/>
                <a:gd name="T8" fmla="*/ 319 w 319"/>
                <a:gd name="T9" fmla="*/ 196 h 316"/>
                <a:gd name="T10" fmla="*/ 128 w 319"/>
                <a:gd name="T11" fmla="*/ 0 h 316"/>
                <a:gd name="T12" fmla="*/ 14 w 319"/>
                <a:gd name="T13" fmla="*/ 108 h 316"/>
              </a:gdLst>
              <a:ahLst/>
              <a:cxnLst>
                <a:cxn ang="0">
                  <a:pos x="T0" y="T1"/>
                </a:cxn>
                <a:cxn ang="0">
                  <a:pos x="T2" y="T3"/>
                </a:cxn>
                <a:cxn ang="0">
                  <a:pos x="T4" y="T5"/>
                </a:cxn>
                <a:cxn ang="0">
                  <a:pos x="T6" y="T7"/>
                </a:cxn>
                <a:cxn ang="0">
                  <a:pos x="T8" y="T9"/>
                </a:cxn>
                <a:cxn ang="0">
                  <a:pos x="T10" y="T11"/>
                </a:cxn>
                <a:cxn ang="0">
                  <a:pos x="T12" y="T13"/>
                </a:cxn>
              </a:cxnLst>
              <a:rect l="0" t="0" r="r" b="b"/>
              <a:pathLst>
                <a:path w="319" h="316">
                  <a:moveTo>
                    <a:pt x="14" y="108"/>
                  </a:moveTo>
                  <a:cubicBezTo>
                    <a:pt x="1" y="120"/>
                    <a:pt x="0" y="141"/>
                    <a:pt x="13" y="154"/>
                  </a:cubicBezTo>
                  <a:cubicBezTo>
                    <a:pt x="158" y="303"/>
                    <a:pt x="158" y="303"/>
                    <a:pt x="158" y="303"/>
                  </a:cubicBezTo>
                  <a:cubicBezTo>
                    <a:pt x="170" y="316"/>
                    <a:pt x="191" y="316"/>
                    <a:pt x="204" y="304"/>
                  </a:cubicBezTo>
                  <a:cubicBezTo>
                    <a:pt x="319" y="196"/>
                    <a:pt x="319" y="196"/>
                    <a:pt x="319" y="196"/>
                  </a:cubicBezTo>
                  <a:cubicBezTo>
                    <a:pt x="128" y="0"/>
                    <a:pt x="128" y="0"/>
                    <a:pt x="128" y="0"/>
                  </a:cubicBezTo>
                  <a:lnTo>
                    <a:pt x="14" y="108"/>
                  </a:lnTo>
                  <a:close/>
                </a:path>
              </a:pathLst>
            </a:custGeom>
            <a:solidFill>
              <a:schemeClr val="tx1">
                <a:lumMod val="90000"/>
                <a:lumOff val="10000"/>
              </a:schemeClr>
            </a:solidFill>
            <a:ln w="9525">
              <a:noFill/>
              <a:round/>
              <a:headEnd/>
              <a:tailEnd/>
            </a:ln>
          </p:spPr>
          <p:txBody>
            <a:bodyPr anchor="ctr"/>
            <a:lstStyle/>
            <a:p>
              <a:pPr algn="ctr"/>
              <a:endParaRPr/>
            </a:p>
          </p:txBody>
        </p:sp>
        <p:sp>
          <p:nvSpPr>
            <p:cNvPr id="22" name="iṩlîdé">
              <a:extLst>
                <a:ext uri="{FF2B5EF4-FFF2-40B4-BE49-F238E27FC236}">
                  <a16:creationId xmlns:a16="http://schemas.microsoft.com/office/drawing/2014/main" id="{6F649C41-6FBA-48CD-B9FE-84219D3F0FDC}"/>
                </a:ext>
              </a:extLst>
            </p:cNvPr>
            <p:cNvSpPr/>
            <p:nvPr/>
          </p:nvSpPr>
          <p:spPr bwMode="auto">
            <a:xfrm>
              <a:off x="4980700" y="3790391"/>
              <a:ext cx="788201" cy="785036"/>
            </a:xfrm>
            <a:custGeom>
              <a:avLst/>
              <a:gdLst>
                <a:gd name="T0" fmla="*/ 303 w 316"/>
                <a:gd name="T1" fmla="*/ 163 h 314"/>
                <a:gd name="T2" fmla="*/ 158 w 316"/>
                <a:gd name="T3" fmla="*/ 13 h 314"/>
                <a:gd name="T4" fmla="*/ 112 w 316"/>
                <a:gd name="T5" fmla="*/ 12 h 314"/>
                <a:gd name="T6" fmla="*/ 0 w 316"/>
                <a:gd name="T7" fmla="*/ 118 h 314"/>
                <a:gd name="T8" fmla="*/ 190 w 316"/>
                <a:gd name="T9" fmla="*/ 314 h 314"/>
                <a:gd name="T10" fmla="*/ 302 w 316"/>
                <a:gd name="T11" fmla="*/ 208 h 314"/>
                <a:gd name="T12" fmla="*/ 303 w 316"/>
                <a:gd name="T13" fmla="*/ 163 h 314"/>
              </a:gdLst>
              <a:ahLst/>
              <a:cxnLst>
                <a:cxn ang="0">
                  <a:pos x="T0" y="T1"/>
                </a:cxn>
                <a:cxn ang="0">
                  <a:pos x="T2" y="T3"/>
                </a:cxn>
                <a:cxn ang="0">
                  <a:pos x="T4" y="T5"/>
                </a:cxn>
                <a:cxn ang="0">
                  <a:pos x="T6" y="T7"/>
                </a:cxn>
                <a:cxn ang="0">
                  <a:pos x="T8" y="T9"/>
                </a:cxn>
                <a:cxn ang="0">
                  <a:pos x="T10" y="T11"/>
                </a:cxn>
                <a:cxn ang="0">
                  <a:pos x="T12" y="T13"/>
                </a:cxn>
              </a:cxnLst>
              <a:rect l="0" t="0" r="r" b="b"/>
              <a:pathLst>
                <a:path w="316" h="314">
                  <a:moveTo>
                    <a:pt x="303" y="163"/>
                  </a:moveTo>
                  <a:cubicBezTo>
                    <a:pt x="158" y="13"/>
                    <a:pt x="158" y="13"/>
                    <a:pt x="158" y="13"/>
                  </a:cubicBezTo>
                  <a:cubicBezTo>
                    <a:pt x="146" y="1"/>
                    <a:pt x="125" y="0"/>
                    <a:pt x="112" y="12"/>
                  </a:cubicBezTo>
                  <a:cubicBezTo>
                    <a:pt x="0" y="118"/>
                    <a:pt x="0" y="118"/>
                    <a:pt x="0" y="118"/>
                  </a:cubicBezTo>
                  <a:cubicBezTo>
                    <a:pt x="190" y="314"/>
                    <a:pt x="190" y="314"/>
                    <a:pt x="190" y="314"/>
                  </a:cubicBezTo>
                  <a:cubicBezTo>
                    <a:pt x="302" y="208"/>
                    <a:pt x="302" y="208"/>
                    <a:pt x="302" y="208"/>
                  </a:cubicBezTo>
                  <a:cubicBezTo>
                    <a:pt x="315" y="196"/>
                    <a:pt x="316" y="176"/>
                    <a:pt x="303" y="163"/>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3" name="íśľïḓè">
              <a:extLst>
                <a:ext uri="{FF2B5EF4-FFF2-40B4-BE49-F238E27FC236}">
                  <a16:creationId xmlns:a16="http://schemas.microsoft.com/office/drawing/2014/main" id="{D7822E63-F1B0-4924-86D8-B17E0A7A82F2}"/>
                </a:ext>
              </a:extLst>
            </p:cNvPr>
            <p:cNvSpPr/>
            <p:nvPr/>
          </p:nvSpPr>
          <p:spPr bwMode="auto">
            <a:xfrm>
              <a:off x="4968039" y="4085835"/>
              <a:ext cx="486427" cy="499089"/>
            </a:xfrm>
            <a:custGeom>
              <a:avLst/>
              <a:gdLst>
                <a:gd name="T0" fmla="*/ 452 w 461"/>
                <a:gd name="T1" fmla="*/ 473 h 473"/>
                <a:gd name="T2" fmla="*/ 0 w 461"/>
                <a:gd name="T3" fmla="*/ 9 h 473"/>
                <a:gd name="T4" fmla="*/ 12 w 461"/>
                <a:gd name="T5" fmla="*/ 0 h 473"/>
                <a:gd name="T6" fmla="*/ 461 w 461"/>
                <a:gd name="T7" fmla="*/ 464 h 473"/>
                <a:gd name="T8" fmla="*/ 452 w 461"/>
                <a:gd name="T9" fmla="*/ 473 h 473"/>
              </a:gdLst>
              <a:ahLst/>
              <a:cxnLst>
                <a:cxn ang="0">
                  <a:pos x="T0" y="T1"/>
                </a:cxn>
                <a:cxn ang="0">
                  <a:pos x="T2" y="T3"/>
                </a:cxn>
                <a:cxn ang="0">
                  <a:pos x="T4" y="T5"/>
                </a:cxn>
                <a:cxn ang="0">
                  <a:pos x="T6" y="T7"/>
                </a:cxn>
                <a:cxn ang="0">
                  <a:pos x="T8" y="T9"/>
                </a:cxn>
              </a:cxnLst>
              <a:rect l="0" t="0" r="r" b="b"/>
              <a:pathLst>
                <a:path w="461" h="473">
                  <a:moveTo>
                    <a:pt x="452" y="473"/>
                  </a:moveTo>
                  <a:lnTo>
                    <a:pt x="0" y="9"/>
                  </a:lnTo>
                  <a:lnTo>
                    <a:pt x="12" y="0"/>
                  </a:lnTo>
                  <a:lnTo>
                    <a:pt x="461" y="464"/>
                  </a:lnTo>
                  <a:lnTo>
                    <a:pt x="452" y="473"/>
                  </a:lnTo>
                  <a:close/>
                </a:path>
              </a:pathLst>
            </a:custGeom>
            <a:solidFill>
              <a:srgbClr val="848484"/>
            </a:solidFill>
            <a:ln w="9525">
              <a:noFill/>
              <a:round/>
              <a:headEnd/>
              <a:tailEnd/>
            </a:ln>
          </p:spPr>
          <p:txBody>
            <a:bodyPr anchor="ctr"/>
            <a:lstStyle/>
            <a:p>
              <a:pPr algn="ctr"/>
              <a:endParaRPr/>
            </a:p>
          </p:txBody>
        </p:sp>
        <p:sp>
          <p:nvSpPr>
            <p:cNvPr id="24" name="îšļiḍé">
              <a:extLst>
                <a:ext uri="{FF2B5EF4-FFF2-40B4-BE49-F238E27FC236}">
                  <a16:creationId xmlns:a16="http://schemas.microsoft.com/office/drawing/2014/main" id="{273374BC-3AA6-471C-BA0C-FA01BC19923E}"/>
                </a:ext>
              </a:extLst>
            </p:cNvPr>
            <p:cNvSpPr/>
            <p:nvPr/>
          </p:nvSpPr>
          <p:spPr bwMode="auto">
            <a:xfrm>
              <a:off x="4406696" y="4614468"/>
              <a:ext cx="486427" cy="496979"/>
            </a:xfrm>
            <a:custGeom>
              <a:avLst/>
              <a:gdLst>
                <a:gd name="T0" fmla="*/ 449 w 461"/>
                <a:gd name="T1" fmla="*/ 471 h 471"/>
                <a:gd name="T2" fmla="*/ 0 w 461"/>
                <a:gd name="T3" fmla="*/ 8 h 471"/>
                <a:gd name="T4" fmla="*/ 10 w 461"/>
                <a:gd name="T5" fmla="*/ 0 h 471"/>
                <a:gd name="T6" fmla="*/ 461 w 461"/>
                <a:gd name="T7" fmla="*/ 462 h 471"/>
                <a:gd name="T8" fmla="*/ 449 w 461"/>
                <a:gd name="T9" fmla="*/ 471 h 471"/>
              </a:gdLst>
              <a:ahLst/>
              <a:cxnLst>
                <a:cxn ang="0">
                  <a:pos x="T0" y="T1"/>
                </a:cxn>
                <a:cxn ang="0">
                  <a:pos x="T2" y="T3"/>
                </a:cxn>
                <a:cxn ang="0">
                  <a:pos x="T4" y="T5"/>
                </a:cxn>
                <a:cxn ang="0">
                  <a:pos x="T6" y="T7"/>
                </a:cxn>
                <a:cxn ang="0">
                  <a:pos x="T8" y="T9"/>
                </a:cxn>
              </a:cxnLst>
              <a:rect l="0" t="0" r="r" b="b"/>
              <a:pathLst>
                <a:path w="461" h="471">
                  <a:moveTo>
                    <a:pt x="449" y="471"/>
                  </a:moveTo>
                  <a:lnTo>
                    <a:pt x="0" y="8"/>
                  </a:lnTo>
                  <a:lnTo>
                    <a:pt x="10" y="0"/>
                  </a:lnTo>
                  <a:lnTo>
                    <a:pt x="461" y="462"/>
                  </a:lnTo>
                  <a:lnTo>
                    <a:pt x="449" y="471"/>
                  </a:lnTo>
                  <a:close/>
                </a:path>
              </a:pathLst>
            </a:custGeom>
            <a:solidFill>
              <a:srgbClr val="848484"/>
            </a:solidFill>
            <a:ln w="9525">
              <a:noFill/>
              <a:round/>
              <a:headEnd/>
              <a:tailEnd/>
            </a:ln>
          </p:spPr>
          <p:txBody>
            <a:bodyPr anchor="ctr"/>
            <a:lstStyle/>
            <a:p>
              <a:pPr algn="ctr"/>
              <a:endParaRPr/>
            </a:p>
          </p:txBody>
        </p:sp>
        <p:sp>
          <p:nvSpPr>
            <p:cNvPr id="25" name="îṣļidè">
              <a:extLst>
                <a:ext uri="{FF2B5EF4-FFF2-40B4-BE49-F238E27FC236}">
                  <a16:creationId xmlns:a16="http://schemas.microsoft.com/office/drawing/2014/main" id="{902D111E-F5B0-42DA-BBB2-63E815669DBD}"/>
                </a:ext>
              </a:extLst>
            </p:cNvPr>
            <p:cNvSpPr/>
            <p:nvPr/>
          </p:nvSpPr>
          <p:spPr bwMode="auto">
            <a:xfrm>
              <a:off x="5452355" y="1449000"/>
              <a:ext cx="2767673" cy="2721248"/>
            </a:xfrm>
            <a:custGeom>
              <a:avLst/>
              <a:gdLst>
                <a:gd name="T0" fmla="*/ 918 w 1109"/>
                <a:gd name="T1" fmla="*/ 204 h 1090"/>
                <a:gd name="T2" fmla="*/ 208 w 1109"/>
                <a:gd name="T3" fmla="*/ 188 h 1090"/>
                <a:gd name="T4" fmla="*/ 192 w 1109"/>
                <a:gd name="T5" fmla="*/ 886 h 1090"/>
                <a:gd name="T6" fmla="*/ 901 w 1109"/>
                <a:gd name="T7" fmla="*/ 902 h 1090"/>
                <a:gd name="T8" fmla="*/ 918 w 1109"/>
                <a:gd name="T9" fmla="*/ 204 h 1090"/>
                <a:gd name="T10" fmla="*/ 450 w 1109"/>
                <a:gd name="T11" fmla="*/ 938 h 1090"/>
                <a:gd name="T12" fmla="*/ 162 w 1109"/>
                <a:gd name="T13" fmla="*/ 440 h 1090"/>
                <a:gd name="T14" fmla="*/ 660 w 1109"/>
                <a:gd name="T15" fmla="*/ 152 h 1090"/>
                <a:gd name="T16" fmla="*/ 948 w 1109"/>
                <a:gd name="T17" fmla="*/ 650 h 1090"/>
                <a:gd name="T18" fmla="*/ 450 w 1109"/>
                <a:gd name="T19" fmla="*/ 93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8" y="204"/>
                  </a:moveTo>
                  <a:cubicBezTo>
                    <a:pt x="726" y="7"/>
                    <a:pt x="409" y="0"/>
                    <a:pt x="208" y="188"/>
                  </a:cubicBezTo>
                  <a:cubicBezTo>
                    <a:pt x="8" y="376"/>
                    <a:pt x="0" y="688"/>
                    <a:pt x="192" y="886"/>
                  </a:cubicBezTo>
                  <a:cubicBezTo>
                    <a:pt x="383" y="1083"/>
                    <a:pt x="701" y="1090"/>
                    <a:pt x="901" y="902"/>
                  </a:cubicBezTo>
                  <a:cubicBezTo>
                    <a:pt x="1101" y="713"/>
                    <a:pt x="1109" y="401"/>
                    <a:pt x="918" y="204"/>
                  </a:cubicBezTo>
                  <a:close/>
                  <a:moveTo>
                    <a:pt x="450" y="938"/>
                  </a:moveTo>
                  <a:cubicBezTo>
                    <a:pt x="233" y="880"/>
                    <a:pt x="104" y="657"/>
                    <a:pt x="162" y="440"/>
                  </a:cubicBezTo>
                  <a:cubicBezTo>
                    <a:pt x="220" y="223"/>
                    <a:pt x="443" y="94"/>
                    <a:pt x="660" y="152"/>
                  </a:cubicBezTo>
                  <a:cubicBezTo>
                    <a:pt x="877" y="210"/>
                    <a:pt x="1006" y="433"/>
                    <a:pt x="948" y="650"/>
                  </a:cubicBezTo>
                  <a:cubicBezTo>
                    <a:pt x="890" y="867"/>
                    <a:pt x="667" y="996"/>
                    <a:pt x="450" y="938"/>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6" name="ïṥ1íďé">
              <a:extLst>
                <a:ext uri="{FF2B5EF4-FFF2-40B4-BE49-F238E27FC236}">
                  <a16:creationId xmlns:a16="http://schemas.microsoft.com/office/drawing/2014/main" id="{DF4C0660-BE2C-4C2E-933D-7928090A6E68}"/>
                </a:ext>
              </a:extLst>
            </p:cNvPr>
            <p:cNvSpPr/>
            <p:nvPr/>
          </p:nvSpPr>
          <p:spPr bwMode="auto">
            <a:xfrm>
              <a:off x="5689765" y="1681134"/>
              <a:ext cx="2292853" cy="2256979"/>
            </a:xfrm>
            <a:custGeom>
              <a:avLst/>
              <a:gdLst>
                <a:gd name="T0" fmla="*/ 159 w 919"/>
                <a:gd name="T1" fmla="*/ 734 h 904"/>
                <a:gd name="T2" fmla="*/ 172 w 919"/>
                <a:gd name="T3" fmla="*/ 156 h 904"/>
                <a:gd name="T4" fmla="*/ 761 w 919"/>
                <a:gd name="T5" fmla="*/ 169 h 904"/>
                <a:gd name="T6" fmla="*/ 747 w 919"/>
                <a:gd name="T7" fmla="*/ 748 h 904"/>
                <a:gd name="T8" fmla="*/ 159 w 919"/>
                <a:gd name="T9" fmla="*/ 734 h 904"/>
                <a:gd name="T10" fmla="*/ 746 w 919"/>
                <a:gd name="T11" fmla="*/ 182 h 904"/>
                <a:gd name="T12" fmla="*/ 186 w 919"/>
                <a:gd name="T13" fmla="*/ 170 h 904"/>
                <a:gd name="T14" fmla="*/ 173 w 919"/>
                <a:gd name="T15" fmla="*/ 721 h 904"/>
                <a:gd name="T16" fmla="*/ 733 w 919"/>
                <a:gd name="T17" fmla="*/ 734 h 904"/>
                <a:gd name="T18" fmla="*/ 746 w 919"/>
                <a:gd name="T19" fmla="*/ 18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9" h="904">
                  <a:moveTo>
                    <a:pt x="159" y="734"/>
                  </a:moveTo>
                  <a:cubicBezTo>
                    <a:pt x="0" y="571"/>
                    <a:pt x="6" y="312"/>
                    <a:pt x="172" y="156"/>
                  </a:cubicBezTo>
                  <a:cubicBezTo>
                    <a:pt x="338" y="0"/>
                    <a:pt x="602" y="6"/>
                    <a:pt x="761" y="169"/>
                  </a:cubicBezTo>
                  <a:cubicBezTo>
                    <a:pt x="919" y="332"/>
                    <a:pt x="913" y="592"/>
                    <a:pt x="747" y="748"/>
                  </a:cubicBezTo>
                  <a:cubicBezTo>
                    <a:pt x="581" y="904"/>
                    <a:pt x="317" y="898"/>
                    <a:pt x="159" y="734"/>
                  </a:cubicBezTo>
                  <a:close/>
                  <a:moveTo>
                    <a:pt x="746" y="182"/>
                  </a:moveTo>
                  <a:cubicBezTo>
                    <a:pt x="595" y="27"/>
                    <a:pt x="344" y="21"/>
                    <a:pt x="186" y="170"/>
                  </a:cubicBezTo>
                  <a:cubicBezTo>
                    <a:pt x="28" y="318"/>
                    <a:pt x="22" y="566"/>
                    <a:pt x="173" y="721"/>
                  </a:cubicBezTo>
                  <a:cubicBezTo>
                    <a:pt x="324" y="877"/>
                    <a:pt x="575" y="882"/>
                    <a:pt x="733" y="734"/>
                  </a:cubicBezTo>
                  <a:cubicBezTo>
                    <a:pt x="892" y="585"/>
                    <a:pt x="897" y="338"/>
                    <a:pt x="746" y="182"/>
                  </a:cubicBezTo>
                  <a:close/>
                </a:path>
              </a:pathLst>
            </a:custGeom>
            <a:solidFill>
              <a:srgbClr val="414141"/>
            </a:solidFill>
            <a:ln w="9525">
              <a:noFill/>
              <a:round/>
              <a:headEnd/>
              <a:tailEnd/>
            </a:ln>
          </p:spPr>
          <p:txBody>
            <a:bodyPr anchor="ctr"/>
            <a:lstStyle/>
            <a:p>
              <a:pPr algn="ctr"/>
              <a:endParaRPr/>
            </a:p>
          </p:txBody>
        </p:sp>
        <p:sp>
          <p:nvSpPr>
            <p:cNvPr id="27" name="ïSḻïdé">
              <a:extLst>
                <a:ext uri="{FF2B5EF4-FFF2-40B4-BE49-F238E27FC236}">
                  <a16:creationId xmlns:a16="http://schemas.microsoft.com/office/drawing/2014/main" id="{C8417319-BB1B-4321-BFD1-790ACD079C9B}"/>
                </a:ext>
              </a:extLst>
            </p:cNvPr>
            <p:cNvSpPr/>
            <p:nvPr/>
          </p:nvSpPr>
          <p:spPr bwMode="auto">
            <a:xfrm>
              <a:off x="6247942" y="2220319"/>
              <a:ext cx="1178609" cy="1178609"/>
            </a:xfrm>
            <a:custGeom>
              <a:avLst/>
              <a:gdLst>
                <a:gd name="T0" fmla="*/ 181 w 472"/>
                <a:gd name="T1" fmla="*/ 441 h 472"/>
                <a:gd name="T2" fmla="*/ 30 w 472"/>
                <a:gd name="T3" fmla="*/ 181 h 472"/>
                <a:gd name="T4" fmla="*/ 291 w 472"/>
                <a:gd name="T5" fmla="*/ 30 h 472"/>
                <a:gd name="T6" fmla="*/ 441 w 472"/>
                <a:gd name="T7" fmla="*/ 291 h 472"/>
                <a:gd name="T8" fmla="*/ 181 w 472"/>
                <a:gd name="T9" fmla="*/ 441 h 472"/>
              </a:gdLst>
              <a:ahLst/>
              <a:cxnLst>
                <a:cxn ang="0">
                  <a:pos x="T0" y="T1"/>
                </a:cxn>
                <a:cxn ang="0">
                  <a:pos x="T2" y="T3"/>
                </a:cxn>
                <a:cxn ang="0">
                  <a:pos x="T4" y="T5"/>
                </a:cxn>
                <a:cxn ang="0">
                  <a:pos x="T6" y="T7"/>
                </a:cxn>
                <a:cxn ang="0">
                  <a:pos x="T8" y="T9"/>
                </a:cxn>
              </a:cxnLst>
              <a:rect l="0" t="0" r="r" b="b"/>
              <a:pathLst>
                <a:path w="472" h="472">
                  <a:moveTo>
                    <a:pt x="181" y="441"/>
                  </a:moveTo>
                  <a:cubicBezTo>
                    <a:pt x="67" y="411"/>
                    <a:pt x="0" y="294"/>
                    <a:pt x="30" y="181"/>
                  </a:cubicBezTo>
                  <a:cubicBezTo>
                    <a:pt x="60" y="67"/>
                    <a:pt x="177" y="0"/>
                    <a:pt x="291" y="30"/>
                  </a:cubicBezTo>
                  <a:cubicBezTo>
                    <a:pt x="404" y="60"/>
                    <a:pt x="472" y="177"/>
                    <a:pt x="441" y="291"/>
                  </a:cubicBezTo>
                  <a:cubicBezTo>
                    <a:pt x="411" y="404"/>
                    <a:pt x="294" y="472"/>
                    <a:pt x="181" y="441"/>
                  </a:cubicBezTo>
                  <a:close/>
                </a:path>
              </a:pathLst>
            </a:custGeom>
            <a:solidFill>
              <a:schemeClr val="tx1">
                <a:lumMod val="75000"/>
                <a:lumOff val="25000"/>
              </a:schemeClr>
            </a:solidFill>
            <a:ln w="9525">
              <a:noFill/>
              <a:round/>
              <a:headEnd/>
              <a:tailEnd/>
            </a:ln>
          </p:spPr>
          <p:txBody>
            <a:bodyPr anchor="ctr"/>
            <a:lstStyle/>
            <a:p>
              <a:pPr algn="ctr"/>
              <a:endParaRPr/>
            </a:p>
          </p:txBody>
        </p:sp>
      </p:grpSp>
      <p:sp>
        <p:nvSpPr>
          <p:cNvPr id="29" name="TextBox 28">
            <a:extLst>
              <a:ext uri="{FF2B5EF4-FFF2-40B4-BE49-F238E27FC236}">
                <a16:creationId xmlns:a16="http://schemas.microsoft.com/office/drawing/2014/main" id="{8F395E23-9CDA-5803-E17B-773C18DED6BF}"/>
              </a:ext>
            </a:extLst>
          </p:cNvPr>
          <p:cNvSpPr txBox="1"/>
          <p:nvPr/>
        </p:nvSpPr>
        <p:spPr>
          <a:xfrm>
            <a:off x="266861" y="972283"/>
            <a:ext cx="11574619"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NimbusRomNo9L"/>
              </a:rPr>
              <a:t>The</a:t>
            </a:r>
            <a:r>
              <a:rPr lang="zh-CN" altLang="en-US" dirty="0">
                <a:latin typeface="NimbusRomNo9L"/>
              </a:rPr>
              <a:t> </a:t>
            </a:r>
            <a:r>
              <a:rPr lang="en-US" altLang="zh-CN" dirty="0">
                <a:latin typeface="NimbusRomNo9L"/>
              </a:rPr>
              <a:t>left</a:t>
            </a:r>
            <a:r>
              <a:rPr lang="zh-CN" altLang="en-US" dirty="0">
                <a:latin typeface="NimbusRomNo9L"/>
              </a:rPr>
              <a:t> </a:t>
            </a:r>
            <a:r>
              <a:rPr lang="en-US" altLang="zh-CN" dirty="0">
                <a:latin typeface="NimbusRomNo9L"/>
              </a:rPr>
              <a:t>table</a:t>
            </a:r>
            <a:r>
              <a:rPr lang="zh-CN" altLang="en-US" dirty="0">
                <a:latin typeface="NimbusRomNo9L"/>
              </a:rPr>
              <a:t> </a:t>
            </a:r>
            <a:r>
              <a:rPr lang="en-US" altLang="zh-CN" dirty="0">
                <a:latin typeface="NimbusRomNo9L"/>
              </a:rPr>
              <a:t>shows</a:t>
            </a:r>
            <a:r>
              <a:rPr lang="zh-CN" altLang="en-US" dirty="0">
                <a:latin typeface="NimbusRomNo9L"/>
              </a:rPr>
              <a:t> </a:t>
            </a:r>
            <a:r>
              <a:rPr lang="en-US" altLang="zh-CN" dirty="0">
                <a:latin typeface="NimbusRomNo9L"/>
              </a:rPr>
              <a:t>the</a:t>
            </a:r>
            <a:r>
              <a:rPr lang="zh-CN" altLang="en-US" dirty="0">
                <a:latin typeface="NimbusRomNo9L"/>
              </a:rPr>
              <a:t> </a:t>
            </a:r>
            <a:r>
              <a:rPr lang="en-US" altLang="zh-CN" dirty="0">
                <a:latin typeface="NimbusRomNo9L"/>
              </a:rPr>
              <a:t>advantage</a:t>
            </a:r>
            <a:r>
              <a:rPr lang="zh-CN" altLang="en-US" dirty="0">
                <a:latin typeface="NimbusRomNo9L"/>
              </a:rPr>
              <a:t> </a:t>
            </a:r>
            <a:r>
              <a:rPr lang="en-US" altLang="zh-CN" dirty="0">
                <a:latin typeface="NimbusRomNo9L"/>
              </a:rPr>
              <a:t>of</a:t>
            </a:r>
            <a:r>
              <a:rPr lang="zh-CN" altLang="en-US" dirty="0">
                <a:latin typeface="NimbusRomNo9L"/>
              </a:rPr>
              <a:t> </a:t>
            </a:r>
            <a:r>
              <a:rPr lang="en-US" altLang="zh-CN" dirty="0">
                <a:latin typeface="NimbusRomNo9L"/>
              </a:rPr>
              <a:t>BCT,</a:t>
            </a:r>
            <a:r>
              <a:rPr lang="zh-CN" altLang="en-US" dirty="0">
                <a:latin typeface="NimbusRomNo9L"/>
              </a:rPr>
              <a:t> </a:t>
            </a:r>
            <a:r>
              <a:rPr lang="en-US" altLang="zh-CN" dirty="0">
                <a:latin typeface="NimbusRomNo9L"/>
              </a:rPr>
              <a:t>the</a:t>
            </a:r>
            <a:r>
              <a:rPr lang="zh-CN" altLang="en-US" dirty="0">
                <a:latin typeface="NimbusRomNo9L"/>
              </a:rPr>
              <a:t> </a:t>
            </a:r>
            <a:r>
              <a:rPr lang="en-US" altLang="zh-CN" dirty="0">
                <a:latin typeface="NimbusRomNo9L"/>
              </a:rPr>
              <a:t>BCT</a:t>
            </a:r>
            <a:r>
              <a:rPr lang="zh-CN" altLang="en-US" dirty="0">
                <a:latin typeface="NimbusRomNo9L"/>
              </a:rPr>
              <a:t> </a:t>
            </a:r>
            <a:r>
              <a:rPr lang="en-US" altLang="zh-CN" dirty="0">
                <a:latin typeface="NimbusRomNo9L"/>
              </a:rPr>
              <a:t>can</a:t>
            </a:r>
            <a:r>
              <a:rPr lang="zh-CN" altLang="en-US" dirty="0">
                <a:latin typeface="NimbusRomNo9L"/>
              </a:rPr>
              <a:t> </a:t>
            </a:r>
            <a:r>
              <a:rPr lang="en-US" altLang="zh-CN" dirty="0">
                <a:latin typeface="NimbusRomNo9L"/>
              </a:rPr>
              <a:t>find</a:t>
            </a:r>
            <a:r>
              <a:rPr lang="zh-CN" altLang="en-US" dirty="0">
                <a:latin typeface="NimbusRomNo9L"/>
              </a:rPr>
              <a:t> </a:t>
            </a:r>
            <a:r>
              <a:rPr lang="en-US" altLang="zh-CN" dirty="0">
                <a:latin typeface="NimbusRomNo9L"/>
              </a:rPr>
              <a:t>differentials</a:t>
            </a:r>
            <a:r>
              <a:rPr lang="zh-CN" altLang="en-US" dirty="0">
                <a:latin typeface="NimbusRomNo9L"/>
              </a:rPr>
              <a:t> </a:t>
            </a:r>
            <a:r>
              <a:rPr lang="en-US" altLang="zh-CN" dirty="0">
                <a:latin typeface="NimbusRomNo9L"/>
              </a:rPr>
              <a:t>with</a:t>
            </a:r>
            <a:r>
              <a:rPr lang="zh-CN" altLang="en-US" dirty="0">
                <a:latin typeface="NimbusRomNo9L"/>
              </a:rPr>
              <a:t> </a:t>
            </a:r>
            <a:r>
              <a:rPr lang="en-US" altLang="zh-CN" dirty="0">
                <a:latin typeface="NimbusRomNo9L"/>
              </a:rPr>
              <a:t>higher</a:t>
            </a:r>
            <a:r>
              <a:rPr lang="zh-CN" altLang="en-US" dirty="0">
                <a:latin typeface="NimbusRomNo9L"/>
              </a:rPr>
              <a:t> </a:t>
            </a:r>
            <a:r>
              <a:rPr lang="en-US" altLang="zh-CN" dirty="0">
                <a:latin typeface="NimbusRomNo9L"/>
              </a:rPr>
              <a:t>probability</a:t>
            </a:r>
            <a:r>
              <a:rPr lang="zh-CN" altLang="en-US" dirty="0">
                <a:latin typeface="NimbusRomNo9L"/>
              </a:rPr>
              <a:t> </a:t>
            </a:r>
            <a:r>
              <a:rPr lang="en-US" altLang="zh-CN" dirty="0">
                <a:latin typeface="NimbusRomNo9L"/>
              </a:rPr>
              <a:t>for</a:t>
            </a:r>
            <a:r>
              <a:rPr lang="zh-CN" altLang="en-US" dirty="0">
                <a:latin typeface="NimbusRomNo9L"/>
              </a:rPr>
              <a:t> </a:t>
            </a:r>
            <a:r>
              <a:rPr lang="en-US" altLang="zh-CN" dirty="0">
                <a:latin typeface="NimbusRomNo9L"/>
              </a:rPr>
              <a:t>ciphers</a:t>
            </a:r>
            <a:r>
              <a:rPr lang="zh-CN" altLang="en-US" dirty="0">
                <a:latin typeface="NimbusRomNo9L"/>
              </a:rPr>
              <a:t> </a:t>
            </a:r>
            <a:r>
              <a:rPr lang="en-US" altLang="zh-CN" dirty="0">
                <a:latin typeface="NimbusRomNo9L"/>
              </a:rPr>
              <a:t>based</a:t>
            </a:r>
            <a:r>
              <a:rPr lang="zh-CN" altLang="en-US" dirty="0">
                <a:latin typeface="NimbusRomNo9L"/>
              </a:rPr>
              <a:t> </a:t>
            </a:r>
            <a:r>
              <a:rPr lang="en-US" altLang="zh-CN" dirty="0">
                <a:latin typeface="NimbusRomNo9L"/>
              </a:rPr>
              <a:t>on</a:t>
            </a:r>
            <a:r>
              <a:rPr lang="zh-CN" altLang="en-US" dirty="0">
                <a:latin typeface="NimbusRomNo9L"/>
              </a:rPr>
              <a:t> </a:t>
            </a:r>
            <a:r>
              <a:rPr lang="en-US" altLang="zh-CN" dirty="0">
                <a:latin typeface="NimbusRomNo9L"/>
              </a:rPr>
              <a:t>S-BOX.</a:t>
            </a:r>
          </a:p>
          <a:p>
            <a:pPr marL="285750" indent="-285750">
              <a:buFont typeface="Arial" panose="020B0604020202020204" pitchFamily="34" charset="0"/>
              <a:buChar char="•"/>
            </a:pPr>
            <a:r>
              <a:rPr lang="en-US" altLang="zh-CN" dirty="0">
                <a:latin typeface="NimbusRomNo9L"/>
              </a:rPr>
              <a:t>The</a:t>
            </a:r>
            <a:r>
              <a:rPr lang="zh-CN" altLang="en-US" dirty="0">
                <a:latin typeface="NimbusRomNo9L"/>
              </a:rPr>
              <a:t> </a:t>
            </a:r>
            <a:r>
              <a:rPr lang="en-US" altLang="zh-CN" dirty="0">
                <a:latin typeface="NimbusRomNo9L"/>
              </a:rPr>
              <a:t>right</a:t>
            </a:r>
            <a:r>
              <a:rPr lang="zh-CN" altLang="en-US" dirty="0">
                <a:latin typeface="NimbusRomNo9L"/>
              </a:rPr>
              <a:t> </a:t>
            </a:r>
            <a:r>
              <a:rPr lang="en-US" altLang="zh-CN" dirty="0">
                <a:latin typeface="NimbusRomNo9L"/>
              </a:rPr>
              <a:t>tables</a:t>
            </a:r>
            <a:r>
              <a:rPr lang="zh-CN" altLang="en-US" dirty="0">
                <a:latin typeface="NimbusRomNo9L"/>
              </a:rPr>
              <a:t> </a:t>
            </a:r>
            <a:r>
              <a:rPr lang="en-US" altLang="zh-CN" dirty="0">
                <a:latin typeface="NimbusRomNo9L"/>
              </a:rPr>
              <a:t>shows</a:t>
            </a:r>
            <a:r>
              <a:rPr lang="zh-CN" altLang="en-US" dirty="0">
                <a:latin typeface="NimbusRomNo9L"/>
              </a:rPr>
              <a:t> </a:t>
            </a:r>
            <a:r>
              <a:rPr lang="en-US" altLang="zh-CN" dirty="0">
                <a:latin typeface="NimbusRomNo9L"/>
              </a:rPr>
              <a:t>the</a:t>
            </a:r>
            <a:r>
              <a:rPr lang="zh-CN" altLang="en-US" dirty="0">
                <a:latin typeface="NimbusRomNo9L"/>
              </a:rPr>
              <a:t> </a:t>
            </a:r>
            <a:r>
              <a:rPr lang="en-US" altLang="zh-CN" dirty="0">
                <a:latin typeface="NimbusRomNo9L"/>
              </a:rPr>
              <a:t>advantage</a:t>
            </a:r>
            <a:r>
              <a:rPr lang="zh-CN" altLang="en-US" dirty="0">
                <a:latin typeface="NimbusRomNo9L"/>
              </a:rPr>
              <a:t> </a:t>
            </a:r>
            <a:r>
              <a:rPr lang="en-US" altLang="zh-CN" dirty="0">
                <a:latin typeface="NimbusRomNo9L"/>
              </a:rPr>
              <a:t>of</a:t>
            </a:r>
            <a:r>
              <a:rPr lang="zh-CN" altLang="en-US" dirty="0">
                <a:latin typeface="NimbusRomNo9L"/>
              </a:rPr>
              <a:t> </a:t>
            </a:r>
            <a:r>
              <a:rPr lang="en-US" altLang="zh-CN" dirty="0">
                <a:latin typeface="NimbusRomNo9L"/>
              </a:rPr>
              <a:t>BCT</a:t>
            </a:r>
            <a:r>
              <a:rPr lang="zh-CN" altLang="en-US" dirty="0">
                <a:latin typeface="NimbusRomNo9L"/>
              </a:rPr>
              <a:t> </a:t>
            </a:r>
            <a:r>
              <a:rPr lang="en-US" altLang="zh-CN" dirty="0">
                <a:latin typeface="NimbusRomNo9L"/>
              </a:rPr>
              <a:t>for</a:t>
            </a:r>
            <a:r>
              <a:rPr lang="zh-CN" altLang="en-US" dirty="0">
                <a:latin typeface="NimbusRomNo9L"/>
              </a:rPr>
              <a:t> </a:t>
            </a:r>
            <a:r>
              <a:rPr lang="en-US" altLang="zh-CN" dirty="0">
                <a:latin typeface="NimbusRomNo9L"/>
              </a:rPr>
              <a:t>ciphers</a:t>
            </a:r>
            <a:r>
              <a:rPr lang="zh-CN" altLang="en-US" dirty="0">
                <a:latin typeface="NimbusRomNo9L"/>
              </a:rPr>
              <a:t> </a:t>
            </a:r>
            <a:r>
              <a:rPr lang="en-US" altLang="zh-CN" dirty="0">
                <a:latin typeface="NimbusRomNo9L"/>
              </a:rPr>
              <a:t>based</a:t>
            </a:r>
            <a:r>
              <a:rPr lang="zh-CN" altLang="en-US" dirty="0">
                <a:latin typeface="NimbusRomNo9L"/>
              </a:rPr>
              <a:t> </a:t>
            </a:r>
            <a:r>
              <a:rPr lang="en-US" altLang="zh-CN" dirty="0">
                <a:latin typeface="NimbusRomNo9L"/>
              </a:rPr>
              <a:t>on</a:t>
            </a:r>
            <a:r>
              <a:rPr lang="zh-CN" altLang="en-US" dirty="0">
                <a:latin typeface="NimbusRomNo9L"/>
              </a:rPr>
              <a:t> </a:t>
            </a:r>
            <a:r>
              <a:rPr lang="en-US" altLang="zh-CN" dirty="0">
                <a:latin typeface="NimbusRomNo9L"/>
              </a:rPr>
              <a:t>Modular</a:t>
            </a:r>
            <a:r>
              <a:rPr lang="zh-CN" altLang="en-US" dirty="0">
                <a:latin typeface="NimbusRomNo9L"/>
              </a:rPr>
              <a:t> </a:t>
            </a:r>
            <a:r>
              <a:rPr lang="en-US" altLang="zh-CN" dirty="0">
                <a:latin typeface="NimbusRomNo9L"/>
              </a:rPr>
              <a:t>Addition,</a:t>
            </a:r>
            <a:r>
              <a:rPr lang="zh-CN" altLang="en-US" dirty="0">
                <a:latin typeface="NimbusRomNo9L"/>
              </a:rPr>
              <a:t> </a:t>
            </a:r>
            <a:r>
              <a:rPr lang="en-US" altLang="zh-CN" dirty="0">
                <a:latin typeface="NimbusRomNo9L"/>
              </a:rPr>
              <a:t>but</a:t>
            </a:r>
            <a:r>
              <a:rPr lang="zh-CN" altLang="en-US" dirty="0">
                <a:latin typeface="NimbusRomNo9L"/>
              </a:rPr>
              <a:t> </a:t>
            </a:r>
            <a:r>
              <a:rPr lang="en-US" altLang="zh-CN" dirty="0">
                <a:latin typeface="NimbusRomNo9L"/>
              </a:rPr>
              <a:t>t</a:t>
            </a:r>
            <a:r>
              <a:rPr lang="en-US" dirty="0">
                <a:latin typeface="NimbusRomNo9L"/>
              </a:rPr>
              <a:t>he paper does not give practical examples.</a:t>
            </a:r>
          </a:p>
          <a:p>
            <a:pPr marL="285750" indent="-285750">
              <a:buFont typeface="Arial" panose="020B0604020202020204" pitchFamily="34" charset="0"/>
              <a:buChar char="•"/>
            </a:pPr>
            <a:r>
              <a:rPr lang="en-US" b="1" dirty="0">
                <a:latin typeface="NimbusRomNo9L"/>
              </a:rPr>
              <a:t>So far, no studies have shown the compatibility of BCT for AND operations</a:t>
            </a:r>
            <a:r>
              <a:rPr lang="en-US" dirty="0">
                <a:latin typeface="NimbusRomNo9L"/>
              </a:rPr>
              <a:t>.</a:t>
            </a:r>
          </a:p>
          <a:p>
            <a:endParaRPr lang="en-US" dirty="0"/>
          </a:p>
        </p:txBody>
      </p:sp>
      <p:pic>
        <p:nvPicPr>
          <p:cNvPr id="3" name="Picture 2">
            <a:extLst>
              <a:ext uri="{FF2B5EF4-FFF2-40B4-BE49-F238E27FC236}">
                <a16:creationId xmlns:a16="http://schemas.microsoft.com/office/drawing/2014/main" id="{C7FFE0A0-43E1-E8F6-814E-09155E9B005F}"/>
              </a:ext>
            </a:extLst>
          </p:cNvPr>
          <p:cNvPicPr>
            <a:picLocks noChangeAspect="1"/>
          </p:cNvPicPr>
          <p:nvPr/>
        </p:nvPicPr>
        <p:blipFill>
          <a:blip r:embed="rId2"/>
          <a:stretch>
            <a:fillRect/>
          </a:stretch>
        </p:blipFill>
        <p:spPr>
          <a:xfrm>
            <a:off x="567435" y="2619504"/>
            <a:ext cx="5017617" cy="3175485"/>
          </a:xfrm>
          <a:prstGeom prst="rect">
            <a:avLst/>
          </a:prstGeom>
        </p:spPr>
      </p:pic>
      <p:sp>
        <p:nvSpPr>
          <p:cNvPr id="5" name="TextBox 4">
            <a:extLst>
              <a:ext uri="{FF2B5EF4-FFF2-40B4-BE49-F238E27FC236}">
                <a16:creationId xmlns:a16="http://schemas.microsoft.com/office/drawing/2014/main" id="{66E44017-9248-B482-C8CF-CF17BA0B6E64}"/>
              </a:ext>
            </a:extLst>
          </p:cNvPr>
          <p:cNvSpPr txBox="1"/>
          <p:nvPr/>
        </p:nvSpPr>
        <p:spPr>
          <a:xfrm>
            <a:off x="311960" y="5799248"/>
            <a:ext cx="5528565" cy="430887"/>
          </a:xfrm>
          <a:prstGeom prst="rect">
            <a:avLst/>
          </a:prstGeom>
          <a:noFill/>
        </p:spPr>
        <p:txBody>
          <a:bodyPr wrap="square">
            <a:spAutoFit/>
          </a:bodyPr>
          <a:lstStyle/>
          <a:p>
            <a:r>
              <a:rPr lang="en-CN" sz="1100" dirty="0">
                <a:latin typeface="+mn-ea"/>
              </a:rPr>
              <a:t>Tab</a:t>
            </a:r>
            <a:r>
              <a:rPr lang="zh-CN" altLang="en-US" sz="1100" dirty="0">
                <a:latin typeface="+mn-ea"/>
              </a:rPr>
              <a:t> </a:t>
            </a:r>
            <a:r>
              <a:rPr lang="en-US" altLang="zh-CN" sz="1100" dirty="0">
                <a:latin typeface="+mn-ea"/>
              </a:rPr>
              <a:t>4.</a:t>
            </a:r>
            <a:r>
              <a:rPr lang="zh-CN" altLang="en-US" sz="1100" dirty="0">
                <a:latin typeface="+mn-ea"/>
              </a:rPr>
              <a:t> </a:t>
            </a:r>
            <a:r>
              <a:rPr lang="en-CN" sz="1100" dirty="0">
                <a:latin typeface="+mn-ea"/>
              </a:rPr>
              <a:t>Number of entries for each value for the DDT and BCT for the S-boxes in AES,Camellia, TWINE and Lilliput</a:t>
            </a:r>
          </a:p>
        </p:txBody>
      </p:sp>
      <p:pic>
        <p:nvPicPr>
          <p:cNvPr id="28" name="Picture 27">
            <a:extLst>
              <a:ext uri="{FF2B5EF4-FFF2-40B4-BE49-F238E27FC236}">
                <a16:creationId xmlns:a16="http://schemas.microsoft.com/office/drawing/2014/main" id="{E89ED1F6-4062-00F4-372E-8079484E0D27}"/>
              </a:ext>
            </a:extLst>
          </p:cNvPr>
          <p:cNvPicPr>
            <a:picLocks noChangeAspect="1"/>
          </p:cNvPicPr>
          <p:nvPr/>
        </p:nvPicPr>
        <p:blipFill>
          <a:blip r:embed="rId3"/>
          <a:stretch>
            <a:fillRect/>
          </a:stretch>
        </p:blipFill>
        <p:spPr>
          <a:xfrm>
            <a:off x="6846622" y="2398236"/>
            <a:ext cx="2044700" cy="1943100"/>
          </a:xfrm>
          <a:prstGeom prst="rect">
            <a:avLst/>
          </a:prstGeom>
        </p:spPr>
      </p:pic>
      <p:pic>
        <p:nvPicPr>
          <p:cNvPr id="30" name="Picture 29">
            <a:extLst>
              <a:ext uri="{FF2B5EF4-FFF2-40B4-BE49-F238E27FC236}">
                <a16:creationId xmlns:a16="http://schemas.microsoft.com/office/drawing/2014/main" id="{71C5DC17-76F6-4E17-9318-1BC57A331A20}"/>
              </a:ext>
            </a:extLst>
          </p:cNvPr>
          <p:cNvPicPr>
            <a:picLocks noChangeAspect="1"/>
          </p:cNvPicPr>
          <p:nvPr/>
        </p:nvPicPr>
        <p:blipFill>
          <a:blip r:embed="rId4"/>
          <a:stretch>
            <a:fillRect/>
          </a:stretch>
        </p:blipFill>
        <p:spPr>
          <a:xfrm>
            <a:off x="9155854" y="2389318"/>
            <a:ext cx="2044700" cy="1955800"/>
          </a:xfrm>
          <a:prstGeom prst="rect">
            <a:avLst/>
          </a:prstGeom>
        </p:spPr>
      </p:pic>
      <p:sp>
        <p:nvSpPr>
          <p:cNvPr id="36" name="TextBox 35">
            <a:extLst>
              <a:ext uri="{FF2B5EF4-FFF2-40B4-BE49-F238E27FC236}">
                <a16:creationId xmlns:a16="http://schemas.microsoft.com/office/drawing/2014/main" id="{72915BB7-38D1-6B23-A0EE-4DC0A8EA33B7}"/>
              </a:ext>
            </a:extLst>
          </p:cNvPr>
          <p:cNvSpPr txBox="1"/>
          <p:nvPr/>
        </p:nvSpPr>
        <p:spPr>
          <a:xfrm>
            <a:off x="7055582" y="4370778"/>
            <a:ext cx="2589735" cy="430887"/>
          </a:xfrm>
          <a:prstGeom prst="rect">
            <a:avLst/>
          </a:prstGeom>
          <a:noFill/>
        </p:spPr>
        <p:txBody>
          <a:bodyPr wrap="square">
            <a:spAutoFit/>
          </a:bodyPr>
          <a:lstStyle/>
          <a:p>
            <a:r>
              <a:rPr lang="en-CN" sz="1100" dirty="0">
                <a:latin typeface="+mn-ea"/>
              </a:rPr>
              <a:t>Tab</a:t>
            </a:r>
            <a:r>
              <a:rPr lang="zh-CN" altLang="en-US" sz="1100" dirty="0">
                <a:latin typeface="+mn-ea"/>
              </a:rPr>
              <a:t> </a:t>
            </a:r>
            <a:r>
              <a:rPr lang="en-US" altLang="zh-CN" sz="1100" dirty="0">
                <a:latin typeface="+mn-ea"/>
              </a:rPr>
              <a:t>5.</a:t>
            </a:r>
            <a:r>
              <a:rPr lang="zh-CN" altLang="en-US" sz="1100" dirty="0">
                <a:latin typeface="+mn-ea"/>
              </a:rPr>
              <a:t> </a:t>
            </a:r>
            <a:r>
              <a:rPr lang="en-US" sz="1100" dirty="0">
                <a:latin typeface="+mn-ea"/>
              </a:rPr>
              <a:t>DDT of 3-bit modular addition.</a:t>
            </a:r>
            <a:endParaRPr lang="en-CN" sz="1100" dirty="0">
              <a:latin typeface="+mn-ea"/>
            </a:endParaRPr>
          </a:p>
        </p:txBody>
      </p:sp>
      <p:sp>
        <p:nvSpPr>
          <p:cNvPr id="37" name="TextBox 36">
            <a:extLst>
              <a:ext uri="{FF2B5EF4-FFF2-40B4-BE49-F238E27FC236}">
                <a16:creationId xmlns:a16="http://schemas.microsoft.com/office/drawing/2014/main" id="{EB5E5A89-7B69-F63F-93D3-7E84765315A9}"/>
              </a:ext>
            </a:extLst>
          </p:cNvPr>
          <p:cNvSpPr txBox="1"/>
          <p:nvPr/>
        </p:nvSpPr>
        <p:spPr>
          <a:xfrm>
            <a:off x="9251745" y="4358617"/>
            <a:ext cx="2589735" cy="430887"/>
          </a:xfrm>
          <a:prstGeom prst="rect">
            <a:avLst/>
          </a:prstGeom>
          <a:noFill/>
        </p:spPr>
        <p:txBody>
          <a:bodyPr wrap="square">
            <a:spAutoFit/>
          </a:bodyPr>
          <a:lstStyle/>
          <a:p>
            <a:r>
              <a:rPr lang="en-CN" sz="1100" dirty="0">
                <a:latin typeface="+mn-ea"/>
              </a:rPr>
              <a:t>Tab</a:t>
            </a:r>
            <a:r>
              <a:rPr lang="zh-CN" altLang="en-US" sz="1100" dirty="0">
                <a:latin typeface="+mn-ea"/>
              </a:rPr>
              <a:t> </a:t>
            </a:r>
            <a:r>
              <a:rPr lang="en-US" altLang="zh-CN" sz="1100" dirty="0">
                <a:latin typeface="+mn-ea"/>
              </a:rPr>
              <a:t>6.</a:t>
            </a:r>
            <a:r>
              <a:rPr lang="zh-CN" altLang="en-US" sz="1100" dirty="0">
                <a:latin typeface="+mn-ea"/>
              </a:rPr>
              <a:t> </a:t>
            </a:r>
            <a:r>
              <a:rPr lang="en-US" altLang="zh-CN" sz="1100" dirty="0">
                <a:latin typeface="+mn-ea"/>
              </a:rPr>
              <a:t>BCT</a:t>
            </a:r>
            <a:r>
              <a:rPr lang="en-US" sz="1100" dirty="0">
                <a:latin typeface="+mn-ea"/>
              </a:rPr>
              <a:t> of 3-bit modular addition.</a:t>
            </a:r>
            <a:endParaRPr lang="en-CN" sz="1100" dirty="0">
              <a:latin typeface="+mn-ea"/>
            </a:endParaRPr>
          </a:p>
        </p:txBody>
      </p:sp>
      <p:sp>
        <p:nvSpPr>
          <p:cNvPr id="4" name="灯片编号占位符 3">
            <a:extLst>
              <a:ext uri="{FF2B5EF4-FFF2-40B4-BE49-F238E27FC236}">
                <a16:creationId xmlns:a16="http://schemas.microsoft.com/office/drawing/2014/main" id="{0DD2224A-4CB4-AE49-BE55-FDDFB63A696B}"/>
              </a:ext>
            </a:extLst>
          </p:cNvPr>
          <p:cNvSpPr>
            <a:spLocks noGrp="1"/>
          </p:cNvSpPr>
          <p:nvPr>
            <p:ph type="sldNum" sz="quarter" idx="12"/>
          </p:nvPr>
        </p:nvSpPr>
        <p:spPr/>
        <p:txBody>
          <a:bodyPr/>
          <a:lstStyle/>
          <a:p>
            <a:fld id="{DE889C00-3007-445F-903C-C55D6E6A648E}" type="slidenum">
              <a:rPr lang="zh-CN" altLang="en-US" smtClean="0"/>
              <a:pPr/>
              <a:t>14</a:t>
            </a:fld>
            <a:endParaRPr lang="zh-CN" altLang="en-US"/>
          </a:p>
        </p:txBody>
      </p:sp>
    </p:spTree>
    <p:extLst>
      <p:ext uri="{BB962C8B-B14F-4D97-AF65-F5344CB8AC3E}">
        <p14:creationId xmlns:p14="http://schemas.microsoft.com/office/powerpoint/2010/main" val="114361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FD609-8BBF-49BD-9C23-BD4CFE3AE9D2}"/>
              </a:ext>
            </a:extLst>
          </p:cNvPr>
          <p:cNvSpPr>
            <a:spLocks noGrp="1"/>
          </p:cNvSpPr>
          <p:nvPr>
            <p:ph type="title"/>
          </p:nvPr>
        </p:nvSpPr>
        <p:spPr>
          <a:xfrm>
            <a:off x="3611880" y="230255"/>
            <a:ext cx="7990840" cy="480131"/>
          </a:xfrm>
        </p:spPr>
        <p:txBody>
          <a:bodyPr/>
          <a:lstStyle/>
          <a:p>
            <a:r>
              <a:rPr lang="en-US" altLang="zh-CN"/>
              <a:t>Project Purpose </a:t>
            </a:r>
            <a:endParaRPr lang="zh-CN" altLang="en-US"/>
          </a:p>
        </p:txBody>
      </p:sp>
      <p:sp>
        <p:nvSpPr>
          <p:cNvPr id="4" name="文本框 3">
            <a:extLst>
              <a:ext uri="{FF2B5EF4-FFF2-40B4-BE49-F238E27FC236}">
                <a16:creationId xmlns:a16="http://schemas.microsoft.com/office/drawing/2014/main" id="{52986398-8379-4A7E-A6A7-67CE8B94E01C}"/>
              </a:ext>
            </a:extLst>
          </p:cNvPr>
          <p:cNvSpPr txBox="1"/>
          <p:nvPr/>
        </p:nvSpPr>
        <p:spPr>
          <a:xfrm>
            <a:off x="42342" y="1201412"/>
            <a:ext cx="11355589" cy="1761444"/>
          </a:xfrm>
          <a:prstGeom prst="rect">
            <a:avLst/>
          </a:prstGeom>
          <a:noFill/>
        </p:spPr>
        <p:txBody>
          <a:bodyPr wrap="square">
            <a:spAutoFit/>
          </a:bodyPr>
          <a:lstStyle/>
          <a:p>
            <a:pPr algn="just">
              <a:lnSpc>
                <a:spcPct val="110000"/>
              </a:lnSpc>
            </a:pPr>
            <a:r>
              <a:rPr lang="en-US" altLang="zh-CN" sz="1600" dirty="0">
                <a:solidFill>
                  <a:schemeClr val="bg1"/>
                </a:solidFill>
                <a:latin typeface="Arial" panose="020B0604020202020204" pitchFamily="34" charset="0"/>
                <a:cs typeface="Arial" panose="020B0604020202020204" pitchFamily="34" charset="0"/>
              </a:rPr>
              <a:t>Murphy(2011)</a:t>
            </a:r>
            <a:r>
              <a:rPr lang="zh-CN" altLang="en-US" sz="1600" dirty="0">
                <a:solidFill>
                  <a:schemeClr val="bg1"/>
                </a:solidFill>
                <a:latin typeface="Arial" panose="020B0604020202020204" pitchFamily="34" charset="0"/>
                <a:cs typeface="Arial" panose="020B0604020202020204" pitchFamily="34" charset="0"/>
              </a:rPr>
              <a:t> </a:t>
            </a:r>
            <a:r>
              <a:rPr lang="en-US" sz="1600" dirty="0">
                <a:solidFill>
                  <a:schemeClr val="bg1"/>
                </a:solidFill>
                <a:latin typeface="Arial" panose="020B0604020202020204" pitchFamily="34" charset="0"/>
                <a:cs typeface="Arial" panose="020B0604020202020204" pitchFamily="34" charset="0"/>
              </a:rPr>
              <a:t>published results of several experiments, to demonstrate the boomerang analysis can commonly give highly inaccurate probability values and he shows the boomerang attack is used to analyse DES and AES on some parameters, then the boomerang never comes back.</a:t>
            </a:r>
            <a:r>
              <a:rPr lang="zh-CN" altLang="en-US" sz="1600" dirty="0">
                <a:solidFill>
                  <a:schemeClr val="bg1"/>
                </a:solidFill>
                <a:latin typeface="Arial" panose="020B0604020202020204" pitchFamily="34" charset="0"/>
                <a:cs typeface="Arial" panose="020B0604020202020204" pitchFamily="34" charset="0"/>
              </a:rPr>
              <a:t> </a:t>
            </a:r>
            <a:r>
              <a:rPr lang="en-US" altLang="zh-CN" sz="1600" dirty="0">
                <a:solidFill>
                  <a:schemeClr val="bg1"/>
                </a:solidFill>
                <a:latin typeface="Arial" panose="020B0604020202020204" pitchFamily="34" charset="0"/>
                <a:cs typeface="Arial" panose="020B0604020202020204" pitchFamily="34" charset="0"/>
              </a:rPr>
              <a:t>But</a:t>
            </a:r>
            <a:r>
              <a:rPr lang="zh-CN" altLang="en-US" sz="1600" dirty="0">
                <a:solidFill>
                  <a:schemeClr val="bg1"/>
                </a:solidFill>
                <a:latin typeface="Arial" panose="020B0604020202020204" pitchFamily="34" charset="0"/>
                <a:cs typeface="Arial" panose="020B0604020202020204" pitchFamily="34" charset="0"/>
              </a:rPr>
              <a:t> </a:t>
            </a:r>
            <a:r>
              <a:rPr lang="en-US" sz="1600" dirty="0">
                <a:solidFill>
                  <a:schemeClr val="bg1"/>
                </a:solidFill>
                <a:latin typeface="Arial" panose="020B0604020202020204" pitchFamily="34" charset="0"/>
                <a:cs typeface="Arial" panose="020B0604020202020204" pitchFamily="34" charset="0"/>
              </a:rPr>
              <a:t>Cid et al. (2018) gives a solution. It proposed new tools to improve the reliability of the sandwich attack, called Boomerang Connectivity Table(BCT). </a:t>
            </a:r>
          </a:p>
          <a:p>
            <a:pPr algn="just">
              <a:lnSpc>
                <a:spcPct val="110000"/>
              </a:lnSpc>
            </a:pPr>
            <a:endParaRPr lang="en-US" sz="1600" dirty="0">
              <a:solidFill>
                <a:schemeClr val="bg1"/>
              </a:solidFill>
              <a:latin typeface="Arial" panose="020B0604020202020204" pitchFamily="34" charset="0"/>
              <a:cs typeface="Arial" panose="020B0604020202020204" pitchFamily="34" charset="0"/>
            </a:endParaRPr>
          </a:p>
          <a:p>
            <a:pPr algn="just">
              <a:lnSpc>
                <a:spcPct val="110000"/>
              </a:lnSpc>
            </a:pPr>
            <a:endParaRPr lang="en-US" altLang="zh-CN" sz="1600" dirty="0">
              <a:solidFill>
                <a:schemeClr val="bg1"/>
              </a:solidFill>
              <a:latin typeface="Arial" panose="020B0604020202020204" pitchFamily="34" charset="0"/>
              <a:cs typeface="Arial" panose="020B0604020202020204" pitchFamily="34" charset="0"/>
            </a:endParaRPr>
          </a:p>
        </p:txBody>
      </p:sp>
      <p:sp>
        <p:nvSpPr>
          <p:cNvPr id="5" name="íṡḻiḑê">
            <a:extLst>
              <a:ext uri="{FF2B5EF4-FFF2-40B4-BE49-F238E27FC236}">
                <a16:creationId xmlns:a16="http://schemas.microsoft.com/office/drawing/2014/main" id="{88C74972-5B86-413F-B4CA-2EFA685F533C}"/>
              </a:ext>
            </a:extLst>
          </p:cNvPr>
          <p:cNvSpPr/>
          <p:nvPr/>
        </p:nvSpPr>
        <p:spPr>
          <a:xfrm>
            <a:off x="509286" y="1304382"/>
            <a:ext cx="4798224" cy="375993"/>
          </a:xfrm>
          <a:prstGeom prst="rect">
            <a:avLst/>
          </a:prstGeom>
          <a:solidFill>
            <a:srgbClr val="D1B6E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1600" b="1" dirty="0">
                <a:latin typeface="Arial" panose="020B0604020202020204" pitchFamily="34" charset="0"/>
                <a:cs typeface="Arial" panose="020B0604020202020204" pitchFamily="34" charset="0"/>
              </a:rPr>
              <a:t>The </a:t>
            </a:r>
            <a:r>
              <a:rPr lang="en-US" altLang="zh-CN" sz="1600" b="1" dirty="0">
                <a:latin typeface="Arial" panose="020B0604020202020204" pitchFamily="34" charset="0"/>
                <a:cs typeface="Arial" panose="020B0604020202020204" pitchFamily="34" charset="0"/>
              </a:rPr>
              <a:t>research</a:t>
            </a:r>
            <a:r>
              <a:rPr lang="zh-CN" altLang="en-US" sz="1600" b="1" dirty="0">
                <a:latin typeface="Arial" panose="020B0604020202020204" pitchFamily="34" charset="0"/>
                <a:cs typeface="Arial" panose="020B0604020202020204" pitchFamily="34" charset="0"/>
              </a:rPr>
              <a:t> </a:t>
            </a:r>
            <a:r>
              <a:rPr lang="en-US" altLang="zh-CN" sz="1600" b="1" dirty="0">
                <a:latin typeface="Arial" panose="020B0604020202020204" pitchFamily="34" charset="0"/>
                <a:cs typeface="Arial" panose="020B0604020202020204" pitchFamily="34" charset="0"/>
              </a:rPr>
              <a:t>questions</a:t>
            </a:r>
            <a:r>
              <a:rPr lang="zh-CN" altLang="en-US" sz="1600" b="1" dirty="0">
                <a:latin typeface="Arial" panose="020B0604020202020204" pitchFamily="34" charset="0"/>
                <a:cs typeface="Arial" panose="020B0604020202020204" pitchFamily="34" charset="0"/>
              </a:rPr>
              <a:t> of the </a:t>
            </a:r>
            <a:r>
              <a:rPr lang="en-US" altLang="zh-CN" sz="1600" b="1" dirty="0">
                <a:latin typeface="Arial" panose="020B0604020202020204" pitchFamily="34" charset="0"/>
                <a:cs typeface="Arial" panose="020B0604020202020204" pitchFamily="34" charset="0"/>
              </a:rPr>
              <a:t>study</a:t>
            </a:r>
            <a:r>
              <a:rPr lang="zh-CN" altLang="en-US" sz="1600" b="1" dirty="0">
                <a:latin typeface="Arial" panose="020B0604020202020204" pitchFamily="34" charset="0"/>
                <a:cs typeface="Arial" panose="020B0604020202020204" pitchFamily="34" charset="0"/>
              </a:rPr>
              <a:t> include </a:t>
            </a:r>
          </a:p>
        </p:txBody>
      </p:sp>
      <p:sp>
        <p:nvSpPr>
          <p:cNvPr id="6" name="í$lîďê">
            <a:extLst>
              <a:ext uri="{FF2B5EF4-FFF2-40B4-BE49-F238E27FC236}">
                <a16:creationId xmlns:a16="http://schemas.microsoft.com/office/drawing/2014/main" id="{A5BD27D9-D273-4A02-92A4-FE129843535C}"/>
              </a:ext>
            </a:extLst>
          </p:cNvPr>
          <p:cNvSpPr/>
          <p:nvPr/>
        </p:nvSpPr>
        <p:spPr>
          <a:xfrm>
            <a:off x="509286" y="1966884"/>
            <a:ext cx="4822940" cy="2158827"/>
          </a:xfrm>
          <a:prstGeom prst="rect">
            <a:avLst/>
          </a:prstGeom>
          <a:gradFill flip="none" rotWithShape="1">
            <a:gsLst>
              <a:gs pos="0">
                <a:srgbClr val="9DC8C8">
                  <a:lumMod val="40000"/>
                  <a:lumOff val="60000"/>
                </a:srgb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prstTxWarp prst="textNoShape">
              <a:avLst/>
            </a:prstTxWarp>
            <a:normAutofit/>
          </a:bodyPr>
          <a:lstStyle/>
          <a:p>
            <a:pPr marL="171450" indent="-171450" algn="just">
              <a:lnSpc>
                <a:spcPct val="140000"/>
              </a:lnSpc>
              <a:buFont typeface="Arial" panose="020B0604020202020204" pitchFamily="34" charset="0"/>
              <a:buChar char="•"/>
              <a:tabLst>
                <a:tab pos="228594" algn="l"/>
              </a:tabLst>
              <a:defRPr/>
            </a:pPr>
            <a:r>
              <a:rPr lang="en-US" sz="1400" b="0" i="0" u="none" strike="noStrike" dirty="0">
                <a:solidFill>
                  <a:srgbClr val="333333"/>
                </a:solidFill>
                <a:effectLst/>
                <a:latin typeface="Open Sans" panose="020B0606030504020204" pitchFamily="34" charset="0"/>
              </a:rPr>
              <a:t>How can BCT be adapted to non-S-box ciphers?</a:t>
            </a:r>
          </a:p>
          <a:p>
            <a:pPr marL="171450" indent="-171450" algn="just">
              <a:lnSpc>
                <a:spcPct val="140000"/>
              </a:lnSpc>
              <a:buFont typeface="Arial" panose="020B0604020202020204" pitchFamily="34" charset="0"/>
              <a:buChar char="•"/>
              <a:tabLst>
                <a:tab pos="228594" algn="l"/>
              </a:tabLst>
              <a:defRPr/>
            </a:pPr>
            <a:r>
              <a:rPr lang="en-US" sz="1400" b="0" i="0" u="none" strike="noStrike" dirty="0">
                <a:solidFill>
                  <a:srgbClr val="333333"/>
                </a:solidFill>
                <a:effectLst/>
                <a:latin typeface="Open Sans" panose="020B0606030504020204" pitchFamily="34" charset="0"/>
              </a:rPr>
              <a:t>Are the boomerang attacks on KATAN valid?</a:t>
            </a:r>
          </a:p>
          <a:p>
            <a:pPr marL="171450" indent="-171450" algn="just">
              <a:lnSpc>
                <a:spcPct val="140000"/>
              </a:lnSpc>
              <a:buFont typeface="Arial" panose="020B0604020202020204" pitchFamily="34" charset="0"/>
              <a:buChar char="•"/>
              <a:tabLst>
                <a:tab pos="228594" algn="l"/>
              </a:tabLst>
              <a:defRPr/>
            </a:pPr>
            <a:r>
              <a:rPr lang="en-US" sz="1400" b="0" i="0" u="none" strike="noStrike" dirty="0">
                <a:solidFill>
                  <a:srgbClr val="333333"/>
                </a:solidFill>
                <a:effectLst/>
                <a:latin typeface="Open Sans" panose="020B0606030504020204" pitchFamily="34" charset="0"/>
              </a:rPr>
              <a:t>Can the boomerang attacks on KATAN be improved?</a:t>
            </a:r>
            <a:endParaRPr lang="en-US" altLang="zh-CN" sz="1400" dirty="0">
              <a:solidFill>
                <a:schemeClr val="tx1"/>
              </a:solidFill>
              <a:latin typeface="+mn-ea"/>
            </a:endParaRPr>
          </a:p>
        </p:txBody>
      </p:sp>
      <p:grpSp>
        <p:nvGrpSpPr>
          <p:cNvPr id="7" name="e23c5f7a-3aaa-4c6c-909e-bff7a3a11a9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8452473-94BC-49BC-B3E0-2B9D4CAD3831}"/>
              </a:ext>
            </a:extLst>
          </p:cNvPr>
          <p:cNvGrpSpPr>
            <a:grpSpLocks noChangeAspect="1"/>
          </p:cNvGrpSpPr>
          <p:nvPr>
            <p:custDataLst>
              <p:tags r:id="rId1"/>
            </p:custDataLst>
          </p:nvPr>
        </p:nvGrpSpPr>
        <p:grpSpPr>
          <a:xfrm>
            <a:off x="9861698" y="4875545"/>
            <a:ext cx="1634977" cy="1458330"/>
            <a:chOff x="3479801" y="1098550"/>
            <a:chExt cx="5230812" cy="4665663"/>
          </a:xfrm>
        </p:grpSpPr>
        <p:sp>
          <p:nvSpPr>
            <p:cNvPr id="8" name="işḻîďé">
              <a:extLst>
                <a:ext uri="{FF2B5EF4-FFF2-40B4-BE49-F238E27FC236}">
                  <a16:creationId xmlns:a16="http://schemas.microsoft.com/office/drawing/2014/main" id="{9F1F6AE4-64DA-438A-A392-B5F33E445DC2}"/>
                </a:ext>
              </a:extLst>
            </p:cNvPr>
            <p:cNvSpPr/>
            <p:nvPr/>
          </p:nvSpPr>
          <p:spPr bwMode="auto">
            <a:xfrm>
              <a:off x="5026026" y="2630488"/>
              <a:ext cx="512763" cy="369888"/>
            </a:xfrm>
            <a:custGeom>
              <a:avLst/>
              <a:gdLst>
                <a:gd name="T0" fmla="*/ 83 w 94"/>
                <a:gd name="T1" fmla="*/ 59 h 68"/>
                <a:gd name="T2" fmla="*/ 18 w 94"/>
                <a:gd name="T3" fmla="*/ 67 h 68"/>
                <a:gd name="T4" fmla="*/ 6 w 94"/>
                <a:gd name="T5" fmla="*/ 58 h 68"/>
                <a:gd name="T6" fmla="*/ 1 w 94"/>
                <a:gd name="T7" fmla="*/ 22 h 68"/>
                <a:gd name="T8" fmla="*/ 10 w 94"/>
                <a:gd name="T9" fmla="*/ 10 h 68"/>
                <a:gd name="T10" fmla="*/ 75 w 94"/>
                <a:gd name="T11" fmla="*/ 1 h 68"/>
                <a:gd name="T12" fmla="*/ 88 w 94"/>
                <a:gd name="T13" fmla="*/ 10 h 68"/>
                <a:gd name="T14" fmla="*/ 93 w 94"/>
                <a:gd name="T15" fmla="*/ 46 h 68"/>
                <a:gd name="T16" fmla="*/ 83 w 94"/>
                <a:gd name="T17"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68">
                  <a:moveTo>
                    <a:pt x="83" y="59"/>
                  </a:moveTo>
                  <a:cubicBezTo>
                    <a:pt x="18" y="67"/>
                    <a:pt x="18" y="67"/>
                    <a:pt x="18" y="67"/>
                  </a:cubicBezTo>
                  <a:cubicBezTo>
                    <a:pt x="12" y="68"/>
                    <a:pt x="7" y="64"/>
                    <a:pt x="6" y="58"/>
                  </a:cubicBezTo>
                  <a:cubicBezTo>
                    <a:pt x="1" y="22"/>
                    <a:pt x="1" y="22"/>
                    <a:pt x="1" y="22"/>
                  </a:cubicBezTo>
                  <a:cubicBezTo>
                    <a:pt x="0" y="16"/>
                    <a:pt x="4" y="10"/>
                    <a:pt x="10" y="10"/>
                  </a:cubicBezTo>
                  <a:cubicBezTo>
                    <a:pt x="75" y="1"/>
                    <a:pt x="75" y="1"/>
                    <a:pt x="75" y="1"/>
                  </a:cubicBezTo>
                  <a:cubicBezTo>
                    <a:pt x="82" y="0"/>
                    <a:pt x="87" y="4"/>
                    <a:pt x="88" y="10"/>
                  </a:cubicBezTo>
                  <a:cubicBezTo>
                    <a:pt x="93" y="46"/>
                    <a:pt x="93" y="46"/>
                    <a:pt x="93" y="46"/>
                  </a:cubicBezTo>
                  <a:cubicBezTo>
                    <a:pt x="94" y="52"/>
                    <a:pt x="89" y="58"/>
                    <a:pt x="83" y="59"/>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śliḓê">
              <a:extLst>
                <a:ext uri="{FF2B5EF4-FFF2-40B4-BE49-F238E27FC236}">
                  <a16:creationId xmlns:a16="http://schemas.microsoft.com/office/drawing/2014/main" id="{B3564217-3344-498A-8B9E-C7763DF96459}"/>
                </a:ext>
              </a:extLst>
            </p:cNvPr>
            <p:cNvSpPr/>
            <p:nvPr/>
          </p:nvSpPr>
          <p:spPr bwMode="auto">
            <a:xfrm>
              <a:off x="5222876" y="2749550"/>
              <a:ext cx="136525" cy="147638"/>
            </a:xfrm>
            <a:custGeom>
              <a:avLst/>
              <a:gdLst>
                <a:gd name="T0" fmla="*/ 86 w 86"/>
                <a:gd name="T1" fmla="*/ 35 h 93"/>
                <a:gd name="T2" fmla="*/ 0 w 86"/>
                <a:gd name="T3" fmla="*/ 0 h 93"/>
                <a:gd name="T4" fmla="*/ 13 w 86"/>
                <a:gd name="T5" fmla="*/ 93 h 93"/>
                <a:gd name="T6" fmla="*/ 86 w 86"/>
                <a:gd name="T7" fmla="*/ 35 h 93"/>
              </a:gdLst>
              <a:ahLst/>
              <a:cxnLst>
                <a:cxn ang="0">
                  <a:pos x="T0" y="T1"/>
                </a:cxn>
                <a:cxn ang="0">
                  <a:pos x="T2" y="T3"/>
                </a:cxn>
                <a:cxn ang="0">
                  <a:pos x="T4" y="T5"/>
                </a:cxn>
                <a:cxn ang="0">
                  <a:pos x="T6" y="T7"/>
                </a:cxn>
              </a:cxnLst>
              <a:rect l="0" t="0" r="r" b="b"/>
              <a:pathLst>
                <a:path w="86" h="93">
                  <a:moveTo>
                    <a:pt x="86" y="35"/>
                  </a:moveTo>
                  <a:lnTo>
                    <a:pt x="0" y="0"/>
                  </a:lnTo>
                  <a:lnTo>
                    <a:pt x="13" y="93"/>
                  </a:lnTo>
                  <a:lnTo>
                    <a:pt x="86"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ṥ1íḋê">
              <a:extLst>
                <a:ext uri="{FF2B5EF4-FFF2-40B4-BE49-F238E27FC236}">
                  <a16:creationId xmlns:a16="http://schemas.microsoft.com/office/drawing/2014/main" id="{C29BA7E2-84C3-468C-B3AE-3F3EE5ACCC01}"/>
                </a:ext>
              </a:extLst>
            </p:cNvPr>
            <p:cNvSpPr/>
            <p:nvPr/>
          </p:nvSpPr>
          <p:spPr bwMode="auto">
            <a:xfrm>
              <a:off x="4283076" y="1228725"/>
              <a:ext cx="1289050" cy="1303338"/>
            </a:xfrm>
            <a:custGeom>
              <a:avLst/>
              <a:gdLst>
                <a:gd name="T0" fmla="*/ 121 w 236"/>
                <a:gd name="T1" fmla="*/ 233 h 239"/>
                <a:gd name="T2" fmla="*/ 98 w 236"/>
                <a:gd name="T3" fmla="*/ 230 h 239"/>
                <a:gd name="T4" fmla="*/ 13 w 236"/>
                <a:gd name="T5" fmla="*/ 98 h 239"/>
                <a:gd name="T6" fmla="*/ 144 w 236"/>
                <a:gd name="T7" fmla="*/ 13 h 239"/>
                <a:gd name="T8" fmla="*/ 214 w 236"/>
                <a:gd name="T9" fmla="*/ 61 h 239"/>
                <a:gd name="T10" fmla="*/ 230 w 236"/>
                <a:gd name="T11" fmla="*/ 145 h 239"/>
                <a:gd name="T12" fmla="*/ 121 w 236"/>
                <a:gd name="T13" fmla="*/ 233 h 239"/>
                <a:gd name="T14" fmla="*/ 121 w 236"/>
                <a:gd name="T15" fmla="*/ 15 h 239"/>
                <a:gd name="T16" fmla="*/ 16 w 236"/>
                <a:gd name="T17" fmla="*/ 99 h 239"/>
                <a:gd name="T18" fmla="*/ 99 w 236"/>
                <a:gd name="T19" fmla="*/ 226 h 239"/>
                <a:gd name="T20" fmla="*/ 226 w 236"/>
                <a:gd name="T21" fmla="*/ 144 h 239"/>
                <a:gd name="T22" fmla="*/ 211 w 236"/>
                <a:gd name="T23" fmla="*/ 63 h 239"/>
                <a:gd name="T24" fmla="*/ 143 w 236"/>
                <a:gd name="T25" fmla="*/ 17 h 239"/>
                <a:gd name="T26" fmla="*/ 121 w 236"/>
                <a:gd name="T27" fmla="*/ 1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39">
                  <a:moveTo>
                    <a:pt x="121" y="233"/>
                  </a:moveTo>
                  <a:cubicBezTo>
                    <a:pt x="113" y="233"/>
                    <a:pt x="106" y="232"/>
                    <a:pt x="98" y="230"/>
                  </a:cubicBezTo>
                  <a:cubicBezTo>
                    <a:pt x="38" y="217"/>
                    <a:pt x="0" y="158"/>
                    <a:pt x="13" y="98"/>
                  </a:cubicBezTo>
                  <a:cubicBezTo>
                    <a:pt x="25" y="39"/>
                    <a:pt x="84" y="0"/>
                    <a:pt x="144" y="13"/>
                  </a:cubicBezTo>
                  <a:cubicBezTo>
                    <a:pt x="173" y="19"/>
                    <a:pt x="198" y="36"/>
                    <a:pt x="214" y="61"/>
                  </a:cubicBezTo>
                  <a:cubicBezTo>
                    <a:pt x="230" y="86"/>
                    <a:pt x="236" y="116"/>
                    <a:pt x="230" y="145"/>
                  </a:cubicBezTo>
                  <a:cubicBezTo>
                    <a:pt x="218" y="197"/>
                    <a:pt x="172" y="233"/>
                    <a:pt x="121" y="233"/>
                  </a:cubicBezTo>
                  <a:close/>
                  <a:moveTo>
                    <a:pt x="121" y="15"/>
                  </a:moveTo>
                  <a:cubicBezTo>
                    <a:pt x="72" y="15"/>
                    <a:pt x="27" y="49"/>
                    <a:pt x="16" y="99"/>
                  </a:cubicBezTo>
                  <a:cubicBezTo>
                    <a:pt x="4" y="157"/>
                    <a:pt x="41" y="214"/>
                    <a:pt x="99" y="226"/>
                  </a:cubicBezTo>
                  <a:cubicBezTo>
                    <a:pt x="156" y="239"/>
                    <a:pt x="213" y="202"/>
                    <a:pt x="226" y="144"/>
                  </a:cubicBezTo>
                  <a:cubicBezTo>
                    <a:pt x="232" y="116"/>
                    <a:pt x="226" y="87"/>
                    <a:pt x="211" y="63"/>
                  </a:cubicBezTo>
                  <a:cubicBezTo>
                    <a:pt x="195" y="39"/>
                    <a:pt x="171" y="23"/>
                    <a:pt x="143" y="17"/>
                  </a:cubicBezTo>
                  <a:cubicBezTo>
                    <a:pt x="136" y="15"/>
                    <a:pt x="128" y="15"/>
                    <a:pt x="121" y="15"/>
                  </a:cubicBezTo>
                  <a:close/>
                </a:path>
              </a:pathLst>
            </a:custGeom>
            <a:solidFill>
              <a:srgbClr val="FDBE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îṧľíḍe">
              <a:extLst>
                <a:ext uri="{FF2B5EF4-FFF2-40B4-BE49-F238E27FC236}">
                  <a16:creationId xmlns:a16="http://schemas.microsoft.com/office/drawing/2014/main" id="{28378B45-FB43-484A-A627-F90757B126E4}"/>
                </a:ext>
              </a:extLst>
            </p:cNvPr>
            <p:cNvSpPr/>
            <p:nvPr/>
          </p:nvSpPr>
          <p:spPr bwMode="auto">
            <a:xfrm>
              <a:off x="4533901" y="1479550"/>
              <a:ext cx="819150" cy="808038"/>
            </a:xfrm>
            <a:custGeom>
              <a:avLst/>
              <a:gdLst>
                <a:gd name="T0" fmla="*/ 75 w 150"/>
                <a:gd name="T1" fmla="*/ 148 h 148"/>
                <a:gd name="T2" fmla="*/ 60 w 150"/>
                <a:gd name="T3" fmla="*/ 147 h 148"/>
                <a:gd name="T4" fmla="*/ 14 w 150"/>
                <a:gd name="T5" fmla="*/ 115 h 148"/>
                <a:gd name="T6" fmla="*/ 4 w 150"/>
                <a:gd name="T7" fmla="*/ 60 h 148"/>
                <a:gd name="T8" fmla="*/ 36 w 150"/>
                <a:gd name="T9" fmla="*/ 15 h 148"/>
                <a:gd name="T10" fmla="*/ 90 w 150"/>
                <a:gd name="T11" fmla="*/ 5 h 148"/>
                <a:gd name="T12" fmla="*/ 136 w 150"/>
                <a:gd name="T13" fmla="*/ 36 h 148"/>
                <a:gd name="T14" fmla="*/ 146 w 150"/>
                <a:gd name="T15" fmla="*/ 91 h 148"/>
                <a:gd name="T16" fmla="*/ 115 w 150"/>
                <a:gd name="T17" fmla="*/ 137 h 148"/>
                <a:gd name="T18" fmla="*/ 75 w 150"/>
                <a:gd name="T19" fmla="*/ 148 h 148"/>
                <a:gd name="T20" fmla="*/ 75 w 150"/>
                <a:gd name="T21" fmla="*/ 7 h 148"/>
                <a:gd name="T22" fmla="*/ 38 w 150"/>
                <a:gd name="T23" fmla="*/ 18 h 148"/>
                <a:gd name="T24" fmla="*/ 8 w 150"/>
                <a:gd name="T25" fmla="*/ 61 h 148"/>
                <a:gd name="T26" fmla="*/ 17 w 150"/>
                <a:gd name="T27" fmla="*/ 113 h 148"/>
                <a:gd name="T28" fmla="*/ 61 w 150"/>
                <a:gd name="T29" fmla="*/ 143 h 148"/>
                <a:gd name="T30" fmla="*/ 112 w 150"/>
                <a:gd name="T31" fmla="*/ 133 h 148"/>
                <a:gd name="T32" fmla="*/ 142 w 150"/>
                <a:gd name="T33" fmla="*/ 90 h 148"/>
                <a:gd name="T34" fmla="*/ 133 w 150"/>
                <a:gd name="T35" fmla="*/ 38 h 148"/>
                <a:gd name="T36" fmla="*/ 89 w 150"/>
                <a:gd name="T37" fmla="*/ 8 h 148"/>
                <a:gd name="T38" fmla="*/ 75 w 150"/>
                <a:gd name="T39" fmla="*/ 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8">
                  <a:moveTo>
                    <a:pt x="75" y="148"/>
                  </a:moveTo>
                  <a:cubicBezTo>
                    <a:pt x="70" y="148"/>
                    <a:pt x="65" y="148"/>
                    <a:pt x="60" y="147"/>
                  </a:cubicBezTo>
                  <a:cubicBezTo>
                    <a:pt x="41" y="143"/>
                    <a:pt x="25" y="131"/>
                    <a:pt x="14" y="115"/>
                  </a:cubicBezTo>
                  <a:cubicBezTo>
                    <a:pt x="3" y="99"/>
                    <a:pt x="0" y="79"/>
                    <a:pt x="4" y="60"/>
                  </a:cubicBezTo>
                  <a:cubicBezTo>
                    <a:pt x="8" y="41"/>
                    <a:pt x="19" y="25"/>
                    <a:pt x="36" y="15"/>
                  </a:cubicBezTo>
                  <a:cubicBezTo>
                    <a:pt x="52" y="4"/>
                    <a:pt x="71" y="0"/>
                    <a:pt x="90" y="5"/>
                  </a:cubicBezTo>
                  <a:cubicBezTo>
                    <a:pt x="109" y="9"/>
                    <a:pt x="125" y="20"/>
                    <a:pt x="136" y="36"/>
                  </a:cubicBezTo>
                  <a:cubicBezTo>
                    <a:pt x="147" y="52"/>
                    <a:pt x="150" y="72"/>
                    <a:pt x="146" y="91"/>
                  </a:cubicBezTo>
                  <a:cubicBezTo>
                    <a:pt x="142" y="110"/>
                    <a:pt x="131" y="126"/>
                    <a:pt x="115" y="137"/>
                  </a:cubicBezTo>
                  <a:cubicBezTo>
                    <a:pt x="103" y="144"/>
                    <a:pt x="89" y="148"/>
                    <a:pt x="75" y="148"/>
                  </a:cubicBezTo>
                  <a:close/>
                  <a:moveTo>
                    <a:pt x="75" y="7"/>
                  </a:moveTo>
                  <a:cubicBezTo>
                    <a:pt x="62" y="7"/>
                    <a:pt x="49" y="11"/>
                    <a:pt x="38" y="18"/>
                  </a:cubicBezTo>
                  <a:cubicBezTo>
                    <a:pt x="22" y="28"/>
                    <a:pt x="12" y="43"/>
                    <a:pt x="8" y="61"/>
                  </a:cubicBezTo>
                  <a:cubicBezTo>
                    <a:pt x="4" y="79"/>
                    <a:pt x="7" y="98"/>
                    <a:pt x="17" y="113"/>
                  </a:cubicBezTo>
                  <a:cubicBezTo>
                    <a:pt x="27" y="128"/>
                    <a:pt x="43" y="139"/>
                    <a:pt x="61" y="143"/>
                  </a:cubicBezTo>
                  <a:cubicBezTo>
                    <a:pt x="79" y="147"/>
                    <a:pt x="97" y="143"/>
                    <a:pt x="112" y="133"/>
                  </a:cubicBezTo>
                  <a:cubicBezTo>
                    <a:pt x="128" y="123"/>
                    <a:pt x="138" y="108"/>
                    <a:pt x="142" y="90"/>
                  </a:cubicBezTo>
                  <a:cubicBezTo>
                    <a:pt x="146" y="72"/>
                    <a:pt x="143" y="54"/>
                    <a:pt x="133" y="38"/>
                  </a:cubicBezTo>
                  <a:cubicBezTo>
                    <a:pt x="123" y="23"/>
                    <a:pt x="107" y="12"/>
                    <a:pt x="89" y="8"/>
                  </a:cubicBezTo>
                  <a:cubicBezTo>
                    <a:pt x="85" y="7"/>
                    <a:pt x="80" y="7"/>
                    <a:pt x="75" y="7"/>
                  </a:cubicBezTo>
                  <a:close/>
                </a:path>
              </a:pathLst>
            </a:custGeom>
            <a:solidFill>
              <a:srgbClr val="FF9D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isľïḋê">
              <a:extLst>
                <a:ext uri="{FF2B5EF4-FFF2-40B4-BE49-F238E27FC236}">
                  <a16:creationId xmlns:a16="http://schemas.microsoft.com/office/drawing/2014/main" id="{2A0799D8-963A-4170-A211-C572784E2BEA}"/>
                </a:ext>
              </a:extLst>
            </p:cNvPr>
            <p:cNvSpPr/>
            <p:nvPr/>
          </p:nvSpPr>
          <p:spPr bwMode="auto">
            <a:xfrm>
              <a:off x="4757738" y="1709738"/>
              <a:ext cx="371475" cy="347663"/>
            </a:xfrm>
            <a:custGeom>
              <a:avLst/>
              <a:gdLst>
                <a:gd name="T0" fmla="*/ 34 w 68"/>
                <a:gd name="T1" fmla="*/ 64 h 64"/>
                <a:gd name="T2" fmla="*/ 28 w 68"/>
                <a:gd name="T3" fmla="*/ 64 h 64"/>
                <a:gd name="T4" fmla="*/ 4 w 68"/>
                <a:gd name="T5" fmla="*/ 27 h 64"/>
                <a:gd name="T6" fmla="*/ 40 w 68"/>
                <a:gd name="T7" fmla="*/ 3 h 64"/>
                <a:gd name="T8" fmla="*/ 64 w 68"/>
                <a:gd name="T9" fmla="*/ 40 h 64"/>
                <a:gd name="T10" fmla="*/ 51 w 68"/>
                <a:gd name="T11" fmla="*/ 59 h 64"/>
                <a:gd name="T12" fmla="*/ 34 w 68"/>
                <a:gd name="T13" fmla="*/ 64 h 64"/>
                <a:gd name="T14" fmla="*/ 34 w 68"/>
                <a:gd name="T15" fmla="*/ 7 h 64"/>
                <a:gd name="T16" fmla="*/ 8 w 68"/>
                <a:gd name="T17" fmla="*/ 28 h 64"/>
                <a:gd name="T18" fmla="*/ 12 w 68"/>
                <a:gd name="T19" fmla="*/ 48 h 64"/>
                <a:gd name="T20" fmla="*/ 28 w 68"/>
                <a:gd name="T21" fmla="*/ 60 h 64"/>
                <a:gd name="T22" fmla="*/ 49 w 68"/>
                <a:gd name="T23" fmla="*/ 56 h 64"/>
                <a:gd name="T24" fmla="*/ 60 w 68"/>
                <a:gd name="T25" fmla="*/ 39 h 64"/>
                <a:gd name="T26" fmla="*/ 40 w 68"/>
                <a:gd name="T27" fmla="*/ 7 h 64"/>
                <a:gd name="T28" fmla="*/ 34 w 68"/>
                <a:gd name="T29" fmla="*/ 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4">
                  <a:moveTo>
                    <a:pt x="34" y="64"/>
                  </a:moveTo>
                  <a:cubicBezTo>
                    <a:pt x="32" y="64"/>
                    <a:pt x="30" y="64"/>
                    <a:pt x="28" y="64"/>
                  </a:cubicBezTo>
                  <a:cubicBezTo>
                    <a:pt x="11" y="60"/>
                    <a:pt x="0" y="44"/>
                    <a:pt x="4" y="27"/>
                  </a:cubicBezTo>
                  <a:cubicBezTo>
                    <a:pt x="7" y="11"/>
                    <a:pt x="24" y="0"/>
                    <a:pt x="40" y="3"/>
                  </a:cubicBezTo>
                  <a:cubicBezTo>
                    <a:pt x="57" y="7"/>
                    <a:pt x="68" y="23"/>
                    <a:pt x="64" y="40"/>
                  </a:cubicBezTo>
                  <a:cubicBezTo>
                    <a:pt x="62" y="48"/>
                    <a:pt x="58" y="55"/>
                    <a:pt x="51" y="59"/>
                  </a:cubicBezTo>
                  <a:cubicBezTo>
                    <a:pt x="46" y="63"/>
                    <a:pt x="40" y="64"/>
                    <a:pt x="34" y="64"/>
                  </a:cubicBezTo>
                  <a:close/>
                  <a:moveTo>
                    <a:pt x="34" y="7"/>
                  </a:moveTo>
                  <a:cubicBezTo>
                    <a:pt x="22" y="7"/>
                    <a:pt x="11" y="15"/>
                    <a:pt x="8" y="28"/>
                  </a:cubicBezTo>
                  <a:cubicBezTo>
                    <a:pt x="6" y="35"/>
                    <a:pt x="8" y="42"/>
                    <a:pt x="12" y="48"/>
                  </a:cubicBezTo>
                  <a:cubicBezTo>
                    <a:pt x="15" y="54"/>
                    <a:pt x="21" y="58"/>
                    <a:pt x="28" y="60"/>
                  </a:cubicBezTo>
                  <a:cubicBezTo>
                    <a:pt x="35" y="61"/>
                    <a:pt x="43" y="60"/>
                    <a:pt x="49" y="56"/>
                  </a:cubicBezTo>
                  <a:cubicBezTo>
                    <a:pt x="55" y="52"/>
                    <a:pt x="59" y="46"/>
                    <a:pt x="60" y="39"/>
                  </a:cubicBezTo>
                  <a:cubicBezTo>
                    <a:pt x="63" y="25"/>
                    <a:pt x="54" y="10"/>
                    <a:pt x="40" y="7"/>
                  </a:cubicBezTo>
                  <a:cubicBezTo>
                    <a:pt x="38" y="7"/>
                    <a:pt x="36" y="7"/>
                    <a:pt x="34" y="7"/>
                  </a:cubicBezTo>
                  <a:close/>
                </a:path>
              </a:pathLst>
            </a:custGeom>
            <a:solidFill>
              <a:srgbClr val="FDBE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ïşľïďè">
              <a:extLst>
                <a:ext uri="{FF2B5EF4-FFF2-40B4-BE49-F238E27FC236}">
                  <a16:creationId xmlns:a16="http://schemas.microsoft.com/office/drawing/2014/main" id="{89F2A8C5-96B7-4437-B20B-6DC3EB83EEC5}"/>
                </a:ext>
              </a:extLst>
            </p:cNvPr>
            <p:cNvSpPr/>
            <p:nvPr/>
          </p:nvSpPr>
          <p:spPr bwMode="auto">
            <a:xfrm>
              <a:off x="4370388" y="1098550"/>
              <a:ext cx="600075" cy="817563"/>
            </a:xfrm>
            <a:custGeom>
              <a:avLst/>
              <a:gdLst>
                <a:gd name="T0" fmla="*/ 108 w 110"/>
                <a:gd name="T1" fmla="*/ 143 h 150"/>
                <a:gd name="T2" fmla="*/ 51 w 110"/>
                <a:gd name="T3" fmla="*/ 54 h 150"/>
                <a:gd name="T4" fmla="*/ 59 w 110"/>
                <a:gd name="T5" fmla="*/ 39 h 150"/>
                <a:gd name="T6" fmla="*/ 59 w 110"/>
                <a:gd name="T7" fmla="*/ 35 h 150"/>
                <a:gd name="T8" fmla="*/ 38 w 110"/>
                <a:gd name="T9" fmla="*/ 2 h 150"/>
                <a:gd name="T10" fmla="*/ 34 w 110"/>
                <a:gd name="T11" fmla="*/ 0 h 150"/>
                <a:gd name="T12" fmla="*/ 31 w 110"/>
                <a:gd name="T13" fmla="*/ 2 h 150"/>
                <a:gd name="T14" fmla="*/ 22 w 110"/>
                <a:gd name="T15" fmla="*/ 17 h 150"/>
                <a:gd name="T16" fmla="*/ 4 w 110"/>
                <a:gd name="T17" fmla="*/ 19 h 150"/>
                <a:gd name="T18" fmla="*/ 1 w 110"/>
                <a:gd name="T19" fmla="*/ 21 h 150"/>
                <a:gd name="T20" fmla="*/ 1 w 110"/>
                <a:gd name="T21" fmla="*/ 25 h 150"/>
                <a:gd name="T22" fmla="*/ 23 w 110"/>
                <a:gd name="T23" fmla="*/ 59 h 150"/>
                <a:gd name="T24" fmla="*/ 26 w 110"/>
                <a:gd name="T25" fmla="*/ 60 h 150"/>
                <a:gd name="T26" fmla="*/ 27 w 110"/>
                <a:gd name="T27" fmla="*/ 60 h 150"/>
                <a:gd name="T28" fmla="*/ 44 w 110"/>
                <a:gd name="T29" fmla="*/ 59 h 150"/>
                <a:gd name="T30" fmla="*/ 102 w 110"/>
                <a:gd name="T31" fmla="*/ 148 h 150"/>
                <a:gd name="T32" fmla="*/ 105 w 110"/>
                <a:gd name="T33" fmla="*/ 150 h 150"/>
                <a:gd name="T34" fmla="*/ 107 w 110"/>
                <a:gd name="T35" fmla="*/ 149 h 150"/>
                <a:gd name="T36" fmla="*/ 108 w 110"/>
                <a:gd name="T37" fmla="*/ 143 h 150"/>
                <a:gd name="T38" fmla="*/ 11 w 110"/>
                <a:gd name="T39" fmla="*/ 26 h 150"/>
                <a:gd name="T40" fmla="*/ 25 w 110"/>
                <a:gd name="T41" fmla="*/ 25 h 150"/>
                <a:gd name="T42" fmla="*/ 28 w 110"/>
                <a:gd name="T43" fmla="*/ 23 h 150"/>
                <a:gd name="T44" fmla="*/ 34 w 110"/>
                <a:gd name="T45" fmla="*/ 11 h 150"/>
                <a:gd name="T46" fmla="*/ 51 w 110"/>
                <a:gd name="T47" fmla="*/ 37 h 150"/>
                <a:gd name="T48" fmla="*/ 44 w 110"/>
                <a:gd name="T49" fmla="*/ 51 h 150"/>
                <a:gd name="T50" fmla="*/ 28 w 110"/>
                <a:gd name="T51" fmla="*/ 52 h 150"/>
                <a:gd name="T52" fmla="*/ 11 w 110"/>
                <a:gd name="T53" fmla="*/ 2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 h="150">
                  <a:moveTo>
                    <a:pt x="108" y="143"/>
                  </a:moveTo>
                  <a:cubicBezTo>
                    <a:pt x="51" y="54"/>
                    <a:pt x="51" y="54"/>
                    <a:pt x="51" y="54"/>
                  </a:cubicBezTo>
                  <a:cubicBezTo>
                    <a:pt x="59" y="39"/>
                    <a:pt x="59" y="39"/>
                    <a:pt x="59" y="39"/>
                  </a:cubicBezTo>
                  <a:cubicBezTo>
                    <a:pt x="60" y="38"/>
                    <a:pt x="60" y="36"/>
                    <a:pt x="59" y="35"/>
                  </a:cubicBezTo>
                  <a:cubicBezTo>
                    <a:pt x="38" y="2"/>
                    <a:pt x="38" y="2"/>
                    <a:pt x="38" y="2"/>
                  </a:cubicBezTo>
                  <a:cubicBezTo>
                    <a:pt x="37" y="0"/>
                    <a:pt x="36" y="0"/>
                    <a:pt x="34" y="0"/>
                  </a:cubicBezTo>
                  <a:cubicBezTo>
                    <a:pt x="33" y="0"/>
                    <a:pt x="32" y="1"/>
                    <a:pt x="31" y="2"/>
                  </a:cubicBezTo>
                  <a:cubicBezTo>
                    <a:pt x="22" y="17"/>
                    <a:pt x="22" y="17"/>
                    <a:pt x="22" y="17"/>
                  </a:cubicBezTo>
                  <a:cubicBezTo>
                    <a:pt x="4" y="19"/>
                    <a:pt x="4" y="19"/>
                    <a:pt x="4" y="19"/>
                  </a:cubicBezTo>
                  <a:cubicBezTo>
                    <a:pt x="3" y="19"/>
                    <a:pt x="2" y="20"/>
                    <a:pt x="1" y="21"/>
                  </a:cubicBezTo>
                  <a:cubicBezTo>
                    <a:pt x="0" y="23"/>
                    <a:pt x="1" y="24"/>
                    <a:pt x="1" y="25"/>
                  </a:cubicBezTo>
                  <a:cubicBezTo>
                    <a:pt x="23" y="59"/>
                    <a:pt x="23" y="59"/>
                    <a:pt x="23" y="59"/>
                  </a:cubicBezTo>
                  <a:cubicBezTo>
                    <a:pt x="24" y="60"/>
                    <a:pt x="25" y="60"/>
                    <a:pt x="26" y="60"/>
                  </a:cubicBezTo>
                  <a:cubicBezTo>
                    <a:pt x="27" y="60"/>
                    <a:pt x="27" y="60"/>
                    <a:pt x="27" y="60"/>
                  </a:cubicBezTo>
                  <a:cubicBezTo>
                    <a:pt x="44" y="59"/>
                    <a:pt x="44" y="59"/>
                    <a:pt x="44" y="59"/>
                  </a:cubicBezTo>
                  <a:cubicBezTo>
                    <a:pt x="102" y="148"/>
                    <a:pt x="102" y="148"/>
                    <a:pt x="102" y="148"/>
                  </a:cubicBezTo>
                  <a:cubicBezTo>
                    <a:pt x="102" y="149"/>
                    <a:pt x="104" y="150"/>
                    <a:pt x="105" y="150"/>
                  </a:cubicBezTo>
                  <a:cubicBezTo>
                    <a:pt x="106" y="150"/>
                    <a:pt x="107" y="149"/>
                    <a:pt x="107" y="149"/>
                  </a:cubicBezTo>
                  <a:cubicBezTo>
                    <a:pt x="109" y="148"/>
                    <a:pt x="110" y="145"/>
                    <a:pt x="108" y="143"/>
                  </a:cubicBezTo>
                  <a:close/>
                  <a:moveTo>
                    <a:pt x="11" y="26"/>
                  </a:moveTo>
                  <a:cubicBezTo>
                    <a:pt x="25" y="25"/>
                    <a:pt x="25" y="25"/>
                    <a:pt x="25" y="25"/>
                  </a:cubicBezTo>
                  <a:cubicBezTo>
                    <a:pt x="26" y="25"/>
                    <a:pt x="27" y="24"/>
                    <a:pt x="28" y="23"/>
                  </a:cubicBezTo>
                  <a:cubicBezTo>
                    <a:pt x="34" y="11"/>
                    <a:pt x="34" y="11"/>
                    <a:pt x="34" y="11"/>
                  </a:cubicBezTo>
                  <a:cubicBezTo>
                    <a:pt x="51" y="37"/>
                    <a:pt x="51" y="37"/>
                    <a:pt x="51" y="37"/>
                  </a:cubicBezTo>
                  <a:cubicBezTo>
                    <a:pt x="44" y="51"/>
                    <a:pt x="44" y="51"/>
                    <a:pt x="44" y="51"/>
                  </a:cubicBezTo>
                  <a:cubicBezTo>
                    <a:pt x="28" y="52"/>
                    <a:pt x="28" y="52"/>
                    <a:pt x="28" y="52"/>
                  </a:cubicBezTo>
                  <a:lnTo>
                    <a:pt x="11" y="26"/>
                  </a:ln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ṡḷiḑê">
              <a:extLst>
                <a:ext uri="{FF2B5EF4-FFF2-40B4-BE49-F238E27FC236}">
                  <a16:creationId xmlns:a16="http://schemas.microsoft.com/office/drawing/2014/main" id="{57C4DB03-958C-4522-8F14-E1172A9E2FAB}"/>
                </a:ext>
              </a:extLst>
            </p:cNvPr>
            <p:cNvSpPr/>
            <p:nvPr/>
          </p:nvSpPr>
          <p:spPr bwMode="auto">
            <a:xfrm>
              <a:off x="3490913" y="3071813"/>
              <a:ext cx="1879600" cy="2006600"/>
            </a:xfrm>
            <a:custGeom>
              <a:avLst/>
              <a:gdLst>
                <a:gd name="T0" fmla="*/ 0 w 344"/>
                <a:gd name="T1" fmla="*/ 29 h 368"/>
                <a:gd name="T2" fmla="*/ 47 w 344"/>
                <a:gd name="T3" fmla="*/ 119 h 368"/>
                <a:gd name="T4" fmla="*/ 144 w 344"/>
                <a:gd name="T5" fmla="*/ 261 h 368"/>
                <a:gd name="T6" fmla="*/ 258 w 344"/>
                <a:gd name="T7" fmla="*/ 324 h 368"/>
                <a:gd name="T8" fmla="*/ 224 w 344"/>
                <a:gd name="T9" fmla="*/ 150 h 368"/>
                <a:gd name="T10" fmla="*/ 142 w 344"/>
                <a:gd name="T11" fmla="*/ 45 h 368"/>
                <a:gd name="T12" fmla="*/ 0 w 344"/>
                <a:gd name="T13" fmla="*/ 29 h 368"/>
              </a:gdLst>
              <a:ahLst/>
              <a:cxnLst>
                <a:cxn ang="0">
                  <a:pos x="T0" y="T1"/>
                </a:cxn>
                <a:cxn ang="0">
                  <a:pos x="T2" y="T3"/>
                </a:cxn>
                <a:cxn ang="0">
                  <a:pos x="T4" y="T5"/>
                </a:cxn>
                <a:cxn ang="0">
                  <a:pos x="T6" y="T7"/>
                </a:cxn>
                <a:cxn ang="0">
                  <a:pos x="T8" y="T9"/>
                </a:cxn>
                <a:cxn ang="0">
                  <a:pos x="T10" y="T11"/>
                </a:cxn>
                <a:cxn ang="0">
                  <a:pos x="T12" y="T13"/>
                </a:cxn>
              </a:cxnLst>
              <a:rect l="0" t="0" r="r" b="b"/>
              <a:pathLst>
                <a:path w="344" h="368">
                  <a:moveTo>
                    <a:pt x="0" y="29"/>
                  </a:moveTo>
                  <a:cubicBezTo>
                    <a:pt x="0" y="29"/>
                    <a:pt x="44" y="51"/>
                    <a:pt x="47" y="119"/>
                  </a:cubicBezTo>
                  <a:cubicBezTo>
                    <a:pt x="50" y="194"/>
                    <a:pt x="126" y="211"/>
                    <a:pt x="144" y="261"/>
                  </a:cubicBezTo>
                  <a:cubicBezTo>
                    <a:pt x="158" y="301"/>
                    <a:pt x="192" y="368"/>
                    <a:pt x="258" y="324"/>
                  </a:cubicBezTo>
                  <a:cubicBezTo>
                    <a:pt x="344" y="266"/>
                    <a:pt x="317" y="187"/>
                    <a:pt x="224" y="150"/>
                  </a:cubicBezTo>
                  <a:cubicBezTo>
                    <a:pt x="156" y="123"/>
                    <a:pt x="183" y="82"/>
                    <a:pt x="142" y="45"/>
                  </a:cubicBezTo>
                  <a:cubicBezTo>
                    <a:pt x="100" y="7"/>
                    <a:pt x="50" y="0"/>
                    <a:pt x="0" y="29"/>
                  </a:cubicBez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ṣlîḍé">
              <a:extLst>
                <a:ext uri="{FF2B5EF4-FFF2-40B4-BE49-F238E27FC236}">
                  <a16:creationId xmlns:a16="http://schemas.microsoft.com/office/drawing/2014/main" id="{88513B69-A729-4F55-870C-34D9DE7265BD}"/>
                </a:ext>
              </a:extLst>
            </p:cNvPr>
            <p:cNvSpPr/>
            <p:nvPr/>
          </p:nvSpPr>
          <p:spPr bwMode="auto">
            <a:xfrm>
              <a:off x="3479801" y="3219450"/>
              <a:ext cx="1808163" cy="1722438"/>
            </a:xfrm>
            <a:custGeom>
              <a:avLst/>
              <a:gdLst>
                <a:gd name="T0" fmla="*/ 300 w 331"/>
                <a:gd name="T1" fmla="*/ 305 h 316"/>
                <a:gd name="T2" fmla="*/ 187 w 331"/>
                <a:gd name="T3" fmla="*/ 226 h 316"/>
                <a:gd name="T4" fmla="*/ 140 w 331"/>
                <a:gd name="T5" fmla="*/ 176 h 316"/>
                <a:gd name="T6" fmla="*/ 72 w 331"/>
                <a:gd name="T7" fmla="*/ 87 h 316"/>
                <a:gd name="T8" fmla="*/ 1 w 331"/>
                <a:gd name="T9" fmla="*/ 3 h 316"/>
                <a:gd name="T10" fmla="*/ 0 w 331"/>
                <a:gd name="T11" fmla="*/ 1 h 316"/>
                <a:gd name="T12" fmla="*/ 2 w 331"/>
                <a:gd name="T13" fmla="*/ 0 h 316"/>
                <a:gd name="T14" fmla="*/ 75 w 331"/>
                <a:gd name="T15" fmla="*/ 86 h 316"/>
                <a:gd name="T16" fmla="*/ 142 w 331"/>
                <a:gd name="T17" fmla="*/ 174 h 316"/>
                <a:gd name="T18" fmla="*/ 190 w 331"/>
                <a:gd name="T19" fmla="*/ 225 h 316"/>
                <a:gd name="T20" fmla="*/ 329 w 331"/>
                <a:gd name="T21" fmla="*/ 299 h 316"/>
                <a:gd name="T22" fmla="*/ 331 w 331"/>
                <a:gd name="T23" fmla="*/ 300 h 316"/>
                <a:gd name="T24" fmla="*/ 330 w 331"/>
                <a:gd name="T25" fmla="*/ 302 h 316"/>
                <a:gd name="T26" fmla="*/ 300 w 331"/>
                <a:gd name="T27" fmla="*/ 305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316">
                  <a:moveTo>
                    <a:pt x="300" y="305"/>
                  </a:moveTo>
                  <a:cubicBezTo>
                    <a:pt x="236" y="305"/>
                    <a:pt x="203" y="258"/>
                    <a:pt x="187" y="226"/>
                  </a:cubicBezTo>
                  <a:cubicBezTo>
                    <a:pt x="177" y="206"/>
                    <a:pt x="159" y="191"/>
                    <a:pt x="140" y="176"/>
                  </a:cubicBezTo>
                  <a:cubicBezTo>
                    <a:pt x="112" y="154"/>
                    <a:pt x="83" y="132"/>
                    <a:pt x="72" y="87"/>
                  </a:cubicBezTo>
                  <a:cubicBezTo>
                    <a:pt x="56" y="21"/>
                    <a:pt x="2" y="3"/>
                    <a:pt x="1" y="3"/>
                  </a:cubicBezTo>
                  <a:cubicBezTo>
                    <a:pt x="0" y="3"/>
                    <a:pt x="0" y="2"/>
                    <a:pt x="0" y="1"/>
                  </a:cubicBezTo>
                  <a:cubicBezTo>
                    <a:pt x="0" y="0"/>
                    <a:pt x="1" y="0"/>
                    <a:pt x="2" y="0"/>
                  </a:cubicBezTo>
                  <a:cubicBezTo>
                    <a:pt x="3" y="0"/>
                    <a:pt x="58" y="18"/>
                    <a:pt x="75" y="86"/>
                  </a:cubicBezTo>
                  <a:cubicBezTo>
                    <a:pt x="86" y="130"/>
                    <a:pt x="114" y="152"/>
                    <a:pt x="142" y="174"/>
                  </a:cubicBezTo>
                  <a:cubicBezTo>
                    <a:pt x="161" y="189"/>
                    <a:pt x="180" y="204"/>
                    <a:pt x="190" y="225"/>
                  </a:cubicBezTo>
                  <a:cubicBezTo>
                    <a:pt x="207" y="260"/>
                    <a:pt x="248" y="316"/>
                    <a:pt x="329" y="299"/>
                  </a:cubicBezTo>
                  <a:cubicBezTo>
                    <a:pt x="330" y="298"/>
                    <a:pt x="331" y="299"/>
                    <a:pt x="331" y="300"/>
                  </a:cubicBezTo>
                  <a:cubicBezTo>
                    <a:pt x="331" y="301"/>
                    <a:pt x="331" y="302"/>
                    <a:pt x="330" y="302"/>
                  </a:cubicBezTo>
                  <a:cubicBezTo>
                    <a:pt x="319" y="304"/>
                    <a:pt x="309" y="305"/>
                    <a:pt x="300" y="305"/>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ślidè">
              <a:extLst>
                <a:ext uri="{FF2B5EF4-FFF2-40B4-BE49-F238E27FC236}">
                  <a16:creationId xmlns:a16="http://schemas.microsoft.com/office/drawing/2014/main" id="{9C8C9F55-C3E7-427F-A52B-2BA31066C17D}"/>
                </a:ext>
              </a:extLst>
            </p:cNvPr>
            <p:cNvSpPr/>
            <p:nvPr/>
          </p:nvSpPr>
          <p:spPr bwMode="auto">
            <a:xfrm>
              <a:off x="3857626" y="3235325"/>
              <a:ext cx="147638" cy="441325"/>
            </a:xfrm>
            <a:custGeom>
              <a:avLst/>
              <a:gdLst>
                <a:gd name="T0" fmla="*/ 4 w 27"/>
                <a:gd name="T1" fmla="*/ 81 h 81"/>
                <a:gd name="T2" fmla="*/ 2 w 27"/>
                <a:gd name="T3" fmla="*/ 79 h 81"/>
                <a:gd name="T4" fmla="*/ 25 w 27"/>
                <a:gd name="T5" fmla="*/ 0 h 81"/>
                <a:gd name="T6" fmla="*/ 27 w 27"/>
                <a:gd name="T7" fmla="*/ 0 h 81"/>
                <a:gd name="T8" fmla="*/ 27 w 27"/>
                <a:gd name="T9" fmla="*/ 3 h 81"/>
                <a:gd name="T10" fmla="*/ 5 w 27"/>
                <a:gd name="T11" fmla="*/ 79 h 81"/>
                <a:gd name="T12" fmla="*/ 4 w 27"/>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27" h="81">
                  <a:moveTo>
                    <a:pt x="4" y="81"/>
                  </a:moveTo>
                  <a:cubicBezTo>
                    <a:pt x="3" y="81"/>
                    <a:pt x="2" y="80"/>
                    <a:pt x="2" y="79"/>
                  </a:cubicBezTo>
                  <a:cubicBezTo>
                    <a:pt x="0" y="22"/>
                    <a:pt x="24" y="1"/>
                    <a:pt x="25" y="0"/>
                  </a:cubicBezTo>
                  <a:cubicBezTo>
                    <a:pt x="25" y="0"/>
                    <a:pt x="26" y="0"/>
                    <a:pt x="27" y="0"/>
                  </a:cubicBezTo>
                  <a:cubicBezTo>
                    <a:pt x="27" y="1"/>
                    <a:pt x="27" y="2"/>
                    <a:pt x="27" y="3"/>
                  </a:cubicBezTo>
                  <a:cubicBezTo>
                    <a:pt x="27" y="3"/>
                    <a:pt x="4" y="24"/>
                    <a:pt x="5" y="79"/>
                  </a:cubicBezTo>
                  <a:cubicBezTo>
                    <a:pt x="5" y="80"/>
                    <a:pt x="4" y="81"/>
                    <a:pt x="4" y="81"/>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ṧļïḑê">
              <a:extLst>
                <a:ext uri="{FF2B5EF4-FFF2-40B4-BE49-F238E27FC236}">
                  <a16:creationId xmlns:a16="http://schemas.microsoft.com/office/drawing/2014/main" id="{1F47ED6B-4239-42E8-B8EC-4104FCAF6001}"/>
                </a:ext>
              </a:extLst>
            </p:cNvPr>
            <p:cNvSpPr/>
            <p:nvPr/>
          </p:nvSpPr>
          <p:spPr bwMode="auto">
            <a:xfrm>
              <a:off x="4103688" y="3508375"/>
              <a:ext cx="190500" cy="627063"/>
            </a:xfrm>
            <a:custGeom>
              <a:avLst/>
              <a:gdLst>
                <a:gd name="T0" fmla="*/ 16 w 35"/>
                <a:gd name="T1" fmla="*/ 115 h 115"/>
                <a:gd name="T2" fmla="*/ 14 w 35"/>
                <a:gd name="T3" fmla="*/ 114 h 115"/>
                <a:gd name="T4" fmla="*/ 32 w 35"/>
                <a:gd name="T5" fmla="*/ 1 h 115"/>
                <a:gd name="T6" fmla="*/ 34 w 35"/>
                <a:gd name="T7" fmla="*/ 1 h 115"/>
                <a:gd name="T8" fmla="*/ 35 w 35"/>
                <a:gd name="T9" fmla="*/ 3 h 115"/>
                <a:gd name="T10" fmla="*/ 17 w 35"/>
                <a:gd name="T11" fmla="*/ 113 h 115"/>
                <a:gd name="T12" fmla="*/ 16 w 35"/>
                <a:gd name="T13" fmla="*/ 115 h 115"/>
              </a:gdLst>
              <a:ahLst/>
              <a:cxnLst>
                <a:cxn ang="0">
                  <a:pos x="T0" y="T1"/>
                </a:cxn>
                <a:cxn ang="0">
                  <a:pos x="T2" y="T3"/>
                </a:cxn>
                <a:cxn ang="0">
                  <a:pos x="T4" y="T5"/>
                </a:cxn>
                <a:cxn ang="0">
                  <a:pos x="T6" y="T7"/>
                </a:cxn>
                <a:cxn ang="0">
                  <a:pos x="T8" y="T9"/>
                </a:cxn>
                <a:cxn ang="0">
                  <a:pos x="T10" y="T11"/>
                </a:cxn>
                <a:cxn ang="0">
                  <a:pos x="T12" y="T13"/>
                </a:cxn>
              </a:cxnLst>
              <a:rect l="0" t="0" r="r" b="b"/>
              <a:pathLst>
                <a:path w="35" h="115">
                  <a:moveTo>
                    <a:pt x="16" y="115"/>
                  </a:moveTo>
                  <a:cubicBezTo>
                    <a:pt x="15" y="115"/>
                    <a:pt x="14" y="114"/>
                    <a:pt x="14" y="114"/>
                  </a:cubicBezTo>
                  <a:cubicBezTo>
                    <a:pt x="0" y="52"/>
                    <a:pt x="32" y="2"/>
                    <a:pt x="32" y="1"/>
                  </a:cubicBezTo>
                  <a:cubicBezTo>
                    <a:pt x="32" y="1"/>
                    <a:pt x="33" y="0"/>
                    <a:pt x="34" y="1"/>
                  </a:cubicBezTo>
                  <a:cubicBezTo>
                    <a:pt x="35" y="1"/>
                    <a:pt x="35" y="2"/>
                    <a:pt x="35" y="3"/>
                  </a:cubicBezTo>
                  <a:cubicBezTo>
                    <a:pt x="34" y="4"/>
                    <a:pt x="4" y="52"/>
                    <a:pt x="17" y="113"/>
                  </a:cubicBezTo>
                  <a:cubicBezTo>
                    <a:pt x="18" y="114"/>
                    <a:pt x="17" y="115"/>
                    <a:pt x="16" y="115"/>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iṥ1îḋê">
              <a:extLst>
                <a:ext uri="{FF2B5EF4-FFF2-40B4-BE49-F238E27FC236}">
                  <a16:creationId xmlns:a16="http://schemas.microsoft.com/office/drawing/2014/main" id="{2B765099-175A-4CA5-A5EA-390ECDBD3555}"/>
                </a:ext>
              </a:extLst>
            </p:cNvPr>
            <p:cNvSpPr/>
            <p:nvPr/>
          </p:nvSpPr>
          <p:spPr bwMode="auto">
            <a:xfrm>
              <a:off x="4522788" y="4021138"/>
              <a:ext cx="322263" cy="500063"/>
            </a:xfrm>
            <a:custGeom>
              <a:avLst/>
              <a:gdLst>
                <a:gd name="T0" fmla="*/ 4 w 59"/>
                <a:gd name="T1" fmla="*/ 92 h 92"/>
                <a:gd name="T2" fmla="*/ 2 w 59"/>
                <a:gd name="T3" fmla="*/ 90 h 92"/>
                <a:gd name="T4" fmla="*/ 56 w 59"/>
                <a:gd name="T5" fmla="*/ 1 h 92"/>
                <a:gd name="T6" fmla="*/ 58 w 59"/>
                <a:gd name="T7" fmla="*/ 1 h 92"/>
                <a:gd name="T8" fmla="*/ 58 w 59"/>
                <a:gd name="T9" fmla="*/ 3 h 92"/>
                <a:gd name="T10" fmla="*/ 6 w 59"/>
                <a:gd name="T11" fmla="*/ 90 h 92"/>
                <a:gd name="T12" fmla="*/ 4 w 59"/>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59" h="92">
                  <a:moveTo>
                    <a:pt x="4" y="92"/>
                  </a:moveTo>
                  <a:cubicBezTo>
                    <a:pt x="3" y="92"/>
                    <a:pt x="2" y="91"/>
                    <a:pt x="2" y="90"/>
                  </a:cubicBezTo>
                  <a:cubicBezTo>
                    <a:pt x="0" y="43"/>
                    <a:pt x="53" y="3"/>
                    <a:pt x="56" y="1"/>
                  </a:cubicBezTo>
                  <a:cubicBezTo>
                    <a:pt x="56" y="0"/>
                    <a:pt x="58" y="0"/>
                    <a:pt x="58" y="1"/>
                  </a:cubicBezTo>
                  <a:cubicBezTo>
                    <a:pt x="59" y="2"/>
                    <a:pt x="58" y="3"/>
                    <a:pt x="58" y="3"/>
                  </a:cubicBezTo>
                  <a:cubicBezTo>
                    <a:pt x="57" y="4"/>
                    <a:pt x="3" y="45"/>
                    <a:pt x="6" y="90"/>
                  </a:cubicBezTo>
                  <a:cubicBezTo>
                    <a:pt x="6" y="91"/>
                    <a:pt x="5" y="92"/>
                    <a:pt x="4" y="92"/>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ṩļïḋê">
              <a:extLst>
                <a:ext uri="{FF2B5EF4-FFF2-40B4-BE49-F238E27FC236}">
                  <a16:creationId xmlns:a16="http://schemas.microsoft.com/office/drawing/2014/main" id="{34E12F14-32CB-4D24-9511-A4C34BD4BFB0}"/>
                </a:ext>
              </a:extLst>
            </p:cNvPr>
            <p:cNvSpPr/>
            <p:nvPr/>
          </p:nvSpPr>
          <p:spPr bwMode="auto">
            <a:xfrm>
              <a:off x="3775076" y="3763963"/>
              <a:ext cx="196850" cy="131763"/>
            </a:xfrm>
            <a:custGeom>
              <a:avLst/>
              <a:gdLst>
                <a:gd name="T0" fmla="*/ 34 w 36"/>
                <a:gd name="T1" fmla="*/ 24 h 24"/>
                <a:gd name="T2" fmla="*/ 33 w 36"/>
                <a:gd name="T3" fmla="*/ 23 h 24"/>
                <a:gd name="T4" fmla="*/ 2 w 36"/>
                <a:gd name="T5" fmla="*/ 7 h 24"/>
                <a:gd name="T6" fmla="*/ 0 w 36"/>
                <a:gd name="T7" fmla="*/ 6 h 24"/>
                <a:gd name="T8" fmla="*/ 1 w 36"/>
                <a:gd name="T9" fmla="*/ 4 h 24"/>
                <a:gd name="T10" fmla="*/ 36 w 36"/>
                <a:gd name="T11" fmla="*/ 21 h 24"/>
                <a:gd name="T12" fmla="*/ 35 w 36"/>
                <a:gd name="T13" fmla="*/ 23 h 24"/>
                <a:gd name="T14" fmla="*/ 34 w 36"/>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4">
                  <a:moveTo>
                    <a:pt x="34" y="24"/>
                  </a:moveTo>
                  <a:cubicBezTo>
                    <a:pt x="34" y="24"/>
                    <a:pt x="33" y="23"/>
                    <a:pt x="33" y="23"/>
                  </a:cubicBezTo>
                  <a:cubicBezTo>
                    <a:pt x="16" y="4"/>
                    <a:pt x="2" y="7"/>
                    <a:pt x="2" y="7"/>
                  </a:cubicBezTo>
                  <a:cubicBezTo>
                    <a:pt x="1" y="7"/>
                    <a:pt x="0" y="7"/>
                    <a:pt x="0" y="6"/>
                  </a:cubicBezTo>
                  <a:cubicBezTo>
                    <a:pt x="0" y="5"/>
                    <a:pt x="1" y="4"/>
                    <a:pt x="1" y="4"/>
                  </a:cubicBezTo>
                  <a:cubicBezTo>
                    <a:pt x="2" y="4"/>
                    <a:pt x="17" y="0"/>
                    <a:pt x="36" y="21"/>
                  </a:cubicBezTo>
                  <a:cubicBezTo>
                    <a:pt x="36" y="22"/>
                    <a:pt x="36" y="23"/>
                    <a:pt x="35" y="23"/>
                  </a:cubicBezTo>
                  <a:cubicBezTo>
                    <a:pt x="35" y="23"/>
                    <a:pt x="35" y="24"/>
                    <a:pt x="34" y="24"/>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iṥlîḑé">
              <a:extLst>
                <a:ext uri="{FF2B5EF4-FFF2-40B4-BE49-F238E27FC236}">
                  <a16:creationId xmlns:a16="http://schemas.microsoft.com/office/drawing/2014/main" id="{2473767D-8C23-486F-8657-375C3EE6B265}"/>
                </a:ext>
              </a:extLst>
            </p:cNvPr>
            <p:cNvSpPr/>
            <p:nvPr/>
          </p:nvSpPr>
          <p:spPr bwMode="auto">
            <a:xfrm>
              <a:off x="4162426" y="4205288"/>
              <a:ext cx="241300" cy="98425"/>
            </a:xfrm>
            <a:custGeom>
              <a:avLst/>
              <a:gdLst>
                <a:gd name="T0" fmla="*/ 42 w 44"/>
                <a:gd name="T1" fmla="*/ 18 h 18"/>
                <a:gd name="T2" fmla="*/ 41 w 44"/>
                <a:gd name="T3" fmla="*/ 18 h 18"/>
                <a:gd name="T4" fmla="*/ 2 w 44"/>
                <a:gd name="T5" fmla="*/ 13 h 18"/>
                <a:gd name="T6" fmla="*/ 0 w 44"/>
                <a:gd name="T7" fmla="*/ 12 h 18"/>
                <a:gd name="T8" fmla="*/ 1 w 44"/>
                <a:gd name="T9" fmla="*/ 10 h 18"/>
                <a:gd name="T10" fmla="*/ 43 w 44"/>
                <a:gd name="T11" fmla="*/ 15 h 18"/>
                <a:gd name="T12" fmla="*/ 44 w 44"/>
                <a:gd name="T13" fmla="*/ 17 h 18"/>
                <a:gd name="T14" fmla="*/ 42 w 44"/>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8">
                  <a:moveTo>
                    <a:pt x="42" y="18"/>
                  </a:moveTo>
                  <a:cubicBezTo>
                    <a:pt x="41" y="18"/>
                    <a:pt x="41" y="18"/>
                    <a:pt x="41" y="18"/>
                  </a:cubicBezTo>
                  <a:cubicBezTo>
                    <a:pt x="23" y="4"/>
                    <a:pt x="2" y="12"/>
                    <a:pt x="2" y="13"/>
                  </a:cubicBezTo>
                  <a:cubicBezTo>
                    <a:pt x="1" y="13"/>
                    <a:pt x="0" y="13"/>
                    <a:pt x="0" y="12"/>
                  </a:cubicBezTo>
                  <a:cubicBezTo>
                    <a:pt x="0" y="11"/>
                    <a:pt x="0" y="10"/>
                    <a:pt x="1" y="10"/>
                  </a:cubicBezTo>
                  <a:cubicBezTo>
                    <a:pt x="2" y="9"/>
                    <a:pt x="24" y="0"/>
                    <a:pt x="43" y="15"/>
                  </a:cubicBezTo>
                  <a:cubicBezTo>
                    <a:pt x="44" y="15"/>
                    <a:pt x="44" y="16"/>
                    <a:pt x="44" y="17"/>
                  </a:cubicBezTo>
                  <a:cubicBezTo>
                    <a:pt x="43" y="18"/>
                    <a:pt x="43" y="18"/>
                    <a:pt x="42" y="18"/>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îṥḷîdê">
              <a:extLst>
                <a:ext uri="{FF2B5EF4-FFF2-40B4-BE49-F238E27FC236}">
                  <a16:creationId xmlns:a16="http://schemas.microsoft.com/office/drawing/2014/main" id="{9560737B-B616-44D5-BA3D-C9B8E69F0A6B}"/>
                </a:ext>
              </a:extLst>
            </p:cNvPr>
            <p:cNvSpPr/>
            <p:nvPr/>
          </p:nvSpPr>
          <p:spPr bwMode="auto">
            <a:xfrm>
              <a:off x="4435476" y="4598988"/>
              <a:ext cx="279400" cy="125413"/>
            </a:xfrm>
            <a:custGeom>
              <a:avLst/>
              <a:gdLst>
                <a:gd name="T0" fmla="*/ 49 w 51"/>
                <a:gd name="T1" fmla="*/ 23 h 23"/>
                <a:gd name="T2" fmla="*/ 48 w 51"/>
                <a:gd name="T3" fmla="*/ 22 h 23"/>
                <a:gd name="T4" fmla="*/ 3 w 51"/>
                <a:gd name="T5" fmla="*/ 19 h 23"/>
                <a:gd name="T6" fmla="*/ 0 w 51"/>
                <a:gd name="T7" fmla="*/ 19 h 23"/>
                <a:gd name="T8" fmla="*/ 1 w 51"/>
                <a:gd name="T9" fmla="*/ 17 h 23"/>
                <a:gd name="T10" fmla="*/ 50 w 51"/>
                <a:gd name="T11" fmla="*/ 20 h 23"/>
                <a:gd name="T12" fmla="*/ 50 w 51"/>
                <a:gd name="T13" fmla="*/ 22 h 23"/>
                <a:gd name="T14" fmla="*/ 49 w 51"/>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3">
                  <a:moveTo>
                    <a:pt x="49" y="23"/>
                  </a:moveTo>
                  <a:cubicBezTo>
                    <a:pt x="49" y="23"/>
                    <a:pt x="48" y="23"/>
                    <a:pt x="48" y="22"/>
                  </a:cubicBezTo>
                  <a:cubicBezTo>
                    <a:pt x="26" y="4"/>
                    <a:pt x="3" y="19"/>
                    <a:pt x="3" y="19"/>
                  </a:cubicBezTo>
                  <a:cubicBezTo>
                    <a:pt x="2" y="20"/>
                    <a:pt x="1" y="20"/>
                    <a:pt x="0" y="19"/>
                  </a:cubicBezTo>
                  <a:cubicBezTo>
                    <a:pt x="0" y="18"/>
                    <a:pt x="0" y="17"/>
                    <a:pt x="1" y="17"/>
                  </a:cubicBezTo>
                  <a:cubicBezTo>
                    <a:pt x="1" y="16"/>
                    <a:pt x="27" y="0"/>
                    <a:pt x="50" y="20"/>
                  </a:cubicBezTo>
                  <a:cubicBezTo>
                    <a:pt x="51" y="20"/>
                    <a:pt x="51" y="22"/>
                    <a:pt x="50" y="22"/>
                  </a:cubicBezTo>
                  <a:cubicBezTo>
                    <a:pt x="50" y="23"/>
                    <a:pt x="50" y="23"/>
                    <a:pt x="49" y="23"/>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ṥḻiďe">
              <a:extLst>
                <a:ext uri="{FF2B5EF4-FFF2-40B4-BE49-F238E27FC236}">
                  <a16:creationId xmlns:a16="http://schemas.microsoft.com/office/drawing/2014/main" id="{A35D1BCF-7E75-4D42-AD1E-B950A7E2832F}"/>
                </a:ext>
              </a:extLst>
            </p:cNvPr>
            <p:cNvSpPr/>
            <p:nvPr/>
          </p:nvSpPr>
          <p:spPr bwMode="auto">
            <a:xfrm>
              <a:off x="4162426" y="2482850"/>
              <a:ext cx="1114425" cy="1733550"/>
            </a:xfrm>
            <a:custGeom>
              <a:avLst/>
              <a:gdLst>
                <a:gd name="T0" fmla="*/ 53 w 204"/>
                <a:gd name="T1" fmla="*/ 0 h 318"/>
                <a:gd name="T2" fmla="*/ 95 w 204"/>
                <a:gd name="T3" fmla="*/ 66 h 318"/>
                <a:gd name="T4" fmla="*/ 152 w 204"/>
                <a:gd name="T5" fmla="*/ 185 h 318"/>
                <a:gd name="T6" fmla="*/ 149 w 204"/>
                <a:gd name="T7" fmla="*/ 284 h 318"/>
                <a:gd name="T8" fmla="*/ 47 w 204"/>
                <a:gd name="T9" fmla="*/ 195 h 318"/>
                <a:gd name="T10" fmla="*/ 9 w 204"/>
                <a:gd name="T11" fmla="*/ 100 h 318"/>
                <a:gd name="T12" fmla="*/ 53 w 204"/>
                <a:gd name="T13" fmla="*/ 0 h 318"/>
              </a:gdLst>
              <a:ahLst/>
              <a:cxnLst>
                <a:cxn ang="0">
                  <a:pos x="T0" y="T1"/>
                </a:cxn>
                <a:cxn ang="0">
                  <a:pos x="T2" y="T3"/>
                </a:cxn>
                <a:cxn ang="0">
                  <a:pos x="T4" y="T5"/>
                </a:cxn>
                <a:cxn ang="0">
                  <a:pos x="T6" y="T7"/>
                </a:cxn>
                <a:cxn ang="0">
                  <a:pos x="T8" y="T9"/>
                </a:cxn>
                <a:cxn ang="0">
                  <a:pos x="T10" y="T11"/>
                </a:cxn>
                <a:cxn ang="0">
                  <a:pos x="T12" y="T13"/>
                </a:cxn>
              </a:cxnLst>
              <a:rect l="0" t="0" r="r" b="b"/>
              <a:pathLst>
                <a:path w="204" h="318">
                  <a:moveTo>
                    <a:pt x="53" y="0"/>
                  </a:moveTo>
                  <a:cubicBezTo>
                    <a:pt x="53" y="0"/>
                    <a:pt x="51" y="38"/>
                    <a:pt x="95" y="66"/>
                  </a:cubicBezTo>
                  <a:cubicBezTo>
                    <a:pt x="143" y="97"/>
                    <a:pt x="125" y="153"/>
                    <a:pt x="152" y="185"/>
                  </a:cubicBezTo>
                  <a:cubicBezTo>
                    <a:pt x="172" y="209"/>
                    <a:pt x="204" y="258"/>
                    <a:pt x="149" y="284"/>
                  </a:cubicBezTo>
                  <a:cubicBezTo>
                    <a:pt x="78" y="318"/>
                    <a:pt x="36" y="270"/>
                    <a:pt x="47" y="195"/>
                  </a:cubicBezTo>
                  <a:cubicBezTo>
                    <a:pt x="56" y="139"/>
                    <a:pt x="18" y="142"/>
                    <a:pt x="9" y="100"/>
                  </a:cubicBezTo>
                  <a:cubicBezTo>
                    <a:pt x="0" y="58"/>
                    <a:pt x="15" y="22"/>
                    <a:pt x="53" y="0"/>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ḻïdê">
              <a:extLst>
                <a:ext uri="{FF2B5EF4-FFF2-40B4-BE49-F238E27FC236}">
                  <a16:creationId xmlns:a16="http://schemas.microsoft.com/office/drawing/2014/main" id="{BC7E1C33-4421-4053-A988-4540E45BCD90}"/>
                </a:ext>
              </a:extLst>
            </p:cNvPr>
            <p:cNvSpPr/>
            <p:nvPr/>
          </p:nvSpPr>
          <p:spPr bwMode="auto">
            <a:xfrm>
              <a:off x="4392613" y="2478088"/>
              <a:ext cx="693738" cy="1820863"/>
            </a:xfrm>
            <a:custGeom>
              <a:avLst/>
              <a:gdLst>
                <a:gd name="T0" fmla="*/ 83 w 127"/>
                <a:gd name="T1" fmla="*/ 334 h 334"/>
                <a:gd name="T2" fmla="*/ 82 w 127"/>
                <a:gd name="T3" fmla="*/ 333 h 334"/>
                <a:gd name="T4" fmla="*/ 82 w 127"/>
                <a:gd name="T5" fmla="*/ 332 h 334"/>
                <a:gd name="T6" fmla="*/ 86 w 127"/>
                <a:gd name="T7" fmla="*/ 211 h 334"/>
                <a:gd name="T8" fmla="*/ 71 w 127"/>
                <a:gd name="T9" fmla="*/ 160 h 334"/>
                <a:gd name="T10" fmla="*/ 39 w 127"/>
                <a:gd name="T11" fmla="*/ 82 h 334"/>
                <a:gd name="T12" fmla="*/ 10 w 127"/>
                <a:gd name="T13" fmla="*/ 1 h 334"/>
                <a:gd name="T14" fmla="*/ 11 w 127"/>
                <a:gd name="T15" fmla="*/ 0 h 334"/>
                <a:gd name="T16" fmla="*/ 12 w 127"/>
                <a:gd name="T17" fmla="*/ 1 h 334"/>
                <a:gd name="T18" fmla="*/ 41 w 127"/>
                <a:gd name="T19" fmla="*/ 80 h 334"/>
                <a:gd name="T20" fmla="*/ 73 w 127"/>
                <a:gd name="T21" fmla="*/ 159 h 334"/>
                <a:gd name="T22" fmla="*/ 88 w 127"/>
                <a:gd name="T23" fmla="*/ 210 h 334"/>
                <a:gd name="T24" fmla="*/ 84 w 127"/>
                <a:gd name="T25" fmla="*/ 333 h 334"/>
                <a:gd name="T26" fmla="*/ 83 w 127"/>
                <a:gd name="T27" fmla="*/ 33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334">
                  <a:moveTo>
                    <a:pt x="83" y="334"/>
                  </a:moveTo>
                  <a:cubicBezTo>
                    <a:pt x="82" y="333"/>
                    <a:pt x="82" y="333"/>
                    <a:pt x="82" y="333"/>
                  </a:cubicBezTo>
                  <a:cubicBezTo>
                    <a:pt x="81" y="333"/>
                    <a:pt x="81" y="332"/>
                    <a:pt x="82" y="332"/>
                  </a:cubicBezTo>
                  <a:cubicBezTo>
                    <a:pt x="124" y="284"/>
                    <a:pt x="103" y="236"/>
                    <a:pt x="86" y="211"/>
                  </a:cubicBezTo>
                  <a:cubicBezTo>
                    <a:pt x="76" y="196"/>
                    <a:pt x="74" y="179"/>
                    <a:pt x="71" y="160"/>
                  </a:cubicBezTo>
                  <a:cubicBezTo>
                    <a:pt x="67" y="133"/>
                    <a:pt x="63" y="106"/>
                    <a:pt x="39" y="82"/>
                  </a:cubicBezTo>
                  <a:cubicBezTo>
                    <a:pt x="0" y="45"/>
                    <a:pt x="10" y="1"/>
                    <a:pt x="10" y="1"/>
                  </a:cubicBezTo>
                  <a:cubicBezTo>
                    <a:pt x="10" y="0"/>
                    <a:pt x="11" y="0"/>
                    <a:pt x="11" y="0"/>
                  </a:cubicBezTo>
                  <a:cubicBezTo>
                    <a:pt x="12" y="0"/>
                    <a:pt x="13" y="1"/>
                    <a:pt x="12" y="1"/>
                  </a:cubicBezTo>
                  <a:cubicBezTo>
                    <a:pt x="12" y="2"/>
                    <a:pt x="3" y="44"/>
                    <a:pt x="41" y="80"/>
                  </a:cubicBezTo>
                  <a:cubicBezTo>
                    <a:pt x="66" y="105"/>
                    <a:pt x="70" y="132"/>
                    <a:pt x="73" y="159"/>
                  </a:cubicBezTo>
                  <a:cubicBezTo>
                    <a:pt x="76" y="178"/>
                    <a:pt x="79" y="195"/>
                    <a:pt x="88" y="210"/>
                  </a:cubicBezTo>
                  <a:cubicBezTo>
                    <a:pt x="105" y="235"/>
                    <a:pt x="127" y="285"/>
                    <a:pt x="84" y="333"/>
                  </a:cubicBezTo>
                  <a:lnTo>
                    <a:pt x="83" y="334"/>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slîḋê">
              <a:extLst>
                <a:ext uri="{FF2B5EF4-FFF2-40B4-BE49-F238E27FC236}">
                  <a16:creationId xmlns:a16="http://schemas.microsoft.com/office/drawing/2014/main" id="{0F84F2FC-54EA-4B2C-B150-9A06A15A6EDA}"/>
                </a:ext>
              </a:extLst>
            </p:cNvPr>
            <p:cNvSpPr/>
            <p:nvPr/>
          </p:nvSpPr>
          <p:spPr bwMode="auto">
            <a:xfrm>
              <a:off x="4260851" y="2778125"/>
              <a:ext cx="344488" cy="134938"/>
            </a:xfrm>
            <a:custGeom>
              <a:avLst/>
              <a:gdLst>
                <a:gd name="T0" fmla="*/ 61 w 63"/>
                <a:gd name="T1" fmla="*/ 25 h 25"/>
                <a:gd name="T2" fmla="*/ 61 w 63"/>
                <a:gd name="T3" fmla="*/ 25 h 25"/>
                <a:gd name="T4" fmla="*/ 2 w 63"/>
                <a:gd name="T5" fmla="*/ 10 h 25"/>
                <a:gd name="T6" fmla="*/ 0 w 63"/>
                <a:gd name="T7" fmla="*/ 9 h 25"/>
                <a:gd name="T8" fmla="*/ 1 w 63"/>
                <a:gd name="T9" fmla="*/ 7 h 25"/>
                <a:gd name="T10" fmla="*/ 62 w 63"/>
                <a:gd name="T11" fmla="*/ 23 h 25"/>
                <a:gd name="T12" fmla="*/ 62 w 63"/>
                <a:gd name="T13" fmla="*/ 25 h 25"/>
                <a:gd name="T14" fmla="*/ 61 w 63"/>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25">
                  <a:moveTo>
                    <a:pt x="61" y="25"/>
                  </a:moveTo>
                  <a:cubicBezTo>
                    <a:pt x="61" y="25"/>
                    <a:pt x="61" y="25"/>
                    <a:pt x="61" y="25"/>
                  </a:cubicBezTo>
                  <a:cubicBezTo>
                    <a:pt x="25" y="3"/>
                    <a:pt x="2" y="10"/>
                    <a:pt x="2" y="10"/>
                  </a:cubicBezTo>
                  <a:cubicBezTo>
                    <a:pt x="1" y="10"/>
                    <a:pt x="0" y="10"/>
                    <a:pt x="0" y="9"/>
                  </a:cubicBezTo>
                  <a:cubicBezTo>
                    <a:pt x="0" y="8"/>
                    <a:pt x="0" y="8"/>
                    <a:pt x="1" y="7"/>
                  </a:cubicBezTo>
                  <a:cubicBezTo>
                    <a:pt x="2" y="7"/>
                    <a:pt x="25" y="0"/>
                    <a:pt x="62" y="23"/>
                  </a:cubicBezTo>
                  <a:cubicBezTo>
                    <a:pt x="63" y="23"/>
                    <a:pt x="63" y="24"/>
                    <a:pt x="62" y="25"/>
                  </a:cubicBezTo>
                  <a:cubicBezTo>
                    <a:pt x="62" y="25"/>
                    <a:pt x="62" y="25"/>
                    <a:pt x="61" y="25"/>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şḻíďé">
              <a:extLst>
                <a:ext uri="{FF2B5EF4-FFF2-40B4-BE49-F238E27FC236}">
                  <a16:creationId xmlns:a16="http://schemas.microsoft.com/office/drawing/2014/main" id="{D636DEAA-46D2-4A23-8BD3-7DCB902B7D43}"/>
                </a:ext>
              </a:extLst>
            </p:cNvPr>
            <p:cNvSpPr/>
            <p:nvPr/>
          </p:nvSpPr>
          <p:spPr bwMode="auto">
            <a:xfrm>
              <a:off x="4332288" y="3105150"/>
              <a:ext cx="452438" cy="190500"/>
            </a:xfrm>
            <a:custGeom>
              <a:avLst/>
              <a:gdLst>
                <a:gd name="T0" fmla="*/ 82 w 83"/>
                <a:gd name="T1" fmla="*/ 35 h 35"/>
                <a:gd name="T2" fmla="*/ 81 w 83"/>
                <a:gd name="T3" fmla="*/ 35 h 35"/>
                <a:gd name="T4" fmla="*/ 2 w 83"/>
                <a:gd name="T5" fmla="*/ 4 h 35"/>
                <a:gd name="T6" fmla="*/ 1 w 83"/>
                <a:gd name="T7" fmla="*/ 3 h 35"/>
                <a:gd name="T8" fmla="*/ 2 w 83"/>
                <a:gd name="T9" fmla="*/ 2 h 35"/>
                <a:gd name="T10" fmla="*/ 83 w 83"/>
                <a:gd name="T11" fmla="*/ 33 h 35"/>
                <a:gd name="T12" fmla="*/ 83 w 83"/>
                <a:gd name="T13" fmla="*/ 35 h 35"/>
                <a:gd name="T14" fmla="*/ 82 w 8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35">
                  <a:moveTo>
                    <a:pt x="82" y="35"/>
                  </a:moveTo>
                  <a:cubicBezTo>
                    <a:pt x="81" y="35"/>
                    <a:pt x="81" y="35"/>
                    <a:pt x="81" y="35"/>
                  </a:cubicBezTo>
                  <a:cubicBezTo>
                    <a:pt x="46" y="3"/>
                    <a:pt x="2" y="4"/>
                    <a:pt x="2" y="4"/>
                  </a:cubicBezTo>
                  <a:cubicBezTo>
                    <a:pt x="1" y="4"/>
                    <a:pt x="1" y="4"/>
                    <a:pt x="1" y="3"/>
                  </a:cubicBezTo>
                  <a:cubicBezTo>
                    <a:pt x="0" y="2"/>
                    <a:pt x="1" y="2"/>
                    <a:pt x="2" y="2"/>
                  </a:cubicBezTo>
                  <a:cubicBezTo>
                    <a:pt x="2" y="2"/>
                    <a:pt x="47" y="0"/>
                    <a:pt x="83" y="33"/>
                  </a:cubicBezTo>
                  <a:cubicBezTo>
                    <a:pt x="83" y="34"/>
                    <a:pt x="83" y="34"/>
                    <a:pt x="83" y="35"/>
                  </a:cubicBezTo>
                  <a:lnTo>
                    <a:pt x="82" y="35"/>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iṡlïde">
              <a:extLst>
                <a:ext uri="{FF2B5EF4-FFF2-40B4-BE49-F238E27FC236}">
                  <a16:creationId xmlns:a16="http://schemas.microsoft.com/office/drawing/2014/main" id="{E7E78E1F-F907-4735-9470-695A38180E6D}"/>
                </a:ext>
              </a:extLst>
            </p:cNvPr>
            <p:cNvSpPr/>
            <p:nvPr/>
          </p:nvSpPr>
          <p:spPr bwMode="auto">
            <a:xfrm>
              <a:off x="4464051" y="3557588"/>
              <a:ext cx="441325" cy="130175"/>
            </a:xfrm>
            <a:custGeom>
              <a:avLst/>
              <a:gdLst>
                <a:gd name="T0" fmla="*/ 1 w 81"/>
                <a:gd name="T1" fmla="*/ 24 h 24"/>
                <a:gd name="T2" fmla="*/ 0 w 81"/>
                <a:gd name="T3" fmla="*/ 23 h 24"/>
                <a:gd name="T4" fmla="*/ 1 w 81"/>
                <a:gd name="T5" fmla="*/ 21 h 24"/>
                <a:gd name="T6" fmla="*/ 80 w 81"/>
                <a:gd name="T7" fmla="*/ 20 h 24"/>
                <a:gd name="T8" fmla="*/ 81 w 81"/>
                <a:gd name="T9" fmla="*/ 22 h 24"/>
                <a:gd name="T10" fmla="*/ 79 w 81"/>
                <a:gd name="T11" fmla="*/ 22 h 24"/>
                <a:gd name="T12" fmla="*/ 2 w 81"/>
                <a:gd name="T13" fmla="*/ 23 h 24"/>
                <a:gd name="T14" fmla="*/ 1 w 81"/>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24">
                  <a:moveTo>
                    <a:pt x="1" y="24"/>
                  </a:moveTo>
                  <a:cubicBezTo>
                    <a:pt x="1" y="24"/>
                    <a:pt x="0" y="23"/>
                    <a:pt x="0" y="23"/>
                  </a:cubicBezTo>
                  <a:cubicBezTo>
                    <a:pt x="0" y="22"/>
                    <a:pt x="0" y="21"/>
                    <a:pt x="1" y="21"/>
                  </a:cubicBezTo>
                  <a:cubicBezTo>
                    <a:pt x="3" y="20"/>
                    <a:pt x="50" y="0"/>
                    <a:pt x="80" y="20"/>
                  </a:cubicBezTo>
                  <a:cubicBezTo>
                    <a:pt x="81" y="21"/>
                    <a:pt x="81" y="21"/>
                    <a:pt x="81" y="22"/>
                  </a:cubicBezTo>
                  <a:cubicBezTo>
                    <a:pt x="80" y="23"/>
                    <a:pt x="80" y="23"/>
                    <a:pt x="79" y="22"/>
                  </a:cubicBezTo>
                  <a:cubicBezTo>
                    <a:pt x="50" y="3"/>
                    <a:pt x="2" y="23"/>
                    <a:pt x="2" y="23"/>
                  </a:cubicBezTo>
                  <a:lnTo>
                    <a:pt x="1" y="24"/>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iṡľiďê">
              <a:extLst>
                <a:ext uri="{FF2B5EF4-FFF2-40B4-BE49-F238E27FC236}">
                  <a16:creationId xmlns:a16="http://schemas.microsoft.com/office/drawing/2014/main" id="{634C6926-41F3-46D6-B8A0-DD1F3AF1005E}"/>
                </a:ext>
              </a:extLst>
            </p:cNvPr>
            <p:cNvSpPr/>
            <p:nvPr/>
          </p:nvSpPr>
          <p:spPr bwMode="auto">
            <a:xfrm>
              <a:off x="4665663" y="2886075"/>
              <a:ext cx="53975" cy="169863"/>
            </a:xfrm>
            <a:custGeom>
              <a:avLst/>
              <a:gdLst>
                <a:gd name="T0" fmla="*/ 7 w 10"/>
                <a:gd name="T1" fmla="*/ 31 h 31"/>
                <a:gd name="T2" fmla="*/ 6 w 10"/>
                <a:gd name="T3" fmla="*/ 30 h 31"/>
                <a:gd name="T4" fmla="*/ 8 w 10"/>
                <a:gd name="T5" fmla="*/ 1 h 31"/>
                <a:gd name="T6" fmla="*/ 10 w 10"/>
                <a:gd name="T7" fmla="*/ 1 h 31"/>
                <a:gd name="T8" fmla="*/ 10 w 10"/>
                <a:gd name="T9" fmla="*/ 3 h 31"/>
                <a:gd name="T10" fmla="*/ 9 w 10"/>
                <a:gd name="T11" fmla="*/ 29 h 31"/>
                <a:gd name="T12" fmla="*/ 8 w 10"/>
                <a:gd name="T13" fmla="*/ 31 h 31"/>
                <a:gd name="T14" fmla="*/ 7 w 10"/>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1">
                  <a:moveTo>
                    <a:pt x="7" y="31"/>
                  </a:moveTo>
                  <a:cubicBezTo>
                    <a:pt x="7" y="31"/>
                    <a:pt x="6" y="30"/>
                    <a:pt x="6" y="30"/>
                  </a:cubicBezTo>
                  <a:cubicBezTo>
                    <a:pt x="0" y="10"/>
                    <a:pt x="8" y="1"/>
                    <a:pt x="8" y="1"/>
                  </a:cubicBezTo>
                  <a:cubicBezTo>
                    <a:pt x="9" y="0"/>
                    <a:pt x="9" y="0"/>
                    <a:pt x="10" y="1"/>
                  </a:cubicBezTo>
                  <a:cubicBezTo>
                    <a:pt x="10" y="1"/>
                    <a:pt x="10" y="2"/>
                    <a:pt x="10" y="3"/>
                  </a:cubicBezTo>
                  <a:cubicBezTo>
                    <a:pt x="10" y="3"/>
                    <a:pt x="3" y="11"/>
                    <a:pt x="9" y="29"/>
                  </a:cubicBezTo>
                  <a:cubicBezTo>
                    <a:pt x="9" y="30"/>
                    <a:pt x="8" y="31"/>
                    <a:pt x="8" y="31"/>
                  </a:cubicBezTo>
                  <a:lnTo>
                    <a:pt x="7" y="31"/>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ïśļîde">
              <a:extLst>
                <a:ext uri="{FF2B5EF4-FFF2-40B4-BE49-F238E27FC236}">
                  <a16:creationId xmlns:a16="http://schemas.microsoft.com/office/drawing/2014/main" id="{F672A0DC-D057-48B4-BA85-263480A2F58A}"/>
                </a:ext>
              </a:extLst>
            </p:cNvPr>
            <p:cNvSpPr/>
            <p:nvPr/>
          </p:nvSpPr>
          <p:spPr bwMode="auto">
            <a:xfrm>
              <a:off x="4791076" y="3322638"/>
              <a:ext cx="98425" cy="174625"/>
            </a:xfrm>
            <a:custGeom>
              <a:avLst/>
              <a:gdLst>
                <a:gd name="T0" fmla="*/ 4 w 18"/>
                <a:gd name="T1" fmla="*/ 32 h 32"/>
                <a:gd name="T2" fmla="*/ 3 w 18"/>
                <a:gd name="T3" fmla="*/ 31 h 32"/>
                <a:gd name="T4" fmla="*/ 15 w 18"/>
                <a:gd name="T5" fmla="*/ 1 h 32"/>
                <a:gd name="T6" fmla="*/ 17 w 18"/>
                <a:gd name="T7" fmla="*/ 1 h 32"/>
                <a:gd name="T8" fmla="*/ 17 w 18"/>
                <a:gd name="T9" fmla="*/ 3 h 32"/>
                <a:gd name="T10" fmla="*/ 5 w 18"/>
                <a:gd name="T11" fmla="*/ 30 h 32"/>
                <a:gd name="T12" fmla="*/ 4 w 1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8" h="32">
                  <a:moveTo>
                    <a:pt x="4" y="32"/>
                  </a:moveTo>
                  <a:cubicBezTo>
                    <a:pt x="3" y="32"/>
                    <a:pt x="3" y="31"/>
                    <a:pt x="3" y="31"/>
                  </a:cubicBezTo>
                  <a:cubicBezTo>
                    <a:pt x="0" y="12"/>
                    <a:pt x="15" y="1"/>
                    <a:pt x="15" y="1"/>
                  </a:cubicBezTo>
                  <a:cubicBezTo>
                    <a:pt x="16" y="0"/>
                    <a:pt x="17" y="0"/>
                    <a:pt x="17" y="1"/>
                  </a:cubicBezTo>
                  <a:cubicBezTo>
                    <a:pt x="18" y="1"/>
                    <a:pt x="17" y="2"/>
                    <a:pt x="17" y="3"/>
                  </a:cubicBezTo>
                  <a:cubicBezTo>
                    <a:pt x="17" y="3"/>
                    <a:pt x="3" y="13"/>
                    <a:pt x="5" y="30"/>
                  </a:cubicBezTo>
                  <a:cubicBezTo>
                    <a:pt x="5" y="31"/>
                    <a:pt x="5" y="32"/>
                    <a:pt x="4" y="32"/>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śľíḓè">
              <a:extLst>
                <a:ext uri="{FF2B5EF4-FFF2-40B4-BE49-F238E27FC236}">
                  <a16:creationId xmlns:a16="http://schemas.microsoft.com/office/drawing/2014/main" id="{6BFF8B17-7CD6-47B1-B07D-800A90E8149E}"/>
                </a:ext>
              </a:extLst>
            </p:cNvPr>
            <p:cNvSpPr/>
            <p:nvPr/>
          </p:nvSpPr>
          <p:spPr bwMode="auto">
            <a:xfrm>
              <a:off x="4943476" y="3671888"/>
              <a:ext cx="120650" cy="190500"/>
            </a:xfrm>
            <a:custGeom>
              <a:avLst/>
              <a:gdLst>
                <a:gd name="T0" fmla="*/ 5 w 22"/>
                <a:gd name="T1" fmla="*/ 35 h 35"/>
                <a:gd name="T2" fmla="*/ 4 w 22"/>
                <a:gd name="T3" fmla="*/ 34 h 35"/>
                <a:gd name="T4" fmla="*/ 20 w 22"/>
                <a:gd name="T5" fmla="*/ 0 h 35"/>
                <a:gd name="T6" fmla="*/ 22 w 22"/>
                <a:gd name="T7" fmla="*/ 1 h 35"/>
                <a:gd name="T8" fmla="*/ 21 w 22"/>
                <a:gd name="T9" fmla="*/ 2 h 35"/>
                <a:gd name="T10" fmla="*/ 6 w 22"/>
                <a:gd name="T11" fmla="*/ 34 h 35"/>
                <a:gd name="T12" fmla="*/ 5 w 2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22" h="35">
                  <a:moveTo>
                    <a:pt x="5" y="35"/>
                  </a:moveTo>
                  <a:cubicBezTo>
                    <a:pt x="4" y="35"/>
                    <a:pt x="4" y="35"/>
                    <a:pt x="4" y="34"/>
                  </a:cubicBezTo>
                  <a:cubicBezTo>
                    <a:pt x="0" y="11"/>
                    <a:pt x="20" y="0"/>
                    <a:pt x="20" y="0"/>
                  </a:cubicBezTo>
                  <a:cubicBezTo>
                    <a:pt x="21" y="0"/>
                    <a:pt x="22" y="0"/>
                    <a:pt x="22" y="1"/>
                  </a:cubicBezTo>
                  <a:cubicBezTo>
                    <a:pt x="22" y="1"/>
                    <a:pt x="22" y="2"/>
                    <a:pt x="21" y="2"/>
                  </a:cubicBezTo>
                  <a:cubicBezTo>
                    <a:pt x="21" y="3"/>
                    <a:pt x="2" y="12"/>
                    <a:pt x="6" y="34"/>
                  </a:cubicBezTo>
                  <a:cubicBezTo>
                    <a:pt x="6" y="34"/>
                    <a:pt x="6" y="35"/>
                    <a:pt x="5" y="35"/>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íslîḑe">
              <a:extLst>
                <a:ext uri="{FF2B5EF4-FFF2-40B4-BE49-F238E27FC236}">
                  <a16:creationId xmlns:a16="http://schemas.microsoft.com/office/drawing/2014/main" id="{B2D063DA-9429-4683-A0DB-A35BC1E88C56}"/>
                </a:ext>
              </a:extLst>
            </p:cNvPr>
            <p:cNvSpPr/>
            <p:nvPr/>
          </p:nvSpPr>
          <p:spPr bwMode="auto">
            <a:xfrm>
              <a:off x="7150101" y="1262063"/>
              <a:ext cx="895350" cy="985838"/>
            </a:xfrm>
            <a:custGeom>
              <a:avLst/>
              <a:gdLst>
                <a:gd name="T0" fmla="*/ 146 w 164"/>
                <a:gd name="T1" fmla="*/ 0 h 181"/>
                <a:gd name="T2" fmla="*/ 107 w 164"/>
                <a:gd name="T3" fmla="*/ 29 h 181"/>
                <a:gd name="T4" fmla="*/ 47 w 164"/>
                <a:gd name="T5" fmla="*/ 86 h 181"/>
                <a:gd name="T6" fmla="*/ 26 w 164"/>
                <a:gd name="T7" fmla="*/ 144 h 181"/>
                <a:gd name="T8" fmla="*/ 105 w 164"/>
                <a:gd name="T9" fmla="*/ 116 h 181"/>
                <a:gd name="T10" fmla="*/ 149 w 164"/>
                <a:gd name="T11" fmla="*/ 69 h 181"/>
                <a:gd name="T12" fmla="*/ 146 w 164"/>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64" h="181">
                  <a:moveTo>
                    <a:pt x="146" y="0"/>
                  </a:moveTo>
                  <a:cubicBezTo>
                    <a:pt x="146" y="0"/>
                    <a:pt x="139" y="23"/>
                    <a:pt x="107" y="29"/>
                  </a:cubicBezTo>
                  <a:cubicBezTo>
                    <a:pt x="71" y="36"/>
                    <a:pt x="69" y="73"/>
                    <a:pt x="47" y="86"/>
                  </a:cubicBezTo>
                  <a:cubicBezTo>
                    <a:pt x="29" y="95"/>
                    <a:pt x="0" y="117"/>
                    <a:pt x="26" y="144"/>
                  </a:cubicBezTo>
                  <a:cubicBezTo>
                    <a:pt x="60" y="181"/>
                    <a:pt x="95" y="162"/>
                    <a:pt x="105" y="116"/>
                  </a:cubicBezTo>
                  <a:cubicBezTo>
                    <a:pt x="113" y="81"/>
                    <a:pt x="134" y="91"/>
                    <a:pt x="149" y="69"/>
                  </a:cubicBezTo>
                  <a:cubicBezTo>
                    <a:pt x="164" y="46"/>
                    <a:pt x="163" y="22"/>
                    <a:pt x="146" y="0"/>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iśļidè">
              <a:extLst>
                <a:ext uri="{FF2B5EF4-FFF2-40B4-BE49-F238E27FC236}">
                  <a16:creationId xmlns:a16="http://schemas.microsoft.com/office/drawing/2014/main" id="{BE3674C6-ACFD-4AFB-AF51-13D73C50BAFE}"/>
                </a:ext>
              </a:extLst>
            </p:cNvPr>
            <p:cNvSpPr/>
            <p:nvPr/>
          </p:nvSpPr>
          <p:spPr bwMode="auto">
            <a:xfrm>
              <a:off x="7226301" y="1255713"/>
              <a:ext cx="725488" cy="976313"/>
            </a:xfrm>
            <a:custGeom>
              <a:avLst/>
              <a:gdLst>
                <a:gd name="T0" fmla="*/ 15 w 133"/>
                <a:gd name="T1" fmla="*/ 179 h 179"/>
                <a:gd name="T2" fmla="*/ 14 w 133"/>
                <a:gd name="T3" fmla="*/ 179 h 179"/>
                <a:gd name="T4" fmla="*/ 40 w 133"/>
                <a:gd name="T5" fmla="*/ 106 h 179"/>
                <a:gd name="T6" fmla="*/ 60 w 133"/>
                <a:gd name="T7" fmla="*/ 79 h 179"/>
                <a:gd name="T8" fmla="*/ 97 w 133"/>
                <a:gd name="T9" fmla="*/ 41 h 179"/>
                <a:gd name="T10" fmla="*/ 131 w 133"/>
                <a:gd name="T11" fmla="*/ 1 h 179"/>
                <a:gd name="T12" fmla="*/ 132 w 133"/>
                <a:gd name="T13" fmla="*/ 0 h 179"/>
                <a:gd name="T14" fmla="*/ 133 w 133"/>
                <a:gd name="T15" fmla="*/ 1 h 179"/>
                <a:gd name="T16" fmla="*/ 98 w 133"/>
                <a:gd name="T17" fmla="*/ 42 h 179"/>
                <a:gd name="T18" fmla="*/ 61 w 133"/>
                <a:gd name="T19" fmla="*/ 80 h 179"/>
                <a:gd name="T20" fmla="*/ 40 w 133"/>
                <a:gd name="T21" fmla="*/ 107 h 179"/>
                <a:gd name="T22" fmla="*/ 16 w 133"/>
                <a:gd name="T23" fmla="*/ 178 h 179"/>
                <a:gd name="T24" fmla="*/ 15 w 133"/>
                <a:gd name="T25" fmla="*/ 17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179">
                  <a:moveTo>
                    <a:pt x="15" y="179"/>
                  </a:moveTo>
                  <a:cubicBezTo>
                    <a:pt x="14" y="179"/>
                    <a:pt x="14" y="179"/>
                    <a:pt x="14" y="179"/>
                  </a:cubicBezTo>
                  <a:cubicBezTo>
                    <a:pt x="0" y="141"/>
                    <a:pt x="24" y="117"/>
                    <a:pt x="40" y="106"/>
                  </a:cubicBezTo>
                  <a:cubicBezTo>
                    <a:pt x="49" y="99"/>
                    <a:pt x="54" y="90"/>
                    <a:pt x="60" y="79"/>
                  </a:cubicBezTo>
                  <a:cubicBezTo>
                    <a:pt x="68" y="65"/>
                    <a:pt x="77" y="49"/>
                    <a:pt x="97" y="41"/>
                  </a:cubicBezTo>
                  <a:cubicBezTo>
                    <a:pt x="127" y="28"/>
                    <a:pt x="131" y="1"/>
                    <a:pt x="131" y="1"/>
                  </a:cubicBezTo>
                  <a:cubicBezTo>
                    <a:pt x="131" y="1"/>
                    <a:pt x="132" y="0"/>
                    <a:pt x="132" y="0"/>
                  </a:cubicBezTo>
                  <a:cubicBezTo>
                    <a:pt x="133" y="0"/>
                    <a:pt x="133" y="1"/>
                    <a:pt x="133" y="1"/>
                  </a:cubicBezTo>
                  <a:cubicBezTo>
                    <a:pt x="133" y="2"/>
                    <a:pt x="129" y="29"/>
                    <a:pt x="98" y="42"/>
                  </a:cubicBezTo>
                  <a:cubicBezTo>
                    <a:pt x="78" y="51"/>
                    <a:pt x="69" y="66"/>
                    <a:pt x="61" y="80"/>
                  </a:cubicBezTo>
                  <a:cubicBezTo>
                    <a:pt x="55" y="91"/>
                    <a:pt x="50" y="101"/>
                    <a:pt x="40" y="107"/>
                  </a:cubicBezTo>
                  <a:cubicBezTo>
                    <a:pt x="25" y="118"/>
                    <a:pt x="2" y="141"/>
                    <a:pt x="16" y="178"/>
                  </a:cubicBezTo>
                  <a:cubicBezTo>
                    <a:pt x="16" y="179"/>
                    <a:pt x="16" y="179"/>
                    <a:pt x="15" y="179"/>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ṧ1ïḓé">
              <a:extLst>
                <a:ext uri="{FF2B5EF4-FFF2-40B4-BE49-F238E27FC236}">
                  <a16:creationId xmlns:a16="http://schemas.microsoft.com/office/drawing/2014/main" id="{A48E1F72-EE1A-47E8-A847-4B75BFF19612}"/>
                </a:ext>
              </a:extLst>
            </p:cNvPr>
            <p:cNvSpPr/>
            <p:nvPr/>
          </p:nvSpPr>
          <p:spPr bwMode="auto">
            <a:xfrm>
              <a:off x="7761288" y="1447800"/>
              <a:ext cx="219075" cy="58738"/>
            </a:xfrm>
            <a:custGeom>
              <a:avLst/>
              <a:gdLst>
                <a:gd name="T0" fmla="*/ 40 w 40"/>
                <a:gd name="T1" fmla="*/ 11 h 11"/>
                <a:gd name="T2" fmla="*/ 39 w 40"/>
                <a:gd name="T3" fmla="*/ 11 h 11"/>
                <a:gd name="T4" fmla="*/ 1 w 40"/>
                <a:gd name="T5" fmla="*/ 7 h 11"/>
                <a:gd name="T6" fmla="*/ 0 w 40"/>
                <a:gd name="T7" fmla="*/ 6 h 11"/>
                <a:gd name="T8" fmla="*/ 1 w 40"/>
                <a:gd name="T9" fmla="*/ 5 h 11"/>
                <a:gd name="T10" fmla="*/ 40 w 40"/>
                <a:gd name="T11" fmla="*/ 10 h 11"/>
                <a:gd name="T12" fmla="*/ 40 w 4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40" y="11"/>
                  </a:moveTo>
                  <a:cubicBezTo>
                    <a:pt x="39" y="11"/>
                    <a:pt x="39" y="11"/>
                    <a:pt x="39" y="11"/>
                  </a:cubicBezTo>
                  <a:cubicBezTo>
                    <a:pt x="39" y="11"/>
                    <a:pt x="27" y="2"/>
                    <a:pt x="1" y="7"/>
                  </a:cubicBezTo>
                  <a:cubicBezTo>
                    <a:pt x="1" y="7"/>
                    <a:pt x="0" y="6"/>
                    <a:pt x="0" y="6"/>
                  </a:cubicBezTo>
                  <a:cubicBezTo>
                    <a:pt x="0" y="5"/>
                    <a:pt x="1" y="5"/>
                    <a:pt x="1" y="5"/>
                  </a:cubicBezTo>
                  <a:cubicBezTo>
                    <a:pt x="28" y="0"/>
                    <a:pt x="40" y="9"/>
                    <a:pt x="40" y="10"/>
                  </a:cubicBezTo>
                  <a:cubicBezTo>
                    <a:pt x="40" y="11"/>
                    <a:pt x="40" y="11"/>
                    <a:pt x="40" y="11"/>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ŝlîḑe">
              <a:extLst>
                <a:ext uri="{FF2B5EF4-FFF2-40B4-BE49-F238E27FC236}">
                  <a16:creationId xmlns:a16="http://schemas.microsoft.com/office/drawing/2014/main" id="{39DCE408-9BCC-42BD-A657-89658A93F6DD}"/>
                </a:ext>
              </a:extLst>
            </p:cNvPr>
            <p:cNvSpPr/>
            <p:nvPr/>
          </p:nvSpPr>
          <p:spPr bwMode="auto">
            <a:xfrm>
              <a:off x="7570788" y="1593850"/>
              <a:ext cx="300038" cy="71438"/>
            </a:xfrm>
            <a:custGeom>
              <a:avLst/>
              <a:gdLst>
                <a:gd name="T0" fmla="*/ 55 w 55"/>
                <a:gd name="T1" fmla="*/ 13 h 13"/>
                <a:gd name="T2" fmla="*/ 54 w 55"/>
                <a:gd name="T3" fmla="*/ 13 h 13"/>
                <a:gd name="T4" fmla="*/ 1 w 55"/>
                <a:gd name="T5" fmla="*/ 13 h 13"/>
                <a:gd name="T6" fmla="*/ 0 w 55"/>
                <a:gd name="T7" fmla="*/ 12 h 13"/>
                <a:gd name="T8" fmla="*/ 0 w 55"/>
                <a:gd name="T9" fmla="*/ 11 h 13"/>
                <a:gd name="T10" fmla="*/ 55 w 55"/>
                <a:gd name="T11" fmla="*/ 11 h 13"/>
                <a:gd name="T12" fmla="*/ 55 w 55"/>
                <a:gd name="T13" fmla="*/ 12 h 13"/>
                <a:gd name="T14" fmla="*/ 55 w 55"/>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13">
                  <a:moveTo>
                    <a:pt x="55" y="13"/>
                  </a:moveTo>
                  <a:cubicBezTo>
                    <a:pt x="54" y="13"/>
                    <a:pt x="54" y="13"/>
                    <a:pt x="54" y="13"/>
                  </a:cubicBezTo>
                  <a:cubicBezTo>
                    <a:pt x="54" y="13"/>
                    <a:pt x="29" y="2"/>
                    <a:pt x="1" y="13"/>
                  </a:cubicBezTo>
                  <a:cubicBezTo>
                    <a:pt x="1" y="13"/>
                    <a:pt x="0" y="13"/>
                    <a:pt x="0" y="12"/>
                  </a:cubicBezTo>
                  <a:cubicBezTo>
                    <a:pt x="0" y="12"/>
                    <a:pt x="0" y="12"/>
                    <a:pt x="0" y="11"/>
                  </a:cubicBezTo>
                  <a:cubicBezTo>
                    <a:pt x="29" y="0"/>
                    <a:pt x="55" y="11"/>
                    <a:pt x="55" y="11"/>
                  </a:cubicBezTo>
                  <a:cubicBezTo>
                    <a:pt x="55" y="12"/>
                    <a:pt x="55" y="12"/>
                    <a:pt x="55" y="12"/>
                  </a:cubicBezTo>
                  <a:lnTo>
                    <a:pt x="55" y="13"/>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íṩḻïḍé">
              <a:extLst>
                <a:ext uri="{FF2B5EF4-FFF2-40B4-BE49-F238E27FC236}">
                  <a16:creationId xmlns:a16="http://schemas.microsoft.com/office/drawing/2014/main" id="{00F373B6-1DB4-4BA2-99F9-B2668F2EB794}"/>
                </a:ext>
              </a:extLst>
            </p:cNvPr>
            <p:cNvSpPr/>
            <p:nvPr/>
          </p:nvSpPr>
          <p:spPr bwMode="auto">
            <a:xfrm>
              <a:off x="7412038" y="1828800"/>
              <a:ext cx="257175" cy="130175"/>
            </a:xfrm>
            <a:custGeom>
              <a:avLst/>
              <a:gdLst>
                <a:gd name="T0" fmla="*/ 47 w 47"/>
                <a:gd name="T1" fmla="*/ 24 h 24"/>
                <a:gd name="T2" fmla="*/ 46 w 47"/>
                <a:gd name="T3" fmla="*/ 24 h 24"/>
                <a:gd name="T4" fmla="*/ 1 w 47"/>
                <a:gd name="T5" fmla="*/ 6 h 24"/>
                <a:gd name="T6" fmla="*/ 0 w 47"/>
                <a:gd name="T7" fmla="*/ 5 h 24"/>
                <a:gd name="T8" fmla="*/ 1 w 47"/>
                <a:gd name="T9" fmla="*/ 4 h 24"/>
                <a:gd name="T10" fmla="*/ 47 w 47"/>
                <a:gd name="T11" fmla="*/ 23 h 24"/>
                <a:gd name="T12" fmla="*/ 47 w 47"/>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7" h="24">
                  <a:moveTo>
                    <a:pt x="47" y="24"/>
                  </a:moveTo>
                  <a:cubicBezTo>
                    <a:pt x="46" y="24"/>
                    <a:pt x="46" y="24"/>
                    <a:pt x="46" y="24"/>
                  </a:cubicBezTo>
                  <a:cubicBezTo>
                    <a:pt x="46" y="24"/>
                    <a:pt x="23" y="1"/>
                    <a:pt x="1" y="6"/>
                  </a:cubicBezTo>
                  <a:cubicBezTo>
                    <a:pt x="1" y="6"/>
                    <a:pt x="0" y="6"/>
                    <a:pt x="0" y="5"/>
                  </a:cubicBezTo>
                  <a:cubicBezTo>
                    <a:pt x="0" y="5"/>
                    <a:pt x="0" y="5"/>
                    <a:pt x="1" y="4"/>
                  </a:cubicBezTo>
                  <a:cubicBezTo>
                    <a:pt x="23" y="0"/>
                    <a:pt x="46" y="22"/>
                    <a:pt x="47" y="23"/>
                  </a:cubicBezTo>
                  <a:cubicBezTo>
                    <a:pt x="47" y="24"/>
                    <a:pt x="47" y="24"/>
                    <a:pt x="47" y="24"/>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ŝļîḍe">
              <a:extLst>
                <a:ext uri="{FF2B5EF4-FFF2-40B4-BE49-F238E27FC236}">
                  <a16:creationId xmlns:a16="http://schemas.microsoft.com/office/drawing/2014/main" id="{FCB02B43-89EE-44B7-A242-AD8D2212B12A}"/>
                </a:ext>
              </a:extLst>
            </p:cNvPr>
            <p:cNvSpPr/>
            <p:nvPr/>
          </p:nvSpPr>
          <p:spPr bwMode="auto">
            <a:xfrm>
              <a:off x="7669213" y="1441450"/>
              <a:ext cx="53975" cy="98425"/>
            </a:xfrm>
            <a:custGeom>
              <a:avLst/>
              <a:gdLst>
                <a:gd name="T0" fmla="*/ 1 w 10"/>
                <a:gd name="T1" fmla="*/ 18 h 18"/>
                <a:gd name="T2" fmla="*/ 0 w 10"/>
                <a:gd name="T3" fmla="*/ 18 h 18"/>
                <a:gd name="T4" fmla="*/ 0 w 10"/>
                <a:gd name="T5" fmla="*/ 17 h 18"/>
                <a:gd name="T6" fmla="*/ 5 w 10"/>
                <a:gd name="T7" fmla="*/ 1 h 18"/>
                <a:gd name="T8" fmla="*/ 6 w 10"/>
                <a:gd name="T9" fmla="*/ 0 h 18"/>
                <a:gd name="T10" fmla="*/ 7 w 10"/>
                <a:gd name="T11" fmla="*/ 0 h 18"/>
                <a:gd name="T12" fmla="*/ 1 w 1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 h="18">
                  <a:moveTo>
                    <a:pt x="1" y="18"/>
                  </a:moveTo>
                  <a:cubicBezTo>
                    <a:pt x="0" y="18"/>
                    <a:pt x="0" y="18"/>
                    <a:pt x="0" y="18"/>
                  </a:cubicBezTo>
                  <a:cubicBezTo>
                    <a:pt x="0" y="17"/>
                    <a:pt x="0" y="17"/>
                    <a:pt x="0" y="17"/>
                  </a:cubicBezTo>
                  <a:cubicBezTo>
                    <a:pt x="8" y="7"/>
                    <a:pt x="5" y="1"/>
                    <a:pt x="5" y="1"/>
                  </a:cubicBezTo>
                  <a:cubicBezTo>
                    <a:pt x="5" y="0"/>
                    <a:pt x="5" y="0"/>
                    <a:pt x="6" y="0"/>
                  </a:cubicBezTo>
                  <a:cubicBezTo>
                    <a:pt x="6" y="0"/>
                    <a:pt x="7" y="0"/>
                    <a:pt x="7" y="0"/>
                  </a:cubicBezTo>
                  <a:cubicBezTo>
                    <a:pt x="7" y="1"/>
                    <a:pt x="10" y="7"/>
                    <a:pt x="1" y="18"/>
                  </a:cubicBez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ṩḷidé">
              <a:extLst>
                <a:ext uri="{FF2B5EF4-FFF2-40B4-BE49-F238E27FC236}">
                  <a16:creationId xmlns:a16="http://schemas.microsoft.com/office/drawing/2014/main" id="{E764FF00-D75C-474B-9726-8175E793DE20}"/>
                </a:ext>
              </a:extLst>
            </p:cNvPr>
            <p:cNvSpPr/>
            <p:nvPr/>
          </p:nvSpPr>
          <p:spPr bwMode="auto">
            <a:xfrm>
              <a:off x="7499351" y="1660525"/>
              <a:ext cx="42863" cy="114300"/>
            </a:xfrm>
            <a:custGeom>
              <a:avLst/>
              <a:gdLst>
                <a:gd name="T0" fmla="*/ 2 w 8"/>
                <a:gd name="T1" fmla="*/ 21 h 21"/>
                <a:gd name="T2" fmla="*/ 1 w 8"/>
                <a:gd name="T3" fmla="*/ 21 h 21"/>
                <a:gd name="T4" fmla="*/ 1 w 8"/>
                <a:gd name="T5" fmla="*/ 20 h 21"/>
                <a:gd name="T6" fmla="*/ 1 w 8"/>
                <a:gd name="T7" fmla="*/ 1 h 21"/>
                <a:gd name="T8" fmla="*/ 1 w 8"/>
                <a:gd name="T9" fmla="*/ 0 h 21"/>
                <a:gd name="T10" fmla="*/ 2 w 8"/>
                <a:gd name="T11" fmla="*/ 0 h 21"/>
                <a:gd name="T12" fmla="*/ 3 w 8"/>
                <a:gd name="T13" fmla="*/ 20 h 21"/>
                <a:gd name="T14" fmla="*/ 2 w 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1">
                  <a:moveTo>
                    <a:pt x="2" y="21"/>
                  </a:moveTo>
                  <a:cubicBezTo>
                    <a:pt x="1" y="21"/>
                    <a:pt x="1" y="21"/>
                    <a:pt x="1" y="21"/>
                  </a:cubicBezTo>
                  <a:cubicBezTo>
                    <a:pt x="1" y="21"/>
                    <a:pt x="1" y="20"/>
                    <a:pt x="1" y="20"/>
                  </a:cubicBezTo>
                  <a:cubicBezTo>
                    <a:pt x="6" y="10"/>
                    <a:pt x="1" y="1"/>
                    <a:pt x="1" y="1"/>
                  </a:cubicBezTo>
                  <a:cubicBezTo>
                    <a:pt x="0" y="0"/>
                    <a:pt x="0" y="0"/>
                    <a:pt x="1" y="0"/>
                  </a:cubicBezTo>
                  <a:cubicBezTo>
                    <a:pt x="1" y="0"/>
                    <a:pt x="2" y="0"/>
                    <a:pt x="2" y="0"/>
                  </a:cubicBezTo>
                  <a:cubicBezTo>
                    <a:pt x="2" y="0"/>
                    <a:pt x="8" y="10"/>
                    <a:pt x="3" y="20"/>
                  </a:cubicBezTo>
                  <a:lnTo>
                    <a:pt x="2" y="21"/>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ŝ1iḓè">
              <a:extLst>
                <a:ext uri="{FF2B5EF4-FFF2-40B4-BE49-F238E27FC236}">
                  <a16:creationId xmlns:a16="http://schemas.microsoft.com/office/drawing/2014/main" id="{08AAC35E-637D-420C-95BE-1A0CF7B1915C}"/>
                </a:ext>
              </a:extLst>
            </p:cNvPr>
            <p:cNvSpPr/>
            <p:nvPr/>
          </p:nvSpPr>
          <p:spPr bwMode="auto">
            <a:xfrm>
              <a:off x="7318376" y="1824038"/>
              <a:ext cx="60325" cy="130175"/>
            </a:xfrm>
            <a:custGeom>
              <a:avLst/>
              <a:gdLst>
                <a:gd name="T0" fmla="*/ 3 w 11"/>
                <a:gd name="T1" fmla="*/ 24 h 24"/>
                <a:gd name="T2" fmla="*/ 2 w 11"/>
                <a:gd name="T3" fmla="*/ 23 h 24"/>
                <a:gd name="T4" fmla="*/ 2 w 11"/>
                <a:gd name="T5" fmla="*/ 22 h 24"/>
                <a:gd name="T6" fmla="*/ 0 w 11"/>
                <a:gd name="T7" fmla="*/ 1 h 24"/>
                <a:gd name="T8" fmla="*/ 0 w 11"/>
                <a:gd name="T9" fmla="*/ 0 h 24"/>
                <a:gd name="T10" fmla="*/ 1 w 11"/>
                <a:gd name="T11" fmla="*/ 0 h 24"/>
                <a:gd name="T12" fmla="*/ 3 w 11"/>
                <a:gd name="T13" fmla="*/ 23 h 24"/>
                <a:gd name="T14" fmla="*/ 3 w 11"/>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4">
                  <a:moveTo>
                    <a:pt x="3" y="24"/>
                  </a:moveTo>
                  <a:cubicBezTo>
                    <a:pt x="2" y="23"/>
                    <a:pt x="2" y="23"/>
                    <a:pt x="2" y="23"/>
                  </a:cubicBezTo>
                  <a:cubicBezTo>
                    <a:pt x="2" y="23"/>
                    <a:pt x="2" y="23"/>
                    <a:pt x="2" y="22"/>
                  </a:cubicBezTo>
                  <a:cubicBezTo>
                    <a:pt x="9" y="11"/>
                    <a:pt x="0" y="1"/>
                    <a:pt x="0" y="1"/>
                  </a:cubicBezTo>
                  <a:cubicBezTo>
                    <a:pt x="0" y="0"/>
                    <a:pt x="0" y="0"/>
                    <a:pt x="0" y="0"/>
                  </a:cubicBezTo>
                  <a:cubicBezTo>
                    <a:pt x="1" y="0"/>
                    <a:pt x="1" y="0"/>
                    <a:pt x="1" y="0"/>
                  </a:cubicBezTo>
                  <a:cubicBezTo>
                    <a:pt x="1" y="0"/>
                    <a:pt x="11" y="11"/>
                    <a:pt x="3" y="23"/>
                  </a:cubicBezTo>
                  <a:lnTo>
                    <a:pt x="3" y="24"/>
                  </a:lnTo>
                  <a:close/>
                </a:path>
              </a:pathLst>
            </a:custGeom>
            <a:solidFill>
              <a:srgbClr val="D3332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isľîḓe">
              <a:extLst>
                <a:ext uri="{FF2B5EF4-FFF2-40B4-BE49-F238E27FC236}">
                  <a16:creationId xmlns:a16="http://schemas.microsoft.com/office/drawing/2014/main" id="{837001B5-BBE9-4CB3-B79E-BF48F9DFC66A}"/>
                </a:ext>
              </a:extLst>
            </p:cNvPr>
            <p:cNvSpPr/>
            <p:nvPr/>
          </p:nvSpPr>
          <p:spPr bwMode="auto">
            <a:xfrm>
              <a:off x="6664326" y="1774825"/>
              <a:ext cx="1658938" cy="1003300"/>
            </a:xfrm>
            <a:custGeom>
              <a:avLst/>
              <a:gdLst>
                <a:gd name="T0" fmla="*/ 304 w 304"/>
                <a:gd name="T1" fmla="*/ 53 h 184"/>
                <a:gd name="T2" fmla="*/ 239 w 304"/>
                <a:gd name="T3" fmla="*/ 90 h 184"/>
                <a:gd name="T4" fmla="*/ 124 w 304"/>
                <a:gd name="T5" fmla="*/ 138 h 184"/>
                <a:gd name="T6" fmla="*/ 29 w 304"/>
                <a:gd name="T7" fmla="*/ 131 h 184"/>
                <a:gd name="T8" fmla="*/ 118 w 304"/>
                <a:gd name="T9" fmla="*/ 38 h 184"/>
                <a:gd name="T10" fmla="*/ 210 w 304"/>
                <a:gd name="T11" fmla="*/ 7 h 184"/>
                <a:gd name="T12" fmla="*/ 304 w 304"/>
                <a:gd name="T13" fmla="*/ 53 h 184"/>
              </a:gdLst>
              <a:ahLst/>
              <a:cxnLst>
                <a:cxn ang="0">
                  <a:pos x="T0" y="T1"/>
                </a:cxn>
                <a:cxn ang="0">
                  <a:pos x="T2" y="T3"/>
                </a:cxn>
                <a:cxn ang="0">
                  <a:pos x="T4" y="T5"/>
                </a:cxn>
                <a:cxn ang="0">
                  <a:pos x="T6" y="T7"/>
                </a:cxn>
                <a:cxn ang="0">
                  <a:pos x="T8" y="T9"/>
                </a:cxn>
                <a:cxn ang="0">
                  <a:pos x="T10" y="T11"/>
                </a:cxn>
                <a:cxn ang="0">
                  <a:pos x="T12" y="T13"/>
                </a:cxn>
              </a:cxnLst>
              <a:rect l="0" t="0" r="r" b="b"/>
              <a:pathLst>
                <a:path w="304" h="184">
                  <a:moveTo>
                    <a:pt x="304" y="53"/>
                  </a:moveTo>
                  <a:cubicBezTo>
                    <a:pt x="304" y="53"/>
                    <a:pt x="268" y="49"/>
                    <a:pt x="239" y="90"/>
                  </a:cubicBezTo>
                  <a:cubicBezTo>
                    <a:pt x="207" y="134"/>
                    <a:pt x="155" y="114"/>
                    <a:pt x="124" y="138"/>
                  </a:cubicBezTo>
                  <a:cubicBezTo>
                    <a:pt x="99" y="156"/>
                    <a:pt x="52" y="184"/>
                    <a:pt x="29" y="131"/>
                  </a:cubicBezTo>
                  <a:cubicBezTo>
                    <a:pt x="0" y="62"/>
                    <a:pt x="48" y="24"/>
                    <a:pt x="118" y="38"/>
                  </a:cubicBezTo>
                  <a:cubicBezTo>
                    <a:pt x="171" y="49"/>
                    <a:pt x="171" y="13"/>
                    <a:pt x="210" y="7"/>
                  </a:cubicBezTo>
                  <a:cubicBezTo>
                    <a:pt x="251" y="0"/>
                    <a:pt x="284" y="16"/>
                    <a:pt x="304" y="53"/>
                  </a:cubicBez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şľiḋe">
              <a:extLst>
                <a:ext uri="{FF2B5EF4-FFF2-40B4-BE49-F238E27FC236}">
                  <a16:creationId xmlns:a16="http://schemas.microsoft.com/office/drawing/2014/main" id="{4F69A35E-F403-459C-BE7E-C9618DEA2DAC}"/>
                </a:ext>
              </a:extLst>
            </p:cNvPr>
            <p:cNvSpPr/>
            <p:nvPr/>
          </p:nvSpPr>
          <p:spPr bwMode="auto">
            <a:xfrm>
              <a:off x="6577013" y="1998663"/>
              <a:ext cx="1752600" cy="577850"/>
            </a:xfrm>
            <a:custGeom>
              <a:avLst/>
              <a:gdLst>
                <a:gd name="T0" fmla="*/ 62 w 321"/>
                <a:gd name="T1" fmla="*/ 93 h 106"/>
                <a:gd name="T2" fmla="*/ 1 w 321"/>
                <a:gd name="T3" fmla="*/ 65 h 106"/>
                <a:gd name="T4" fmla="*/ 1 w 321"/>
                <a:gd name="T5" fmla="*/ 64 h 106"/>
                <a:gd name="T6" fmla="*/ 2 w 321"/>
                <a:gd name="T7" fmla="*/ 64 h 106"/>
                <a:gd name="T8" fmla="*/ 116 w 321"/>
                <a:gd name="T9" fmla="*/ 74 h 106"/>
                <a:gd name="T10" fmla="*/ 166 w 321"/>
                <a:gd name="T11" fmla="*/ 62 h 106"/>
                <a:gd name="T12" fmla="*/ 241 w 321"/>
                <a:gd name="T13" fmla="*/ 34 h 106"/>
                <a:gd name="T14" fmla="*/ 320 w 321"/>
                <a:gd name="T15" fmla="*/ 11 h 106"/>
                <a:gd name="T16" fmla="*/ 321 w 321"/>
                <a:gd name="T17" fmla="*/ 12 h 106"/>
                <a:gd name="T18" fmla="*/ 319 w 321"/>
                <a:gd name="T19" fmla="*/ 13 h 106"/>
                <a:gd name="T20" fmla="*/ 243 w 321"/>
                <a:gd name="T21" fmla="*/ 36 h 106"/>
                <a:gd name="T22" fmla="*/ 166 w 321"/>
                <a:gd name="T23" fmla="*/ 64 h 106"/>
                <a:gd name="T24" fmla="*/ 117 w 321"/>
                <a:gd name="T25" fmla="*/ 76 h 106"/>
                <a:gd name="T26" fmla="*/ 62 w 321"/>
                <a:gd name="T27" fmla="*/ 9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1" h="106">
                  <a:moveTo>
                    <a:pt x="62" y="93"/>
                  </a:moveTo>
                  <a:cubicBezTo>
                    <a:pt x="43" y="93"/>
                    <a:pt x="21" y="86"/>
                    <a:pt x="1" y="65"/>
                  </a:cubicBezTo>
                  <a:cubicBezTo>
                    <a:pt x="0" y="65"/>
                    <a:pt x="0" y="64"/>
                    <a:pt x="1" y="64"/>
                  </a:cubicBezTo>
                  <a:cubicBezTo>
                    <a:pt x="1" y="63"/>
                    <a:pt x="2" y="63"/>
                    <a:pt x="2" y="64"/>
                  </a:cubicBezTo>
                  <a:cubicBezTo>
                    <a:pt x="45" y="106"/>
                    <a:pt x="92" y="88"/>
                    <a:pt x="116" y="74"/>
                  </a:cubicBezTo>
                  <a:cubicBezTo>
                    <a:pt x="131" y="65"/>
                    <a:pt x="148" y="63"/>
                    <a:pt x="166" y="62"/>
                  </a:cubicBezTo>
                  <a:cubicBezTo>
                    <a:pt x="191" y="59"/>
                    <a:pt x="218" y="57"/>
                    <a:pt x="241" y="34"/>
                  </a:cubicBezTo>
                  <a:cubicBezTo>
                    <a:pt x="278" y="0"/>
                    <a:pt x="319" y="11"/>
                    <a:pt x="320" y="11"/>
                  </a:cubicBezTo>
                  <a:cubicBezTo>
                    <a:pt x="320" y="11"/>
                    <a:pt x="321" y="12"/>
                    <a:pt x="321" y="12"/>
                  </a:cubicBezTo>
                  <a:cubicBezTo>
                    <a:pt x="320" y="13"/>
                    <a:pt x="320" y="13"/>
                    <a:pt x="319" y="13"/>
                  </a:cubicBezTo>
                  <a:cubicBezTo>
                    <a:pt x="319" y="13"/>
                    <a:pt x="279" y="2"/>
                    <a:pt x="243" y="36"/>
                  </a:cubicBezTo>
                  <a:cubicBezTo>
                    <a:pt x="219" y="59"/>
                    <a:pt x="192" y="62"/>
                    <a:pt x="166" y="64"/>
                  </a:cubicBezTo>
                  <a:cubicBezTo>
                    <a:pt x="149" y="66"/>
                    <a:pt x="132" y="67"/>
                    <a:pt x="117" y="76"/>
                  </a:cubicBezTo>
                  <a:cubicBezTo>
                    <a:pt x="104" y="84"/>
                    <a:pt x="84" y="93"/>
                    <a:pt x="62" y="93"/>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í$ḻïdè">
              <a:extLst>
                <a:ext uri="{FF2B5EF4-FFF2-40B4-BE49-F238E27FC236}">
                  <a16:creationId xmlns:a16="http://schemas.microsoft.com/office/drawing/2014/main" id="{AB6BB805-B1AC-4F0A-8A95-2CEBF53A5D02}"/>
                </a:ext>
              </a:extLst>
            </p:cNvPr>
            <p:cNvSpPr/>
            <p:nvPr/>
          </p:nvSpPr>
          <p:spPr bwMode="auto">
            <a:xfrm>
              <a:off x="7902576" y="1866900"/>
              <a:ext cx="142875" cy="315913"/>
            </a:xfrm>
            <a:custGeom>
              <a:avLst/>
              <a:gdLst>
                <a:gd name="T0" fmla="*/ 1 w 26"/>
                <a:gd name="T1" fmla="*/ 58 h 58"/>
                <a:gd name="T2" fmla="*/ 1 w 26"/>
                <a:gd name="T3" fmla="*/ 58 h 58"/>
                <a:gd name="T4" fmla="*/ 0 w 26"/>
                <a:gd name="T5" fmla="*/ 57 h 58"/>
                <a:gd name="T6" fmla="*/ 18 w 26"/>
                <a:gd name="T7" fmla="*/ 1 h 58"/>
                <a:gd name="T8" fmla="*/ 18 w 26"/>
                <a:gd name="T9" fmla="*/ 0 h 58"/>
                <a:gd name="T10" fmla="*/ 20 w 26"/>
                <a:gd name="T11" fmla="*/ 1 h 58"/>
                <a:gd name="T12" fmla="*/ 2 w 26"/>
                <a:gd name="T13" fmla="*/ 58 h 58"/>
                <a:gd name="T14" fmla="*/ 1 w 26"/>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58">
                  <a:moveTo>
                    <a:pt x="1" y="58"/>
                  </a:moveTo>
                  <a:cubicBezTo>
                    <a:pt x="1" y="58"/>
                    <a:pt x="1" y="58"/>
                    <a:pt x="1" y="58"/>
                  </a:cubicBezTo>
                  <a:cubicBezTo>
                    <a:pt x="0" y="58"/>
                    <a:pt x="0" y="57"/>
                    <a:pt x="0" y="57"/>
                  </a:cubicBezTo>
                  <a:cubicBezTo>
                    <a:pt x="23" y="23"/>
                    <a:pt x="18" y="1"/>
                    <a:pt x="18" y="1"/>
                  </a:cubicBezTo>
                  <a:cubicBezTo>
                    <a:pt x="17" y="1"/>
                    <a:pt x="18" y="0"/>
                    <a:pt x="18" y="0"/>
                  </a:cubicBezTo>
                  <a:cubicBezTo>
                    <a:pt x="19" y="0"/>
                    <a:pt x="20" y="0"/>
                    <a:pt x="20" y="1"/>
                  </a:cubicBezTo>
                  <a:cubicBezTo>
                    <a:pt x="20" y="1"/>
                    <a:pt x="26" y="24"/>
                    <a:pt x="2" y="58"/>
                  </a:cubicBezTo>
                  <a:cubicBezTo>
                    <a:pt x="2" y="58"/>
                    <a:pt x="2" y="58"/>
                    <a:pt x="1" y="58"/>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ïsľidè">
              <a:extLst>
                <a:ext uri="{FF2B5EF4-FFF2-40B4-BE49-F238E27FC236}">
                  <a16:creationId xmlns:a16="http://schemas.microsoft.com/office/drawing/2014/main" id="{E9023E5A-8E18-4F78-8397-92171B242E79}"/>
                </a:ext>
              </a:extLst>
            </p:cNvPr>
            <p:cNvSpPr/>
            <p:nvPr/>
          </p:nvSpPr>
          <p:spPr bwMode="auto">
            <a:xfrm>
              <a:off x="7532688" y="1920875"/>
              <a:ext cx="195263" cy="420688"/>
            </a:xfrm>
            <a:custGeom>
              <a:avLst/>
              <a:gdLst>
                <a:gd name="T0" fmla="*/ 1 w 36"/>
                <a:gd name="T1" fmla="*/ 77 h 77"/>
                <a:gd name="T2" fmla="*/ 0 w 36"/>
                <a:gd name="T3" fmla="*/ 77 h 77"/>
                <a:gd name="T4" fmla="*/ 0 w 36"/>
                <a:gd name="T5" fmla="*/ 75 h 77"/>
                <a:gd name="T6" fmla="*/ 33 w 36"/>
                <a:gd name="T7" fmla="*/ 1 h 77"/>
                <a:gd name="T8" fmla="*/ 34 w 36"/>
                <a:gd name="T9" fmla="*/ 0 h 77"/>
                <a:gd name="T10" fmla="*/ 34 w 36"/>
                <a:gd name="T11" fmla="*/ 0 h 77"/>
                <a:gd name="T12" fmla="*/ 36 w 36"/>
                <a:gd name="T13" fmla="*/ 1 h 77"/>
                <a:gd name="T14" fmla="*/ 2 w 36"/>
                <a:gd name="T15" fmla="*/ 77 h 77"/>
                <a:gd name="T16" fmla="*/ 1 w 36"/>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77">
                  <a:moveTo>
                    <a:pt x="1" y="77"/>
                  </a:moveTo>
                  <a:cubicBezTo>
                    <a:pt x="0" y="77"/>
                    <a:pt x="0" y="77"/>
                    <a:pt x="0" y="77"/>
                  </a:cubicBezTo>
                  <a:cubicBezTo>
                    <a:pt x="0" y="76"/>
                    <a:pt x="0" y="75"/>
                    <a:pt x="0" y="75"/>
                  </a:cubicBezTo>
                  <a:cubicBezTo>
                    <a:pt x="33" y="43"/>
                    <a:pt x="33" y="2"/>
                    <a:pt x="33" y="1"/>
                  </a:cubicBezTo>
                  <a:cubicBezTo>
                    <a:pt x="33" y="1"/>
                    <a:pt x="34" y="0"/>
                    <a:pt x="34" y="0"/>
                  </a:cubicBezTo>
                  <a:cubicBezTo>
                    <a:pt x="34" y="0"/>
                    <a:pt x="34" y="0"/>
                    <a:pt x="34" y="0"/>
                  </a:cubicBezTo>
                  <a:cubicBezTo>
                    <a:pt x="35" y="0"/>
                    <a:pt x="36" y="1"/>
                    <a:pt x="36" y="1"/>
                  </a:cubicBezTo>
                  <a:cubicBezTo>
                    <a:pt x="36" y="2"/>
                    <a:pt x="35" y="44"/>
                    <a:pt x="2" y="77"/>
                  </a:cubicBezTo>
                  <a:lnTo>
                    <a:pt x="1" y="77"/>
                  </a:ln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ïśḷîḍê">
              <a:extLst>
                <a:ext uri="{FF2B5EF4-FFF2-40B4-BE49-F238E27FC236}">
                  <a16:creationId xmlns:a16="http://schemas.microsoft.com/office/drawing/2014/main" id="{B0CD3918-CA7E-414F-B425-DCBEC95B7019}"/>
                </a:ext>
              </a:extLst>
            </p:cNvPr>
            <p:cNvSpPr/>
            <p:nvPr/>
          </p:nvSpPr>
          <p:spPr bwMode="auto">
            <a:xfrm>
              <a:off x="7161213" y="2014538"/>
              <a:ext cx="125413" cy="425450"/>
            </a:xfrm>
            <a:custGeom>
              <a:avLst/>
              <a:gdLst>
                <a:gd name="T0" fmla="*/ 1 w 23"/>
                <a:gd name="T1" fmla="*/ 78 h 78"/>
                <a:gd name="T2" fmla="*/ 1 w 23"/>
                <a:gd name="T3" fmla="*/ 77 h 78"/>
                <a:gd name="T4" fmla="*/ 1 w 23"/>
                <a:gd name="T5" fmla="*/ 76 h 78"/>
                <a:gd name="T6" fmla="*/ 3 w 23"/>
                <a:gd name="T7" fmla="*/ 2 h 78"/>
                <a:gd name="T8" fmla="*/ 4 w 23"/>
                <a:gd name="T9" fmla="*/ 1 h 78"/>
                <a:gd name="T10" fmla="*/ 5 w 23"/>
                <a:gd name="T11" fmla="*/ 1 h 78"/>
                <a:gd name="T12" fmla="*/ 2 w 23"/>
                <a:gd name="T13" fmla="*/ 77 h 78"/>
                <a:gd name="T14" fmla="*/ 1 w 23"/>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78">
                  <a:moveTo>
                    <a:pt x="1" y="78"/>
                  </a:moveTo>
                  <a:cubicBezTo>
                    <a:pt x="1" y="77"/>
                    <a:pt x="1" y="77"/>
                    <a:pt x="1" y="77"/>
                  </a:cubicBezTo>
                  <a:cubicBezTo>
                    <a:pt x="0" y="77"/>
                    <a:pt x="0" y="76"/>
                    <a:pt x="1" y="76"/>
                  </a:cubicBezTo>
                  <a:cubicBezTo>
                    <a:pt x="20" y="49"/>
                    <a:pt x="3" y="3"/>
                    <a:pt x="3" y="2"/>
                  </a:cubicBezTo>
                  <a:cubicBezTo>
                    <a:pt x="3" y="1"/>
                    <a:pt x="3" y="1"/>
                    <a:pt x="4" y="1"/>
                  </a:cubicBezTo>
                  <a:cubicBezTo>
                    <a:pt x="4" y="0"/>
                    <a:pt x="5" y="1"/>
                    <a:pt x="5" y="1"/>
                  </a:cubicBezTo>
                  <a:cubicBezTo>
                    <a:pt x="6" y="3"/>
                    <a:pt x="23" y="49"/>
                    <a:pt x="2" y="77"/>
                  </a:cubicBezTo>
                  <a:cubicBezTo>
                    <a:pt x="2" y="77"/>
                    <a:pt x="2" y="78"/>
                    <a:pt x="1" y="78"/>
                  </a:cubicBez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ïśḷîḓè">
              <a:extLst>
                <a:ext uri="{FF2B5EF4-FFF2-40B4-BE49-F238E27FC236}">
                  <a16:creationId xmlns:a16="http://schemas.microsoft.com/office/drawing/2014/main" id="{F5362FDB-AA6E-41A9-B3A7-FC4B0DBB811C}"/>
                </a:ext>
              </a:extLst>
            </p:cNvPr>
            <p:cNvSpPr/>
            <p:nvPr/>
          </p:nvSpPr>
          <p:spPr bwMode="auto">
            <a:xfrm>
              <a:off x="7766051" y="2243138"/>
              <a:ext cx="158750" cy="53975"/>
            </a:xfrm>
            <a:custGeom>
              <a:avLst/>
              <a:gdLst>
                <a:gd name="T0" fmla="*/ 27 w 29"/>
                <a:gd name="T1" fmla="*/ 10 h 10"/>
                <a:gd name="T2" fmla="*/ 27 w 29"/>
                <a:gd name="T3" fmla="*/ 10 h 10"/>
                <a:gd name="T4" fmla="*/ 1 w 29"/>
                <a:gd name="T5" fmla="*/ 7 h 10"/>
                <a:gd name="T6" fmla="*/ 0 w 29"/>
                <a:gd name="T7" fmla="*/ 6 h 10"/>
                <a:gd name="T8" fmla="*/ 1 w 29"/>
                <a:gd name="T9" fmla="*/ 5 h 10"/>
                <a:gd name="T10" fmla="*/ 28 w 29"/>
                <a:gd name="T11" fmla="*/ 8 h 10"/>
                <a:gd name="T12" fmla="*/ 28 w 29"/>
                <a:gd name="T13" fmla="*/ 10 h 10"/>
                <a:gd name="T14" fmla="*/ 27 w 29"/>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0">
                  <a:moveTo>
                    <a:pt x="27" y="10"/>
                  </a:moveTo>
                  <a:cubicBezTo>
                    <a:pt x="27" y="10"/>
                    <a:pt x="27" y="10"/>
                    <a:pt x="27" y="10"/>
                  </a:cubicBezTo>
                  <a:cubicBezTo>
                    <a:pt x="26" y="10"/>
                    <a:pt x="19" y="2"/>
                    <a:pt x="1" y="7"/>
                  </a:cubicBezTo>
                  <a:cubicBezTo>
                    <a:pt x="1" y="7"/>
                    <a:pt x="0" y="7"/>
                    <a:pt x="0" y="6"/>
                  </a:cubicBezTo>
                  <a:cubicBezTo>
                    <a:pt x="0" y="6"/>
                    <a:pt x="0" y="5"/>
                    <a:pt x="1" y="5"/>
                  </a:cubicBezTo>
                  <a:cubicBezTo>
                    <a:pt x="20" y="0"/>
                    <a:pt x="28" y="8"/>
                    <a:pt x="28" y="8"/>
                  </a:cubicBezTo>
                  <a:cubicBezTo>
                    <a:pt x="29" y="9"/>
                    <a:pt x="29" y="9"/>
                    <a:pt x="28" y="10"/>
                  </a:cubicBezTo>
                  <a:lnTo>
                    <a:pt x="27" y="10"/>
                  </a:ln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ṩḻîḑé">
              <a:extLst>
                <a:ext uri="{FF2B5EF4-FFF2-40B4-BE49-F238E27FC236}">
                  <a16:creationId xmlns:a16="http://schemas.microsoft.com/office/drawing/2014/main" id="{6421FF5C-55CD-4F49-A342-51C4B86EBF79}"/>
                </a:ext>
              </a:extLst>
            </p:cNvPr>
            <p:cNvSpPr/>
            <p:nvPr/>
          </p:nvSpPr>
          <p:spPr bwMode="auto">
            <a:xfrm>
              <a:off x="7340601" y="2346325"/>
              <a:ext cx="163513" cy="87313"/>
            </a:xfrm>
            <a:custGeom>
              <a:avLst/>
              <a:gdLst>
                <a:gd name="T0" fmla="*/ 28 w 30"/>
                <a:gd name="T1" fmla="*/ 16 h 16"/>
                <a:gd name="T2" fmla="*/ 27 w 30"/>
                <a:gd name="T3" fmla="*/ 16 h 16"/>
                <a:gd name="T4" fmla="*/ 1 w 30"/>
                <a:gd name="T5" fmla="*/ 3 h 16"/>
                <a:gd name="T6" fmla="*/ 0 w 30"/>
                <a:gd name="T7" fmla="*/ 2 h 16"/>
                <a:gd name="T8" fmla="*/ 1 w 30"/>
                <a:gd name="T9" fmla="*/ 1 h 16"/>
                <a:gd name="T10" fmla="*/ 29 w 30"/>
                <a:gd name="T11" fmla="*/ 14 h 16"/>
                <a:gd name="T12" fmla="*/ 29 w 30"/>
                <a:gd name="T13" fmla="*/ 16 h 16"/>
                <a:gd name="T14" fmla="*/ 28 w 30"/>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6">
                  <a:moveTo>
                    <a:pt x="28" y="16"/>
                  </a:moveTo>
                  <a:cubicBezTo>
                    <a:pt x="28" y="16"/>
                    <a:pt x="27" y="16"/>
                    <a:pt x="27" y="16"/>
                  </a:cubicBezTo>
                  <a:cubicBezTo>
                    <a:pt x="27" y="15"/>
                    <a:pt x="18" y="2"/>
                    <a:pt x="1" y="3"/>
                  </a:cubicBezTo>
                  <a:cubicBezTo>
                    <a:pt x="1" y="3"/>
                    <a:pt x="0" y="3"/>
                    <a:pt x="0" y="2"/>
                  </a:cubicBezTo>
                  <a:cubicBezTo>
                    <a:pt x="0" y="1"/>
                    <a:pt x="0" y="1"/>
                    <a:pt x="1" y="1"/>
                  </a:cubicBezTo>
                  <a:cubicBezTo>
                    <a:pt x="19" y="0"/>
                    <a:pt x="29" y="14"/>
                    <a:pt x="29" y="14"/>
                  </a:cubicBezTo>
                  <a:cubicBezTo>
                    <a:pt x="30" y="15"/>
                    <a:pt x="29" y="15"/>
                    <a:pt x="29" y="16"/>
                  </a:cubicBezTo>
                  <a:lnTo>
                    <a:pt x="28" y="16"/>
                  </a:ln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1îďê">
              <a:extLst>
                <a:ext uri="{FF2B5EF4-FFF2-40B4-BE49-F238E27FC236}">
                  <a16:creationId xmlns:a16="http://schemas.microsoft.com/office/drawing/2014/main" id="{2D4DBA5A-AF6C-49D9-9E02-2124D8E3C597}"/>
                </a:ext>
              </a:extLst>
            </p:cNvPr>
            <p:cNvSpPr/>
            <p:nvPr/>
          </p:nvSpPr>
          <p:spPr bwMode="auto">
            <a:xfrm>
              <a:off x="6986588" y="2466975"/>
              <a:ext cx="179388" cy="119063"/>
            </a:xfrm>
            <a:custGeom>
              <a:avLst/>
              <a:gdLst>
                <a:gd name="T0" fmla="*/ 31 w 33"/>
                <a:gd name="T1" fmla="*/ 22 h 22"/>
                <a:gd name="T2" fmla="*/ 30 w 33"/>
                <a:gd name="T3" fmla="*/ 22 h 22"/>
                <a:gd name="T4" fmla="*/ 1 w 33"/>
                <a:gd name="T5" fmla="*/ 6 h 22"/>
                <a:gd name="T6" fmla="*/ 0 w 33"/>
                <a:gd name="T7" fmla="*/ 4 h 22"/>
                <a:gd name="T8" fmla="*/ 1 w 33"/>
                <a:gd name="T9" fmla="*/ 3 h 22"/>
                <a:gd name="T10" fmla="*/ 32 w 33"/>
                <a:gd name="T11" fmla="*/ 21 h 22"/>
                <a:gd name="T12" fmla="*/ 32 w 33"/>
                <a:gd name="T13" fmla="*/ 22 h 22"/>
                <a:gd name="T14" fmla="*/ 31 w 3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2">
                  <a:moveTo>
                    <a:pt x="31" y="22"/>
                  </a:moveTo>
                  <a:cubicBezTo>
                    <a:pt x="31" y="22"/>
                    <a:pt x="30" y="22"/>
                    <a:pt x="30" y="22"/>
                  </a:cubicBezTo>
                  <a:cubicBezTo>
                    <a:pt x="30" y="21"/>
                    <a:pt x="22" y="3"/>
                    <a:pt x="1" y="6"/>
                  </a:cubicBezTo>
                  <a:cubicBezTo>
                    <a:pt x="1" y="6"/>
                    <a:pt x="0" y="5"/>
                    <a:pt x="0" y="4"/>
                  </a:cubicBezTo>
                  <a:cubicBezTo>
                    <a:pt x="0" y="4"/>
                    <a:pt x="0" y="3"/>
                    <a:pt x="1" y="3"/>
                  </a:cubicBezTo>
                  <a:cubicBezTo>
                    <a:pt x="23" y="0"/>
                    <a:pt x="32" y="20"/>
                    <a:pt x="32" y="21"/>
                  </a:cubicBezTo>
                  <a:cubicBezTo>
                    <a:pt x="33" y="21"/>
                    <a:pt x="32" y="22"/>
                    <a:pt x="32" y="22"/>
                  </a:cubicBezTo>
                  <a:lnTo>
                    <a:pt x="31" y="22"/>
                  </a:lnTo>
                  <a:close/>
                </a:path>
              </a:pathLst>
            </a:custGeom>
            <a:solidFill>
              <a:srgbClr val="0854C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śļîḋé">
              <a:extLst>
                <a:ext uri="{FF2B5EF4-FFF2-40B4-BE49-F238E27FC236}">
                  <a16:creationId xmlns:a16="http://schemas.microsoft.com/office/drawing/2014/main" id="{55A0CF11-D9B4-49FA-A267-7829BF52446C}"/>
                </a:ext>
              </a:extLst>
            </p:cNvPr>
            <p:cNvSpPr/>
            <p:nvPr/>
          </p:nvSpPr>
          <p:spPr bwMode="auto">
            <a:xfrm>
              <a:off x="4070351" y="4783138"/>
              <a:ext cx="3287713" cy="866775"/>
            </a:xfrm>
            <a:custGeom>
              <a:avLst/>
              <a:gdLst>
                <a:gd name="T0" fmla="*/ 595 w 602"/>
                <a:gd name="T1" fmla="*/ 145 h 159"/>
                <a:gd name="T2" fmla="*/ 595 w 602"/>
                <a:gd name="T3" fmla="*/ 145 h 159"/>
                <a:gd name="T4" fmla="*/ 595 w 602"/>
                <a:gd name="T5" fmla="*/ 13 h 159"/>
                <a:gd name="T6" fmla="*/ 595 w 602"/>
                <a:gd name="T7" fmla="*/ 13 h 159"/>
                <a:gd name="T8" fmla="*/ 602 w 602"/>
                <a:gd name="T9" fmla="*/ 7 h 159"/>
                <a:gd name="T10" fmla="*/ 595 w 602"/>
                <a:gd name="T11" fmla="*/ 0 h 159"/>
                <a:gd name="T12" fmla="*/ 80 w 602"/>
                <a:gd name="T13" fmla="*/ 0 h 159"/>
                <a:gd name="T14" fmla="*/ 0 w 602"/>
                <a:gd name="T15" fmla="*/ 79 h 159"/>
                <a:gd name="T16" fmla="*/ 80 w 602"/>
                <a:gd name="T17" fmla="*/ 159 h 159"/>
                <a:gd name="T18" fmla="*/ 595 w 602"/>
                <a:gd name="T19" fmla="*/ 159 h 159"/>
                <a:gd name="T20" fmla="*/ 602 w 602"/>
                <a:gd name="T21" fmla="*/ 152 h 159"/>
                <a:gd name="T22" fmla="*/ 595 w 602"/>
                <a:gd name="T23" fmla="*/ 14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2" h="159">
                  <a:moveTo>
                    <a:pt x="595" y="145"/>
                  </a:moveTo>
                  <a:cubicBezTo>
                    <a:pt x="595" y="145"/>
                    <a:pt x="595" y="145"/>
                    <a:pt x="595" y="145"/>
                  </a:cubicBezTo>
                  <a:cubicBezTo>
                    <a:pt x="595" y="13"/>
                    <a:pt x="595" y="13"/>
                    <a:pt x="595" y="13"/>
                  </a:cubicBezTo>
                  <a:cubicBezTo>
                    <a:pt x="595" y="13"/>
                    <a:pt x="595" y="13"/>
                    <a:pt x="595" y="13"/>
                  </a:cubicBezTo>
                  <a:cubicBezTo>
                    <a:pt x="599" y="13"/>
                    <a:pt x="602" y="10"/>
                    <a:pt x="602" y="7"/>
                  </a:cubicBezTo>
                  <a:cubicBezTo>
                    <a:pt x="602" y="3"/>
                    <a:pt x="599" y="0"/>
                    <a:pt x="595" y="0"/>
                  </a:cubicBezTo>
                  <a:cubicBezTo>
                    <a:pt x="80" y="0"/>
                    <a:pt x="80" y="0"/>
                    <a:pt x="80" y="0"/>
                  </a:cubicBezTo>
                  <a:cubicBezTo>
                    <a:pt x="36" y="0"/>
                    <a:pt x="0" y="35"/>
                    <a:pt x="0" y="79"/>
                  </a:cubicBezTo>
                  <a:cubicBezTo>
                    <a:pt x="0" y="124"/>
                    <a:pt x="36" y="159"/>
                    <a:pt x="80" y="159"/>
                  </a:cubicBezTo>
                  <a:cubicBezTo>
                    <a:pt x="595" y="159"/>
                    <a:pt x="595" y="159"/>
                    <a:pt x="595" y="159"/>
                  </a:cubicBezTo>
                  <a:cubicBezTo>
                    <a:pt x="599" y="159"/>
                    <a:pt x="602" y="156"/>
                    <a:pt x="602" y="152"/>
                  </a:cubicBezTo>
                  <a:cubicBezTo>
                    <a:pt x="602" y="149"/>
                    <a:pt x="599" y="145"/>
                    <a:pt x="595" y="145"/>
                  </a:cubicBezTo>
                </a:path>
              </a:pathLst>
            </a:custGeom>
            <a:solidFill>
              <a:srgbClr val="0C58C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ïSḻiḓè">
              <a:extLst>
                <a:ext uri="{FF2B5EF4-FFF2-40B4-BE49-F238E27FC236}">
                  <a16:creationId xmlns:a16="http://schemas.microsoft.com/office/drawing/2014/main" id="{16644AA3-15DB-485C-8F1B-87777314B775}"/>
                </a:ext>
              </a:extLst>
            </p:cNvPr>
            <p:cNvSpPr/>
            <p:nvPr/>
          </p:nvSpPr>
          <p:spPr bwMode="auto">
            <a:xfrm>
              <a:off x="5594351" y="4821238"/>
              <a:ext cx="2728913" cy="790575"/>
            </a:xfrm>
            <a:custGeom>
              <a:avLst/>
              <a:gdLst>
                <a:gd name="T0" fmla="*/ 500 w 500"/>
                <a:gd name="T1" fmla="*/ 145 h 145"/>
                <a:gd name="T2" fmla="*/ 73 w 500"/>
                <a:gd name="T3" fmla="*/ 145 h 145"/>
                <a:gd name="T4" fmla="*/ 0 w 500"/>
                <a:gd name="T5" fmla="*/ 72 h 145"/>
                <a:gd name="T6" fmla="*/ 73 w 500"/>
                <a:gd name="T7" fmla="*/ 0 h 145"/>
                <a:gd name="T8" fmla="*/ 500 w 500"/>
                <a:gd name="T9" fmla="*/ 0 h 145"/>
                <a:gd name="T10" fmla="*/ 500 w 500"/>
                <a:gd name="T11" fmla="*/ 145 h 145"/>
              </a:gdLst>
              <a:ahLst/>
              <a:cxnLst>
                <a:cxn ang="0">
                  <a:pos x="T0" y="T1"/>
                </a:cxn>
                <a:cxn ang="0">
                  <a:pos x="T2" y="T3"/>
                </a:cxn>
                <a:cxn ang="0">
                  <a:pos x="T4" y="T5"/>
                </a:cxn>
                <a:cxn ang="0">
                  <a:pos x="T6" y="T7"/>
                </a:cxn>
                <a:cxn ang="0">
                  <a:pos x="T8" y="T9"/>
                </a:cxn>
                <a:cxn ang="0">
                  <a:pos x="T10" y="T11"/>
                </a:cxn>
              </a:cxnLst>
              <a:rect l="0" t="0" r="r" b="b"/>
              <a:pathLst>
                <a:path w="500" h="145">
                  <a:moveTo>
                    <a:pt x="500" y="145"/>
                  </a:moveTo>
                  <a:cubicBezTo>
                    <a:pt x="73" y="145"/>
                    <a:pt x="73" y="145"/>
                    <a:pt x="73" y="145"/>
                  </a:cubicBezTo>
                  <a:cubicBezTo>
                    <a:pt x="32" y="145"/>
                    <a:pt x="0" y="113"/>
                    <a:pt x="0" y="72"/>
                  </a:cubicBezTo>
                  <a:cubicBezTo>
                    <a:pt x="0" y="32"/>
                    <a:pt x="32" y="0"/>
                    <a:pt x="73" y="0"/>
                  </a:cubicBezTo>
                  <a:cubicBezTo>
                    <a:pt x="500" y="0"/>
                    <a:pt x="500" y="0"/>
                    <a:pt x="500" y="0"/>
                  </a:cubicBezTo>
                  <a:cubicBezTo>
                    <a:pt x="487" y="0"/>
                    <a:pt x="487" y="145"/>
                    <a:pt x="500" y="145"/>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ṣļîḍe">
              <a:extLst>
                <a:ext uri="{FF2B5EF4-FFF2-40B4-BE49-F238E27FC236}">
                  <a16:creationId xmlns:a16="http://schemas.microsoft.com/office/drawing/2014/main" id="{C81F8771-9897-421D-882A-4F8024CDE026}"/>
                </a:ext>
              </a:extLst>
            </p:cNvPr>
            <p:cNvSpPr/>
            <p:nvPr/>
          </p:nvSpPr>
          <p:spPr bwMode="auto">
            <a:xfrm>
              <a:off x="5554663" y="4783138"/>
              <a:ext cx="2878138" cy="866775"/>
            </a:xfrm>
            <a:custGeom>
              <a:avLst/>
              <a:gdLst>
                <a:gd name="T0" fmla="*/ 520 w 527"/>
                <a:gd name="T1" fmla="*/ 159 h 159"/>
                <a:gd name="T2" fmla="*/ 80 w 527"/>
                <a:gd name="T3" fmla="*/ 159 h 159"/>
                <a:gd name="T4" fmla="*/ 0 w 527"/>
                <a:gd name="T5" fmla="*/ 79 h 159"/>
                <a:gd name="T6" fmla="*/ 80 w 527"/>
                <a:gd name="T7" fmla="*/ 0 h 159"/>
                <a:gd name="T8" fmla="*/ 520 w 527"/>
                <a:gd name="T9" fmla="*/ 0 h 159"/>
                <a:gd name="T10" fmla="*/ 527 w 527"/>
                <a:gd name="T11" fmla="*/ 7 h 159"/>
                <a:gd name="T12" fmla="*/ 520 w 527"/>
                <a:gd name="T13" fmla="*/ 13 h 159"/>
                <a:gd name="T14" fmla="*/ 80 w 527"/>
                <a:gd name="T15" fmla="*/ 13 h 159"/>
                <a:gd name="T16" fmla="*/ 14 w 527"/>
                <a:gd name="T17" fmla="*/ 79 h 159"/>
                <a:gd name="T18" fmla="*/ 80 w 527"/>
                <a:gd name="T19" fmla="*/ 145 h 159"/>
                <a:gd name="T20" fmla="*/ 520 w 527"/>
                <a:gd name="T21" fmla="*/ 145 h 159"/>
                <a:gd name="T22" fmla="*/ 527 w 527"/>
                <a:gd name="T23" fmla="*/ 152 h 159"/>
                <a:gd name="T24" fmla="*/ 520 w 527"/>
                <a:gd name="T25"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7" h="159">
                  <a:moveTo>
                    <a:pt x="520" y="159"/>
                  </a:moveTo>
                  <a:cubicBezTo>
                    <a:pt x="80" y="159"/>
                    <a:pt x="80" y="159"/>
                    <a:pt x="80" y="159"/>
                  </a:cubicBezTo>
                  <a:cubicBezTo>
                    <a:pt x="36" y="159"/>
                    <a:pt x="0" y="124"/>
                    <a:pt x="0" y="79"/>
                  </a:cubicBezTo>
                  <a:cubicBezTo>
                    <a:pt x="0" y="35"/>
                    <a:pt x="36" y="0"/>
                    <a:pt x="80" y="0"/>
                  </a:cubicBezTo>
                  <a:cubicBezTo>
                    <a:pt x="520" y="0"/>
                    <a:pt x="520" y="0"/>
                    <a:pt x="520" y="0"/>
                  </a:cubicBezTo>
                  <a:cubicBezTo>
                    <a:pt x="524" y="0"/>
                    <a:pt x="527" y="3"/>
                    <a:pt x="527" y="7"/>
                  </a:cubicBezTo>
                  <a:cubicBezTo>
                    <a:pt x="527" y="10"/>
                    <a:pt x="524" y="13"/>
                    <a:pt x="520" y="13"/>
                  </a:cubicBezTo>
                  <a:cubicBezTo>
                    <a:pt x="80" y="13"/>
                    <a:pt x="80" y="13"/>
                    <a:pt x="80" y="13"/>
                  </a:cubicBezTo>
                  <a:cubicBezTo>
                    <a:pt x="43" y="13"/>
                    <a:pt x="14" y="43"/>
                    <a:pt x="14" y="79"/>
                  </a:cubicBezTo>
                  <a:cubicBezTo>
                    <a:pt x="14" y="116"/>
                    <a:pt x="43" y="145"/>
                    <a:pt x="80" y="145"/>
                  </a:cubicBezTo>
                  <a:cubicBezTo>
                    <a:pt x="520" y="145"/>
                    <a:pt x="520" y="145"/>
                    <a:pt x="520" y="145"/>
                  </a:cubicBezTo>
                  <a:cubicBezTo>
                    <a:pt x="524" y="145"/>
                    <a:pt x="527" y="149"/>
                    <a:pt x="527" y="152"/>
                  </a:cubicBezTo>
                  <a:cubicBezTo>
                    <a:pt x="527" y="156"/>
                    <a:pt x="524" y="159"/>
                    <a:pt x="520" y="159"/>
                  </a:cubicBezTo>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íṧľîḓé">
              <a:extLst>
                <a:ext uri="{FF2B5EF4-FFF2-40B4-BE49-F238E27FC236}">
                  <a16:creationId xmlns:a16="http://schemas.microsoft.com/office/drawing/2014/main" id="{CCA8EDE6-3ACB-4467-8085-432E6E0B3750}"/>
                </a:ext>
              </a:extLst>
            </p:cNvPr>
            <p:cNvSpPr/>
            <p:nvPr/>
          </p:nvSpPr>
          <p:spPr bwMode="auto">
            <a:xfrm>
              <a:off x="4529138" y="3240088"/>
              <a:ext cx="3429000" cy="812800"/>
            </a:xfrm>
            <a:custGeom>
              <a:avLst/>
              <a:gdLst>
                <a:gd name="T0" fmla="*/ 621 w 628"/>
                <a:gd name="T1" fmla="*/ 136 h 149"/>
                <a:gd name="T2" fmla="*/ 621 w 628"/>
                <a:gd name="T3" fmla="*/ 136 h 149"/>
                <a:gd name="T4" fmla="*/ 621 w 628"/>
                <a:gd name="T5" fmla="*/ 13 h 149"/>
                <a:gd name="T6" fmla="*/ 628 w 628"/>
                <a:gd name="T7" fmla="*/ 6 h 149"/>
                <a:gd name="T8" fmla="*/ 621 w 628"/>
                <a:gd name="T9" fmla="*/ 0 h 149"/>
                <a:gd name="T10" fmla="*/ 75 w 628"/>
                <a:gd name="T11" fmla="*/ 0 h 149"/>
                <a:gd name="T12" fmla="*/ 0 w 628"/>
                <a:gd name="T13" fmla="*/ 74 h 149"/>
                <a:gd name="T14" fmla="*/ 75 w 628"/>
                <a:gd name="T15" fmla="*/ 149 h 149"/>
                <a:gd name="T16" fmla="*/ 621 w 628"/>
                <a:gd name="T17" fmla="*/ 149 h 149"/>
                <a:gd name="T18" fmla="*/ 628 w 628"/>
                <a:gd name="T19" fmla="*/ 142 h 149"/>
                <a:gd name="T20" fmla="*/ 621 w 628"/>
                <a:gd name="T21" fmla="*/ 13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8" h="149">
                  <a:moveTo>
                    <a:pt x="621" y="136"/>
                  </a:moveTo>
                  <a:cubicBezTo>
                    <a:pt x="621" y="136"/>
                    <a:pt x="621" y="136"/>
                    <a:pt x="621" y="136"/>
                  </a:cubicBezTo>
                  <a:cubicBezTo>
                    <a:pt x="621" y="13"/>
                    <a:pt x="621" y="13"/>
                    <a:pt x="621" y="13"/>
                  </a:cubicBezTo>
                  <a:cubicBezTo>
                    <a:pt x="625" y="13"/>
                    <a:pt x="628" y="10"/>
                    <a:pt x="628" y="6"/>
                  </a:cubicBezTo>
                  <a:cubicBezTo>
                    <a:pt x="628" y="2"/>
                    <a:pt x="625" y="0"/>
                    <a:pt x="621" y="0"/>
                  </a:cubicBezTo>
                  <a:cubicBezTo>
                    <a:pt x="75" y="0"/>
                    <a:pt x="75" y="0"/>
                    <a:pt x="75" y="0"/>
                  </a:cubicBezTo>
                  <a:cubicBezTo>
                    <a:pt x="34" y="0"/>
                    <a:pt x="0" y="33"/>
                    <a:pt x="0" y="74"/>
                  </a:cubicBezTo>
                  <a:cubicBezTo>
                    <a:pt x="0" y="115"/>
                    <a:pt x="34" y="149"/>
                    <a:pt x="75" y="149"/>
                  </a:cubicBezTo>
                  <a:cubicBezTo>
                    <a:pt x="621" y="149"/>
                    <a:pt x="621" y="149"/>
                    <a:pt x="621" y="149"/>
                  </a:cubicBezTo>
                  <a:cubicBezTo>
                    <a:pt x="625" y="149"/>
                    <a:pt x="628" y="146"/>
                    <a:pt x="628" y="142"/>
                  </a:cubicBezTo>
                  <a:cubicBezTo>
                    <a:pt x="628" y="139"/>
                    <a:pt x="625" y="136"/>
                    <a:pt x="621" y="136"/>
                  </a:cubicBezTo>
                  <a:close/>
                </a:path>
              </a:pathLst>
            </a:custGeom>
            <a:solidFill>
              <a:srgbClr val="FF9D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í$ļïḍé">
              <a:extLst>
                <a:ext uri="{FF2B5EF4-FFF2-40B4-BE49-F238E27FC236}">
                  <a16:creationId xmlns:a16="http://schemas.microsoft.com/office/drawing/2014/main" id="{A9F5B6AE-4A03-435A-A1F9-2CF9A2A61689}"/>
                </a:ext>
              </a:extLst>
            </p:cNvPr>
            <p:cNvSpPr/>
            <p:nvPr/>
          </p:nvSpPr>
          <p:spPr bwMode="auto">
            <a:xfrm>
              <a:off x="6303963" y="3273425"/>
              <a:ext cx="2162175" cy="741363"/>
            </a:xfrm>
            <a:custGeom>
              <a:avLst/>
              <a:gdLst>
                <a:gd name="T0" fmla="*/ 396 w 396"/>
                <a:gd name="T1" fmla="*/ 136 h 136"/>
                <a:gd name="T2" fmla="*/ 69 w 396"/>
                <a:gd name="T3" fmla="*/ 136 h 136"/>
                <a:gd name="T4" fmla="*/ 0 w 396"/>
                <a:gd name="T5" fmla="*/ 68 h 136"/>
                <a:gd name="T6" fmla="*/ 69 w 396"/>
                <a:gd name="T7" fmla="*/ 0 h 136"/>
                <a:gd name="T8" fmla="*/ 396 w 396"/>
                <a:gd name="T9" fmla="*/ 0 h 136"/>
                <a:gd name="T10" fmla="*/ 396 w 396"/>
                <a:gd name="T11" fmla="*/ 136 h 136"/>
              </a:gdLst>
              <a:ahLst/>
              <a:cxnLst>
                <a:cxn ang="0">
                  <a:pos x="T0" y="T1"/>
                </a:cxn>
                <a:cxn ang="0">
                  <a:pos x="T2" y="T3"/>
                </a:cxn>
                <a:cxn ang="0">
                  <a:pos x="T4" y="T5"/>
                </a:cxn>
                <a:cxn ang="0">
                  <a:pos x="T6" y="T7"/>
                </a:cxn>
                <a:cxn ang="0">
                  <a:pos x="T8" y="T9"/>
                </a:cxn>
                <a:cxn ang="0">
                  <a:pos x="T10" y="T11"/>
                </a:cxn>
              </a:cxnLst>
              <a:rect l="0" t="0" r="r" b="b"/>
              <a:pathLst>
                <a:path w="396" h="136">
                  <a:moveTo>
                    <a:pt x="396" y="136"/>
                  </a:moveTo>
                  <a:cubicBezTo>
                    <a:pt x="69" y="136"/>
                    <a:pt x="69" y="136"/>
                    <a:pt x="69" y="136"/>
                  </a:cubicBezTo>
                  <a:cubicBezTo>
                    <a:pt x="31" y="136"/>
                    <a:pt x="0" y="106"/>
                    <a:pt x="0" y="68"/>
                  </a:cubicBezTo>
                  <a:cubicBezTo>
                    <a:pt x="0" y="31"/>
                    <a:pt x="31" y="0"/>
                    <a:pt x="69" y="0"/>
                  </a:cubicBezTo>
                  <a:cubicBezTo>
                    <a:pt x="396" y="0"/>
                    <a:pt x="396" y="0"/>
                    <a:pt x="396" y="0"/>
                  </a:cubicBezTo>
                  <a:cubicBezTo>
                    <a:pt x="385" y="0"/>
                    <a:pt x="385" y="136"/>
                    <a:pt x="396" y="136"/>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iṩľïḓe">
              <a:extLst>
                <a:ext uri="{FF2B5EF4-FFF2-40B4-BE49-F238E27FC236}">
                  <a16:creationId xmlns:a16="http://schemas.microsoft.com/office/drawing/2014/main" id="{671BA120-C4A2-4ED4-96B3-D56DDD1982E7}"/>
                </a:ext>
              </a:extLst>
            </p:cNvPr>
            <p:cNvSpPr/>
            <p:nvPr/>
          </p:nvSpPr>
          <p:spPr bwMode="auto">
            <a:xfrm>
              <a:off x="6270626" y="3240088"/>
              <a:ext cx="2303463" cy="812800"/>
            </a:xfrm>
            <a:custGeom>
              <a:avLst/>
              <a:gdLst>
                <a:gd name="T0" fmla="*/ 415 w 422"/>
                <a:gd name="T1" fmla="*/ 149 h 149"/>
                <a:gd name="T2" fmla="*/ 75 w 422"/>
                <a:gd name="T3" fmla="*/ 149 h 149"/>
                <a:gd name="T4" fmla="*/ 0 w 422"/>
                <a:gd name="T5" fmla="*/ 74 h 149"/>
                <a:gd name="T6" fmla="*/ 75 w 422"/>
                <a:gd name="T7" fmla="*/ 0 h 149"/>
                <a:gd name="T8" fmla="*/ 415 w 422"/>
                <a:gd name="T9" fmla="*/ 0 h 149"/>
                <a:gd name="T10" fmla="*/ 422 w 422"/>
                <a:gd name="T11" fmla="*/ 6 h 149"/>
                <a:gd name="T12" fmla="*/ 415 w 422"/>
                <a:gd name="T13" fmla="*/ 13 h 149"/>
                <a:gd name="T14" fmla="*/ 75 w 422"/>
                <a:gd name="T15" fmla="*/ 13 h 149"/>
                <a:gd name="T16" fmla="*/ 13 w 422"/>
                <a:gd name="T17" fmla="*/ 74 h 149"/>
                <a:gd name="T18" fmla="*/ 75 w 422"/>
                <a:gd name="T19" fmla="*/ 136 h 149"/>
                <a:gd name="T20" fmla="*/ 415 w 422"/>
                <a:gd name="T21" fmla="*/ 136 h 149"/>
                <a:gd name="T22" fmla="*/ 422 w 422"/>
                <a:gd name="T23" fmla="*/ 142 h 149"/>
                <a:gd name="T24" fmla="*/ 415 w 422"/>
                <a:gd name="T25"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2" h="149">
                  <a:moveTo>
                    <a:pt x="415" y="149"/>
                  </a:moveTo>
                  <a:cubicBezTo>
                    <a:pt x="75" y="149"/>
                    <a:pt x="75" y="149"/>
                    <a:pt x="75" y="149"/>
                  </a:cubicBezTo>
                  <a:cubicBezTo>
                    <a:pt x="33" y="149"/>
                    <a:pt x="0" y="115"/>
                    <a:pt x="0" y="74"/>
                  </a:cubicBezTo>
                  <a:cubicBezTo>
                    <a:pt x="0" y="33"/>
                    <a:pt x="33" y="0"/>
                    <a:pt x="75" y="0"/>
                  </a:cubicBezTo>
                  <a:cubicBezTo>
                    <a:pt x="415" y="0"/>
                    <a:pt x="415" y="0"/>
                    <a:pt x="415" y="0"/>
                  </a:cubicBezTo>
                  <a:cubicBezTo>
                    <a:pt x="419" y="0"/>
                    <a:pt x="422" y="2"/>
                    <a:pt x="422" y="6"/>
                  </a:cubicBezTo>
                  <a:cubicBezTo>
                    <a:pt x="422" y="10"/>
                    <a:pt x="419" y="13"/>
                    <a:pt x="415" y="13"/>
                  </a:cubicBezTo>
                  <a:cubicBezTo>
                    <a:pt x="75" y="13"/>
                    <a:pt x="75" y="13"/>
                    <a:pt x="75" y="13"/>
                  </a:cubicBezTo>
                  <a:cubicBezTo>
                    <a:pt x="41" y="13"/>
                    <a:pt x="13" y="40"/>
                    <a:pt x="13" y="74"/>
                  </a:cubicBezTo>
                  <a:cubicBezTo>
                    <a:pt x="13" y="108"/>
                    <a:pt x="41" y="136"/>
                    <a:pt x="75" y="136"/>
                  </a:cubicBezTo>
                  <a:cubicBezTo>
                    <a:pt x="415" y="136"/>
                    <a:pt x="415" y="136"/>
                    <a:pt x="415" y="136"/>
                  </a:cubicBezTo>
                  <a:cubicBezTo>
                    <a:pt x="419" y="136"/>
                    <a:pt x="422" y="139"/>
                    <a:pt x="422" y="142"/>
                  </a:cubicBezTo>
                  <a:cubicBezTo>
                    <a:pt x="422" y="146"/>
                    <a:pt x="419" y="149"/>
                    <a:pt x="415" y="149"/>
                  </a:cubicBezTo>
                  <a:close/>
                </a:path>
              </a:pathLst>
            </a:custGeom>
            <a:solidFill>
              <a:srgbClr val="FFAA1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ísḻiḑé">
              <a:extLst>
                <a:ext uri="{FF2B5EF4-FFF2-40B4-BE49-F238E27FC236}">
                  <a16:creationId xmlns:a16="http://schemas.microsoft.com/office/drawing/2014/main" id="{5B4BF814-BD6F-4B29-BCD6-AE004BF0360F}"/>
                </a:ext>
              </a:extLst>
            </p:cNvPr>
            <p:cNvSpPr/>
            <p:nvPr/>
          </p:nvSpPr>
          <p:spPr bwMode="auto">
            <a:xfrm>
              <a:off x="5402263" y="4052888"/>
              <a:ext cx="2746375" cy="730250"/>
            </a:xfrm>
            <a:custGeom>
              <a:avLst/>
              <a:gdLst>
                <a:gd name="T0" fmla="*/ 6 w 503"/>
                <a:gd name="T1" fmla="*/ 122 h 134"/>
                <a:gd name="T2" fmla="*/ 6 w 503"/>
                <a:gd name="T3" fmla="*/ 122 h 134"/>
                <a:gd name="T4" fmla="*/ 6 w 503"/>
                <a:gd name="T5" fmla="*/ 12 h 134"/>
                <a:gd name="T6" fmla="*/ 0 w 503"/>
                <a:gd name="T7" fmla="*/ 6 h 134"/>
                <a:gd name="T8" fmla="*/ 6 w 503"/>
                <a:gd name="T9" fmla="*/ 0 h 134"/>
                <a:gd name="T10" fmla="*/ 436 w 503"/>
                <a:gd name="T11" fmla="*/ 0 h 134"/>
                <a:gd name="T12" fmla="*/ 503 w 503"/>
                <a:gd name="T13" fmla="*/ 67 h 134"/>
                <a:gd name="T14" fmla="*/ 436 w 503"/>
                <a:gd name="T15" fmla="*/ 134 h 134"/>
                <a:gd name="T16" fmla="*/ 6 w 503"/>
                <a:gd name="T17" fmla="*/ 134 h 134"/>
                <a:gd name="T18" fmla="*/ 0 w 503"/>
                <a:gd name="T19" fmla="*/ 128 h 134"/>
                <a:gd name="T20" fmla="*/ 6 w 503"/>
                <a:gd name="T21" fmla="*/ 1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3" h="134">
                  <a:moveTo>
                    <a:pt x="6" y="122"/>
                  </a:moveTo>
                  <a:cubicBezTo>
                    <a:pt x="6" y="122"/>
                    <a:pt x="6" y="122"/>
                    <a:pt x="6" y="122"/>
                  </a:cubicBezTo>
                  <a:cubicBezTo>
                    <a:pt x="6" y="12"/>
                    <a:pt x="6" y="12"/>
                    <a:pt x="6" y="12"/>
                  </a:cubicBezTo>
                  <a:cubicBezTo>
                    <a:pt x="3" y="12"/>
                    <a:pt x="0" y="9"/>
                    <a:pt x="0" y="6"/>
                  </a:cubicBezTo>
                  <a:cubicBezTo>
                    <a:pt x="0" y="3"/>
                    <a:pt x="3" y="0"/>
                    <a:pt x="6" y="0"/>
                  </a:cubicBezTo>
                  <a:cubicBezTo>
                    <a:pt x="436" y="0"/>
                    <a:pt x="436" y="0"/>
                    <a:pt x="436" y="0"/>
                  </a:cubicBezTo>
                  <a:cubicBezTo>
                    <a:pt x="473" y="0"/>
                    <a:pt x="503" y="30"/>
                    <a:pt x="503" y="67"/>
                  </a:cubicBezTo>
                  <a:cubicBezTo>
                    <a:pt x="503" y="104"/>
                    <a:pt x="473" y="134"/>
                    <a:pt x="436" y="134"/>
                  </a:cubicBezTo>
                  <a:cubicBezTo>
                    <a:pt x="6" y="134"/>
                    <a:pt x="6" y="134"/>
                    <a:pt x="6" y="134"/>
                  </a:cubicBezTo>
                  <a:cubicBezTo>
                    <a:pt x="3" y="134"/>
                    <a:pt x="0" y="131"/>
                    <a:pt x="0" y="128"/>
                  </a:cubicBezTo>
                  <a:cubicBezTo>
                    <a:pt x="0" y="124"/>
                    <a:pt x="3" y="122"/>
                    <a:pt x="6" y="122"/>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íSḷîḋê">
              <a:extLst>
                <a:ext uri="{FF2B5EF4-FFF2-40B4-BE49-F238E27FC236}">
                  <a16:creationId xmlns:a16="http://schemas.microsoft.com/office/drawing/2014/main" id="{213C3B39-2F6F-4ED0-8FDA-82C522E72495}"/>
                </a:ext>
              </a:extLst>
            </p:cNvPr>
            <p:cNvSpPr/>
            <p:nvPr/>
          </p:nvSpPr>
          <p:spPr bwMode="auto">
            <a:xfrm>
              <a:off x="4600576" y="4086225"/>
              <a:ext cx="2276475" cy="665163"/>
            </a:xfrm>
            <a:custGeom>
              <a:avLst/>
              <a:gdLst>
                <a:gd name="T0" fmla="*/ 0 w 417"/>
                <a:gd name="T1" fmla="*/ 122 h 122"/>
                <a:gd name="T2" fmla="*/ 357 w 417"/>
                <a:gd name="T3" fmla="*/ 122 h 122"/>
                <a:gd name="T4" fmla="*/ 417 w 417"/>
                <a:gd name="T5" fmla="*/ 61 h 122"/>
                <a:gd name="T6" fmla="*/ 357 w 417"/>
                <a:gd name="T7" fmla="*/ 0 h 122"/>
                <a:gd name="T8" fmla="*/ 0 w 417"/>
                <a:gd name="T9" fmla="*/ 0 h 122"/>
                <a:gd name="T10" fmla="*/ 0 w 417"/>
                <a:gd name="T11" fmla="*/ 122 h 122"/>
              </a:gdLst>
              <a:ahLst/>
              <a:cxnLst>
                <a:cxn ang="0">
                  <a:pos x="T0" y="T1"/>
                </a:cxn>
                <a:cxn ang="0">
                  <a:pos x="T2" y="T3"/>
                </a:cxn>
                <a:cxn ang="0">
                  <a:pos x="T4" y="T5"/>
                </a:cxn>
                <a:cxn ang="0">
                  <a:pos x="T6" y="T7"/>
                </a:cxn>
                <a:cxn ang="0">
                  <a:pos x="T8" y="T9"/>
                </a:cxn>
                <a:cxn ang="0">
                  <a:pos x="T10" y="T11"/>
                </a:cxn>
              </a:cxnLst>
              <a:rect l="0" t="0" r="r" b="b"/>
              <a:pathLst>
                <a:path w="417" h="122">
                  <a:moveTo>
                    <a:pt x="0" y="122"/>
                  </a:moveTo>
                  <a:cubicBezTo>
                    <a:pt x="357" y="122"/>
                    <a:pt x="357" y="122"/>
                    <a:pt x="357" y="122"/>
                  </a:cubicBezTo>
                  <a:cubicBezTo>
                    <a:pt x="390" y="122"/>
                    <a:pt x="417" y="94"/>
                    <a:pt x="417" y="61"/>
                  </a:cubicBezTo>
                  <a:cubicBezTo>
                    <a:pt x="417" y="27"/>
                    <a:pt x="390" y="0"/>
                    <a:pt x="357" y="0"/>
                  </a:cubicBezTo>
                  <a:cubicBezTo>
                    <a:pt x="0" y="0"/>
                    <a:pt x="0" y="0"/>
                    <a:pt x="0" y="0"/>
                  </a:cubicBezTo>
                  <a:cubicBezTo>
                    <a:pt x="10" y="0"/>
                    <a:pt x="10" y="122"/>
                    <a:pt x="0" y="122"/>
                  </a:cubicBez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ïSlide">
              <a:extLst>
                <a:ext uri="{FF2B5EF4-FFF2-40B4-BE49-F238E27FC236}">
                  <a16:creationId xmlns:a16="http://schemas.microsoft.com/office/drawing/2014/main" id="{31F09EC1-450F-46E1-B0AC-33CB890B7A6C}"/>
                </a:ext>
              </a:extLst>
            </p:cNvPr>
            <p:cNvSpPr/>
            <p:nvPr/>
          </p:nvSpPr>
          <p:spPr bwMode="auto">
            <a:xfrm>
              <a:off x="4506913" y="4052888"/>
              <a:ext cx="2401888" cy="730250"/>
            </a:xfrm>
            <a:custGeom>
              <a:avLst/>
              <a:gdLst>
                <a:gd name="T0" fmla="*/ 6 w 440"/>
                <a:gd name="T1" fmla="*/ 134 h 134"/>
                <a:gd name="T2" fmla="*/ 374 w 440"/>
                <a:gd name="T3" fmla="*/ 134 h 134"/>
                <a:gd name="T4" fmla="*/ 440 w 440"/>
                <a:gd name="T5" fmla="*/ 67 h 134"/>
                <a:gd name="T6" fmla="*/ 374 w 440"/>
                <a:gd name="T7" fmla="*/ 0 h 134"/>
                <a:gd name="T8" fmla="*/ 6 w 440"/>
                <a:gd name="T9" fmla="*/ 0 h 134"/>
                <a:gd name="T10" fmla="*/ 0 w 440"/>
                <a:gd name="T11" fmla="*/ 6 h 134"/>
                <a:gd name="T12" fmla="*/ 6 w 440"/>
                <a:gd name="T13" fmla="*/ 12 h 134"/>
                <a:gd name="T14" fmla="*/ 374 w 440"/>
                <a:gd name="T15" fmla="*/ 12 h 134"/>
                <a:gd name="T16" fmla="*/ 429 w 440"/>
                <a:gd name="T17" fmla="*/ 67 h 134"/>
                <a:gd name="T18" fmla="*/ 374 w 440"/>
                <a:gd name="T19" fmla="*/ 122 h 134"/>
                <a:gd name="T20" fmla="*/ 6 w 440"/>
                <a:gd name="T21" fmla="*/ 122 h 134"/>
                <a:gd name="T22" fmla="*/ 0 w 440"/>
                <a:gd name="T23" fmla="*/ 128 h 134"/>
                <a:gd name="T24" fmla="*/ 6 w 440"/>
                <a:gd name="T25"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0" h="134">
                  <a:moveTo>
                    <a:pt x="6" y="134"/>
                  </a:moveTo>
                  <a:cubicBezTo>
                    <a:pt x="374" y="134"/>
                    <a:pt x="374" y="134"/>
                    <a:pt x="374" y="134"/>
                  </a:cubicBezTo>
                  <a:cubicBezTo>
                    <a:pt x="410" y="134"/>
                    <a:pt x="440" y="104"/>
                    <a:pt x="440" y="67"/>
                  </a:cubicBezTo>
                  <a:cubicBezTo>
                    <a:pt x="440" y="30"/>
                    <a:pt x="410" y="0"/>
                    <a:pt x="374" y="0"/>
                  </a:cubicBezTo>
                  <a:cubicBezTo>
                    <a:pt x="6" y="0"/>
                    <a:pt x="6" y="0"/>
                    <a:pt x="6" y="0"/>
                  </a:cubicBezTo>
                  <a:cubicBezTo>
                    <a:pt x="2" y="0"/>
                    <a:pt x="0" y="3"/>
                    <a:pt x="0" y="6"/>
                  </a:cubicBezTo>
                  <a:cubicBezTo>
                    <a:pt x="0" y="9"/>
                    <a:pt x="2" y="12"/>
                    <a:pt x="6" y="12"/>
                  </a:cubicBezTo>
                  <a:cubicBezTo>
                    <a:pt x="374" y="12"/>
                    <a:pt x="374" y="12"/>
                    <a:pt x="374" y="12"/>
                  </a:cubicBezTo>
                  <a:cubicBezTo>
                    <a:pt x="404" y="12"/>
                    <a:pt x="429" y="36"/>
                    <a:pt x="429" y="67"/>
                  </a:cubicBezTo>
                  <a:cubicBezTo>
                    <a:pt x="429" y="97"/>
                    <a:pt x="404" y="122"/>
                    <a:pt x="374" y="122"/>
                  </a:cubicBezTo>
                  <a:cubicBezTo>
                    <a:pt x="6" y="122"/>
                    <a:pt x="6" y="122"/>
                    <a:pt x="6" y="122"/>
                  </a:cubicBezTo>
                  <a:cubicBezTo>
                    <a:pt x="2" y="122"/>
                    <a:pt x="0" y="124"/>
                    <a:pt x="0" y="128"/>
                  </a:cubicBezTo>
                  <a:cubicBezTo>
                    <a:pt x="0" y="131"/>
                    <a:pt x="2" y="134"/>
                    <a:pt x="6" y="134"/>
                  </a:cubicBezTo>
                  <a:close/>
                </a:path>
              </a:pathLst>
            </a:custGeom>
            <a:solidFill>
              <a:srgbClr val="D13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ļiḋe">
              <a:extLst>
                <a:ext uri="{FF2B5EF4-FFF2-40B4-BE49-F238E27FC236}">
                  <a16:creationId xmlns:a16="http://schemas.microsoft.com/office/drawing/2014/main" id="{3F6B031B-2A7B-45C9-8B8C-C2E97BCDEDEA}"/>
                </a:ext>
              </a:extLst>
            </p:cNvPr>
            <p:cNvSpPr/>
            <p:nvPr/>
          </p:nvSpPr>
          <p:spPr bwMode="auto">
            <a:xfrm>
              <a:off x="6877051" y="3201988"/>
              <a:ext cx="119063" cy="38100"/>
            </a:xfrm>
            <a:custGeom>
              <a:avLst/>
              <a:gdLst>
                <a:gd name="T0" fmla="*/ 75 w 75"/>
                <a:gd name="T1" fmla="*/ 0 h 24"/>
                <a:gd name="T2" fmla="*/ 48 w 75"/>
                <a:gd name="T3" fmla="*/ 4 h 24"/>
                <a:gd name="T4" fmla="*/ 14 w 75"/>
                <a:gd name="T5" fmla="*/ 7 h 24"/>
                <a:gd name="T6" fmla="*/ 0 w 75"/>
                <a:gd name="T7" fmla="*/ 24 h 24"/>
                <a:gd name="T8" fmla="*/ 48 w 75"/>
                <a:gd name="T9" fmla="*/ 24 h 24"/>
                <a:gd name="T10" fmla="*/ 75 w 75"/>
                <a:gd name="T11" fmla="*/ 14 h 24"/>
                <a:gd name="T12" fmla="*/ 75 w 7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75" h="24">
                  <a:moveTo>
                    <a:pt x="75" y="0"/>
                  </a:moveTo>
                  <a:lnTo>
                    <a:pt x="48" y="4"/>
                  </a:lnTo>
                  <a:lnTo>
                    <a:pt x="14" y="7"/>
                  </a:lnTo>
                  <a:lnTo>
                    <a:pt x="0" y="24"/>
                  </a:lnTo>
                  <a:lnTo>
                    <a:pt x="48" y="24"/>
                  </a:lnTo>
                  <a:lnTo>
                    <a:pt x="75" y="14"/>
                  </a:lnTo>
                  <a:lnTo>
                    <a:pt x="75" y="0"/>
                  </a:lnTo>
                  <a:close/>
                </a:path>
              </a:pathLst>
            </a:custGeom>
            <a:solidFill>
              <a:srgbClr val="F787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ïsļíďe">
              <a:extLst>
                <a:ext uri="{FF2B5EF4-FFF2-40B4-BE49-F238E27FC236}">
                  <a16:creationId xmlns:a16="http://schemas.microsoft.com/office/drawing/2014/main" id="{9658964F-FB15-4A13-9911-AF3BFA15D3EF}"/>
                </a:ext>
              </a:extLst>
            </p:cNvPr>
            <p:cNvSpPr/>
            <p:nvPr/>
          </p:nvSpPr>
          <p:spPr bwMode="auto">
            <a:xfrm>
              <a:off x="7788276" y="3201988"/>
              <a:ext cx="98425" cy="38100"/>
            </a:xfrm>
            <a:custGeom>
              <a:avLst/>
              <a:gdLst>
                <a:gd name="T0" fmla="*/ 55 w 62"/>
                <a:gd name="T1" fmla="*/ 0 h 24"/>
                <a:gd name="T2" fmla="*/ 41 w 62"/>
                <a:gd name="T3" fmla="*/ 4 h 24"/>
                <a:gd name="T4" fmla="*/ 17 w 62"/>
                <a:gd name="T5" fmla="*/ 11 h 24"/>
                <a:gd name="T6" fmla="*/ 0 w 62"/>
                <a:gd name="T7" fmla="*/ 24 h 24"/>
                <a:gd name="T8" fmla="*/ 62 w 62"/>
                <a:gd name="T9" fmla="*/ 24 h 24"/>
                <a:gd name="T10" fmla="*/ 62 w 62"/>
                <a:gd name="T11" fmla="*/ 7 h 24"/>
                <a:gd name="T12" fmla="*/ 55 w 62"/>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2" h="24">
                  <a:moveTo>
                    <a:pt x="55" y="0"/>
                  </a:moveTo>
                  <a:lnTo>
                    <a:pt x="41" y="4"/>
                  </a:lnTo>
                  <a:lnTo>
                    <a:pt x="17" y="11"/>
                  </a:lnTo>
                  <a:lnTo>
                    <a:pt x="0" y="24"/>
                  </a:lnTo>
                  <a:lnTo>
                    <a:pt x="62" y="24"/>
                  </a:lnTo>
                  <a:lnTo>
                    <a:pt x="62" y="7"/>
                  </a:lnTo>
                  <a:lnTo>
                    <a:pt x="55" y="0"/>
                  </a:lnTo>
                  <a:close/>
                </a:path>
              </a:pathLst>
            </a:custGeom>
            <a:solidFill>
              <a:srgbClr val="F787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iṥḻîḋe">
              <a:extLst>
                <a:ext uri="{FF2B5EF4-FFF2-40B4-BE49-F238E27FC236}">
                  <a16:creationId xmlns:a16="http://schemas.microsoft.com/office/drawing/2014/main" id="{212662FD-7D3D-4D35-AE82-5FA87D5D2CE1}"/>
                </a:ext>
              </a:extLst>
            </p:cNvPr>
            <p:cNvSpPr/>
            <p:nvPr/>
          </p:nvSpPr>
          <p:spPr bwMode="auto">
            <a:xfrm>
              <a:off x="7405688" y="2722563"/>
              <a:ext cx="234950" cy="360363"/>
            </a:xfrm>
            <a:custGeom>
              <a:avLst/>
              <a:gdLst>
                <a:gd name="T0" fmla="*/ 38 w 43"/>
                <a:gd name="T1" fmla="*/ 55 h 66"/>
                <a:gd name="T2" fmla="*/ 37 w 43"/>
                <a:gd name="T3" fmla="*/ 17 h 66"/>
                <a:gd name="T4" fmla="*/ 37 w 43"/>
                <a:gd name="T5" fmla="*/ 17 h 66"/>
                <a:gd name="T6" fmla="*/ 37 w 43"/>
                <a:gd name="T7" fmla="*/ 13 h 66"/>
                <a:gd name="T8" fmla="*/ 12 w 43"/>
                <a:gd name="T9" fmla="*/ 13 h 66"/>
                <a:gd name="T10" fmla="*/ 19 w 43"/>
                <a:gd name="T11" fmla="*/ 41 h 66"/>
                <a:gd name="T12" fmla="*/ 21 w 43"/>
                <a:gd name="T13" fmla="*/ 41 h 66"/>
                <a:gd name="T14" fmla="*/ 17 w 43"/>
                <a:gd name="T15" fmla="*/ 57 h 66"/>
                <a:gd name="T16" fmla="*/ 29 w 43"/>
                <a:gd name="T17" fmla="*/ 65 h 66"/>
                <a:gd name="T18" fmla="*/ 38 w 43"/>
                <a:gd name="T19" fmla="*/ 5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66">
                  <a:moveTo>
                    <a:pt x="38" y="55"/>
                  </a:moveTo>
                  <a:cubicBezTo>
                    <a:pt x="34" y="51"/>
                    <a:pt x="37" y="22"/>
                    <a:pt x="37" y="17"/>
                  </a:cubicBezTo>
                  <a:cubicBezTo>
                    <a:pt x="37" y="17"/>
                    <a:pt x="37" y="17"/>
                    <a:pt x="37" y="17"/>
                  </a:cubicBezTo>
                  <a:cubicBezTo>
                    <a:pt x="37" y="16"/>
                    <a:pt x="37" y="14"/>
                    <a:pt x="37" y="13"/>
                  </a:cubicBezTo>
                  <a:cubicBezTo>
                    <a:pt x="38" y="0"/>
                    <a:pt x="16" y="1"/>
                    <a:pt x="12" y="13"/>
                  </a:cubicBezTo>
                  <a:cubicBezTo>
                    <a:pt x="7" y="29"/>
                    <a:pt x="0" y="40"/>
                    <a:pt x="19" y="41"/>
                  </a:cubicBezTo>
                  <a:cubicBezTo>
                    <a:pt x="20" y="41"/>
                    <a:pt x="20" y="41"/>
                    <a:pt x="21" y="41"/>
                  </a:cubicBezTo>
                  <a:cubicBezTo>
                    <a:pt x="21" y="46"/>
                    <a:pt x="21" y="54"/>
                    <a:pt x="17" y="57"/>
                  </a:cubicBezTo>
                  <a:cubicBezTo>
                    <a:pt x="10" y="61"/>
                    <a:pt x="17" y="66"/>
                    <a:pt x="29" y="65"/>
                  </a:cubicBezTo>
                  <a:cubicBezTo>
                    <a:pt x="41" y="64"/>
                    <a:pt x="43" y="60"/>
                    <a:pt x="38" y="55"/>
                  </a:cubicBezTo>
                  <a:close/>
                </a:path>
              </a:pathLst>
            </a:custGeom>
            <a:solidFill>
              <a:srgbClr val="F48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iṡlïḋé">
              <a:extLst>
                <a:ext uri="{FF2B5EF4-FFF2-40B4-BE49-F238E27FC236}">
                  <a16:creationId xmlns:a16="http://schemas.microsoft.com/office/drawing/2014/main" id="{AC0C3D4A-46C0-41A5-9BB5-A583E6C153A9}"/>
                </a:ext>
              </a:extLst>
            </p:cNvPr>
            <p:cNvSpPr/>
            <p:nvPr/>
          </p:nvSpPr>
          <p:spPr bwMode="auto">
            <a:xfrm>
              <a:off x="6980238" y="3011488"/>
              <a:ext cx="944563" cy="496888"/>
            </a:xfrm>
            <a:custGeom>
              <a:avLst/>
              <a:gdLst>
                <a:gd name="T0" fmla="*/ 168 w 173"/>
                <a:gd name="T1" fmla="*/ 13 h 91"/>
                <a:gd name="T2" fmla="*/ 166 w 173"/>
                <a:gd name="T3" fmla="*/ 12 h 91"/>
                <a:gd name="T4" fmla="*/ 127 w 173"/>
                <a:gd name="T5" fmla="*/ 4 h 91"/>
                <a:gd name="T6" fmla="*/ 127 w 173"/>
                <a:gd name="T7" fmla="*/ 4 h 91"/>
                <a:gd name="T8" fmla="*/ 126 w 173"/>
                <a:gd name="T9" fmla="*/ 4 h 91"/>
                <a:gd name="T10" fmla="*/ 121 w 173"/>
                <a:gd name="T11" fmla="*/ 2 h 91"/>
                <a:gd name="T12" fmla="*/ 99 w 173"/>
                <a:gd name="T13" fmla="*/ 2 h 91"/>
                <a:gd name="T14" fmla="*/ 89 w 173"/>
                <a:gd name="T15" fmla="*/ 3 h 91"/>
                <a:gd name="T16" fmla="*/ 84 w 173"/>
                <a:gd name="T17" fmla="*/ 5 h 91"/>
                <a:gd name="T18" fmla="*/ 37 w 173"/>
                <a:gd name="T19" fmla="*/ 38 h 91"/>
                <a:gd name="T20" fmla="*/ 4 w 173"/>
                <a:gd name="T21" fmla="*/ 35 h 91"/>
                <a:gd name="T22" fmla="*/ 1 w 173"/>
                <a:gd name="T23" fmla="*/ 37 h 91"/>
                <a:gd name="T24" fmla="*/ 3 w 173"/>
                <a:gd name="T25" fmla="*/ 41 h 91"/>
                <a:gd name="T26" fmla="*/ 37 w 173"/>
                <a:gd name="T27" fmla="*/ 53 h 91"/>
                <a:gd name="T28" fmla="*/ 42 w 173"/>
                <a:gd name="T29" fmla="*/ 52 h 91"/>
                <a:gd name="T30" fmla="*/ 43 w 173"/>
                <a:gd name="T31" fmla="*/ 52 h 91"/>
                <a:gd name="T32" fmla="*/ 76 w 173"/>
                <a:gd name="T33" fmla="*/ 32 h 91"/>
                <a:gd name="T34" fmla="*/ 80 w 173"/>
                <a:gd name="T35" fmla="*/ 91 h 91"/>
                <a:gd name="T36" fmla="*/ 131 w 173"/>
                <a:gd name="T37" fmla="*/ 91 h 91"/>
                <a:gd name="T38" fmla="*/ 135 w 173"/>
                <a:gd name="T39" fmla="*/ 24 h 91"/>
                <a:gd name="T40" fmla="*/ 159 w 173"/>
                <a:gd name="T41" fmla="*/ 26 h 91"/>
                <a:gd name="T42" fmla="*/ 159 w 173"/>
                <a:gd name="T43" fmla="*/ 38 h 91"/>
                <a:gd name="T44" fmla="*/ 161 w 173"/>
                <a:gd name="T45" fmla="*/ 40 h 91"/>
                <a:gd name="T46" fmla="*/ 165 w 173"/>
                <a:gd name="T47" fmla="*/ 38 h 91"/>
                <a:gd name="T48" fmla="*/ 172 w 173"/>
                <a:gd name="T49" fmla="*/ 20 h 91"/>
                <a:gd name="T50" fmla="*/ 172 w 173"/>
                <a:gd name="T51" fmla="*/ 19 h 91"/>
                <a:gd name="T52" fmla="*/ 168 w 173"/>
                <a:gd name="T53" fmla="*/ 1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3" h="91">
                  <a:moveTo>
                    <a:pt x="168" y="13"/>
                  </a:moveTo>
                  <a:cubicBezTo>
                    <a:pt x="166" y="12"/>
                    <a:pt x="166" y="12"/>
                    <a:pt x="166" y="12"/>
                  </a:cubicBezTo>
                  <a:cubicBezTo>
                    <a:pt x="127" y="4"/>
                    <a:pt x="127" y="4"/>
                    <a:pt x="127" y="4"/>
                  </a:cubicBezTo>
                  <a:cubicBezTo>
                    <a:pt x="127" y="4"/>
                    <a:pt x="127" y="4"/>
                    <a:pt x="127" y="4"/>
                  </a:cubicBezTo>
                  <a:cubicBezTo>
                    <a:pt x="126" y="4"/>
                    <a:pt x="126" y="4"/>
                    <a:pt x="126" y="4"/>
                  </a:cubicBezTo>
                  <a:cubicBezTo>
                    <a:pt x="121" y="2"/>
                    <a:pt x="121" y="2"/>
                    <a:pt x="121" y="2"/>
                  </a:cubicBezTo>
                  <a:cubicBezTo>
                    <a:pt x="114" y="1"/>
                    <a:pt x="106" y="0"/>
                    <a:pt x="99" y="2"/>
                  </a:cubicBezTo>
                  <a:cubicBezTo>
                    <a:pt x="89" y="3"/>
                    <a:pt x="89" y="3"/>
                    <a:pt x="89" y="3"/>
                  </a:cubicBezTo>
                  <a:cubicBezTo>
                    <a:pt x="87" y="4"/>
                    <a:pt x="85" y="4"/>
                    <a:pt x="84" y="5"/>
                  </a:cubicBezTo>
                  <a:cubicBezTo>
                    <a:pt x="37" y="38"/>
                    <a:pt x="37" y="38"/>
                    <a:pt x="37" y="38"/>
                  </a:cubicBezTo>
                  <a:cubicBezTo>
                    <a:pt x="4" y="35"/>
                    <a:pt x="4" y="35"/>
                    <a:pt x="4" y="35"/>
                  </a:cubicBezTo>
                  <a:cubicBezTo>
                    <a:pt x="2" y="35"/>
                    <a:pt x="1" y="36"/>
                    <a:pt x="1" y="37"/>
                  </a:cubicBezTo>
                  <a:cubicBezTo>
                    <a:pt x="0" y="39"/>
                    <a:pt x="1" y="40"/>
                    <a:pt x="3" y="41"/>
                  </a:cubicBezTo>
                  <a:cubicBezTo>
                    <a:pt x="37" y="53"/>
                    <a:pt x="37" y="53"/>
                    <a:pt x="37" y="53"/>
                  </a:cubicBezTo>
                  <a:cubicBezTo>
                    <a:pt x="39" y="53"/>
                    <a:pt x="41" y="53"/>
                    <a:pt x="42" y="52"/>
                  </a:cubicBezTo>
                  <a:cubicBezTo>
                    <a:pt x="43" y="52"/>
                    <a:pt x="43" y="52"/>
                    <a:pt x="43" y="52"/>
                  </a:cubicBezTo>
                  <a:cubicBezTo>
                    <a:pt x="76" y="32"/>
                    <a:pt x="76" y="32"/>
                    <a:pt x="76" y="32"/>
                  </a:cubicBezTo>
                  <a:cubicBezTo>
                    <a:pt x="75" y="43"/>
                    <a:pt x="74" y="66"/>
                    <a:pt x="80" y="91"/>
                  </a:cubicBezTo>
                  <a:cubicBezTo>
                    <a:pt x="131" y="91"/>
                    <a:pt x="131" y="91"/>
                    <a:pt x="131" y="91"/>
                  </a:cubicBezTo>
                  <a:cubicBezTo>
                    <a:pt x="131" y="91"/>
                    <a:pt x="130" y="52"/>
                    <a:pt x="135" y="24"/>
                  </a:cubicBezTo>
                  <a:cubicBezTo>
                    <a:pt x="159" y="26"/>
                    <a:pt x="159" y="26"/>
                    <a:pt x="159" y="26"/>
                  </a:cubicBezTo>
                  <a:cubicBezTo>
                    <a:pt x="159" y="38"/>
                    <a:pt x="159" y="38"/>
                    <a:pt x="159" y="38"/>
                  </a:cubicBezTo>
                  <a:cubicBezTo>
                    <a:pt x="159" y="39"/>
                    <a:pt x="160" y="40"/>
                    <a:pt x="161" y="40"/>
                  </a:cubicBezTo>
                  <a:cubicBezTo>
                    <a:pt x="163" y="41"/>
                    <a:pt x="165" y="40"/>
                    <a:pt x="165" y="38"/>
                  </a:cubicBezTo>
                  <a:cubicBezTo>
                    <a:pt x="172" y="20"/>
                    <a:pt x="172" y="20"/>
                    <a:pt x="172" y="20"/>
                  </a:cubicBezTo>
                  <a:cubicBezTo>
                    <a:pt x="172" y="19"/>
                    <a:pt x="172" y="19"/>
                    <a:pt x="172" y="19"/>
                  </a:cubicBezTo>
                  <a:cubicBezTo>
                    <a:pt x="173" y="16"/>
                    <a:pt x="171" y="13"/>
                    <a:pt x="168" y="13"/>
                  </a:cubicBez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ïşḻïďè">
              <a:extLst>
                <a:ext uri="{FF2B5EF4-FFF2-40B4-BE49-F238E27FC236}">
                  <a16:creationId xmlns:a16="http://schemas.microsoft.com/office/drawing/2014/main" id="{E5071714-87B5-4F33-8363-D8A418AECB78}"/>
                </a:ext>
              </a:extLst>
            </p:cNvPr>
            <p:cNvSpPr/>
            <p:nvPr/>
          </p:nvSpPr>
          <p:spPr bwMode="auto">
            <a:xfrm>
              <a:off x="7439026" y="2668588"/>
              <a:ext cx="212725" cy="250825"/>
            </a:xfrm>
            <a:custGeom>
              <a:avLst/>
              <a:gdLst>
                <a:gd name="T0" fmla="*/ 30 w 39"/>
                <a:gd name="T1" fmla="*/ 44 h 46"/>
                <a:gd name="T2" fmla="*/ 18 w 39"/>
                <a:gd name="T3" fmla="*/ 42 h 46"/>
                <a:gd name="T4" fmla="*/ 4 w 39"/>
                <a:gd name="T5" fmla="*/ 17 h 46"/>
                <a:gd name="T6" fmla="*/ 18 w 39"/>
                <a:gd name="T7" fmla="*/ 10 h 46"/>
                <a:gd name="T8" fmla="*/ 39 w 39"/>
                <a:gd name="T9" fmla="*/ 20 h 46"/>
                <a:gd name="T10" fmla="*/ 30 w 39"/>
                <a:gd name="T11" fmla="*/ 44 h 46"/>
              </a:gdLst>
              <a:ahLst/>
              <a:cxnLst>
                <a:cxn ang="0">
                  <a:pos x="T0" y="T1"/>
                </a:cxn>
                <a:cxn ang="0">
                  <a:pos x="T2" y="T3"/>
                </a:cxn>
                <a:cxn ang="0">
                  <a:pos x="T4" y="T5"/>
                </a:cxn>
                <a:cxn ang="0">
                  <a:pos x="T6" y="T7"/>
                </a:cxn>
                <a:cxn ang="0">
                  <a:pos x="T8" y="T9"/>
                </a:cxn>
                <a:cxn ang="0">
                  <a:pos x="T10" y="T11"/>
                </a:cxn>
              </a:cxnLst>
              <a:rect l="0" t="0" r="r" b="b"/>
              <a:pathLst>
                <a:path w="39" h="46">
                  <a:moveTo>
                    <a:pt x="30" y="44"/>
                  </a:moveTo>
                  <a:cubicBezTo>
                    <a:pt x="28" y="45"/>
                    <a:pt x="21" y="46"/>
                    <a:pt x="18" y="42"/>
                  </a:cubicBezTo>
                  <a:cubicBezTo>
                    <a:pt x="18" y="42"/>
                    <a:pt x="9" y="27"/>
                    <a:pt x="4" y="17"/>
                  </a:cubicBezTo>
                  <a:cubicBezTo>
                    <a:pt x="0" y="8"/>
                    <a:pt x="6" y="0"/>
                    <a:pt x="18" y="10"/>
                  </a:cubicBezTo>
                  <a:cubicBezTo>
                    <a:pt x="27" y="17"/>
                    <a:pt x="38" y="11"/>
                    <a:pt x="39" y="20"/>
                  </a:cubicBezTo>
                  <a:cubicBezTo>
                    <a:pt x="39" y="28"/>
                    <a:pt x="32" y="41"/>
                    <a:pt x="30" y="44"/>
                  </a:cubicBez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ísľíḍé">
              <a:extLst>
                <a:ext uri="{FF2B5EF4-FFF2-40B4-BE49-F238E27FC236}">
                  <a16:creationId xmlns:a16="http://schemas.microsoft.com/office/drawing/2014/main" id="{294E7E80-6DCC-4881-B6B1-DA1385B724C7}"/>
                </a:ext>
              </a:extLst>
            </p:cNvPr>
            <p:cNvSpPr/>
            <p:nvPr/>
          </p:nvSpPr>
          <p:spPr bwMode="auto">
            <a:xfrm>
              <a:off x="6919913" y="3508375"/>
              <a:ext cx="1038225" cy="1220788"/>
            </a:xfrm>
            <a:custGeom>
              <a:avLst/>
              <a:gdLst>
                <a:gd name="T0" fmla="*/ 159 w 190"/>
                <a:gd name="T1" fmla="*/ 110 h 224"/>
                <a:gd name="T2" fmla="*/ 142 w 190"/>
                <a:gd name="T3" fmla="*/ 0 h 224"/>
                <a:gd name="T4" fmla="*/ 103 w 190"/>
                <a:gd name="T5" fmla="*/ 0 h 224"/>
                <a:gd name="T6" fmla="*/ 91 w 190"/>
                <a:gd name="T7" fmla="*/ 0 h 224"/>
                <a:gd name="T8" fmla="*/ 19 w 190"/>
                <a:gd name="T9" fmla="*/ 50 h 224"/>
                <a:gd name="T10" fmla="*/ 7 w 190"/>
                <a:gd name="T11" fmla="*/ 62 h 224"/>
                <a:gd name="T12" fmla="*/ 2 w 190"/>
                <a:gd name="T13" fmla="*/ 81 h 224"/>
                <a:gd name="T14" fmla="*/ 28 w 190"/>
                <a:gd name="T15" fmla="*/ 187 h 224"/>
                <a:gd name="T16" fmla="*/ 39 w 190"/>
                <a:gd name="T17" fmla="*/ 180 h 224"/>
                <a:gd name="T18" fmla="*/ 26 w 190"/>
                <a:gd name="T19" fmla="*/ 77 h 224"/>
                <a:gd name="T20" fmla="*/ 111 w 190"/>
                <a:gd name="T21" fmla="*/ 30 h 224"/>
                <a:gd name="T22" fmla="*/ 128 w 190"/>
                <a:gd name="T23" fmla="*/ 95 h 224"/>
                <a:gd name="T24" fmla="*/ 129 w 190"/>
                <a:gd name="T25" fmla="*/ 97 h 224"/>
                <a:gd name="T26" fmla="*/ 129 w 190"/>
                <a:gd name="T27" fmla="*/ 97 h 224"/>
                <a:gd name="T28" fmla="*/ 178 w 190"/>
                <a:gd name="T29" fmla="*/ 224 h 224"/>
                <a:gd name="T30" fmla="*/ 190 w 190"/>
                <a:gd name="T31" fmla="*/ 223 h 224"/>
                <a:gd name="T32" fmla="*/ 159 w 190"/>
                <a:gd name="T33" fmla="*/ 11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0" h="224">
                  <a:moveTo>
                    <a:pt x="159" y="110"/>
                  </a:moveTo>
                  <a:cubicBezTo>
                    <a:pt x="142" y="0"/>
                    <a:pt x="142" y="0"/>
                    <a:pt x="142" y="0"/>
                  </a:cubicBezTo>
                  <a:cubicBezTo>
                    <a:pt x="103" y="0"/>
                    <a:pt x="103" y="0"/>
                    <a:pt x="103" y="0"/>
                  </a:cubicBezTo>
                  <a:cubicBezTo>
                    <a:pt x="91" y="0"/>
                    <a:pt x="91" y="0"/>
                    <a:pt x="91" y="0"/>
                  </a:cubicBezTo>
                  <a:cubicBezTo>
                    <a:pt x="19" y="50"/>
                    <a:pt x="19" y="50"/>
                    <a:pt x="19" y="50"/>
                  </a:cubicBezTo>
                  <a:cubicBezTo>
                    <a:pt x="14" y="53"/>
                    <a:pt x="10" y="57"/>
                    <a:pt x="7" y="62"/>
                  </a:cubicBezTo>
                  <a:cubicBezTo>
                    <a:pt x="2" y="67"/>
                    <a:pt x="0" y="74"/>
                    <a:pt x="2" y="81"/>
                  </a:cubicBezTo>
                  <a:cubicBezTo>
                    <a:pt x="9" y="112"/>
                    <a:pt x="28" y="187"/>
                    <a:pt x="28" y="187"/>
                  </a:cubicBezTo>
                  <a:cubicBezTo>
                    <a:pt x="39" y="180"/>
                    <a:pt x="39" y="180"/>
                    <a:pt x="39" y="180"/>
                  </a:cubicBezTo>
                  <a:cubicBezTo>
                    <a:pt x="39" y="180"/>
                    <a:pt x="43" y="125"/>
                    <a:pt x="26" y="77"/>
                  </a:cubicBezTo>
                  <a:cubicBezTo>
                    <a:pt x="111" y="30"/>
                    <a:pt x="111" y="30"/>
                    <a:pt x="111" y="30"/>
                  </a:cubicBezTo>
                  <a:cubicBezTo>
                    <a:pt x="128" y="95"/>
                    <a:pt x="128" y="95"/>
                    <a:pt x="128" y="95"/>
                  </a:cubicBezTo>
                  <a:cubicBezTo>
                    <a:pt x="128" y="96"/>
                    <a:pt x="128" y="96"/>
                    <a:pt x="129" y="97"/>
                  </a:cubicBezTo>
                  <a:cubicBezTo>
                    <a:pt x="129" y="97"/>
                    <a:pt x="129" y="97"/>
                    <a:pt x="129" y="97"/>
                  </a:cubicBezTo>
                  <a:cubicBezTo>
                    <a:pt x="133" y="115"/>
                    <a:pt x="178" y="224"/>
                    <a:pt x="178" y="224"/>
                  </a:cubicBezTo>
                  <a:cubicBezTo>
                    <a:pt x="190" y="223"/>
                    <a:pt x="190" y="223"/>
                    <a:pt x="190" y="223"/>
                  </a:cubicBezTo>
                  <a:cubicBezTo>
                    <a:pt x="190" y="223"/>
                    <a:pt x="176" y="155"/>
                    <a:pt x="159" y="110"/>
                  </a:cubicBez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îśḻïḋè">
              <a:extLst>
                <a:ext uri="{FF2B5EF4-FFF2-40B4-BE49-F238E27FC236}">
                  <a16:creationId xmlns:a16="http://schemas.microsoft.com/office/drawing/2014/main" id="{15C46BA3-AC57-4B45-A370-7F7BE2837A64}"/>
                </a:ext>
              </a:extLst>
            </p:cNvPr>
            <p:cNvSpPr/>
            <p:nvPr/>
          </p:nvSpPr>
          <p:spPr bwMode="auto">
            <a:xfrm>
              <a:off x="6986588" y="4489450"/>
              <a:ext cx="179388" cy="157163"/>
            </a:xfrm>
            <a:custGeom>
              <a:avLst/>
              <a:gdLst>
                <a:gd name="T0" fmla="*/ 16 w 33"/>
                <a:gd name="T1" fmla="*/ 7 h 29"/>
                <a:gd name="T2" fmla="*/ 0 w 33"/>
                <a:gd name="T3" fmla="*/ 24 h 29"/>
                <a:gd name="T4" fmla="*/ 2 w 33"/>
                <a:gd name="T5" fmla="*/ 29 h 29"/>
                <a:gd name="T6" fmla="*/ 33 w 33"/>
                <a:gd name="T7" fmla="*/ 9 h 29"/>
                <a:gd name="T8" fmla="*/ 27 w 33"/>
                <a:gd name="T9" fmla="*/ 0 h 29"/>
                <a:gd name="T10" fmla="*/ 16 w 33"/>
                <a:gd name="T11" fmla="*/ 7 h 29"/>
              </a:gdLst>
              <a:ahLst/>
              <a:cxnLst>
                <a:cxn ang="0">
                  <a:pos x="T0" y="T1"/>
                </a:cxn>
                <a:cxn ang="0">
                  <a:pos x="T2" y="T3"/>
                </a:cxn>
                <a:cxn ang="0">
                  <a:pos x="T4" y="T5"/>
                </a:cxn>
                <a:cxn ang="0">
                  <a:pos x="T6" y="T7"/>
                </a:cxn>
                <a:cxn ang="0">
                  <a:pos x="T8" y="T9"/>
                </a:cxn>
                <a:cxn ang="0">
                  <a:pos x="T10" y="T11"/>
                </a:cxn>
              </a:cxnLst>
              <a:rect l="0" t="0" r="r" b="b"/>
              <a:pathLst>
                <a:path w="33" h="29">
                  <a:moveTo>
                    <a:pt x="16" y="7"/>
                  </a:moveTo>
                  <a:cubicBezTo>
                    <a:pt x="16" y="7"/>
                    <a:pt x="8" y="20"/>
                    <a:pt x="0" y="24"/>
                  </a:cubicBezTo>
                  <a:cubicBezTo>
                    <a:pt x="2" y="29"/>
                    <a:pt x="2" y="29"/>
                    <a:pt x="2" y="29"/>
                  </a:cubicBezTo>
                  <a:cubicBezTo>
                    <a:pt x="33" y="9"/>
                    <a:pt x="33" y="9"/>
                    <a:pt x="33" y="9"/>
                  </a:cubicBezTo>
                  <a:cubicBezTo>
                    <a:pt x="27" y="0"/>
                    <a:pt x="27" y="0"/>
                    <a:pt x="27" y="0"/>
                  </a:cubicBezTo>
                  <a:lnTo>
                    <a:pt x="16" y="7"/>
                  </a:ln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iš1íḍé">
              <a:extLst>
                <a:ext uri="{FF2B5EF4-FFF2-40B4-BE49-F238E27FC236}">
                  <a16:creationId xmlns:a16="http://schemas.microsoft.com/office/drawing/2014/main" id="{2683D674-6466-44D7-AE16-AC907E32B77C}"/>
                </a:ext>
              </a:extLst>
            </p:cNvPr>
            <p:cNvSpPr/>
            <p:nvPr/>
          </p:nvSpPr>
          <p:spPr bwMode="auto">
            <a:xfrm>
              <a:off x="7826376" y="4724400"/>
              <a:ext cx="136525" cy="58738"/>
            </a:xfrm>
            <a:custGeom>
              <a:avLst/>
              <a:gdLst>
                <a:gd name="T0" fmla="*/ 12 w 25"/>
                <a:gd name="T1" fmla="*/ 0 h 11"/>
                <a:gd name="T2" fmla="*/ 1 w 25"/>
                <a:gd name="T3" fmla="*/ 6 h 11"/>
                <a:gd name="T4" fmla="*/ 0 w 25"/>
                <a:gd name="T5" fmla="*/ 11 h 11"/>
                <a:gd name="T6" fmla="*/ 25 w 25"/>
                <a:gd name="T7" fmla="*/ 11 h 11"/>
                <a:gd name="T8" fmla="*/ 24 w 25"/>
                <a:gd name="T9" fmla="*/ 0 h 11"/>
                <a:gd name="T10" fmla="*/ 12 w 25"/>
                <a:gd name="T11" fmla="*/ 0 h 11"/>
              </a:gdLst>
              <a:ahLst/>
              <a:cxnLst>
                <a:cxn ang="0">
                  <a:pos x="T0" y="T1"/>
                </a:cxn>
                <a:cxn ang="0">
                  <a:pos x="T2" y="T3"/>
                </a:cxn>
                <a:cxn ang="0">
                  <a:pos x="T4" y="T5"/>
                </a:cxn>
                <a:cxn ang="0">
                  <a:pos x="T6" y="T7"/>
                </a:cxn>
                <a:cxn ang="0">
                  <a:pos x="T8" y="T9"/>
                </a:cxn>
                <a:cxn ang="0">
                  <a:pos x="T10" y="T11"/>
                </a:cxn>
              </a:cxnLst>
              <a:rect l="0" t="0" r="r" b="b"/>
              <a:pathLst>
                <a:path w="25" h="11">
                  <a:moveTo>
                    <a:pt x="12" y="0"/>
                  </a:moveTo>
                  <a:cubicBezTo>
                    <a:pt x="12" y="0"/>
                    <a:pt x="9" y="3"/>
                    <a:pt x="1" y="6"/>
                  </a:cubicBezTo>
                  <a:cubicBezTo>
                    <a:pt x="0" y="11"/>
                    <a:pt x="0" y="11"/>
                    <a:pt x="0" y="11"/>
                  </a:cubicBezTo>
                  <a:cubicBezTo>
                    <a:pt x="25" y="11"/>
                    <a:pt x="25" y="11"/>
                    <a:pt x="25" y="11"/>
                  </a:cubicBezTo>
                  <a:cubicBezTo>
                    <a:pt x="24" y="0"/>
                    <a:pt x="24" y="0"/>
                    <a:pt x="24" y="0"/>
                  </a:cubicBezTo>
                  <a:lnTo>
                    <a:pt x="12" y="0"/>
                  </a:ln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ïṡḻiďé">
              <a:extLst>
                <a:ext uri="{FF2B5EF4-FFF2-40B4-BE49-F238E27FC236}">
                  <a16:creationId xmlns:a16="http://schemas.microsoft.com/office/drawing/2014/main" id="{3769C685-E0D4-4AF1-BE78-3D9A0805F41C}"/>
                </a:ext>
              </a:extLst>
            </p:cNvPr>
            <p:cNvSpPr/>
            <p:nvPr/>
          </p:nvSpPr>
          <p:spPr bwMode="auto">
            <a:xfrm>
              <a:off x="6275388" y="1185863"/>
              <a:ext cx="1300163" cy="1639888"/>
            </a:xfrm>
            <a:custGeom>
              <a:avLst/>
              <a:gdLst>
                <a:gd name="T0" fmla="*/ 228 w 238"/>
                <a:gd name="T1" fmla="*/ 137 h 301"/>
                <a:gd name="T2" fmla="*/ 130 w 238"/>
                <a:gd name="T3" fmla="*/ 7 h 301"/>
                <a:gd name="T4" fmla="*/ 6 w 238"/>
                <a:gd name="T5" fmla="*/ 95 h 301"/>
                <a:gd name="T6" fmla="*/ 19 w 238"/>
                <a:gd name="T7" fmla="*/ 176 h 301"/>
                <a:gd name="T8" fmla="*/ 34 w 238"/>
                <a:gd name="T9" fmla="*/ 242 h 301"/>
                <a:gd name="T10" fmla="*/ 32 w 238"/>
                <a:gd name="T11" fmla="*/ 253 h 301"/>
                <a:gd name="T12" fmla="*/ 61 w 238"/>
                <a:gd name="T13" fmla="*/ 290 h 301"/>
                <a:gd name="T14" fmla="*/ 116 w 238"/>
                <a:gd name="T15" fmla="*/ 299 h 301"/>
                <a:gd name="T16" fmla="*/ 154 w 238"/>
                <a:gd name="T17" fmla="*/ 273 h 301"/>
                <a:gd name="T18" fmla="*/ 157 w 238"/>
                <a:gd name="T19" fmla="*/ 261 h 301"/>
                <a:gd name="T20" fmla="*/ 192 w 238"/>
                <a:gd name="T21" fmla="*/ 203 h 301"/>
                <a:gd name="T22" fmla="*/ 228 w 238"/>
                <a:gd name="T23" fmla="*/ 1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8" h="301">
                  <a:moveTo>
                    <a:pt x="228" y="137"/>
                  </a:moveTo>
                  <a:cubicBezTo>
                    <a:pt x="238" y="74"/>
                    <a:pt x="194" y="15"/>
                    <a:pt x="130" y="7"/>
                  </a:cubicBezTo>
                  <a:cubicBezTo>
                    <a:pt x="72" y="0"/>
                    <a:pt x="19" y="39"/>
                    <a:pt x="6" y="95"/>
                  </a:cubicBezTo>
                  <a:cubicBezTo>
                    <a:pt x="0" y="124"/>
                    <a:pt x="5" y="152"/>
                    <a:pt x="19" y="176"/>
                  </a:cubicBezTo>
                  <a:cubicBezTo>
                    <a:pt x="30" y="196"/>
                    <a:pt x="36" y="219"/>
                    <a:pt x="34" y="242"/>
                  </a:cubicBezTo>
                  <a:cubicBezTo>
                    <a:pt x="32" y="253"/>
                    <a:pt x="32" y="253"/>
                    <a:pt x="32" y="253"/>
                  </a:cubicBezTo>
                  <a:cubicBezTo>
                    <a:pt x="31" y="271"/>
                    <a:pt x="43" y="287"/>
                    <a:pt x="61" y="290"/>
                  </a:cubicBezTo>
                  <a:cubicBezTo>
                    <a:pt x="116" y="299"/>
                    <a:pt x="116" y="299"/>
                    <a:pt x="116" y="299"/>
                  </a:cubicBezTo>
                  <a:cubicBezTo>
                    <a:pt x="133" y="301"/>
                    <a:pt x="150" y="290"/>
                    <a:pt x="154" y="273"/>
                  </a:cubicBezTo>
                  <a:cubicBezTo>
                    <a:pt x="157" y="261"/>
                    <a:pt x="157" y="261"/>
                    <a:pt x="157" y="261"/>
                  </a:cubicBezTo>
                  <a:cubicBezTo>
                    <a:pt x="162" y="238"/>
                    <a:pt x="175" y="219"/>
                    <a:pt x="192" y="203"/>
                  </a:cubicBezTo>
                  <a:cubicBezTo>
                    <a:pt x="210" y="187"/>
                    <a:pt x="224" y="164"/>
                    <a:pt x="228" y="137"/>
                  </a:cubicBezTo>
                  <a:close/>
                </a:path>
              </a:pathLst>
            </a:custGeom>
            <a:solidFill>
              <a:srgbClr val="FDBE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ïṣḻïdè">
              <a:extLst>
                <a:ext uri="{FF2B5EF4-FFF2-40B4-BE49-F238E27FC236}">
                  <a16:creationId xmlns:a16="http://schemas.microsoft.com/office/drawing/2014/main" id="{A8B1D1B4-2F65-476F-8C0B-B6F5C26D39E8}"/>
                </a:ext>
              </a:extLst>
            </p:cNvPr>
            <p:cNvSpPr/>
            <p:nvPr/>
          </p:nvSpPr>
          <p:spPr bwMode="auto">
            <a:xfrm>
              <a:off x="6483351" y="2816225"/>
              <a:ext cx="503238" cy="201613"/>
            </a:xfrm>
            <a:custGeom>
              <a:avLst/>
              <a:gdLst>
                <a:gd name="T0" fmla="*/ 83 w 92"/>
                <a:gd name="T1" fmla="*/ 37 h 37"/>
                <a:gd name="T2" fmla="*/ 5 w 92"/>
                <a:gd name="T3" fmla="*/ 24 h 37"/>
                <a:gd name="T4" fmla="*/ 0 w 92"/>
                <a:gd name="T5" fmla="*/ 18 h 37"/>
                <a:gd name="T6" fmla="*/ 2 w 92"/>
                <a:gd name="T7" fmla="*/ 6 h 37"/>
                <a:gd name="T8" fmla="*/ 9 w 92"/>
                <a:gd name="T9" fmla="*/ 1 h 37"/>
                <a:gd name="T10" fmla="*/ 87 w 92"/>
                <a:gd name="T11" fmla="*/ 13 h 37"/>
                <a:gd name="T12" fmla="*/ 91 w 92"/>
                <a:gd name="T13" fmla="*/ 20 h 37"/>
                <a:gd name="T14" fmla="*/ 90 w 92"/>
                <a:gd name="T15" fmla="*/ 32 h 37"/>
                <a:gd name="T16" fmla="*/ 83 w 92"/>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7">
                  <a:moveTo>
                    <a:pt x="83" y="37"/>
                  </a:moveTo>
                  <a:cubicBezTo>
                    <a:pt x="5" y="24"/>
                    <a:pt x="5" y="24"/>
                    <a:pt x="5" y="24"/>
                  </a:cubicBezTo>
                  <a:cubicBezTo>
                    <a:pt x="2" y="24"/>
                    <a:pt x="0" y="21"/>
                    <a:pt x="0" y="18"/>
                  </a:cubicBezTo>
                  <a:cubicBezTo>
                    <a:pt x="2" y="6"/>
                    <a:pt x="2" y="6"/>
                    <a:pt x="2" y="6"/>
                  </a:cubicBezTo>
                  <a:cubicBezTo>
                    <a:pt x="3" y="2"/>
                    <a:pt x="6" y="0"/>
                    <a:pt x="9" y="1"/>
                  </a:cubicBezTo>
                  <a:cubicBezTo>
                    <a:pt x="87" y="13"/>
                    <a:pt x="87" y="13"/>
                    <a:pt x="87" y="13"/>
                  </a:cubicBezTo>
                  <a:cubicBezTo>
                    <a:pt x="90" y="14"/>
                    <a:pt x="92" y="17"/>
                    <a:pt x="91" y="20"/>
                  </a:cubicBezTo>
                  <a:cubicBezTo>
                    <a:pt x="90" y="32"/>
                    <a:pt x="90" y="32"/>
                    <a:pt x="90" y="32"/>
                  </a:cubicBezTo>
                  <a:cubicBezTo>
                    <a:pt x="89" y="35"/>
                    <a:pt x="86" y="37"/>
                    <a:pt x="83" y="37"/>
                  </a:cubicBezTo>
                  <a:close/>
                </a:path>
              </a:pathLst>
            </a:custGeom>
            <a:solidFill>
              <a:srgbClr val="DADCE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i$1ídé">
              <a:extLst>
                <a:ext uri="{FF2B5EF4-FFF2-40B4-BE49-F238E27FC236}">
                  <a16:creationId xmlns:a16="http://schemas.microsoft.com/office/drawing/2014/main" id="{8589957C-AFA6-4BFB-9500-99B877B7D2F5}"/>
                </a:ext>
              </a:extLst>
            </p:cNvPr>
            <p:cNvSpPr/>
            <p:nvPr/>
          </p:nvSpPr>
          <p:spPr bwMode="auto">
            <a:xfrm>
              <a:off x="6489701" y="1862138"/>
              <a:ext cx="801688" cy="277813"/>
            </a:xfrm>
            <a:custGeom>
              <a:avLst/>
              <a:gdLst>
                <a:gd name="T0" fmla="*/ 117 w 147"/>
                <a:gd name="T1" fmla="*/ 50 h 51"/>
                <a:gd name="T2" fmla="*/ 105 w 147"/>
                <a:gd name="T3" fmla="*/ 33 h 51"/>
                <a:gd name="T4" fmla="*/ 97 w 147"/>
                <a:gd name="T5" fmla="*/ 21 h 51"/>
                <a:gd name="T6" fmla="*/ 85 w 147"/>
                <a:gd name="T7" fmla="*/ 30 h 51"/>
                <a:gd name="T8" fmla="*/ 69 w 147"/>
                <a:gd name="T9" fmla="*/ 42 h 51"/>
                <a:gd name="T10" fmla="*/ 57 w 147"/>
                <a:gd name="T11" fmla="*/ 26 h 51"/>
                <a:gd name="T12" fmla="*/ 49 w 147"/>
                <a:gd name="T13" fmla="*/ 13 h 51"/>
                <a:gd name="T14" fmla="*/ 38 w 147"/>
                <a:gd name="T15" fmla="*/ 23 h 51"/>
                <a:gd name="T16" fmla="*/ 22 w 147"/>
                <a:gd name="T17" fmla="*/ 34 h 51"/>
                <a:gd name="T18" fmla="*/ 10 w 147"/>
                <a:gd name="T19" fmla="*/ 18 h 51"/>
                <a:gd name="T20" fmla="*/ 2 w 147"/>
                <a:gd name="T21" fmla="*/ 5 h 51"/>
                <a:gd name="T22" fmla="*/ 0 w 147"/>
                <a:gd name="T23" fmla="*/ 3 h 51"/>
                <a:gd name="T24" fmla="*/ 3 w 147"/>
                <a:gd name="T25" fmla="*/ 0 h 51"/>
                <a:gd name="T26" fmla="*/ 15 w 147"/>
                <a:gd name="T27" fmla="*/ 17 h 51"/>
                <a:gd name="T28" fmla="*/ 23 w 147"/>
                <a:gd name="T29" fmla="*/ 29 h 51"/>
                <a:gd name="T30" fmla="*/ 34 w 147"/>
                <a:gd name="T31" fmla="*/ 20 h 51"/>
                <a:gd name="T32" fmla="*/ 50 w 147"/>
                <a:gd name="T33" fmla="*/ 8 h 51"/>
                <a:gd name="T34" fmla="*/ 62 w 147"/>
                <a:gd name="T35" fmla="*/ 24 h 51"/>
                <a:gd name="T36" fmla="*/ 70 w 147"/>
                <a:gd name="T37" fmla="*/ 37 h 51"/>
                <a:gd name="T38" fmla="*/ 81 w 147"/>
                <a:gd name="T39" fmla="*/ 27 h 51"/>
                <a:gd name="T40" fmla="*/ 98 w 147"/>
                <a:gd name="T41" fmla="*/ 16 h 51"/>
                <a:gd name="T42" fmla="*/ 110 w 147"/>
                <a:gd name="T43" fmla="*/ 32 h 51"/>
                <a:gd name="T44" fmla="*/ 117 w 147"/>
                <a:gd name="T45" fmla="*/ 45 h 51"/>
                <a:gd name="T46" fmla="*/ 129 w 147"/>
                <a:gd name="T47" fmla="*/ 35 h 51"/>
                <a:gd name="T48" fmla="*/ 145 w 147"/>
                <a:gd name="T49" fmla="*/ 23 h 51"/>
                <a:gd name="T50" fmla="*/ 147 w 147"/>
                <a:gd name="T51" fmla="*/ 26 h 51"/>
                <a:gd name="T52" fmla="*/ 144 w 147"/>
                <a:gd name="T53" fmla="*/ 28 h 51"/>
                <a:gd name="T54" fmla="*/ 133 w 147"/>
                <a:gd name="T55" fmla="*/ 38 h 51"/>
                <a:gd name="T56" fmla="*/ 117 w 147"/>
                <a:gd name="T57"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7" h="51">
                  <a:moveTo>
                    <a:pt x="117" y="50"/>
                  </a:moveTo>
                  <a:cubicBezTo>
                    <a:pt x="109" y="48"/>
                    <a:pt x="107" y="40"/>
                    <a:pt x="105" y="33"/>
                  </a:cubicBezTo>
                  <a:cubicBezTo>
                    <a:pt x="103" y="26"/>
                    <a:pt x="101" y="21"/>
                    <a:pt x="97" y="21"/>
                  </a:cubicBezTo>
                  <a:cubicBezTo>
                    <a:pt x="93" y="20"/>
                    <a:pt x="90" y="24"/>
                    <a:pt x="85" y="30"/>
                  </a:cubicBezTo>
                  <a:cubicBezTo>
                    <a:pt x="81" y="36"/>
                    <a:pt x="77" y="43"/>
                    <a:pt x="69" y="42"/>
                  </a:cubicBezTo>
                  <a:cubicBezTo>
                    <a:pt x="62" y="41"/>
                    <a:pt x="59" y="33"/>
                    <a:pt x="57" y="26"/>
                  </a:cubicBezTo>
                  <a:cubicBezTo>
                    <a:pt x="55" y="19"/>
                    <a:pt x="53" y="14"/>
                    <a:pt x="49" y="13"/>
                  </a:cubicBezTo>
                  <a:cubicBezTo>
                    <a:pt x="45" y="12"/>
                    <a:pt x="42" y="16"/>
                    <a:pt x="38" y="23"/>
                  </a:cubicBezTo>
                  <a:cubicBezTo>
                    <a:pt x="34" y="29"/>
                    <a:pt x="29" y="36"/>
                    <a:pt x="22" y="34"/>
                  </a:cubicBezTo>
                  <a:cubicBezTo>
                    <a:pt x="14" y="33"/>
                    <a:pt x="12" y="25"/>
                    <a:pt x="10" y="18"/>
                  </a:cubicBezTo>
                  <a:cubicBezTo>
                    <a:pt x="8" y="11"/>
                    <a:pt x="6" y="6"/>
                    <a:pt x="2" y="5"/>
                  </a:cubicBezTo>
                  <a:cubicBezTo>
                    <a:pt x="1" y="5"/>
                    <a:pt x="0" y="4"/>
                    <a:pt x="0" y="3"/>
                  </a:cubicBezTo>
                  <a:cubicBezTo>
                    <a:pt x="0" y="1"/>
                    <a:pt x="1" y="0"/>
                    <a:pt x="3" y="0"/>
                  </a:cubicBezTo>
                  <a:cubicBezTo>
                    <a:pt x="10" y="2"/>
                    <a:pt x="13" y="10"/>
                    <a:pt x="15" y="17"/>
                  </a:cubicBezTo>
                  <a:cubicBezTo>
                    <a:pt x="17" y="24"/>
                    <a:pt x="18" y="29"/>
                    <a:pt x="23" y="29"/>
                  </a:cubicBezTo>
                  <a:cubicBezTo>
                    <a:pt x="27" y="30"/>
                    <a:pt x="30" y="26"/>
                    <a:pt x="34" y="20"/>
                  </a:cubicBezTo>
                  <a:cubicBezTo>
                    <a:pt x="38" y="14"/>
                    <a:pt x="43" y="7"/>
                    <a:pt x="50" y="8"/>
                  </a:cubicBezTo>
                  <a:cubicBezTo>
                    <a:pt x="58" y="9"/>
                    <a:pt x="60" y="17"/>
                    <a:pt x="62" y="24"/>
                  </a:cubicBezTo>
                  <a:cubicBezTo>
                    <a:pt x="64" y="32"/>
                    <a:pt x="66" y="36"/>
                    <a:pt x="70" y="37"/>
                  </a:cubicBezTo>
                  <a:cubicBezTo>
                    <a:pt x="74" y="38"/>
                    <a:pt x="77" y="34"/>
                    <a:pt x="81" y="27"/>
                  </a:cubicBezTo>
                  <a:cubicBezTo>
                    <a:pt x="85" y="21"/>
                    <a:pt x="90" y="14"/>
                    <a:pt x="98" y="16"/>
                  </a:cubicBezTo>
                  <a:cubicBezTo>
                    <a:pt x="105" y="17"/>
                    <a:pt x="108" y="25"/>
                    <a:pt x="110" y="32"/>
                  </a:cubicBezTo>
                  <a:cubicBezTo>
                    <a:pt x="112" y="39"/>
                    <a:pt x="113" y="44"/>
                    <a:pt x="117" y="45"/>
                  </a:cubicBezTo>
                  <a:cubicBezTo>
                    <a:pt x="121" y="45"/>
                    <a:pt x="124" y="41"/>
                    <a:pt x="129" y="35"/>
                  </a:cubicBezTo>
                  <a:cubicBezTo>
                    <a:pt x="133" y="29"/>
                    <a:pt x="138" y="22"/>
                    <a:pt x="145" y="23"/>
                  </a:cubicBezTo>
                  <a:cubicBezTo>
                    <a:pt x="146" y="23"/>
                    <a:pt x="147" y="25"/>
                    <a:pt x="147" y="26"/>
                  </a:cubicBezTo>
                  <a:cubicBezTo>
                    <a:pt x="147" y="28"/>
                    <a:pt x="146" y="28"/>
                    <a:pt x="144" y="28"/>
                  </a:cubicBezTo>
                  <a:cubicBezTo>
                    <a:pt x="140" y="28"/>
                    <a:pt x="137" y="32"/>
                    <a:pt x="133" y="38"/>
                  </a:cubicBezTo>
                  <a:cubicBezTo>
                    <a:pt x="129" y="44"/>
                    <a:pt x="124" y="51"/>
                    <a:pt x="117"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ŝ1ídê">
              <a:extLst>
                <a:ext uri="{FF2B5EF4-FFF2-40B4-BE49-F238E27FC236}">
                  <a16:creationId xmlns:a16="http://schemas.microsoft.com/office/drawing/2014/main" id="{4A07E9E6-FCC1-4D68-B805-F025F0364697}"/>
                </a:ext>
              </a:extLst>
            </p:cNvPr>
            <p:cNvSpPr/>
            <p:nvPr/>
          </p:nvSpPr>
          <p:spPr bwMode="auto">
            <a:xfrm>
              <a:off x="5872163" y="1217613"/>
              <a:ext cx="190500" cy="246063"/>
            </a:xfrm>
            <a:custGeom>
              <a:avLst/>
              <a:gdLst>
                <a:gd name="T0" fmla="*/ 35 w 35"/>
                <a:gd name="T1" fmla="*/ 45 h 45"/>
                <a:gd name="T2" fmla="*/ 0 w 35"/>
                <a:gd name="T3" fmla="*/ 45 h 45"/>
                <a:gd name="T4" fmla="*/ 0 w 35"/>
                <a:gd name="T5" fmla="*/ 12 h 45"/>
                <a:gd name="T6" fmla="*/ 19 w 35"/>
                <a:gd name="T7" fmla="*/ 0 h 45"/>
                <a:gd name="T8" fmla="*/ 35 w 35"/>
                <a:gd name="T9" fmla="*/ 16 h 45"/>
                <a:gd name="T10" fmla="*/ 35 w 35"/>
                <a:gd name="T11" fmla="*/ 45 h 45"/>
              </a:gdLst>
              <a:ahLst/>
              <a:cxnLst>
                <a:cxn ang="0">
                  <a:pos x="T0" y="T1"/>
                </a:cxn>
                <a:cxn ang="0">
                  <a:pos x="T2" y="T3"/>
                </a:cxn>
                <a:cxn ang="0">
                  <a:pos x="T4" y="T5"/>
                </a:cxn>
                <a:cxn ang="0">
                  <a:pos x="T6" y="T7"/>
                </a:cxn>
                <a:cxn ang="0">
                  <a:pos x="T8" y="T9"/>
                </a:cxn>
                <a:cxn ang="0">
                  <a:pos x="T10" y="T11"/>
                </a:cxn>
              </a:cxnLst>
              <a:rect l="0" t="0" r="r" b="b"/>
              <a:pathLst>
                <a:path w="35" h="45">
                  <a:moveTo>
                    <a:pt x="35" y="45"/>
                  </a:moveTo>
                  <a:cubicBezTo>
                    <a:pt x="0" y="45"/>
                    <a:pt x="0" y="45"/>
                    <a:pt x="0" y="45"/>
                  </a:cubicBezTo>
                  <a:cubicBezTo>
                    <a:pt x="0" y="45"/>
                    <a:pt x="0" y="19"/>
                    <a:pt x="0" y="12"/>
                  </a:cubicBezTo>
                  <a:cubicBezTo>
                    <a:pt x="0" y="5"/>
                    <a:pt x="7" y="0"/>
                    <a:pt x="19" y="0"/>
                  </a:cubicBezTo>
                  <a:cubicBezTo>
                    <a:pt x="31" y="0"/>
                    <a:pt x="35" y="7"/>
                    <a:pt x="35" y="16"/>
                  </a:cubicBezTo>
                  <a:cubicBezTo>
                    <a:pt x="35" y="24"/>
                    <a:pt x="35" y="45"/>
                    <a:pt x="35" y="45"/>
                  </a:cubicBez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1îḓè">
              <a:extLst>
                <a:ext uri="{FF2B5EF4-FFF2-40B4-BE49-F238E27FC236}">
                  <a16:creationId xmlns:a16="http://schemas.microsoft.com/office/drawing/2014/main" id="{64D3A044-64EF-4C11-AE03-A439E59B6E66}"/>
                </a:ext>
              </a:extLst>
            </p:cNvPr>
            <p:cNvSpPr/>
            <p:nvPr/>
          </p:nvSpPr>
          <p:spPr bwMode="auto">
            <a:xfrm>
              <a:off x="5348288" y="1501775"/>
              <a:ext cx="1282700" cy="479425"/>
            </a:xfrm>
            <a:custGeom>
              <a:avLst/>
              <a:gdLst>
                <a:gd name="T0" fmla="*/ 234 w 235"/>
                <a:gd name="T1" fmla="*/ 12 h 88"/>
                <a:gd name="T2" fmla="*/ 231 w 235"/>
                <a:gd name="T3" fmla="*/ 10 h 88"/>
                <a:gd name="T4" fmla="*/ 182 w 235"/>
                <a:gd name="T5" fmla="*/ 20 h 88"/>
                <a:gd name="T6" fmla="*/ 138 w 235"/>
                <a:gd name="T7" fmla="*/ 4 h 88"/>
                <a:gd name="T8" fmla="*/ 137 w 235"/>
                <a:gd name="T9" fmla="*/ 4 h 88"/>
                <a:gd name="T10" fmla="*/ 136 w 235"/>
                <a:gd name="T11" fmla="*/ 3 h 88"/>
                <a:gd name="T12" fmla="*/ 136 w 235"/>
                <a:gd name="T13" fmla="*/ 3 h 88"/>
                <a:gd name="T14" fmla="*/ 136 w 235"/>
                <a:gd name="T15" fmla="*/ 3 h 88"/>
                <a:gd name="T16" fmla="*/ 135 w 235"/>
                <a:gd name="T17" fmla="*/ 3 h 88"/>
                <a:gd name="T18" fmla="*/ 116 w 235"/>
                <a:gd name="T19" fmla="*/ 0 h 88"/>
                <a:gd name="T20" fmla="*/ 99 w 235"/>
                <a:gd name="T21" fmla="*/ 3 h 88"/>
                <a:gd name="T22" fmla="*/ 98 w 235"/>
                <a:gd name="T23" fmla="*/ 4 h 88"/>
                <a:gd name="T24" fmla="*/ 98 w 235"/>
                <a:gd name="T25" fmla="*/ 4 h 88"/>
                <a:gd name="T26" fmla="*/ 98 w 235"/>
                <a:gd name="T27" fmla="*/ 4 h 88"/>
                <a:gd name="T28" fmla="*/ 97 w 235"/>
                <a:gd name="T29" fmla="*/ 4 h 88"/>
                <a:gd name="T30" fmla="*/ 53 w 235"/>
                <a:gd name="T31" fmla="*/ 20 h 88"/>
                <a:gd name="T32" fmla="*/ 4 w 235"/>
                <a:gd name="T33" fmla="*/ 10 h 88"/>
                <a:gd name="T34" fmla="*/ 0 w 235"/>
                <a:gd name="T35" fmla="*/ 12 h 88"/>
                <a:gd name="T36" fmla="*/ 2 w 235"/>
                <a:gd name="T37" fmla="*/ 15 h 88"/>
                <a:gd name="T38" fmla="*/ 51 w 235"/>
                <a:gd name="T39" fmla="*/ 34 h 88"/>
                <a:gd name="T40" fmla="*/ 55 w 235"/>
                <a:gd name="T41" fmla="*/ 34 h 88"/>
                <a:gd name="T42" fmla="*/ 56 w 235"/>
                <a:gd name="T43" fmla="*/ 34 h 88"/>
                <a:gd name="T44" fmla="*/ 88 w 235"/>
                <a:gd name="T45" fmla="*/ 26 h 88"/>
                <a:gd name="T46" fmla="*/ 93 w 235"/>
                <a:gd name="T47" fmla="*/ 88 h 88"/>
                <a:gd name="T48" fmla="*/ 140 w 235"/>
                <a:gd name="T49" fmla="*/ 88 h 88"/>
                <a:gd name="T50" fmla="*/ 143 w 235"/>
                <a:gd name="T51" fmla="*/ 25 h 88"/>
                <a:gd name="T52" fmla="*/ 179 w 235"/>
                <a:gd name="T53" fmla="*/ 34 h 88"/>
                <a:gd name="T54" fmla="*/ 180 w 235"/>
                <a:gd name="T55" fmla="*/ 34 h 88"/>
                <a:gd name="T56" fmla="*/ 183 w 235"/>
                <a:gd name="T57" fmla="*/ 34 h 88"/>
                <a:gd name="T58" fmla="*/ 233 w 235"/>
                <a:gd name="T59" fmla="*/ 15 h 88"/>
                <a:gd name="T60" fmla="*/ 234 w 235"/>
                <a:gd name="T61" fmla="*/ 1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5" h="88">
                  <a:moveTo>
                    <a:pt x="234" y="12"/>
                  </a:moveTo>
                  <a:cubicBezTo>
                    <a:pt x="234" y="10"/>
                    <a:pt x="233" y="9"/>
                    <a:pt x="231" y="10"/>
                  </a:cubicBezTo>
                  <a:cubicBezTo>
                    <a:pt x="182" y="20"/>
                    <a:pt x="182" y="20"/>
                    <a:pt x="182" y="20"/>
                  </a:cubicBezTo>
                  <a:cubicBezTo>
                    <a:pt x="138" y="4"/>
                    <a:pt x="138" y="4"/>
                    <a:pt x="138" y="4"/>
                  </a:cubicBezTo>
                  <a:cubicBezTo>
                    <a:pt x="137" y="4"/>
                    <a:pt x="137" y="4"/>
                    <a:pt x="137" y="4"/>
                  </a:cubicBezTo>
                  <a:cubicBezTo>
                    <a:pt x="136" y="3"/>
                    <a:pt x="136" y="3"/>
                    <a:pt x="136" y="3"/>
                  </a:cubicBezTo>
                  <a:cubicBezTo>
                    <a:pt x="136" y="3"/>
                    <a:pt x="136" y="3"/>
                    <a:pt x="136" y="3"/>
                  </a:cubicBezTo>
                  <a:cubicBezTo>
                    <a:pt x="136" y="3"/>
                    <a:pt x="136" y="3"/>
                    <a:pt x="136" y="3"/>
                  </a:cubicBezTo>
                  <a:cubicBezTo>
                    <a:pt x="135" y="3"/>
                    <a:pt x="135" y="3"/>
                    <a:pt x="135" y="3"/>
                  </a:cubicBezTo>
                  <a:cubicBezTo>
                    <a:pt x="116" y="0"/>
                    <a:pt x="116" y="0"/>
                    <a:pt x="116" y="0"/>
                  </a:cubicBezTo>
                  <a:cubicBezTo>
                    <a:pt x="99" y="3"/>
                    <a:pt x="99" y="3"/>
                    <a:pt x="99" y="3"/>
                  </a:cubicBezTo>
                  <a:cubicBezTo>
                    <a:pt x="99" y="3"/>
                    <a:pt x="98" y="3"/>
                    <a:pt x="98" y="4"/>
                  </a:cubicBezTo>
                  <a:cubicBezTo>
                    <a:pt x="98" y="4"/>
                    <a:pt x="98" y="4"/>
                    <a:pt x="98" y="4"/>
                  </a:cubicBezTo>
                  <a:cubicBezTo>
                    <a:pt x="98" y="4"/>
                    <a:pt x="98" y="4"/>
                    <a:pt x="98" y="4"/>
                  </a:cubicBezTo>
                  <a:cubicBezTo>
                    <a:pt x="97" y="4"/>
                    <a:pt x="97" y="4"/>
                    <a:pt x="97" y="4"/>
                  </a:cubicBezTo>
                  <a:cubicBezTo>
                    <a:pt x="53" y="20"/>
                    <a:pt x="53" y="20"/>
                    <a:pt x="53" y="20"/>
                  </a:cubicBezTo>
                  <a:cubicBezTo>
                    <a:pt x="4" y="10"/>
                    <a:pt x="4" y="10"/>
                    <a:pt x="4" y="10"/>
                  </a:cubicBezTo>
                  <a:cubicBezTo>
                    <a:pt x="2" y="9"/>
                    <a:pt x="1" y="10"/>
                    <a:pt x="0" y="12"/>
                  </a:cubicBezTo>
                  <a:cubicBezTo>
                    <a:pt x="0" y="13"/>
                    <a:pt x="1" y="15"/>
                    <a:pt x="2" y="15"/>
                  </a:cubicBezTo>
                  <a:cubicBezTo>
                    <a:pt x="51" y="34"/>
                    <a:pt x="51" y="34"/>
                    <a:pt x="51" y="34"/>
                  </a:cubicBezTo>
                  <a:cubicBezTo>
                    <a:pt x="52" y="35"/>
                    <a:pt x="54" y="35"/>
                    <a:pt x="55" y="34"/>
                  </a:cubicBezTo>
                  <a:cubicBezTo>
                    <a:pt x="56" y="34"/>
                    <a:pt x="56" y="34"/>
                    <a:pt x="56" y="34"/>
                  </a:cubicBezTo>
                  <a:cubicBezTo>
                    <a:pt x="88" y="26"/>
                    <a:pt x="88" y="26"/>
                    <a:pt x="88" y="26"/>
                  </a:cubicBezTo>
                  <a:cubicBezTo>
                    <a:pt x="88" y="31"/>
                    <a:pt x="89" y="52"/>
                    <a:pt x="93" y="88"/>
                  </a:cubicBezTo>
                  <a:cubicBezTo>
                    <a:pt x="93" y="88"/>
                    <a:pt x="128" y="88"/>
                    <a:pt x="140" y="88"/>
                  </a:cubicBezTo>
                  <a:cubicBezTo>
                    <a:pt x="139" y="72"/>
                    <a:pt x="133" y="47"/>
                    <a:pt x="143" y="25"/>
                  </a:cubicBezTo>
                  <a:cubicBezTo>
                    <a:pt x="179" y="34"/>
                    <a:pt x="179" y="34"/>
                    <a:pt x="179" y="34"/>
                  </a:cubicBezTo>
                  <a:cubicBezTo>
                    <a:pt x="180" y="34"/>
                    <a:pt x="180" y="34"/>
                    <a:pt x="180" y="34"/>
                  </a:cubicBezTo>
                  <a:cubicBezTo>
                    <a:pt x="181" y="35"/>
                    <a:pt x="182" y="35"/>
                    <a:pt x="183" y="34"/>
                  </a:cubicBezTo>
                  <a:cubicBezTo>
                    <a:pt x="233" y="15"/>
                    <a:pt x="233" y="15"/>
                    <a:pt x="233" y="15"/>
                  </a:cubicBezTo>
                  <a:cubicBezTo>
                    <a:pt x="234" y="15"/>
                    <a:pt x="235" y="14"/>
                    <a:pt x="234" y="12"/>
                  </a:cubicBezTo>
                  <a:close/>
                </a:path>
              </a:pathLst>
            </a:custGeom>
            <a:solidFill>
              <a:srgbClr val="F551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îṡľíḓé">
              <a:extLst>
                <a:ext uri="{FF2B5EF4-FFF2-40B4-BE49-F238E27FC236}">
                  <a16:creationId xmlns:a16="http://schemas.microsoft.com/office/drawing/2014/main" id="{BF3CB7F2-F1AA-4C2B-BCAF-39891BDD015D}"/>
                </a:ext>
              </a:extLst>
            </p:cNvPr>
            <p:cNvSpPr/>
            <p:nvPr/>
          </p:nvSpPr>
          <p:spPr bwMode="auto">
            <a:xfrm>
              <a:off x="5260976" y="1555750"/>
              <a:ext cx="103188" cy="38100"/>
            </a:xfrm>
            <a:custGeom>
              <a:avLst/>
              <a:gdLst>
                <a:gd name="T0" fmla="*/ 65 w 65"/>
                <a:gd name="T1" fmla="*/ 0 h 24"/>
                <a:gd name="T2" fmla="*/ 38 w 65"/>
                <a:gd name="T3" fmla="*/ 4 h 24"/>
                <a:gd name="T4" fmla="*/ 7 w 65"/>
                <a:gd name="T5" fmla="*/ 7 h 24"/>
                <a:gd name="T6" fmla="*/ 0 w 65"/>
                <a:gd name="T7" fmla="*/ 21 h 24"/>
                <a:gd name="T8" fmla="*/ 34 w 65"/>
                <a:gd name="T9" fmla="*/ 24 h 24"/>
                <a:gd name="T10" fmla="*/ 65 w 65"/>
                <a:gd name="T11" fmla="*/ 14 h 24"/>
                <a:gd name="T12" fmla="*/ 65 w 65"/>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5" h="24">
                  <a:moveTo>
                    <a:pt x="65" y="0"/>
                  </a:moveTo>
                  <a:lnTo>
                    <a:pt x="38" y="4"/>
                  </a:lnTo>
                  <a:lnTo>
                    <a:pt x="7" y="7"/>
                  </a:lnTo>
                  <a:lnTo>
                    <a:pt x="0" y="21"/>
                  </a:lnTo>
                  <a:lnTo>
                    <a:pt x="34" y="24"/>
                  </a:lnTo>
                  <a:lnTo>
                    <a:pt x="65" y="14"/>
                  </a:lnTo>
                  <a:lnTo>
                    <a:pt x="65" y="0"/>
                  </a:lnTo>
                  <a:close/>
                </a:path>
              </a:pathLst>
            </a:custGeom>
            <a:solidFill>
              <a:srgbClr val="F787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ś1ïḍê">
              <a:extLst>
                <a:ext uri="{FF2B5EF4-FFF2-40B4-BE49-F238E27FC236}">
                  <a16:creationId xmlns:a16="http://schemas.microsoft.com/office/drawing/2014/main" id="{4ADDEEA6-325A-4B40-9AFC-7D27B79434C9}"/>
                </a:ext>
              </a:extLst>
            </p:cNvPr>
            <p:cNvSpPr/>
            <p:nvPr/>
          </p:nvSpPr>
          <p:spPr bwMode="auto">
            <a:xfrm>
              <a:off x="6615113" y="1550988"/>
              <a:ext cx="103188" cy="26988"/>
            </a:xfrm>
            <a:custGeom>
              <a:avLst/>
              <a:gdLst>
                <a:gd name="T0" fmla="*/ 0 w 65"/>
                <a:gd name="T1" fmla="*/ 3 h 17"/>
                <a:gd name="T2" fmla="*/ 27 w 65"/>
                <a:gd name="T3" fmla="*/ 0 h 17"/>
                <a:gd name="T4" fmla="*/ 58 w 65"/>
                <a:gd name="T5" fmla="*/ 0 h 17"/>
                <a:gd name="T6" fmla="*/ 65 w 65"/>
                <a:gd name="T7" fmla="*/ 17 h 17"/>
                <a:gd name="T8" fmla="*/ 27 w 65"/>
                <a:gd name="T9" fmla="*/ 17 h 17"/>
                <a:gd name="T10" fmla="*/ 0 w 65"/>
                <a:gd name="T11" fmla="*/ 17 h 17"/>
                <a:gd name="T12" fmla="*/ 0 w 65"/>
                <a:gd name="T13" fmla="*/ 3 h 17"/>
              </a:gdLst>
              <a:ahLst/>
              <a:cxnLst>
                <a:cxn ang="0">
                  <a:pos x="T0" y="T1"/>
                </a:cxn>
                <a:cxn ang="0">
                  <a:pos x="T2" y="T3"/>
                </a:cxn>
                <a:cxn ang="0">
                  <a:pos x="T4" y="T5"/>
                </a:cxn>
                <a:cxn ang="0">
                  <a:pos x="T6" y="T7"/>
                </a:cxn>
                <a:cxn ang="0">
                  <a:pos x="T8" y="T9"/>
                </a:cxn>
                <a:cxn ang="0">
                  <a:pos x="T10" y="T11"/>
                </a:cxn>
                <a:cxn ang="0">
                  <a:pos x="T12" y="T13"/>
                </a:cxn>
              </a:cxnLst>
              <a:rect l="0" t="0" r="r" b="b"/>
              <a:pathLst>
                <a:path w="65" h="17">
                  <a:moveTo>
                    <a:pt x="0" y="3"/>
                  </a:moveTo>
                  <a:lnTo>
                    <a:pt x="27" y="0"/>
                  </a:lnTo>
                  <a:lnTo>
                    <a:pt x="58" y="0"/>
                  </a:lnTo>
                  <a:lnTo>
                    <a:pt x="65" y="17"/>
                  </a:lnTo>
                  <a:lnTo>
                    <a:pt x="27" y="17"/>
                  </a:lnTo>
                  <a:lnTo>
                    <a:pt x="0" y="17"/>
                  </a:lnTo>
                  <a:lnTo>
                    <a:pt x="0" y="3"/>
                  </a:lnTo>
                  <a:close/>
                </a:path>
              </a:pathLst>
            </a:custGeom>
            <a:solidFill>
              <a:srgbClr val="F787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ṣ1îḓe">
              <a:extLst>
                <a:ext uri="{FF2B5EF4-FFF2-40B4-BE49-F238E27FC236}">
                  <a16:creationId xmlns:a16="http://schemas.microsoft.com/office/drawing/2014/main" id="{A070040B-83CA-4CAC-9CD0-C91842BE1AD9}"/>
                </a:ext>
              </a:extLst>
            </p:cNvPr>
            <p:cNvSpPr/>
            <p:nvPr/>
          </p:nvSpPr>
          <p:spPr bwMode="auto">
            <a:xfrm>
              <a:off x="5876926" y="1223963"/>
              <a:ext cx="169863" cy="342900"/>
            </a:xfrm>
            <a:custGeom>
              <a:avLst/>
              <a:gdLst>
                <a:gd name="T0" fmla="*/ 27 w 31"/>
                <a:gd name="T1" fmla="*/ 53 h 63"/>
                <a:gd name="T2" fmla="*/ 27 w 31"/>
                <a:gd name="T3" fmla="*/ 25 h 63"/>
                <a:gd name="T4" fmla="*/ 28 w 31"/>
                <a:gd name="T5" fmla="*/ 16 h 63"/>
                <a:gd name="T6" fmla="*/ 28 w 31"/>
                <a:gd name="T7" fmla="*/ 16 h 63"/>
                <a:gd name="T8" fmla="*/ 28 w 31"/>
                <a:gd name="T9" fmla="*/ 12 h 63"/>
                <a:gd name="T10" fmla="*/ 4 w 31"/>
                <a:gd name="T11" fmla="*/ 12 h 63"/>
                <a:gd name="T12" fmla="*/ 10 w 31"/>
                <a:gd name="T13" fmla="*/ 39 h 63"/>
                <a:gd name="T14" fmla="*/ 14 w 31"/>
                <a:gd name="T15" fmla="*/ 39 h 63"/>
                <a:gd name="T16" fmla="*/ 10 w 31"/>
                <a:gd name="T17" fmla="*/ 54 h 63"/>
                <a:gd name="T18" fmla="*/ 20 w 31"/>
                <a:gd name="T19" fmla="*/ 62 h 63"/>
                <a:gd name="T20" fmla="*/ 27 w 31"/>
                <a:gd name="T2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63">
                  <a:moveTo>
                    <a:pt x="27" y="53"/>
                  </a:moveTo>
                  <a:cubicBezTo>
                    <a:pt x="25" y="50"/>
                    <a:pt x="26" y="35"/>
                    <a:pt x="27" y="25"/>
                  </a:cubicBezTo>
                  <a:cubicBezTo>
                    <a:pt x="27" y="22"/>
                    <a:pt x="28" y="19"/>
                    <a:pt x="28" y="16"/>
                  </a:cubicBezTo>
                  <a:cubicBezTo>
                    <a:pt x="28" y="16"/>
                    <a:pt x="28" y="16"/>
                    <a:pt x="28" y="16"/>
                  </a:cubicBezTo>
                  <a:cubicBezTo>
                    <a:pt x="28" y="15"/>
                    <a:pt x="28" y="13"/>
                    <a:pt x="28" y="12"/>
                  </a:cubicBezTo>
                  <a:cubicBezTo>
                    <a:pt x="29" y="0"/>
                    <a:pt x="6" y="0"/>
                    <a:pt x="4" y="12"/>
                  </a:cubicBezTo>
                  <a:cubicBezTo>
                    <a:pt x="1" y="28"/>
                    <a:pt x="0" y="38"/>
                    <a:pt x="10" y="39"/>
                  </a:cubicBezTo>
                  <a:cubicBezTo>
                    <a:pt x="11" y="39"/>
                    <a:pt x="13" y="39"/>
                    <a:pt x="14" y="39"/>
                  </a:cubicBezTo>
                  <a:cubicBezTo>
                    <a:pt x="14" y="45"/>
                    <a:pt x="14" y="52"/>
                    <a:pt x="10" y="54"/>
                  </a:cubicBezTo>
                  <a:cubicBezTo>
                    <a:pt x="5" y="58"/>
                    <a:pt x="11" y="63"/>
                    <a:pt x="20" y="62"/>
                  </a:cubicBezTo>
                  <a:cubicBezTo>
                    <a:pt x="29" y="61"/>
                    <a:pt x="31" y="57"/>
                    <a:pt x="27" y="53"/>
                  </a:cubicBezTo>
                  <a:close/>
                </a:path>
              </a:pathLst>
            </a:custGeom>
            <a:solidFill>
              <a:srgbClr val="F48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ṧḷíḓé">
              <a:extLst>
                <a:ext uri="{FF2B5EF4-FFF2-40B4-BE49-F238E27FC236}">
                  <a16:creationId xmlns:a16="http://schemas.microsoft.com/office/drawing/2014/main" id="{AF8A4337-CC6A-4B39-B55D-AF2EB9B809AC}"/>
                </a:ext>
              </a:extLst>
            </p:cNvPr>
            <p:cNvSpPr/>
            <p:nvPr/>
          </p:nvSpPr>
          <p:spPr bwMode="auto">
            <a:xfrm>
              <a:off x="5784851" y="1981200"/>
              <a:ext cx="512763" cy="1200150"/>
            </a:xfrm>
            <a:custGeom>
              <a:avLst/>
              <a:gdLst>
                <a:gd name="T0" fmla="*/ 77 w 94"/>
                <a:gd name="T1" fmla="*/ 105 h 220"/>
                <a:gd name="T2" fmla="*/ 77 w 94"/>
                <a:gd name="T3" fmla="*/ 105 h 220"/>
                <a:gd name="T4" fmla="*/ 60 w 94"/>
                <a:gd name="T5" fmla="*/ 0 h 220"/>
                <a:gd name="T6" fmla="*/ 45 w 94"/>
                <a:gd name="T7" fmla="*/ 0 h 220"/>
                <a:gd name="T8" fmla="*/ 13 w 94"/>
                <a:gd name="T9" fmla="*/ 0 h 220"/>
                <a:gd name="T10" fmla="*/ 0 w 94"/>
                <a:gd name="T11" fmla="*/ 94 h 220"/>
                <a:gd name="T12" fmla="*/ 0 w 94"/>
                <a:gd name="T13" fmla="*/ 106 h 220"/>
                <a:gd name="T14" fmla="*/ 0 w 94"/>
                <a:gd name="T15" fmla="*/ 106 h 220"/>
                <a:gd name="T16" fmla="*/ 0 w 94"/>
                <a:gd name="T17" fmla="*/ 108 h 220"/>
                <a:gd name="T18" fmla="*/ 1 w 94"/>
                <a:gd name="T19" fmla="*/ 108 h 220"/>
                <a:gd name="T20" fmla="*/ 14 w 94"/>
                <a:gd name="T21" fmla="*/ 220 h 220"/>
                <a:gd name="T22" fmla="*/ 26 w 94"/>
                <a:gd name="T23" fmla="*/ 220 h 220"/>
                <a:gd name="T24" fmla="*/ 24 w 94"/>
                <a:gd name="T25" fmla="*/ 110 h 220"/>
                <a:gd name="T26" fmla="*/ 36 w 94"/>
                <a:gd name="T27" fmla="*/ 43 h 220"/>
                <a:gd name="T28" fmla="*/ 47 w 94"/>
                <a:gd name="T29" fmla="*/ 91 h 220"/>
                <a:gd name="T30" fmla="*/ 48 w 94"/>
                <a:gd name="T31" fmla="*/ 96 h 220"/>
                <a:gd name="T32" fmla="*/ 48 w 94"/>
                <a:gd name="T33" fmla="*/ 96 h 220"/>
                <a:gd name="T34" fmla="*/ 83 w 94"/>
                <a:gd name="T35" fmla="*/ 220 h 220"/>
                <a:gd name="T36" fmla="*/ 94 w 94"/>
                <a:gd name="T37" fmla="*/ 220 h 220"/>
                <a:gd name="T38" fmla="*/ 77 w 94"/>
                <a:gd name="T39" fmla="*/ 10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220">
                  <a:moveTo>
                    <a:pt x="77" y="105"/>
                  </a:moveTo>
                  <a:cubicBezTo>
                    <a:pt x="77" y="105"/>
                    <a:pt x="77" y="105"/>
                    <a:pt x="77" y="105"/>
                  </a:cubicBezTo>
                  <a:cubicBezTo>
                    <a:pt x="60" y="0"/>
                    <a:pt x="60" y="0"/>
                    <a:pt x="60" y="0"/>
                  </a:cubicBezTo>
                  <a:cubicBezTo>
                    <a:pt x="45" y="0"/>
                    <a:pt x="45" y="0"/>
                    <a:pt x="45" y="0"/>
                  </a:cubicBezTo>
                  <a:cubicBezTo>
                    <a:pt x="13" y="0"/>
                    <a:pt x="13" y="0"/>
                    <a:pt x="13" y="0"/>
                  </a:cubicBezTo>
                  <a:cubicBezTo>
                    <a:pt x="0" y="94"/>
                    <a:pt x="0" y="94"/>
                    <a:pt x="0" y="94"/>
                  </a:cubicBezTo>
                  <a:cubicBezTo>
                    <a:pt x="0" y="98"/>
                    <a:pt x="0" y="102"/>
                    <a:pt x="0" y="106"/>
                  </a:cubicBezTo>
                  <a:cubicBezTo>
                    <a:pt x="0" y="106"/>
                    <a:pt x="0" y="106"/>
                    <a:pt x="0" y="106"/>
                  </a:cubicBezTo>
                  <a:cubicBezTo>
                    <a:pt x="0" y="107"/>
                    <a:pt x="0" y="107"/>
                    <a:pt x="0" y="108"/>
                  </a:cubicBezTo>
                  <a:cubicBezTo>
                    <a:pt x="1" y="108"/>
                    <a:pt x="1" y="108"/>
                    <a:pt x="1" y="108"/>
                  </a:cubicBezTo>
                  <a:cubicBezTo>
                    <a:pt x="3" y="130"/>
                    <a:pt x="14" y="220"/>
                    <a:pt x="14" y="220"/>
                  </a:cubicBezTo>
                  <a:cubicBezTo>
                    <a:pt x="26" y="220"/>
                    <a:pt x="26" y="220"/>
                    <a:pt x="26" y="220"/>
                  </a:cubicBezTo>
                  <a:cubicBezTo>
                    <a:pt x="26" y="220"/>
                    <a:pt x="33" y="153"/>
                    <a:pt x="24" y="110"/>
                  </a:cubicBezTo>
                  <a:cubicBezTo>
                    <a:pt x="36" y="43"/>
                    <a:pt x="36" y="43"/>
                    <a:pt x="36" y="43"/>
                  </a:cubicBezTo>
                  <a:cubicBezTo>
                    <a:pt x="47" y="91"/>
                    <a:pt x="47" y="91"/>
                    <a:pt x="47" y="91"/>
                  </a:cubicBezTo>
                  <a:cubicBezTo>
                    <a:pt x="47" y="93"/>
                    <a:pt x="48" y="94"/>
                    <a:pt x="48" y="96"/>
                  </a:cubicBezTo>
                  <a:cubicBezTo>
                    <a:pt x="48" y="96"/>
                    <a:pt x="48" y="96"/>
                    <a:pt x="48" y="96"/>
                  </a:cubicBezTo>
                  <a:cubicBezTo>
                    <a:pt x="53" y="113"/>
                    <a:pt x="83" y="220"/>
                    <a:pt x="83" y="220"/>
                  </a:cubicBezTo>
                  <a:cubicBezTo>
                    <a:pt x="94" y="220"/>
                    <a:pt x="94" y="220"/>
                    <a:pt x="94" y="220"/>
                  </a:cubicBezTo>
                  <a:cubicBezTo>
                    <a:pt x="94" y="220"/>
                    <a:pt x="93" y="149"/>
                    <a:pt x="77" y="105"/>
                  </a:cubicBez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îŝľïḓê">
              <a:extLst>
                <a:ext uri="{FF2B5EF4-FFF2-40B4-BE49-F238E27FC236}">
                  <a16:creationId xmlns:a16="http://schemas.microsoft.com/office/drawing/2014/main" id="{4A484A06-6373-4780-A726-FA14A388E553}"/>
                </a:ext>
              </a:extLst>
            </p:cNvPr>
            <p:cNvSpPr/>
            <p:nvPr/>
          </p:nvSpPr>
          <p:spPr bwMode="auto">
            <a:xfrm>
              <a:off x="5735638" y="3181350"/>
              <a:ext cx="196850" cy="58738"/>
            </a:xfrm>
            <a:custGeom>
              <a:avLst/>
              <a:gdLst>
                <a:gd name="T0" fmla="*/ 23 w 36"/>
                <a:gd name="T1" fmla="*/ 0 h 11"/>
                <a:gd name="T2" fmla="*/ 2 w 36"/>
                <a:gd name="T3" fmla="*/ 6 h 11"/>
                <a:gd name="T4" fmla="*/ 0 w 36"/>
                <a:gd name="T5" fmla="*/ 11 h 11"/>
                <a:gd name="T6" fmla="*/ 36 w 36"/>
                <a:gd name="T7" fmla="*/ 11 h 11"/>
                <a:gd name="T8" fmla="*/ 35 w 36"/>
                <a:gd name="T9" fmla="*/ 0 h 11"/>
                <a:gd name="T10" fmla="*/ 23 w 36"/>
                <a:gd name="T11" fmla="*/ 0 h 11"/>
              </a:gdLst>
              <a:ahLst/>
              <a:cxnLst>
                <a:cxn ang="0">
                  <a:pos x="T0" y="T1"/>
                </a:cxn>
                <a:cxn ang="0">
                  <a:pos x="T2" y="T3"/>
                </a:cxn>
                <a:cxn ang="0">
                  <a:pos x="T4" y="T5"/>
                </a:cxn>
                <a:cxn ang="0">
                  <a:pos x="T6" y="T7"/>
                </a:cxn>
                <a:cxn ang="0">
                  <a:pos x="T8" y="T9"/>
                </a:cxn>
                <a:cxn ang="0">
                  <a:pos x="T10" y="T11"/>
                </a:cxn>
              </a:cxnLst>
              <a:rect l="0" t="0" r="r" b="b"/>
              <a:pathLst>
                <a:path w="36" h="11">
                  <a:moveTo>
                    <a:pt x="23" y="0"/>
                  </a:moveTo>
                  <a:cubicBezTo>
                    <a:pt x="23" y="0"/>
                    <a:pt x="10" y="6"/>
                    <a:pt x="2" y="6"/>
                  </a:cubicBezTo>
                  <a:cubicBezTo>
                    <a:pt x="0" y="11"/>
                    <a:pt x="0" y="11"/>
                    <a:pt x="0" y="11"/>
                  </a:cubicBezTo>
                  <a:cubicBezTo>
                    <a:pt x="36" y="11"/>
                    <a:pt x="36" y="11"/>
                    <a:pt x="36" y="11"/>
                  </a:cubicBezTo>
                  <a:cubicBezTo>
                    <a:pt x="35" y="0"/>
                    <a:pt x="35" y="0"/>
                    <a:pt x="35" y="0"/>
                  </a:cubicBezTo>
                  <a:lnTo>
                    <a:pt x="23" y="0"/>
                  </a:ln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î$ḻíḍé">
              <a:extLst>
                <a:ext uri="{FF2B5EF4-FFF2-40B4-BE49-F238E27FC236}">
                  <a16:creationId xmlns:a16="http://schemas.microsoft.com/office/drawing/2014/main" id="{C66CFBC9-253A-48ED-B306-B1EEB05B655D}"/>
                </a:ext>
              </a:extLst>
            </p:cNvPr>
            <p:cNvSpPr/>
            <p:nvPr/>
          </p:nvSpPr>
          <p:spPr bwMode="auto">
            <a:xfrm>
              <a:off x="6172201" y="3181350"/>
              <a:ext cx="131763" cy="58738"/>
            </a:xfrm>
            <a:custGeom>
              <a:avLst/>
              <a:gdLst>
                <a:gd name="T0" fmla="*/ 12 w 24"/>
                <a:gd name="T1" fmla="*/ 0 h 11"/>
                <a:gd name="T2" fmla="*/ 1 w 24"/>
                <a:gd name="T3" fmla="*/ 6 h 11"/>
                <a:gd name="T4" fmla="*/ 0 w 24"/>
                <a:gd name="T5" fmla="*/ 11 h 11"/>
                <a:gd name="T6" fmla="*/ 24 w 24"/>
                <a:gd name="T7" fmla="*/ 11 h 11"/>
                <a:gd name="T8" fmla="*/ 23 w 24"/>
                <a:gd name="T9" fmla="*/ 0 h 11"/>
                <a:gd name="T10" fmla="*/ 12 w 24"/>
                <a:gd name="T11" fmla="*/ 0 h 11"/>
              </a:gdLst>
              <a:ahLst/>
              <a:cxnLst>
                <a:cxn ang="0">
                  <a:pos x="T0" y="T1"/>
                </a:cxn>
                <a:cxn ang="0">
                  <a:pos x="T2" y="T3"/>
                </a:cxn>
                <a:cxn ang="0">
                  <a:pos x="T4" y="T5"/>
                </a:cxn>
                <a:cxn ang="0">
                  <a:pos x="T6" y="T7"/>
                </a:cxn>
                <a:cxn ang="0">
                  <a:pos x="T8" y="T9"/>
                </a:cxn>
                <a:cxn ang="0">
                  <a:pos x="T10" y="T11"/>
                </a:cxn>
              </a:cxnLst>
              <a:rect l="0" t="0" r="r" b="b"/>
              <a:pathLst>
                <a:path w="24" h="11">
                  <a:moveTo>
                    <a:pt x="12" y="0"/>
                  </a:moveTo>
                  <a:cubicBezTo>
                    <a:pt x="12" y="0"/>
                    <a:pt x="9" y="3"/>
                    <a:pt x="1" y="6"/>
                  </a:cubicBezTo>
                  <a:cubicBezTo>
                    <a:pt x="0" y="11"/>
                    <a:pt x="0" y="11"/>
                    <a:pt x="0" y="11"/>
                  </a:cubicBezTo>
                  <a:cubicBezTo>
                    <a:pt x="24" y="11"/>
                    <a:pt x="24" y="11"/>
                    <a:pt x="24" y="11"/>
                  </a:cubicBezTo>
                  <a:cubicBezTo>
                    <a:pt x="23" y="0"/>
                    <a:pt x="23" y="0"/>
                    <a:pt x="23" y="0"/>
                  </a:cubicBezTo>
                  <a:lnTo>
                    <a:pt x="12" y="0"/>
                  </a:lnTo>
                  <a:close/>
                </a:path>
              </a:pathLst>
            </a:custGeom>
            <a:solidFill>
              <a:srgbClr val="1566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ïšľîḓê">
              <a:extLst>
                <a:ext uri="{FF2B5EF4-FFF2-40B4-BE49-F238E27FC236}">
                  <a16:creationId xmlns:a16="http://schemas.microsoft.com/office/drawing/2014/main" id="{8F93B53F-10AB-41AE-99DC-7AD9A1F4C372}"/>
                </a:ext>
              </a:extLst>
            </p:cNvPr>
            <p:cNvSpPr/>
            <p:nvPr/>
          </p:nvSpPr>
          <p:spPr bwMode="auto">
            <a:xfrm>
              <a:off x="5899151" y="1235075"/>
              <a:ext cx="147638" cy="107950"/>
            </a:xfrm>
            <a:custGeom>
              <a:avLst/>
              <a:gdLst>
                <a:gd name="T0" fmla="*/ 0 w 27"/>
                <a:gd name="T1" fmla="*/ 6 h 20"/>
                <a:gd name="T2" fmla="*/ 23 w 27"/>
                <a:gd name="T3" fmla="*/ 17 h 20"/>
                <a:gd name="T4" fmla="*/ 27 w 27"/>
                <a:gd name="T5" fmla="*/ 14 h 20"/>
                <a:gd name="T6" fmla="*/ 27 w 27"/>
                <a:gd name="T7" fmla="*/ 12 h 20"/>
                <a:gd name="T8" fmla="*/ 16 w 27"/>
                <a:gd name="T9" fmla="*/ 0 h 20"/>
                <a:gd name="T10" fmla="*/ 13 w 27"/>
                <a:gd name="T11" fmla="*/ 0 h 20"/>
                <a:gd name="T12" fmla="*/ 4 w 27"/>
                <a:gd name="T13" fmla="*/ 2 h 20"/>
                <a:gd name="T14" fmla="*/ 0 w 27"/>
                <a:gd name="T15" fmla="*/ 6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0">
                  <a:moveTo>
                    <a:pt x="0" y="6"/>
                  </a:moveTo>
                  <a:cubicBezTo>
                    <a:pt x="0" y="6"/>
                    <a:pt x="4" y="20"/>
                    <a:pt x="23" y="17"/>
                  </a:cubicBezTo>
                  <a:cubicBezTo>
                    <a:pt x="27" y="14"/>
                    <a:pt x="27" y="14"/>
                    <a:pt x="27" y="14"/>
                  </a:cubicBezTo>
                  <a:cubicBezTo>
                    <a:pt x="27" y="12"/>
                    <a:pt x="27" y="12"/>
                    <a:pt x="27" y="12"/>
                  </a:cubicBezTo>
                  <a:cubicBezTo>
                    <a:pt x="27" y="6"/>
                    <a:pt x="22" y="1"/>
                    <a:pt x="16" y="0"/>
                  </a:cubicBezTo>
                  <a:cubicBezTo>
                    <a:pt x="13" y="0"/>
                    <a:pt x="13" y="0"/>
                    <a:pt x="13" y="0"/>
                  </a:cubicBezTo>
                  <a:cubicBezTo>
                    <a:pt x="4" y="2"/>
                    <a:pt x="4" y="2"/>
                    <a:pt x="4" y="2"/>
                  </a:cubicBezTo>
                  <a:lnTo>
                    <a:pt x="0" y="6"/>
                  </a:lnTo>
                  <a:close/>
                </a:path>
              </a:pathLst>
            </a:custGeom>
            <a:solidFill>
              <a:srgbClr val="2234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îSľíḓè">
              <a:extLst>
                <a:ext uri="{FF2B5EF4-FFF2-40B4-BE49-F238E27FC236}">
                  <a16:creationId xmlns:a16="http://schemas.microsoft.com/office/drawing/2014/main" id="{8EFD6331-A474-4979-A00A-91A65878CDB0}"/>
                </a:ext>
              </a:extLst>
            </p:cNvPr>
            <p:cNvSpPr/>
            <p:nvPr/>
          </p:nvSpPr>
          <p:spPr bwMode="auto">
            <a:xfrm>
              <a:off x="5997576" y="1311275"/>
              <a:ext cx="49213" cy="53975"/>
            </a:xfrm>
            <a:custGeom>
              <a:avLst/>
              <a:gdLst>
                <a:gd name="T0" fmla="*/ 3 w 9"/>
                <a:gd name="T1" fmla="*/ 3 h 10"/>
                <a:gd name="T2" fmla="*/ 3 w 9"/>
                <a:gd name="T3" fmla="*/ 9 h 10"/>
                <a:gd name="T4" fmla="*/ 9 w 9"/>
                <a:gd name="T5" fmla="*/ 3 h 10"/>
                <a:gd name="T6" fmla="*/ 3 w 9"/>
                <a:gd name="T7" fmla="*/ 3 h 10"/>
              </a:gdLst>
              <a:ahLst/>
              <a:cxnLst>
                <a:cxn ang="0">
                  <a:pos x="T0" y="T1"/>
                </a:cxn>
                <a:cxn ang="0">
                  <a:pos x="T2" y="T3"/>
                </a:cxn>
                <a:cxn ang="0">
                  <a:pos x="T4" y="T5"/>
                </a:cxn>
                <a:cxn ang="0">
                  <a:pos x="T6" y="T7"/>
                </a:cxn>
              </a:cxnLst>
              <a:rect l="0" t="0" r="r" b="b"/>
              <a:pathLst>
                <a:path w="9" h="10">
                  <a:moveTo>
                    <a:pt x="3" y="3"/>
                  </a:moveTo>
                  <a:cubicBezTo>
                    <a:pt x="1" y="6"/>
                    <a:pt x="0" y="9"/>
                    <a:pt x="3" y="9"/>
                  </a:cubicBezTo>
                  <a:cubicBezTo>
                    <a:pt x="7" y="10"/>
                    <a:pt x="9" y="6"/>
                    <a:pt x="9" y="3"/>
                  </a:cubicBezTo>
                  <a:cubicBezTo>
                    <a:pt x="9" y="0"/>
                    <a:pt x="4" y="0"/>
                    <a:pt x="3" y="3"/>
                  </a:cubicBezTo>
                  <a:close/>
                </a:path>
              </a:pathLst>
            </a:custGeom>
            <a:solidFill>
              <a:srgbClr val="F48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šļiḍê">
              <a:extLst>
                <a:ext uri="{FF2B5EF4-FFF2-40B4-BE49-F238E27FC236}">
                  <a16:creationId xmlns:a16="http://schemas.microsoft.com/office/drawing/2014/main" id="{B4C51AC3-F50D-490D-85E2-6931E72C11DA}"/>
                </a:ext>
              </a:extLst>
            </p:cNvPr>
            <p:cNvSpPr/>
            <p:nvPr/>
          </p:nvSpPr>
          <p:spPr bwMode="auto">
            <a:xfrm>
              <a:off x="7488238" y="2805113"/>
              <a:ext cx="38100" cy="65088"/>
            </a:xfrm>
            <a:custGeom>
              <a:avLst/>
              <a:gdLst>
                <a:gd name="T0" fmla="*/ 0 w 7"/>
                <a:gd name="T1" fmla="*/ 5 h 12"/>
                <a:gd name="T2" fmla="*/ 3 w 7"/>
                <a:gd name="T3" fmla="*/ 11 h 12"/>
                <a:gd name="T4" fmla="*/ 6 w 7"/>
                <a:gd name="T5" fmla="*/ 3 h 12"/>
                <a:gd name="T6" fmla="*/ 0 w 7"/>
                <a:gd name="T7" fmla="*/ 5 h 12"/>
              </a:gdLst>
              <a:ahLst/>
              <a:cxnLst>
                <a:cxn ang="0">
                  <a:pos x="T0" y="T1"/>
                </a:cxn>
                <a:cxn ang="0">
                  <a:pos x="T2" y="T3"/>
                </a:cxn>
                <a:cxn ang="0">
                  <a:pos x="T4" y="T5"/>
                </a:cxn>
                <a:cxn ang="0">
                  <a:pos x="T6" y="T7"/>
                </a:cxn>
              </a:cxnLst>
              <a:rect l="0" t="0" r="r" b="b"/>
              <a:pathLst>
                <a:path w="7" h="12">
                  <a:moveTo>
                    <a:pt x="0" y="5"/>
                  </a:moveTo>
                  <a:cubicBezTo>
                    <a:pt x="0" y="9"/>
                    <a:pt x="0" y="12"/>
                    <a:pt x="3" y="11"/>
                  </a:cubicBezTo>
                  <a:cubicBezTo>
                    <a:pt x="7" y="10"/>
                    <a:pt x="7" y="6"/>
                    <a:pt x="6" y="3"/>
                  </a:cubicBezTo>
                  <a:cubicBezTo>
                    <a:pt x="5" y="0"/>
                    <a:pt x="0" y="2"/>
                    <a:pt x="0" y="5"/>
                  </a:cubicBezTo>
                  <a:close/>
                </a:path>
              </a:pathLst>
            </a:custGeom>
            <a:solidFill>
              <a:srgbClr val="F486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sḷîḓe">
              <a:extLst>
                <a:ext uri="{FF2B5EF4-FFF2-40B4-BE49-F238E27FC236}">
                  <a16:creationId xmlns:a16="http://schemas.microsoft.com/office/drawing/2014/main" id="{57C7CFE1-13BD-4130-AE8B-4EDB8C128B99}"/>
                </a:ext>
              </a:extLst>
            </p:cNvPr>
            <p:cNvSpPr/>
            <p:nvPr/>
          </p:nvSpPr>
          <p:spPr bwMode="auto">
            <a:xfrm>
              <a:off x="3960813" y="5649913"/>
              <a:ext cx="4749800" cy="114300"/>
            </a:xfrm>
            <a:custGeom>
              <a:avLst/>
              <a:gdLst>
                <a:gd name="T0" fmla="*/ 860 w 870"/>
                <a:gd name="T1" fmla="*/ 0 h 21"/>
                <a:gd name="T2" fmla="*/ 812 w 870"/>
                <a:gd name="T3" fmla="*/ 0 h 21"/>
                <a:gd name="T4" fmla="*/ 812 w 870"/>
                <a:gd name="T5" fmla="*/ 0 h 21"/>
                <a:gd name="T6" fmla="*/ 615 w 870"/>
                <a:gd name="T7" fmla="*/ 0 h 21"/>
                <a:gd name="T8" fmla="*/ 615 w 870"/>
                <a:gd name="T9" fmla="*/ 0 h 21"/>
                <a:gd name="T10" fmla="*/ 100 w 870"/>
                <a:gd name="T11" fmla="*/ 0 h 21"/>
                <a:gd name="T12" fmla="*/ 100 w 870"/>
                <a:gd name="T13" fmla="*/ 0 h 21"/>
                <a:gd name="T14" fmla="*/ 10 w 870"/>
                <a:gd name="T15" fmla="*/ 0 h 21"/>
                <a:gd name="T16" fmla="*/ 0 w 870"/>
                <a:gd name="T17" fmla="*/ 11 h 21"/>
                <a:gd name="T18" fmla="*/ 10 w 870"/>
                <a:gd name="T19" fmla="*/ 21 h 21"/>
                <a:gd name="T20" fmla="*/ 860 w 870"/>
                <a:gd name="T21" fmla="*/ 21 h 21"/>
                <a:gd name="T22" fmla="*/ 870 w 870"/>
                <a:gd name="T23" fmla="*/ 11 h 21"/>
                <a:gd name="T24" fmla="*/ 860 w 870"/>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0" h="21">
                  <a:moveTo>
                    <a:pt x="860" y="0"/>
                  </a:moveTo>
                  <a:cubicBezTo>
                    <a:pt x="812" y="0"/>
                    <a:pt x="812" y="0"/>
                    <a:pt x="812" y="0"/>
                  </a:cubicBezTo>
                  <a:cubicBezTo>
                    <a:pt x="812" y="0"/>
                    <a:pt x="812" y="0"/>
                    <a:pt x="812" y="0"/>
                  </a:cubicBezTo>
                  <a:cubicBezTo>
                    <a:pt x="615" y="0"/>
                    <a:pt x="615" y="0"/>
                    <a:pt x="615" y="0"/>
                  </a:cubicBezTo>
                  <a:cubicBezTo>
                    <a:pt x="615" y="0"/>
                    <a:pt x="615" y="0"/>
                    <a:pt x="615" y="0"/>
                  </a:cubicBezTo>
                  <a:cubicBezTo>
                    <a:pt x="100" y="0"/>
                    <a:pt x="100" y="0"/>
                    <a:pt x="100" y="0"/>
                  </a:cubicBezTo>
                  <a:cubicBezTo>
                    <a:pt x="100" y="0"/>
                    <a:pt x="100" y="0"/>
                    <a:pt x="100" y="0"/>
                  </a:cubicBezTo>
                  <a:cubicBezTo>
                    <a:pt x="10" y="0"/>
                    <a:pt x="10" y="0"/>
                    <a:pt x="10" y="0"/>
                  </a:cubicBezTo>
                  <a:cubicBezTo>
                    <a:pt x="4" y="0"/>
                    <a:pt x="0" y="5"/>
                    <a:pt x="0" y="11"/>
                  </a:cubicBezTo>
                  <a:cubicBezTo>
                    <a:pt x="0" y="16"/>
                    <a:pt x="4" y="21"/>
                    <a:pt x="10" y="21"/>
                  </a:cubicBezTo>
                  <a:cubicBezTo>
                    <a:pt x="860" y="21"/>
                    <a:pt x="860" y="21"/>
                    <a:pt x="860" y="21"/>
                  </a:cubicBezTo>
                  <a:cubicBezTo>
                    <a:pt x="865" y="21"/>
                    <a:pt x="870" y="16"/>
                    <a:pt x="870" y="11"/>
                  </a:cubicBezTo>
                  <a:cubicBezTo>
                    <a:pt x="870" y="5"/>
                    <a:pt x="865" y="0"/>
                    <a:pt x="860" y="0"/>
                  </a:cubicBezTo>
                </a:path>
              </a:pathLst>
            </a:custGeom>
            <a:solidFill>
              <a:srgbClr val="619EF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ṩļíḋe">
              <a:extLst>
                <a:ext uri="{FF2B5EF4-FFF2-40B4-BE49-F238E27FC236}">
                  <a16:creationId xmlns:a16="http://schemas.microsoft.com/office/drawing/2014/main" id="{853437D9-72CD-44D2-8F2E-3B97EB79E410}"/>
                </a:ext>
              </a:extLst>
            </p:cNvPr>
            <p:cNvSpPr/>
            <p:nvPr/>
          </p:nvSpPr>
          <p:spPr bwMode="auto">
            <a:xfrm>
              <a:off x="4506913" y="5649913"/>
              <a:ext cx="2811463" cy="0"/>
            </a:xfrm>
            <a:custGeom>
              <a:avLst/>
              <a:gdLst>
                <a:gd name="T0" fmla="*/ 1771 w 1771"/>
                <a:gd name="T1" fmla="*/ 936 w 1771"/>
                <a:gd name="T2" fmla="*/ 936 w 1771"/>
                <a:gd name="T3" fmla="*/ 0 w 1771"/>
                <a:gd name="T4" fmla="*/ 0 w 1771"/>
                <a:gd name="T5" fmla="*/ 1771 w 1771"/>
                <a:gd name="T6" fmla="*/ 1771 w 1771"/>
              </a:gdLst>
              <a:ahLst/>
              <a:cxnLst>
                <a:cxn ang="0">
                  <a:pos x="T0" y="0"/>
                </a:cxn>
                <a:cxn ang="0">
                  <a:pos x="T1" y="0"/>
                </a:cxn>
                <a:cxn ang="0">
                  <a:pos x="T2" y="0"/>
                </a:cxn>
                <a:cxn ang="0">
                  <a:pos x="T3" y="0"/>
                </a:cxn>
                <a:cxn ang="0">
                  <a:pos x="T4" y="0"/>
                </a:cxn>
                <a:cxn ang="0">
                  <a:pos x="T5" y="0"/>
                </a:cxn>
                <a:cxn ang="0">
                  <a:pos x="T6" y="0"/>
                </a:cxn>
              </a:cxnLst>
              <a:rect l="0" t="0" r="r" b="b"/>
              <a:pathLst>
                <a:path w="1771">
                  <a:moveTo>
                    <a:pt x="1771" y="0"/>
                  </a:moveTo>
                  <a:lnTo>
                    <a:pt x="936" y="0"/>
                  </a:lnTo>
                  <a:lnTo>
                    <a:pt x="936" y="0"/>
                  </a:lnTo>
                  <a:lnTo>
                    <a:pt x="0" y="0"/>
                  </a:lnTo>
                  <a:lnTo>
                    <a:pt x="0" y="0"/>
                  </a:lnTo>
                  <a:lnTo>
                    <a:pt x="1771" y="0"/>
                  </a:lnTo>
                  <a:lnTo>
                    <a:pt x="1771" y="0"/>
                  </a:lnTo>
                  <a:close/>
                </a:path>
              </a:pathLst>
            </a:custGeom>
            <a:solidFill>
              <a:srgbClr val="0537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ïslíḑê">
              <a:extLst>
                <a:ext uri="{FF2B5EF4-FFF2-40B4-BE49-F238E27FC236}">
                  <a16:creationId xmlns:a16="http://schemas.microsoft.com/office/drawing/2014/main" id="{B5CF7EEC-9607-45DD-963D-70E990C0BBC3}"/>
                </a:ext>
              </a:extLst>
            </p:cNvPr>
            <p:cNvSpPr/>
            <p:nvPr/>
          </p:nvSpPr>
          <p:spPr bwMode="auto">
            <a:xfrm>
              <a:off x="4506913" y="5649913"/>
              <a:ext cx="2811463" cy="0"/>
            </a:xfrm>
            <a:custGeom>
              <a:avLst/>
              <a:gdLst>
                <a:gd name="T0" fmla="*/ 1771 w 1771"/>
                <a:gd name="T1" fmla="*/ 936 w 1771"/>
                <a:gd name="T2" fmla="*/ 936 w 1771"/>
                <a:gd name="T3" fmla="*/ 0 w 1771"/>
                <a:gd name="T4" fmla="*/ 0 w 1771"/>
                <a:gd name="T5" fmla="*/ 1771 w 1771"/>
                <a:gd name="T6" fmla="*/ 1771 w 1771"/>
              </a:gdLst>
              <a:ahLst/>
              <a:cxnLst>
                <a:cxn ang="0">
                  <a:pos x="T0" y="0"/>
                </a:cxn>
                <a:cxn ang="0">
                  <a:pos x="T1" y="0"/>
                </a:cxn>
                <a:cxn ang="0">
                  <a:pos x="T2" y="0"/>
                </a:cxn>
                <a:cxn ang="0">
                  <a:pos x="T3" y="0"/>
                </a:cxn>
                <a:cxn ang="0">
                  <a:pos x="T4" y="0"/>
                </a:cxn>
                <a:cxn ang="0">
                  <a:pos x="T5" y="0"/>
                </a:cxn>
                <a:cxn ang="0">
                  <a:pos x="T6" y="0"/>
                </a:cxn>
              </a:cxnLst>
              <a:rect l="0" t="0" r="r" b="b"/>
              <a:pathLst>
                <a:path w="1771">
                  <a:moveTo>
                    <a:pt x="1771" y="0"/>
                  </a:moveTo>
                  <a:lnTo>
                    <a:pt x="936" y="0"/>
                  </a:lnTo>
                  <a:lnTo>
                    <a:pt x="936" y="0"/>
                  </a:lnTo>
                  <a:lnTo>
                    <a:pt x="0" y="0"/>
                  </a:lnTo>
                  <a:lnTo>
                    <a:pt x="0" y="0"/>
                  </a:lnTo>
                  <a:lnTo>
                    <a:pt x="1771" y="0"/>
                  </a:lnTo>
                  <a:lnTo>
                    <a:pt x="17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ŝ1ïďé">
              <a:extLst>
                <a:ext uri="{FF2B5EF4-FFF2-40B4-BE49-F238E27FC236}">
                  <a16:creationId xmlns:a16="http://schemas.microsoft.com/office/drawing/2014/main" id="{EA813B50-5D84-4ECE-9FB9-59303611B68A}"/>
                </a:ext>
              </a:extLst>
            </p:cNvPr>
            <p:cNvSpPr/>
            <p:nvPr/>
          </p:nvSpPr>
          <p:spPr bwMode="auto">
            <a:xfrm>
              <a:off x="5992813" y="5649913"/>
              <a:ext cx="2401888" cy="0"/>
            </a:xfrm>
            <a:custGeom>
              <a:avLst/>
              <a:gdLst>
                <a:gd name="T0" fmla="*/ 1513 w 1513"/>
                <a:gd name="T1" fmla="*/ 0 w 1513"/>
                <a:gd name="T2" fmla="*/ 0 w 1513"/>
                <a:gd name="T3" fmla="*/ 835 w 1513"/>
                <a:gd name="T4" fmla="*/ 1513 w 1513"/>
                <a:gd name="T5" fmla="*/ 1513 w 1513"/>
              </a:gdLst>
              <a:ahLst/>
              <a:cxnLst>
                <a:cxn ang="0">
                  <a:pos x="T0" y="0"/>
                </a:cxn>
                <a:cxn ang="0">
                  <a:pos x="T1" y="0"/>
                </a:cxn>
                <a:cxn ang="0">
                  <a:pos x="T2" y="0"/>
                </a:cxn>
                <a:cxn ang="0">
                  <a:pos x="T3" y="0"/>
                </a:cxn>
                <a:cxn ang="0">
                  <a:pos x="T4" y="0"/>
                </a:cxn>
                <a:cxn ang="0">
                  <a:pos x="T5" y="0"/>
                </a:cxn>
              </a:cxnLst>
              <a:rect l="0" t="0" r="r" b="b"/>
              <a:pathLst>
                <a:path w="1513">
                  <a:moveTo>
                    <a:pt x="1513" y="0"/>
                  </a:moveTo>
                  <a:lnTo>
                    <a:pt x="0" y="0"/>
                  </a:lnTo>
                  <a:lnTo>
                    <a:pt x="0" y="0"/>
                  </a:lnTo>
                  <a:lnTo>
                    <a:pt x="835" y="0"/>
                  </a:lnTo>
                  <a:lnTo>
                    <a:pt x="1513" y="0"/>
                  </a:lnTo>
                  <a:lnTo>
                    <a:pt x="1513" y="0"/>
                  </a:lnTo>
                  <a:close/>
                </a:path>
              </a:pathLst>
            </a:custGeom>
            <a:solidFill>
              <a:srgbClr val="083F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í$ḻïḋê">
              <a:extLst>
                <a:ext uri="{FF2B5EF4-FFF2-40B4-BE49-F238E27FC236}">
                  <a16:creationId xmlns:a16="http://schemas.microsoft.com/office/drawing/2014/main" id="{C955FB04-C328-47BE-9BC4-C43C76A4E7E8}"/>
                </a:ext>
              </a:extLst>
            </p:cNvPr>
            <p:cNvSpPr/>
            <p:nvPr/>
          </p:nvSpPr>
          <p:spPr bwMode="auto">
            <a:xfrm>
              <a:off x="5992813" y="5649913"/>
              <a:ext cx="2401888" cy="0"/>
            </a:xfrm>
            <a:custGeom>
              <a:avLst/>
              <a:gdLst>
                <a:gd name="T0" fmla="*/ 1513 w 1513"/>
                <a:gd name="T1" fmla="*/ 0 w 1513"/>
                <a:gd name="T2" fmla="*/ 0 w 1513"/>
                <a:gd name="T3" fmla="*/ 835 w 1513"/>
                <a:gd name="T4" fmla="*/ 1513 w 1513"/>
                <a:gd name="T5" fmla="*/ 1513 w 1513"/>
              </a:gdLst>
              <a:ahLst/>
              <a:cxnLst>
                <a:cxn ang="0">
                  <a:pos x="T0" y="0"/>
                </a:cxn>
                <a:cxn ang="0">
                  <a:pos x="T1" y="0"/>
                </a:cxn>
                <a:cxn ang="0">
                  <a:pos x="T2" y="0"/>
                </a:cxn>
                <a:cxn ang="0">
                  <a:pos x="T3" y="0"/>
                </a:cxn>
                <a:cxn ang="0">
                  <a:pos x="T4" y="0"/>
                </a:cxn>
                <a:cxn ang="0">
                  <a:pos x="T5" y="0"/>
                </a:cxn>
              </a:cxnLst>
              <a:rect l="0" t="0" r="r" b="b"/>
              <a:pathLst>
                <a:path w="1513">
                  <a:moveTo>
                    <a:pt x="1513" y="0"/>
                  </a:moveTo>
                  <a:lnTo>
                    <a:pt x="0" y="0"/>
                  </a:lnTo>
                  <a:lnTo>
                    <a:pt x="0" y="0"/>
                  </a:lnTo>
                  <a:lnTo>
                    <a:pt x="835" y="0"/>
                  </a:lnTo>
                  <a:lnTo>
                    <a:pt x="1513" y="0"/>
                  </a:lnTo>
                  <a:lnTo>
                    <a:pt x="15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82" name="矩形 81">
            <a:extLst>
              <a:ext uri="{FF2B5EF4-FFF2-40B4-BE49-F238E27FC236}">
                <a16:creationId xmlns:a16="http://schemas.microsoft.com/office/drawing/2014/main" id="{48F37808-36A5-495D-A6C3-0DE1F9020818}"/>
              </a:ext>
            </a:extLst>
          </p:cNvPr>
          <p:cNvSpPr/>
          <p:nvPr/>
        </p:nvSpPr>
        <p:spPr>
          <a:xfrm>
            <a:off x="0" y="6676524"/>
            <a:ext cx="12204000" cy="180000"/>
          </a:xfrm>
          <a:prstGeom prst="rect">
            <a:avLst/>
          </a:prstGeom>
          <a:solidFill>
            <a:srgbClr val="094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íṡḻiḑê">
            <a:extLst>
              <a:ext uri="{FF2B5EF4-FFF2-40B4-BE49-F238E27FC236}">
                <a16:creationId xmlns:a16="http://schemas.microsoft.com/office/drawing/2014/main" id="{529E9FED-D1A8-D835-EB6B-0C1899F41E33}"/>
              </a:ext>
            </a:extLst>
          </p:cNvPr>
          <p:cNvSpPr/>
          <p:nvPr/>
        </p:nvSpPr>
        <p:spPr>
          <a:xfrm>
            <a:off x="5931196" y="1299437"/>
            <a:ext cx="4626918" cy="375993"/>
          </a:xfrm>
          <a:prstGeom prst="rect">
            <a:avLst/>
          </a:prstGeom>
          <a:solidFill>
            <a:srgbClr val="D1B6E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1600" b="1" dirty="0">
                <a:latin typeface="Arial" panose="020B0604020202020204" pitchFamily="34" charset="0"/>
                <a:cs typeface="Arial" panose="020B0604020202020204" pitchFamily="34" charset="0"/>
              </a:rPr>
              <a:t>The </a:t>
            </a:r>
            <a:r>
              <a:rPr lang="en-US" altLang="zh-CN" sz="1600" b="1" dirty="0">
                <a:latin typeface="Arial" panose="020B0604020202020204" pitchFamily="34" charset="0"/>
                <a:cs typeface="Arial" panose="020B0604020202020204" pitchFamily="34" charset="0"/>
              </a:rPr>
              <a:t>research objectives </a:t>
            </a:r>
            <a:r>
              <a:rPr lang="zh-CN" altLang="en-US" sz="1600" b="1" dirty="0">
                <a:latin typeface="Arial" panose="020B0604020202020204" pitchFamily="34" charset="0"/>
                <a:cs typeface="Arial" panose="020B0604020202020204" pitchFamily="34" charset="0"/>
              </a:rPr>
              <a:t>of the </a:t>
            </a:r>
            <a:r>
              <a:rPr lang="en-US" altLang="zh-CN" sz="1600" b="1" dirty="0">
                <a:latin typeface="Arial" panose="020B0604020202020204" pitchFamily="34" charset="0"/>
                <a:cs typeface="Arial" panose="020B0604020202020204" pitchFamily="34" charset="0"/>
              </a:rPr>
              <a:t>study</a:t>
            </a:r>
            <a:r>
              <a:rPr lang="zh-CN" altLang="en-US" sz="1600" b="1" dirty="0">
                <a:latin typeface="Arial" panose="020B0604020202020204" pitchFamily="34" charset="0"/>
                <a:cs typeface="Arial" panose="020B0604020202020204" pitchFamily="34" charset="0"/>
              </a:rPr>
              <a:t> include </a:t>
            </a:r>
          </a:p>
        </p:txBody>
      </p:sp>
      <p:sp>
        <p:nvSpPr>
          <p:cNvPr id="85" name="í$lîďê">
            <a:extLst>
              <a:ext uri="{FF2B5EF4-FFF2-40B4-BE49-F238E27FC236}">
                <a16:creationId xmlns:a16="http://schemas.microsoft.com/office/drawing/2014/main" id="{6D7FE0D5-A3F5-230D-3CEC-E614C7BE690E}"/>
              </a:ext>
            </a:extLst>
          </p:cNvPr>
          <p:cNvSpPr/>
          <p:nvPr/>
        </p:nvSpPr>
        <p:spPr>
          <a:xfrm>
            <a:off x="5931196" y="1982455"/>
            <a:ext cx="4659992" cy="1564901"/>
          </a:xfrm>
          <a:prstGeom prst="rect">
            <a:avLst/>
          </a:prstGeom>
          <a:gradFill flip="none" rotWithShape="1">
            <a:gsLst>
              <a:gs pos="0">
                <a:srgbClr val="9DC8C8">
                  <a:lumMod val="40000"/>
                  <a:lumOff val="60000"/>
                </a:srgb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prstTxWarp prst="textNoShape">
              <a:avLst/>
            </a:prstTxWarp>
            <a:normAutofit/>
          </a:bodyPr>
          <a:lstStyle/>
          <a:p>
            <a:pPr marL="171450" indent="-171450" algn="just">
              <a:lnSpc>
                <a:spcPct val="140000"/>
              </a:lnSpc>
              <a:buFont typeface="Arial" panose="020B0604020202020204" pitchFamily="34" charset="0"/>
              <a:buChar char="•"/>
              <a:tabLst>
                <a:tab pos="228594" algn="l"/>
              </a:tabLst>
              <a:defRPr/>
            </a:pPr>
            <a:r>
              <a:rPr lang="en-US" sz="1400" b="0" i="0" u="none" strike="noStrike" dirty="0">
                <a:solidFill>
                  <a:srgbClr val="333333"/>
                </a:solidFill>
                <a:effectLst/>
                <a:latin typeface="+mn-ea"/>
              </a:rPr>
              <a:t>To propose BCT for the AND operation.</a:t>
            </a:r>
          </a:p>
          <a:p>
            <a:pPr marL="171450" indent="-171450" algn="just">
              <a:lnSpc>
                <a:spcPct val="140000"/>
              </a:lnSpc>
              <a:buFont typeface="Arial" panose="020B0604020202020204" pitchFamily="34" charset="0"/>
              <a:buChar char="•"/>
              <a:tabLst>
                <a:tab pos="228594" algn="l"/>
              </a:tabLst>
              <a:defRPr/>
            </a:pPr>
            <a:r>
              <a:rPr lang="en-US" sz="1400" dirty="0">
                <a:solidFill>
                  <a:srgbClr val="333333"/>
                </a:solidFill>
                <a:latin typeface="+mn-ea"/>
              </a:rPr>
              <a:t>To investigate the validity of past boomerang attacks on KATAN</a:t>
            </a:r>
          </a:p>
          <a:p>
            <a:pPr marL="171450" indent="-171450" algn="just">
              <a:lnSpc>
                <a:spcPct val="140000"/>
              </a:lnSpc>
              <a:buFont typeface="Arial" panose="020B0604020202020204" pitchFamily="34" charset="0"/>
              <a:buChar char="•"/>
              <a:tabLst>
                <a:tab pos="228594" algn="l"/>
              </a:tabLst>
              <a:defRPr/>
            </a:pPr>
            <a:r>
              <a:rPr lang="en-US" sz="1400" b="0" i="0" u="none" strike="noStrike" dirty="0">
                <a:solidFill>
                  <a:srgbClr val="333333"/>
                </a:solidFill>
                <a:effectLst/>
                <a:latin typeface="+mn-ea"/>
              </a:rPr>
              <a:t>To propose improved boomerang attacks on KATAN</a:t>
            </a:r>
            <a:endParaRPr lang="en-US" altLang="zh-CN" sz="1400" dirty="0">
              <a:solidFill>
                <a:schemeClr val="tx1"/>
              </a:solidFill>
              <a:latin typeface="+mn-ea"/>
            </a:endParaRPr>
          </a:p>
        </p:txBody>
      </p:sp>
      <p:sp>
        <p:nvSpPr>
          <p:cNvPr id="83" name="灯片编号占位符 82">
            <a:extLst>
              <a:ext uri="{FF2B5EF4-FFF2-40B4-BE49-F238E27FC236}">
                <a16:creationId xmlns:a16="http://schemas.microsoft.com/office/drawing/2014/main" id="{20C702F0-2BDE-46B8-150E-3B65887CD7A1}"/>
              </a:ext>
            </a:extLst>
          </p:cNvPr>
          <p:cNvSpPr>
            <a:spLocks noGrp="1"/>
          </p:cNvSpPr>
          <p:nvPr>
            <p:ph type="sldNum" sz="quarter" idx="12"/>
          </p:nvPr>
        </p:nvSpPr>
        <p:spPr/>
        <p:txBody>
          <a:bodyPr/>
          <a:lstStyle/>
          <a:p>
            <a:fld id="{DE889C00-3007-445F-903C-C55D6E6A648E}" type="slidenum">
              <a:rPr lang="zh-CN" altLang="en-US" smtClean="0"/>
              <a:pPr/>
              <a:t>15</a:t>
            </a:fld>
            <a:endParaRPr lang="zh-CN" altLang="en-US"/>
          </a:p>
        </p:txBody>
      </p:sp>
    </p:spTree>
    <p:extLst>
      <p:ext uri="{BB962C8B-B14F-4D97-AF65-F5344CB8AC3E}">
        <p14:creationId xmlns:p14="http://schemas.microsoft.com/office/powerpoint/2010/main" val="275503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EC568-838A-4A64-B172-F249E6A41EFB}"/>
              </a:ext>
            </a:extLst>
          </p:cNvPr>
          <p:cNvSpPr>
            <a:spLocks noGrp="1"/>
          </p:cNvSpPr>
          <p:nvPr>
            <p:ph type="title"/>
          </p:nvPr>
        </p:nvSpPr>
        <p:spPr>
          <a:xfrm>
            <a:off x="3611880" y="230255"/>
            <a:ext cx="7990840" cy="480131"/>
          </a:xfrm>
        </p:spPr>
        <p:txBody>
          <a:bodyPr/>
          <a:lstStyle/>
          <a:p>
            <a:r>
              <a:rPr lang="en-US" altLang="zh-CN" sz="2800" dirty="0"/>
              <a:t>Methodology</a:t>
            </a:r>
            <a:endParaRPr lang="zh-CN" altLang="en-US" dirty="0"/>
          </a:p>
        </p:txBody>
      </p:sp>
      <p:sp>
        <p:nvSpPr>
          <p:cNvPr id="4" name="矩形 3">
            <a:extLst>
              <a:ext uri="{FF2B5EF4-FFF2-40B4-BE49-F238E27FC236}">
                <a16:creationId xmlns:a16="http://schemas.microsoft.com/office/drawing/2014/main" id="{F5AA47C8-0D0C-453E-B964-B2EC039651C8}"/>
              </a:ext>
            </a:extLst>
          </p:cNvPr>
          <p:cNvSpPr/>
          <p:nvPr/>
        </p:nvSpPr>
        <p:spPr>
          <a:xfrm>
            <a:off x="1050807" y="6113061"/>
            <a:ext cx="3948623" cy="369332"/>
          </a:xfrm>
          <a:prstGeom prst="rect">
            <a:avLst/>
          </a:prstGeom>
        </p:spPr>
        <p:txBody>
          <a:bodyPr wrap="square">
            <a:spAutoFit/>
          </a:bodyPr>
          <a:lstStyle/>
          <a:p>
            <a:pPr algn="just"/>
            <a:r>
              <a:rPr lang="en-US" altLang="zh-CN" b="1" kern="0" dirty="0">
                <a:solidFill>
                  <a:srgbClr val="000000"/>
                </a:solidFill>
                <a:latin typeface="Arial" panose="020B0604020202020204" pitchFamily="34" charset="0"/>
                <a:ea typeface="宋体" panose="02010600030101010101" pitchFamily="2" charset="-122"/>
              </a:rPr>
              <a:t>Figure 4.</a:t>
            </a:r>
            <a:r>
              <a:rPr lang="zh-CN" altLang="en-US" b="1" kern="0" dirty="0">
                <a:solidFill>
                  <a:srgbClr val="000000"/>
                </a:solidFill>
                <a:latin typeface="Arial" panose="020B0604020202020204" pitchFamily="34" charset="0"/>
                <a:ea typeface="宋体" panose="02010600030101010101" pitchFamily="2" charset="-122"/>
              </a:rPr>
              <a:t> </a:t>
            </a:r>
            <a:r>
              <a:rPr lang="en-US" altLang="zh-CN" b="1" kern="0" dirty="0">
                <a:solidFill>
                  <a:srgbClr val="000000"/>
                </a:solidFill>
                <a:latin typeface="Arial" panose="020B0604020202020204" pitchFamily="34" charset="0"/>
                <a:ea typeface="宋体" panose="02010600030101010101" pitchFamily="2" charset="-122"/>
              </a:rPr>
              <a:t>Research</a:t>
            </a:r>
            <a:r>
              <a:rPr lang="zh-CN" altLang="en-US" b="1" kern="0" dirty="0">
                <a:solidFill>
                  <a:srgbClr val="000000"/>
                </a:solidFill>
                <a:latin typeface="Arial" panose="020B0604020202020204" pitchFamily="34" charset="0"/>
                <a:ea typeface="宋体" panose="02010600030101010101" pitchFamily="2" charset="-122"/>
              </a:rPr>
              <a:t> </a:t>
            </a:r>
            <a:r>
              <a:rPr lang="en-US" altLang="zh-CN" b="1" kern="0" dirty="0">
                <a:solidFill>
                  <a:srgbClr val="000000"/>
                </a:solidFill>
                <a:latin typeface="Arial" panose="020B0604020202020204" pitchFamily="34" charset="0"/>
                <a:ea typeface="宋体" panose="02010600030101010101" pitchFamily="2" charset="-122"/>
              </a:rPr>
              <a:t>Methodology</a:t>
            </a:r>
            <a:r>
              <a:rPr lang="da-DK" altLang="zh-CN" b="1" kern="0" dirty="0">
                <a:solidFill>
                  <a:srgbClr val="000000"/>
                </a:solidFill>
                <a:latin typeface="Arial" panose="020B0604020202020204" pitchFamily="34" charset="0"/>
                <a:ea typeface="宋体" panose="02010600030101010101" pitchFamily="2" charset="-122"/>
              </a:rPr>
              <a:t> </a:t>
            </a:r>
            <a:endParaRPr lang="zh-CN" altLang="en-US" b="1" dirty="0"/>
          </a:p>
        </p:txBody>
      </p:sp>
      <p:grpSp>
        <p:nvGrpSpPr>
          <p:cNvPr id="6" name="组合 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EA169A7-C29D-4F6A-BCA8-30CDDA233866}"/>
              </a:ext>
            </a:extLst>
          </p:cNvPr>
          <p:cNvGrpSpPr/>
          <p:nvPr/>
        </p:nvGrpSpPr>
        <p:grpSpPr>
          <a:xfrm>
            <a:off x="9645317" y="4843959"/>
            <a:ext cx="2094427" cy="1266579"/>
            <a:chOff x="2821852" y="1449000"/>
            <a:chExt cx="6548296" cy="3960001"/>
          </a:xfrm>
        </p:grpSpPr>
        <p:sp>
          <p:nvSpPr>
            <p:cNvPr id="7" name="i$lîḑe">
              <a:extLst>
                <a:ext uri="{FF2B5EF4-FFF2-40B4-BE49-F238E27FC236}">
                  <a16:creationId xmlns:a16="http://schemas.microsoft.com/office/drawing/2014/main" id="{7B04DFB0-90EA-484F-ADF6-C523C0F49BD4}"/>
                </a:ext>
              </a:extLst>
            </p:cNvPr>
            <p:cNvSpPr/>
            <p:nvPr/>
          </p:nvSpPr>
          <p:spPr bwMode="auto">
            <a:xfrm>
              <a:off x="2904154" y="2366986"/>
              <a:ext cx="6403740" cy="1746283"/>
            </a:xfrm>
            <a:custGeom>
              <a:avLst/>
              <a:gdLst>
                <a:gd name="T0" fmla="*/ 750 w 2566"/>
                <a:gd name="T1" fmla="*/ 699 h 699"/>
                <a:gd name="T2" fmla="*/ 296 w 2566"/>
                <a:gd name="T3" fmla="*/ 302 h 699"/>
                <a:gd name="T4" fmla="*/ 12 w 2566"/>
                <a:gd name="T5" fmla="*/ 626 h 699"/>
                <a:gd name="T6" fmla="*/ 0 w 2566"/>
                <a:gd name="T7" fmla="*/ 610 h 699"/>
                <a:gd name="T8" fmla="*/ 287 w 2566"/>
                <a:gd name="T9" fmla="*/ 282 h 699"/>
                <a:gd name="T10" fmla="*/ 294 w 2566"/>
                <a:gd name="T11" fmla="*/ 274 h 699"/>
                <a:gd name="T12" fmla="*/ 748 w 2566"/>
                <a:gd name="T13" fmla="*/ 671 h 699"/>
                <a:gd name="T14" fmla="*/ 1005 w 2566"/>
                <a:gd name="T15" fmla="*/ 377 h 699"/>
                <a:gd name="T16" fmla="*/ 1157 w 2566"/>
                <a:gd name="T17" fmla="*/ 510 h 699"/>
                <a:gd name="T18" fmla="*/ 1519 w 2566"/>
                <a:gd name="T19" fmla="*/ 153 h 699"/>
                <a:gd name="T20" fmla="*/ 1610 w 2566"/>
                <a:gd name="T21" fmla="*/ 147 h 699"/>
                <a:gd name="T22" fmla="*/ 2099 w 2566"/>
                <a:gd name="T23" fmla="*/ 517 h 699"/>
                <a:gd name="T24" fmla="*/ 2551 w 2566"/>
                <a:gd name="T25" fmla="*/ 0 h 699"/>
                <a:gd name="T26" fmla="*/ 2566 w 2566"/>
                <a:gd name="T27" fmla="*/ 13 h 699"/>
                <a:gd name="T28" fmla="*/ 2101 w 2566"/>
                <a:gd name="T29" fmla="*/ 545 h 699"/>
                <a:gd name="T30" fmla="*/ 1564 w 2566"/>
                <a:gd name="T31" fmla="*/ 162 h 699"/>
                <a:gd name="T32" fmla="*/ 1159 w 2566"/>
                <a:gd name="T33" fmla="*/ 538 h 699"/>
                <a:gd name="T34" fmla="*/ 1007 w 2566"/>
                <a:gd name="T35" fmla="*/ 405 h 699"/>
                <a:gd name="T36" fmla="*/ 750 w 2566"/>
                <a:gd name="T37" fmla="*/ 699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6" h="699">
                  <a:moveTo>
                    <a:pt x="750" y="699"/>
                  </a:moveTo>
                  <a:cubicBezTo>
                    <a:pt x="296" y="302"/>
                    <a:pt x="296" y="302"/>
                    <a:pt x="296" y="302"/>
                  </a:cubicBezTo>
                  <a:cubicBezTo>
                    <a:pt x="248" y="357"/>
                    <a:pt x="28" y="613"/>
                    <a:pt x="12" y="626"/>
                  </a:cubicBezTo>
                  <a:cubicBezTo>
                    <a:pt x="0" y="610"/>
                    <a:pt x="0" y="610"/>
                    <a:pt x="0" y="610"/>
                  </a:cubicBezTo>
                  <a:cubicBezTo>
                    <a:pt x="13" y="600"/>
                    <a:pt x="179" y="408"/>
                    <a:pt x="287" y="282"/>
                  </a:cubicBezTo>
                  <a:cubicBezTo>
                    <a:pt x="294" y="274"/>
                    <a:pt x="294" y="274"/>
                    <a:pt x="294" y="274"/>
                  </a:cubicBezTo>
                  <a:cubicBezTo>
                    <a:pt x="748" y="671"/>
                    <a:pt x="748" y="671"/>
                    <a:pt x="748" y="671"/>
                  </a:cubicBezTo>
                  <a:cubicBezTo>
                    <a:pt x="1005" y="377"/>
                    <a:pt x="1005" y="377"/>
                    <a:pt x="1005" y="377"/>
                  </a:cubicBezTo>
                  <a:cubicBezTo>
                    <a:pt x="1157" y="510"/>
                    <a:pt x="1157" y="510"/>
                    <a:pt x="1157" y="510"/>
                  </a:cubicBezTo>
                  <a:cubicBezTo>
                    <a:pt x="1519" y="153"/>
                    <a:pt x="1519" y="153"/>
                    <a:pt x="1519" y="153"/>
                  </a:cubicBezTo>
                  <a:cubicBezTo>
                    <a:pt x="1543" y="128"/>
                    <a:pt x="1583" y="126"/>
                    <a:pt x="1610" y="147"/>
                  </a:cubicBezTo>
                  <a:cubicBezTo>
                    <a:pt x="2099" y="517"/>
                    <a:pt x="2099" y="517"/>
                    <a:pt x="2099" y="517"/>
                  </a:cubicBezTo>
                  <a:cubicBezTo>
                    <a:pt x="2551" y="0"/>
                    <a:pt x="2551" y="0"/>
                    <a:pt x="2551" y="0"/>
                  </a:cubicBezTo>
                  <a:cubicBezTo>
                    <a:pt x="2566" y="13"/>
                    <a:pt x="2566" y="13"/>
                    <a:pt x="2566" y="13"/>
                  </a:cubicBezTo>
                  <a:cubicBezTo>
                    <a:pt x="2101" y="545"/>
                    <a:pt x="2101" y="545"/>
                    <a:pt x="2101" y="545"/>
                  </a:cubicBezTo>
                  <a:cubicBezTo>
                    <a:pt x="1564" y="162"/>
                    <a:pt x="1564" y="162"/>
                    <a:pt x="1564" y="162"/>
                  </a:cubicBezTo>
                  <a:cubicBezTo>
                    <a:pt x="1159" y="538"/>
                    <a:pt x="1159" y="538"/>
                    <a:pt x="1159" y="538"/>
                  </a:cubicBezTo>
                  <a:cubicBezTo>
                    <a:pt x="1007" y="405"/>
                    <a:pt x="1007" y="405"/>
                    <a:pt x="1007" y="405"/>
                  </a:cubicBezTo>
                  <a:lnTo>
                    <a:pt x="750" y="699"/>
                  </a:lnTo>
                  <a:close/>
                </a:path>
              </a:pathLst>
            </a:custGeom>
            <a:solidFill>
              <a:schemeClr val="bg1">
                <a:lumMod val="65000"/>
              </a:schemeClr>
            </a:solidFill>
            <a:ln w="9525">
              <a:noFill/>
              <a:round/>
              <a:headEnd/>
              <a:tailEnd/>
            </a:ln>
          </p:spPr>
          <p:txBody>
            <a:bodyPr anchor="ctr"/>
            <a:lstStyle/>
            <a:p>
              <a:pPr algn="ctr"/>
              <a:endParaRPr/>
            </a:p>
          </p:txBody>
        </p:sp>
        <p:sp>
          <p:nvSpPr>
            <p:cNvPr id="8" name="íŝḻíḑe">
              <a:extLst>
                <a:ext uri="{FF2B5EF4-FFF2-40B4-BE49-F238E27FC236}">
                  <a16:creationId xmlns:a16="http://schemas.microsoft.com/office/drawing/2014/main" id="{D269B14F-6621-41EA-9318-8CE13FFE1141}"/>
                </a:ext>
              </a:extLst>
            </p:cNvPr>
            <p:cNvSpPr/>
            <p:nvPr/>
          </p:nvSpPr>
          <p:spPr bwMode="auto">
            <a:xfrm>
              <a:off x="2821852" y="3806219"/>
              <a:ext cx="202590" cy="201535"/>
            </a:xfrm>
            <a:custGeom>
              <a:avLst/>
              <a:gdLst>
                <a:gd name="T0" fmla="*/ 80 w 81"/>
                <a:gd name="T1" fmla="*/ 38 h 81"/>
                <a:gd name="T2" fmla="*/ 43 w 81"/>
                <a:gd name="T3" fmla="*/ 80 h 81"/>
                <a:gd name="T4" fmla="*/ 1 w 81"/>
                <a:gd name="T5" fmla="*/ 43 h 81"/>
                <a:gd name="T6" fmla="*/ 38 w 81"/>
                <a:gd name="T7" fmla="*/ 2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60"/>
                    <a:pt x="65" y="79"/>
                    <a:pt x="43" y="80"/>
                  </a:cubicBezTo>
                  <a:cubicBezTo>
                    <a:pt x="21" y="81"/>
                    <a:pt x="3" y="65"/>
                    <a:pt x="1" y="43"/>
                  </a:cubicBezTo>
                  <a:cubicBezTo>
                    <a:pt x="0" y="22"/>
                    <a:pt x="16" y="3"/>
                    <a:pt x="38" y="2"/>
                  </a:cubicBezTo>
                  <a:cubicBezTo>
                    <a:pt x="59" y="0"/>
                    <a:pt x="78" y="16"/>
                    <a:pt x="80" y="38"/>
                  </a:cubicBezTo>
                  <a:close/>
                </a:path>
              </a:pathLst>
            </a:custGeom>
            <a:solidFill>
              <a:schemeClr val="accent1"/>
            </a:solidFill>
            <a:ln w="9525">
              <a:noFill/>
              <a:round/>
              <a:headEnd/>
              <a:tailEnd/>
            </a:ln>
          </p:spPr>
          <p:txBody>
            <a:bodyPr anchor="ctr"/>
            <a:lstStyle/>
            <a:p>
              <a:pPr algn="ctr"/>
              <a:endParaRPr/>
            </a:p>
          </p:txBody>
        </p:sp>
        <p:sp>
          <p:nvSpPr>
            <p:cNvPr id="9" name="ïṥľiḋe">
              <a:extLst>
                <a:ext uri="{FF2B5EF4-FFF2-40B4-BE49-F238E27FC236}">
                  <a16:creationId xmlns:a16="http://schemas.microsoft.com/office/drawing/2014/main" id="{D7FE5052-788D-42CB-99B6-314583858379}"/>
                </a:ext>
              </a:extLst>
            </p:cNvPr>
            <p:cNvSpPr/>
            <p:nvPr/>
          </p:nvSpPr>
          <p:spPr bwMode="auto">
            <a:xfrm>
              <a:off x="3528806" y="2996914"/>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7" y="3"/>
                    <a:pt x="38" y="2"/>
                  </a:cubicBezTo>
                  <a:cubicBezTo>
                    <a:pt x="60" y="0"/>
                    <a:pt x="79" y="17"/>
                    <a:pt x="80" y="38"/>
                  </a:cubicBezTo>
                  <a:close/>
                </a:path>
              </a:pathLst>
            </a:custGeom>
            <a:solidFill>
              <a:schemeClr val="accent2"/>
            </a:solidFill>
            <a:ln w="9525">
              <a:noFill/>
              <a:round/>
              <a:headEnd/>
              <a:tailEnd/>
            </a:ln>
          </p:spPr>
          <p:txBody>
            <a:bodyPr anchor="ctr"/>
            <a:lstStyle/>
            <a:p>
              <a:pPr algn="ctr"/>
              <a:endParaRPr/>
            </a:p>
          </p:txBody>
        </p:sp>
        <p:sp>
          <p:nvSpPr>
            <p:cNvPr id="10" name="ïṣļïḋé">
              <a:extLst>
                <a:ext uri="{FF2B5EF4-FFF2-40B4-BE49-F238E27FC236}">
                  <a16:creationId xmlns:a16="http://schemas.microsoft.com/office/drawing/2014/main" id="{C59D1B86-D82C-4C90-8341-BFA5FDE7AECF}"/>
                </a:ext>
              </a:extLst>
            </p:cNvPr>
            <p:cNvSpPr/>
            <p:nvPr/>
          </p:nvSpPr>
          <p:spPr bwMode="auto">
            <a:xfrm>
              <a:off x="4644106" y="3956051"/>
              <a:ext cx="201535" cy="204700"/>
            </a:xfrm>
            <a:custGeom>
              <a:avLst/>
              <a:gdLst>
                <a:gd name="T0" fmla="*/ 80 w 81"/>
                <a:gd name="T1" fmla="*/ 39 h 82"/>
                <a:gd name="T2" fmla="*/ 43 w 81"/>
                <a:gd name="T3" fmla="*/ 80 h 82"/>
                <a:gd name="T4" fmla="*/ 1 w 81"/>
                <a:gd name="T5" fmla="*/ 44 h 82"/>
                <a:gd name="T6" fmla="*/ 38 w 81"/>
                <a:gd name="T7" fmla="*/ 2 h 82"/>
                <a:gd name="T8" fmla="*/ 80 w 81"/>
                <a:gd name="T9" fmla="*/ 39 h 82"/>
              </a:gdLst>
              <a:ahLst/>
              <a:cxnLst>
                <a:cxn ang="0">
                  <a:pos x="T0" y="T1"/>
                </a:cxn>
                <a:cxn ang="0">
                  <a:pos x="T2" y="T3"/>
                </a:cxn>
                <a:cxn ang="0">
                  <a:pos x="T4" y="T5"/>
                </a:cxn>
                <a:cxn ang="0">
                  <a:pos x="T6" y="T7"/>
                </a:cxn>
                <a:cxn ang="0">
                  <a:pos x="T8" y="T9"/>
                </a:cxn>
              </a:cxnLst>
              <a:rect l="0" t="0" r="r" b="b"/>
              <a:pathLst>
                <a:path w="81" h="82">
                  <a:moveTo>
                    <a:pt x="80" y="39"/>
                  </a:moveTo>
                  <a:cubicBezTo>
                    <a:pt x="81" y="60"/>
                    <a:pt x="65" y="79"/>
                    <a:pt x="43" y="80"/>
                  </a:cubicBezTo>
                  <a:cubicBezTo>
                    <a:pt x="21" y="82"/>
                    <a:pt x="2" y="65"/>
                    <a:pt x="1" y="44"/>
                  </a:cubicBezTo>
                  <a:cubicBezTo>
                    <a:pt x="0" y="22"/>
                    <a:pt x="16" y="3"/>
                    <a:pt x="38" y="2"/>
                  </a:cubicBezTo>
                  <a:cubicBezTo>
                    <a:pt x="59" y="0"/>
                    <a:pt x="78" y="17"/>
                    <a:pt x="80" y="39"/>
                  </a:cubicBezTo>
                  <a:close/>
                </a:path>
              </a:pathLst>
            </a:custGeom>
            <a:solidFill>
              <a:schemeClr val="accent3"/>
            </a:solidFill>
            <a:ln w="9525">
              <a:noFill/>
              <a:round/>
              <a:headEnd/>
              <a:tailEnd/>
            </a:ln>
          </p:spPr>
          <p:txBody>
            <a:bodyPr anchor="ctr"/>
            <a:lstStyle/>
            <a:p>
              <a:pPr algn="ctr"/>
              <a:endParaRPr/>
            </a:p>
          </p:txBody>
        </p:sp>
        <p:sp>
          <p:nvSpPr>
            <p:cNvPr id="11" name="íṧļiḑê">
              <a:extLst>
                <a:ext uri="{FF2B5EF4-FFF2-40B4-BE49-F238E27FC236}">
                  <a16:creationId xmlns:a16="http://schemas.microsoft.com/office/drawing/2014/main" id="{FDF8186D-725E-4F40-BEE7-DC125CA23023}"/>
                </a:ext>
              </a:extLst>
            </p:cNvPr>
            <p:cNvSpPr/>
            <p:nvPr/>
          </p:nvSpPr>
          <p:spPr bwMode="auto">
            <a:xfrm>
              <a:off x="5285640" y="3221662"/>
              <a:ext cx="201535" cy="204700"/>
            </a:xfrm>
            <a:custGeom>
              <a:avLst/>
              <a:gdLst>
                <a:gd name="T0" fmla="*/ 80 w 81"/>
                <a:gd name="T1" fmla="*/ 38 h 82"/>
                <a:gd name="T2" fmla="*/ 43 w 81"/>
                <a:gd name="T3" fmla="*/ 80 h 82"/>
                <a:gd name="T4" fmla="*/ 1 w 81"/>
                <a:gd name="T5" fmla="*/ 44 h 82"/>
                <a:gd name="T6" fmla="*/ 38 w 81"/>
                <a:gd name="T7" fmla="*/ 2 h 82"/>
                <a:gd name="T8" fmla="*/ 80 w 81"/>
                <a:gd name="T9" fmla="*/ 38 h 82"/>
              </a:gdLst>
              <a:ahLst/>
              <a:cxnLst>
                <a:cxn ang="0">
                  <a:pos x="T0" y="T1"/>
                </a:cxn>
                <a:cxn ang="0">
                  <a:pos x="T2" y="T3"/>
                </a:cxn>
                <a:cxn ang="0">
                  <a:pos x="T4" y="T5"/>
                </a:cxn>
                <a:cxn ang="0">
                  <a:pos x="T6" y="T7"/>
                </a:cxn>
                <a:cxn ang="0">
                  <a:pos x="T8" y="T9"/>
                </a:cxn>
              </a:cxnLst>
              <a:rect l="0" t="0" r="r" b="b"/>
              <a:pathLst>
                <a:path w="81" h="82">
                  <a:moveTo>
                    <a:pt x="80" y="38"/>
                  </a:moveTo>
                  <a:cubicBezTo>
                    <a:pt x="81" y="60"/>
                    <a:pt x="65" y="79"/>
                    <a:pt x="43" y="80"/>
                  </a:cubicBezTo>
                  <a:cubicBezTo>
                    <a:pt x="21" y="82"/>
                    <a:pt x="3" y="65"/>
                    <a:pt x="1" y="44"/>
                  </a:cubicBezTo>
                  <a:cubicBezTo>
                    <a:pt x="0" y="22"/>
                    <a:pt x="16" y="3"/>
                    <a:pt x="38" y="2"/>
                  </a:cubicBezTo>
                  <a:cubicBezTo>
                    <a:pt x="59" y="0"/>
                    <a:pt x="78" y="17"/>
                    <a:pt x="80" y="38"/>
                  </a:cubicBezTo>
                  <a:close/>
                </a:path>
              </a:pathLst>
            </a:custGeom>
            <a:solidFill>
              <a:schemeClr val="accent4"/>
            </a:solidFill>
            <a:ln w="9525">
              <a:noFill/>
              <a:round/>
              <a:headEnd/>
              <a:tailEnd/>
            </a:ln>
          </p:spPr>
          <p:txBody>
            <a:bodyPr anchor="ctr"/>
            <a:lstStyle/>
            <a:p>
              <a:pPr algn="ctr"/>
              <a:endParaRPr/>
            </a:p>
          </p:txBody>
        </p:sp>
        <p:sp>
          <p:nvSpPr>
            <p:cNvPr id="12" name="îślíḍe">
              <a:extLst>
                <a:ext uri="{FF2B5EF4-FFF2-40B4-BE49-F238E27FC236}">
                  <a16:creationId xmlns:a16="http://schemas.microsoft.com/office/drawing/2014/main" id="{CB35E2C4-720F-48A8-A80F-F147F86B72A4}"/>
                </a:ext>
              </a:extLst>
            </p:cNvPr>
            <p:cNvSpPr/>
            <p:nvPr/>
          </p:nvSpPr>
          <p:spPr bwMode="auto">
            <a:xfrm>
              <a:off x="5689765" y="3516051"/>
              <a:ext cx="201535" cy="202590"/>
            </a:xfrm>
            <a:custGeom>
              <a:avLst/>
              <a:gdLst>
                <a:gd name="T0" fmla="*/ 80 w 81"/>
                <a:gd name="T1" fmla="*/ 38 h 81"/>
                <a:gd name="T2" fmla="*/ 43 w 81"/>
                <a:gd name="T3" fmla="*/ 80 h 81"/>
                <a:gd name="T4" fmla="*/ 1 w 81"/>
                <a:gd name="T5" fmla="*/ 43 h 81"/>
                <a:gd name="T6" fmla="*/ 38 w 81"/>
                <a:gd name="T7" fmla="*/ 1 h 81"/>
                <a:gd name="T8" fmla="*/ 80 w 81"/>
                <a:gd name="T9" fmla="*/ 38 h 81"/>
              </a:gdLst>
              <a:ahLst/>
              <a:cxnLst>
                <a:cxn ang="0">
                  <a:pos x="T0" y="T1"/>
                </a:cxn>
                <a:cxn ang="0">
                  <a:pos x="T2" y="T3"/>
                </a:cxn>
                <a:cxn ang="0">
                  <a:pos x="T4" y="T5"/>
                </a:cxn>
                <a:cxn ang="0">
                  <a:pos x="T6" y="T7"/>
                </a:cxn>
                <a:cxn ang="0">
                  <a:pos x="T8" y="T9"/>
                </a:cxn>
              </a:cxnLst>
              <a:rect l="0" t="0" r="r" b="b"/>
              <a:pathLst>
                <a:path w="81" h="81">
                  <a:moveTo>
                    <a:pt x="80" y="38"/>
                  </a:moveTo>
                  <a:cubicBezTo>
                    <a:pt x="81" y="59"/>
                    <a:pt x="65" y="78"/>
                    <a:pt x="43" y="80"/>
                  </a:cubicBezTo>
                  <a:cubicBezTo>
                    <a:pt x="21" y="81"/>
                    <a:pt x="3" y="65"/>
                    <a:pt x="1" y="43"/>
                  </a:cubicBezTo>
                  <a:cubicBezTo>
                    <a:pt x="0" y="21"/>
                    <a:pt x="16" y="3"/>
                    <a:pt x="38" y="1"/>
                  </a:cubicBezTo>
                  <a:cubicBezTo>
                    <a:pt x="59" y="0"/>
                    <a:pt x="78" y="16"/>
                    <a:pt x="80" y="38"/>
                  </a:cubicBezTo>
                  <a:close/>
                </a:path>
              </a:pathLst>
            </a:custGeom>
            <a:solidFill>
              <a:srgbClr val="C7C8CA"/>
            </a:solidFill>
            <a:ln w="9525">
              <a:noFill/>
              <a:round/>
              <a:headEnd/>
              <a:tailEnd/>
            </a:ln>
          </p:spPr>
          <p:txBody>
            <a:bodyPr anchor="ctr"/>
            <a:lstStyle/>
            <a:p>
              <a:pPr algn="ctr"/>
              <a:endParaRPr/>
            </a:p>
          </p:txBody>
        </p:sp>
        <p:sp>
          <p:nvSpPr>
            <p:cNvPr id="13" name="ïṩlíďé">
              <a:extLst>
                <a:ext uri="{FF2B5EF4-FFF2-40B4-BE49-F238E27FC236}">
                  <a16:creationId xmlns:a16="http://schemas.microsoft.com/office/drawing/2014/main" id="{A3BF21D2-EC42-45CC-B509-387850DB20EF}"/>
                </a:ext>
              </a:extLst>
            </p:cNvPr>
            <p:cNvSpPr/>
            <p:nvPr/>
          </p:nvSpPr>
          <p:spPr bwMode="auto">
            <a:xfrm>
              <a:off x="6692163" y="2384923"/>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60"/>
                    <a:pt x="65" y="78"/>
                    <a:pt x="44" y="80"/>
                  </a:cubicBezTo>
                  <a:cubicBezTo>
                    <a:pt x="22" y="81"/>
                    <a:pt x="3" y="65"/>
                    <a:pt x="2" y="43"/>
                  </a:cubicBezTo>
                  <a:cubicBezTo>
                    <a:pt x="0" y="21"/>
                    <a:pt x="17" y="3"/>
                    <a:pt x="38" y="1"/>
                  </a:cubicBezTo>
                  <a:cubicBezTo>
                    <a:pt x="60" y="0"/>
                    <a:pt x="79" y="16"/>
                    <a:pt x="80" y="38"/>
                  </a:cubicBezTo>
                  <a:close/>
                </a:path>
              </a:pathLst>
            </a:custGeom>
            <a:solidFill>
              <a:srgbClr val="C7C8CA"/>
            </a:solidFill>
            <a:ln w="9525">
              <a:noFill/>
              <a:round/>
              <a:headEnd/>
              <a:tailEnd/>
            </a:ln>
          </p:spPr>
          <p:txBody>
            <a:bodyPr anchor="ctr"/>
            <a:lstStyle/>
            <a:p>
              <a:pPr algn="ctr"/>
              <a:endParaRPr/>
            </a:p>
          </p:txBody>
        </p:sp>
        <p:sp>
          <p:nvSpPr>
            <p:cNvPr id="14" name="íṩlîďé">
              <a:extLst>
                <a:ext uri="{FF2B5EF4-FFF2-40B4-BE49-F238E27FC236}">
                  <a16:creationId xmlns:a16="http://schemas.microsoft.com/office/drawing/2014/main" id="{A2C4894A-B7C0-49C9-8453-06C7A39358AA}"/>
                </a:ext>
              </a:extLst>
            </p:cNvPr>
            <p:cNvSpPr/>
            <p:nvPr/>
          </p:nvSpPr>
          <p:spPr bwMode="auto">
            <a:xfrm>
              <a:off x="9165448" y="2273077"/>
              <a:ext cx="204700" cy="204700"/>
            </a:xfrm>
            <a:custGeom>
              <a:avLst/>
              <a:gdLst>
                <a:gd name="T0" fmla="*/ 80 w 82"/>
                <a:gd name="T1" fmla="*/ 38 h 82"/>
                <a:gd name="T2" fmla="*/ 43 w 82"/>
                <a:gd name="T3" fmla="*/ 80 h 82"/>
                <a:gd name="T4" fmla="*/ 2 w 82"/>
                <a:gd name="T5" fmla="*/ 44 h 82"/>
                <a:gd name="T6" fmla="*/ 38 w 82"/>
                <a:gd name="T7" fmla="*/ 2 h 82"/>
                <a:gd name="T8" fmla="*/ 80 w 82"/>
                <a:gd name="T9" fmla="*/ 38 h 82"/>
              </a:gdLst>
              <a:ahLst/>
              <a:cxnLst>
                <a:cxn ang="0">
                  <a:pos x="T0" y="T1"/>
                </a:cxn>
                <a:cxn ang="0">
                  <a:pos x="T2" y="T3"/>
                </a:cxn>
                <a:cxn ang="0">
                  <a:pos x="T4" y="T5"/>
                </a:cxn>
                <a:cxn ang="0">
                  <a:pos x="T6" y="T7"/>
                </a:cxn>
                <a:cxn ang="0">
                  <a:pos x="T8" y="T9"/>
                </a:cxn>
              </a:cxnLst>
              <a:rect l="0" t="0" r="r" b="b"/>
              <a:pathLst>
                <a:path w="82" h="82">
                  <a:moveTo>
                    <a:pt x="80" y="38"/>
                  </a:moveTo>
                  <a:cubicBezTo>
                    <a:pt x="82" y="60"/>
                    <a:pt x="65" y="79"/>
                    <a:pt x="43" y="80"/>
                  </a:cubicBezTo>
                  <a:cubicBezTo>
                    <a:pt x="22" y="82"/>
                    <a:pt x="3" y="65"/>
                    <a:pt x="2" y="44"/>
                  </a:cubicBezTo>
                  <a:cubicBezTo>
                    <a:pt x="0" y="22"/>
                    <a:pt x="16" y="3"/>
                    <a:pt x="38" y="2"/>
                  </a:cubicBezTo>
                  <a:cubicBezTo>
                    <a:pt x="60" y="0"/>
                    <a:pt x="79" y="17"/>
                    <a:pt x="80" y="38"/>
                  </a:cubicBezTo>
                  <a:close/>
                </a:path>
              </a:pathLst>
            </a:custGeom>
            <a:solidFill>
              <a:schemeClr val="accent6"/>
            </a:solidFill>
            <a:ln w="9525">
              <a:noFill/>
              <a:round/>
              <a:headEnd/>
              <a:tailEnd/>
            </a:ln>
          </p:spPr>
          <p:txBody>
            <a:bodyPr anchor="ctr"/>
            <a:lstStyle/>
            <a:p>
              <a:pPr algn="ctr"/>
              <a:endParaRPr/>
            </a:p>
          </p:txBody>
        </p:sp>
        <p:sp>
          <p:nvSpPr>
            <p:cNvPr id="15" name="iṧḻiďè">
              <a:extLst>
                <a:ext uri="{FF2B5EF4-FFF2-40B4-BE49-F238E27FC236}">
                  <a16:creationId xmlns:a16="http://schemas.microsoft.com/office/drawing/2014/main" id="{6224DD01-329B-4B9D-B262-A3A24F2833C6}"/>
                </a:ext>
              </a:extLst>
            </p:cNvPr>
            <p:cNvSpPr/>
            <p:nvPr/>
          </p:nvSpPr>
          <p:spPr bwMode="auto">
            <a:xfrm>
              <a:off x="8024825" y="3556147"/>
              <a:ext cx="204700" cy="202590"/>
            </a:xfrm>
            <a:custGeom>
              <a:avLst/>
              <a:gdLst>
                <a:gd name="T0" fmla="*/ 80 w 82"/>
                <a:gd name="T1" fmla="*/ 38 h 81"/>
                <a:gd name="T2" fmla="*/ 44 w 82"/>
                <a:gd name="T3" fmla="*/ 80 h 81"/>
                <a:gd name="T4" fmla="*/ 2 w 82"/>
                <a:gd name="T5" fmla="*/ 43 h 81"/>
                <a:gd name="T6" fmla="*/ 38 w 82"/>
                <a:gd name="T7" fmla="*/ 1 h 81"/>
                <a:gd name="T8" fmla="*/ 80 w 82"/>
                <a:gd name="T9" fmla="*/ 38 h 81"/>
              </a:gdLst>
              <a:ahLst/>
              <a:cxnLst>
                <a:cxn ang="0">
                  <a:pos x="T0" y="T1"/>
                </a:cxn>
                <a:cxn ang="0">
                  <a:pos x="T2" y="T3"/>
                </a:cxn>
                <a:cxn ang="0">
                  <a:pos x="T4" y="T5"/>
                </a:cxn>
                <a:cxn ang="0">
                  <a:pos x="T6" y="T7"/>
                </a:cxn>
                <a:cxn ang="0">
                  <a:pos x="T8" y="T9"/>
                </a:cxn>
              </a:cxnLst>
              <a:rect l="0" t="0" r="r" b="b"/>
              <a:pathLst>
                <a:path w="82" h="81">
                  <a:moveTo>
                    <a:pt x="80" y="38"/>
                  </a:moveTo>
                  <a:cubicBezTo>
                    <a:pt x="82" y="59"/>
                    <a:pt x="65" y="78"/>
                    <a:pt x="44" y="80"/>
                  </a:cubicBezTo>
                  <a:cubicBezTo>
                    <a:pt x="22" y="81"/>
                    <a:pt x="3" y="65"/>
                    <a:pt x="2" y="43"/>
                  </a:cubicBezTo>
                  <a:cubicBezTo>
                    <a:pt x="0" y="21"/>
                    <a:pt x="17" y="3"/>
                    <a:pt x="38" y="1"/>
                  </a:cubicBezTo>
                  <a:cubicBezTo>
                    <a:pt x="60" y="0"/>
                    <a:pt x="79" y="16"/>
                    <a:pt x="80" y="38"/>
                  </a:cubicBezTo>
                  <a:close/>
                </a:path>
              </a:pathLst>
            </a:custGeom>
            <a:solidFill>
              <a:schemeClr val="accent5"/>
            </a:solidFill>
            <a:ln w="9525">
              <a:noFill/>
              <a:round/>
              <a:headEnd/>
              <a:tailEnd/>
            </a:ln>
          </p:spPr>
          <p:txBody>
            <a:bodyPr anchor="ctr"/>
            <a:lstStyle/>
            <a:p>
              <a:pPr algn="ctr"/>
              <a:endParaRPr/>
            </a:p>
          </p:txBody>
        </p:sp>
        <p:sp>
          <p:nvSpPr>
            <p:cNvPr id="16" name="îsḻîdé">
              <a:extLst>
                <a:ext uri="{FF2B5EF4-FFF2-40B4-BE49-F238E27FC236}">
                  <a16:creationId xmlns:a16="http://schemas.microsoft.com/office/drawing/2014/main" id="{C68B1B91-45AD-4C37-8459-FD0DAFD3AC33}"/>
                </a:ext>
              </a:extLst>
            </p:cNvPr>
            <p:cNvSpPr/>
            <p:nvPr/>
          </p:nvSpPr>
          <p:spPr bwMode="auto">
            <a:xfrm>
              <a:off x="6059070" y="2647657"/>
              <a:ext cx="1801151" cy="1016115"/>
            </a:xfrm>
            <a:custGeom>
              <a:avLst/>
              <a:gdLst>
                <a:gd name="T0" fmla="*/ 0 w 1707"/>
                <a:gd name="T1" fmla="*/ 721 h 963"/>
                <a:gd name="T2" fmla="*/ 721 w 1707"/>
                <a:gd name="T3" fmla="*/ 0 h 963"/>
                <a:gd name="T4" fmla="*/ 1707 w 1707"/>
                <a:gd name="T5" fmla="*/ 757 h 963"/>
                <a:gd name="T6" fmla="*/ 1594 w 1707"/>
                <a:gd name="T7" fmla="*/ 892 h 963"/>
                <a:gd name="T8" fmla="*/ 738 w 1707"/>
                <a:gd name="T9" fmla="*/ 227 h 963"/>
                <a:gd name="T10" fmla="*/ 11 w 1707"/>
                <a:gd name="T11" fmla="*/ 963 h 963"/>
                <a:gd name="T12" fmla="*/ 0 w 1707"/>
                <a:gd name="T13" fmla="*/ 721 h 963"/>
              </a:gdLst>
              <a:ahLst/>
              <a:cxnLst>
                <a:cxn ang="0">
                  <a:pos x="T0" y="T1"/>
                </a:cxn>
                <a:cxn ang="0">
                  <a:pos x="T2" y="T3"/>
                </a:cxn>
                <a:cxn ang="0">
                  <a:pos x="T4" y="T5"/>
                </a:cxn>
                <a:cxn ang="0">
                  <a:pos x="T6" y="T7"/>
                </a:cxn>
                <a:cxn ang="0">
                  <a:pos x="T8" y="T9"/>
                </a:cxn>
                <a:cxn ang="0">
                  <a:pos x="T10" y="T11"/>
                </a:cxn>
                <a:cxn ang="0">
                  <a:pos x="T12" y="T13"/>
                </a:cxn>
              </a:cxnLst>
              <a:rect l="0" t="0" r="r" b="b"/>
              <a:pathLst>
                <a:path w="1707" h="963">
                  <a:moveTo>
                    <a:pt x="0" y="721"/>
                  </a:moveTo>
                  <a:lnTo>
                    <a:pt x="721" y="0"/>
                  </a:lnTo>
                  <a:lnTo>
                    <a:pt x="1707" y="757"/>
                  </a:lnTo>
                  <a:lnTo>
                    <a:pt x="1594" y="892"/>
                  </a:lnTo>
                  <a:lnTo>
                    <a:pt x="738" y="227"/>
                  </a:lnTo>
                  <a:lnTo>
                    <a:pt x="11" y="963"/>
                  </a:lnTo>
                  <a:lnTo>
                    <a:pt x="0" y="721"/>
                  </a:lnTo>
                  <a:close/>
                </a:path>
              </a:pathLst>
            </a:custGeom>
            <a:solidFill>
              <a:srgbClr val="FFFFFF"/>
            </a:solidFill>
            <a:ln w="9525">
              <a:noFill/>
              <a:round/>
              <a:headEnd/>
              <a:tailEnd/>
            </a:ln>
          </p:spPr>
          <p:txBody>
            <a:bodyPr anchor="ctr"/>
            <a:lstStyle/>
            <a:p>
              <a:pPr algn="ctr"/>
              <a:endParaRPr/>
            </a:p>
          </p:txBody>
        </p:sp>
        <p:sp>
          <p:nvSpPr>
            <p:cNvPr id="17" name="í$liďè">
              <a:extLst>
                <a:ext uri="{FF2B5EF4-FFF2-40B4-BE49-F238E27FC236}">
                  <a16:creationId xmlns:a16="http://schemas.microsoft.com/office/drawing/2014/main" id="{CA3F60F6-DE51-4296-AB1E-CA4EA3939F8F}"/>
                </a:ext>
              </a:extLst>
            </p:cNvPr>
            <p:cNvSpPr/>
            <p:nvPr/>
          </p:nvSpPr>
          <p:spPr bwMode="auto">
            <a:xfrm>
              <a:off x="5183290" y="3378881"/>
              <a:ext cx="1032997" cy="999233"/>
            </a:xfrm>
            <a:custGeom>
              <a:avLst/>
              <a:gdLst>
                <a:gd name="T0" fmla="*/ 99 w 414"/>
                <a:gd name="T1" fmla="*/ 388 h 400"/>
                <a:gd name="T2" fmla="*/ 11 w 414"/>
                <a:gd name="T3" fmla="*/ 298 h 400"/>
                <a:gd name="T4" fmla="*/ 12 w 414"/>
                <a:gd name="T5" fmla="*/ 257 h 400"/>
                <a:gd name="T6" fmla="*/ 274 w 414"/>
                <a:gd name="T7" fmla="*/ 10 h 400"/>
                <a:gd name="T8" fmla="*/ 314 w 414"/>
                <a:gd name="T9" fmla="*/ 11 h 400"/>
                <a:gd name="T10" fmla="*/ 403 w 414"/>
                <a:gd name="T11" fmla="*/ 102 h 400"/>
                <a:gd name="T12" fmla="*/ 402 w 414"/>
                <a:gd name="T13" fmla="*/ 143 h 400"/>
                <a:gd name="T14" fmla="*/ 139 w 414"/>
                <a:gd name="T15" fmla="*/ 389 h 400"/>
                <a:gd name="T16" fmla="*/ 99 w 414"/>
                <a:gd name="T17" fmla="*/ 388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0">
                  <a:moveTo>
                    <a:pt x="99" y="388"/>
                  </a:moveTo>
                  <a:cubicBezTo>
                    <a:pt x="11" y="298"/>
                    <a:pt x="11" y="298"/>
                    <a:pt x="11" y="298"/>
                  </a:cubicBezTo>
                  <a:cubicBezTo>
                    <a:pt x="0" y="286"/>
                    <a:pt x="0" y="268"/>
                    <a:pt x="12" y="257"/>
                  </a:cubicBezTo>
                  <a:cubicBezTo>
                    <a:pt x="274" y="10"/>
                    <a:pt x="274" y="10"/>
                    <a:pt x="274" y="10"/>
                  </a:cubicBezTo>
                  <a:cubicBezTo>
                    <a:pt x="285" y="0"/>
                    <a:pt x="304" y="0"/>
                    <a:pt x="314" y="11"/>
                  </a:cubicBezTo>
                  <a:cubicBezTo>
                    <a:pt x="403" y="102"/>
                    <a:pt x="403" y="102"/>
                    <a:pt x="403" y="102"/>
                  </a:cubicBezTo>
                  <a:cubicBezTo>
                    <a:pt x="414" y="114"/>
                    <a:pt x="413" y="132"/>
                    <a:pt x="402" y="143"/>
                  </a:cubicBezTo>
                  <a:cubicBezTo>
                    <a:pt x="139" y="389"/>
                    <a:pt x="139" y="389"/>
                    <a:pt x="139" y="389"/>
                  </a:cubicBezTo>
                  <a:cubicBezTo>
                    <a:pt x="128" y="400"/>
                    <a:pt x="110" y="400"/>
                    <a:pt x="99" y="388"/>
                  </a:cubicBezTo>
                  <a:close/>
                </a:path>
              </a:pathLst>
            </a:custGeom>
            <a:solidFill>
              <a:srgbClr val="FFFFFF"/>
            </a:solidFill>
            <a:ln w="9525">
              <a:noFill/>
              <a:round/>
              <a:headEnd/>
              <a:tailEnd/>
            </a:ln>
          </p:spPr>
          <p:txBody>
            <a:bodyPr anchor="ctr"/>
            <a:lstStyle/>
            <a:p>
              <a:pPr algn="ctr"/>
              <a:endParaRPr/>
            </a:p>
          </p:txBody>
        </p:sp>
        <p:sp>
          <p:nvSpPr>
            <p:cNvPr id="18" name="ïṥ1idê">
              <a:extLst>
                <a:ext uri="{FF2B5EF4-FFF2-40B4-BE49-F238E27FC236}">
                  <a16:creationId xmlns:a16="http://schemas.microsoft.com/office/drawing/2014/main" id="{BA3D2861-4A34-43B1-A791-3B1070B41359}"/>
                </a:ext>
              </a:extLst>
            </p:cNvPr>
            <p:cNvSpPr/>
            <p:nvPr/>
          </p:nvSpPr>
          <p:spPr bwMode="auto">
            <a:xfrm>
              <a:off x="5135808" y="3421087"/>
              <a:ext cx="1032997" cy="1001343"/>
            </a:xfrm>
            <a:custGeom>
              <a:avLst/>
              <a:gdLst>
                <a:gd name="T0" fmla="*/ 99 w 414"/>
                <a:gd name="T1" fmla="*/ 389 h 401"/>
                <a:gd name="T2" fmla="*/ 11 w 414"/>
                <a:gd name="T3" fmla="*/ 298 h 401"/>
                <a:gd name="T4" fmla="*/ 12 w 414"/>
                <a:gd name="T5" fmla="*/ 257 h 401"/>
                <a:gd name="T6" fmla="*/ 274 w 414"/>
                <a:gd name="T7" fmla="*/ 11 h 401"/>
                <a:gd name="T8" fmla="*/ 314 w 414"/>
                <a:gd name="T9" fmla="*/ 12 h 401"/>
                <a:gd name="T10" fmla="*/ 403 w 414"/>
                <a:gd name="T11" fmla="*/ 103 h 401"/>
                <a:gd name="T12" fmla="*/ 402 w 414"/>
                <a:gd name="T13" fmla="*/ 144 h 401"/>
                <a:gd name="T14" fmla="*/ 139 w 414"/>
                <a:gd name="T15" fmla="*/ 390 h 401"/>
                <a:gd name="T16" fmla="*/ 99 w 414"/>
                <a:gd name="T17" fmla="*/ 38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401">
                  <a:moveTo>
                    <a:pt x="99" y="389"/>
                  </a:moveTo>
                  <a:cubicBezTo>
                    <a:pt x="11" y="298"/>
                    <a:pt x="11" y="298"/>
                    <a:pt x="11" y="298"/>
                  </a:cubicBezTo>
                  <a:cubicBezTo>
                    <a:pt x="0" y="287"/>
                    <a:pt x="0" y="268"/>
                    <a:pt x="12" y="257"/>
                  </a:cubicBezTo>
                  <a:cubicBezTo>
                    <a:pt x="274" y="11"/>
                    <a:pt x="274" y="11"/>
                    <a:pt x="274" y="11"/>
                  </a:cubicBezTo>
                  <a:cubicBezTo>
                    <a:pt x="286" y="0"/>
                    <a:pt x="304" y="1"/>
                    <a:pt x="314" y="12"/>
                  </a:cubicBezTo>
                  <a:cubicBezTo>
                    <a:pt x="403" y="103"/>
                    <a:pt x="403" y="103"/>
                    <a:pt x="403" y="103"/>
                  </a:cubicBezTo>
                  <a:cubicBezTo>
                    <a:pt x="414" y="114"/>
                    <a:pt x="413" y="133"/>
                    <a:pt x="402" y="144"/>
                  </a:cubicBezTo>
                  <a:cubicBezTo>
                    <a:pt x="139" y="390"/>
                    <a:pt x="139" y="390"/>
                    <a:pt x="139" y="390"/>
                  </a:cubicBezTo>
                  <a:cubicBezTo>
                    <a:pt x="128" y="401"/>
                    <a:pt x="110" y="400"/>
                    <a:pt x="99" y="389"/>
                  </a:cubicBezTo>
                  <a:close/>
                </a:path>
              </a:pathLst>
            </a:custGeom>
            <a:solidFill>
              <a:srgbClr val="C7C8CA"/>
            </a:solidFill>
            <a:ln w="9525">
              <a:noFill/>
              <a:round/>
              <a:headEnd/>
              <a:tailEnd/>
            </a:ln>
          </p:spPr>
          <p:txBody>
            <a:bodyPr anchor="ctr"/>
            <a:lstStyle/>
            <a:p>
              <a:pPr algn="ctr"/>
              <a:endParaRPr/>
            </a:p>
          </p:txBody>
        </p:sp>
        <p:sp>
          <p:nvSpPr>
            <p:cNvPr id="19" name="ïṡḷiḑê">
              <a:extLst>
                <a:ext uri="{FF2B5EF4-FFF2-40B4-BE49-F238E27FC236}">
                  <a16:creationId xmlns:a16="http://schemas.microsoft.com/office/drawing/2014/main" id="{DF1D39E9-F965-4E47-B4DB-9F624929EDAD}"/>
                </a:ext>
              </a:extLst>
            </p:cNvPr>
            <p:cNvSpPr/>
            <p:nvPr/>
          </p:nvSpPr>
          <p:spPr bwMode="auto">
            <a:xfrm>
              <a:off x="5406983" y="1493317"/>
              <a:ext cx="2767673" cy="2722303"/>
            </a:xfrm>
            <a:custGeom>
              <a:avLst/>
              <a:gdLst>
                <a:gd name="T0" fmla="*/ 917 w 1109"/>
                <a:gd name="T1" fmla="*/ 204 h 1090"/>
                <a:gd name="T2" fmla="*/ 208 w 1109"/>
                <a:gd name="T3" fmla="*/ 188 h 1090"/>
                <a:gd name="T4" fmla="*/ 192 w 1109"/>
                <a:gd name="T5" fmla="*/ 886 h 1090"/>
                <a:gd name="T6" fmla="*/ 901 w 1109"/>
                <a:gd name="T7" fmla="*/ 902 h 1090"/>
                <a:gd name="T8" fmla="*/ 917 w 1109"/>
                <a:gd name="T9" fmla="*/ 204 h 1090"/>
                <a:gd name="T10" fmla="*/ 295 w 1109"/>
                <a:gd name="T11" fmla="*/ 789 h 1090"/>
                <a:gd name="T12" fmla="*/ 307 w 1109"/>
                <a:gd name="T13" fmla="*/ 290 h 1090"/>
                <a:gd name="T14" fmla="*/ 814 w 1109"/>
                <a:gd name="T15" fmla="*/ 302 h 1090"/>
                <a:gd name="T16" fmla="*/ 802 w 1109"/>
                <a:gd name="T17" fmla="*/ 800 h 1090"/>
                <a:gd name="T18" fmla="*/ 295 w 1109"/>
                <a:gd name="T19" fmla="*/ 789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7" y="204"/>
                  </a:moveTo>
                  <a:cubicBezTo>
                    <a:pt x="726" y="7"/>
                    <a:pt x="409" y="0"/>
                    <a:pt x="208" y="188"/>
                  </a:cubicBezTo>
                  <a:cubicBezTo>
                    <a:pt x="8" y="377"/>
                    <a:pt x="0" y="689"/>
                    <a:pt x="192" y="886"/>
                  </a:cubicBezTo>
                  <a:cubicBezTo>
                    <a:pt x="383" y="1083"/>
                    <a:pt x="700" y="1090"/>
                    <a:pt x="901" y="902"/>
                  </a:cubicBezTo>
                  <a:cubicBezTo>
                    <a:pt x="1101" y="714"/>
                    <a:pt x="1109" y="401"/>
                    <a:pt x="917" y="204"/>
                  </a:cubicBezTo>
                  <a:close/>
                  <a:moveTo>
                    <a:pt x="295" y="789"/>
                  </a:moveTo>
                  <a:cubicBezTo>
                    <a:pt x="159" y="648"/>
                    <a:pt x="164" y="425"/>
                    <a:pt x="307" y="290"/>
                  </a:cubicBezTo>
                  <a:cubicBezTo>
                    <a:pt x="450" y="156"/>
                    <a:pt x="677" y="161"/>
                    <a:pt x="814" y="302"/>
                  </a:cubicBezTo>
                  <a:cubicBezTo>
                    <a:pt x="950" y="443"/>
                    <a:pt x="945" y="666"/>
                    <a:pt x="802" y="800"/>
                  </a:cubicBezTo>
                  <a:cubicBezTo>
                    <a:pt x="659" y="935"/>
                    <a:pt x="432" y="929"/>
                    <a:pt x="295" y="789"/>
                  </a:cubicBezTo>
                  <a:close/>
                </a:path>
              </a:pathLst>
            </a:custGeom>
            <a:solidFill>
              <a:srgbClr val="C7C8CA"/>
            </a:solidFill>
            <a:ln w="9525">
              <a:noFill/>
              <a:round/>
              <a:headEnd/>
              <a:tailEnd/>
            </a:ln>
          </p:spPr>
          <p:txBody>
            <a:bodyPr anchor="ctr"/>
            <a:lstStyle/>
            <a:p>
              <a:pPr algn="ctr"/>
              <a:endParaRPr/>
            </a:p>
          </p:txBody>
        </p:sp>
        <p:sp>
          <p:nvSpPr>
            <p:cNvPr id="20" name="îṧḻïḋê">
              <a:extLst>
                <a:ext uri="{FF2B5EF4-FFF2-40B4-BE49-F238E27FC236}">
                  <a16:creationId xmlns:a16="http://schemas.microsoft.com/office/drawing/2014/main" id="{AB8272B9-7C00-48EE-97B2-61BFF132E05F}"/>
                </a:ext>
              </a:extLst>
            </p:cNvPr>
            <p:cNvSpPr/>
            <p:nvPr/>
          </p:nvSpPr>
          <p:spPr bwMode="auto">
            <a:xfrm>
              <a:off x="4408806" y="4085835"/>
              <a:ext cx="1045659" cy="1023501"/>
            </a:xfrm>
            <a:custGeom>
              <a:avLst/>
              <a:gdLst>
                <a:gd name="T0" fmla="*/ 452 w 991"/>
                <a:gd name="T1" fmla="*/ 970 h 970"/>
                <a:gd name="T2" fmla="*/ 0 w 991"/>
                <a:gd name="T3" fmla="*/ 506 h 970"/>
                <a:gd name="T4" fmla="*/ 542 w 991"/>
                <a:gd name="T5" fmla="*/ 0 h 970"/>
                <a:gd name="T6" fmla="*/ 991 w 991"/>
                <a:gd name="T7" fmla="*/ 464 h 970"/>
                <a:gd name="T8" fmla="*/ 452 w 991"/>
                <a:gd name="T9" fmla="*/ 970 h 970"/>
              </a:gdLst>
              <a:ahLst/>
              <a:cxnLst>
                <a:cxn ang="0">
                  <a:pos x="T0" y="T1"/>
                </a:cxn>
                <a:cxn ang="0">
                  <a:pos x="T2" y="T3"/>
                </a:cxn>
                <a:cxn ang="0">
                  <a:pos x="T4" y="T5"/>
                </a:cxn>
                <a:cxn ang="0">
                  <a:pos x="T6" y="T7"/>
                </a:cxn>
                <a:cxn ang="0">
                  <a:pos x="T8" y="T9"/>
                </a:cxn>
              </a:cxnLst>
              <a:rect l="0" t="0" r="r" b="b"/>
              <a:pathLst>
                <a:path w="991" h="970">
                  <a:moveTo>
                    <a:pt x="452" y="970"/>
                  </a:moveTo>
                  <a:lnTo>
                    <a:pt x="0" y="506"/>
                  </a:lnTo>
                  <a:lnTo>
                    <a:pt x="542" y="0"/>
                  </a:lnTo>
                  <a:lnTo>
                    <a:pt x="991" y="464"/>
                  </a:lnTo>
                  <a:lnTo>
                    <a:pt x="452" y="970"/>
                  </a:lnTo>
                  <a:close/>
                </a:path>
              </a:pathLst>
            </a:custGeom>
            <a:solidFill>
              <a:schemeClr val="tx1">
                <a:lumMod val="75000"/>
                <a:lumOff val="25000"/>
              </a:schemeClr>
            </a:solidFill>
            <a:ln w="9525">
              <a:noFill/>
              <a:round/>
              <a:headEnd/>
              <a:tailEnd/>
            </a:ln>
          </p:spPr>
          <p:txBody>
            <a:bodyPr anchor="ctr"/>
            <a:lstStyle/>
            <a:p>
              <a:pPr algn="ctr"/>
              <a:endParaRPr/>
            </a:p>
          </p:txBody>
        </p:sp>
        <p:sp>
          <p:nvSpPr>
            <p:cNvPr id="21" name="iśľïḑè">
              <a:extLst>
                <a:ext uri="{FF2B5EF4-FFF2-40B4-BE49-F238E27FC236}">
                  <a16:creationId xmlns:a16="http://schemas.microsoft.com/office/drawing/2014/main" id="{94A6DC2B-411D-4499-9823-3F1C8801170C}"/>
                </a:ext>
              </a:extLst>
            </p:cNvPr>
            <p:cNvSpPr/>
            <p:nvPr/>
          </p:nvSpPr>
          <p:spPr bwMode="auto">
            <a:xfrm>
              <a:off x="4090149" y="4619744"/>
              <a:ext cx="795587" cy="789257"/>
            </a:xfrm>
            <a:custGeom>
              <a:avLst/>
              <a:gdLst>
                <a:gd name="T0" fmla="*/ 14 w 319"/>
                <a:gd name="T1" fmla="*/ 108 h 316"/>
                <a:gd name="T2" fmla="*/ 13 w 319"/>
                <a:gd name="T3" fmla="*/ 154 h 316"/>
                <a:gd name="T4" fmla="*/ 158 w 319"/>
                <a:gd name="T5" fmla="*/ 303 h 316"/>
                <a:gd name="T6" fmla="*/ 204 w 319"/>
                <a:gd name="T7" fmla="*/ 304 h 316"/>
                <a:gd name="T8" fmla="*/ 319 w 319"/>
                <a:gd name="T9" fmla="*/ 196 h 316"/>
                <a:gd name="T10" fmla="*/ 128 w 319"/>
                <a:gd name="T11" fmla="*/ 0 h 316"/>
                <a:gd name="T12" fmla="*/ 14 w 319"/>
                <a:gd name="T13" fmla="*/ 108 h 316"/>
              </a:gdLst>
              <a:ahLst/>
              <a:cxnLst>
                <a:cxn ang="0">
                  <a:pos x="T0" y="T1"/>
                </a:cxn>
                <a:cxn ang="0">
                  <a:pos x="T2" y="T3"/>
                </a:cxn>
                <a:cxn ang="0">
                  <a:pos x="T4" y="T5"/>
                </a:cxn>
                <a:cxn ang="0">
                  <a:pos x="T6" y="T7"/>
                </a:cxn>
                <a:cxn ang="0">
                  <a:pos x="T8" y="T9"/>
                </a:cxn>
                <a:cxn ang="0">
                  <a:pos x="T10" y="T11"/>
                </a:cxn>
                <a:cxn ang="0">
                  <a:pos x="T12" y="T13"/>
                </a:cxn>
              </a:cxnLst>
              <a:rect l="0" t="0" r="r" b="b"/>
              <a:pathLst>
                <a:path w="319" h="316">
                  <a:moveTo>
                    <a:pt x="14" y="108"/>
                  </a:moveTo>
                  <a:cubicBezTo>
                    <a:pt x="1" y="120"/>
                    <a:pt x="0" y="141"/>
                    <a:pt x="13" y="154"/>
                  </a:cubicBezTo>
                  <a:cubicBezTo>
                    <a:pt x="158" y="303"/>
                    <a:pt x="158" y="303"/>
                    <a:pt x="158" y="303"/>
                  </a:cubicBezTo>
                  <a:cubicBezTo>
                    <a:pt x="170" y="316"/>
                    <a:pt x="191" y="316"/>
                    <a:pt x="204" y="304"/>
                  </a:cubicBezTo>
                  <a:cubicBezTo>
                    <a:pt x="319" y="196"/>
                    <a:pt x="319" y="196"/>
                    <a:pt x="319" y="196"/>
                  </a:cubicBezTo>
                  <a:cubicBezTo>
                    <a:pt x="128" y="0"/>
                    <a:pt x="128" y="0"/>
                    <a:pt x="128" y="0"/>
                  </a:cubicBezTo>
                  <a:lnTo>
                    <a:pt x="14" y="108"/>
                  </a:lnTo>
                  <a:close/>
                </a:path>
              </a:pathLst>
            </a:custGeom>
            <a:solidFill>
              <a:schemeClr val="tx1">
                <a:lumMod val="90000"/>
                <a:lumOff val="10000"/>
              </a:schemeClr>
            </a:solidFill>
            <a:ln w="9525">
              <a:noFill/>
              <a:round/>
              <a:headEnd/>
              <a:tailEnd/>
            </a:ln>
          </p:spPr>
          <p:txBody>
            <a:bodyPr anchor="ctr"/>
            <a:lstStyle/>
            <a:p>
              <a:pPr algn="ctr"/>
              <a:endParaRPr/>
            </a:p>
          </p:txBody>
        </p:sp>
        <p:sp>
          <p:nvSpPr>
            <p:cNvPr id="22" name="iṩlîdé">
              <a:extLst>
                <a:ext uri="{FF2B5EF4-FFF2-40B4-BE49-F238E27FC236}">
                  <a16:creationId xmlns:a16="http://schemas.microsoft.com/office/drawing/2014/main" id="{6F649C41-6FBA-48CD-B9FE-84219D3F0FDC}"/>
                </a:ext>
              </a:extLst>
            </p:cNvPr>
            <p:cNvSpPr/>
            <p:nvPr/>
          </p:nvSpPr>
          <p:spPr bwMode="auto">
            <a:xfrm>
              <a:off x="4980700" y="3790391"/>
              <a:ext cx="788201" cy="785036"/>
            </a:xfrm>
            <a:custGeom>
              <a:avLst/>
              <a:gdLst>
                <a:gd name="T0" fmla="*/ 303 w 316"/>
                <a:gd name="T1" fmla="*/ 163 h 314"/>
                <a:gd name="T2" fmla="*/ 158 w 316"/>
                <a:gd name="T3" fmla="*/ 13 h 314"/>
                <a:gd name="T4" fmla="*/ 112 w 316"/>
                <a:gd name="T5" fmla="*/ 12 h 314"/>
                <a:gd name="T6" fmla="*/ 0 w 316"/>
                <a:gd name="T7" fmla="*/ 118 h 314"/>
                <a:gd name="T8" fmla="*/ 190 w 316"/>
                <a:gd name="T9" fmla="*/ 314 h 314"/>
                <a:gd name="T10" fmla="*/ 302 w 316"/>
                <a:gd name="T11" fmla="*/ 208 h 314"/>
                <a:gd name="T12" fmla="*/ 303 w 316"/>
                <a:gd name="T13" fmla="*/ 163 h 314"/>
              </a:gdLst>
              <a:ahLst/>
              <a:cxnLst>
                <a:cxn ang="0">
                  <a:pos x="T0" y="T1"/>
                </a:cxn>
                <a:cxn ang="0">
                  <a:pos x="T2" y="T3"/>
                </a:cxn>
                <a:cxn ang="0">
                  <a:pos x="T4" y="T5"/>
                </a:cxn>
                <a:cxn ang="0">
                  <a:pos x="T6" y="T7"/>
                </a:cxn>
                <a:cxn ang="0">
                  <a:pos x="T8" y="T9"/>
                </a:cxn>
                <a:cxn ang="0">
                  <a:pos x="T10" y="T11"/>
                </a:cxn>
                <a:cxn ang="0">
                  <a:pos x="T12" y="T13"/>
                </a:cxn>
              </a:cxnLst>
              <a:rect l="0" t="0" r="r" b="b"/>
              <a:pathLst>
                <a:path w="316" h="314">
                  <a:moveTo>
                    <a:pt x="303" y="163"/>
                  </a:moveTo>
                  <a:cubicBezTo>
                    <a:pt x="158" y="13"/>
                    <a:pt x="158" y="13"/>
                    <a:pt x="158" y="13"/>
                  </a:cubicBezTo>
                  <a:cubicBezTo>
                    <a:pt x="146" y="1"/>
                    <a:pt x="125" y="0"/>
                    <a:pt x="112" y="12"/>
                  </a:cubicBezTo>
                  <a:cubicBezTo>
                    <a:pt x="0" y="118"/>
                    <a:pt x="0" y="118"/>
                    <a:pt x="0" y="118"/>
                  </a:cubicBezTo>
                  <a:cubicBezTo>
                    <a:pt x="190" y="314"/>
                    <a:pt x="190" y="314"/>
                    <a:pt x="190" y="314"/>
                  </a:cubicBezTo>
                  <a:cubicBezTo>
                    <a:pt x="302" y="208"/>
                    <a:pt x="302" y="208"/>
                    <a:pt x="302" y="208"/>
                  </a:cubicBezTo>
                  <a:cubicBezTo>
                    <a:pt x="315" y="196"/>
                    <a:pt x="316" y="176"/>
                    <a:pt x="303" y="163"/>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3" name="íśľïḓè">
              <a:extLst>
                <a:ext uri="{FF2B5EF4-FFF2-40B4-BE49-F238E27FC236}">
                  <a16:creationId xmlns:a16="http://schemas.microsoft.com/office/drawing/2014/main" id="{D7822E63-F1B0-4924-86D8-B17E0A7A82F2}"/>
                </a:ext>
              </a:extLst>
            </p:cNvPr>
            <p:cNvSpPr/>
            <p:nvPr/>
          </p:nvSpPr>
          <p:spPr bwMode="auto">
            <a:xfrm>
              <a:off x="4968039" y="4085835"/>
              <a:ext cx="486427" cy="499089"/>
            </a:xfrm>
            <a:custGeom>
              <a:avLst/>
              <a:gdLst>
                <a:gd name="T0" fmla="*/ 452 w 461"/>
                <a:gd name="T1" fmla="*/ 473 h 473"/>
                <a:gd name="T2" fmla="*/ 0 w 461"/>
                <a:gd name="T3" fmla="*/ 9 h 473"/>
                <a:gd name="T4" fmla="*/ 12 w 461"/>
                <a:gd name="T5" fmla="*/ 0 h 473"/>
                <a:gd name="T6" fmla="*/ 461 w 461"/>
                <a:gd name="T7" fmla="*/ 464 h 473"/>
                <a:gd name="T8" fmla="*/ 452 w 461"/>
                <a:gd name="T9" fmla="*/ 473 h 473"/>
              </a:gdLst>
              <a:ahLst/>
              <a:cxnLst>
                <a:cxn ang="0">
                  <a:pos x="T0" y="T1"/>
                </a:cxn>
                <a:cxn ang="0">
                  <a:pos x="T2" y="T3"/>
                </a:cxn>
                <a:cxn ang="0">
                  <a:pos x="T4" y="T5"/>
                </a:cxn>
                <a:cxn ang="0">
                  <a:pos x="T6" y="T7"/>
                </a:cxn>
                <a:cxn ang="0">
                  <a:pos x="T8" y="T9"/>
                </a:cxn>
              </a:cxnLst>
              <a:rect l="0" t="0" r="r" b="b"/>
              <a:pathLst>
                <a:path w="461" h="473">
                  <a:moveTo>
                    <a:pt x="452" y="473"/>
                  </a:moveTo>
                  <a:lnTo>
                    <a:pt x="0" y="9"/>
                  </a:lnTo>
                  <a:lnTo>
                    <a:pt x="12" y="0"/>
                  </a:lnTo>
                  <a:lnTo>
                    <a:pt x="461" y="464"/>
                  </a:lnTo>
                  <a:lnTo>
                    <a:pt x="452" y="473"/>
                  </a:lnTo>
                  <a:close/>
                </a:path>
              </a:pathLst>
            </a:custGeom>
            <a:solidFill>
              <a:srgbClr val="848484"/>
            </a:solidFill>
            <a:ln w="9525">
              <a:noFill/>
              <a:round/>
              <a:headEnd/>
              <a:tailEnd/>
            </a:ln>
          </p:spPr>
          <p:txBody>
            <a:bodyPr anchor="ctr"/>
            <a:lstStyle/>
            <a:p>
              <a:pPr algn="ctr"/>
              <a:endParaRPr/>
            </a:p>
          </p:txBody>
        </p:sp>
        <p:sp>
          <p:nvSpPr>
            <p:cNvPr id="24" name="îšļiḍé">
              <a:extLst>
                <a:ext uri="{FF2B5EF4-FFF2-40B4-BE49-F238E27FC236}">
                  <a16:creationId xmlns:a16="http://schemas.microsoft.com/office/drawing/2014/main" id="{273374BC-3AA6-471C-BA0C-FA01BC19923E}"/>
                </a:ext>
              </a:extLst>
            </p:cNvPr>
            <p:cNvSpPr/>
            <p:nvPr/>
          </p:nvSpPr>
          <p:spPr bwMode="auto">
            <a:xfrm>
              <a:off x="4406696" y="4614468"/>
              <a:ext cx="486427" cy="496979"/>
            </a:xfrm>
            <a:custGeom>
              <a:avLst/>
              <a:gdLst>
                <a:gd name="T0" fmla="*/ 449 w 461"/>
                <a:gd name="T1" fmla="*/ 471 h 471"/>
                <a:gd name="T2" fmla="*/ 0 w 461"/>
                <a:gd name="T3" fmla="*/ 8 h 471"/>
                <a:gd name="T4" fmla="*/ 10 w 461"/>
                <a:gd name="T5" fmla="*/ 0 h 471"/>
                <a:gd name="T6" fmla="*/ 461 w 461"/>
                <a:gd name="T7" fmla="*/ 462 h 471"/>
                <a:gd name="T8" fmla="*/ 449 w 461"/>
                <a:gd name="T9" fmla="*/ 471 h 471"/>
              </a:gdLst>
              <a:ahLst/>
              <a:cxnLst>
                <a:cxn ang="0">
                  <a:pos x="T0" y="T1"/>
                </a:cxn>
                <a:cxn ang="0">
                  <a:pos x="T2" y="T3"/>
                </a:cxn>
                <a:cxn ang="0">
                  <a:pos x="T4" y="T5"/>
                </a:cxn>
                <a:cxn ang="0">
                  <a:pos x="T6" y="T7"/>
                </a:cxn>
                <a:cxn ang="0">
                  <a:pos x="T8" y="T9"/>
                </a:cxn>
              </a:cxnLst>
              <a:rect l="0" t="0" r="r" b="b"/>
              <a:pathLst>
                <a:path w="461" h="471">
                  <a:moveTo>
                    <a:pt x="449" y="471"/>
                  </a:moveTo>
                  <a:lnTo>
                    <a:pt x="0" y="8"/>
                  </a:lnTo>
                  <a:lnTo>
                    <a:pt x="10" y="0"/>
                  </a:lnTo>
                  <a:lnTo>
                    <a:pt x="461" y="462"/>
                  </a:lnTo>
                  <a:lnTo>
                    <a:pt x="449" y="471"/>
                  </a:lnTo>
                  <a:close/>
                </a:path>
              </a:pathLst>
            </a:custGeom>
            <a:solidFill>
              <a:srgbClr val="848484"/>
            </a:solidFill>
            <a:ln w="9525">
              <a:noFill/>
              <a:round/>
              <a:headEnd/>
              <a:tailEnd/>
            </a:ln>
          </p:spPr>
          <p:txBody>
            <a:bodyPr anchor="ctr"/>
            <a:lstStyle/>
            <a:p>
              <a:pPr algn="ctr"/>
              <a:endParaRPr/>
            </a:p>
          </p:txBody>
        </p:sp>
        <p:sp>
          <p:nvSpPr>
            <p:cNvPr id="25" name="îṣļidè">
              <a:extLst>
                <a:ext uri="{FF2B5EF4-FFF2-40B4-BE49-F238E27FC236}">
                  <a16:creationId xmlns:a16="http://schemas.microsoft.com/office/drawing/2014/main" id="{902D111E-F5B0-42DA-BBB2-63E815669DBD}"/>
                </a:ext>
              </a:extLst>
            </p:cNvPr>
            <p:cNvSpPr/>
            <p:nvPr/>
          </p:nvSpPr>
          <p:spPr bwMode="auto">
            <a:xfrm>
              <a:off x="5452355" y="1449000"/>
              <a:ext cx="2767673" cy="2721248"/>
            </a:xfrm>
            <a:custGeom>
              <a:avLst/>
              <a:gdLst>
                <a:gd name="T0" fmla="*/ 918 w 1109"/>
                <a:gd name="T1" fmla="*/ 204 h 1090"/>
                <a:gd name="T2" fmla="*/ 208 w 1109"/>
                <a:gd name="T3" fmla="*/ 188 h 1090"/>
                <a:gd name="T4" fmla="*/ 192 w 1109"/>
                <a:gd name="T5" fmla="*/ 886 h 1090"/>
                <a:gd name="T6" fmla="*/ 901 w 1109"/>
                <a:gd name="T7" fmla="*/ 902 h 1090"/>
                <a:gd name="T8" fmla="*/ 918 w 1109"/>
                <a:gd name="T9" fmla="*/ 204 h 1090"/>
                <a:gd name="T10" fmla="*/ 450 w 1109"/>
                <a:gd name="T11" fmla="*/ 938 h 1090"/>
                <a:gd name="T12" fmla="*/ 162 w 1109"/>
                <a:gd name="T13" fmla="*/ 440 h 1090"/>
                <a:gd name="T14" fmla="*/ 660 w 1109"/>
                <a:gd name="T15" fmla="*/ 152 h 1090"/>
                <a:gd name="T16" fmla="*/ 948 w 1109"/>
                <a:gd name="T17" fmla="*/ 650 h 1090"/>
                <a:gd name="T18" fmla="*/ 450 w 1109"/>
                <a:gd name="T19" fmla="*/ 938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9" h="1090">
                  <a:moveTo>
                    <a:pt x="918" y="204"/>
                  </a:moveTo>
                  <a:cubicBezTo>
                    <a:pt x="726" y="7"/>
                    <a:pt x="409" y="0"/>
                    <a:pt x="208" y="188"/>
                  </a:cubicBezTo>
                  <a:cubicBezTo>
                    <a:pt x="8" y="376"/>
                    <a:pt x="0" y="688"/>
                    <a:pt x="192" y="886"/>
                  </a:cubicBezTo>
                  <a:cubicBezTo>
                    <a:pt x="383" y="1083"/>
                    <a:pt x="701" y="1090"/>
                    <a:pt x="901" y="902"/>
                  </a:cubicBezTo>
                  <a:cubicBezTo>
                    <a:pt x="1101" y="713"/>
                    <a:pt x="1109" y="401"/>
                    <a:pt x="918" y="204"/>
                  </a:cubicBezTo>
                  <a:close/>
                  <a:moveTo>
                    <a:pt x="450" y="938"/>
                  </a:moveTo>
                  <a:cubicBezTo>
                    <a:pt x="233" y="880"/>
                    <a:pt x="104" y="657"/>
                    <a:pt x="162" y="440"/>
                  </a:cubicBezTo>
                  <a:cubicBezTo>
                    <a:pt x="220" y="223"/>
                    <a:pt x="443" y="94"/>
                    <a:pt x="660" y="152"/>
                  </a:cubicBezTo>
                  <a:cubicBezTo>
                    <a:pt x="877" y="210"/>
                    <a:pt x="1006" y="433"/>
                    <a:pt x="948" y="650"/>
                  </a:cubicBezTo>
                  <a:cubicBezTo>
                    <a:pt x="890" y="867"/>
                    <a:pt x="667" y="996"/>
                    <a:pt x="450" y="938"/>
                  </a:cubicBezTo>
                  <a:close/>
                </a:path>
              </a:pathLst>
            </a:custGeom>
            <a:solidFill>
              <a:schemeClr val="tx1">
                <a:lumMod val="90000"/>
                <a:lumOff val="10000"/>
              </a:schemeClr>
            </a:solidFill>
            <a:ln w="9525">
              <a:noFill/>
              <a:round/>
              <a:headEnd/>
              <a:tailEnd/>
            </a:ln>
          </p:spPr>
          <p:txBody>
            <a:bodyPr anchor="ctr"/>
            <a:lstStyle/>
            <a:p>
              <a:pPr algn="ctr"/>
              <a:endParaRPr/>
            </a:p>
          </p:txBody>
        </p:sp>
        <p:sp>
          <p:nvSpPr>
            <p:cNvPr id="26" name="ïṥ1íďé">
              <a:extLst>
                <a:ext uri="{FF2B5EF4-FFF2-40B4-BE49-F238E27FC236}">
                  <a16:creationId xmlns:a16="http://schemas.microsoft.com/office/drawing/2014/main" id="{DF4C0660-BE2C-4C2E-933D-7928090A6E68}"/>
                </a:ext>
              </a:extLst>
            </p:cNvPr>
            <p:cNvSpPr/>
            <p:nvPr/>
          </p:nvSpPr>
          <p:spPr bwMode="auto">
            <a:xfrm>
              <a:off x="5689765" y="1681134"/>
              <a:ext cx="2292853" cy="2256979"/>
            </a:xfrm>
            <a:custGeom>
              <a:avLst/>
              <a:gdLst>
                <a:gd name="T0" fmla="*/ 159 w 919"/>
                <a:gd name="T1" fmla="*/ 734 h 904"/>
                <a:gd name="T2" fmla="*/ 172 w 919"/>
                <a:gd name="T3" fmla="*/ 156 h 904"/>
                <a:gd name="T4" fmla="*/ 761 w 919"/>
                <a:gd name="T5" fmla="*/ 169 h 904"/>
                <a:gd name="T6" fmla="*/ 747 w 919"/>
                <a:gd name="T7" fmla="*/ 748 h 904"/>
                <a:gd name="T8" fmla="*/ 159 w 919"/>
                <a:gd name="T9" fmla="*/ 734 h 904"/>
                <a:gd name="T10" fmla="*/ 746 w 919"/>
                <a:gd name="T11" fmla="*/ 182 h 904"/>
                <a:gd name="T12" fmla="*/ 186 w 919"/>
                <a:gd name="T13" fmla="*/ 170 h 904"/>
                <a:gd name="T14" fmla="*/ 173 w 919"/>
                <a:gd name="T15" fmla="*/ 721 h 904"/>
                <a:gd name="T16" fmla="*/ 733 w 919"/>
                <a:gd name="T17" fmla="*/ 734 h 904"/>
                <a:gd name="T18" fmla="*/ 746 w 919"/>
                <a:gd name="T19" fmla="*/ 182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9" h="904">
                  <a:moveTo>
                    <a:pt x="159" y="734"/>
                  </a:moveTo>
                  <a:cubicBezTo>
                    <a:pt x="0" y="571"/>
                    <a:pt x="6" y="312"/>
                    <a:pt x="172" y="156"/>
                  </a:cubicBezTo>
                  <a:cubicBezTo>
                    <a:pt x="338" y="0"/>
                    <a:pt x="602" y="6"/>
                    <a:pt x="761" y="169"/>
                  </a:cubicBezTo>
                  <a:cubicBezTo>
                    <a:pt x="919" y="332"/>
                    <a:pt x="913" y="592"/>
                    <a:pt x="747" y="748"/>
                  </a:cubicBezTo>
                  <a:cubicBezTo>
                    <a:pt x="581" y="904"/>
                    <a:pt x="317" y="898"/>
                    <a:pt x="159" y="734"/>
                  </a:cubicBezTo>
                  <a:close/>
                  <a:moveTo>
                    <a:pt x="746" y="182"/>
                  </a:moveTo>
                  <a:cubicBezTo>
                    <a:pt x="595" y="27"/>
                    <a:pt x="344" y="21"/>
                    <a:pt x="186" y="170"/>
                  </a:cubicBezTo>
                  <a:cubicBezTo>
                    <a:pt x="28" y="318"/>
                    <a:pt x="22" y="566"/>
                    <a:pt x="173" y="721"/>
                  </a:cubicBezTo>
                  <a:cubicBezTo>
                    <a:pt x="324" y="877"/>
                    <a:pt x="575" y="882"/>
                    <a:pt x="733" y="734"/>
                  </a:cubicBezTo>
                  <a:cubicBezTo>
                    <a:pt x="892" y="585"/>
                    <a:pt x="897" y="338"/>
                    <a:pt x="746" y="182"/>
                  </a:cubicBezTo>
                  <a:close/>
                </a:path>
              </a:pathLst>
            </a:custGeom>
            <a:solidFill>
              <a:srgbClr val="414141"/>
            </a:solidFill>
            <a:ln w="9525">
              <a:noFill/>
              <a:round/>
              <a:headEnd/>
              <a:tailEnd/>
            </a:ln>
          </p:spPr>
          <p:txBody>
            <a:bodyPr anchor="ctr"/>
            <a:lstStyle/>
            <a:p>
              <a:pPr algn="ctr"/>
              <a:endParaRPr/>
            </a:p>
          </p:txBody>
        </p:sp>
        <p:sp>
          <p:nvSpPr>
            <p:cNvPr id="27" name="ïSḻïdé">
              <a:extLst>
                <a:ext uri="{FF2B5EF4-FFF2-40B4-BE49-F238E27FC236}">
                  <a16:creationId xmlns:a16="http://schemas.microsoft.com/office/drawing/2014/main" id="{C8417319-BB1B-4321-BFD1-790ACD079C9B}"/>
                </a:ext>
              </a:extLst>
            </p:cNvPr>
            <p:cNvSpPr/>
            <p:nvPr/>
          </p:nvSpPr>
          <p:spPr bwMode="auto">
            <a:xfrm>
              <a:off x="6247942" y="2220319"/>
              <a:ext cx="1178609" cy="1178609"/>
            </a:xfrm>
            <a:custGeom>
              <a:avLst/>
              <a:gdLst>
                <a:gd name="T0" fmla="*/ 181 w 472"/>
                <a:gd name="T1" fmla="*/ 441 h 472"/>
                <a:gd name="T2" fmla="*/ 30 w 472"/>
                <a:gd name="T3" fmla="*/ 181 h 472"/>
                <a:gd name="T4" fmla="*/ 291 w 472"/>
                <a:gd name="T5" fmla="*/ 30 h 472"/>
                <a:gd name="T6" fmla="*/ 441 w 472"/>
                <a:gd name="T7" fmla="*/ 291 h 472"/>
                <a:gd name="T8" fmla="*/ 181 w 472"/>
                <a:gd name="T9" fmla="*/ 441 h 472"/>
              </a:gdLst>
              <a:ahLst/>
              <a:cxnLst>
                <a:cxn ang="0">
                  <a:pos x="T0" y="T1"/>
                </a:cxn>
                <a:cxn ang="0">
                  <a:pos x="T2" y="T3"/>
                </a:cxn>
                <a:cxn ang="0">
                  <a:pos x="T4" y="T5"/>
                </a:cxn>
                <a:cxn ang="0">
                  <a:pos x="T6" y="T7"/>
                </a:cxn>
                <a:cxn ang="0">
                  <a:pos x="T8" y="T9"/>
                </a:cxn>
              </a:cxnLst>
              <a:rect l="0" t="0" r="r" b="b"/>
              <a:pathLst>
                <a:path w="472" h="472">
                  <a:moveTo>
                    <a:pt x="181" y="441"/>
                  </a:moveTo>
                  <a:cubicBezTo>
                    <a:pt x="67" y="411"/>
                    <a:pt x="0" y="294"/>
                    <a:pt x="30" y="181"/>
                  </a:cubicBezTo>
                  <a:cubicBezTo>
                    <a:pt x="60" y="67"/>
                    <a:pt x="177" y="0"/>
                    <a:pt x="291" y="30"/>
                  </a:cubicBezTo>
                  <a:cubicBezTo>
                    <a:pt x="404" y="60"/>
                    <a:pt x="472" y="177"/>
                    <a:pt x="441" y="291"/>
                  </a:cubicBezTo>
                  <a:cubicBezTo>
                    <a:pt x="411" y="404"/>
                    <a:pt x="294" y="472"/>
                    <a:pt x="181" y="441"/>
                  </a:cubicBezTo>
                  <a:close/>
                </a:path>
              </a:pathLst>
            </a:custGeom>
            <a:solidFill>
              <a:schemeClr val="tx1">
                <a:lumMod val="75000"/>
                <a:lumOff val="25000"/>
              </a:schemeClr>
            </a:solidFill>
            <a:ln w="9525">
              <a:noFill/>
              <a:round/>
              <a:headEnd/>
              <a:tailEnd/>
            </a:ln>
          </p:spPr>
          <p:txBody>
            <a:bodyPr anchor="ctr"/>
            <a:lstStyle/>
            <a:p>
              <a:pPr algn="ctr"/>
              <a:endParaRPr/>
            </a:p>
          </p:txBody>
        </p:sp>
      </p:grpSp>
      <p:sp>
        <p:nvSpPr>
          <p:cNvPr id="33" name="iṧľiḓè">
            <a:extLst>
              <a:ext uri="{FF2B5EF4-FFF2-40B4-BE49-F238E27FC236}">
                <a16:creationId xmlns:a16="http://schemas.microsoft.com/office/drawing/2014/main" id="{9453DD17-6F57-568A-BDBE-47852ECAC584}"/>
              </a:ext>
            </a:extLst>
          </p:cNvPr>
          <p:cNvSpPr/>
          <p:nvPr/>
        </p:nvSpPr>
        <p:spPr>
          <a:xfrm>
            <a:off x="5921828" y="1548459"/>
            <a:ext cx="348343" cy="3678881"/>
          </a:xfrm>
          <a:prstGeom prst="rect">
            <a:avLst/>
          </a:prstGeom>
          <a:solidFill>
            <a:srgbClr val="E53A40"/>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34" name="íṣ1íḋè">
            <a:extLst>
              <a:ext uri="{FF2B5EF4-FFF2-40B4-BE49-F238E27FC236}">
                <a16:creationId xmlns:a16="http://schemas.microsoft.com/office/drawing/2014/main" id="{B25C6038-6735-8DFD-A74B-11634BFE95B1}"/>
              </a:ext>
            </a:extLst>
          </p:cNvPr>
          <p:cNvSpPr/>
          <p:nvPr/>
        </p:nvSpPr>
        <p:spPr>
          <a:xfrm>
            <a:off x="6270170" y="1868945"/>
            <a:ext cx="5332549" cy="2901442"/>
          </a:xfrm>
          <a:prstGeom prst="rect">
            <a:avLst/>
          </a:prstGeom>
          <a:solidFill>
            <a:schemeClr val="bg1"/>
          </a:solidFill>
          <a:ln w="12700" cap="rnd">
            <a:noFill/>
            <a:prstDash val="solid"/>
            <a:round/>
            <a:headEnd/>
            <a:tailE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rmAutofit/>
          </a:bodyPr>
          <a:lstStyle/>
          <a:p>
            <a:pPr algn="ctr" defTabSz="914354"/>
            <a:endParaRPr lang="zh-CN" altLang="en-US" sz="1600" b="1" dirty="0">
              <a:solidFill>
                <a:schemeClr val="bg1"/>
              </a:solidFill>
            </a:endParaRPr>
          </a:p>
        </p:txBody>
      </p:sp>
      <p:sp>
        <p:nvSpPr>
          <p:cNvPr id="36" name="文本框 4">
            <a:extLst>
              <a:ext uri="{FF2B5EF4-FFF2-40B4-BE49-F238E27FC236}">
                <a16:creationId xmlns:a16="http://schemas.microsoft.com/office/drawing/2014/main" id="{0E0B3EC5-8457-2142-835B-78B76AF84FEA}"/>
              </a:ext>
            </a:extLst>
          </p:cNvPr>
          <p:cNvSpPr txBox="1"/>
          <p:nvPr/>
        </p:nvSpPr>
        <p:spPr>
          <a:xfrm>
            <a:off x="6333906" y="1868270"/>
            <a:ext cx="5340366" cy="2060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171450" indent="-171450" defTabSz="914377">
              <a:lnSpc>
                <a:spcPct val="120000"/>
              </a:lnSpc>
              <a:spcBef>
                <a:spcPct val="0"/>
              </a:spcBef>
              <a:buFont typeface="Arial" panose="020B0604020202020204" pitchFamily="34" charset="0"/>
              <a:buChar char="•"/>
              <a:defRPr sz="1100">
                <a:cs typeface="+mn-ea"/>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sz="2000" dirty="0">
                <a:latin typeface="+mn-ea"/>
              </a:rPr>
              <a:t>The</a:t>
            </a:r>
            <a:r>
              <a:rPr lang="zh-CN" altLang="en-US" sz="2000" dirty="0">
                <a:latin typeface="+mn-ea"/>
              </a:rPr>
              <a:t> </a:t>
            </a:r>
            <a:r>
              <a:rPr lang="en-US" altLang="zh-CN" sz="2000" dirty="0">
                <a:latin typeface="+mn-ea"/>
              </a:rPr>
              <a:t>nonlinear</a:t>
            </a:r>
            <a:r>
              <a:rPr lang="zh-CN" altLang="en-US" sz="2000" dirty="0">
                <a:latin typeface="+mn-ea"/>
              </a:rPr>
              <a:t> </a:t>
            </a:r>
            <a:r>
              <a:rPr lang="en-US" altLang="zh-CN" sz="2000" dirty="0">
                <a:latin typeface="+mn-ea"/>
              </a:rPr>
              <a:t>part</a:t>
            </a:r>
            <a:r>
              <a:rPr lang="zh-CN" altLang="en-US" sz="2000" dirty="0">
                <a:latin typeface="+mn-ea"/>
              </a:rPr>
              <a:t> </a:t>
            </a:r>
            <a:r>
              <a:rPr lang="en-US" altLang="zh-CN" sz="2000" dirty="0">
                <a:latin typeface="+mn-ea"/>
              </a:rPr>
              <a:t>of</a:t>
            </a:r>
            <a:r>
              <a:rPr lang="zh-CN" altLang="en-US" sz="2000" dirty="0">
                <a:latin typeface="+mn-ea"/>
              </a:rPr>
              <a:t> </a:t>
            </a:r>
            <a:r>
              <a:rPr lang="en-US" altLang="zh-CN" sz="2000" dirty="0">
                <a:latin typeface="+mn-ea"/>
              </a:rPr>
              <a:t>KATAN</a:t>
            </a:r>
            <a:r>
              <a:rPr lang="zh-CN" altLang="en-US" sz="2000" dirty="0">
                <a:latin typeface="+mn-ea"/>
              </a:rPr>
              <a:t> </a:t>
            </a:r>
            <a:r>
              <a:rPr lang="en-US" altLang="zh-CN" sz="2000" dirty="0">
                <a:latin typeface="+mn-ea"/>
              </a:rPr>
              <a:t>is</a:t>
            </a:r>
            <a:r>
              <a:rPr lang="zh-CN" altLang="en-US" sz="2000" dirty="0">
                <a:latin typeface="+mn-ea"/>
              </a:rPr>
              <a:t> </a:t>
            </a:r>
            <a:r>
              <a:rPr lang="en-US" altLang="zh-CN" sz="2000" dirty="0">
                <a:latin typeface="+mn-ea"/>
              </a:rPr>
              <a:t>AND</a:t>
            </a:r>
            <a:r>
              <a:rPr lang="zh-CN" altLang="en-US" sz="2000" dirty="0">
                <a:latin typeface="+mn-ea"/>
              </a:rPr>
              <a:t> </a:t>
            </a:r>
            <a:r>
              <a:rPr lang="en-US" altLang="zh-CN" sz="2000" dirty="0">
                <a:latin typeface="+mn-ea"/>
              </a:rPr>
              <a:t>operation</a:t>
            </a:r>
          </a:p>
          <a:p>
            <a:r>
              <a:rPr lang="en-US" sz="2000" b="0" i="0" u="none" strike="noStrike" dirty="0">
                <a:solidFill>
                  <a:srgbClr val="2A2B2E"/>
                </a:solidFill>
                <a:effectLst/>
                <a:latin typeface="+mn-ea"/>
              </a:rPr>
              <a:t>BTC has not been practiced on ARX ciphers</a:t>
            </a:r>
            <a:r>
              <a:rPr lang="en-US" altLang="zh-CN" sz="2000" b="0" i="0" u="none" strike="noStrike" dirty="0">
                <a:solidFill>
                  <a:srgbClr val="2A2B2E"/>
                </a:solidFill>
                <a:effectLst/>
                <a:latin typeface="+mn-ea"/>
              </a:rPr>
              <a:t>.</a:t>
            </a:r>
          </a:p>
          <a:p>
            <a:r>
              <a:rPr lang="en-US" sz="2000" dirty="0">
                <a:solidFill>
                  <a:srgbClr val="2A2B2E"/>
                </a:solidFill>
                <a:latin typeface="+mn-ea"/>
              </a:rPr>
              <a:t>Boomerang Attack maybe offers results that are not reliability.</a:t>
            </a:r>
            <a:endParaRPr lang="en-US" sz="2000" b="0" i="0" u="none" strike="noStrike" dirty="0">
              <a:solidFill>
                <a:srgbClr val="2A2B2E"/>
              </a:solidFill>
              <a:effectLst/>
              <a:latin typeface="+mn-ea"/>
            </a:endParaRPr>
          </a:p>
        </p:txBody>
      </p:sp>
      <p:sp>
        <p:nvSpPr>
          <p:cNvPr id="5" name="灯片编号占位符 4">
            <a:extLst>
              <a:ext uri="{FF2B5EF4-FFF2-40B4-BE49-F238E27FC236}">
                <a16:creationId xmlns:a16="http://schemas.microsoft.com/office/drawing/2014/main" id="{395307E1-1BFB-0232-AC3C-F0FEAAB68FFE}"/>
              </a:ext>
            </a:extLst>
          </p:cNvPr>
          <p:cNvSpPr>
            <a:spLocks noGrp="1"/>
          </p:cNvSpPr>
          <p:nvPr>
            <p:ph type="sldNum" sz="quarter" idx="12"/>
          </p:nvPr>
        </p:nvSpPr>
        <p:spPr/>
        <p:txBody>
          <a:bodyPr/>
          <a:lstStyle/>
          <a:p>
            <a:fld id="{DE889C00-3007-445F-903C-C55D6E6A648E}" type="slidenum">
              <a:rPr lang="zh-CN" altLang="en-US" smtClean="0"/>
              <a:pPr/>
              <a:t>16</a:t>
            </a:fld>
            <a:endParaRPr lang="zh-CN" altLang="en-US"/>
          </a:p>
        </p:txBody>
      </p:sp>
      <p:graphicFrame>
        <p:nvGraphicFramePr>
          <p:cNvPr id="30" name="表格 29">
            <a:extLst>
              <a:ext uri="{FF2B5EF4-FFF2-40B4-BE49-F238E27FC236}">
                <a16:creationId xmlns:a16="http://schemas.microsoft.com/office/drawing/2014/main" id="{0BBF5F8B-AE92-B2AB-16F3-5F459C9A3867}"/>
              </a:ext>
            </a:extLst>
          </p:cNvPr>
          <p:cNvGraphicFramePr>
            <a:graphicFrameLocks noGrp="1"/>
          </p:cNvGraphicFramePr>
          <p:nvPr>
            <p:extLst>
              <p:ext uri="{D42A27DB-BD31-4B8C-83A1-F6EECF244321}">
                <p14:modId xmlns:p14="http://schemas.microsoft.com/office/powerpoint/2010/main" val="1507151252"/>
              </p:ext>
            </p:extLst>
          </p:nvPr>
        </p:nvGraphicFramePr>
        <p:xfrm>
          <a:off x="467644" y="1134026"/>
          <a:ext cx="5114950" cy="4912053"/>
        </p:xfrm>
        <a:graphic>
          <a:graphicData uri="http://schemas.openxmlformats.org/drawingml/2006/table">
            <a:tbl>
              <a:tblPr firstRow="1" firstCol="1" bandRow="1">
                <a:tableStyleId>{5C22544A-7EE6-4342-B048-85BDC9FD1C3A}</a:tableStyleId>
              </a:tblPr>
              <a:tblGrid>
                <a:gridCol w="1760268">
                  <a:extLst>
                    <a:ext uri="{9D8B030D-6E8A-4147-A177-3AD203B41FA5}">
                      <a16:colId xmlns:a16="http://schemas.microsoft.com/office/drawing/2014/main" val="3698738630"/>
                    </a:ext>
                  </a:extLst>
                </a:gridCol>
                <a:gridCol w="1559270">
                  <a:extLst>
                    <a:ext uri="{9D8B030D-6E8A-4147-A177-3AD203B41FA5}">
                      <a16:colId xmlns:a16="http://schemas.microsoft.com/office/drawing/2014/main" val="2016914477"/>
                    </a:ext>
                  </a:extLst>
                </a:gridCol>
                <a:gridCol w="1795412">
                  <a:extLst>
                    <a:ext uri="{9D8B030D-6E8A-4147-A177-3AD203B41FA5}">
                      <a16:colId xmlns:a16="http://schemas.microsoft.com/office/drawing/2014/main" val="731085837"/>
                    </a:ext>
                  </a:extLst>
                </a:gridCol>
              </a:tblGrid>
              <a:tr h="346985">
                <a:tc>
                  <a:txBody>
                    <a:bodyPr/>
                    <a:lstStyle/>
                    <a:p>
                      <a:pPr algn="ctr"/>
                      <a:r>
                        <a:rPr lang="en-US" sz="1400" kern="100" dirty="0">
                          <a:solidFill>
                            <a:schemeClr val="tx1"/>
                          </a:solidFill>
                          <a:effectLst/>
                        </a:rPr>
                        <a:t>Activities</a:t>
                      </a:r>
                      <a:endParaRPr lang="zh-CN" sz="7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tc>
                <a:tc>
                  <a:txBody>
                    <a:bodyPr/>
                    <a:lstStyle/>
                    <a:p>
                      <a:pPr algn="just"/>
                      <a:r>
                        <a:rPr lang="en-US" sz="700" kern="100">
                          <a:solidFill>
                            <a:schemeClr val="tx1"/>
                          </a:solidFill>
                          <a:effectLst/>
                        </a:rPr>
                        <a:t> </a:t>
                      </a:r>
                      <a:endParaRPr lang="zh-CN" sz="7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tc>
                <a:tc>
                  <a:txBody>
                    <a:bodyPr/>
                    <a:lstStyle/>
                    <a:p>
                      <a:pPr algn="ctr"/>
                      <a:r>
                        <a:rPr lang="en-US" sz="1100" kern="100" dirty="0">
                          <a:solidFill>
                            <a:schemeClr val="tx1"/>
                          </a:solidFill>
                          <a:effectLst/>
                        </a:rPr>
                        <a:t>Research Objectives</a:t>
                      </a:r>
                      <a:endParaRPr lang="zh-CN" sz="7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tc>
                <a:extLst>
                  <a:ext uri="{0D108BD9-81ED-4DB2-BD59-A6C34878D82A}">
                    <a16:rowId xmlns:a16="http://schemas.microsoft.com/office/drawing/2014/main" val="2804148316"/>
                  </a:ext>
                </a:extLst>
              </a:tr>
              <a:tr h="425322">
                <a:tc>
                  <a:txBody>
                    <a:bodyPr/>
                    <a:lstStyle/>
                    <a:p>
                      <a:pPr marL="342900" lvl="0" indent="-342900" algn="just">
                        <a:buClr>
                          <a:srgbClr val="323232"/>
                        </a:buClr>
                        <a:buSzPts val="1000"/>
                        <a:buFont typeface="微软雅黑" panose="020B0503020204020204" pitchFamily="34" charset="-122"/>
                        <a:buAutoNum type="arabicPeriod"/>
                      </a:pPr>
                      <a:r>
                        <a:rPr lang="en-US" sz="700" kern="100" dirty="0">
                          <a:solidFill>
                            <a:schemeClr val="tx1"/>
                          </a:solidFill>
                          <a:effectLst/>
                        </a:rPr>
                        <a:t>Literature Review and Research</a:t>
                      </a:r>
                      <a:endParaRPr lang="zh-CN" sz="7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tc>
                <a:tc>
                  <a:txBody>
                    <a:bodyPr/>
                    <a:lstStyle/>
                    <a:p>
                      <a:pPr algn="just"/>
                      <a:r>
                        <a:rPr lang="en-US" sz="700" kern="100">
                          <a:solidFill>
                            <a:schemeClr val="tx1"/>
                          </a:solidFill>
                          <a:effectLst/>
                        </a:rPr>
                        <a:t> </a:t>
                      </a:r>
                      <a:endParaRPr lang="zh-CN" sz="7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tc>
                <a:tc rowSpan="4">
                  <a:txBody>
                    <a:bodyPr/>
                    <a:lstStyle/>
                    <a:p>
                      <a:pPr algn="ctr"/>
                      <a:r>
                        <a:rPr lang="en-US" sz="1900" kern="100">
                          <a:solidFill>
                            <a:schemeClr val="tx1"/>
                          </a:solidFill>
                          <a:effectLst/>
                        </a:rPr>
                        <a:t>N/A</a:t>
                      </a:r>
                      <a:endParaRPr lang="zh-CN" sz="7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nchor="ctr"/>
                </a:tc>
                <a:extLst>
                  <a:ext uri="{0D108BD9-81ED-4DB2-BD59-A6C34878D82A}">
                    <a16:rowId xmlns:a16="http://schemas.microsoft.com/office/drawing/2014/main" val="3563618878"/>
                  </a:ext>
                </a:extLst>
              </a:tr>
              <a:tr h="455418">
                <a:tc rowSpan="3">
                  <a:txBody>
                    <a:bodyPr/>
                    <a:lstStyle/>
                    <a:p>
                      <a:pPr algn="just"/>
                      <a:r>
                        <a:rPr lang="en-US" sz="700" kern="100">
                          <a:solidFill>
                            <a:schemeClr val="tx1"/>
                          </a:solidFill>
                          <a:effectLst/>
                        </a:rPr>
                        <a:t> </a:t>
                      </a:r>
                      <a:endParaRPr lang="zh-CN" sz="7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tc>
                <a:tc>
                  <a:txBody>
                    <a:bodyPr/>
                    <a:lstStyle/>
                    <a:p>
                      <a:pPr marL="342900" lvl="0" indent="-342900" algn="just">
                        <a:buFont typeface="+mj-lt"/>
                        <a:buAutoNum type="alphaLcPeriod"/>
                      </a:pPr>
                      <a:r>
                        <a:rPr lang="en-US" sz="700" kern="100">
                          <a:solidFill>
                            <a:schemeClr val="tx1"/>
                          </a:solidFill>
                          <a:effectLst/>
                        </a:rPr>
                        <a:t>Design of Blocks as well as cryptanalysis attacks.</a:t>
                      </a:r>
                      <a:endParaRPr lang="zh-CN" sz="7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tc>
                <a:tc vMerge="1">
                  <a:txBody>
                    <a:bodyPr/>
                    <a:lstStyle/>
                    <a:p>
                      <a:endParaRPr lang="zh-CN" altLang="en-US"/>
                    </a:p>
                  </a:txBody>
                  <a:tcPr/>
                </a:tc>
                <a:extLst>
                  <a:ext uri="{0D108BD9-81ED-4DB2-BD59-A6C34878D82A}">
                    <a16:rowId xmlns:a16="http://schemas.microsoft.com/office/drawing/2014/main" val="3387454953"/>
                  </a:ext>
                </a:extLst>
              </a:tr>
              <a:tr h="341564">
                <a:tc vMerge="1">
                  <a:txBody>
                    <a:bodyPr/>
                    <a:lstStyle/>
                    <a:p>
                      <a:endParaRPr lang="zh-CN" altLang="en-US"/>
                    </a:p>
                  </a:txBody>
                  <a:tcPr/>
                </a:tc>
                <a:tc>
                  <a:txBody>
                    <a:bodyPr/>
                    <a:lstStyle/>
                    <a:p>
                      <a:pPr marL="342900" lvl="0" indent="-342900" algn="just">
                        <a:buFont typeface="+mj-lt"/>
                        <a:buAutoNum type="alphaLcPeriod"/>
                      </a:pPr>
                      <a:r>
                        <a:rPr lang="en-US" sz="700" kern="100">
                          <a:solidFill>
                            <a:schemeClr val="tx1"/>
                          </a:solidFill>
                          <a:effectLst/>
                        </a:rPr>
                        <a:t>Design details of KATAN family ciphers.</a:t>
                      </a:r>
                      <a:endParaRPr lang="zh-CN" sz="7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tc>
                <a:tc vMerge="1">
                  <a:txBody>
                    <a:bodyPr/>
                    <a:lstStyle/>
                    <a:p>
                      <a:endParaRPr lang="zh-CN" altLang="en-US"/>
                    </a:p>
                  </a:txBody>
                  <a:tcPr/>
                </a:tc>
                <a:extLst>
                  <a:ext uri="{0D108BD9-81ED-4DB2-BD59-A6C34878D82A}">
                    <a16:rowId xmlns:a16="http://schemas.microsoft.com/office/drawing/2014/main" val="1227188440"/>
                  </a:ext>
                </a:extLst>
              </a:tr>
              <a:tr h="305915">
                <a:tc vMerge="1">
                  <a:txBody>
                    <a:bodyPr/>
                    <a:lstStyle/>
                    <a:p>
                      <a:endParaRPr lang="zh-CN" altLang="en-US"/>
                    </a:p>
                  </a:txBody>
                  <a:tcPr/>
                </a:tc>
                <a:tc>
                  <a:txBody>
                    <a:bodyPr/>
                    <a:lstStyle/>
                    <a:p>
                      <a:pPr marL="342900" lvl="0" indent="-342900" algn="just">
                        <a:buFont typeface="+mj-lt"/>
                        <a:buAutoNum type="alphaLcPeriod"/>
                      </a:pPr>
                      <a:r>
                        <a:rPr lang="en-US" sz="700" kern="100">
                          <a:solidFill>
                            <a:schemeClr val="tx1"/>
                          </a:solidFill>
                          <a:effectLst/>
                        </a:rPr>
                        <a:t>Design of boomerang attack and BCT tool.</a:t>
                      </a:r>
                      <a:endParaRPr lang="zh-CN" sz="7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tc>
                <a:tc vMerge="1">
                  <a:txBody>
                    <a:bodyPr/>
                    <a:lstStyle/>
                    <a:p>
                      <a:endParaRPr lang="zh-CN" altLang="en-US"/>
                    </a:p>
                  </a:txBody>
                  <a:tcPr/>
                </a:tc>
                <a:extLst>
                  <a:ext uri="{0D108BD9-81ED-4DB2-BD59-A6C34878D82A}">
                    <a16:rowId xmlns:a16="http://schemas.microsoft.com/office/drawing/2014/main" val="550561860"/>
                  </a:ext>
                </a:extLst>
              </a:tr>
              <a:tr h="386014">
                <a:tc>
                  <a:txBody>
                    <a:bodyPr/>
                    <a:lstStyle/>
                    <a:p>
                      <a:pPr algn="just"/>
                      <a:r>
                        <a:rPr lang="en-US" sz="700" kern="100">
                          <a:solidFill>
                            <a:schemeClr val="tx1"/>
                          </a:solidFill>
                          <a:effectLst/>
                        </a:rPr>
                        <a:t>2. Designing the scheme of BTC tool for KATAN.</a:t>
                      </a:r>
                      <a:endParaRPr lang="zh-CN" sz="7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tc>
                <a:tc>
                  <a:txBody>
                    <a:bodyPr/>
                    <a:lstStyle/>
                    <a:p>
                      <a:pPr algn="just"/>
                      <a:r>
                        <a:rPr lang="en-US" sz="700" kern="100">
                          <a:solidFill>
                            <a:schemeClr val="tx1"/>
                          </a:solidFill>
                          <a:effectLst/>
                        </a:rPr>
                        <a:t> </a:t>
                      </a:r>
                      <a:endParaRPr lang="zh-CN" sz="7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tc>
                <a:tc rowSpan="3">
                  <a:txBody>
                    <a:bodyPr/>
                    <a:lstStyle/>
                    <a:p>
                      <a:pPr algn="just"/>
                      <a:r>
                        <a:rPr lang="en-US" sz="1100" kern="100">
                          <a:solidFill>
                            <a:schemeClr val="tx1"/>
                          </a:solidFill>
                          <a:effectLst/>
                        </a:rPr>
                        <a:t>To propose BCT for the AND operation.</a:t>
                      </a:r>
                      <a:endParaRPr lang="zh-CN" sz="700" kern="100">
                        <a:solidFill>
                          <a:schemeClr val="tx1"/>
                        </a:solidFill>
                        <a:effectLst/>
                      </a:endParaRPr>
                    </a:p>
                    <a:p>
                      <a:pPr algn="just"/>
                      <a:r>
                        <a:rPr lang="en-US" sz="700" kern="100">
                          <a:solidFill>
                            <a:schemeClr val="tx1"/>
                          </a:solidFill>
                          <a:effectLst/>
                        </a:rPr>
                        <a:t> </a:t>
                      </a:r>
                      <a:endParaRPr lang="zh-CN" sz="7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nchor="ctr"/>
                </a:tc>
                <a:extLst>
                  <a:ext uri="{0D108BD9-81ED-4DB2-BD59-A6C34878D82A}">
                    <a16:rowId xmlns:a16="http://schemas.microsoft.com/office/drawing/2014/main" val="2354526320"/>
                  </a:ext>
                </a:extLst>
              </a:tr>
              <a:tr h="455418">
                <a:tc rowSpan="2">
                  <a:txBody>
                    <a:bodyPr/>
                    <a:lstStyle/>
                    <a:p>
                      <a:pPr algn="just"/>
                      <a:r>
                        <a:rPr lang="en-US" sz="700" kern="100">
                          <a:solidFill>
                            <a:schemeClr val="tx1"/>
                          </a:solidFill>
                          <a:effectLst/>
                        </a:rPr>
                        <a:t> </a:t>
                      </a:r>
                      <a:endParaRPr lang="zh-CN" sz="7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tc>
                <a:tc>
                  <a:txBody>
                    <a:bodyPr/>
                    <a:lstStyle/>
                    <a:p>
                      <a:pPr marL="342900" lvl="0" indent="-342900" algn="just">
                        <a:buFont typeface="+mj-lt"/>
                        <a:buAutoNum type="alphaLcPeriod"/>
                      </a:pPr>
                      <a:r>
                        <a:rPr lang="en-US" sz="700" kern="100">
                          <a:solidFill>
                            <a:schemeClr val="tx1"/>
                          </a:solidFill>
                          <a:effectLst/>
                        </a:rPr>
                        <a:t>Verifying that the previous KATAN boomerang attacks are valid.</a:t>
                      </a:r>
                      <a:endParaRPr lang="zh-CN" sz="7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tc>
                <a:tc vMerge="1">
                  <a:txBody>
                    <a:bodyPr/>
                    <a:lstStyle/>
                    <a:p>
                      <a:endParaRPr lang="zh-CN" altLang="en-US"/>
                    </a:p>
                  </a:txBody>
                  <a:tcPr/>
                </a:tc>
                <a:extLst>
                  <a:ext uri="{0D108BD9-81ED-4DB2-BD59-A6C34878D82A}">
                    <a16:rowId xmlns:a16="http://schemas.microsoft.com/office/drawing/2014/main" val="516028321"/>
                  </a:ext>
                </a:extLst>
              </a:tr>
              <a:tr h="341564">
                <a:tc vMerge="1">
                  <a:txBody>
                    <a:bodyPr/>
                    <a:lstStyle/>
                    <a:p>
                      <a:endParaRPr lang="zh-CN" altLang="en-US"/>
                    </a:p>
                  </a:txBody>
                  <a:tcPr/>
                </a:tc>
                <a:tc>
                  <a:txBody>
                    <a:bodyPr/>
                    <a:lstStyle/>
                    <a:p>
                      <a:pPr marL="342900" lvl="0" indent="-342900" algn="just">
                        <a:buFont typeface="+mj-lt"/>
                        <a:buAutoNum type="alphaLcPeriod"/>
                      </a:pPr>
                      <a:r>
                        <a:rPr lang="en-US" sz="700" kern="100">
                          <a:solidFill>
                            <a:schemeClr val="tx1"/>
                          </a:solidFill>
                          <a:effectLst/>
                        </a:rPr>
                        <a:t>Modifying BCT tool to adapt AND operation.</a:t>
                      </a:r>
                      <a:endParaRPr lang="zh-CN" sz="7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tc>
                <a:tc vMerge="1">
                  <a:txBody>
                    <a:bodyPr/>
                    <a:lstStyle/>
                    <a:p>
                      <a:endParaRPr lang="zh-CN" altLang="en-US"/>
                    </a:p>
                  </a:txBody>
                  <a:tcPr/>
                </a:tc>
                <a:extLst>
                  <a:ext uri="{0D108BD9-81ED-4DB2-BD59-A6C34878D82A}">
                    <a16:rowId xmlns:a16="http://schemas.microsoft.com/office/drawing/2014/main" val="3268246812"/>
                  </a:ext>
                </a:extLst>
              </a:tr>
              <a:tr h="657956">
                <a:tc>
                  <a:txBody>
                    <a:bodyPr/>
                    <a:lstStyle/>
                    <a:p>
                      <a:pPr marL="342900" lvl="0" indent="-342900" algn="just">
                        <a:buClr>
                          <a:srgbClr val="323232"/>
                        </a:buClr>
                        <a:buSzPts val="1000"/>
                        <a:buFont typeface="微软雅黑" panose="020B0503020204020204" pitchFamily="34" charset="-122"/>
                        <a:buAutoNum type="arabicPeriod"/>
                      </a:pPr>
                      <a:r>
                        <a:rPr lang="en-US" sz="700" kern="100">
                          <a:solidFill>
                            <a:schemeClr val="tx1"/>
                          </a:solidFill>
                          <a:effectLst/>
                        </a:rPr>
                        <a:t>Creating a SMT model to search for optimal boomerang distinguisher for KATAN</a:t>
                      </a:r>
                      <a:endParaRPr lang="zh-CN" sz="7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tc>
                <a:tc>
                  <a:txBody>
                    <a:bodyPr/>
                    <a:lstStyle/>
                    <a:p>
                      <a:pPr algn="just"/>
                      <a:r>
                        <a:rPr lang="en-US" sz="700" kern="100">
                          <a:solidFill>
                            <a:schemeClr val="tx1"/>
                          </a:solidFill>
                          <a:effectLst/>
                        </a:rPr>
                        <a:t> </a:t>
                      </a:r>
                      <a:endParaRPr lang="zh-CN" sz="7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tc>
                <a:tc rowSpan="2">
                  <a:txBody>
                    <a:bodyPr/>
                    <a:lstStyle/>
                    <a:p>
                      <a:pPr algn="just"/>
                      <a:r>
                        <a:rPr lang="en-US" sz="1000" kern="100">
                          <a:solidFill>
                            <a:schemeClr val="tx1"/>
                          </a:solidFill>
                          <a:effectLst/>
                        </a:rPr>
                        <a:t>To investigate the validity of past boomerang attacks on KATAN</a:t>
                      </a:r>
                      <a:endParaRPr lang="zh-CN" sz="700" kern="100">
                        <a:solidFill>
                          <a:schemeClr val="tx1"/>
                        </a:solidFill>
                        <a:effectLst/>
                      </a:endParaRPr>
                    </a:p>
                    <a:p>
                      <a:pPr algn="just"/>
                      <a:r>
                        <a:rPr lang="en-US" sz="700" kern="100">
                          <a:solidFill>
                            <a:schemeClr val="tx1"/>
                          </a:solidFill>
                          <a:effectLst/>
                        </a:rPr>
                        <a:t> </a:t>
                      </a:r>
                      <a:endParaRPr lang="zh-CN" sz="7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nchor="ctr"/>
                </a:tc>
                <a:extLst>
                  <a:ext uri="{0D108BD9-81ED-4DB2-BD59-A6C34878D82A}">
                    <a16:rowId xmlns:a16="http://schemas.microsoft.com/office/drawing/2014/main" val="3291152021"/>
                  </a:ext>
                </a:extLst>
              </a:tr>
              <a:tr h="569273">
                <a:tc>
                  <a:txBody>
                    <a:bodyPr/>
                    <a:lstStyle/>
                    <a:p>
                      <a:pPr algn="just"/>
                      <a:r>
                        <a:rPr lang="en-US" sz="700" kern="100">
                          <a:solidFill>
                            <a:schemeClr val="tx1"/>
                          </a:solidFill>
                          <a:effectLst/>
                        </a:rPr>
                        <a:t> </a:t>
                      </a:r>
                      <a:endParaRPr lang="zh-CN" sz="7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tc>
                <a:tc>
                  <a:txBody>
                    <a:bodyPr/>
                    <a:lstStyle/>
                    <a:p>
                      <a:pPr marL="342900" lvl="0" indent="-342900" algn="just">
                        <a:buFont typeface="+mj-lt"/>
                        <a:buAutoNum type="alphaLcPeriod"/>
                      </a:pPr>
                      <a:r>
                        <a:rPr lang="en-US" sz="700" kern="100">
                          <a:solidFill>
                            <a:schemeClr val="tx1"/>
                          </a:solidFill>
                          <a:effectLst/>
                        </a:rPr>
                        <a:t>Investigating effectiveness of boomerang switch over multiple rounds.</a:t>
                      </a:r>
                      <a:endParaRPr lang="zh-CN" sz="7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tc>
                <a:tc vMerge="1">
                  <a:txBody>
                    <a:bodyPr/>
                    <a:lstStyle/>
                    <a:p>
                      <a:endParaRPr lang="zh-CN" altLang="en-US"/>
                    </a:p>
                  </a:txBody>
                  <a:tcPr/>
                </a:tc>
                <a:extLst>
                  <a:ext uri="{0D108BD9-81ED-4DB2-BD59-A6C34878D82A}">
                    <a16:rowId xmlns:a16="http://schemas.microsoft.com/office/drawing/2014/main" val="2840110907"/>
                  </a:ext>
                </a:extLst>
              </a:tr>
              <a:tr h="626624">
                <a:tc>
                  <a:txBody>
                    <a:bodyPr/>
                    <a:lstStyle/>
                    <a:p>
                      <a:pPr marL="342900" lvl="0" indent="-342900" algn="just">
                        <a:buClr>
                          <a:srgbClr val="323232"/>
                        </a:buClr>
                        <a:buSzPts val="1000"/>
                        <a:buFont typeface="微软雅黑" panose="020B0503020204020204" pitchFamily="34" charset="-122"/>
                        <a:buAutoNum type="arabicPeriod"/>
                      </a:pPr>
                      <a:r>
                        <a:rPr lang="en-US" sz="700" kern="100">
                          <a:solidFill>
                            <a:schemeClr val="tx1"/>
                          </a:solidFill>
                          <a:effectLst/>
                        </a:rPr>
                        <a:t>Using the best boomerang distinguisher for a key recovery attack.</a:t>
                      </a:r>
                      <a:endParaRPr lang="zh-CN" sz="7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tc>
                <a:tc>
                  <a:txBody>
                    <a:bodyPr/>
                    <a:lstStyle/>
                    <a:p>
                      <a:pPr algn="just"/>
                      <a:r>
                        <a:rPr lang="en-US" sz="700" kern="100">
                          <a:solidFill>
                            <a:schemeClr val="tx1"/>
                          </a:solidFill>
                          <a:effectLst/>
                        </a:rPr>
                        <a:t> </a:t>
                      </a:r>
                      <a:endParaRPr lang="zh-CN" sz="7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tc>
                <a:tc>
                  <a:txBody>
                    <a:bodyPr/>
                    <a:lstStyle/>
                    <a:p>
                      <a:pPr algn="just"/>
                      <a:r>
                        <a:rPr lang="en-US" sz="1000" kern="100" dirty="0">
                          <a:solidFill>
                            <a:schemeClr val="tx1"/>
                          </a:solidFill>
                          <a:effectLst/>
                        </a:rPr>
                        <a:t>To propose improved boomerang attacks on KATAN</a:t>
                      </a:r>
                      <a:endParaRPr lang="zh-CN" sz="700" kern="100" dirty="0">
                        <a:solidFill>
                          <a:schemeClr val="tx1"/>
                        </a:solidFill>
                        <a:effectLst/>
                      </a:endParaRPr>
                    </a:p>
                    <a:p>
                      <a:pPr algn="just"/>
                      <a:r>
                        <a:rPr lang="en-US" sz="1000" kern="100" dirty="0">
                          <a:solidFill>
                            <a:schemeClr val="tx1"/>
                          </a:solidFill>
                          <a:effectLst/>
                        </a:rPr>
                        <a:t> </a:t>
                      </a:r>
                      <a:endParaRPr lang="zh-CN" sz="7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47469" marR="47469" marT="0" marB="0" anchor="ctr"/>
                </a:tc>
                <a:extLst>
                  <a:ext uri="{0D108BD9-81ED-4DB2-BD59-A6C34878D82A}">
                    <a16:rowId xmlns:a16="http://schemas.microsoft.com/office/drawing/2014/main" val="3425934847"/>
                  </a:ext>
                </a:extLst>
              </a:tr>
            </a:tbl>
          </a:graphicData>
        </a:graphic>
      </p:graphicFrame>
      <p:sp>
        <p:nvSpPr>
          <p:cNvPr id="31" name="文本框 30">
            <a:extLst>
              <a:ext uri="{FF2B5EF4-FFF2-40B4-BE49-F238E27FC236}">
                <a16:creationId xmlns:a16="http://schemas.microsoft.com/office/drawing/2014/main" id="{AA9F76CA-B5F5-D30F-0AE2-5BD3DE9DFE57}"/>
              </a:ext>
            </a:extLst>
          </p:cNvPr>
          <p:cNvSpPr txBox="1"/>
          <p:nvPr/>
        </p:nvSpPr>
        <p:spPr>
          <a:xfrm>
            <a:off x="8320831" y="1172497"/>
            <a:ext cx="1223412" cy="646331"/>
          </a:xfrm>
          <a:prstGeom prst="rect">
            <a:avLst/>
          </a:prstGeom>
          <a:noFill/>
        </p:spPr>
        <p:txBody>
          <a:bodyPr wrap="none" rtlCol="0">
            <a:spAutoFit/>
          </a:bodyPr>
          <a:lstStyle/>
          <a:p>
            <a:r>
              <a:rPr lang="en-US" altLang="zh-CN" sz="3600" dirty="0"/>
              <a:t>Note</a:t>
            </a:r>
            <a:r>
              <a:rPr lang="en-US" altLang="zh-CN" dirty="0"/>
              <a:t>.</a:t>
            </a:r>
            <a:endParaRPr lang="zh-CN" altLang="en-US" dirty="0"/>
          </a:p>
        </p:txBody>
      </p:sp>
    </p:spTree>
    <p:extLst>
      <p:ext uri="{BB962C8B-B14F-4D97-AF65-F5344CB8AC3E}">
        <p14:creationId xmlns:p14="http://schemas.microsoft.com/office/powerpoint/2010/main" val="421973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257EE-6150-41CC-A3DD-B54FF2839D64}"/>
              </a:ext>
            </a:extLst>
          </p:cNvPr>
          <p:cNvSpPr>
            <a:spLocks noGrp="1"/>
          </p:cNvSpPr>
          <p:nvPr>
            <p:ph type="title"/>
          </p:nvPr>
        </p:nvSpPr>
        <p:spPr>
          <a:xfrm>
            <a:off x="3611880" y="230255"/>
            <a:ext cx="7990840" cy="480131"/>
          </a:xfrm>
        </p:spPr>
        <p:txBody>
          <a:bodyPr/>
          <a:lstStyle/>
          <a:p>
            <a:r>
              <a:rPr lang="en-US" altLang="zh-CN"/>
              <a:t>Reference</a:t>
            </a:r>
            <a:endParaRPr lang="zh-CN" altLang="en-US"/>
          </a:p>
        </p:txBody>
      </p:sp>
      <p:sp>
        <p:nvSpPr>
          <p:cNvPr id="3" name="îS1îḓê">
            <a:extLst>
              <a:ext uri="{FF2B5EF4-FFF2-40B4-BE49-F238E27FC236}">
                <a16:creationId xmlns:a16="http://schemas.microsoft.com/office/drawing/2014/main" id="{3483036E-26A5-4974-B06B-ACE0E9C0CF94}"/>
              </a:ext>
            </a:extLst>
          </p:cNvPr>
          <p:cNvSpPr txBox="1"/>
          <p:nvPr/>
        </p:nvSpPr>
        <p:spPr>
          <a:xfrm>
            <a:off x="292727" y="976184"/>
            <a:ext cx="11606545" cy="5412932"/>
          </a:xfrm>
          <a:prstGeom prst="rect">
            <a:avLst/>
          </a:prstGeom>
          <a:noFill/>
        </p:spPr>
        <p:txBody>
          <a:bodyPr wrap="square" lIns="90000" tIns="46800" rIns="90000" bIns="46800" rtlCol="0" anchor="t" anchorCtr="0">
            <a:normAutofit fontScale="92500" lnSpcReduction="10000"/>
          </a:bodyPr>
          <a:lstStyle/>
          <a:p>
            <a:pPr marL="342900" indent="-342900">
              <a:buFont typeface="+mj-lt"/>
              <a:buAutoNum type="arabicPeriod"/>
            </a:pPr>
            <a:r>
              <a:rPr lang="en-US" sz="1400" dirty="0" err="1">
                <a:latin typeface="NimbusRomNo9L"/>
              </a:rPr>
              <a:t>Biham</a:t>
            </a:r>
            <a:r>
              <a:rPr lang="en-US" sz="1400" dirty="0">
                <a:latin typeface="NimbusRomNo9L"/>
              </a:rPr>
              <a:t>, E., </a:t>
            </a:r>
            <a:r>
              <a:rPr lang="en-US" sz="1400" dirty="0" err="1">
                <a:latin typeface="NimbusRomNo9L"/>
              </a:rPr>
              <a:t>Dunkelman</a:t>
            </a:r>
            <a:r>
              <a:rPr lang="en-US" sz="1400" dirty="0">
                <a:latin typeface="NimbusRomNo9L"/>
              </a:rPr>
              <a:t>, O., &amp; Keller, N. (2001). The rectangle attack—</a:t>
            </a:r>
            <a:r>
              <a:rPr lang="en-US" sz="1400" dirty="0" err="1">
                <a:latin typeface="NimbusRomNo9L"/>
              </a:rPr>
              <a:t>rectangling</a:t>
            </a:r>
            <a:r>
              <a:rPr lang="en-US" sz="1400" dirty="0">
                <a:latin typeface="NimbusRomNo9L"/>
              </a:rPr>
              <a:t> the serpent. In International conference on the theory and applications of crypto- graphic techniques (pp. 340–357). </a:t>
            </a:r>
          </a:p>
          <a:p>
            <a:pPr marL="342900" indent="-342900">
              <a:buFont typeface="+mj-lt"/>
              <a:buAutoNum type="arabicPeriod"/>
            </a:pPr>
            <a:r>
              <a:rPr lang="en-US" sz="1400" dirty="0" err="1">
                <a:latin typeface="NimbusRomNo9L"/>
              </a:rPr>
              <a:t>Biham</a:t>
            </a:r>
            <a:r>
              <a:rPr lang="en-US" sz="1400" dirty="0">
                <a:latin typeface="NimbusRomNo9L"/>
              </a:rPr>
              <a:t>, E., </a:t>
            </a:r>
            <a:r>
              <a:rPr lang="en-US" sz="1400" dirty="0" err="1">
                <a:latin typeface="NimbusRomNo9L"/>
              </a:rPr>
              <a:t>Dunkelman</a:t>
            </a:r>
            <a:r>
              <a:rPr lang="en-US" sz="1400" dirty="0">
                <a:latin typeface="NimbusRomNo9L"/>
              </a:rPr>
              <a:t>, O., &amp; Keller, N. (2005). A related-key rectangle attack on the full </a:t>
            </a:r>
            <a:r>
              <a:rPr lang="en-US" sz="1400" dirty="0" err="1">
                <a:latin typeface="NimbusRomNo9L"/>
              </a:rPr>
              <a:t>kasumi</a:t>
            </a:r>
            <a:r>
              <a:rPr lang="en-US" sz="1400" dirty="0">
                <a:latin typeface="NimbusRomNo9L"/>
              </a:rPr>
              <a:t>. In International conference on the theory and application of </a:t>
            </a:r>
            <a:r>
              <a:rPr lang="en-US" sz="1400" dirty="0" err="1">
                <a:latin typeface="NimbusRomNo9L"/>
              </a:rPr>
              <a:t>cryptol</a:t>
            </a:r>
            <a:r>
              <a:rPr lang="en-US" sz="1400" dirty="0">
                <a:latin typeface="NimbusRomNo9L"/>
              </a:rPr>
              <a:t>- </a:t>
            </a:r>
            <a:r>
              <a:rPr lang="en-US" sz="1400" dirty="0" err="1">
                <a:latin typeface="NimbusRomNo9L"/>
              </a:rPr>
              <a:t>ogy</a:t>
            </a:r>
            <a:r>
              <a:rPr lang="en-US" sz="1400" dirty="0">
                <a:latin typeface="NimbusRomNo9L"/>
              </a:rPr>
              <a:t> and information security (pp. 443–461). </a:t>
            </a:r>
          </a:p>
          <a:p>
            <a:pPr marL="342900" indent="-342900">
              <a:buFont typeface="+mj-lt"/>
              <a:buAutoNum type="arabicPeriod"/>
            </a:pPr>
            <a:r>
              <a:rPr lang="en-US" sz="1400" dirty="0" err="1">
                <a:latin typeface="NimbusRomNo9L"/>
              </a:rPr>
              <a:t>Biham</a:t>
            </a:r>
            <a:r>
              <a:rPr lang="en-US" sz="1400" dirty="0">
                <a:latin typeface="NimbusRomNo9L"/>
              </a:rPr>
              <a:t>, E., &amp; Shamir, A. (1991). Differential cryptanalysis of des-like cryptosystems. Journal of CRYPTOLOGY, 4(1), 3–72. </a:t>
            </a:r>
          </a:p>
          <a:p>
            <a:pPr marL="342900" indent="-342900">
              <a:buFont typeface="+mj-lt"/>
              <a:buAutoNum type="arabicPeriod"/>
            </a:pPr>
            <a:r>
              <a:rPr lang="en-US" sz="1400" dirty="0" err="1">
                <a:latin typeface="NimbusRomNo9L"/>
              </a:rPr>
              <a:t>Biryukov</a:t>
            </a:r>
            <a:r>
              <a:rPr lang="en-US" sz="1400" dirty="0">
                <a:latin typeface="NimbusRomNo9L"/>
              </a:rPr>
              <a:t>, A., De </a:t>
            </a:r>
            <a:r>
              <a:rPr lang="en-US" sz="1400" dirty="0" err="1">
                <a:latin typeface="NimbusRomNo9L"/>
              </a:rPr>
              <a:t>Cannière</a:t>
            </a:r>
            <a:r>
              <a:rPr lang="en-US" sz="1400" dirty="0">
                <a:latin typeface="NimbusRomNo9L"/>
              </a:rPr>
              <a:t>, C., &amp; </a:t>
            </a:r>
            <a:r>
              <a:rPr lang="en-US" sz="1400" dirty="0" err="1">
                <a:latin typeface="NimbusRomNo9L"/>
              </a:rPr>
              <a:t>Dellkrantz</a:t>
            </a:r>
            <a:r>
              <a:rPr lang="en-US" sz="1400" dirty="0">
                <a:latin typeface="NimbusRomNo9L"/>
              </a:rPr>
              <a:t>, G. (2003). Cryptanalysis of safer++. In D. </a:t>
            </a:r>
            <a:r>
              <a:rPr lang="en-US" sz="1400" dirty="0" err="1">
                <a:latin typeface="NimbusRomNo9L"/>
              </a:rPr>
              <a:t>Boneh</a:t>
            </a:r>
            <a:r>
              <a:rPr lang="en-US" sz="1400" dirty="0">
                <a:latin typeface="NimbusRomNo9L"/>
              </a:rPr>
              <a:t> (Ed.), Advances in cryptology - crypto 2003 (pp. 195–211). Berlin, Heidelberg: Springer Berlin Heidelberg. </a:t>
            </a:r>
          </a:p>
          <a:p>
            <a:pPr marL="342900" indent="-342900">
              <a:buFont typeface="+mj-lt"/>
              <a:buAutoNum type="arabicPeriod"/>
            </a:pPr>
            <a:r>
              <a:rPr lang="en-US" sz="1400" dirty="0" err="1">
                <a:latin typeface="NimbusRomNo9L"/>
              </a:rPr>
              <a:t>Biryukov</a:t>
            </a:r>
            <a:r>
              <a:rPr lang="en-US" sz="1400" dirty="0">
                <a:latin typeface="NimbusRomNo9L"/>
              </a:rPr>
              <a:t>, A., &amp; </a:t>
            </a:r>
            <a:r>
              <a:rPr lang="en-US" sz="1400" dirty="0" err="1">
                <a:latin typeface="NimbusRomNo9L"/>
              </a:rPr>
              <a:t>Khovratovich</a:t>
            </a:r>
            <a:r>
              <a:rPr lang="en-US" sz="1400" dirty="0">
                <a:latin typeface="NimbusRomNo9L"/>
              </a:rPr>
              <a:t>, D. (2009). Related-key cryptanalysis of the full </a:t>
            </a:r>
            <a:r>
              <a:rPr lang="en-US" sz="1400" dirty="0" err="1">
                <a:latin typeface="NimbusRomNo9L"/>
              </a:rPr>
              <a:t>aes</a:t>
            </a:r>
            <a:r>
              <a:rPr lang="en-US" sz="1400" dirty="0">
                <a:latin typeface="NimbusRomNo9L"/>
              </a:rPr>
              <a:t>- 192 and aes-256. In International conference on the theory and application of cryptology and information security (pp. 1–18). </a:t>
            </a:r>
          </a:p>
          <a:p>
            <a:pPr marL="342900" indent="-342900">
              <a:buFont typeface="+mj-lt"/>
              <a:buAutoNum type="arabicPeriod"/>
            </a:pPr>
            <a:r>
              <a:rPr lang="en-US" sz="1400" dirty="0">
                <a:latin typeface="NimbusRomNo9L"/>
              </a:rPr>
              <a:t>Chen, J., Teh, J. S., </a:t>
            </a:r>
            <a:r>
              <a:rPr lang="en-US" sz="1400" dirty="0" err="1">
                <a:latin typeface="NimbusRomNo9L"/>
              </a:rPr>
              <a:t>Su</a:t>
            </a:r>
            <a:r>
              <a:rPr lang="en-US" sz="1400" dirty="0">
                <a:latin typeface="NimbusRomNo9L"/>
              </a:rPr>
              <a:t>, C., </a:t>
            </a:r>
            <a:r>
              <a:rPr lang="en-US" sz="1400" dirty="0" err="1">
                <a:latin typeface="NimbusRomNo9L"/>
              </a:rPr>
              <a:t>Samsudin</a:t>
            </a:r>
            <a:r>
              <a:rPr lang="en-US" sz="1400" dirty="0">
                <a:latin typeface="NimbusRomNo9L"/>
              </a:rPr>
              <a:t>, A., &amp; Fang, J. (2016, 07). Improved (related- key) attacks on round-reduced katan-32/48/64 based on the extended boomerang framework. In (Vol. 9723, p. 333-346). </a:t>
            </a:r>
            <a:r>
              <a:rPr lang="en-US" sz="1400" dirty="0" err="1">
                <a:latin typeface="NimbusRomNo9L"/>
              </a:rPr>
              <a:t>doi</a:t>
            </a:r>
            <a:r>
              <a:rPr lang="en-US" sz="1400" dirty="0">
                <a:latin typeface="NimbusRomNo9L"/>
              </a:rPr>
              <a:t>: 10.1007/978-3-319-40367-0_21 </a:t>
            </a:r>
          </a:p>
          <a:p>
            <a:pPr marL="342900" indent="-342900">
              <a:buFont typeface="+mj-lt"/>
              <a:buAutoNum type="arabicPeriod"/>
            </a:pPr>
            <a:r>
              <a:rPr lang="en-US" sz="1400" dirty="0">
                <a:latin typeface="NimbusRomNo9L"/>
              </a:rPr>
              <a:t>Cid, C., Huang, T., </a:t>
            </a:r>
            <a:r>
              <a:rPr lang="en-US" sz="1400" dirty="0" err="1">
                <a:latin typeface="NimbusRomNo9L"/>
              </a:rPr>
              <a:t>Peyrin</a:t>
            </a:r>
            <a:r>
              <a:rPr lang="en-US" sz="1400" dirty="0">
                <a:latin typeface="NimbusRomNo9L"/>
              </a:rPr>
              <a:t>, T., Sasaki, Y., &amp; Song, L. (2018). Boomerang connectivity table: A new cryptanalysis tool. In J. B. Nielsen &amp; V. </a:t>
            </a:r>
            <a:r>
              <a:rPr lang="en-US" sz="1400" dirty="0" err="1">
                <a:latin typeface="NimbusRomNo9L"/>
              </a:rPr>
              <a:t>Rijmen</a:t>
            </a:r>
            <a:r>
              <a:rPr lang="en-US" sz="1400" dirty="0">
                <a:latin typeface="NimbusRomNo9L"/>
              </a:rPr>
              <a:t> (Eds.), Advances in cryptology – </a:t>
            </a:r>
            <a:r>
              <a:rPr lang="en-US" sz="1400" dirty="0" err="1">
                <a:latin typeface="NimbusRomNo9L"/>
              </a:rPr>
              <a:t>eurocrypt</a:t>
            </a:r>
            <a:r>
              <a:rPr lang="en-US" sz="1400" dirty="0">
                <a:latin typeface="NimbusRomNo9L"/>
              </a:rPr>
              <a:t> 2018 (pp. 683–714). Cham: Springer International Pub- </a:t>
            </a:r>
            <a:r>
              <a:rPr lang="en-US" sz="1400" dirty="0" err="1">
                <a:latin typeface="NimbusRomNo9L"/>
              </a:rPr>
              <a:t>lishing</a:t>
            </a:r>
            <a:r>
              <a:rPr lang="en-US" sz="1400" dirty="0">
                <a:latin typeface="NimbusRomNo9L"/>
              </a:rPr>
              <a:t>. </a:t>
            </a:r>
          </a:p>
          <a:p>
            <a:pPr marL="342900" indent="-342900">
              <a:buFont typeface="+mj-lt"/>
              <a:buAutoNum type="arabicPeriod"/>
            </a:pPr>
            <a:r>
              <a:rPr lang="en-US" sz="1400" dirty="0">
                <a:latin typeface="NimbusRomNo9L"/>
              </a:rPr>
              <a:t>De </a:t>
            </a:r>
            <a:r>
              <a:rPr lang="en-US" sz="1400" dirty="0" err="1">
                <a:latin typeface="NimbusRomNo9L"/>
              </a:rPr>
              <a:t>Cannière</a:t>
            </a:r>
            <a:r>
              <a:rPr lang="en-US" sz="1400" dirty="0">
                <a:latin typeface="NimbusRomNo9L"/>
              </a:rPr>
              <a:t>, C., </a:t>
            </a:r>
            <a:r>
              <a:rPr lang="en-US" sz="1400" dirty="0" err="1">
                <a:latin typeface="NimbusRomNo9L"/>
              </a:rPr>
              <a:t>Dunkelman</a:t>
            </a:r>
            <a:r>
              <a:rPr lang="en-US" sz="1400" dirty="0">
                <a:latin typeface="NimbusRomNo9L"/>
              </a:rPr>
              <a:t>, O., &amp; </a:t>
            </a:r>
            <a:r>
              <a:rPr lang="en-US" sz="1400" dirty="0" err="1">
                <a:latin typeface="NimbusRomNo9L"/>
              </a:rPr>
              <a:t>Kneževic</a:t>
            </a:r>
            <a:r>
              <a:rPr lang="en-US" sz="1400" dirty="0">
                <a:latin typeface="NimbusRomNo9L"/>
              </a:rPr>
              <a:t> ́, M. (2009). Katan and </a:t>
            </a:r>
            <a:r>
              <a:rPr lang="en-US" sz="1400" dirty="0" err="1">
                <a:latin typeface="NimbusRomNo9L"/>
              </a:rPr>
              <a:t>ktantan</a:t>
            </a:r>
            <a:r>
              <a:rPr lang="en-US" sz="1400" dirty="0">
                <a:latin typeface="NimbusRomNo9L"/>
              </a:rPr>
              <a:t> — a family of small and efficient hardware-oriented block ciphers. In C. Clavier &amp; K. </a:t>
            </a:r>
            <a:r>
              <a:rPr lang="en-US" sz="1400" dirty="0" err="1">
                <a:latin typeface="NimbusRomNo9L"/>
              </a:rPr>
              <a:t>Gaj</a:t>
            </a:r>
            <a:r>
              <a:rPr lang="en-US" sz="1400" dirty="0">
                <a:latin typeface="NimbusRomNo9L"/>
              </a:rPr>
              <a:t> (Eds.), Cryptographic hardware and embedded systems - </a:t>
            </a:r>
            <a:r>
              <a:rPr lang="en-US" sz="1400" dirty="0" err="1">
                <a:latin typeface="NimbusRomNo9L"/>
              </a:rPr>
              <a:t>ches</a:t>
            </a:r>
            <a:r>
              <a:rPr lang="en-US" sz="1400" dirty="0">
                <a:latin typeface="NimbusRomNo9L"/>
              </a:rPr>
              <a:t> 2009 (pp. 272–288). Berlin, Heidelberg: Springer Berlin Heidelberg. </a:t>
            </a:r>
          </a:p>
          <a:p>
            <a:pPr marL="342900" indent="-342900">
              <a:buFont typeface="+mj-lt"/>
              <a:buAutoNum type="arabicPeriod"/>
            </a:pPr>
            <a:r>
              <a:rPr lang="en-US" sz="1400" dirty="0" err="1">
                <a:latin typeface="NimbusRomNo9L"/>
              </a:rPr>
              <a:t>Dunkelman</a:t>
            </a:r>
            <a:r>
              <a:rPr lang="en-US" sz="1400" dirty="0">
                <a:latin typeface="NimbusRomNo9L"/>
              </a:rPr>
              <a:t>, O., Keller, N., Ronen, E., &amp; Shamir, A. (2020). The retracing boomerang attack. In Annual international conference on the theory and applications of </a:t>
            </a:r>
            <a:r>
              <a:rPr lang="en-US" sz="1400" dirty="0" err="1">
                <a:latin typeface="NimbusRomNo9L"/>
              </a:rPr>
              <a:t>cryp</a:t>
            </a:r>
            <a:r>
              <a:rPr lang="en-US" sz="1400" dirty="0">
                <a:latin typeface="NimbusRomNo9L"/>
              </a:rPr>
              <a:t>- </a:t>
            </a:r>
            <a:r>
              <a:rPr lang="en-US" sz="1400" dirty="0" err="1">
                <a:latin typeface="NimbusRomNo9L"/>
              </a:rPr>
              <a:t>tographic</a:t>
            </a:r>
            <a:r>
              <a:rPr lang="en-US" sz="1400" dirty="0">
                <a:latin typeface="NimbusRomNo9L"/>
              </a:rPr>
              <a:t> techniques (pp. 280–309). </a:t>
            </a:r>
          </a:p>
          <a:p>
            <a:pPr marL="342900" indent="-342900">
              <a:buFont typeface="+mj-lt"/>
              <a:buAutoNum type="arabicPeriod"/>
            </a:pPr>
            <a:r>
              <a:rPr lang="en-US" sz="1400" dirty="0" err="1">
                <a:latin typeface="NimbusRomNo9L"/>
              </a:rPr>
              <a:t>Dunkelman</a:t>
            </a:r>
            <a:r>
              <a:rPr lang="en-US" sz="1400" dirty="0">
                <a:latin typeface="NimbusRomNo9L"/>
              </a:rPr>
              <a:t>, O., Keller, N., &amp; Shamir, A. (2010). A practical-time related-key attack </a:t>
            </a:r>
            <a:r>
              <a:rPr lang="zh-CN" altLang="en-US" sz="1400" dirty="0">
                <a:latin typeface="NimbusRomNo9L"/>
              </a:rPr>
              <a:t> </a:t>
            </a:r>
            <a:r>
              <a:rPr lang="en-US" sz="1400" dirty="0">
                <a:latin typeface="NimbusRomNo9L"/>
              </a:rPr>
              <a:t>on the </a:t>
            </a:r>
            <a:r>
              <a:rPr lang="en-US" sz="1400" dirty="0" err="1">
                <a:latin typeface="NimbusRomNo9L"/>
              </a:rPr>
              <a:t>kasumi</a:t>
            </a:r>
            <a:r>
              <a:rPr lang="en-US" sz="1400" dirty="0">
                <a:latin typeface="NimbusRomNo9L"/>
              </a:rPr>
              <a:t> cryptosystem used in </a:t>
            </a:r>
            <a:r>
              <a:rPr lang="en-US" sz="1400" dirty="0" err="1">
                <a:latin typeface="NimbusRomNo9L"/>
              </a:rPr>
              <a:t>gsm</a:t>
            </a:r>
            <a:r>
              <a:rPr lang="en-US" sz="1400" dirty="0">
                <a:latin typeface="NimbusRomNo9L"/>
              </a:rPr>
              <a:t> and 3g telephony. In Annual cryptology conference (pp. 393–410). </a:t>
            </a:r>
          </a:p>
          <a:p>
            <a:pPr marL="342900" indent="-342900">
              <a:buFont typeface="+mj-lt"/>
              <a:buAutoNum type="arabicPeriod"/>
            </a:pPr>
            <a:r>
              <a:rPr lang="en-US" sz="1400" dirty="0">
                <a:latin typeface="NimbusRomNo9L"/>
              </a:rPr>
              <a:t>Dworkin, M. J., Barker, E. B., </a:t>
            </a:r>
            <a:r>
              <a:rPr lang="en-US" sz="1400" dirty="0" err="1">
                <a:latin typeface="NimbusRomNo9L"/>
              </a:rPr>
              <a:t>Nechvatal</a:t>
            </a:r>
            <a:r>
              <a:rPr lang="en-US" sz="1400" dirty="0">
                <a:latin typeface="NimbusRomNo9L"/>
              </a:rPr>
              <a:t>, J. R., </a:t>
            </a:r>
            <a:r>
              <a:rPr lang="en-US" sz="1400" dirty="0" err="1">
                <a:latin typeface="NimbusRomNo9L"/>
              </a:rPr>
              <a:t>Foti</a:t>
            </a:r>
            <a:r>
              <a:rPr lang="en-US" sz="1400" dirty="0">
                <a:latin typeface="NimbusRomNo9L"/>
              </a:rPr>
              <a:t>, J., </a:t>
            </a:r>
            <a:r>
              <a:rPr lang="en-US" sz="1400" dirty="0" err="1">
                <a:latin typeface="NimbusRomNo9L"/>
              </a:rPr>
              <a:t>Bassham</a:t>
            </a:r>
            <a:r>
              <a:rPr lang="en-US" sz="1400" dirty="0">
                <a:latin typeface="NimbusRomNo9L"/>
              </a:rPr>
              <a:t>, L. E., Roback, E., . . . others (2001). Advanced encryption standard (</a:t>
            </a:r>
            <a:r>
              <a:rPr lang="en-US" sz="1400" dirty="0" err="1">
                <a:latin typeface="NimbusRomNo9L"/>
              </a:rPr>
              <a:t>aes</a:t>
            </a:r>
            <a:r>
              <a:rPr lang="en-US" sz="1400" dirty="0">
                <a:latin typeface="NimbusRomNo9L"/>
              </a:rPr>
              <a:t>). </a:t>
            </a:r>
          </a:p>
          <a:p>
            <a:pPr marL="342900" indent="-342900">
              <a:buFont typeface="+mj-lt"/>
              <a:buAutoNum type="arabicPeriod"/>
            </a:pPr>
            <a:r>
              <a:rPr lang="en-US" sz="1400" dirty="0">
                <a:latin typeface="NimbusRomNo9L"/>
              </a:rPr>
              <a:t>Dworkin, M. J., et al. (2015). Sha-3 standard: Permutation-based hash and extendable- output functions. </a:t>
            </a:r>
          </a:p>
          <a:p>
            <a:pPr marL="342900" indent="-342900">
              <a:buFont typeface="+mj-lt"/>
              <a:buAutoNum type="arabicPeriod"/>
            </a:pPr>
            <a:r>
              <a:rPr lang="en-US" sz="1400" dirty="0">
                <a:latin typeface="NimbusRomNo9L"/>
              </a:rPr>
              <a:t>Kelsey, J., Kohno, T., &amp; </a:t>
            </a:r>
            <a:r>
              <a:rPr lang="en-US" sz="1400" dirty="0" err="1">
                <a:latin typeface="NimbusRomNo9L"/>
              </a:rPr>
              <a:t>Schneier</a:t>
            </a:r>
            <a:r>
              <a:rPr lang="en-US" sz="1400" dirty="0">
                <a:latin typeface="NimbusRomNo9L"/>
              </a:rPr>
              <a:t>, B. (2000). Amplified boomerang attacks against reduced-round mars and serpent. In International workshop on fast software </a:t>
            </a:r>
            <a:r>
              <a:rPr lang="en-US" sz="1400" dirty="0" err="1">
                <a:latin typeface="NimbusRomNo9L"/>
              </a:rPr>
              <a:t>en</a:t>
            </a:r>
            <a:r>
              <a:rPr lang="en-US" sz="1400" dirty="0">
                <a:latin typeface="NimbusRomNo9L"/>
              </a:rPr>
              <a:t>- </a:t>
            </a:r>
            <a:r>
              <a:rPr lang="en-US" sz="1400" dirty="0" err="1">
                <a:latin typeface="NimbusRomNo9L"/>
              </a:rPr>
              <a:t>cryption</a:t>
            </a:r>
            <a:r>
              <a:rPr lang="en-US" sz="1400" dirty="0">
                <a:latin typeface="NimbusRomNo9L"/>
              </a:rPr>
              <a:t> (pp. 75–93). </a:t>
            </a:r>
          </a:p>
          <a:p>
            <a:pPr marL="342900" indent="-342900">
              <a:buFont typeface="+mj-lt"/>
              <a:buAutoNum type="arabicPeriod"/>
            </a:pPr>
            <a:r>
              <a:rPr lang="en-US" sz="1400" dirty="0">
                <a:latin typeface="NimbusRomNo9L"/>
              </a:rPr>
              <a:t>Matsui, M. (1993). Linear cryptanalysis method for des cipher. In Workshop on the theory and application of of cryptographic techniques (pp. 386–397). </a:t>
            </a:r>
          </a:p>
          <a:p>
            <a:pPr marL="342900" indent="-342900">
              <a:buFont typeface="+mj-lt"/>
              <a:buAutoNum type="arabicPeriod"/>
            </a:pPr>
            <a:r>
              <a:rPr lang="en-US" sz="1400" dirty="0">
                <a:latin typeface="NimbusRomNo9L"/>
              </a:rPr>
              <a:t>Murphy, S. (2011). The return of the cryptographic boomerang. IEEE Transactions on Information Theory, 57(4), 2517-2521. </a:t>
            </a:r>
            <a:r>
              <a:rPr lang="en-US" sz="1400" dirty="0" err="1">
                <a:latin typeface="NimbusRomNo9L"/>
              </a:rPr>
              <a:t>doi</a:t>
            </a:r>
            <a:r>
              <a:rPr lang="en-US" sz="1400" dirty="0">
                <a:latin typeface="NimbusRomNo9L"/>
              </a:rPr>
              <a:t>: 10.1109/TIT.2011.2111091 </a:t>
            </a:r>
          </a:p>
          <a:p>
            <a:pPr marL="342900" indent="-342900">
              <a:buFont typeface="+mj-lt"/>
              <a:buAutoNum type="arabicPeriod"/>
            </a:pPr>
            <a:r>
              <a:rPr lang="en-US" sz="1400" dirty="0">
                <a:latin typeface="NimbusRomNo9L"/>
              </a:rPr>
              <a:t>Pub, F. (1999). Data encryption standard (des). FIPS PUB, 46–3.</a:t>
            </a:r>
            <a:br>
              <a:rPr lang="en-US" sz="1400" dirty="0">
                <a:latin typeface="NimbusRomNo9L"/>
              </a:rPr>
            </a:br>
            <a:r>
              <a:rPr lang="en-US" sz="1400" dirty="0">
                <a:latin typeface="NimbusRomNo9L"/>
              </a:rPr>
              <a:t>Shannon, C. E. (1949). Communication theory of secrecy systems. The Bell System </a:t>
            </a:r>
          </a:p>
          <a:p>
            <a:pPr marL="342900" indent="-342900">
              <a:buFont typeface="+mj-lt"/>
              <a:buAutoNum type="arabicPeriod"/>
            </a:pPr>
            <a:r>
              <a:rPr lang="en-US" sz="1400" dirty="0">
                <a:latin typeface="NimbusRomNo9L"/>
              </a:rPr>
              <a:t>Technical Journal, 28(4), 656-715. </a:t>
            </a:r>
            <a:r>
              <a:rPr lang="en-US" sz="1400" dirty="0" err="1">
                <a:latin typeface="NimbusRomNo9L"/>
              </a:rPr>
              <a:t>doi</a:t>
            </a:r>
            <a:r>
              <a:rPr lang="en-US" sz="1400" dirty="0">
                <a:latin typeface="NimbusRomNo9L"/>
              </a:rPr>
              <a:t>: 10.1002/j.1538-7305.1949.tb00928.x Wagner, D. (1999). The boomerang attack. In L. Knudsen (Ed.), Fast software </a:t>
            </a:r>
            <a:r>
              <a:rPr lang="en-US" sz="1400" dirty="0" err="1">
                <a:latin typeface="NimbusRomNo9L"/>
              </a:rPr>
              <a:t>en</a:t>
            </a:r>
            <a:r>
              <a:rPr lang="en-US" sz="1400" dirty="0">
                <a:latin typeface="NimbusRomNo9L"/>
              </a:rPr>
              <a:t>- </a:t>
            </a:r>
          </a:p>
          <a:p>
            <a:pPr marL="342900" indent="-342900">
              <a:buFont typeface="+mj-lt"/>
              <a:buAutoNum type="arabicPeriod"/>
            </a:pPr>
            <a:r>
              <a:rPr lang="en-US" sz="1400" dirty="0" err="1">
                <a:latin typeface="NimbusRomNo9L"/>
              </a:rPr>
              <a:t>cryption</a:t>
            </a:r>
            <a:r>
              <a:rPr lang="en-US" sz="1400" dirty="0">
                <a:latin typeface="NimbusRomNo9L"/>
              </a:rPr>
              <a:t> (pp. 156–170). Berlin, Heidelberg: Springer Berlin Heidelberg. </a:t>
            </a:r>
          </a:p>
          <a:p>
            <a:pPr marL="342900" indent="-342900">
              <a:buFont typeface="+mj-lt"/>
              <a:buAutoNum type="arabicPeriod"/>
            </a:pPr>
            <a:endParaRPr lang="en-US" sz="1000" dirty="0"/>
          </a:p>
          <a:p>
            <a:pPr marL="342900" indent="-342900">
              <a:buFont typeface="+mj-lt"/>
              <a:buAutoNum type="arabicPeriod"/>
            </a:pPr>
            <a:endParaRPr lang="en-US" sz="1000" dirty="0"/>
          </a:p>
          <a:p>
            <a:pPr marL="228600" indent="-228600" algn="just">
              <a:lnSpc>
                <a:spcPct val="130000"/>
              </a:lnSpc>
              <a:spcAft>
                <a:spcPts val="500"/>
              </a:spcAft>
              <a:buFont typeface="+mj-lt"/>
              <a:buAutoNum type="arabicPeriod"/>
            </a:pPr>
            <a:endParaRPr lang="zh-CN" altLang="zh-CN" sz="11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59F2718B-AC1A-5494-098A-7D49598739BE}"/>
              </a:ext>
            </a:extLst>
          </p:cNvPr>
          <p:cNvSpPr>
            <a:spLocks noGrp="1"/>
          </p:cNvSpPr>
          <p:nvPr>
            <p:ph type="sldNum" sz="quarter" idx="12"/>
          </p:nvPr>
        </p:nvSpPr>
        <p:spPr/>
        <p:txBody>
          <a:bodyPr/>
          <a:lstStyle/>
          <a:p>
            <a:fld id="{DE889C00-3007-445F-903C-C55D6E6A648E}" type="slidenum">
              <a:rPr lang="zh-CN" altLang="en-US" smtClean="0"/>
              <a:pPr/>
              <a:t>17</a:t>
            </a:fld>
            <a:endParaRPr lang="zh-CN" altLang="en-US"/>
          </a:p>
        </p:txBody>
      </p:sp>
    </p:spTree>
    <p:extLst>
      <p:ext uri="{BB962C8B-B14F-4D97-AF65-F5344CB8AC3E}">
        <p14:creationId xmlns:p14="http://schemas.microsoft.com/office/powerpoint/2010/main" val="359058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415398F-43B5-4BA8-BC4E-1F2C9C8C3930}"/>
              </a:ext>
            </a:extLst>
          </p:cNvPr>
          <p:cNvSpPr/>
          <p:nvPr/>
        </p:nvSpPr>
        <p:spPr>
          <a:xfrm>
            <a:off x="0" y="2619000"/>
            <a:ext cx="12192000" cy="162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B733AA6-7D0A-43F3-B849-0DC25337EA72}"/>
              </a:ext>
            </a:extLst>
          </p:cNvPr>
          <p:cNvSpPr txBox="1"/>
          <p:nvPr/>
        </p:nvSpPr>
        <p:spPr>
          <a:xfrm>
            <a:off x="1855099" y="2967335"/>
            <a:ext cx="8481809" cy="923330"/>
          </a:xfrm>
          <a:prstGeom prst="rect">
            <a:avLst/>
          </a:prstGeom>
          <a:noFill/>
        </p:spPr>
        <p:txBody>
          <a:bodyPr wrap="none" rtlCol="0">
            <a:spAutoFit/>
          </a:bodyPr>
          <a:lstStyle/>
          <a:p>
            <a:pPr algn="ctr"/>
            <a:r>
              <a:rPr lang="en-US" altLang="zh-CN" sz="5400" spc="200" dirty="0">
                <a:solidFill>
                  <a:srgbClr val="283C63"/>
                </a:solidFill>
              </a:rPr>
              <a:t>Thanks for your attention</a:t>
            </a:r>
            <a:endParaRPr lang="zh-CN" altLang="en-US" sz="5400" spc="200" dirty="0">
              <a:solidFill>
                <a:srgbClr val="283C63"/>
              </a:solidFill>
            </a:endParaRPr>
          </a:p>
        </p:txBody>
      </p:sp>
      <p:pic>
        <p:nvPicPr>
          <p:cNvPr id="8" name="图片 7">
            <a:extLst>
              <a:ext uri="{FF2B5EF4-FFF2-40B4-BE49-F238E27FC236}">
                <a16:creationId xmlns:a16="http://schemas.microsoft.com/office/drawing/2014/main" id="{18B437CB-DB44-4182-B61B-9EC16F28F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25" y="419208"/>
            <a:ext cx="1453933" cy="1417945"/>
          </a:xfrm>
          <a:prstGeom prst="rect">
            <a:avLst/>
          </a:prstGeom>
        </p:spPr>
      </p:pic>
    </p:spTree>
    <p:extLst>
      <p:ext uri="{BB962C8B-B14F-4D97-AF65-F5344CB8AC3E}">
        <p14:creationId xmlns:p14="http://schemas.microsoft.com/office/powerpoint/2010/main" val="152275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2C5DFDE-9B42-403B-A53E-02776F0115B3}"/>
              </a:ext>
            </a:extLst>
          </p:cNvPr>
          <p:cNvSpPr txBox="1"/>
          <p:nvPr/>
        </p:nvSpPr>
        <p:spPr>
          <a:xfrm>
            <a:off x="2562019" y="2396376"/>
            <a:ext cx="7067962" cy="1862048"/>
          </a:xfrm>
          <a:prstGeom prst="rect">
            <a:avLst/>
          </a:prstGeom>
          <a:noFill/>
        </p:spPr>
        <p:txBody>
          <a:bodyPr wrap="none" rtlCol="0">
            <a:spAutoFit/>
          </a:bodyPr>
          <a:lstStyle/>
          <a:p>
            <a:pPr algn="ctr"/>
            <a:r>
              <a:rPr lang="en-US" altLang="zh-CN" sz="11500" b="1">
                <a:solidFill>
                  <a:schemeClr val="bg1"/>
                </a:solidFill>
              </a:rPr>
              <a:t>THE  END</a:t>
            </a:r>
            <a:endParaRPr lang="zh-CN" altLang="en-US" sz="11500" b="1">
              <a:solidFill>
                <a:schemeClr val="bg1"/>
              </a:solidFill>
            </a:endParaRPr>
          </a:p>
        </p:txBody>
      </p:sp>
    </p:spTree>
    <p:extLst>
      <p:ext uri="{BB962C8B-B14F-4D97-AF65-F5344CB8AC3E}">
        <p14:creationId xmlns:p14="http://schemas.microsoft.com/office/powerpoint/2010/main" val="179524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A1D22ED-7C2B-4DE2-A90B-84D47B43E3A7}"/>
              </a:ext>
            </a:extLst>
          </p:cNvPr>
          <p:cNvSpPr/>
          <p:nvPr/>
        </p:nvSpPr>
        <p:spPr>
          <a:xfrm>
            <a:off x="0" y="0"/>
            <a:ext cx="3240000" cy="6858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Line 39">
            <a:extLst>
              <a:ext uri="{FF2B5EF4-FFF2-40B4-BE49-F238E27FC236}">
                <a16:creationId xmlns:a16="http://schemas.microsoft.com/office/drawing/2014/main" id="{DF0E33DF-1ACA-4B82-A6F8-691CA913384C}"/>
              </a:ext>
            </a:extLst>
          </p:cNvPr>
          <p:cNvSpPr>
            <a:spLocks noChangeShapeType="1"/>
          </p:cNvSpPr>
          <p:nvPr/>
        </p:nvSpPr>
        <p:spPr bwMode="auto">
          <a:xfrm>
            <a:off x="3171841" y="-19050"/>
            <a:ext cx="1587" cy="687705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 name="组合 3">
            <a:extLst>
              <a:ext uri="{FF2B5EF4-FFF2-40B4-BE49-F238E27FC236}">
                <a16:creationId xmlns:a16="http://schemas.microsoft.com/office/drawing/2014/main" id="{1CE7F123-2893-41DD-B953-5B8DF48404E9}"/>
              </a:ext>
            </a:extLst>
          </p:cNvPr>
          <p:cNvGrpSpPr/>
          <p:nvPr/>
        </p:nvGrpSpPr>
        <p:grpSpPr>
          <a:xfrm>
            <a:off x="403161" y="2974968"/>
            <a:ext cx="2433679" cy="908064"/>
            <a:chOff x="763162" y="2974968"/>
            <a:chExt cx="2433679" cy="908064"/>
          </a:xfrm>
        </p:grpSpPr>
        <p:sp>
          <p:nvSpPr>
            <p:cNvPr id="5" name="文本框 4">
              <a:extLst>
                <a:ext uri="{FF2B5EF4-FFF2-40B4-BE49-F238E27FC236}">
                  <a16:creationId xmlns:a16="http://schemas.microsoft.com/office/drawing/2014/main" id="{E711E24C-EEFA-454D-8DA1-B9637AC8FF8A}"/>
                </a:ext>
              </a:extLst>
            </p:cNvPr>
            <p:cNvSpPr txBox="1"/>
            <p:nvPr/>
          </p:nvSpPr>
          <p:spPr>
            <a:xfrm>
              <a:off x="763162" y="3075057"/>
              <a:ext cx="2433679" cy="707886"/>
            </a:xfrm>
            <a:prstGeom prst="rect">
              <a:avLst/>
            </a:prstGeom>
            <a:noFill/>
          </p:spPr>
          <p:txBody>
            <a:bodyPr wrap="none" rtlCol="0">
              <a:spAutoFit/>
            </a:bodyPr>
            <a:lstStyle/>
            <a:p>
              <a:pPr algn="ctr"/>
              <a:r>
                <a:rPr lang="en-US" altLang="zh-CN" sz="4000" b="1">
                  <a:solidFill>
                    <a:schemeClr val="bg1"/>
                  </a:solidFill>
                  <a:latin typeface="Arial" panose="020B0604020202020204" pitchFamily="34" charset="0"/>
                  <a:ea typeface="+mj-ea"/>
                  <a:cs typeface="Arial" panose="020B0604020202020204" pitchFamily="34" charset="0"/>
                </a:rPr>
                <a:t>OUTLINE</a:t>
              </a:r>
              <a:endParaRPr lang="zh-CN" altLang="en-US" sz="4000" b="1">
                <a:solidFill>
                  <a:schemeClr val="bg1"/>
                </a:solidFill>
                <a:latin typeface="Arial" panose="020B0604020202020204" pitchFamily="34" charset="0"/>
                <a:ea typeface="+mj-ea"/>
                <a:cs typeface="Arial" panose="020B0604020202020204" pitchFamily="34" charset="0"/>
              </a:endParaRPr>
            </a:p>
          </p:txBody>
        </p:sp>
        <p:grpSp>
          <p:nvGrpSpPr>
            <p:cNvPr id="6" name="组合 5">
              <a:extLst>
                <a:ext uri="{FF2B5EF4-FFF2-40B4-BE49-F238E27FC236}">
                  <a16:creationId xmlns:a16="http://schemas.microsoft.com/office/drawing/2014/main" id="{DD4329DD-4C59-404A-98AE-A1EEA70BF081}"/>
                </a:ext>
              </a:extLst>
            </p:cNvPr>
            <p:cNvGrpSpPr/>
            <p:nvPr/>
          </p:nvGrpSpPr>
          <p:grpSpPr>
            <a:xfrm>
              <a:off x="927322" y="2974968"/>
              <a:ext cx="2105359" cy="908064"/>
              <a:chOff x="927321" y="2719336"/>
              <a:chExt cx="2105359" cy="908064"/>
            </a:xfrm>
          </p:grpSpPr>
          <p:cxnSp>
            <p:nvCxnSpPr>
              <p:cNvPr id="7" name="直接连接符 6">
                <a:extLst>
                  <a:ext uri="{FF2B5EF4-FFF2-40B4-BE49-F238E27FC236}">
                    <a16:creationId xmlns:a16="http://schemas.microsoft.com/office/drawing/2014/main" id="{D595E6B6-85E7-4F75-844E-7EC0E1919862}"/>
                  </a:ext>
                </a:extLst>
              </p:cNvPr>
              <p:cNvCxnSpPr>
                <a:cxnSpLocks/>
              </p:cNvCxnSpPr>
              <p:nvPr/>
            </p:nvCxnSpPr>
            <p:spPr>
              <a:xfrm>
                <a:off x="927321" y="2719336"/>
                <a:ext cx="21053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CD5C57E-23C7-469F-98FE-ACFB12F0BC47}"/>
                  </a:ext>
                </a:extLst>
              </p:cNvPr>
              <p:cNvCxnSpPr>
                <a:cxnSpLocks/>
              </p:cNvCxnSpPr>
              <p:nvPr/>
            </p:nvCxnSpPr>
            <p:spPr>
              <a:xfrm>
                <a:off x="927321" y="3627400"/>
                <a:ext cx="21053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1" name="文本框 10">
            <a:extLst>
              <a:ext uri="{FF2B5EF4-FFF2-40B4-BE49-F238E27FC236}">
                <a16:creationId xmlns:a16="http://schemas.microsoft.com/office/drawing/2014/main" id="{C516F3B6-C833-4A9D-8F57-F1DC76D66917}"/>
              </a:ext>
            </a:extLst>
          </p:cNvPr>
          <p:cNvSpPr txBox="1"/>
          <p:nvPr/>
        </p:nvSpPr>
        <p:spPr>
          <a:xfrm>
            <a:off x="3863836" y="579130"/>
            <a:ext cx="1039067" cy="400110"/>
          </a:xfrm>
          <a:prstGeom prst="rect">
            <a:avLst/>
          </a:prstGeom>
          <a:noFill/>
        </p:spPr>
        <p:txBody>
          <a:bodyPr wrap="none" rtlCol="0">
            <a:spAutoFit/>
          </a:bodyPr>
          <a:lstStyle/>
          <a:p>
            <a:r>
              <a:rPr lang="en-US" altLang="zh-CN" sz="2000" b="1">
                <a:latin typeface="Arial" panose="020B0604020202020204" pitchFamily="34" charset="0"/>
                <a:cs typeface="Arial" panose="020B0604020202020204" pitchFamily="34" charset="0"/>
              </a:rPr>
              <a:t>Part 01</a:t>
            </a:r>
            <a:endParaRPr lang="zh-CN" altLang="en-US" sz="2000" b="1">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F4C31CB3-90F2-4666-85F2-514529ACE935}"/>
              </a:ext>
            </a:extLst>
          </p:cNvPr>
          <p:cNvSpPr txBox="1"/>
          <p:nvPr/>
        </p:nvSpPr>
        <p:spPr>
          <a:xfrm>
            <a:off x="5146042" y="594519"/>
            <a:ext cx="1954381" cy="369332"/>
          </a:xfrm>
          <a:prstGeom prst="rect">
            <a:avLst/>
          </a:prstGeom>
          <a:noFill/>
        </p:spPr>
        <p:txBody>
          <a:bodyPr wrap="none" rtlCol="0">
            <a:spAutoFit/>
          </a:bodyPr>
          <a:lstStyle/>
          <a:p>
            <a:pPr fontAlgn="base">
              <a:spcBef>
                <a:spcPct val="20000"/>
              </a:spcBef>
              <a:spcAft>
                <a:spcPts val="600"/>
              </a:spcAft>
            </a:pPr>
            <a:r>
              <a:rPr lang="en-US" altLang="zh-CN" dirty="0">
                <a:latin typeface="Arial" pitchFamily="34" charset="0"/>
                <a:cs typeface="Arial" pitchFamily="34" charset="0"/>
              </a:rPr>
              <a:t>INTRODUCTION</a:t>
            </a:r>
            <a:endParaRPr lang="zh-CN" altLang="zh-CN" dirty="0">
              <a:latin typeface="Arial" pitchFamily="34" charset="0"/>
              <a:cs typeface="Arial" pitchFamily="34" charset="0"/>
            </a:endParaRPr>
          </a:p>
        </p:txBody>
      </p:sp>
      <p:cxnSp>
        <p:nvCxnSpPr>
          <p:cNvPr id="13" name="直接连接符 12">
            <a:extLst>
              <a:ext uri="{FF2B5EF4-FFF2-40B4-BE49-F238E27FC236}">
                <a16:creationId xmlns:a16="http://schemas.microsoft.com/office/drawing/2014/main" id="{18274A10-9B04-4235-AEB1-1FC018670228}"/>
              </a:ext>
            </a:extLst>
          </p:cNvPr>
          <p:cNvCxnSpPr>
            <a:cxnSpLocks/>
          </p:cNvCxnSpPr>
          <p:nvPr/>
        </p:nvCxnSpPr>
        <p:spPr>
          <a:xfrm>
            <a:off x="3952736" y="977295"/>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016C856-5EAB-4758-A7FF-1EBF2FF70BAC}"/>
              </a:ext>
            </a:extLst>
          </p:cNvPr>
          <p:cNvSpPr txBox="1"/>
          <p:nvPr/>
        </p:nvSpPr>
        <p:spPr>
          <a:xfrm>
            <a:off x="3863836" y="1330414"/>
            <a:ext cx="1039067" cy="400110"/>
          </a:xfrm>
          <a:prstGeom prst="rect">
            <a:avLst/>
          </a:prstGeom>
          <a:noFill/>
        </p:spPr>
        <p:txBody>
          <a:bodyPr wrap="none" rtlCol="0">
            <a:spAutoFit/>
          </a:bodyPr>
          <a:lstStyle/>
          <a:p>
            <a:r>
              <a:rPr lang="en-US" altLang="zh-CN" sz="2000" b="1">
                <a:latin typeface="Arial" panose="020B0604020202020204" pitchFamily="34" charset="0"/>
                <a:cs typeface="Arial" panose="020B0604020202020204" pitchFamily="34" charset="0"/>
              </a:rPr>
              <a:t>Part 02</a:t>
            </a:r>
            <a:endParaRPr lang="zh-CN" altLang="en-US" sz="2000" b="1">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A2805B5F-5980-416C-89A9-0ACBEC288B22}"/>
              </a:ext>
            </a:extLst>
          </p:cNvPr>
          <p:cNvSpPr txBox="1"/>
          <p:nvPr/>
        </p:nvSpPr>
        <p:spPr>
          <a:xfrm>
            <a:off x="5146042" y="1345803"/>
            <a:ext cx="2578463" cy="369332"/>
          </a:xfrm>
          <a:prstGeom prst="rect">
            <a:avLst/>
          </a:prstGeom>
          <a:noFill/>
        </p:spPr>
        <p:txBody>
          <a:bodyPr wrap="none" rtlCol="0">
            <a:spAutoFit/>
          </a:bodyPr>
          <a:lstStyle/>
          <a:p>
            <a:pPr fontAlgn="base">
              <a:spcBef>
                <a:spcPct val="20000"/>
              </a:spcBef>
              <a:spcAft>
                <a:spcPts val="600"/>
              </a:spcAft>
            </a:pPr>
            <a:r>
              <a:rPr lang="en-US" altLang="zh-CN" dirty="0">
                <a:latin typeface="Arial" pitchFamily="34" charset="0"/>
                <a:cs typeface="Arial" pitchFamily="34" charset="0"/>
              </a:rPr>
              <a:t>LITERATURE</a:t>
            </a:r>
            <a:r>
              <a:rPr lang="zh-CN" altLang="en-US" dirty="0">
                <a:latin typeface="Arial" pitchFamily="34" charset="0"/>
                <a:cs typeface="Arial" pitchFamily="34" charset="0"/>
              </a:rPr>
              <a:t> </a:t>
            </a:r>
            <a:r>
              <a:rPr lang="en-US" altLang="zh-CN" dirty="0">
                <a:latin typeface="Arial" pitchFamily="34" charset="0"/>
                <a:cs typeface="Arial" pitchFamily="34" charset="0"/>
              </a:rPr>
              <a:t>REVIEW</a:t>
            </a:r>
            <a:endParaRPr lang="zh-CN" altLang="zh-CN" dirty="0">
              <a:latin typeface="Arial" pitchFamily="34" charset="0"/>
              <a:cs typeface="Arial" pitchFamily="34" charset="0"/>
            </a:endParaRPr>
          </a:p>
        </p:txBody>
      </p:sp>
      <p:cxnSp>
        <p:nvCxnSpPr>
          <p:cNvPr id="17" name="直接连接符 16">
            <a:extLst>
              <a:ext uri="{FF2B5EF4-FFF2-40B4-BE49-F238E27FC236}">
                <a16:creationId xmlns:a16="http://schemas.microsoft.com/office/drawing/2014/main" id="{BD804DB7-F9CE-4E86-AB8F-83DC785352D2}"/>
              </a:ext>
            </a:extLst>
          </p:cNvPr>
          <p:cNvCxnSpPr>
            <a:cxnSpLocks/>
          </p:cNvCxnSpPr>
          <p:nvPr/>
        </p:nvCxnSpPr>
        <p:spPr>
          <a:xfrm>
            <a:off x="3952736" y="1728579"/>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E55B40F-47F2-4F9D-9EA2-4E1AF7DAA706}"/>
              </a:ext>
            </a:extLst>
          </p:cNvPr>
          <p:cNvSpPr txBox="1"/>
          <p:nvPr/>
        </p:nvSpPr>
        <p:spPr>
          <a:xfrm>
            <a:off x="3863836" y="2081698"/>
            <a:ext cx="1039067" cy="400110"/>
          </a:xfrm>
          <a:prstGeom prst="rect">
            <a:avLst/>
          </a:prstGeom>
          <a:noFill/>
        </p:spPr>
        <p:txBody>
          <a:bodyPr wrap="none" rtlCol="0">
            <a:spAutoFit/>
          </a:bodyPr>
          <a:lstStyle/>
          <a:p>
            <a:r>
              <a:rPr lang="en-US" altLang="zh-CN" sz="2000" b="1">
                <a:latin typeface="Arial" panose="020B0604020202020204" pitchFamily="34" charset="0"/>
                <a:cs typeface="Arial" panose="020B0604020202020204" pitchFamily="34" charset="0"/>
              </a:rPr>
              <a:t>Part 03</a:t>
            </a:r>
            <a:endParaRPr lang="zh-CN" altLang="en-US" sz="2000" b="1">
              <a:latin typeface="Arial" panose="020B0604020202020204" pitchFamily="34" charset="0"/>
              <a:cs typeface="Arial" panose="020B0604020202020204" pitchFamily="34" charset="0"/>
            </a:endParaRPr>
          </a:p>
        </p:txBody>
      </p:sp>
      <p:sp>
        <p:nvSpPr>
          <p:cNvPr id="20" name="文本框 19">
            <a:extLst>
              <a:ext uri="{FF2B5EF4-FFF2-40B4-BE49-F238E27FC236}">
                <a16:creationId xmlns:a16="http://schemas.microsoft.com/office/drawing/2014/main" id="{A9DECB0A-884B-415D-94A0-48E9796C9118}"/>
              </a:ext>
            </a:extLst>
          </p:cNvPr>
          <p:cNvSpPr txBox="1"/>
          <p:nvPr/>
        </p:nvSpPr>
        <p:spPr>
          <a:xfrm>
            <a:off x="5146042" y="2097087"/>
            <a:ext cx="3352200" cy="369332"/>
          </a:xfrm>
          <a:prstGeom prst="rect">
            <a:avLst/>
          </a:prstGeom>
          <a:noFill/>
        </p:spPr>
        <p:txBody>
          <a:bodyPr wrap="none" rtlCol="0">
            <a:spAutoFit/>
          </a:bodyPr>
          <a:lstStyle/>
          <a:p>
            <a:pPr fontAlgn="base">
              <a:spcBef>
                <a:spcPct val="20000"/>
              </a:spcBef>
              <a:spcAft>
                <a:spcPts val="600"/>
              </a:spcAft>
            </a:pPr>
            <a:r>
              <a:rPr lang="en-US" altLang="zh-CN" dirty="0">
                <a:latin typeface="Arial" pitchFamily="34" charset="0"/>
                <a:cs typeface="Arial" pitchFamily="34" charset="0"/>
              </a:rPr>
              <a:t>METHODOLOGY(WORKING)</a:t>
            </a:r>
            <a:r>
              <a:rPr lang="zh-CN" altLang="en-US" dirty="0">
                <a:latin typeface="Arial" pitchFamily="34" charset="0"/>
                <a:cs typeface="Arial" pitchFamily="34" charset="0"/>
              </a:rPr>
              <a:t> </a:t>
            </a:r>
            <a:endParaRPr lang="zh-CN" altLang="zh-CN" dirty="0">
              <a:latin typeface="Arial" pitchFamily="34" charset="0"/>
              <a:cs typeface="Arial" pitchFamily="34" charset="0"/>
            </a:endParaRPr>
          </a:p>
        </p:txBody>
      </p:sp>
      <p:cxnSp>
        <p:nvCxnSpPr>
          <p:cNvPr id="21" name="直接连接符 20">
            <a:extLst>
              <a:ext uri="{FF2B5EF4-FFF2-40B4-BE49-F238E27FC236}">
                <a16:creationId xmlns:a16="http://schemas.microsoft.com/office/drawing/2014/main" id="{E08842A4-671B-4DBC-AB4A-33FEB4DC9B8B}"/>
              </a:ext>
            </a:extLst>
          </p:cNvPr>
          <p:cNvCxnSpPr>
            <a:cxnSpLocks/>
          </p:cNvCxnSpPr>
          <p:nvPr/>
        </p:nvCxnSpPr>
        <p:spPr>
          <a:xfrm>
            <a:off x="3952736" y="2479863"/>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E458341-78B0-4EF8-AF2D-37EB592736B7}"/>
              </a:ext>
            </a:extLst>
          </p:cNvPr>
          <p:cNvSpPr txBox="1"/>
          <p:nvPr/>
        </p:nvSpPr>
        <p:spPr>
          <a:xfrm>
            <a:off x="3863836" y="2832982"/>
            <a:ext cx="1039067" cy="400110"/>
          </a:xfrm>
          <a:prstGeom prst="rect">
            <a:avLst/>
          </a:prstGeom>
          <a:noFill/>
        </p:spPr>
        <p:txBody>
          <a:bodyPr wrap="none" rtlCol="0">
            <a:spAutoFit/>
          </a:bodyPr>
          <a:lstStyle/>
          <a:p>
            <a:r>
              <a:rPr lang="en-US" altLang="zh-CN" sz="2000" b="1">
                <a:latin typeface="Arial" panose="020B0604020202020204" pitchFamily="34" charset="0"/>
                <a:cs typeface="Arial" panose="020B0604020202020204" pitchFamily="34" charset="0"/>
              </a:rPr>
              <a:t>Part 04</a:t>
            </a:r>
            <a:endParaRPr lang="zh-CN" altLang="en-US" sz="2000" b="1">
              <a:latin typeface="Arial" panose="020B0604020202020204" pitchFamily="34" charset="0"/>
              <a:cs typeface="Arial" panose="020B0604020202020204" pitchFamily="34" charset="0"/>
            </a:endParaRPr>
          </a:p>
        </p:txBody>
      </p:sp>
      <p:sp>
        <p:nvSpPr>
          <p:cNvPr id="24" name="文本框 23">
            <a:extLst>
              <a:ext uri="{FF2B5EF4-FFF2-40B4-BE49-F238E27FC236}">
                <a16:creationId xmlns:a16="http://schemas.microsoft.com/office/drawing/2014/main" id="{3DE6C461-C50B-4CF5-B997-9B333A0E023E}"/>
              </a:ext>
            </a:extLst>
          </p:cNvPr>
          <p:cNvSpPr txBox="1"/>
          <p:nvPr/>
        </p:nvSpPr>
        <p:spPr>
          <a:xfrm>
            <a:off x="5146042" y="2848371"/>
            <a:ext cx="4395370" cy="369332"/>
          </a:xfrm>
          <a:prstGeom prst="rect">
            <a:avLst/>
          </a:prstGeom>
          <a:noFill/>
        </p:spPr>
        <p:txBody>
          <a:bodyPr wrap="none" rtlCol="0">
            <a:spAutoFit/>
          </a:bodyPr>
          <a:lstStyle>
            <a:defPPr>
              <a:defRPr lang="zh-CN"/>
            </a:defPPr>
            <a:lvl1pPr fontAlgn="base">
              <a:spcBef>
                <a:spcPct val="20000"/>
              </a:spcBef>
              <a:spcAft>
                <a:spcPts val="600"/>
              </a:spcAft>
              <a:defRPr sz="2000">
                <a:latin typeface="Arial" pitchFamily="34" charset="0"/>
                <a:cs typeface="Arial" pitchFamily="34" charset="0"/>
              </a:defRPr>
            </a:lvl1pPr>
          </a:lstStyle>
          <a:p>
            <a:r>
              <a:rPr lang="en-US" altLang="zh-CN" sz="1800" dirty="0"/>
              <a:t>RESULT</a:t>
            </a:r>
            <a:r>
              <a:rPr lang="zh-CN" altLang="en-US" sz="1800" dirty="0"/>
              <a:t> </a:t>
            </a:r>
            <a:r>
              <a:rPr lang="en-US" altLang="zh-CN" sz="1800" dirty="0"/>
              <a:t>AND</a:t>
            </a:r>
            <a:r>
              <a:rPr lang="zh-CN" altLang="en-US" sz="1800" dirty="0"/>
              <a:t> </a:t>
            </a:r>
            <a:r>
              <a:rPr lang="en-US" altLang="zh-CN" sz="1800" dirty="0"/>
              <a:t>DISCUSSION(WORKING)</a:t>
            </a:r>
            <a:endParaRPr lang="zh-CN" altLang="zh-CN" sz="1800" dirty="0"/>
          </a:p>
        </p:txBody>
      </p:sp>
      <p:cxnSp>
        <p:nvCxnSpPr>
          <p:cNvPr id="25" name="直接连接符 24">
            <a:extLst>
              <a:ext uri="{FF2B5EF4-FFF2-40B4-BE49-F238E27FC236}">
                <a16:creationId xmlns:a16="http://schemas.microsoft.com/office/drawing/2014/main" id="{34840A57-E023-4801-B6B9-90FE8E623226}"/>
              </a:ext>
            </a:extLst>
          </p:cNvPr>
          <p:cNvCxnSpPr>
            <a:cxnSpLocks/>
          </p:cNvCxnSpPr>
          <p:nvPr/>
        </p:nvCxnSpPr>
        <p:spPr>
          <a:xfrm>
            <a:off x="3952736" y="3231147"/>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67BC5960-4E64-4E70-B433-D7805160DA62}"/>
              </a:ext>
            </a:extLst>
          </p:cNvPr>
          <p:cNvSpPr txBox="1"/>
          <p:nvPr/>
        </p:nvSpPr>
        <p:spPr>
          <a:xfrm>
            <a:off x="3863836" y="3584266"/>
            <a:ext cx="1039067" cy="400110"/>
          </a:xfrm>
          <a:prstGeom prst="rect">
            <a:avLst/>
          </a:prstGeom>
          <a:noFill/>
        </p:spPr>
        <p:txBody>
          <a:bodyPr wrap="none" rtlCol="0">
            <a:spAutoFit/>
          </a:bodyPr>
          <a:lstStyle/>
          <a:p>
            <a:r>
              <a:rPr lang="en-US" altLang="zh-CN" sz="2000" b="1">
                <a:latin typeface="Arial" panose="020B0604020202020204" pitchFamily="34" charset="0"/>
                <a:cs typeface="Arial" panose="020B0604020202020204" pitchFamily="34" charset="0"/>
              </a:rPr>
              <a:t>Part 05</a:t>
            </a:r>
            <a:endParaRPr lang="zh-CN" altLang="en-US" sz="2000" b="1">
              <a:latin typeface="Arial" panose="020B0604020202020204" pitchFamily="34" charset="0"/>
              <a:cs typeface="Arial" panose="020B0604020202020204" pitchFamily="34" charset="0"/>
            </a:endParaRPr>
          </a:p>
        </p:txBody>
      </p:sp>
      <p:sp>
        <p:nvSpPr>
          <p:cNvPr id="28" name="文本框 27">
            <a:extLst>
              <a:ext uri="{FF2B5EF4-FFF2-40B4-BE49-F238E27FC236}">
                <a16:creationId xmlns:a16="http://schemas.microsoft.com/office/drawing/2014/main" id="{8980DA1A-3726-4899-A4CE-C4B2CB5B6166}"/>
              </a:ext>
            </a:extLst>
          </p:cNvPr>
          <p:cNvSpPr txBox="1"/>
          <p:nvPr/>
        </p:nvSpPr>
        <p:spPr>
          <a:xfrm>
            <a:off x="5146042" y="3599655"/>
            <a:ext cx="5481244" cy="369332"/>
          </a:xfrm>
          <a:prstGeom prst="rect">
            <a:avLst/>
          </a:prstGeom>
          <a:noFill/>
        </p:spPr>
        <p:txBody>
          <a:bodyPr wrap="none" rtlCol="0">
            <a:spAutoFit/>
          </a:bodyPr>
          <a:lstStyle>
            <a:defPPr>
              <a:defRPr lang="zh-CN"/>
            </a:defPPr>
            <a:lvl1pPr fontAlgn="base">
              <a:spcBef>
                <a:spcPct val="20000"/>
              </a:spcBef>
              <a:spcAft>
                <a:spcPts val="600"/>
              </a:spcAft>
              <a:defRPr sz="2000">
                <a:latin typeface="Arial" pitchFamily="34" charset="0"/>
                <a:cs typeface="Arial" pitchFamily="34" charset="0"/>
              </a:defRPr>
            </a:lvl1pPr>
          </a:lstStyle>
          <a:p>
            <a:r>
              <a:rPr lang="en-US" altLang="zh-CN" sz="1800" dirty="0">
                <a:latin typeface="Arial" pitchFamily="34" charset="0"/>
                <a:cs typeface="Arial" pitchFamily="34" charset="0"/>
              </a:rPr>
              <a:t>CONCLUSION</a:t>
            </a:r>
            <a:r>
              <a:rPr lang="zh-CN" altLang="en-US" sz="1800" dirty="0">
                <a:latin typeface="Arial" pitchFamily="34" charset="0"/>
                <a:cs typeface="Arial" pitchFamily="34" charset="0"/>
              </a:rPr>
              <a:t> </a:t>
            </a:r>
            <a:r>
              <a:rPr lang="en-US" altLang="zh-CN" sz="1800" dirty="0">
                <a:latin typeface="Arial" pitchFamily="34" charset="0"/>
                <a:cs typeface="Arial" pitchFamily="34" charset="0"/>
              </a:rPr>
              <a:t>AND</a:t>
            </a:r>
            <a:r>
              <a:rPr lang="zh-CN" altLang="en-US" sz="1800" dirty="0">
                <a:latin typeface="Arial" pitchFamily="34" charset="0"/>
                <a:cs typeface="Arial" pitchFamily="34" charset="0"/>
              </a:rPr>
              <a:t> </a:t>
            </a:r>
            <a:r>
              <a:rPr lang="en-US" altLang="zh-CN" sz="1800" dirty="0">
                <a:latin typeface="Arial" pitchFamily="34" charset="0"/>
                <a:cs typeface="Arial" pitchFamily="34" charset="0"/>
              </a:rPr>
              <a:t>FUTURE</a:t>
            </a:r>
            <a:r>
              <a:rPr lang="zh-CN" altLang="en-US" sz="1800" dirty="0">
                <a:latin typeface="Arial" pitchFamily="34" charset="0"/>
                <a:cs typeface="Arial" pitchFamily="34" charset="0"/>
              </a:rPr>
              <a:t> </a:t>
            </a:r>
            <a:r>
              <a:rPr lang="en-US" altLang="zh-CN" sz="1800" dirty="0">
                <a:latin typeface="Arial" pitchFamily="34" charset="0"/>
                <a:cs typeface="Arial" pitchFamily="34" charset="0"/>
              </a:rPr>
              <a:t>WORK(NOT</a:t>
            </a:r>
            <a:r>
              <a:rPr lang="zh-CN" altLang="en-US" sz="1800" dirty="0">
                <a:latin typeface="Arial" pitchFamily="34" charset="0"/>
                <a:cs typeface="Arial" pitchFamily="34" charset="0"/>
              </a:rPr>
              <a:t> </a:t>
            </a:r>
            <a:r>
              <a:rPr lang="en-US" altLang="zh-CN" sz="1800" dirty="0">
                <a:latin typeface="Arial" pitchFamily="34" charset="0"/>
                <a:cs typeface="Arial" pitchFamily="34" charset="0"/>
              </a:rPr>
              <a:t>START)</a:t>
            </a:r>
            <a:endParaRPr lang="zh-CN" altLang="zh-CN" sz="1800" dirty="0"/>
          </a:p>
        </p:txBody>
      </p:sp>
      <p:cxnSp>
        <p:nvCxnSpPr>
          <p:cNvPr id="29" name="直接连接符 28">
            <a:extLst>
              <a:ext uri="{FF2B5EF4-FFF2-40B4-BE49-F238E27FC236}">
                <a16:creationId xmlns:a16="http://schemas.microsoft.com/office/drawing/2014/main" id="{0DFA3EAA-1E41-43CA-8427-F6BC26B888B3}"/>
              </a:ext>
            </a:extLst>
          </p:cNvPr>
          <p:cNvCxnSpPr>
            <a:cxnSpLocks/>
          </p:cNvCxnSpPr>
          <p:nvPr/>
        </p:nvCxnSpPr>
        <p:spPr>
          <a:xfrm>
            <a:off x="3952736" y="3982431"/>
            <a:ext cx="356400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2AFE33D-7673-3BAC-9076-BF6040D34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950" y="977295"/>
            <a:ext cx="1562100" cy="1651000"/>
          </a:xfrm>
          <a:prstGeom prst="rect">
            <a:avLst/>
          </a:prstGeom>
        </p:spPr>
      </p:pic>
    </p:spTree>
    <p:extLst>
      <p:ext uri="{BB962C8B-B14F-4D97-AF65-F5344CB8AC3E}">
        <p14:creationId xmlns:p14="http://schemas.microsoft.com/office/powerpoint/2010/main" val="77786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25E79-87FE-4976-98E0-74FF651BFE01}"/>
              </a:ext>
            </a:extLst>
          </p:cNvPr>
          <p:cNvSpPr>
            <a:spLocks noGrp="1"/>
          </p:cNvSpPr>
          <p:nvPr>
            <p:ph type="title"/>
          </p:nvPr>
        </p:nvSpPr>
        <p:spPr>
          <a:xfrm>
            <a:off x="3611880" y="230255"/>
            <a:ext cx="7990840" cy="480131"/>
          </a:xfrm>
        </p:spPr>
        <p:txBody>
          <a:bodyPr/>
          <a:lstStyle/>
          <a:p>
            <a:r>
              <a:rPr lang="en-GB" altLang="zh-CN" sz="2800" b="1" dirty="0">
                <a:solidFill>
                  <a:schemeClr val="bg1"/>
                </a:solidFill>
                <a:latin typeface="Arial" panose="020B0604020202020204" pitchFamily="34" charset="0"/>
                <a:cs typeface="Arial" panose="020B0604020202020204" pitchFamily="34" charset="0"/>
              </a:rPr>
              <a:t>Background </a:t>
            </a:r>
            <a:endParaRPr lang="zh-CN" altLang="en-US" dirty="0"/>
          </a:p>
        </p:txBody>
      </p:sp>
      <p:grpSp>
        <p:nvGrpSpPr>
          <p:cNvPr id="3" name="组合 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9E62752-2ECA-483C-9527-7F66B2802AD9}"/>
              </a:ext>
            </a:extLst>
          </p:cNvPr>
          <p:cNvGrpSpPr/>
          <p:nvPr/>
        </p:nvGrpSpPr>
        <p:grpSpPr>
          <a:xfrm>
            <a:off x="10632558" y="5464455"/>
            <a:ext cx="1229799" cy="981494"/>
            <a:chOff x="3257550" y="1158875"/>
            <a:chExt cx="5661026" cy="4518025"/>
          </a:xfrm>
        </p:grpSpPr>
        <p:sp>
          <p:nvSpPr>
            <p:cNvPr id="4" name="ïšḷíḓé">
              <a:extLst>
                <a:ext uri="{FF2B5EF4-FFF2-40B4-BE49-F238E27FC236}">
                  <a16:creationId xmlns:a16="http://schemas.microsoft.com/office/drawing/2014/main" id="{5C0636BB-48ED-4C85-8E20-2245F5558D7B}"/>
                </a:ext>
              </a:extLst>
            </p:cNvPr>
            <p:cNvSpPr/>
            <p:nvPr/>
          </p:nvSpPr>
          <p:spPr bwMode="auto">
            <a:xfrm>
              <a:off x="3408363" y="1158875"/>
              <a:ext cx="1358900" cy="1792288"/>
            </a:xfrm>
            <a:custGeom>
              <a:avLst/>
              <a:gdLst>
                <a:gd name="T0" fmla="*/ 384 w 412"/>
                <a:gd name="T1" fmla="*/ 333 h 544"/>
                <a:gd name="T2" fmla="*/ 33 w 412"/>
                <a:gd name="T3" fmla="*/ 536 h 544"/>
                <a:gd name="T4" fmla="*/ 0 w 412"/>
                <a:gd name="T5" fmla="*/ 517 h 544"/>
                <a:gd name="T6" fmla="*/ 0 w 412"/>
                <a:gd name="T7" fmla="*/ 259 h 544"/>
                <a:gd name="T8" fmla="*/ 28 w 412"/>
                <a:gd name="T9" fmla="*/ 211 h 544"/>
                <a:gd name="T10" fmla="*/ 379 w 412"/>
                <a:gd name="T11" fmla="*/ 9 h 544"/>
                <a:gd name="T12" fmla="*/ 412 w 412"/>
                <a:gd name="T13" fmla="*/ 28 h 544"/>
                <a:gd name="T14" fmla="*/ 412 w 412"/>
                <a:gd name="T15" fmla="*/ 285 h 544"/>
                <a:gd name="T16" fmla="*/ 384 w 412"/>
                <a:gd name="T17" fmla="*/ 33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544">
                  <a:moveTo>
                    <a:pt x="384" y="333"/>
                  </a:moveTo>
                  <a:cubicBezTo>
                    <a:pt x="33" y="536"/>
                    <a:pt x="33" y="536"/>
                    <a:pt x="33" y="536"/>
                  </a:cubicBezTo>
                  <a:cubicBezTo>
                    <a:pt x="19" y="544"/>
                    <a:pt x="0" y="534"/>
                    <a:pt x="0" y="517"/>
                  </a:cubicBezTo>
                  <a:cubicBezTo>
                    <a:pt x="0" y="259"/>
                    <a:pt x="0" y="259"/>
                    <a:pt x="0" y="259"/>
                  </a:cubicBezTo>
                  <a:cubicBezTo>
                    <a:pt x="0" y="239"/>
                    <a:pt x="11" y="221"/>
                    <a:pt x="28" y="211"/>
                  </a:cubicBezTo>
                  <a:cubicBezTo>
                    <a:pt x="379" y="9"/>
                    <a:pt x="379" y="9"/>
                    <a:pt x="379" y="9"/>
                  </a:cubicBezTo>
                  <a:cubicBezTo>
                    <a:pt x="394" y="0"/>
                    <a:pt x="412" y="11"/>
                    <a:pt x="412" y="28"/>
                  </a:cubicBezTo>
                  <a:cubicBezTo>
                    <a:pt x="412" y="285"/>
                    <a:pt x="412" y="285"/>
                    <a:pt x="412" y="285"/>
                  </a:cubicBezTo>
                  <a:cubicBezTo>
                    <a:pt x="412" y="305"/>
                    <a:pt x="401" y="323"/>
                    <a:pt x="384" y="333"/>
                  </a:cubicBez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 name="iśľïḋè">
              <a:extLst>
                <a:ext uri="{FF2B5EF4-FFF2-40B4-BE49-F238E27FC236}">
                  <a16:creationId xmlns:a16="http://schemas.microsoft.com/office/drawing/2014/main" id="{1992400E-3B90-43E4-8239-5CD14FEA7E6C}"/>
                </a:ext>
              </a:extLst>
            </p:cNvPr>
            <p:cNvSpPr/>
            <p:nvPr/>
          </p:nvSpPr>
          <p:spPr bwMode="auto">
            <a:xfrm>
              <a:off x="3652838" y="2454275"/>
              <a:ext cx="2081213" cy="1262063"/>
            </a:xfrm>
            <a:custGeom>
              <a:avLst/>
              <a:gdLst>
                <a:gd name="T0" fmla="*/ 0 w 631"/>
                <a:gd name="T1" fmla="*/ 383 h 383"/>
                <a:gd name="T2" fmla="*/ 61 w 631"/>
                <a:gd name="T3" fmla="*/ 383 h 383"/>
                <a:gd name="T4" fmla="*/ 110 w 631"/>
                <a:gd name="T5" fmla="*/ 370 h 383"/>
                <a:gd name="T6" fmla="*/ 631 w 631"/>
                <a:gd name="T7" fmla="*/ 69 h 383"/>
                <a:gd name="T8" fmla="*/ 511 w 631"/>
                <a:gd name="T9" fmla="*/ 0 h 383"/>
                <a:gd name="T10" fmla="*/ 431 w 631"/>
                <a:gd name="T11" fmla="*/ 0 h 383"/>
                <a:gd name="T12" fmla="*/ 0 w 631"/>
                <a:gd name="T13" fmla="*/ 383 h 383"/>
              </a:gdLst>
              <a:ahLst/>
              <a:cxnLst>
                <a:cxn ang="0">
                  <a:pos x="T0" y="T1"/>
                </a:cxn>
                <a:cxn ang="0">
                  <a:pos x="T2" y="T3"/>
                </a:cxn>
                <a:cxn ang="0">
                  <a:pos x="T4" y="T5"/>
                </a:cxn>
                <a:cxn ang="0">
                  <a:pos x="T6" y="T7"/>
                </a:cxn>
                <a:cxn ang="0">
                  <a:pos x="T8" y="T9"/>
                </a:cxn>
                <a:cxn ang="0">
                  <a:pos x="T10" y="T11"/>
                </a:cxn>
                <a:cxn ang="0">
                  <a:pos x="T12" y="T13"/>
                </a:cxn>
              </a:cxnLst>
              <a:rect l="0" t="0" r="r" b="b"/>
              <a:pathLst>
                <a:path w="631" h="383">
                  <a:moveTo>
                    <a:pt x="0" y="383"/>
                  </a:moveTo>
                  <a:cubicBezTo>
                    <a:pt x="61" y="383"/>
                    <a:pt x="61" y="383"/>
                    <a:pt x="61" y="383"/>
                  </a:cubicBezTo>
                  <a:cubicBezTo>
                    <a:pt x="78" y="383"/>
                    <a:pt x="95" y="378"/>
                    <a:pt x="110" y="370"/>
                  </a:cubicBezTo>
                  <a:cubicBezTo>
                    <a:pt x="631" y="69"/>
                    <a:pt x="631" y="69"/>
                    <a:pt x="631" y="69"/>
                  </a:cubicBezTo>
                  <a:cubicBezTo>
                    <a:pt x="511" y="0"/>
                    <a:pt x="511" y="0"/>
                    <a:pt x="511" y="0"/>
                  </a:cubicBezTo>
                  <a:cubicBezTo>
                    <a:pt x="431" y="0"/>
                    <a:pt x="431" y="0"/>
                    <a:pt x="431" y="0"/>
                  </a:cubicBezTo>
                  <a:cubicBezTo>
                    <a:pt x="0" y="383"/>
                    <a:pt x="0" y="383"/>
                    <a:pt x="0" y="383"/>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6" name="îṩľïďe">
              <a:extLst>
                <a:ext uri="{FF2B5EF4-FFF2-40B4-BE49-F238E27FC236}">
                  <a16:creationId xmlns:a16="http://schemas.microsoft.com/office/drawing/2014/main" id="{8A8C0CCC-35C5-4371-AF6C-896EC6C99EAF}"/>
                </a:ext>
              </a:extLst>
            </p:cNvPr>
            <p:cNvSpPr/>
            <p:nvPr/>
          </p:nvSpPr>
          <p:spPr bwMode="auto">
            <a:xfrm>
              <a:off x="5656263" y="3040063"/>
              <a:ext cx="2081213" cy="1846263"/>
            </a:xfrm>
            <a:custGeom>
              <a:avLst/>
              <a:gdLst>
                <a:gd name="T0" fmla="*/ 0 w 631"/>
                <a:gd name="T1" fmla="*/ 560 h 560"/>
                <a:gd name="T2" fmla="*/ 61 w 631"/>
                <a:gd name="T3" fmla="*/ 560 h 560"/>
                <a:gd name="T4" fmla="*/ 110 w 631"/>
                <a:gd name="T5" fmla="*/ 547 h 560"/>
                <a:gd name="T6" fmla="*/ 631 w 631"/>
                <a:gd name="T7" fmla="*/ 246 h 560"/>
                <a:gd name="T8" fmla="*/ 218 w 631"/>
                <a:gd name="T9" fmla="*/ 0 h 560"/>
                <a:gd name="T10" fmla="*/ 138 w 631"/>
                <a:gd name="T11" fmla="*/ 0 h 560"/>
                <a:gd name="T12" fmla="*/ 0 w 631"/>
                <a:gd name="T13" fmla="*/ 560 h 560"/>
              </a:gdLst>
              <a:ahLst/>
              <a:cxnLst>
                <a:cxn ang="0">
                  <a:pos x="T0" y="T1"/>
                </a:cxn>
                <a:cxn ang="0">
                  <a:pos x="T2" y="T3"/>
                </a:cxn>
                <a:cxn ang="0">
                  <a:pos x="T4" y="T5"/>
                </a:cxn>
                <a:cxn ang="0">
                  <a:pos x="T6" y="T7"/>
                </a:cxn>
                <a:cxn ang="0">
                  <a:pos x="T8" y="T9"/>
                </a:cxn>
                <a:cxn ang="0">
                  <a:pos x="T10" y="T11"/>
                </a:cxn>
                <a:cxn ang="0">
                  <a:pos x="T12" y="T13"/>
                </a:cxn>
              </a:cxnLst>
              <a:rect l="0" t="0" r="r" b="b"/>
              <a:pathLst>
                <a:path w="631" h="560">
                  <a:moveTo>
                    <a:pt x="0" y="560"/>
                  </a:moveTo>
                  <a:cubicBezTo>
                    <a:pt x="61" y="560"/>
                    <a:pt x="61" y="560"/>
                    <a:pt x="61" y="560"/>
                  </a:cubicBezTo>
                  <a:cubicBezTo>
                    <a:pt x="78" y="560"/>
                    <a:pt x="95" y="556"/>
                    <a:pt x="110" y="547"/>
                  </a:cubicBezTo>
                  <a:cubicBezTo>
                    <a:pt x="631" y="246"/>
                    <a:pt x="631" y="246"/>
                    <a:pt x="631" y="246"/>
                  </a:cubicBezTo>
                  <a:cubicBezTo>
                    <a:pt x="218" y="0"/>
                    <a:pt x="218" y="0"/>
                    <a:pt x="218" y="0"/>
                  </a:cubicBezTo>
                  <a:cubicBezTo>
                    <a:pt x="138" y="0"/>
                    <a:pt x="138" y="0"/>
                    <a:pt x="138" y="0"/>
                  </a:cubicBezTo>
                  <a:cubicBezTo>
                    <a:pt x="0" y="560"/>
                    <a:pt x="0" y="560"/>
                    <a:pt x="0" y="560"/>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7" name="ï$ḷíḍé">
              <a:extLst>
                <a:ext uri="{FF2B5EF4-FFF2-40B4-BE49-F238E27FC236}">
                  <a16:creationId xmlns:a16="http://schemas.microsoft.com/office/drawing/2014/main" id="{523CAD7C-5AE7-4269-BC16-21A0AC37AD10}"/>
                </a:ext>
              </a:extLst>
            </p:cNvPr>
            <p:cNvSpPr/>
            <p:nvPr/>
          </p:nvSpPr>
          <p:spPr bwMode="auto">
            <a:xfrm>
              <a:off x="7123113" y="4097338"/>
              <a:ext cx="1795463" cy="1573213"/>
            </a:xfrm>
            <a:custGeom>
              <a:avLst/>
              <a:gdLst>
                <a:gd name="T0" fmla="*/ 0 w 544"/>
                <a:gd name="T1" fmla="*/ 477 h 477"/>
                <a:gd name="T2" fmla="*/ 61 w 544"/>
                <a:gd name="T3" fmla="*/ 477 h 477"/>
                <a:gd name="T4" fmla="*/ 110 w 544"/>
                <a:gd name="T5" fmla="*/ 463 h 477"/>
                <a:gd name="T6" fmla="*/ 544 w 544"/>
                <a:gd name="T7" fmla="*/ 210 h 477"/>
                <a:gd name="T8" fmla="*/ 186 w 544"/>
                <a:gd name="T9" fmla="*/ 0 h 477"/>
                <a:gd name="T10" fmla="*/ 106 w 544"/>
                <a:gd name="T11" fmla="*/ 0 h 477"/>
                <a:gd name="T12" fmla="*/ 0 w 544"/>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544" h="477">
                  <a:moveTo>
                    <a:pt x="0" y="477"/>
                  </a:moveTo>
                  <a:cubicBezTo>
                    <a:pt x="61" y="477"/>
                    <a:pt x="61" y="477"/>
                    <a:pt x="61" y="477"/>
                  </a:cubicBezTo>
                  <a:cubicBezTo>
                    <a:pt x="78" y="477"/>
                    <a:pt x="95" y="472"/>
                    <a:pt x="110" y="463"/>
                  </a:cubicBezTo>
                  <a:cubicBezTo>
                    <a:pt x="544" y="210"/>
                    <a:pt x="544" y="210"/>
                    <a:pt x="544" y="210"/>
                  </a:cubicBezTo>
                  <a:cubicBezTo>
                    <a:pt x="186" y="0"/>
                    <a:pt x="186" y="0"/>
                    <a:pt x="186" y="0"/>
                  </a:cubicBezTo>
                  <a:cubicBezTo>
                    <a:pt x="106" y="0"/>
                    <a:pt x="106" y="0"/>
                    <a:pt x="106" y="0"/>
                  </a:cubicBezTo>
                  <a:cubicBezTo>
                    <a:pt x="0" y="477"/>
                    <a:pt x="0" y="477"/>
                    <a:pt x="0" y="477"/>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8" name="işļiďe">
              <a:extLst>
                <a:ext uri="{FF2B5EF4-FFF2-40B4-BE49-F238E27FC236}">
                  <a16:creationId xmlns:a16="http://schemas.microsoft.com/office/drawing/2014/main" id="{2242811D-5F50-44CA-924C-BE8E45A2C07D}"/>
                </a:ext>
              </a:extLst>
            </p:cNvPr>
            <p:cNvSpPr/>
            <p:nvPr/>
          </p:nvSpPr>
          <p:spPr bwMode="auto">
            <a:xfrm>
              <a:off x="4173538" y="4565650"/>
              <a:ext cx="1287463" cy="798513"/>
            </a:xfrm>
            <a:custGeom>
              <a:avLst/>
              <a:gdLst>
                <a:gd name="T0" fmla="*/ 171 w 390"/>
                <a:gd name="T1" fmla="*/ 242 h 242"/>
                <a:gd name="T2" fmla="*/ 231 w 390"/>
                <a:gd name="T3" fmla="*/ 242 h 242"/>
                <a:gd name="T4" fmla="*/ 280 w 390"/>
                <a:gd name="T5" fmla="*/ 228 h 242"/>
                <a:gd name="T6" fmla="*/ 390 w 390"/>
                <a:gd name="T7" fmla="*/ 165 h 242"/>
                <a:gd name="T8" fmla="*/ 80 w 390"/>
                <a:gd name="T9" fmla="*/ 0 h 242"/>
                <a:gd name="T10" fmla="*/ 0 w 390"/>
                <a:gd name="T11" fmla="*/ 0 h 242"/>
                <a:gd name="T12" fmla="*/ 171 w 39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390" h="242">
                  <a:moveTo>
                    <a:pt x="171" y="242"/>
                  </a:moveTo>
                  <a:cubicBezTo>
                    <a:pt x="231" y="242"/>
                    <a:pt x="231" y="242"/>
                    <a:pt x="231" y="242"/>
                  </a:cubicBezTo>
                  <a:cubicBezTo>
                    <a:pt x="248" y="242"/>
                    <a:pt x="265" y="237"/>
                    <a:pt x="280" y="228"/>
                  </a:cubicBezTo>
                  <a:cubicBezTo>
                    <a:pt x="390" y="165"/>
                    <a:pt x="390" y="165"/>
                    <a:pt x="390" y="165"/>
                  </a:cubicBezTo>
                  <a:cubicBezTo>
                    <a:pt x="80" y="0"/>
                    <a:pt x="80" y="0"/>
                    <a:pt x="80" y="0"/>
                  </a:cubicBezTo>
                  <a:cubicBezTo>
                    <a:pt x="0" y="0"/>
                    <a:pt x="0" y="0"/>
                    <a:pt x="0" y="0"/>
                  </a:cubicBezTo>
                  <a:cubicBezTo>
                    <a:pt x="171" y="242"/>
                    <a:pt x="171" y="242"/>
                    <a:pt x="171" y="242"/>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9" name="ïṩ1ïḍè">
              <a:extLst>
                <a:ext uri="{FF2B5EF4-FFF2-40B4-BE49-F238E27FC236}">
                  <a16:creationId xmlns:a16="http://schemas.microsoft.com/office/drawing/2014/main" id="{BF1B4281-CBA4-4586-9CA8-BF6B3C584D89}"/>
                </a:ext>
              </a:extLst>
            </p:cNvPr>
            <p:cNvSpPr/>
            <p:nvPr/>
          </p:nvSpPr>
          <p:spPr bwMode="auto">
            <a:xfrm>
              <a:off x="7159625" y="2809875"/>
              <a:ext cx="1284288" cy="796925"/>
            </a:xfrm>
            <a:custGeom>
              <a:avLst/>
              <a:gdLst>
                <a:gd name="T0" fmla="*/ 170 w 389"/>
                <a:gd name="T1" fmla="*/ 242 h 242"/>
                <a:gd name="T2" fmla="*/ 231 w 389"/>
                <a:gd name="T3" fmla="*/ 242 h 242"/>
                <a:gd name="T4" fmla="*/ 280 w 389"/>
                <a:gd name="T5" fmla="*/ 229 h 242"/>
                <a:gd name="T6" fmla="*/ 389 w 389"/>
                <a:gd name="T7" fmla="*/ 165 h 242"/>
                <a:gd name="T8" fmla="*/ 80 w 389"/>
                <a:gd name="T9" fmla="*/ 0 h 242"/>
                <a:gd name="T10" fmla="*/ 0 w 389"/>
                <a:gd name="T11" fmla="*/ 0 h 242"/>
                <a:gd name="T12" fmla="*/ 170 w 38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389" h="242">
                  <a:moveTo>
                    <a:pt x="170" y="242"/>
                  </a:moveTo>
                  <a:cubicBezTo>
                    <a:pt x="231" y="242"/>
                    <a:pt x="231" y="242"/>
                    <a:pt x="231" y="242"/>
                  </a:cubicBezTo>
                  <a:cubicBezTo>
                    <a:pt x="248" y="242"/>
                    <a:pt x="265" y="237"/>
                    <a:pt x="280" y="229"/>
                  </a:cubicBezTo>
                  <a:cubicBezTo>
                    <a:pt x="389" y="165"/>
                    <a:pt x="389" y="165"/>
                    <a:pt x="389" y="165"/>
                  </a:cubicBezTo>
                  <a:cubicBezTo>
                    <a:pt x="80" y="0"/>
                    <a:pt x="80" y="0"/>
                    <a:pt x="80" y="0"/>
                  </a:cubicBezTo>
                  <a:cubicBezTo>
                    <a:pt x="0" y="0"/>
                    <a:pt x="0" y="0"/>
                    <a:pt x="0" y="0"/>
                  </a:cubicBezTo>
                  <a:cubicBezTo>
                    <a:pt x="170" y="242"/>
                    <a:pt x="170" y="242"/>
                    <a:pt x="170" y="242"/>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0" name="îṣḷiḓé">
              <a:extLst>
                <a:ext uri="{FF2B5EF4-FFF2-40B4-BE49-F238E27FC236}">
                  <a16:creationId xmlns:a16="http://schemas.microsoft.com/office/drawing/2014/main" id="{779081C9-D3CD-4FA8-9CD0-87E49EBE9CFC}"/>
                </a:ext>
              </a:extLst>
            </p:cNvPr>
            <p:cNvSpPr/>
            <p:nvPr/>
          </p:nvSpPr>
          <p:spPr bwMode="auto">
            <a:xfrm>
              <a:off x="4325938" y="3079750"/>
              <a:ext cx="1774825" cy="1825625"/>
            </a:xfrm>
            <a:custGeom>
              <a:avLst/>
              <a:gdLst>
                <a:gd name="T0" fmla="*/ 538 w 538"/>
                <a:gd name="T1" fmla="*/ 0 h 554"/>
                <a:gd name="T2" fmla="*/ 514 w 538"/>
                <a:gd name="T3" fmla="*/ 8 h 554"/>
                <a:gd name="T4" fmla="*/ 16 w 538"/>
                <a:gd name="T5" fmla="*/ 295 h 554"/>
                <a:gd name="T6" fmla="*/ 16 w 538"/>
                <a:gd name="T7" fmla="*/ 337 h 554"/>
                <a:gd name="T8" fmla="*/ 365 w 538"/>
                <a:gd name="T9" fmla="*/ 544 h 554"/>
                <a:gd name="T10" fmla="*/ 401 w 538"/>
                <a:gd name="T11" fmla="*/ 554 h 554"/>
                <a:gd name="T12" fmla="*/ 430 w 538"/>
                <a:gd name="T13" fmla="*/ 548 h 554"/>
                <a:gd name="T14" fmla="*/ 403 w 538"/>
                <a:gd name="T15" fmla="*/ 548 h 554"/>
                <a:gd name="T16" fmla="*/ 538 w 538"/>
                <a:gd name="T17"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554">
                  <a:moveTo>
                    <a:pt x="538" y="0"/>
                  </a:moveTo>
                  <a:cubicBezTo>
                    <a:pt x="529" y="1"/>
                    <a:pt x="521" y="4"/>
                    <a:pt x="514" y="8"/>
                  </a:cubicBezTo>
                  <a:cubicBezTo>
                    <a:pt x="16" y="295"/>
                    <a:pt x="16" y="295"/>
                    <a:pt x="16" y="295"/>
                  </a:cubicBezTo>
                  <a:cubicBezTo>
                    <a:pt x="0" y="305"/>
                    <a:pt x="0" y="328"/>
                    <a:pt x="16" y="337"/>
                  </a:cubicBezTo>
                  <a:cubicBezTo>
                    <a:pt x="365" y="544"/>
                    <a:pt x="365" y="544"/>
                    <a:pt x="365" y="544"/>
                  </a:cubicBezTo>
                  <a:cubicBezTo>
                    <a:pt x="376" y="551"/>
                    <a:pt x="389" y="554"/>
                    <a:pt x="401" y="554"/>
                  </a:cubicBezTo>
                  <a:cubicBezTo>
                    <a:pt x="411" y="554"/>
                    <a:pt x="421" y="552"/>
                    <a:pt x="430" y="548"/>
                  </a:cubicBezTo>
                  <a:cubicBezTo>
                    <a:pt x="403" y="548"/>
                    <a:pt x="403" y="548"/>
                    <a:pt x="403" y="548"/>
                  </a:cubicBezTo>
                  <a:cubicBezTo>
                    <a:pt x="538" y="0"/>
                    <a:pt x="538" y="0"/>
                    <a:pt x="538" y="0"/>
                  </a:cubicBezTo>
                </a:path>
              </a:pathLst>
            </a:custGeom>
            <a:solidFill>
              <a:srgbClr val="A5B5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ïSľiďé">
              <a:extLst>
                <a:ext uri="{FF2B5EF4-FFF2-40B4-BE49-F238E27FC236}">
                  <a16:creationId xmlns:a16="http://schemas.microsoft.com/office/drawing/2014/main" id="{E90EBD1D-334E-4613-9175-1C2C8C6C8A9E}"/>
                </a:ext>
              </a:extLst>
            </p:cNvPr>
            <p:cNvSpPr/>
            <p:nvPr/>
          </p:nvSpPr>
          <p:spPr bwMode="auto">
            <a:xfrm>
              <a:off x="5656263" y="3076575"/>
              <a:ext cx="1803400" cy="1809750"/>
            </a:xfrm>
            <a:custGeom>
              <a:avLst/>
              <a:gdLst>
                <a:gd name="T0" fmla="*/ 146 w 547"/>
                <a:gd name="T1" fmla="*/ 0 h 549"/>
                <a:gd name="T2" fmla="*/ 135 w 547"/>
                <a:gd name="T3" fmla="*/ 1 h 549"/>
                <a:gd name="T4" fmla="*/ 0 w 547"/>
                <a:gd name="T5" fmla="*/ 549 h 549"/>
                <a:gd name="T6" fmla="*/ 27 w 547"/>
                <a:gd name="T7" fmla="*/ 549 h 549"/>
                <a:gd name="T8" fmla="*/ 34 w 547"/>
                <a:gd name="T9" fmla="*/ 546 h 549"/>
                <a:gd name="T10" fmla="*/ 531 w 547"/>
                <a:gd name="T11" fmla="*/ 258 h 549"/>
                <a:gd name="T12" fmla="*/ 531 w 547"/>
                <a:gd name="T13" fmla="*/ 216 h 549"/>
                <a:gd name="T14" fmla="*/ 183 w 547"/>
                <a:gd name="T15" fmla="*/ 10 h 549"/>
                <a:gd name="T16" fmla="*/ 146 w 547"/>
                <a:gd name="T17"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7" h="549">
                  <a:moveTo>
                    <a:pt x="146" y="0"/>
                  </a:moveTo>
                  <a:cubicBezTo>
                    <a:pt x="142" y="0"/>
                    <a:pt x="139" y="0"/>
                    <a:pt x="135" y="1"/>
                  </a:cubicBezTo>
                  <a:cubicBezTo>
                    <a:pt x="0" y="549"/>
                    <a:pt x="0" y="549"/>
                    <a:pt x="0" y="549"/>
                  </a:cubicBezTo>
                  <a:cubicBezTo>
                    <a:pt x="27" y="549"/>
                    <a:pt x="27" y="549"/>
                    <a:pt x="27" y="549"/>
                  </a:cubicBezTo>
                  <a:cubicBezTo>
                    <a:pt x="29" y="548"/>
                    <a:pt x="31" y="547"/>
                    <a:pt x="34" y="546"/>
                  </a:cubicBezTo>
                  <a:cubicBezTo>
                    <a:pt x="531" y="258"/>
                    <a:pt x="531" y="258"/>
                    <a:pt x="531" y="258"/>
                  </a:cubicBezTo>
                  <a:cubicBezTo>
                    <a:pt x="547" y="249"/>
                    <a:pt x="547" y="226"/>
                    <a:pt x="531" y="216"/>
                  </a:cubicBezTo>
                  <a:cubicBezTo>
                    <a:pt x="183" y="10"/>
                    <a:pt x="183" y="10"/>
                    <a:pt x="183" y="10"/>
                  </a:cubicBezTo>
                  <a:cubicBezTo>
                    <a:pt x="171" y="3"/>
                    <a:pt x="159" y="0"/>
                    <a:pt x="146" y="0"/>
                  </a:cubicBezTo>
                </a:path>
              </a:pathLst>
            </a:custGeom>
            <a:solidFill>
              <a:srgbClr val="508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îṡḻîḍê">
              <a:extLst>
                <a:ext uri="{FF2B5EF4-FFF2-40B4-BE49-F238E27FC236}">
                  <a16:creationId xmlns:a16="http://schemas.microsoft.com/office/drawing/2014/main" id="{1DFF39CE-B62A-4D47-A1A1-54A43028A0B4}"/>
                </a:ext>
              </a:extLst>
            </p:cNvPr>
            <p:cNvSpPr/>
            <p:nvPr/>
          </p:nvSpPr>
          <p:spPr bwMode="auto">
            <a:xfrm>
              <a:off x="3257550" y="2454275"/>
              <a:ext cx="1817688" cy="1274763"/>
            </a:xfrm>
            <a:custGeom>
              <a:avLst/>
              <a:gdLst>
                <a:gd name="T0" fmla="*/ 549 w 551"/>
                <a:gd name="T1" fmla="*/ 0 h 387"/>
                <a:gd name="T2" fmla="*/ 514 w 551"/>
                <a:gd name="T3" fmla="*/ 9 h 387"/>
                <a:gd name="T4" fmla="*/ 17 w 551"/>
                <a:gd name="T5" fmla="*/ 296 h 387"/>
                <a:gd name="T6" fmla="*/ 17 w 551"/>
                <a:gd name="T7" fmla="*/ 338 h 387"/>
                <a:gd name="T8" fmla="*/ 84 w 551"/>
                <a:gd name="T9" fmla="*/ 378 h 387"/>
                <a:gd name="T10" fmla="*/ 120 w 551"/>
                <a:gd name="T11" fmla="*/ 387 h 387"/>
                <a:gd name="T12" fmla="*/ 144 w 551"/>
                <a:gd name="T13" fmla="*/ 383 h 387"/>
                <a:gd name="T14" fmla="*/ 120 w 551"/>
                <a:gd name="T15" fmla="*/ 383 h 387"/>
                <a:gd name="T16" fmla="*/ 551 w 551"/>
                <a:gd name="T17" fmla="*/ 0 h 387"/>
                <a:gd name="T18" fmla="*/ 549 w 551"/>
                <a:gd name="T19"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387">
                  <a:moveTo>
                    <a:pt x="549" y="0"/>
                  </a:moveTo>
                  <a:cubicBezTo>
                    <a:pt x="537" y="0"/>
                    <a:pt x="525" y="3"/>
                    <a:pt x="514" y="9"/>
                  </a:cubicBezTo>
                  <a:cubicBezTo>
                    <a:pt x="17" y="296"/>
                    <a:pt x="17" y="296"/>
                    <a:pt x="17" y="296"/>
                  </a:cubicBezTo>
                  <a:cubicBezTo>
                    <a:pt x="0" y="306"/>
                    <a:pt x="0" y="329"/>
                    <a:pt x="17" y="338"/>
                  </a:cubicBezTo>
                  <a:cubicBezTo>
                    <a:pt x="84" y="378"/>
                    <a:pt x="84" y="378"/>
                    <a:pt x="84" y="378"/>
                  </a:cubicBezTo>
                  <a:cubicBezTo>
                    <a:pt x="95" y="384"/>
                    <a:pt x="108" y="387"/>
                    <a:pt x="120" y="387"/>
                  </a:cubicBezTo>
                  <a:cubicBezTo>
                    <a:pt x="128" y="387"/>
                    <a:pt x="136" y="386"/>
                    <a:pt x="144" y="383"/>
                  </a:cubicBezTo>
                  <a:cubicBezTo>
                    <a:pt x="120" y="383"/>
                    <a:pt x="120" y="383"/>
                    <a:pt x="120" y="383"/>
                  </a:cubicBezTo>
                  <a:cubicBezTo>
                    <a:pt x="551" y="0"/>
                    <a:pt x="551" y="0"/>
                    <a:pt x="551" y="0"/>
                  </a:cubicBezTo>
                  <a:cubicBezTo>
                    <a:pt x="551" y="0"/>
                    <a:pt x="550" y="0"/>
                    <a:pt x="549" y="0"/>
                  </a:cubicBezTo>
                </a:path>
              </a:pathLst>
            </a:custGeom>
            <a:solidFill>
              <a:srgbClr val="A5B5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îṥľidê">
              <a:extLst>
                <a:ext uri="{FF2B5EF4-FFF2-40B4-BE49-F238E27FC236}">
                  <a16:creationId xmlns:a16="http://schemas.microsoft.com/office/drawing/2014/main" id="{B0F0400E-A03D-4620-8C39-07ACBBFD36F0}"/>
                </a:ext>
              </a:extLst>
            </p:cNvPr>
            <p:cNvSpPr/>
            <p:nvPr/>
          </p:nvSpPr>
          <p:spPr bwMode="auto">
            <a:xfrm>
              <a:off x="3652838" y="2454275"/>
              <a:ext cx="1811338" cy="1262063"/>
            </a:xfrm>
            <a:custGeom>
              <a:avLst/>
              <a:gdLst>
                <a:gd name="T0" fmla="*/ 431 w 549"/>
                <a:gd name="T1" fmla="*/ 0 h 383"/>
                <a:gd name="T2" fmla="*/ 0 w 549"/>
                <a:gd name="T3" fmla="*/ 383 h 383"/>
                <a:gd name="T4" fmla="*/ 24 w 549"/>
                <a:gd name="T5" fmla="*/ 383 h 383"/>
                <a:gd name="T6" fmla="*/ 36 w 549"/>
                <a:gd name="T7" fmla="*/ 378 h 383"/>
                <a:gd name="T8" fmla="*/ 533 w 549"/>
                <a:gd name="T9" fmla="*/ 91 h 383"/>
                <a:gd name="T10" fmla="*/ 533 w 549"/>
                <a:gd name="T11" fmla="*/ 48 h 383"/>
                <a:gd name="T12" fmla="*/ 465 w 549"/>
                <a:gd name="T13" fmla="*/ 9 h 383"/>
                <a:gd name="T14" fmla="*/ 431 w 549"/>
                <a:gd name="T15" fmla="*/ 0 h 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9" h="383">
                  <a:moveTo>
                    <a:pt x="431" y="0"/>
                  </a:moveTo>
                  <a:cubicBezTo>
                    <a:pt x="0" y="383"/>
                    <a:pt x="0" y="383"/>
                    <a:pt x="0" y="383"/>
                  </a:cubicBezTo>
                  <a:cubicBezTo>
                    <a:pt x="24" y="383"/>
                    <a:pt x="24" y="383"/>
                    <a:pt x="24" y="383"/>
                  </a:cubicBezTo>
                  <a:cubicBezTo>
                    <a:pt x="28" y="382"/>
                    <a:pt x="32" y="380"/>
                    <a:pt x="36" y="378"/>
                  </a:cubicBezTo>
                  <a:cubicBezTo>
                    <a:pt x="533" y="91"/>
                    <a:pt x="533" y="91"/>
                    <a:pt x="533" y="91"/>
                  </a:cubicBezTo>
                  <a:cubicBezTo>
                    <a:pt x="549" y="81"/>
                    <a:pt x="549" y="58"/>
                    <a:pt x="533" y="48"/>
                  </a:cubicBezTo>
                  <a:cubicBezTo>
                    <a:pt x="465" y="9"/>
                    <a:pt x="465" y="9"/>
                    <a:pt x="465" y="9"/>
                  </a:cubicBezTo>
                  <a:cubicBezTo>
                    <a:pt x="455" y="3"/>
                    <a:pt x="443" y="0"/>
                    <a:pt x="431" y="0"/>
                  </a:cubicBezTo>
                </a:path>
              </a:pathLst>
            </a:custGeom>
            <a:solidFill>
              <a:srgbClr val="508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iṧľíďê">
              <a:extLst>
                <a:ext uri="{FF2B5EF4-FFF2-40B4-BE49-F238E27FC236}">
                  <a16:creationId xmlns:a16="http://schemas.microsoft.com/office/drawing/2014/main" id="{A5167F92-8BA5-4403-A14C-88BD9461EB6D}"/>
                </a:ext>
              </a:extLst>
            </p:cNvPr>
            <p:cNvSpPr/>
            <p:nvPr/>
          </p:nvSpPr>
          <p:spPr bwMode="auto">
            <a:xfrm>
              <a:off x="4338638" y="3043238"/>
              <a:ext cx="3108325" cy="1852613"/>
            </a:xfrm>
            <a:custGeom>
              <a:avLst/>
              <a:gdLst>
                <a:gd name="T0" fmla="*/ 942 w 942"/>
                <a:gd name="T1" fmla="*/ 241 h 562"/>
                <a:gd name="T2" fmla="*/ 942 w 942"/>
                <a:gd name="T3" fmla="*/ 241 h 562"/>
                <a:gd name="T4" fmla="*/ 942 w 942"/>
                <a:gd name="T5" fmla="*/ 216 h 562"/>
                <a:gd name="T6" fmla="*/ 925 w 942"/>
                <a:gd name="T7" fmla="*/ 217 h 562"/>
                <a:gd name="T8" fmla="*/ 582 w 942"/>
                <a:gd name="T9" fmla="*/ 14 h 562"/>
                <a:gd name="T10" fmla="*/ 510 w 942"/>
                <a:gd name="T11" fmla="*/ 13 h 562"/>
                <a:gd name="T12" fmla="*/ 23 w 942"/>
                <a:gd name="T13" fmla="*/ 295 h 562"/>
                <a:gd name="T14" fmla="*/ 0 w 942"/>
                <a:gd name="T15" fmla="*/ 296 h 562"/>
                <a:gd name="T16" fmla="*/ 0 w 942"/>
                <a:gd name="T17" fmla="*/ 324 h 562"/>
                <a:gd name="T18" fmla="*/ 0 w 942"/>
                <a:gd name="T19" fmla="*/ 324 h 562"/>
                <a:gd name="T20" fmla="*/ 12 w 942"/>
                <a:gd name="T21" fmla="*/ 342 h 562"/>
                <a:gd name="T22" fmla="*/ 361 w 942"/>
                <a:gd name="T23" fmla="*/ 549 h 562"/>
                <a:gd name="T24" fmla="*/ 433 w 942"/>
                <a:gd name="T25" fmla="*/ 550 h 562"/>
                <a:gd name="T26" fmla="*/ 930 w 942"/>
                <a:gd name="T27" fmla="*/ 263 h 562"/>
                <a:gd name="T28" fmla="*/ 942 w 942"/>
                <a:gd name="T29" fmla="*/ 241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2" h="562">
                  <a:moveTo>
                    <a:pt x="942" y="241"/>
                  </a:moveTo>
                  <a:cubicBezTo>
                    <a:pt x="942" y="241"/>
                    <a:pt x="942" y="241"/>
                    <a:pt x="942" y="241"/>
                  </a:cubicBezTo>
                  <a:cubicBezTo>
                    <a:pt x="942" y="216"/>
                    <a:pt x="942" y="216"/>
                    <a:pt x="942" y="216"/>
                  </a:cubicBezTo>
                  <a:cubicBezTo>
                    <a:pt x="925" y="217"/>
                    <a:pt x="925" y="217"/>
                    <a:pt x="925" y="217"/>
                  </a:cubicBezTo>
                  <a:cubicBezTo>
                    <a:pt x="582" y="14"/>
                    <a:pt x="582" y="14"/>
                    <a:pt x="582" y="14"/>
                  </a:cubicBezTo>
                  <a:cubicBezTo>
                    <a:pt x="559" y="1"/>
                    <a:pt x="532" y="0"/>
                    <a:pt x="510" y="13"/>
                  </a:cubicBezTo>
                  <a:cubicBezTo>
                    <a:pt x="23" y="295"/>
                    <a:pt x="23" y="295"/>
                    <a:pt x="23" y="295"/>
                  </a:cubicBezTo>
                  <a:cubicBezTo>
                    <a:pt x="0" y="296"/>
                    <a:pt x="0" y="296"/>
                    <a:pt x="0" y="296"/>
                  </a:cubicBezTo>
                  <a:cubicBezTo>
                    <a:pt x="0" y="324"/>
                    <a:pt x="0" y="324"/>
                    <a:pt x="0" y="324"/>
                  </a:cubicBezTo>
                  <a:cubicBezTo>
                    <a:pt x="0" y="324"/>
                    <a:pt x="0" y="324"/>
                    <a:pt x="0" y="324"/>
                  </a:cubicBezTo>
                  <a:cubicBezTo>
                    <a:pt x="1" y="331"/>
                    <a:pt x="5" y="338"/>
                    <a:pt x="12" y="342"/>
                  </a:cubicBezTo>
                  <a:cubicBezTo>
                    <a:pt x="361" y="549"/>
                    <a:pt x="361" y="549"/>
                    <a:pt x="361" y="549"/>
                  </a:cubicBezTo>
                  <a:cubicBezTo>
                    <a:pt x="383" y="562"/>
                    <a:pt x="410" y="562"/>
                    <a:pt x="433" y="550"/>
                  </a:cubicBezTo>
                  <a:cubicBezTo>
                    <a:pt x="930" y="263"/>
                    <a:pt x="930" y="263"/>
                    <a:pt x="930" y="263"/>
                  </a:cubicBezTo>
                  <a:cubicBezTo>
                    <a:pt x="938" y="258"/>
                    <a:pt x="942" y="249"/>
                    <a:pt x="942" y="241"/>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iŝḻidè">
              <a:extLst>
                <a:ext uri="{FF2B5EF4-FFF2-40B4-BE49-F238E27FC236}">
                  <a16:creationId xmlns:a16="http://schemas.microsoft.com/office/drawing/2014/main" id="{9C455411-C082-4AAC-82FF-E551E6DE7D1C}"/>
                </a:ext>
              </a:extLst>
            </p:cNvPr>
            <p:cNvSpPr/>
            <p:nvPr/>
          </p:nvSpPr>
          <p:spPr bwMode="auto">
            <a:xfrm>
              <a:off x="4338638" y="3043238"/>
              <a:ext cx="3108325" cy="1852613"/>
            </a:xfrm>
            <a:custGeom>
              <a:avLst/>
              <a:gdLst>
                <a:gd name="T0" fmla="*/ 942 w 942"/>
                <a:gd name="T1" fmla="*/ 241 h 562"/>
                <a:gd name="T2" fmla="*/ 942 w 942"/>
                <a:gd name="T3" fmla="*/ 241 h 562"/>
                <a:gd name="T4" fmla="*/ 942 w 942"/>
                <a:gd name="T5" fmla="*/ 216 h 562"/>
                <a:gd name="T6" fmla="*/ 925 w 942"/>
                <a:gd name="T7" fmla="*/ 217 h 562"/>
                <a:gd name="T8" fmla="*/ 582 w 942"/>
                <a:gd name="T9" fmla="*/ 14 h 562"/>
                <a:gd name="T10" fmla="*/ 510 w 942"/>
                <a:gd name="T11" fmla="*/ 13 h 562"/>
                <a:gd name="T12" fmla="*/ 23 w 942"/>
                <a:gd name="T13" fmla="*/ 295 h 562"/>
                <a:gd name="T14" fmla="*/ 0 w 942"/>
                <a:gd name="T15" fmla="*/ 296 h 562"/>
                <a:gd name="T16" fmla="*/ 0 w 942"/>
                <a:gd name="T17" fmla="*/ 324 h 562"/>
                <a:gd name="T18" fmla="*/ 0 w 942"/>
                <a:gd name="T19" fmla="*/ 324 h 562"/>
                <a:gd name="T20" fmla="*/ 12 w 942"/>
                <a:gd name="T21" fmla="*/ 342 h 562"/>
                <a:gd name="T22" fmla="*/ 361 w 942"/>
                <a:gd name="T23" fmla="*/ 549 h 562"/>
                <a:gd name="T24" fmla="*/ 433 w 942"/>
                <a:gd name="T25" fmla="*/ 550 h 562"/>
                <a:gd name="T26" fmla="*/ 930 w 942"/>
                <a:gd name="T27" fmla="*/ 263 h 562"/>
                <a:gd name="T28" fmla="*/ 942 w 942"/>
                <a:gd name="T29" fmla="*/ 241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2" h="562">
                  <a:moveTo>
                    <a:pt x="942" y="241"/>
                  </a:moveTo>
                  <a:cubicBezTo>
                    <a:pt x="942" y="241"/>
                    <a:pt x="942" y="241"/>
                    <a:pt x="942" y="241"/>
                  </a:cubicBezTo>
                  <a:cubicBezTo>
                    <a:pt x="942" y="216"/>
                    <a:pt x="942" y="216"/>
                    <a:pt x="942" y="216"/>
                  </a:cubicBezTo>
                  <a:cubicBezTo>
                    <a:pt x="925" y="217"/>
                    <a:pt x="925" y="217"/>
                    <a:pt x="925" y="217"/>
                  </a:cubicBezTo>
                  <a:cubicBezTo>
                    <a:pt x="582" y="14"/>
                    <a:pt x="582" y="14"/>
                    <a:pt x="582" y="14"/>
                  </a:cubicBezTo>
                  <a:cubicBezTo>
                    <a:pt x="559" y="1"/>
                    <a:pt x="532" y="0"/>
                    <a:pt x="510" y="13"/>
                  </a:cubicBezTo>
                  <a:cubicBezTo>
                    <a:pt x="23" y="295"/>
                    <a:pt x="23" y="295"/>
                    <a:pt x="23" y="295"/>
                  </a:cubicBezTo>
                  <a:cubicBezTo>
                    <a:pt x="0" y="296"/>
                    <a:pt x="0" y="296"/>
                    <a:pt x="0" y="296"/>
                  </a:cubicBezTo>
                  <a:cubicBezTo>
                    <a:pt x="0" y="324"/>
                    <a:pt x="0" y="324"/>
                    <a:pt x="0" y="324"/>
                  </a:cubicBezTo>
                  <a:cubicBezTo>
                    <a:pt x="0" y="324"/>
                    <a:pt x="0" y="324"/>
                    <a:pt x="0" y="324"/>
                  </a:cubicBezTo>
                  <a:cubicBezTo>
                    <a:pt x="1" y="331"/>
                    <a:pt x="5" y="338"/>
                    <a:pt x="12" y="342"/>
                  </a:cubicBezTo>
                  <a:cubicBezTo>
                    <a:pt x="361" y="549"/>
                    <a:pt x="361" y="549"/>
                    <a:pt x="361" y="549"/>
                  </a:cubicBezTo>
                  <a:cubicBezTo>
                    <a:pt x="383" y="562"/>
                    <a:pt x="410" y="562"/>
                    <a:pt x="433" y="550"/>
                  </a:cubicBezTo>
                  <a:cubicBezTo>
                    <a:pt x="930" y="263"/>
                    <a:pt x="930" y="263"/>
                    <a:pt x="930" y="263"/>
                  </a:cubicBezTo>
                  <a:cubicBezTo>
                    <a:pt x="938" y="258"/>
                    <a:pt x="942" y="249"/>
                    <a:pt x="942" y="241"/>
                  </a:cubicBez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6" name="íŝľiḍè">
              <a:extLst>
                <a:ext uri="{FF2B5EF4-FFF2-40B4-BE49-F238E27FC236}">
                  <a16:creationId xmlns:a16="http://schemas.microsoft.com/office/drawing/2014/main" id="{A9F71B2C-B44C-428A-A0CA-FD7B678B5BEF}"/>
                </a:ext>
              </a:extLst>
            </p:cNvPr>
            <p:cNvSpPr/>
            <p:nvPr/>
          </p:nvSpPr>
          <p:spPr bwMode="auto">
            <a:xfrm>
              <a:off x="3270250" y="2427288"/>
              <a:ext cx="2181225" cy="1298575"/>
            </a:xfrm>
            <a:custGeom>
              <a:avLst/>
              <a:gdLst>
                <a:gd name="T0" fmla="*/ 648 w 661"/>
                <a:gd name="T1" fmla="*/ 52 h 394"/>
                <a:gd name="T2" fmla="*/ 581 w 661"/>
                <a:gd name="T3" fmla="*/ 13 h 394"/>
                <a:gd name="T4" fmla="*/ 510 w 661"/>
                <a:gd name="T5" fmla="*/ 13 h 394"/>
                <a:gd name="T6" fmla="*/ 60 w 661"/>
                <a:gd name="T7" fmla="*/ 273 h 394"/>
                <a:gd name="T8" fmla="*/ 0 w 661"/>
                <a:gd name="T9" fmla="*/ 295 h 394"/>
                <a:gd name="T10" fmla="*/ 0 w 661"/>
                <a:gd name="T11" fmla="*/ 321 h 394"/>
                <a:gd name="T12" fmla="*/ 13 w 661"/>
                <a:gd name="T13" fmla="*/ 342 h 394"/>
                <a:gd name="T14" fmla="*/ 80 w 661"/>
                <a:gd name="T15" fmla="*/ 381 h 394"/>
                <a:gd name="T16" fmla="*/ 152 w 661"/>
                <a:gd name="T17" fmla="*/ 381 h 394"/>
                <a:gd name="T18" fmla="*/ 649 w 661"/>
                <a:gd name="T19" fmla="*/ 94 h 394"/>
                <a:gd name="T20" fmla="*/ 661 w 661"/>
                <a:gd name="T21" fmla="*/ 74 h 394"/>
                <a:gd name="T22" fmla="*/ 661 w 661"/>
                <a:gd name="T23" fmla="*/ 74 h 394"/>
                <a:gd name="T24" fmla="*/ 661 w 661"/>
                <a:gd name="T25" fmla="*/ 47 h 394"/>
                <a:gd name="T26" fmla="*/ 648 w 661"/>
                <a:gd name="T27" fmla="*/ 5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1" h="394">
                  <a:moveTo>
                    <a:pt x="648" y="52"/>
                  </a:moveTo>
                  <a:cubicBezTo>
                    <a:pt x="581" y="13"/>
                    <a:pt x="581" y="13"/>
                    <a:pt x="581" y="13"/>
                  </a:cubicBezTo>
                  <a:cubicBezTo>
                    <a:pt x="559" y="0"/>
                    <a:pt x="532" y="0"/>
                    <a:pt x="510" y="13"/>
                  </a:cubicBezTo>
                  <a:cubicBezTo>
                    <a:pt x="60" y="273"/>
                    <a:pt x="60" y="273"/>
                    <a:pt x="60" y="273"/>
                  </a:cubicBezTo>
                  <a:cubicBezTo>
                    <a:pt x="0" y="295"/>
                    <a:pt x="0" y="295"/>
                    <a:pt x="0" y="295"/>
                  </a:cubicBezTo>
                  <a:cubicBezTo>
                    <a:pt x="0" y="321"/>
                    <a:pt x="0" y="321"/>
                    <a:pt x="0" y="321"/>
                  </a:cubicBezTo>
                  <a:cubicBezTo>
                    <a:pt x="0" y="329"/>
                    <a:pt x="5" y="338"/>
                    <a:pt x="13" y="342"/>
                  </a:cubicBezTo>
                  <a:cubicBezTo>
                    <a:pt x="80" y="381"/>
                    <a:pt x="80" y="381"/>
                    <a:pt x="80" y="381"/>
                  </a:cubicBezTo>
                  <a:cubicBezTo>
                    <a:pt x="102" y="394"/>
                    <a:pt x="129" y="394"/>
                    <a:pt x="152" y="381"/>
                  </a:cubicBezTo>
                  <a:cubicBezTo>
                    <a:pt x="649" y="94"/>
                    <a:pt x="649" y="94"/>
                    <a:pt x="649" y="94"/>
                  </a:cubicBezTo>
                  <a:cubicBezTo>
                    <a:pt x="657" y="90"/>
                    <a:pt x="661" y="82"/>
                    <a:pt x="661" y="74"/>
                  </a:cubicBezTo>
                  <a:cubicBezTo>
                    <a:pt x="661" y="74"/>
                    <a:pt x="661" y="74"/>
                    <a:pt x="661" y="74"/>
                  </a:cubicBezTo>
                  <a:cubicBezTo>
                    <a:pt x="661" y="47"/>
                    <a:pt x="661" y="47"/>
                    <a:pt x="661" y="47"/>
                  </a:cubicBezTo>
                  <a:lnTo>
                    <a:pt x="648" y="52"/>
                  </a:ln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isḻïḑé">
              <a:extLst>
                <a:ext uri="{FF2B5EF4-FFF2-40B4-BE49-F238E27FC236}">
                  <a16:creationId xmlns:a16="http://schemas.microsoft.com/office/drawing/2014/main" id="{08E0583F-3A38-4770-8E81-E4F73E6C74E1}"/>
                </a:ext>
              </a:extLst>
            </p:cNvPr>
            <p:cNvSpPr/>
            <p:nvPr/>
          </p:nvSpPr>
          <p:spPr bwMode="auto">
            <a:xfrm>
              <a:off x="3270250" y="2427288"/>
              <a:ext cx="2181225" cy="1298575"/>
            </a:xfrm>
            <a:custGeom>
              <a:avLst/>
              <a:gdLst>
                <a:gd name="T0" fmla="*/ 648 w 661"/>
                <a:gd name="T1" fmla="*/ 52 h 394"/>
                <a:gd name="T2" fmla="*/ 581 w 661"/>
                <a:gd name="T3" fmla="*/ 13 h 394"/>
                <a:gd name="T4" fmla="*/ 510 w 661"/>
                <a:gd name="T5" fmla="*/ 13 h 394"/>
                <a:gd name="T6" fmla="*/ 60 w 661"/>
                <a:gd name="T7" fmla="*/ 273 h 394"/>
                <a:gd name="T8" fmla="*/ 0 w 661"/>
                <a:gd name="T9" fmla="*/ 295 h 394"/>
                <a:gd name="T10" fmla="*/ 0 w 661"/>
                <a:gd name="T11" fmla="*/ 321 h 394"/>
                <a:gd name="T12" fmla="*/ 13 w 661"/>
                <a:gd name="T13" fmla="*/ 342 h 394"/>
                <a:gd name="T14" fmla="*/ 80 w 661"/>
                <a:gd name="T15" fmla="*/ 381 h 394"/>
                <a:gd name="T16" fmla="*/ 152 w 661"/>
                <a:gd name="T17" fmla="*/ 381 h 394"/>
                <a:gd name="T18" fmla="*/ 649 w 661"/>
                <a:gd name="T19" fmla="*/ 94 h 394"/>
                <a:gd name="T20" fmla="*/ 661 w 661"/>
                <a:gd name="T21" fmla="*/ 74 h 394"/>
                <a:gd name="T22" fmla="*/ 661 w 661"/>
                <a:gd name="T23" fmla="*/ 74 h 394"/>
                <a:gd name="T24" fmla="*/ 661 w 661"/>
                <a:gd name="T25" fmla="*/ 47 h 394"/>
                <a:gd name="T26" fmla="*/ 648 w 661"/>
                <a:gd name="T27" fmla="*/ 5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1" h="394">
                  <a:moveTo>
                    <a:pt x="648" y="52"/>
                  </a:moveTo>
                  <a:cubicBezTo>
                    <a:pt x="581" y="13"/>
                    <a:pt x="581" y="13"/>
                    <a:pt x="581" y="13"/>
                  </a:cubicBezTo>
                  <a:cubicBezTo>
                    <a:pt x="559" y="0"/>
                    <a:pt x="532" y="0"/>
                    <a:pt x="510" y="13"/>
                  </a:cubicBezTo>
                  <a:cubicBezTo>
                    <a:pt x="60" y="273"/>
                    <a:pt x="60" y="273"/>
                    <a:pt x="60" y="273"/>
                  </a:cubicBezTo>
                  <a:cubicBezTo>
                    <a:pt x="0" y="295"/>
                    <a:pt x="0" y="295"/>
                    <a:pt x="0" y="295"/>
                  </a:cubicBezTo>
                  <a:cubicBezTo>
                    <a:pt x="0" y="321"/>
                    <a:pt x="0" y="321"/>
                    <a:pt x="0" y="321"/>
                  </a:cubicBezTo>
                  <a:cubicBezTo>
                    <a:pt x="0" y="329"/>
                    <a:pt x="5" y="338"/>
                    <a:pt x="13" y="342"/>
                  </a:cubicBezTo>
                  <a:cubicBezTo>
                    <a:pt x="80" y="381"/>
                    <a:pt x="80" y="381"/>
                    <a:pt x="80" y="381"/>
                  </a:cubicBezTo>
                  <a:cubicBezTo>
                    <a:pt x="102" y="394"/>
                    <a:pt x="129" y="394"/>
                    <a:pt x="152" y="381"/>
                  </a:cubicBezTo>
                  <a:cubicBezTo>
                    <a:pt x="649" y="94"/>
                    <a:pt x="649" y="94"/>
                    <a:pt x="649" y="94"/>
                  </a:cubicBezTo>
                  <a:cubicBezTo>
                    <a:pt x="657" y="90"/>
                    <a:pt x="661" y="82"/>
                    <a:pt x="661" y="74"/>
                  </a:cubicBezTo>
                  <a:cubicBezTo>
                    <a:pt x="661" y="74"/>
                    <a:pt x="661" y="74"/>
                    <a:pt x="661" y="74"/>
                  </a:cubicBezTo>
                  <a:cubicBezTo>
                    <a:pt x="661" y="47"/>
                    <a:pt x="661" y="47"/>
                    <a:pt x="661" y="47"/>
                  </a:cubicBezTo>
                  <a:lnTo>
                    <a:pt x="648" y="52"/>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8" name="i$1íḍê">
              <a:extLst>
                <a:ext uri="{FF2B5EF4-FFF2-40B4-BE49-F238E27FC236}">
                  <a16:creationId xmlns:a16="http://schemas.microsoft.com/office/drawing/2014/main" id="{AA282CAA-FD9B-4605-B7DA-85F4381C35B3}"/>
                </a:ext>
              </a:extLst>
            </p:cNvPr>
            <p:cNvSpPr/>
            <p:nvPr/>
          </p:nvSpPr>
          <p:spPr bwMode="auto">
            <a:xfrm>
              <a:off x="4325938" y="2957513"/>
              <a:ext cx="3133725" cy="1852613"/>
            </a:xfrm>
            <a:custGeom>
              <a:avLst/>
              <a:gdLst>
                <a:gd name="T0" fmla="*/ 16 w 950"/>
                <a:gd name="T1" fmla="*/ 342 h 562"/>
                <a:gd name="T2" fmla="*/ 365 w 950"/>
                <a:gd name="T3" fmla="*/ 549 h 562"/>
                <a:gd name="T4" fmla="*/ 437 w 950"/>
                <a:gd name="T5" fmla="*/ 549 h 562"/>
                <a:gd name="T6" fmla="*/ 934 w 950"/>
                <a:gd name="T7" fmla="*/ 262 h 562"/>
                <a:gd name="T8" fmla="*/ 934 w 950"/>
                <a:gd name="T9" fmla="*/ 220 h 562"/>
                <a:gd name="T10" fmla="*/ 586 w 950"/>
                <a:gd name="T11" fmla="*/ 14 h 562"/>
                <a:gd name="T12" fmla="*/ 514 w 950"/>
                <a:gd name="T13" fmla="*/ 13 h 562"/>
                <a:gd name="T14" fmla="*/ 16 w 950"/>
                <a:gd name="T15" fmla="*/ 300 h 562"/>
                <a:gd name="T16" fmla="*/ 16 w 950"/>
                <a:gd name="T17" fmla="*/ 34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0" h="562">
                  <a:moveTo>
                    <a:pt x="16" y="342"/>
                  </a:moveTo>
                  <a:cubicBezTo>
                    <a:pt x="365" y="549"/>
                    <a:pt x="365" y="549"/>
                    <a:pt x="365" y="549"/>
                  </a:cubicBezTo>
                  <a:cubicBezTo>
                    <a:pt x="387" y="562"/>
                    <a:pt x="414" y="562"/>
                    <a:pt x="437" y="549"/>
                  </a:cubicBezTo>
                  <a:cubicBezTo>
                    <a:pt x="934" y="262"/>
                    <a:pt x="934" y="262"/>
                    <a:pt x="934" y="262"/>
                  </a:cubicBezTo>
                  <a:cubicBezTo>
                    <a:pt x="950" y="253"/>
                    <a:pt x="950" y="230"/>
                    <a:pt x="934" y="220"/>
                  </a:cubicBezTo>
                  <a:cubicBezTo>
                    <a:pt x="586" y="14"/>
                    <a:pt x="586" y="14"/>
                    <a:pt x="586" y="14"/>
                  </a:cubicBezTo>
                  <a:cubicBezTo>
                    <a:pt x="563" y="0"/>
                    <a:pt x="536" y="0"/>
                    <a:pt x="514" y="13"/>
                  </a:cubicBezTo>
                  <a:cubicBezTo>
                    <a:pt x="16" y="300"/>
                    <a:pt x="16" y="300"/>
                    <a:pt x="16" y="300"/>
                  </a:cubicBezTo>
                  <a:cubicBezTo>
                    <a:pt x="0" y="310"/>
                    <a:pt x="0" y="333"/>
                    <a:pt x="16" y="342"/>
                  </a:cubicBezTo>
                  <a:close/>
                </a:path>
              </a:pathLst>
            </a:custGeom>
            <a:solidFill>
              <a:srgbClr val="E8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ïṥļïdê">
              <a:extLst>
                <a:ext uri="{FF2B5EF4-FFF2-40B4-BE49-F238E27FC236}">
                  <a16:creationId xmlns:a16="http://schemas.microsoft.com/office/drawing/2014/main" id="{D8AD3C26-23F5-49A0-B61F-998B22759F2C}"/>
                </a:ext>
              </a:extLst>
            </p:cNvPr>
            <p:cNvSpPr/>
            <p:nvPr/>
          </p:nvSpPr>
          <p:spPr bwMode="auto">
            <a:xfrm>
              <a:off x="4956175" y="3884613"/>
              <a:ext cx="2341563" cy="246063"/>
            </a:xfrm>
            <a:custGeom>
              <a:avLst/>
              <a:gdLst>
                <a:gd name="T0" fmla="*/ 1475 w 1475"/>
                <a:gd name="T1" fmla="*/ 0 h 155"/>
                <a:gd name="T2" fmla="*/ 129 w 1475"/>
                <a:gd name="T3" fmla="*/ 0 h 155"/>
                <a:gd name="T4" fmla="*/ 0 w 1475"/>
                <a:gd name="T5" fmla="*/ 72 h 155"/>
                <a:gd name="T6" fmla="*/ 177 w 1475"/>
                <a:gd name="T7" fmla="*/ 155 h 155"/>
                <a:gd name="T8" fmla="*/ 1205 w 1475"/>
                <a:gd name="T9" fmla="*/ 155 h 155"/>
                <a:gd name="T10" fmla="*/ 1475 w 1475"/>
                <a:gd name="T11" fmla="*/ 0 h 155"/>
              </a:gdLst>
              <a:ahLst/>
              <a:cxnLst>
                <a:cxn ang="0">
                  <a:pos x="T0" y="T1"/>
                </a:cxn>
                <a:cxn ang="0">
                  <a:pos x="T2" y="T3"/>
                </a:cxn>
                <a:cxn ang="0">
                  <a:pos x="T4" y="T5"/>
                </a:cxn>
                <a:cxn ang="0">
                  <a:pos x="T6" y="T7"/>
                </a:cxn>
                <a:cxn ang="0">
                  <a:pos x="T8" y="T9"/>
                </a:cxn>
                <a:cxn ang="0">
                  <a:pos x="T10" y="T11"/>
                </a:cxn>
              </a:cxnLst>
              <a:rect l="0" t="0" r="r" b="b"/>
              <a:pathLst>
                <a:path w="1475" h="155">
                  <a:moveTo>
                    <a:pt x="1475" y="0"/>
                  </a:moveTo>
                  <a:lnTo>
                    <a:pt x="129" y="0"/>
                  </a:lnTo>
                  <a:lnTo>
                    <a:pt x="0" y="72"/>
                  </a:lnTo>
                  <a:lnTo>
                    <a:pt x="177" y="155"/>
                  </a:lnTo>
                  <a:lnTo>
                    <a:pt x="1205" y="155"/>
                  </a:lnTo>
                  <a:lnTo>
                    <a:pt x="1475" y="0"/>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20" name="iṣ1îďe">
              <a:extLst>
                <a:ext uri="{FF2B5EF4-FFF2-40B4-BE49-F238E27FC236}">
                  <a16:creationId xmlns:a16="http://schemas.microsoft.com/office/drawing/2014/main" id="{A1C86B30-7F83-4649-919A-896E87771FD9}"/>
                </a:ext>
              </a:extLst>
            </p:cNvPr>
            <p:cNvSpPr/>
            <p:nvPr/>
          </p:nvSpPr>
          <p:spPr bwMode="auto">
            <a:xfrm>
              <a:off x="5613400" y="4279900"/>
              <a:ext cx="1001713" cy="246063"/>
            </a:xfrm>
            <a:custGeom>
              <a:avLst/>
              <a:gdLst>
                <a:gd name="T0" fmla="*/ 126 w 631"/>
                <a:gd name="T1" fmla="*/ 0 h 155"/>
                <a:gd name="T2" fmla="*/ 0 w 631"/>
                <a:gd name="T3" fmla="*/ 72 h 155"/>
                <a:gd name="T4" fmla="*/ 174 w 631"/>
                <a:gd name="T5" fmla="*/ 155 h 155"/>
                <a:gd name="T6" fmla="*/ 361 w 631"/>
                <a:gd name="T7" fmla="*/ 155 h 155"/>
                <a:gd name="T8" fmla="*/ 631 w 631"/>
                <a:gd name="T9" fmla="*/ 0 h 155"/>
                <a:gd name="T10" fmla="*/ 126 w 631"/>
                <a:gd name="T11" fmla="*/ 0 h 155"/>
              </a:gdLst>
              <a:ahLst/>
              <a:cxnLst>
                <a:cxn ang="0">
                  <a:pos x="T0" y="T1"/>
                </a:cxn>
                <a:cxn ang="0">
                  <a:pos x="T2" y="T3"/>
                </a:cxn>
                <a:cxn ang="0">
                  <a:pos x="T4" y="T5"/>
                </a:cxn>
                <a:cxn ang="0">
                  <a:pos x="T6" y="T7"/>
                </a:cxn>
                <a:cxn ang="0">
                  <a:pos x="T8" y="T9"/>
                </a:cxn>
                <a:cxn ang="0">
                  <a:pos x="T10" y="T11"/>
                </a:cxn>
              </a:cxnLst>
              <a:rect l="0" t="0" r="r" b="b"/>
              <a:pathLst>
                <a:path w="631" h="155">
                  <a:moveTo>
                    <a:pt x="126" y="0"/>
                  </a:moveTo>
                  <a:lnTo>
                    <a:pt x="0" y="72"/>
                  </a:lnTo>
                  <a:lnTo>
                    <a:pt x="174" y="155"/>
                  </a:lnTo>
                  <a:lnTo>
                    <a:pt x="361" y="155"/>
                  </a:lnTo>
                  <a:lnTo>
                    <a:pt x="631" y="0"/>
                  </a:lnTo>
                  <a:lnTo>
                    <a:pt x="126" y="0"/>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21" name="îṣlîḋé">
              <a:extLst>
                <a:ext uri="{FF2B5EF4-FFF2-40B4-BE49-F238E27FC236}">
                  <a16:creationId xmlns:a16="http://schemas.microsoft.com/office/drawing/2014/main" id="{7C34D7B2-39C3-4C75-BDDB-7F656E4AC30D}"/>
                </a:ext>
              </a:extLst>
            </p:cNvPr>
            <p:cNvSpPr/>
            <p:nvPr/>
          </p:nvSpPr>
          <p:spPr bwMode="auto">
            <a:xfrm>
              <a:off x="6477000" y="3798888"/>
              <a:ext cx="957263" cy="246063"/>
            </a:xfrm>
            <a:custGeom>
              <a:avLst/>
              <a:gdLst>
                <a:gd name="T0" fmla="*/ 290 w 290"/>
                <a:gd name="T1" fmla="*/ 0 h 75"/>
                <a:gd name="T2" fmla="*/ 60 w 290"/>
                <a:gd name="T3" fmla="*/ 0 h 75"/>
                <a:gd name="T4" fmla="*/ 0 w 290"/>
                <a:gd name="T5" fmla="*/ 35 h 75"/>
                <a:gd name="T6" fmla="*/ 84 w 290"/>
                <a:gd name="T7" fmla="*/ 75 h 75"/>
                <a:gd name="T8" fmla="*/ 166 w 290"/>
                <a:gd name="T9" fmla="*/ 75 h 75"/>
                <a:gd name="T10" fmla="*/ 282 w 290"/>
                <a:gd name="T11" fmla="*/ 7 h 75"/>
                <a:gd name="T12" fmla="*/ 290 w 290"/>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290" h="75">
                  <a:moveTo>
                    <a:pt x="290" y="0"/>
                  </a:moveTo>
                  <a:cubicBezTo>
                    <a:pt x="60" y="0"/>
                    <a:pt x="60" y="0"/>
                    <a:pt x="60" y="0"/>
                  </a:cubicBezTo>
                  <a:cubicBezTo>
                    <a:pt x="0" y="35"/>
                    <a:pt x="0" y="35"/>
                    <a:pt x="0" y="35"/>
                  </a:cubicBezTo>
                  <a:cubicBezTo>
                    <a:pt x="84" y="75"/>
                    <a:pt x="84" y="75"/>
                    <a:pt x="84" y="75"/>
                  </a:cubicBezTo>
                  <a:cubicBezTo>
                    <a:pt x="166" y="75"/>
                    <a:pt x="166" y="75"/>
                    <a:pt x="166" y="75"/>
                  </a:cubicBezTo>
                  <a:cubicBezTo>
                    <a:pt x="282" y="7"/>
                    <a:pt x="282" y="7"/>
                    <a:pt x="282" y="7"/>
                  </a:cubicBezTo>
                  <a:cubicBezTo>
                    <a:pt x="285" y="5"/>
                    <a:pt x="288" y="3"/>
                    <a:pt x="290" y="0"/>
                  </a:cubicBez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22" name="íś1iďê">
              <a:extLst>
                <a:ext uri="{FF2B5EF4-FFF2-40B4-BE49-F238E27FC236}">
                  <a16:creationId xmlns:a16="http://schemas.microsoft.com/office/drawing/2014/main" id="{618636EB-F760-40AB-BC4A-00330B0BC7FC}"/>
                </a:ext>
              </a:extLst>
            </p:cNvPr>
            <p:cNvSpPr/>
            <p:nvPr/>
          </p:nvSpPr>
          <p:spPr bwMode="auto">
            <a:xfrm>
              <a:off x="5837238" y="3379788"/>
              <a:ext cx="1474788" cy="247650"/>
            </a:xfrm>
            <a:custGeom>
              <a:avLst/>
              <a:gdLst>
                <a:gd name="T0" fmla="*/ 667 w 929"/>
                <a:gd name="T1" fmla="*/ 0 h 156"/>
                <a:gd name="T2" fmla="*/ 125 w 929"/>
                <a:gd name="T3" fmla="*/ 0 h 156"/>
                <a:gd name="T4" fmla="*/ 0 w 929"/>
                <a:gd name="T5" fmla="*/ 73 h 156"/>
                <a:gd name="T6" fmla="*/ 176 w 929"/>
                <a:gd name="T7" fmla="*/ 156 h 156"/>
                <a:gd name="T8" fmla="*/ 929 w 929"/>
                <a:gd name="T9" fmla="*/ 156 h 156"/>
                <a:gd name="T10" fmla="*/ 667 w 929"/>
                <a:gd name="T11" fmla="*/ 0 h 156"/>
              </a:gdLst>
              <a:ahLst/>
              <a:cxnLst>
                <a:cxn ang="0">
                  <a:pos x="T0" y="T1"/>
                </a:cxn>
                <a:cxn ang="0">
                  <a:pos x="T2" y="T3"/>
                </a:cxn>
                <a:cxn ang="0">
                  <a:pos x="T4" y="T5"/>
                </a:cxn>
                <a:cxn ang="0">
                  <a:pos x="T6" y="T7"/>
                </a:cxn>
                <a:cxn ang="0">
                  <a:pos x="T8" y="T9"/>
                </a:cxn>
                <a:cxn ang="0">
                  <a:pos x="T10" y="T11"/>
                </a:cxn>
              </a:cxnLst>
              <a:rect l="0" t="0" r="r" b="b"/>
              <a:pathLst>
                <a:path w="929" h="156">
                  <a:moveTo>
                    <a:pt x="667" y="0"/>
                  </a:moveTo>
                  <a:lnTo>
                    <a:pt x="125" y="0"/>
                  </a:lnTo>
                  <a:lnTo>
                    <a:pt x="0" y="73"/>
                  </a:lnTo>
                  <a:lnTo>
                    <a:pt x="176" y="156"/>
                  </a:lnTo>
                  <a:lnTo>
                    <a:pt x="929" y="156"/>
                  </a:lnTo>
                  <a:lnTo>
                    <a:pt x="667" y="0"/>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23" name="ïslïdé">
              <a:extLst>
                <a:ext uri="{FF2B5EF4-FFF2-40B4-BE49-F238E27FC236}">
                  <a16:creationId xmlns:a16="http://schemas.microsoft.com/office/drawing/2014/main" id="{D9B822CB-121F-4F1F-8634-55405A0C0416}"/>
                </a:ext>
              </a:extLst>
            </p:cNvPr>
            <p:cNvSpPr/>
            <p:nvPr/>
          </p:nvSpPr>
          <p:spPr bwMode="auto">
            <a:xfrm>
              <a:off x="6088063" y="2709863"/>
              <a:ext cx="128588" cy="165100"/>
            </a:xfrm>
            <a:custGeom>
              <a:avLst/>
              <a:gdLst>
                <a:gd name="T0" fmla="*/ 9 w 39"/>
                <a:gd name="T1" fmla="*/ 0 h 50"/>
                <a:gd name="T2" fmla="*/ 3 w 39"/>
                <a:gd name="T3" fmla="*/ 37 h 50"/>
                <a:gd name="T4" fmla="*/ 16 w 39"/>
                <a:gd name="T5" fmla="*/ 42 h 50"/>
                <a:gd name="T6" fmla="*/ 16 w 39"/>
                <a:gd name="T7" fmla="*/ 50 h 50"/>
                <a:gd name="T8" fmla="*/ 39 w 39"/>
                <a:gd name="T9" fmla="*/ 50 h 50"/>
                <a:gd name="T10" fmla="*/ 38 w 39"/>
                <a:gd name="T11" fmla="*/ 10 h 50"/>
                <a:gd name="T12" fmla="*/ 9 w 3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9" h="50">
                  <a:moveTo>
                    <a:pt x="9" y="0"/>
                  </a:moveTo>
                  <a:cubicBezTo>
                    <a:pt x="9" y="0"/>
                    <a:pt x="0" y="31"/>
                    <a:pt x="3" y="37"/>
                  </a:cubicBezTo>
                  <a:cubicBezTo>
                    <a:pt x="6" y="43"/>
                    <a:pt x="16" y="42"/>
                    <a:pt x="16" y="42"/>
                  </a:cubicBezTo>
                  <a:cubicBezTo>
                    <a:pt x="16" y="50"/>
                    <a:pt x="16" y="50"/>
                    <a:pt x="16" y="50"/>
                  </a:cubicBezTo>
                  <a:cubicBezTo>
                    <a:pt x="39" y="50"/>
                    <a:pt x="39" y="50"/>
                    <a:pt x="39" y="50"/>
                  </a:cubicBezTo>
                  <a:cubicBezTo>
                    <a:pt x="38" y="10"/>
                    <a:pt x="38" y="10"/>
                    <a:pt x="38" y="10"/>
                  </a:cubicBezTo>
                  <a:lnTo>
                    <a:pt x="9" y="0"/>
                  </a:ln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ṧľïḋé">
              <a:extLst>
                <a:ext uri="{FF2B5EF4-FFF2-40B4-BE49-F238E27FC236}">
                  <a16:creationId xmlns:a16="http://schemas.microsoft.com/office/drawing/2014/main" id="{8F9B0B2E-FD2E-4C04-A9E6-8F523B98110A}"/>
                </a:ext>
              </a:extLst>
            </p:cNvPr>
            <p:cNvSpPr/>
            <p:nvPr/>
          </p:nvSpPr>
          <p:spPr bwMode="auto">
            <a:xfrm>
              <a:off x="5711825" y="3413125"/>
              <a:ext cx="155575" cy="85725"/>
            </a:xfrm>
            <a:custGeom>
              <a:avLst/>
              <a:gdLst>
                <a:gd name="T0" fmla="*/ 27 w 47"/>
                <a:gd name="T1" fmla="*/ 3 h 26"/>
                <a:gd name="T2" fmla="*/ 5 w 47"/>
                <a:gd name="T3" fmla="*/ 3 h 26"/>
                <a:gd name="T4" fmla="*/ 9 w 47"/>
                <a:gd name="T5" fmla="*/ 17 h 26"/>
                <a:gd name="T6" fmla="*/ 42 w 47"/>
                <a:gd name="T7" fmla="*/ 20 h 26"/>
                <a:gd name="T8" fmla="*/ 47 w 47"/>
                <a:gd name="T9" fmla="*/ 4 h 26"/>
                <a:gd name="T10" fmla="*/ 27 w 47"/>
                <a:gd name="T11" fmla="*/ 3 h 26"/>
              </a:gdLst>
              <a:ahLst/>
              <a:cxnLst>
                <a:cxn ang="0">
                  <a:pos x="T0" y="T1"/>
                </a:cxn>
                <a:cxn ang="0">
                  <a:pos x="T2" y="T3"/>
                </a:cxn>
                <a:cxn ang="0">
                  <a:pos x="T4" y="T5"/>
                </a:cxn>
                <a:cxn ang="0">
                  <a:pos x="T6" y="T7"/>
                </a:cxn>
                <a:cxn ang="0">
                  <a:pos x="T8" y="T9"/>
                </a:cxn>
                <a:cxn ang="0">
                  <a:pos x="T10" y="T11"/>
                </a:cxn>
              </a:cxnLst>
              <a:rect l="0" t="0" r="r" b="b"/>
              <a:pathLst>
                <a:path w="47" h="26">
                  <a:moveTo>
                    <a:pt x="27" y="3"/>
                  </a:moveTo>
                  <a:cubicBezTo>
                    <a:pt x="27" y="3"/>
                    <a:pt x="10" y="0"/>
                    <a:pt x="5" y="3"/>
                  </a:cubicBezTo>
                  <a:cubicBezTo>
                    <a:pt x="0" y="6"/>
                    <a:pt x="2" y="15"/>
                    <a:pt x="9" y="17"/>
                  </a:cubicBezTo>
                  <a:cubicBezTo>
                    <a:pt x="15" y="19"/>
                    <a:pt x="37" y="26"/>
                    <a:pt x="42" y="20"/>
                  </a:cubicBezTo>
                  <a:cubicBezTo>
                    <a:pt x="47" y="15"/>
                    <a:pt x="47" y="4"/>
                    <a:pt x="47" y="4"/>
                  </a:cubicBezTo>
                  <a:lnTo>
                    <a:pt x="27" y="3"/>
                  </a:lnTo>
                  <a:close/>
                </a:path>
              </a:pathLst>
            </a:custGeom>
            <a:solidFill>
              <a:srgbClr val="3950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ṩḷîdê">
              <a:extLst>
                <a:ext uri="{FF2B5EF4-FFF2-40B4-BE49-F238E27FC236}">
                  <a16:creationId xmlns:a16="http://schemas.microsoft.com/office/drawing/2014/main" id="{53C0A9E4-44AB-48B5-9345-BECF7CC6A069}"/>
                </a:ext>
              </a:extLst>
            </p:cNvPr>
            <p:cNvSpPr/>
            <p:nvPr/>
          </p:nvSpPr>
          <p:spPr bwMode="auto">
            <a:xfrm>
              <a:off x="5899150" y="3070225"/>
              <a:ext cx="195263" cy="180975"/>
            </a:xfrm>
            <a:custGeom>
              <a:avLst/>
              <a:gdLst>
                <a:gd name="T0" fmla="*/ 59 w 59"/>
                <a:gd name="T1" fmla="*/ 27 h 55"/>
                <a:gd name="T2" fmla="*/ 19 w 59"/>
                <a:gd name="T3" fmla="*/ 1 h 55"/>
                <a:gd name="T4" fmla="*/ 0 w 59"/>
                <a:gd name="T5" fmla="*/ 36 h 55"/>
                <a:gd name="T6" fmla="*/ 57 w 59"/>
                <a:gd name="T7" fmla="*/ 55 h 55"/>
                <a:gd name="T8" fmla="*/ 59 w 59"/>
                <a:gd name="T9" fmla="*/ 27 h 55"/>
              </a:gdLst>
              <a:ahLst/>
              <a:cxnLst>
                <a:cxn ang="0">
                  <a:pos x="T0" y="T1"/>
                </a:cxn>
                <a:cxn ang="0">
                  <a:pos x="T2" y="T3"/>
                </a:cxn>
                <a:cxn ang="0">
                  <a:pos x="T4" y="T5"/>
                </a:cxn>
                <a:cxn ang="0">
                  <a:pos x="T6" y="T7"/>
                </a:cxn>
                <a:cxn ang="0">
                  <a:pos x="T8" y="T9"/>
                </a:cxn>
              </a:cxnLst>
              <a:rect l="0" t="0" r="r" b="b"/>
              <a:pathLst>
                <a:path w="59" h="55">
                  <a:moveTo>
                    <a:pt x="59" y="27"/>
                  </a:moveTo>
                  <a:cubicBezTo>
                    <a:pt x="59" y="27"/>
                    <a:pt x="34" y="1"/>
                    <a:pt x="19" y="1"/>
                  </a:cubicBezTo>
                  <a:cubicBezTo>
                    <a:pt x="4" y="0"/>
                    <a:pt x="0" y="36"/>
                    <a:pt x="0" y="36"/>
                  </a:cubicBezTo>
                  <a:cubicBezTo>
                    <a:pt x="57" y="55"/>
                    <a:pt x="57" y="55"/>
                    <a:pt x="57" y="55"/>
                  </a:cubicBezTo>
                  <a:lnTo>
                    <a:pt x="59" y="27"/>
                  </a:lnTo>
                  <a:close/>
                </a:path>
              </a:pathLst>
            </a:custGeom>
            <a:solidFill>
              <a:srgbClr val="A837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ṩlïḋê">
              <a:extLst>
                <a:ext uri="{FF2B5EF4-FFF2-40B4-BE49-F238E27FC236}">
                  <a16:creationId xmlns:a16="http://schemas.microsoft.com/office/drawing/2014/main" id="{6BFF3DD1-26DF-43B3-9588-1B77057310FE}"/>
                </a:ext>
              </a:extLst>
            </p:cNvPr>
            <p:cNvSpPr/>
            <p:nvPr/>
          </p:nvSpPr>
          <p:spPr bwMode="auto">
            <a:xfrm>
              <a:off x="5876925" y="3294063"/>
              <a:ext cx="201613" cy="125413"/>
            </a:xfrm>
            <a:custGeom>
              <a:avLst/>
              <a:gdLst>
                <a:gd name="T0" fmla="*/ 5 w 61"/>
                <a:gd name="T1" fmla="*/ 38 h 38"/>
                <a:gd name="T2" fmla="*/ 1 w 61"/>
                <a:gd name="T3" fmla="*/ 36 h 38"/>
                <a:gd name="T4" fmla="*/ 3 w 61"/>
                <a:gd name="T5" fmla="*/ 30 h 38"/>
                <a:gd name="T6" fmla="*/ 54 w 61"/>
                <a:gd name="T7" fmla="*/ 1 h 38"/>
                <a:gd name="T8" fmla="*/ 60 w 61"/>
                <a:gd name="T9" fmla="*/ 2 h 38"/>
                <a:gd name="T10" fmla="*/ 58 w 61"/>
                <a:gd name="T11" fmla="*/ 8 h 38"/>
                <a:gd name="T12" fmla="*/ 7 w 61"/>
                <a:gd name="T13" fmla="*/ 38 h 38"/>
                <a:gd name="T14" fmla="*/ 5 w 61"/>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38">
                  <a:moveTo>
                    <a:pt x="5" y="38"/>
                  </a:moveTo>
                  <a:cubicBezTo>
                    <a:pt x="3" y="38"/>
                    <a:pt x="2" y="38"/>
                    <a:pt x="1" y="36"/>
                  </a:cubicBezTo>
                  <a:cubicBezTo>
                    <a:pt x="0" y="34"/>
                    <a:pt x="1" y="32"/>
                    <a:pt x="3" y="30"/>
                  </a:cubicBezTo>
                  <a:cubicBezTo>
                    <a:pt x="54" y="1"/>
                    <a:pt x="54" y="1"/>
                    <a:pt x="54" y="1"/>
                  </a:cubicBezTo>
                  <a:cubicBezTo>
                    <a:pt x="56" y="0"/>
                    <a:pt x="59" y="0"/>
                    <a:pt x="60" y="2"/>
                  </a:cubicBezTo>
                  <a:cubicBezTo>
                    <a:pt x="61" y="4"/>
                    <a:pt x="60" y="7"/>
                    <a:pt x="58" y="8"/>
                  </a:cubicBezTo>
                  <a:cubicBezTo>
                    <a:pt x="7" y="38"/>
                    <a:pt x="7" y="38"/>
                    <a:pt x="7" y="38"/>
                  </a:cubicBezTo>
                  <a:cubicBezTo>
                    <a:pt x="6" y="38"/>
                    <a:pt x="6" y="38"/>
                    <a:pt x="5" y="3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ṣ1íde">
              <a:extLst>
                <a:ext uri="{FF2B5EF4-FFF2-40B4-BE49-F238E27FC236}">
                  <a16:creationId xmlns:a16="http://schemas.microsoft.com/office/drawing/2014/main" id="{126932A9-3C31-41BE-9109-F2C0C0E737F7}"/>
                </a:ext>
              </a:extLst>
            </p:cNvPr>
            <p:cNvSpPr/>
            <p:nvPr/>
          </p:nvSpPr>
          <p:spPr bwMode="auto">
            <a:xfrm>
              <a:off x="5932488" y="3214688"/>
              <a:ext cx="357188" cy="220663"/>
            </a:xfrm>
            <a:custGeom>
              <a:avLst/>
              <a:gdLst>
                <a:gd name="T0" fmla="*/ 96 w 108"/>
                <a:gd name="T1" fmla="*/ 31 h 67"/>
                <a:gd name="T2" fmla="*/ 52 w 108"/>
                <a:gd name="T3" fmla="*/ 5 h 67"/>
                <a:gd name="T4" fmla="*/ 26 w 108"/>
                <a:gd name="T5" fmla="*/ 5 h 67"/>
                <a:gd name="T6" fmla="*/ 6 w 108"/>
                <a:gd name="T7" fmla="*/ 17 h 67"/>
                <a:gd name="T8" fmla="*/ 2 w 108"/>
                <a:gd name="T9" fmla="*/ 20 h 67"/>
                <a:gd name="T10" fmla="*/ 0 w 108"/>
                <a:gd name="T11" fmla="*/ 20 h 67"/>
                <a:gd name="T12" fmla="*/ 0 w 108"/>
                <a:gd name="T13" fmla="*/ 27 h 67"/>
                <a:gd name="T14" fmla="*/ 0 w 108"/>
                <a:gd name="T15" fmla="*/ 27 h 67"/>
                <a:gd name="T16" fmla="*/ 0 w 108"/>
                <a:gd name="T17" fmla="*/ 27 h 67"/>
                <a:gd name="T18" fmla="*/ 6 w 108"/>
                <a:gd name="T19" fmla="*/ 38 h 67"/>
                <a:gd name="T20" fmla="*/ 58 w 108"/>
                <a:gd name="T21" fmla="*/ 67 h 67"/>
                <a:gd name="T22" fmla="*/ 108 w 108"/>
                <a:gd name="T23" fmla="*/ 38 h 67"/>
                <a:gd name="T24" fmla="*/ 108 w 108"/>
                <a:gd name="T25" fmla="*/ 31 h 67"/>
                <a:gd name="T26" fmla="*/ 96 w 108"/>
                <a:gd name="T2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67">
                  <a:moveTo>
                    <a:pt x="96" y="31"/>
                  </a:moveTo>
                  <a:cubicBezTo>
                    <a:pt x="52" y="5"/>
                    <a:pt x="52" y="5"/>
                    <a:pt x="52" y="5"/>
                  </a:cubicBezTo>
                  <a:cubicBezTo>
                    <a:pt x="44" y="0"/>
                    <a:pt x="34" y="0"/>
                    <a:pt x="26" y="5"/>
                  </a:cubicBezTo>
                  <a:cubicBezTo>
                    <a:pt x="6" y="17"/>
                    <a:pt x="6" y="17"/>
                    <a:pt x="6" y="17"/>
                  </a:cubicBezTo>
                  <a:cubicBezTo>
                    <a:pt x="5" y="18"/>
                    <a:pt x="3" y="19"/>
                    <a:pt x="2" y="20"/>
                  </a:cubicBezTo>
                  <a:cubicBezTo>
                    <a:pt x="0" y="20"/>
                    <a:pt x="0" y="20"/>
                    <a:pt x="0" y="20"/>
                  </a:cubicBezTo>
                  <a:cubicBezTo>
                    <a:pt x="0" y="27"/>
                    <a:pt x="0" y="27"/>
                    <a:pt x="0" y="27"/>
                  </a:cubicBezTo>
                  <a:cubicBezTo>
                    <a:pt x="0" y="27"/>
                    <a:pt x="0" y="27"/>
                    <a:pt x="0" y="27"/>
                  </a:cubicBezTo>
                  <a:cubicBezTo>
                    <a:pt x="0" y="27"/>
                    <a:pt x="0" y="27"/>
                    <a:pt x="0" y="27"/>
                  </a:cubicBezTo>
                  <a:cubicBezTo>
                    <a:pt x="0" y="31"/>
                    <a:pt x="2" y="36"/>
                    <a:pt x="6" y="38"/>
                  </a:cubicBezTo>
                  <a:cubicBezTo>
                    <a:pt x="58" y="67"/>
                    <a:pt x="58" y="67"/>
                    <a:pt x="58" y="67"/>
                  </a:cubicBezTo>
                  <a:cubicBezTo>
                    <a:pt x="108" y="38"/>
                    <a:pt x="108" y="38"/>
                    <a:pt x="108" y="38"/>
                  </a:cubicBezTo>
                  <a:cubicBezTo>
                    <a:pt x="108" y="31"/>
                    <a:pt x="108" y="31"/>
                    <a:pt x="108" y="31"/>
                  </a:cubicBezTo>
                  <a:lnTo>
                    <a:pt x="96" y="31"/>
                  </a:ln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ïṧļîdê">
              <a:extLst>
                <a:ext uri="{FF2B5EF4-FFF2-40B4-BE49-F238E27FC236}">
                  <a16:creationId xmlns:a16="http://schemas.microsoft.com/office/drawing/2014/main" id="{5E6FEE87-CF81-4579-87C7-8A8241CD5AD4}"/>
                </a:ext>
              </a:extLst>
            </p:cNvPr>
            <p:cNvSpPr/>
            <p:nvPr/>
          </p:nvSpPr>
          <p:spPr bwMode="auto">
            <a:xfrm>
              <a:off x="5926138" y="3195638"/>
              <a:ext cx="363538" cy="217488"/>
            </a:xfrm>
            <a:custGeom>
              <a:avLst/>
              <a:gdLst>
                <a:gd name="T0" fmla="*/ 8 w 110"/>
                <a:gd name="T1" fmla="*/ 37 h 66"/>
                <a:gd name="T2" fmla="*/ 60 w 110"/>
                <a:gd name="T3" fmla="*/ 66 h 66"/>
                <a:gd name="T4" fmla="*/ 110 w 110"/>
                <a:gd name="T5" fmla="*/ 37 h 66"/>
                <a:gd name="T6" fmla="*/ 54 w 110"/>
                <a:gd name="T7" fmla="*/ 4 h 66"/>
                <a:gd name="T8" fmla="*/ 28 w 110"/>
                <a:gd name="T9" fmla="*/ 4 h 66"/>
                <a:gd name="T10" fmla="*/ 8 w 110"/>
                <a:gd name="T11" fmla="*/ 16 h 66"/>
                <a:gd name="T12" fmla="*/ 8 w 110"/>
                <a:gd name="T13" fmla="*/ 37 h 66"/>
              </a:gdLst>
              <a:ahLst/>
              <a:cxnLst>
                <a:cxn ang="0">
                  <a:pos x="T0" y="T1"/>
                </a:cxn>
                <a:cxn ang="0">
                  <a:pos x="T2" y="T3"/>
                </a:cxn>
                <a:cxn ang="0">
                  <a:pos x="T4" y="T5"/>
                </a:cxn>
                <a:cxn ang="0">
                  <a:pos x="T6" y="T7"/>
                </a:cxn>
                <a:cxn ang="0">
                  <a:pos x="T8" y="T9"/>
                </a:cxn>
                <a:cxn ang="0">
                  <a:pos x="T10" y="T11"/>
                </a:cxn>
                <a:cxn ang="0">
                  <a:pos x="T12" y="T13"/>
                </a:cxn>
              </a:cxnLst>
              <a:rect l="0" t="0" r="r" b="b"/>
              <a:pathLst>
                <a:path w="110" h="66">
                  <a:moveTo>
                    <a:pt x="8" y="37"/>
                  </a:moveTo>
                  <a:cubicBezTo>
                    <a:pt x="60" y="66"/>
                    <a:pt x="60" y="66"/>
                    <a:pt x="60" y="66"/>
                  </a:cubicBezTo>
                  <a:cubicBezTo>
                    <a:pt x="110" y="37"/>
                    <a:pt x="110" y="37"/>
                    <a:pt x="110" y="37"/>
                  </a:cubicBezTo>
                  <a:cubicBezTo>
                    <a:pt x="54" y="4"/>
                    <a:pt x="54" y="4"/>
                    <a:pt x="54" y="4"/>
                  </a:cubicBezTo>
                  <a:cubicBezTo>
                    <a:pt x="46" y="0"/>
                    <a:pt x="36" y="0"/>
                    <a:pt x="28" y="4"/>
                  </a:cubicBezTo>
                  <a:cubicBezTo>
                    <a:pt x="8" y="16"/>
                    <a:pt x="8" y="16"/>
                    <a:pt x="8" y="16"/>
                  </a:cubicBezTo>
                  <a:cubicBezTo>
                    <a:pt x="0" y="21"/>
                    <a:pt x="0" y="33"/>
                    <a:pt x="8" y="37"/>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ṩļíďe">
              <a:extLst>
                <a:ext uri="{FF2B5EF4-FFF2-40B4-BE49-F238E27FC236}">
                  <a16:creationId xmlns:a16="http://schemas.microsoft.com/office/drawing/2014/main" id="{C71265A9-58F7-44F5-AE04-C8DEA87FD6E8}"/>
                </a:ext>
              </a:extLst>
            </p:cNvPr>
            <p:cNvSpPr/>
            <p:nvPr/>
          </p:nvSpPr>
          <p:spPr bwMode="auto">
            <a:xfrm>
              <a:off x="5780088" y="3141663"/>
              <a:ext cx="482600" cy="323850"/>
            </a:xfrm>
            <a:custGeom>
              <a:avLst/>
              <a:gdLst>
                <a:gd name="T0" fmla="*/ 146 w 146"/>
                <a:gd name="T1" fmla="*/ 19 h 98"/>
                <a:gd name="T2" fmla="*/ 137 w 146"/>
                <a:gd name="T3" fmla="*/ 48 h 98"/>
                <a:gd name="T4" fmla="*/ 90 w 146"/>
                <a:gd name="T5" fmla="*/ 65 h 98"/>
                <a:gd name="T6" fmla="*/ 31 w 146"/>
                <a:gd name="T7" fmla="*/ 42 h 98"/>
                <a:gd name="T8" fmla="*/ 28 w 146"/>
                <a:gd name="T9" fmla="*/ 93 h 98"/>
                <a:gd name="T10" fmla="*/ 6 w 146"/>
                <a:gd name="T11" fmla="*/ 91 h 98"/>
                <a:gd name="T12" fmla="*/ 8 w 146"/>
                <a:gd name="T13" fmla="*/ 10 h 98"/>
                <a:gd name="T14" fmla="*/ 89 w 146"/>
                <a:gd name="T15" fmla="*/ 17 h 98"/>
                <a:gd name="T16" fmla="*/ 146 w 146"/>
                <a:gd name="T17" fmla="*/ 1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98">
                  <a:moveTo>
                    <a:pt x="146" y="19"/>
                  </a:moveTo>
                  <a:cubicBezTo>
                    <a:pt x="146" y="19"/>
                    <a:pt x="144" y="42"/>
                    <a:pt x="137" y="48"/>
                  </a:cubicBezTo>
                  <a:cubicBezTo>
                    <a:pt x="130" y="54"/>
                    <a:pt x="103" y="67"/>
                    <a:pt x="90" y="65"/>
                  </a:cubicBezTo>
                  <a:cubicBezTo>
                    <a:pt x="77" y="63"/>
                    <a:pt x="31" y="42"/>
                    <a:pt x="31" y="42"/>
                  </a:cubicBezTo>
                  <a:cubicBezTo>
                    <a:pt x="28" y="93"/>
                    <a:pt x="28" y="93"/>
                    <a:pt x="28" y="93"/>
                  </a:cubicBezTo>
                  <a:cubicBezTo>
                    <a:pt x="28" y="93"/>
                    <a:pt x="12" y="98"/>
                    <a:pt x="6" y="91"/>
                  </a:cubicBezTo>
                  <a:cubicBezTo>
                    <a:pt x="0" y="85"/>
                    <a:pt x="4" y="16"/>
                    <a:pt x="8" y="10"/>
                  </a:cubicBezTo>
                  <a:cubicBezTo>
                    <a:pt x="15" y="0"/>
                    <a:pt x="89" y="17"/>
                    <a:pt x="89" y="17"/>
                  </a:cubicBezTo>
                  <a:lnTo>
                    <a:pt x="146" y="19"/>
                  </a:lnTo>
                  <a:close/>
                </a:path>
              </a:pathLst>
            </a:custGeom>
            <a:solidFill>
              <a:srgbClr val="B03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ïŝlîḓé">
              <a:extLst>
                <a:ext uri="{FF2B5EF4-FFF2-40B4-BE49-F238E27FC236}">
                  <a16:creationId xmlns:a16="http://schemas.microsoft.com/office/drawing/2014/main" id="{7CF53833-3198-42F9-BF7C-351D665C95C7}"/>
                </a:ext>
              </a:extLst>
            </p:cNvPr>
            <p:cNvSpPr/>
            <p:nvPr/>
          </p:nvSpPr>
          <p:spPr bwMode="auto">
            <a:xfrm>
              <a:off x="6057900" y="2859088"/>
              <a:ext cx="241300" cy="419100"/>
            </a:xfrm>
            <a:custGeom>
              <a:avLst/>
              <a:gdLst>
                <a:gd name="T0" fmla="*/ 62 w 73"/>
                <a:gd name="T1" fmla="*/ 0 h 127"/>
                <a:gd name="T2" fmla="*/ 70 w 73"/>
                <a:gd name="T3" fmla="*/ 18 h 127"/>
                <a:gd name="T4" fmla="*/ 73 w 73"/>
                <a:gd name="T5" fmla="*/ 45 h 127"/>
                <a:gd name="T6" fmla="*/ 63 w 73"/>
                <a:gd name="T7" fmla="*/ 103 h 127"/>
                <a:gd name="T8" fmla="*/ 21 w 73"/>
                <a:gd name="T9" fmla="*/ 124 h 127"/>
                <a:gd name="T10" fmla="*/ 1 w 73"/>
                <a:gd name="T11" fmla="*/ 100 h 127"/>
                <a:gd name="T12" fmla="*/ 9 w 73"/>
                <a:gd name="T13" fmla="*/ 52 h 127"/>
                <a:gd name="T14" fmla="*/ 13 w 73"/>
                <a:gd name="T15" fmla="*/ 15 h 127"/>
                <a:gd name="T16" fmla="*/ 28 w 73"/>
                <a:gd name="T17" fmla="*/ 5 h 127"/>
                <a:gd name="T18" fmla="*/ 62 w 73"/>
                <a:gd name="T19"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7">
                  <a:moveTo>
                    <a:pt x="62" y="0"/>
                  </a:moveTo>
                  <a:cubicBezTo>
                    <a:pt x="62" y="0"/>
                    <a:pt x="68" y="4"/>
                    <a:pt x="70" y="18"/>
                  </a:cubicBezTo>
                  <a:cubicBezTo>
                    <a:pt x="73" y="33"/>
                    <a:pt x="73" y="45"/>
                    <a:pt x="73" y="45"/>
                  </a:cubicBezTo>
                  <a:cubicBezTo>
                    <a:pt x="73" y="45"/>
                    <a:pt x="65" y="98"/>
                    <a:pt x="63" y="103"/>
                  </a:cubicBezTo>
                  <a:cubicBezTo>
                    <a:pt x="61" y="108"/>
                    <a:pt x="33" y="127"/>
                    <a:pt x="21" y="124"/>
                  </a:cubicBezTo>
                  <a:cubicBezTo>
                    <a:pt x="10" y="122"/>
                    <a:pt x="0" y="107"/>
                    <a:pt x="1" y="100"/>
                  </a:cubicBezTo>
                  <a:cubicBezTo>
                    <a:pt x="2" y="94"/>
                    <a:pt x="10" y="63"/>
                    <a:pt x="9" y="52"/>
                  </a:cubicBezTo>
                  <a:cubicBezTo>
                    <a:pt x="8" y="41"/>
                    <a:pt x="6" y="21"/>
                    <a:pt x="13" y="15"/>
                  </a:cubicBezTo>
                  <a:cubicBezTo>
                    <a:pt x="19" y="9"/>
                    <a:pt x="28" y="5"/>
                    <a:pt x="28" y="5"/>
                  </a:cubicBezTo>
                  <a:lnTo>
                    <a:pt x="62" y="0"/>
                  </a:lnTo>
                  <a:close/>
                </a:path>
              </a:pathLst>
            </a:custGeom>
            <a:solidFill>
              <a:srgbClr val="E84C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iŝliḓè">
              <a:extLst>
                <a:ext uri="{FF2B5EF4-FFF2-40B4-BE49-F238E27FC236}">
                  <a16:creationId xmlns:a16="http://schemas.microsoft.com/office/drawing/2014/main" id="{BE325C18-1870-4EA5-A69F-584F8F8F48AC}"/>
                </a:ext>
              </a:extLst>
            </p:cNvPr>
            <p:cNvSpPr/>
            <p:nvPr/>
          </p:nvSpPr>
          <p:spPr bwMode="auto">
            <a:xfrm>
              <a:off x="6081713" y="2957513"/>
              <a:ext cx="254000" cy="247650"/>
            </a:xfrm>
            <a:custGeom>
              <a:avLst/>
              <a:gdLst>
                <a:gd name="T0" fmla="*/ 71 w 77"/>
                <a:gd name="T1" fmla="*/ 7 h 75"/>
                <a:gd name="T2" fmla="*/ 73 w 77"/>
                <a:gd name="T3" fmla="*/ 6 h 75"/>
                <a:gd name="T4" fmla="*/ 68 w 77"/>
                <a:gd name="T5" fmla="*/ 4 h 75"/>
                <a:gd name="T6" fmla="*/ 66 w 77"/>
                <a:gd name="T7" fmla="*/ 3 h 75"/>
                <a:gd name="T8" fmla="*/ 40 w 77"/>
                <a:gd name="T9" fmla="*/ 21 h 75"/>
                <a:gd name="T10" fmla="*/ 7 w 77"/>
                <a:gd name="T11" fmla="*/ 32 h 75"/>
                <a:gd name="T12" fmla="*/ 7 w 77"/>
                <a:gd name="T13" fmla="*/ 72 h 75"/>
                <a:gd name="T14" fmla="*/ 7 w 77"/>
                <a:gd name="T15" fmla="*/ 72 h 75"/>
                <a:gd name="T16" fmla="*/ 13 w 77"/>
                <a:gd name="T17" fmla="*/ 75 h 75"/>
                <a:gd name="T18" fmla="*/ 14 w 77"/>
                <a:gd name="T19" fmla="*/ 74 h 75"/>
                <a:gd name="T20" fmla="*/ 52 w 77"/>
                <a:gd name="T21" fmla="*/ 62 h 75"/>
                <a:gd name="T22" fmla="*/ 72 w 77"/>
                <a:gd name="T23" fmla="*/ 41 h 75"/>
                <a:gd name="T24" fmla="*/ 71 w 77"/>
                <a:gd name="T25"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5">
                  <a:moveTo>
                    <a:pt x="71" y="7"/>
                  </a:moveTo>
                  <a:cubicBezTo>
                    <a:pt x="73" y="6"/>
                    <a:pt x="73" y="6"/>
                    <a:pt x="73" y="6"/>
                  </a:cubicBezTo>
                  <a:cubicBezTo>
                    <a:pt x="68" y="4"/>
                    <a:pt x="68" y="4"/>
                    <a:pt x="68" y="4"/>
                  </a:cubicBezTo>
                  <a:cubicBezTo>
                    <a:pt x="67" y="3"/>
                    <a:pt x="67" y="3"/>
                    <a:pt x="66" y="3"/>
                  </a:cubicBezTo>
                  <a:cubicBezTo>
                    <a:pt x="57" y="0"/>
                    <a:pt x="53" y="16"/>
                    <a:pt x="40" y="21"/>
                  </a:cubicBezTo>
                  <a:cubicBezTo>
                    <a:pt x="26" y="26"/>
                    <a:pt x="14" y="21"/>
                    <a:pt x="7" y="32"/>
                  </a:cubicBezTo>
                  <a:cubicBezTo>
                    <a:pt x="0" y="43"/>
                    <a:pt x="0" y="68"/>
                    <a:pt x="7" y="72"/>
                  </a:cubicBezTo>
                  <a:cubicBezTo>
                    <a:pt x="7" y="72"/>
                    <a:pt x="7" y="72"/>
                    <a:pt x="7" y="72"/>
                  </a:cubicBezTo>
                  <a:cubicBezTo>
                    <a:pt x="13" y="75"/>
                    <a:pt x="13" y="75"/>
                    <a:pt x="13" y="75"/>
                  </a:cubicBezTo>
                  <a:cubicBezTo>
                    <a:pt x="14" y="74"/>
                    <a:pt x="14" y="74"/>
                    <a:pt x="14" y="74"/>
                  </a:cubicBezTo>
                  <a:cubicBezTo>
                    <a:pt x="23" y="74"/>
                    <a:pt x="37" y="71"/>
                    <a:pt x="52" y="62"/>
                  </a:cubicBezTo>
                  <a:cubicBezTo>
                    <a:pt x="52" y="62"/>
                    <a:pt x="68" y="52"/>
                    <a:pt x="72" y="41"/>
                  </a:cubicBezTo>
                  <a:cubicBezTo>
                    <a:pt x="75" y="32"/>
                    <a:pt x="77" y="15"/>
                    <a:pt x="71" y="7"/>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Sḻíḍè">
              <a:extLst>
                <a:ext uri="{FF2B5EF4-FFF2-40B4-BE49-F238E27FC236}">
                  <a16:creationId xmlns:a16="http://schemas.microsoft.com/office/drawing/2014/main" id="{B7174D6A-3AAF-4D32-A8CD-6F71168E1900}"/>
                </a:ext>
              </a:extLst>
            </p:cNvPr>
            <p:cNvSpPr/>
            <p:nvPr/>
          </p:nvSpPr>
          <p:spPr bwMode="auto">
            <a:xfrm>
              <a:off x="6097588" y="2967038"/>
              <a:ext cx="257175" cy="247650"/>
            </a:xfrm>
            <a:custGeom>
              <a:avLst/>
              <a:gdLst>
                <a:gd name="T0" fmla="*/ 53 w 78"/>
                <a:gd name="T1" fmla="*/ 62 h 75"/>
                <a:gd name="T2" fmla="*/ 73 w 78"/>
                <a:gd name="T3" fmla="*/ 41 h 75"/>
                <a:gd name="T4" fmla="*/ 67 w 78"/>
                <a:gd name="T5" fmla="*/ 3 h 75"/>
                <a:gd name="T6" fmla="*/ 40 w 78"/>
                <a:gd name="T7" fmla="*/ 21 h 75"/>
                <a:gd name="T8" fmla="*/ 8 w 78"/>
                <a:gd name="T9" fmla="*/ 32 h 75"/>
                <a:gd name="T10" fmla="*/ 9 w 78"/>
                <a:gd name="T11" fmla="*/ 72 h 75"/>
                <a:gd name="T12" fmla="*/ 53 w 78"/>
                <a:gd name="T13" fmla="*/ 62 h 75"/>
              </a:gdLst>
              <a:ahLst/>
              <a:cxnLst>
                <a:cxn ang="0">
                  <a:pos x="T0" y="T1"/>
                </a:cxn>
                <a:cxn ang="0">
                  <a:pos x="T2" y="T3"/>
                </a:cxn>
                <a:cxn ang="0">
                  <a:pos x="T4" y="T5"/>
                </a:cxn>
                <a:cxn ang="0">
                  <a:pos x="T6" y="T7"/>
                </a:cxn>
                <a:cxn ang="0">
                  <a:pos x="T8" y="T9"/>
                </a:cxn>
                <a:cxn ang="0">
                  <a:pos x="T10" y="T11"/>
                </a:cxn>
                <a:cxn ang="0">
                  <a:pos x="T12" y="T13"/>
                </a:cxn>
              </a:cxnLst>
              <a:rect l="0" t="0" r="r" b="b"/>
              <a:pathLst>
                <a:path w="78" h="75">
                  <a:moveTo>
                    <a:pt x="53" y="62"/>
                  </a:moveTo>
                  <a:cubicBezTo>
                    <a:pt x="53" y="62"/>
                    <a:pt x="69" y="52"/>
                    <a:pt x="73" y="41"/>
                  </a:cubicBezTo>
                  <a:cubicBezTo>
                    <a:pt x="77" y="30"/>
                    <a:pt x="78" y="6"/>
                    <a:pt x="67" y="3"/>
                  </a:cubicBezTo>
                  <a:cubicBezTo>
                    <a:pt x="58" y="0"/>
                    <a:pt x="54" y="16"/>
                    <a:pt x="40" y="21"/>
                  </a:cubicBezTo>
                  <a:cubicBezTo>
                    <a:pt x="27" y="26"/>
                    <a:pt x="15" y="21"/>
                    <a:pt x="8" y="32"/>
                  </a:cubicBezTo>
                  <a:cubicBezTo>
                    <a:pt x="0" y="43"/>
                    <a:pt x="1" y="70"/>
                    <a:pt x="9" y="72"/>
                  </a:cubicBezTo>
                  <a:cubicBezTo>
                    <a:pt x="17" y="75"/>
                    <a:pt x="35" y="73"/>
                    <a:pt x="53" y="62"/>
                  </a:cubicBez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ṩḷídè">
              <a:extLst>
                <a:ext uri="{FF2B5EF4-FFF2-40B4-BE49-F238E27FC236}">
                  <a16:creationId xmlns:a16="http://schemas.microsoft.com/office/drawing/2014/main" id="{0DC22DD8-1D2D-4376-BFDD-8405B46AE437}"/>
                </a:ext>
              </a:extLst>
            </p:cNvPr>
            <p:cNvSpPr/>
            <p:nvPr/>
          </p:nvSpPr>
          <p:spPr bwMode="auto">
            <a:xfrm>
              <a:off x="6110288" y="3146425"/>
              <a:ext cx="85725" cy="481013"/>
            </a:xfrm>
            <a:custGeom>
              <a:avLst/>
              <a:gdLst>
                <a:gd name="T0" fmla="*/ 4 w 26"/>
                <a:gd name="T1" fmla="*/ 146 h 146"/>
                <a:gd name="T2" fmla="*/ 0 w 26"/>
                <a:gd name="T3" fmla="*/ 142 h 146"/>
                <a:gd name="T4" fmla="*/ 0 w 26"/>
                <a:gd name="T5" fmla="*/ 81 h 146"/>
                <a:gd name="T6" fmla="*/ 17 w 26"/>
                <a:gd name="T7" fmla="*/ 4 h 146"/>
                <a:gd name="T8" fmla="*/ 22 w 26"/>
                <a:gd name="T9" fmla="*/ 1 h 146"/>
                <a:gd name="T10" fmla="*/ 25 w 26"/>
                <a:gd name="T11" fmla="*/ 6 h 146"/>
                <a:gd name="T12" fmla="*/ 8 w 26"/>
                <a:gd name="T13" fmla="*/ 82 h 146"/>
                <a:gd name="T14" fmla="*/ 8 w 26"/>
                <a:gd name="T15" fmla="*/ 142 h 146"/>
                <a:gd name="T16" fmla="*/ 4 w 26"/>
                <a:gd name="T1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6">
                  <a:moveTo>
                    <a:pt x="4" y="146"/>
                  </a:moveTo>
                  <a:cubicBezTo>
                    <a:pt x="2" y="146"/>
                    <a:pt x="0" y="145"/>
                    <a:pt x="0" y="142"/>
                  </a:cubicBezTo>
                  <a:cubicBezTo>
                    <a:pt x="0" y="81"/>
                    <a:pt x="0" y="81"/>
                    <a:pt x="0" y="81"/>
                  </a:cubicBezTo>
                  <a:cubicBezTo>
                    <a:pt x="17" y="4"/>
                    <a:pt x="17" y="4"/>
                    <a:pt x="17" y="4"/>
                  </a:cubicBezTo>
                  <a:cubicBezTo>
                    <a:pt x="18" y="2"/>
                    <a:pt x="20" y="0"/>
                    <a:pt x="22" y="1"/>
                  </a:cubicBezTo>
                  <a:cubicBezTo>
                    <a:pt x="24" y="1"/>
                    <a:pt x="26" y="4"/>
                    <a:pt x="25" y="6"/>
                  </a:cubicBezTo>
                  <a:cubicBezTo>
                    <a:pt x="8" y="82"/>
                    <a:pt x="8" y="82"/>
                    <a:pt x="8" y="82"/>
                  </a:cubicBezTo>
                  <a:cubicBezTo>
                    <a:pt x="8" y="142"/>
                    <a:pt x="8" y="142"/>
                    <a:pt x="8" y="142"/>
                  </a:cubicBezTo>
                  <a:cubicBezTo>
                    <a:pt x="8" y="145"/>
                    <a:pt x="6" y="146"/>
                    <a:pt x="4" y="146"/>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śľïdé">
              <a:extLst>
                <a:ext uri="{FF2B5EF4-FFF2-40B4-BE49-F238E27FC236}">
                  <a16:creationId xmlns:a16="http://schemas.microsoft.com/office/drawing/2014/main" id="{8CE8725B-4AFB-476F-AF78-FBDCE04B5275}"/>
                </a:ext>
              </a:extLst>
            </p:cNvPr>
            <p:cNvSpPr/>
            <p:nvPr/>
          </p:nvSpPr>
          <p:spPr bwMode="auto">
            <a:xfrm>
              <a:off x="6265863" y="3082925"/>
              <a:ext cx="66675" cy="455613"/>
            </a:xfrm>
            <a:custGeom>
              <a:avLst/>
              <a:gdLst>
                <a:gd name="T0" fmla="*/ 4 w 20"/>
                <a:gd name="T1" fmla="*/ 138 h 138"/>
                <a:gd name="T2" fmla="*/ 0 w 20"/>
                <a:gd name="T3" fmla="*/ 134 h 138"/>
                <a:gd name="T4" fmla="*/ 0 w 20"/>
                <a:gd name="T5" fmla="*/ 73 h 138"/>
                <a:gd name="T6" fmla="*/ 12 w 20"/>
                <a:gd name="T7" fmla="*/ 4 h 138"/>
                <a:gd name="T8" fmla="*/ 16 w 20"/>
                <a:gd name="T9" fmla="*/ 1 h 138"/>
                <a:gd name="T10" fmla="*/ 20 w 20"/>
                <a:gd name="T11" fmla="*/ 6 h 138"/>
                <a:gd name="T12" fmla="*/ 8 w 20"/>
                <a:gd name="T13" fmla="*/ 74 h 138"/>
                <a:gd name="T14" fmla="*/ 8 w 20"/>
                <a:gd name="T15" fmla="*/ 134 h 138"/>
                <a:gd name="T16" fmla="*/ 4 w 20"/>
                <a:gd name="T17"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38">
                  <a:moveTo>
                    <a:pt x="4" y="138"/>
                  </a:moveTo>
                  <a:cubicBezTo>
                    <a:pt x="2" y="138"/>
                    <a:pt x="0" y="136"/>
                    <a:pt x="0" y="134"/>
                  </a:cubicBezTo>
                  <a:cubicBezTo>
                    <a:pt x="0" y="73"/>
                    <a:pt x="0" y="73"/>
                    <a:pt x="0" y="73"/>
                  </a:cubicBezTo>
                  <a:cubicBezTo>
                    <a:pt x="12" y="4"/>
                    <a:pt x="12" y="4"/>
                    <a:pt x="12" y="4"/>
                  </a:cubicBezTo>
                  <a:cubicBezTo>
                    <a:pt x="12" y="2"/>
                    <a:pt x="14" y="0"/>
                    <a:pt x="16" y="1"/>
                  </a:cubicBezTo>
                  <a:cubicBezTo>
                    <a:pt x="19" y="1"/>
                    <a:pt x="20" y="3"/>
                    <a:pt x="20" y="6"/>
                  </a:cubicBezTo>
                  <a:cubicBezTo>
                    <a:pt x="8" y="74"/>
                    <a:pt x="8" y="74"/>
                    <a:pt x="8" y="74"/>
                  </a:cubicBezTo>
                  <a:cubicBezTo>
                    <a:pt x="8" y="134"/>
                    <a:pt x="8" y="134"/>
                    <a:pt x="8" y="134"/>
                  </a:cubicBezTo>
                  <a:cubicBezTo>
                    <a:pt x="8" y="136"/>
                    <a:pt x="6" y="138"/>
                    <a:pt x="4" y="13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íşļiďé">
              <a:extLst>
                <a:ext uri="{FF2B5EF4-FFF2-40B4-BE49-F238E27FC236}">
                  <a16:creationId xmlns:a16="http://schemas.microsoft.com/office/drawing/2014/main" id="{2905059B-C814-431F-B2E7-71FD484CFE69}"/>
                </a:ext>
              </a:extLst>
            </p:cNvPr>
            <p:cNvSpPr/>
            <p:nvPr/>
          </p:nvSpPr>
          <p:spPr bwMode="auto">
            <a:xfrm>
              <a:off x="6107113" y="3455988"/>
              <a:ext cx="188913" cy="120650"/>
            </a:xfrm>
            <a:custGeom>
              <a:avLst/>
              <a:gdLst>
                <a:gd name="T0" fmla="*/ 5 w 57"/>
                <a:gd name="T1" fmla="*/ 37 h 37"/>
                <a:gd name="T2" fmla="*/ 1 w 57"/>
                <a:gd name="T3" fmla="*/ 34 h 37"/>
                <a:gd name="T4" fmla="*/ 3 w 57"/>
                <a:gd name="T5" fmla="*/ 29 h 37"/>
                <a:gd name="T6" fmla="*/ 50 w 57"/>
                <a:gd name="T7" fmla="*/ 2 h 37"/>
                <a:gd name="T8" fmla="*/ 56 w 57"/>
                <a:gd name="T9" fmla="*/ 3 h 37"/>
                <a:gd name="T10" fmla="*/ 54 w 57"/>
                <a:gd name="T11" fmla="*/ 9 h 37"/>
                <a:gd name="T12" fmla="*/ 7 w 57"/>
                <a:gd name="T13" fmla="*/ 36 h 37"/>
                <a:gd name="T14" fmla="*/ 5 w 5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37">
                  <a:moveTo>
                    <a:pt x="5" y="37"/>
                  </a:moveTo>
                  <a:cubicBezTo>
                    <a:pt x="4" y="37"/>
                    <a:pt x="2" y="36"/>
                    <a:pt x="1" y="34"/>
                  </a:cubicBezTo>
                  <a:cubicBezTo>
                    <a:pt x="0" y="32"/>
                    <a:pt x="1" y="30"/>
                    <a:pt x="3" y="29"/>
                  </a:cubicBezTo>
                  <a:cubicBezTo>
                    <a:pt x="50" y="2"/>
                    <a:pt x="50" y="2"/>
                    <a:pt x="50" y="2"/>
                  </a:cubicBezTo>
                  <a:cubicBezTo>
                    <a:pt x="52" y="0"/>
                    <a:pt x="54" y="1"/>
                    <a:pt x="56" y="3"/>
                  </a:cubicBezTo>
                  <a:cubicBezTo>
                    <a:pt x="57" y="5"/>
                    <a:pt x="56" y="8"/>
                    <a:pt x="54" y="9"/>
                  </a:cubicBezTo>
                  <a:cubicBezTo>
                    <a:pt x="7" y="36"/>
                    <a:pt x="7" y="36"/>
                    <a:pt x="7" y="36"/>
                  </a:cubicBezTo>
                  <a:cubicBezTo>
                    <a:pt x="6" y="36"/>
                    <a:pt x="6" y="37"/>
                    <a:pt x="5" y="3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ṥḻíḋè">
              <a:extLst>
                <a:ext uri="{FF2B5EF4-FFF2-40B4-BE49-F238E27FC236}">
                  <a16:creationId xmlns:a16="http://schemas.microsoft.com/office/drawing/2014/main" id="{9185A6D6-D353-429C-999D-15F60656936F}"/>
                </a:ext>
              </a:extLst>
            </p:cNvPr>
            <p:cNvSpPr/>
            <p:nvPr/>
          </p:nvSpPr>
          <p:spPr bwMode="auto">
            <a:xfrm>
              <a:off x="5827713" y="3175000"/>
              <a:ext cx="339725" cy="323850"/>
            </a:xfrm>
            <a:custGeom>
              <a:avLst/>
              <a:gdLst>
                <a:gd name="T0" fmla="*/ 5 w 103"/>
                <a:gd name="T1" fmla="*/ 98 h 98"/>
                <a:gd name="T2" fmla="*/ 3 w 103"/>
                <a:gd name="T3" fmla="*/ 97 h 98"/>
                <a:gd name="T4" fmla="*/ 2 w 103"/>
                <a:gd name="T5" fmla="*/ 91 h 98"/>
                <a:gd name="T6" fmla="*/ 32 w 103"/>
                <a:gd name="T7" fmla="*/ 43 h 98"/>
                <a:gd name="T8" fmla="*/ 39 w 103"/>
                <a:gd name="T9" fmla="*/ 4 h 98"/>
                <a:gd name="T10" fmla="*/ 42 w 103"/>
                <a:gd name="T11" fmla="*/ 1 h 98"/>
                <a:gd name="T12" fmla="*/ 46 w 103"/>
                <a:gd name="T13" fmla="*/ 1 h 98"/>
                <a:gd name="T14" fmla="*/ 100 w 103"/>
                <a:gd name="T15" fmla="*/ 32 h 98"/>
                <a:gd name="T16" fmla="*/ 102 w 103"/>
                <a:gd name="T17" fmla="*/ 38 h 98"/>
                <a:gd name="T18" fmla="*/ 96 w 103"/>
                <a:gd name="T19" fmla="*/ 39 h 98"/>
                <a:gd name="T20" fmla="*/ 47 w 103"/>
                <a:gd name="T21" fmla="*/ 11 h 98"/>
                <a:gd name="T22" fmla="*/ 40 w 103"/>
                <a:gd name="T23" fmla="*/ 46 h 98"/>
                <a:gd name="T24" fmla="*/ 39 w 103"/>
                <a:gd name="T25" fmla="*/ 47 h 98"/>
                <a:gd name="T26" fmla="*/ 9 w 103"/>
                <a:gd name="T27" fmla="*/ 96 h 98"/>
                <a:gd name="T28" fmla="*/ 5 w 103"/>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8">
                  <a:moveTo>
                    <a:pt x="5" y="98"/>
                  </a:moveTo>
                  <a:cubicBezTo>
                    <a:pt x="4" y="98"/>
                    <a:pt x="4" y="98"/>
                    <a:pt x="3" y="97"/>
                  </a:cubicBezTo>
                  <a:cubicBezTo>
                    <a:pt x="1" y="96"/>
                    <a:pt x="0" y="93"/>
                    <a:pt x="2" y="91"/>
                  </a:cubicBezTo>
                  <a:cubicBezTo>
                    <a:pt x="32" y="43"/>
                    <a:pt x="32" y="43"/>
                    <a:pt x="32" y="43"/>
                  </a:cubicBezTo>
                  <a:cubicBezTo>
                    <a:pt x="39" y="4"/>
                    <a:pt x="39" y="4"/>
                    <a:pt x="39" y="4"/>
                  </a:cubicBezTo>
                  <a:cubicBezTo>
                    <a:pt x="40" y="2"/>
                    <a:pt x="41" y="1"/>
                    <a:pt x="42" y="1"/>
                  </a:cubicBezTo>
                  <a:cubicBezTo>
                    <a:pt x="43" y="0"/>
                    <a:pt x="45" y="0"/>
                    <a:pt x="46" y="1"/>
                  </a:cubicBezTo>
                  <a:cubicBezTo>
                    <a:pt x="100" y="32"/>
                    <a:pt x="100" y="32"/>
                    <a:pt x="100" y="32"/>
                  </a:cubicBezTo>
                  <a:cubicBezTo>
                    <a:pt x="102" y="33"/>
                    <a:pt x="103" y="36"/>
                    <a:pt x="102" y="38"/>
                  </a:cubicBezTo>
                  <a:cubicBezTo>
                    <a:pt x="100" y="40"/>
                    <a:pt x="98" y="41"/>
                    <a:pt x="96" y="39"/>
                  </a:cubicBezTo>
                  <a:cubicBezTo>
                    <a:pt x="47" y="11"/>
                    <a:pt x="47" y="11"/>
                    <a:pt x="47" y="11"/>
                  </a:cubicBezTo>
                  <a:cubicBezTo>
                    <a:pt x="40" y="46"/>
                    <a:pt x="40" y="46"/>
                    <a:pt x="40" y="46"/>
                  </a:cubicBezTo>
                  <a:cubicBezTo>
                    <a:pt x="40" y="46"/>
                    <a:pt x="40" y="47"/>
                    <a:pt x="39" y="47"/>
                  </a:cubicBezTo>
                  <a:cubicBezTo>
                    <a:pt x="9" y="96"/>
                    <a:pt x="9" y="96"/>
                    <a:pt x="9" y="96"/>
                  </a:cubicBezTo>
                  <a:cubicBezTo>
                    <a:pt x="8" y="97"/>
                    <a:pt x="7" y="98"/>
                    <a:pt x="5" y="9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ŝḻiďe">
              <a:extLst>
                <a:ext uri="{FF2B5EF4-FFF2-40B4-BE49-F238E27FC236}">
                  <a16:creationId xmlns:a16="http://schemas.microsoft.com/office/drawing/2014/main" id="{977913AF-0FCD-4C08-B0E4-0832908A41D0}"/>
                </a:ext>
              </a:extLst>
            </p:cNvPr>
            <p:cNvSpPr/>
            <p:nvPr/>
          </p:nvSpPr>
          <p:spPr bwMode="auto">
            <a:xfrm>
              <a:off x="5948363" y="3162300"/>
              <a:ext cx="146050" cy="88900"/>
            </a:xfrm>
            <a:custGeom>
              <a:avLst/>
              <a:gdLst>
                <a:gd name="T0" fmla="*/ 22 w 44"/>
                <a:gd name="T1" fmla="*/ 9 h 27"/>
                <a:gd name="T2" fmla="*/ 9 w 44"/>
                <a:gd name="T3" fmla="*/ 1 h 27"/>
                <a:gd name="T4" fmla="*/ 2 w 44"/>
                <a:gd name="T5" fmla="*/ 1 h 27"/>
                <a:gd name="T6" fmla="*/ 0 w 44"/>
                <a:gd name="T7" fmla="*/ 0 h 27"/>
                <a:gd name="T8" fmla="*/ 0 w 44"/>
                <a:gd name="T9" fmla="*/ 4 h 27"/>
                <a:gd name="T10" fmla="*/ 0 w 44"/>
                <a:gd name="T11" fmla="*/ 4 h 27"/>
                <a:gd name="T12" fmla="*/ 2 w 44"/>
                <a:gd name="T13" fmla="*/ 8 h 27"/>
                <a:gd name="T14" fmla="*/ 34 w 44"/>
                <a:gd name="T15" fmla="*/ 26 h 27"/>
                <a:gd name="T16" fmla="*/ 38 w 44"/>
                <a:gd name="T17" fmla="*/ 26 h 27"/>
                <a:gd name="T18" fmla="*/ 43 w 44"/>
                <a:gd name="T19" fmla="*/ 23 h 27"/>
                <a:gd name="T20" fmla="*/ 44 w 44"/>
                <a:gd name="T21" fmla="*/ 22 h 27"/>
                <a:gd name="T22" fmla="*/ 44 w 44"/>
                <a:gd name="T23" fmla="*/ 18 h 27"/>
                <a:gd name="T24" fmla="*/ 22 w 44"/>
                <a:gd name="T25"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27">
                  <a:moveTo>
                    <a:pt x="22" y="9"/>
                  </a:moveTo>
                  <a:cubicBezTo>
                    <a:pt x="9" y="1"/>
                    <a:pt x="9" y="1"/>
                    <a:pt x="9" y="1"/>
                  </a:cubicBezTo>
                  <a:cubicBezTo>
                    <a:pt x="7" y="0"/>
                    <a:pt x="4" y="0"/>
                    <a:pt x="2" y="1"/>
                  </a:cubicBezTo>
                  <a:cubicBezTo>
                    <a:pt x="0" y="0"/>
                    <a:pt x="0" y="0"/>
                    <a:pt x="0" y="0"/>
                  </a:cubicBezTo>
                  <a:cubicBezTo>
                    <a:pt x="0" y="4"/>
                    <a:pt x="0" y="4"/>
                    <a:pt x="0" y="4"/>
                  </a:cubicBezTo>
                  <a:cubicBezTo>
                    <a:pt x="0" y="4"/>
                    <a:pt x="0" y="4"/>
                    <a:pt x="0" y="4"/>
                  </a:cubicBezTo>
                  <a:cubicBezTo>
                    <a:pt x="0" y="6"/>
                    <a:pt x="0" y="7"/>
                    <a:pt x="2" y="8"/>
                  </a:cubicBezTo>
                  <a:cubicBezTo>
                    <a:pt x="34" y="26"/>
                    <a:pt x="34" y="26"/>
                    <a:pt x="34" y="26"/>
                  </a:cubicBezTo>
                  <a:cubicBezTo>
                    <a:pt x="35" y="27"/>
                    <a:pt x="37" y="27"/>
                    <a:pt x="38" y="26"/>
                  </a:cubicBezTo>
                  <a:cubicBezTo>
                    <a:pt x="43" y="23"/>
                    <a:pt x="43" y="23"/>
                    <a:pt x="43" y="23"/>
                  </a:cubicBezTo>
                  <a:cubicBezTo>
                    <a:pt x="43" y="23"/>
                    <a:pt x="44" y="23"/>
                    <a:pt x="44" y="22"/>
                  </a:cubicBezTo>
                  <a:cubicBezTo>
                    <a:pt x="44" y="18"/>
                    <a:pt x="44" y="18"/>
                    <a:pt x="44" y="18"/>
                  </a:cubicBezTo>
                  <a:lnTo>
                    <a:pt x="22" y="9"/>
                  </a:ln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i$ḻiḓé">
              <a:extLst>
                <a:ext uri="{FF2B5EF4-FFF2-40B4-BE49-F238E27FC236}">
                  <a16:creationId xmlns:a16="http://schemas.microsoft.com/office/drawing/2014/main" id="{CF610717-1CDC-4406-A8B1-601B092F66EA}"/>
                </a:ext>
              </a:extLst>
            </p:cNvPr>
            <p:cNvSpPr/>
            <p:nvPr/>
          </p:nvSpPr>
          <p:spPr bwMode="auto">
            <a:xfrm>
              <a:off x="5945188" y="3149600"/>
              <a:ext cx="149225" cy="88900"/>
            </a:xfrm>
            <a:custGeom>
              <a:avLst/>
              <a:gdLst>
                <a:gd name="T0" fmla="*/ 44 w 45"/>
                <a:gd name="T1" fmla="*/ 23 h 27"/>
                <a:gd name="T2" fmla="*/ 39 w 45"/>
                <a:gd name="T3" fmla="*/ 26 h 27"/>
                <a:gd name="T4" fmla="*/ 35 w 45"/>
                <a:gd name="T5" fmla="*/ 26 h 27"/>
                <a:gd name="T6" fmla="*/ 3 w 45"/>
                <a:gd name="T7" fmla="*/ 7 h 27"/>
                <a:gd name="T8" fmla="*/ 3 w 45"/>
                <a:gd name="T9" fmla="*/ 1 h 27"/>
                <a:gd name="T10" fmla="*/ 10 w 45"/>
                <a:gd name="T11" fmla="*/ 1 h 27"/>
                <a:gd name="T12" fmla="*/ 44 w 45"/>
                <a:gd name="T13" fmla="*/ 21 h 27"/>
                <a:gd name="T14" fmla="*/ 44 w 45"/>
                <a:gd name="T15" fmla="*/ 23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27">
                  <a:moveTo>
                    <a:pt x="44" y="23"/>
                  </a:moveTo>
                  <a:cubicBezTo>
                    <a:pt x="39" y="26"/>
                    <a:pt x="39" y="26"/>
                    <a:pt x="39" y="26"/>
                  </a:cubicBezTo>
                  <a:cubicBezTo>
                    <a:pt x="38" y="27"/>
                    <a:pt x="36" y="27"/>
                    <a:pt x="35" y="26"/>
                  </a:cubicBezTo>
                  <a:cubicBezTo>
                    <a:pt x="3" y="7"/>
                    <a:pt x="3" y="7"/>
                    <a:pt x="3" y="7"/>
                  </a:cubicBezTo>
                  <a:cubicBezTo>
                    <a:pt x="0" y="6"/>
                    <a:pt x="0" y="2"/>
                    <a:pt x="3" y="1"/>
                  </a:cubicBezTo>
                  <a:cubicBezTo>
                    <a:pt x="5" y="0"/>
                    <a:pt x="7" y="0"/>
                    <a:pt x="10" y="1"/>
                  </a:cubicBezTo>
                  <a:cubicBezTo>
                    <a:pt x="44" y="21"/>
                    <a:pt x="44" y="21"/>
                    <a:pt x="44" y="21"/>
                  </a:cubicBezTo>
                  <a:cubicBezTo>
                    <a:pt x="45" y="21"/>
                    <a:pt x="45" y="22"/>
                    <a:pt x="44" y="23"/>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ṥļïḓè">
              <a:extLst>
                <a:ext uri="{FF2B5EF4-FFF2-40B4-BE49-F238E27FC236}">
                  <a16:creationId xmlns:a16="http://schemas.microsoft.com/office/drawing/2014/main" id="{55363FDA-2E05-4AF9-9D03-27BF3C0F2B00}"/>
                </a:ext>
              </a:extLst>
            </p:cNvPr>
            <p:cNvSpPr/>
            <p:nvPr/>
          </p:nvSpPr>
          <p:spPr bwMode="auto">
            <a:xfrm>
              <a:off x="5956300" y="2871788"/>
              <a:ext cx="220663" cy="317500"/>
            </a:xfrm>
            <a:custGeom>
              <a:avLst/>
              <a:gdLst>
                <a:gd name="T0" fmla="*/ 50 w 67"/>
                <a:gd name="T1" fmla="*/ 8 h 96"/>
                <a:gd name="T2" fmla="*/ 55 w 67"/>
                <a:gd name="T3" fmla="*/ 36 h 96"/>
                <a:gd name="T4" fmla="*/ 15 w 67"/>
                <a:gd name="T5" fmla="*/ 94 h 96"/>
                <a:gd name="T6" fmla="*/ 3 w 67"/>
                <a:gd name="T7" fmla="*/ 76 h 96"/>
                <a:gd name="T8" fmla="*/ 50 w 67"/>
                <a:gd name="T9" fmla="*/ 8 h 96"/>
              </a:gdLst>
              <a:ahLst/>
              <a:cxnLst>
                <a:cxn ang="0">
                  <a:pos x="T0" y="T1"/>
                </a:cxn>
                <a:cxn ang="0">
                  <a:pos x="T2" y="T3"/>
                </a:cxn>
                <a:cxn ang="0">
                  <a:pos x="T4" y="T5"/>
                </a:cxn>
                <a:cxn ang="0">
                  <a:pos x="T6" y="T7"/>
                </a:cxn>
                <a:cxn ang="0">
                  <a:pos x="T8" y="T9"/>
                </a:cxn>
              </a:cxnLst>
              <a:rect l="0" t="0" r="r" b="b"/>
              <a:pathLst>
                <a:path w="67" h="96">
                  <a:moveTo>
                    <a:pt x="50" y="8"/>
                  </a:moveTo>
                  <a:cubicBezTo>
                    <a:pt x="50" y="8"/>
                    <a:pt x="67" y="18"/>
                    <a:pt x="55" y="36"/>
                  </a:cubicBezTo>
                  <a:cubicBezTo>
                    <a:pt x="46" y="51"/>
                    <a:pt x="28" y="91"/>
                    <a:pt x="15" y="94"/>
                  </a:cubicBezTo>
                  <a:cubicBezTo>
                    <a:pt x="3" y="96"/>
                    <a:pt x="0" y="88"/>
                    <a:pt x="3" y="76"/>
                  </a:cubicBezTo>
                  <a:cubicBezTo>
                    <a:pt x="7" y="64"/>
                    <a:pt x="37" y="0"/>
                    <a:pt x="50" y="8"/>
                  </a:cubicBezTo>
                  <a:close/>
                </a:path>
              </a:pathLst>
            </a:custGeom>
            <a:solidFill>
              <a:srgbClr val="B03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í$ḷîďê">
              <a:extLst>
                <a:ext uri="{FF2B5EF4-FFF2-40B4-BE49-F238E27FC236}">
                  <a16:creationId xmlns:a16="http://schemas.microsoft.com/office/drawing/2014/main" id="{3FBCCF5A-06A9-4120-8012-B6CA2A1B9574}"/>
                </a:ext>
              </a:extLst>
            </p:cNvPr>
            <p:cNvSpPr/>
            <p:nvPr/>
          </p:nvSpPr>
          <p:spPr bwMode="auto">
            <a:xfrm>
              <a:off x="6124575" y="2838450"/>
              <a:ext cx="138113" cy="57150"/>
            </a:xfrm>
            <a:custGeom>
              <a:avLst/>
              <a:gdLst>
                <a:gd name="T0" fmla="*/ 3 w 42"/>
                <a:gd name="T1" fmla="*/ 13 h 17"/>
                <a:gd name="T2" fmla="*/ 19 w 42"/>
                <a:gd name="T3" fmla="*/ 16 h 17"/>
                <a:gd name="T4" fmla="*/ 42 w 42"/>
                <a:gd name="T5" fmla="*/ 6 h 17"/>
                <a:gd name="T6" fmla="*/ 42 w 42"/>
                <a:gd name="T7" fmla="*/ 0 h 17"/>
                <a:gd name="T8" fmla="*/ 19 w 42"/>
                <a:gd name="T9" fmla="*/ 6 h 17"/>
                <a:gd name="T10" fmla="*/ 3 w 42"/>
                <a:gd name="T11" fmla="*/ 8 h 17"/>
                <a:gd name="T12" fmla="*/ 0 w 42"/>
                <a:gd name="T13" fmla="*/ 15 h 17"/>
                <a:gd name="T14" fmla="*/ 3 w 42"/>
                <a:gd name="T15" fmla="*/ 13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7">
                  <a:moveTo>
                    <a:pt x="3" y="13"/>
                  </a:moveTo>
                  <a:cubicBezTo>
                    <a:pt x="3" y="13"/>
                    <a:pt x="9" y="17"/>
                    <a:pt x="19" y="16"/>
                  </a:cubicBezTo>
                  <a:cubicBezTo>
                    <a:pt x="28" y="14"/>
                    <a:pt x="42" y="6"/>
                    <a:pt x="42" y="6"/>
                  </a:cubicBezTo>
                  <a:cubicBezTo>
                    <a:pt x="42" y="0"/>
                    <a:pt x="42" y="0"/>
                    <a:pt x="42" y="0"/>
                  </a:cubicBezTo>
                  <a:cubicBezTo>
                    <a:pt x="42" y="0"/>
                    <a:pt x="29" y="5"/>
                    <a:pt x="19" y="6"/>
                  </a:cubicBezTo>
                  <a:cubicBezTo>
                    <a:pt x="8" y="8"/>
                    <a:pt x="3" y="8"/>
                    <a:pt x="3" y="8"/>
                  </a:cubicBezTo>
                  <a:cubicBezTo>
                    <a:pt x="0" y="15"/>
                    <a:pt x="0" y="15"/>
                    <a:pt x="0" y="15"/>
                  </a:cubicBezTo>
                  <a:lnTo>
                    <a:pt x="3" y="13"/>
                  </a:lnTo>
                  <a:close/>
                </a:path>
              </a:pathLst>
            </a:custGeom>
            <a:solidFill>
              <a:srgbClr val="B03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ïṥliḓê">
              <a:extLst>
                <a:ext uri="{FF2B5EF4-FFF2-40B4-BE49-F238E27FC236}">
                  <a16:creationId xmlns:a16="http://schemas.microsoft.com/office/drawing/2014/main" id="{0A2CF635-B2BC-4BFB-8896-B36845FB40C5}"/>
                </a:ext>
              </a:extLst>
            </p:cNvPr>
            <p:cNvSpPr/>
            <p:nvPr/>
          </p:nvSpPr>
          <p:spPr bwMode="auto">
            <a:xfrm>
              <a:off x="6110288" y="2628900"/>
              <a:ext cx="179388" cy="233363"/>
            </a:xfrm>
            <a:custGeom>
              <a:avLst/>
              <a:gdLst>
                <a:gd name="T0" fmla="*/ 6 w 54"/>
                <a:gd name="T1" fmla="*/ 50 h 71"/>
                <a:gd name="T2" fmla="*/ 4 w 54"/>
                <a:gd name="T3" fmla="*/ 48 h 71"/>
                <a:gd name="T4" fmla="*/ 6 w 54"/>
                <a:gd name="T5" fmla="*/ 32 h 71"/>
                <a:gd name="T6" fmla="*/ 0 w 54"/>
                <a:gd name="T7" fmla="*/ 23 h 71"/>
                <a:gd name="T8" fmla="*/ 28 w 54"/>
                <a:gd name="T9" fmla="*/ 4 h 71"/>
                <a:gd name="T10" fmla="*/ 52 w 54"/>
                <a:gd name="T11" fmla="*/ 41 h 71"/>
                <a:gd name="T12" fmla="*/ 40 w 54"/>
                <a:gd name="T13" fmla="*/ 66 h 71"/>
                <a:gd name="T14" fmla="*/ 13 w 54"/>
                <a:gd name="T15" fmla="*/ 65 h 71"/>
                <a:gd name="T16" fmla="*/ 11 w 54"/>
                <a:gd name="T17" fmla="*/ 58 h 71"/>
                <a:gd name="T18" fmla="*/ 16 w 54"/>
                <a:gd name="T19" fmla="*/ 50 h 71"/>
                <a:gd name="T20" fmla="*/ 6 w 54"/>
                <a:gd name="T21" fmla="*/ 5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71">
                  <a:moveTo>
                    <a:pt x="6" y="50"/>
                  </a:moveTo>
                  <a:cubicBezTo>
                    <a:pt x="4" y="48"/>
                    <a:pt x="4" y="48"/>
                    <a:pt x="4" y="48"/>
                  </a:cubicBezTo>
                  <a:cubicBezTo>
                    <a:pt x="4" y="48"/>
                    <a:pt x="6" y="36"/>
                    <a:pt x="6" y="32"/>
                  </a:cubicBezTo>
                  <a:cubicBezTo>
                    <a:pt x="5" y="28"/>
                    <a:pt x="0" y="29"/>
                    <a:pt x="0" y="23"/>
                  </a:cubicBezTo>
                  <a:cubicBezTo>
                    <a:pt x="0" y="16"/>
                    <a:pt x="9" y="0"/>
                    <a:pt x="28" y="4"/>
                  </a:cubicBezTo>
                  <a:cubicBezTo>
                    <a:pt x="46" y="8"/>
                    <a:pt x="54" y="24"/>
                    <a:pt x="52" y="41"/>
                  </a:cubicBezTo>
                  <a:cubicBezTo>
                    <a:pt x="50" y="58"/>
                    <a:pt x="48" y="60"/>
                    <a:pt x="40" y="66"/>
                  </a:cubicBezTo>
                  <a:cubicBezTo>
                    <a:pt x="33" y="71"/>
                    <a:pt x="16" y="69"/>
                    <a:pt x="13" y="65"/>
                  </a:cubicBezTo>
                  <a:cubicBezTo>
                    <a:pt x="11" y="61"/>
                    <a:pt x="11" y="58"/>
                    <a:pt x="11" y="58"/>
                  </a:cubicBezTo>
                  <a:cubicBezTo>
                    <a:pt x="11" y="58"/>
                    <a:pt x="17" y="57"/>
                    <a:pt x="16" y="50"/>
                  </a:cubicBezTo>
                  <a:cubicBezTo>
                    <a:pt x="15" y="43"/>
                    <a:pt x="8" y="39"/>
                    <a:pt x="6" y="50"/>
                  </a:cubicBezTo>
                  <a:close/>
                </a:path>
              </a:pathLst>
            </a:custGeom>
            <a:solidFill>
              <a:srgbClr val="6746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ślíḑè">
              <a:extLst>
                <a:ext uri="{FF2B5EF4-FFF2-40B4-BE49-F238E27FC236}">
                  <a16:creationId xmlns:a16="http://schemas.microsoft.com/office/drawing/2014/main" id="{A926C11B-B8D6-421B-B12B-E6C3BFE0F491}"/>
                </a:ext>
              </a:extLst>
            </p:cNvPr>
            <p:cNvSpPr/>
            <p:nvPr/>
          </p:nvSpPr>
          <p:spPr bwMode="auto">
            <a:xfrm>
              <a:off x="5889625" y="2960688"/>
              <a:ext cx="131763" cy="204788"/>
            </a:xfrm>
            <a:custGeom>
              <a:avLst/>
              <a:gdLst>
                <a:gd name="T0" fmla="*/ 48 w 83"/>
                <a:gd name="T1" fmla="*/ 129 h 129"/>
                <a:gd name="T2" fmla="*/ 0 w 83"/>
                <a:gd name="T3" fmla="*/ 19 h 129"/>
                <a:gd name="T4" fmla="*/ 37 w 83"/>
                <a:gd name="T5" fmla="*/ 0 h 129"/>
                <a:gd name="T6" fmla="*/ 83 w 83"/>
                <a:gd name="T7" fmla="*/ 94 h 129"/>
                <a:gd name="T8" fmla="*/ 48 w 83"/>
                <a:gd name="T9" fmla="*/ 129 h 129"/>
              </a:gdLst>
              <a:ahLst/>
              <a:cxnLst>
                <a:cxn ang="0">
                  <a:pos x="T0" y="T1"/>
                </a:cxn>
                <a:cxn ang="0">
                  <a:pos x="T2" y="T3"/>
                </a:cxn>
                <a:cxn ang="0">
                  <a:pos x="T4" y="T5"/>
                </a:cxn>
                <a:cxn ang="0">
                  <a:pos x="T6" y="T7"/>
                </a:cxn>
                <a:cxn ang="0">
                  <a:pos x="T8" y="T9"/>
                </a:cxn>
              </a:cxnLst>
              <a:rect l="0" t="0" r="r" b="b"/>
              <a:pathLst>
                <a:path w="83" h="129">
                  <a:moveTo>
                    <a:pt x="48" y="129"/>
                  </a:moveTo>
                  <a:lnTo>
                    <a:pt x="0" y="19"/>
                  </a:lnTo>
                  <a:lnTo>
                    <a:pt x="37" y="0"/>
                  </a:lnTo>
                  <a:lnTo>
                    <a:pt x="83" y="94"/>
                  </a:lnTo>
                  <a:lnTo>
                    <a:pt x="48" y="129"/>
                  </a:lnTo>
                  <a:close/>
                </a:path>
              </a:pathLst>
            </a:custGeom>
            <a:solidFill>
              <a:srgbClr val="B03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ṧlíḓê">
              <a:extLst>
                <a:ext uri="{FF2B5EF4-FFF2-40B4-BE49-F238E27FC236}">
                  <a16:creationId xmlns:a16="http://schemas.microsoft.com/office/drawing/2014/main" id="{8D375D97-9E58-46AF-BC17-A2DEAD876408}"/>
                </a:ext>
              </a:extLst>
            </p:cNvPr>
            <p:cNvSpPr/>
            <p:nvPr/>
          </p:nvSpPr>
          <p:spPr bwMode="auto">
            <a:xfrm>
              <a:off x="5830888" y="2855913"/>
              <a:ext cx="128588" cy="134938"/>
            </a:xfrm>
            <a:custGeom>
              <a:avLst/>
              <a:gdLst>
                <a:gd name="T0" fmla="*/ 36 w 39"/>
                <a:gd name="T1" fmla="*/ 32 h 41"/>
                <a:gd name="T2" fmla="*/ 33 w 39"/>
                <a:gd name="T3" fmla="*/ 6 h 41"/>
                <a:gd name="T4" fmla="*/ 26 w 39"/>
                <a:gd name="T5" fmla="*/ 13 h 41"/>
                <a:gd name="T6" fmla="*/ 14 w 39"/>
                <a:gd name="T7" fmla="*/ 1 h 41"/>
                <a:gd name="T8" fmla="*/ 3 w 39"/>
                <a:gd name="T9" fmla="*/ 21 h 41"/>
                <a:gd name="T10" fmla="*/ 18 w 39"/>
                <a:gd name="T11" fmla="*/ 41 h 41"/>
                <a:gd name="T12" fmla="*/ 36 w 39"/>
                <a:gd name="T13" fmla="*/ 32 h 41"/>
              </a:gdLst>
              <a:ahLst/>
              <a:cxnLst>
                <a:cxn ang="0">
                  <a:pos x="T0" y="T1"/>
                </a:cxn>
                <a:cxn ang="0">
                  <a:pos x="T2" y="T3"/>
                </a:cxn>
                <a:cxn ang="0">
                  <a:pos x="T4" y="T5"/>
                </a:cxn>
                <a:cxn ang="0">
                  <a:pos x="T6" y="T7"/>
                </a:cxn>
                <a:cxn ang="0">
                  <a:pos x="T8" y="T9"/>
                </a:cxn>
                <a:cxn ang="0">
                  <a:pos x="T10" y="T11"/>
                </a:cxn>
                <a:cxn ang="0">
                  <a:pos x="T12" y="T13"/>
                </a:cxn>
              </a:cxnLst>
              <a:rect l="0" t="0" r="r" b="b"/>
              <a:pathLst>
                <a:path w="39" h="41">
                  <a:moveTo>
                    <a:pt x="36" y="32"/>
                  </a:moveTo>
                  <a:cubicBezTo>
                    <a:pt x="36" y="32"/>
                    <a:pt x="39" y="8"/>
                    <a:pt x="33" y="6"/>
                  </a:cubicBezTo>
                  <a:cubicBezTo>
                    <a:pt x="27" y="3"/>
                    <a:pt x="26" y="13"/>
                    <a:pt x="26" y="13"/>
                  </a:cubicBezTo>
                  <a:cubicBezTo>
                    <a:pt x="26" y="13"/>
                    <a:pt x="21" y="1"/>
                    <a:pt x="14" y="1"/>
                  </a:cubicBezTo>
                  <a:cubicBezTo>
                    <a:pt x="6" y="0"/>
                    <a:pt x="0" y="10"/>
                    <a:pt x="3" y="21"/>
                  </a:cubicBezTo>
                  <a:cubicBezTo>
                    <a:pt x="6" y="32"/>
                    <a:pt x="18" y="41"/>
                    <a:pt x="18" y="41"/>
                  </a:cubicBezTo>
                  <a:lnTo>
                    <a:pt x="36" y="32"/>
                  </a:ln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slïḓè">
              <a:extLst>
                <a:ext uri="{FF2B5EF4-FFF2-40B4-BE49-F238E27FC236}">
                  <a16:creationId xmlns:a16="http://schemas.microsoft.com/office/drawing/2014/main" id="{0DDD7244-57D0-4DAC-967B-A82810AD48CA}"/>
                </a:ext>
              </a:extLst>
            </p:cNvPr>
            <p:cNvSpPr/>
            <p:nvPr/>
          </p:nvSpPr>
          <p:spPr bwMode="auto">
            <a:xfrm>
              <a:off x="3257550" y="2341563"/>
              <a:ext cx="2206625" cy="1298575"/>
            </a:xfrm>
            <a:custGeom>
              <a:avLst/>
              <a:gdLst>
                <a:gd name="T0" fmla="*/ 17 w 669"/>
                <a:gd name="T1" fmla="*/ 342 h 394"/>
                <a:gd name="T2" fmla="*/ 84 w 669"/>
                <a:gd name="T3" fmla="*/ 381 h 394"/>
                <a:gd name="T4" fmla="*/ 156 w 669"/>
                <a:gd name="T5" fmla="*/ 381 h 394"/>
                <a:gd name="T6" fmla="*/ 653 w 669"/>
                <a:gd name="T7" fmla="*/ 94 h 394"/>
                <a:gd name="T8" fmla="*/ 653 w 669"/>
                <a:gd name="T9" fmla="*/ 52 h 394"/>
                <a:gd name="T10" fmla="*/ 585 w 669"/>
                <a:gd name="T11" fmla="*/ 13 h 394"/>
                <a:gd name="T12" fmla="*/ 514 w 669"/>
                <a:gd name="T13" fmla="*/ 13 h 394"/>
                <a:gd name="T14" fmla="*/ 17 w 669"/>
                <a:gd name="T15" fmla="*/ 300 h 394"/>
                <a:gd name="T16" fmla="*/ 17 w 669"/>
                <a:gd name="T17" fmla="*/ 34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9" h="394">
                  <a:moveTo>
                    <a:pt x="17" y="342"/>
                  </a:moveTo>
                  <a:cubicBezTo>
                    <a:pt x="84" y="381"/>
                    <a:pt x="84" y="381"/>
                    <a:pt x="84" y="381"/>
                  </a:cubicBezTo>
                  <a:cubicBezTo>
                    <a:pt x="106" y="394"/>
                    <a:pt x="133" y="394"/>
                    <a:pt x="156" y="381"/>
                  </a:cubicBezTo>
                  <a:cubicBezTo>
                    <a:pt x="653" y="94"/>
                    <a:pt x="653" y="94"/>
                    <a:pt x="653" y="94"/>
                  </a:cubicBezTo>
                  <a:cubicBezTo>
                    <a:pt x="669" y="85"/>
                    <a:pt x="669" y="61"/>
                    <a:pt x="653" y="52"/>
                  </a:cubicBezTo>
                  <a:cubicBezTo>
                    <a:pt x="585" y="13"/>
                    <a:pt x="585" y="13"/>
                    <a:pt x="585" y="13"/>
                  </a:cubicBezTo>
                  <a:cubicBezTo>
                    <a:pt x="563" y="0"/>
                    <a:pt x="536" y="0"/>
                    <a:pt x="514" y="13"/>
                  </a:cubicBezTo>
                  <a:cubicBezTo>
                    <a:pt x="17" y="300"/>
                    <a:pt x="17" y="300"/>
                    <a:pt x="17" y="300"/>
                  </a:cubicBezTo>
                  <a:cubicBezTo>
                    <a:pt x="0" y="309"/>
                    <a:pt x="0" y="333"/>
                    <a:pt x="17" y="342"/>
                  </a:cubicBezTo>
                  <a:close/>
                </a:path>
              </a:pathLst>
            </a:custGeom>
            <a:solidFill>
              <a:srgbClr val="E8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ïṧḷíde">
              <a:extLst>
                <a:ext uri="{FF2B5EF4-FFF2-40B4-BE49-F238E27FC236}">
                  <a16:creationId xmlns:a16="http://schemas.microsoft.com/office/drawing/2014/main" id="{302BBFFF-809F-4E37-BB6D-D92E7DBFC108}"/>
                </a:ext>
              </a:extLst>
            </p:cNvPr>
            <p:cNvSpPr/>
            <p:nvPr/>
          </p:nvSpPr>
          <p:spPr bwMode="auto">
            <a:xfrm>
              <a:off x="4827588" y="2625725"/>
              <a:ext cx="609600" cy="190500"/>
            </a:xfrm>
            <a:custGeom>
              <a:avLst/>
              <a:gdLst>
                <a:gd name="T0" fmla="*/ 33 w 185"/>
                <a:gd name="T1" fmla="*/ 0 h 58"/>
                <a:gd name="T2" fmla="*/ 0 w 185"/>
                <a:gd name="T3" fmla="*/ 18 h 58"/>
                <a:gd name="T4" fmla="*/ 29 w 185"/>
                <a:gd name="T5" fmla="*/ 58 h 58"/>
                <a:gd name="T6" fmla="*/ 90 w 185"/>
                <a:gd name="T7" fmla="*/ 58 h 58"/>
                <a:gd name="T8" fmla="*/ 177 w 185"/>
                <a:gd name="T9" fmla="*/ 8 h 58"/>
                <a:gd name="T10" fmla="*/ 185 w 185"/>
                <a:gd name="T11" fmla="*/ 0 h 58"/>
                <a:gd name="T12" fmla="*/ 33 w 18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85" h="58">
                  <a:moveTo>
                    <a:pt x="33" y="0"/>
                  </a:moveTo>
                  <a:cubicBezTo>
                    <a:pt x="0" y="18"/>
                    <a:pt x="0" y="18"/>
                    <a:pt x="0" y="18"/>
                  </a:cubicBezTo>
                  <a:cubicBezTo>
                    <a:pt x="29" y="58"/>
                    <a:pt x="29" y="58"/>
                    <a:pt x="29" y="58"/>
                  </a:cubicBezTo>
                  <a:cubicBezTo>
                    <a:pt x="90" y="58"/>
                    <a:pt x="90" y="58"/>
                    <a:pt x="90" y="58"/>
                  </a:cubicBezTo>
                  <a:cubicBezTo>
                    <a:pt x="177" y="8"/>
                    <a:pt x="177" y="8"/>
                    <a:pt x="177" y="8"/>
                  </a:cubicBezTo>
                  <a:cubicBezTo>
                    <a:pt x="181" y="6"/>
                    <a:pt x="183" y="3"/>
                    <a:pt x="185" y="0"/>
                  </a:cubicBezTo>
                  <a:lnTo>
                    <a:pt x="33" y="0"/>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46" name="îşḷiḋè">
              <a:extLst>
                <a:ext uri="{FF2B5EF4-FFF2-40B4-BE49-F238E27FC236}">
                  <a16:creationId xmlns:a16="http://schemas.microsoft.com/office/drawing/2014/main" id="{FB19F0DE-3320-41E8-9487-3E2F94DEC37A}"/>
                </a:ext>
              </a:extLst>
            </p:cNvPr>
            <p:cNvSpPr/>
            <p:nvPr/>
          </p:nvSpPr>
          <p:spPr bwMode="auto">
            <a:xfrm>
              <a:off x="3441700" y="1174750"/>
              <a:ext cx="1358900" cy="1792288"/>
            </a:xfrm>
            <a:custGeom>
              <a:avLst/>
              <a:gdLst>
                <a:gd name="T0" fmla="*/ 384 w 412"/>
                <a:gd name="T1" fmla="*/ 333 h 544"/>
                <a:gd name="T2" fmla="*/ 33 w 412"/>
                <a:gd name="T3" fmla="*/ 536 h 544"/>
                <a:gd name="T4" fmla="*/ 0 w 412"/>
                <a:gd name="T5" fmla="*/ 517 h 544"/>
                <a:gd name="T6" fmla="*/ 0 w 412"/>
                <a:gd name="T7" fmla="*/ 259 h 544"/>
                <a:gd name="T8" fmla="*/ 28 w 412"/>
                <a:gd name="T9" fmla="*/ 211 h 544"/>
                <a:gd name="T10" fmla="*/ 378 w 412"/>
                <a:gd name="T11" fmla="*/ 9 h 544"/>
                <a:gd name="T12" fmla="*/ 412 w 412"/>
                <a:gd name="T13" fmla="*/ 28 h 544"/>
                <a:gd name="T14" fmla="*/ 412 w 412"/>
                <a:gd name="T15" fmla="*/ 285 h 544"/>
                <a:gd name="T16" fmla="*/ 384 w 412"/>
                <a:gd name="T17" fmla="*/ 33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 h="544">
                  <a:moveTo>
                    <a:pt x="384" y="333"/>
                  </a:moveTo>
                  <a:cubicBezTo>
                    <a:pt x="33" y="536"/>
                    <a:pt x="33" y="536"/>
                    <a:pt x="33" y="536"/>
                  </a:cubicBezTo>
                  <a:cubicBezTo>
                    <a:pt x="18" y="544"/>
                    <a:pt x="0" y="534"/>
                    <a:pt x="0" y="517"/>
                  </a:cubicBezTo>
                  <a:cubicBezTo>
                    <a:pt x="0" y="259"/>
                    <a:pt x="0" y="259"/>
                    <a:pt x="0" y="259"/>
                  </a:cubicBezTo>
                  <a:cubicBezTo>
                    <a:pt x="0" y="239"/>
                    <a:pt x="10" y="221"/>
                    <a:pt x="28" y="211"/>
                  </a:cubicBezTo>
                  <a:cubicBezTo>
                    <a:pt x="378" y="9"/>
                    <a:pt x="378" y="9"/>
                    <a:pt x="378" y="9"/>
                  </a:cubicBezTo>
                  <a:cubicBezTo>
                    <a:pt x="393" y="0"/>
                    <a:pt x="412" y="11"/>
                    <a:pt x="412" y="28"/>
                  </a:cubicBezTo>
                  <a:cubicBezTo>
                    <a:pt x="412" y="285"/>
                    <a:pt x="412" y="285"/>
                    <a:pt x="412" y="285"/>
                  </a:cubicBezTo>
                  <a:cubicBezTo>
                    <a:pt x="412" y="305"/>
                    <a:pt x="401" y="323"/>
                    <a:pt x="384" y="333"/>
                  </a:cubicBezTo>
                  <a:close/>
                </a:path>
              </a:pathLst>
            </a:custGeom>
            <a:solidFill>
              <a:srgbClr val="DFF5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ïšľiḑè">
              <a:extLst>
                <a:ext uri="{FF2B5EF4-FFF2-40B4-BE49-F238E27FC236}">
                  <a16:creationId xmlns:a16="http://schemas.microsoft.com/office/drawing/2014/main" id="{A8F40AA7-2398-4C61-A91B-8B673BA624FB}"/>
                </a:ext>
              </a:extLst>
            </p:cNvPr>
            <p:cNvSpPr/>
            <p:nvPr/>
          </p:nvSpPr>
          <p:spPr bwMode="auto">
            <a:xfrm>
              <a:off x="4216400" y="1685925"/>
              <a:ext cx="215900" cy="242888"/>
            </a:xfrm>
            <a:custGeom>
              <a:avLst/>
              <a:gdLst>
                <a:gd name="T0" fmla="*/ 5 w 136"/>
                <a:gd name="T1" fmla="*/ 145 h 153"/>
                <a:gd name="T2" fmla="*/ 9 w 136"/>
                <a:gd name="T3" fmla="*/ 145 h 153"/>
                <a:gd name="T4" fmla="*/ 9 w 136"/>
                <a:gd name="T5" fmla="*/ 14 h 153"/>
                <a:gd name="T6" fmla="*/ 117 w 136"/>
                <a:gd name="T7" fmla="*/ 77 h 153"/>
                <a:gd name="T8" fmla="*/ 3 w 136"/>
                <a:gd name="T9" fmla="*/ 143 h 153"/>
                <a:gd name="T10" fmla="*/ 5 w 136"/>
                <a:gd name="T11" fmla="*/ 145 h 153"/>
                <a:gd name="T12" fmla="*/ 9 w 136"/>
                <a:gd name="T13" fmla="*/ 145 h 153"/>
                <a:gd name="T14" fmla="*/ 5 w 136"/>
                <a:gd name="T15" fmla="*/ 145 h 153"/>
                <a:gd name="T16" fmla="*/ 7 w 136"/>
                <a:gd name="T17" fmla="*/ 149 h 153"/>
                <a:gd name="T18" fmla="*/ 136 w 136"/>
                <a:gd name="T19" fmla="*/ 75 h 153"/>
                <a:gd name="T20" fmla="*/ 0 w 136"/>
                <a:gd name="T21" fmla="*/ 0 h 153"/>
                <a:gd name="T22" fmla="*/ 0 w 136"/>
                <a:gd name="T23" fmla="*/ 153 h 153"/>
                <a:gd name="T24" fmla="*/ 7 w 136"/>
                <a:gd name="T25" fmla="*/ 149 h 153"/>
                <a:gd name="T26" fmla="*/ 5 w 136"/>
                <a:gd name="T27" fmla="*/ 14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53">
                  <a:moveTo>
                    <a:pt x="5" y="145"/>
                  </a:moveTo>
                  <a:lnTo>
                    <a:pt x="9" y="145"/>
                  </a:lnTo>
                  <a:lnTo>
                    <a:pt x="9" y="14"/>
                  </a:lnTo>
                  <a:lnTo>
                    <a:pt x="117" y="77"/>
                  </a:lnTo>
                  <a:lnTo>
                    <a:pt x="3" y="143"/>
                  </a:lnTo>
                  <a:lnTo>
                    <a:pt x="5" y="145"/>
                  </a:lnTo>
                  <a:lnTo>
                    <a:pt x="9" y="145"/>
                  </a:lnTo>
                  <a:lnTo>
                    <a:pt x="5" y="145"/>
                  </a:lnTo>
                  <a:lnTo>
                    <a:pt x="7" y="149"/>
                  </a:lnTo>
                  <a:lnTo>
                    <a:pt x="136" y="75"/>
                  </a:lnTo>
                  <a:lnTo>
                    <a:pt x="0" y="0"/>
                  </a:lnTo>
                  <a:lnTo>
                    <a:pt x="0" y="153"/>
                  </a:lnTo>
                  <a:lnTo>
                    <a:pt x="7" y="149"/>
                  </a:lnTo>
                  <a:lnTo>
                    <a:pt x="5" y="145"/>
                  </a:lnTo>
                  <a:close/>
                </a:path>
              </a:pathLst>
            </a:custGeom>
            <a:solidFill>
              <a:srgbClr val="E84C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Sḻíḍe">
              <a:extLst>
                <a:ext uri="{FF2B5EF4-FFF2-40B4-BE49-F238E27FC236}">
                  <a16:creationId xmlns:a16="http://schemas.microsoft.com/office/drawing/2014/main" id="{2C5D6C77-37FF-4B03-B737-3B7CE3DD8A01}"/>
                </a:ext>
              </a:extLst>
            </p:cNvPr>
            <p:cNvSpPr/>
            <p:nvPr/>
          </p:nvSpPr>
          <p:spPr bwMode="auto">
            <a:xfrm>
              <a:off x="4414838" y="1487488"/>
              <a:ext cx="165100" cy="234950"/>
            </a:xfrm>
            <a:custGeom>
              <a:avLst/>
              <a:gdLst>
                <a:gd name="T0" fmla="*/ 48 w 50"/>
                <a:gd name="T1" fmla="*/ 23 h 71"/>
                <a:gd name="T2" fmla="*/ 46 w 50"/>
                <a:gd name="T3" fmla="*/ 23 h 71"/>
                <a:gd name="T4" fmla="*/ 39 w 50"/>
                <a:gd name="T5" fmla="*/ 47 h 71"/>
                <a:gd name="T6" fmla="*/ 24 w 50"/>
                <a:gd name="T7" fmla="*/ 65 h 71"/>
                <a:gd name="T8" fmla="*/ 16 w 50"/>
                <a:gd name="T9" fmla="*/ 67 h 71"/>
                <a:gd name="T10" fmla="*/ 8 w 50"/>
                <a:gd name="T11" fmla="*/ 63 h 71"/>
                <a:gd name="T12" fmla="*/ 4 w 50"/>
                <a:gd name="T13" fmla="*/ 49 h 71"/>
                <a:gd name="T14" fmla="*/ 11 w 50"/>
                <a:gd name="T15" fmla="*/ 25 h 71"/>
                <a:gd name="T16" fmla="*/ 26 w 50"/>
                <a:gd name="T17" fmla="*/ 7 h 71"/>
                <a:gd name="T18" fmla="*/ 34 w 50"/>
                <a:gd name="T19" fmla="*/ 5 h 71"/>
                <a:gd name="T20" fmla="*/ 42 w 50"/>
                <a:gd name="T21" fmla="*/ 9 h 71"/>
                <a:gd name="T22" fmla="*/ 46 w 50"/>
                <a:gd name="T23" fmla="*/ 23 h 71"/>
                <a:gd name="T24" fmla="*/ 48 w 50"/>
                <a:gd name="T25" fmla="*/ 23 h 71"/>
                <a:gd name="T26" fmla="*/ 50 w 50"/>
                <a:gd name="T27" fmla="*/ 23 h 71"/>
                <a:gd name="T28" fmla="*/ 46 w 50"/>
                <a:gd name="T29" fmla="*/ 7 h 71"/>
                <a:gd name="T30" fmla="*/ 34 w 50"/>
                <a:gd name="T31" fmla="*/ 1 h 71"/>
                <a:gd name="T32" fmla="*/ 24 w 50"/>
                <a:gd name="T33" fmla="*/ 4 h 71"/>
                <a:gd name="T34" fmla="*/ 7 w 50"/>
                <a:gd name="T35" fmla="*/ 23 h 71"/>
                <a:gd name="T36" fmla="*/ 0 w 50"/>
                <a:gd name="T37" fmla="*/ 49 h 71"/>
                <a:gd name="T38" fmla="*/ 4 w 50"/>
                <a:gd name="T39" fmla="*/ 65 h 71"/>
                <a:gd name="T40" fmla="*/ 16 w 50"/>
                <a:gd name="T41" fmla="*/ 71 h 71"/>
                <a:gd name="T42" fmla="*/ 26 w 50"/>
                <a:gd name="T43" fmla="*/ 68 h 71"/>
                <a:gd name="T44" fmla="*/ 43 w 50"/>
                <a:gd name="T45" fmla="*/ 49 h 71"/>
                <a:gd name="T46" fmla="*/ 50 w 50"/>
                <a:gd name="T47" fmla="*/ 23 h 71"/>
                <a:gd name="T48" fmla="*/ 48 w 50"/>
                <a:gd name="T49" fmla="*/ 2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71">
                  <a:moveTo>
                    <a:pt x="48" y="23"/>
                  </a:moveTo>
                  <a:cubicBezTo>
                    <a:pt x="46" y="23"/>
                    <a:pt x="46" y="23"/>
                    <a:pt x="46" y="23"/>
                  </a:cubicBezTo>
                  <a:cubicBezTo>
                    <a:pt x="46" y="31"/>
                    <a:pt x="43" y="39"/>
                    <a:pt x="39" y="47"/>
                  </a:cubicBezTo>
                  <a:cubicBezTo>
                    <a:pt x="35" y="55"/>
                    <a:pt x="30" y="61"/>
                    <a:pt x="24" y="65"/>
                  </a:cubicBezTo>
                  <a:cubicBezTo>
                    <a:pt x="21" y="66"/>
                    <a:pt x="18" y="67"/>
                    <a:pt x="16" y="67"/>
                  </a:cubicBezTo>
                  <a:cubicBezTo>
                    <a:pt x="12" y="67"/>
                    <a:pt x="10" y="66"/>
                    <a:pt x="8" y="63"/>
                  </a:cubicBezTo>
                  <a:cubicBezTo>
                    <a:pt x="5" y="60"/>
                    <a:pt x="4" y="55"/>
                    <a:pt x="4" y="49"/>
                  </a:cubicBezTo>
                  <a:cubicBezTo>
                    <a:pt x="4" y="41"/>
                    <a:pt x="7" y="32"/>
                    <a:pt x="11" y="25"/>
                  </a:cubicBezTo>
                  <a:cubicBezTo>
                    <a:pt x="15" y="17"/>
                    <a:pt x="20" y="11"/>
                    <a:pt x="26" y="7"/>
                  </a:cubicBezTo>
                  <a:cubicBezTo>
                    <a:pt x="29" y="6"/>
                    <a:pt x="32" y="5"/>
                    <a:pt x="34" y="5"/>
                  </a:cubicBezTo>
                  <a:cubicBezTo>
                    <a:pt x="37" y="5"/>
                    <a:pt x="40" y="6"/>
                    <a:pt x="42" y="9"/>
                  </a:cubicBezTo>
                  <a:cubicBezTo>
                    <a:pt x="44" y="12"/>
                    <a:pt x="46" y="17"/>
                    <a:pt x="46" y="23"/>
                  </a:cubicBezTo>
                  <a:cubicBezTo>
                    <a:pt x="48" y="23"/>
                    <a:pt x="48" y="23"/>
                    <a:pt x="48" y="23"/>
                  </a:cubicBezTo>
                  <a:cubicBezTo>
                    <a:pt x="50" y="23"/>
                    <a:pt x="50" y="23"/>
                    <a:pt x="50" y="23"/>
                  </a:cubicBezTo>
                  <a:cubicBezTo>
                    <a:pt x="50" y="16"/>
                    <a:pt x="48" y="11"/>
                    <a:pt x="46" y="7"/>
                  </a:cubicBezTo>
                  <a:cubicBezTo>
                    <a:pt x="43" y="3"/>
                    <a:pt x="39" y="0"/>
                    <a:pt x="34" y="1"/>
                  </a:cubicBezTo>
                  <a:cubicBezTo>
                    <a:pt x="31" y="1"/>
                    <a:pt x="27" y="2"/>
                    <a:pt x="24" y="4"/>
                  </a:cubicBezTo>
                  <a:cubicBezTo>
                    <a:pt x="17" y="7"/>
                    <a:pt x="11" y="14"/>
                    <a:pt x="7" y="23"/>
                  </a:cubicBezTo>
                  <a:cubicBezTo>
                    <a:pt x="3" y="31"/>
                    <a:pt x="0" y="40"/>
                    <a:pt x="0" y="49"/>
                  </a:cubicBezTo>
                  <a:cubicBezTo>
                    <a:pt x="0" y="56"/>
                    <a:pt x="1" y="61"/>
                    <a:pt x="4" y="65"/>
                  </a:cubicBezTo>
                  <a:cubicBezTo>
                    <a:pt x="7" y="69"/>
                    <a:pt x="11" y="71"/>
                    <a:pt x="16" y="71"/>
                  </a:cubicBezTo>
                  <a:cubicBezTo>
                    <a:pt x="19" y="71"/>
                    <a:pt x="22" y="70"/>
                    <a:pt x="26" y="68"/>
                  </a:cubicBezTo>
                  <a:cubicBezTo>
                    <a:pt x="33" y="64"/>
                    <a:pt x="39" y="57"/>
                    <a:pt x="43" y="49"/>
                  </a:cubicBezTo>
                  <a:cubicBezTo>
                    <a:pt x="47" y="41"/>
                    <a:pt x="50" y="32"/>
                    <a:pt x="50" y="23"/>
                  </a:cubicBezTo>
                  <a:lnTo>
                    <a:pt x="48" y="23"/>
                  </a:lnTo>
                  <a:close/>
                </a:path>
              </a:pathLst>
            </a:custGeom>
            <a:solidFill>
              <a:srgbClr val="33D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işļïdê">
              <a:extLst>
                <a:ext uri="{FF2B5EF4-FFF2-40B4-BE49-F238E27FC236}">
                  <a16:creationId xmlns:a16="http://schemas.microsoft.com/office/drawing/2014/main" id="{DB97EAF1-149A-48A6-96A2-187B73496EC2}"/>
                </a:ext>
              </a:extLst>
            </p:cNvPr>
            <p:cNvSpPr/>
            <p:nvPr/>
          </p:nvSpPr>
          <p:spPr bwMode="auto">
            <a:xfrm>
              <a:off x="3625850" y="1893888"/>
              <a:ext cx="354013" cy="211138"/>
            </a:xfrm>
            <a:custGeom>
              <a:avLst/>
              <a:gdLst>
                <a:gd name="T0" fmla="*/ 5 w 223"/>
                <a:gd name="T1" fmla="*/ 133 h 133"/>
                <a:gd name="T2" fmla="*/ 223 w 223"/>
                <a:gd name="T3" fmla="*/ 6 h 133"/>
                <a:gd name="T4" fmla="*/ 219 w 223"/>
                <a:gd name="T5" fmla="*/ 0 h 133"/>
                <a:gd name="T6" fmla="*/ 0 w 223"/>
                <a:gd name="T7" fmla="*/ 124 h 133"/>
                <a:gd name="T8" fmla="*/ 5 w 223"/>
                <a:gd name="T9" fmla="*/ 133 h 133"/>
              </a:gdLst>
              <a:ahLst/>
              <a:cxnLst>
                <a:cxn ang="0">
                  <a:pos x="T0" y="T1"/>
                </a:cxn>
                <a:cxn ang="0">
                  <a:pos x="T2" y="T3"/>
                </a:cxn>
                <a:cxn ang="0">
                  <a:pos x="T4" y="T5"/>
                </a:cxn>
                <a:cxn ang="0">
                  <a:pos x="T6" y="T7"/>
                </a:cxn>
                <a:cxn ang="0">
                  <a:pos x="T8" y="T9"/>
                </a:cxn>
              </a:cxnLst>
              <a:rect l="0" t="0" r="r" b="b"/>
              <a:pathLst>
                <a:path w="223" h="133">
                  <a:moveTo>
                    <a:pt x="5" y="133"/>
                  </a:moveTo>
                  <a:lnTo>
                    <a:pt x="223" y="6"/>
                  </a:lnTo>
                  <a:lnTo>
                    <a:pt x="219" y="0"/>
                  </a:lnTo>
                  <a:lnTo>
                    <a:pt x="0" y="124"/>
                  </a:lnTo>
                  <a:lnTo>
                    <a:pt x="5" y="133"/>
                  </a:lnTo>
                  <a:close/>
                </a:path>
              </a:pathLst>
            </a:custGeom>
            <a:solidFill>
              <a:srgbClr val="6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şḷïḋê">
              <a:extLst>
                <a:ext uri="{FF2B5EF4-FFF2-40B4-BE49-F238E27FC236}">
                  <a16:creationId xmlns:a16="http://schemas.microsoft.com/office/drawing/2014/main" id="{F4FE6867-6976-49AF-9F56-AC19CF2D3DB2}"/>
                </a:ext>
              </a:extLst>
            </p:cNvPr>
            <p:cNvSpPr/>
            <p:nvPr/>
          </p:nvSpPr>
          <p:spPr bwMode="auto">
            <a:xfrm>
              <a:off x="3625850" y="1893888"/>
              <a:ext cx="354013" cy="211138"/>
            </a:xfrm>
            <a:custGeom>
              <a:avLst/>
              <a:gdLst>
                <a:gd name="T0" fmla="*/ 5 w 223"/>
                <a:gd name="T1" fmla="*/ 133 h 133"/>
                <a:gd name="T2" fmla="*/ 223 w 223"/>
                <a:gd name="T3" fmla="*/ 6 h 133"/>
                <a:gd name="T4" fmla="*/ 219 w 223"/>
                <a:gd name="T5" fmla="*/ 0 h 133"/>
                <a:gd name="T6" fmla="*/ 0 w 223"/>
                <a:gd name="T7" fmla="*/ 124 h 133"/>
              </a:gdLst>
              <a:ahLst/>
              <a:cxnLst>
                <a:cxn ang="0">
                  <a:pos x="T0" y="T1"/>
                </a:cxn>
                <a:cxn ang="0">
                  <a:pos x="T2" y="T3"/>
                </a:cxn>
                <a:cxn ang="0">
                  <a:pos x="T4" y="T5"/>
                </a:cxn>
                <a:cxn ang="0">
                  <a:pos x="T6" y="T7"/>
                </a:cxn>
              </a:cxnLst>
              <a:rect l="0" t="0" r="r" b="b"/>
              <a:pathLst>
                <a:path w="223" h="133">
                  <a:moveTo>
                    <a:pt x="5" y="133"/>
                  </a:moveTo>
                  <a:lnTo>
                    <a:pt x="223" y="6"/>
                  </a:lnTo>
                  <a:lnTo>
                    <a:pt x="219" y="0"/>
                  </a:lnTo>
                  <a:lnTo>
                    <a:pt x="0" y="1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isliḑé">
              <a:extLst>
                <a:ext uri="{FF2B5EF4-FFF2-40B4-BE49-F238E27FC236}">
                  <a16:creationId xmlns:a16="http://schemas.microsoft.com/office/drawing/2014/main" id="{0CC2FA84-FA82-4223-9D6A-5585DA3B56BD}"/>
                </a:ext>
              </a:extLst>
            </p:cNvPr>
            <p:cNvSpPr/>
            <p:nvPr/>
          </p:nvSpPr>
          <p:spPr bwMode="auto">
            <a:xfrm>
              <a:off x="3625850" y="2062163"/>
              <a:ext cx="354013" cy="209550"/>
            </a:xfrm>
            <a:custGeom>
              <a:avLst/>
              <a:gdLst>
                <a:gd name="T0" fmla="*/ 5 w 223"/>
                <a:gd name="T1" fmla="*/ 132 h 132"/>
                <a:gd name="T2" fmla="*/ 223 w 223"/>
                <a:gd name="T3" fmla="*/ 8 h 132"/>
                <a:gd name="T4" fmla="*/ 219 w 223"/>
                <a:gd name="T5" fmla="*/ 0 h 132"/>
                <a:gd name="T6" fmla="*/ 0 w 223"/>
                <a:gd name="T7" fmla="*/ 126 h 132"/>
                <a:gd name="T8" fmla="*/ 5 w 223"/>
                <a:gd name="T9" fmla="*/ 132 h 132"/>
              </a:gdLst>
              <a:ahLst/>
              <a:cxnLst>
                <a:cxn ang="0">
                  <a:pos x="T0" y="T1"/>
                </a:cxn>
                <a:cxn ang="0">
                  <a:pos x="T2" y="T3"/>
                </a:cxn>
                <a:cxn ang="0">
                  <a:pos x="T4" y="T5"/>
                </a:cxn>
                <a:cxn ang="0">
                  <a:pos x="T6" y="T7"/>
                </a:cxn>
                <a:cxn ang="0">
                  <a:pos x="T8" y="T9"/>
                </a:cxn>
              </a:cxnLst>
              <a:rect l="0" t="0" r="r" b="b"/>
              <a:pathLst>
                <a:path w="223" h="132">
                  <a:moveTo>
                    <a:pt x="5" y="132"/>
                  </a:moveTo>
                  <a:lnTo>
                    <a:pt x="223" y="8"/>
                  </a:lnTo>
                  <a:lnTo>
                    <a:pt x="219" y="0"/>
                  </a:lnTo>
                  <a:lnTo>
                    <a:pt x="0" y="126"/>
                  </a:lnTo>
                  <a:lnTo>
                    <a:pt x="5" y="132"/>
                  </a:lnTo>
                  <a:close/>
                </a:path>
              </a:pathLst>
            </a:custGeom>
            <a:solidFill>
              <a:srgbClr val="6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śļïḑê">
              <a:extLst>
                <a:ext uri="{FF2B5EF4-FFF2-40B4-BE49-F238E27FC236}">
                  <a16:creationId xmlns:a16="http://schemas.microsoft.com/office/drawing/2014/main" id="{F6932052-8A77-4EBB-8FD7-569723CDBDB1}"/>
                </a:ext>
              </a:extLst>
            </p:cNvPr>
            <p:cNvSpPr/>
            <p:nvPr/>
          </p:nvSpPr>
          <p:spPr bwMode="auto">
            <a:xfrm>
              <a:off x="3625850" y="2062163"/>
              <a:ext cx="354013" cy="209550"/>
            </a:xfrm>
            <a:custGeom>
              <a:avLst/>
              <a:gdLst>
                <a:gd name="T0" fmla="*/ 5 w 223"/>
                <a:gd name="T1" fmla="*/ 132 h 132"/>
                <a:gd name="T2" fmla="*/ 223 w 223"/>
                <a:gd name="T3" fmla="*/ 8 h 132"/>
                <a:gd name="T4" fmla="*/ 219 w 223"/>
                <a:gd name="T5" fmla="*/ 0 h 132"/>
                <a:gd name="T6" fmla="*/ 0 w 223"/>
                <a:gd name="T7" fmla="*/ 126 h 132"/>
              </a:gdLst>
              <a:ahLst/>
              <a:cxnLst>
                <a:cxn ang="0">
                  <a:pos x="T0" y="T1"/>
                </a:cxn>
                <a:cxn ang="0">
                  <a:pos x="T2" y="T3"/>
                </a:cxn>
                <a:cxn ang="0">
                  <a:pos x="T4" y="T5"/>
                </a:cxn>
                <a:cxn ang="0">
                  <a:pos x="T6" y="T7"/>
                </a:cxn>
              </a:cxnLst>
              <a:rect l="0" t="0" r="r" b="b"/>
              <a:pathLst>
                <a:path w="223" h="132">
                  <a:moveTo>
                    <a:pt x="5" y="132"/>
                  </a:moveTo>
                  <a:lnTo>
                    <a:pt x="223" y="8"/>
                  </a:lnTo>
                  <a:lnTo>
                    <a:pt x="219" y="0"/>
                  </a:lnTo>
                  <a:lnTo>
                    <a:pt x="0" y="1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íṥļïḑé">
              <a:extLst>
                <a:ext uri="{FF2B5EF4-FFF2-40B4-BE49-F238E27FC236}">
                  <a16:creationId xmlns:a16="http://schemas.microsoft.com/office/drawing/2014/main" id="{2D94A328-7FB9-4CD0-8639-0CFCF94ED632}"/>
                </a:ext>
              </a:extLst>
            </p:cNvPr>
            <p:cNvSpPr/>
            <p:nvPr/>
          </p:nvSpPr>
          <p:spPr bwMode="auto">
            <a:xfrm>
              <a:off x="3625850" y="2232025"/>
              <a:ext cx="354013" cy="211138"/>
            </a:xfrm>
            <a:custGeom>
              <a:avLst/>
              <a:gdLst>
                <a:gd name="T0" fmla="*/ 5 w 223"/>
                <a:gd name="T1" fmla="*/ 133 h 133"/>
                <a:gd name="T2" fmla="*/ 223 w 223"/>
                <a:gd name="T3" fmla="*/ 7 h 133"/>
                <a:gd name="T4" fmla="*/ 219 w 223"/>
                <a:gd name="T5" fmla="*/ 0 h 133"/>
                <a:gd name="T6" fmla="*/ 0 w 223"/>
                <a:gd name="T7" fmla="*/ 127 h 133"/>
                <a:gd name="T8" fmla="*/ 5 w 223"/>
                <a:gd name="T9" fmla="*/ 133 h 133"/>
              </a:gdLst>
              <a:ahLst/>
              <a:cxnLst>
                <a:cxn ang="0">
                  <a:pos x="T0" y="T1"/>
                </a:cxn>
                <a:cxn ang="0">
                  <a:pos x="T2" y="T3"/>
                </a:cxn>
                <a:cxn ang="0">
                  <a:pos x="T4" y="T5"/>
                </a:cxn>
                <a:cxn ang="0">
                  <a:pos x="T6" y="T7"/>
                </a:cxn>
                <a:cxn ang="0">
                  <a:pos x="T8" y="T9"/>
                </a:cxn>
              </a:cxnLst>
              <a:rect l="0" t="0" r="r" b="b"/>
              <a:pathLst>
                <a:path w="223" h="133">
                  <a:moveTo>
                    <a:pt x="5" y="133"/>
                  </a:moveTo>
                  <a:lnTo>
                    <a:pt x="223" y="7"/>
                  </a:lnTo>
                  <a:lnTo>
                    <a:pt x="219" y="0"/>
                  </a:lnTo>
                  <a:lnTo>
                    <a:pt x="0" y="127"/>
                  </a:lnTo>
                  <a:lnTo>
                    <a:pt x="5" y="133"/>
                  </a:lnTo>
                  <a:close/>
                </a:path>
              </a:pathLst>
            </a:custGeom>
            <a:solidFill>
              <a:srgbClr val="6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íṣľîḋe">
              <a:extLst>
                <a:ext uri="{FF2B5EF4-FFF2-40B4-BE49-F238E27FC236}">
                  <a16:creationId xmlns:a16="http://schemas.microsoft.com/office/drawing/2014/main" id="{628216D1-8111-4DBA-804B-AE3B91E7264B}"/>
                </a:ext>
              </a:extLst>
            </p:cNvPr>
            <p:cNvSpPr/>
            <p:nvPr/>
          </p:nvSpPr>
          <p:spPr bwMode="auto">
            <a:xfrm>
              <a:off x="3625850" y="2232025"/>
              <a:ext cx="354013" cy="211138"/>
            </a:xfrm>
            <a:custGeom>
              <a:avLst/>
              <a:gdLst>
                <a:gd name="T0" fmla="*/ 5 w 223"/>
                <a:gd name="T1" fmla="*/ 133 h 133"/>
                <a:gd name="T2" fmla="*/ 223 w 223"/>
                <a:gd name="T3" fmla="*/ 7 h 133"/>
                <a:gd name="T4" fmla="*/ 219 w 223"/>
                <a:gd name="T5" fmla="*/ 0 h 133"/>
                <a:gd name="T6" fmla="*/ 0 w 223"/>
                <a:gd name="T7" fmla="*/ 127 h 133"/>
              </a:gdLst>
              <a:ahLst/>
              <a:cxnLst>
                <a:cxn ang="0">
                  <a:pos x="T0" y="T1"/>
                </a:cxn>
                <a:cxn ang="0">
                  <a:pos x="T2" y="T3"/>
                </a:cxn>
                <a:cxn ang="0">
                  <a:pos x="T4" y="T5"/>
                </a:cxn>
                <a:cxn ang="0">
                  <a:pos x="T6" y="T7"/>
                </a:cxn>
              </a:cxnLst>
              <a:rect l="0" t="0" r="r" b="b"/>
              <a:pathLst>
                <a:path w="223" h="133">
                  <a:moveTo>
                    <a:pt x="5" y="133"/>
                  </a:moveTo>
                  <a:lnTo>
                    <a:pt x="223" y="7"/>
                  </a:lnTo>
                  <a:lnTo>
                    <a:pt x="219" y="0"/>
                  </a:lnTo>
                  <a:lnTo>
                    <a:pt x="0" y="12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íṧḷiḑe">
              <a:extLst>
                <a:ext uri="{FF2B5EF4-FFF2-40B4-BE49-F238E27FC236}">
                  <a16:creationId xmlns:a16="http://schemas.microsoft.com/office/drawing/2014/main" id="{AC5D57F9-7980-4B0F-89B9-E9FD252334D3}"/>
                </a:ext>
              </a:extLst>
            </p:cNvPr>
            <p:cNvSpPr/>
            <p:nvPr/>
          </p:nvSpPr>
          <p:spPr bwMode="auto">
            <a:xfrm>
              <a:off x="3625850" y="2403475"/>
              <a:ext cx="354013" cy="211138"/>
            </a:xfrm>
            <a:custGeom>
              <a:avLst/>
              <a:gdLst>
                <a:gd name="T0" fmla="*/ 5 w 223"/>
                <a:gd name="T1" fmla="*/ 133 h 133"/>
                <a:gd name="T2" fmla="*/ 223 w 223"/>
                <a:gd name="T3" fmla="*/ 7 h 133"/>
                <a:gd name="T4" fmla="*/ 219 w 223"/>
                <a:gd name="T5" fmla="*/ 0 h 133"/>
                <a:gd name="T6" fmla="*/ 0 w 223"/>
                <a:gd name="T7" fmla="*/ 125 h 133"/>
                <a:gd name="T8" fmla="*/ 5 w 223"/>
                <a:gd name="T9" fmla="*/ 133 h 133"/>
              </a:gdLst>
              <a:ahLst/>
              <a:cxnLst>
                <a:cxn ang="0">
                  <a:pos x="T0" y="T1"/>
                </a:cxn>
                <a:cxn ang="0">
                  <a:pos x="T2" y="T3"/>
                </a:cxn>
                <a:cxn ang="0">
                  <a:pos x="T4" y="T5"/>
                </a:cxn>
                <a:cxn ang="0">
                  <a:pos x="T6" y="T7"/>
                </a:cxn>
                <a:cxn ang="0">
                  <a:pos x="T8" y="T9"/>
                </a:cxn>
              </a:cxnLst>
              <a:rect l="0" t="0" r="r" b="b"/>
              <a:pathLst>
                <a:path w="223" h="133">
                  <a:moveTo>
                    <a:pt x="5" y="133"/>
                  </a:moveTo>
                  <a:lnTo>
                    <a:pt x="223" y="7"/>
                  </a:lnTo>
                  <a:lnTo>
                    <a:pt x="219" y="0"/>
                  </a:lnTo>
                  <a:lnTo>
                    <a:pt x="0" y="125"/>
                  </a:lnTo>
                  <a:lnTo>
                    <a:pt x="5" y="133"/>
                  </a:lnTo>
                  <a:close/>
                </a:path>
              </a:pathLst>
            </a:custGeom>
            <a:solidFill>
              <a:srgbClr val="6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îşļîḓè">
              <a:extLst>
                <a:ext uri="{FF2B5EF4-FFF2-40B4-BE49-F238E27FC236}">
                  <a16:creationId xmlns:a16="http://schemas.microsoft.com/office/drawing/2014/main" id="{FBFE1DAF-4365-4154-9E52-8659FC198112}"/>
                </a:ext>
              </a:extLst>
            </p:cNvPr>
            <p:cNvSpPr/>
            <p:nvPr/>
          </p:nvSpPr>
          <p:spPr bwMode="auto">
            <a:xfrm>
              <a:off x="3625850" y="2403475"/>
              <a:ext cx="354013" cy="211138"/>
            </a:xfrm>
            <a:custGeom>
              <a:avLst/>
              <a:gdLst>
                <a:gd name="T0" fmla="*/ 5 w 223"/>
                <a:gd name="T1" fmla="*/ 133 h 133"/>
                <a:gd name="T2" fmla="*/ 223 w 223"/>
                <a:gd name="T3" fmla="*/ 7 h 133"/>
                <a:gd name="T4" fmla="*/ 219 w 223"/>
                <a:gd name="T5" fmla="*/ 0 h 133"/>
                <a:gd name="T6" fmla="*/ 0 w 223"/>
                <a:gd name="T7" fmla="*/ 125 h 133"/>
              </a:gdLst>
              <a:ahLst/>
              <a:cxnLst>
                <a:cxn ang="0">
                  <a:pos x="T0" y="T1"/>
                </a:cxn>
                <a:cxn ang="0">
                  <a:pos x="T2" y="T3"/>
                </a:cxn>
                <a:cxn ang="0">
                  <a:pos x="T4" y="T5"/>
                </a:cxn>
                <a:cxn ang="0">
                  <a:pos x="T6" y="T7"/>
                </a:cxn>
              </a:cxnLst>
              <a:rect l="0" t="0" r="r" b="b"/>
              <a:pathLst>
                <a:path w="223" h="133">
                  <a:moveTo>
                    <a:pt x="5" y="133"/>
                  </a:moveTo>
                  <a:lnTo>
                    <a:pt x="223" y="7"/>
                  </a:lnTo>
                  <a:lnTo>
                    <a:pt x="219" y="0"/>
                  </a:lnTo>
                  <a:lnTo>
                    <a:pt x="0"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i$ľíḓe">
              <a:extLst>
                <a:ext uri="{FF2B5EF4-FFF2-40B4-BE49-F238E27FC236}">
                  <a16:creationId xmlns:a16="http://schemas.microsoft.com/office/drawing/2014/main" id="{01C76955-2DFE-4298-B32A-57921B110576}"/>
                </a:ext>
              </a:extLst>
            </p:cNvPr>
            <p:cNvSpPr/>
            <p:nvPr/>
          </p:nvSpPr>
          <p:spPr bwMode="auto">
            <a:xfrm>
              <a:off x="4243388" y="1893888"/>
              <a:ext cx="352425" cy="211138"/>
            </a:xfrm>
            <a:custGeom>
              <a:avLst/>
              <a:gdLst>
                <a:gd name="T0" fmla="*/ 4 w 222"/>
                <a:gd name="T1" fmla="*/ 133 h 133"/>
                <a:gd name="T2" fmla="*/ 222 w 222"/>
                <a:gd name="T3" fmla="*/ 6 h 133"/>
                <a:gd name="T4" fmla="*/ 218 w 222"/>
                <a:gd name="T5" fmla="*/ 0 h 133"/>
                <a:gd name="T6" fmla="*/ 0 w 222"/>
                <a:gd name="T7" fmla="*/ 124 h 133"/>
                <a:gd name="T8" fmla="*/ 4 w 222"/>
                <a:gd name="T9" fmla="*/ 133 h 133"/>
              </a:gdLst>
              <a:ahLst/>
              <a:cxnLst>
                <a:cxn ang="0">
                  <a:pos x="T0" y="T1"/>
                </a:cxn>
                <a:cxn ang="0">
                  <a:pos x="T2" y="T3"/>
                </a:cxn>
                <a:cxn ang="0">
                  <a:pos x="T4" y="T5"/>
                </a:cxn>
                <a:cxn ang="0">
                  <a:pos x="T6" y="T7"/>
                </a:cxn>
                <a:cxn ang="0">
                  <a:pos x="T8" y="T9"/>
                </a:cxn>
              </a:cxnLst>
              <a:rect l="0" t="0" r="r" b="b"/>
              <a:pathLst>
                <a:path w="222" h="133">
                  <a:moveTo>
                    <a:pt x="4" y="133"/>
                  </a:moveTo>
                  <a:lnTo>
                    <a:pt x="222" y="6"/>
                  </a:lnTo>
                  <a:lnTo>
                    <a:pt x="218" y="0"/>
                  </a:lnTo>
                  <a:lnTo>
                    <a:pt x="0" y="124"/>
                  </a:lnTo>
                  <a:lnTo>
                    <a:pt x="4" y="133"/>
                  </a:lnTo>
                  <a:close/>
                </a:path>
              </a:pathLst>
            </a:custGeom>
            <a:solidFill>
              <a:srgbClr val="6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îśľîḑé">
              <a:extLst>
                <a:ext uri="{FF2B5EF4-FFF2-40B4-BE49-F238E27FC236}">
                  <a16:creationId xmlns:a16="http://schemas.microsoft.com/office/drawing/2014/main" id="{55819AD4-5717-4B35-A3CF-782BB7EF7687}"/>
                </a:ext>
              </a:extLst>
            </p:cNvPr>
            <p:cNvSpPr/>
            <p:nvPr/>
          </p:nvSpPr>
          <p:spPr bwMode="auto">
            <a:xfrm>
              <a:off x="4243388" y="1893888"/>
              <a:ext cx="352425" cy="211138"/>
            </a:xfrm>
            <a:custGeom>
              <a:avLst/>
              <a:gdLst>
                <a:gd name="T0" fmla="*/ 4 w 222"/>
                <a:gd name="T1" fmla="*/ 133 h 133"/>
                <a:gd name="T2" fmla="*/ 222 w 222"/>
                <a:gd name="T3" fmla="*/ 6 h 133"/>
                <a:gd name="T4" fmla="*/ 218 w 222"/>
                <a:gd name="T5" fmla="*/ 0 h 133"/>
                <a:gd name="T6" fmla="*/ 0 w 222"/>
                <a:gd name="T7" fmla="*/ 124 h 133"/>
              </a:gdLst>
              <a:ahLst/>
              <a:cxnLst>
                <a:cxn ang="0">
                  <a:pos x="T0" y="T1"/>
                </a:cxn>
                <a:cxn ang="0">
                  <a:pos x="T2" y="T3"/>
                </a:cxn>
                <a:cxn ang="0">
                  <a:pos x="T4" y="T5"/>
                </a:cxn>
                <a:cxn ang="0">
                  <a:pos x="T6" y="T7"/>
                </a:cxn>
              </a:cxnLst>
              <a:rect l="0" t="0" r="r" b="b"/>
              <a:pathLst>
                <a:path w="222" h="133">
                  <a:moveTo>
                    <a:pt x="4" y="133"/>
                  </a:moveTo>
                  <a:lnTo>
                    <a:pt x="222" y="6"/>
                  </a:lnTo>
                  <a:lnTo>
                    <a:pt x="218" y="0"/>
                  </a:lnTo>
                  <a:lnTo>
                    <a:pt x="0" y="1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iŝliḑé">
              <a:extLst>
                <a:ext uri="{FF2B5EF4-FFF2-40B4-BE49-F238E27FC236}">
                  <a16:creationId xmlns:a16="http://schemas.microsoft.com/office/drawing/2014/main" id="{DF772C4E-183E-4580-9D2E-EABDEA88A7E7}"/>
                </a:ext>
              </a:extLst>
            </p:cNvPr>
            <p:cNvSpPr/>
            <p:nvPr/>
          </p:nvSpPr>
          <p:spPr bwMode="auto">
            <a:xfrm>
              <a:off x="4243388" y="2062163"/>
              <a:ext cx="352425" cy="209550"/>
            </a:xfrm>
            <a:custGeom>
              <a:avLst/>
              <a:gdLst>
                <a:gd name="T0" fmla="*/ 4 w 222"/>
                <a:gd name="T1" fmla="*/ 132 h 132"/>
                <a:gd name="T2" fmla="*/ 222 w 222"/>
                <a:gd name="T3" fmla="*/ 8 h 132"/>
                <a:gd name="T4" fmla="*/ 218 w 222"/>
                <a:gd name="T5" fmla="*/ 0 h 132"/>
                <a:gd name="T6" fmla="*/ 0 w 222"/>
                <a:gd name="T7" fmla="*/ 126 h 132"/>
                <a:gd name="T8" fmla="*/ 4 w 222"/>
                <a:gd name="T9" fmla="*/ 132 h 132"/>
              </a:gdLst>
              <a:ahLst/>
              <a:cxnLst>
                <a:cxn ang="0">
                  <a:pos x="T0" y="T1"/>
                </a:cxn>
                <a:cxn ang="0">
                  <a:pos x="T2" y="T3"/>
                </a:cxn>
                <a:cxn ang="0">
                  <a:pos x="T4" y="T5"/>
                </a:cxn>
                <a:cxn ang="0">
                  <a:pos x="T6" y="T7"/>
                </a:cxn>
                <a:cxn ang="0">
                  <a:pos x="T8" y="T9"/>
                </a:cxn>
              </a:cxnLst>
              <a:rect l="0" t="0" r="r" b="b"/>
              <a:pathLst>
                <a:path w="222" h="132">
                  <a:moveTo>
                    <a:pt x="4" y="132"/>
                  </a:moveTo>
                  <a:lnTo>
                    <a:pt x="222" y="8"/>
                  </a:lnTo>
                  <a:lnTo>
                    <a:pt x="218" y="0"/>
                  </a:lnTo>
                  <a:lnTo>
                    <a:pt x="0" y="126"/>
                  </a:lnTo>
                  <a:lnTo>
                    <a:pt x="4" y="132"/>
                  </a:lnTo>
                  <a:close/>
                </a:path>
              </a:pathLst>
            </a:custGeom>
            <a:solidFill>
              <a:srgbClr val="60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îṥḻíḑê">
              <a:extLst>
                <a:ext uri="{FF2B5EF4-FFF2-40B4-BE49-F238E27FC236}">
                  <a16:creationId xmlns:a16="http://schemas.microsoft.com/office/drawing/2014/main" id="{91586A96-7496-43B0-8146-3FB4A67B5A92}"/>
                </a:ext>
              </a:extLst>
            </p:cNvPr>
            <p:cNvSpPr/>
            <p:nvPr/>
          </p:nvSpPr>
          <p:spPr bwMode="auto">
            <a:xfrm>
              <a:off x="4243388" y="2062163"/>
              <a:ext cx="352425" cy="209550"/>
            </a:xfrm>
            <a:custGeom>
              <a:avLst/>
              <a:gdLst>
                <a:gd name="T0" fmla="*/ 4 w 222"/>
                <a:gd name="T1" fmla="*/ 132 h 132"/>
                <a:gd name="T2" fmla="*/ 222 w 222"/>
                <a:gd name="T3" fmla="*/ 8 h 132"/>
                <a:gd name="T4" fmla="*/ 218 w 222"/>
                <a:gd name="T5" fmla="*/ 0 h 132"/>
                <a:gd name="T6" fmla="*/ 0 w 222"/>
                <a:gd name="T7" fmla="*/ 126 h 132"/>
              </a:gdLst>
              <a:ahLst/>
              <a:cxnLst>
                <a:cxn ang="0">
                  <a:pos x="T0" y="T1"/>
                </a:cxn>
                <a:cxn ang="0">
                  <a:pos x="T2" y="T3"/>
                </a:cxn>
                <a:cxn ang="0">
                  <a:pos x="T4" y="T5"/>
                </a:cxn>
                <a:cxn ang="0">
                  <a:pos x="T6" y="T7"/>
                </a:cxn>
              </a:cxnLst>
              <a:rect l="0" t="0" r="r" b="b"/>
              <a:pathLst>
                <a:path w="222" h="132">
                  <a:moveTo>
                    <a:pt x="4" y="132"/>
                  </a:moveTo>
                  <a:lnTo>
                    <a:pt x="222" y="8"/>
                  </a:lnTo>
                  <a:lnTo>
                    <a:pt x="218" y="0"/>
                  </a:lnTo>
                  <a:lnTo>
                    <a:pt x="0" y="1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ïṩḷídé">
              <a:extLst>
                <a:ext uri="{FF2B5EF4-FFF2-40B4-BE49-F238E27FC236}">
                  <a16:creationId xmlns:a16="http://schemas.microsoft.com/office/drawing/2014/main" id="{0087714D-9622-4FE1-BBA5-DE4261AF8546}"/>
                </a:ext>
              </a:extLst>
            </p:cNvPr>
            <p:cNvSpPr/>
            <p:nvPr/>
          </p:nvSpPr>
          <p:spPr bwMode="auto">
            <a:xfrm>
              <a:off x="4879975" y="2663825"/>
              <a:ext cx="142875" cy="106363"/>
            </a:xfrm>
            <a:custGeom>
              <a:avLst/>
              <a:gdLst>
                <a:gd name="T0" fmla="*/ 29 w 43"/>
                <a:gd name="T1" fmla="*/ 0 h 32"/>
                <a:gd name="T2" fmla="*/ 42 w 43"/>
                <a:gd name="T3" fmla="*/ 26 h 32"/>
                <a:gd name="T4" fmla="*/ 21 w 43"/>
                <a:gd name="T5" fmla="*/ 26 h 32"/>
                <a:gd name="T6" fmla="*/ 1 w 43"/>
                <a:gd name="T7" fmla="*/ 14 h 32"/>
                <a:gd name="T8" fmla="*/ 1 w 43"/>
                <a:gd name="T9" fmla="*/ 5 h 32"/>
                <a:gd name="T10" fmla="*/ 29 w 43"/>
                <a:gd name="T11" fmla="*/ 0 h 32"/>
              </a:gdLst>
              <a:ahLst/>
              <a:cxnLst>
                <a:cxn ang="0">
                  <a:pos x="T0" y="T1"/>
                </a:cxn>
                <a:cxn ang="0">
                  <a:pos x="T2" y="T3"/>
                </a:cxn>
                <a:cxn ang="0">
                  <a:pos x="T4" y="T5"/>
                </a:cxn>
                <a:cxn ang="0">
                  <a:pos x="T6" y="T7"/>
                </a:cxn>
                <a:cxn ang="0">
                  <a:pos x="T8" y="T9"/>
                </a:cxn>
                <a:cxn ang="0">
                  <a:pos x="T10" y="T11"/>
                </a:cxn>
              </a:cxnLst>
              <a:rect l="0" t="0" r="r" b="b"/>
              <a:pathLst>
                <a:path w="43" h="32">
                  <a:moveTo>
                    <a:pt x="29" y="0"/>
                  </a:moveTo>
                  <a:cubicBezTo>
                    <a:pt x="29" y="0"/>
                    <a:pt x="43" y="20"/>
                    <a:pt x="42" y="26"/>
                  </a:cubicBezTo>
                  <a:cubicBezTo>
                    <a:pt x="41" y="32"/>
                    <a:pt x="32" y="30"/>
                    <a:pt x="21" y="26"/>
                  </a:cubicBezTo>
                  <a:cubicBezTo>
                    <a:pt x="10" y="21"/>
                    <a:pt x="3" y="18"/>
                    <a:pt x="1" y="14"/>
                  </a:cubicBezTo>
                  <a:cubicBezTo>
                    <a:pt x="0" y="10"/>
                    <a:pt x="1" y="5"/>
                    <a:pt x="1" y="5"/>
                  </a:cubicBezTo>
                  <a:lnTo>
                    <a:pt x="29" y="0"/>
                  </a:lnTo>
                  <a:close/>
                </a:path>
              </a:pathLst>
            </a:custGeom>
            <a:solidFill>
              <a:srgbClr val="3950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íŝḷiḓè">
              <a:extLst>
                <a:ext uri="{FF2B5EF4-FFF2-40B4-BE49-F238E27FC236}">
                  <a16:creationId xmlns:a16="http://schemas.microsoft.com/office/drawing/2014/main" id="{BBB633FB-5860-4D51-B709-45A52096C90B}"/>
                </a:ext>
              </a:extLst>
            </p:cNvPr>
            <p:cNvSpPr/>
            <p:nvPr/>
          </p:nvSpPr>
          <p:spPr bwMode="auto">
            <a:xfrm>
              <a:off x="4797425" y="2720975"/>
              <a:ext cx="142875" cy="101600"/>
            </a:xfrm>
            <a:custGeom>
              <a:avLst/>
              <a:gdLst>
                <a:gd name="T0" fmla="*/ 29 w 43"/>
                <a:gd name="T1" fmla="*/ 0 h 31"/>
                <a:gd name="T2" fmla="*/ 42 w 43"/>
                <a:gd name="T3" fmla="*/ 25 h 31"/>
                <a:gd name="T4" fmla="*/ 21 w 43"/>
                <a:gd name="T5" fmla="*/ 25 h 31"/>
                <a:gd name="T6" fmla="*/ 1 w 43"/>
                <a:gd name="T7" fmla="*/ 13 h 31"/>
                <a:gd name="T8" fmla="*/ 1 w 43"/>
                <a:gd name="T9" fmla="*/ 4 h 31"/>
                <a:gd name="T10" fmla="*/ 29 w 43"/>
                <a:gd name="T11" fmla="*/ 0 h 31"/>
              </a:gdLst>
              <a:ahLst/>
              <a:cxnLst>
                <a:cxn ang="0">
                  <a:pos x="T0" y="T1"/>
                </a:cxn>
                <a:cxn ang="0">
                  <a:pos x="T2" y="T3"/>
                </a:cxn>
                <a:cxn ang="0">
                  <a:pos x="T4" y="T5"/>
                </a:cxn>
                <a:cxn ang="0">
                  <a:pos x="T6" y="T7"/>
                </a:cxn>
                <a:cxn ang="0">
                  <a:pos x="T8" y="T9"/>
                </a:cxn>
                <a:cxn ang="0">
                  <a:pos x="T10" y="T11"/>
                </a:cxn>
              </a:cxnLst>
              <a:rect l="0" t="0" r="r" b="b"/>
              <a:pathLst>
                <a:path w="43" h="31">
                  <a:moveTo>
                    <a:pt x="29" y="0"/>
                  </a:moveTo>
                  <a:cubicBezTo>
                    <a:pt x="29" y="0"/>
                    <a:pt x="43" y="20"/>
                    <a:pt x="42" y="25"/>
                  </a:cubicBezTo>
                  <a:cubicBezTo>
                    <a:pt x="41" y="31"/>
                    <a:pt x="32" y="30"/>
                    <a:pt x="21" y="25"/>
                  </a:cubicBezTo>
                  <a:cubicBezTo>
                    <a:pt x="10" y="20"/>
                    <a:pt x="3" y="17"/>
                    <a:pt x="1" y="13"/>
                  </a:cubicBezTo>
                  <a:cubicBezTo>
                    <a:pt x="0" y="9"/>
                    <a:pt x="1" y="4"/>
                    <a:pt x="1" y="4"/>
                  </a:cubicBezTo>
                  <a:lnTo>
                    <a:pt x="29" y="0"/>
                  </a:lnTo>
                  <a:close/>
                </a:path>
              </a:pathLst>
            </a:custGeom>
            <a:solidFill>
              <a:srgbClr val="3950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íşḷídê">
              <a:extLst>
                <a:ext uri="{FF2B5EF4-FFF2-40B4-BE49-F238E27FC236}">
                  <a16:creationId xmlns:a16="http://schemas.microsoft.com/office/drawing/2014/main" id="{97D75CC5-4212-412D-A092-F13C72B11A32}"/>
                </a:ext>
              </a:extLst>
            </p:cNvPr>
            <p:cNvSpPr/>
            <p:nvPr/>
          </p:nvSpPr>
          <p:spPr bwMode="auto">
            <a:xfrm>
              <a:off x="4775200" y="2200275"/>
              <a:ext cx="207963" cy="546100"/>
            </a:xfrm>
            <a:custGeom>
              <a:avLst/>
              <a:gdLst>
                <a:gd name="T0" fmla="*/ 0 w 63"/>
                <a:gd name="T1" fmla="*/ 39 h 166"/>
                <a:gd name="T2" fmla="*/ 8 w 63"/>
                <a:gd name="T3" fmla="*/ 162 h 166"/>
                <a:gd name="T4" fmla="*/ 20 w 63"/>
                <a:gd name="T5" fmla="*/ 165 h 166"/>
                <a:gd name="T6" fmla="*/ 36 w 63"/>
                <a:gd name="T7" fmla="*/ 158 h 166"/>
                <a:gd name="T8" fmla="*/ 36 w 63"/>
                <a:gd name="T9" fmla="*/ 146 h 166"/>
                <a:gd name="T10" fmla="*/ 49 w 63"/>
                <a:gd name="T11" fmla="*/ 148 h 166"/>
                <a:gd name="T12" fmla="*/ 62 w 63"/>
                <a:gd name="T13" fmla="*/ 143 h 166"/>
                <a:gd name="T14" fmla="*/ 63 w 63"/>
                <a:gd name="T15" fmla="*/ 18 h 166"/>
                <a:gd name="T16" fmla="*/ 59 w 63"/>
                <a:gd name="T17" fmla="*/ 0 h 166"/>
                <a:gd name="T18" fmla="*/ 4 w 63"/>
                <a:gd name="T19" fmla="*/ 18 h 166"/>
                <a:gd name="T20" fmla="*/ 0 w 63"/>
                <a:gd name="T21" fmla="*/ 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66">
                  <a:moveTo>
                    <a:pt x="0" y="39"/>
                  </a:moveTo>
                  <a:cubicBezTo>
                    <a:pt x="8" y="162"/>
                    <a:pt x="8" y="162"/>
                    <a:pt x="8" y="162"/>
                  </a:cubicBezTo>
                  <a:cubicBezTo>
                    <a:pt x="8" y="162"/>
                    <a:pt x="11" y="166"/>
                    <a:pt x="20" y="165"/>
                  </a:cubicBezTo>
                  <a:cubicBezTo>
                    <a:pt x="30" y="164"/>
                    <a:pt x="36" y="158"/>
                    <a:pt x="36" y="158"/>
                  </a:cubicBezTo>
                  <a:cubicBezTo>
                    <a:pt x="36" y="146"/>
                    <a:pt x="36" y="146"/>
                    <a:pt x="36" y="146"/>
                  </a:cubicBezTo>
                  <a:cubicBezTo>
                    <a:pt x="36" y="146"/>
                    <a:pt x="42" y="149"/>
                    <a:pt x="49" y="148"/>
                  </a:cubicBezTo>
                  <a:cubicBezTo>
                    <a:pt x="56" y="147"/>
                    <a:pt x="62" y="143"/>
                    <a:pt x="62" y="143"/>
                  </a:cubicBezTo>
                  <a:cubicBezTo>
                    <a:pt x="63" y="18"/>
                    <a:pt x="63" y="18"/>
                    <a:pt x="63" y="18"/>
                  </a:cubicBezTo>
                  <a:cubicBezTo>
                    <a:pt x="59" y="0"/>
                    <a:pt x="59" y="0"/>
                    <a:pt x="59" y="0"/>
                  </a:cubicBezTo>
                  <a:cubicBezTo>
                    <a:pt x="4" y="18"/>
                    <a:pt x="4" y="18"/>
                    <a:pt x="4" y="18"/>
                  </a:cubicBezTo>
                  <a:lnTo>
                    <a:pt x="0" y="39"/>
                  </a:lnTo>
                  <a:close/>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îṧliḓê">
              <a:extLst>
                <a:ext uri="{FF2B5EF4-FFF2-40B4-BE49-F238E27FC236}">
                  <a16:creationId xmlns:a16="http://schemas.microsoft.com/office/drawing/2014/main" id="{53537E4C-9BCE-44C7-A635-45E64A1F0685}"/>
                </a:ext>
              </a:extLst>
            </p:cNvPr>
            <p:cNvSpPr/>
            <p:nvPr/>
          </p:nvSpPr>
          <p:spPr bwMode="auto">
            <a:xfrm>
              <a:off x="4897438" y="1873250"/>
              <a:ext cx="187325" cy="287338"/>
            </a:xfrm>
            <a:custGeom>
              <a:avLst/>
              <a:gdLst>
                <a:gd name="T0" fmla="*/ 12 w 57"/>
                <a:gd name="T1" fmla="*/ 10 h 87"/>
                <a:gd name="T2" fmla="*/ 25 w 57"/>
                <a:gd name="T3" fmla="*/ 32 h 87"/>
                <a:gd name="T4" fmla="*/ 26 w 57"/>
                <a:gd name="T5" fmla="*/ 64 h 87"/>
                <a:gd name="T6" fmla="*/ 53 w 57"/>
                <a:gd name="T7" fmla="*/ 63 h 87"/>
                <a:gd name="T8" fmla="*/ 57 w 57"/>
                <a:gd name="T9" fmla="*/ 80 h 87"/>
                <a:gd name="T10" fmla="*/ 54 w 57"/>
                <a:gd name="T11" fmla="*/ 84 h 87"/>
                <a:gd name="T12" fmla="*/ 14 w 57"/>
                <a:gd name="T13" fmla="*/ 84 h 87"/>
                <a:gd name="T14" fmla="*/ 12 w 57"/>
                <a:gd name="T15" fmla="*/ 10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87">
                  <a:moveTo>
                    <a:pt x="12" y="10"/>
                  </a:moveTo>
                  <a:cubicBezTo>
                    <a:pt x="12" y="10"/>
                    <a:pt x="22" y="14"/>
                    <a:pt x="25" y="32"/>
                  </a:cubicBezTo>
                  <a:cubicBezTo>
                    <a:pt x="29" y="50"/>
                    <a:pt x="26" y="64"/>
                    <a:pt x="26" y="64"/>
                  </a:cubicBezTo>
                  <a:cubicBezTo>
                    <a:pt x="53" y="63"/>
                    <a:pt x="53" y="63"/>
                    <a:pt x="53" y="63"/>
                  </a:cubicBezTo>
                  <a:cubicBezTo>
                    <a:pt x="57" y="80"/>
                    <a:pt x="57" y="80"/>
                    <a:pt x="57" y="80"/>
                  </a:cubicBezTo>
                  <a:cubicBezTo>
                    <a:pt x="57" y="82"/>
                    <a:pt x="56" y="84"/>
                    <a:pt x="54" y="84"/>
                  </a:cubicBezTo>
                  <a:cubicBezTo>
                    <a:pt x="44" y="85"/>
                    <a:pt x="19" y="87"/>
                    <a:pt x="14" y="84"/>
                  </a:cubicBezTo>
                  <a:cubicBezTo>
                    <a:pt x="8" y="80"/>
                    <a:pt x="0" y="0"/>
                    <a:pt x="12" y="10"/>
                  </a:cubicBezTo>
                  <a:close/>
                </a:path>
              </a:pathLst>
            </a:custGeom>
            <a:solidFill>
              <a:srgbClr val="D493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ïŝľïde">
              <a:extLst>
                <a:ext uri="{FF2B5EF4-FFF2-40B4-BE49-F238E27FC236}">
                  <a16:creationId xmlns:a16="http://schemas.microsoft.com/office/drawing/2014/main" id="{64BF26F6-8A01-4D4C-A71F-31D9AE869162}"/>
                </a:ext>
              </a:extLst>
            </p:cNvPr>
            <p:cNvSpPr/>
            <p:nvPr/>
          </p:nvSpPr>
          <p:spPr bwMode="auto">
            <a:xfrm>
              <a:off x="4837113" y="1925638"/>
              <a:ext cx="125413" cy="339725"/>
            </a:xfrm>
            <a:custGeom>
              <a:avLst/>
              <a:gdLst>
                <a:gd name="T0" fmla="*/ 0 w 38"/>
                <a:gd name="T1" fmla="*/ 3 h 103"/>
                <a:gd name="T2" fmla="*/ 25 w 38"/>
                <a:gd name="T3" fmla="*/ 0 h 103"/>
                <a:gd name="T4" fmla="*/ 38 w 38"/>
                <a:gd name="T5" fmla="*/ 44 h 103"/>
                <a:gd name="T6" fmla="*/ 38 w 38"/>
                <a:gd name="T7" fmla="*/ 88 h 103"/>
                <a:gd name="T8" fmla="*/ 11 w 38"/>
                <a:gd name="T9" fmla="*/ 103 h 103"/>
                <a:gd name="T10" fmla="*/ 0 w 38"/>
                <a:gd name="T11" fmla="*/ 3 h 103"/>
              </a:gdLst>
              <a:ahLst/>
              <a:cxnLst>
                <a:cxn ang="0">
                  <a:pos x="T0" y="T1"/>
                </a:cxn>
                <a:cxn ang="0">
                  <a:pos x="T2" y="T3"/>
                </a:cxn>
                <a:cxn ang="0">
                  <a:pos x="T4" y="T5"/>
                </a:cxn>
                <a:cxn ang="0">
                  <a:pos x="T6" y="T7"/>
                </a:cxn>
                <a:cxn ang="0">
                  <a:pos x="T8" y="T9"/>
                </a:cxn>
                <a:cxn ang="0">
                  <a:pos x="T10" y="T11"/>
                </a:cxn>
              </a:cxnLst>
              <a:rect l="0" t="0" r="r" b="b"/>
              <a:pathLst>
                <a:path w="38" h="103">
                  <a:moveTo>
                    <a:pt x="0" y="3"/>
                  </a:moveTo>
                  <a:cubicBezTo>
                    <a:pt x="25" y="0"/>
                    <a:pt x="25" y="0"/>
                    <a:pt x="25" y="0"/>
                  </a:cubicBezTo>
                  <a:cubicBezTo>
                    <a:pt x="25" y="0"/>
                    <a:pt x="37" y="32"/>
                    <a:pt x="38" y="44"/>
                  </a:cubicBezTo>
                  <a:cubicBezTo>
                    <a:pt x="38" y="55"/>
                    <a:pt x="38" y="88"/>
                    <a:pt x="38" y="88"/>
                  </a:cubicBezTo>
                  <a:cubicBezTo>
                    <a:pt x="11" y="103"/>
                    <a:pt x="11" y="103"/>
                    <a:pt x="11" y="103"/>
                  </a:cubicBezTo>
                  <a:lnTo>
                    <a:pt x="0" y="3"/>
                  </a:lnTo>
                  <a:close/>
                </a:path>
              </a:pathLst>
            </a:custGeom>
            <a:solidFill>
              <a:srgbClr val="F7F1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îŝļîḑè">
              <a:extLst>
                <a:ext uri="{FF2B5EF4-FFF2-40B4-BE49-F238E27FC236}">
                  <a16:creationId xmlns:a16="http://schemas.microsoft.com/office/drawing/2014/main" id="{6BA8A5BD-5515-4F10-B60C-672C72C610ED}"/>
                </a:ext>
              </a:extLst>
            </p:cNvPr>
            <p:cNvSpPr/>
            <p:nvPr/>
          </p:nvSpPr>
          <p:spPr bwMode="auto">
            <a:xfrm>
              <a:off x="4910138" y="1897063"/>
              <a:ext cx="82550" cy="407988"/>
            </a:xfrm>
            <a:custGeom>
              <a:avLst/>
              <a:gdLst>
                <a:gd name="T0" fmla="*/ 4 w 25"/>
                <a:gd name="T1" fmla="*/ 0 h 124"/>
                <a:gd name="T2" fmla="*/ 18 w 25"/>
                <a:gd name="T3" fmla="*/ 14 h 124"/>
                <a:gd name="T4" fmla="*/ 23 w 25"/>
                <a:gd name="T5" fmla="*/ 52 h 124"/>
                <a:gd name="T6" fmla="*/ 21 w 25"/>
                <a:gd name="T7" fmla="*/ 77 h 124"/>
                <a:gd name="T8" fmla="*/ 21 w 25"/>
                <a:gd name="T9" fmla="*/ 87 h 124"/>
                <a:gd name="T10" fmla="*/ 25 w 25"/>
                <a:gd name="T11" fmla="*/ 112 h 124"/>
                <a:gd name="T12" fmla="*/ 12 w 25"/>
                <a:gd name="T13" fmla="*/ 124 h 124"/>
                <a:gd name="T14" fmla="*/ 9 w 25"/>
                <a:gd name="T15" fmla="*/ 29 h 124"/>
                <a:gd name="T16" fmla="*/ 0 w 25"/>
                <a:gd name="T17" fmla="*/ 13 h 124"/>
                <a:gd name="T18" fmla="*/ 0 w 25"/>
                <a:gd name="T19" fmla="*/ 6 h 124"/>
                <a:gd name="T20" fmla="*/ 4 w 25"/>
                <a:gd name="T2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24">
                  <a:moveTo>
                    <a:pt x="4" y="0"/>
                  </a:moveTo>
                  <a:cubicBezTo>
                    <a:pt x="4" y="0"/>
                    <a:pt x="13" y="3"/>
                    <a:pt x="18" y="14"/>
                  </a:cubicBezTo>
                  <a:cubicBezTo>
                    <a:pt x="22" y="25"/>
                    <a:pt x="24" y="41"/>
                    <a:pt x="23" y="52"/>
                  </a:cubicBezTo>
                  <a:cubicBezTo>
                    <a:pt x="23" y="60"/>
                    <a:pt x="22" y="71"/>
                    <a:pt x="21" y="77"/>
                  </a:cubicBezTo>
                  <a:cubicBezTo>
                    <a:pt x="21" y="80"/>
                    <a:pt x="21" y="84"/>
                    <a:pt x="21" y="87"/>
                  </a:cubicBezTo>
                  <a:cubicBezTo>
                    <a:pt x="25" y="112"/>
                    <a:pt x="25" y="112"/>
                    <a:pt x="25" y="112"/>
                  </a:cubicBezTo>
                  <a:cubicBezTo>
                    <a:pt x="12" y="124"/>
                    <a:pt x="12" y="124"/>
                    <a:pt x="12" y="124"/>
                  </a:cubicBezTo>
                  <a:cubicBezTo>
                    <a:pt x="12" y="124"/>
                    <a:pt x="10" y="39"/>
                    <a:pt x="9" y="29"/>
                  </a:cubicBezTo>
                  <a:cubicBezTo>
                    <a:pt x="7" y="19"/>
                    <a:pt x="0" y="13"/>
                    <a:pt x="0" y="13"/>
                  </a:cubicBezTo>
                  <a:cubicBezTo>
                    <a:pt x="0" y="6"/>
                    <a:pt x="0" y="6"/>
                    <a:pt x="0" y="6"/>
                  </a:cubicBezTo>
                  <a:lnTo>
                    <a:pt x="4" y="0"/>
                  </a:lnTo>
                  <a:close/>
                </a:path>
              </a:pathLst>
            </a:custGeom>
            <a:solidFill>
              <a:srgbClr val="FFB1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lïḍê">
              <a:extLst>
                <a:ext uri="{FF2B5EF4-FFF2-40B4-BE49-F238E27FC236}">
                  <a16:creationId xmlns:a16="http://schemas.microsoft.com/office/drawing/2014/main" id="{1346D8BE-C9C5-456F-B76B-555C35EBC55B}"/>
                </a:ext>
              </a:extLst>
            </p:cNvPr>
            <p:cNvSpPr/>
            <p:nvPr/>
          </p:nvSpPr>
          <p:spPr bwMode="auto">
            <a:xfrm>
              <a:off x="4735513" y="1658938"/>
              <a:ext cx="273050" cy="266700"/>
            </a:xfrm>
            <a:custGeom>
              <a:avLst/>
              <a:gdLst>
                <a:gd name="T0" fmla="*/ 65 w 83"/>
                <a:gd name="T1" fmla="*/ 55 h 81"/>
                <a:gd name="T2" fmla="*/ 73 w 83"/>
                <a:gd name="T3" fmla="*/ 52 h 81"/>
                <a:gd name="T4" fmla="*/ 77 w 83"/>
                <a:gd name="T5" fmla="*/ 45 h 81"/>
                <a:gd name="T6" fmla="*/ 82 w 83"/>
                <a:gd name="T7" fmla="*/ 38 h 81"/>
                <a:gd name="T8" fmla="*/ 77 w 83"/>
                <a:gd name="T9" fmla="*/ 29 h 81"/>
                <a:gd name="T10" fmla="*/ 78 w 83"/>
                <a:gd name="T11" fmla="*/ 17 h 81"/>
                <a:gd name="T12" fmla="*/ 73 w 83"/>
                <a:gd name="T13" fmla="*/ 16 h 81"/>
                <a:gd name="T14" fmla="*/ 66 w 83"/>
                <a:gd name="T15" fmla="*/ 6 h 81"/>
                <a:gd name="T16" fmla="*/ 54 w 83"/>
                <a:gd name="T17" fmla="*/ 6 h 81"/>
                <a:gd name="T18" fmla="*/ 42 w 83"/>
                <a:gd name="T19" fmla="*/ 1 h 81"/>
                <a:gd name="T20" fmla="*/ 33 w 83"/>
                <a:gd name="T21" fmla="*/ 6 h 81"/>
                <a:gd name="T22" fmla="*/ 17 w 83"/>
                <a:gd name="T23" fmla="*/ 9 h 81"/>
                <a:gd name="T24" fmla="*/ 12 w 83"/>
                <a:gd name="T25" fmla="*/ 17 h 81"/>
                <a:gd name="T26" fmla="*/ 1 w 83"/>
                <a:gd name="T27" fmla="*/ 29 h 81"/>
                <a:gd name="T28" fmla="*/ 3 w 83"/>
                <a:gd name="T29" fmla="*/ 42 h 81"/>
                <a:gd name="T30" fmla="*/ 1 w 83"/>
                <a:gd name="T31" fmla="*/ 47 h 81"/>
                <a:gd name="T32" fmla="*/ 4 w 83"/>
                <a:gd name="T33" fmla="*/ 52 h 81"/>
                <a:gd name="T34" fmla="*/ 3 w 83"/>
                <a:gd name="T35" fmla="*/ 60 h 81"/>
                <a:gd name="T36" fmla="*/ 10 w 83"/>
                <a:gd name="T37" fmla="*/ 65 h 81"/>
                <a:gd name="T38" fmla="*/ 16 w 83"/>
                <a:gd name="T39" fmla="*/ 74 h 81"/>
                <a:gd name="T40" fmla="*/ 24 w 83"/>
                <a:gd name="T41" fmla="*/ 75 h 81"/>
                <a:gd name="T42" fmla="*/ 33 w 83"/>
                <a:gd name="T43" fmla="*/ 80 h 81"/>
                <a:gd name="T44" fmla="*/ 65 w 83"/>
                <a:gd name="T45" fmla="*/ 5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 h="81">
                  <a:moveTo>
                    <a:pt x="65" y="55"/>
                  </a:moveTo>
                  <a:cubicBezTo>
                    <a:pt x="65" y="55"/>
                    <a:pt x="69" y="55"/>
                    <a:pt x="73" y="52"/>
                  </a:cubicBezTo>
                  <a:cubicBezTo>
                    <a:pt x="77" y="49"/>
                    <a:pt x="77" y="45"/>
                    <a:pt x="77" y="45"/>
                  </a:cubicBezTo>
                  <a:cubicBezTo>
                    <a:pt x="77" y="45"/>
                    <a:pt x="81" y="45"/>
                    <a:pt x="82" y="38"/>
                  </a:cubicBezTo>
                  <a:cubicBezTo>
                    <a:pt x="83" y="31"/>
                    <a:pt x="77" y="29"/>
                    <a:pt x="77" y="29"/>
                  </a:cubicBezTo>
                  <a:cubicBezTo>
                    <a:pt x="77" y="29"/>
                    <a:pt x="83" y="22"/>
                    <a:pt x="78" y="17"/>
                  </a:cubicBezTo>
                  <a:cubicBezTo>
                    <a:pt x="75" y="14"/>
                    <a:pt x="73" y="16"/>
                    <a:pt x="73" y="16"/>
                  </a:cubicBezTo>
                  <a:cubicBezTo>
                    <a:pt x="73" y="16"/>
                    <a:pt x="73" y="8"/>
                    <a:pt x="66" y="6"/>
                  </a:cubicBezTo>
                  <a:cubicBezTo>
                    <a:pt x="59" y="3"/>
                    <a:pt x="54" y="6"/>
                    <a:pt x="54" y="6"/>
                  </a:cubicBezTo>
                  <a:cubicBezTo>
                    <a:pt x="54" y="6"/>
                    <a:pt x="51" y="0"/>
                    <a:pt x="42" y="1"/>
                  </a:cubicBezTo>
                  <a:cubicBezTo>
                    <a:pt x="33" y="2"/>
                    <a:pt x="33" y="6"/>
                    <a:pt x="33" y="6"/>
                  </a:cubicBezTo>
                  <a:cubicBezTo>
                    <a:pt x="33" y="6"/>
                    <a:pt x="22" y="4"/>
                    <a:pt x="17" y="9"/>
                  </a:cubicBezTo>
                  <a:cubicBezTo>
                    <a:pt x="12" y="14"/>
                    <a:pt x="12" y="17"/>
                    <a:pt x="12" y="17"/>
                  </a:cubicBezTo>
                  <a:cubicBezTo>
                    <a:pt x="12" y="17"/>
                    <a:pt x="3" y="20"/>
                    <a:pt x="1" y="29"/>
                  </a:cubicBezTo>
                  <a:cubicBezTo>
                    <a:pt x="0" y="36"/>
                    <a:pt x="3" y="42"/>
                    <a:pt x="3" y="42"/>
                  </a:cubicBezTo>
                  <a:cubicBezTo>
                    <a:pt x="3" y="42"/>
                    <a:pt x="1" y="44"/>
                    <a:pt x="1" y="47"/>
                  </a:cubicBezTo>
                  <a:cubicBezTo>
                    <a:pt x="1" y="51"/>
                    <a:pt x="4" y="52"/>
                    <a:pt x="4" y="52"/>
                  </a:cubicBezTo>
                  <a:cubicBezTo>
                    <a:pt x="4" y="52"/>
                    <a:pt x="1" y="56"/>
                    <a:pt x="3" y="60"/>
                  </a:cubicBezTo>
                  <a:cubicBezTo>
                    <a:pt x="5" y="64"/>
                    <a:pt x="10" y="65"/>
                    <a:pt x="10" y="65"/>
                  </a:cubicBezTo>
                  <a:cubicBezTo>
                    <a:pt x="10" y="65"/>
                    <a:pt x="11" y="71"/>
                    <a:pt x="16" y="74"/>
                  </a:cubicBezTo>
                  <a:cubicBezTo>
                    <a:pt x="20" y="78"/>
                    <a:pt x="24" y="75"/>
                    <a:pt x="24" y="75"/>
                  </a:cubicBezTo>
                  <a:cubicBezTo>
                    <a:pt x="24" y="75"/>
                    <a:pt x="28" y="81"/>
                    <a:pt x="33" y="80"/>
                  </a:cubicBezTo>
                  <a:cubicBezTo>
                    <a:pt x="39" y="79"/>
                    <a:pt x="65" y="55"/>
                    <a:pt x="65" y="55"/>
                  </a:cubicBezTo>
                  <a:close/>
                </a:path>
              </a:pathLst>
            </a:custGeom>
            <a:solidFill>
              <a:srgbClr val="6746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Sḻïḓé">
              <a:extLst>
                <a:ext uri="{FF2B5EF4-FFF2-40B4-BE49-F238E27FC236}">
                  <a16:creationId xmlns:a16="http://schemas.microsoft.com/office/drawing/2014/main" id="{452F7EB5-F24C-4A9A-B21A-A51990A01307}"/>
                </a:ext>
              </a:extLst>
            </p:cNvPr>
            <p:cNvSpPr/>
            <p:nvPr/>
          </p:nvSpPr>
          <p:spPr bwMode="auto">
            <a:xfrm>
              <a:off x="4837113" y="1830388"/>
              <a:ext cx="73025" cy="131763"/>
            </a:xfrm>
            <a:custGeom>
              <a:avLst/>
              <a:gdLst>
                <a:gd name="T0" fmla="*/ 46 w 46"/>
                <a:gd name="T1" fmla="*/ 54 h 83"/>
                <a:gd name="T2" fmla="*/ 46 w 46"/>
                <a:gd name="T3" fmla="*/ 75 h 83"/>
                <a:gd name="T4" fmla="*/ 40 w 46"/>
                <a:gd name="T5" fmla="*/ 83 h 83"/>
                <a:gd name="T6" fmla="*/ 13 w 46"/>
                <a:gd name="T7" fmla="*/ 83 h 83"/>
                <a:gd name="T8" fmla="*/ 0 w 46"/>
                <a:gd name="T9" fmla="*/ 67 h 83"/>
                <a:gd name="T10" fmla="*/ 0 w 46"/>
                <a:gd name="T11" fmla="*/ 11 h 83"/>
                <a:gd name="T12" fmla="*/ 23 w 46"/>
                <a:gd name="T13" fmla="*/ 0 h 83"/>
                <a:gd name="T14" fmla="*/ 46 w 46"/>
                <a:gd name="T15" fmla="*/ 54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83">
                  <a:moveTo>
                    <a:pt x="46" y="54"/>
                  </a:moveTo>
                  <a:lnTo>
                    <a:pt x="46" y="75"/>
                  </a:lnTo>
                  <a:lnTo>
                    <a:pt x="40" y="83"/>
                  </a:lnTo>
                  <a:lnTo>
                    <a:pt x="13" y="83"/>
                  </a:lnTo>
                  <a:lnTo>
                    <a:pt x="0" y="67"/>
                  </a:lnTo>
                  <a:lnTo>
                    <a:pt x="0" y="11"/>
                  </a:lnTo>
                  <a:lnTo>
                    <a:pt x="23" y="0"/>
                  </a:lnTo>
                  <a:lnTo>
                    <a:pt x="46" y="54"/>
                  </a:lnTo>
                  <a:close/>
                </a:path>
              </a:pathLst>
            </a:custGeom>
            <a:solidFill>
              <a:srgbClr val="E69C8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ïsľïḓê">
              <a:extLst>
                <a:ext uri="{FF2B5EF4-FFF2-40B4-BE49-F238E27FC236}">
                  <a16:creationId xmlns:a16="http://schemas.microsoft.com/office/drawing/2014/main" id="{5E97EED3-60D7-4FE0-8ECA-54687C3B5B5D}"/>
                </a:ext>
              </a:extLst>
            </p:cNvPr>
            <p:cNvSpPr/>
            <p:nvPr/>
          </p:nvSpPr>
          <p:spPr bwMode="auto">
            <a:xfrm>
              <a:off x="4837113" y="1725613"/>
              <a:ext cx="109538" cy="200025"/>
            </a:xfrm>
            <a:custGeom>
              <a:avLst/>
              <a:gdLst>
                <a:gd name="T0" fmla="*/ 32 w 33"/>
                <a:gd name="T1" fmla="*/ 36 h 61"/>
                <a:gd name="T2" fmla="*/ 28 w 33"/>
                <a:gd name="T3" fmla="*/ 55 h 61"/>
                <a:gd name="T4" fmla="*/ 15 w 33"/>
                <a:gd name="T5" fmla="*/ 60 h 61"/>
                <a:gd name="T6" fmla="*/ 3 w 33"/>
                <a:gd name="T7" fmla="*/ 50 h 61"/>
                <a:gd name="T8" fmla="*/ 5 w 33"/>
                <a:gd name="T9" fmla="*/ 17 h 61"/>
                <a:gd name="T10" fmla="*/ 32 w 33"/>
                <a:gd name="T11" fmla="*/ 12 h 61"/>
                <a:gd name="T12" fmla="*/ 32 w 33"/>
                <a:gd name="T13" fmla="*/ 36 h 61"/>
              </a:gdLst>
              <a:ahLst/>
              <a:cxnLst>
                <a:cxn ang="0">
                  <a:pos x="T0" y="T1"/>
                </a:cxn>
                <a:cxn ang="0">
                  <a:pos x="T2" y="T3"/>
                </a:cxn>
                <a:cxn ang="0">
                  <a:pos x="T4" y="T5"/>
                </a:cxn>
                <a:cxn ang="0">
                  <a:pos x="T6" y="T7"/>
                </a:cxn>
                <a:cxn ang="0">
                  <a:pos x="T8" y="T9"/>
                </a:cxn>
                <a:cxn ang="0">
                  <a:pos x="T10" y="T11"/>
                </a:cxn>
                <a:cxn ang="0">
                  <a:pos x="T12" y="T13"/>
                </a:cxn>
              </a:cxnLst>
              <a:rect l="0" t="0" r="r" b="b"/>
              <a:pathLst>
                <a:path w="33" h="61">
                  <a:moveTo>
                    <a:pt x="32" y="36"/>
                  </a:moveTo>
                  <a:cubicBezTo>
                    <a:pt x="32" y="36"/>
                    <a:pt x="33" y="49"/>
                    <a:pt x="28" y="55"/>
                  </a:cubicBezTo>
                  <a:cubicBezTo>
                    <a:pt x="24" y="61"/>
                    <a:pt x="20" y="60"/>
                    <a:pt x="15" y="60"/>
                  </a:cubicBezTo>
                  <a:cubicBezTo>
                    <a:pt x="10" y="59"/>
                    <a:pt x="6" y="56"/>
                    <a:pt x="3" y="50"/>
                  </a:cubicBezTo>
                  <a:cubicBezTo>
                    <a:pt x="0" y="43"/>
                    <a:pt x="0" y="24"/>
                    <a:pt x="5" y="17"/>
                  </a:cubicBezTo>
                  <a:cubicBezTo>
                    <a:pt x="10" y="11"/>
                    <a:pt x="32" y="0"/>
                    <a:pt x="32" y="12"/>
                  </a:cubicBezTo>
                  <a:cubicBezTo>
                    <a:pt x="32" y="24"/>
                    <a:pt x="32" y="36"/>
                    <a:pt x="32" y="36"/>
                  </a:cubicBez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ṥļïḍè">
              <a:extLst>
                <a:ext uri="{FF2B5EF4-FFF2-40B4-BE49-F238E27FC236}">
                  <a16:creationId xmlns:a16="http://schemas.microsoft.com/office/drawing/2014/main" id="{8948FEE2-FF97-44F4-8F55-C48AE3531DF4}"/>
                </a:ext>
              </a:extLst>
            </p:cNvPr>
            <p:cNvSpPr/>
            <p:nvPr/>
          </p:nvSpPr>
          <p:spPr bwMode="auto">
            <a:xfrm>
              <a:off x="4824413" y="1830388"/>
              <a:ext cx="33338" cy="46038"/>
            </a:xfrm>
            <a:custGeom>
              <a:avLst/>
              <a:gdLst>
                <a:gd name="T0" fmla="*/ 5 w 10"/>
                <a:gd name="T1" fmla="*/ 0 h 14"/>
                <a:gd name="T2" fmla="*/ 0 w 10"/>
                <a:gd name="T3" fmla="*/ 6 h 14"/>
                <a:gd name="T4" fmla="*/ 5 w 10"/>
                <a:gd name="T5" fmla="*/ 12 h 14"/>
                <a:gd name="T6" fmla="*/ 5 w 10"/>
                <a:gd name="T7" fmla="*/ 0 h 14"/>
              </a:gdLst>
              <a:ahLst/>
              <a:cxnLst>
                <a:cxn ang="0">
                  <a:pos x="T0" y="T1"/>
                </a:cxn>
                <a:cxn ang="0">
                  <a:pos x="T2" y="T3"/>
                </a:cxn>
                <a:cxn ang="0">
                  <a:pos x="T4" y="T5"/>
                </a:cxn>
                <a:cxn ang="0">
                  <a:pos x="T6" y="T7"/>
                </a:cxn>
              </a:cxnLst>
              <a:rect l="0" t="0" r="r" b="b"/>
              <a:pathLst>
                <a:path w="10" h="14">
                  <a:moveTo>
                    <a:pt x="5" y="0"/>
                  </a:moveTo>
                  <a:cubicBezTo>
                    <a:pt x="5" y="0"/>
                    <a:pt x="0" y="1"/>
                    <a:pt x="0" y="6"/>
                  </a:cubicBezTo>
                  <a:cubicBezTo>
                    <a:pt x="0" y="9"/>
                    <a:pt x="1" y="14"/>
                    <a:pt x="5" y="12"/>
                  </a:cubicBezTo>
                  <a:cubicBezTo>
                    <a:pt x="10" y="10"/>
                    <a:pt x="5" y="0"/>
                    <a:pt x="5" y="0"/>
                  </a:cubicBez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iṡḷîḑe">
              <a:extLst>
                <a:ext uri="{FF2B5EF4-FFF2-40B4-BE49-F238E27FC236}">
                  <a16:creationId xmlns:a16="http://schemas.microsoft.com/office/drawing/2014/main" id="{6CE14DF1-DEA2-4E85-9508-4AD77E18688B}"/>
                </a:ext>
              </a:extLst>
            </p:cNvPr>
            <p:cNvSpPr/>
            <p:nvPr/>
          </p:nvSpPr>
          <p:spPr bwMode="auto">
            <a:xfrm>
              <a:off x="4764088" y="1936750"/>
              <a:ext cx="125413" cy="423863"/>
            </a:xfrm>
            <a:custGeom>
              <a:avLst/>
              <a:gdLst>
                <a:gd name="T0" fmla="*/ 22 w 38"/>
                <a:gd name="T1" fmla="*/ 0 h 129"/>
                <a:gd name="T2" fmla="*/ 36 w 38"/>
                <a:gd name="T3" fmla="*/ 27 h 129"/>
                <a:gd name="T4" fmla="*/ 38 w 38"/>
                <a:gd name="T5" fmla="*/ 123 h 129"/>
                <a:gd name="T6" fmla="*/ 20 w 38"/>
                <a:gd name="T7" fmla="*/ 128 h 129"/>
                <a:gd name="T8" fmla="*/ 1 w 38"/>
                <a:gd name="T9" fmla="*/ 122 h 129"/>
                <a:gd name="T10" fmla="*/ 3 w 38"/>
                <a:gd name="T11" fmla="*/ 85 h 129"/>
                <a:gd name="T12" fmla="*/ 0 w 38"/>
                <a:gd name="T13" fmla="*/ 33 h 129"/>
                <a:gd name="T14" fmla="*/ 22 w 38"/>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29">
                  <a:moveTo>
                    <a:pt x="22" y="0"/>
                  </a:moveTo>
                  <a:cubicBezTo>
                    <a:pt x="22" y="0"/>
                    <a:pt x="35" y="13"/>
                    <a:pt x="36" y="27"/>
                  </a:cubicBezTo>
                  <a:cubicBezTo>
                    <a:pt x="38" y="42"/>
                    <a:pt x="38" y="123"/>
                    <a:pt x="38" y="123"/>
                  </a:cubicBezTo>
                  <a:cubicBezTo>
                    <a:pt x="38" y="123"/>
                    <a:pt x="28" y="128"/>
                    <a:pt x="20" y="128"/>
                  </a:cubicBezTo>
                  <a:cubicBezTo>
                    <a:pt x="12" y="129"/>
                    <a:pt x="1" y="122"/>
                    <a:pt x="1" y="122"/>
                  </a:cubicBezTo>
                  <a:cubicBezTo>
                    <a:pt x="1" y="122"/>
                    <a:pt x="4" y="103"/>
                    <a:pt x="3" y="85"/>
                  </a:cubicBezTo>
                  <a:cubicBezTo>
                    <a:pt x="3" y="63"/>
                    <a:pt x="0" y="41"/>
                    <a:pt x="0" y="33"/>
                  </a:cubicBezTo>
                  <a:cubicBezTo>
                    <a:pt x="0" y="19"/>
                    <a:pt x="7" y="9"/>
                    <a:pt x="22" y="0"/>
                  </a:cubicBezTo>
                  <a:close/>
                </a:path>
              </a:pathLst>
            </a:custGeom>
            <a:solidFill>
              <a:srgbClr val="FFB1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ïṣľídê">
              <a:extLst>
                <a:ext uri="{FF2B5EF4-FFF2-40B4-BE49-F238E27FC236}">
                  <a16:creationId xmlns:a16="http://schemas.microsoft.com/office/drawing/2014/main" id="{1CFF92B6-9341-41F6-90FA-724174276338}"/>
                </a:ext>
              </a:extLst>
            </p:cNvPr>
            <p:cNvSpPr/>
            <p:nvPr/>
          </p:nvSpPr>
          <p:spPr bwMode="auto">
            <a:xfrm>
              <a:off x="4741863" y="1979613"/>
              <a:ext cx="174625" cy="295275"/>
            </a:xfrm>
            <a:custGeom>
              <a:avLst/>
              <a:gdLst>
                <a:gd name="T0" fmla="*/ 15 w 53"/>
                <a:gd name="T1" fmla="*/ 4 h 90"/>
                <a:gd name="T2" fmla="*/ 27 w 53"/>
                <a:gd name="T3" fmla="*/ 27 h 90"/>
                <a:gd name="T4" fmla="*/ 29 w 53"/>
                <a:gd name="T5" fmla="*/ 59 h 90"/>
                <a:gd name="T6" fmla="*/ 47 w 53"/>
                <a:gd name="T7" fmla="*/ 36 h 90"/>
                <a:gd name="T8" fmla="*/ 52 w 53"/>
                <a:gd name="T9" fmla="*/ 51 h 90"/>
                <a:gd name="T10" fmla="*/ 51 w 53"/>
                <a:gd name="T11" fmla="*/ 58 h 90"/>
                <a:gd name="T12" fmla="*/ 20 w 53"/>
                <a:gd name="T13" fmla="*/ 84 h 90"/>
                <a:gd name="T14" fmla="*/ 15 w 53"/>
                <a:gd name="T15" fmla="*/ 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90">
                  <a:moveTo>
                    <a:pt x="15" y="4"/>
                  </a:moveTo>
                  <a:cubicBezTo>
                    <a:pt x="15" y="4"/>
                    <a:pt x="23" y="0"/>
                    <a:pt x="27" y="27"/>
                  </a:cubicBezTo>
                  <a:cubicBezTo>
                    <a:pt x="30" y="45"/>
                    <a:pt x="29" y="59"/>
                    <a:pt x="29" y="59"/>
                  </a:cubicBezTo>
                  <a:cubicBezTo>
                    <a:pt x="47" y="36"/>
                    <a:pt x="47" y="36"/>
                    <a:pt x="47" y="36"/>
                  </a:cubicBezTo>
                  <a:cubicBezTo>
                    <a:pt x="52" y="51"/>
                    <a:pt x="52" y="51"/>
                    <a:pt x="52" y="51"/>
                  </a:cubicBezTo>
                  <a:cubicBezTo>
                    <a:pt x="53" y="53"/>
                    <a:pt x="52" y="56"/>
                    <a:pt x="51" y="58"/>
                  </a:cubicBezTo>
                  <a:cubicBezTo>
                    <a:pt x="45" y="67"/>
                    <a:pt x="27" y="90"/>
                    <a:pt x="20" y="84"/>
                  </a:cubicBezTo>
                  <a:cubicBezTo>
                    <a:pt x="14" y="80"/>
                    <a:pt x="0" y="9"/>
                    <a:pt x="15" y="4"/>
                  </a:cubicBezTo>
                  <a:close/>
                </a:path>
              </a:pathLst>
            </a:custGeom>
            <a:solidFill>
              <a:srgbClr val="D493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îŝľíḍê">
              <a:extLst>
                <a:ext uri="{FF2B5EF4-FFF2-40B4-BE49-F238E27FC236}">
                  <a16:creationId xmlns:a16="http://schemas.microsoft.com/office/drawing/2014/main" id="{7DFE2165-CC43-48F2-A354-A0F7FCF614B9}"/>
                </a:ext>
              </a:extLst>
            </p:cNvPr>
            <p:cNvSpPr/>
            <p:nvPr/>
          </p:nvSpPr>
          <p:spPr bwMode="auto">
            <a:xfrm>
              <a:off x="4879975" y="2008188"/>
              <a:ext cx="76200" cy="149225"/>
            </a:xfrm>
            <a:custGeom>
              <a:avLst/>
              <a:gdLst>
                <a:gd name="T0" fmla="*/ 5 w 23"/>
                <a:gd name="T1" fmla="*/ 26 h 45"/>
                <a:gd name="T2" fmla="*/ 8 w 23"/>
                <a:gd name="T3" fmla="*/ 11 h 45"/>
                <a:gd name="T4" fmla="*/ 18 w 23"/>
                <a:gd name="T5" fmla="*/ 3 h 45"/>
                <a:gd name="T6" fmla="*/ 13 w 23"/>
                <a:gd name="T7" fmla="*/ 11 h 45"/>
                <a:gd name="T8" fmla="*/ 18 w 23"/>
                <a:gd name="T9" fmla="*/ 14 h 45"/>
                <a:gd name="T10" fmla="*/ 22 w 23"/>
                <a:gd name="T11" fmla="*/ 28 h 45"/>
                <a:gd name="T12" fmla="*/ 9 w 23"/>
                <a:gd name="T13" fmla="*/ 45 h 45"/>
                <a:gd name="T14" fmla="*/ 5 w 23"/>
                <a:gd name="T15" fmla="*/ 26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45">
                  <a:moveTo>
                    <a:pt x="5" y="26"/>
                  </a:moveTo>
                  <a:cubicBezTo>
                    <a:pt x="5" y="26"/>
                    <a:pt x="5" y="14"/>
                    <a:pt x="8" y="11"/>
                  </a:cubicBezTo>
                  <a:cubicBezTo>
                    <a:pt x="11" y="7"/>
                    <a:pt x="16" y="0"/>
                    <a:pt x="18" y="3"/>
                  </a:cubicBezTo>
                  <a:cubicBezTo>
                    <a:pt x="19" y="4"/>
                    <a:pt x="13" y="11"/>
                    <a:pt x="13" y="11"/>
                  </a:cubicBezTo>
                  <a:cubicBezTo>
                    <a:pt x="13" y="11"/>
                    <a:pt x="16" y="11"/>
                    <a:pt x="18" y="14"/>
                  </a:cubicBezTo>
                  <a:cubicBezTo>
                    <a:pt x="20" y="16"/>
                    <a:pt x="23" y="21"/>
                    <a:pt x="22" y="28"/>
                  </a:cubicBezTo>
                  <a:cubicBezTo>
                    <a:pt x="21" y="35"/>
                    <a:pt x="9" y="45"/>
                    <a:pt x="9" y="45"/>
                  </a:cubicBezTo>
                  <a:cubicBezTo>
                    <a:pt x="9" y="45"/>
                    <a:pt x="0" y="38"/>
                    <a:pt x="5" y="26"/>
                  </a:cubicBez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iSḻïdê">
              <a:extLst>
                <a:ext uri="{FF2B5EF4-FFF2-40B4-BE49-F238E27FC236}">
                  <a16:creationId xmlns:a16="http://schemas.microsoft.com/office/drawing/2014/main" id="{BF4C2981-32AA-4FC3-86BF-849325CBD971}"/>
                </a:ext>
              </a:extLst>
            </p:cNvPr>
            <p:cNvSpPr/>
            <p:nvPr/>
          </p:nvSpPr>
          <p:spPr bwMode="auto">
            <a:xfrm>
              <a:off x="5048250" y="2044700"/>
              <a:ext cx="112713" cy="95250"/>
            </a:xfrm>
            <a:custGeom>
              <a:avLst/>
              <a:gdLst>
                <a:gd name="T0" fmla="*/ 5 w 34"/>
                <a:gd name="T1" fmla="*/ 10 h 29"/>
                <a:gd name="T2" fmla="*/ 13 w 34"/>
                <a:gd name="T3" fmla="*/ 1 h 29"/>
                <a:gd name="T4" fmla="*/ 13 w 34"/>
                <a:gd name="T5" fmla="*/ 7 h 29"/>
                <a:gd name="T6" fmla="*/ 29 w 34"/>
                <a:gd name="T7" fmla="*/ 4 h 29"/>
                <a:gd name="T8" fmla="*/ 27 w 34"/>
                <a:gd name="T9" fmla="*/ 23 h 29"/>
                <a:gd name="T10" fmla="*/ 9 w 34"/>
                <a:gd name="T11" fmla="*/ 29 h 29"/>
                <a:gd name="T12" fmla="*/ 5 w 34"/>
                <a:gd name="T13" fmla="*/ 10 h 29"/>
              </a:gdLst>
              <a:ahLst/>
              <a:cxnLst>
                <a:cxn ang="0">
                  <a:pos x="T0" y="T1"/>
                </a:cxn>
                <a:cxn ang="0">
                  <a:pos x="T2" y="T3"/>
                </a:cxn>
                <a:cxn ang="0">
                  <a:pos x="T4" y="T5"/>
                </a:cxn>
                <a:cxn ang="0">
                  <a:pos x="T6" y="T7"/>
                </a:cxn>
                <a:cxn ang="0">
                  <a:pos x="T8" y="T9"/>
                </a:cxn>
                <a:cxn ang="0">
                  <a:pos x="T10" y="T11"/>
                </a:cxn>
                <a:cxn ang="0">
                  <a:pos x="T12" y="T13"/>
                </a:cxn>
              </a:cxnLst>
              <a:rect l="0" t="0" r="r" b="b"/>
              <a:pathLst>
                <a:path w="34" h="29">
                  <a:moveTo>
                    <a:pt x="5" y="10"/>
                  </a:moveTo>
                  <a:cubicBezTo>
                    <a:pt x="5" y="10"/>
                    <a:pt x="9" y="0"/>
                    <a:pt x="13" y="1"/>
                  </a:cubicBezTo>
                  <a:cubicBezTo>
                    <a:pt x="16" y="2"/>
                    <a:pt x="13" y="7"/>
                    <a:pt x="13" y="7"/>
                  </a:cubicBezTo>
                  <a:cubicBezTo>
                    <a:pt x="13" y="7"/>
                    <a:pt x="25" y="2"/>
                    <a:pt x="29" y="4"/>
                  </a:cubicBezTo>
                  <a:cubicBezTo>
                    <a:pt x="34" y="5"/>
                    <a:pt x="32" y="17"/>
                    <a:pt x="27" y="23"/>
                  </a:cubicBezTo>
                  <a:cubicBezTo>
                    <a:pt x="22" y="28"/>
                    <a:pt x="9" y="29"/>
                    <a:pt x="9" y="29"/>
                  </a:cubicBezTo>
                  <a:cubicBezTo>
                    <a:pt x="9" y="29"/>
                    <a:pt x="0" y="23"/>
                    <a:pt x="5" y="10"/>
                  </a:cubicBez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ïŝ1îde">
              <a:extLst>
                <a:ext uri="{FF2B5EF4-FFF2-40B4-BE49-F238E27FC236}">
                  <a16:creationId xmlns:a16="http://schemas.microsoft.com/office/drawing/2014/main" id="{80735464-5CCB-43AA-B113-11C3CE0A47F6}"/>
                </a:ext>
              </a:extLst>
            </p:cNvPr>
            <p:cNvSpPr/>
            <p:nvPr/>
          </p:nvSpPr>
          <p:spPr bwMode="auto">
            <a:xfrm>
              <a:off x="6605588" y="3398838"/>
              <a:ext cx="269875" cy="134938"/>
            </a:xfrm>
            <a:custGeom>
              <a:avLst/>
              <a:gdLst>
                <a:gd name="T0" fmla="*/ 35 w 82"/>
                <a:gd name="T1" fmla="*/ 2 h 41"/>
                <a:gd name="T2" fmla="*/ 25 w 82"/>
                <a:gd name="T3" fmla="*/ 2 h 41"/>
                <a:gd name="T4" fmla="*/ 3 w 82"/>
                <a:gd name="T5" fmla="*/ 15 h 41"/>
                <a:gd name="T6" fmla="*/ 2 w 82"/>
                <a:gd name="T7" fmla="*/ 16 h 41"/>
                <a:gd name="T8" fmla="*/ 0 w 82"/>
                <a:gd name="T9" fmla="*/ 15 h 41"/>
                <a:gd name="T10" fmla="*/ 0 w 82"/>
                <a:gd name="T11" fmla="*/ 20 h 41"/>
                <a:gd name="T12" fmla="*/ 3 w 82"/>
                <a:gd name="T13" fmla="*/ 24 h 41"/>
                <a:gd name="T14" fmla="*/ 27 w 82"/>
                <a:gd name="T15" fmla="*/ 39 h 41"/>
                <a:gd name="T16" fmla="*/ 38 w 82"/>
                <a:gd name="T17" fmla="*/ 39 h 41"/>
                <a:gd name="T18" fmla="*/ 57 w 82"/>
                <a:gd name="T19" fmla="*/ 28 h 41"/>
                <a:gd name="T20" fmla="*/ 70 w 82"/>
                <a:gd name="T21" fmla="*/ 36 h 41"/>
                <a:gd name="T22" fmla="*/ 82 w 82"/>
                <a:gd name="T23" fmla="*/ 29 h 41"/>
                <a:gd name="T24" fmla="*/ 35 w 82"/>
                <a:gd name="T25"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41">
                  <a:moveTo>
                    <a:pt x="35" y="2"/>
                  </a:moveTo>
                  <a:cubicBezTo>
                    <a:pt x="32" y="0"/>
                    <a:pt x="28" y="0"/>
                    <a:pt x="25" y="2"/>
                  </a:cubicBezTo>
                  <a:cubicBezTo>
                    <a:pt x="3" y="15"/>
                    <a:pt x="3" y="15"/>
                    <a:pt x="3" y="15"/>
                  </a:cubicBezTo>
                  <a:cubicBezTo>
                    <a:pt x="2" y="16"/>
                    <a:pt x="2" y="16"/>
                    <a:pt x="2" y="16"/>
                  </a:cubicBezTo>
                  <a:cubicBezTo>
                    <a:pt x="0" y="15"/>
                    <a:pt x="0" y="15"/>
                    <a:pt x="0" y="15"/>
                  </a:cubicBezTo>
                  <a:cubicBezTo>
                    <a:pt x="0" y="20"/>
                    <a:pt x="0" y="20"/>
                    <a:pt x="0" y="20"/>
                  </a:cubicBezTo>
                  <a:cubicBezTo>
                    <a:pt x="0" y="22"/>
                    <a:pt x="1" y="23"/>
                    <a:pt x="3" y="24"/>
                  </a:cubicBezTo>
                  <a:cubicBezTo>
                    <a:pt x="27" y="39"/>
                    <a:pt x="27" y="39"/>
                    <a:pt x="27" y="39"/>
                  </a:cubicBezTo>
                  <a:cubicBezTo>
                    <a:pt x="31" y="41"/>
                    <a:pt x="35" y="41"/>
                    <a:pt x="38" y="39"/>
                  </a:cubicBezTo>
                  <a:cubicBezTo>
                    <a:pt x="57" y="28"/>
                    <a:pt x="57" y="28"/>
                    <a:pt x="57" y="28"/>
                  </a:cubicBezTo>
                  <a:cubicBezTo>
                    <a:pt x="70" y="36"/>
                    <a:pt x="70" y="36"/>
                    <a:pt x="70" y="36"/>
                  </a:cubicBezTo>
                  <a:cubicBezTo>
                    <a:pt x="82" y="29"/>
                    <a:pt x="82" y="29"/>
                    <a:pt x="82" y="29"/>
                  </a:cubicBezTo>
                  <a:lnTo>
                    <a:pt x="35" y="2"/>
                  </a:ln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îṩḷïḓe">
              <a:extLst>
                <a:ext uri="{FF2B5EF4-FFF2-40B4-BE49-F238E27FC236}">
                  <a16:creationId xmlns:a16="http://schemas.microsoft.com/office/drawing/2014/main" id="{A6E459B6-ABA9-4668-A43F-179F81BBBEAF}"/>
                </a:ext>
              </a:extLst>
            </p:cNvPr>
            <p:cNvSpPr/>
            <p:nvPr/>
          </p:nvSpPr>
          <p:spPr bwMode="auto">
            <a:xfrm>
              <a:off x="6602413" y="3382963"/>
              <a:ext cx="273050" cy="134938"/>
            </a:xfrm>
            <a:custGeom>
              <a:avLst/>
              <a:gdLst>
                <a:gd name="T0" fmla="*/ 83 w 83"/>
                <a:gd name="T1" fmla="*/ 29 h 41"/>
                <a:gd name="T2" fmla="*/ 36 w 83"/>
                <a:gd name="T3" fmla="*/ 2 h 41"/>
                <a:gd name="T4" fmla="*/ 26 w 83"/>
                <a:gd name="T5" fmla="*/ 2 h 41"/>
                <a:gd name="T6" fmla="*/ 4 w 83"/>
                <a:gd name="T7" fmla="*/ 15 h 41"/>
                <a:gd name="T8" fmla="*/ 4 w 83"/>
                <a:gd name="T9" fmla="*/ 25 h 41"/>
                <a:gd name="T10" fmla="*/ 28 w 83"/>
                <a:gd name="T11" fmla="*/ 39 h 41"/>
                <a:gd name="T12" fmla="*/ 39 w 83"/>
                <a:gd name="T13" fmla="*/ 39 h 41"/>
                <a:gd name="T14" fmla="*/ 58 w 83"/>
                <a:gd name="T15" fmla="*/ 28 h 41"/>
                <a:gd name="T16" fmla="*/ 71 w 83"/>
                <a:gd name="T17" fmla="*/ 36 h 41"/>
                <a:gd name="T18" fmla="*/ 83 w 83"/>
                <a:gd name="T19"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41">
                  <a:moveTo>
                    <a:pt x="83" y="29"/>
                  </a:moveTo>
                  <a:cubicBezTo>
                    <a:pt x="36" y="2"/>
                    <a:pt x="36" y="2"/>
                    <a:pt x="36" y="2"/>
                  </a:cubicBezTo>
                  <a:cubicBezTo>
                    <a:pt x="33" y="0"/>
                    <a:pt x="29" y="0"/>
                    <a:pt x="26" y="2"/>
                  </a:cubicBezTo>
                  <a:cubicBezTo>
                    <a:pt x="4" y="15"/>
                    <a:pt x="4" y="15"/>
                    <a:pt x="4" y="15"/>
                  </a:cubicBezTo>
                  <a:cubicBezTo>
                    <a:pt x="0" y="17"/>
                    <a:pt x="0" y="22"/>
                    <a:pt x="4" y="25"/>
                  </a:cubicBezTo>
                  <a:cubicBezTo>
                    <a:pt x="28" y="39"/>
                    <a:pt x="28" y="39"/>
                    <a:pt x="28" y="39"/>
                  </a:cubicBezTo>
                  <a:cubicBezTo>
                    <a:pt x="32" y="41"/>
                    <a:pt x="36" y="41"/>
                    <a:pt x="39" y="39"/>
                  </a:cubicBezTo>
                  <a:cubicBezTo>
                    <a:pt x="58" y="28"/>
                    <a:pt x="58" y="28"/>
                    <a:pt x="58" y="28"/>
                  </a:cubicBezTo>
                  <a:cubicBezTo>
                    <a:pt x="71" y="36"/>
                    <a:pt x="71" y="36"/>
                    <a:pt x="71" y="36"/>
                  </a:cubicBezTo>
                  <a:lnTo>
                    <a:pt x="83" y="29"/>
                  </a:ln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śļïďe">
              <a:extLst>
                <a:ext uri="{FF2B5EF4-FFF2-40B4-BE49-F238E27FC236}">
                  <a16:creationId xmlns:a16="http://schemas.microsoft.com/office/drawing/2014/main" id="{74FFAC53-533F-4262-95F2-CF2C0B95C4A0}"/>
                </a:ext>
              </a:extLst>
            </p:cNvPr>
            <p:cNvSpPr/>
            <p:nvPr/>
          </p:nvSpPr>
          <p:spPr bwMode="auto">
            <a:xfrm>
              <a:off x="6510338" y="3709988"/>
              <a:ext cx="201613" cy="123825"/>
            </a:xfrm>
            <a:custGeom>
              <a:avLst/>
              <a:gdLst>
                <a:gd name="T0" fmla="*/ 4 w 61"/>
                <a:gd name="T1" fmla="*/ 38 h 38"/>
                <a:gd name="T2" fmla="*/ 1 w 61"/>
                <a:gd name="T3" fmla="*/ 36 h 38"/>
                <a:gd name="T4" fmla="*/ 2 w 61"/>
                <a:gd name="T5" fmla="*/ 31 h 38"/>
                <a:gd name="T6" fmla="*/ 54 w 61"/>
                <a:gd name="T7" fmla="*/ 1 h 38"/>
                <a:gd name="T8" fmla="*/ 60 w 61"/>
                <a:gd name="T9" fmla="*/ 2 h 38"/>
                <a:gd name="T10" fmla="*/ 58 w 61"/>
                <a:gd name="T11" fmla="*/ 8 h 38"/>
                <a:gd name="T12" fmla="*/ 7 w 61"/>
                <a:gd name="T13" fmla="*/ 38 h 38"/>
                <a:gd name="T14" fmla="*/ 4 w 61"/>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38">
                  <a:moveTo>
                    <a:pt x="4" y="38"/>
                  </a:moveTo>
                  <a:cubicBezTo>
                    <a:pt x="3" y="38"/>
                    <a:pt x="2" y="38"/>
                    <a:pt x="1" y="36"/>
                  </a:cubicBezTo>
                  <a:cubicBezTo>
                    <a:pt x="0" y="34"/>
                    <a:pt x="0" y="32"/>
                    <a:pt x="2" y="31"/>
                  </a:cubicBezTo>
                  <a:cubicBezTo>
                    <a:pt x="54" y="1"/>
                    <a:pt x="54" y="1"/>
                    <a:pt x="54" y="1"/>
                  </a:cubicBezTo>
                  <a:cubicBezTo>
                    <a:pt x="56" y="0"/>
                    <a:pt x="58" y="0"/>
                    <a:pt x="60" y="2"/>
                  </a:cubicBezTo>
                  <a:cubicBezTo>
                    <a:pt x="61" y="4"/>
                    <a:pt x="60" y="7"/>
                    <a:pt x="58" y="8"/>
                  </a:cubicBezTo>
                  <a:cubicBezTo>
                    <a:pt x="7" y="38"/>
                    <a:pt x="7" y="38"/>
                    <a:pt x="7" y="38"/>
                  </a:cubicBezTo>
                  <a:cubicBezTo>
                    <a:pt x="6" y="38"/>
                    <a:pt x="5" y="38"/>
                    <a:pt x="4" y="3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ṩḻíḋe">
              <a:extLst>
                <a:ext uri="{FF2B5EF4-FFF2-40B4-BE49-F238E27FC236}">
                  <a16:creationId xmlns:a16="http://schemas.microsoft.com/office/drawing/2014/main" id="{11463068-D776-4D28-A075-B7D38BD1D881}"/>
                </a:ext>
              </a:extLst>
            </p:cNvPr>
            <p:cNvSpPr/>
            <p:nvPr/>
          </p:nvSpPr>
          <p:spPr bwMode="auto">
            <a:xfrm>
              <a:off x="6688138" y="3541713"/>
              <a:ext cx="250825" cy="239713"/>
            </a:xfrm>
            <a:custGeom>
              <a:avLst/>
              <a:gdLst>
                <a:gd name="T0" fmla="*/ 4 w 76"/>
                <a:gd name="T1" fmla="*/ 73 h 73"/>
                <a:gd name="T2" fmla="*/ 4 w 76"/>
                <a:gd name="T3" fmla="*/ 73 h 73"/>
                <a:gd name="T4" fmla="*/ 0 w 76"/>
                <a:gd name="T5" fmla="*/ 68 h 73"/>
                <a:gd name="T6" fmla="*/ 5 w 76"/>
                <a:gd name="T7" fmla="*/ 44 h 73"/>
                <a:gd name="T8" fmla="*/ 13 w 76"/>
                <a:gd name="T9" fmla="*/ 3 h 73"/>
                <a:gd name="T10" fmla="*/ 15 w 76"/>
                <a:gd name="T11" fmla="*/ 0 h 73"/>
                <a:gd name="T12" fmla="*/ 19 w 76"/>
                <a:gd name="T13" fmla="*/ 1 h 73"/>
                <a:gd name="T14" fmla="*/ 73 w 76"/>
                <a:gd name="T15" fmla="*/ 32 h 73"/>
                <a:gd name="T16" fmla="*/ 75 w 76"/>
                <a:gd name="T17" fmla="*/ 38 h 73"/>
                <a:gd name="T18" fmla="*/ 69 w 76"/>
                <a:gd name="T19" fmla="*/ 39 h 73"/>
                <a:gd name="T20" fmla="*/ 20 w 76"/>
                <a:gd name="T21" fmla="*/ 11 h 73"/>
                <a:gd name="T22" fmla="*/ 13 w 76"/>
                <a:gd name="T23" fmla="*/ 45 h 73"/>
                <a:gd name="T24" fmla="*/ 9 w 76"/>
                <a:gd name="T25" fmla="*/ 69 h 73"/>
                <a:gd name="T26" fmla="*/ 4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4" y="73"/>
                  </a:moveTo>
                  <a:cubicBezTo>
                    <a:pt x="4" y="73"/>
                    <a:pt x="4" y="73"/>
                    <a:pt x="4" y="73"/>
                  </a:cubicBezTo>
                  <a:cubicBezTo>
                    <a:pt x="1" y="72"/>
                    <a:pt x="0" y="70"/>
                    <a:pt x="0" y="68"/>
                  </a:cubicBezTo>
                  <a:cubicBezTo>
                    <a:pt x="5" y="44"/>
                    <a:pt x="5" y="44"/>
                    <a:pt x="5" y="44"/>
                  </a:cubicBezTo>
                  <a:cubicBezTo>
                    <a:pt x="13" y="3"/>
                    <a:pt x="13" y="3"/>
                    <a:pt x="13" y="3"/>
                  </a:cubicBezTo>
                  <a:cubicBezTo>
                    <a:pt x="13" y="2"/>
                    <a:pt x="14" y="1"/>
                    <a:pt x="15" y="0"/>
                  </a:cubicBezTo>
                  <a:cubicBezTo>
                    <a:pt x="16" y="0"/>
                    <a:pt x="18" y="0"/>
                    <a:pt x="19" y="1"/>
                  </a:cubicBezTo>
                  <a:cubicBezTo>
                    <a:pt x="73" y="32"/>
                    <a:pt x="73" y="32"/>
                    <a:pt x="73" y="32"/>
                  </a:cubicBezTo>
                  <a:cubicBezTo>
                    <a:pt x="75" y="33"/>
                    <a:pt x="76" y="36"/>
                    <a:pt x="75" y="38"/>
                  </a:cubicBezTo>
                  <a:cubicBezTo>
                    <a:pt x="74" y="40"/>
                    <a:pt x="71" y="40"/>
                    <a:pt x="69" y="39"/>
                  </a:cubicBezTo>
                  <a:cubicBezTo>
                    <a:pt x="20" y="11"/>
                    <a:pt x="20" y="11"/>
                    <a:pt x="20" y="11"/>
                  </a:cubicBezTo>
                  <a:cubicBezTo>
                    <a:pt x="13" y="45"/>
                    <a:pt x="13" y="45"/>
                    <a:pt x="13" y="45"/>
                  </a:cubicBezTo>
                  <a:cubicBezTo>
                    <a:pt x="9" y="69"/>
                    <a:pt x="9" y="69"/>
                    <a:pt x="9" y="69"/>
                  </a:cubicBezTo>
                  <a:cubicBezTo>
                    <a:pt x="8" y="71"/>
                    <a:pt x="6" y="73"/>
                    <a:pt x="4" y="73"/>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ṡ1ïḓè">
              <a:extLst>
                <a:ext uri="{FF2B5EF4-FFF2-40B4-BE49-F238E27FC236}">
                  <a16:creationId xmlns:a16="http://schemas.microsoft.com/office/drawing/2014/main" id="{BD3B5FDA-C4F4-4204-8B01-B151AA06AC01}"/>
                </a:ext>
              </a:extLst>
            </p:cNvPr>
            <p:cNvSpPr/>
            <p:nvPr/>
          </p:nvSpPr>
          <p:spPr bwMode="auto">
            <a:xfrm>
              <a:off x="6565900" y="3630613"/>
              <a:ext cx="357188" cy="220663"/>
            </a:xfrm>
            <a:custGeom>
              <a:avLst/>
              <a:gdLst>
                <a:gd name="T0" fmla="*/ 96 w 108"/>
                <a:gd name="T1" fmla="*/ 31 h 67"/>
                <a:gd name="T2" fmla="*/ 52 w 108"/>
                <a:gd name="T3" fmla="*/ 5 h 67"/>
                <a:gd name="T4" fmla="*/ 26 w 108"/>
                <a:gd name="T5" fmla="*/ 5 h 67"/>
                <a:gd name="T6" fmla="*/ 6 w 108"/>
                <a:gd name="T7" fmla="*/ 17 h 67"/>
                <a:gd name="T8" fmla="*/ 2 w 108"/>
                <a:gd name="T9" fmla="*/ 20 h 67"/>
                <a:gd name="T10" fmla="*/ 0 w 108"/>
                <a:gd name="T11" fmla="*/ 20 h 67"/>
                <a:gd name="T12" fmla="*/ 0 w 108"/>
                <a:gd name="T13" fmla="*/ 27 h 67"/>
                <a:gd name="T14" fmla="*/ 0 w 108"/>
                <a:gd name="T15" fmla="*/ 27 h 67"/>
                <a:gd name="T16" fmla="*/ 0 w 108"/>
                <a:gd name="T17" fmla="*/ 27 h 67"/>
                <a:gd name="T18" fmla="*/ 6 w 108"/>
                <a:gd name="T19" fmla="*/ 38 h 67"/>
                <a:gd name="T20" fmla="*/ 58 w 108"/>
                <a:gd name="T21" fmla="*/ 67 h 67"/>
                <a:gd name="T22" fmla="*/ 108 w 108"/>
                <a:gd name="T23" fmla="*/ 38 h 67"/>
                <a:gd name="T24" fmla="*/ 108 w 108"/>
                <a:gd name="T25" fmla="*/ 31 h 67"/>
                <a:gd name="T26" fmla="*/ 96 w 108"/>
                <a:gd name="T2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67">
                  <a:moveTo>
                    <a:pt x="96" y="31"/>
                  </a:moveTo>
                  <a:cubicBezTo>
                    <a:pt x="52" y="5"/>
                    <a:pt x="52" y="5"/>
                    <a:pt x="52" y="5"/>
                  </a:cubicBezTo>
                  <a:cubicBezTo>
                    <a:pt x="44" y="0"/>
                    <a:pt x="34" y="0"/>
                    <a:pt x="26" y="5"/>
                  </a:cubicBezTo>
                  <a:cubicBezTo>
                    <a:pt x="6" y="17"/>
                    <a:pt x="6" y="17"/>
                    <a:pt x="6" y="17"/>
                  </a:cubicBezTo>
                  <a:cubicBezTo>
                    <a:pt x="4" y="18"/>
                    <a:pt x="3" y="19"/>
                    <a:pt x="2" y="20"/>
                  </a:cubicBezTo>
                  <a:cubicBezTo>
                    <a:pt x="0" y="20"/>
                    <a:pt x="0" y="20"/>
                    <a:pt x="0" y="20"/>
                  </a:cubicBezTo>
                  <a:cubicBezTo>
                    <a:pt x="0" y="27"/>
                    <a:pt x="0" y="27"/>
                    <a:pt x="0" y="27"/>
                  </a:cubicBezTo>
                  <a:cubicBezTo>
                    <a:pt x="0" y="27"/>
                    <a:pt x="0" y="27"/>
                    <a:pt x="0" y="27"/>
                  </a:cubicBezTo>
                  <a:cubicBezTo>
                    <a:pt x="0" y="27"/>
                    <a:pt x="0" y="27"/>
                    <a:pt x="0" y="27"/>
                  </a:cubicBezTo>
                  <a:cubicBezTo>
                    <a:pt x="0" y="32"/>
                    <a:pt x="2" y="36"/>
                    <a:pt x="6" y="38"/>
                  </a:cubicBezTo>
                  <a:cubicBezTo>
                    <a:pt x="58" y="67"/>
                    <a:pt x="58" y="67"/>
                    <a:pt x="58" y="67"/>
                  </a:cubicBezTo>
                  <a:cubicBezTo>
                    <a:pt x="108" y="38"/>
                    <a:pt x="108" y="38"/>
                    <a:pt x="108" y="38"/>
                  </a:cubicBezTo>
                  <a:cubicBezTo>
                    <a:pt x="108" y="31"/>
                    <a:pt x="108" y="31"/>
                    <a:pt x="108" y="31"/>
                  </a:cubicBezTo>
                  <a:lnTo>
                    <a:pt x="96" y="31"/>
                  </a:ln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śľïḓê">
              <a:extLst>
                <a:ext uri="{FF2B5EF4-FFF2-40B4-BE49-F238E27FC236}">
                  <a16:creationId xmlns:a16="http://schemas.microsoft.com/office/drawing/2014/main" id="{4A142B96-291A-485E-82D7-851C3D4510B9}"/>
                </a:ext>
              </a:extLst>
            </p:cNvPr>
            <p:cNvSpPr/>
            <p:nvPr/>
          </p:nvSpPr>
          <p:spPr bwMode="auto">
            <a:xfrm>
              <a:off x="6559550" y="3609975"/>
              <a:ext cx="363538" cy="220663"/>
            </a:xfrm>
            <a:custGeom>
              <a:avLst/>
              <a:gdLst>
                <a:gd name="T0" fmla="*/ 8 w 110"/>
                <a:gd name="T1" fmla="*/ 37 h 67"/>
                <a:gd name="T2" fmla="*/ 60 w 110"/>
                <a:gd name="T3" fmla="*/ 67 h 67"/>
                <a:gd name="T4" fmla="*/ 110 w 110"/>
                <a:gd name="T5" fmla="*/ 37 h 67"/>
                <a:gd name="T6" fmla="*/ 54 w 110"/>
                <a:gd name="T7" fmla="*/ 4 h 67"/>
                <a:gd name="T8" fmla="*/ 28 w 110"/>
                <a:gd name="T9" fmla="*/ 4 h 67"/>
                <a:gd name="T10" fmla="*/ 8 w 110"/>
                <a:gd name="T11" fmla="*/ 16 h 67"/>
                <a:gd name="T12" fmla="*/ 8 w 110"/>
                <a:gd name="T13" fmla="*/ 37 h 67"/>
              </a:gdLst>
              <a:ahLst/>
              <a:cxnLst>
                <a:cxn ang="0">
                  <a:pos x="T0" y="T1"/>
                </a:cxn>
                <a:cxn ang="0">
                  <a:pos x="T2" y="T3"/>
                </a:cxn>
                <a:cxn ang="0">
                  <a:pos x="T4" y="T5"/>
                </a:cxn>
                <a:cxn ang="0">
                  <a:pos x="T6" y="T7"/>
                </a:cxn>
                <a:cxn ang="0">
                  <a:pos x="T8" y="T9"/>
                </a:cxn>
                <a:cxn ang="0">
                  <a:pos x="T10" y="T11"/>
                </a:cxn>
                <a:cxn ang="0">
                  <a:pos x="T12" y="T13"/>
                </a:cxn>
              </a:cxnLst>
              <a:rect l="0" t="0" r="r" b="b"/>
              <a:pathLst>
                <a:path w="110" h="67">
                  <a:moveTo>
                    <a:pt x="8" y="37"/>
                  </a:moveTo>
                  <a:cubicBezTo>
                    <a:pt x="60" y="67"/>
                    <a:pt x="60" y="67"/>
                    <a:pt x="60" y="67"/>
                  </a:cubicBezTo>
                  <a:cubicBezTo>
                    <a:pt x="110" y="37"/>
                    <a:pt x="110" y="37"/>
                    <a:pt x="110" y="37"/>
                  </a:cubicBezTo>
                  <a:cubicBezTo>
                    <a:pt x="54" y="4"/>
                    <a:pt x="54" y="4"/>
                    <a:pt x="54" y="4"/>
                  </a:cubicBezTo>
                  <a:cubicBezTo>
                    <a:pt x="46" y="0"/>
                    <a:pt x="36" y="0"/>
                    <a:pt x="28" y="4"/>
                  </a:cubicBezTo>
                  <a:cubicBezTo>
                    <a:pt x="8" y="16"/>
                    <a:pt x="8" y="16"/>
                    <a:pt x="8" y="16"/>
                  </a:cubicBezTo>
                  <a:cubicBezTo>
                    <a:pt x="0" y="21"/>
                    <a:pt x="0" y="33"/>
                    <a:pt x="8" y="37"/>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ļíḓé">
              <a:extLst>
                <a:ext uri="{FF2B5EF4-FFF2-40B4-BE49-F238E27FC236}">
                  <a16:creationId xmlns:a16="http://schemas.microsoft.com/office/drawing/2014/main" id="{E8A28078-BE79-483B-8A16-A6017C117B5D}"/>
                </a:ext>
              </a:extLst>
            </p:cNvPr>
            <p:cNvSpPr/>
            <p:nvPr/>
          </p:nvSpPr>
          <p:spPr bwMode="auto">
            <a:xfrm>
              <a:off x="6711950" y="3373438"/>
              <a:ext cx="254000" cy="246063"/>
            </a:xfrm>
            <a:custGeom>
              <a:avLst/>
              <a:gdLst>
                <a:gd name="T0" fmla="*/ 72 w 77"/>
                <a:gd name="T1" fmla="*/ 7 h 75"/>
                <a:gd name="T2" fmla="*/ 73 w 77"/>
                <a:gd name="T3" fmla="*/ 6 h 75"/>
                <a:gd name="T4" fmla="*/ 69 w 77"/>
                <a:gd name="T5" fmla="*/ 4 h 75"/>
                <a:gd name="T6" fmla="*/ 67 w 77"/>
                <a:gd name="T7" fmla="*/ 3 h 75"/>
                <a:gd name="T8" fmla="*/ 40 w 77"/>
                <a:gd name="T9" fmla="*/ 21 h 75"/>
                <a:gd name="T10" fmla="*/ 7 w 77"/>
                <a:gd name="T11" fmla="*/ 32 h 75"/>
                <a:gd name="T12" fmla="*/ 8 w 77"/>
                <a:gd name="T13" fmla="*/ 72 h 75"/>
                <a:gd name="T14" fmla="*/ 8 w 77"/>
                <a:gd name="T15" fmla="*/ 72 h 75"/>
                <a:gd name="T16" fmla="*/ 14 w 77"/>
                <a:gd name="T17" fmla="*/ 75 h 75"/>
                <a:gd name="T18" fmla="*/ 15 w 77"/>
                <a:gd name="T19" fmla="*/ 74 h 75"/>
                <a:gd name="T20" fmla="*/ 53 w 77"/>
                <a:gd name="T21" fmla="*/ 62 h 75"/>
                <a:gd name="T22" fmla="*/ 73 w 77"/>
                <a:gd name="T23" fmla="*/ 41 h 75"/>
                <a:gd name="T24" fmla="*/ 72 w 77"/>
                <a:gd name="T25"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5">
                  <a:moveTo>
                    <a:pt x="72" y="7"/>
                  </a:moveTo>
                  <a:cubicBezTo>
                    <a:pt x="73" y="6"/>
                    <a:pt x="73" y="6"/>
                    <a:pt x="73" y="6"/>
                  </a:cubicBezTo>
                  <a:cubicBezTo>
                    <a:pt x="69" y="4"/>
                    <a:pt x="69" y="4"/>
                    <a:pt x="69" y="4"/>
                  </a:cubicBezTo>
                  <a:cubicBezTo>
                    <a:pt x="68" y="3"/>
                    <a:pt x="67" y="3"/>
                    <a:pt x="67" y="3"/>
                  </a:cubicBezTo>
                  <a:cubicBezTo>
                    <a:pt x="58" y="0"/>
                    <a:pt x="54" y="16"/>
                    <a:pt x="40" y="21"/>
                  </a:cubicBezTo>
                  <a:cubicBezTo>
                    <a:pt x="27" y="26"/>
                    <a:pt x="15" y="21"/>
                    <a:pt x="7" y="32"/>
                  </a:cubicBezTo>
                  <a:cubicBezTo>
                    <a:pt x="0" y="43"/>
                    <a:pt x="1" y="68"/>
                    <a:pt x="8" y="72"/>
                  </a:cubicBezTo>
                  <a:cubicBezTo>
                    <a:pt x="8" y="72"/>
                    <a:pt x="8" y="72"/>
                    <a:pt x="8" y="72"/>
                  </a:cubicBezTo>
                  <a:cubicBezTo>
                    <a:pt x="14" y="75"/>
                    <a:pt x="14" y="75"/>
                    <a:pt x="14" y="75"/>
                  </a:cubicBezTo>
                  <a:cubicBezTo>
                    <a:pt x="15" y="74"/>
                    <a:pt x="15" y="74"/>
                    <a:pt x="15" y="74"/>
                  </a:cubicBezTo>
                  <a:cubicBezTo>
                    <a:pt x="24" y="74"/>
                    <a:pt x="38" y="71"/>
                    <a:pt x="53" y="62"/>
                  </a:cubicBezTo>
                  <a:cubicBezTo>
                    <a:pt x="53" y="62"/>
                    <a:pt x="69" y="52"/>
                    <a:pt x="73" y="41"/>
                  </a:cubicBezTo>
                  <a:cubicBezTo>
                    <a:pt x="76" y="32"/>
                    <a:pt x="77" y="15"/>
                    <a:pt x="72" y="7"/>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işḻíde">
              <a:extLst>
                <a:ext uri="{FF2B5EF4-FFF2-40B4-BE49-F238E27FC236}">
                  <a16:creationId xmlns:a16="http://schemas.microsoft.com/office/drawing/2014/main" id="{1E5F328B-83BE-4AD7-BA56-5827C25C3FF4}"/>
                </a:ext>
              </a:extLst>
            </p:cNvPr>
            <p:cNvSpPr/>
            <p:nvPr/>
          </p:nvSpPr>
          <p:spPr bwMode="auto">
            <a:xfrm>
              <a:off x="6731000" y="3382963"/>
              <a:ext cx="257175" cy="247650"/>
            </a:xfrm>
            <a:custGeom>
              <a:avLst/>
              <a:gdLst>
                <a:gd name="T0" fmla="*/ 53 w 78"/>
                <a:gd name="T1" fmla="*/ 62 h 75"/>
                <a:gd name="T2" fmla="*/ 73 w 78"/>
                <a:gd name="T3" fmla="*/ 41 h 75"/>
                <a:gd name="T4" fmla="*/ 66 w 78"/>
                <a:gd name="T5" fmla="*/ 3 h 75"/>
                <a:gd name="T6" fmla="*/ 40 w 78"/>
                <a:gd name="T7" fmla="*/ 21 h 75"/>
                <a:gd name="T8" fmla="*/ 7 w 78"/>
                <a:gd name="T9" fmla="*/ 32 h 75"/>
                <a:gd name="T10" fmla="*/ 9 w 78"/>
                <a:gd name="T11" fmla="*/ 72 h 75"/>
                <a:gd name="T12" fmla="*/ 53 w 78"/>
                <a:gd name="T13" fmla="*/ 62 h 75"/>
              </a:gdLst>
              <a:ahLst/>
              <a:cxnLst>
                <a:cxn ang="0">
                  <a:pos x="T0" y="T1"/>
                </a:cxn>
                <a:cxn ang="0">
                  <a:pos x="T2" y="T3"/>
                </a:cxn>
                <a:cxn ang="0">
                  <a:pos x="T4" y="T5"/>
                </a:cxn>
                <a:cxn ang="0">
                  <a:pos x="T6" y="T7"/>
                </a:cxn>
                <a:cxn ang="0">
                  <a:pos x="T8" y="T9"/>
                </a:cxn>
                <a:cxn ang="0">
                  <a:pos x="T10" y="T11"/>
                </a:cxn>
                <a:cxn ang="0">
                  <a:pos x="T12" y="T13"/>
                </a:cxn>
              </a:cxnLst>
              <a:rect l="0" t="0" r="r" b="b"/>
              <a:pathLst>
                <a:path w="78" h="75">
                  <a:moveTo>
                    <a:pt x="53" y="62"/>
                  </a:moveTo>
                  <a:cubicBezTo>
                    <a:pt x="53" y="62"/>
                    <a:pt x="69" y="52"/>
                    <a:pt x="73" y="41"/>
                  </a:cubicBezTo>
                  <a:cubicBezTo>
                    <a:pt x="77" y="30"/>
                    <a:pt x="78" y="6"/>
                    <a:pt x="66" y="3"/>
                  </a:cubicBezTo>
                  <a:cubicBezTo>
                    <a:pt x="58" y="0"/>
                    <a:pt x="54" y="16"/>
                    <a:pt x="40" y="21"/>
                  </a:cubicBezTo>
                  <a:cubicBezTo>
                    <a:pt x="27" y="26"/>
                    <a:pt x="15" y="21"/>
                    <a:pt x="7" y="32"/>
                  </a:cubicBezTo>
                  <a:cubicBezTo>
                    <a:pt x="0" y="43"/>
                    <a:pt x="0" y="70"/>
                    <a:pt x="9" y="72"/>
                  </a:cubicBezTo>
                  <a:cubicBezTo>
                    <a:pt x="17" y="75"/>
                    <a:pt x="34" y="73"/>
                    <a:pt x="53" y="62"/>
                  </a:cubicBez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1ïḑé">
              <a:extLst>
                <a:ext uri="{FF2B5EF4-FFF2-40B4-BE49-F238E27FC236}">
                  <a16:creationId xmlns:a16="http://schemas.microsoft.com/office/drawing/2014/main" id="{D8A96DEB-DC11-478C-8544-AD5A91435034}"/>
                </a:ext>
              </a:extLst>
            </p:cNvPr>
            <p:cNvSpPr/>
            <p:nvPr/>
          </p:nvSpPr>
          <p:spPr bwMode="auto">
            <a:xfrm>
              <a:off x="6740525" y="3560763"/>
              <a:ext cx="85725" cy="484188"/>
            </a:xfrm>
            <a:custGeom>
              <a:avLst/>
              <a:gdLst>
                <a:gd name="T0" fmla="*/ 5 w 26"/>
                <a:gd name="T1" fmla="*/ 147 h 147"/>
                <a:gd name="T2" fmla="*/ 0 w 26"/>
                <a:gd name="T3" fmla="*/ 142 h 147"/>
                <a:gd name="T4" fmla="*/ 0 w 26"/>
                <a:gd name="T5" fmla="*/ 81 h 147"/>
                <a:gd name="T6" fmla="*/ 18 w 26"/>
                <a:gd name="T7" fmla="*/ 4 h 147"/>
                <a:gd name="T8" fmla="*/ 23 w 26"/>
                <a:gd name="T9" fmla="*/ 1 h 147"/>
                <a:gd name="T10" fmla="*/ 26 w 26"/>
                <a:gd name="T11" fmla="*/ 6 h 147"/>
                <a:gd name="T12" fmla="*/ 9 w 26"/>
                <a:gd name="T13" fmla="*/ 82 h 147"/>
                <a:gd name="T14" fmla="*/ 9 w 26"/>
                <a:gd name="T15" fmla="*/ 142 h 147"/>
                <a:gd name="T16" fmla="*/ 5 w 26"/>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7">
                  <a:moveTo>
                    <a:pt x="5" y="147"/>
                  </a:moveTo>
                  <a:cubicBezTo>
                    <a:pt x="2" y="147"/>
                    <a:pt x="0" y="145"/>
                    <a:pt x="0" y="142"/>
                  </a:cubicBezTo>
                  <a:cubicBezTo>
                    <a:pt x="0" y="81"/>
                    <a:pt x="0" y="81"/>
                    <a:pt x="0" y="81"/>
                  </a:cubicBezTo>
                  <a:cubicBezTo>
                    <a:pt x="18" y="4"/>
                    <a:pt x="18" y="4"/>
                    <a:pt x="18" y="4"/>
                  </a:cubicBezTo>
                  <a:cubicBezTo>
                    <a:pt x="18" y="2"/>
                    <a:pt x="20" y="0"/>
                    <a:pt x="23" y="1"/>
                  </a:cubicBezTo>
                  <a:cubicBezTo>
                    <a:pt x="25" y="1"/>
                    <a:pt x="26" y="4"/>
                    <a:pt x="26" y="6"/>
                  </a:cubicBezTo>
                  <a:cubicBezTo>
                    <a:pt x="9" y="82"/>
                    <a:pt x="9" y="82"/>
                    <a:pt x="9" y="82"/>
                  </a:cubicBezTo>
                  <a:cubicBezTo>
                    <a:pt x="9" y="142"/>
                    <a:pt x="9" y="142"/>
                    <a:pt x="9" y="142"/>
                  </a:cubicBezTo>
                  <a:cubicBezTo>
                    <a:pt x="9" y="145"/>
                    <a:pt x="7" y="147"/>
                    <a:pt x="5" y="14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śļïdé">
              <a:extLst>
                <a:ext uri="{FF2B5EF4-FFF2-40B4-BE49-F238E27FC236}">
                  <a16:creationId xmlns:a16="http://schemas.microsoft.com/office/drawing/2014/main" id="{EFC69C87-6559-4692-8BF2-4284454D47C8}"/>
                </a:ext>
              </a:extLst>
            </p:cNvPr>
            <p:cNvSpPr/>
            <p:nvPr/>
          </p:nvSpPr>
          <p:spPr bwMode="auto">
            <a:xfrm>
              <a:off x="6896100" y="3498850"/>
              <a:ext cx="69850" cy="454025"/>
            </a:xfrm>
            <a:custGeom>
              <a:avLst/>
              <a:gdLst>
                <a:gd name="T0" fmla="*/ 5 w 21"/>
                <a:gd name="T1" fmla="*/ 138 h 138"/>
                <a:gd name="T2" fmla="*/ 0 w 21"/>
                <a:gd name="T3" fmla="*/ 134 h 138"/>
                <a:gd name="T4" fmla="*/ 0 w 21"/>
                <a:gd name="T5" fmla="*/ 73 h 138"/>
                <a:gd name="T6" fmla="*/ 12 w 21"/>
                <a:gd name="T7" fmla="*/ 4 h 138"/>
                <a:gd name="T8" fmla="*/ 17 w 21"/>
                <a:gd name="T9" fmla="*/ 1 h 138"/>
                <a:gd name="T10" fmla="*/ 21 w 21"/>
                <a:gd name="T11" fmla="*/ 6 h 138"/>
                <a:gd name="T12" fmla="*/ 9 w 21"/>
                <a:gd name="T13" fmla="*/ 74 h 138"/>
                <a:gd name="T14" fmla="*/ 9 w 21"/>
                <a:gd name="T15" fmla="*/ 134 h 138"/>
                <a:gd name="T16" fmla="*/ 5 w 21"/>
                <a:gd name="T17"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8">
                  <a:moveTo>
                    <a:pt x="5" y="138"/>
                  </a:moveTo>
                  <a:cubicBezTo>
                    <a:pt x="2" y="138"/>
                    <a:pt x="0" y="136"/>
                    <a:pt x="0" y="134"/>
                  </a:cubicBezTo>
                  <a:cubicBezTo>
                    <a:pt x="0" y="73"/>
                    <a:pt x="0" y="73"/>
                    <a:pt x="0" y="73"/>
                  </a:cubicBezTo>
                  <a:cubicBezTo>
                    <a:pt x="12" y="4"/>
                    <a:pt x="12" y="4"/>
                    <a:pt x="12" y="4"/>
                  </a:cubicBezTo>
                  <a:cubicBezTo>
                    <a:pt x="13" y="2"/>
                    <a:pt x="15" y="0"/>
                    <a:pt x="17" y="1"/>
                  </a:cubicBezTo>
                  <a:cubicBezTo>
                    <a:pt x="19" y="1"/>
                    <a:pt x="21" y="3"/>
                    <a:pt x="21" y="6"/>
                  </a:cubicBezTo>
                  <a:cubicBezTo>
                    <a:pt x="9" y="74"/>
                    <a:pt x="9" y="74"/>
                    <a:pt x="9" y="74"/>
                  </a:cubicBezTo>
                  <a:cubicBezTo>
                    <a:pt x="9" y="134"/>
                    <a:pt x="9" y="134"/>
                    <a:pt x="9" y="134"/>
                  </a:cubicBezTo>
                  <a:cubicBezTo>
                    <a:pt x="9" y="136"/>
                    <a:pt x="7" y="138"/>
                    <a:pt x="5" y="13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ïṧḷíḋè">
              <a:extLst>
                <a:ext uri="{FF2B5EF4-FFF2-40B4-BE49-F238E27FC236}">
                  <a16:creationId xmlns:a16="http://schemas.microsoft.com/office/drawing/2014/main" id="{F3D2BE62-B89C-4444-B8E8-0494CDCB3558}"/>
                </a:ext>
              </a:extLst>
            </p:cNvPr>
            <p:cNvSpPr/>
            <p:nvPr/>
          </p:nvSpPr>
          <p:spPr bwMode="auto">
            <a:xfrm>
              <a:off x="6740525" y="3870325"/>
              <a:ext cx="185738" cy="122238"/>
            </a:xfrm>
            <a:custGeom>
              <a:avLst/>
              <a:gdLst>
                <a:gd name="T0" fmla="*/ 5 w 56"/>
                <a:gd name="T1" fmla="*/ 37 h 37"/>
                <a:gd name="T2" fmla="*/ 1 w 56"/>
                <a:gd name="T3" fmla="*/ 34 h 37"/>
                <a:gd name="T4" fmla="*/ 2 w 56"/>
                <a:gd name="T5" fmla="*/ 29 h 37"/>
                <a:gd name="T6" fmla="*/ 49 w 56"/>
                <a:gd name="T7" fmla="*/ 2 h 37"/>
                <a:gd name="T8" fmla="*/ 55 w 56"/>
                <a:gd name="T9" fmla="*/ 3 h 37"/>
                <a:gd name="T10" fmla="*/ 54 w 56"/>
                <a:gd name="T11" fmla="*/ 9 h 37"/>
                <a:gd name="T12" fmla="*/ 7 w 56"/>
                <a:gd name="T13" fmla="*/ 36 h 37"/>
                <a:gd name="T14" fmla="*/ 5 w 56"/>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37">
                  <a:moveTo>
                    <a:pt x="5" y="37"/>
                  </a:moveTo>
                  <a:cubicBezTo>
                    <a:pt x="3" y="37"/>
                    <a:pt x="2" y="36"/>
                    <a:pt x="1" y="34"/>
                  </a:cubicBezTo>
                  <a:cubicBezTo>
                    <a:pt x="0" y="32"/>
                    <a:pt x="0" y="30"/>
                    <a:pt x="2" y="29"/>
                  </a:cubicBezTo>
                  <a:cubicBezTo>
                    <a:pt x="49" y="2"/>
                    <a:pt x="49" y="2"/>
                    <a:pt x="49" y="2"/>
                  </a:cubicBezTo>
                  <a:cubicBezTo>
                    <a:pt x="51" y="0"/>
                    <a:pt x="54" y="1"/>
                    <a:pt x="55" y="3"/>
                  </a:cubicBezTo>
                  <a:cubicBezTo>
                    <a:pt x="56" y="5"/>
                    <a:pt x="56" y="8"/>
                    <a:pt x="54" y="9"/>
                  </a:cubicBezTo>
                  <a:cubicBezTo>
                    <a:pt x="7" y="36"/>
                    <a:pt x="7" y="36"/>
                    <a:pt x="7" y="36"/>
                  </a:cubicBezTo>
                  <a:cubicBezTo>
                    <a:pt x="6" y="36"/>
                    <a:pt x="5" y="37"/>
                    <a:pt x="5" y="3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îṡļîḓé">
              <a:extLst>
                <a:ext uri="{FF2B5EF4-FFF2-40B4-BE49-F238E27FC236}">
                  <a16:creationId xmlns:a16="http://schemas.microsoft.com/office/drawing/2014/main" id="{C30614B3-4E5E-478E-A595-22414E1F5E70}"/>
                </a:ext>
              </a:extLst>
            </p:cNvPr>
            <p:cNvSpPr/>
            <p:nvPr/>
          </p:nvSpPr>
          <p:spPr bwMode="auto">
            <a:xfrm>
              <a:off x="6461125" y="3590925"/>
              <a:ext cx="336550" cy="322263"/>
            </a:xfrm>
            <a:custGeom>
              <a:avLst/>
              <a:gdLst>
                <a:gd name="T0" fmla="*/ 5 w 102"/>
                <a:gd name="T1" fmla="*/ 98 h 98"/>
                <a:gd name="T2" fmla="*/ 3 w 102"/>
                <a:gd name="T3" fmla="*/ 97 h 98"/>
                <a:gd name="T4" fmla="*/ 1 w 102"/>
                <a:gd name="T5" fmla="*/ 91 h 98"/>
                <a:gd name="T6" fmla="*/ 31 w 102"/>
                <a:gd name="T7" fmla="*/ 43 h 98"/>
                <a:gd name="T8" fmla="*/ 39 w 102"/>
                <a:gd name="T9" fmla="*/ 4 h 98"/>
                <a:gd name="T10" fmla="*/ 41 w 102"/>
                <a:gd name="T11" fmla="*/ 1 h 98"/>
                <a:gd name="T12" fmla="*/ 45 w 102"/>
                <a:gd name="T13" fmla="*/ 1 h 98"/>
                <a:gd name="T14" fmla="*/ 100 w 102"/>
                <a:gd name="T15" fmla="*/ 32 h 98"/>
                <a:gd name="T16" fmla="*/ 101 w 102"/>
                <a:gd name="T17" fmla="*/ 38 h 98"/>
                <a:gd name="T18" fmla="*/ 95 w 102"/>
                <a:gd name="T19" fmla="*/ 40 h 98"/>
                <a:gd name="T20" fmla="*/ 46 w 102"/>
                <a:gd name="T21" fmla="*/ 11 h 98"/>
                <a:gd name="T22" fmla="*/ 39 w 102"/>
                <a:gd name="T23" fmla="*/ 46 h 98"/>
                <a:gd name="T24" fmla="*/ 39 w 102"/>
                <a:gd name="T25" fmla="*/ 47 h 98"/>
                <a:gd name="T26" fmla="*/ 8 w 102"/>
                <a:gd name="T27" fmla="*/ 96 h 98"/>
                <a:gd name="T28" fmla="*/ 5 w 102"/>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98">
                  <a:moveTo>
                    <a:pt x="5" y="98"/>
                  </a:moveTo>
                  <a:cubicBezTo>
                    <a:pt x="4" y="98"/>
                    <a:pt x="3" y="98"/>
                    <a:pt x="3" y="97"/>
                  </a:cubicBezTo>
                  <a:cubicBezTo>
                    <a:pt x="1" y="96"/>
                    <a:pt x="0" y="93"/>
                    <a:pt x="1" y="91"/>
                  </a:cubicBezTo>
                  <a:cubicBezTo>
                    <a:pt x="31" y="43"/>
                    <a:pt x="31" y="43"/>
                    <a:pt x="31" y="43"/>
                  </a:cubicBezTo>
                  <a:cubicBezTo>
                    <a:pt x="39" y="4"/>
                    <a:pt x="39" y="4"/>
                    <a:pt x="39" y="4"/>
                  </a:cubicBezTo>
                  <a:cubicBezTo>
                    <a:pt x="39" y="2"/>
                    <a:pt x="40" y="1"/>
                    <a:pt x="41" y="1"/>
                  </a:cubicBezTo>
                  <a:cubicBezTo>
                    <a:pt x="43" y="0"/>
                    <a:pt x="44" y="0"/>
                    <a:pt x="45" y="1"/>
                  </a:cubicBezTo>
                  <a:cubicBezTo>
                    <a:pt x="100" y="32"/>
                    <a:pt x="100" y="32"/>
                    <a:pt x="100" y="32"/>
                  </a:cubicBezTo>
                  <a:cubicBezTo>
                    <a:pt x="102" y="33"/>
                    <a:pt x="102" y="36"/>
                    <a:pt x="101" y="38"/>
                  </a:cubicBezTo>
                  <a:cubicBezTo>
                    <a:pt x="100" y="40"/>
                    <a:pt x="97" y="41"/>
                    <a:pt x="95" y="40"/>
                  </a:cubicBezTo>
                  <a:cubicBezTo>
                    <a:pt x="46" y="11"/>
                    <a:pt x="46" y="11"/>
                    <a:pt x="46" y="11"/>
                  </a:cubicBezTo>
                  <a:cubicBezTo>
                    <a:pt x="39" y="46"/>
                    <a:pt x="39" y="46"/>
                    <a:pt x="39" y="46"/>
                  </a:cubicBezTo>
                  <a:cubicBezTo>
                    <a:pt x="39" y="46"/>
                    <a:pt x="39" y="47"/>
                    <a:pt x="39" y="47"/>
                  </a:cubicBezTo>
                  <a:cubicBezTo>
                    <a:pt x="8" y="96"/>
                    <a:pt x="8" y="96"/>
                    <a:pt x="8" y="96"/>
                  </a:cubicBezTo>
                  <a:cubicBezTo>
                    <a:pt x="8" y="97"/>
                    <a:pt x="6" y="98"/>
                    <a:pt x="5" y="9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îšļíḍe">
              <a:extLst>
                <a:ext uri="{FF2B5EF4-FFF2-40B4-BE49-F238E27FC236}">
                  <a16:creationId xmlns:a16="http://schemas.microsoft.com/office/drawing/2014/main" id="{7DA1DB3A-22F8-4FFC-8A9F-740CCAB9002F}"/>
                </a:ext>
              </a:extLst>
            </p:cNvPr>
            <p:cNvSpPr/>
            <p:nvPr/>
          </p:nvSpPr>
          <p:spPr bwMode="auto">
            <a:xfrm>
              <a:off x="6578600" y="3576638"/>
              <a:ext cx="146050" cy="90488"/>
            </a:xfrm>
            <a:custGeom>
              <a:avLst/>
              <a:gdLst>
                <a:gd name="T0" fmla="*/ 22 w 44"/>
                <a:gd name="T1" fmla="*/ 9 h 27"/>
                <a:gd name="T2" fmla="*/ 9 w 44"/>
                <a:gd name="T3" fmla="*/ 1 h 27"/>
                <a:gd name="T4" fmla="*/ 3 w 44"/>
                <a:gd name="T5" fmla="*/ 1 h 27"/>
                <a:gd name="T6" fmla="*/ 1 w 44"/>
                <a:gd name="T7" fmla="*/ 0 h 27"/>
                <a:gd name="T8" fmla="*/ 1 w 44"/>
                <a:gd name="T9" fmla="*/ 4 h 27"/>
                <a:gd name="T10" fmla="*/ 1 w 44"/>
                <a:gd name="T11" fmla="*/ 4 h 27"/>
                <a:gd name="T12" fmla="*/ 2 w 44"/>
                <a:gd name="T13" fmla="*/ 8 h 27"/>
                <a:gd name="T14" fmla="*/ 35 w 44"/>
                <a:gd name="T15" fmla="*/ 26 h 27"/>
                <a:gd name="T16" fmla="*/ 39 w 44"/>
                <a:gd name="T17" fmla="*/ 26 h 27"/>
                <a:gd name="T18" fmla="*/ 44 w 44"/>
                <a:gd name="T19" fmla="*/ 24 h 27"/>
                <a:gd name="T20" fmla="*/ 44 w 44"/>
                <a:gd name="T21" fmla="*/ 22 h 27"/>
                <a:gd name="T22" fmla="*/ 44 w 44"/>
                <a:gd name="T23" fmla="*/ 18 h 27"/>
                <a:gd name="T24" fmla="*/ 22 w 44"/>
                <a:gd name="T25"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27">
                  <a:moveTo>
                    <a:pt x="22" y="9"/>
                  </a:moveTo>
                  <a:cubicBezTo>
                    <a:pt x="9" y="1"/>
                    <a:pt x="9" y="1"/>
                    <a:pt x="9" y="1"/>
                  </a:cubicBezTo>
                  <a:cubicBezTo>
                    <a:pt x="7" y="0"/>
                    <a:pt x="5" y="0"/>
                    <a:pt x="3" y="1"/>
                  </a:cubicBezTo>
                  <a:cubicBezTo>
                    <a:pt x="1" y="0"/>
                    <a:pt x="1" y="0"/>
                    <a:pt x="1" y="0"/>
                  </a:cubicBezTo>
                  <a:cubicBezTo>
                    <a:pt x="1" y="4"/>
                    <a:pt x="1" y="4"/>
                    <a:pt x="1" y="4"/>
                  </a:cubicBezTo>
                  <a:cubicBezTo>
                    <a:pt x="1" y="4"/>
                    <a:pt x="1" y="4"/>
                    <a:pt x="1" y="4"/>
                  </a:cubicBezTo>
                  <a:cubicBezTo>
                    <a:pt x="0" y="6"/>
                    <a:pt x="1" y="7"/>
                    <a:pt x="2" y="8"/>
                  </a:cubicBezTo>
                  <a:cubicBezTo>
                    <a:pt x="35" y="26"/>
                    <a:pt x="35" y="26"/>
                    <a:pt x="35" y="26"/>
                  </a:cubicBezTo>
                  <a:cubicBezTo>
                    <a:pt x="36" y="27"/>
                    <a:pt x="37" y="27"/>
                    <a:pt x="39" y="26"/>
                  </a:cubicBezTo>
                  <a:cubicBezTo>
                    <a:pt x="44" y="24"/>
                    <a:pt x="44" y="24"/>
                    <a:pt x="44" y="24"/>
                  </a:cubicBezTo>
                  <a:cubicBezTo>
                    <a:pt x="44" y="23"/>
                    <a:pt x="44" y="23"/>
                    <a:pt x="44" y="22"/>
                  </a:cubicBezTo>
                  <a:cubicBezTo>
                    <a:pt x="44" y="18"/>
                    <a:pt x="44" y="18"/>
                    <a:pt x="44" y="18"/>
                  </a:cubicBezTo>
                  <a:lnTo>
                    <a:pt x="22" y="9"/>
                  </a:ln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iślïḑé">
              <a:extLst>
                <a:ext uri="{FF2B5EF4-FFF2-40B4-BE49-F238E27FC236}">
                  <a16:creationId xmlns:a16="http://schemas.microsoft.com/office/drawing/2014/main" id="{2CBD84EF-8113-44B9-8825-DD0918490B4D}"/>
                </a:ext>
              </a:extLst>
            </p:cNvPr>
            <p:cNvSpPr/>
            <p:nvPr/>
          </p:nvSpPr>
          <p:spPr bwMode="auto">
            <a:xfrm>
              <a:off x="6578600" y="3563938"/>
              <a:ext cx="146050" cy="88900"/>
            </a:xfrm>
            <a:custGeom>
              <a:avLst/>
              <a:gdLst>
                <a:gd name="T0" fmla="*/ 44 w 44"/>
                <a:gd name="T1" fmla="*/ 23 h 27"/>
                <a:gd name="T2" fmla="*/ 39 w 44"/>
                <a:gd name="T3" fmla="*/ 26 h 27"/>
                <a:gd name="T4" fmla="*/ 35 w 44"/>
                <a:gd name="T5" fmla="*/ 26 h 27"/>
                <a:gd name="T6" fmla="*/ 2 w 44"/>
                <a:gd name="T7" fmla="*/ 7 h 27"/>
                <a:gd name="T8" fmla="*/ 2 w 44"/>
                <a:gd name="T9" fmla="*/ 1 h 27"/>
                <a:gd name="T10" fmla="*/ 9 w 44"/>
                <a:gd name="T11" fmla="*/ 1 h 27"/>
                <a:gd name="T12" fmla="*/ 44 w 44"/>
                <a:gd name="T13" fmla="*/ 21 h 27"/>
                <a:gd name="T14" fmla="*/ 44 w 44"/>
                <a:gd name="T15" fmla="*/ 23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27">
                  <a:moveTo>
                    <a:pt x="44" y="23"/>
                  </a:moveTo>
                  <a:cubicBezTo>
                    <a:pt x="39" y="26"/>
                    <a:pt x="39" y="26"/>
                    <a:pt x="39" y="26"/>
                  </a:cubicBezTo>
                  <a:cubicBezTo>
                    <a:pt x="37" y="27"/>
                    <a:pt x="36" y="27"/>
                    <a:pt x="35" y="26"/>
                  </a:cubicBezTo>
                  <a:cubicBezTo>
                    <a:pt x="2" y="7"/>
                    <a:pt x="2" y="7"/>
                    <a:pt x="2" y="7"/>
                  </a:cubicBezTo>
                  <a:cubicBezTo>
                    <a:pt x="0" y="6"/>
                    <a:pt x="0" y="2"/>
                    <a:pt x="2" y="1"/>
                  </a:cubicBezTo>
                  <a:cubicBezTo>
                    <a:pt x="4" y="0"/>
                    <a:pt x="7" y="0"/>
                    <a:pt x="9" y="1"/>
                  </a:cubicBezTo>
                  <a:cubicBezTo>
                    <a:pt x="44" y="21"/>
                    <a:pt x="44" y="21"/>
                    <a:pt x="44" y="21"/>
                  </a:cubicBezTo>
                  <a:cubicBezTo>
                    <a:pt x="44" y="21"/>
                    <a:pt x="44" y="23"/>
                    <a:pt x="44" y="23"/>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íŝḷïďè">
              <a:extLst>
                <a:ext uri="{FF2B5EF4-FFF2-40B4-BE49-F238E27FC236}">
                  <a16:creationId xmlns:a16="http://schemas.microsoft.com/office/drawing/2014/main" id="{59F0EDA5-1BCE-4098-B07C-3A38AA279C2A}"/>
                </a:ext>
              </a:extLst>
            </p:cNvPr>
            <p:cNvSpPr/>
            <p:nvPr/>
          </p:nvSpPr>
          <p:spPr bwMode="auto">
            <a:xfrm>
              <a:off x="5862638" y="3600450"/>
              <a:ext cx="125413" cy="174625"/>
            </a:xfrm>
            <a:custGeom>
              <a:avLst/>
              <a:gdLst>
                <a:gd name="T0" fmla="*/ 3 w 38"/>
                <a:gd name="T1" fmla="*/ 0 h 53"/>
                <a:gd name="T2" fmla="*/ 3 w 38"/>
                <a:gd name="T3" fmla="*/ 40 h 53"/>
                <a:gd name="T4" fmla="*/ 15 w 38"/>
                <a:gd name="T5" fmla="*/ 45 h 53"/>
                <a:gd name="T6" fmla="*/ 15 w 38"/>
                <a:gd name="T7" fmla="*/ 53 h 53"/>
                <a:gd name="T8" fmla="*/ 31 w 38"/>
                <a:gd name="T9" fmla="*/ 53 h 53"/>
                <a:gd name="T10" fmla="*/ 38 w 38"/>
                <a:gd name="T11" fmla="*/ 13 h 53"/>
                <a:gd name="T12" fmla="*/ 3 w 38"/>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8" h="53">
                  <a:moveTo>
                    <a:pt x="3" y="0"/>
                  </a:moveTo>
                  <a:cubicBezTo>
                    <a:pt x="3" y="0"/>
                    <a:pt x="0" y="34"/>
                    <a:pt x="3" y="40"/>
                  </a:cubicBezTo>
                  <a:cubicBezTo>
                    <a:pt x="6" y="46"/>
                    <a:pt x="15" y="45"/>
                    <a:pt x="15" y="45"/>
                  </a:cubicBezTo>
                  <a:cubicBezTo>
                    <a:pt x="15" y="53"/>
                    <a:pt x="15" y="53"/>
                    <a:pt x="15" y="53"/>
                  </a:cubicBezTo>
                  <a:cubicBezTo>
                    <a:pt x="31" y="53"/>
                    <a:pt x="31" y="53"/>
                    <a:pt x="31" y="53"/>
                  </a:cubicBezTo>
                  <a:cubicBezTo>
                    <a:pt x="38" y="13"/>
                    <a:pt x="38" y="13"/>
                    <a:pt x="38" y="13"/>
                  </a:cubicBezTo>
                  <a:lnTo>
                    <a:pt x="3" y="0"/>
                  </a:ln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ís1ïḍê">
              <a:extLst>
                <a:ext uri="{FF2B5EF4-FFF2-40B4-BE49-F238E27FC236}">
                  <a16:creationId xmlns:a16="http://schemas.microsoft.com/office/drawing/2014/main" id="{66F119CA-76EF-44FA-BC87-8D55DDB68C81}"/>
                </a:ext>
              </a:extLst>
            </p:cNvPr>
            <p:cNvSpPr/>
            <p:nvPr/>
          </p:nvSpPr>
          <p:spPr bwMode="auto">
            <a:xfrm>
              <a:off x="5483225" y="4311650"/>
              <a:ext cx="155575" cy="85725"/>
            </a:xfrm>
            <a:custGeom>
              <a:avLst/>
              <a:gdLst>
                <a:gd name="T0" fmla="*/ 28 w 47"/>
                <a:gd name="T1" fmla="*/ 3 h 26"/>
                <a:gd name="T2" fmla="*/ 5 w 47"/>
                <a:gd name="T3" fmla="*/ 3 h 26"/>
                <a:gd name="T4" fmla="*/ 9 w 47"/>
                <a:gd name="T5" fmla="*/ 17 h 26"/>
                <a:gd name="T6" fmla="*/ 42 w 47"/>
                <a:gd name="T7" fmla="*/ 21 h 26"/>
                <a:gd name="T8" fmla="*/ 47 w 47"/>
                <a:gd name="T9" fmla="*/ 4 h 26"/>
                <a:gd name="T10" fmla="*/ 28 w 47"/>
                <a:gd name="T11" fmla="*/ 3 h 26"/>
              </a:gdLst>
              <a:ahLst/>
              <a:cxnLst>
                <a:cxn ang="0">
                  <a:pos x="T0" y="T1"/>
                </a:cxn>
                <a:cxn ang="0">
                  <a:pos x="T2" y="T3"/>
                </a:cxn>
                <a:cxn ang="0">
                  <a:pos x="T4" y="T5"/>
                </a:cxn>
                <a:cxn ang="0">
                  <a:pos x="T6" y="T7"/>
                </a:cxn>
                <a:cxn ang="0">
                  <a:pos x="T8" y="T9"/>
                </a:cxn>
                <a:cxn ang="0">
                  <a:pos x="T10" y="T11"/>
                </a:cxn>
              </a:cxnLst>
              <a:rect l="0" t="0" r="r" b="b"/>
              <a:pathLst>
                <a:path w="47" h="26">
                  <a:moveTo>
                    <a:pt x="28" y="3"/>
                  </a:moveTo>
                  <a:cubicBezTo>
                    <a:pt x="28" y="3"/>
                    <a:pt x="11" y="0"/>
                    <a:pt x="5" y="3"/>
                  </a:cubicBezTo>
                  <a:cubicBezTo>
                    <a:pt x="0" y="6"/>
                    <a:pt x="3" y="15"/>
                    <a:pt x="9" y="17"/>
                  </a:cubicBezTo>
                  <a:cubicBezTo>
                    <a:pt x="16" y="19"/>
                    <a:pt x="38" y="26"/>
                    <a:pt x="42" y="21"/>
                  </a:cubicBezTo>
                  <a:cubicBezTo>
                    <a:pt x="47" y="15"/>
                    <a:pt x="47" y="4"/>
                    <a:pt x="47" y="4"/>
                  </a:cubicBezTo>
                  <a:lnTo>
                    <a:pt x="28" y="3"/>
                  </a:lnTo>
                  <a:close/>
                </a:path>
              </a:pathLst>
            </a:custGeom>
            <a:solidFill>
              <a:srgbClr val="3950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ŝļîḑé">
              <a:extLst>
                <a:ext uri="{FF2B5EF4-FFF2-40B4-BE49-F238E27FC236}">
                  <a16:creationId xmlns:a16="http://schemas.microsoft.com/office/drawing/2014/main" id="{154C242A-DB1C-4C3B-AFD4-6322D405E71B}"/>
                </a:ext>
              </a:extLst>
            </p:cNvPr>
            <p:cNvSpPr/>
            <p:nvPr/>
          </p:nvSpPr>
          <p:spPr bwMode="auto">
            <a:xfrm>
              <a:off x="5675313" y="3970338"/>
              <a:ext cx="192088" cy="180975"/>
            </a:xfrm>
            <a:custGeom>
              <a:avLst/>
              <a:gdLst>
                <a:gd name="T0" fmla="*/ 58 w 58"/>
                <a:gd name="T1" fmla="*/ 27 h 55"/>
                <a:gd name="T2" fmla="*/ 18 w 58"/>
                <a:gd name="T3" fmla="*/ 1 h 55"/>
                <a:gd name="T4" fmla="*/ 0 w 58"/>
                <a:gd name="T5" fmla="*/ 37 h 55"/>
                <a:gd name="T6" fmla="*/ 56 w 58"/>
                <a:gd name="T7" fmla="*/ 55 h 55"/>
                <a:gd name="T8" fmla="*/ 58 w 58"/>
                <a:gd name="T9" fmla="*/ 27 h 55"/>
              </a:gdLst>
              <a:ahLst/>
              <a:cxnLst>
                <a:cxn ang="0">
                  <a:pos x="T0" y="T1"/>
                </a:cxn>
                <a:cxn ang="0">
                  <a:pos x="T2" y="T3"/>
                </a:cxn>
                <a:cxn ang="0">
                  <a:pos x="T4" y="T5"/>
                </a:cxn>
                <a:cxn ang="0">
                  <a:pos x="T6" y="T7"/>
                </a:cxn>
                <a:cxn ang="0">
                  <a:pos x="T8" y="T9"/>
                </a:cxn>
              </a:cxnLst>
              <a:rect l="0" t="0" r="r" b="b"/>
              <a:pathLst>
                <a:path w="58" h="55">
                  <a:moveTo>
                    <a:pt x="58" y="27"/>
                  </a:moveTo>
                  <a:cubicBezTo>
                    <a:pt x="58" y="27"/>
                    <a:pt x="33" y="2"/>
                    <a:pt x="18" y="1"/>
                  </a:cubicBezTo>
                  <a:cubicBezTo>
                    <a:pt x="4" y="0"/>
                    <a:pt x="0" y="37"/>
                    <a:pt x="0" y="37"/>
                  </a:cubicBezTo>
                  <a:cubicBezTo>
                    <a:pt x="56" y="55"/>
                    <a:pt x="56" y="55"/>
                    <a:pt x="56" y="55"/>
                  </a:cubicBezTo>
                  <a:lnTo>
                    <a:pt x="58" y="27"/>
                  </a:lnTo>
                  <a:close/>
                </a:path>
              </a:pathLst>
            </a:custGeom>
            <a:solidFill>
              <a:srgbClr val="218C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îṥļídé">
              <a:extLst>
                <a:ext uri="{FF2B5EF4-FFF2-40B4-BE49-F238E27FC236}">
                  <a16:creationId xmlns:a16="http://schemas.microsoft.com/office/drawing/2014/main" id="{5828232F-2605-4D6B-85D7-EEA2FD917DA7}"/>
                </a:ext>
              </a:extLst>
            </p:cNvPr>
            <p:cNvSpPr/>
            <p:nvPr/>
          </p:nvSpPr>
          <p:spPr bwMode="auto">
            <a:xfrm>
              <a:off x="5648325" y="4194175"/>
              <a:ext cx="204788" cy="125413"/>
            </a:xfrm>
            <a:custGeom>
              <a:avLst/>
              <a:gdLst>
                <a:gd name="T0" fmla="*/ 5 w 62"/>
                <a:gd name="T1" fmla="*/ 38 h 38"/>
                <a:gd name="T2" fmla="*/ 2 w 62"/>
                <a:gd name="T3" fmla="*/ 36 h 38"/>
                <a:gd name="T4" fmla="*/ 3 w 62"/>
                <a:gd name="T5" fmla="*/ 31 h 38"/>
                <a:gd name="T6" fmla="*/ 55 w 62"/>
                <a:gd name="T7" fmla="*/ 1 h 38"/>
                <a:gd name="T8" fmla="*/ 60 w 62"/>
                <a:gd name="T9" fmla="*/ 2 h 38"/>
                <a:gd name="T10" fmla="*/ 59 w 62"/>
                <a:gd name="T11" fmla="*/ 8 h 38"/>
                <a:gd name="T12" fmla="*/ 7 w 62"/>
                <a:gd name="T13" fmla="*/ 38 h 38"/>
                <a:gd name="T14" fmla="*/ 5 w 62"/>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38">
                  <a:moveTo>
                    <a:pt x="5" y="38"/>
                  </a:moveTo>
                  <a:cubicBezTo>
                    <a:pt x="4" y="38"/>
                    <a:pt x="2" y="38"/>
                    <a:pt x="2" y="36"/>
                  </a:cubicBezTo>
                  <a:cubicBezTo>
                    <a:pt x="0" y="34"/>
                    <a:pt x="1" y="32"/>
                    <a:pt x="3" y="31"/>
                  </a:cubicBezTo>
                  <a:cubicBezTo>
                    <a:pt x="55" y="1"/>
                    <a:pt x="55" y="1"/>
                    <a:pt x="55" y="1"/>
                  </a:cubicBezTo>
                  <a:cubicBezTo>
                    <a:pt x="57" y="0"/>
                    <a:pt x="59" y="0"/>
                    <a:pt x="60" y="2"/>
                  </a:cubicBezTo>
                  <a:cubicBezTo>
                    <a:pt x="62" y="4"/>
                    <a:pt x="61" y="7"/>
                    <a:pt x="59" y="8"/>
                  </a:cubicBezTo>
                  <a:cubicBezTo>
                    <a:pt x="7" y="38"/>
                    <a:pt x="7" y="38"/>
                    <a:pt x="7" y="38"/>
                  </a:cubicBezTo>
                  <a:cubicBezTo>
                    <a:pt x="7" y="38"/>
                    <a:pt x="6" y="38"/>
                    <a:pt x="5" y="3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ïṥḻíďê">
              <a:extLst>
                <a:ext uri="{FF2B5EF4-FFF2-40B4-BE49-F238E27FC236}">
                  <a16:creationId xmlns:a16="http://schemas.microsoft.com/office/drawing/2014/main" id="{F3EEEBFB-F92C-4EBF-8B3F-A48EBC0F68A0}"/>
                </a:ext>
              </a:extLst>
            </p:cNvPr>
            <p:cNvSpPr/>
            <p:nvPr/>
          </p:nvSpPr>
          <p:spPr bwMode="auto">
            <a:xfrm>
              <a:off x="5708650" y="4114800"/>
              <a:ext cx="355600" cy="220663"/>
            </a:xfrm>
            <a:custGeom>
              <a:avLst/>
              <a:gdLst>
                <a:gd name="T0" fmla="*/ 95 w 108"/>
                <a:gd name="T1" fmla="*/ 31 h 67"/>
                <a:gd name="T2" fmla="*/ 52 w 108"/>
                <a:gd name="T3" fmla="*/ 5 h 67"/>
                <a:gd name="T4" fmla="*/ 26 w 108"/>
                <a:gd name="T5" fmla="*/ 5 h 67"/>
                <a:gd name="T6" fmla="*/ 6 w 108"/>
                <a:gd name="T7" fmla="*/ 17 h 67"/>
                <a:gd name="T8" fmla="*/ 2 w 108"/>
                <a:gd name="T9" fmla="*/ 21 h 67"/>
                <a:gd name="T10" fmla="*/ 0 w 108"/>
                <a:gd name="T11" fmla="*/ 20 h 67"/>
                <a:gd name="T12" fmla="*/ 0 w 108"/>
                <a:gd name="T13" fmla="*/ 27 h 67"/>
                <a:gd name="T14" fmla="*/ 0 w 108"/>
                <a:gd name="T15" fmla="*/ 27 h 67"/>
                <a:gd name="T16" fmla="*/ 0 w 108"/>
                <a:gd name="T17" fmla="*/ 27 h 67"/>
                <a:gd name="T18" fmla="*/ 0 w 108"/>
                <a:gd name="T19" fmla="*/ 27 h 67"/>
                <a:gd name="T20" fmla="*/ 6 w 108"/>
                <a:gd name="T21" fmla="*/ 38 h 67"/>
                <a:gd name="T22" fmla="*/ 57 w 108"/>
                <a:gd name="T23" fmla="*/ 67 h 67"/>
                <a:gd name="T24" fmla="*/ 108 w 108"/>
                <a:gd name="T25" fmla="*/ 38 h 67"/>
                <a:gd name="T26" fmla="*/ 108 w 108"/>
                <a:gd name="T27" fmla="*/ 31 h 67"/>
                <a:gd name="T28" fmla="*/ 95 w 108"/>
                <a:gd name="T29"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67">
                  <a:moveTo>
                    <a:pt x="95" y="31"/>
                  </a:moveTo>
                  <a:cubicBezTo>
                    <a:pt x="52" y="5"/>
                    <a:pt x="52" y="5"/>
                    <a:pt x="52" y="5"/>
                  </a:cubicBezTo>
                  <a:cubicBezTo>
                    <a:pt x="44" y="0"/>
                    <a:pt x="34" y="0"/>
                    <a:pt x="26" y="5"/>
                  </a:cubicBezTo>
                  <a:cubicBezTo>
                    <a:pt x="6" y="17"/>
                    <a:pt x="6" y="17"/>
                    <a:pt x="6" y="17"/>
                  </a:cubicBezTo>
                  <a:cubicBezTo>
                    <a:pt x="4" y="18"/>
                    <a:pt x="3" y="19"/>
                    <a:pt x="2" y="21"/>
                  </a:cubicBezTo>
                  <a:cubicBezTo>
                    <a:pt x="0" y="20"/>
                    <a:pt x="0" y="20"/>
                    <a:pt x="0" y="20"/>
                  </a:cubicBezTo>
                  <a:cubicBezTo>
                    <a:pt x="0" y="27"/>
                    <a:pt x="0" y="27"/>
                    <a:pt x="0" y="27"/>
                  </a:cubicBezTo>
                  <a:cubicBezTo>
                    <a:pt x="0" y="27"/>
                    <a:pt x="0" y="27"/>
                    <a:pt x="0" y="27"/>
                  </a:cubicBezTo>
                  <a:cubicBezTo>
                    <a:pt x="0" y="27"/>
                    <a:pt x="0" y="27"/>
                    <a:pt x="0" y="27"/>
                  </a:cubicBezTo>
                  <a:cubicBezTo>
                    <a:pt x="0" y="27"/>
                    <a:pt x="0" y="27"/>
                    <a:pt x="0" y="27"/>
                  </a:cubicBezTo>
                  <a:cubicBezTo>
                    <a:pt x="0" y="32"/>
                    <a:pt x="2" y="36"/>
                    <a:pt x="6" y="38"/>
                  </a:cubicBezTo>
                  <a:cubicBezTo>
                    <a:pt x="57" y="67"/>
                    <a:pt x="57" y="67"/>
                    <a:pt x="57" y="67"/>
                  </a:cubicBezTo>
                  <a:cubicBezTo>
                    <a:pt x="108" y="38"/>
                    <a:pt x="108" y="38"/>
                    <a:pt x="108" y="38"/>
                  </a:cubicBezTo>
                  <a:cubicBezTo>
                    <a:pt x="108" y="31"/>
                    <a:pt x="108" y="31"/>
                    <a:pt x="108" y="31"/>
                  </a:cubicBezTo>
                  <a:lnTo>
                    <a:pt x="95" y="31"/>
                  </a:ln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íšliḋé">
              <a:extLst>
                <a:ext uri="{FF2B5EF4-FFF2-40B4-BE49-F238E27FC236}">
                  <a16:creationId xmlns:a16="http://schemas.microsoft.com/office/drawing/2014/main" id="{2A86282E-31D3-4074-8E1B-B28CFE8D3ADB}"/>
                </a:ext>
              </a:extLst>
            </p:cNvPr>
            <p:cNvSpPr/>
            <p:nvPr/>
          </p:nvSpPr>
          <p:spPr bwMode="auto">
            <a:xfrm>
              <a:off x="5702300" y="4094163"/>
              <a:ext cx="361950" cy="222250"/>
            </a:xfrm>
            <a:custGeom>
              <a:avLst/>
              <a:gdLst>
                <a:gd name="T0" fmla="*/ 8 w 110"/>
                <a:gd name="T1" fmla="*/ 37 h 67"/>
                <a:gd name="T2" fmla="*/ 59 w 110"/>
                <a:gd name="T3" fmla="*/ 67 h 67"/>
                <a:gd name="T4" fmla="*/ 110 w 110"/>
                <a:gd name="T5" fmla="*/ 37 h 67"/>
                <a:gd name="T6" fmla="*/ 54 w 110"/>
                <a:gd name="T7" fmla="*/ 4 h 67"/>
                <a:gd name="T8" fmla="*/ 28 w 110"/>
                <a:gd name="T9" fmla="*/ 4 h 67"/>
                <a:gd name="T10" fmla="*/ 8 w 110"/>
                <a:gd name="T11" fmla="*/ 16 h 67"/>
                <a:gd name="T12" fmla="*/ 8 w 110"/>
                <a:gd name="T13" fmla="*/ 37 h 67"/>
              </a:gdLst>
              <a:ahLst/>
              <a:cxnLst>
                <a:cxn ang="0">
                  <a:pos x="T0" y="T1"/>
                </a:cxn>
                <a:cxn ang="0">
                  <a:pos x="T2" y="T3"/>
                </a:cxn>
                <a:cxn ang="0">
                  <a:pos x="T4" y="T5"/>
                </a:cxn>
                <a:cxn ang="0">
                  <a:pos x="T6" y="T7"/>
                </a:cxn>
                <a:cxn ang="0">
                  <a:pos x="T8" y="T9"/>
                </a:cxn>
                <a:cxn ang="0">
                  <a:pos x="T10" y="T11"/>
                </a:cxn>
                <a:cxn ang="0">
                  <a:pos x="T12" y="T13"/>
                </a:cxn>
              </a:cxnLst>
              <a:rect l="0" t="0" r="r" b="b"/>
              <a:pathLst>
                <a:path w="110" h="67">
                  <a:moveTo>
                    <a:pt x="8" y="37"/>
                  </a:moveTo>
                  <a:cubicBezTo>
                    <a:pt x="59" y="67"/>
                    <a:pt x="59" y="67"/>
                    <a:pt x="59" y="67"/>
                  </a:cubicBezTo>
                  <a:cubicBezTo>
                    <a:pt x="110" y="37"/>
                    <a:pt x="110" y="37"/>
                    <a:pt x="110" y="37"/>
                  </a:cubicBezTo>
                  <a:cubicBezTo>
                    <a:pt x="54" y="4"/>
                    <a:pt x="54" y="4"/>
                    <a:pt x="54" y="4"/>
                  </a:cubicBezTo>
                  <a:cubicBezTo>
                    <a:pt x="46" y="0"/>
                    <a:pt x="36" y="0"/>
                    <a:pt x="28" y="4"/>
                  </a:cubicBezTo>
                  <a:cubicBezTo>
                    <a:pt x="8" y="16"/>
                    <a:pt x="8" y="16"/>
                    <a:pt x="8" y="16"/>
                  </a:cubicBezTo>
                  <a:cubicBezTo>
                    <a:pt x="0" y="21"/>
                    <a:pt x="0" y="33"/>
                    <a:pt x="8" y="37"/>
                  </a:cubicBez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šľiḍé">
              <a:extLst>
                <a:ext uri="{FF2B5EF4-FFF2-40B4-BE49-F238E27FC236}">
                  <a16:creationId xmlns:a16="http://schemas.microsoft.com/office/drawing/2014/main" id="{8C542306-7037-4C51-9A1B-95DB3A2145D4}"/>
                </a:ext>
              </a:extLst>
            </p:cNvPr>
            <p:cNvSpPr/>
            <p:nvPr/>
          </p:nvSpPr>
          <p:spPr bwMode="auto">
            <a:xfrm>
              <a:off x="5556250" y="4041775"/>
              <a:ext cx="479425" cy="323850"/>
            </a:xfrm>
            <a:custGeom>
              <a:avLst/>
              <a:gdLst>
                <a:gd name="T0" fmla="*/ 145 w 145"/>
                <a:gd name="T1" fmla="*/ 19 h 98"/>
                <a:gd name="T2" fmla="*/ 137 w 145"/>
                <a:gd name="T3" fmla="*/ 48 h 98"/>
                <a:gd name="T4" fmla="*/ 89 w 145"/>
                <a:gd name="T5" fmla="*/ 65 h 98"/>
                <a:gd name="T6" fmla="*/ 30 w 145"/>
                <a:gd name="T7" fmla="*/ 42 h 98"/>
                <a:gd name="T8" fmla="*/ 28 w 145"/>
                <a:gd name="T9" fmla="*/ 93 h 98"/>
                <a:gd name="T10" fmla="*/ 6 w 145"/>
                <a:gd name="T11" fmla="*/ 91 h 98"/>
                <a:gd name="T12" fmla="*/ 7 w 145"/>
                <a:gd name="T13" fmla="*/ 10 h 98"/>
                <a:gd name="T14" fmla="*/ 89 w 145"/>
                <a:gd name="T15" fmla="*/ 17 h 98"/>
                <a:gd name="T16" fmla="*/ 145 w 145"/>
                <a:gd name="T17" fmla="*/ 1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98">
                  <a:moveTo>
                    <a:pt x="145" y="19"/>
                  </a:moveTo>
                  <a:cubicBezTo>
                    <a:pt x="145" y="19"/>
                    <a:pt x="143" y="42"/>
                    <a:pt x="137" y="48"/>
                  </a:cubicBezTo>
                  <a:cubicBezTo>
                    <a:pt x="130" y="54"/>
                    <a:pt x="102" y="67"/>
                    <a:pt x="89" y="65"/>
                  </a:cubicBezTo>
                  <a:cubicBezTo>
                    <a:pt x="76" y="63"/>
                    <a:pt x="30" y="42"/>
                    <a:pt x="30" y="42"/>
                  </a:cubicBezTo>
                  <a:cubicBezTo>
                    <a:pt x="28" y="93"/>
                    <a:pt x="28" y="93"/>
                    <a:pt x="28" y="93"/>
                  </a:cubicBezTo>
                  <a:cubicBezTo>
                    <a:pt x="28" y="93"/>
                    <a:pt x="12" y="98"/>
                    <a:pt x="6" y="91"/>
                  </a:cubicBezTo>
                  <a:cubicBezTo>
                    <a:pt x="0" y="85"/>
                    <a:pt x="3" y="16"/>
                    <a:pt x="7" y="10"/>
                  </a:cubicBezTo>
                  <a:cubicBezTo>
                    <a:pt x="14" y="0"/>
                    <a:pt x="89" y="17"/>
                    <a:pt x="89" y="17"/>
                  </a:cubicBezTo>
                  <a:lnTo>
                    <a:pt x="145" y="19"/>
                  </a:lnTo>
                  <a:close/>
                </a:path>
              </a:pathLst>
            </a:custGeom>
            <a:solidFill>
              <a:srgbClr val="26A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îšľîḍé">
              <a:extLst>
                <a:ext uri="{FF2B5EF4-FFF2-40B4-BE49-F238E27FC236}">
                  <a16:creationId xmlns:a16="http://schemas.microsoft.com/office/drawing/2014/main" id="{4A1855BD-E574-494B-9E69-71C12084D17B}"/>
                </a:ext>
              </a:extLst>
            </p:cNvPr>
            <p:cNvSpPr/>
            <p:nvPr/>
          </p:nvSpPr>
          <p:spPr bwMode="auto">
            <a:xfrm>
              <a:off x="5834063" y="3759200"/>
              <a:ext cx="236538" cy="417513"/>
            </a:xfrm>
            <a:custGeom>
              <a:avLst/>
              <a:gdLst>
                <a:gd name="T0" fmla="*/ 61 w 72"/>
                <a:gd name="T1" fmla="*/ 0 h 127"/>
                <a:gd name="T2" fmla="*/ 70 w 72"/>
                <a:gd name="T3" fmla="*/ 19 h 127"/>
                <a:gd name="T4" fmla="*/ 72 w 72"/>
                <a:gd name="T5" fmla="*/ 45 h 127"/>
                <a:gd name="T6" fmla="*/ 63 w 72"/>
                <a:gd name="T7" fmla="*/ 103 h 127"/>
                <a:gd name="T8" fmla="*/ 21 w 72"/>
                <a:gd name="T9" fmla="*/ 124 h 127"/>
                <a:gd name="T10" fmla="*/ 1 w 72"/>
                <a:gd name="T11" fmla="*/ 101 h 127"/>
                <a:gd name="T12" fmla="*/ 8 w 72"/>
                <a:gd name="T13" fmla="*/ 52 h 127"/>
                <a:gd name="T14" fmla="*/ 12 w 72"/>
                <a:gd name="T15" fmla="*/ 15 h 127"/>
                <a:gd name="T16" fmla="*/ 27 w 72"/>
                <a:gd name="T17" fmla="*/ 5 h 127"/>
                <a:gd name="T18" fmla="*/ 61 w 72"/>
                <a:gd name="T19"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27">
                  <a:moveTo>
                    <a:pt x="61" y="0"/>
                  </a:moveTo>
                  <a:cubicBezTo>
                    <a:pt x="61" y="0"/>
                    <a:pt x="68" y="4"/>
                    <a:pt x="70" y="19"/>
                  </a:cubicBezTo>
                  <a:cubicBezTo>
                    <a:pt x="72" y="33"/>
                    <a:pt x="72" y="45"/>
                    <a:pt x="72" y="45"/>
                  </a:cubicBezTo>
                  <a:cubicBezTo>
                    <a:pt x="72" y="45"/>
                    <a:pt x="64" y="98"/>
                    <a:pt x="63" y="103"/>
                  </a:cubicBezTo>
                  <a:cubicBezTo>
                    <a:pt x="61" y="108"/>
                    <a:pt x="32" y="127"/>
                    <a:pt x="21" y="124"/>
                  </a:cubicBezTo>
                  <a:cubicBezTo>
                    <a:pt x="10" y="122"/>
                    <a:pt x="0" y="107"/>
                    <a:pt x="1" y="101"/>
                  </a:cubicBezTo>
                  <a:cubicBezTo>
                    <a:pt x="2" y="94"/>
                    <a:pt x="9" y="63"/>
                    <a:pt x="8" y="52"/>
                  </a:cubicBezTo>
                  <a:cubicBezTo>
                    <a:pt x="7" y="41"/>
                    <a:pt x="6" y="21"/>
                    <a:pt x="12" y="15"/>
                  </a:cubicBezTo>
                  <a:cubicBezTo>
                    <a:pt x="18" y="9"/>
                    <a:pt x="27" y="5"/>
                    <a:pt x="27" y="5"/>
                  </a:cubicBezTo>
                  <a:lnTo>
                    <a:pt x="61" y="0"/>
                  </a:lnTo>
                  <a:close/>
                </a:path>
              </a:pathLst>
            </a:custGeom>
            <a:solidFill>
              <a:srgbClr val="33D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ṥļîḍe">
              <a:extLst>
                <a:ext uri="{FF2B5EF4-FFF2-40B4-BE49-F238E27FC236}">
                  <a16:creationId xmlns:a16="http://schemas.microsoft.com/office/drawing/2014/main" id="{7BC07F16-6192-4B59-9D49-2AF04EDC79E9}"/>
                </a:ext>
              </a:extLst>
            </p:cNvPr>
            <p:cNvSpPr/>
            <p:nvPr/>
          </p:nvSpPr>
          <p:spPr bwMode="auto">
            <a:xfrm>
              <a:off x="5853113" y="3857625"/>
              <a:ext cx="254000" cy="247650"/>
            </a:xfrm>
            <a:custGeom>
              <a:avLst/>
              <a:gdLst>
                <a:gd name="T0" fmla="*/ 72 w 77"/>
                <a:gd name="T1" fmla="*/ 7 h 75"/>
                <a:gd name="T2" fmla="*/ 73 w 77"/>
                <a:gd name="T3" fmla="*/ 6 h 75"/>
                <a:gd name="T4" fmla="*/ 68 w 77"/>
                <a:gd name="T5" fmla="*/ 4 h 75"/>
                <a:gd name="T6" fmla="*/ 66 w 77"/>
                <a:gd name="T7" fmla="*/ 3 h 75"/>
                <a:gd name="T8" fmla="*/ 40 w 77"/>
                <a:gd name="T9" fmla="*/ 21 h 75"/>
                <a:gd name="T10" fmla="*/ 7 w 77"/>
                <a:gd name="T11" fmla="*/ 32 h 75"/>
                <a:gd name="T12" fmla="*/ 8 w 77"/>
                <a:gd name="T13" fmla="*/ 72 h 75"/>
                <a:gd name="T14" fmla="*/ 8 w 77"/>
                <a:gd name="T15" fmla="*/ 72 h 75"/>
                <a:gd name="T16" fmla="*/ 13 w 77"/>
                <a:gd name="T17" fmla="*/ 75 h 75"/>
                <a:gd name="T18" fmla="*/ 15 w 77"/>
                <a:gd name="T19" fmla="*/ 74 h 75"/>
                <a:gd name="T20" fmla="*/ 53 w 77"/>
                <a:gd name="T21" fmla="*/ 62 h 75"/>
                <a:gd name="T22" fmla="*/ 73 w 77"/>
                <a:gd name="T23" fmla="*/ 41 h 75"/>
                <a:gd name="T24" fmla="*/ 72 w 77"/>
                <a:gd name="T25"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5">
                  <a:moveTo>
                    <a:pt x="72" y="7"/>
                  </a:moveTo>
                  <a:cubicBezTo>
                    <a:pt x="73" y="6"/>
                    <a:pt x="73" y="6"/>
                    <a:pt x="73" y="6"/>
                  </a:cubicBezTo>
                  <a:cubicBezTo>
                    <a:pt x="68" y="4"/>
                    <a:pt x="68" y="4"/>
                    <a:pt x="68" y="4"/>
                  </a:cubicBezTo>
                  <a:cubicBezTo>
                    <a:pt x="68" y="3"/>
                    <a:pt x="67" y="3"/>
                    <a:pt x="66" y="3"/>
                  </a:cubicBezTo>
                  <a:cubicBezTo>
                    <a:pt x="58" y="0"/>
                    <a:pt x="54" y="16"/>
                    <a:pt x="40" y="21"/>
                  </a:cubicBezTo>
                  <a:cubicBezTo>
                    <a:pt x="27" y="26"/>
                    <a:pt x="15" y="21"/>
                    <a:pt x="7" y="32"/>
                  </a:cubicBezTo>
                  <a:cubicBezTo>
                    <a:pt x="0" y="43"/>
                    <a:pt x="0" y="68"/>
                    <a:pt x="8" y="72"/>
                  </a:cubicBezTo>
                  <a:cubicBezTo>
                    <a:pt x="8" y="72"/>
                    <a:pt x="8" y="72"/>
                    <a:pt x="8" y="72"/>
                  </a:cubicBezTo>
                  <a:cubicBezTo>
                    <a:pt x="13" y="75"/>
                    <a:pt x="13" y="75"/>
                    <a:pt x="13" y="75"/>
                  </a:cubicBezTo>
                  <a:cubicBezTo>
                    <a:pt x="15" y="74"/>
                    <a:pt x="15" y="74"/>
                    <a:pt x="15" y="74"/>
                  </a:cubicBezTo>
                  <a:cubicBezTo>
                    <a:pt x="24" y="74"/>
                    <a:pt x="38" y="71"/>
                    <a:pt x="53" y="62"/>
                  </a:cubicBezTo>
                  <a:cubicBezTo>
                    <a:pt x="53" y="62"/>
                    <a:pt x="69" y="52"/>
                    <a:pt x="73" y="41"/>
                  </a:cubicBezTo>
                  <a:cubicBezTo>
                    <a:pt x="76" y="32"/>
                    <a:pt x="77" y="16"/>
                    <a:pt x="72" y="7"/>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išļïďè">
              <a:extLst>
                <a:ext uri="{FF2B5EF4-FFF2-40B4-BE49-F238E27FC236}">
                  <a16:creationId xmlns:a16="http://schemas.microsoft.com/office/drawing/2014/main" id="{78A02060-CE51-4780-8C26-23F3BD23F427}"/>
                </a:ext>
              </a:extLst>
            </p:cNvPr>
            <p:cNvSpPr/>
            <p:nvPr/>
          </p:nvSpPr>
          <p:spPr bwMode="auto">
            <a:xfrm>
              <a:off x="5873750" y="3867150"/>
              <a:ext cx="254000" cy="247650"/>
            </a:xfrm>
            <a:custGeom>
              <a:avLst/>
              <a:gdLst>
                <a:gd name="T0" fmla="*/ 52 w 77"/>
                <a:gd name="T1" fmla="*/ 62 h 75"/>
                <a:gd name="T2" fmla="*/ 73 w 77"/>
                <a:gd name="T3" fmla="*/ 41 h 75"/>
                <a:gd name="T4" fmla="*/ 66 w 77"/>
                <a:gd name="T5" fmla="*/ 3 h 75"/>
                <a:gd name="T6" fmla="*/ 40 w 77"/>
                <a:gd name="T7" fmla="*/ 21 h 75"/>
                <a:gd name="T8" fmla="*/ 7 w 77"/>
                <a:gd name="T9" fmla="*/ 32 h 75"/>
                <a:gd name="T10" fmla="*/ 8 w 77"/>
                <a:gd name="T11" fmla="*/ 73 h 75"/>
                <a:gd name="T12" fmla="*/ 52 w 77"/>
                <a:gd name="T13" fmla="*/ 62 h 75"/>
              </a:gdLst>
              <a:ahLst/>
              <a:cxnLst>
                <a:cxn ang="0">
                  <a:pos x="T0" y="T1"/>
                </a:cxn>
                <a:cxn ang="0">
                  <a:pos x="T2" y="T3"/>
                </a:cxn>
                <a:cxn ang="0">
                  <a:pos x="T4" y="T5"/>
                </a:cxn>
                <a:cxn ang="0">
                  <a:pos x="T6" y="T7"/>
                </a:cxn>
                <a:cxn ang="0">
                  <a:pos x="T8" y="T9"/>
                </a:cxn>
                <a:cxn ang="0">
                  <a:pos x="T10" y="T11"/>
                </a:cxn>
                <a:cxn ang="0">
                  <a:pos x="T12" y="T13"/>
                </a:cxn>
              </a:cxnLst>
              <a:rect l="0" t="0" r="r" b="b"/>
              <a:pathLst>
                <a:path w="77" h="75">
                  <a:moveTo>
                    <a:pt x="52" y="62"/>
                  </a:moveTo>
                  <a:cubicBezTo>
                    <a:pt x="52" y="62"/>
                    <a:pt x="69" y="52"/>
                    <a:pt x="73" y="41"/>
                  </a:cubicBezTo>
                  <a:cubicBezTo>
                    <a:pt x="77" y="30"/>
                    <a:pt x="77" y="6"/>
                    <a:pt x="66" y="3"/>
                  </a:cubicBezTo>
                  <a:cubicBezTo>
                    <a:pt x="57" y="0"/>
                    <a:pt x="53" y="16"/>
                    <a:pt x="40" y="21"/>
                  </a:cubicBezTo>
                  <a:cubicBezTo>
                    <a:pt x="26" y="26"/>
                    <a:pt x="15" y="21"/>
                    <a:pt x="7" y="32"/>
                  </a:cubicBezTo>
                  <a:cubicBezTo>
                    <a:pt x="0" y="43"/>
                    <a:pt x="0" y="70"/>
                    <a:pt x="8" y="73"/>
                  </a:cubicBezTo>
                  <a:cubicBezTo>
                    <a:pt x="17" y="75"/>
                    <a:pt x="34" y="73"/>
                    <a:pt x="52" y="62"/>
                  </a:cubicBez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îşlíḍé">
              <a:extLst>
                <a:ext uri="{FF2B5EF4-FFF2-40B4-BE49-F238E27FC236}">
                  <a16:creationId xmlns:a16="http://schemas.microsoft.com/office/drawing/2014/main" id="{5990E177-FE49-4791-BC91-E38021862908}"/>
                </a:ext>
              </a:extLst>
            </p:cNvPr>
            <p:cNvSpPr/>
            <p:nvPr/>
          </p:nvSpPr>
          <p:spPr bwMode="auto">
            <a:xfrm>
              <a:off x="5883275" y="4044950"/>
              <a:ext cx="85725" cy="484188"/>
            </a:xfrm>
            <a:custGeom>
              <a:avLst/>
              <a:gdLst>
                <a:gd name="T0" fmla="*/ 4 w 26"/>
                <a:gd name="T1" fmla="*/ 147 h 147"/>
                <a:gd name="T2" fmla="*/ 0 w 26"/>
                <a:gd name="T3" fmla="*/ 142 h 147"/>
                <a:gd name="T4" fmla="*/ 0 w 26"/>
                <a:gd name="T5" fmla="*/ 81 h 147"/>
                <a:gd name="T6" fmla="*/ 18 w 26"/>
                <a:gd name="T7" fmla="*/ 4 h 147"/>
                <a:gd name="T8" fmla="*/ 23 w 26"/>
                <a:gd name="T9" fmla="*/ 1 h 147"/>
                <a:gd name="T10" fmla="*/ 26 w 26"/>
                <a:gd name="T11" fmla="*/ 6 h 147"/>
                <a:gd name="T12" fmla="*/ 9 w 26"/>
                <a:gd name="T13" fmla="*/ 82 h 147"/>
                <a:gd name="T14" fmla="*/ 9 w 26"/>
                <a:gd name="T15" fmla="*/ 142 h 147"/>
                <a:gd name="T16" fmla="*/ 4 w 26"/>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7">
                  <a:moveTo>
                    <a:pt x="4" y="147"/>
                  </a:moveTo>
                  <a:cubicBezTo>
                    <a:pt x="2" y="147"/>
                    <a:pt x="0" y="145"/>
                    <a:pt x="0" y="142"/>
                  </a:cubicBezTo>
                  <a:cubicBezTo>
                    <a:pt x="0" y="81"/>
                    <a:pt x="0" y="81"/>
                    <a:pt x="0" y="81"/>
                  </a:cubicBezTo>
                  <a:cubicBezTo>
                    <a:pt x="18" y="4"/>
                    <a:pt x="18" y="4"/>
                    <a:pt x="18" y="4"/>
                  </a:cubicBezTo>
                  <a:cubicBezTo>
                    <a:pt x="18" y="2"/>
                    <a:pt x="20" y="0"/>
                    <a:pt x="23" y="1"/>
                  </a:cubicBezTo>
                  <a:cubicBezTo>
                    <a:pt x="25" y="1"/>
                    <a:pt x="26" y="4"/>
                    <a:pt x="26" y="6"/>
                  </a:cubicBezTo>
                  <a:cubicBezTo>
                    <a:pt x="9" y="82"/>
                    <a:pt x="9" y="82"/>
                    <a:pt x="9" y="82"/>
                  </a:cubicBezTo>
                  <a:cubicBezTo>
                    <a:pt x="9" y="142"/>
                    <a:pt x="9" y="142"/>
                    <a:pt x="9" y="142"/>
                  </a:cubicBezTo>
                  <a:cubicBezTo>
                    <a:pt x="9" y="145"/>
                    <a:pt x="7" y="147"/>
                    <a:pt x="4" y="14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îṧļiḓé">
              <a:extLst>
                <a:ext uri="{FF2B5EF4-FFF2-40B4-BE49-F238E27FC236}">
                  <a16:creationId xmlns:a16="http://schemas.microsoft.com/office/drawing/2014/main" id="{76D75A3B-CC8D-4E3E-B8C9-0B527CA4080D}"/>
                </a:ext>
              </a:extLst>
            </p:cNvPr>
            <p:cNvSpPr/>
            <p:nvPr/>
          </p:nvSpPr>
          <p:spPr bwMode="auto">
            <a:xfrm>
              <a:off x="6038850" y="3986213"/>
              <a:ext cx="68263" cy="450850"/>
            </a:xfrm>
            <a:custGeom>
              <a:avLst/>
              <a:gdLst>
                <a:gd name="T0" fmla="*/ 4 w 21"/>
                <a:gd name="T1" fmla="*/ 137 h 137"/>
                <a:gd name="T2" fmla="*/ 0 w 21"/>
                <a:gd name="T3" fmla="*/ 133 h 137"/>
                <a:gd name="T4" fmla="*/ 0 w 21"/>
                <a:gd name="T5" fmla="*/ 72 h 137"/>
                <a:gd name="T6" fmla="*/ 12 w 21"/>
                <a:gd name="T7" fmla="*/ 3 h 137"/>
                <a:gd name="T8" fmla="*/ 17 w 21"/>
                <a:gd name="T9" fmla="*/ 0 h 137"/>
                <a:gd name="T10" fmla="*/ 20 w 21"/>
                <a:gd name="T11" fmla="*/ 5 h 137"/>
                <a:gd name="T12" fmla="*/ 9 w 21"/>
                <a:gd name="T13" fmla="*/ 73 h 137"/>
                <a:gd name="T14" fmla="*/ 9 w 21"/>
                <a:gd name="T15" fmla="*/ 133 h 137"/>
                <a:gd name="T16" fmla="*/ 4 w 21"/>
                <a:gd name="T1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7">
                  <a:moveTo>
                    <a:pt x="4" y="137"/>
                  </a:moveTo>
                  <a:cubicBezTo>
                    <a:pt x="2" y="137"/>
                    <a:pt x="0" y="135"/>
                    <a:pt x="0" y="133"/>
                  </a:cubicBezTo>
                  <a:cubicBezTo>
                    <a:pt x="0" y="72"/>
                    <a:pt x="0" y="72"/>
                    <a:pt x="0" y="72"/>
                  </a:cubicBezTo>
                  <a:cubicBezTo>
                    <a:pt x="12" y="3"/>
                    <a:pt x="12" y="3"/>
                    <a:pt x="12" y="3"/>
                  </a:cubicBezTo>
                  <a:cubicBezTo>
                    <a:pt x="12" y="1"/>
                    <a:pt x="15" y="0"/>
                    <a:pt x="17" y="0"/>
                  </a:cubicBezTo>
                  <a:cubicBezTo>
                    <a:pt x="19" y="0"/>
                    <a:pt x="21" y="3"/>
                    <a:pt x="20" y="5"/>
                  </a:cubicBezTo>
                  <a:cubicBezTo>
                    <a:pt x="9" y="73"/>
                    <a:pt x="9" y="73"/>
                    <a:pt x="9" y="73"/>
                  </a:cubicBezTo>
                  <a:cubicBezTo>
                    <a:pt x="9" y="133"/>
                    <a:pt x="9" y="133"/>
                    <a:pt x="9" y="133"/>
                  </a:cubicBezTo>
                  <a:cubicBezTo>
                    <a:pt x="9" y="135"/>
                    <a:pt x="7" y="137"/>
                    <a:pt x="4" y="13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iṥ1ïḓè">
              <a:extLst>
                <a:ext uri="{FF2B5EF4-FFF2-40B4-BE49-F238E27FC236}">
                  <a16:creationId xmlns:a16="http://schemas.microsoft.com/office/drawing/2014/main" id="{47BF8F88-72D7-44EF-B152-37807827065A}"/>
                </a:ext>
              </a:extLst>
            </p:cNvPr>
            <p:cNvSpPr/>
            <p:nvPr/>
          </p:nvSpPr>
          <p:spPr bwMode="auto">
            <a:xfrm>
              <a:off x="5883275" y="4354513"/>
              <a:ext cx="184150" cy="122238"/>
            </a:xfrm>
            <a:custGeom>
              <a:avLst/>
              <a:gdLst>
                <a:gd name="T0" fmla="*/ 4 w 56"/>
                <a:gd name="T1" fmla="*/ 37 h 37"/>
                <a:gd name="T2" fmla="*/ 1 w 56"/>
                <a:gd name="T3" fmla="*/ 35 h 37"/>
                <a:gd name="T4" fmla="*/ 2 w 56"/>
                <a:gd name="T5" fmla="*/ 29 h 37"/>
                <a:gd name="T6" fmla="*/ 49 w 56"/>
                <a:gd name="T7" fmla="*/ 2 h 37"/>
                <a:gd name="T8" fmla="*/ 55 w 56"/>
                <a:gd name="T9" fmla="*/ 3 h 37"/>
                <a:gd name="T10" fmla="*/ 54 w 56"/>
                <a:gd name="T11" fmla="*/ 9 h 37"/>
                <a:gd name="T12" fmla="*/ 7 w 56"/>
                <a:gd name="T13" fmla="*/ 36 h 37"/>
                <a:gd name="T14" fmla="*/ 4 w 56"/>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37">
                  <a:moveTo>
                    <a:pt x="4" y="37"/>
                  </a:moveTo>
                  <a:cubicBezTo>
                    <a:pt x="3" y="37"/>
                    <a:pt x="2" y="36"/>
                    <a:pt x="1" y="35"/>
                  </a:cubicBezTo>
                  <a:cubicBezTo>
                    <a:pt x="0" y="33"/>
                    <a:pt x="0" y="30"/>
                    <a:pt x="2" y="29"/>
                  </a:cubicBezTo>
                  <a:cubicBezTo>
                    <a:pt x="49" y="2"/>
                    <a:pt x="49" y="2"/>
                    <a:pt x="49" y="2"/>
                  </a:cubicBezTo>
                  <a:cubicBezTo>
                    <a:pt x="51" y="0"/>
                    <a:pt x="54" y="1"/>
                    <a:pt x="55" y="3"/>
                  </a:cubicBezTo>
                  <a:cubicBezTo>
                    <a:pt x="56" y="5"/>
                    <a:pt x="56" y="8"/>
                    <a:pt x="54" y="9"/>
                  </a:cubicBezTo>
                  <a:cubicBezTo>
                    <a:pt x="7" y="36"/>
                    <a:pt x="7" y="36"/>
                    <a:pt x="7" y="36"/>
                  </a:cubicBezTo>
                  <a:cubicBezTo>
                    <a:pt x="6" y="36"/>
                    <a:pt x="5" y="37"/>
                    <a:pt x="4" y="3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í$1íḓè">
              <a:extLst>
                <a:ext uri="{FF2B5EF4-FFF2-40B4-BE49-F238E27FC236}">
                  <a16:creationId xmlns:a16="http://schemas.microsoft.com/office/drawing/2014/main" id="{E7DB2F2F-E30E-418B-80F9-63212F9997B4}"/>
                </a:ext>
              </a:extLst>
            </p:cNvPr>
            <p:cNvSpPr/>
            <p:nvPr/>
          </p:nvSpPr>
          <p:spPr bwMode="auto">
            <a:xfrm>
              <a:off x="5602288" y="4075113"/>
              <a:ext cx="336550" cy="322263"/>
            </a:xfrm>
            <a:custGeom>
              <a:avLst/>
              <a:gdLst>
                <a:gd name="T0" fmla="*/ 5 w 102"/>
                <a:gd name="T1" fmla="*/ 98 h 98"/>
                <a:gd name="T2" fmla="*/ 2 w 102"/>
                <a:gd name="T3" fmla="*/ 97 h 98"/>
                <a:gd name="T4" fmla="*/ 1 w 102"/>
                <a:gd name="T5" fmla="*/ 91 h 98"/>
                <a:gd name="T6" fmla="*/ 31 w 102"/>
                <a:gd name="T7" fmla="*/ 43 h 98"/>
                <a:gd name="T8" fmla="*/ 39 w 102"/>
                <a:gd name="T9" fmla="*/ 4 h 98"/>
                <a:gd name="T10" fmla="*/ 41 w 102"/>
                <a:gd name="T11" fmla="*/ 1 h 98"/>
                <a:gd name="T12" fmla="*/ 45 w 102"/>
                <a:gd name="T13" fmla="*/ 1 h 98"/>
                <a:gd name="T14" fmla="*/ 100 w 102"/>
                <a:gd name="T15" fmla="*/ 32 h 98"/>
                <a:gd name="T16" fmla="*/ 101 w 102"/>
                <a:gd name="T17" fmla="*/ 38 h 98"/>
                <a:gd name="T18" fmla="*/ 95 w 102"/>
                <a:gd name="T19" fmla="*/ 40 h 98"/>
                <a:gd name="T20" fmla="*/ 46 w 102"/>
                <a:gd name="T21" fmla="*/ 11 h 98"/>
                <a:gd name="T22" fmla="*/ 39 w 102"/>
                <a:gd name="T23" fmla="*/ 46 h 98"/>
                <a:gd name="T24" fmla="*/ 39 w 102"/>
                <a:gd name="T25" fmla="*/ 47 h 98"/>
                <a:gd name="T26" fmla="*/ 8 w 102"/>
                <a:gd name="T27" fmla="*/ 96 h 98"/>
                <a:gd name="T28" fmla="*/ 5 w 102"/>
                <a:gd name="T2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98">
                  <a:moveTo>
                    <a:pt x="5" y="98"/>
                  </a:moveTo>
                  <a:cubicBezTo>
                    <a:pt x="4" y="98"/>
                    <a:pt x="3" y="98"/>
                    <a:pt x="2" y="97"/>
                  </a:cubicBezTo>
                  <a:cubicBezTo>
                    <a:pt x="0" y="96"/>
                    <a:pt x="0" y="93"/>
                    <a:pt x="1" y="91"/>
                  </a:cubicBezTo>
                  <a:cubicBezTo>
                    <a:pt x="31" y="43"/>
                    <a:pt x="31" y="43"/>
                    <a:pt x="31" y="43"/>
                  </a:cubicBezTo>
                  <a:cubicBezTo>
                    <a:pt x="39" y="4"/>
                    <a:pt x="39" y="4"/>
                    <a:pt x="39" y="4"/>
                  </a:cubicBezTo>
                  <a:cubicBezTo>
                    <a:pt x="39" y="2"/>
                    <a:pt x="40" y="1"/>
                    <a:pt x="41" y="1"/>
                  </a:cubicBezTo>
                  <a:cubicBezTo>
                    <a:pt x="43" y="0"/>
                    <a:pt x="44" y="0"/>
                    <a:pt x="45" y="1"/>
                  </a:cubicBezTo>
                  <a:cubicBezTo>
                    <a:pt x="100" y="32"/>
                    <a:pt x="100" y="32"/>
                    <a:pt x="100" y="32"/>
                  </a:cubicBezTo>
                  <a:cubicBezTo>
                    <a:pt x="102" y="33"/>
                    <a:pt x="102" y="36"/>
                    <a:pt x="101" y="38"/>
                  </a:cubicBezTo>
                  <a:cubicBezTo>
                    <a:pt x="100" y="40"/>
                    <a:pt x="97" y="41"/>
                    <a:pt x="95" y="40"/>
                  </a:cubicBezTo>
                  <a:cubicBezTo>
                    <a:pt x="46" y="11"/>
                    <a:pt x="46" y="11"/>
                    <a:pt x="46" y="11"/>
                  </a:cubicBezTo>
                  <a:cubicBezTo>
                    <a:pt x="39" y="46"/>
                    <a:pt x="39" y="46"/>
                    <a:pt x="39" y="46"/>
                  </a:cubicBezTo>
                  <a:cubicBezTo>
                    <a:pt x="39" y="46"/>
                    <a:pt x="39" y="47"/>
                    <a:pt x="39" y="47"/>
                  </a:cubicBezTo>
                  <a:cubicBezTo>
                    <a:pt x="8" y="96"/>
                    <a:pt x="8" y="96"/>
                    <a:pt x="8" y="96"/>
                  </a:cubicBezTo>
                  <a:cubicBezTo>
                    <a:pt x="8" y="97"/>
                    <a:pt x="6" y="98"/>
                    <a:pt x="5" y="9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işļidè">
              <a:extLst>
                <a:ext uri="{FF2B5EF4-FFF2-40B4-BE49-F238E27FC236}">
                  <a16:creationId xmlns:a16="http://schemas.microsoft.com/office/drawing/2014/main" id="{21C4A71C-3DDF-4EDF-A760-02DBECD98D91}"/>
                </a:ext>
              </a:extLst>
            </p:cNvPr>
            <p:cNvSpPr/>
            <p:nvPr/>
          </p:nvSpPr>
          <p:spPr bwMode="auto">
            <a:xfrm>
              <a:off x="5721350" y="4062413"/>
              <a:ext cx="146050" cy="88900"/>
            </a:xfrm>
            <a:custGeom>
              <a:avLst/>
              <a:gdLst>
                <a:gd name="T0" fmla="*/ 22 w 44"/>
                <a:gd name="T1" fmla="*/ 9 h 27"/>
                <a:gd name="T2" fmla="*/ 9 w 44"/>
                <a:gd name="T3" fmla="*/ 1 h 27"/>
                <a:gd name="T4" fmla="*/ 3 w 44"/>
                <a:gd name="T5" fmla="*/ 1 h 27"/>
                <a:gd name="T6" fmla="*/ 0 w 44"/>
                <a:gd name="T7" fmla="*/ 0 h 27"/>
                <a:gd name="T8" fmla="*/ 0 w 44"/>
                <a:gd name="T9" fmla="*/ 4 h 27"/>
                <a:gd name="T10" fmla="*/ 0 w 44"/>
                <a:gd name="T11" fmla="*/ 4 h 27"/>
                <a:gd name="T12" fmla="*/ 2 w 44"/>
                <a:gd name="T13" fmla="*/ 8 h 27"/>
                <a:gd name="T14" fmla="*/ 35 w 44"/>
                <a:gd name="T15" fmla="*/ 26 h 27"/>
                <a:gd name="T16" fmla="*/ 38 w 44"/>
                <a:gd name="T17" fmla="*/ 26 h 27"/>
                <a:gd name="T18" fmla="*/ 43 w 44"/>
                <a:gd name="T19" fmla="*/ 24 h 27"/>
                <a:gd name="T20" fmla="*/ 44 w 44"/>
                <a:gd name="T21" fmla="*/ 22 h 27"/>
                <a:gd name="T22" fmla="*/ 44 w 44"/>
                <a:gd name="T23" fmla="*/ 18 h 27"/>
                <a:gd name="T24" fmla="*/ 22 w 44"/>
                <a:gd name="T25"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27">
                  <a:moveTo>
                    <a:pt x="22" y="9"/>
                  </a:moveTo>
                  <a:cubicBezTo>
                    <a:pt x="9" y="1"/>
                    <a:pt x="9" y="1"/>
                    <a:pt x="9" y="1"/>
                  </a:cubicBezTo>
                  <a:cubicBezTo>
                    <a:pt x="7" y="0"/>
                    <a:pt x="5" y="0"/>
                    <a:pt x="3" y="1"/>
                  </a:cubicBezTo>
                  <a:cubicBezTo>
                    <a:pt x="0" y="0"/>
                    <a:pt x="0" y="0"/>
                    <a:pt x="0" y="0"/>
                  </a:cubicBezTo>
                  <a:cubicBezTo>
                    <a:pt x="0" y="4"/>
                    <a:pt x="0" y="4"/>
                    <a:pt x="0" y="4"/>
                  </a:cubicBezTo>
                  <a:cubicBezTo>
                    <a:pt x="0" y="4"/>
                    <a:pt x="0" y="4"/>
                    <a:pt x="0" y="4"/>
                  </a:cubicBezTo>
                  <a:cubicBezTo>
                    <a:pt x="0" y="6"/>
                    <a:pt x="1" y="7"/>
                    <a:pt x="2" y="8"/>
                  </a:cubicBezTo>
                  <a:cubicBezTo>
                    <a:pt x="35" y="26"/>
                    <a:pt x="35" y="26"/>
                    <a:pt x="35" y="26"/>
                  </a:cubicBezTo>
                  <a:cubicBezTo>
                    <a:pt x="36" y="27"/>
                    <a:pt x="37" y="27"/>
                    <a:pt x="38" y="26"/>
                  </a:cubicBezTo>
                  <a:cubicBezTo>
                    <a:pt x="43" y="24"/>
                    <a:pt x="43" y="24"/>
                    <a:pt x="43" y="24"/>
                  </a:cubicBezTo>
                  <a:cubicBezTo>
                    <a:pt x="44" y="23"/>
                    <a:pt x="44" y="23"/>
                    <a:pt x="44" y="22"/>
                  </a:cubicBezTo>
                  <a:cubicBezTo>
                    <a:pt x="44" y="18"/>
                    <a:pt x="44" y="18"/>
                    <a:pt x="44" y="18"/>
                  </a:cubicBezTo>
                  <a:lnTo>
                    <a:pt x="22" y="9"/>
                  </a:ln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ṧ1iḑè">
              <a:extLst>
                <a:ext uri="{FF2B5EF4-FFF2-40B4-BE49-F238E27FC236}">
                  <a16:creationId xmlns:a16="http://schemas.microsoft.com/office/drawing/2014/main" id="{34A26261-3187-42E0-9CDA-6E8598F8ECD9}"/>
                </a:ext>
              </a:extLst>
            </p:cNvPr>
            <p:cNvSpPr/>
            <p:nvPr/>
          </p:nvSpPr>
          <p:spPr bwMode="auto">
            <a:xfrm>
              <a:off x="5721350" y="4048125"/>
              <a:ext cx="146050" cy="88900"/>
            </a:xfrm>
            <a:custGeom>
              <a:avLst/>
              <a:gdLst>
                <a:gd name="T0" fmla="*/ 43 w 44"/>
                <a:gd name="T1" fmla="*/ 23 h 27"/>
                <a:gd name="T2" fmla="*/ 38 w 44"/>
                <a:gd name="T3" fmla="*/ 26 h 27"/>
                <a:gd name="T4" fmla="*/ 35 w 44"/>
                <a:gd name="T5" fmla="*/ 26 h 27"/>
                <a:gd name="T6" fmla="*/ 2 w 44"/>
                <a:gd name="T7" fmla="*/ 7 h 27"/>
                <a:gd name="T8" fmla="*/ 2 w 44"/>
                <a:gd name="T9" fmla="*/ 1 h 27"/>
                <a:gd name="T10" fmla="*/ 9 w 44"/>
                <a:gd name="T11" fmla="*/ 1 h 27"/>
                <a:gd name="T12" fmla="*/ 43 w 44"/>
                <a:gd name="T13" fmla="*/ 21 h 27"/>
                <a:gd name="T14" fmla="*/ 43 w 44"/>
                <a:gd name="T15" fmla="*/ 23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27">
                  <a:moveTo>
                    <a:pt x="43" y="23"/>
                  </a:moveTo>
                  <a:cubicBezTo>
                    <a:pt x="38" y="26"/>
                    <a:pt x="38" y="26"/>
                    <a:pt x="38" y="26"/>
                  </a:cubicBezTo>
                  <a:cubicBezTo>
                    <a:pt x="37" y="27"/>
                    <a:pt x="36" y="27"/>
                    <a:pt x="35" y="26"/>
                  </a:cubicBezTo>
                  <a:cubicBezTo>
                    <a:pt x="2" y="7"/>
                    <a:pt x="2" y="7"/>
                    <a:pt x="2" y="7"/>
                  </a:cubicBezTo>
                  <a:cubicBezTo>
                    <a:pt x="0" y="6"/>
                    <a:pt x="0" y="2"/>
                    <a:pt x="2" y="1"/>
                  </a:cubicBezTo>
                  <a:cubicBezTo>
                    <a:pt x="4" y="0"/>
                    <a:pt x="7" y="0"/>
                    <a:pt x="9" y="1"/>
                  </a:cubicBezTo>
                  <a:cubicBezTo>
                    <a:pt x="43" y="21"/>
                    <a:pt x="43" y="21"/>
                    <a:pt x="43" y="21"/>
                  </a:cubicBezTo>
                  <a:cubicBezTo>
                    <a:pt x="44" y="21"/>
                    <a:pt x="44" y="23"/>
                    <a:pt x="43" y="23"/>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íśļïďé">
              <a:extLst>
                <a:ext uri="{FF2B5EF4-FFF2-40B4-BE49-F238E27FC236}">
                  <a16:creationId xmlns:a16="http://schemas.microsoft.com/office/drawing/2014/main" id="{6764BEF2-DCE5-48C6-B7E1-50F707F8F170}"/>
                </a:ext>
              </a:extLst>
            </p:cNvPr>
            <p:cNvSpPr/>
            <p:nvPr/>
          </p:nvSpPr>
          <p:spPr bwMode="auto">
            <a:xfrm>
              <a:off x="5727700" y="3771900"/>
              <a:ext cx="220663" cy="315913"/>
            </a:xfrm>
            <a:custGeom>
              <a:avLst/>
              <a:gdLst>
                <a:gd name="T0" fmla="*/ 50 w 67"/>
                <a:gd name="T1" fmla="*/ 9 h 96"/>
                <a:gd name="T2" fmla="*/ 56 w 67"/>
                <a:gd name="T3" fmla="*/ 36 h 96"/>
                <a:gd name="T4" fmla="*/ 15 w 67"/>
                <a:gd name="T5" fmla="*/ 94 h 96"/>
                <a:gd name="T6" fmla="*/ 4 w 67"/>
                <a:gd name="T7" fmla="*/ 76 h 96"/>
                <a:gd name="T8" fmla="*/ 50 w 67"/>
                <a:gd name="T9" fmla="*/ 9 h 96"/>
              </a:gdLst>
              <a:ahLst/>
              <a:cxnLst>
                <a:cxn ang="0">
                  <a:pos x="T0" y="T1"/>
                </a:cxn>
                <a:cxn ang="0">
                  <a:pos x="T2" y="T3"/>
                </a:cxn>
                <a:cxn ang="0">
                  <a:pos x="T4" y="T5"/>
                </a:cxn>
                <a:cxn ang="0">
                  <a:pos x="T6" y="T7"/>
                </a:cxn>
                <a:cxn ang="0">
                  <a:pos x="T8" y="T9"/>
                </a:cxn>
              </a:cxnLst>
              <a:rect l="0" t="0" r="r" b="b"/>
              <a:pathLst>
                <a:path w="67" h="96">
                  <a:moveTo>
                    <a:pt x="50" y="9"/>
                  </a:moveTo>
                  <a:cubicBezTo>
                    <a:pt x="50" y="9"/>
                    <a:pt x="67" y="18"/>
                    <a:pt x="56" y="36"/>
                  </a:cubicBezTo>
                  <a:cubicBezTo>
                    <a:pt x="47" y="51"/>
                    <a:pt x="28" y="91"/>
                    <a:pt x="15" y="94"/>
                  </a:cubicBezTo>
                  <a:cubicBezTo>
                    <a:pt x="4" y="96"/>
                    <a:pt x="0" y="88"/>
                    <a:pt x="4" y="76"/>
                  </a:cubicBezTo>
                  <a:cubicBezTo>
                    <a:pt x="7" y="64"/>
                    <a:pt x="38" y="0"/>
                    <a:pt x="50" y="9"/>
                  </a:cubicBezTo>
                  <a:close/>
                </a:path>
              </a:pathLst>
            </a:custGeom>
            <a:solidFill>
              <a:srgbClr val="26A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ṣḷïḋê">
              <a:extLst>
                <a:ext uri="{FF2B5EF4-FFF2-40B4-BE49-F238E27FC236}">
                  <a16:creationId xmlns:a16="http://schemas.microsoft.com/office/drawing/2014/main" id="{FF69484F-B9A5-4670-9062-D3B04C30A174}"/>
                </a:ext>
              </a:extLst>
            </p:cNvPr>
            <p:cNvSpPr/>
            <p:nvPr/>
          </p:nvSpPr>
          <p:spPr bwMode="auto">
            <a:xfrm>
              <a:off x="5895975" y="3741738"/>
              <a:ext cx="139700" cy="53975"/>
            </a:xfrm>
            <a:custGeom>
              <a:avLst/>
              <a:gdLst>
                <a:gd name="T0" fmla="*/ 3 w 42"/>
                <a:gd name="T1" fmla="*/ 13 h 16"/>
                <a:gd name="T2" fmla="*/ 19 w 42"/>
                <a:gd name="T3" fmla="*/ 15 h 16"/>
                <a:gd name="T4" fmla="*/ 42 w 42"/>
                <a:gd name="T5" fmla="*/ 5 h 16"/>
                <a:gd name="T6" fmla="*/ 42 w 42"/>
                <a:gd name="T7" fmla="*/ 0 h 16"/>
                <a:gd name="T8" fmla="*/ 19 w 42"/>
                <a:gd name="T9" fmla="*/ 5 h 16"/>
                <a:gd name="T10" fmla="*/ 3 w 42"/>
                <a:gd name="T11" fmla="*/ 7 h 16"/>
                <a:gd name="T12" fmla="*/ 0 w 42"/>
                <a:gd name="T13" fmla="*/ 14 h 16"/>
                <a:gd name="T14" fmla="*/ 3 w 42"/>
                <a:gd name="T15" fmla="*/ 13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6">
                  <a:moveTo>
                    <a:pt x="3" y="13"/>
                  </a:moveTo>
                  <a:cubicBezTo>
                    <a:pt x="3" y="13"/>
                    <a:pt x="10" y="16"/>
                    <a:pt x="19" y="15"/>
                  </a:cubicBezTo>
                  <a:cubicBezTo>
                    <a:pt x="29" y="14"/>
                    <a:pt x="42" y="5"/>
                    <a:pt x="42" y="5"/>
                  </a:cubicBezTo>
                  <a:cubicBezTo>
                    <a:pt x="42" y="0"/>
                    <a:pt x="42" y="0"/>
                    <a:pt x="42" y="0"/>
                  </a:cubicBezTo>
                  <a:cubicBezTo>
                    <a:pt x="42" y="0"/>
                    <a:pt x="30" y="4"/>
                    <a:pt x="19" y="5"/>
                  </a:cubicBezTo>
                  <a:cubicBezTo>
                    <a:pt x="9" y="7"/>
                    <a:pt x="3" y="7"/>
                    <a:pt x="3" y="7"/>
                  </a:cubicBezTo>
                  <a:cubicBezTo>
                    <a:pt x="0" y="14"/>
                    <a:pt x="0" y="14"/>
                    <a:pt x="0" y="14"/>
                  </a:cubicBezTo>
                  <a:lnTo>
                    <a:pt x="3" y="13"/>
                  </a:lnTo>
                  <a:close/>
                </a:path>
              </a:pathLst>
            </a:custGeom>
            <a:solidFill>
              <a:srgbClr val="26A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ïs1íḑé">
              <a:extLst>
                <a:ext uri="{FF2B5EF4-FFF2-40B4-BE49-F238E27FC236}">
                  <a16:creationId xmlns:a16="http://schemas.microsoft.com/office/drawing/2014/main" id="{52E3FFFC-EDBE-4474-8967-939DD148E1D4}"/>
                </a:ext>
              </a:extLst>
            </p:cNvPr>
            <p:cNvSpPr/>
            <p:nvPr/>
          </p:nvSpPr>
          <p:spPr bwMode="auto">
            <a:xfrm>
              <a:off x="5862638" y="3514725"/>
              <a:ext cx="222250" cy="247650"/>
            </a:xfrm>
            <a:custGeom>
              <a:avLst/>
              <a:gdLst>
                <a:gd name="T0" fmla="*/ 17 w 67"/>
                <a:gd name="T1" fmla="*/ 54 h 75"/>
                <a:gd name="T2" fmla="*/ 13 w 67"/>
                <a:gd name="T3" fmla="*/ 51 h 75"/>
                <a:gd name="T4" fmla="*/ 13 w 67"/>
                <a:gd name="T5" fmla="*/ 34 h 75"/>
                <a:gd name="T6" fmla="*/ 1 w 67"/>
                <a:gd name="T7" fmla="*/ 23 h 75"/>
                <a:gd name="T8" fmla="*/ 17 w 67"/>
                <a:gd name="T9" fmla="*/ 1 h 75"/>
                <a:gd name="T10" fmla="*/ 21 w 67"/>
                <a:gd name="T11" fmla="*/ 4 h 75"/>
                <a:gd name="T12" fmla="*/ 30 w 67"/>
                <a:gd name="T13" fmla="*/ 2 h 75"/>
                <a:gd name="T14" fmla="*/ 31 w 67"/>
                <a:gd name="T15" fmla="*/ 5 h 75"/>
                <a:gd name="T16" fmla="*/ 39 w 67"/>
                <a:gd name="T17" fmla="*/ 5 h 75"/>
                <a:gd name="T18" fmla="*/ 39 w 67"/>
                <a:gd name="T19" fmla="*/ 8 h 75"/>
                <a:gd name="T20" fmla="*/ 61 w 67"/>
                <a:gd name="T21" fmla="*/ 19 h 75"/>
                <a:gd name="T22" fmla="*/ 58 w 67"/>
                <a:gd name="T23" fmla="*/ 62 h 75"/>
                <a:gd name="T24" fmla="*/ 42 w 67"/>
                <a:gd name="T25" fmla="*/ 74 h 75"/>
                <a:gd name="T26" fmla="*/ 25 w 67"/>
                <a:gd name="T27" fmla="*/ 70 h 75"/>
                <a:gd name="T28" fmla="*/ 21 w 67"/>
                <a:gd name="T29" fmla="*/ 61 h 75"/>
                <a:gd name="T30" fmla="*/ 23 w 67"/>
                <a:gd name="T31" fmla="*/ 53 h 75"/>
                <a:gd name="T32" fmla="*/ 17 w 67"/>
                <a:gd name="T33" fmla="*/ 5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75">
                  <a:moveTo>
                    <a:pt x="17" y="54"/>
                  </a:moveTo>
                  <a:cubicBezTo>
                    <a:pt x="13" y="51"/>
                    <a:pt x="13" y="51"/>
                    <a:pt x="13" y="51"/>
                  </a:cubicBezTo>
                  <a:cubicBezTo>
                    <a:pt x="13" y="51"/>
                    <a:pt x="15" y="37"/>
                    <a:pt x="13" y="34"/>
                  </a:cubicBezTo>
                  <a:cubicBezTo>
                    <a:pt x="12" y="31"/>
                    <a:pt x="3" y="32"/>
                    <a:pt x="1" y="23"/>
                  </a:cubicBezTo>
                  <a:cubicBezTo>
                    <a:pt x="0" y="14"/>
                    <a:pt x="11" y="2"/>
                    <a:pt x="17" y="1"/>
                  </a:cubicBezTo>
                  <a:cubicBezTo>
                    <a:pt x="23" y="0"/>
                    <a:pt x="21" y="4"/>
                    <a:pt x="21" y="4"/>
                  </a:cubicBezTo>
                  <a:cubicBezTo>
                    <a:pt x="21" y="4"/>
                    <a:pt x="26" y="2"/>
                    <a:pt x="30" y="2"/>
                  </a:cubicBezTo>
                  <a:cubicBezTo>
                    <a:pt x="33" y="2"/>
                    <a:pt x="31" y="5"/>
                    <a:pt x="31" y="5"/>
                  </a:cubicBezTo>
                  <a:cubicBezTo>
                    <a:pt x="31" y="5"/>
                    <a:pt x="38" y="5"/>
                    <a:pt x="39" y="5"/>
                  </a:cubicBezTo>
                  <a:cubicBezTo>
                    <a:pt x="40" y="5"/>
                    <a:pt x="39" y="8"/>
                    <a:pt x="39" y="8"/>
                  </a:cubicBezTo>
                  <a:cubicBezTo>
                    <a:pt x="39" y="8"/>
                    <a:pt x="55" y="12"/>
                    <a:pt x="61" y="19"/>
                  </a:cubicBezTo>
                  <a:cubicBezTo>
                    <a:pt x="67" y="27"/>
                    <a:pt x="61" y="53"/>
                    <a:pt x="58" y="62"/>
                  </a:cubicBezTo>
                  <a:cubicBezTo>
                    <a:pt x="55" y="71"/>
                    <a:pt x="50" y="73"/>
                    <a:pt x="42" y="74"/>
                  </a:cubicBezTo>
                  <a:cubicBezTo>
                    <a:pt x="33" y="75"/>
                    <a:pt x="28" y="72"/>
                    <a:pt x="25" y="70"/>
                  </a:cubicBezTo>
                  <a:cubicBezTo>
                    <a:pt x="21" y="68"/>
                    <a:pt x="21" y="61"/>
                    <a:pt x="21" y="61"/>
                  </a:cubicBezTo>
                  <a:cubicBezTo>
                    <a:pt x="21" y="61"/>
                    <a:pt x="24" y="58"/>
                    <a:pt x="23" y="53"/>
                  </a:cubicBezTo>
                  <a:cubicBezTo>
                    <a:pt x="22" y="47"/>
                    <a:pt x="19" y="43"/>
                    <a:pt x="17" y="54"/>
                  </a:cubicBezTo>
                  <a:close/>
                </a:path>
              </a:pathLst>
            </a:custGeom>
            <a:solidFill>
              <a:srgbClr val="6746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lïdè">
              <a:extLst>
                <a:ext uri="{FF2B5EF4-FFF2-40B4-BE49-F238E27FC236}">
                  <a16:creationId xmlns:a16="http://schemas.microsoft.com/office/drawing/2014/main" id="{6AFC30B3-53B0-4E8B-9411-DB12850EA2F2}"/>
                </a:ext>
              </a:extLst>
            </p:cNvPr>
            <p:cNvSpPr/>
            <p:nvPr/>
          </p:nvSpPr>
          <p:spPr bwMode="auto">
            <a:xfrm>
              <a:off x="5200650" y="3205163"/>
              <a:ext cx="125413" cy="174625"/>
            </a:xfrm>
            <a:custGeom>
              <a:avLst/>
              <a:gdLst>
                <a:gd name="T0" fmla="*/ 3 w 38"/>
                <a:gd name="T1" fmla="*/ 0 h 53"/>
                <a:gd name="T2" fmla="*/ 3 w 38"/>
                <a:gd name="T3" fmla="*/ 40 h 53"/>
                <a:gd name="T4" fmla="*/ 16 w 38"/>
                <a:gd name="T5" fmla="*/ 45 h 53"/>
                <a:gd name="T6" fmla="*/ 16 w 38"/>
                <a:gd name="T7" fmla="*/ 53 h 53"/>
                <a:gd name="T8" fmla="*/ 32 w 38"/>
                <a:gd name="T9" fmla="*/ 53 h 53"/>
                <a:gd name="T10" fmla="*/ 38 w 38"/>
                <a:gd name="T11" fmla="*/ 13 h 53"/>
                <a:gd name="T12" fmla="*/ 3 w 38"/>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8" h="53">
                  <a:moveTo>
                    <a:pt x="3" y="0"/>
                  </a:moveTo>
                  <a:cubicBezTo>
                    <a:pt x="3" y="0"/>
                    <a:pt x="0" y="33"/>
                    <a:pt x="3" y="40"/>
                  </a:cubicBezTo>
                  <a:cubicBezTo>
                    <a:pt x="7" y="46"/>
                    <a:pt x="16" y="45"/>
                    <a:pt x="16" y="45"/>
                  </a:cubicBezTo>
                  <a:cubicBezTo>
                    <a:pt x="16" y="53"/>
                    <a:pt x="16" y="53"/>
                    <a:pt x="16" y="53"/>
                  </a:cubicBezTo>
                  <a:cubicBezTo>
                    <a:pt x="32" y="53"/>
                    <a:pt x="32" y="53"/>
                    <a:pt x="32" y="53"/>
                  </a:cubicBezTo>
                  <a:cubicBezTo>
                    <a:pt x="38" y="13"/>
                    <a:pt x="38" y="13"/>
                    <a:pt x="38" y="13"/>
                  </a:cubicBezTo>
                  <a:lnTo>
                    <a:pt x="3" y="0"/>
                  </a:ln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iṥļíde">
              <a:extLst>
                <a:ext uri="{FF2B5EF4-FFF2-40B4-BE49-F238E27FC236}">
                  <a16:creationId xmlns:a16="http://schemas.microsoft.com/office/drawing/2014/main" id="{E4BA5866-79AA-45A9-A4A5-D4EBFC79D726}"/>
                </a:ext>
              </a:extLst>
            </p:cNvPr>
            <p:cNvSpPr/>
            <p:nvPr/>
          </p:nvSpPr>
          <p:spPr bwMode="auto">
            <a:xfrm>
              <a:off x="4824413" y="3916363"/>
              <a:ext cx="153988" cy="85725"/>
            </a:xfrm>
            <a:custGeom>
              <a:avLst/>
              <a:gdLst>
                <a:gd name="T0" fmla="*/ 27 w 47"/>
                <a:gd name="T1" fmla="*/ 3 h 26"/>
                <a:gd name="T2" fmla="*/ 5 w 47"/>
                <a:gd name="T3" fmla="*/ 3 h 26"/>
                <a:gd name="T4" fmla="*/ 9 w 47"/>
                <a:gd name="T5" fmla="*/ 17 h 26"/>
                <a:gd name="T6" fmla="*/ 42 w 47"/>
                <a:gd name="T7" fmla="*/ 20 h 26"/>
                <a:gd name="T8" fmla="*/ 47 w 47"/>
                <a:gd name="T9" fmla="*/ 4 h 26"/>
                <a:gd name="T10" fmla="*/ 27 w 47"/>
                <a:gd name="T11" fmla="*/ 3 h 26"/>
              </a:gdLst>
              <a:ahLst/>
              <a:cxnLst>
                <a:cxn ang="0">
                  <a:pos x="T0" y="T1"/>
                </a:cxn>
                <a:cxn ang="0">
                  <a:pos x="T2" y="T3"/>
                </a:cxn>
                <a:cxn ang="0">
                  <a:pos x="T4" y="T5"/>
                </a:cxn>
                <a:cxn ang="0">
                  <a:pos x="T6" y="T7"/>
                </a:cxn>
                <a:cxn ang="0">
                  <a:pos x="T8" y="T9"/>
                </a:cxn>
                <a:cxn ang="0">
                  <a:pos x="T10" y="T11"/>
                </a:cxn>
              </a:cxnLst>
              <a:rect l="0" t="0" r="r" b="b"/>
              <a:pathLst>
                <a:path w="47" h="26">
                  <a:moveTo>
                    <a:pt x="27" y="3"/>
                  </a:moveTo>
                  <a:cubicBezTo>
                    <a:pt x="27" y="3"/>
                    <a:pt x="10" y="0"/>
                    <a:pt x="5" y="3"/>
                  </a:cubicBezTo>
                  <a:cubicBezTo>
                    <a:pt x="0" y="6"/>
                    <a:pt x="2" y="15"/>
                    <a:pt x="9" y="17"/>
                  </a:cubicBezTo>
                  <a:cubicBezTo>
                    <a:pt x="15" y="18"/>
                    <a:pt x="38" y="26"/>
                    <a:pt x="42" y="20"/>
                  </a:cubicBezTo>
                  <a:cubicBezTo>
                    <a:pt x="47" y="14"/>
                    <a:pt x="47" y="4"/>
                    <a:pt x="47" y="4"/>
                  </a:cubicBezTo>
                  <a:lnTo>
                    <a:pt x="27" y="3"/>
                  </a:lnTo>
                  <a:close/>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îs1îḑé">
              <a:extLst>
                <a:ext uri="{FF2B5EF4-FFF2-40B4-BE49-F238E27FC236}">
                  <a16:creationId xmlns:a16="http://schemas.microsoft.com/office/drawing/2014/main" id="{505F175B-C190-4FF1-A3BA-1848DFD77A6A}"/>
                </a:ext>
              </a:extLst>
            </p:cNvPr>
            <p:cNvSpPr/>
            <p:nvPr/>
          </p:nvSpPr>
          <p:spPr bwMode="auto">
            <a:xfrm>
              <a:off x="4999038" y="3619500"/>
              <a:ext cx="207963" cy="136525"/>
            </a:xfrm>
            <a:custGeom>
              <a:avLst/>
              <a:gdLst>
                <a:gd name="T0" fmla="*/ 63 w 63"/>
                <a:gd name="T1" fmla="*/ 13 h 41"/>
                <a:gd name="T2" fmla="*/ 16 w 63"/>
                <a:gd name="T3" fmla="*/ 1 h 41"/>
                <a:gd name="T4" fmla="*/ 0 w 63"/>
                <a:gd name="T5" fmla="*/ 28 h 41"/>
                <a:gd name="T6" fmla="*/ 61 w 63"/>
                <a:gd name="T7" fmla="*/ 41 h 41"/>
                <a:gd name="T8" fmla="*/ 63 w 63"/>
                <a:gd name="T9" fmla="*/ 13 h 41"/>
              </a:gdLst>
              <a:ahLst/>
              <a:cxnLst>
                <a:cxn ang="0">
                  <a:pos x="T0" y="T1"/>
                </a:cxn>
                <a:cxn ang="0">
                  <a:pos x="T2" y="T3"/>
                </a:cxn>
                <a:cxn ang="0">
                  <a:pos x="T4" y="T5"/>
                </a:cxn>
                <a:cxn ang="0">
                  <a:pos x="T6" y="T7"/>
                </a:cxn>
                <a:cxn ang="0">
                  <a:pos x="T8" y="T9"/>
                </a:cxn>
              </a:cxnLst>
              <a:rect l="0" t="0" r="r" b="b"/>
              <a:pathLst>
                <a:path w="63" h="41">
                  <a:moveTo>
                    <a:pt x="63" y="13"/>
                  </a:moveTo>
                  <a:cubicBezTo>
                    <a:pt x="63" y="13"/>
                    <a:pt x="31" y="2"/>
                    <a:pt x="16" y="1"/>
                  </a:cubicBezTo>
                  <a:cubicBezTo>
                    <a:pt x="1" y="0"/>
                    <a:pt x="0" y="28"/>
                    <a:pt x="0" y="28"/>
                  </a:cubicBezTo>
                  <a:cubicBezTo>
                    <a:pt x="61" y="41"/>
                    <a:pt x="61" y="41"/>
                    <a:pt x="61" y="41"/>
                  </a:cubicBezTo>
                  <a:lnTo>
                    <a:pt x="63" y="13"/>
                  </a:lnTo>
                  <a:close/>
                </a:path>
              </a:pathLst>
            </a:custGeom>
            <a:solidFill>
              <a:srgbClr val="E69C8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îṡlíḋe">
              <a:extLst>
                <a:ext uri="{FF2B5EF4-FFF2-40B4-BE49-F238E27FC236}">
                  <a16:creationId xmlns:a16="http://schemas.microsoft.com/office/drawing/2014/main" id="{F186C656-6473-48A6-A995-0619415B63E6}"/>
                </a:ext>
              </a:extLst>
            </p:cNvPr>
            <p:cNvSpPr/>
            <p:nvPr/>
          </p:nvSpPr>
          <p:spPr bwMode="auto">
            <a:xfrm>
              <a:off x="4989513" y="3795713"/>
              <a:ext cx="201613" cy="127000"/>
            </a:xfrm>
            <a:custGeom>
              <a:avLst/>
              <a:gdLst>
                <a:gd name="T0" fmla="*/ 5 w 61"/>
                <a:gd name="T1" fmla="*/ 39 h 39"/>
                <a:gd name="T2" fmla="*/ 1 w 61"/>
                <a:gd name="T3" fmla="*/ 37 h 39"/>
                <a:gd name="T4" fmla="*/ 3 w 61"/>
                <a:gd name="T5" fmla="*/ 31 h 39"/>
                <a:gd name="T6" fmla="*/ 54 w 61"/>
                <a:gd name="T7" fmla="*/ 1 h 39"/>
                <a:gd name="T8" fmla="*/ 60 w 61"/>
                <a:gd name="T9" fmla="*/ 3 h 39"/>
                <a:gd name="T10" fmla="*/ 59 w 61"/>
                <a:gd name="T11" fmla="*/ 9 h 39"/>
                <a:gd name="T12" fmla="*/ 7 w 61"/>
                <a:gd name="T13" fmla="*/ 38 h 39"/>
                <a:gd name="T14" fmla="*/ 5 w 61"/>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39">
                  <a:moveTo>
                    <a:pt x="5" y="39"/>
                  </a:moveTo>
                  <a:cubicBezTo>
                    <a:pt x="4" y="39"/>
                    <a:pt x="2" y="38"/>
                    <a:pt x="1" y="37"/>
                  </a:cubicBezTo>
                  <a:cubicBezTo>
                    <a:pt x="0" y="35"/>
                    <a:pt x="1" y="32"/>
                    <a:pt x="3" y="31"/>
                  </a:cubicBezTo>
                  <a:cubicBezTo>
                    <a:pt x="54" y="1"/>
                    <a:pt x="54" y="1"/>
                    <a:pt x="54" y="1"/>
                  </a:cubicBezTo>
                  <a:cubicBezTo>
                    <a:pt x="56" y="0"/>
                    <a:pt x="59" y="1"/>
                    <a:pt x="60" y="3"/>
                  </a:cubicBezTo>
                  <a:cubicBezTo>
                    <a:pt x="61" y="5"/>
                    <a:pt x="61" y="8"/>
                    <a:pt x="59" y="9"/>
                  </a:cubicBezTo>
                  <a:cubicBezTo>
                    <a:pt x="7" y="38"/>
                    <a:pt x="7" y="38"/>
                    <a:pt x="7" y="38"/>
                  </a:cubicBezTo>
                  <a:cubicBezTo>
                    <a:pt x="6" y="39"/>
                    <a:pt x="6" y="39"/>
                    <a:pt x="5" y="39"/>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îśļîḋê">
              <a:extLst>
                <a:ext uri="{FF2B5EF4-FFF2-40B4-BE49-F238E27FC236}">
                  <a16:creationId xmlns:a16="http://schemas.microsoft.com/office/drawing/2014/main" id="{60D271B9-4ABD-4AC1-8507-0D082348E78E}"/>
                </a:ext>
              </a:extLst>
            </p:cNvPr>
            <p:cNvSpPr/>
            <p:nvPr/>
          </p:nvSpPr>
          <p:spPr bwMode="auto">
            <a:xfrm>
              <a:off x="5045075" y="3719513"/>
              <a:ext cx="360363" cy="220663"/>
            </a:xfrm>
            <a:custGeom>
              <a:avLst/>
              <a:gdLst>
                <a:gd name="T0" fmla="*/ 96 w 109"/>
                <a:gd name="T1" fmla="*/ 30 h 67"/>
                <a:gd name="T2" fmla="*/ 53 w 109"/>
                <a:gd name="T3" fmla="*/ 5 h 67"/>
                <a:gd name="T4" fmla="*/ 26 w 109"/>
                <a:gd name="T5" fmla="*/ 5 h 67"/>
                <a:gd name="T6" fmla="*/ 6 w 109"/>
                <a:gd name="T7" fmla="*/ 16 h 67"/>
                <a:gd name="T8" fmla="*/ 2 w 109"/>
                <a:gd name="T9" fmla="*/ 20 h 67"/>
                <a:gd name="T10" fmla="*/ 0 w 109"/>
                <a:gd name="T11" fmla="*/ 20 h 67"/>
                <a:gd name="T12" fmla="*/ 0 w 109"/>
                <a:gd name="T13" fmla="*/ 27 h 67"/>
                <a:gd name="T14" fmla="*/ 0 w 109"/>
                <a:gd name="T15" fmla="*/ 27 h 67"/>
                <a:gd name="T16" fmla="*/ 0 w 109"/>
                <a:gd name="T17" fmla="*/ 27 h 67"/>
                <a:gd name="T18" fmla="*/ 0 w 109"/>
                <a:gd name="T19" fmla="*/ 27 h 67"/>
                <a:gd name="T20" fmla="*/ 7 w 109"/>
                <a:gd name="T21" fmla="*/ 38 h 67"/>
                <a:gd name="T22" fmla="*/ 58 w 109"/>
                <a:gd name="T23" fmla="*/ 67 h 67"/>
                <a:gd name="T24" fmla="*/ 109 w 109"/>
                <a:gd name="T25" fmla="*/ 38 h 67"/>
                <a:gd name="T26" fmla="*/ 109 w 109"/>
                <a:gd name="T27" fmla="*/ 31 h 67"/>
                <a:gd name="T28" fmla="*/ 96 w 109"/>
                <a:gd name="T29" fmla="*/ 3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67">
                  <a:moveTo>
                    <a:pt x="96" y="30"/>
                  </a:moveTo>
                  <a:cubicBezTo>
                    <a:pt x="53" y="5"/>
                    <a:pt x="53" y="5"/>
                    <a:pt x="53" y="5"/>
                  </a:cubicBezTo>
                  <a:cubicBezTo>
                    <a:pt x="44" y="0"/>
                    <a:pt x="34" y="0"/>
                    <a:pt x="26" y="5"/>
                  </a:cubicBezTo>
                  <a:cubicBezTo>
                    <a:pt x="6" y="16"/>
                    <a:pt x="6" y="16"/>
                    <a:pt x="6" y="16"/>
                  </a:cubicBezTo>
                  <a:cubicBezTo>
                    <a:pt x="5" y="17"/>
                    <a:pt x="3" y="19"/>
                    <a:pt x="2" y="20"/>
                  </a:cubicBezTo>
                  <a:cubicBezTo>
                    <a:pt x="0" y="20"/>
                    <a:pt x="0" y="20"/>
                    <a:pt x="0" y="20"/>
                  </a:cubicBezTo>
                  <a:cubicBezTo>
                    <a:pt x="0" y="27"/>
                    <a:pt x="0" y="27"/>
                    <a:pt x="0" y="27"/>
                  </a:cubicBezTo>
                  <a:cubicBezTo>
                    <a:pt x="0" y="27"/>
                    <a:pt x="0" y="27"/>
                    <a:pt x="0" y="27"/>
                  </a:cubicBezTo>
                  <a:cubicBezTo>
                    <a:pt x="0" y="27"/>
                    <a:pt x="0" y="27"/>
                    <a:pt x="0" y="27"/>
                  </a:cubicBezTo>
                  <a:cubicBezTo>
                    <a:pt x="0" y="27"/>
                    <a:pt x="0" y="27"/>
                    <a:pt x="0" y="27"/>
                  </a:cubicBezTo>
                  <a:cubicBezTo>
                    <a:pt x="0" y="31"/>
                    <a:pt x="2" y="35"/>
                    <a:pt x="7" y="38"/>
                  </a:cubicBezTo>
                  <a:cubicBezTo>
                    <a:pt x="58" y="67"/>
                    <a:pt x="58" y="67"/>
                    <a:pt x="58" y="67"/>
                  </a:cubicBezTo>
                  <a:cubicBezTo>
                    <a:pt x="109" y="38"/>
                    <a:pt x="109" y="38"/>
                    <a:pt x="109" y="38"/>
                  </a:cubicBezTo>
                  <a:cubicBezTo>
                    <a:pt x="109" y="31"/>
                    <a:pt x="109" y="31"/>
                    <a:pt x="109" y="31"/>
                  </a:cubicBezTo>
                  <a:lnTo>
                    <a:pt x="96" y="30"/>
                  </a:ln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iŝ1íďè">
              <a:extLst>
                <a:ext uri="{FF2B5EF4-FFF2-40B4-BE49-F238E27FC236}">
                  <a16:creationId xmlns:a16="http://schemas.microsoft.com/office/drawing/2014/main" id="{CAB95194-2A8C-472E-A6A1-9F56D77ADA70}"/>
                </a:ext>
              </a:extLst>
            </p:cNvPr>
            <p:cNvSpPr/>
            <p:nvPr/>
          </p:nvSpPr>
          <p:spPr bwMode="auto">
            <a:xfrm>
              <a:off x="5038725" y="3695700"/>
              <a:ext cx="366713" cy="220663"/>
            </a:xfrm>
            <a:custGeom>
              <a:avLst/>
              <a:gdLst>
                <a:gd name="T0" fmla="*/ 9 w 111"/>
                <a:gd name="T1" fmla="*/ 38 h 67"/>
                <a:gd name="T2" fmla="*/ 60 w 111"/>
                <a:gd name="T3" fmla="*/ 67 h 67"/>
                <a:gd name="T4" fmla="*/ 111 w 111"/>
                <a:gd name="T5" fmla="*/ 38 h 67"/>
                <a:gd name="T6" fmla="*/ 55 w 111"/>
                <a:gd name="T7" fmla="*/ 5 h 67"/>
                <a:gd name="T8" fmla="*/ 28 w 111"/>
                <a:gd name="T9" fmla="*/ 5 h 67"/>
                <a:gd name="T10" fmla="*/ 8 w 111"/>
                <a:gd name="T11" fmla="*/ 17 h 67"/>
                <a:gd name="T12" fmla="*/ 9 w 111"/>
                <a:gd name="T13" fmla="*/ 38 h 67"/>
              </a:gdLst>
              <a:ahLst/>
              <a:cxnLst>
                <a:cxn ang="0">
                  <a:pos x="T0" y="T1"/>
                </a:cxn>
                <a:cxn ang="0">
                  <a:pos x="T2" y="T3"/>
                </a:cxn>
                <a:cxn ang="0">
                  <a:pos x="T4" y="T5"/>
                </a:cxn>
                <a:cxn ang="0">
                  <a:pos x="T6" y="T7"/>
                </a:cxn>
                <a:cxn ang="0">
                  <a:pos x="T8" y="T9"/>
                </a:cxn>
                <a:cxn ang="0">
                  <a:pos x="T10" y="T11"/>
                </a:cxn>
                <a:cxn ang="0">
                  <a:pos x="T12" y="T13"/>
                </a:cxn>
              </a:cxnLst>
              <a:rect l="0" t="0" r="r" b="b"/>
              <a:pathLst>
                <a:path w="111" h="67">
                  <a:moveTo>
                    <a:pt x="9" y="38"/>
                  </a:moveTo>
                  <a:cubicBezTo>
                    <a:pt x="60" y="67"/>
                    <a:pt x="60" y="67"/>
                    <a:pt x="60" y="67"/>
                  </a:cubicBezTo>
                  <a:cubicBezTo>
                    <a:pt x="111" y="38"/>
                    <a:pt x="111" y="38"/>
                    <a:pt x="111" y="38"/>
                  </a:cubicBezTo>
                  <a:cubicBezTo>
                    <a:pt x="55" y="5"/>
                    <a:pt x="55" y="5"/>
                    <a:pt x="55" y="5"/>
                  </a:cubicBezTo>
                  <a:cubicBezTo>
                    <a:pt x="46" y="0"/>
                    <a:pt x="36" y="0"/>
                    <a:pt x="28" y="5"/>
                  </a:cubicBezTo>
                  <a:cubicBezTo>
                    <a:pt x="8" y="17"/>
                    <a:pt x="8" y="17"/>
                    <a:pt x="8" y="17"/>
                  </a:cubicBezTo>
                  <a:cubicBezTo>
                    <a:pt x="0" y="21"/>
                    <a:pt x="0" y="33"/>
                    <a:pt x="9" y="38"/>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iṡliďè">
              <a:extLst>
                <a:ext uri="{FF2B5EF4-FFF2-40B4-BE49-F238E27FC236}">
                  <a16:creationId xmlns:a16="http://schemas.microsoft.com/office/drawing/2014/main" id="{641205B2-1042-4194-B04B-72A1613D5032}"/>
                </a:ext>
              </a:extLst>
            </p:cNvPr>
            <p:cNvSpPr/>
            <p:nvPr/>
          </p:nvSpPr>
          <p:spPr bwMode="auto">
            <a:xfrm>
              <a:off x="4892675" y="3603625"/>
              <a:ext cx="482600" cy="361950"/>
            </a:xfrm>
            <a:custGeom>
              <a:avLst/>
              <a:gdLst>
                <a:gd name="T0" fmla="*/ 146 w 146"/>
                <a:gd name="T1" fmla="*/ 32 h 110"/>
                <a:gd name="T2" fmla="*/ 137 w 146"/>
                <a:gd name="T3" fmla="*/ 61 h 110"/>
                <a:gd name="T4" fmla="*/ 90 w 146"/>
                <a:gd name="T5" fmla="*/ 78 h 110"/>
                <a:gd name="T6" fmla="*/ 42 w 146"/>
                <a:gd name="T7" fmla="*/ 47 h 110"/>
                <a:gd name="T8" fmla="*/ 35 w 146"/>
                <a:gd name="T9" fmla="*/ 79 h 110"/>
                <a:gd name="T10" fmla="*/ 22 w 146"/>
                <a:gd name="T11" fmla="*/ 107 h 110"/>
                <a:gd name="T12" fmla="*/ 6 w 146"/>
                <a:gd name="T13" fmla="*/ 104 h 110"/>
                <a:gd name="T14" fmla="*/ 28 w 146"/>
                <a:gd name="T15" fmla="*/ 17 h 110"/>
                <a:gd name="T16" fmla="*/ 89 w 146"/>
                <a:gd name="T17" fmla="*/ 30 h 110"/>
                <a:gd name="T18" fmla="*/ 146 w 146"/>
                <a:gd name="T19" fmla="*/ 3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10">
                  <a:moveTo>
                    <a:pt x="146" y="32"/>
                  </a:moveTo>
                  <a:cubicBezTo>
                    <a:pt x="146" y="32"/>
                    <a:pt x="144" y="54"/>
                    <a:pt x="137" y="61"/>
                  </a:cubicBezTo>
                  <a:cubicBezTo>
                    <a:pt x="131" y="67"/>
                    <a:pt x="103" y="80"/>
                    <a:pt x="90" y="78"/>
                  </a:cubicBezTo>
                  <a:cubicBezTo>
                    <a:pt x="77" y="76"/>
                    <a:pt x="42" y="47"/>
                    <a:pt x="42" y="47"/>
                  </a:cubicBezTo>
                  <a:cubicBezTo>
                    <a:pt x="43" y="58"/>
                    <a:pt x="40" y="69"/>
                    <a:pt x="35" y="79"/>
                  </a:cubicBezTo>
                  <a:cubicBezTo>
                    <a:pt x="22" y="107"/>
                    <a:pt x="22" y="107"/>
                    <a:pt x="22" y="107"/>
                  </a:cubicBezTo>
                  <a:cubicBezTo>
                    <a:pt x="22" y="107"/>
                    <a:pt x="12" y="110"/>
                    <a:pt x="6" y="104"/>
                  </a:cubicBezTo>
                  <a:cubicBezTo>
                    <a:pt x="0" y="98"/>
                    <a:pt x="24" y="24"/>
                    <a:pt x="28" y="17"/>
                  </a:cubicBezTo>
                  <a:cubicBezTo>
                    <a:pt x="39" y="0"/>
                    <a:pt x="89" y="30"/>
                    <a:pt x="89" y="30"/>
                  </a:cubicBezTo>
                  <a:lnTo>
                    <a:pt x="146" y="32"/>
                  </a:lnTo>
                  <a:close/>
                </a:path>
              </a:pathLst>
            </a:custGeom>
            <a:solidFill>
              <a:srgbClr val="FFAD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iṧļîde">
              <a:extLst>
                <a:ext uri="{FF2B5EF4-FFF2-40B4-BE49-F238E27FC236}">
                  <a16:creationId xmlns:a16="http://schemas.microsoft.com/office/drawing/2014/main" id="{C5320720-24AF-47F6-AA88-2185D2234DA4}"/>
                </a:ext>
              </a:extLst>
            </p:cNvPr>
            <p:cNvSpPr/>
            <p:nvPr/>
          </p:nvSpPr>
          <p:spPr bwMode="auto">
            <a:xfrm>
              <a:off x="4995863" y="3613150"/>
              <a:ext cx="379413" cy="266700"/>
            </a:xfrm>
            <a:custGeom>
              <a:avLst/>
              <a:gdLst>
                <a:gd name="T0" fmla="*/ 11 w 115"/>
                <a:gd name="T1" fmla="*/ 44 h 81"/>
                <a:gd name="T2" fmla="*/ 11 w 115"/>
                <a:gd name="T3" fmla="*/ 9 h 81"/>
                <a:gd name="T4" fmla="*/ 32 w 115"/>
                <a:gd name="T5" fmla="*/ 5 h 81"/>
                <a:gd name="T6" fmla="*/ 76 w 115"/>
                <a:gd name="T7" fmla="*/ 16 h 81"/>
                <a:gd name="T8" fmla="*/ 115 w 115"/>
                <a:gd name="T9" fmla="*/ 29 h 81"/>
                <a:gd name="T10" fmla="*/ 107 w 115"/>
                <a:gd name="T11" fmla="*/ 60 h 81"/>
                <a:gd name="T12" fmla="*/ 54 w 115"/>
                <a:gd name="T13" fmla="*/ 75 h 81"/>
                <a:gd name="T14" fmla="*/ 11 w 115"/>
                <a:gd name="T15" fmla="*/ 44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81">
                  <a:moveTo>
                    <a:pt x="11" y="44"/>
                  </a:moveTo>
                  <a:cubicBezTo>
                    <a:pt x="11" y="44"/>
                    <a:pt x="0" y="17"/>
                    <a:pt x="11" y="9"/>
                  </a:cubicBezTo>
                  <a:cubicBezTo>
                    <a:pt x="22" y="0"/>
                    <a:pt x="32" y="5"/>
                    <a:pt x="32" y="5"/>
                  </a:cubicBezTo>
                  <a:cubicBezTo>
                    <a:pt x="76" y="16"/>
                    <a:pt x="76" y="16"/>
                    <a:pt x="76" y="16"/>
                  </a:cubicBezTo>
                  <a:cubicBezTo>
                    <a:pt x="115" y="29"/>
                    <a:pt x="115" y="29"/>
                    <a:pt x="115" y="29"/>
                  </a:cubicBezTo>
                  <a:cubicBezTo>
                    <a:pt x="115" y="29"/>
                    <a:pt x="115" y="50"/>
                    <a:pt x="107" y="60"/>
                  </a:cubicBezTo>
                  <a:cubicBezTo>
                    <a:pt x="100" y="70"/>
                    <a:pt x="71" y="81"/>
                    <a:pt x="54" y="75"/>
                  </a:cubicBezTo>
                  <a:cubicBezTo>
                    <a:pt x="38" y="69"/>
                    <a:pt x="11" y="44"/>
                    <a:pt x="11" y="44"/>
                  </a:cubicBezTo>
                  <a:close/>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ï$ļîḑe">
              <a:extLst>
                <a:ext uri="{FF2B5EF4-FFF2-40B4-BE49-F238E27FC236}">
                  <a16:creationId xmlns:a16="http://schemas.microsoft.com/office/drawing/2014/main" id="{E5C1FFE2-446D-45F0-A238-7895CC96889C}"/>
                </a:ext>
              </a:extLst>
            </p:cNvPr>
            <p:cNvSpPr/>
            <p:nvPr/>
          </p:nvSpPr>
          <p:spPr bwMode="auto">
            <a:xfrm>
              <a:off x="5170488" y="3363913"/>
              <a:ext cx="241300" cy="414338"/>
            </a:xfrm>
            <a:custGeom>
              <a:avLst/>
              <a:gdLst>
                <a:gd name="T0" fmla="*/ 62 w 73"/>
                <a:gd name="T1" fmla="*/ 0 h 126"/>
                <a:gd name="T2" fmla="*/ 71 w 73"/>
                <a:gd name="T3" fmla="*/ 18 h 126"/>
                <a:gd name="T4" fmla="*/ 73 w 73"/>
                <a:gd name="T5" fmla="*/ 45 h 126"/>
                <a:gd name="T6" fmla="*/ 63 w 73"/>
                <a:gd name="T7" fmla="*/ 103 h 126"/>
                <a:gd name="T8" fmla="*/ 22 w 73"/>
                <a:gd name="T9" fmla="*/ 124 h 126"/>
                <a:gd name="T10" fmla="*/ 1 w 73"/>
                <a:gd name="T11" fmla="*/ 100 h 126"/>
                <a:gd name="T12" fmla="*/ 9 w 73"/>
                <a:gd name="T13" fmla="*/ 52 h 126"/>
                <a:gd name="T14" fmla="*/ 13 w 73"/>
                <a:gd name="T15" fmla="*/ 14 h 126"/>
                <a:gd name="T16" fmla="*/ 28 w 73"/>
                <a:gd name="T17" fmla="*/ 5 h 126"/>
                <a:gd name="T18" fmla="*/ 62 w 73"/>
                <a:gd name="T1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126">
                  <a:moveTo>
                    <a:pt x="62" y="0"/>
                  </a:moveTo>
                  <a:cubicBezTo>
                    <a:pt x="62" y="0"/>
                    <a:pt x="68" y="4"/>
                    <a:pt x="71" y="18"/>
                  </a:cubicBezTo>
                  <a:cubicBezTo>
                    <a:pt x="73" y="32"/>
                    <a:pt x="73" y="45"/>
                    <a:pt x="73" y="45"/>
                  </a:cubicBezTo>
                  <a:cubicBezTo>
                    <a:pt x="73" y="45"/>
                    <a:pt x="65" y="98"/>
                    <a:pt x="63" y="103"/>
                  </a:cubicBezTo>
                  <a:cubicBezTo>
                    <a:pt x="61" y="108"/>
                    <a:pt x="33" y="126"/>
                    <a:pt x="22" y="124"/>
                  </a:cubicBezTo>
                  <a:cubicBezTo>
                    <a:pt x="10" y="121"/>
                    <a:pt x="0" y="106"/>
                    <a:pt x="1" y="100"/>
                  </a:cubicBezTo>
                  <a:cubicBezTo>
                    <a:pt x="2" y="94"/>
                    <a:pt x="10" y="63"/>
                    <a:pt x="9" y="52"/>
                  </a:cubicBezTo>
                  <a:cubicBezTo>
                    <a:pt x="8" y="40"/>
                    <a:pt x="6" y="20"/>
                    <a:pt x="13" y="14"/>
                  </a:cubicBezTo>
                  <a:cubicBezTo>
                    <a:pt x="19" y="8"/>
                    <a:pt x="28" y="5"/>
                    <a:pt x="28" y="5"/>
                  </a:cubicBezTo>
                  <a:lnTo>
                    <a:pt x="62" y="0"/>
                  </a:lnTo>
                  <a:close/>
                </a:path>
              </a:pathLst>
            </a:custGeom>
            <a:solidFill>
              <a:srgbClr val="658E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íšḻiḍé">
              <a:extLst>
                <a:ext uri="{FF2B5EF4-FFF2-40B4-BE49-F238E27FC236}">
                  <a16:creationId xmlns:a16="http://schemas.microsoft.com/office/drawing/2014/main" id="{8E9245FE-C368-4726-ABD8-24B1EA265F52}"/>
                </a:ext>
              </a:extLst>
            </p:cNvPr>
            <p:cNvSpPr/>
            <p:nvPr/>
          </p:nvSpPr>
          <p:spPr bwMode="auto">
            <a:xfrm>
              <a:off x="5194300" y="3462338"/>
              <a:ext cx="254000" cy="247650"/>
            </a:xfrm>
            <a:custGeom>
              <a:avLst/>
              <a:gdLst>
                <a:gd name="T0" fmla="*/ 71 w 77"/>
                <a:gd name="T1" fmla="*/ 7 h 75"/>
                <a:gd name="T2" fmla="*/ 73 w 77"/>
                <a:gd name="T3" fmla="*/ 6 h 75"/>
                <a:gd name="T4" fmla="*/ 68 w 77"/>
                <a:gd name="T5" fmla="*/ 3 h 75"/>
                <a:gd name="T6" fmla="*/ 66 w 77"/>
                <a:gd name="T7" fmla="*/ 2 h 75"/>
                <a:gd name="T8" fmla="*/ 40 w 77"/>
                <a:gd name="T9" fmla="*/ 21 h 75"/>
                <a:gd name="T10" fmla="*/ 7 w 77"/>
                <a:gd name="T11" fmla="*/ 32 h 75"/>
                <a:gd name="T12" fmla="*/ 8 w 77"/>
                <a:gd name="T13" fmla="*/ 72 h 75"/>
                <a:gd name="T14" fmla="*/ 8 w 77"/>
                <a:gd name="T15" fmla="*/ 72 h 75"/>
                <a:gd name="T16" fmla="*/ 13 w 77"/>
                <a:gd name="T17" fmla="*/ 75 h 75"/>
                <a:gd name="T18" fmla="*/ 14 w 77"/>
                <a:gd name="T19" fmla="*/ 73 h 75"/>
                <a:gd name="T20" fmla="*/ 52 w 77"/>
                <a:gd name="T21" fmla="*/ 62 h 75"/>
                <a:gd name="T22" fmla="*/ 72 w 77"/>
                <a:gd name="T23" fmla="*/ 41 h 75"/>
                <a:gd name="T24" fmla="*/ 71 w 77"/>
                <a:gd name="T25"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5">
                  <a:moveTo>
                    <a:pt x="71" y="7"/>
                  </a:moveTo>
                  <a:cubicBezTo>
                    <a:pt x="73" y="6"/>
                    <a:pt x="73" y="6"/>
                    <a:pt x="73" y="6"/>
                  </a:cubicBezTo>
                  <a:cubicBezTo>
                    <a:pt x="68" y="3"/>
                    <a:pt x="68" y="3"/>
                    <a:pt x="68" y="3"/>
                  </a:cubicBezTo>
                  <a:cubicBezTo>
                    <a:pt x="67" y="3"/>
                    <a:pt x="67" y="3"/>
                    <a:pt x="66" y="2"/>
                  </a:cubicBezTo>
                  <a:cubicBezTo>
                    <a:pt x="57" y="0"/>
                    <a:pt x="53" y="16"/>
                    <a:pt x="40" y="21"/>
                  </a:cubicBezTo>
                  <a:cubicBezTo>
                    <a:pt x="26" y="26"/>
                    <a:pt x="14" y="21"/>
                    <a:pt x="7" y="32"/>
                  </a:cubicBezTo>
                  <a:cubicBezTo>
                    <a:pt x="0" y="43"/>
                    <a:pt x="0" y="68"/>
                    <a:pt x="8" y="72"/>
                  </a:cubicBezTo>
                  <a:cubicBezTo>
                    <a:pt x="8" y="72"/>
                    <a:pt x="8" y="72"/>
                    <a:pt x="8" y="72"/>
                  </a:cubicBezTo>
                  <a:cubicBezTo>
                    <a:pt x="13" y="75"/>
                    <a:pt x="13" y="75"/>
                    <a:pt x="13" y="75"/>
                  </a:cubicBezTo>
                  <a:cubicBezTo>
                    <a:pt x="14" y="73"/>
                    <a:pt x="14" y="73"/>
                    <a:pt x="14" y="73"/>
                  </a:cubicBezTo>
                  <a:cubicBezTo>
                    <a:pt x="24" y="74"/>
                    <a:pt x="38" y="71"/>
                    <a:pt x="52" y="62"/>
                  </a:cubicBezTo>
                  <a:cubicBezTo>
                    <a:pt x="52" y="62"/>
                    <a:pt x="68" y="52"/>
                    <a:pt x="72" y="41"/>
                  </a:cubicBezTo>
                  <a:cubicBezTo>
                    <a:pt x="76" y="32"/>
                    <a:pt x="77" y="15"/>
                    <a:pt x="71" y="7"/>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îṡlîdè">
              <a:extLst>
                <a:ext uri="{FF2B5EF4-FFF2-40B4-BE49-F238E27FC236}">
                  <a16:creationId xmlns:a16="http://schemas.microsoft.com/office/drawing/2014/main" id="{873A9096-32AB-47D2-96D4-0CDF6DD38D36}"/>
                </a:ext>
              </a:extLst>
            </p:cNvPr>
            <p:cNvSpPr/>
            <p:nvPr/>
          </p:nvSpPr>
          <p:spPr bwMode="auto">
            <a:xfrm>
              <a:off x="5210175" y="3468688"/>
              <a:ext cx="257175" cy="250825"/>
            </a:xfrm>
            <a:custGeom>
              <a:avLst/>
              <a:gdLst>
                <a:gd name="T0" fmla="*/ 53 w 78"/>
                <a:gd name="T1" fmla="*/ 62 h 76"/>
                <a:gd name="T2" fmla="*/ 73 w 78"/>
                <a:gd name="T3" fmla="*/ 41 h 76"/>
                <a:gd name="T4" fmla="*/ 67 w 78"/>
                <a:gd name="T5" fmla="*/ 3 h 76"/>
                <a:gd name="T6" fmla="*/ 41 w 78"/>
                <a:gd name="T7" fmla="*/ 21 h 76"/>
                <a:gd name="T8" fmla="*/ 8 w 78"/>
                <a:gd name="T9" fmla="*/ 33 h 76"/>
                <a:gd name="T10" fmla="*/ 9 w 78"/>
                <a:gd name="T11" fmla="*/ 73 h 76"/>
                <a:gd name="T12" fmla="*/ 53 w 78"/>
                <a:gd name="T13" fmla="*/ 62 h 76"/>
              </a:gdLst>
              <a:ahLst/>
              <a:cxnLst>
                <a:cxn ang="0">
                  <a:pos x="T0" y="T1"/>
                </a:cxn>
                <a:cxn ang="0">
                  <a:pos x="T2" y="T3"/>
                </a:cxn>
                <a:cxn ang="0">
                  <a:pos x="T4" y="T5"/>
                </a:cxn>
                <a:cxn ang="0">
                  <a:pos x="T6" y="T7"/>
                </a:cxn>
                <a:cxn ang="0">
                  <a:pos x="T8" y="T9"/>
                </a:cxn>
                <a:cxn ang="0">
                  <a:pos x="T10" y="T11"/>
                </a:cxn>
                <a:cxn ang="0">
                  <a:pos x="T12" y="T13"/>
                </a:cxn>
              </a:cxnLst>
              <a:rect l="0" t="0" r="r" b="b"/>
              <a:pathLst>
                <a:path w="78" h="76">
                  <a:moveTo>
                    <a:pt x="53" y="62"/>
                  </a:moveTo>
                  <a:cubicBezTo>
                    <a:pt x="53" y="62"/>
                    <a:pt x="69" y="53"/>
                    <a:pt x="73" y="41"/>
                  </a:cubicBezTo>
                  <a:cubicBezTo>
                    <a:pt x="77" y="30"/>
                    <a:pt x="78" y="7"/>
                    <a:pt x="67" y="3"/>
                  </a:cubicBezTo>
                  <a:cubicBezTo>
                    <a:pt x="58" y="0"/>
                    <a:pt x="54" y="16"/>
                    <a:pt x="41" y="21"/>
                  </a:cubicBezTo>
                  <a:cubicBezTo>
                    <a:pt x="27" y="27"/>
                    <a:pt x="15" y="21"/>
                    <a:pt x="8" y="33"/>
                  </a:cubicBezTo>
                  <a:cubicBezTo>
                    <a:pt x="0" y="44"/>
                    <a:pt x="1" y="70"/>
                    <a:pt x="9" y="73"/>
                  </a:cubicBezTo>
                  <a:cubicBezTo>
                    <a:pt x="17" y="76"/>
                    <a:pt x="35" y="74"/>
                    <a:pt x="53" y="62"/>
                  </a:cubicBez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ïṡlîḑe">
              <a:extLst>
                <a:ext uri="{FF2B5EF4-FFF2-40B4-BE49-F238E27FC236}">
                  <a16:creationId xmlns:a16="http://schemas.microsoft.com/office/drawing/2014/main" id="{1DC2CD2D-6419-48C5-BAEB-FB8F8C571397}"/>
                </a:ext>
              </a:extLst>
            </p:cNvPr>
            <p:cNvSpPr/>
            <p:nvPr/>
          </p:nvSpPr>
          <p:spPr bwMode="auto">
            <a:xfrm>
              <a:off x="5222875" y="3649663"/>
              <a:ext cx="85725" cy="481013"/>
            </a:xfrm>
            <a:custGeom>
              <a:avLst/>
              <a:gdLst>
                <a:gd name="T0" fmla="*/ 4 w 26"/>
                <a:gd name="T1" fmla="*/ 146 h 146"/>
                <a:gd name="T2" fmla="*/ 0 w 26"/>
                <a:gd name="T3" fmla="*/ 142 h 146"/>
                <a:gd name="T4" fmla="*/ 0 w 26"/>
                <a:gd name="T5" fmla="*/ 80 h 146"/>
                <a:gd name="T6" fmla="*/ 17 w 26"/>
                <a:gd name="T7" fmla="*/ 4 h 146"/>
                <a:gd name="T8" fmla="*/ 22 w 26"/>
                <a:gd name="T9" fmla="*/ 1 h 146"/>
                <a:gd name="T10" fmla="*/ 25 w 26"/>
                <a:gd name="T11" fmla="*/ 6 h 146"/>
                <a:gd name="T12" fmla="*/ 8 w 26"/>
                <a:gd name="T13" fmla="*/ 82 h 146"/>
                <a:gd name="T14" fmla="*/ 8 w 26"/>
                <a:gd name="T15" fmla="*/ 142 h 146"/>
                <a:gd name="T16" fmla="*/ 4 w 26"/>
                <a:gd name="T1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46">
                  <a:moveTo>
                    <a:pt x="4" y="146"/>
                  </a:moveTo>
                  <a:cubicBezTo>
                    <a:pt x="2" y="146"/>
                    <a:pt x="0" y="144"/>
                    <a:pt x="0" y="142"/>
                  </a:cubicBezTo>
                  <a:cubicBezTo>
                    <a:pt x="0" y="80"/>
                    <a:pt x="0" y="80"/>
                    <a:pt x="0" y="80"/>
                  </a:cubicBezTo>
                  <a:cubicBezTo>
                    <a:pt x="17" y="4"/>
                    <a:pt x="17" y="4"/>
                    <a:pt x="17" y="4"/>
                  </a:cubicBezTo>
                  <a:cubicBezTo>
                    <a:pt x="18" y="1"/>
                    <a:pt x="20" y="0"/>
                    <a:pt x="22" y="1"/>
                  </a:cubicBezTo>
                  <a:cubicBezTo>
                    <a:pt x="25" y="1"/>
                    <a:pt x="26" y="3"/>
                    <a:pt x="25" y="6"/>
                  </a:cubicBezTo>
                  <a:cubicBezTo>
                    <a:pt x="8" y="82"/>
                    <a:pt x="8" y="82"/>
                    <a:pt x="8" y="82"/>
                  </a:cubicBezTo>
                  <a:cubicBezTo>
                    <a:pt x="8" y="142"/>
                    <a:pt x="8" y="142"/>
                    <a:pt x="8" y="142"/>
                  </a:cubicBezTo>
                  <a:cubicBezTo>
                    <a:pt x="8" y="144"/>
                    <a:pt x="6" y="146"/>
                    <a:pt x="4" y="146"/>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íṣļïḋè">
              <a:extLst>
                <a:ext uri="{FF2B5EF4-FFF2-40B4-BE49-F238E27FC236}">
                  <a16:creationId xmlns:a16="http://schemas.microsoft.com/office/drawing/2014/main" id="{6618A977-84BA-4DFF-BEB1-54A4AC1DD241}"/>
                </a:ext>
              </a:extLst>
            </p:cNvPr>
            <p:cNvSpPr/>
            <p:nvPr/>
          </p:nvSpPr>
          <p:spPr bwMode="auto">
            <a:xfrm>
              <a:off x="5378450" y="3587750"/>
              <a:ext cx="66675" cy="454025"/>
            </a:xfrm>
            <a:custGeom>
              <a:avLst/>
              <a:gdLst>
                <a:gd name="T0" fmla="*/ 4 w 20"/>
                <a:gd name="T1" fmla="*/ 138 h 138"/>
                <a:gd name="T2" fmla="*/ 0 w 20"/>
                <a:gd name="T3" fmla="*/ 134 h 138"/>
                <a:gd name="T4" fmla="*/ 0 w 20"/>
                <a:gd name="T5" fmla="*/ 72 h 138"/>
                <a:gd name="T6" fmla="*/ 12 w 20"/>
                <a:gd name="T7" fmla="*/ 4 h 138"/>
                <a:gd name="T8" fmla="*/ 17 w 20"/>
                <a:gd name="T9" fmla="*/ 1 h 138"/>
                <a:gd name="T10" fmla="*/ 20 w 20"/>
                <a:gd name="T11" fmla="*/ 5 h 138"/>
                <a:gd name="T12" fmla="*/ 8 w 20"/>
                <a:gd name="T13" fmla="*/ 73 h 138"/>
                <a:gd name="T14" fmla="*/ 8 w 20"/>
                <a:gd name="T15" fmla="*/ 134 h 138"/>
                <a:gd name="T16" fmla="*/ 4 w 20"/>
                <a:gd name="T17"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38">
                  <a:moveTo>
                    <a:pt x="4" y="138"/>
                  </a:moveTo>
                  <a:cubicBezTo>
                    <a:pt x="2" y="138"/>
                    <a:pt x="0" y="136"/>
                    <a:pt x="0" y="134"/>
                  </a:cubicBezTo>
                  <a:cubicBezTo>
                    <a:pt x="0" y="72"/>
                    <a:pt x="0" y="72"/>
                    <a:pt x="0" y="72"/>
                  </a:cubicBezTo>
                  <a:cubicBezTo>
                    <a:pt x="12" y="4"/>
                    <a:pt x="12" y="4"/>
                    <a:pt x="12" y="4"/>
                  </a:cubicBezTo>
                  <a:cubicBezTo>
                    <a:pt x="12" y="2"/>
                    <a:pt x="14" y="0"/>
                    <a:pt x="17" y="1"/>
                  </a:cubicBezTo>
                  <a:cubicBezTo>
                    <a:pt x="19" y="1"/>
                    <a:pt x="20" y="3"/>
                    <a:pt x="20" y="5"/>
                  </a:cubicBezTo>
                  <a:cubicBezTo>
                    <a:pt x="8" y="73"/>
                    <a:pt x="8" y="73"/>
                    <a:pt x="8" y="73"/>
                  </a:cubicBezTo>
                  <a:cubicBezTo>
                    <a:pt x="8" y="134"/>
                    <a:pt x="8" y="134"/>
                    <a:pt x="8" y="134"/>
                  </a:cubicBezTo>
                  <a:cubicBezTo>
                    <a:pt x="8" y="136"/>
                    <a:pt x="6" y="138"/>
                    <a:pt x="4" y="138"/>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îšlíďe">
              <a:extLst>
                <a:ext uri="{FF2B5EF4-FFF2-40B4-BE49-F238E27FC236}">
                  <a16:creationId xmlns:a16="http://schemas.microsoft.com/office/drawing/2014/main" id="{9505FE9E-8020-4121-80C0-3D82525B9A2E}"/>
                </a:ext>
              </a:extLst>
            </p:cNvPr>
            <p:cNvSpPr/>
            <p:nvPr/>
          </p:nvSpPr>
          <p:spPr bwMode="auto">
            <a:xfrm>
              <a:off x="5219700" y="3959225"/>
              <a:ext cx="188913" cy="119063"/>
            </a:xfrm>
            <a:custGeom>
              <a:avLst/>
              <a:gdLst>
                <a:gd name="T0" fmla="*/ 5 w 57"/>
                <a:gd name="T1" fmla="*/ 36 h 36"/>
                <a:gd name="T2" fmla="*/ 1 w 57"/>
                <a:gd name="T3" fmla="*/ 34 h 36"/>
                <a:gd name="T4" fmla="*/ 3 w 57"/>
                <a:gd name="T5" fmla="*/ 28 h 36"/>
                <a:gd name="T6" fmla="*/ 50 w 57"/>
                <a:gd name="T7" fmla="*/ 1 h 36"/>
                <a:gd name="T8" fmla="*/ 56 w 57"/>
                <a:gd name="T9" fmla="*/ 3 h 36"/>
                <a:gd name="T10" fmla="*/ 54 w 57"/>
                <a:gd name="T11" fmla="*/ 9 h 36"/>
                <a:gd name="T12" fmla="*/ 7 w 57"/>
                <a:gd name="T13" fmla="*/ 36 h 36"/>
                <a:gd name="T14" fmla="*/ 5 w 57"/>
                <a:gd name="T15" fmla="*/ 36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36">
                  <a:moveTo>
                    <a:pt x="5" y="36"/>
                  </a:moveTo>
                  <a:cubicBezTo>
                    <a:pt x="4" y="36"/>
                    <a:pt x="2" y="36"/>
                    <a:pt x="1" y="34"/>
                  </a:cubicBezTo>
                  <a:cubicBezTo>
                    <a:pt x="0" y="32"/>
                    <a:pt x="1" y="30"/>
                    <a:pt x="3" y="28"/>
                  </a:cubicBezTo>
                  <a:cubicBezTo>
                    <a:pt x="50" y="1"/>
                    <a:pt x="50" y="1"/>
                    <a:pt x="50" y="1"/>
                  </a:cubicBezTo>
                  <a:cubicBezTo>
                    <a:pt x="52" y="0"/>
                    <a:pt x="55" y="1"/>
                    <a:pt x="56" y="3"/>
                  </a:cubicBezTo>
                  <a:cubicBezTo>
                    <a:pt x="57" y="5"/>
                    <a:pt x="56" y="7"/>
                    <a:pt x="54" y="9"/>
                  </a:cubicBezTo>
                  <a:cubicBezTo>
                    <a:pt x="7" y="36"/>
                    <a:pt x="7" y="36"/>
                    <a:pt x="7" y="36"/>
                  </a:cubicBezTo>
                  <a:cubicBezTo>
                    <a:pt x="7" y="36"/>
                    <a:pt x="6" y="36"/>
                    <a:pt x="5" y="36"/>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íŝ1ïdê">
              <a:extLst>
                <a:ext uri="{FF2B5EF4-FFF2-40B4-BE49-F238E27FC236}">
                  <a16:creationId xmlns:a16="http://schemas.microsoft.com/office/drawing/2014/main" id="{BED3148D-580C-4F0A-893D-6196C3248441}"/>
                </a:ext>
              </a:extLst>
            </p:cNvPr>
            <p:cNvSpPr/>
            <p:nvPr/>
          </p:nvSpPr>
          <p:spPr bwMode="auto">
            <a:xfrm>
              <a:off x="4943475" y="3679825"/>
              <a:ext cx="336550" cy="319088"/>
            </a:xfrm>
            <a:custGeom>
              <a:avLst/>
              <a:gdLst>
                <a:gd name="T0" fmla="*/ 4 w 102"/>
                <a:gd name="T1" fmla="*/ 97 h 97"/>
                <a:gd name="T2" fmla="*/ 2 w 102"/>
                <a:gd name="T3" fmla="*/ 97 h 97"/>
                <a:gd name="T4" fmla="*/ 1 w 102"/>
                <a:gd name="T5" fmla="*/ 91 h 97"/>
                <a:gd name="T6" fmla="*/ 31 w 102"/>
                <a:gd name="T7" fmla="*/ 43 h 97"/>
                <a:gd name="T8" fmla="*/ 39 w 102"/>
                <a:gd name="T9" fmla="*/ 3 h 97"/>
                <a:gd name="T10" fmla="*/ 41 w 102"/>
                <a:gd name="T11" fmla="*/ 0 h 97"/>
                <a:gd name="T12" fmla="*/ 45 w 102"/>
                <a:gd name="T13" fmla="*/ 1 h 97"/>
                <a:gd name="T14" fmla="*/ 99 w 102"/>
                <a:gd name="T15" fmla="*/ 32 h 97"/>
                <a:gd name="T16" fmla="*/ 101 w 102"/>
                <a:gd name="T17" fmla="*/ 38 h 97"/>
                <a:gd name="T18" fmla="*/ 95 w 102"/>
                <a:gd name="T19" fmla="*/ 39 h 97"/>
                <a:gd name="T20" fmla="*/ 46 w 102"/>
                <a:gd name="T21" fmla="*/ 11 h 97"/>
                <a:gd name="T22" fmla="*/ 39 w 102"/>
                <a:gd name="T23" fmla="*/ 45 h 97"/>
                <a:gd name="T24" fmla="*/ 38 w 102"/>
                <a:gd name="T25" fmla="*/ 47 h 97"/>
                <a:gd name="T26" fmla="*/ 8 w 102"/>
                <a:gd name="T27" fmla="*/ 95 h 97"/>
                <a:gd name="T28" fmla="*/ 4 w 102"/>
                <a:gd name="T29"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97">
                  <a:moveTo>
                    <a:pt x="4" y="97"/>
                  </a:moveTo>
                  <a:cubicBezTo>
                    <a:pt x="4" y="97"/>
                    <a:pt x="3" y="97"/>
                    <a:pt x="2" y="97"/>
                  </a:cubicBezTo>
                  <a:cubicBezTo>
                    <a:pt x="0" y="96"/>
                    <a:pt x="0" y="93"/>
                    <a:pt x="1" y="91"/>
                  </a:cubicBezTo>
                  <a:cubicBezTo>
                    <a:pt x="31" y="43"/>
                    <a:pt x="31" y="43"/>
                    <a:pt x="31" y="43"/>
                  </a:cubicBezTo>
                  <a:cubicBezTo>
                    <a:pt x="39" y="3"/>
                    <a:pt x="39" y="3"/>
                    <a:pt x="39" y="3"/>
                  </a:cubicBezTo>
                  <a:cubicBezTo>
                    <a:pt x="39" y="2"/>
                    <a:pt x="40" y="1"/>
                    <a:pt x="41" y="0"/>
                  </a:cubicBezTo>
                  <a:cubicBezTo>
                    <a:pt x="42" y="0"/>
                    <a:pt x="44" y="0"/>
                    <a:pt x="45" y="1"/>
                  </a:cubicBezTo>
                  <a:cubicBezTo>
                    <a:pt x="99" y="32"/>
                    <a:pt x="99" y="32"/>
                    <a:pt x="99" y="32"/>
                  </a:cubicBezTo>
                  <a:cubicBezTo>
                    <a:pt x="101" y="33"/>
                    <a:pt x="102" y="36"/>
                    <a:pt x="101" y="38"/>
                  </a:cubicBezTo>
                  <a:cubicBezTo>
                    <a:pt x="100" y="40"/>
                    <a:pt x="97" y="40"/>
                    <a:pt x="95" y="39"/>
                  </a:cubicBezTo>
                  <a:cubicBezTo>
                    <a:pt x="46" y="11"/>
                    <a:pt x="46" y="11"/>
                    <a:pt x="46" y="11"/>
                  </a:cubicBezTo>
                  <a:cubicBezTo>
                    <a:pt x="39" y="45"/>
                    <a:pt x="39" y="45"/>
                    <a:pt x="39" y="45"/>
                  </a:cubicBezTo>
                  <a:cubicBezTo>
                    <a:pt x="39" y="46"/>
                    <a:pt x="39" y="46"/>
                    <a:pt x="38" y="47"/>
                  </a:cubicBezTo>
                  <a:cubicBezTo>
                    <a:pt x="8" y="95"/>
                    <a:pt x="8" y="95"/>
                    <a:pt x="8" y="95"/>
                  </a:cubicBezTo>
                  <a:cubicBezTo>
                    <a:pt x="7" y="97"/>
                    <a:pt x="6" y="97"/>
                    <a:pt x="4" y="97"/>
                  </a:cubicBezTo>
                  <a:close/>
                </a:path>
              </a:pathLst>
            </a:custGeom>
            <a:solidFill>
              <a:srgbClr val="7FC3E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íS1îḍé">
              <a:extLst>
                <a:ext uri="{FF2B5EF4-FFF2-40B4-BE49-F238E27FC236}">
                  <a16:creationId xmlns:a16="http://schemas.microsoft.com/office/drawing/2014/main" id="{99749529-0AE3-4A54-986F-01E2E3AD0F0A}"/>
                </a:ext>
              </a:extLst>
            </p:cNvPr>
            <p:cNvSpPr/>
            <p:nvPr/>
          </p:nvSpPr>
          <p:spPr bwMode="auto">
            <a:xfrm>
              <a:off x="5060950" y="3667125"/>
              <a:ext cx="146050" cy="88900"/>
            </a:xfrm>
            <a:custGeom>
              <a:avLst/>
              <a:gdLst>
                <a:gd name="T0" fmla="*/ 22 w 44"/>
                <a:gd name="T1" fmla="*/ 9 h 27"/>
                <a:gd name="T2" fmla="*/ 9 w 44"/>
                <a:gd name="T3" fmla="*/ 1 h 27"/>
                <a:gd name="T4" fmla="*/ 3 w 44"/>
                <a:gd name="T5" fmla="*/ 1 h 27"/>
                <a:gd name="T6" fmla="*/ 0 w 44"/>
                <a:gd name="T7" fmla="*/ 0 h 27"/>
                <a:gd name="T8" fmla="*/ 0 w 44"/>
                <a:gd name="T9" fmla="*/ 4 h 27"/>
                <a:gd name="T10" fmla="*/ 0 w 44"/>
                <a:gd name="T11" fmla="*/ 4 h 27"/>
                <a:gd name="T12" fmla="*/ 2 w 44"/>
                <a:gd name="T13" fmla="*/ 7 h 27"/>
                <a:gd name="T14" fmla="*/ 34 w 44"/>
                <a:gd name="T15" fmla="*/ 26 h 27"/>
                <a:gd name="T16" fmla="*/ 38 w 44"/>
                <a:gd name="T17" fmla="*/ 26 h 27"/>
                <a:gd name="T18" fmla="*/ 43 w 44"/>
                <a:gd name="T19" fmla="*/ 23 h 27"/>
                <a:gd name="T20" fmla="*/ 44 w 44"/>
                <a:gd name="T21" fmla="*/ 22 h 27"/>
                <a:gd name="T22" fmla="*/ 44 w 44"/>
                <a:gd name="T23" fmla="*/ 18 h 27"/>
                <a:gd name="T24" fmla="*/ 22 w 44"/>
                <a:gd name="T25"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27">
                  <a:moveTo>
                    <a:pt x="22" y="9"/>
                  </a:moveTo>
                  <a:cubicBezTo>
                    <a:pt x="9" y="1"/>
                    <a:pt x="9" y="1"/>
                    <a:pt x="9" y="1"/>
                  </a:cubicBezTo>
                  <a:cubicBezTo>
                    <a:pt x="7" y="0"/>
                    <a:pt x="5" y="0"/>
                    <a:pt x="3" y="1"/>
                  </a:cubicBezTo>
                  <a:cubicBezTo>
                    <a:pt x="0" y="0"/>
                    <a:pt x="0" y="0"/>
                    <a:pt x="0" y="0"/>
                  </a:cubicBezTo>
                  <a:cubicBezTo>
                    <a:pt x="0" y="4"/>
                    <a:pt x="0" y="4"/>
                    <a:pt x="0" y="4"/>
                  </a:cubicBezTo>
                  <a:cubicBezTo>
                    <a:pt x="0" y="4"/>
                    <a:pt x="0" y="4"/>
                    <a:pt x="0" y="4"/>
                  </a:cubicBezTo>
                  <a:cubicBezTo>
                    <a:pt x="0" y="5"/>
                    <a:pt x="1" y="7"/>
                    <a:pt x="2" y="7"/>
                  </a:cubicBezTo>
                  <a:cubicBezTo>
                    <a:pt x="34" y="26"/>
                    <a:pt x="34" y="26"/>
                    <a:pt x="34" y="26"/>
                  </a:cubicBezTo>
                  <a:cubicBezTo>
                    <a:pt x="35" y="27"/>
                    <a:pt x="37" y="27"/>
                    <a:pt x="38" y="26"/>
                  </a:cubicBezTo>
                  <a:cubicBezTo>
                    <a:pt x="43" y="23"/>
                    <a:pt x="43" y="23"/>
                    <a:pt x="43" y="23"/>
                  </a:cubicBezTo>
                  <a:cubicBezTo>
                    <a:pt x="44" y="23"/>
                    <a:pt x="44" y="22"/>
                    <a:pt x="44" y="22"/>
                  </a:cubicBezTo>
                  <a:cubicBezTo>
                    <a:pt x="44" y="18"/>
                    <a:pt x="44" y="18"/>
                    <a:pt x="44" y="18"/>
                  </a:cubicBezTo>
                  <a:lnTo>
                    <a:pt x="22" y="9"/>
                  </a:lnTo>
                  <a:close/>
                </a:path>
              </a:pathLst>
            </a:custGeom>
            <a:solidFill>
              <a:srgbClr val="9FE0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iṡḷiḓê">
              <a:extLst>
                <a:ext uri="{FF2B5EF4-FFF2-40B4-BE49-F238E27FC236}">
                  <a16:creationId xmlns:a16="http://schemas.microsoft.com/office/drawing/2014/main" id="{56F0AA6D-CBBB-4F5F-BDF9-1559D3199CCE}"/>
                </a:ext>
              </a:extLst>
            </p:cNvPr>
            <p:cNvSpPr/>
            <p:nvPr/>
          </p:nvSpPr>
          <p:spPr bwMode="auto">
            <a:xfrm>
              <a:off x="5057775" y="3649663"/>
              <a:ext cx="149225" cy="88900"/>
            </a:xfrm>
            <a:custGeom>
              <a:avLst/>
              <a:gdLst>
                <a:gd name="T0" fmla="*/ 44 w 45"/>
                <a:gd name="T1" fmla="*/ 24 h 27"/>
                <a:gd name="T2" fmla="*/ 39 w 45"/>
                <a:gd name="T3" fmla="*/ 27 h 27"/>
                <a:gd name="T4" fmla="*/ 35 w 45"/>
                <a:gd name="T5" fmla="*/ 27 h 27"/>
                <a:gd name="T6" fmla="*/ 3 w 45"/>
                <a:gd name="T7" fmla="*/ 8 h 27"/>
                <a:gd name="T8" fmla="*/ 3 w 45"/>
                <a:gd name="T9" fmla="*/ 2 h 27"/>
                <a:gd name="T10" fmla="*/ 10 w 45"/>
                <a:gd name="T11" fmla="*/ 2 h 27"/>
                <a:gd name="T12" fmla="*/ 44 w 45"/>
                <a:gd name="T13" fmla="*/ 21 h 27"/>
                <a:gd name="T14" fmla="*/ 44 w 45"/>
                <a:gd name="T15" fmla="*/ 24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27">
                  <a:moveTo>
                    <a:pt x="44" y="24"/>
                  </a:moveTo>
                  <a:cubicBezTo>
                    <a:pt x="39" y="27"/>
                    <a:pt x="39" y="27"/>
                    <a:pt x="39" y="27"/>
                  </a:cubicBezTo>
                  <a:cubicBezTo>
                    <a:pt x="38" y="27"/>
                    <a:pt x="36" y="27"/>
                    <a:pt x="35" y="27"/>
                  </a:cubicBezTo>
                  <a:cubicBezTo>
                    <a:pt x="3" y="8"/>
                    <a:pt x="3" y="8"/>
                    <a:pt x="3" y="8"/>
                  </a:cubicBezTo>
                  <a:cubicBezTo>
                    <a:pt x="0" y="6"/>
                    <a:pt x="0" y="3"/>
                    <a:pt x="3" y="2"/>
                  </a:cubicBezTo>
                  <a:cubicBezTo>
                    <a:pt x="5" y="0"/>
                    <a:pt x="8" y="0"/>
                    <a:pt x="10" y="2"/>
                  </a:cubicBezTo>
                  <a:cubicBezTo>
                    <a:pt x="44" y="21"/>
                    <a:pt x="44" y="21"/>
                    <a:pt x="44" y="21"/>
                  </a:cubicBezTo>
                  <a:cubicBezTo>
                    <a:pt x="45" y="22"/>
                    <a:pt x="45" y="23"/>
                    <a:pt x="44" y="24"/>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ïsḷíḋê">
              <a:extLst>
                <a:ext uri="{FF2B5EF4-FFF2-40B4-BE49-F238E27FC236}">
                  <a16:creationId xmlns:a16="http://schemas.microsoft.com/office/drawing/2014/main" id="{292832E0-6BCB-441E-95BD-33D5163941DE}"/>
                </a:ext>
              </a:extLst>
            </p:cNvPr>
            <p:cNvSpPr/>
            <p:nvPr/>
          </p:nvSpPr>
          <p:spPr bwMode="auto">
            <a:xfrm>
              <a:off x="5068888" y="3376613"/>
              <a:ext cx="220663" cy="312738"/>
            </a:xfrm>
            <a:custGeom>
              <a:avLst/>
              <a:gdLst>
                <a:gd name="T0" fmla="*/ 50 w 67"/>
                <a:gd name="T1" fmla="*/ 8 h 95"/>
                <a:gd name="T2" fmla="*/ 55 w 67"/>
                <a:gd name="T3" fmla="*/ 36 h 95"/>
                <a:gd name="T4" fmla="*/ 15 w 67"/>
                <a:gd name="T5" fmla="*/ 93 h 95"/>
                <a:gd name="T6" fmla="*/ 3 w 67"/>
                <a:gd name="T7" fmla="*/ 76 h 95"/>
                <a:gd name="T8" fmla="*/ 50 w 67"/>
                <a:gd name="T9" fmla="*/ 8 h 95"/>
              </a:gdLst>
              <a:ahLst/>
              <a:cxnLst>
                <a:cxn ang="0">
                  <a:pos x="T0" y="T1"/>
                </a:cxn>
                <a:cxn ang="0">
                  <a:pos x="T2" y="T3"/>
                </a:cxn>
                <a:cxn ang="0">
                  <a:pos x="T4" y="T5"/>
                </a:cxn>
                <a:cxn ang="0">
                  <a:pos x="T6" y="T7"/>
                </a:cxn>
                <a:cxn ang="0">
                  <a:pos x="T8" y="T9"/>
                </a:cxn>
              </a:cxnLst>
              <a:rect l="0" t="0" r="r" b="b"/>
              <a:pathLst>
                <a:path w="67" h="95">
                  <a:moveTo>
                    <a:pt x="50" y="8"/>
                  </a:moveTo>
                  <a:cubicBezTo>
                    <a:pt x="50" y="8"/>
                    <a:pt x="67" y="18"/>
                    <a:pt x="55" y="36"/>
                  </a:cubicBezTo>
                  <a:cubicBezTo>
                    <a:pt x="46" y="50"/>
                    <a:pt x="28" y="91"/>
                    <a:pt x="15" y="93"/>
                  </a:cubicBezTo>
                  <a:cubicBezTo>
                    <a:pt x="3" y="95"/>
                    <a:pt x="0" y="87"/>
                    <a:pt x="3" y="76"/>
                  </a:cubicBezTo>
                  <a:cubicBezTo>
                    <a:pt x="7" y="64"/>
                    <a:pt x="38" y="0"/>
                    <a:pt x="50" y="8"/>
                  </a:cubicBezTo>
                  <a:close/>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îṩļíḑé">
              <a:extLst>
                <a:ext uri="{FF2B5EF4-FFF2-40B4-BE49-F238E27FC236}">
                  <a16:creationId xmlns:a16="http://schemas.microsoft.com/office/drawing/2014/main" id="{4572053D-BE81-489A-B9BF-57A223ADD86A}"/>
                </a:ext>
              </a:extLst>
            </p:cNvPr>
            <p:cNvSpPr/>
            <p:nvPr/>
          </p:nvSpPr>
          <p:spPr bwMode="auto">
            <a:xfrm>
              <a:off x="5237163" y="3343275"/>
              <a:ext cx="138113" cy="52388"/>
            </a:xfrm>
            <a:custGeom>
              <a:avLst/>
              <a:gdLst>
                <a:gd name="T0" fmla="*/ 3 w 42"/>
                <a:gd name="T1" fmla="*/ 13 h 16"/>
                <a:gd name="T2" fmla="*/ 19 w 42"/>
                <a:gd name="T3" fmla="*/ 15 h 16"/>
                <a:gd name="T4" fmla="*/ 42 w 42"/>
                <a:gd name="T5" fmla="*/ 6 h 16"/>
                <a:gd name="T6" fmla="*/ 42 w 42"/>
                <a:gd name="T7" fmla="*/ 0 h 16"/>
                <a:gd name="T8" fmla="*/ 19 w 42"/>
                <a:gd name="T9" fmla="*/ 6 h 16"/>
                <a:gd name="T10" fmla="*/ 3 w 42"/>
                <a:gd name="T11" fmla="*/ 8 h 16"/>
                <a:gd name="T12" fmla="*/ 0 w 42"/>
                <a:gd name="T13" fmla="*/ 15 h 16"/>
                <a:gd name="T14" fmla="*/ 3 w 42"/>
                <a:gd name="T15" fmla="*/ 13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6">
                  <a:moveTo>
                    <a:pt x="3" y="13"/>
                  </a:moveTo>
                  <a:cubicBezTo>
                    <a:pt x="3" y="13"/>
                    <a:pt x="9" y="16"/>
                    <a:pt x="19" y="15"/>
                  </a:cubicBezTo>
                  <a:cubicBezTo>
                    <a:pt x="28" y="14"/>
                    <a:pt x="42" y="6"/>
                    <a:pt x="42" y="6"/>
                  </a:cubicBezTo>
                  <a:cubicBezTo>
                    <a:pt x="42" y="0"/>
                    <a:pt x="42" y="0"/>
                    <a:pt x="42" y="0"/>
                  </a:cubicBezTo>
                  <a:cubicBezTo>
                    <a:pt x="42" y="0"/>
                    <a:pt x="29" y="4"/>
                    <a:pt x="19" y="6"/>
                  </a:cubicBezTo>
                  <a:cubicBezTo>
                    <a:pt x="9" y="7"/>
                    <a:pt x="3" y="8"/>
                    <a:pt x="3" y="8"/>
                  </a:cubicBezTo>
                  <a:cubicBezTo>
                    <a:pt x="0" y="15"/>
                    <a:pt x="0" y="15"/>
                    <a:pt x="0" y="15"/>
                  </a:cubicBezTo>
                  <a:lnTo>
                    <a:pt x="3" y="13"/>
                  </a:lnTo>
                  <a:close/>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îśľiḋè">
              <a:extLst>
                <a:ext uri="{FF2B5EF4-FFF2-40B4-BE49-F238E27FC236}">
                  <a16:creationId xmlns:a16="http://schemas.microsoft.com/office/drawing/2014/main" id="{248E6BB3-0226-4184-9A58-82D43E8B5535}"/>
                </a:ext>
              </a:extLst>
            </p:cNvPr>
            <p:cNvSpPr/>
            <p:nvPr/>
          </p:nvSpPr>
          <p:spPr bwMode="auto">
            <a:xfrm>
              <a:off x="5191125" y="3113088"/>
              <a:ext cx="239713" cy="269875"/>
            </a:xfrm>
            <a:custGeom>
              <a:avLst/>
              <a:gdLst>
                <a:gd name="T0" fmla="*/ 19 w 73"/>
                <a:gd name="T1" fmla="*/ 54 h 82"/>
                <a:gd name="T2" fmla="*/ 3 w 73"/>
                <a:gd name="T3" fmla="*/ 32 h 82"/>
                <a:gd name="T4" fmla="*/ 9 w 73"/>
                <a:gd name="T5" fmla="*/ 10 h 82"/>
                <a:gd name="T6" fmla="*/ 22 w 73"/>
                <a:gd name="T7" fmla="*/ 7 h 82"/>
                <a:gd name="T8" fmla="*/ 38 w 73"/>
                <a:gd name="T9" fmla="*/ 0 h 82"/>
                <a:gd name="T10" fmla="*/ 67 w 73"/>
                <a:gd name="T11" fmla="*/ 30 h 82"/>
                <a:gd name="T12" fmla="*/ 49 w 73"/>
                <a:gd name="T13" fmla="*/ 76 h 82"/>
                <a:gd name="T14" fmla="*/ 25 w 73"/>
                <a:gd name="T15" fmla="*/ 68 h 82"/>
                <a:gd name="T16" fmla="*/ 23 w 73"/>
                <a:gd name="T17" fmla="*/ 62 h 82"/>
                <a:gd name="T18" fmla="*/ 26 w 73"/>
                <a:gd name="T19" fmla="*/ 53 h 82"/>
                <a:gd name="T20" fmla="*/ 19 w 73"/>
                <a:gd name="T21" fmla="*/ 5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82">
                  <a:moveTo>
                    <a:pt x="19" y="54"/>
                  </a:moveTo>
                  <a:cubicBezTo>
                    <a:pt x="19" y="54"/>
                    <a:pt x="5" y="45"/>
                    <a:pt x="3" y="32"/>
                  </a:cubicBezTo>
                  <a:cubicBezTo>
                    <a:pt x="0" y="19"/>
                    <a:pt x="3" y="13"/>
                    <a:pt x="9" y="10"/>
                  </a:cubicBezTo>
                  <a:cubicBezTo>
                    <a:pt x="14" y="6"/>
                    <a:pt x="22" y="7"/>
                    <a:pt x="22" y="7"/>
                  </a:cubicBezTo>
                  <a:cubicBezTo>
                    <a:pt x="22" y="7"/>
                    <a:pt x="27" y="0"/>
                    <a:pt x="38" y="0"/>
                  </a:cubicBezTo>
                  <a:cubicBezTo>
                    <a:pt x="48" y="0"/>
                    <a:pt x="61" y="10"/>
                    <a:pt x="67" y="30"/>
                  </a:cubicBezTo>
                  <a:cubicBezTo>
                    <a:pt x="73" y="50"/>
                    <a:pt x="59" y="70"/>
                    <a:pt x="49" y="76"/>
                  </a:cubicBezTo>
                  <a:cubicBezTo>
                    <a:pt x="39" y="82"/>
                    <a:pt x="27" y="74"/>
                    <a:pt x="25" y="68"/>
                  </a:cubicBezTo>
                  <a:cubicBezTo>
                    <a:pt x="23" y="62"/>
                    <a:pt x="23" y="62"/>
                    <a:pt x="23" y="62"/>
                  </a:cubicBezTo>
                  <a:cubicBezTo>
                    <a:pt x="23" y="62"/>
                    <a:pt x="27" y="60"/>
                    <a:pt x="26" y="53"/>
                  </a:cubicBezTo>
                  <a:cubicBezTo>
                    <a:pt x="26" y="46"/>
                    <a:pt x="19" y="48"/>
                    <a:pt x="19" y="54"/>
                  </a:cubicBezTo>
                  <a:close/>
                </a:path>
              </a:pathLst>
            </a:custGeom>
            <a:solidFill>
              <a:srgbClr val="8057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íşlíḋè">
              <a:extLst>
                <a:ext uri="{FF2B5EF4-FFF2-40B4-BE49-F238E27FC236}">
                  <a16:creationId xmlns:a16="http://schemas.microsoft.com/office/drawing/2014/main" id="{A5F569CF-D855-4D48-963F-A0AD652612FB}"/>
                </a:ext>
              </a:extLst>
            </p:cNvPr>
            <p:cNvSpPr/>
            <p:nvPr/>
          </p:nvSpPr>
          <p:spPr bwMode="auto">
            <a:xfrm>
              <a:off x="5319713" y="3260725"/>
              <a:ext cx="147638" cy="296863"/>
            </a:xfrm>
            <a:custGeom>
              <a:avLst/>
              <a:gdLst>
                <a:gd name="T0" fmla="*/ 22 w 45"/>
                <a:gd name="T1" fmla="*/ 0 h 90"/>
                <a:gd name="T2" fmla="*/ 40 w 45"/>
                <a:gd name="T3" fmla="*/ 19 h 90"/>
                <a:gd name="T4" fmla="*/ 34 w 45"/>
                <a:gd name="T5" fmla="*/ 63 h 90"/>
                <a:gd name="T6" fmla="*/ 35 w 45"/>
                <a:gd name="T7" fmla="*/ 87 h 90"/>
                <a:gd name="T8" fmla="*/ 6 w 45"/>
                <a:gd name="T9" fmla="*/ 61 h 90"/>
                <a:gd name="T10" fmla="*/ 11 w 45"/>
                <a:gd name="T11" fmla="*/ 9 h 90"/>
                <a:gd name="T12" fmla="*/ 22 w 45"/>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45" h="90">
                  <a:moveTo>
                    <a:pt x="22" y="0"/>
                  </a:moveTo>
                  <a:cubicBezTo>
                    <a:pt x="22" y="0"/>
                    <a:pt x="35" y="2"/>
                    <a:pt x="40" y="19"/>
                  </a:cubicBezTo>
                  <a:cubicBezTo>
                    <a:pt x="45" y="35"/>
                    <a:pt x="36" y="51"/>
                    <a:pt x="34" y="63"/>
                  </a:cubicBezTo>
                  <a:cubicBezTo>
                    <a:pt x="32" y="75"/>
                    <a:pt x="36" y="85"/>
                    <a:pt x="35" y="87"/>
                  </a:cubicBezTo>
                  <a:cubicBezTo>
                    <a:pt x="33" y="90"/>
                    <a:pt x="13" y="89"/>
                    <a:pt x="6" y="61"/>
                  </a:cubicBezTo>
                  <a:cubicBezTo>
                    <a:pt x="0" y="33"/>
                    <a:pt x="11" y="9"/>
                    <a:pt x="11" y="9"/>
                  </a:cubicBezTo>
                  <a:cubicBezTo>
                    <a:pt x="11" y="9"/>
                    <a:pt x="12" y="0"/>
                    <a:pt x="22" y="0"/>
                  </a:cubicBezTo>
                  <a:close/>
                </a:path>
              </a:pathLst>
            </a:custGeom>
            <a:solidFill>
              <a:srgbClr val="6746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iŝlïḓê">
              <a:extLst>
                <a:ext uri="{FF2B5EF4-FFF2-40B4-BE49-F238E27FC236}">
                  <a16:creationId xmlns:a16="http://schemas.microsoft.com/office/drawing/2014/main" id="{3D1C9B46-7D6C-4EC6-AC61-95BB7B671ECA}"/>
                </a:ext>
              </a:extLst>
            </p:cNvPr>
            <p:cNvSpPr/>
            <p:nvPr/>
          </p:nvSpPr>
          <p:spPr bwMode="auto">
            <a:xfrm>
              <a:off x="7123113" y="4144963"/>
              <a:ext cx="1514475" cy="1525588"/>
            </a:xfrm>
            <a:custGeom>
              <a:avLst/>
              <a:gdLst>
                <a:gd name="T0" fmla="*/ 125 w 459"/>
                <a:gd name="T1" fmla="*/ 0 h 463"/>
                <a:gd name="T2" fmla="*/ 101 w 459"/>
                <a:gd name="T3" fmla="*/ 5 h 463"/>
                <a:gd name="T4" fmla="*/ 0 w 459"/>
                <a:gd name="T5" fmla="*/ 463 h 463"/>
                <a:gd name="T6" fmla="*/ 25 w 459"/>
                <a:gd name="T7" fmla="*/ 463 h 463"/>
                <a:gd name="T8" fmla="*/ 31 w 459"/>
                <a:gd name="T9" fmla="*/ 460 h 463"/>
                <a:gd name="T10" fmla="*/ 446 w 459"/>
                <a:gd name="T11" fmla="*/ 220 h 463"/>
                <a:gd name="T12" fmla="*/ 446 w 459"/>
                <a:gd name="T13" fmla="*/ 185 h 463"/>
                <a:gd name="T14" fmla="*/ 155 w 459"/>
                <a:gd name="T15" fmla="*/ 8 h 463"/>
                <a:gd name="T16" fmla="*/ 125 w 459"/>
                <a:gd name="T17"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 h="463">
                  <a:moveTo>
                    <a:pt x="125" y="0"/>
                  </a:moveTo>
                  <a:cubicBezTo>
                    <a:pt x="117" y="0"/>
                    <a:pt x="109" y="2"/>
                    <a:pt x="101" y="5"/>
                  </a:cubicBezTo>
                  <a:cubicBezTo>
                    <a:pt x="0" y="463"/>
                    <a:pt x="0" y="463"/>
                    <a:pt x="0" y="463"/>
                  </a:cubicBezTo>
                  <a:cubicBezTo>
                    <a:pt x="25" y="463"/>
                    <a:pt x="25" y="463"/>
                    <a:pt x="25" y="463"/>
                  </a:cubicBezTo>
                  <a:cubicBezTo>
                    <a:pt x="27" y="462"/>
                    <a:pt x="29" y="461"/>
                    <a:pt x="31" y="460"/>
                  </a:cubicBezTo>
                  <a:cubicBezTo>
                    <a:pt x="446" y="220"/>
                    <a:pt x="446" y="220"/>
                    <a:pt x="446" y="220"/>
                  </a:cubicBezTo>
                  <a:cubicBezTo>
                    <a:pt x="459" y="212"/>
                    <a:pt x="459" y="193"/>
                    <a:pt x="446" y="185"/>
                  </a:cubicBezTo>
                  <a:cubicBezTo>
                    <a:pt x="155" y="8"/>
                    <a:pt x="155" y="8"/>
                    <a:pt x="155" y="8"/>
                  </a:cubicBezTo>
                  <a:cubicBezTo>
                    <a:pt x="146" y="3"/>
                    <a:pt x="135" y="0"/>
                    <a:pt x="125" y="0"/>
                  </a:cubicBezTo>
                </a:path>
              </a:pathLst>
            </a:custGeom>
            <a:solidFill>
              <a:srgbClr val="508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îś1íḑé">
              <a:extLst>
                <a:ext uri="{FF2B5EF4-FFF2-40B4-BE49-F238E27FC236}">
                  <a16:creationId xmlns:a16="http://schemas.microsoft.com/office/drawing/2014/main" id="{92A42922-EDC4-4AB4-98DD-B4CF63EE9BB6}"/>
                </a:ext>
              </a:extLst>
            </p:cNvPr>
            <p:cNvSpPr/>
            <p:nvPr/>
          </p:nvSpPr>
          <p:spPr bwMode="auto">
            <a:xfrm>
              <a:off x="6035675" y="4117975"/>
              <a:ext cx="2592388" cy="1558925"/>
            </a:xfrm>
            <a:custGeom>
              <a:avLst/>
              <a:gdLst>
                <a:gd name="T0" fmla="*/ 786 w 786"/>
                <a:gd name="T1" fmla="*/ 205 h 473"/>
                <a:gd name="T2" fmla="*/ 786 w 786"/>
                <a:gd name="T3" fmla="*/ 205 h 473"/>
                <a:gd name="T4" fmla="*/ 786 w 786"/>
                <a:gd name="T5" fmla="*/ 180 h 473"/>
                <a:gd name="T6" fmla="*/ 772 w 786"/>
                <a:gd name="T7" fmla="*/ 181 h 473"/>
                <a:gd name="T8" fmla="*/ 485 w 786"/>
                <a:gd name="T9" fmla="*/ 11 h 473"/>
                <a:gd name="T10" fmla="*/ 425 w 786"/>
                <a:gd name="T11" fmla="*/ 11 h 473"/>
                <a:gd name="T12" fmla="*/ 19 w 786"/>
                <a:gd name="T13" fmla="*/ 246 h 473"/>
                <a:gd name="T14" fmla="*/ 0 w 786"/>
                <a:gd name="T15" fmla="*/ 247 h 473"/>
                <a:gd name="T16" fmla="*/ 0 w 786"/>
                <a:gd name="T17" fmla="*/ 274 h 473"/>
                <a:gd name="T18" fmla="*/ 0 w 786"/>
                <a:gd name="T19" fmla="*/ 274 h 473"/>
                <a:gd name="T20" fmla="*/ 10 w 786"/>
                <a:gd name="T21" fmla="*/ 290 h 473"/>
                <a:gd name="T22" fmla="*/ 301 w 786"/>
                <a:gd name="T23" fmla="*/ 462 h 473"/>
                <a:gd name="T24" fmla="*/ 361 w 786"/>
                <a:gd name="T25" fmla="*/ 463 h 473"/>
                <a:gd name="T26" fmla="*/ 776 w 786"/>
                <a:gd name="T27" fmla="*/ 223 h 473"/>
                <a:gd name="T28" fmla="*/ 786 w 786"/>
                <a:gd name="T29" fmla="*/ 20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6" h="473">
                  <a:moveTo>
                    <a:pt x="786" y="205"/>
                  </a:moveTo>
                  <a:cubicBezTo>
                    <a:pt x="786" y="205"/>
                    <a:pt x="786" y="205"/>
                    <a:pt x="786" y="205"/>
                  </a:cubicBezTo>
                  <a:cubicBezTo>
                    <a:pt x="786" y="180"/>
                    <a:pt x="786" y="180"/>
                    <a:pt x="786" y="180"/>
                  </a:cubicBezTo>
                  <a:cubicBezTo>
                    <a:pt x="772" y="181"/>
                    <a:pt x="772" y="181"/>
                    <a:pt x="772" y="181"/>
                  </a:cubicBezTo>
                  <a:cubicBezTo>
                    <a:pt x="485" y="11"/>
                    <a:pt x="485" y="11"/>
                    <a:pt x="485" y="11"/>
                  </a:cubicBezTo>
                  <a:cubicBezTo>
                    <a:pt x="467" y="0"/>
                    <a:pt x="444" y="0"/>
                    <a:pt x="425" y="11"/>
                  </a:cubicBezTo>
                  <a:cubicBezTo>
                    <a:pt x="19" y="246"/>
                    <a:pt x="19" y="246"/>
                    <a:pt x="19" y="246"/>
                  </a:cubicBezTo>
                  <a:cubicBezTo>
                    <a:pt x="0" y="247"/>
                    <a:pt x="0" y="247"/>
                    <a:pt x="0" y="247"/>
                  </a:cubicBezTo>
                  <a:cubicBezTo>
                    <a:pt x="0" y="274"/>
                    <a:pt x="0" y="274"/>
                    <a:pt x="0" y="274"/>
                  </a:cubicBezTo>
                  <a:cubicBezTo>
                    <a:pt x="0" y="274"/>
                    <a:pt x="0" y="274"/>
                    <a:pt x="0" y="274"/>
                  </a:cubicBezTo>
                  <a:cubicBezTo>
                    <a:pt x="1" y="280"/>
                    <a:pt x="4" y="286"/>
                    <a:pt x="10" y="290"/>
                  </a:cubicBezTo>
                  <a:cubicBezTo>
                    <a:pt x="301" y="462"/>
                    <a:pt x="301" y="462"/>
                    <a:pt x="301" y="462"/>
                  </a:cubicBezTo>
                  <a:cubicBezTo>
                    <a:pt x="319" y="473"/>
                    <a:pt x="342" y="473"/>
                    <a:pt x="361" y="463"/>
                  </a:cubicBezTo>
                  <a:cubicBezTo>
                    <a:pt x="776" y="223"/>
                    <a:pt x="776" y="223"/>
                    <a:pt x="776" y="223"/>
                  </a:cubicBezTo>
                  <a:cubicBezTo>
                    <a:pt x="782" y="219"/>
                    <a:pt x="786" y="212"/>
                    <a:pt x="786" y="205"/>
                  </a:cubicBez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íSľiḋé">
              <a:extLst>
                <a:ext uri="{FF2B5EF4-FFF2-40B4-BE49-F238E27FC236}">
                  <a16:creationId xmlns:a16="http://schemas.microsoft.com/office/drawing/2014/main" id="{0C818886-68F7-46EF-B745-C6CA1CE3D3F0}"/>
                </a:ext>
              </a:extLst>
            </p:cNvPr>
            <p:cNvSpPr/>
            <p:nvPr/>
          </p:nvSpPr>
          <p:spPr bwMode="auto">
            <a:xfrm>
              <a:off x="6035675" y="4117975"/>
              <a:ext cx="2592388" cy="1558925"/>
            </a:xfrm>
            <a:custGeom>
              <a:avLst/>
              <a:gdLst>
                <a:gd name="T0" fmla="*/ 786 w 786"/>
                <a:gd name="T1" fmla="*/ 205 h 473"/>
                <a:gd name="T2" fmla="*/ 786 w 786"/>
                <a:gd name="T3" fmla="*/ 205 h 473"/>
                <a:gd name="T4" fmla="*/ 786 w 786"/>
                <a:gd name="T5" fmla="*/ 180 h 473"/>
                <a:gd name="T6" fmla="*/ 772 w 786"/>
                <a:gd name="T7" fmla="*/ 181 h 473"/>
                <a:gd name="T8" fmla="*/ 485 w 786"/>
                <a:gd name="T9" fmla="*/ 11 h 473"/>
                <a:gd name="T10" fmla="*/ 425 w 786"/>
                <a:gd name="T11" fmla="*/ 11 h 473"/>
                <a:gd name="T12" fmla="*/ 19 w 786"/>
                <a:gd name="T13" fmla="*/ 246 h 473"/>
                <a:gd name="T14" fmla="*/ 0 w 786"/>
                <a:gd name="T15" fmla="*/ 247 h 473"/>
                <a:gd name="T16" fmla="*/ 0 w 786"/>
                <a:gd name="T17" fmla="*/ 274 h 473"/>
                <a:gd name="T18" fmla="*/ 0 w 786"/>
                <a:gd name="T19" fmla="*/ 274 h 473"/>
                <a:gd name="T20" fmla="*/ 10 w 786"/>
                <a:gd name="T21" fmla="*/ 290 h 473"/>
                <a:gd name="T22" fmla="*/ 301 w 786"/>
                <a:gd name="T23" fmla="*/ 462 h 473"/>
                <a:gd name="T24" fmla="*/ 361 w 786"/>
                <a:gd name="T25" fmla="*/ 463 h 473"/>
                <a:gd name="T26" fmla="*/ 776 w 786"/>
                <a:gd name="T27" fmla="*/ 223 h 473"/>
                <a:gd name="T28" fmla="*/ 786 w 786"/>
                <a:gd name="T29" fmla="*/ 20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6" h="473">
                  <a:moveTo>
                    <a:pt x="786" y="205"/>
                  </a:moveTo>
                  <a:cubicBezTo>
                    <a:pt x="786" y="205"/>
                    <a:pt x="786" y="205"/>
                    <a:pt x="786" y="205"/>
                  </a:cubicBezTo>
                  <a:cubicBezTo>
                    <a:pt x="786" y="180"/>
                    <a:pt x="786" y="180"/>
                    <a:pt x="786" y="180"/>
                  </a:cubicBezTo>
                  <a:cubicBezTo>
                    <a:pt x="772" y="181"/>
                    <a:pt x="772" y="181"/>
                    <a:pt x="772" y="181"/>
                  </a:cubicBezTo>
                  <a:cubicBezTo>
                    <a:pt x="485" y="11"/>
                    <a:pt x="485" y="11"/>
                    <a:pt x="485" y="11"/>
                  </a:cubicBezTo>
                  <a:cubicBezTo>
                    <a:pt x="467" y="0"/>
                    <a:pt x="444" y="0"/>
                    <a:pt x="425" y="11"/>
                  </a:cubicBezTo>
                  <a:cubicBezTo>
                    <a:pt x="19" y="246"/>
                    <a:pt x="19" y="246"/>
                    <a:pt x="19" y="246"/>
                  </a:cubicBezTo>
                  <a:cubicBezTo>
                    <a:pt x="0" y="247"/>
                    <a:pt x="0" y="247"/>
                    <a:pt x="0" y="247"/>
                  </a:cubicBezTo>
                  <a:cubicBezTo>
                    <a:pt x="0" y="274"/>
                    <a:pt x="0" y="274"/>
                    <a:pt x="0" y="274"/>
                  </a:cubicBezTo>
                  <a:cubicBezTo>
                    <a:pt x="0" y="274"/>
                    <a:pt x="0" y="274"/>
                    <a:pt x="0" y="274"/>
                  </a:cubicBezTo>
                  <a:cubicBezTo>
                    <a:pt x="1" y="280"/>
                    <a:pt x="4" y="286"/>
                    <a:pt x="10" y="290"/>
                  </a:cubicBezTo>
                  <a:cubicBezTo>
                    <a:pt x="301" y="462"/>
                    <a:pt x="301" y="462"/>
                    <a:pt x="301" y="462"/>
                  </a:cubicBezTo>
                  <a:cubicBezTo>
                    <a:pt x="319" y="473"/>
                    <a:pt x="342" y="473"/>
                    <a:pt x="361" y="463"/>
                  </a:cubicBezTo>
                  <a:cubicBezTo>
                    <a:pt x="776" y="223"/>
                    <a:pt x="776" y="223"/>
                    <a:pt x="776" y="223"/>
                  </a:cubicBezTo>
                  <a:cubicBezTo>
                    <a:pt x="782" y="219"/>
                    <a:pt x="786" y="212"/>
                    <a:pt x="786" y="205"/>
                  </a:cubicBezTo>
                  <a:close/>
                </a:path>
              </a:pathLst>
            </a:custGeom>
            <a:gradFill>
              <a:gsLst>
                <a:gs pos="0">
                  <a:srgbClr val="4C6CA7">
                    <a:alpha val="37000"/>
                  </a:srgbClr>
                </a:gs>
                <a:gs pos="100000">
                  <a:srgbClr val="C6D8EC">
                    <a:alpha val="16000"/>
                  </a:srgbClr>
                </a:gs>
              </a:gsLst>
              <a:lin ang="0" scaled="0"/>
            </a:gradFill>
            <a:ln>
              <a:noFill/>
            </a:ln>
          </p:spPr>
          <p:txBody>
            <a:bodyPr anchor="ctr"/>
            <a:lstStyle/>
            <a:p>
              <a:pPr algn="ctr"/>
              <a:endParaRPr/>
            </a:p>
          </p:txBody>
        </p:sp>
        <p:sp>
          <p:nvSpPr>
            <p:cNvPr id="132" name="íşľíďe">
              <a:extLst>
                <a:ext uri="{FF2B5EF4-FFF2-40B4-BE49-F238E27FC236}">
                  <a16:creationId xmlns:a16="http://schemas.microsoft.com/office/drawing/2014/main" id="{2ED55438-5AFD-4BDD-898A-AFA7506A1482}"/>
                </a:ext>
              </a:extLst>
            </p:cNvPr>
            <p:cNvSpPr/>
            <p:nvPr/>
          </p:nvSpPr>
          <p:spPr bwMode="auto">
            <a:xfrm>
              <a:off x="6024563" y="4044950"/>
              <a:ext cx="2613025" cy="1546225"/>
            </a:xfrm>
            <a:custGeom>
              <a:avLst/>
              <a:gdLst>
                <a:gd name="T0" fmla="*/ 13 w 792"/>
                <a:gd name="T1" fmla="*/ 286 h 469"/>
                <a:gd name="T2" fmla="*/ 304 w 792"/>
                <a:gd name="T3" fmla="*/ 458 h 469"/>
                <a:gd name="T4" fmla="*/ 364 w 792"/>
                <a:gd name="T5" fmla="*/ 459 h 469"/>
                <a:gd name="T6" fmla="*/ 779 w 792"/>
                <a:gd name="T7" fmla="*/ 219 h 469"/>
                <a:gd name="T8" fmla="*/ 779 w 792"/>
                <a:gd name="T9" fmla="*/ 184 h 469"/>
                <a:gd name="T10" fmla="*/ 488 w 792"/>
                <a:gd name="T11" fmla="*/ 12 h 469"/>
                <a:gd name="T12" fmla="*/ 428 w 792"/>
                <a:gd name="T13" fmla="*/ 11 h 469"/>
                <a:gd name="T14" fmla="*/ 13 w 792"/>
                <a:gd name="T15" fmla="*/ 251 h 469"/>
                <a:gd name="T16" fmla="*/ 13 w 792"/>
                <a:gd name="T17" fmla="*/ 286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2" h="469">
                  <a:moveTo>
                    <a:pt x="13" y="286"/>
                  </a:moveTo>
                  <a:cubicBezTo>
                    <a:pt x="304" y="458"/>
                    <a:pt x="304" y="458"/>
                    <a:pt x="304" y="458"/>
                  </a:cubicBezTo>
                  <a:cubicBezTo>
                    <a:pt x="322" y="469"/>
                    <a:pt x="345" y="469"/>
                    <a:pt x="364" y="459"/>
                  </a:cubicBezTo>
                  <a:cubicBezTo>
                    <a:pt x="779" y="219"/>
                    <a:pt x="779" y="219"/>
                    <a:pt x="779" y="219"/>
                  </a:cubicBezTo>
                  <a:cubicBezTo>
                    <a:pt x="792" y="211"/>
                    <a:pt x="792" y="192"/>
                    <a:pt x="779" y="184"/>
                  </a:cubicBezTo>
                  <a:cubicBezTo>
                    <a:pt x="488" y="12"/>
                    <a:pt x="488" y="12"/>
                    <a:pt x="488" y="12"/>
                  </a:cubicBezTo>
                  <a:cubicBezTo>
                    <a:pt x="470" y="1"/>
                    <a:pt x="447" y="0"/>
                    <a:pt x="428" y="11"/>
                  </a:cubicBezTo>
                  <a:cubicBezTo>
                    <a:pt x="13" y="251"/>
                    <a:pt x="13" y="251"/>
                    <a:pt x="13" y="251"/>
                  </a:cubicBezTo>
                  <a:cubicBezTo>
                    <a:pt x="0" y="258"/>
                    <a:pt x="0" y="278"/>
                    <a:pt x="13" y="286"/>
                  </a:cubicBezTo>
                  <a:close/>
                </a:path>
              </a:pathLst>
            </a:custGeom>
            <a:solidFill>
              <a:srgbClr val="E8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išlíďê">
              <a:extLst>
                <a:ext uri="{FF2B5EF4-FFF2-40B4-BE49-F238E27FC236}">
                  <a16:creationId xmlns:a16="http://schemas.microsoft.com/office/drawing/2014/main" id="{8EF64E47-3F3D-4FD8-9832-D4DB22AF5526}"/>
                </a:ext>
              </a:extLst>
            </p:cNvPr>
            <p:cNvSpPr/>
            <p:nvPr/>
          </p:nvSpPr>
          <p:spPr bwMode="auto">
            <a:xfrm>
              <a:off x="7272338" y="4437063"/>
              <a:ext cx="1365250" cy="792163"/>
            </a:xfrm>
            <a:custGeom>
              <a:avLst/>
              <a:gdLst>
                <a:gd name="T0" fmla="*/ 0 w 414"/>
                <a:gd name="T1" fmla="*/ 240 h 240"/>
                <a:gd name="T2" fmla="*/ 158 w 414"/>
                <a:gd name="T3" fmla="*/ 240 h 240"/>
                <a:gd name="T4" fmla="*/ 401 w 414"/>
                <a:gd name="T5" fmla="*/ 100 h 240"/>
                <a:gd name="T6" fmla="*/ 401 w 414"/>
                <a:gd name="T7" fmla="*/ 65 h 240"/>
                <a:gd name="T8" fmla="*/ 292 w 414"/>
                <a:gd name="T9" fmla="*/ 0 h 240"/>
                <a:gd name="T10" fmla="*/ 18 w 414"/>
                <a:gd name="T11" fmla="*/ 0 h 240"/>
                <a:gd name="T12" fmla="*/ 0 w 414"/>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414" h="240">
                  <a:moveTo>
                    <a:pt x="0" y="240"/>
                  </a:moveTo>
                  <a:cubicBezTo>
                    <a:pt x="158" y="240"/>
                    <a:pt x="158" y="240"/>
                    <a:pt x="158" y="240"/>
                  </a:cubicBezTo>
                  <a:cubicBezTo>
                    <a:pt x="401" y="100"/>
                    <a:pt x="401" y="100"/>
                    <a:pt x="401" y="100"/>
                  </a:cubicBezTo>
                  <a:cubicBezTo>
                    <a:pt x="414" y="92"/>
                    <a:pt x="414" y="73"/>
                    <a:pt x="401" y="65"/>
                  </a:cubicBezTo>
                  <a:cubicBezTo>
                    <a:pt x="292" y="0"/>
                    <a:pt x="292" y="0"/>
                    <a:pt x="292" y="0"/>
                  </a:cubicBezTo>
                  <a:cubicBezTo>
                    <a:pt x="18" y="0"/>
                    <a:pt x="18" y="0"/>
                    <a:pt x="18" y="0"/>
                  </a:cubicBezTo>
                  <a:lnTo>
                    <a:pt x="0" y="240"/>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34" name="íṥḻiḋé">
              <a:extLst>
                <a:ext uri="{FF2B5EF4-FFF2-40B4-BE49-F238E27FC236}">
                  <a16:creationId xmlns:a16="http://schemas.microsoft.com/office/drawing/2014/main" id="{5C5DA09F-B20E-46B4-B698-1AE728740DA9}"/>
                </a:ext>
              </a:extLst>
            </p:cNvPr>
            <p:cNvSpPr/>
            <p:nvPr/>
          </p:nvSpPr>
          <p:spPr bwMode="auto">
            <a:xfrm>
              <a:off x="6672263" y="4378325"/>
              <a:ext cx="1398588" cy="900113"/>
            </a:xfrm>
            <a:custGeom>
              <a:avLst/>
              <a:gdLst>
                <a:gd name="T0" fmla="*/ 423 w 424"/>
                <a:gd name="T1" fmla="*/ 78 h 273"/>
                <a:gd name="T2" fmla="*/ 410 w 424"/>
                <a:gd name="T3" fmla="*/ 79 h 273"/>
                <a:gd name="T4" fmla="*/ 371 w 424"/>
                <a:gd name="T5" fmla="*/ 44 h 273"/>
                <a:gd name="T6" fmla="*/ 73 w 424"/>
                <a:gd name="T7" fmla="*/ 57 h 273"/>
                <a:gd name="T8" fmla="*/ 14 w 424"/>
                <a:gd name="T9" fmla="*/ 110 h 273"/>
                <a:gd name="T10" fmla="*/ 0 w 424"/>
                <a:gd name="T11" fmla="*/ 111 h 273"/>
                <a:gd name="T12" fmla="*/ 0 w 424"/>
                <a:gd name="T13" fmla="*/ 155 h 273"/>
                <a:gd name="T14" fmla="*/ 0 w 424"/>
                <a:gd name="T15" fmla="*/ 155 h 273"/>
                <a:gd name="T16" fmla="*/ 52 w 424"/>
                <a:gd name="T17" fmla="*/ 229 h 273"/>
                <a:gd name="T18" fmla="*/ 350 w 424"/>
                <a:gd name="T19" fmla="*/ 216 h 273"/>
                <a:gd name="T20" fmla="*/ 423 w 424"/>
                <a:gd name="T21" fmla="*/ 116 h 273"/>
                <a:gd name="T22" fmla="*/ 423 w 424"/>
                <a:gd name="T23" fmla="*/ 116 h 273"/>
                <a:gd name="T24" fmla="*/ 423 w 424"/>
                <a:gd name="T25" fmla="*/ 7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4" h="273">
                  <a:moveTo>
                    <a:pt x="423" y="78"/>
                  </a:moveTo>
                  <a:cubicBezTo>
                    <a:pt x="410" y="79"/>
                    <a:pt x="410" y="79"/>
                    <a:pt x="410" y="79"/>
                  </a:cubicBezTo>
                  <a:cubicBezTo>
                    <a:pt x="401" y="66"/>
                    <a:pt x="389" y="54"/>
                    <a:pt x="371" y="44"/>
                  </a:cubicBezTo>
                  <a:cubicBezTo>
                    <a:pt x="295" y="0"/>
                    <a:pt x="161" y="6"/>
                    <a:pt x="73" y="57"/>
                  </a:cubicBezTo>
                  <a:cubicBezTo>
                    <a:pt x="45" y="72"/>
                    <a:pt x="26" y="91"/>
                    <a:pt x="14" y="110"/>
                  </a:cubicBezTo>
                  <a:cubicBezTo>
                    <a:pt x="0" y="111"/>
                    <a:pt x="0" y="111"/>
                    <a:pt x="0" y="111"/>
                  </a:cubicBezTo>
                  <a:cubicBezTo>
                    <a:pt x="0" y="155"/>
                    <a:pt x="0" y="155"/>
                    <a:pt x="0" y="155"/>
                  </a:cubicBezTo>
                  <a:cubicBezTo>
                    <a:pt x="0" y="155"/>
                    <a:pt x="0" y="155"/>
                    <a:pt x="0" y="155"/>
                  </a:cubicBezTo>
                  <a:cubicBezTo>
                    <a:pt x="1" y="183"/>
                    <a:pt x="18" y="209"/>
                    <a:pt x="52" y="229"/>
                  </a:cubicBezTo>
                  <a:cubicBezTo>
                    <a:pt x="128" y="273"/>
                    <a:pt x="261" y="267"/>
                    <a:pt x="350" y="216"/>
                  </a:cubicBezTo>
                  <a:cubicBezTo>
                    <a:pt x="399" y="188"/>
                    <a:pt x="424" y="151"/>
                    <a:pt x="423" y="116"/>
                  </a:cubicBezTo>
                  <a:cubicBezTo>
                    <a:pt x="423" y="116"/>
                    <a:pt x="423" y="116"/>
                    <a:pt x="423" y="116"/>
                  </a:cubicBezTo>
                  <a:lnTo>
                    <a:pt x="423" y="78"/>
                  </a:lnTo>
                  <a:close/>
                </a:path>
              </a:pathLst>
            </a:custGeom>
            <a:solidFill>
              <a:srgbClr val="B03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îŝļïḓè">
              <a:extLst>
                <a:ext uri="{FF2B5EF4-FFF2-40B4-BE49-F238E27FC236}">
                  <a16:creationId xmlns:a16="http://schemas.microsoft.com/office/drawing/2014/main" id="{74135E55-A603-4411-BE2C-89004B9F9290}"/>
                </a:ext>
              </a:extLst>
            </p:cNvPr>
            <p:cNvSpPr/>
            <p:nvPr/>
          </p:nvSpPr>
          <p:spPr bwMode="auto">
            <a:xfrm>
              <a:off x="6589713" y="4240213"/>
              <a:ext cx="1557338" cy="895350"/>
            </a:xfrm>
            <a:custGeom>
              <a:avLst/>
              <a:gdLst>
                <a:gd name="T0" fmla="*/ 98 w 472"/>
                <a:gd name="T1" fmla="*/ 56 h 272"/>
                <a:gd name="T2" fmla="*/ 77 w 472"/>
                <a:gd name="T3" fmla="*/ 228 h 272"/>
                <a:gd name="T4" fmla="*/ 375 w 472"/>
                <a:gd name="T5" fmla="*/ 216 h 272"/>
                <a:gd name="T6" fmla="*/ 396 w 472"/>
                <a:gd name="T7" fmla="*/ 44 h 272"/>
                <a:gd name="T8" fmla="*/ 98 w 472"/>
                <a:gd name="T9" fmla="*/ 56 h 272"/>
              </a:gdLst>
              <a:ahLst/>
              <a:cxnLst>
                <a:cxn ang="0">
                  <a:pos x="T0" y="T1"/>
                </a:cxn>
                <a:cxn ang="0">
                  <a:pos x="T2" y="T3"/>
                </a:cxn>
                <a:cxn ang="0">
                  <a:pos x="T4" y="T5"/>
                </a:cxn>
                <a:cxn ang="0">
                  <a:pos x="T6" y="T7"/>
                </a:cxn>
                <a:cxn ang="0">
                  <a:pos x="T8" y="T9"/>
                </a:cxn>
              </a:cxnLst>
              <a:rect l="0" t="0" r="r" b="b"/>
              <a:pathLst>
                <a:path w="472" h="272">
                  <a:moveTo>
                    <a:pt x="98" y="56"/>
                  </a:moveTo>
                  <a:cubicBezTo>
                    <a:pt x="10" y="107"/>
                    <a:pt x="0" y="184"/>
                    <a:pt x="77" y="228"/>
                  </a:cubicBezTo>
                  <a:cubicBezTo>
                    <a:pt x="153" y="272"/>
                    <a:pt x="286" y="267"/>
                    <a:pt x="375" y="216"/>
                  </a:cubicBezTo>
                  <a:cubicBezTo>
                    <a:pt x="463" y="165"/>
                    <a:pt x="472" y="88"/>
                    <a:pt x="396" y="44"/>
                  </a:cubicBezTo>
                  <a:cubicBezTo>
                    <a:pt x="320" y="0"/>
                    <a:pt x="186" y="5"/>
                    <a:pt x="98" y="56"/>
                  </a:cubicBezTo>
                  <a:close/>
                </a:path>
              </a:pathLst>
            </a:custGeom>
            <a:solidFill>
              <a:srgbClr val="0D35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î$ḷïďe">
              <a:extLst>
                <a:ext uri="{FF2B5EF4-FFF2-40B4-BE49-F238E27FC236}">
                  <a16:creationId xmlns:a16="http://schemas.microsoft.com/office/drawing/2014/main" id="{25AAD318-FD13-4553-BCE1-08A34CAA4C0D}"/>
                </a:ext>
              </a:extLst>
            </p:cNvPr>
            <p:cNvSpPr/>
            <p:nvPr/>
          </p:nvSpPr>
          <p:spPr bwMode="auto">
            <a:xfrm>
              <a:off x="7367588" y="4295775"/>
              <a:ext cx="642938" cy="392113"/>
            </a:xfrm>
            <a:custGeom>
              <a:avLst/>
              <a:gdLst>
                <a:gd name="T0" fmla="*/ 0 w 195"/>
                <a:gd name="T1" fmla="*/ 119 h 119"/>
                <a:gd name="T2" fmla="*/ 72 w 195"/>
                <a:gd name="T3" fmla="*/ 0 h 119"/>
                <a:gd name="T4" fmla="*/ 160 w 195"/>
                <a:gd name="T5" fmla="*/ 27 h 119"/>
                <a:gd name="T6" fmla="*/ 195 w 195"/>
                <a:gd name="T7" fmla="*/ 56 h 119"/>
                <a:gd name="T8" fmla="*/ 0 w 195"/>
                <a:gd name="T9" fmla="*/ 119 h 119"/>
              </a:gdLst>
              <a:ahLst/>
              <a:cxnLst>
                <a:cxn ang="0">
                  <a:pos x="T0" y="T1"/>
                </a:cxn>
                <a:cxn ang="0">
                  <a:pos x="T2" y="T3"/>
                </a:cxn>
                <a:cxn ang="0">
                  <a:pos x="T4" y="T5"/>
                </a:cxn>
                <a:cxn ang="0">
                  <a:pos x="T6" y="T7"/>
                </a:cxn>
                <a:cxn ang="0">
                  <a:pos x="T8" y="T9"/>
                </a:cxn>
              </a:cxnLst>
              <a:rect l="0" t="0" r="r" b="b"/>
              <a:pathLst>
                <a:path w="195" h="119">
                  <a:moveTo>
                    <a:pt x="0" y="119"/>
                  </a:moveTo>
                  <a:cubicBezTo>
                    <a:pt x="72" y="0"/>
                    <a:pt x="72" y="0"/>
                    <a:pt x="72" y="0"/>
                  </a:cubicBezTo>
                  <a:cubicBezTo>
                    <a:pt x="105" y="4"/>
                    <a:pt x="135" y="13"/>
                    <a:pt x="160" y="27"/>
                  </a:cubicBezTo>
                  <a:cubicBezTo>
                    <a:pt x="175" y="35"/>
                    <a:pt x="186" y="45"/>
                    <a:pt x="195" y="56"/>
                  </a:cubicBezTo>
                  <a:lnTo>
                    <a:pt x="0" y="119"/>
                  </a:lnTo>
                  <a:close/>
                </a:path>
              </a:pathLst>
            </a:custGeom>
            <a:solidFill>
              <a:srgbClr val="1A70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ï$ḷîdè">
              <a:extLst>
                <a:ext uri="{FF2B5EF4-FFF2-40B4-BE49-F238E27FC236}">
                  <a16:creationId xmlns:a16="http://schemas.microsoft.com/office/drawing/2014/main" id="{2C30F7B7-3BE3-4377-9513-A943F4BCC284}"/>
                </a:ext>
              </a:extLst>
            </p:cNvPr>
            <p:cNvSpPr/>
            <p:nvPr/>
          </p:nvSpPr>
          <p:spPr bwMode="auto">
            <a:xfrm>
              <a:off x="7123113" y="4276725"/>
              <a:ext cx="482600" cy="411163"/>
            </a:xfrm>
            <a:custGeom>
              <a:avLst/>
              <a:gdLst>
                <a:gd name="T0" fmla="*/ 0 w 146"/>
                <a:gd name="T1" fmla="*/ 18 h 125"/>
                <a:gd name="T2" fmla="*/ 146 w 146"/>
                <a:gd name="T3" fmla="*/ 6 h 125"/>
                <a:gd name="T4" fmla="*/ 74 w 146"/>
                <a:gd name="T5" fmla="*/ 125 h 125"/>
                <a:gd name="T6" fmla="*/ 0 w 146"/>
                <a:gd name="T7" fmla="*/ 18 h 125"/>
              </a:gdLst>
              <a:ahLst/>
              <a:cxnLst>
                <a:cxn ang="0">
                  <a:pos x="T0" y="T1"/>
                </a:cxn>
                <a:cxn ang="0">
                  <a:pos x="T2" y="T3"/>
                </a:cxn>
                <a:cxn ang="0">
                  <a:pos x="T4" y="T5"/>
                </a:cxn>
                <a:cxn ang="0">
                  <a:pos x="T6" y="T7"/>
                </a:cxn>
              </a:cxnLst>
              <a:rect l="0" t="0" r="r" b="b"/>
              <a:pathLst>
                <a:path w="146" h="125">
                  <a:moveTo>
                    <a:pt x="0" y="18"/>
                  </a:moveTo>
                  <a:cubicBezTo>
                    <a:pt x="47" y="4"/>
                    <a:pt x="99" y="0"/>
                    <a:pt x="146" y="6"/>
                  </a:cubicBezTo>
                  <a:cubicBezTo>
                    <a:pt x="74" y="125"/>
                    <a:pt x="74" y="125"/>
                    <a:pt x="74" y="125"/>
                  </a:cubicBezTo>
                  <a:lnTo>
                    <a:pt x="0" y="18"/>
                  </a:lnTo>
                  <a:close/>
                </a:path>
              </a:pathLst>
            </a:custGeom>
            <a:solidFill>
              <a:srgbClr val="0A28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iṣḷiďê">
              <a:extLst>
                <a:ext uri="{FF2B5EF4-FFF2-40B4-BE49-F238E27FC236}">
                  <a16:creationId xmlns:a16="http://schemas.microsoft.com/office/drawing/2014/main" id="{395AB01F-5980-47DB-AFCF-484AE0489BA8}"/>
                </a:ext>
              </a:extLst>
            </p:cNvPr>
            <p:cNvSpPr/>
            <p:nvPr/>
          </p:nvSpPr>
          <p:spPr bwMode="auto">
            <a:xfrm>
              <a:off x="7123113" y="4148138"/>
              <a:ext cx="244475" cy="539750"/>
            </a:xfrm>
            <a:custGeom>
              <a:avLst/>
              <a:gdLst>
                <a:gd name="T0" fmla="*/ 0 w 154"/>
                <a:gd name="T1" fmla="*/ 0 h 340"/>
                <a:gd name="T2" fmla="*/ 0 w 154"/>
                <a:gd name="T3" fmla="*/ 118 h 340"/>
                <a:gd name="T4" fmla="*/ 154 w 154"/>
                <a:gd name="T5" fmla="*/ 340 h 340"/>
                <a:gd name="T6" fmla="*/ 154 w 154"/>
                <a:gd name="T7" fmla="*/ 222 h 340"/>
                <a:gd name="T8" fmla="*/ 0 w 154"/>
                <a:gd name="T9" fmla="*/ 0 h 340"/>
              </a:gdLst>
              <a:ahLst/>
              <a:cxnLst>
                <a:cxn ang="0">
                  <a:pos x="T0" y="T1"/>
                </a:cxn>
                <a:cxn ang="0">
                  <a:pos x="T2" y="T3"/>
                </a:cxn>
                <a:cxn ang="0">
                  <a:pos x="T4" y="T5"/>
                </a:cxn>
                <a:cxn ang="0">
                  <a:pos x="T6" y="T7"/>
                </a:cxn>
                <a:cxn ang="0">
                  <a:pos x="T8" y="T9"/>
                </a:cxn>
              </a:cxnLst>
              <a:rect l="0" t="0" r="r" b="b"/>
              <a:pathLst>
                <a:path w="154" h="340">
                  <a:moveTo>
                    <a:pt x="0" y="0"/>
                  </a:moveTo>
                  <a:lnTo>
                    <a:pt x="0" y="118"/>
                  </a:lnTo>
                  <a:lnTo>
                    <a:pt x="154" y="340"/>
                  </a:lnTo>
                  <a:lnTo>
                    <a:pt x="154" y="222"/>
                  </a:lnTo>
                  <a:lnTo>
                    <a:pt x="0" y="0"/>
                  </a:lnTo>
                  <a:close/>
                </a:path>
              </a:pathLst>
            </a:custGeom>
            <a:solidFill>
              <a:srgbClr val="26A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î$liďe">
              <a:extLst>
                <a:ext uri="{FF2B5EF4-FFF2-40B4-BE49-F238E27FC236}">
                  <a16:creationId xmlns:a16="http://schemas.microsoft.com/office/drawing/2014/main" id="{F3C306E0-1EF2-4969-ACCA-7213B9490E23}"/>
                </a:ext>
              </a:extLst>
            </p:cNvPr>
            <p:cNvSpPr/>
            <p:nvPr/>
          </p:nvSpPr>
          <p:spPr bwMode="auto">
            <a:xfrm>
              <a:off x="7123113" y="4087813"/>
              <a:ext cx="482600" cy="412750"/>
            </a:xfrm>
            <a:custGeom>
              <a:avLst/>
              <a:gdLst>
                <a:gd name="T0" fmla="*/ 0 w 146"/>
                <a:gd name="T1" fmla="*/ 18 h 125"/>
                <a:gd name="T2" fmla="*/ 146 w 146"/>
                <a:gd name="T3" fmla="*/ 5 h 125"/>
                <a:gd name="T4" fmla="*/ 74 w 146"/>
                <a:gd name="T5" fmla="*/ 125 h 125"/>
                <a:gd name="T6" fmla="*/ 0 w 146"/>
                <a:gd name="T7" fmla="*/ 18 h 125"/>
              </a:gdLst>
              <a:ahLst/>
              <a:cxnLst>
                <a:cxn ang="0">
                  <a:pos x="T0" y="T1"/>
                </a:cxn>
                <a:cxn ang="0">
                  <a:pos x="T2" y="T3"/>
                </a:cxn>
                <a:cxn ang="0">
                  <a:pos x="T4" y="T5"/>
                </a:cxn>
                <a:cxn ang="0">
                  <a:pos x="T6" y="T7"/>
                </a:cxn>
              </a:cxnLst>
              <a:rect l="0" t="0" r="r" b="b"/>
              <a:pathLst>
                <a:path w="146" h="125">
                  <a:moveTo>
                    <a:pt x="0" y="18"/>
                  </a:moveTo>
                  <a:cubicBezTo>
                    <a:pt x="47" y="4"/>
                    <a:pt x="99" y="0"/>
                    <a:pt x="146" y="5"/>
                  </a:cubicBezTo>
                  <a:cubicBezTo>
                    <a:pt x="74" y="125"/>
                    <a:pt x="74" y="125"/>
                    <a:pt x="74" y="125"/>
                  </a:cubicBezTo>
                  <a:lnTo>
                    <a:pt x="0" y="18"/>
                  </a:lnTo>
                  <a:close/>
                </a:path>
              </a:pathLst>
            </a:custGeom>
            <a:solidFill>
              <a:srgbClr val="33D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ïsḷïḍè">
              <a:extLst>
                <a:ext uri="{FF2B5EF4-FFF2-40B4-BE49-F238E27FC236}">
                  <a16:creationId xmlns:a16="http://schemas.microsoft.com/office/drawing/2014/main" id="{C7B070FE-172B-4EE1-BD0A-75F4EB8559CA}"/>
                </a:ext>
              </a:extLst>
            </p:cNvPr>
            <p:cNvSpPr/>
            <p:nvPr/>
          </p:nvSpPr>
          <p:spPr bwMode="auto">
            <a:xfrm>
              <a:off x="6589713" y="4335463"/>
              <a:ext cx="777875" cy="676275"/>
            </a:xfrm>
            <a:custGeom>
              <a:avLst/>
              <a:gdLst>
                <a:gd name="T0" fmla="*/ 87 w 236"/>
                <a:gd name="T1" fmla="*/ 205 h 205"/>
                <a:gd name="T2" fmla="*/ 77 w 236"/>
                <a:gd name="T3" fmla="*/ 199 h 205"/>
                <a:gd name="T4" fmla="*/ 98 w 236"/>
                <a:gd name="T5" fmla="*/ 27 h 205"/>
                <a:gd name="T6" fmla="*/ 162 w 236"/>
                <a:gd name="T7" fmla="*/ 0 h 205"/>
                <a:gd name="T8" fmla="*/ 236 w 236"/>
                <a:gd name="T9" fmla="*/ 107 h 205"/>
                <a:gd name="T10" fmla="*/ 87 w 236"/>
                <a:gd name="T11" fmla="*/ 205 h 205"/>
              </a:gdLst>
              <a:ahLst/>
              <a:cxnLst>
                <a:cxn ang="0">
                  <a:pos x="T0" y="T1"/>
                </a:cxn>
                <a:cxn ang="0">
                  <a:pos x="T2" y="T3"/>
                </a:cxn>
                <a:cxn ang="0">
                  <a:pos x="T4" y="T5"/>
                </a:cxn>
                <a:cxn ang="0">
                  <a:pos x="T6" y="T7"/>
                </a:cxn>
                <a:cxn ang="0">
                  <a:pos x="T8" y="T9"/>
                </a:cxn>
                <a:cxn ang="0">
                  <a:pos x="T10" y="T11"/>
                </a:cxn>
              </a:cxnLst>
              <a:rect l="0" t="0" r="r" b="b"/>
              <a:pathLst>
                <a:path w="236" h="205">
                  <a:moveTo>
                    <a:pt x="87" y="205"/>
                  </a:moveTo>
                  <a:cubicBezTo>
                    <a:pt x="84" y="203"/>
                    <a:pt x="80" y="201"/>
                    <a:pt x="77" y="199"/>
                  </a:cubicBezTo>
                  <a:cubicBezTo>
                    <a:pt x="0" y="155"/>
                    <a:pt x="10" y="78"/>
                    <a:pt x="98" y="27"/>
                  </a:cubicBezTo>
                  <a:cubicBezTo>
                    <a:pt x="118" y="16"/>
                    <a:pt x="139" y="7"/>
                    <a:pt x="162" y="0"/>
                  </a:cubicBezTo>
                  <a:cubicBezTo>
                    <a:pt x="236" y="107"/>
                    <a:pt x="236" y="107"/>
                    <a:pt x="236" y="107"/>
                  </a:cubicBezTo>
                  <a:lnTo>
                    <a:pt x="87" y="205"/>
                  </a:lnTo>
                  <a:close/>
                </a:path>
              </a:pathLst>
            </a:custGeom>
            <a:solidFill>
              <a:srgbClr val="E84C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iṥ1iďê">
              <a:extLst>
                <a:ext uri="{FF2B5EF4-FFF2-40B4-BE49-F238E27FC236}">
                  <a16:creationId xmlns:a16="http://schemas.microsoft.com/office/drawing/2014/main" id="{BECE91F0-4FFD-48ED-9BDB-716636654B05}"/>
                </a:ext>
              </a:extLst>
            </p:cNvPr>
            <p:cNvSpPr/>
            <p:nvPr/>
          </p:nvSpPr>
          <p:spPr bwMode="auto">
            <a:xfrm>
              <a:off x="7367588" y="4035425"/>
              <a:ext cx="642938" cy="395288"/>
            </a:xfrm>
            <a:custGeom>
              <a:avLst/>
              <a:gdLst>
                <a:gd name="T0" fmla="*/ 0 w 195"/>
                <a:gd name="T1" fmla="*/ 120 h 120"/>
                <a:gd name="T2" fmla="*/ 72 w 195"/>
                <a:gd name="T3" fmla="*/ 0 h 120"/>
                <a:gd name="T4" fmla="*/ 160 w 195"/>
                <a:gd name="T5" fmla="*/ 27 h 120"/>
                <a:gd name="T6" fmla="*/ 195 w 195"/>
                <a:gd name="T7" fmla="*/ 56 h 120"/>
                <a:gd name="T8" fmla="*/ 0 w 195"/>
                <a:gd name="T9" fmla="*/ 120 h 120"/>
              </a:gdLst>
              <a:ahLst/>
              <a:cxnLst>
                <a:cxn ang="0">
                  <a:pos x="T0" y="T1"/>
                </a:cxn>
                <a:cxn ang="0">
                  <a:pos x="T2" y="T3"/>
                </a:cxn>
                <a:cxn ang="0">
                  <a:pos x="T4" y="T5"/>
                </a:cxn>
                <a:cxn ang="0">
                  <a:pos x="T6" y="T7"/>
                </a:cxn>
                <a:cxn ang="0">
                  <a:pos x="T8" y="T9"/>
                </a:cxn>
              </a:cxnLst>
              <a:rect l="0" t="0" r="r" b="b"/>
              <a:pathLst>
                <a:path w="195" h="120">
                  <a:moveTo>
                    <a:pt x="0" y="120"/>
                  </a:moveTo>
                  <a:cubicBezTo>
                    <a:pt x="72" y="0"/>
                    <a:pt x="72" y="0"/>
                    <a:pt x="72" y="0"/>
                  </a:cubicBezTo>
                  <a:cubicBezTo>
                    <a:pt x="105" y="4"/>
                    <a:pt x="135" y="13"/>
                    <a:pt x="160" y="27"/>
                  </a:cubicBezTo>
                  <a:cubicBezTo>
                    <a:pt x="175" y="36"/>
                    <a:pt x="186" y="46"/>
                    <a:pt x="195" y="56"/>
                  </a:cubicBezTo>
                  <a:lnTo>
                    <a:pt x="0" y="120"/>
                  </a:lnTo>
                  <a:close/>
                </a:path>
              </a:pathLst>
            </a:custGeom>
            <a:solidFill>
              <a:srgbClr val="FFB1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íś1ïḑê">
              <a:extLst>
                <a:ext uri="{FF2B5EF4-FFF2-40B4-BE49-F238E27FC236}">
                  <a16:creationId xmlns:a16="http://schemas.microsoft.com/office/drawing/2014/main" id="{C236400F-B0BD-468E-A19B-74D0ED139507}"/>
                </a:ext>
              </a:extLst>
            </p:cNvPr>
            <p:cNvSpPr/>
            <p:nvPr/>
          </p:nvSpPr>
          <p:spPr bwMode="auto">
            <a:xfrm>
              <a:off x="7367588" y="4219575"/>
              <a:ext cx="642938" cy="323850"/>
            </a:xfrm>
            <a:custGeom>
              <a:avLst/>
              <a:gdLst>
                <a:gd name="T0" fmla="*/ 0 w 405"/>
                <a:gd name="T1" fmla="*/ 131 h 204"/>
                <a:gd name="T2" fmla="*/ 0 w 405"/>
                <a:gd name="T3" fmla="*/ 204 h 204"/>
                <a:gd name="T4" fmla="*/ 405 w 405"/>
                <a:gd name="T5" fmla="*/ 73 h 204"/>
                <a:gd name="T6" fmla="*/ 405 w 405"/>
                <a:gd name="T7" fmla="*/ 0 h 204"/>
                <a:gd name="T8" fmla="*/ 0 w 405"/>
                <a:gd name="T9" fmla="*/ 131 h 204"/>
              </a:gdLst>
              <a:ahLst/>
              <a:cxnLst>
                <a:cxn ang="0">
                  <a:pos x="T0" y="T1"/>
                </a:cxn>
                <a:cxn ang="0">
                  <a:pos x="T2" y="T3"/>
                </a:cxn>
                <a:cxn ang="0">
                  <a:pos x="T4" y="T5"/>
                </a:cxn>
                <a:cxn ang="0">
                  <a:pos x="T6" y="T7"/>
                </a:cxn>
                <a:cxn ang="0">
                  <a:pos x="T8" y="T9"/>
                </a:cxn>
              </a:cxnLst>
              <a:rect l="0" t="0" r="r" b="b"/>
              <a:pathLst>
                <a:path w="405" h="204">
                  <a:moveTo>
                    <a:pt x="0" y="131"/>
                  </a:moveTo>
                  <a:lnTo>
                    <a:pt x="0" y="204"/>
                  </a:lnTo>
                  <a:lnTo>
                    <a:pt x="405" y="73"/>
                  </a:lnTo>
                  <a:lnTo>
                    <a:pt x="405" y="0"/>
                  </a:lnTo>
                  <a:lnTo>
                    <a:pt x="0" y="131"/>
                  </a:lnTo>
                  <a:close/>
                </a:path>
              </a:pathLst>
            </a:custGeom>
            <a:solidFill>
              <a:srgbClr val="CD61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iṧļídé">
              <a:extLst>
                <a:ext uri="{FF2B5EF4-FFF2-40B4-BE49-F238E27FC236}">
                  <a16:creationId xmlns:a16="http://schemas.microsoft.com/office/drawing/2014/main" id="{20FDF0F6-698C-4E16-9E54-482F05ACD0B0}"/>
                </a:ext>
              </a:extLst>
            </p:cNvPr>
            <p:cNvSpPr/>
            <p:nvPr/>
          </p:nvSpPr>
          <p:spPr bwMode="auto">
            <a:xfrm>
              <a:off x="7367588" y="4506913"/>
              <a:ext cx="700088" cy="642938"/>
            </a:xfrm>
            <a:custGeom>
              <a:avLst/>
              <a:gdLst>
                <a:gd name="T0" fmla="*/ 212 w 212"/>
                <a:gd name="T1" fmla="*/ 0 h 195"/>
                <a:gd name="T2" fmla="*/ 204 w 212"/>
                <a:gd name="T3" fmla="*/ 17 h 195"/>
                <a:gd name="T4" fmla="*/ 195 w 212"/>
                <a:gd name="T5" fmla="*/ 2 h 195"/>
                <a:gd name="T6" fmla="*/ 48 w 212"/>
                <a:gd name="T7" fmla="*/ 49 h 195"/>
                <a:gd name="T8" fmla="*/ 0 w 212"/>
                <a:gd name="T9" fmla="*/ 9 h 195"/>
                <a:gd name="T10" fmla="*/ 0 w 212"/>
                <a:gd name="T11" fmla="*/ 97 h 195"/>
                <a:gd name="T12" fmla="*/ 101 w 212"/>
                <a:gd name="T13" fmla="*/ 195 h 195"/>
                <a:gd name="T14" fmla="*/ 139 w 212"/>
                <a:gd name="T15" fmla="*/ 177 h 195"/>
                <a:gd name="T16" fmla="*/ 212 w 212"/>
                <a:gd name="T17" fmla="*/ 78 h 195"/>
                <a:gd name="T18" fmla="*/ 212 w 212"/>
                <a:gd name="T19" fmla="*/ 78 h 195"/>
                <a:gd name="T20" fmla="*/ 212 w 212"/>
                <a:gd name="T21"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195">
                  <a:moveTo>
                    <a:pt x="212" y="0"/>
                  </a:moveTo>
                  <a:cubicBezTo>
                    <a:pt x="204" y="17"/>
                    <a:pt x="204" y="17"/>
                    <a:pt x="204" y="17"/>
                  </a:cubicBezTo>
                  <a:cubicBezTo>
                    <a:pt x="202" y="12"/>
                    <a:pt x="199" y="7"/>
                    <a:pt x="195" y="2"/>
                  </a:cubicBezTo>
                  <a:cubicBezTo>
                    <a:pt x="48" y="49"/>
                    <a:pt x="48" y="49"/>
                    <a:pt x="48" y="49"/>
                  </a:cubicBezTo>
                  <a:cubicBezTo>
                    <a:pt x="0" y="9"/>
                    <a:pt x="0" y="9"/>
                    <a:pt x="0" y="9"/>
                  </a:cubicBezTo>
                  <a:cubicBezTo>
                    <a:pt x="0" y="97"/>
                    <a:pt x="0" y="97"/>
                    <a:pt x="0" y="97"/>
                  </a:cubicBezTo>
                  <a:cubicBezTo>
                    <a:pt x="101" y="195"/>
                    <a:pt x="101" y="195"/>
                    <a:pt x="101" y="195"/>
                  </a:cubicBezTo>
                  <a:cubicBezTo>
                    <a:pt x="114" y="190"/>
                    <a:pt x="127" y="184"/>
                    <a:pt x="139" y="177"/>
                  </a:cubicBezTo>
                  <a:cubicBezTo>
                    <a:pt x="188" y="149"/>
                    <a:pt x="212" y="113"/>
                    <a:pt x="212" y="78"/>
                  </a:cubicBezTo>
                  <a:cubicBezTo>
                    <a:pt x="212" y="78"/>
                    <a:pt x="212" y="78"/>
                    <a:pt x="212" y="78"/>
                  </a:cubicBezTo>
                  <a:lnTo>
                    <a:pt x="212" y="0"/>
                  </a:lnTo>
                  <a:close/>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ïṥḷîdé">
              <a:extLst>
                <a:ext uri="{FF2B5EF4-FFF2-40B4-BE49-F238E27FC236}">
                  <a16:creationId xmlns:a16="http://schemas.microsoft.com/office/drawing/2014/main" id="{B92DA694-B2BD-4542-863F-248E5A710FD7}"/>
                </a:ext>
              </a:extLst>
            </p:cNvPr>
            <p:cNvSpPr/>
            <p:nvPr/>
          </p:nvSpPr>
          <p:spPr bwMode="auto">
            <a:xfrm>
              <a:off x="6875463" y="4687888"/>
              <a:ext cx="825500" cy="569913"/>
            </a:xfrm>
            <a:custGeom>
              <a:avLst/>
              <a:gdLst>
                <a:gd name="T0" fmla="*/ 231 w 250"/>
                <a:gd name="T1" fmla="*/ 79 h 173"/>
                <a:gd name="T2" fmla="*/ 149 w 250"/>
                <a:gd name="T3" fmla="*/ 0 h 173"/>
                <a:gd name="T4" fmla="*/ 29 w 250"/>
                <a:gd name="T5" fmla="*/ 79 h 173"/>
                <a:gd name="T6" fmla="*/ 0 w 250"/>
                <a:gd name="T7" fmla="*/ 79 h 173"/>
                <a:gd name="T8" fmla="*/ 0 w 250"/>
                <a:gd name="T9" fmla="*/ 140 h 173"/>
                <a:gd name="T10" fmla="*/ 250 w 250"/>
                <a:gd name="T11" fmla="*/ 140 h 173"/>
                <a:gd name="T12" fmla="*/ 250 w 250"/>
                <a:gd name="T13" fmla="*/ 79 h 173"/>
                <a:gd name="T14" fmla="*/ 231 w 250"/>
                <a:gd name="T15" fmla="*/ 79 h 1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173">
                  <a:moveTo>
                    <a:pt x="231" y="79"/>
                  </a:moveTo>
                  <a:cubicBezTo>
                    <a:pt x="149" y="0"/>
                    <a:pt x="149" y="0"/>
                    <a:pt x="149" y="0"/>
                  </a:cubicBezTo>
                  <a:cubicBezTo>
                    <a:pt x="29" y="79"/>
                    <a:pt x="29" y="79"/>
                    <a:pt x="29" y="79"/>
                  </a:cubicBezTo>
                  <a:cubicBezTo>
                    <a:pt x="0" y="79"/>
                    <a:pt x="0" y="79"/>
                    <a:pt x="0" y="79"/>
                  </a:cubicBezTo>
                  <a:cubicBezTo>
                    <a:pt x="0" y="140"/>
                    <a:pt x="0" y="140"/>
                    <a:pt x="0" y="140"/>
                  </a:cubicBezTo>
                  <a:cubicBezTo>
                    <a:pt x="67" y="173"/>
                    <a:pt x="169" y="172"/>
                    <a:pt x="250" y="140"/>
                  </a:cubicBezTo>
                  <a:cubicBezTo>
                    <a:pt x="250" y="79"/>
                    <a:pt x="250" y="79"/>
                    <a:pt x="250" y="79"/>
                  </a:cubicBezTo>
                  <a:lnTo>
                    <a:pt x="231" y="79"/>
                  </a:lnTo>
                  <a:close/>
                </a:path>
              </a:pathLst>
            </a:custGeom>
            <a:solidFill>
              <a:srgbClr val="BFB0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iślîďé">
              <a:extLst>
                <a:ext uri="{FF2B5EF4-FFF2-40B4-BE49-F238E27FC236}">
                  <a16:creationId xmlns:a16="http://schemas.microsoft.com/office/drawing/2014/main" id="{4DE03C47-2974-4EC2-99FE-A91D854E88C0}"/>
                </a:ext>
              </a:extLst>
            </p:cNvPr>
            <p:cNvSpPr/>
            <p:nvPr/>
          </p:nvSpPr>
          <p:spPr bwMode="auto">
            <a:xfrm>
              <a:off x="7367588" y="4329113"/>
              <a:ext cx="758825" cy="530225"/>
            </a:xfrm>
            <a:custGeom>
              <a:avLst/>
              <a:gdLst>
                <a:gd name="T0" fmla="*/ 195 w 230"/>
                <a:gd name="T1" fmla="*/ 0 h 161"/>
                <a:gd name="T2" fmla="*/ 139 w 230"/>
                <a:gd name="T3" fmla="*/ 143 h 161"/>
                <a:gd name="T4" fmla="*/ 101 w 230"/>
                <a:gd name="T5" fmla="*/ 161 h 161"/>
                <a:gd name="T6" fmla="*/ 0 w 230"/>
                <a:gd name="T7" fmla="*/ 63 h 161"/>
                <a:gd name="T8" fmla="*/ 195 w 230"/>
                <a:gd name="T9" fmla="*/ 0 h 161"/>
              </a:gdLst>
              <a:ahLst/>
              <a:cxnLst>
                <a:cxn ang="0">
                  <a:pos x="T0" y="T1"/>
                </a:cxn>
                <a:cxn ang="0">
                  <a:pos x="T2" y="T3"/>
                </a:cxn>
                <a:cxn ang="0">
                  <a:pos x="T4" y="T5"/>
                </a:cxn>
                <a:cxn ang="0">
                  <a:pos x="T6" y="T7"/>
                </a:cxn>
                <a:cxn ang="0">
                  <a:pos x="T8" y="T9"/>
                </a:cxn>
              </a:cxnLst>
              <a:rect l="0" t="0" r="r" b="b"/>
              <a:pathLst>
                <a:path w="230" h="161">
                  <a:moveTo>
                    <a:pt x="195" y="0"/>
                  </a:moveTo>
                  <a:cubicBezTo>
                    <a:pt x="230" y="44"/>
                    <a:pt x="210" y="102"/>
                    <a:pt x="139" y="143"/>
                  </a:cubicBezTo>
                  <a:cubicBezTo>
                    <a:pt x="127" y="150"/>
                    <a:pt x="114" y="156"/>
                    <a:pt x="101" y="161"/>
                  </a:cubicBezTo>
                  <a:cubicBezTo>
                    <a:pt x="0" y="63"/>
                    <a:pt x="0" y="63"/>
                    <a:pt x="0" y="63"/>
                  </a:cubicBezTo>
                  <a:lnTo>
                    <a:pt x="195" y="0"/>
                  </a:lnTo>
                  <a:close/>
                </a:path>
              </a:pathLst>
            </a:custGeom>
            <a:solidFill>
              <a:srgbClr val="658E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ísḷíḑè">
              <a:extLst>
                <a:ext uri="{FF2B5EF4-FFF2-40B4-BE49-F238E27FC236}">
                  <a16:creationId xmlns:a16="http://schemas.microsoft.com/office/drawing/2014/main" id="{48B264B8-6A40-4AFF-929D-DB157E199DD9}"/>
                </a:ext>
              </a:extLst>
            </p:cNvPr>
            <p:cNvSpPr/>
            <p:nvPr/>
          </p:nvSpPr>
          <p:spPr bwMode="auto">
            <a:xfrm>
              <a:off x="6875463" y="4625975"/>
              <a:ext cx="825500" cy="431800"/>
            </a:xfrm>
            <a:custGeom>
              <a:avLst/>
              <a:gdLst>
                <a:gd name="T0" fmla="*/ 0 w 250"/>
                <a:gd name="T1" fmla="*/ 98 h 131"/>
                <a:gd name="T2" fmla="*/ 149 w 250"/>
                <a:gd name="T3" fmla="*/ 0 h 131"/>
                <a:gd name="T4" fmla="*/ 250 w 250"/>
                <a:gd name="T5" fmla="*/ 98 h 131"/>
                <a:gd name="T6" fmla="*/ 0 w 250"/>
                <a:gd name="T7" fmla="*/ 98 h 131"/>
              </a:gdLst>
              <a:ahLst/>
              <a:cxnLst>
                <a:cxn ang="0">
                  <a:pos x="T0" y="T1"/>
                </a:cxn>
                <a:cxn ang="0">
                  <a:pos x="T2" y="T3"/>
                </a:cxn>
                <a:cxn ang="0">
                  <a:pos x="T4" y="T5"/>
                </a:cxn>
                <a:cxn ang="0">
                  <a:pos x="T6" y="T7"/>
                </a:cxn>
              </a:cxnLst>
              <a:rect l="0" t="0" r="r" b="b"/>
              <a:pathLst>
                <a:path w="250" h="131">
                  <a:moveTo>
                    <a:pt x="0" y="98"/>
                  </a:moveTo>
                  <a:cubicBezTo>
                    <a:pt x="149" y="0"/>
                    <a:pt x="149" y="0"/>
                    <a:pt x="149" y="0"/>
                  </a:cubicBezTo>
                  <a:cubicBezTo>
                    <a:pt x="250" y="98"/>
                    <a:pt x="250" y="98"/>
                    <a:pt x="250" y="98"/>
                  </a:cubicBezTo>
                  <a:cubicBezTo>
                    <a:pt x="169" y="130"/>
                    <a:pt x="67" y="131"/>
                    <a:pt x="0" y="98"/>
                  </a:cubicBezTo>
                  <a:close/>
                </a:path>
              </a:pathLst>
            </a:custGeom>
            <a:solidFill>
              <a:srgbClr val="FFE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iSļïḓé">
              <a:extLst>
                <a:ext uri="{FF2B5EF4-FFF2-40B4-BE49-F238E27FC236}">
                  <a16:creationId xmlns:a16="http://schemas.microsoft.com/office/drawing/2014/main" id="{DE024687-BA23-4BE6-871D-9807334E4B5E}"/>
                </a:ext>
              </a:extLst>
            </p:cNvPr>
            <p:cNvSpPr/>
            <p:nvPr/>
          </p:nvSpPr>
          <p:spPr bwMode="auto">
            <a:xfrm>
              <a:off x="3778250" y="4579938"/>
              <a:ext cx="1049338" cy="796925"/>
            </a:xfrm>
            <a:custGeom>
              <a:avLst/>
              <a:gdLst>
                <a:gd name="T0" fmla="*/ 120 w 318"/>
                <a:gd name="T1" fmla="*/ 0 h 242"/>
                <a:gd name="T2" fmla="*/ 84 w 318"/>
                <a:gd name="T3" fmla="*/ 10 h 242"/>
                <a:gd name="T4" fmla="*/ 16 w 318"/>
                <a:gd name="T5" fmla="*/ 49 h 242"/>
                <a:gd name="T6" fmla="*/ 16 w 318"/>
                <a:gd name="T7" fmla="*/ 91 h 242"/>
                <a:gd name="T8" fmla="*/ 259 w 318"/>
                <a:gd name="T9" fmla="*/ 232 h 242"/>
                <a:gd name="T10" fmla="*/ 294 w 318"/>
                <a:gd name="T11" fmla="*/ 242 h 242"/>
                <a:gd name="T12" fmla="*/ 318 w 318"/>
                <a:gd name="T13" fmla="*/ 238 h 242"/>
                <a:gd name="T14" fmla="*/ 291 w 318"/>
                <a:gd name="T15" fmla="*/ 238 h 242"/>
                <a:gd name="T16" fmla="*/ 123 w 318"/>
                <a:gd name="T17" fmla="*/ 0 h 242"/>
                <a:gd name="T18" fmla="*/ 120 w 318"/>
                <a:gd name="T19"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242">
                  <a:moveTo>
                    <a:pt x="120" y="0"/>
                  </a:moveTo>
                  <a:cubicBezTo>
                    <a:pt x="107" y="0"/>
                    <a:pt x="95" y="3"/>
                    <a:pt x="84" y="10"/>
                  </a:cubicBezTo>
                  <a:cubicBezTo>
                    <a:pt x="16" y="49"/>
                    <a:pt x="16" y="49"/>
                    <a:pt x="16" y="49"/>
                  </a:cubicBezTo>
                  <a:cubicBezTo>
                    <a:pt x="0" y="58"/>
                    <a:pt x="0" y="82"/>
                    <a:pt x="16" y="91"/>
                  </a:cubicBezTo>
                  <a:cubicBezTo>
                    <a:pt x="259" y="232"/>
                    <a:pt x="259" y="232"/>
                    <a:pt x="259" y="232"/>
                  </a:cubicBezTo>
                  <a:cubicBezTo>
                    <a:pt x="270" y="239"/>
                    <a:pt x="282" y="242"/>
                    <a:pt x="294" y="242"/>
                  </a:cubicBezTo>
                  <a:cubicBezTo>
                    <a:pt x="303" y="242"/>
                    <a:pt x="311" y="240"/>
                    <a:pt x="318" y="238"/>
                  </a:cubicBezTo>
                  <a:cubicBezTo>
                    <a:pt x="291" y="238"/>
                    <a:pt x="291" y="238"/>
                    <a:pt x="291" y="238"/>
                  </a:cubicBezTo>
                  <a:cubicBezTo>
                    <a:pt x="123" y="0"/>
                    <a:pt x="123" y="0"/>
                    <a:pt x="123" y="0"/>
                  </a:cubicBezTo>
                  <a:cubicBezTo>
                    <a:pt x="122" y="0"/>
                    <a:pt x="121" y="0"/>
                    <a:pt x="120" y="0"/>
                  </a:cubicBezTo>
                </a:path>
              </a:pathLst>
            </a:custGeom>
            <a:solidFill>
              <a:srgbClr val="A5B5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ïŝḷîde">
              <a:extLst>
                <a:ext uri="{FF2B5EF4-FFF2-40B4-BE49-F238E27FC236}">
                  <a16:creationId xmlns:a16="http://schemas.microsoft.com/office/drawing/2014/main" id="{8526D268-85E3-4B29-872B-7EA600DE508D}"/>
                </a:ext>
              </a:extLst>
            </p:cNvPr>
            <p:cNvSpPr/>
            <p:nvPr/>
          </p:nvSpPr>
          <p:spPr bwMode="auto">
            <a:xfrm>
              <a:off x="4184650" y="4579938"/>
              <a:ext cx="958850" cy="784225"/>
            </a:xfrm>
            <a:custGeom>
              <a:avLst/>
              <a:gdLst>
                <a:gd name="T0" fmla="*/ 0 w 291"/>
                <a:gd name="T1" fmla="*/ 0 h 238"/>
                <a:gd name="T2" fmla="*/ 168 w 291"/>
                <a:gd name="T3" fmla="*/ 238 h 238"/>
                <a:gd name="T4" fmla="*/ 195 w 291"/>
                <a:gd name="T5" fmla="*/ 238 h 238"/>
                <a:gd name="T6" fmla="*/ 207 w 291"/>
                <a:gd name="T7" fmla="*/ 232 h 238"/>
                <a:gd name="T8" fmla="*/ 275 w 291"/>
                <a:gd name="T9" fmla="*/ 193 h 238"/>
                <a:gd name="T10" fmla="*/ 275 w 291"/>
                <a:gd name="T11" fmla="*/ 151 h 238"/>
                <a:gd name="T12" fmla="*/ 32 w 291"/>
                <a:gd name="T13" fmla="*/ 10 h 238"/>
                <a:gd name="T14" fmla="*/ 0 w 291"/>
                <a:gd name="T15" fmla="*/ 0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1" h="238">
                  <a:moveTo>
                    <a:pt x="0" y="0"/>
                  </a:moveTo>
                  <a:cubicBezTo>
                    <a:pt x="168" y="238"/>
                    <a:pt x="168" y="238"/>
                    <a:pt x="168" y="238"/>
                  </a:cubicBezTo>
                  <a:cubicBezTo>
                    <a:pt x="195" y="238"/>
                    <a:pt x="195" y="238"/>
                    <a:pt x="195" y="238"/>
                  </a:cubicBezTo>
                  <a:cubicBezTo>
                    <a:pt x="199" y="236"/>
                    <a:pt x="203" y="234"/>
                    <a:pt x="207" y="232"/>
                  </a:cubicBezTo>
                  <a:cubicBezTo>
                    <a:pt x="275" y="193"/>
                    <a:pt x="275" y="193"/>
                    <a:pt x="275" y="193"/>
                  </a:cubicBezTo>
                  <a:cubicBezTo>
                    <a:pt x="291" y="184"/>
                    <a:pt x="291" y="160"/>
                    <a:pt x="275" y="151"/>
                  </a:cubicBezTo>
                  <a:cubicBezTo>
                    <a:pt x="32" y="10"/>
                    <a:pt x="32" y="10"/>
                    <a:pt x="32" y="10"/>
                  </a:cubicBezTo>
                  <a:cubicBezTo>
                    <a:pt x="22" y="4"/>
                    <a:pt x="11" y="1"/>
                    <a:pt x="0" y="0"/>
                  </a:cubicBezTo>
                </a:path>
              </a:pathLst>
            </a:custGeom>
            <a:solidFill>
              <a:srgbClr val="508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íṡḻidê">
              <a:extLst>
                <a:ext uri="{FF2B5EF4-FFF2-40B4-BE49-F238E27FC236}">
                  <a16:creationId xmlns:a16="http://schemas.microsoft.com/office/drawing/2014/main" id="{854BEA38-4920-40EB-80F0-49CD35B407BC}"/>
                </a:ext>
              </a:extLst>
            </p:cNvPr>
            <p:cNvSpPr/>
            <p:nvPr/>
          </p:nvSpPr>
          <p:spPr bwMode="auto">
            <a:xfrm>
              <a:off x="3790950" y="4556125"/>
              <a:ext cx="1339850" cy="817563"/>
            </a:xfrm>
            <a:custGeom>
              <a:avLst/>
              <a:gdLst>
                <a:gd name="T0" fmla="*/ 13 w 406"/>
                <a:gd name="T1" fmla="*/ 51 h 248"/>
                <a:gd name="T2" fmla="*/ 80 w 406"/>
                <a:gd name="T3" fmla="*/ 13 h 248"/>
                <a:gd name="T4" fmla="*/ 151 w 406"/>
                <a:gd name="T5" fmla="*/ 13 h 248"/>
                <a:gd name="T6" fmla="*/ 346 w 406"/>
                <a:gd name="T7" fmla="*/ 126 h 248"/>
                <a:gd name="T8" fmla="*/ 406 w 406"/>
                <a:gd name="T9" fmla="*/ 149 h 248"/>
                <a:gd name="T10" fmla="*/ 406 w 406"/>
                <a:gd name="T11" fmla="*/ 175 h 248"/>
                <a:gd name="T12" fmla="*/ 394 w 406"/>
                <a:gd name="T13" fmla="*/ 196 h 248"/>
                <a:gd name="T14" fmla="*/ 326 w 406"/>
                <a:gd name="T15" fmla="*/ 235 h 248"/>
                <a:gd name="T16" fmla="*/ 255 w 406"/>
                <a:gd name="T17" fmla="*/ 235 h 248"/>
                <a:gd name="T18" fmla="*/ 12 w 406"/>
                <a:gd name="T19" fmla="*/ 94 h 248"/>
                <a:gd name="T20" fmla="*/ 0 w 406"/>
                <a:gd name="T21" fmla="*/ 73 h 248"/>
                <a:gd name="T22" fmla="*/ 0 w 406"/>
                <a:gd name="T23" fmla="*/ 73 h 248"/>
                <a:gd name="T24" fmla="*/ 0 w 406"/>
                <a:gd name="T25" fmla="*/ 47 h 248"/>
                <a:gd name="T26" fmla="*/ 13 w 406"/>
                <a:gd name="T27" fmla="*/ 5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248">
                  <a:moveTo>
                    <a:pt x="13" y="51"/>
                  </a:moveTo>
                  <a:cubicBezTo>
                    <a:pt x="80" y="13"/>
                    <a:pt x="80" y="13"/>
                    <a:pt x="80" y="13"/>
                  </a:cubicBezTo>
                  <a:cubicBezTo>
                    <a:pt x="102" y="0"/>
                    <a:pt x="129" y="0"/>
                    <a:pt x="151" y="13"/>
                  </a:cubicBezTo>
                  <a:cubicBezTo>
                    <a:pt x="346" y="126"/>
                    <a:pt x="346" y="126"/>
                    <a:pt x="346" y="126"/>
                  </a:cubicBezTo>
                  <a:cubicBezTo>
                    <a:pt x="406" y="149"/>
                    <a:pt x="406" y="149"/>
                    <a:pt x="406" y="149"/>
                  </a:cubicBezTo>
                  <a:cubicBezTo>
                    <a:pt x="406" y="175"/>
                    <a:pt x="406" y="175"/>
                    <a:pt x="406" y="175"/>
                  </a:cubicBezTo>
                  <a:cubicBezTo>
                    <a:pt x="406" y="183"/>
                    <a:pt x="402" y="191"/>
                    <a:pt x="394" y="196"/>
                  </a:cubicBezTo>
                  <a:cubicBezTo>
                    <a:pt x="326" y="235"/>
                    <a:pt x="326" y="235"/>
                    <a:pt x="326" y="235"/>
                  </a:cubicBezTo>
                  <a:cubicBezTo>
                    <a:pt x="304" y="248"/>
                    <a:pt x="277" y="248"/>
                    <a:pt x="255" y="235"/>
                  </a:cubicBezTo>
                  <a:cubicBezTo>
                    <a:pt x="12" y="94"/>
                    <a:pt x="12" y="94"/>
                    <a:pt x="12" y="94"/>
                  </a:cubicBezTo>
                  <a:cubicBezTo>
                    <a:pt x="4" y="89"/>
                    <a:pt x="0" y="81"/>
                    <a:pt x="0" y="73"/>
                  </a:cubicBezTo>
                  <a:cubicBezTo>
                    <a:pt x="0" y="73"/>
                    <a:pt x="0" y="73"/>
                    <a:pt x="0" y="73"/>
                  </a:cubicBezTo>
                  <a:cubicBezTo>
                    <a:pt x="0" y="47"/>
                    <a:pt x="0" y="47"/>
                    <a:pt x="0" y="47"/>
                  </a:cubicBezTo>
                  <a:lnTo>
                    <a:pt x="13" y="51"/>
                  </a:lnTo>
                  <a:close/>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îṡľîdé">
              <a:extLst>
                <a:ext uri="{FF2B5EF4-FFF2-40B4-BE49-F238E27FC236}">
                  <a16:creationId xmlns:a16="http://schemas.microsoft.com/office/drawing/2014/main" id="{6B95C740-7AD6-4529-A547-F06ADE614378}"/>
                </a:ext>
              </a:extLst>
            </p:cNvPr>
            <p:cNvSpPr/>
            <p:nvPr/>
          </p:nvSpPr>
          <p:spPr bwMode="auto">
            <a:xfrm>
              <a:off x="3790950" y="4556125"/>
              <a:ext cx="1339850" cy="817563"/>
            </a:xfrm>
            <a:custGeom>
              <a:avLst/>
              <a:gdLst>
                <a:gd name="T0" fmla="*/ 13 w 406"/>
                <a:gd name="T1" fmla="*/ 51 h 248"/>
                <a:gd name="T2" fmla="*/ 80 w 406"/>
                <a:gd name="T3" fmla="*/ 13 h 248"/>
                <a:gd name="T4" fmla="*/ 151 w 406"/>
                <a:gd name="T5" fmla="*/ 13 h 248"/>
                <a:gd name="T6" fmla="*/ 346 w 406"/>
                <a:gd name="T7" fmla="*/ 126 h 248"/>
                <a:gd name="T8" fmla="*/ 406 w 406"/>
                <a:gd name="T9" fmla="*/ 149 h 248"/>
                <a:gd name="T10" fmla="*/ 406 w 406"/>
                <a:gd name="T11" fmla="*/ 175 h 248"/>
                <a:gd name="T12" fmla="*/ 394 w 406"/>
                <a:gd name="T13" fmla="*/ 196 h 248"/>
                <a:gd name="T14" fmla="*/ 326 w 406"/>
                <a:gd name="T15" fmla="*/ 235 h 248"/>
                <a:gd name="T16" fmla="*/ 255 w 406"/>
                <a:gd name="T17" fmla="*/ 235 h 248"/>
                <a:gd name="T18" fmla="*/ 12 w 406"/>
                <a:gd name="T19" fmla="*/ 94 h 248"/>
                <a:gd name="T20" fmla="*/ 0 w 406"/>
                <a:gd name="T21" fmla="*/ 73 h 248"/>
                <a:gd name="T22" fmla="*/ 0 w 406"/>
                <a:gd name="T23" fmla="*/ 73 h 248"/>
                <a:gd name="T24" fmla="*/ 0 w 406"/>
                <a:gd name="T25" fmla="*/ 47 h 248"/>
                <a:gd name="T26" fmla="*/ 13 w 406"/>
                <a:gd name="T27" fmla="*/ 5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248">
                  <a:moveTo>
                    <a:pt x="13" y="51"/>
                  </a:moveTo>
                  <a:cubicBezTo>
                    <a:pt x="80" y="13"/>
                    <a:pt x="80" y="13"/>
                    <a:pt x="80" y="13"/>
                  </a:cubicBezTo>
                  <a:cubicBezTo>
                    <a:pt x="102" y="0"/>
                    <a:pt x="129" y="0"/>
                    <a:pt x="151" y="13"/>
                  </a:cubicBezTo>
                  <a:cubicBezTo>
                    <a:pt x="346" y="126"/>
                    <a:pt x="346" y="126"/>
                    <a:pt x="346" y="126"/>
                  </a:cubicBezTo>
                  <a:cubicBezTo>
                    <a:pt x="406" y="149"/>
                    <a:pt x="406" y="149"/>
                    <a:pt x="406" y="149"/>
                  </a:cubicBezTo>
                  <a:cubicBezTo>
                    <a:pt x="406" y="175"/>
                    <a:pt x="406" y="175"/>
                    <a:pt x="406" y="175"/>
                  </a:cubicBezTo>
                  <a:cubicBezTo>
                    <a:pt x="406" y="183"/>
                    <a:pt x="402" y="191"/>
                    <a:pt x="394" y="196"/>
                  </a:cubicBezTo>
                  <a:cubicBezTo>
                    <a:pt x="326" y="235"/>
                    <a:pt x="326" y="235"/>
                    <a:pt x="326" y="235"/>
                  </a:cubicBezTo>
                  <a:cubicBezTo>
                    <a:pt x="304" y="248"/>
                    <a:pt x="277" y="248"/>
                    <a:pt x="255" y="235"/>
                  </a:cubicBezTo>
                  <a:cubicBezTo>
                    <a:pt x="12" y="94"/>
                    <a:pt x="12" y="94"/>
                    <a:pt x="12" y="94"/>
                  </a:cubicBezTo>
                  <a:cubicBezTo>
                    <a:pt x="4" y="89"/>
                    <a:pt x="0" y="81"/>
                    <a:pt x="0" y="73"/>
                  </a:cubicBezTo>
                  <a:cubicBezTo>
                    <a:pt x="0" y="73"/>
                    <a:pt x="0" y="73"/>
                    <a:pt x="0" y="73"/>
                  </a:cubicBezTo>
                  <a:cubicBezTo>
                    <a:pt x="0" y="47"/>
                    <a:pt x="0" y="47"/>
                    <a:pt x="0" y="47"/>
                  </a:cubicBezTo>
                  <a:lnTo>
                    <a:pt x="13" y="51"/>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51" name="îṧľíḍè">
              <a:extLst>
                <a:ext uri="{FF2B5EF4-FFF2-40B4-BE49-F238E27FC236}">
                  <a16:creationId xmlns:a16="http://schemas.microsoft.com/office/drawing/2014/main" id="{882A105B-EC9E-4072-9FE0-64B5554A4943}"/>
                </a:ext>
              </a:extLst>
            </p:cNvPr>
            <p:cNvSpPr/>
            <p:nvPr/>
          </p:nvSpPr>
          <p:spPr bwMode="auto">
            <a:xfrm>
              <a:off x="3778250" y="4470400"/>
              <a:ext cx="1365250" cy="817563"/>
            </a:xfrm>
            <a:custGeom>
              <a:avLst/>
              <a:gdLst>
                <a:gd name="T0" fmla="*/ 398 w 414"/>
                <a:gd name="T1" fmla="*/ 196 h 248"/>
                <a:gd name="T2" fmla="*/ 330 w 414"/>
                <a:gd name="T3" fmla="*/ 235 h 248"/>
                <a:gd name="T4" fmla="*/ 259 w 414"/>
                <a:gd name="T5" fmla="*/ 235 h 248"/>
                <a:gd name="T6" fmla="*/ 16 w 414"/>
                <a:gd name="T7" fmla="*/ 94 h 248"/>
                <a:gd name="T8" fmla="*/ 16 w 414"/>
                <a:gd name="T9" fmla="*/ 52 h 248"/>
                <a:gd name="T10" fmla="*/ 84 w 414"/>
                <a:gd name="T11" fmla="*/ 12 h 248"/>
                <a:gd name="T12" fmla="*/ 155 w 414"/>
                <a:gd name="T13" fmla="*/ 12 h 248"/>
                <a:gd name="T14" fmla="*/ 398 w 414"/>
                <a:gd name="T15" fmla="*/ 154 h 248"/>
                <a:gd name="T16" fmla="*/ 398 w 414"/>
                <a:gd name="T17" fmla="*/ 196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248">
                  <a:moveTo>
                    <a:pt x="398" y="196"/>
                  </a:moveTo>
                  <a:cubicBezTo>
                    <a:pt x="330" y="235"/>
                    <a:pt x="330" y="235"/>
                    <a:pt x="330" y="235"/>
                  </a:cubicBezTo>
                  <a:cubicBezTo>
                    <a:pt x="308" y="248"/>
                    <a:pt x="281" y="248"/>
                    <a:pt x="259" y="235"/>
                  </a:cubicBezTo>
                  <a:cubicBezTo>
                    <a:pt x="16" y="94"/>
                    <a:pt x="16" y="94"/>
                    <a:pt x="16" y="94"/>
                  </a:cubicBezTo>
                  <a:cubicBezTo>
                    <a:pt x="0" y="84"/>
                    <a:pt x="0" y="61"/>
                    <a:pt x="16" y="52"/>
                  </a:cubicBezTo>
                  <a:cubicBezTo>
                    <a:pt x="84" y="12"/>
                    <a:pt x="84" y="12"/>
                    <a:pt x="84" y="12"/>
                  </a:cubicBezTo>
                  <a:cubicBezTo>
                    <a:pt x="106" y="0"/>
                    <a:pt x="133" y="0"/>
                    <a:pt x="155" y="12"/>
                  </a:cubicBezTo>
                  <a:cubicBezTo>
                    <a:pt x="398" y="154"/>
                    <a:pt x="398" y="154"/>
                    <a:pt x="398" y="154"/>
                  </a:cubicBezTo>
                  <a:cubicBezTo>
                    <a:pt x="414" y="163"/>
                    <a:pt x="414" y="186"/>
                    <a:pt x="398" y="196"/>
                  </a:cubicBezTo>
                  <a:close/>
                </a:path>
              </a:pathLst>
            </a:custGeom>
            <a:solidFill>
              <a:srgbClr val="E8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iṧliḋe">
              <a:extLst>
                <a:ext uri="{FF2B5EF4-FFF2-40B4-BE49-F238E27FC236}">
                  <a16:creationId xmlns:a16="http://schemas.microsoft.com/office/drawing/2014/main" id="{E454E653-C355-4333-AA9E-9326C0C25A4D}"/>
                </a:ext>
              </a:extLst>
            </p:cNvPr>
            <p:cNvSpPr/>
            <p:nvPr/>
          </p:nvSpPr>
          <p:spPr bwMode="auto">
            <a:xfrm>
              <a:off x="4540250" y="4964113"/>
              <a:ext cx="603250" cy="188913"/>
            </a:xfrm>
            <a:custGeom>
              <a:avLst/>
              <a:gdLst>
                <a:gd name="T0" fmla="*/ 0 w 183"/>
                <a:gd name="T1" fmla="*/ 24 h 57"/>
                <a:gd name="T2" fmla="*/ 59 w 183"/>
                <a:gd name="T3" fmla="*/ 57 h 57"/>
                <a:gd name="T4" fmla="*/ 147 w 183"/>
                <a:gd name="T5" fmla="*/ 57 h 57"/>
                <a:gd name="T6" fmla="*/ 167 w 183"/>
                <a:gd name="T7" fmla="*/ 46 h 57"/>
                <a:gd name="T8" fmla="*/ 167 w 183"/>
                <a:gd name="T9" fmla="*/ 4 h 57"/>
                <a:gd name="T10" fmla="*/ 160 w 183"/>
                <a:gd name="T11" fmla="*/ 0 h 57"/>
                <a:gd name="T12" fmla="*/ 41 w 183"/>
                <a:gd name="T13" fmla="*/ 0 h 57"/>
                <a:gd name="T14" fmla="*/ 0 w 183"/>
                <a:gd name="T15" fmla="*/ 24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3" h="57">
                  <a:moveTo>
                    <a:pt x="0" y="24"/>
                  </a:moveTo>
                  <a:cubicBezTo>
                    <a:pt x="59" y="57"/>
                    <a:pt x="59" y="57"/>
                    <a:pt x="59" y="57"/>
                  </a:cubicBezTo>
                  <a:cubicBezTo>
                    <a:pt x="147" y="57"/>
                    <a:pt x="147" y="57"/>
                    <a:pt x="147" y="57"/>
                  </a:cubicBezTo>
                  <a:cubicBezTo>
                    <a:pt x="167" y="46"/>
                    <a:pt x="167" y="46"/>
                    <a:pt x="167" y="46"/>
                  </a:cubicBezTo>
                  <a:cubicBezTo>
                    <a:pt x="183" y="36"/>
                    <a:pt x="183" y="13"/>
                    <a:pt x="167" y="4"/>
                  </a:cubicBezTo>
                  <a:cubicBezTo>
                    <a:pt x="160" y="0"/>
                    <a:pt x="160" y="0"/>
                    <a:pt x="160" y="0"/>
                  </a:cubicBezTo>
                  <a:cubicBezTo>
                    <a:pt x="41" y="0"/>
                    <a:pt x="41" y="0"/>
                    <a:pt x="41" y="0"/>
                  </a:cubicBezTo>
                  <a:lnTo>
                    <a:pt x="0" y="24"/>
                  </a:lnTo>
                  <a:close/>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53" name="ïṧḻiḓè">
              <a:extLst>
                <a:ext uri="{FF2B5EF4-FFF2-40B4-BE49-F238E27FC236}">
                  <a16:creationId xmlns:a16="http://schemas.microsoft.com/office/drawing/2014/main" id="{90D49EEA-62C3-4435-83AE-3EAD5233DA53}"/>
                </a:ext>
              </a:extLst>
            </p:cNvPr>
            <p:cNvSpPr/>
            <p:nvPr/>
          </p:nvSpPr>
          <p:spPr bwMode="auto">
            <a:xfrm>
              <a:off x="4267200" y="4806950"/>
              <a:ext cx="804863" cy="190500"/>
            </a:xfrm>
            <a:custGeom>
              <a:avLst/>
              <a:gdLst>
                <a:gd name="T0" fmla="*/ 507 w 507"/>
                <a:gd name="T1" fmla="*/ 99 h 120"/>
                <a:gd name="T2" fmla="*/ 334 w 507"/>
                <a:gd name="T3" fmla="*/ 0 h 120"/>
                <a:gd name="T4" fmla="*/ 85 w 507"/>
                <a:gd name="T5" fmla="*/ 0 h 120"/>
                <a:gd name="T6" fmla="*/ 0 w 507"/>
                <a:gd name="T7" fmla="*/ 50 h 120"/>
                <a:gd name="T8" fmla="*/ 122 w 507"/>
                <a:gd name="T9" fmla="*/ 120 h 120"/>
                <a:gd name="T10" fmla="*/ 488 w 507"/>
                <a:gd name="T11" fmla="*/ 120 h 120"/>
                <a:gd name="T12" fmla="*/ 507 w 507"/>
                <a:gd name="T13" fmla="*/ 99 h 120"/>
              </a:gdLst>
              <a:ahLst/>
              <a:cxnLst>
                <a:cxn ang="0">
                  <a:pos x="T0" y="T1"/>
                </a:cxn>
                <a:cxn ang="0">
                  <a:pos x="T2" y="T3"/>
                </a:cxn>
                <a:cxn ang="0">
                  <a:pos x="T4" y="T5"/>
                </a:cxn>
                <a:cxn ang="0">
                  <a:pos x="T6" y="T7"/>
                </a:cxn>
                <a:cxn ang="0">
                  <a:pos x="T8" y="T9"/>
                </a:cxn>
                <a:cxn ang="0">
                  <a:pos x="T10" y="T11"/>
                </a:cxn>
                <a:cxn ang="0">
                  <a:pos x="T12" y="T13"/>
                </a:cxn>
              </a:cxnLst>
              <a:rect l="0" t="0" r="r" b="b"/>
              <a:pathLst>
                <a:path w="507" h="120">
                  <a:moveTo>
                    <a:pt x="507" y="99"/>
                  </a:moveTo>
                  <a:lnTo>
                    <a:pt x="334" y="0"/>
                  </a:lnTo>
                  <a:lnTo>
                    <a:pt x="85" y="0"/>
                  </a:lnTo>
                  <a:lnTo>
                    <a:pt x="0" y="50"/>
                  </a:lnTo>
                  <a:lnTo>
                    <a:pt x="122" y="120"/>
                  </a:lnTo>
                  <a:lnTo>
                    <a:pt x="488" y="120"/>
                  </a:lnTo>
                  <a:lnTo>
                    <a:pt x="507" y="99"/>
                  </a:lnTo>
                  <a:close/>
                </a:path>
              </a:pathLst>
            </a:custGeom>
            <a:gradFill>
              <a:gsLst>
                <a:gs pos="0">
                  <a:srgbClr val="4C6CA7">
                    <a:alpha val="35000"/>
                  </a:srgbClr>
                </a:gs>
                <a:gs pos="100000">
                  <a:srgbClr val="C6D8EC">
                    <a:alpha val="19000"/>
                  </a:srgbClr>
                </a:gs>
              </a:gsLst>
              <a:lin ang="0" scaled="0"/>
            </a:gradFill>
            <a:ln>
              <a:noFill/>
            </a:ln>
          </p:spPr>
          <p:txBody>
            <a:bodyPr anchor="ctr"/>
            <a:lstStyle/>
            <a:p>
              <a:pPr algn="ctr"/>
              <a:endParaRPr/>
            </a:p>
          </p:txBody>
        </p:sp>
        <p:sp>
          <p:nvSpPr>
            <p:cNvPr id="154" name="ïṥliḋè">
              <a:extLst>
                <a:ext uri="{FF2B5EF4-FFF2-40B4-BE49-F238E27FC236}">
                  <a16:creationId xmlns:a16="http://schemas.microsoft.com/office/drawing/2014/main" id="{C85DDE03-9516-4569-ACC0-0492CE0F52E8}"/>
                </a:ext>
              </a:extLst>
            </p:cNvPr>
            <p:cNvSpPr/>
            <p:nvPr/>
          </p:nvSpPr>
          <p:spPr bwMode="auto">
            <a:xfrm>
              <a:off x="3995738" y="4648200"/>
              <a:ext cx="801688" cy="192088"/>
            </a:xfrm>
            <a:custGeom>
              <a:avLst/>
              <a:gdLst>
                <a:gd name="T0" fmla="*/ 505 w 505"/>
                <a:gd name="T1" fmla="*/ 100 h 121"/>
                <a:gd name="T2" fmla="*/ 335 w 505"/>
                <a:gd name="T3" fmla="*/ 0 h 121"/>
                <a:gd name="T4" fmla="*/ 85 w 505"/>
                <a:gd name="T5" fmla="*/ 0 h 121"/>
                <a:gd name="T6" fmla="*/ 0 w 505"/>
                <a:gd name="T7" fmla="*/ 50 h 121"/>
                <a:gd name="T8" fmla="*/ 121 w 505"/>
                <a:gd name="T9" fmla="*/ 121 h 121"/>
                <a:gd name="T10" fmla="*/ 486 w 505"/>
                <a:gd name="T11" fmla="*/ 121 h 121"/>
                <a:gd name="T12" fmla="*/ 505 w 505"/>
                <a:gd name="T13" fmla="*/ 100 h 121"/>
              </a:gdLst>
              <a:ahLst/>
              <a:cxnLst>
                <a:cxn ang="0">
                  <a:pos x="T0" y="T1"/>
                </a:cxn>
                <a:cxn ang="0">
                  <a:pos x="T2" y="T3"/>
                </a:cxn>
                <a:cxn ang="0">
                  <a:pos x="T4" y="T5"/>
                </a:cxn>
                <a:cxn ang="0">
                  <a:pos x="T6" y="T7"/>
                </a:cxn>
                <a:cxn ang="0">
                  <a:pos x="T8" y="T9"/>
                </a:cxn>
                <a:cxn ang="0">
                  <a:pos x="T10" y="T11"/>
                </a:cxn>
                <a:cxn ang="0">
                  <a:pos x="T12" y="T13"/>
                </a:cxn>
              </a:cxnLst>
              <a:rect l="0" t="0" r="r" b="b"/>
              <a:pathLst>
                <a:path w="505" h="121">
                  <a:moveTo>
                    <a:pt x="505" y="100"/>
                  </a:moveTo>
                  <a:lnTo>
                    <a:pt x="335" y="0"/>
                  </a:lnTo>
                  <a:lnTo>
                    <a:pt x="85" y="0"/>
                  </a:lnTo>
                  <a:lnTo>
                    <a:pt x="0" y="50"/>
                  </a:lnTo>
                  <a:lnTo>
                    <a:pt x="121" y="121"/>
                  </a:lnTo>
                  <a:lnTo>
                    <a:pt x="486" y="121"/>
                  </a:lnTo>
                  <a:lnTo>
                    <a:pt x="505" y="100"/>
                  </a:lnTo>
                  <a:close/>
                </a:path>
              </a:pathLst>
            </a:custGeom>
            <a:gradFill>
              <a:gsLst>
                <a:gs pos="0">
                  <a:srgbClr val="4C6CA7">
                    <a:alpha val="35000"/>
                  </a:srgbClr>
                </a:gs>
                <a:gs pos="100000">
                  <a:srgbClr val="C6D8EC">
                    <a:alpha val="19000"/>
                  </a:srgbClr>
                </a:gs>
              </a:gsLst>
              <a:lin ang="0" scaled="0"/>
            </a:gradFill>
            <a:ln>
              <a:noFill/>
            </a:ln>
          </p:spPr>
          <p:txBody>
            <a:bodyPr anchor="ctr"/>
            <a:lstStyle/>
            <a:p>
              <a:pPr algn="ctr"/>
              <a:endParaRPr/>
            </a:p>
          </p:txBody>
        </p:sp>
        <p:sp>
          <p:nvSpPr>
            <p:cNvPr id="155" name="îṡ1ïḑe">
              <a:extLst>
                <a:ext uri="{FF2B5EF4-FFF2-40B4-BE49-F238E27FC236}">
                  <a16:creationId xmlns:a16="http://schemas.microsoft.com/office/drawing/2014/main" id="{F23B7B78-8A7C-42D5-A63C-0F56C6A82F70}"/>
                </a:ext>
              </a:extLst>
            </p:cNvPr>
            <p:cNvSpPr/>
            <p:nvPr/>
          </p:nvSpPr>
          <p:spPr bwMode="auto">
            <a:xfrm>
              <a:off x="3995738" y="3943350"/>
              <a:ext cx="360363" cy="207963"/>
            </a:xfrm>
            <a:custGeom>
              <a:avLst/>
              <a:gdLst>
                <a:gd name="T0" fmla="*/ 0 w 227"/>
                <a:gd name="T1" fmla="*/ 60 h 131"/>
                <a:gd name="T2" fmla="*/ 104 w 227"/>
                <a:gd name="T3" fmla="*/ 0 h 131"/>
                <a:gd name="T4" fmla="*/ 227 w 227"/>
                <a:gd name="T5" fmla="*/ 71 h 131"/>
                <a:gd name="T6" fmla="*/ 121 w 227"/>
                <a:gd name="T7" fmla="*/ 131 h 131"/>
                <a:gd name="T8" fmla="*/ 0 w 227"/>
                <a:gd name="T9" fmla="*/ 60 h 131"/>
              </a:gdLst>
              <a:ahLst/>
              <a:cxnLst>
                <a:cxn ang="0">
                  <a:pos x="T0" y="T1"/>
                </a:cxn>
                <a:cxn ang="0">
                  <a:pos x="T2" y="T3"/>
                </a:cxn>
                <a:cxn ang="0">
                  <a:pos x="T4" y="T5"/>
                </a:cxn>
                <a:cxn ang="0">
                  <a:pos x="T6" y="T7"/>
                </a:cxn>
                <a:cxn ang="0">
                  <a:pos x="T8" y="T9"/>
                </a:cxn>
              </a:cxnLst>
              <a:rect l="0" t="0" r="r" b="b"/>
              <a:pathLst>
                <a:path w="227" h="131">
                  <a:moveTo>
                    <a:pt x="0" y="60"/>
                  </a:moveTo>
                  <a:lnTo>
                    <a:pt x="104" y="0"/>
                  </a:lnTo>
                  <a:lnTo>
                    <a:pt x="227" y="71"/>
                  </a:lnTo>
                  <a:lnTo>
                    <a:pt x="121" y="131"/>
                  </a:lnTo>
                  <a:lnTo>
                    <a:pt x="0" y="60"/>
                  </a:lnTo>
                  <a:close/>
                </a:path>
              </a:pathLst>
            </a:custGeom>
            <a:solidFill>
              <a:srgbClr val="33D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ïṥ1ïḍê">
              <a:extLst>
                <a:ext uri="{FF2B5EF4-FFF2-40B4-BE49-F238E27FC236}">
                  <a16:creationId xmlns:a16="http://schemas.microsoft.com/office/drawing/2014/main" id="{23B575E0-8C5F-4680-8A89-4B3048439B18}"/>
                </a:ext>
              </a:extLst>
            </p:cNvPr>
            <p:cNvSpPr/>
            <p:nvPr/>
          </p:nvSpPr>
          <p:spPr bwMode="auto">
            <a:xfrm>
              <a:off x="3995738" y="4038600"/>
              <a:ext cx="192088" cy="801688"/>
            </a:xfrm>
            <a:custGeom>
              <a:avLst/>
              <a:gdLst>
                <a:gd name="T0" fmla="*/ 0 w 121"/>
                <a:gd name="T1" fmla="*/ 0 h 505"/>
                <a:gd name="T2" fmla="*/ 0 w 121"/>
                <a:gd name="T3" fmla="*/ 434 h 505"/>
                <a:gd name="T4" fmla="*/ 121 w 121"/>
                <a:gd name="T5" fmla="*/ 505 h 505"/>
                <a:gd name="T6" fmla="*/ 121 w 121"/>
                <a:gd name="T7" fmla="*/ 71 h 505"/>
                <a:gd name="T8" fmla="*/ 0 w 121"/>
                <a:gd name="T9" fmla="*/ 0 h 505"/>
              </a:gdLst>
              <a:ahLst/>
              <a:cxnLst>
                <a:cxn ang="0">
                  <a:pos x="T0" y="T1"/>
                </a:cxn>
                <a:cxn ang="0">
                  <a:pos x="T2" y="T3"/>
                </a:cxn>
                <a:cxn ang="0">
                  <a:pos x="T4" y="T5"/>
                </a:cxn>
                <a:cxn ang="0">
                  <a:pos x="T6" y="T7"/>
                </a:cxn>
                <a:cxn ang="0">
                  <a:pos x="T8" y="T9"/>
                </a:cxn>
              </a:cxnLst>
              <a:rect l="0" t="0" r="r" b="b"/>
              <a:pathLst>
                <a:path w="121" h="505">
                  <a:moveTo>
                    <a:pt x="0" y="0"/>
                  </a:moveTo>
                  <a:lnTo>
                    <a:pt x="0" y="434"/>
                  </a:lnTo>
                  <a:lnTo>
                    <a:pt x="121" y="505"/>
                  </a:lnTo>
                  <a:lnTo>
                    <a:pt x="121" y="71"/>
                  </a:lnTo>
                  <a:lnTo>
                    <a:pt x="0" y="0"/>
                  </a:lnTo>
                  <a:close/>
                </a:path>
              </a:pathLst>
            </a:custGeom>
            <a:solidFill>
              <a:srgbClr val="218F7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íṣlíḍè">
              <a:extLst>
                <a:ext uri="{FF2B5EF4-FFF2-40B4-BE49-F238E27FC236}">
                  <a16:creationId xmlns:a16="http://schemas.microsoft.com/office/drawing/2014/main" id="{A1C496F7-5A27-4073-983D-143A27E1B47C}"/>
                </a:ext>
              </a:extLst>
            </p:cNvPr>
            <p:cNvSpPr/>
            <p:nvPr/>
          </p:nvSpPr>
          <p:spPr bwMode="auto">
            <a:xfrm>
              <a:off x="4187825" y="4056063"/>
              <a:ext cx="168275" cy="784225"/>
            </a:xfrm>
            <a:custGeom>
              <a:avLst/>
              <a:gdLst>
                <a:gd name="T0" fmla="*/ 0 w 106"/>
                <a:gd name="T1" fmla="*/ 494 h 494"/>
                <a:gd name="T2" fmla="*/ 106 w 106"/>
                <a:gd name="T3" fmla="*/ 431 h 494"/>
                <a:gd name="T4" fmla="*/ 106 w 106"/>
                <a:gd name="T5" fmla="*/ 0 h 494"/>
                <a:gd name="T6" fmla="*/ 0 w 106"/>
                <a:gd name="T7" fmla="*/ 60 h 494"/>
                <a:gd name="T8" fmla="*/ 0 w 106"/>
                <a:gd name="T9" fmla="*/ 494 h 494"/>
              </a:gdLst>
              <a:ahLst/>
              <a:cxnLst>
                <a:cxn ang="0">
                  <a:pos x="T0" y="T1"/>
                </a:cxn>
                <a:cxn ang="0">
                  <a:pos x="T2" y="T3"/>
                </a:cxn>
                <a:cxn ang="0">
                  <a:pos x="T4" y="T5"/>
                </a:cxn>
                <a:cxn ang="0">
                  <a:pos x="T6" y="T7"/>
                </a:cxn>
                <a:cxn ang="0">
                  <a:pos x="T8" y="T9"/>
                </a:cxn>
              </a:cxnLst>
              <a:rect l="0" t="0" r="r" b="b"/>
              <a:pathLst>
                <a:path w="106" h="494">
                  <a:moveTo>
                    <a:pt x="0" y="494"/>
                  </a:moveTo>
                  <a:lnTo>
                    <a:pt x="106" y="431"/>
                  </a:lnTo>
                  <a:lnTo>
                    <a:pt x="106" y="0"/>
                  </a:lnTo>
                  <a:lnTo>
                    <a:pt x="0" y="60"/>
                  </a:lnTo>
                  <a:lnTo>
                    <a:pt x="0" y="494"/>
                  </a:lnTo>
                  <a:close/>
                </a:path>
              </a:pathLst>
            </a:custGeom>
            <a:solidFill>
              <a:srgbClr val="26A3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ïṡ1ïde">
              <a:extLst>
                <a:ext uri="{FF2B5EF4-FFF2-40B4-BE49-F238E27FC236}">
                  <a16:creationId xmlns:a16="http://schemas.microsoft.com/office/drawing/2014/main" id="{5428EACC-7D18-4360-A104-ADF8FDAEB16D}"/>
                </a:ext>
              </a:extLst>
            </p:cNvPr>
            <p:cNvSpPr/>
            <p:nvPr/>
          </p:nvSpPr>
          <p:spPr bwMode="auto">
            <a:xfrm>
              <a:off x="4267200" y="4298950"/>
              <a:ext cx="361950" cy="207963"/>
            </a:xfrm>
            <a:custGeom>
              <a:avLst/>
              <a:gdLst>
                <a:gd name="T0" fmla="*/ 0 w 228"/>
                <a:gd name="T1" fmla="*/ 60 h 131"/>
                <a:gd name="T2" fmla="*/ 106 w 228"/>
                <a:gd name="T3" fmla="*/ 0 h 131"/>
                <a:gd name="T4" fmla="*/ 228 w 228"/>
                <a:gd name="T5" fmla="*/ 71 h 131"/>
                <a:gd name="T6" fmla="*/ 122 w 228"/>
                <a:gd name="T7" fmla="*/ 131 h 131"/>
                <a:gd name="T8" fmla="*/ 0 w 228"/>
                <a:gd name="T9" fmla="*/ 60 h 131"/>
              </a:gdLst>
              <a:ahLst/>
              <a:cxnLst>
                <a:cxn ang="0">
                  <a:pos x="T0" y="T1"/>
                </a:cxn>
                <a:cxn ang="0">
                  <a:pos x="T2" y="T3"/>
                </a:cxn>
                <a:cxn ang="0">
                  <a:pos x="T4" y="T5"/>
                </a:cxn>
                <a:cxn ang="0">
                  <a:pos x="T6" y="T7"/>
                </a:cxn>
                <a:cxn ang="0">
                  <a:pos x="T8" y="T9"/>
                </a:cxn>
              </a:cxnLst>
              <a:rect l="0" t="0" r="r" b="b"/>
              <a:pathLst>
                <a:path w="228" h="131">
                  <a:moveTo>
                    <a:pt x="0" y="60"/>
                  </a:moveTo>
                  <a:lnTo>
                    <a:pt x="106" y="0"/>
                  </a:lnTo>
                  <a:lnTo>
                    <a:pt x="228" y="71"/>
                  </a:lnTo>
                  <a:lnTo>
                    <a:pt x="122" y="131"/>
                  </a:lnTo>
                  <a:lnTo>
                    <a:pt x="0" y="60"/>
                  </a:lnTo>
                  <a:close/>
                </a:path>
              </a:pathLst>
            </a:custGeom>
            <a:solidFill>
              <a:srgbClr val="FFD0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ïṣḷiďè">
              <a:extLst>
                <a:ext uri="{FF2B5EF4-FFF2-40B4-BE49-F238E27FC236}">
                  <a16:creationId xmlns:a16="http://schemas.microsoft.com/office/drawing/2014/main" id="{8C71E4AE-1216-4FA1-855C-AAAE394ADB8A}"/>
                </a:ext>
              </a:extLst>
            </p:cNvPr>
            <p:cNvSpPr/>
            <p:nvPr/>
          </p:nvSpPr>
          <p:spPr bwMode="auto">
            <a:xfrm>
              <a:off x="4267200" y="4394200"/>
              <a:ext cx="193675" cy="600075"/>
            </a:xfrm>
            <a:custGeom>
              <a:avLst/>
              <a:gdLst>
                <a:gd name="T0" fmla="*/ 0 w 122"/>
                <a:gd name="T1" fmla="*/ 0 h 378"/>
                <a:gd name="T2" fmla="*/ 0 w 122"/>
                <a:gd name="T3" fmla="*/ 310 h 378"/>
                <a:gd name="T4" fmla="*/ 122 w 122"/>
                <a:gd name="T5" fmla="*/ 378 h 378"/>
                <a:gd name="T6" fmla="*/ 122 w 122"/>
                <a:gd name="T7" fmla="*/ 71 h 378"/>
                <a:gd name="T8" fmla="*/ 0 w 122"/>
                <a:gd name="T9" fmla="*/ 0 h 378"/>
              </a:gdLst>
              <a:ahLst/>
              <a:cxnLst>
                <a:cxn ang="0">
                  <a:pos x="T0" y="T1"/>
                </a:cxn>
                <a:cxn ang="0">
                  <a:pos x="T2" y="T3"/>
                </a:cxn>
                <a:cxn ang="0">
                  <a:pos x="T4" y="T5"/>
                </a:cxn>
                <a:cxn ang="0">
                  <a:pos x="T6" y="T7"/>
                </a:cxn>
                <a:cxn ang="0">
                  <a:pos x="T8" y="T9"/>
                </a:cxn>
              </a:cxnLst>
              <a:rect l="0" t="0" r="r" b="b"/>
              <a:pathLst>
                <a:path w="122" h="378">
                  <a:moveTo>
                    <a:pt x="0" y="0"/>
                  </a:moveTo>
                  <a:lnTo>
                    <a:pt x="0" y="310"/>
                  </a:lnTo>
                  <a:lnTo>
                    <a:pt x="122" y="378"/>
                  </a:lnTo>
                  <a:lnTo>
                    <a:pt x="122" y="71"/>
                  </a:lnTo>
                  <a:lnTo>
                    <a:pt x="0" y="0"/>
                  </a:lnTo>
                  <a:close/>
                </a:path>
              </a:pathLst>
            </a:custGeom>
            <a:solidFill>
              <a:srgbClr val="CD61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îśļïḑe">
              <a:extLst>
                <a:ext uri="{FF2B5EF4-FFF2-40B4-BE49-F238E27FC236}">
                  <a16:creationId xmlns:a16="http://schemas.microsoft.com/office/drawing/2014/main" id="{12E3295E-A34A-4419-9F90-9B8A8A619EBB}"/>
                </a:ext>
              </a:extLst>
            </p:cNvPr>
            <p:cNvSpPr/>
            <p:nvPr/>
          </p:nvSpPr>
          <p:spPr bwMode="auto">
            <a:xfrm>
              <a:off x="4460875" y="4411663"/>
              <a:ext cx="168275" cy="582613"/>
            </a:xfrm>
            <a:custGeom>
              <a:avLst/>
              <a:gdLst>
                <a:gd name="T0" fmla="*/ 0 w 106"/>
                <a:gd name="T1" fmla="*/ 367 h 367"/>
                <a:gd name="T2" fmla="*/ 106 w 106"/>
                <a:gd name="T3" fmla="*/ 307 h 367"/>
                <a:gd name="T4" fmla="*/ 106 w 106"/>
                <a:gd name="T5" fmla="*/ 0 h 367"/>
                <a:gd name="T6" fmla="*/ 0 w 106"/>
                <a:gd name="T7" fmla="*/ 60 h 367"/>
                <a:gd name="T8" fmla="*/ 0 w 106"/>
                <a:gd name="T9" fmla="*/ 367 h 367"/>
              </a:gdLst>
              <a:ahLst/>
              <a:cxnLst>
                <a:cxn ang="0">
                  <a:pos x="T0" y="T1"/>
                </a:cxn>
                <a:cxn ang="0">
                  <a:pos x="T2" y="T3"/>
                </a:cxn>
                <a:cxn ang="0">
                  <a:pos x="T4" y="T5"/>
                </a:cxn>
                <a:cxn ang="0">
                  <a:pos x="T6" y="T7"/>
                </a:cxn>
                <a:cxn ang="0">
                  <a:pos x="T8" y="T9"/>
                </a:cxn>
              </a:cxnLst>
              <a:rect l="0" t="0" r="r" b="b"/>
              <a:pathLst>
                <a:path w="106" h="367">
                  <a:moveTo>
                    <a:pt x="0" y="367"/>
                  </a:moveTo>
                  <a:lnTo>
                    <a:pt x="106" y="307"/>
                  </a:lnTo>
                  <a:lnTo>
                    <a:pt x="106" y="0"/>
                  </a:lnTo>
                  <a:lnTo>
                    <a:pt x="0" y="60"/>
                  </a:lnTo>
                  <a:lnTo>
                    <a:pt x="0" y="367"/>
                  </a:lnTo>
                  <a:close/>
                </a:path>
              </a:pathLst>
            </a:custGeom>
            <a:solidFill>
              <a:srgbClr val="FFB1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íSlïdê">
              <a:extLst>
                <a:ext uri="{FF2B5EF4-FFF2-40B4-BE49-F238E27FC236}">
                  <a16:creationId xmlns:a16="http://schemas.microsoft.com/office/drawing/2014/main" id="{83383974-1447-4F3D-893C-C49F6BBAA3CC}"/>
                </a:ext>
              </a:extLst>
            </p:cNvPr>
            <p:cNvSpPr/>
            <p:nvPr/>
          </p:nvSpPr>
          <p:spPr bwMode="auto">
            <a:xfrm>
              <a:off x="4540250" y="4651375"/>
              <a:ext cx="363538" cy="207963"/>
            </a:xfrm>
            <a:custGeom>
              <a:avLst/>
              <a:gdLst>
                <a:gd name="T0" fmla="*/ 0 w 229"/>
                <a:gd name="T1" fmla="*/ 60 h 131"/>
                <a:gd name="T2" fmla="*/ 106 w 229"/>
                <a:gd name="T3" fmla="*/ 0 h 131"/>
                <a:gd name="T4" fmla="*/ 229 w 229"/>
                <a:gd name="T5" fmla="*/ 69 h 131"/>
                <a:gd name="T6" fmla="*/ 123 w 229"/>
                <a:gd name="T7" fmla="*/ 131 h 131"/>
                <a:gd name="T8" fmla="*/ 0 w 229"/>
                <a:gd name="T9" fmla="*/ 60 h 131"/>
              </a:gdLst>
              <a:ahLst/>
              <a:cxnLst>
                <a:cxn ang="0">
                  <a:pos x="T0" y="T1"/>
                </a:cxn>
                <a:cxn ang="0">
                  <a:pos x="T2" y="T3"/>
                </a:cxn>
                <a:cxn ang="0">
                  <a:pos x="T4" y="T5"/>
                </a:cxn>
                <a:cxn ang="0">
                  <a:pos x="T6" y="T7"/>
                </a:cxn>
                <a:cxn ang="0">
                  <a:pos x="T8" y="T9"/>
                </a:cxn>
              </a:cxnLst>
              <a:rect l="0" t="0" r="r" b="b"/>
              <a:pathLst>
                <a:path w="229" h="131">
                  <a:moveTo>
                    <a:pt x="0" y="60"/>
                  </a:moveTo>
                  <a:lnTo>
                    <a:pt x="106" y="0"/>
                  </a:lnTo>
                  <a:lnTo>
                    <a:pt x="229" y="69"/>
                  </a:lnTo>
                  <a:lnTo>
                    <a:pt x="123" y="131"/>
                  </a:lnTo>
                  <a:lnTo>
                    <a:pt x="0" y="60"/>
                  </a:lnTo>
                  <a:close/>
                </a:path>
              </a:pathLst>
            </a:custGeom>
            <a:solidFill>
              <a:srgbClr val="E84C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iSľiḓe">
              <a:extLst>
                <a:ext uri="{FF2B5EF4-FFF2-40B4-BE49-F238E27FC236}">
                  <a16:creationId xmlns:a16="http://schemas.microsoft.com/office/drawing/2014/main" id="{0E8587F0-DBF0-4D7F-81BF-A91031AD18AC}"/>
                </a:ext>
              </a:extLst>
            </p:cNvPr>
            <p:cNvSpPr/>
            <p:nvPr/>
          </p:nvSpPr>
          <p:spPr bwMode="auto">
            <a:xfrm>
              <a:off x="4540250" y="4746625"/>
              <a:ext cx="195263" cy="406400"/>
            </a:xfrm>
            <a:custGeom>
              <a:avLst/>
              <a:gdLst>
                <a:gd name="T0" fmla="*/ 0 w 123"/>
                <a:gd name="T1" fmla="*/ 0 h 256"/>
                <a:gd name="T2" fmla="*/ 0 w 123"/>
                <a:gd name="T3" fmla="*/ 187 h 256"/>
                <a:gd name="T4" fmla="*/ 123 w 123"/>
                <a:gd name="T5" fmla="*/ 256 h 256"/>
                <a:gd name="T6" fmla="*/ 123 w 123"/>
                <a:gd name="T7" fmla="*/ 71 h 256"/>
                <a:gd name="T8" fmla="*/ 0 w 123"/>
                <a:gd name="T9" fmla="*/ 0 h 256"/>
              </a:gdLst>
              <a:ahLst/>
              <a:cxnLst>
                <a:cxn ang="0">
                  <a:pos x="T0" y="T1"/>
                </a:cxn>
                <a:cxn ang="0">
                  <a:pos x="T2" y="T3"/>
                </a:cxn>
                <a:cxn ang="0">
                  <a:pos x="T4" y="T5"/>
                </a:cxn>
                <a:cxn ang="0">
                  <a:pos x="T6" y="T7"/>
                </a:cxn>
                <a:cxn ang="0">
                  <a:pos x="T8" y="T9"/>
                </a:cxn>
              </a:cxnLst>
              <a:rect l="0" t="0" r="r" b="b"/>
              <a:pathLst>
                <a:path w="123" h="256">
                  <a:moveTo>
                    <a:pt x="0" y="0"/>
                  </a:moveTo>
                  <a:lnTo>
                    <a:pt x="0" y="187"/>
                  </a:lnTo>
                  <a:lnTo>
                    <a:pt x="123" y="256"/>
                  </a:lnTo>
                  <a:lnTo>
                    <a:pt x="123" y="71"/>
                  </a:lnTo>
                  <a:lnTo>
                    <a:pt x="0" y="0"/>
                  </a:lnTo>
                  <a:close/>
                </a:path>
              </a:pathLst>
            </a:custGeom>
            <a:solidFill>
              <a:srgbClr val="A837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3" name="iṩ1ïḍê">
              <a:extLst>
                <a:ext uri="{FF2B5EF4-FFF2-40B4-BE49-F238E27FC236}">
                  <a16:creationId xmlns:a16="http://schemas.microsoft.com/office/drawing/2014/main" id="{39D154C5-B320-4940-AB9C-0E9713FFBEF5}"/>
                </a:ext>
              </a:extLst>
            </p:cNvPr>
            <p:cNvSpPr/>
            <p:nvPr/>
          </p:nvSpPr>
          <p:spPr bwMode="auto">
            <a:xfrm>
              <a:off x="4735513" y="4760913"/>
              <a:ext cx="168275" cy="392113"/>
            </a:xfrm>
            <a:custGeom>
              <a:avLst/>
              <a:gdLst>
                <a:gd name="T0" fmla="*/ 0 w 106"/>
                <a:gd name="T1" fmla="*/ 247 h 247"/>
                <a:gd name="T2" fmla="*/ 106 w 106"/>
                <a:gd name="T3" fmla="*/ 187 h 247"/>
                <a:gd name="T4" fmla="*/ 106 w 106"/>
                <a:gd name="T5" fmla="*/ 0 h 247"/>
                <a:gd name="T6" fmla="*/ 0 w 106"/>
                <a:gd name="T7" fmla="*/ 62 h 247"/>
                <a:gd name="T8" fmla="*/ 0 w 106"/>
                <a:gd name="T9" fmla="*/ 247 h 247"/>
              </a:gdLst>
              <a:ahLst/>
              <a:cxnLst>
                <a:cxn ang="0">
                  <a:pos x="T0" y="T1"/>
                </a:cxn>
                <a:cxn ang="0">
                  <a:pos x="T2" y="T3"/>
                </a:cxn>
                <a:cxn ang="0">
                  <a:pos x="T4" y="T5"/>
                </a:cxn>
                <a:cxn ang="0">
                  <a:pos x="T6" y="T7"/>
                </a:cxn>
                <a:cxn ang="0">
                  <a:pos x="T8" y="T9"/>
                </a:cxn>
              </a:cxnLst>
              <a:rect l="0" t="0" r="r" b="b"/>
              <a:pathLst>
                <a:path w="106" h="247">
                  <a:moveTo>
                    <a:pt x="0" y="247"/>
                  </a:moveTo>
                  <a:lnTo>
                    <a:pt x="106" y="187"/>
                  </a:lnTo>
                  <a:lnTo>
                    <a:pt x="106" y="0"/>
                  </a:lnTo>
                  <a:lnTo>
                    <a:pt x="0" y="62"/>
                  </a:lnTo>
                  <a:lnTo>
                    <a:pt x="0" y="247"/>
                  </a:lnTo>
                  <a:close/>
                </a:path>
              </a:pathLst>
            </a:custGeom>
            <a:solidFill>
              <a:srgbClr val="B03A2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íṧlïdê">
              <a:extLst>
                <a:ext uri="{FF2B5EF4-FFF2-40B4-BE49-F238E27FC236}">
                  <a16:creationId xmlns:a16="http://schemas.microsoft.com/office/drawing/2014/main" id="{07532FFE-F323-4A24-A91D-CE447A794E0D}"/>
                </a:ext>
              </a:extLst>
            </p:cNvPr>
            <p:cNvSpPr/>
            <p:nvPr/>
          </p:nvSpPr>
          <p:spPr bwMode="auto">
            <a:xfrm>
              <a:off x="6777038" y="3046413"/>
              <a:ext cx="1039813" cy="573088"/>
            </a:xfrm>
            <a:custGeom>
              <a:avLst/>
              <a:gdLst>
                <a:gd name="T0" fmla="*/ 0 w 315"/>
                <a:gd name="T1" fmla="*/ 0 h 174"/>
                <a:gd name="T2" fmla="*/ 12 w 315"/>
                <a:gd name="T3" fmla="*/ 23 h 174"/>
                <a:gd name="T4" fmla="*/ 255 w 315"/>
                <a:gd name="T5" fmla="*/ 164 h 174"/>
                <a:gd name="T6" fmla="*/ 291 w 315"/>
                <a:gd name="T7" fmla="*/ 174 h 174"/>
                <a:gd name="T8" fmla="*/ 315 w 315"/>
                <a:gd name="T9" fmla="*/ 170 h 174"/>
                <a:gd name="T10" fmla="*/ 291 w 315"/>
                <a:gd name="T11" fmla="*/ 170 h 174"/>
                <a:gd name="T12" fmla="*/ 291 w 315"/>
                <a:gd name="T13" fmla="*/ 170 h 174"/>
                <a:gd name="T14" fmla="*/ 290 w 315"/>
                <a:gd name="T15" fmla="*/ 170 h 174"/>
                <a:gd name="T16" fmla="*/ 286 w 315"/>
                <a:gd name="T17" fmla="*/ 170 h 174"/>
                <a:gd name="T18" fmla="*/ 286 w 315"/>
                <a:gd name="T19" fmla="*/ 170 h 174"/>
                <a:gd name="T20" fmla="*/ 255 w 315"/>
                <a:gd name="T21" fmla="*/ 160 h 174"/>
                <a:gd name="T22" fmla="*/ 12 w 315"/>
                <a:gd name="T23" fmla="*/ 19 h 174"/>
                <a:gd name="T24" fmla="*/ 0 w 315"/>
                <a:gd name="T25"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174">
                  <a:moveTo>
                    <a:pt x="0" y="0"/>
                  </a:moveTo>
                  <a:cubicBezTo>
                    <a:pt x="0" y="9"/>
                    <a:pt x="4" y="18"/>
                    <a:pt x="12" y="23"/>
                  </a:cubicBezTo>
                  <a:cubicBezTo>
                    <a:pt x="255" y="164"/>
                    <a:pt x="255" y="164"/>
                    <a:pt x="255" y="164"/>
                  </a:cubicBezTo>
                  <a:cubicBezTo>
                    <a:pt x="266" y="171"/>
                    <a:pt x="278" y="174"/>
                    <a:pt x="291" y="174"/>
                  </a:cubicBezTo>
                  <a:cubicBezTo>
                    <a:pt x="299" y="174"/>
                    <a:pt x="307" y="173"/>
                    <a:pt x="315" y="170"/>
                  </a:cubicBezTo>
                  <a:cubicBezTo>
                    <a:pt x="291" y="170"/>
                    <a:pt x="291" y="170"/>
                    <a:pt x="291" y="170"/>
                  </a:cubicBezTo>
                  <a:cubicBezTo>
                    <a:pt x="291" y="170"/>
                    <a:pt x="291" y="170"/>
                    <a:pt x="291" y="170"/>
                  </a:cubicBezTo>
                  <a:cubicBezTo>
                    <a:pt x="290" y="170"/>
                    <a:pt x="290" y="170"/>
                    <a:pt x="290" y="170"/>
                  </a:cubicBezTo>
                  <a:cubicBezTo>
                    <a:pt x="286" y="170"/>
                    <a:pt x="286" y="170"/>
                    <a:pt x="286" y="170"/>
                  </a:cubicBezTo>
                  <a:cubicBezTo>
                    <a:pt x="286" y="170"/>
                    <a:pt x="286" y="170"/>
                    <a:pt x="286" y="170"/>
                  </a:cubicBezTo>
                  <a:cubicBezTo>
                    <a:pt x="275" y="169"/>
                    <a:pt x="265" y="166"/>
                    <a:pt x="255" y="160"/>
                  </a:cubicBezTo>
                  <a:cubicBezTo>
                    <a:pt x="12" y="19"/>
                    <a:pt x="12" y="19"/>
                    <a:pt x="12" y="19"/>
                  </a:cubicBezTo>
                  <a:cubicBezTo>
                    <a:pt x="5" y="15"/>
                    <a:pt x="1" y="7"/>
                    <a:pt x="0" y="0"/>
                  </a:cubicBezTo>
                </a:path>
              </a:pathLst>
            </a:custGeom>
            <a:solidFill>
              <a:srgbClr val="A5B5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íšḷîḍe">
              <a:extLst>
                <a:ext uri="{FF2B5EF4-FFF2-40B4-BE49-F238E27FC236}">
                  <a16:creationId xmlns:a16="http://schemas.microsoft.com/office/drawing/2014/main" id="{396A06EB-A9A7-47BB-9B19-FA547310AFA3}"/>
                </a:ext>
              </a:extLst>
            </p:cNvPr>
            <p:cNvSpPr/>
            <p:nvPr/>
          </p:nvSpPr>
          <p:spPr bwMode="auto">
            <a:xfrm>
              <a:off x="7720013" y="3382963"/>
              <a:ext cx="400050" cy="223838"/>
            </a:xfrm>
            <a:custGeom>
              <a:avLst/>
              <a:gdLst>
                <a:gd name="T0" fmla="*/ 0 w 121"/>
                <a:gd name="T1" fmla="*/ 68 h 68"/>
                <a:gd name="T2" fmla="*/ 0 w 121"/>
                <a:gd name="T3" fmla="*/ 68 h 68"/>
                <a:gd name="T4" fmla="*/ 4 w 121"/>
                <a:gd name="T5" fmla="*/ 68 h 68"/>
                <a:gd name="T6" fmla="*/ 0 w 121"/>
                <a:gd name="T7" fmla="*/ 68 h 68"/>
                <a:gd name="T8" fmla="*/ 120 w 121"/>
                <a:gd name="T9" fmla="*/ 0 h 68"/>
                <a:gd name="T10" fmla="*/ 108 w 121"/>
                <a:gd name="T11" fmla="*/ 19 h 68"/>
                <a:gd name="T12" fmla="*/ 40 w 121"/>
                <a:gd name="T13" fmla="*/ 58 h 68"/>
                <a:gd name="T14" fmla="*/ 5 w 121"/>
                <a:gd name="T15" fmla="*/ 68 h 68"/>
                <a:gd name="T16" fmla="*/ 29 w 121"/>
                <a:gd name="T17" fmla="*/ 68 h 68"/>
                <a:gd name="T18" fmla="*/ 40 w 121"/>
                <a:gd name="T19" fmla="*/ 62 h 68"/>
                <a:gd name="T20" fmla="*/ 108 w 121"/>
                <a:gd name="T21" fmla="*/ 23 h 68"/>
                <a:gd name="T22" fmla="*/ 120 w 121"/>
                <a:gd name="T2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68">
                  <a:moveTo>
                    <a:pt x="0" y="68"/>
                  </a:moveTo>
                  <a:cubicBezTo>
                    <a:pt x="0" y="68"/>
                    <a:pt x="0" y="68"/>
                    <a:pt x="0" y="68"/>
                  </a:cubicBezTo>
                  <a:cubicBezTo>
                    <a:pt x="4" y="68"/>
                    <a:pt x="4" y="68"/>
                    <a:pt x="4" y="68"/>
                  </a:cubicBezTo>
                  <a:cubicBezTo>
                    <a:pt x="3" y="68"/>
                    <a:pt x="2" y="68"/>
                    <a:pt x="0" y="68"/>
                  </a:cubicBezTo>
                  <a:moveTo>
                    <a:pt x="120" y="0"/>
                  </a:moveTo>
                  <a:cubicBezTo>
                    <a:pt x="119" y="8"/>
                    <a:pt x="115" y="15"/>
                    <a:pt x="108" y="19"/>
                  </a:cubicBezTo>
                  <a:cubicBezTo>
                    <a:pt x="40" y="58"/>
                    <a:pt x="40" y="58"/>
                    <a:pt x="40" y="58"/>
                  </a:cubicBezTo>
                  <a:cubicBezTo>
                    <a:pt x="29" y="65"/>
                    <a:pt x="17" y="68"/>
                    <a:pt x="5" y="68"/>
                  </a:cubicBezTo>
                  <a:cubicBezTo>
                    <a:pt x="29" y="68"/>
                    <a:pt x="29" y="68"/>
                    <a:pt x="29" y="68"/>
                  </a:cubicBezTo>
                  <a:cubicBezTo>
                    <a:pt x="33" y="66"/>
                    <a:pt x="36" y="65"/>
                    <a:pt x="40" y="62"/>
                  </a:cubicBezTo>
                  <a:cubicBezTo>
                    <a:pt x="108" y="23"/>
                    <a:pt x="108" y="23"/>
                    <a:pt x="108" y="23"/>
                  </a:cubicBezTo>
                  <a:cubicBezTo>
                    <a:pt x="117" y="18"/>
                    <a:pt x="121" y="9"/>
                    <a:pt x="120" y="0"/>
                  </a:cubicBezTo>
                </a:path>
              </a:pathLst>
            </a:custGeom>
            <a:solidFill>
              <a:srgbClr val="5083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íś1iďè">
              <a:extLst>
                <a:ext uri="{FF2B5EF4-FFF2-40B4-BE49-F238E27FC236}">
                  <a16:creationId xmlns:a16="http://schemas.microsoft.com/office/drawing/2014/main" id="{F02A678B-7B3A-422F-8A7D-0286B3E64D28}"/>
                </a:ext>
              </a:extLst>
            </p:cNvPr>
            <p:cNvSpPr/>
            <p:nvPr/>
          </p:nvSpPr>
          <p:spPr bwMode="auto">
            <a:xfrm>
              <a:off x="6777038" y="2800350"/>
              <a:ext cx="1339850" cy="815975"/>
            </a:xfrm>
            <a:custGeom>
              <a:avLst/>
              <a:gdLst>
                <a:gd name="T0" fmla="*/ 13 w 406"/>
                <a:gd name="T1" fmla="*/ 52 h 248"/>
                <a:gd name="T2" fmla="*/ 80 w 406"/>
                <a:gd name="T3" fmla="*/ 13 h 248"/>
                <a:gd name="T4" fmla="*/ 151 w 406"/>
                <a:gd name="T5" fmla="*/ 13 h 248"/>
                <a:gd name="T6" fmla="*/ 346 w 406"/>
                <a:gd name="T7" fmla="*/ 127 h 248"/>
                <a:gd name="T8" fmla="*/ 406 w 406"/>
                <a:gd name="T9" fmla="*/ 149 h 248"/>
                <a:gd name="T10" fmla="*/ 406 w 406"/>
                <a:gd name="T11" fmla="*/ 175 h 248"/>
                <a:gd name="T12" fmla="*/ 394 w 406"/>
                <a:gd name="T13" fmla="*/ 196 h 248"/>
                <a:gd name="T14" fmla="*/ 326 w 406"/>
                <a:gd name="T15" fmla="*/ 235 h 248"/>
                <a:gd name="T16" fmla="*/ 255 w 406"/>
                <a:gd name="T17" fmla="*/ 235 h 248"/>
                <a:gd name="T18" fmla="*/ 12 w 406"/>
                <a:gd name="T19" fmla="*/ 94 h 248"/>
                <a:gd name="T20" fmla="*/ 0 w 406"/>
                <a:gd name="T21" fmla="*/ 73 h 248"/>
                <a:gd name="T22" fmla="*/ 0 w 406"/>
                <a:gd name="T23" fmla="*/ 73 h 248"/>
                <a:gd name="T24" fmla="*/ 0 w 406"/>
                <a:gd name="T25" fmla="*/ 47 h 248"/>
                <a:gd name="T26" fmla="*/ 13 w 406"/>
                <a:gd name="T27" fmla="*/ 5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248">
                  <a:moveTo>
                    <a:pt x="13" y="52"/>
                  </a:moveTo>
                  <a:cubicBezTo>
                    <a:pt x="80" y="13"/>
                    <a:pt x="80" y="13"/>
                    <a:pt x="80" y="13"/>
                  </a:cubicBezTo>
                  <a:cubicBezTo>
                    <a:pt x="102" y="0"/>
                    <a:pt x="129" y="0"/>
                    <a:pt x="151" y="13"/>
                  </a:cubicBezTo>
                  <a:cubicBezTo>
                    <a:pt x="346" y="127"/>
                    <a:pt x="346" y="127"/>
                    <a:pt x="346" y="127"/>
                  </a:cubicBezTo>
                  <a:cubicBezTo>
                    <a:pt x="406" y="149"/>
                    <a:pt x="406" y="149"/>
                    <a:pt x="406" y="149"/>
                  </a:cubicBezTo>
                  <a:cubicBezTo>
                    <a:pt x="406" y="175"/>
                    <a:pt x="406" y="175"/>
                    <a:pt x="406" y="175"/>
                  </a:cubicBezTo>
                  <a:cubicBezTo>
                    <a:pt x="406" y="183"/>
                    <a:pt x="402" y="192"/>
                    <a:pt x="394" y="196"/>
                  </a:cubicBezTo>
                  <a:cubicBezTo>
                    <a:pt x="326" y="235"/>
                    <a:pt x="326" y="235"/>
                    <a:pt x="326" y="235"/>
                  </a:cubicBezTo>
                  <a:cubicBezTo>
                    <a:pt x="304" y="248"/>
                    <a:pt x="277" y="248"/>
                    <a:pt x="255" y="235"/>
                  </a:cubicBezTo>
                  <a:cubicBezTo>
                    <a:pt x="12" y="94"/>
                    <a:pt x="12" y="94"/>
                    <a:pt x="12" y="94"/>
                  </a:cubicBezTo>
                  <a:cubicBezTo>
                    <a:pt x="4" y="90"/>
                    <a:pt x="0" y="82"/>
                    <a:pt x="0" y="73"/>
                  </a:cubicBezTo>
                  <a:cubicBezTo>
                    <a:pt x="0" y="73"/>
                    <a:pt x="0" y="73"/>
                    <a:pt x="0" y="73"/>
                  </a:cubicBezTo>
                  <a:cubicBezTo>
                    <a:pt x="0" y="47"/>
                    <a:pt x="0" y="47"/>
                    <a:pt x="0" y="47"/>
                  </a:cubicBezTo>
                  <a:cubicBezTo>
                    <a:pt x="13" y="52"/>
                    <a:pt x="13" y="52"/>
                    <a:pt x="13" y="52"/>
                  </a:cubicBezTo>
                </a:path>
              </a:pathLst>
            </a:custGeom>
            <a:solidFill>
              <a:srgbClr val="C5E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išlíďe">
              <a:extLst>
                <a:ext uri="{FF2B5EF4-FFF2-40B4-BE49-F238E27FC236}">
                  <a16:creationId xmlns:a16="http://schemas.microsoft.com/office/drawing/2014/main" id="{461E1C50-DDE8-4054-99D7-113D02D2FAE4}"/>
                </a:ext>
              </a:extLst>
            </p:cNvPr>
            <p:cNvSpPr/>
            <p:nvPr/>
          </p:nvSpPr>
          <p:spPr bwMode="auto">
            <a:xfrm>
              <a:off x="6777038" y="2800350"/>
              <a:ext cx="1339850" cy="815975"/>
            </a:xfrm>
            <a:custGeom>
              <a:avLst/>
              <a:gdLst>
                <a:gd name="T0" fmla="*/ 13 w 406"/>
                <a:gd name="T1" fmla="*/ 52 h 248"/>
                <a:gd name="T2" fmla="*/ 80 w 406"/>
                <a:gd name="T3" fmla="*/ 13 h 248"/>
                <a:gd name="T4" fmla="*/ 151 w 406"/>
                <a:gd name="T5" fmla="*/ 13 h 248"/>
                <a:gd name="T6" fmla="*/ 346 w 406"/>
                <a:gd name="T7" fmla="*/ 127 h 248"/>
                <a:gd name="T8" fmla="*/ 406 w 406"/>
                <a:gd name="T9" fmla="*/ 149 h 248"/>
                <a:gd name="T10" fmla="*/ 406 w 406"/>
                <a:gd name="T11" fmla="*/ 175 h 248"/>
                <a:gd name="T12" fmla="*/ 394 w 406"/>
                <a:gd name="T13" fmla="*/ 196 h 248"/>
                <a:gd name="T14" fmla="*/ 326 w 406"/>
                <a:gd name="T15" fmla="*/ 235 h 248"/>
                <a:gd name="T16" fmla="*/ 255 w 406"/>
                <a:gd name="T17" fmla="*/ 235 h 248"/>
                <a:gd name="T18" fmla="*/ 12 w 406"/>
                <a:gd name="T19" fmla="*/ 94 h 248"/>
                <a:gd name="T20" fmla="*/ 0 w 406"/>
                <a:gd name="T21" fmla="*/ 73 h 248"/>
                <a:gd name="T22" fmla="*/ 0 w 406"/>
                <a:gd name="T23" fmla="*/ 73 h 248"/>
                <a:gd name="T24" fmla="*/ 0 w 406"/>
                <a:gd name="T25" fmla="*/ 47 h 248"/>
                <a:gd name="T26" fmla="*/ 13 w 406"/>
                <a:gd name="T27" fmla="*/ 5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248">
                  <a:moveTo>
                    <a:pt x="13" y="52"/>
                  </a:moveTo>
                  <a:cubicBezTo>
                    <a:pt x="80" y="13"/>
                    <a:pt x="80" y="13"/>
                    <a:pt x="80" y="13"/>
                  </a:cubicBezTo>
                  <a:cubicBezTo>
                    <a:pt x="102" y="0"/>
                    <a:pt x="129" y="0"/>
                    <a:pt x="151" y="13"/>
                  </a:cubicBezTo>
                  <a:cubicBezTo>
                    <a:pt x="346" y="127"/>
                    <a:pt x="346" y="127"/>
                    <a:pt x="346" y="127"/>
                  </a:cubicBezTo>
                  <a:cubicBezTo>
                    <a:pt x="406" y="149"/>
                    <a:pt x="406" y="149"/>
                    <a:pt x="406" y="149"/>
                  </a:cubicBezTo>
                  <a:cubicBezTo>
                    <a:pt x="406" y="175"/>
                    <a:pt x="406" y="175"/>
                    <a:pt x="406" y="175"/>
                  </a:cubicBezTo>
                  <a:cubicBezTo>
                    <a:pt x="406" y="183"/>
                    <a:pt x="402" y="192"/>
                    <a:pt x="394" y="196"/>
                  </a:cubicBezTo>
                  <a:cubicBezTo>
                    <a:pt x="326" y="235"/>
                    <a:pt x="326" y="235"/>
                    <a:pt x="326" y="235"/>
                  </a:cubicBezTo>
                  <a:cubicBezTo>
                    <a:pt x="304" y="248"/>
                    <a:pt x="277" y="248"/>
                    <a:pt x="255" y="235"/>
                  </a:cubicBezTo>
                  <a:cubicBezTo>
                    <a:pt x="12" y="94"/>
                    <a:pt x="12" y="94"/>
                    <a:pt x="12" y="94"/>
                  </a:cubicBezTo>
                  <a:cubicBezTo>
                    <a:pt x="4" y="90"/>
                    <a:pt x="0" y="82"/>
                    <a:pt x="0" y="73"/>
                  </a:cubicBezTo>
                  <a:cubicBezTo>
                    <a:pt x="0" y="73"/>
                    <a:pt x="0" y="73"/>
                    <a:pt x="0" y="73"/>
                  </a:cubicBezTo>
                  <a:cubicBezTo>
                    <a:pt x="0" y="47"/>
                    <a:pt x="0" y="47"/>
                    <a:pt x="0" y="47"/>
                  </a:cubicBezTo>
                  <a:cubicBezTo>
                    <a:pt x="13" y="52"/>
                    <a:pt x="13" y="52"/>
                    <a:pt x="13" y="52"/>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68" name="ïšḻîdè">
              <a:extLst>
                <a:ext uri="{FF2B5EF4-FFF2-40B4-BE49-F238E27FC236}">
                  <a16:creationId xmlns:a16="http://schemas.microsoft.com/office/drawing/2014/main" id="{2F87DEF6-5072-401B-ABCC-08FA336C6762}"/>
                </a:ext>
              </a:extLst>
            </p:cNvPr>
            <p:cNvSpPr/>
            <p:nvPr/>
          </p:nvSpPr>
          <p:spPr bwMode="auto">
            <a:xfrm>
              <a:off x="6764338" y="2714625"/>
              <a:ext cx="1365250" cy="815975"/>
            </a:xfrm>
            <a:custGeom>
              <a:avLst/>
              <a:gdLst>
                <a:gd name="T0" fmla="*/ 398 w 414"/>
                <a:gd name="T1" fmla="*/ 196 h 248"/>
                <a:gd name="T2" fmla="*/ 330 w 414"/>
                <a:gd name="T3" fmla="*/ 235 h 248"/>
                <a:gd name="T4" fmla="*/ 259 w 414"/>
                <a:gd name="T5" fmla="*/ 235 h 248"/>
                <a:gd name="T6" fmla="*/ 16 w 414"/>
                <a:gd name="T7" fmla="*/ 94 h 248"/>
                <a:gd name="T8" fmla="*/ 16 w 414"/>
                <a:gd name="T9" fmla="*/ 52 h 248"/>
                <a:gd name="T10" fmla="*/ 84 w 414"/>
                <a:gd name="T11" fmla="*/ 13 h 248"/>
                <a:gd name="T12" fmla="*/ 155 w 414"/>
                <a:gd name="T13" fmla="*/ 13 h 248"/>
                <a:gd name="T14" fmla="*/ 398 w 414"/>
                <a:gd name="T15" fmla="*/ 154 h 248"/>
                <a:gd name="T16" fmla="*/ 398 w 414"/>
                <a:gd name="T17" fmla="*/ 196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4" h="248">
                  <a:moveTo>
                    <a:pt x="398" y="196"/>
                  </a:moveTo>
                  <a:cubicBezTo>
                    <a:pt x="330" y="235"/>
                    <a:pt x="330" y="235"/>
                    <a:pt x="330" y="235"/>
                  </a:cubicBezTo>
                  <a:cubicBezTo>
                    <a:pt x="308" y="248"/>
                    <a:pt x="281" y="248"/>
                    <a:pt x="259" y="235"/>
                  </a:cubicBezTo>
                  <a:cubicBezTo>
                    <a:pt x="16" y="94"/>
                    <a:pt x="16" y="94"/>
                    <a:pt x="16" y="94"/>
                  </a:cubicBezTo>
                  <a:cubicBezTo>
                    <a:pt x="0" y="85"/>
                    <a:pt x="0" y="61"/>
                    <a:pt x="16" y="52"/>
                  </a:cubicBezTo>
                  <a:cubicBezTo>
                    <a:pt x="84" y="13"/>
                    <a:pt x="84" y="13"/>
                    <a:pt x="84" y="13"/>
                  </a:cubicBezTo>
                  <a:cubicBezTo>
                    <a:pt x="106" y="0"/>
                    <a:pt x="133" y="0"/>
                    <a:pt x="155" y="13"/>
                  </a:cubicBezTo>
                  <a:cubicBezTo>
                    <a:pt x="398" y="154"/>
                    <a:pt x="398" y="154"/>
                    <a:pt x="398" y="154"/>
                  </a:cubicBezTo>
                  <a:cubicBezTo>
                    <a:pt x="414" y="163"/>
                    <a:pt x="414" y="187"/>
                    <a:pt x="398" y="196"/>
                  </a:cubicBezTo>
                </a:path>
              </a:pathLst>
            </a:custGeom>
            <a:solidFill>
              <a:srgbClr val="E8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íŝḻîḑê">
              <a:extLst>
                <a:ext uri="{FF2B5EF4-FFF2-40B4-BE49-F238E27FC236}">
                  <a16:creationId xmlns:a16="http://schemas.microsoft.com/office/drawing/2014/main" id="{730DAAFD-1234-45FE-A1A8-A5C4713AD4CE}"/>
                </a:ext>
              </a:extLst>
            </p:cNvPr>
            <p:cNvSpPr/>
            <p:nvPr/>
          </p:nvSpPr>
          <p:spPr bwMode="auto">
            <a:xfrm>
              <a:off x="6905625" y="2921000"/>
              <a:ext cx="1223963" cy="517525"/>
            </a:xfrm>
            <a:custGeom>
              <a:avLst/>
              <a:gdLst>
                <a:gd name="T0" fmla="*/ 272 w 371"/>
                <a:gd name="T1" fmla="*/ 157 h 157"/>
                <a:gd name="T2" fmla="*/ 313 w 371"/>
                <a:gd name="T3" fmla="*/ 157 h 157"/>
                <a:gd name="T4" fmla="*/ 355 w 371"/>
                <a:gd name="T5" fmla="*/ 133 h 157"/>
                <a:gd name="T6" fmla="*/ 355 w 371"/>
                <a:gd name="T7" fmla="*/ 91 h 157"/>
                <a:gd name="T8" fmla="*/ 233 w 371"/>
                <a:gd name="T9" fmla="*/ 20 h 157"/>
                <a:gd name="T10" fmla="*/ 0 w 371"/>
                <a:gd name="T11" fmla="*/ 0 h 157"/>
                <a:gd name="T12" fmla="*/ 272 w 371"/>
                <a:gd name="T13" fmla="*/ 157 h 157"/>
              </a:gdLst>
              <a:ahLst/>
              <a:cxnLst>
                <a:cxn ang="0">
                  <a:pos x="T0" y="T1"/>
                </a:cxn>
                <a:cxn ang="0">
                  <a:pos x="T2" y="T3"/>
                </a:cxn>
                <a:cxn ang="0">
                  <a:pos x="T4" y="T5"/>
                </a:cxn>
                <a:cxn ang="0">
                  <a:pos x="T6" y="T7"/>
                </a:cxn>
                <a:cxn ang="0">
                  <a:pos x="T8" y="T9"/>
                </a:cxn>
                <a:cxn ang="0">
                  <a:pos x="T10" y="T11"/>
                </a:cxn>
                <a:cxn ang="0">
                  <a:pos x="T12" y="T13"/>
                </a:cxn>
              </a:cxnLst>
              <a:rect l="0" t="0" r="r" b="b"/>
              <a:pathLst>
                <a:path w="371" h="157">
                  <a:moveTo>
                    <a:pt x="272" y="157"/>
                  </a:moveTo>
                  <a:cubicBezTo>
                    <a:pt x="313" y="157"/>
                    <a:pt x="313" y="157"/>
                    <a:pt x="313" y="157"/>
                  </a:cubicBezTo>
                  <a:cubicBezTo>
                    <a:pt x="355" y="133"/>
                    <a:pt x="355" y="133"/>
                    <a:pt x="355" y="133"/>
                  </a:cubicBezTo>
                  <a:cubicBezTo>
                    <a:pt x="371" y="124"/>
                    <a:pt x="371" y="100"/>
                    <a:pt x="355" y="91"/>
                  </a:cubicBezTo>
                  <a:cubicBezTo>
                    <a:pt x="233" y="20"/>
                    <a:pt x="233" y="20"/>
                    <a:pt x="233" y="20"/>
                  </a:cubicBezTo>
                  <a:cubicBezTo>
                    <a:pt x="0" y="0"/>
                    <a:pt x="0" y="0"/>
                    <a:pt x="0" y="0"/>
                  </a:cubicBezTo>
                  <a:cubicBezTo>
                    <a:pt x="272" y="157"/>
                    <a:pt x="272" y="157"/>
                    <a:pt x="272" y="157"/>
                  </a:cubicBezTo>
                </a:path>
              </a:pathLst>
            </a:custGeom>
            <a:gradFill>
              <a:gsLst>
                <a:gs pos="0">
                  <a:srgbClr val="4C6CA7">
                    <a:alpha val="36000"/>
                  </a:srgbClr>
                </a:gs>
                <a:gs pos="100000">
                  <a:srgbClr val="C6D8EC">
                    <a:alpha val="16000"/>
                  </a:srgbClr>
                </a:gs>
              </a:gsLst>
              <a:lin ang="0" scaled="0"/>
            </a:gradFill>
            <a:ln>
              <a:noFill/>
            </a:ln>
          </p:spPr>
          <p:txBody>
            <a:bodyPr anchor="ctr"/>
            <a:lstStyle/>
            <a:p>
              <a:pPr algn="ctr"/>
              <a:endParaRPr/>
            </a:p>
          </p:txBody>
        </p:sp>
        <p:sp>
          <p:nvSpPr>
            <p:cNvPr id="170" name="îṥ1íḑe">
              <a:extLst>
                <a:ext uri="{FF2B5EF4-FFF2-40B4-BE49-F238E27FC236}">
                  <a16:creationId xmlns:a16="http://schemas.microsoft.com/office/drawing/2014/main" id="{41F81015-90CC-4672-ACF9-1F04AEEBDD3E}"/>
                </a:ext>
              </a:extLst>
            </p:cNvPr>
            <p:cNvSpPr/>
            <p:nvPr/>
          </p:nvSpPr>
          <p:spPr bwMode="auto">
            <a:xfrm>
              <a:off x="7091363" y="2424113"/>
              <a:ext cx="896938" cy="906463"/>
            </a:xfrm>
            <a:custGeom>
              <a:avLst/>
              <a:gdLst>
                <a:gd name="T0" fmla="*/ 0 w 272"/>
                <a:gd name="T1" fmla="*/ 118 h 275"/>
                <a:gd name="T2" fmla="*/ 0 w 272"/>
                <a:gd name="T3" fmla="*/ 14 h 275"/>
                <a:gd name="T4" fmla="*/ 36 w 272"/>
                <a:gd name="T5" fmla="*/ 8 h 275"/>
                <a:gd name="T6" fmla="*/ 80 w 272"/>
                <a:gd name="T7" fmla="*/ 65 h 275"/>
                <a:gd name="T8" fmla="*/ 104 w 272"/>
                <a:gd name="T9" fmla="*/ 52 h 275"/>
                <a:gd name="T10" fmla="*/ 128 w 272"/>
                <a:gd name="T11" fmla="*/ 37 h 275"/>
                <a:gd name="T12" fmla="*/ 165 w 272"/>
                <a:gd name="T13" fmla="*/ 160 h 275"/>
                <a:gd name="T14" fmla="*/ 204 w 272"/>
                <a:gd name="T15" fmla="*/ 129 h 275"/>
                <a:gd name="T16" fmla="*/ 245 w 272"/>
                <a:gd name="T17" fmla="*/ 167 h 275"/>
                <a:gd name="T18" fmla="*/ 272 w 272"/>
                <a:gd name="T19" fmla="*/ 158 h 275"/>
                <a:gd name="T20" fmla="*/ 272 w 272"/>
                <a:gd name="T21" fmla="*/ 275 h 275"/>
                <a:gd name="T22" fmla="*/ 0 w 272"/>
                <a:gd name="T23" fmla="*/ 1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275">
                  <a:moveTo>
                    <a:pt x="0" y="118"/>
                  </a:moveTo>
                  <a:cubicBezTo>
                    <a:pt x="0" y="14"/>
                    <a:pt x="0" y="14"/>
                    <a:pt x="0" y="14"/>
                  </a:cubicBezTo>
                  <a:cubicBezTo>
                    <a:pt x="0" y="14"/>
                    <a:pt x="21" y="0"/>
                    <a:pt x="36" y="8"/>
                  </a:cubicBezTo>
                  <a:cubicBezTo>
                    <a:pt x="51" y="15"/>
                    <a:pt x="62" y="54"/>
                    <a:pt x="80" y="65"/>
                  </a:cubicBezTo>
                  <a:cubicBezTo>
                    <a:pt x="89" y="71"/>
                    <a:pt x="96" y="62"/>
                    <a:pt x="104" y="52"/>
                  </a:cubicBezTo>
                  <a:cubicBezTo>
                    <a:pt x="111" y="42"/>
                    <a:pt x="118" y="33"/>
                    <a:pt x="128" y="37"/>
                  </a:cubicBezTo>
                  <a:cubicBezTo>
                    <a:pt x="147" y="45"/>
                    <a:pt x="150" y="143"/>
                    <a:pt x="165" y="160"/>
                  </a:cubicBezTo>
                  <a:cubicBezTo>
                    <a:pt x="180" y="177"/>
                    <a:pt x="194" y="129"/>
                    <a:pt x="204" y="129"/>
                  </a:cubicBezTo>
                  <a:cubicBezTo>
                    <a:pt x="213" y="129"/>
                    <a:pt x="227" y="163"/>
                    <a:pt x="245" y="167"/>
                  </a:cubicBezTo>
                  <a:cubicBezTo>
                    <a:pt x="263" y="170"/>
                    <a:pt x="272" y="158"/>
                    <a:pt x="272" y="158"/>
                  </a:cubicBezTo>
                  <a:cubicBezTo>
                    <a:pt x="272" y="275"/>
                    <a:pt x="272" y="275"/>
                    <a:pt x="272" y="275"/>
                  </a:cubicBezTo>
                  <a:cubicBezTo>
                    <a:pt x="0" y="118"/>
                    <a:pt x="0" y="118"/>
                    <a:pt x="0" y="118"/>
                  </a:cubicBezTo>
                </a:path>
              </a:pathLst>
            </a:custGeom>
            <a:solidFill>
              <a:srgbClr val="84A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iṩļiḓé">
              <a:extLst>
                <a:ext uri="{FF2B5EF4-FFF2-40B4-BE49-F238E27FC236}">
                  <a16:creationId xmlns:a16="http://schemas.microsoft.com/office/drawing/2014/main" id="{9EE5BFF1-ADB8-4B3B-AFD3-36E55DD75C91}"/>
                </a:ext>
              </a:extLst>
            </p:cNvPr>
            <p:cNvSpPr/>
            <p:nvPr/>
          </p:nvSpPr>
          <p:spPr bwMode="auto">
            <a:xfrm>
              <a:off x="6905625" y="2470150"/>
              <a:ext cx="1082675" cy="968375"/>
            </a:xfrm>
            <a:custGeom>
              <a:avLst/>
              <a:gdLst>
                <a:gd name="T0" fmla="*/ 0 w 328"/>
                <a:gd name="T1" fmla="*/ 33 h 294"/>
                <a:gd name="T2" fmla="*/ 56 w 328"/>
                <a:gd name="T3" fmla="*/ 0 h 294"/>
                <a:gd name="T4" fmla="*/ 171 w 328"/>
                <a:gd name="T5" fmla="*/ 108 h 294"/>
                <a:gd name="T6" fmla="*/ 243 w 328"/>
                <a:gd name="T7" fmla="*/ 169 h 294"/>
                <a:gd name="T8" fmla="*/ 328 w 328"/>
                <a:gd name="T9" fmla="*/ 261 h 294"/>
                <a:gd name="T10" fmla="*/ 272 w 328"/>
                <a:gd name="T11" fmla="*/ 294 h 294"/>
                <a:gd name="T12" fmla="*/ 0 w 328"/>
                <a:gd name="T13" fmla="*/ 33 h 294"/>
              </a:gdLst>
              <a:ahLst/>
              <a:cxnLst>
                <a:cxn ang="0">
                  <a:pos x="T0" y="T1"/>
                </a:cxn>
                <a:cxn ang="0">
                  <a:pos x="T2" y="T3"/>
                </a:cxn>
                <a:cxn ang="0">
                  <a:pos x="T4" y="T5"/>
                </a:cxn>
                <a:cxn ang="0">
                  <a:pos x="T6" y="T7"/>
                </a:cxn>
                <a:cxn ang="0">
                  <a:pos x="T8" y="T9"/>
                </a:cxn>
                <a:cxn ang="0">
                  <a:pos x="T10" y="T11"/>
                </a:cxn>
                <a:cxn ang="0">
                  <a:pos x="T12" y="T13"/>
                </a:cxn>
              </a:cxnLst>
              <a:rect l="0" t="0" r="r" b="b"/>
              <a:pathLst>
                <a:path w="328" h="294">
                  <a:moveTo>
                    <a:pt x="0" y="33"/>
                  </a:moveTo>
                  <a:cubicBezTo>
                    <a:pt x="56" y="0"/>
                    <a:pt x="56" y="0"/>
                    <a:pt x="56" y="0"/>
                  </a:cubicBezTo>
                  <a:cubicBezTo>
                    <a:pt x="56" y="0"/>
                    <a:pt x="112" y="69"/>
                    <a:pt x="171" y="108"/>
                  </a:cubicBezTo>
                  <a:cubicBezTo>
                    <a:pt x="231" y="148"/>
                    <a:pt x="215" y="156"/>
                    <a:pt x="243" y="169"/>
                  </a:cubicBezTo>
                  <a:cubicBezTo>
                    <a:pt x="272" y="182"/>
                    <a:pt x="328" y="261"/>
                    <a:pt x="328" y="261"/>
                  </a:cubicBezTo>
                  <a:cubicBezTo>
                    <a:pt x="272" y="294"/>
                    <a:pt x="272" y="294"/>
                    <a:pt x="272" y="294"/>
                  </a:cubicBezTo>
                  <a:cubicBezTo>
                    <a:pt x="0" y="33"/>
                    <a:pt x="0" y="33"/>
                    <a:pt x="0" y="33"/>
                  </a:cubicBezTo>
                </a:path>
              </a:pathLst>
            </a:custGeom>
            <a:solidFill>
              <a:srgbClr val="84A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ïṧļîḑé">
              <a:extLst>
                <a:ext uri="{FF2B5EF4-FFF2-40B4-BE49-F238E27FC236}">
                  <a16:creationId xmlns:a16="http://schemas.microsoft.com/office/drawing/2014/main" id="{B178E6B2-BA91-4523-9F1E-DC833AFC8031}"/>
                </a:ext>
              </a:extLst>
            </p:cNvPr>
            <p:cNvSpPr/>
            <p:nvPr/>
          </p:nvSpPr>
          <p:spPr bwMode="auto">
            <a:xfrm>
              <a:off x="7285038" y="2549525"/>
              <a:ext cx="471488" cy="523875"/>
            </a:xfrm>
            <a:custGeom>
              <a:avLst/>
              <a:gdLst>
                <a:gd name="T0" fmla="*/ 0 w 297"/>
                <a:gd name="T1" fmla="*/ 70 h 330"/>
                <a:gd name="T2" fmla="*/ 119 w 297"/>
                <a:gd name="T3" fmla="*/ 0 h 330"/>
                <a:gd name="T4" fmla="*/ 133 w 297"/>
                <a:gd name="T5" fmla="*/ 64 h 330"/>
                <a:gd name="T6" fmla="*/ 177 w 297"/>
                <a:gd name="T7" fmla="*/ 234 h 330"/>
                <a:gd name="T8" fmla="*/ 183 w 297"/>
                <a:gd name="T9" fmla="*/ 255 h 330"/>
                <a:gd name="T10" fmla="*/ 297 w 297"/>
                <a:gd name="T11" fmla="*/ 191 h 330"/>
                <a:gd name="T12" fmla="*/ 250 w 297"/>
                <a:gd name="T13" fmla="*/ 330 h 330"/>
                <a:gd name="T14" fmla="*/ 144 w 297"/>
                <a:gd name="T15" fmla="*/ 301 h 330"/>
                <a:gd name="T16" fmla="*/ 0 w 297"/>
                <a:gd name="T17" fmla="*/ 7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330">
                  <a:moveTo>
                    <a:pt x="0" y="70"/>
                  </a:moveTo>
                  <a:lnTo>
                    <a:pt x="119" y="0"/>
                  </a:lnTo>
                  <a:lnTo>
                    <a:pt x="133" y="64"/>
                  </a:lnTo>
                  <a:lnTo>
                    <a:pt x="177" y="234"/>
                  </a:lnTo>
                  <a:lnTo>
                    <a:pt x="183" y="255"/>
                  </a:lnTo>
                  <a:lnTo>
                    <a:pt x="297" y="191"/>
                  </a:lnTo>
                  <a:lnTo>
                    <a:pt x="250" y="330"/>
                  </a:lnTo>
                  <a:lnTo>
                    <a:pt x="144" y="301"/>
                  </a:lnTo>
                  <a:lnTo>
                    <a:pt x="0" y="70"/>
                  </a:lnTo>
                  <a:close/>
                </a:path>
              </a:pathLst>
            </a:custGeom>
            <a:solidFill>
              <a:srgbClr val="84A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îsḻiďe">
              <a:extLst>
                <a:ext uri="{FF2B5EF4-FFF2-40B4-BE49-F238E27FC236}">
                  <a16:creationId xmlns:a16="http://schemas.microsoft.com/office/drawing/2014/main" id="{1C992129-9DD5-4E9B-87F5-02DE00A1595C}"/>
                </a:ext>
              </a:extLst>
            </p:cNvPr>
            <p:cNvSpPr/>
            <p:nvPr/>
          </p:nvSpPr>
          <p:spPr bwMode="auto">
            <a:xfrm>
              <a:off x="7285038" y="2549525"/>
              <a:ext cx="471488" cy="523875"/>
            </a:xfrm>
            <a:custGeom>
              <a:avLst/>
              <a:gdLst>
                <a:gd name="T0" fmla="*/ 0 w 297"/>
                <a:gd name="T1" fmla="*/ 70 h 330"/>
                <a:gd name="T2" fmla="*/ 119 w 297"/>
                <a:gd name="T3" fmla="*/ 0 h 330"/>
                <a:gd name="T4" fmla="*/ 133 w 297"/>
                <a:gd name="T5" fmla="*/ 64 h 330"/>
                <a:gd name="T6" fmla="*/ 177 w 297"/>
                <a:gd name="T7" fmla="*/ 234 h 330"/>
                <a:gd name="T8" fmla="*/ 183 w 297"/>
                <a:gd name="T9" fmla="*/ 255 h 330"/>
                <a:gd name="T10" fmla="*/ 297 w 297"/>
                <a:gd name="T11" fmla="*/ 191 h 330"/>
                <a:gd name="T12" fmla="*/ 250 w 297"/>
                <a:gd name="T13" fmla="*/ 330 h 330"/>
                <a:gd name="T14" fmla="*/ 144 w 297"/>
                <a:gd name="T15" fmla="*/ 301 h 330"/>
                <a:gd name="T16" fmla="*/ 0 w 297"/>
                <a:gd name="T17" fmla="*/ 7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330">
                  <a:moveTo>
                    <a:pt x="0" y="70"/>
                  </a:moveTo>
                  <a:lnTo>
                    <a:pt x="119" y="0"/>
                  </a:lnTo>
                  <a:lnTo>
                    <a:pt x="133" y="64"/>
                  </a:lnTo>
                  <a:lnTo>
                    <a:pt x="177" y="234"/>
                  </a:lnTo>
                  <a:lnTo>
                    <a:pt x="183" y="255"/>
                  </a:lnTo>
                  <a:lnTo>
                    <a:pt x="297" y="191"/>
                  </a:lnTo>
                  <a:lnTo>
                    <a:pt x="250" y="330"/>
                  </a:lnTo>
                  <a:lnTo>
                    <a:pt x="144" y="301"/>
                  </a:lnTo>
                  <a:lnTo>
                    <a:pt x="0" y="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iṧḷídé">
              <a:extLst>
                <a:ext uri="{FF2B5EF4-FFF2-40B4-BE49-F238E27FC236}">
                  <a16:creationId xmlns:a16="http://schemas.microsoft.com/office/drawing/2014/main" id="{1BEFC363-9BFE-4D38-9947-640EB6CC5B33}"/>
                </a:ext>
              </a:extLst>
            </p:cNvPr>
            <p:cNvSpPr/>
            <p:nvPr/>
          </p:nvSpPr>
          <p:spPr bwMode="auto">
            <a:xfrm>
              <a:off x="6905625" y="2532063"/>
              <a:ext cx="896938" cy="906463"/>
            </a:xfrm>
            <a:custGeom>
              <a:avLst/>
              <a:gdLst>
                <a:gd name="T0" fmla="*/ 0 w 272"/>
                <a:gd name="T1" fmla="*/ 118 h 275"/>
                <a:gd name="T2" fmla="*/ 0 w 272"/>
                <a:gd name="T3" fmla="*/ 14 h 275"/>
                <a:gd name="T4" fmla="*/ 35 w 272"/>
                <a:gd name="T5" fmla="*/ 8 h 275"/>
                <a:gd name="T6" fmla="*/ 79 w 272"/>
                <a:gd name="T7" fmla="*/ 65 h 275"/>
                <a:gd name="T8" fmla="*/ 103 w 272"/>
                <a:gd name="T9" fmla="*/ 51 h 275"/>
                <a:gd name="T10" fmla="*/ 127 w 272"/>
                <a:gd name="T11" fmla="*/ 37 h 275"/>
                <a:gd name="T12" fmla="*/ 164 w 272"/>
                <a:gd name="T13" fmla="*/ 159 h 275"/>
                <a:gd name="T14" fmla="*/ 203 w 272"/>
                <a:gd name="T15" fmla="*/ 128 h 275"/>
                <a:gd name="T16" fmla="*/ 244 w 272"/>
                <a:gd name="T17" fmla="*/ 166 h 275"/>
                <a:gd name="T18" fmla="*/ 272 w 272"/>
                <a:gd name="T19" fmla="*/ 158 h 275"/>
                <a:gd name="T20" fmla="*/ 272 w 272"/>
                <a:gd name="T21" fmla="*/ 275 h 275"/>
                <a:gd name="T22" fmla="*/ 0 w 272"/>
                <a:gd name="T23" fmla="*/ 1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275">
                  <a:moveTo>
                    <a:pt x="0" y="118"/>
                  </a:moveTo>
                  <a:cubicBezTo>
                    <a:pt x="0" y="14"/>
                    <a:pt x="0" y="14"/>
                    <a:pt x="0" y="14"/>
                  </a:cubicBezTo>
                  <a:cubicBezTo>
                    <a:pt x="0" y="14"/>
                    <a:pt x="20" y="0"/>
                    <a:pt x="35" y="8"/>
                  </a:cubicBezTo>
                  <a:cubicBezTo>
                    <a:pt x="51" y="15"/>
                    <a:pt x="61" y="53"/>
                    <a:pt x="79" y="65"/>
                  </a:cubicBezTo>
                  <a:cubicBezTo>
                    <a:pt x="88" y="71"/>
                    <a:pt x="96" y="61"/>
                    <a:pt x="103" y="51"/>
                  </a:cubicBezTo>
                  <a:cubicBezTo>
                    <a:pt x="110" y="42"/>
                    <a:pt x="118" y="33"/>
                    <a:pt x="127" y="37"/>
                  </a:cubicBezTo>
                  <a:cubicBezTo>
                    <a:pt x="146" y="45"/>
                    <a:pt x="150" y="142"/>
                    <a:pt x="164" y="159"/>
                  </a:cubicBezTo>
                  <a:cubicBezTo>
                    <a:pt x="179" y="176"/>
                    <a:pt x="194" y="129"/>
                    <a:pt x="203" y="128"/>
                  </a:cubicBezTo>
                  <a:cubicBezTo>
                    <a:pt x="213" y="128"/>
                    <a:pt x="226" y="163"/>
                    <a:pt x="244" y="166"/>
                  </a:cubicBezTo>
                  <a:cubicBezTo>
                    <a:pt x="262" y="169"/>
                    <a:pt x="272" y="158"/>
                    <a:pt x="272" y="158"/>
                  </a:cubicBezTo>
                  <a:cubicBezTo>
                    <a:pt x="272" y="275"/>
                    <a:pt x="272" y="275"/>
                    <a:pt x="272" y="275"/>
                  </a:cubicBezTo>
                  <a:cubicBezTo>
                    <a:pt x="0" y="118"/>
                    <a:pt x="0" y="118"/>
                    <a:pt x="0" y="118"/>
                  </a:cubicBezTo>
                </a:path>
              </a:pathLst>
            </a:custGeom>
            <a:solidFill>
              <a:srgbClr val="218C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íṣḷíḍè">
              <a:extLst>
                <a:ext uri="{FF2B5EF4-FFF2-40B4-BE49-F238E27FC236}">
                  <a16:creationId xmlns:a16="http://schemas.microsoft.com/office/drawing/2014/main" id="{42B751A9-AA2B-4788-84D4-BAC439E44F70}"/>
                </a:ext>
              </a:extLst>
            </p:cNvPr>
            <p:cNvSpPr/>
            <p:nvPr/>
          </p:nvSpPr>
          <p:spPr bwMode="auto">
            <a:xfrm>
              <a:off x="6905625" y="2532063"/>
              <a:ext cx="896938" cy="906463"/>
            </a:xfrm>
            <a:custGeom>
              <a:avLst/>
              <a:gdLst>
                <a:gd name="T0" fmla="*/ 0 w 272"/>
                <a:gd name="T1" fmla="*/ 118 h 275"/>
                <a:gd name="T2" fmla="*/ 0 w 272"/>
                <a:gd name="T3" fmla="*/ 14 h 275"/>
                <a:gd name="T4" fmla="*/ 35 w 272"/>
                <a:gd name="T5" fmla="*/ 8 h 275"/>
                <a:gd name="T6" fmla="*/ 79 w 272"/>
                <a:gd name="T7" fmla="*/ 65 h 275"/>
                <a:gd name="T8" fmla="*/ 103 w 272"/>
                <a:gd name="T9" fmla="*/ 51 h 275"/>
                <a:gd name="T10" fmla="*/ 127 w 272"/>
                <a:gd name="T11" fmla="*/ 37 h 275"/>
                <a:gd name="T12" fmla="*/ 164 w 272"/>
                <a:gd name="T13" fmla="*/ 159 h 275"/>
                <a:gd name="T14" fmla="*/ 203 w 272"/>
                <a:gd name="T15" fmla="*/ 128 h 275"/>
                <a:gd name="T16" fmla="*/ 244 w 272"/>
                <a:gd name="T17" fmla="*/ 166 h 275"/>
                <a:gd name="T18" fmla="*/ 272 w 272"/>
                <a:gd name="T19" fmla="*/ 158 h 275"/>
                <a:gd name="T20" fmla="*/ 272 w 272"/>
                <a:gd name="T21" fmla="*/ 275 h 275"/>
                <a:gd name="T22" fmla="*/ 0 w 272"/>
                <a:gd name="T23" fmla="*/ 11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275">
                  <a:moveTo>
                    <a:pt x="0" y="118"/>
                  </a:moveTo>
                  <a:cubicBezTo>
                    <a:pt x="0" y="14"/>
                    <a:pt x="0" y="14"/>
                    <a:pt x="0" y="14"/>
                  </a:cubicBezTo>
                  <a:cubicBezTo>
                    <a:pt x="0" y="14"/>
                    <a:pt x="20" y="0"/>
                    <a:pt x="35" y="8"/>
                  </a:cubicBezTo>
                  <a:cubicBezTo>
                    <a:pt x="51" y="15"/>
                    <a:pt x="61" y="53"/>
                    <a:pt x="79" y="65"/>
                  </a:cubicBezTo>
                  <a:cubicBezTo>
                    <a:pt x="88" y="71"/>
                    <a:pt x="96" y="61"/>
                    <a:pt x="103" y="51"/>
                  </a:cubicBezTo>
                  <a:cubicBezTo>
                    <a:pt x="110" y="42"/>
                    <a:pt x="118" y="33"/>
                    <a:pt x="127" y="37"/>
                  </a:cubicBezTo>
                  <a:cubicBezTo>
                    <a:pt x="146" y="45"/>
                    <a:pt x="150" y="142"/>
                    <a:pt x="164" y="159"/>
                  </a:cubicBezTo>
                  <a:cubicBezTo>
                    <a:pt x="179" y="176"/>
                    <a:pt x="194" y="129"/>
                    <a:pt x="203" y="128"/>
                  </a:cubicBezTo>
                  <a:cubicBezTo>
                    <a:pt x="213" y="128"/>
                    <a:pt x="226" y="163"/>
                    <a:pt x="244" y="166"/>
                  </a:cubicBezTo>
                  <a:cubicBezTo>
                    <a:pt x="262" y="169"/>
                    <a:pt x="272" y="158"/>
                    <a:pt x="272" y="158"/>
                  </a:cubicBezTo>
                  <a:cubicBezTo>
                    <a:pt x="272" y="275"/>
                    <a:pt x="272" y="275"/>
                    <a:pt x="272" y="275"/>
                  </a:cubicBezTo>
                  <a:cubicBezTo>
                    <a:pt x="0" y="118"/>
                    <a:pt x="0" y="118"/>
                    <a:pt x="0" y="118"/>
                  </a:cubicBezTo>
                </a:path>
              </a:pathLst>
            </a:custGeom>
            <a:solidFill>
              <a:srgbClr val="4C6B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íṧľiḋè">
              <a:extLst>
                <a:ext uri="{FF2B5EF4-FFF2-40B4-BE49-F238E27FC236}">
                  <a16:creationId xmlns:a16="http://schemas.microsoft.com/office/drawing/2014/main" id="{074915B1-85AC-48AE-BBA5-699229ECF811}"/>
                </a:ext>
              </a:extLst>
            </p:cNvPr>
            <p:cNvSpPr/>
            <p:nvPr/>
          </p:nvSpPr>
          <p:spPr bwMode="auto">
            <a:xfrm>
              <a:off x="7802563" y="2944813"/>
              <a:ext cx="185738" cy="493713"/>
            </a:xfrm>
            <a:custGeom>
              <a:avLst/>
              <a:gdLst>
                <a:gd name="T0" fmla="*/ 0 w 117"/>
                <a:gd name="T1" fmla="*/ 68 h 311"/>
                <a:gd name="T2" fmla="*/ 117 w 117"/>
                <a:gd name="T3" fmla="*/ 0 h 311"/>
                <a:gd name="T4" fmla="*/ 117 w 117"/>
                <a:gd name="T5" fmla="*/ 243 h 311"/>
                <a:gd name="T6" fmla="*/ 0 w 117"/>
                <a:gd name="T7" fmla="*/ 311 h 311"/>
                <a:gd name="T8" fmla="*/ 0 w 117"/>
                <a:gd name="T9" fmla="*/ 68 h 311"/>
              </a:gdLst>
              <a:ahLst/>
              <a:cxnLst>
                <a:cxn ang="0">
                  <a:pos x="T0" y="T1"/>
                </a:cxn>
                <a:cxn ang="0">
                  <a:pos x="T2" y="T3"/>
                </a:cxn>
                <a:cxn ang="0">
                  <a:pos x="T4" y="T5"/>
                </a:cxn>
                <a:cxn ang="0">
                  <a:pos x="T6" y="T7"/>
                </a:cxn>
                <a:cxn ang="0">
                  <a:pos x="T8" y="T9"/>
                </a:cxn>
              </a:cxnLst>
              <a:rect l="0" t="0" r="r" b="b"/>
              <a:pathLst>
                <a:path w="117" h="311">
                  <a:moveTo>
                    <a:pt x="0" y="68"/>
                  </a:moveTo>
                  <a:lnTo>
                    <a:pt x="117" y="0"/>
                  </a:lnTo>
                  <a:lnTo>
                    <a:pt x="117" y="243"/>
                  </a:lnTo>
                  <a:lnTo>
                    <a:pt x="0" y="311"/>
                  </a:lnTo>
                  <a:lnTo>
                    <a:pt x="0" y="68"/>
                  </a:lnTo>
                  <a:close/>
                </a:path>
              </a:pathLst>
            </a:custGeom>
            <a:solidFill>
              <a:srgbClr val="658ED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îṣlíḓè">
              <a:extLst>
                <a:ext uri="{FF2B5EF4-FFF2-40B4-BE49-F238E27FC236}">
                  <a16:creationId xmlns:a16="http://schemas.microsoft.com/office/drawing/2014/main" id="{C4E3103F-4CB0-411D-8838-5690E36F0F61}"/>
                </a:ext>
              </a:extLst>
            </p:cNvPr>
            <p:cNvSpPr/>
            <p:nvPr/>
          </p:nvSpPr>
          <p:spPr bwMode="auto">
            <a:xfrm>
              <a:off x="6958013" y="2360613"/>
              <a:ext cx="23813" cy="188913"/>
            </a:xfrm>
            <a:custGeom>
              <a:avLst/>
              <a:gdLst>
                <a:gd name="T0" fmla="*/ 3 w 7"/>
                <a:gd name="T1" fmla="*/ 0 h 57"/>
                <a:gd name="T2" fmla="*/ 0 w 7"/>
                <a:gd name="T3" fmla="*/ 3 h 57"/>
                <a:gd name="T4" fmla="*/ 0 w 7"/>
                <a:gd name="T5" fmla="*/ 57 h 57"/>
                <a:gd name="T6" fmla="*/ 7 w 7"/>
                <a:gd name="T7" fmla="*/ 52 h 57"/>
                <a:gd name="T8" fmla="*/ 7 w 7"/>
                <a:gd name="T9" fmla="*/ 3 h 57"/>
                <a:gd name="T10" fmla="*/ 3 w 7"/>
                <a:gd name="T11" fmla="*/ 0 h 57"/>
              </a:gdLst>
              <a:ahLst/>
              <a:cxnLst>
                <a:cxn ang="0">
                  <a:pos x="T0" y="T1"/>
                </a:cxn>
                <a:cxn ang="0">
                  <a:pos x="T2" y="T3"/>
                </a:cxn>
                <a:cxn ang="0">
                  <a:pos x="T4" y="T5"/>
                </a:cxn>
                <a:cxn ang="0">
                  <a:pos x="T6" y="T7"/>
                </a:cxn>
                <a:cxn ang="0">
                  <a:pos x="T8" y="T9"/>
                </a:cxn>
                <a:cxn ang="0">
                  <a:pos x="T10" y="T11"/>
                </a:cxn>
              </a:cxnLst>
              <a:rect l="0" t="0" r="r" b="b"/>
              <a:pathLst>
                <a:path w="7" h="57">
                  <a:moveTo>
                    <a:pt x="3" y="0"/>
                  </a:moveTo>
                  <a:cubicBezTo>
                    <a:pt x="1" y="0"/>
                    <a:pt x="0" y="1"/>
                    <a:pt x="0" y="3"/>
                  </a:cubicBezTo>
                  <a:cubicBezTo>
                    <a:pt x="0" y="57"/>
                    <a:pt x="0" y="57"/>
                    <a:pt x="0" y="57"/>
                  </a:cubicBezTo>
                  <a:cubicBezTo>
                    <a:pt x="7" y="52"/>
                    <a:pt x="7" y="52"/>
                    <a:pt x="7" y="52"/>
                  </a:cubicBezTo>
                  <a:cubicBezTo>
                    <a:pt x="7" y="3"/>
                    <a:pt x="7" y="3"/>
                    <a:pt x="7" y="3"/>
                  </a:cubicBezTo>
                  <a:cubicBezTo>
                    <a:pt x="7" y="1"/>
                    <a:pt x="5" y="0"/>
                    <a:pt x="3" y="0"/>
                  </a:cubicBezTo>
                </a:path>
              </a:pathLst>
            </a:custGeom>
            <a:solidFill>
              <a:srgbClr val="D6F7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ïš1ídè">
              <a:extLst>
                <a:ext uri="{FF2B5EF4-FFF2-40B4-BE49-F238E27FC236}">
                  <a16:creationId xmlns:a16="http://schemas.microsoft.com/office/drawing/2014/main" id="{963E7180-B0E6-45C0-9F88-8B8A458DDF7D}"/>
                </a:ext>
              </a:extLst>
            </p:cNvPr>
            <p:cNvSpPr/>
            <p:nvPr/>
          </p:nvSpPr>
          <p:spPr bwMode="auto">
            <a:xfrm>
              <a:off x="6958013" y="2532063"/>
              <a:ext cx="23813" cy="23813"/>
            </a:xfrm>
            <a:custGeom>
              <a:avLst/>
              <a:gdLst>
                <a:gd name="T0" fmla="*/ 7 w 7"/>
                <a:gd name="T1" fmla="*/ 0 h 7"/>
                <a:gd name="T2" fmla="*/ 0 w 7"/>
                <a:gd name="T3" fmla="*/ 5 h 7"/>
                <a:gd name="T4" fmla="*/ 0 w 7"/>
                <a:gd name="T5" fmla="*/ 7 h 7"/>
                <a:gd name="T6" fmla="*/ 7 w 7"/>
                <a:gd name="T7" fmla="*/ 5 h 7"/>
                <a:gd name="T8" fmla="*/ 7 w 7"/>
                <a:gd name="T9" fmla="*/ 0 h 7"/>
              </a:gdLst>
              <a:ahLst/>
              <a:cxnLst>
                <a:cxn ang="0">
                  <a:pos x="T0" y="T1"/>
                </a:cxn>
                <a:cxn ang="0">
                  <a:pos x="T2" y="T3"/>
                </a:cxn>
                <a:cxn ang="0">
                  <a:pos x="T4" y="T5"/>
                </a:cxn>
                <a:cxn ang="0">
                  <a:pos x="T6" y="T7"/>
                </a:cxn>
                <a:cxn ang="0">
                  <a:pos x="T8" y="T9"/>
                </a:cxn>
              </a:cxnLst>
              <a:rect l="0" t="0" r="r" b="b"/>
              <a:pathLst>
                <a:path w="7" h="7">
                  <a:moveTo>
                    <a:pt x="7" y="0"/>
                  </a:moveTo>
                  <a:cubicBezTo>
                    <a:pt x="0" y="5"/>
                    <a:pt x="0" y="5"/>
                    <a:pt x="0" y="5"/>
                  </a:cubicBezTo>
                  <a:cubicBezTo>
                    <a:pt x="0" y="7"/>
                    <a:pt x="0" y="7"/>
                    <a:pt x="0" y="7"/>
                  </a:cubicBezTo>
                  <a:cubicBezTo>
                    <a:pt x="2" y="6"/>
                    <a:pt x="4" y="6"/>
                    <a:pt x="7" y="5"/>
                  </a:cubicBezTo>
                  <a:cubicBezTo>
                    <a:pt x="7" y="0"/>
                    <a:pt x="7" y="0"/>
                    <a:pt x="7"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ïṥļïḋé">
              <a:extLst>
                <a:ext uri="{FF2B5EF4-FFF2-40B4-BE49-F238E27FC236}">
                  <a16:creationId xmlns:a16="http://schemas.microsoft.com/office/drawing/2014/main" id="{DC26496A-8513-4917-839A-F935D4995CC9}"/>
                </a:ext>
              </a:extLst>
            </p:cNvPr>
            <p:cNvSpPr/>
            <p:nvPr/>
          </p:nvSpPr>
          <p:spPr bwMode="auto">
            <a:xfrm>
              <a:off x="6958013" y="2951163"/>
              <a:ext cx="23813" cy="19050"/>
            </a:xfrm>
            <a:custGeom>
              <a:avLst/>
              <a:gdLst>
                <a:gd name="T0" fmla="*/ 0 w 7"/>
                <a:gd name="T1" fmla="*/ 0 h 6"/>
                <a:gd name="T2" fmla="*/ 0 w 7"/>
                <a:gd name="T3" fmla="*/ 3 h 6"/>
                <a:gd name="T4" fmla="*/ 3 w 7"/>
                <a:gd name="T5" fmla="*/ 6 h 6"/>
                <a:gd name="T6" fmla="*/ 7 w 7"/>
                <a:gd name="T7" fmla="*/ 4 h 6"/>
                <a:gd name="T8" fmla="*/ 0 w 7"/>
                <a:gd name="T9" fmla="*/ 0 h 6"/>
              </a:gdLst>
              <a:ahLst/>
              <a:cxnLst>
                <a:cxn ang="0">
                  <a:pos x="T0" y="T1"/>
                </a:cxn>
                <a:cxn ang="0">
                  <a:pos x="T2" y="T3"/>
                </a:cxn>
                <a:cxn ang="0">
                  <a:pos x="T4" y="T5"/>
                </a:cxn>
                <a:cxn ang="0">
                  <a:pos x="T6" y="T7"/>
                </a:cxn>
                <a:cxn ang="0">
                  <a:pos x="T8" y="T9"/>
                </a:cxn>
              </a:cxnLst>
              <a:rect l="0" t="0" r="r" b="b"/>
              <a:pathLst>
                <a:path w="7" h="6">
                  <a:moveTo>
                    <a:pt x="0" y="0"/>
                  </a:moveTo>
                  <a:cubicBezTo>
                    <a:pt x="0" y="3"/>
                    <a:pt x="0" y="3"/>
                    <a:pt x="0" y="3"/>
                  </a:cubicBezTo>
                  <a:cubicBezTo>
                    <a:pt x="0" y="5"/>
                    <a:pt x="1" y="6"/>
                    <a:pt x="3" y="6"/>
                  </a:cubicBezTo>
                  <a:cubicBezTo>
                    <a:pt x="5" y="6"/>
                    <a:pt x="6" y="5"/>
                    <a:pt x="7" y="4"/>
                  </a:cubicBezTo>
                  <a:cubicBezTo>
                    <a:pt x="0" y="0"/>
                    <a:pt x="0" y="0"/>
                    <a:pt x="0" y="0"/>
                  </a:cubicBezTo>
                </a:path>
              </a:pathLst>
            </a:custGeom>
            <a:solidFill>
              <a:srgbClr val="CAF3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íŝľïďe">
              <a:extLst>
                <a:ext uri="{FF2B5EF4-FFF2-40B4-BE49-F238E27FC236}">
                  <a16:creationId xmlns:a16="http://schemas.microsoft.com/office/drawing/2014/main" id="{05CBEF54-7841-4308-8091-CD143736659B}"/>
                </a:ext>
              </a:extLst>
            </p:cNvPr>
            <p:cNvSpPr/>
            <p:nvPr/>
          </p:nvSpPr>
          <p:spPr bwMode="auto">
            <a:xfrm>
              <a:off x="6958013" y="2549525"/>
              <a:ext cx="23813" cy="414338"/>
            </a:xfrm>
            <a:custGeom>
              <a:avLst/>
              <a:gdLst>
                <a:gd name="T0" fmla="*/ 7 w 7"/>
                <a:gd name="T1" fmla="*/ 0 h 126"/>
                <a:gd name="T2" fmla="*/ 0 w 7"/>
                <a:gd name="T3" fmla="*/ 2 h 126"/>
                <a:gd name="T4" fmla="*/ 0 w 7"/>
                <a:gd name="T5" fmla="*/ 122 h 126"/>
                <a:gd name="T6" fmla="*/ 7 w 7"/>
                <a:gd name="T7" fmla="*/ 126 h 126"/>
                <a:gd name="T8" fmla="*/ 7 w 7"/>
                <a:gd name="T9" fmla="*/ 125 h 126"/>
                <a:gd name="T10" fmla="*/ 7 w 7"/>
                <a:gd name="T11" fmla="*/ 0 h 126"/>
              </a:gdLst>
              <a:ahLst/>
              <a:cxnLst>
                <a:cxn ang="0">
                  <a:pos x="T0" y="T1"/>
                </a:cxn>
                <a:cxn ang="0">
                  <a:pos x="T2" y="T3"/>
                </a:cxn>
                <a:cxn ang="0">
                  <a:pos x="T4" y="T5"/>
                </a:cxn>
                <a:cxn ang="0">
                  <a:pos x="T6" y="T7"/>
                </a:cxn>
                <a:cxn ang="0">
                  <a:pos x="T8" y="T9"/>
                </a:cxn>
                <a:cxn ang="0">
                  <a:pos x="T10" y="T11"/>
                </a:cxn>
              </a:cxnLst>
              <a:rect l="0" t="0" r="r" b="b"/>
              <a:pathLst>
                <a:path w="7" h="126">
                  <a:moveTo>
                    <a:pt x="7" y="0"/>
                  </a:moveTo>
                  <a:cubicBezTo>
                    <a:pt x="4" y="1"/>
                    <a:pt x="2" y="1"/>
                    <a:pt x="0" y="2"/>
                  </a:cubicBezTo>
                  <a:cubicBezTo>
                    <a:pt x="0" y="122"/>
                    <a:pt x="0" y="122"/>
                    <a:pt x="0" y="122"/>
                  </a:cubicBezTo>
                  <a:cubicBezTo>
                    <a:pt x="7" y="126"/>
                    <a:pt x="7" y="126"/>
                    <a:pt x="7" y="126"/>
                  </a:cubicBezTo>
                  <a:cubicBezTo>
                    <a:pt x="7" y="126"/>
                    <a:pt x="7" y="125"/>
                    <a:pt x="7" y="125"/>
                  </a:cubicBezTo>
                  <a:cubicBezTo>
                    <a:pt x="7" y="0"/>
                    <a:pt x="7" y="0"/>
                    <a:pt x="7" y="0"/>
                  </a:cubicBezTo>
                </a:path>
              </a:pathLst>
            </a:custGeom>
            <a:solidFill>
              <a:srgbClr val="7DAE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îṣlidê">
              <a:extLst>
                <a:ext uri="{FF2B5EF4-FFF2-40B4-BE49-F238E27FC236}">
                  <a16:creationId xmlns:a16="http://schemas.microsoft.com/office/drawing/2014/main" id="{4CEB351F-C688-46E3-A33F-07AD92F34FA7}"/>
                </a:ext>
              </a:extLst>
            </p:cNvPr>
            <p:cNvSpPr/>
            <p:nvPr/>
          </p:nvSpPr>
          <p:spPr bwMode="auto">
            <a:xfrm>
              <a:off x="7212013" y="2509838"/>
              <a:ext cx="26988" cy="122238"/>
            </a:xfrm>
            <a:custGeom>
              <a:avLst/>
              <a:gdLst>
                <a:gd name="T0" fmla="*/ 4 w 8"/>
                <a:gd name="T1" fmla="*/ 0 h 37"/>
                <a:gd name="T2" fmla="*/ 0 w 8"/>
                <a:gd name="T3" fmla="*/ 3 h 37"/>
                <a:gd name="T4" fmla="*/ 0 w 8"/>
                <a:gd name="T5" fmla="*/ 29 h 37"/>
                <a:gd name="T6" fmla="*/ 8 w 8"/>
                <a:gd name="T7" fmla="*/ 37 h 37"/>
                <a:gd name="T8" fmla="*/ 8 w 8"/>
                <a:gd name="T9" fmla="*/ 3 h 37"/>
                <a:gd name="T10" fmla="*/ 4 w 8"/>
                <a:gd name="T11" fmla="*/ 0 h 37"/>
              </a:gdLst>
              <a:ahLst/>
              <a:cxnLst>
                <a:cxn ang="0">
                  <a:pos x="T0" y="T1"/>
                </a:cxn>
                <a:cxn ang="0">
                  <a:pos x="T2" y="T3"/>
                </a:cxn>
                <a:cxn ang="0">
                  <a:pos x="T4" y="T5"/>
                </a:cxn>
                <a:cxn ang="0">
                  <a:pos x="T6" y="T7"/>
                </a:cxn>
                <a:cxn ang="0">
                  <a:pos x="T8" y="T9"/>
                </a:cxn>
                <a:cxn ang="0">
                  <a:pos x="T10" y="T11"/>
                </a:cxn>
              </a:cxnLst>
              <a:rect l="0" t="0" r="r" b="b"/>
              <a:pathLst>
                <a:path w="8" h="37">
                  <a:moveTo>
                    <a:pt x="4" y="0"/>
                  </a:moveTo>
                  <a:cubicBezTo>
                    <a:pt x="2" y="0"/>
                    <a:pt x="0" y="1"/>
                    <a:pt x="0" y="3"/>
                  </a:cubicBezTo>
                  <a:cubicBezTo>
                    <a:pt x="0" y="29"/>
                    <a:pt x="0" y="29"/>
                    <a:pt x="0" y="29"/>
                  </a:cubicBezTo>
                  <a:cubicBezTo>
                    <a:pt x="3" y="32"/>
                    <a:pt x="5" y="34"/>
                    <a:pt x="8" y="37"/>
                  </a:cubicBezTo>
                  <a:cubicBezTo>
                    <a:pt x="8" y="3"/>
                    <a:pt x="8" y="3"/>
                    <a:pt x="8" y="3"/>
                  </a:cubicBezTo>
                  <a:cubicBezTo>
                    <a:pt x="8" y="1"/>
                    <a:pt x="6" y="0"/>
                    <a:pt x="4"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ṣḷîḑè">
              <a:extLst>
                <a:ext uri="{FF2B5EF4-FFF2-40B4-BE49-F238E27FC236}">
                  <a16:creationId xmlns:a16="http://schemas.microsoft.com/office/drawing/2014/main" id="{9DA04E9D-207F-447C-A102-EC7A5C1624E6}"/>
                </a:ext>
              </a:extLst>
            </p:cNvPr>
            <p:cNvSpPr/>
            <p:nvPr/>
          </p:nvSpPr>
          <p:spPr bwMode="auto">
            <a:xfrm>
              <a:off x="7212013" y="2605088"/>
              <a:ext cx="26988" cy="134938"/>
            </a:xfrm>
            <a:custGeom>
              <a:avLst/>
              <a:gdLst>
                <a:gd name="T0" fmla="*/ 0 w 8"/>
                <a:gd name="T1" fmla="*/ 0 h 41"/>
                <a:gd name="T2" fmla="*/ 0 w 8"/>
                <a:gd name="T3" fmla="*/ 41 h 41"/>
                <a:gd name="T4" fmla="*/ 8 w 8"/>
                <a:gd name="T5" fmla="*/ 33 h 41"/>
                <a:gd name="T6" fmla="*/ 8 w 8"/>
                <a:gd name="T7" fmla="*/ 8 h 41"/>
                <a:gd name="T8" fmla="*/ 0 w 8"/>
                <a:gd name="T9" fmla="*/ 0 h 41"/>
              </a:gdLst>
              <a:ahLst/>
              <a:cxnLst>
                <a:cxn ang="0">
                  <a:pos x="T0" y="T1"/>
                </a:cxn>
                <a:cxn ang="0">
                  <a:pos x="T2" y="T3"/>
                </a:cxn>
                <a:cxn ang="0">
                  <a:pos x="T4" y="T5"/>
                </a:cxn>
                <a:cxn ang="0">
                  <a:pos x="T6" y="T7"/>
                </a:cxn>
                <a:cxn ang="0">
                  <a:pos x="T8" y="T9"/>
                </a:cxn>
              </a:cxnLst>
              <a:rect l="0" t="0" r="r" b="b"/>
              <a:pathLst>
                <a:path w="8" h="41">
                  <a:moveTo>
                    <a:pt x="0" y="0"/>
                  </a:moveTo>
                  <a:cubicBezTo>
                    <a:pt x="0" y="41"/>
                    <a:pt x="0" y="41"/>
                    <a:pt x="0" y="41"/>
                  </a:cubicBezTo>
                  <a:cubicBezTo>
                    <a:pt x="3" y="39"/>
                    <a:pt x="5" y="36"/>
                    <a:pt x="8" y="33"/>
                  </a:cubicBezTo>
                  <a:cubicBezTo>
                    <a:pt x="8" y="8"/>
                    <a:pt x="8" y="8"/>
                    <a:pt x="8" y="8"/>
                  </a:cubicBezTo>
                  <a:cubicBezTo>
                    <a:pt x="5" y="5"/>
                    <a:pt x="3" y="3"/>
                    <a:pt x="0"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ïŝḻîḍe">
              <a:extLst>
                <a:ext uri="{FF2B5EF4-FFF2-40B4-BE49-F238E27FC236}">
                  <a16:creationId xmlns:a16="http://schemas.microsoft.com/office/drawing/2014/main" id="{EF5D533B-1963-4326-AE2E-79623271D762}"/>
                </a:ext>
              </a:extLst>
            </p:cNvPr>
            <p:cNvSpPr/>
            <p:nvPr/>
          </p:nvSpPr>
          <p:spPr bwMode="auto">
            <a:xfrm>
              <a:off x="7212013" y="3098800"/>
              <a:ext cx="23813" cy="20638"/>
            </a:xfrm>
            <a:custGeom>
              <a:avLst/>
              <a:gdLst>
                <a:gd name="T0" fmla="*/ 0 w 7"/>
                <a:gd name="T1" fmla="*/ 0 h 6"/>
                <a:gd name="T2" fmla="*/ 0 w 7"/>
                <a:gd name="T3" fmla="*/ 3 h 6"/>
                <a:gd name="T4" fmla="*/ 4 w 7"/>
                <a:gd name="T5" fmla="*/ 6 h 6"/>
                <a:gd name="T6" fmla="*/ 7 w 7"/>
                <a:gd name="T7" fmla="*/ 4 h 6"/>
                <a:gd name="T8" fmla="*/ 0 w 7"/>
                <a:gd name="T9" fmla="*/ 0 h 6"/>
              </a:gdLst>
              <a:ahLst/>
              <a:cxnLst>
                <a:cxn ang="0">
                  <a:pos x="T0" y="T1"/>
                </a:cxn>
                <a:cxn ang="0">
                  <a:pos x="T2" y="T3"/>
                </a:cxn>
                <a:cxn ang="0">
                  <a:pos x="T4" y="T5"/>
                </a:cxn>
                <a:cxn ang="0">
                  <a:pos x="T6" y="T7"/>
                </a:cxn>
                <a:cxn ang="0">
                  <a:pos x="T8" y="T9"/>
                </a:cxn>
              </a:cxnLst>
              <a:rect l="0" t="0" r="r" b="b"/>
              <a:pathLst>
                <a:path w="7" h="6">
                  <a:moveTo>
                    <a:pt x="0" y="0"/>
                  </a:moveTo>
                  <a:cubicBezTo>
                    <a:pt x="0" y="3"/>
                    <a:pt x="0" y="3"/>
                    <a:pt x="0" y="3"/>
                  </a:cubicBezTo>
                  <a:cubicBezTo>
                    <a:pt x="0" y="5"/>
                    <a:pt x="2" y="6"/>
                    <a:pt x="4" y="6"/>
                  </a:cubicBezTo>
                  <a:cubicBezTo>
                    <a:pt x="5" y="6"/>
                    <a:pt x="7" y="5"/>
                    <a:pt x="7" y="4"/>
                  </a:cubicBezTo>
                  <a:cubicBezTo>
                    <a:pt x="0" y="0"/>
                    <a:pt x="0" y="0"/>
                    <a:pt x="0" y="0"/>
                  </a:cubicBezTo>
                </a:path>
              </a:pathLst>
            </a:custGeom>
            <a:solidFill>
              <a:srgbClr val="CAF3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îšļíḍê">
              <a:extLst>
                <a:ext uri="{FF2B5EF4-FFF2-40B4-BE49-F238E27FC236}">
                  <a16:creationId xmlns:a16="http://schemas.microsoft.com/office/drawing/2014/main" id="{2E634EEB-AA38-4ABB-9AEF-B99A751059EC}"/>
                </a:ext>
              </a:extLst>
            </p:cNvPr>
            <p:cNvSpPr/>
            <p:nvPr/>
          </p:nvSpPr>
          <p:spPr bwMode="auto">
            <a:xfrm>
              <a:off x="7212013" y="2714625"/>
              <a:ext cx="26988" cy="398463"/>
            </a:xfrm>
            <a:custGeom>
              <a:avLst/>
              <a:gdLst>
                <a:gd name="T0" fmla="*/ 8 w 8"/>
                <a:gd name="T1" fmla="*/ 0 h 121"/>
                <a:gd name="T2" fmla="*/ 0 w 8"/>
                <a:gd name="T3" fmla="*/ 8 h 121"/>
                <a:gd name="T4" fmla="*/ 0 w 8"/>
                <a:gd name="T5" fmla="*/ 117 h 121"/>
                <a:gd name="T6" fmla="*/ 7 w 8"/>
                <a:gd name="T7" fmla="*/ 121 h 121"/>
                <a:gd name="T8" fmla="*/ 8 w 8"/>
                <a:gd name="T9" fmla="*/ 120 h 121"/>
                <a:gd name="T10" fmla="*/ 8 w 8"/>
                <a:gd name="T11" fmla="*/ 0 h 121"/>
              </a:gdLst>
              <a:ahLst/>
              <a:cxnLst>
                <a:cxn ang="0">
                  <a:pos x="T0" y="T1"/>
                </a:cxn>
                <a:cxn ang="0">
                  <a:pos x="T2" y="T3"/>
                </a:cxn>
                <a:cxn ang="0">
                  <a:pos x="T4" y="T5"/>
                </a:cxn>
                <a:cxn ang="0">
                  <a:pos x="T6" y="T7"/>
                </a:cxn>
                <a:cxn ang="0">
                  <a:pos x="T8" y="T9"/>
                </a:cxn>
                <a:cxn ang="0">
                  <a:pos x="T10" y="T11"/>
                </a:cxn>
              </a:cxnLst>
              <a:rect l="0" t="0" r="r" b="b"/>
              <a:pathLst>
                <a:path w="8" h="121">
                  <a:moveTo>
                    <a:pt x="8" y="0"/>
                  </a:moveTo>
                  <a:cubicBezTo>
                    <a:pt x="5" y="3"/>
                    <a:pt x="3" y="6"/>
                    <a:pt x="0" y="8"/>
                  </a:cubicBezTo>
                  <a:cubicBezTo>
                    <a:pt x="0" y="117"/>
                    <a:pt x="0" y="117"/>
                    <a:pt x="0" y="117"/>
                  </a:cubicBezTo>
                  <a:cubicBezTo>
                    <a:pt x="7" y="121"/>
                    <a:pt x="7" y="121"/>
                    <a:pt x="7" y="121"/>
                  </a:cubicBezTo>
                  <a:cubicBezTo>
                    <a:pt x="7" y="121"/>
                    <a:pt x="8" y="120"/>
                    <a:pt x="8" y="120"/>
                  </a:cubicBezTo>
                  <a:cubicBezTo>
                    <a:pt x="8" y="0"/>
                    <a:pt x="8" y="0"/>
                    <a:pt x="8" y="0"/>
                  </a:cubicBezTo>
                </a:path>
              </a:pathLst>
            </a:custGeom>
            <a:solidFill>
              <a:srgbClr val="7DAE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ïṥľîḑé">
              <a:extLst>
                <a:ext uri="{FF2B5EF4-FFF2-40B4-BE49-F238E27FC236}">
                  <a16:creationId xmlns:a16="http://schemas.microsoft.com/office/drawing/2014/main" id="{2D16ACEC-D7DF-4DD3-94C9-6261F9E191F3}"/>
                </a:ext>
              </a:extLst>
            </p:cNvPr>
            <p:cNvSpPr/>
            <p:nvPr/>
          </p:nvSpPr>
          <p:spPr bwMode="auto">
            <a:xfrm>
              <a:off x="7470775" y="2957513"/>
              <a:ext cx="22225" cy="112713"/>
            </a:xfrm>
            <a:custGeom>
              <a:avLst/>
              <a:gdLst>
                <a:gd name="T0" fmla="*/ 0 w 7"/>
                <a:gd name="T1" fmla="*/ 0 h 34"/>
                <a:gd name="T2" fmla="*/ 0 w 7"/>
                <a:gd name="T3" fmla="*/ 34 h 34"/>
                <a:gd name="T4" fmla="*/ 0 w 7"/>
                <a:gd name="T5" fmla="*/ 34 h 34"/>
                <a:gd name="T6" fmla="*/ 7 w 7"/>
                <a:gd name="T7" fmla="*/ 30 h 34"/>
                <a:gd name="T8" fmla="*/ 7 w 7"/>
                <a:gd name="T9" fmla="*/ 12 h 34"/>
                <a:gd name="T10" fmla="*/ 0 w 7"/>
                <a:gd name="T11" fmla="*/ 0 h 34"/>
              </a:gdLst>
              <a:ahLst/>
              <a:cxnLst>
                <a:cxn ang="0">
                  <a:pos x="T0" y="T1"/>
                </a:cxn>
                <a:cxn ang="0">
                  <a:pos x="T2" y="T3"/>
                </a:cxn>
                <a:cxn ang="0">
                  <a:pos x="T4" y="T5"/>
                </a:cxn>
                <a:cxn ang="0">
                  <a:pos x="T6" y="T7"/>
                </a:cxn>
                <a:cxn ang="0">
                  <a:pos x="T8" y="T9"/>
                </a:cxn>
                <a:cxn ang="0">
                  <a:pos x="T10" y="T11"/>
                </a:cxn>
              </a:cxnLst>
              <a:rect l="0" t="0" r="r" b="b"/>
              <a:pathLst>
                <a:path w="7" h="34">
                  <a:moveTo>
                    <a:pt x="0" y="0"/>
                  </a:moveTo>
                  <a:cubicBezTo>
                    <a:pt x="0" y="34"/>
                    <a:pt x="0" y="34"/>
                    <a:pt x="0" y="34"/>
                  </a:cubicBezTo>
                  <a:cubicBezTo>
                    <a:pt x="0" y="34"/>
                    <a:pt x="0" y="34"/>
                    <a:pt x="0" y="34"/>
                  </a:cubicBezTo>
                  <a:cubicBezTo>
                    <a:pt x="2" y="34"/>
                    <a:pt x="5" y="33"/>
                    <a:pt x="7" y="30"/>
                  </a:cubicBezTo>
                  <a:cubicBezTo>
                    <a:pt x="7" y="12"/>
                    <a:pt x="7" y="12"/>
                    <a:pt x="7" y="12"/>
                  </a:cubicBezTo>
                  <a:cubicBezTo>
                    <a:pt x="0" y="0"/>
                    <a:pt x="0" y="0"/>
                    <a:pt x="0"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iṧḷiḑe">
              <a:extLst>
                <a:ext uri="{FF2B5EF4-FFF2-40B4-BE49-F238E27FC236}">
                  <a16:creationId xmlns:a16="http://schemas.microsoft.com/office/drawing/2014/main" id="{2FC67A29-91FC-4061-AD31-7570369BBD7F}"/>
                </a:ext>
              </a:extLst>
            </p:cNvPr>
            <p:cNvSpPr/>
            <p:nvPr/>
          </p:nvSpPr>
          <p:spPr bwMode="auto">
            <a:xfrm>
              <a:off x="7470775" y="2654300"/>
              <a:ext cx="22225" cy="342900"/>
            </a:xfrm>
            <a:custGeom>
              <a:avLst/>
              <a:gdLst>
                <a:gd name="T0" fmla="*/ 4 w 7"/>
                <a:gd name="T1" fmla="*/ 0 h 104"/>
                <a:gd name="T2" fmla="*/ 0 w 7"/>
                <a:gd name="T3" fmla="*/ 3 h 104"/>
                <a:gd name="T4" fmla="*/ 0 w 7"/>
                <a:gd name="T5" fmla="*/ 92 h 104"/>
                <a:gd name="T6" fmla="*/ 7 w 7"/>
                <a:gd name="T7" fmla="*/ 104 h 104"/>
                <a:gd name="T8" fmla="*/ 7 w 7"/>
                <a:gd name="T9" fmla="*/ 3 h 104"/>
                <a:gd name="T10" fmla="*/ 4 w 7"/>
                <a:gd name="T11" fmla="*/ 0 h 104"/>
              </a:gdLst>
              <a:ahLst/>
              <a:cxnLst>
                <a:cxn ang="0">
                  <a:pos x="T0" y="T1"/>
                </a:cxn>
                <a:cxn ang="0">
                  <a:pos x="T2" y="T3"/>
                </a:cxn>
                <a:cxn ang="0">
                  <a:pos x="T4" y="T5"/>
                </a:cxn>
                <a:cxn ang="0">
                  <a:pos x="T6" y="T7"/>
                </a:cxn>
                <a:cxn ang="0">
                  <a:pos x="T8" y="T9"/>
                </a:cxn>
                <a:cxn ang="0">
                  <a:pos x="T10" y="T11"/>
                </a:cxn>
              </a:cxnLst>
              <a:rect l="0" t="0" r="r" b="b"/>
              <a:pathLst>
                <a:path w="7" h="104">
                  <a:moveTo>
                    <a:pt x="4" y="0"/>
                  </a:moveTo>
                  <a:cubicBezTo>
                    <a:pt x="2" y="0"/>
                    <a:pt x="0" y="1"/>
                    <a:pt x="0" y="3"/>
                  </a:cubicBezTo>
                  <a:cubicBezTo>
                    <a:pt x="0" y="92"/>
                    <a:pt x="0" y="92"/>
                    <a:pt x="0" y="92"/>
                  </a:cubicBezTo>
                  <a:cubicBezTo>
                    <a:pt x="7" y="104"/>
                    <a:pt x="7" y="104"/>
                    <a:pt x="7" y="104"/>
                  </a:cubicBezTo>
                  <a:cubicBezTo>
                    <a:pt x="7" y="3"/>
                    <a:pt x="7" y="3"/>
                    <a:pt x="7" y="3"/>
                  </a:cubicBezTo>
                  <a:cubicBezTo>
                    <a:pt x="7" y="1"/>
                    <a:pt x="6" y="0"/>
                    <a:pt x="4"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ṧḷiḋè">
              <a:extLst>
                <a:ext uri="{FF2B5EF4-FFF2-40B4-BE49-F238E27FC236}">
                  <a16:creationId xmlns:a16="http://schemas.microsoft.com/office/drawing/2014/main" id="{B7181D08-6085-46E1-9670-328FE711EA72}"/>
                </a:ext>
              </a:extLst>
            </p:cNvPr>
            <p:cNvSpPr/>
            <p:nvPr/>
          </p:nvSpPr>
          <p:spPr bwMode="auto">
            <a:xfrm>
              <a:off x="7470775" y="3248025"/>
              <a:ext cx="22225" cy="15875"/>
            </a:xfrm>
            <a:custGeom>
              <a:avLst/>
              <a:gdLst>
                <a:gd name="T0" fmla="*/ 0 w 7"/>
                <a:gd name="T1" fmla="*/ 0 h 5"/>
                <a:gd name="T2" fmla="*/ 0 w 7"/>
                <a:gd name="T3" fmla="*/ 2 h 5"/>
                <a:gd name="T4" fmla="*/ 4 w 7"/>
                <a:gd name="T5" fmla="*/ 5 h 5"/>
                <a:gd name="T6" fmla="*/ 7 w 7"/>
                <a:gd name="T7" fmla="*/ 4 h 5"/>
                <a:gd name="T8" fmla="*/ 0 w 7"/>
                <a:gd name="T9" fmla="*/ 0 h 5"/>
              </a:gdLst>
              <a:ahLst/>
              <a:cxnLst>
                <a:cxn ang="0">
                  <a:pos x="T0" y="T1"/>
                </a:cxn>
                <a:cxn ang="0">
                  <a:pos x="T2" y="T3"/>
                </a:cxn>
                <a:cxn ang="0">
                  <a:pos x="T4" y="T5"/>
                </a:cxn>
                <a:cxn ang="0">
                  <a:pos x="T6" y="T7"/>
                </a:cxn>
                <a:cxn ang="0">
                  <a:pos x="T8" y="T9"/>
                </a:cxn>
              </a:cxnLst>
              <a:rect l="0" t="0" r="r" b="b"/>
              <a:pathLst>
                <a:path w="7" h="5">
                  <a:moveTo>
                    <a:pt x="0" y="0"/>
                  </a:moveTo>
                  <a:cubicBezTo>
                    <a:pt x="0" y="2"/>
                    <a:pt x="0" y="2"/>
                    <a:pt x="0" y="2"/>
                  </a:cubicBezTo>
                  <a:cubicBezTo>
                    <a:pt x="0" y="4"/>
                    <a:pt x="2" y="5"/>
                    <a:pt x="4" y="5"/>
                  </a:cubicBezTo>
                  <a:cubicBezTo>
                    <a:pt x="5" y="5"/>
                    <a:pt x="6" y="5"/>
                    <a:pt x="7" y="4"/>
                  </a:cubicBezTo>
                  <a:cubicBezTo>
                    <a:pt x="0" y="0"/>
                    <a:pt x="0" y="0"/>
                    <a:pt x="0" y="0"/>
                  </a:cubicBezTo>
                </a:path>
              </a:pathLst>
            </a:custGeom>
            <a:solidFill>
              <a:srgbClr val="CAF3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śḻiďé">
              <a:extLst>
                <a:ext uri="{FF2B5EF4-FFF2-40B4-BE49-F238E27FC236}">
                  <a16:creationId xmlns:a16="http://schemas.microsoft.com/office/drawing/2014/main" id="{E823F883-33FA-4AD6-9416-173F4FE85867}"/>
                </a:ext>
              </a:extLst>
            </p:cNvPr>
            <p:cNvSpPr/>
            <p:nvPr/>
          </p:nvSpPr>
          <p:spPr bwMode="auto">
            <a:xfrm>
              <a:off x="7470775" y="3055938"/>
              <a:ext cx="22225" cy="204788"/>
            </a:xfrm>
            <a:custGeom>
              <a:avLst/>
              <a:gdLst>
                <a:gd name="T0" fmla="*/ 7 w 7"/>
                <a:gd name="T1" fmla="*/ 0 h 62"/>
                <a:gd name="T2" fmla="*/ 0 w 7"/>
                <a:gd name="T3" fmla="*/ 4 h 62"/>
                <a:gd name="T4" fmla="*/ 0 w 7"/>
                <a:gd name="T5" fmla="*/ 4 h 62"/>
                <a:gd name="T6" fmla="*/ 0 w 7"/>
                <a:gd name="T7" fmla="*/ 58 h 62"/>
                <a:gd name="T8" fmla="*/ 7 w 7"/>
                <a:gd name="T9" fmla="*/ 62 h 62"/>
                <a:gd name="T10" fmla="*/ 7 w 7"/>
                <a:gd name="T11" fmla="*/ 60 h 62"/>
                <a:gd name="T12" fmla="*/ 7 w 7"/>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 h="62">
                  <a:moveTo>
                    <a:pt x="7" y="0"/>
                  </a:moveTo>
                  <a:cubicBezTo>
                    <a:pt x="5" y="3"/>
                    <a:pt x="2" y="4"/>
                    <a:pt x="0" y="4"/>
                  </a:cubicBezTo>
                  <a:cubicBezTo>
                    <a:pt x="0" y="4"/>
                    <a:pt x="0" y="4"/>
                    <a:pt x="0" y="4"/>
                  </a:cubicBezTo>
                  <a:cubicBezTo>
                    <a:pt x="0" y="58"/>
                    <a:pt x="0" y="58"/>
                    <a:pt x="0" y="58"/>
                  </a:cubicBezTo>
                  <a:cubicBezTo>
                    <a:pt x="7" y="62"/>
                    <a:pt x="7" y="62"/>
                    <a:pt x="7" y="62"/>
                  </a:cubicBezTo>
                  <a:cubicBezTo>
                    <a:pt x="7" y="61"/>
                    <a:pt x="7" y="60"/>
                    <a:pt x="7" y="60"/>
                  </a:cubicBezTo>
                  <a:cubicBezTo>
                    <a:pt x="7" y="0"/>
                    <a:pt x="7" y="0"/>
                    <a:pt x="7" y="0"/>
                  </a:cubicBezTo>
                </a:path>
              </a:pathLst>
            </a:custGeom>
            <a:solidFill>
              <a:srgbClr val="7DAE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ïşlide">
              <a:extLst>
                <a:ext uri="{FF2B5EF4-FFF2-40B4-BE49-F238E27FC236}">
                  <a16:creationId xmlns:a16="http://schemas.microsoft.com/office/drawing/2014/main" id="{A94CA0AD-9965-4D72-9D93-18DB78180C26}"/>
                </a:ext>
              </a:extLst>
            </p:cNvPr>
            <p:cNvSpPr/>
            <p:nvPr/>
          </p:nvSpPr>
          <p:spPr bwMode="auto">
            <a:xfrm>
              <a:off x="7727950" y="2803525"/>
              <a:ext cx="22225" cy="65088"/>
            </a:xfrm>
            <a:custGeom>
              <a:avLst/>
              <a:gdLst>
                <a:gd name="T0" fmla="*/ 3 w 7"/>
                <a:gd name="T1" fmla="*/ 0 h 20"/>
                <a:gd name="T2" fmla="*/ 0 w 7"/>
                <a:gd name="T3" fmla="*/ 3 h 20"/>
                <a:gd name="T4" fmla="*/ 0 w 7"/>
                <a:gd name="T5" fmla="*/ 20 h 20"/>
                <a:gd name="T6" fmla="*/ 7 w 7"/>
                <a:gd name="T7" fmla="*/ 16 h 20"/>
                <a:gd name="T8" fmla="*/ 7 w 7"/>
                <a:gd name="T9" fmla="*/ 3 h 20"/>
                <a:gd name="T10" fmla="*/ 3 w 7"/>
                <a:gd name="T11" fmla="*/ 0 h 20"/>
              </a:gdLst>
              <a:ahLst/>
              <a:cxnLst>
                <a:cxn ang="0">
                  <a:pos x="T0" y="T1"/>
                </a:cxn>
                <a:cxn ang="0">
                  <a:pos x="T2" y="T3"/>
                </a:cxn>
                <a:cxn ang="0">
                  <a:pos x="T4" y="T5"/>
                </a:cxn>
                <a:cxn ang="0">
                  <a:pos x="T6" y="T7"/>
                </a:cxn>
                <a:cxn ang="0">
                  <a:pos x="T8" y="T9"/>
                </a:cxn>
                <a:cxn ang="0">
                  <a:pos x="T10" y="T11"/>
                </a:cxn>
              </a:cxnLst>
              <a:rect l="0" t="0" r="r" b="b"/>
              <a:pathLst>
                <a:path w="7" h="20">
                  <a:moveTo>
                    <a:pt x="3" y="0"/>
                  </a:moveTo>
                  <a:cubicBezTo>
                    <a:pt x="1" y="0"/>
                    <a:pt x="0" y="1"/>
                    <a:pt x="0" y="3"/>
                  </a:cubicBezTo>
                  <a:cubicBezTo>
                    <a:pt x="0" y="20"/>
                    <a:pt x="0" y="20"/>
                    <a:pt x="0" y="20"/>
                  </a:cubicBezTo>
                  <a:cubicBezTo>
                    <a:pt x="7" y="16"/>
                    <a:pt x="7" y="16"/>
                    <a:pt x="7" y="16"/>
                  </a:cubicBezTo>
                  <a:cubicBezTo>
                    <a:pt x="7" y="3"/>
                    <a:pt x="7" y="3"/>
                    <a:pt x="7" y="3"/>
                  </a:cubicBezTo>
                  <a:cubicBezTo>
                    <a:pt x="7" y="1"/>
                    <a:pt x="5" y="0"/>
                    <a:pt x="3" y="0"/>
                  </a:cubicBezTo>
                </a:path>
              </a:pathLst>
            </a:custGeom>
            <a:solidFill>
              <a:srgbClr val="D6F7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íṡ1íḋé">
              <a:extLst>
                <a:ext uri="{FF2B5EF4-FFF2-40B4-BE49-F238E27FC236}">
                  <a16:creationId xmlns:a16="http://schemas.microsoft.com/office/drawing/2014/main" id="{7A82D2DD-99ED-4A9D-BE77-D1FC480BBC8D}"/>
                </a:ext>
              </a:extLst>
            </p:cNvPr>
            <p:cNvSpPr/>
            <p:nvPr/>
          </p:nvSpPr>
          <p:spPr bwMode="auto">
            <a:xfrm>
              <a:off x="7727950" y="2868613"/>
              <a:ext cx="22225" cy="184150"/>
            </a:xfrm>
            <a:custGeom>
              <a:avLst/>
              <a:gdLst>
                <a:gd name="T0" fmla="*/ 7 w 7"/>
                <a:gd name="T1" fmla="*/ 0 h 56"/>
                <a:gd name="T2" fmla="*/ 0 w 7"/>
                <a:gd name="T3" fmla="*/ 21 h 56"/>
                <a:gd name="T4" fmla="*/ 0 w 7"/>
                <a:gd name="T5" fmla="*/ 51 h 56"/>
                <a:gd name="T6" fmla="*/ 7 w 7"/>
                <a:gd name="T7" fmla="*/ 56 h 56"/>
                <a:gd name="T8" fmla="*/ 7 w 7"/>
                <a:gd name="T9" fmla="*/ 0 h 56"/>
              </a:gdLst>
              <a:ahLst/>
              <a:cxnLst>
                <a:cxn ang="0">
                  <a:pos x="T0" y="T1"/>
                </a:cxn>
                <a:cxn ang="0">
                  <a:pos x="T2" y="T3"/>
                </a:cxn>
                <a:cxn ang="0">
                  <a:pos x="T4" y="T5"/>
                </a:cxn>
                <a:cxn ang="0">
                  <a:pos x="T6" y="T7"/>
                </a:cxn>
                <a:cxn ang="0">
                  <a:pos x="T8" y="T9"/>
                </a:cxn>
              </a:cxnLst>
              <a:rect l="0" t="0" r="r" b="b"/>
              <a:pathLst>
                <a:path w="7" h="56">
                  <a:moveTo>
                    <a:pt x="7" y="0"/>
                  </a:moveTo>
                  <a:cubicBezTo>
                    <a:pt x="0" y="21"/>
                    <a:pt x="0" y="21"/>
                    <a:pt x="0" y="21"/>
                  </a:cubicBezTo>
                  <a:cubicBezTo>
                    <a:pt x="0" y="51"/>
                    <a:pt x="0" y="51"/>
                    <a:pt x="0" y="51"/>
                  </a:cubicBezTo>
                  <a:cubicBezTo>
                    <a:pt x="2" y="52"/>
                    <a:pt x="4" y="54"/>
                    <a:pt x="7" y="56"/>
                  </a:cubicBezTo>
                  <a:cubicBezTo>
                    <a:pt x="7" y="0"/>
                    <a:pt x="7" y="0"/>
                    <a:pt x="7"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íṥ1íḍê">
              <a:extLst>
                <a:ext uri="{FF2B5EF4-FFF2-40B4-BE49-F238E27FC236}">
                  <a16:creationId xmlns:a16="http://schemas.microsoft.com/office/drawing/2014/main" id="{B6AF5141-A2E8-4FC3-B5BA-3A13E6D6A821}"/>
                </a:ext>
              </a:extLst>
            </p:cNvPr>
            <p:cNvSpPr/>
            <p:nvPr/>
          </p:nvSpPr>
          <p:spPr bwMode="auto">
            <a:xfrm>
              <a:off x="7727950" y="3036888"/>
              <a:ext cx="22225" cy="46038"/>
            </a:xfrm>
            <a:custGeom>
              <a:avLst/>
              <a:gdLst>
                <a:gd name="T0" fmla="*/ 0 w 7"/>
                <a:gd name="T1" fmla="*/ 0 h 14"/>
                <a:gd name="T2" fmla="*/ 0 w 7"/>
                <a:gd name="T3" fmla="*/ 14 h 14"/>
                <a:gd name="T4" fmla="*/ 2 w 7"/>
                <a:gd name="T5" fmla="*/ 14 h 14"/>
                <a:gd name="T6" fmla="*/ 7 w 7"/>
                <a:gd name="T7" fmla="*/ 13 h 14"/>
                <a:gd name="T8" fmla="*/ 7 w 7"/>
                <a:gd name="T9" fmla="*/ 5 h 14"/>
                <a:gd name="T10" fmla="*/ 0 w 7"/>
                <a:gd name="T11" fmla="*/ 0 h 14"/>
              </a:gdLst>
              <a:ahLst/>
              <a:cxnLst>
                <a:cxn ang="0">
                  <a:pos x="T0" y="T1"/>
                </a:cxn>
                <a:cxn ang="0">
                  <a:pos x="T2" y="T3"/>
                </a:cxn>
                <a:cxn ang="0">
                  <a:pos x="T4" y="T5"/>
                </a:cxn>
                <a:cxn ang="0">
                  <a:pos x="T6" y="T7"/>
                </a:cxn>
                <a:cxn ang="0">
                  <a:pos x="T8" y="T9"/>
                </a:cxn>
                <a:cxn ang="0">
                  <a:pos x="T10" y="T11"/>
                </a:cxn>
              </a:cxnLst>
              <a:rect l="0" t="0" r="r" b="b"/>
              <a:pathLst>
                <a:path w="7" h="14">
                  <a:moveTo>
                    <a:pt x="0" y="0"/>
                  </a:moveTo>
                  <a:cubicBezTo>
                    <a:pt x="0" y="14"/>
                    <a:pt x="0" y="14"/>
                    <a:pt x="0" y="14"/>
                  </a:cubicBezTo>
                  <a:cubicBezTo>
                    <a:pt x="0" y="14"/>
                    <a:pt x="1" y="14"/>
                    <a:pt x="2" y="14"/>
                  </a:cubicBezTo>
                  <a:cubicBezTo>
                    <a:pt x="4" y="14"/>
                    <a:pt x="5" y="14"/>
                    <a:pt x="7" y="13"/>
                  </a:cubicBezTo>
                  <a:cubicBezTo>
                    <a:pt x="7" y="5"/>
                    <a:pt x="7" y="5"/>
                    <a:pt x="7" y="5"/>
                  </a:cubicBezTo>
                  <a:cubicBezTo>
                    <a:pt x="4" y="3"/>
                    <a:pt x="2" y="1"/>
                    <a:pt x="0" y="0"/>
                  </a:cubicBezTo>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ŝ1ïḑé">
              <a:extLst>
                <a:ext uri="{FF2B5EF4-FFF2-40B4-BE49-F238E27FC236}">
                  <a16:creationId xmlns:a16="http://schemas.microsoft.com/office/drawing/2014/main" id="{EE527A45-1554-44FB-995E-0F9A8FF7433F}"/>
                </a:ext>
              </a:extLst>
            </p:cNvPr>
            <p:cNvSpPr/>
            <p:nvPr/>
          </p:nvSpPr>
          <p:spPr bwMode="auto">
            <a:xfrm>
              <a:off x="7727950" y="2855913"/>
              <a:ext cx="22225" cy="82550"/>
            </a:xfrm>
            <a:custGeom>
              <a:avLst/>
              <a:gdLst>
                <a:gd name="T0" fmla="*/ 14 w 14"/>
                <a:gd name="T1" fmla="*/ 0 h 52"/>
                <a:gd name="T2" fmla="*/ 0 w 14"/>
                <a:gd name="T3" fmla="*/ 8 h 52"/>
                <a:gd name="T4" fmla="*/ 0 w 14"/>
                <a:gd name="T5" fmla="*/ 52 h 52"/>
                <a:gd name="T6" fmla="*/ 14 w 14"/>
                <a:gd name="T7" fmla="*/ 8 h 52"/>
                <a:gd name="T8" fmla="*/ 14 w 14"/>
                <a:gd name="T9" fmla="*/ 0 h 52"/>
              </a:gdLst>
              <a:ahLst/>
              <a:cxnLst>
                <a:cxn ang="0">
                  <a:pos x="T0" y="T1"/>
                </a:cxn>
                <a:cxn ang="0">
                  <a:pos x="T2" y="T3"/>
                </a:cxn>
                <a:cxn ang="0">
                  <a:pos x="T4" y="T5"/>
                </a:cxn>
                <a:cxn ang="0">
                  <a:pos x="T6" y="T7"/>
                </a:cxn>
                <a:cxn ang="0">
                  <a:pos x="T8" y="T9"/>
                </a:cxn>
              </a:cxnLst>
              <a:rect l="0" t="0" r="r" b="b"/>
              <a:pathLst>
                <a:path w="14" h="52">
                  <a:moveTo>
                    <a:pt x="14" y="0"/>
                  </a:moveTo>
                  <a:lnTo>
                    <a:pt x="0" y="8"/>
                  </a:lnTo>
                  <a:lnTo>
                    <a:pt x="0" y="52"/>
                  </a:lnTo>
                  <a:lnTo>
                    <a:pt x="14" y="8"/>
                  </a:lnTo>
                  <a:lnTo>
                    <a:pt x="14" y="0"/>
                  </a:lnTo>
                  <a:close/>
                </a:path>
              </a:pathLst>
            </a:custGeom>
            <a:solidFill>
              <a:srgbClr val="99CBE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îṥļíḓe">
              <a:extLst>
                <a:ext uri="{FF2B5EF4-FFF2-40B4-BE49-F238E27FC236}">
                  <a16:creationId xmlns:a16="http://schemas.microsoft.com/office/drawing/2014/main" id="{30D4868D-3F3C-4475-8EDB-F66FBF2E6DAE}"/>
                </a:ext>
              </a:extLst>
            </p:cNvPr>
            <p:cNvSpPr/>
            <p:nvPr/>
          </p:nvSpPr>
          <p:spPr bwMode="auto">
            <a:xfrm>
              <a:off x="7727950" y="2855913"/>
              <a:ext cx="22225" cy="82550"/>
            </a:xfrm>
            <a:custGeom>
              <a:avLst/>
              <a:gdLst>
                <a:gd name="T0" fmla="*/ 14 w 14"/>
                <a:gd name="T1" fmla="*/ 0 h 52"/>
                <a:gd name="T2" fmla="*/ 0 w 14"/>
                <a:gd name="T3" fmla="*/ 8 h 52"/>
                <a:gd name="T4" fmla="*/ 0 w 14"/>
                <a:gd name="T5" fmla="*/ 52 h 52"/>
                <a:gd name="T6" fmla="*/ 14 w 14"/>
                <a:gd name="T7" fmla="*/ 8 h 52"/>
                <a:gd name="T8" fmla="*/ 14 w 14"/>
                <a:gd name="T9" fmla="*/ 0 h 52"/>
              </a:gdLst>
              <a:ahLst/>
              <a:cxnLst>
                <a:cxn ang="0">
                  <a:pos x="T0" y="T1"/>
                </a:cxn>
                <a:cxn ang="0">
                  <a:pos x="T2" y="T3"/>
                </a:cxn>
                <a:cxn ang="0">
                  <a:pos x="T4" y="T5"/>
                </a:cxn>
                <a:cxn ang="0">
                  <a:pos x="T6" y="T7"/>
                </a:cxn>
                <a:cxn ang="0">
                  <a:pos x="T8" y="T9"/>
                </a:cxn>
              </a:cxnLst>
              <a:rect l="0" t="0" r="r" b="b"/>
              <a:pathLst>
                <a:path w="14" h="52">
                  <a:moveTo>
                    <a:pt x="14" y="0"/>
                  </a:moveTo>
                  <a:lnTo>
                    <a:pt x="0" y="8"/>
                  </a:lnTo>
                  <a:lnTo>
                    <a:pt x="0" y="52"/>
                  </a:lnTo>
                  <a:lnTo>
                    <a:pt x="14" y="8"/>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ṣļïďé">
              <a:extLst>
                <a:ext uri="{FF2B5EF4-FFF2-40B4-BE49-F238E27FC236}">
                  <a16:creationId xmlns:a16="http://schemas.microsoft.com/office/drawing/2014/main" id="{52BBD7FB-8402-4E4A-929A-CDB92B10E683}"/>
                </a:ext>
              </a:extLst>
            </p:cNvPr>
            <p:cNvSpPr/>
            <p:nvPr/>
          </p:nvSpPr>
          <p:spPr bwMode="auto">
            <a:xfrm>
              <a:off x="7727950" y="3395663"/>
              <a:ext cx="19050" cy="17463"/>
            </a:xfrm>
            <a:custGeom>
              <a:avLst/>
              <a:gdLst>
                <a:gd name="T0" fmla="*/ 0 w 6"/>
                <a:gd name="T1" fmla="*/ 0 h 5"/>
                <a:gd name="T2" fmla="*/ 0 w 6"/>
                <a:gd name="T3" fmla="*/ 2 h 5"/>
                <a:gd name="T4" fmla="*/ 3 w 6"/>
                <a:gd name="T5" fmla="*/ 5 h 5"/>
                <a:gd name="T6" fmla="*/ 6 w 6"/>
                <a:gd name="T7" fmla="*/ 4 h 5"/>
                <a:gd name="T8" fmla="*/ 0 w 6"/>
                <a:gd name="T9" fmla="*/ 0 h 5"/>
              </a:gdLst>
              <a:ahLst/>
              <a:cxnLst>
                <a:cxn ang="0">
                  <a:pos x="T0" y="T1"/>
                </a:cxn>
                <a:cxn ang="0">
                  <a:pos x="T2" y="T3"/>
                </a:cxn>
                <a:cxn ang="0">
                  <a:pos x="T4" y="T5"/>
                </a:cxn>
                <a:cxn ang="0">
                  <a:pos x="T6" y="T7"/>
                </a:cxn>
                <a:cxn ang="0">
                  <a:pos x="T8" y="T9"/>
                </a:cxn>
              </a:cxnLst>
              <a:rect l="0" t="0" r="r" b="b"/>
              <a:pathLst>
                <a:path w="6" h="5">
                  <a:moveTo>
                    <a:pt x="0" y="0"/>
                  </a:moveTo>
                  <a:cubicBezTo>
                    <a:pt x="0" y="2"/>
                    <a:pt x="0" y="2"/>
                    <a:pt x="0" y="2"/>
                  </a:cubicBezTo>
                  <a:cubicBezTo>
                    <a:pt x="0" y="4"/>
                    <a:pt x="1" y="5"/>
                    <a:pt x="3" y="5"/>
                  </a:cubicBezTo>
                  <a:cubicBezTo>
                    <a:pt x="5" y="5"/>
                    <a:pt x="6" y="5"/>
                    <a:pt x="6" y="4"/>
                  </a:cubicBezTo>
                  <a:cubicBezTo>
                    <a:pt x="0" y="0"/>
                    <a:pt x="0" y="0"/>
                    <a:pt x="0" y="0"/>
                  </a:cubicBezTo>
                </a:path>
              </a:pathLst>
            </a:custGeom>
            <a:solidFill>
              <a:srgbClr val="CAF3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íšļîḓè">
              <a:extLst>
                <a:ext uri="{FF2B5EF4-FFF2-40B4-BE49-F238E27FC236}">
                  <a16:creationId xmlns:a16="http://schemas.microsoft.com/office/drawing/2014/main" id="{089425AB-5747-402C-8244-104037904C8F}"/>
                </a:ext>
              </a:extLst>
            </p:cNvPr>
            <p:cNvSpPr/>
            <p:nvPr/>
          </p:nvSpPr>
          <p:spPr bwMode="auto">
            <a:xfrm>
              <a:off x="7727950" y="3079750"/>
              <a:ext cx="22225" cy="330200"/>
            </a:xfrm>
            <a:custGeom>
              <a:avLst/>
              <a:gdLst>
                <a:gd name="T0" fmla="*/ 7 w 7"/>
                <a:gd name="T1" fmla="*/ 0 h 100"/>
                <a:gd name="T2" fmla="*/ 2 w 7"/>
                <a:gd name="T3" fmla="*/ 1 h 100"/>
                <a:gd name="T4" fmla="*/ 0 w 7"/>
                <a:gd name="T5" fmla="*/ 1 h 100"/>
                <a:gd name="T6" fmla="*/ 0 w 7"/>
                <a:gd name="T7" fmla="*/ 96 h 100"/>
                <a:gd name="T8" fmla="*/ 6 w 7"/>
                <a:gd name="T9" fmla="*/ 100 h 100"/>
                <a:gd name="T10" fmla="*/ 7 w 7"/>
                <a:gd name="T11" fmla="*/ 98 h 100"/>
                <a:gd name="T12" fmla="*/ 7 w 7"/>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7" h="100">
                  <a:moveTo>
                    <a:pt x="7" y="0"/>
                  </a:moveTo>
                  <a:cubicBezTo>
                    <a:pt x="5" y="1"/>
                    <a:pt x="4" y="1"/>
                    <a:pt x="2" y="1"/>
                  </a:cubicBezTo>
                  <a:cubicBezTo>
                    <a:pt x="1" y="1"/>
                    <a:pt x="0" y="1"/>
                    <a:pt x="0" y="1"/>
                  </a:cubicBezTo>
                  <a:cubicBezTo>
                    <a:pt x="0" y="96"/>
                    <a:pt x="0" y="96"/>
                    <a:pt x="0" y="96"/>
                  </a:cubicBezTo>
                  <a:cubicBezTo>
                    <a:pt x="6" y="100"/>
                    <a:pt x="6" y="100"/>
                    <a:pt x="6" y="100"/>
                  </a:cubicBezTo>
                  <a:cubicBezTo>
                    <a:pt x="7" y="99"/>
                    <a:pt x="7" y="98"/>
                    <a:pt x="7" y="98"/>
                  </a:cubicBezTo>
                  <a:cubicBezTo>
                    <a:pt x="7" y="0"/>
                    <a:pt x="7" y="0"/>
                    <a:pt x="7" y="0"/>
                  </a:cubicBezTo>
                </a:path>
              </a:pathLst>
            </a:custGeom>
            <a:solidFill>
              <a:srgbClr val="7DAE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iṥļiḓé">
              <a:extLst>
                <a:ext uri="{FF2B5EF4-FFF2-40B4-BE49-F238E27FC236}">
                  <a16:creationId xmlns:a16="http://schemas.microsoft.com/office/drawing/2014/main" id="{8ABC0D9D-FD81-42D3-AE42-EBA03F64E015}"/>
                </a:ext>
              </a:extLst>
            </p:cNvPr>
            <p:cNvSpPr/>
            <p:nvPr/>
          </p:nvSpPr>
          <p:spPr bwMode="auto">
            <a:xfrm>
              <a:off x="6892925" y="2540000"/>
              <a:ext cx="923925" cy="555625"/>
            </a:xfrm>
            <a:custGeom>
              <a:avLst/>
              <a:gdLst>
                <a:gd name="T0" fmla="*/ 6 w 280"/>
                <a:gd name="T1" fmla="*/ 15 h 169"/>
                <a:gd name="T2" fmla="*/ 29 w 280"/>
                <a:gd name="T3" fmla="*/ 7 h 169"/>
                <a:gd name="T4" fmla="*/ 47 w 280"/>
                <a:gd name="T5" fmla="*/ 18 h 169"/>
                <a:gd name="T6" fmla="*/ 81 w 280"/>
                <a:gd name="T7" fmla="*/ 66 h 169"/>
                <a:gd name="T8" fmla="*/ 95 w 280"/>
                <a:gd name="T9" fmla="*/ 67 h 169"/>
                <a:gd name="T10" fmla="*/ 116 w 280"/>
                <a:gd name="T11" fmla="*/ 44 h 169"/>
                <a:gd name="T12" fmla="*/ 127 w 280"/>
                <a:gd name="T13" fmla="*/ 37 h 169"/>
                <a:gd name="T14" fmla="*/ 134 w 280"/>
                <a:gd name="T15" fmla="*/ 44 h 169"/>
                <a:gd name="T16" fmla="*/ 153 w 280"/>
                <a:gd name="T17" fmla="*/ 121 h 169"/>
                <a:gd name="T18" fmla="*/ 166 w 280"/>
                <a:gd name="T19" fmla="*/ 160 h 169"/>
                <a:gd name="T20" fmla="*/ 175 w 280"/>
                <a:gd name="T21" fmla="*/ 165 h 169"/>
                <a:gd name="T22" fmla="*/ 190 w 280"/>
                <a:gd name="T23" fmla="*/ 154 h 169"/>
                <a:gd name="T24" fmla="*/ 206 w 280"/>
                <a:gd name="T25" fmla="*/ 132 h 169"/>
                <a:gd name="T26" fmla="*/ 207 w 280"/>
                <a:gd name="T27" fmla="*/ 130 h 169"/>
                <a:gd name="T28" fmla="*/ 207 w 280"/>
                <a:gd name="T29" fmla="*/ 130 h 169"/>
                <a:gd name="T30" fmla="*/ 207 w 280"/>
                <a:gd name="T31" fmla="*/ 130 h 169"/>
                <a:gd name="T32" fmla="*/ 207 w 280"/>
                <a:gd name="T33" fmla="*/ 130 h 169"/>
                <a:gd name="T34" fmla="*/ 207 w 280"/>
                <a:gd name="T35" fmla="*/ 130 h 169"/>
                <a:gd name="T36" fmla="*/ 207 w 280"/>
                <a:gd name="T37" fmla="*/ 130 h 169"/>
                <a:gd name="T38" fmla="*/ 207 w 280"/>
                <a:gd name="T39" fmla="*/ 130 h 169"/>
                <a:gd name="T40" fmla="*/ 216 w 280"/>
                <a:gd name="T41" fmla="*/ 138 h 169"/>
                <a:gd name="T42" fmla="*/ 238 w 280"/>
                <a:gd name="T43" fmla="*/ 163 h 169"/>
                <a:gd name="T44" fmla="*/ 255 w 280"/>
                <a:gd name="T45" fmla="*/ 169 h 169"/>
                <a:gd name="T46" fmla="*/ 279 w 280"/>
                <a:gd name="T47" fmla="*/ 159 h 169"/>
                <a:gd name="T48" fmla="*/ 273 w 280"/>
                <a:gd name="T49" fmla="*/ 154 h 169"/>
                <a:gd name="T50" fmla="*/ 273 w 280"/>
                <a:gd name="T51" fmla="*/ 154 h 169"/>
                <a:gd name="T52" fmla="*/ 274 w 280"/>
                <a:gd name="T53" fmla="*/ 155 h 169"/>
                <a:gd name="T54" fmla="*/ 268 w 280"/>
                <a:gd name="T55" fmla="*/ 158 h 169"/>
                <a:gd name="T56" fmla="*/ 249 w 280"/>
                <a:gd name="T57" fmla="*/ 161 h 169"/>
                <a:gd name="T58" fmla="*/ 223 w 280"/>
                <a:gd name="T59" fmla="*/ 135 h 169"/>
                <a:gd name="T60" fmla="*/ 212 w 280"/>
                <a:gd name="T61" fmla="*/ 124 h 169"/>
                <a:gd name="T62" fmla="*/ 207 w 280"/>
                <a:gd name="T63" fmla="*/ 123 h 169"/>
                <a:gd name="T64" fmla="*/ 204 w 280"/>
                <a:gd name="T65" fmla="*/ 124 h 169"/>
                <a:gd name="T66" fmla="*/ 193 w 280"/>
                <a:gd name="T67" fmla="*/ 136 h 169"/>
                <a:gd name="T68" fmla="*/ 179 w 280"/>
                <a:gd name="T69" fmla="*/ 156 h 169"/>
                <a:gd name="T70" fmla="*/ 173 w 280"/>
                <a:gd name="T71" fmla="*/ 157 h 169"/>
                <a:gd name="T72" fmla="*/ 167 w 280"/>
                <a:gd name="T73" fmla="*/ 146 h 169"/>
                <a:gd name="T74" fmla="*/ 149 w 280"/>
                <a:gd name="T75" fmla="*/ 65 h 169"/>
                <a:gd name="T76" fmla="*/ 138 w 280"/>
                <a:gd name="T77" fmla="*/ 36 h 169"/>
                <a:gd name="T78" fmla="*/ 127 w 280"/>
                <a:gd name="T79" fmla="*/ 30 h 169"/>
                <a:gd name="T80" fmla="*/ 110 w 280"/>
                <a:gd name="T81" fmla="*/ 40 h 169"/>
                <a:gd name="T82" fmla="*/ 93 w 280"/>
                <a:gd name="T83" fmla="*/ 60 h 169"/>
                <a:gd name="T84" fmla="*/ 85 w 280"/>
                <a:gd name="T85" fmla="*/ 60 h 169"/>
                <a:gd name="T86" fmla="*/ 58 w 280"/>
                <a:gd name="T87" fmla="*/ 22 h 169"/>
                <a:gd name="T88" fmla="*/ 41 w 280"/>
                <a:gd name="T89" fmla="*/ 2 h 169"/>
                <a:gd name="T90" fmla="*/ 10 w 280"/>
                <a:gd name="T91" fmla="*/ 4 h 169"/>
                <a:gd name="T92" fmla="*/ 1 w 280"/>
                <a:gd name="T93" fmla="*/ 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0" h="169">
                  <a:moveTo>
                    <a:pt x="6" y="15"/>
                  </a:moveTo>
                  <a:cubicBezTo>
                    <a:pt x="6" y="15"/>
                    <a:pt x="6" y="15"/>
                    <a:pt x="6" y="15"/>
                  </a:cubicBezTo>
                  <a:cubicBezTo>
                    <a:pt x="6" y="14"/>
                    <a:pt x="10" y="12"/>
                    <a:pt x="14" y="11"/>
                  </a:cubicBezTo>
                  <a:cubicBezTo>
                    <a:pt x="18" y="9"/>
                    <a:pt x="24" y="7"/>
                    <a:pt x="29" y="7"/>
                  </a:cubicBezTo>
                  <a:cubicBezTo>
                    <a:pt x="32" y="7"/>
                    <a:pt x="35" y="8"/>
                    <a:pt x="38" y="9"/>
                  </a:cubicBezTo>
                  <a:cubicBezTo>
                    <a:pt x="41" y="10"/>
                    <a:pt x="44" y="14"/>
                    <a:pt x="47" y="18"/>
                  </a:cubicBezTo>
                  <a:cubicBezTo>
                    <a:pt x="52" y="25"/>
                    <a:pt x="57" y="35"/>
                    <a:pt x="62" y="44"/>
                  </a:cubicBezTo>
                  <a:cubicBezTo>
                    <a:pt x="68" y="53"/>
                    <a:pt x="73" y="61"/>
                    <a:pt x="81" y="66"/>
                  </a:cubicBezTo>
                  <a:cubicBezTo>
                    <a:pt x="83" y="68"/>
                    <a:pt x="86" y="69"/>
                    <a:pt x="89" y="69"/>
                  </a:cubicBezTo>
                  <a:cubicBezTo>
                    <a:pt x="91" y="69"/>
                    <a:pt x="93" y="68"/>
                    <a:pt x="95" y="67"/>
                  </a:cubicBezTo>
                  <a:cubicBezTo>
                    <a:pt x="99" y="65"/>
                    <a:pt x="102" y="62"/>
                    <a:pt x="104" y="59"/>
                  </a:cubicBezTo>
                  <a:cubicBezTo>
                    <a:pt x="108" y="54"/>
                    <a:pt x="112" y="48"/>
                    <a:pt x="116" y="44"/>
                  </a:cubicBezTo>
                  <a:cubicBezTo>
                    <a:pt x="118" y="42"/>
                    <a:pt x="120" y="40"/>
                    <a:pt x="122" y="39"/>
                  </a:cubicBezTo>
                  <a:cubicBezTo>
                    <a:pt x="123" y="38"/>
                    <a:pt x="125" y="37"/>
                    <a:pt x="127" y="37"/>
                  </a:cubicBezTo>
                  <a:cubicBezTo>
                    <a:pt x="127" y="37"/>
                    <a:pt x="128" y="38"/>
                    <a:pt x="130" y="38"/>
                  </a:cubicBezTo>
                  <a:cubicBezTo>
                    <a:pt x="131" y="39"/>
                    <a:pt x="133" y="40"/>
                    <a:pt x="134" y="44"/>
                  </a:cubicBezTo>
                  <a:cubicBezTo>
                    <a:pt x="138" y="49"/>
                    <a:pt x="140" y="58"/>
                    <a:pt x="143" y="69"/>
                  </a:cubicBezTo>
                  <a:cubicBezTo>
                    <a:pt x="147" y="85"/>
                    <a:pt x="150" y="104"/>
                    <a:pt x="153" y="121"/>
                  </a:cubicBezTo>
                  <a:cubicBezTo>
                    <a:pt x="155" y="130"/>
                    <a:pt x="156" y="138"/>
                    <a:pt x="158" y="144"/>
                  </a:cubicBezTo>
                  <a:cubicBezTo>
                    <a:pt x="160" y="151"/>
                    <a:pt x="163" y="156"/>
                    <a:pt x="166" y="160"/>
                  </a:cubicBezTo>
                  <a:cubicBezTo>
                    <a:pt x="167" y="161"/>
                    <a:pt x="168" y="163"/>
                    <a:pt x="170" y="163"/>
                  </a:cubicBezTo>
                  <a:cubicBezTo>
                    <a:pt x="172" y="164"/>
                    <a:pt x="173" y="165"/>
                    <a:pt x="175" y="165"/>
                  </a:cubicBezTo>
                  <a:cubicBezTo>
                    <a:pt x="177" y="165"/>
                    <a:pt x="180" y="164"/>
                    <a:pt x="181" y="163"/>
                  </a:cubicBezTo>
                  <a:cubicBezTo>
                    <a:pt x="185" y="161"/>
                    <a:pt x="188" y="157"/>
                    <a:pt x="190" y="154"/>
                  </a:cubicBezTo>
                  <a:cubicBezTo>
                    <a:pt x="194" y="148"/>
                    <a:pt x="198" y="142"/>
                    <a:pt x="201" y="137"/>
                  </a:cubicBezTo>
                  <a:cubicBezTo>
                    <a:pt x="203" y="135"/>
                    <a:pt x="204" y="133"/>
                    <a:pt x="206" y="132"/>
                  </a:cubicBezTo>
                  <a:cubicBezTo>
                    <a:pt x="206" y="131"/>
                    <a:pt x="207" y="131"/>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7" y="130"/>
                    <a:pt x="207" y="130"/>
                  </a:cubicBezTo>
                  <a:cubicBezTo>
                    <a:pt x="207" y="130"/>
                    <a:pt x="208" y="130"/>
                    <a:pt x="209" y="131"/>
                  </a:cubicBezTo>
                  <a:cubicBezTo>
                    <a:pt x="211" y="132"/>
                    <a:pt x="213" y="135"/>
                    <a:pt x="216" y="138"/>
                  </a:cubicBezTo>
                  <a:cubicBezTo>
                    <a:pt x="220" y="143"/>
                    <a:pt x="224" y="150"/>
                    <a:pt x="229" y="156"/>
                  </a:cubicBezTo>
                  <a:cubicBezTo>
                    <a:pt x="232" y="159"/>
                    <a:pt x="235" y="161"/>
                    <a:pt x="238" y="163"/>
                  </a:cubicBezTo>
                  <a:cubicBezTo>
                    <a:pt x="241" y="166"/>
                    <a:pt x="244" y="167"/>
                    <a:pt x="248" y="168"/>
                  </a:cubicBezTo>
                  <a:cubicBezTo>
                    <a:pt x="250" y="168"/>
                    <a:pt x="253" y="169"/>
                    <a:pt x="255" y="169"/>
                  </a:cubicBezTo>
                  <a:cubicBezTo>
                    <a:pt x="262" y="169"/>
                    <a:pt x="268" y="166"/>
                    <a:pt x="272" y="164"/>
                  </a:cubicBezTo>
                  <a:cubicBezTo>
                    <a:pt x="276" y="161"/>
                    <a:pt x="278" y="159"/>
                    <a:pt x="279" y="159"/>
                  </a:cubicBezTo>
                  <a:cubicBezTo>
                    <a:pt x="280" y="157"/>
                    <a:pt x="280" y="155"/>
                    <a:pt x="278" y="153"/>
                  </a:cubicBezTo>
                  <a:cubicBezTo>
                    <a:pt x="277" y="152"/>
                    <a:pt x="274" y="152"/>
                    <a:pt x="273" y="154"/>
                  </a:cubicBezTo>
                  <a:cubicBezTo>
                    <a:pt x="274" y="155"/>
                    <a:pt x="274" y="155"/>
                    <a:pt x="274" y="155"/>
                  </a:cubicBezTo>
                  <a:cubicBezTo>
                    <a:pt x="273" y="154"/>
                    <a:pt x="273" y="154"/>
                    <a:pt x="273" y="154"/>
                  </a:cubicBezTo>
                  <a:cubicBezTo>
                    <a:pt x="273" y="154"/>
                    <a:pt x="273" y="154"/>
                    <a:pt x="273" y="154"/>
                  </a:cubicBezTo>
                  <a:cubicBezTo>
                    <a:pt x="274" y="155"/>
                    <a:pt x="274" y="155"/>
                    <a:pt x="274" y="155"/>
                  </a:cubicBezTo>
                  <a:cubicBezTo>
                    <a:pt x="273" y="154"/>
                    <a:pt x="273" y="154"/>
                    <a:pt x="273" y="154"/>
                  </a:cubicBezTo>
                  <a:cubicBezTo>
                    <a:pt x="273" y="154"/>
                    <a:pt x="271" y="156"/>
                    <a:pt x="268" y="158"/>
                  </a:cubicBezTo>
                  <a:cubicBezTo>
                    <a:pt x="265" y="160"/>
                    <a:pt x="261" y="161"/>
                    <a:pt x="255" y="161"/>
                  </a:cubicBezTo>
                  <a:cubicBezTo>
                    <a:pt x="253" y="161"/>
                    <a:pt x="251" y="161"/>
                    <a:pt x="249" y="161"/>
                  </a:cubicBezTo>
                  <a:cubicBezTo>
                    <a:pt x="246" y="160"/>
                    <a:pt x="242" y="158"/>
                    <a:pt x="238" y="154"/>
                  </a:cubicBezTo>
                  <a:cubicBezTo>
                    <a:pt x="233" y="149"/>
                    <a:pt x="227" y="142"/>
                    <a:pt x="223" y="135"/>
                  </a:cubicBezTo>
                  <a:cubicBezTo>
                    <a:pt x="220" y="132"/>
                    <a:pt x="218" y="129"/>
                    <a:pt x="216" y="127"/>
                  </a:cubicBezTo>
                  <a:cubicBezTo>
                    <a:pt x="214" y="126"/>
                    <a:pt x="213" y="125"/>
                    <a:pt x="212" y="124"/>
                  </a:cubicBezTo>
                  <a:cubicBezTo>
                    <a:pt x="211" y="124"/>
                    <a:pt x="209" y="123"/>
                    <a:pt x="207" y="123"/>
                  </a:cubicBezTo>
                  <a:cubicBezTo>
                    <a:pt x="207" y="123"/>
                    <a:pt x="207" y="123"/>
                    <a:pt x="207" y="123"/>
                  </a:cubicBezTo>
                  <a:cubicBezTo>
                    <a:pt x="207" y="123"/>
                    <a:pt x="207" y="123"/>
                    <a:pt x="207" y="123"/>
                  </a:cubicBezTo>
                  <a:cubicBezTo>
                    <a:pt x="206" y="123"/>
                    <a:pt x="205" y="123"/>
                    <a:pt x="204" y="124"/>
                  </a:cubicBezTo>
                  <a:cubicBezTo>
                    <a:pt x="202" y="125"/>
                    <a:pt x="201" y="126"/>
                    <a:pt x="200" y="127"/>
                  </a:cubicBezTo>
                  <a:cubicBezTo>
                    <a:pt x="198" y="130"/>
                    <a:pt x="196" y="133"/>
                    <a:pt x="193" y="136"/>
                  </a:cubicBezTo>
                  <a:cubicBezTo>
                    <a:pt x="190" y="141"/>
                    <a:pt x="187" y="147"/>
                    <a:pt x="183" y="151"/>
                  </a:cubicBezTo>
                  <a:cubicBezTo>
                    <a:pt x="182" y="153"/>
                    <a:pt x="180" y="155"/>
                    <a:pt x="179" y="156"/>
                  </a:cubicBezTo>
                  <a:cubicBezTo>
                    <a:pt x="177" y="157"/>
                    <a:pt x="176" y="157"/>
                    <a:pt x="175" y="157"/>
                  </a:cubicBezTo>
                  <a:cubicBezTo>
                    <a:pt x="174" y="157"/>
                    <a:pt x="174" y="157"/>
                    <a:pt x="173" y="157"/>
                  </a:cubicBezTo>
                  <a:cubicBezTo>
                    <a:pt x="173" y="157"/>
                    <a:pt x="172" y="156"/>
                    <a:pt x="171" y="155"/>
                  </a:cubicBezTo>
                  <a:cubicBezTo>
                    <a:pt x="170" y="154"/>
                    <a:pt x="168" y="151"/>
                    <a:pt x="167" y="146"/>
                  </a:cubicBezTo>
                  <a:cubicBezTo>
                    <a:pt x="164" y="139"/>
                    <a:pt x="162" y="129"/>
                    <a:pt x="160" y="118"/>
                  </a:cubicBezTo>
                  <a:cubicBezTo>
                    <a:pt x="156" y="101"/>
                    <a:pt x="153" y="81"/>
                    <a:pt x="149" y="65"/>
                  </a:cubicBezTo>
                  <a:cubicBezTo>
                    <a:pt x="147" y="57"/>
                    <a:pt x="145" y="50"/>
                    <a:pt x="143" y="44"/>
                  </a:cubicBezTo>
                  <a:cubicBezTo>
                    <a:pt x="141" y="41"/>
                    <a:pt x="140" y="38"/>
                    <a:pt x="138" y="36"/>
                  </a:cubicBezTo>
                  <a:cubicBezTo>
                    <a:pt x="137" y="34"/>
                    <a:pt x="135" y="33"/>
                    <a:pt x="132" y="31"/>
                  </a:cubicBezTo>
                  <a:cubicBezTo>
                    <a:pt x="131" y="31"/>
                    <a:pt x="128" y="30"/>
                    <a:pt x="127" y="30"/>
                  </a:cubicBezTo>
                  <a:cubicBezTo>
                    <a:pt x="124" y="30"/>
                    <a:pt x="122" y="31"/>
                    <a:pt x="120" y="32"/>
                  </a:cubicBezTo>
                  <a:cubicBezTo>
                    <a:pt x="116" y="34"/>
                    <a:pt x="113" y="37"/>
                    <a:pt x="110" y="40"/>
                  </a:cubicBezTo>
                  <a:cubicBezTo>
                    <a:pt x="106" y="45"/>
                    <a:pt x="102" y="51"/>
                    <a:pt x="98" y="55"/>
                  </a:cubicBezTo>
                  <a:cubicBezTo>
                    <a:pt x="96" y="57"/>
                    <a:pt x="95" y="59"/>
                    <a:pt x="93" y="60"/>
                  </a:cubicBezTo>
                  <a:cubicBezTo>
                    <a:pt x="91" y="61"/>
                    <a:pt x="90" y="61"/>
                    <a:pt x="89" y="61"/>
                  </a:cubicBezTo>
                  <a:cubicBezTo>
                    <a:pt x="88" y="61"/>
                    <a:pt x="86" y="61"/>
                    <a:pt x="85" y="60"/>
                  </a:cubicBezTo>
                  <a:cubicBezTo>
                    <a:pt x="81" y="58"/>
                    <a:pt x="77" y="53"/>
                    <a:pt x="74" y="48"/>
                  </a:cubicBezTo>
                  <a:cubicBezTo>
                    <a:pt x="68" y="41"/>
                    <a:pt x="63" y="31"/>
                    <a:pt x="58" y="22"/>
                  </a:cubicBezTo>
                  <a:cubicBezTo>
                    <a:pt x="56" y="18"/>
                    <a:pt x="53" y="14"/>
                    <a:pt x="50" y="10"/>
                  </a:cubicBezTo>
                  <a:cubicBezTo>
                    <a:pt x="47" y="7"/>
                    <a:pt x="44" y="4"/>
                    <a:pt x="41" y="2"/>
                  </a:cubicBezTo>
                  <a:cubicBezTo>
                    <a:pt x="37" y="1"/>
                    <a:pt x="33" y="0"/>
                    <a:pt x="29" y="0"/>
                  </a:cubicBezTo>
                  <a:cubicBezTo>
                    <a:pt x="22" y="0"/>
                    <a:pt x="15" y="2"/>
                    <a:pt x="10" y="4"/>
                  </a:cubicBezTo>
                  <a:cubicBezTo>
                    <a:pt x="5" y="7"/>
                    <a:pt x="2" y="9"/>
                    <a:pt x="2" y="9"/>
                  </a:cubicBezTo>
                  <a:cubicBezTo>
                    <a:pt x="0" y="10"/>
                    <a:pt x="0" y="12"/>
                    <a:pt x="1" y="14"/>
                  </a:cubicBezTo>
                  <a:cubicBezTo>
                    <a:pt x="2" y="16"/>
                    <a:pt x="4" y="16"/>
                    <a:pt x="6" y="15"/>
                  </a:cubicBezTo>
                  <a:close/>
                </a:path>
              </a:pathLst>
            </a:custGeom>
            <a:solidFill>
              <a:srgbClr val="F7E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98" name="矩形 197">
            <a:extLst>
              <a:ext uri="{FF2B5EF4-FFF2-40B4-BE49-F238E27FC236}">
                <a16:creationId xmlns:a16="http://schemas.microsoft.com/office/drawing/2014/main" id="{1A9D3B9D-2148-44F6-AB25-E796AFE2F123}"/>
              </a:ext>
            </a:extLst>
          </p:cNvPr>
          <p:cNvSpPr/>
          <p:nvPr/>
        </p:nvSpPr>
        <p:spPr>
          <a:xfrm>
            <a:off x="345627" y="1489154"/>
            <a:ext cx="7920000" cy="4428000"/>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圆角 198">
            <a:extLst>
              <a:ext uri="{FF2B5EF4-FFF2-40B4-BE49-F238E27FC236}">
                <a16:creationId xmlns:a16="http://schemas.microsoft.com/office/drawing/2014/main" id="{5B7CE164-6F24-46E9-B731-4AB5D59D5C56}"/>
              </a:ext>
            </a:extLst>
          </p:cNvPr>
          <p:cNvSpPr/>
          <p:nvPr/>
        </p:nvSpPr>
        <p:spPr>
          <a:xfrm>
            <a:off x="8686729" y="1050056"/>
            <a:ext cx="3347616" cy="3377016"/>
          </a:xfrm>
          <a:prstGeom prst="roundRect">
            <a:avLst/>
          </a:prstGeom>
          <a:solidFill>
            <a:srgbClr val="283C63"/>
          </a:solidFill>
          <a:ln>
            <a:noFill/>
          </a:ln>
          <a:effectLst>
            <a:glow rad="63500">
              <a:schemeClr val="bg2">
                <a:lumMod val="9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0" name="文本框 199">
            <a:extLst>
              <a:ext uri="{FF2B5EF4-FFF2-40B4-BE49-F238E27FC236}">
                <a16:creationId xmlns:a16="http://schemas.microsoft.com/office/drawing/2014/main" id="{C1C5910C-F689-49C7-B957-EBDEA44F6F91}"/>
              </a:ext>
            </a:extLst>
          </p:cNvPr>
          <p:cNvSpPr txBox="1"/>
          <p:nvPr/>
        </p:nvSpPr>
        <p:spPr>
          <a:xfrm>
            <a:off x="8846955" y="1200156"/>
            <a:ext cx="2973311" cy="2435923"/>
          </a:xfrm>
          <a:prstGeom prst="rect">
            <a:avLst/>
          </a:prstGeom>
          <a:noFill/>
        </p:spPr>
        <p:txBody>
          <a:bodyPr wrap="square">
            <a:spAutoFit/>
          </a:bodyPr>
          <a:lstStyle/>
          <a:p>
            <a:pPr>
              <a:lnSpc>
                <a:spcPct val="110000"/>
              </a:lnSpc>
            </a:pPr>
            <a:r>
              <a:rPr kumimoji="1" lang="en-US" altLang="zh-CN" sz="2000" dirty="0">
                <a:solidFill>
                  <a:schemeClr val="bg1"/>
                </a:solidFill>
                <a:latin typeface="Arial" panose="020B0604020202020204" pitchFamily="34" charset="0"/>
                <a:cs typeface="Arial" panose="020B0604020202020204" pitchFamily="34" charset="0"/>
              </a:rPr>
              <a:t>Cryptography</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be</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used</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to</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protect</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information</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from</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curious</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eyes.</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The</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applications</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of</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modern</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cryptography</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including</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symmetric-key,</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public-key</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and</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hash</a:t>
            </a:r>
            <a:r>
              <a:rPr kumimoji="1" lang="zh-CN" altLang="en-US" sz="2000" dirty="0">
                <a:solidFill>
                  <a:schemeClr val="bg1"/>
                </a:solidFill>
                <a:latin typeface="Arial" panose="020B0604020202020204" pitchFamily="34" charset="0"/>
                <a:cs typeface="Arial" panose="020B0604020202020204" pitchFamily="34" charset="0"/>
              </a:rPr>
              <a:t> </a:t>
            </a:r>
            <a:r>
              <a:rPr kumimoji="1" lang="en-US" altLang="zh-CN" sz="2000" dirty="0">
                <a:solidFill>
                  <a:schemeClr val="bg1"/>
                </a:solidFill>
                <a:latin typeface="Arial" panose="020B0604020202020204" pitchFamily="34" charset="0"/>
                <a:cs typeface="Arial" panose="020B0604020202020204" pitchFamily="34" charset="0"/>
              </a:rPr>
              <a:t>function.</a:t>
            </a:r>
            <a:endParaRPr kumimoji="1" lang="zh-CN" altLang="en-US" sz="2000" dirty="0">
              <a:solidFill>
                <a:schemeClr val="bg1"/>
              </a:solidFill>
              <a:latin typeface="Arial" panose="020B0604020202020204" pitchFamily="34" charset="0"/>
              <a:cs typeface="Arial" panose="020B0604020202020204" pitchFamily="34" charset="0"/>
            </a:endParaRPr>
          </a:p>
        </p:txBody>
      </p:sp>
      <p:cxnSp>
        <p:nvCxnSpPr>
          <p:cNvPr id="201" name="Straight Connector 20">
            <a:extLst>
              <a:ext uri="{FF2B5EF4-FFF2-40B4-BE49-F238E27FC236}">
                <a16:creationId xmlns:a16="http://schemas.microsoft.com/office/drawing/2014/main" id="{5969ACCE-F173-4E92-80FD-49423E41746C}"/>
              </a:ext>
            </a:extLst>
          </p:cNvPr>
          <p:cNvCxnSpPr>
            <a:cxnSpLocks/>
          </p:cNvCxnSpPr>
          <p:nvPr/>
        </p:nvCxnSpPr>
        <p:spPr>
          <a:xfrm>
            <a:off x="8550528" y="4550880"/>
            <a:ext cx="3641472" cy="0"/>
          </a:xfrm>
          <a:prstGeom prst="line">
            <a:avLst/>
          </a:prstGeom>
          <a:noFill/>
          <a:ln w="12700" cap="flat" cmpd="sng" algn="ctr">
            <a:solidFill>
              <a:srgbClr val="58C9B9"/>
            </a:solidFill>
            <a:prstDash val="solid"/>
          </a:ln>
          <a:effectLst/>
        </p:spPr>
      </p:cxnSp>
      <p:grpSp>
        <p:nvGrpSpPr>
          <p:cNvPr id="202" name="Group 28">
            <a:extLst>
              <a:ext uri="{FF2B5EF4-FFF2-40B4-BE49-F238E27FC236}">
                <a16:creationId xmlns:a16="http://schemas.microsoft.com/office/drawing/2014/main" id="{87E1F565-92C0-4A56-AB96-5476BB84C6B4}"/>
              </a:ext>
            </a:extLst>
          </p:cNvPr>
          <p:cNvGrpSpPr/>
          <p:nvPr/>
        </p:nvGrpSpPr>
        <p:grpSpPr>
          <a:xfrm>
            <a:off x="8353369" y="4382420"/>
            <a:ext cx="336919" cy="336919"/>
            <a:chOff x="6825881" y="3493932"/>
            <a:chExt cx="445238" cy="445238"/>
          </a:xfrm>
        </p:grpSpPr>
        <p:sp>
          <p:nvSpPr>
            <p:cNvPr id="203" name="Oval 29">
              <a:extLst>
                <a:ext uri="{FF2B5EF4-FFF2-40B4-BE49-F238E27FC236}">
                  <a16:creationId xmlns:a16="http://schemas.microsoft.com/office/drawing/2014/main" id="{920D9B79-85DE-4DE0-8AFE-69B209348D4A}"/>
                </a:ext>
              </a:extLst>
            </p:cNvPr>
            <p:cNvSpPr/>
            <p:nvPr/>
          </p:nvSpPr>
          <p:spPr>
            <a:xfrm>
              <a:off x="6825881" y="3493932"/>
              <a:ext cx="445238" cy="445238"/>
            </a:xfrm>
            <a:prstGeom prst="ellipse">
              <a:avLst/>
            </a:prstGeom>
            <a:solidFill>
              <a:srgbClr val="58C9B9">
                <a:alpha val="32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04" name="Oval 30">
              <a:extLst>
                <a:ext uri="{FF2B5EF4-FFF2-40B4-BE49-F238E27FC236}">
                  <a16:creationId xmlns:a16="http://schemas.microsoft.com/office/drawing/2014/main" id="{F3106F02-59F2-4FE4-AD3B-8C6351B14063}"/>
                </a:ext>
              </a:extLst>
            </p:cNvPr>
            <p:cNvSpPr/>
            <p:nvPr/>
          </p:nvSpPr>
          <p:spPr>
            <a:xfrm>
              <a:off x="6934200" y="3602251"/>
              <a:ext cx="228600" cy="228600"/>
            </a:xfrm>
            <a:prstGeom prst="ellipse">
              <a:avLst/>
            </a:prstGeom>
            <a:solidFill>
              <a:srgbClr val="9DC8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grpSp>
      <p:sp>
        <p:nvSpPr>
          <p:cNvPr id="207" name="文本框 206">
            <a:extLst>
              <a:ext uri="{FF2B5EF4-FFF2-40B4-BE49-F238E27FC236}">
                <a16:creationId xmlns:a16="http://schemas.microsoft.com/office/drawing/2014/main" id="{775246F9-85FD-4CCE-B713-B11B859ECC28}"/>
              </a:ext>
            </a:extLst>
          </p:cNvPr>
          <p:cNvSpPr txBox="1"/>
          <p:nvPr/>
        </p:nvSpPr>
        <p:spPr>
          <a:xfrm>
            <a:off x="2711281" y="3503099"/>
            <a:ext cx="3188694" cy="400110"/>
          </a:xfrm>
          <a:prstGeom prst="rect">
            <a:avLst/>
          </a:prstGeom>
          <a:noFill/>
        </p:spPr>
        <p:txBody>
          <a:bodyPr wrap="none" rtlCol="0">
            <a:spAutoFit/>
          </a:bodyPr>
          <a:lstStyle/>
          <a:p>
            <a:pPr algn="ctr"/>
            <a:r>
              <a:rPr lang="en-US" altLang="zh-CN" sz="2000">
                <a:solidFill>
                  <a:schemeClr val="bg1">
                    <a:lumMod val="75000"/>
                  </a:schemeClr>
                </a:solidFill>
              </a:rPr>
              <a:t>Put research pictures here</a:t>
            </a:r>
            <a:endParaRPr lang="zh-CN" altLang="en-US" sz="2000">
              <a:solidFill>
                <a:schemeClr val="bg1">
                  <a:lumMod val="75000"/>
                </a:schemeClr>
              </a:solidFill>
            </a:endParaRPr>
          </a:p>
        </p:txBody>
      </p:sp>
      <p:pic>
        <p:nvPicPr>
          <p:cNvPr id="1026" name="Picture 2">
            <a:extLst>
              <a:ext uri="{FF2B5EF4-FFF2-40B4-BE49-F238E27FC236}">
                <a16:creationId xmlns:a16="http://schemas.microsoft.com/office/drawing/2014/main" id="{B201A3CC-7CC0-5668-A4B5-25DB3C2F4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041" y="2273172"/>
            <a:ext cx="6779172" cy="2859963"/>
          </a:xfrm>
          <a:prstGeom prst="rect">
            <a:avLst/>
          </a:prstGeom>
          <a:noFill/>
          <a:extLst>
            <a:ext uri="{909E8E84-426E-40DD-AFC4-6F175D3DCCD1}">
              <a14:hiddenFill xmlns:a14="http://schemas.microsoft.com/office/drawing/2010/main">
                <a:solidFill>
                  <a:srgbClr val="FFFFFF"/>
                </a:solidFill>
              </a14:hiddenFill>
            </a:ext>
          </a:extLst>
        </p:spPr>
      </p:pic>
      <p:sp>
        <p:nvSpPr>
          <p:cNvPr id="209" name="文本框 199">
            <a:extLst>
              <a:ext uri="{FF2B5EF4-FFF2-40B4-BE49-F238E27FC236}">
                <a16:creationId xmlns:a16="http://schemas.microsoft.com/office/drawing/2014/main" id="{E65300B7-176D-2951-9F6C-03F718B9B7A9}"/>
              </a:ext>
            </a:extLst>
          </p:cNvPr>
          <p:cNvSpPr txBox="1"/>
          <p:nvPr/>
        </p:nvSpPr>
        <p:spPr>
          <a:xfrm>
            <a:off x="329643" y="6078664"/>
            <a:ext cx="10161864" cy="404598"/>
          </a:xfrm>
          <a:prstGeom prst="rect">
            <a:avLst/>
          </a:prstGeom>
          <a:noFill/>
        </p:spPr>
        <p:txBody>
          <a:bodyPr wrap="square">
            <a:spAutoFit/>
          </a:bodyPr>
          <a:lstStyle/>
          <a:p>
            <a:pPr>
              <a:lnSpc>
                <a:spcPct val="110000"/>
              </a:lnSpc>
            </a:pPr>
            <a:r>
              <a:rPr lang="en-US" sz="2000" b="0" i="0" dirty="0">
                <a:solidFill>
                  <a:srgbClr val="000000"/>
                </a:solidFill>
                <a:effectLst/>
                <a:latin typeface="Linux Libertine"/>
              </a:rPr>
              <a:t>Caesar cipher</a:t>
            </a:r>
            <a:r>
              <a:rPr kumimoji="1" lang="zh-CN" alt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202122"/>
                </a:solidFill>
                <a:effectLst/>
                <a:latin typeface="Arial" panose="020B0604020202020204" pitchFamily="34" charset="0"/>
              </a:rPr>
              <a:t>is one of the simplest and most widely</a:t>
            </a:r>
            <a:r>
              <a:rPr lang="zh-CN" altLang="en-US" sz="2000" b="0" i="0" dirty="0">
                <a:solidFill>
                  <a:srgbClr val="202122"/>
                </a:solidFill>
                <a:effectLst/>
                <a:latin typeface="Arial" panose="020B0604020202020204" pitchFamily="34" charset="0"/>
              </a:rPr>
              <a:t> </a:t>
            </a:r>
            <a:r>
              <a:rPr lang="en-US" sz="2000" b="0" i="0" dirty="0">
                <a:solidFill>
                  <a:srgbClr val="202122"/>
                </a:solidFill>
                <a:effectLst/>
                <a:latin typeface="Arial" panose="020B0604020202020204" pitchFamily="34" charset="0"/>
              </a:rPr>
              <a:t>known</a:t>
            </a:r>
            <a:r>
              <a:rPr lang="zh-CN" altLang="en-US" sz="2000" b="0" i="0" dirty="0">
                <a:solidFill>
                  <a:srgbClr val="202122"/>
                </a:solidFill>
                <a:effectLst/>
                <a:latin typeface="Arial" panose="020B0604020202020204" pitchFamily="34" charset="0"/>
              </a:rPr>
              <a:t> </a:t>
            </a:r>
            <a:r>
              <a:rPr lang="en-US" altLang="zh-CN" sz="2000" b="0" i="0" dirty="0">
                <a:solidFill>
                  <a:srgbClr val="202122"/>
                </a:solidFill>
                <a:effectLst/>
                <a:latin typeface="Arial" panose="020B0604020202020204" pitchFamily="34" charset="0"/>
              </a:rPr>
              <a:t>encryption</a:t>
            </a:r>
            <a:r>
              <a:rPr lang="zh-CN" altLang="en-US" sz="2000" b="0" i="0" dirty="0">
                <a:solidFill>
                  <a:srgbClr val="202122"/>
                </a:solidFill>
                <a:effectLst/>
                <a:latin typeface="Arial" panose="020B0604020202020204" pitchFamily="34" charset="0"/>
              </a:rPr>
              <a:t> </a:t>
            </a:r>
            <a:r>
              <a:rPr lang="en-US" sz="2000" b="0" i="0" dirty="0">
                <a:solidFill>
                  <a:srgbClr val="202122"/>
                </a:solidFill>
                <a:effectLst/>
                <a:latin typeface="Arial" panose="020B0604020202020204" pitchFamily="34" charset="0"/>
              </a:rPr>
              <a:t>technique.</a:t>
            </a:r>
            <a:endParaRPr lang="en-US" sz="2000" b="0" i="0" dirty="0">
              <a:solidFill>
                <a:srgbClr val="000000"/>
              </a:solidFill>
              <a:effectLst/>
              <a:latin typeface="Linux Libertine"/>
            </a:endParaRPr>
          </a:p>
        </p:txBody>
      </p:sp>
      <p:sp>
        <p:nvSpPr>
          <p:cNvPr id="1024" name="灯片编号占位符 1023">
            <a:extLst>
              <a:ext uri="{FF2B5EF4-FFF2-40B4-BE49-F238E27FC236}">
                <a16:creationId xmlns:a16="http://schemas.microsoft.com/office/drawing/2014/main" id="{8182F11A-2C70-907A-94A5-286B6945BD47}"/>
              </a:ext>
            </a:extLst>
          </p:cNvPr>
          <p:cNvSpPr>
            <a:spLocks noGrp="1"/>
          </p:cNvSpPr>
          <p:nvPr>
            <p:ph type="sldNum" sz="quarter" idx="12"/>
          </p:nvPr>
        </p:nvSpPr>
        <p:spPr/>
        <p:txBody>
          <a:bodyPr/>
          <a:lstStyle/>
          <a:p>
            <a:fld id="{DE889C00-3007-445F-903C-C55D6E6A648E}" type="slidenum">
              <a:rPr lang="zh-CN" altLang="en-US" smtClean="0"/>
              <a:pPr/>
              <a:t>3</a:t>
            </a:fld>
            <a:endParaRPr lang="zh-CN" altLang="en-US"/>
          </a:p>
        </p:txBody>
      </p:sp>
    </p:spTree>
    <p:extLst>
      <p:ext uri="{BB962C8B-B14F-4D97-AF65-F5344CB8AC3E}">
        <p14:creationId xmlns:p14="http://schemas.microsoft.com/office/powerpoint/2010/main" val="185163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25E79-87FE-4976-98E0-74FF651BFE01}"/>
              </a:ext>
            </a:extLst>
          </p:cNvPr>
          <p:cNvSpPr>
            <a:spLocks noGrp="1"/>
          </p:cNvSpPr>
          <p:nvPr>
            <p:ph type="title"/>
          </p:nvPr>
        </p:nvSpPr>
        <p:spPr>
          <a:xfrm>
            <a:off x="3611880" y="230255"/>
            <a:ext cx="7990840" cy="480131"/>
          </a:xfrm>
        </p:spPr>
        <p:txBody>
          <a:bodyPr/>
          <a:lstStyle/>
          <a:p>
            <a:r>
              <a:rPr lang="en-GB" altLang="zh-CN" sz="2800" b="1">
                <a:solidFill>
                  <a:schemeClr val="bg1"/>
                </a:solidFill>
                <a:latin typeface="Arial" panose="020B0604020202020204" pitchFamily="34" charset="0"/>
                <a:cs typeface="Arial" panose="020B0604020202020204" pitchFamily="34" charset="0"/>
              </a:rPr>
              <a:t>Background </a:t>
            </a:r>
            <a:endParaRPr lang="zh-CN" altLang="en-US"/>
          </a:p>
        </p:txBody>
      </p:sp>
      <p:grpSp>
        <p:nvGrpSpPr>
          <p:cNvPr id="3" name="Group 28">
            <a:extLst>
              <a:ext uri="{FF2B5EF4-FFF2-40B4-BE49-F238E27FC236}">
                <a16:creationId xmlns:a16="http://schemas.microsoft.com/office/drawing/2014/main" id="{187EEEFB-43A7-4A90-BA0A-2D75BB9D07B4}"/>
              </a:ext>
            </a:extLst>
          </p:cNvPr>
          <p:cNvGrpSpPr/>
          <p:nvPr/>
        </p:nvGrpSpPr>
        <p:grpSpPr>
          <a:xfrm>
            <a:off x="322173" y="2626190"/>
            <a:ext cx="336919" cy="336919"/>
            <a:chOff x="6825881" y="3493932"/>
            <a:chExt cx="445238" cy="445238"/>
          </a:xfrm>
        </p:grpSpPr>
        <p:sp>
          <p:nvSpPr>
            <p:cNvPr id="4" name="Oval 29">
              <a:extLst>
                <a:ext uri="{FF2B5EF4-FFF2-40B4-BE49-F238E27FC236}">
                  <a16:creationId xmlns:a16="http://schemas.microsoft.com/office/drawing/2014/main" id="{E1D55D57-3D9A-47AF-87EC-2288E52E2AE7}"/>
                </a:ext>
              </a:extLst>
            </p:cNvPr>
            <p:cNvSpPr/>
            <p:nvPr/>
          </p:nvSpPr>
          <p:spPr>
            <a:xfrm>
              <a:off x="6825881" y="3493932"/>
              <a:ext cx="445238" cy="445238"/>
            </a:xfrm>
            <a:prstGeom prst="ellipse">
              <a:avLst/>
            </a:prstGeom>
            <a:solidFill>
              <a:srgbClr val="58C9B9">
                <a:alpha val="32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5" name="Oval 30">
              <a:extLst>
                <a:ext uri="{FF2B5EF4-FFF2-40B4-BE49-F238E27FC236}">
                  <a16:creationId xmlns:a16="http://schemas.microsoft.com/office/drawing/2014/main" id="{43407566-D515-476B-82D4-230CC6E9CFAA}"/>
                </a:ext>
              </a:extLst>
            </p:cNvPr>
            <p:cNvSpPr/>
            <p:nvPr/>
          </p:nvSpPr>
          <p:spPr>
            <a:xfrm>
              <a:off x="6934200" y="3602251"/>
              <a:ext cx="228600" cy="228600"/>
            </a:xfrm>
            <a:prstGeom prst="ellipse">
              <a:avLst/>
            </a:prstGeom>
            <a:solidFill>
              <a:srgbClr val="9DC8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grpSp>
      <p:cxnSp>
        <p:nvCxnSpPr>
          <p:cNvPr id="6" name="Straight Connector 20">
            <a:extLst>
              <a:ext uri="{FF2B5EF4-FFF2-40B4-BE49-F238E27FC236}">
                <a16:creationId xmlns:a16="http://schemas.microsoft.com/office/drawing/2014/main" id="{709C91B6-42C8-45BB-A315-ACEA7FADE5CB}"/>
              </a:ext>
            </a:extLst>
          </p:cNvPr>
          <p:cNvCxnSpPr>
            <a:cxnSpLocks/>
          </p:cNvCxnSpPr>
          <p:nvPr/>
        </p:nvCxnSpPr>
        <p:spPr>
          <a:xfrm>
            <a:off x="0" y="2794651"/>
            <a:ext cx="324196" cy="0"/>
          </a:xfrm>
          <a:prstGeom prst="line">
            <a:avLst/>
          </a:prstGeom>
          <a:noFill/>
          <a:ln w="12700" cap="flat" cmpd="sng" algn="ctr">
            <a:solidFill>
              <a:srgbClr val="58C9B9"/>
            </a:solidFill>
            <a:prstDash val="solid"/>
          </a:ln>
          <a:effectLst/>
        </p:spPr>
      </p:cxnSp>
      <p:sp>
        <p:nvSpPr>
          <p:cNvPr id="7" name="矩形 6">
            <a:extLst>
              <a:ext uri="{FF2B5EF4-FFF2-40B4-BE49-F238E27FC236}">
                <a16:creationId xmlns:a16="http://schemas.microsoft.com/office/drawing/2014/main" id="{0D0B5427-F2FF-4BB8-9A77-0F6A3CF0BE11}"/>
              </a:ext>
            </a:extLst>
          </p:cNvPr>
          <p:cNvSpPr/>
          <p:nvPr/>
        </p:nvSpPr>
        <p:spPr>
          <a:xfrm>
            <a:off x="739035" y="1341215"/>
            <a:ext cx="4776299" cy="4286572"/>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2C53385-A628-4B0D-993D-666E4E7047A5}"/>
              </a:ext>
            </a:extLst>
          </p:cNvPr>
          <p:cNvSpPr txBox="1"/>
          <p:nvPr/>
        </p:nvSpPr>
        <p:spPr>
          <a:xfrm>
            <a:off x="1652806" y="2777972"/>
            <a:ext cx="2592376" cy="338554"/>
          </a:xfrm>
          <a:prstGeom prst="rect">
            <a:avLst/>
          </a:prstGeom>
          <a:noFill/>
        </p:spPr>
        <p:txBody>
          <a:bodyPr wrap="none" rtlCol="0">
            <a:spAutoFit/>
          </a:bodyPr>
          <a:lstStyle/>
          <a:p>
            <a:pPr algn="ctr"/>
            <a:r>
              <a:rPr lang="en-US" altLang="zh-CN" sz="1600">
                <a:solidFill>
                  <a:schemeClr val="bg1">
                    <a:lumMod val="75000"/>
                  </a:schemeClr>
                </a:solidFill>
              </a:rPr>
              <a:t>Put research pictures here</a:t>
            </a:r>
            <a:endParaRPr lang="zh-CN" altLang="en-US" sz="1600">
              <a:solidFill>
                <a:schemeClr val="bg1">
                  <a:lumMod val="75000"/>
                </a:schemeClr>
              </a:solidFill>
            </a:endParaRPr>
          </a:p>
        </p:txBody>
      </p:sp>
      <p:sp>
        <p:nvSpPr>
          <p:cNvPr id="10" name="矩形 9">
            <a:extLst>
              <a:ext uri="{FF2B5EF4-FFF2-40B4-BE49-F238E27FC236}">
                <a16:creationId xmlns:a16="http://schemas.microsoft.com/office/drawing/2014/main" id="{15456F68-647D-4854-807D-CD254452FFBC}"/>
              </a:ext>
            </a:extLst>
          </p:cNvPr>
          <p:cNvSpPr/>
          <p:nvPr/>
        </p:nvSpPr>
        <p:spPr>
          <a:xfrm>
            <a:off x="5651288" y="4588891"/>
            <a:ext cx="4916398" cy="900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400" i="1" dirty="0">
                <a:latin typeface="+mn-ea"/>
                <a:cs typeface="Arial" panose="020B0604020202020204" pitchFamily="34" charset="0"/>
              </a:rPr>
              <a:t>Symmetric-key</a:t>
            </a:r>
            <a:r>
              <a:rPr lang="zh-CN" altLang="en-US" sz="2400" i="1" dirty="0">
                <a:latin typeface="+mn-ea"/>
                <a:cs typeface="Arial" panose="020B0604020202020204" pitchFamily="34" charset="0"/>
              </a:rPr>
              <a:t> </a:t>
            </a:r>
            <a:r>
              <a:rPr lang="en-US" altLang="zh-CN" sz="2400" i="1" dirty="0">
                <a:latin typeface="+mn-ea"/>
                <a:cs typeface="Arial" panose="020B0604020202020204" pitchFamily="34" charset="0"/>
              </a:rPr>
              <a:t>encryption</a:t>
            </a:r>
            <a:r>
              <a:rPr lang="zh-CN" altLang="en-US" sz="2400" i="1" dirty="0">
                <a:latin typeface="+mn-ea"/>
                <a:cs typeface="Arial" panose="020B0604020202020204" pitchFamily="34" charset="0"/>
              </a:rPr>
              <a:t> </a:t>
            </a:r>
            <a:endParaRPr lang="en-GB" altLang="zh-CN" sz="2400" i="1" dirty="0">
              <a:latin typeface="+mn-ea"/>
              <a:cs typeface="Arial" panose="020B0604020202020204" pitchFamily="34" charset="0"/>
            </a:endParaRPr>
          </a:p>
        </p:txBody>
      </p:sp>
      <p:sp>
        <p:nvSpPr>
          <p:cNvPr id="11" name="矩形 10">
            <a:extLst>
              <a:ext uri="{FF2B5EF4-FFF2-40B4-BE49-F238E27FC236}">
                <a16:creationId xmlns:a16="http://schemas.microsoft.com/office/drawing/2014/main" id="{C9538BED-0EE5-4F0B-BED2-D2F4BB3A1BAE}"/>
              </a:ext>
            </a:extLst>
          </p:cNvPr>
          <p:cNvSpPr/>
          <p:nvPr/>
        </p:nvSpPr>
        <p:spPr>
          <a:xfrm>
            <a:off x="5899172" y="1047208"/>
            <a:ext cx="2535781" cy="2147551"/>
          </a:xfrm>
          <a:prstGeom prst="rect">
            <a:avLst/>
          </a:prstGeom>
          <a:noFill/>
          <a:ln w="3175">
            <a:solidFill>
              <a:srgbClr val="6E7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758EB23-6F27-4E6B-86AB-597D88596C8A}"/>
              </a:ext>
            </a:extLst>
          </p:cNvPr>
          <p:cNvSpPr/>
          <p:nvPr/>
        </p:nvSpPr>
        <p:spPr>
          <a:xfrm>
            <a:off x="6198554" y="3314681"/>
            <a:ext cx="1937017" cy="480132"/>
          </a:xfrm>
          <a:prstGeom prst="rect">
            <a:avLst/>
          </a:prstGeom>
          <a:solidFill>
            <a:srgbClr val="6E77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i="1" dirty="0">
                <a:latin typeface="Arial" panose="020B0604020202020204" pitchFamily="34" charset="0"/>
                <a:cs typeface="Arial" panose="020B0604020202020204" pitchFamily="34" charset="0"/>
              </a:rPr>
              <a:t>Public-key</a:t>
            </a:r>
            <a:r>
              <a:rPr lang="zh-CN" altLang="en-US" sz="1400" i="1" dirty="0">
                <a:latin typeface="Arial" panose="020B0604020202020204" pitchFamily="34" charset="0"/>
                <a:cs typeface="Arial" panose="020B0604020202020204" pitchFamily="34" charset="0"/>
              </a:rPr>
              <a:t> </a:t>
            </a:r>
            <a:r>
              <a:rPr lang="en-US" altLang="zh-CN" sz="1400" i="1" dirty="0">
                <a:latin typeface="Arial" panose="020B0604020202020204" pitchFamily="34" charset="0"/>
                <a:cs typeface="Arial" panose="020B0604020202020204" pitchFamily="34" charset="0"/>
              </a:rPr>
              <a:t>encryption </a:t>
            </a:r>
            <a:endParaRPr lang="en-GB" altLang="zh-CN" sz="1400" i="1" dirty="0">
              <a:latin typeface="Arial" panose="020B0604020202020204" pitchFamily="34" charset="0"/>
              <a:cs typeface="Arial" panose="020B0604020202020204" pitchFamily="34" charset="0"/>
            </a:endParaRPr>
          </a:p>
        </p:txBody>
      </p:sp>
      <p:pic>
        <p:nvPicPr>
          <p:cNvPr id="2050" name="Picture 2" descr="diagram showing encrypt with a key and decrypt process">
            <a:extLst>
              <a:ext uri="{FF2B5EF4-FFF2-40B4-BE49-F238E27FC236}">
                <a16:creationId xmlns:a16="http://schemas.microsoft.com/office/drawing/2014/main" id="{64CEE431-6D72-CC8E-B497-25DC50298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791" y="1456655"/>
            <a:ext cx="4041689" cy="39446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AE9FD2A-A388-BC7A-D588-D438E1922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050" y="997969"/>
            <a:ext cx="2202849" cy="2149981"/>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6">
            <a:extLst>
              <a:ext uri="{FF2B5EF4-FFF2-40B4-BE49-F238E27FC236}">
                <a16:creationId xmlns:a16="http://schemas.microsoft.com/office/drawing/2014/main" id="{C2FD274D-200C-859B-4825-D9B9AEF11C44}"/>
              </a:ext>
            </a:extLst>
          </p:cNvPr>
          <p:cNvSpPr/>
          <p:nvPr/>
        </p:nvSpPr>
        <p:spPr>
          <a:xfrm>
            <a:off x="8701081" y="1101472"/>
            <a:ext cx="2901639" cy="2087784"/>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4" name="Picture 6">
            <a:extLst>
              <a:ext uri="{FF2B5EF4-FFF2-40B4-BE49-F238E27FC236}">
                <a16:creationId xmlns:a16="http://schemas.microsoft.com/office/drawing/2014/main" id="{E9B53497-CB27-7A61-2C0F-283F36E866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1567" y="1071588"/>
            <a:ext cx="2801153" cy="2147551"/>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99">
            <a:extLst>
              <a:ext uri="{FF2B5EF4-FFF2-40B4-BE49-F238E27FC236}">
                <a16:creationId xmlns:a16="http://schemas.microsoft.com/office/drawing/2014/main" id="{4ED12AA6-EDE9-2854-33ED-DC3E734DEE54}"/>
              </a:ext>
            </a:extLst>
          </p:cNvPr>
          <p:cNvSpPr txBox="1"/>
          <p:nvPr/>
        </p:nvSpPr>
        <p:spPr>
          <a:xfrm>
            <a:off x="2866963" y="5876772"/>
            <a:ext cx="6458074" cy="404598"/>
          </a:xfrm>
          <a:prstGeom prst="rect">
            <a:avLst/>
          </a:prstGeom>
          <a:noFill/>
        </p:spPr>
        <p:txBody>
          <a:bodyPr wrap="square">
            <a:spAutoFit/>
          </a:bodyPr>
          <a:lstStyle/>
          <a:p>
            <a:pPr>
              <a:lnSpc>
                <a:spcPct val="110000"/>
              </a:lnSpc>
            </a:pPr>
            <a:r>
              <a:rPr lang="en-US" altLang="zh-CN" sz="2000" b="0" i="0" dirty="0">
                <a:solidFill>
                  <a:srgbClr val="000000"/>
                </a:solidFill>
                <a:effectLst/>
                <a:latin typeface="Linux Libertine"/>
              </a:rPr>
              <a:t>These</a:t>
            </a:r>
            <a:r>
              <a:rPr lang="zh-CN" altLang="en-US" sz="2000" b="0" i="0" dirty="0">
                <a:solidFill>
                  <a:srgbClr val="000000"/>
                </a:solidFill>
                <a:effectLst/>
                <a:latin typeface="Linux Libertine"/>
              </a:rPr>
              <a:t> </a:t>
            </a:r>
            <a:r>
              <a:rPr lang="en-US" altLang="zh-CN" sz="2000" b="0" i="0" dirty="0">
                <a:solidFill>
                  <a:srgbClr val="000000"/>
                </a:solidFill>
                <a:effectLst/>
                <a:latin typeface="Linux Libertine"/>
              </a:rPr>
              <a:t>diagram</a:t>
            </a:r>
            <a:r>
              <a:rPr lang="en-US" altLang="zh-CN" sz="2000" dirty="0">
                <a:solidFill>
                  <a:srgbClr val="000000"/>
                </a:solidFill>
                <a:latin typeface="Linux Libertine"/>
              </a:rPr>
              <a:t>s</a:t>
            </a:r>
            <a:r>
              <a:rPr lang="zh-CN" altLang="en-US" sz="2000" dirty="0">
                <a:solidFill>
                  <a:srgbClr val="000000"/>
                </a:solidFill>
                <a:latin typeface="Linux Libertine"/>
              </a:rPr>
              <a:t> </a:t>
            </a:r>
            <a:r>
              <a:rPr lang="en-US" altLang="zh-CN" sz="2000" dirty="0">
                <a:solidFill>
                  <a:srgbClr val="000000"/>
                </a:solidFill>
                <a:latin typeface="Linux Libertine"/>
              </a:rPr>
              <a:t>shows</a:t>
            </a:r>
            <a:r>
              <a:rPr lang="zh-CN" altLang="en-US" sz="2000" dirty="0">
                <a:solidFill>
                  <a:srgbClr val="000000"/>
                </a:solidFill>
                <a:latin typeface="Linux Libertine"/>
              </a:rPr>
              <a:t> </a:t>
            </a:r>
            <a:r>
              <a:rPr lang="en-US" altLang="zh-CN" sz="2000" dirty="0">
                <a:solidFill>
                  <a:srgbClr val="000000"/>
                </a:solidFill>
                <a:latin typeface="Linux Libertine"/>
              </a:rPr>
              <a:t>the</a:t>
            </a:r>
            <a:r>
              <a:rPr lang="zh-CN" altLang="en-US" sz="2000" dirty="0">
                <a:solidFill>
                  <a:srgbClr val="000000"/>
                </a:solidFill>
                <a:latin typeface="Linux Libertine"/>
              </a:rPr>
              <a:t> </a:t>
            </a:r>
            <a:r>
              <a:rPr lang="en-US" altLang="zh-CN" sz="2000" dirty="0">
                <a:solidFill>
                  <a:srgbClr val="000000"/>
                </a:solidFill>
                <a:latin typeface="Linux Libertine"/>
              </a:rPr>
              <a:t>principle</a:t>
            </a:r>
            <a:r>
              <a:rPr lang="zh-CN" altLang="en-US" sz="2000" dirty="0">
                <a:solidFill>
                  <a:srgbClr val="000000"/>
                </a:solidFill>
                <a:latin typeface="Linux Libertine"/>
              </a:rPr>
              <a:t> </a:t>
            </a:r>
            <a:r>
              <a:rPr lang="en-US" altLang="zh-CN" sz="2000" dirty="0">
                <a:solidFill>
                  <a:srgbClr val="000000"/>
                </a:solidFill>
                <a:latin typeface="Linux Libertine"/>
              </a:rPr>
              <a:t>of</a:t>
            </a:r>
            <a:r>
              <a:rPr lang="zh-CN" altLang="en-US" sz="2000" dirty="0">
                <a:solidFill>
                  <a:srgbClr val="000000"/>
                </a:solidFill>
                <a:latin typeface="Linux Libertine"/>
              </a:rPr>
              <a:t> </a:t>
            </a:r>
            <a:r>
              <a:rPr lang="en-US" altLang="zh-CN" sz="2000" dirty="0">
                <a:solidFill>
                  <a:srgbClr val="000000"/>
                </a:solidFill>
                <a:latin typeface="Linux Libertine"/>
              </a:rPr>
              <a:t>three</a:t>
            </a:r>
            <a:r>
              <a:rPr lang="zh-CN" altLang="en-US" sz="2000" dirty="0">
                <a:solidFill>
                  <a:srgbClr val="000000"/>
                </a:solidFill>
                <a:latin typeface="Linux Libertine"/>
              </a:rPr>
              <a:t> </a:t>
            </a:r>
            <a:r>
              <a:rPr lang="en-US" altLang="zh-CN" sz="2000" dirty="0">
                <a:solidFill>
                  <a:srgbClr val="000000"/>
                </a:solidFill>
                <a:latin typeface="Linux Libertine"/>
              </a:rPr>
              <a:t>encryptions.</a:t>
            </a:r>
            <a:endParaRPr lang="en-US" sz="2000" b="0" i="0" dirty="0">
              <a:solidFill>
                <a:srgbClr val="000000"/>
              </a:solidFill>
              <a:effectLst/>
              <a:latin typeface="Linux Libertine"/>
            </a:endParaRPr>
          </a:p>
        </p:txBody>
      </p:sp>
      <p:sp>
        <p:nvSpPr>
          <p:cNvPr id="9" name="灯片编号占位符 8">
            <a:extLst>
              <a:ext uri="{FF2B5EF4-FFF2-40B4-BE49-F238E27FC236}">
                <a16:creationId xmlns:a16="http://schemas.microsoft.com/office/drawing/2014/main" id="{89E86CD2-7640-BA56-8BB2-7CDE5560F873}"/>
              </a:ext>
            </a:extLst>
          </p:cNvPr>
          <p:cNvSpPr>
            <a:spLocks noGrp="1"/>
          </p:cNvSpPr>
          <p:nvPr>
            <p:ph type="sldNum" sz="quarter" idx="12"/>
          </p:nvPr>
        </p:nvSpPr>
        <p:spPr/>
        <p:txBody>
          <a:bodyPr/>
          <a:lstStyle/>
          <a:p>
            <a:fld id="{DE889C00-3007-445F-903C-C55D6E6A648E}" type="slidenum">
              <a:rPr lang="zh-CN" altLang="en-US" smtClean="0"/>
              <a:pPr/>
              <a:t>4</a:t>
            </a:fld>
            <a:endParaRPr lang="zh-CN" altLang="en-US"/>
          </a:p>
        </p:txBody>
      </p:sp>
      <p:sp>
        <p:nvSpPr>
          <p:cNvPr id="16" name="矩形 15">
            <a:extLst>
              <a:ext uri="{FF2B5EF4-FFF2-40B4-BE49-F238E27FC236}">
                <a16:creationId xmlns:a16="http://schemas.microsoft.com/office/drawing/2014/main" id="{D095AA46-3B22-7320-89F4-F422F1AA08FD}"/>
              </a:ext>
            </a:extLst>
          </p:cNvPr>
          <p:cNvSpPr/>
          <p:nvPr/>
        </p:nvSpPr>
        <p:spPr>
          <a:xfrm>
            <a:off x="9183391" y="3366803"/>
            <a:ext cx="1937017" cy="480132"/>
          </a:xfrm>
          <a:prstGeom prst="rect">
            <a:avLst/>
          </a:prstGeom>
          <a:solidFill>
            <a:srgbClr val="6E77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i="1" dirty="0">
                <a:latin typeface="Arial" panose="020B0604020202020204" pitchFamily="34" charset="0"/>
                <a:cs typeface="Arial" panose="020B0604020202020204" pitchFamily="34" charset="0"/>
              </a:rPr>
              <a:t>Hash Function </a:t>
            </a:r>
            <a:endParaRPr lang="en-GB" altLang="zh-CN" sz="1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59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25E79-87FE-4976-98E0-74FF651BFE01}"/>
              </a:ext>
            </a:extLst>
          </p:cNvPr>
          <p:cNvSpPr>
            <a:spLocks noGrp="1"/>
          </p:cNvSpPr>
          <p:nvPr>
            <p:ph type="title"/>
          </p:nvPr>
        </p:nvSpPr>
        <p:spPr>
          <a:xfrm>
            <a:off x="3611880" y="230255"/>
            <a:ext cx="7990840" cy="480131"/>
          </a:xfrm>
        </p:spPr>
        <p:txBody>
          <a:bodyPr/>
          <a:lstStyle/>
          <a:p>
            <a:r>
              <a:rPr lang="en-GB" altLang="zh-CN" sz="2800" b="1">
                <a:solidFill>
                  <a:schemeClr val="bg1"/>
                </a:solidFill>
                <a:latin typeface="Arial" panose="020B0604020202020204" pitchFamily="34" charset="0"/>
                <a:cs typeface="Arial" panose="020B0604020202020204" pitchFamily="34" charset="0"/>
              </a:rPr>
              <a:t>Background </a:t>
            </a:r>
            <a:endParaRPr lang="zh-CN" altLang="en-US"/>
          </a:p>
        </p:txBody>
      </p:sp>
      <p:grpSp>
        <p:nvGrpSpPr>
          <p:cNvPr id="3" name="Group 28">
            <a:extLst>
              <a:ext uri="{FF2B5EF4-FFF2-40B4-BE49-F238E27FC236}">
                <a16:creationId xmlns:a16="http://schemas.microsoft.com/office/drawing/2014/main" id="{187EEEFB-43A7-4A90-BA0A-2D75BB9D07B4}"/>
              </a:ext>
            </a:extLst>
          </p:cNvPr>
          <p:cNvGrpSpPr/>
          <p:nvPr/>
        </p:nvGrpSpPr>
        <p:grpSpPr>
          <a:xfrm>
            <a:off x="322173" y="2626190"/>
            <a:ext cx="336919" cy="336919"/>
            <a:chOff x="6825881" y="3493932"/>
            <a:chExt cx="445238" cy="445238"/>
          </a:xfrm>
        </p:grpSpPr>
        <p:sp>
          <p:nvSpPr>
            <p:cNvPr id="4" name="Oval 29">
              <a:extLst>
                <a:ext uri="{FF2B5EF4-FFF2-40B4-BE49-F238E27FC236}">
                  <a16:creationId xmlns:a16="http://schemas.microsoft.com/office/drawing/2014/main" id="{E1D55D57-3D9A-47AF-87EC-2288E52E2AE7}"/>
                </a:ext>
              </a:extLst>
            </p:cNvPr>
            <p:cNvSpPr/>
            <p:nvPr/>
          </p:nvSpPr>
          <p:spPr>
            <a:xfrm>
              <a:off x="6825881" y="3493932"/>
              <a:ext cx="445238" cy="445238"/>
            </a:xfrm>
            <a:prstGeom prst="ellipse">
              <a:avLst/>
            </a:prstGeom>
            <a:solidFill>
              <a:srgbClr val="58C9B9">
                <a:alpha val="32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5" name="Oval 30">
              <a:extLst>
                <a:ext uri="{FF2B5EF4-FFF2-40B4-BE49-F238E27FC236}">
                  <a16:creationId xmlns:a16="http://schemas.microsoft.com/office/drawing/2014/main" id="{43407566-D515-476B-82D4-230CC6E9CFAA}"/>
                </a:ext>
              </a:extLst>
            </p:cNvPr>
            <p:cNvSpPr/>
            <p:nvPr/>
          </p:nvSpPr>
          <p:spPr>
            <a:xfrm>
              <a:off x="6934200" y="3602251"/>
              <a:ext cx="228600" cy="228600"/>
            </a:xfrm>
            <a:prstGeom prst="ellipse">
              <a:avLst/>
            </a:prstGeom>
            <a:solidFill>
              <a:srgbClr val="9DC8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grpSp>
      <p:cxnSp>
        <p:nvCxnSpPr>
          <p:cNvPr id="6" name="Straight Connector 20">
            <a:extLst>
              <a:ext uri="{FF2B5EF4-FFF2-40B4-BE49-F238E27FC236}">
                <a16:creationId xmlns:a16="http://schemas.microsoft.com/office/drawing/2014/main" id="{709C91B6-42C8-45BB-A315-ACEA7FADE5CB}"/>
              </a:ext>
            </a:extLst>
          </p:cNvPr>
          <p:cNvCxnSpPr>
            <a:cxnSpLocks/>
          </p:cNvCxnSpPr>
          <p:nvPr/>
        </p:nvCxnSpPr>
        <p:spPr>
          <a:xfrm>
            <a:off x="0" y="2794651"/>
            <a:ext cx="324196" cy="0"/>
          </a:xfrm>
          <a:prstGeom prst="line">
            <a:avLst/>
          </a:prstGeom>
          <a:noFill/>
          <a:ln w="12700" cap="flat" cmpd="sng" algn="ctr">
            <a:solidFill>
              <a:srgbClr val="58C9B9"/>
            </a:solidFill>
            <a:prstDash val="solid"/>
          </a:ln>
          <a:effectLst/>
        </p:spPr>
      </p:cxnSp>
      <p:sp>
        <p:nvSpPr>
          <p:cNvPr id="7" name="矩形 6">
            <a:extLst>
              <a:ext uri="{FF2B5EF4-FFF2-40B4-BE49-F238E27FC236}">
                <a16:creationId xmlns:a16="http://schemas.microsoft.com/office/drawing/2014/main" id="{0D0B5427-F2FF-4BB8-9A77-0F6A3CF0BE11}"/>
              </a:ext>
            </a:extLst>
          </p:cNvPr>
          <p:cNvSpPr/>
          <p:nvPr/>
        </p:nvSpPr>
        <p:spPr>
          <a:xfrm>
            <a:off x="1479247" y="1305442"/>
            <a:ext cx="3708273" cy="3151400"/>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5456F68-647D-4854-807D-CD254452FFBC}"/>
              </a:ext>
            </a:extLst>
          </p:cNvPr>
          <p:cNvSpPr/>
          <p:nvPr/>
        </p:nvSpPr>
        <p:spPr>
          <a:xfrm>
            <a:off x="1479246" y="4607330"/>
            <a:ext cx="3708273" cy="900000"/>
          </a:xfrm>
          <a:prstGeom prst="rect">
            <a:avLst/>
          </a:prstGeom>
          <a:solidFill>
            <a:srgbClr val="283C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600" i="1" dirty="0">
                <a:latin typeface="Arial" panose="020B0604020202020204" pitchFamily="34" charset="0"/>
                <a:cs typeface="Arial" panose="020B0604020202020204" pitchFamily="34" charset="0"/>
              </a:rPr>
              <a:t>A</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simple</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example</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of</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Symmetric-key</a:t>
            </a:r>
            <a:r>
              <a:rPr lang="zh-CN" altLang="en-US" sz="1600" i="1" dirty="0">
                <a:latin typeface="Arial" panose="020B0604020202020204" pitchFamily="34" charset="0"/>
                <a:cs typeface="Arial" panose="020B0604020202020204" pitchFamily="34" charset="0"/>
              </a:rPr>
              <a:t> </a:t>
            </a:r>
            <a:r>
              <a:rPr lang="en-US" altLang="zh-CN" sz="1600" i="1" dirty="0">
                <a:latin typeface="Arial" panose="020B0604020202020204" pitchFamily="34" charset="0"/>
                <a:cs typeface="Arial" panose="020B0604020202020204" pitchFamily="34" charset="0"/>
              </a:rPr>
              <a:t>encryption</a:t>
            </a:r>
            <a:r>
              <a:rPr lang="zh-CN" altLang="en-US" sz="1600" i="1" dirty="0">
                <a:latin typeface="Arial" panose="020B0604020202020204" pitchFamily="34" charset="0"/>
                <a:cs typeface="Arial" panose="020B0604020202020204" pitchFamily="34" charset="0"/>
              </a:rPr>
              <a:t> </a:t>
            </a:r>
            <a:endParaRPr lang="en-GB" altLang="zh-CN" sz="1600" i="1" dirty="0">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C9538BED-0EE5-4F0B-BED2-D2F4BB3A1BAE}"/>
              </a:ext>
            </a:extLst>
          </p:cNvPr>
          <p:cNvSpPr/>
          <p:nvPr/>
        </p:nvSpPr>
        <p:spPr>
          <a:xfrm>
            <a:off x="7160205" y="2863810"/>
            <a:ext cx="2929243" cy="2291788"/>
          </a:xfrm>
          <a:prstGeom prst="rect">
            <a:avLst/>
          </a:prstGeom>
          <a:noFill/>
          <a:ln w="3175">
            <a:solidFill>
              <a:srgbClr val="6E7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758EB23-6F27-4E6B-86AB-597D88596C8A}"/>
              </a:ext>
            </a:extLst>
          </p:cNvPr>
          <p:cNvSpPr/>
          <p:nvPr/>
        </p:nvSpPr>
        <p:spPr>
          <a:xfrm>
            <a:off x="7436075" y="5313287"/>
            <a:ext cx="2366197" cy="404598"/>
          </a:xfrm>
          <a:prstGeom prst="rect">
            <a:avLst/>
          </a:prstGeom>
          <a:solidFill>
            <a:srgbClr val="6E77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i="1" dirty="0">
                <a:latin typeface="Arial" panose="020B0604020202020204" pitchFamily="34" charset="0"/>
                <a:cs typeface="Arial" panose="020B0604020202020204" pitchFamily="34" charset="0"/>
              </a:rPr>
              <a:t>A</a:t>
            </a:r>
            <a:r>
              <a:rPr lang="zh-CN" altLang="en-US" sz="1400" i="1" dirty="0">
                <a:latin typeface="Arial" panose="020B0604020202020204" pitchFamily="34" charset="0"/>
                <a:cs typeface="Arial" panose="020B0604020202020204" pitchFamily="34" charset="0"/>
              </a:rPr>
              <a:t> </a:t>
            </a:r>
            <a:r>
              <a:rPr lang="en-US" altLang="zh-CN" sz="1400" i="1" dirty="0">
                <a:latin typeface="Arial" panose="020B0604020202020204" pitchFamily="34" charset="0"/>
                <a:cs typeface="Arial" panose="020B0604020202020204" pitchFamily="34" charset="0"/>
              </a:rPr>
              <a:t>simple</a:t>
            </a:r>
            <a:r>
              <a:rPr lang="zh-CN" altLang="en-US" sz="1400" i="1" dirty="0">
                <a:latin typeface="Arial" panose="020B0604020202020204" pitchFamily="34" charset="0"/>
                <a:cs typeface="Arial" panose="020B0604020202020204" pitchFamily="34" charset="0"/>
              </a:rPr>
              <a:t> </a:t>
            </a:r>
            <a:r>
              <a:rPr lang="en-US" altLang="zh-CN" sz="1400" i="1" dirty="0">
                <a:latin typeface="Arial" panose="020B0604020202020204" pitchFamily="34" charset="0"/>
                <a:cs typeface="Arial" panose="020B0604020202020204" pitchFamily="34" charset="0"/>
              </a:rPr>
              <a:t>example</a:t>
            </a:r>
            <a:r>
              <a:rPr lang="zh-CN" altLang="en-US" sz="1400" i="1" dirty="0">
                <a:latin typeface="Arial" panose="020B0604020202020204" pitchFamily="34" charset="0"/>
                <a:cs typeface="Arial" panose="020B0604020202020204" pitchFamily="34" charset="0"/>
              </a:rPr>
              <a:t> </a:t>
            </a:r>
            <a:r>
              <a:rPr lang="en-US" altLang="zh-CN" sz="1400" i="1" dirty="0">
                <a:latin typeface="Arial" panose="020B0604020202020204" pitchFamily="34" charset="0"/>
                <a:cs typeface="Arial" panose="020B0604020202020204" pitchFamily="34" charset="0"/>
              </a:rPr>
              <a:t>of</a:t>
            </a:r>
            <a:r>
              <a:rPr lang="zh-CN" altLang="en-US" sz="1400" i="1" dirty="0">
                <a:latin typeface="Arial" panose="020B0604020202020204" pitchFamily="34" charset="0"/>
                <a:cs typeface="Arial" panose="020B0604020202020204" pitchFamily="34" charset="0"/>
              </a:rPr>
              <a:t> </a:t>
            </a:r>
            <a:r>
              <a:rPr lang="en-US" altLang="zh-CN" sz="1400" i="1" dirty="0">
                <a:latin typeface="Arial" panose="020B0604020202020204" pitchFamily="34" charset="0"/>
                <a:cs typeface="Arial" panose="020B0604020202020204" pitchFamily="34" charset="0"/>
              </a:rPr>
              <a:t>RSA</a:t>
            </a:r>
            <a:endParaRPr lang="en-GB" altLang="zh-CN" sz="1400" i="1" dirty="0">
              <a:latin typeface="Arial" panose="020B0604020202020204" pitchFamily="34" charset="0"/>
              <a:cs typeface="Arial" panose="020B0604020202020204" pitchFamily="34" charset="0"/>
            </a:endParaRPr>
          </a:p>
        </p:txBody>
      </p:sp>
      <p:sp>
        <p:nvSpPr>
          <p:cNvPr id="14" name="矩形 6">
            <a:extLst>
              <a:ext uri="{FF2B5EF4-FFF2-40B4-BE49-F238E27FC236}">
                <a16:creationId xmlns:a16="http://schemas.microsoft.com/office/drawing/2014/main" id="{C2FD274D-200C-859B-4825-D9B9AEF11C44}"/>
              </a:ext>
            </a:extLst>
          </p:cNvPr>
          <p:cNvSpPr/>
          <p:nvPr/>
        </p:nvSpPr>
        <p:spPr>
          <a:xfrm>
            <a:off x="7004482" y="1301066"/>
            <a:ext cx="3229386" cy="912856"/>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99">
            <a:extLst>
              <a:ext uri="{FF2B5EF4-FFF2-40B4-BE49-F238E27FC236}">
                <a16:creationId xmlns:a16="http://schemas.microsoft.com/office/drawing/2014/main" id="{4ED12AA6-EDE9-2854-33ED-DC3E734DEE54}"/>
              </a:ext>
            </a:extLst>
          </p:cNvPr>
          <p:cNvSpPr txBox="1"/>
          <p:nvPr/>
        </p:nvSpPr>
        <p:spPr>
          <a:xfrm>
            <a:off x="3123355" y="5960378"/>
            <a:ext cx="6458074" cy="404598"/>
          </a:xfrm>
          <a:prstGeom prst="rect">
            <a:avLst/>
          </a:prstGeom>
          <a:noFill/>
        </p:spPr>
        <p:txBody>
          <a:bodyPr wrap="square">
            <a:spAutoFit/>
          </a:bodyPr>
          <a:lstStyle/>
          <a:p>
            <a:pPr>
              <a:lnSpc>
                <a:spcPct val="110000"/>
              </a:lnSpc>
            </a:pPr>
            <a:r>
              <a:rPr lang="en-US" altLang="zh-CN" sz="2000" b="0" i="0" dirty="0">
                <a:solidFill>
                  <a:srgbClr val="000000"/>
                </a:solidFill>
                <a:effectLst/>
                <a:latin typeface="Linux Libertine"/>
              </a:rPr>
              <a:t>These</a:t>
            </a:r>
            <a:r>
              <a:rPr lang="zh-CN" altLang="en-US" sz="2000" b="0" i="0" dirty="0">
                <a:solidFill>
                  <a:srgbClr val="000000"/>
                </a:solidFill>
                <a:effectLst/>
                <a:latin typeface="Linux Libertine"/>
              </a:rPr>
              <a:t> </a:t>
            </a:r>
            <a:r>
              <a:rPr lang="en-US" altLang="zh-CN" sz="2000" b="0" i="0" dirty="0">
                <a:solidFill>
                  <a:srgbClr val="000000"/>
                </a:solidFill>
                <a:effectLst/>
                <a:latin typeface="Linux Libertine"/>
              </a:rPr>
              <a:t>diagram</a:t>
            </a:r>
            <a:r>
              <a:rPr lang="en-US" altLang="zh-CN" sz="2000" dirty="0">
                <a:solidFill>
                  <a:srgbClr val="000000"/>
                </a:solidFill>
                <a:latin typeface="Linux Libertine"/>
              </a:rPr>
              <a:t>s</a:t>
            </a:r>
            <a:r>
              <a:rPr lang="zh-CN" altLang="en-US" sz="2000" dirty="0">
                <a:solidFill>
                  <a:srgbClr val="000000"/>
                </a:solidFill>
                <a:latin typeface="Linux Libertine"/>
              </a:rPr>
              <a:t> </a:t>
            </a:r>
            <a:r>
              <a:rPr lang="en-US" altLang="zh-CN" sz="2000" dirty="0">
                <a:solidFill>
                  <a:srgbClr val="000000"/>
                </a:solidFill>
                <a:latin typeface="Linux Libertine"/>
              </a:rPr>
              <a:t>shows</a:t>
            </a:r>
            <a:r>
              <a:rPr lang="zh-CN" altLang="en-US" sz="2000" dirty="0">
                <a:solidFill>
                  <a:srgbClr val="000000"/>
                </a:solidFill>
                <a:latin typeface="Linux Libertine"/>
              </a:rPr>
              <a:t> </a:t>
            </a:r>
            <a:r>
              <a:rPr lang="en-US" altLang="zh-CN" sz="2000" dirty="0">
                <a:solidFill>
                  <a:srgbClr val="000000"/>
                </a:solidFill>
                <a:latin typeface="Linux Libertine"/>
              </a:rPr>
              <a:t>the</a:t>
            </a:r>
            <a:r>
              <a:rPr lang="zh-CN" altLang="en-US" sz="2000" dirty="0">
                <a:solidFill>
                  <a:srgbClr val="000000"/>
                </a:solidFill>
                <a:latin typeface="Linux Libertine"/>
              </a:rPr>
              <a:t> </a:t>
            </a:r>
            <a:r>
              <a:rPr lang="en-US" altLang="zh-CN" sz="2000" dirty="0">
                <a:solidFill>
                  <a:srgbClr val="000000"/>
                </a:solidFill>
                <a:latin typeface="Linux Libertine"/>
              </a:rPr>
              <a:t>principle</a:t>
            </a:r>
            <a:r>
              <a:rPr lang="zh-CN" altLang="en-US" sz="2000" dirty="0">
                <a:solidFill>
                  <a:srgbClr val="000000"/>
                </a:solidFill>
                <a:latin typeface="Linux Libertine"/>
              </a:rPr>
              <a:t> </a:t>
            </a:r>
            <a:r>
              <a:rPr lang="en-US" altLang="zh-CN" sz="2000" dirty="0">
                <a:solidFill>
                  <a:srgbClr val="000000"/>
                </a:solidFill>
                <a:latin typeface="Linux Libertine"/>
              </a:rPr>
              <a:t>of</a:t>
            </a:r>
            <a:r>
              <a:rPr lang="zh-CN" altLang="en-US" sz="2000" dirty="0">
                <a:solidFill>
                  <a:srgbClr val="000000"/>
                </a:solidFill>
                <a:latin typeface="Linux Libertine"/>
              </a:rPr>
              <a:t> </a:t>
            </a:r>
            <a:r>
              <a:rPr lang="en-US" altLang="zh-CN" sz="2000" dirty="0">
                <a:solidFill>
                  <a:srgbClr val="000000"/>
                </a:solidFill>
                <a:latin typeface="Linux Libertine"/>
              </a:rPr>
              <a:t>three</a:t>
            </a:r>
            <a:r>
              <a:rPr lang="zh-CN" altLang="en-US" sz="2000" dirty="0">
                <a:solidFill>
                  <a:srgbClr val="000000"/>
                </a:solidFill>
                <a:latin typeface="Linux Libertine"/>
              </a:rPr>
              <a:t> </a:t>
            </a:r>
            <a:r>
              <a:rPr lang="en-US" altLang="zh-CN" sz="2000" dirty="0">
                <a:solidFill>
                  <a:srgbClr val="000000"/>
                </a:solidFill>
                <a:latin typeface="Linux Libertine"/>
              </a:rPr>
              <a:t>encryptions.</a:t>
            </a:r>
            <a:endParaRPr lang="en-US" sz="2000" b="0" i="0" dirty="0">
              <a:solidFill>
                <a:srgbClr val="000000"/>
              </a:solidFill>
              <a:effectLst/>
              <a:latin typeface="Linux Libertine"/>
            </a:endParaRPr>
          </a:p>
        </p:txBody>
      </p:sp>
      <p:pic>
        <p:nvPicPr>
          <p:cNvPr id="9" name="Picture 8">
            <a:extLst>
              <a:ext uri="{FF2B5EF4-FFF2-40B4-BE49-F238E27FC236}">
                <a16:creationId xmlns:a16="http://schemas.microsoft.com/office/drawing/2014/main" id="{953BDF98-3E56-001A-2832-C2397D1A7790}"/>
              </a:ext>
            </a:extLst>
          </p:cNvPr>
          <p:cNvPicPr>
            <a:picLocks noChangeAspect="1"/>
          </p:cNvPicPr>
          <p:nvPr/>
        </p:nvPicPr>
        <p:blipFill>
          <a:blip r:embed="rId2"/>
          <a:stretch>
            <a:fillRect/>
          </a:stretch>
        </p:blipFill>
        <p:spPr>
          <a:xfrm>
            <a:off x="1849091" y="2044456"/>
            <a:ext cx="3100518" cy="1717210"/>
          </a:xfrm>
          <a:prstGeom prst="rect">
            <a:avLst/>
          </a:prstGeom>
        </p:spPr>
      </p:pic>
      <p:pic>
        <p:nvPicPr>
          <p:cNvPr id="13" name="Picture 12">
            <a:extLst>
              <a:ext uri="{FF2B5EF4-FFF2-40B4-BE49-F238E27FC236}">
                <a16:creationId xmlns:a16="http://schemas.microsoft.com/office/drawing/2014/main" id="{247EA94C-C34D-2A24-D40C-A7B90E7AD458}"/>
              </a:ext>
            </a:extLst>
          </p:cNvPr>
          <p:cNvPicPr>
            <a:picLocks noChangeAspect="1"/>
          </p:cNvPicPr>
          <p:nvPr/>
        </p:nvPicPr>
        <p:blipFill>
          <a:blip r:embed="rId3"/>
          <a:stretch>
            <a:fillRect/>
          </a:stretch>
        </p:blipFill>
        <p:spPr>
          <a:xfrm>
            <a:off x="7264024" y="3005750"/>
            <a:ext cx="2746915" cy="1906682"/>
          </a:xfrm>
          <a:prstGeom prst="rect">
            <a:avLst/>
          </a:prstGeom>
        </p:spPr>
      </p:pic>
      <p:pic>
        <p:nvPicPr>
          <p:cNvPr id="15" name="Picture 14">
            <a:extLst>
              <a:ext uri="{FF2B5EF4-FFF2-40B4-BE49-F238E27FC236}">
                <a16:creationId xmlns:a16="http://schemas.microsoft.com/office/drawing/2014/main" id="{3B1A0538-23AA-7C49-913E-AA823741ED85}"/>
              </a:ext>
            </a:extLst>
          </p:cNvPr>
          <p:cNvPicPr>
            <a:picLocks noChangeAspect="1"/>
          </p:cNvPicPr>
          <p:nvPr/>
        </p:nvPicPr>
        <p:blipFill>
          <a:blip r:embed="rId4"/>
          <a:stretch>
            <a:fillRect/>
          </a:stretch>
        </p:blipFill>
        <p:spPr>
          <a:xfrm>
            <a:off x="7329907" y="1397281"/>
            <a:ext cx="2615151" cy="733518"/>
          </a:xfrm>
          <a:prstGeom prst="rect">
            <a:avLst/>
          </a:prstGeom>
        </p:spPr>
      </p:pic>
      <p:sp>
        <p:nvSpPr>
          <p:cNvPr id="8" name="灯片编号占位符 7">
            <a:extLst>
              <a:ext uri="{FF2B5EF4-FFF2-40B4-BE49-F238E27FC236}">
                <a16:creationId xmlns:a16="http://schemas.microsoft.com/office/drawing/2014/main" id="{7F742D0B-BD50-5CB3-24F8-5A03AC86912F}"/>
              </a:ext>
            </a:extLst>
          </p:cNvPr>
          <p:cNvSpPr>
            <a:spLocks noGrp="1"/>
          </p:cNvSpPr>
          <p:nvPr>
            <p:ph type="sldNum" sz="quarter" idx="12"/>
          </p:nvPr>
        </p:nvSpPr>
        <p:spPr/>
        <p:txBody>
          <a:bodyPr/>
          <a:lstStyle/>
          <a:p>
            <a:fld id="{DE889C00-3007-445F-903C-C55D6E6A648E}" type="slidenum">
              <a:rPr lang="zh-CN" altLang="en-US" smtClean="0"/>
              <a:pPr/>
              <a:t>5</a:t>
            </a:fld>
            <a:endParaRPr lang="zh-CN" altLang="en-US"/>
          </a:p>
        </p:txBody>
      </p:sp>
      <p:sp>
        <p:nvSpPr>
          <p:cNvPr id="16" name="矩形 15">
            <a:extLst>
              <a:ext uri="{FF2B5EF4-FFF2-40B4-BE49-F238E27FC236}">
                <a16:creationId xmlns:a16="http://schemas.microsoft.com/office/drawing/2014/main" id="{F3133E27-C19C-A22A-7540-813A6599B178}"/>
              </a:ext>
            </a:extLst>
          </p:cNvPr>
          <p:cNvSpPr/>
          <p:nvPr/>
        </p:nvSpPr>
        <p:spPr>
          <a:xfrm>
            <a:off x="7491261" y="2278494"/>
            <a:ext cx="2255827" cy="450000"/>
          </a:xfrm>
          <a:prstGeom prst="rect">
            <a:avLst/>
          </a:prstGeom>
          <a:solidFill>
            <a:srgbClr val="6E77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1400" i="1" dirty="0">
                <a:latin typeface="Arial" panose="020B0604020202020204" pitchFamily="34" charset="0"/>
                <a:cs typeface="Arial" panose="020B0604020202020204" pitchFamily="34" charset="0"/>
              </a:rPr>
              <a:t>A</a:t>
            </a:r>
            <a:r>
              <a:rPr lang="zh-CN" altLang="en-US" sz="1400" i="1" dirty="0">
                <a:latin typeface="Arial" panose="020B0604020202020204" pitchFamily="34" charset="0"/>
                <a:cs typeface="Arial" panose="020B0604020202020204" pitchFamily="34" charset="0"/>
              </a:rPr>
              <a:t> </a:t>
            </a:r>
            <a:r>
              <a:rPr lang="en-US" altLang="zh-CN" sz="1400" i="1" dirty="0">
                <a:latin typeface="Arial" panose="020B0604020202020204" pitchFamily="34" charset="0"/>
                <a:cs typeface="Arial" panose="020B0604020202020204" pitchFamily="34" charset="0"/>
              </a:rPr>
              <a:t>simple</a:t>
            </a:r>
            <a:r>
              <a:rPr lang="zh-CN" altLang="en-US" sz="1400" i="1" dirty="0">
                <a:latin typeface="Arial" panose="020B0604020202020204" pitchFamily="34" charset="0"/>
                <a:cs typeface="Arial" panose="020B0604020202020204" pitchFamily="34" charset="0"/>
              </a:rPr>
              <a:t> </a:t>
            </a:r>
            <a:r>
              <a:rPr lang="en-US" altLang="zh-CN" sz="1400" i="1" dirty="0">
                <a:latin typeface="Arial" panose="020B0604020202020204" pitchFamily="34" charset="0"/>
                <a:cs typeface="Arial" panose="020B0604020202020204" pitchFamily="34" charset="0"/>
              </a:rPr>
              <a:t>example</a:t>
            </a:r>
            <a:r>
              <a:rPr lang="zh-CN" altLang="en-US" sz="1400" i="1" dirty="0">
                <a:latin typeface="Arial" panose="020B0604020202020204" pitchFamily="34" charset="0"/>
                <a:cs typeface="Arial" panose="020B0604020202020204" pitchFamily="34" charset="0"/>
              </a:rPr>
              <a:t> </a:t>
            </a:r>
            <a:r>
              <a:rPr lang="en-US" altLang="zh-CN" sz="1400" i="1" dirty="0">
                <a:latin typeface="Arial" panose="020B0604020202020204" pitchFamily="34" charset="0"/>
                <a:cs typeface="Arial" panose="020B0604020202020204" pitchFamily="34" charset="0"/>
              </a:rPr>
              <a:t>of</a:t>
            </a:r>
            <a:r>
              <a:rPr lang="zh-CN" altLang="en-US" sz="1400" i="1" dirty="0">
                <a:latin typeface="Arial" panose="020B0604020202020204" pitchFamily="34" charset="0"/>
                <a:cs typeface="Arial" panose="020B0604020202020204" pitchFamily="34" charset="0"/>
              </a:rPr>
              <a:t> </a:t>
            </a:r>
            <a:r>
              <a:rPr lang="en-US" altLang="zh-CN" sz="1400" i="1" dirty="0">
                <a:latin typeface="Arial" panose="020B0604020202020204" pitchFamily="34" charset="0"/>
                <a:cs typeface="Arial" panose="020B0604020202020204" pitchFamily="34" charset="0"/>
              </a:rPr>
              <a:t>Modular</a:t>
            </a:r>
            <a:r>
              <a:rPr lang="zh-CN" altLang="en-US" sz="1400" i="1" dirty="0">
                <a:latin typeface="Arial" panose="020B0604020202020204" pitchFamily="34" charset="0"/>
                <a:cs typeface="Arial" panose="020B0604020202020204" pitchFamily="34" charset="0"/>
              </a:rPr>
              <a:t> </a:t>
            </a:r>
            <a:r>
              <a:rPr lang="en-US" altLang="zh-CN" sz="1400" i="1" dirty="0">
                <a:latin typeface="Arial" panose="020B0604020202020204" pitchFamily="34" charset="0"/>
                <a:cs typeface="Arial" panose="020B0604020202020204" pitchFamily="34" charset="0"/>
              </a:rPr>
              <a:t>Hash</a:t>
            </a:r>
            <a:r>
              <a:rPr lang="zh-CN" altLang="en-US" sz="1400" i="1" dirty="0">
                <a:latin typeface="Arial" panose="020B0604020202020204" pitchFamily="34" charset="0"/>
                <a:cs typeface="Arial" panose="020B0604020202020204" pitchFamily="34" charset="0"/>
              </a:rPr>
              <a:t> </a:t>
            </a:r>
            <a:r>
              <a:rPr lang="en-US" altLang="zh-CN" sz="1400" i="1" dirty="0">
                <a:latin typeface="Arial" panose="020B0604020202020204" pitchFamily="34" charset="0"/>
                <a:cs typeface="Arial" panose="020B0604020202020204" pitchFamily="34" charset="0"/>
              </a:rPr>
              <a:t>function</a:t>
            </a:r>
            <a:endParaRPr lang="en-GB" altLang="zh-CN" sz="1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385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7D36AB-5637-4C46-A97D-041BE42A7F21}"/>
              </a:ext>
            </a:extLst>
          </p:cNvPr>
          <p:cNvSpPr>
            <a:spLocks noGrp="1"/>
          </p:cNvSpPr>
          <p:nvPr>
            <p:ph type="title"/>
          </p:nvPr>
        </p:nvSpPr>
        <p:spPr>
          <a:xfrm>
            <a:off x="3611880" y="230255"/>
            <a:ext cx="7990840" cy="480131"/>
          </a:xfrm>
        </p:spPr>
        <p:txBody>
          <a:bodyPr/>
          <a:lstStyle/>
          <a:p>
            <a:r>
              <a:rPr lang="en-US" altLang="zh-CN" dirty="0"/>
              <a:t>Background-Lightweight</a:t>
            </a:r>
            <a:r>
              <a:rPr lang="zh-CN" altLang="en-US" dirty="0"/>
              <a:t> </a:t>
            </a:r>
            <a:r>
              <a:rPr lang="en-US" altLang="zh-CN" dirty="0"/>
              <a:t>Cipher</a:t>
            </a:r>
            <a:r>
              <a:rPr lang="en-GB" altLang="zh-CN" dirty="0"/>
              <a:t> </a:t>
            </a:r>
            <a:endParaRPr lang="zh-CN" altLang="en-US" dirty="0"/>
          </a:p>
        </p:txBody>
      </p:sp>
      <p:sp>
        <p:nvSpPr>
          <p:cNvPr id="3" name="išľïḓe">
            <a:extLst>
              <a:ext uri="{FF2B5EF4-FFF2-40B4-BE49-F238E27FC236}">
                <a16:creationId xmlns:a16="http://schemas.microsoft.com/office/drawing/2014/main" id="{2A71B5CE-1DF4-45C7-A57D-5813A11BBDF3}"/>
              </a:ext>
            </a:extLst>
          </p:cNvPr>
          <p:cNvSpPr/>
          <p:nvPr/>
        </p:nvSpPr>
        <p:spPr>
          <a:xfrm>
            <a:off x="0" y="3981918"/>
            <a:ext cx="11496675" cy="2520000"/>
          </a:xfrm>
          <a:prstGeom prst="roundRect">
            <a:avLst>
              <a:gd name="adj" fmla="val 2333"/>
            </a:avLst>
          </a:prstGeom>
          <a:solidFill>
            <a:schemeClr val="bg1"/>
          </a:solidFill>
          <a:ln>
            <a:noFill/>
          </a:ln>
          <a:effectLst>
            <a:outerShdw blurRad="508000" dist="1016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D25AB90-1B43-4274-A450-E5C5F29BD3F7}"/>
              </a:ext>
            </a:extLst>
          </p:cNvPr>
          <p:cNvSpPr/>
          <p:nvPr/>
        </p:nvSpPr>
        <p:spPr>
          <a:xfrm>
            <a:off x="947540" y="4141021"/>
            <a:ext cx="10296920" cy="2307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p>
            <a:pPr marL="171450" indent="-171450" algn="just" defTabSz="914377">
              <a:lnSpc>
                <a:spcPct val="120000"/>
              </a:lnSpc>
              <a:spcBef>
                <a:spcPct val="0"/>
              </a:spcBef>
              <a:buFont typeface="Arial" panose="020B0604020202020204" pitchFamily="34" charset="0"/>
              <a:buChar char="•"/>
            </a:pPr>
            <a:r>
              <a:rPr lang="en-US" altLang="zh-CN" dirty="0"/>
              <a:t>Lightweight cryptography -</a:t>
            </a:r>
            <a:r>
              <a:rPr lang="zh-CN" altLang="en-US" dirty="0"/>
              <a:t> </a:t>
            </a:r>
            <a:r>
              <a:rPr lang="en-US" altLang="zh-CN" dirty="0"/>
              <a:t>Cryptographic</a:t>
            </a:r>
            <a:r>
              <a:rPr lang="zh-CN" altLang="en-US" dirty="0"/>
              <a:t> </a:t>
            </a:r>
            <a:r>
              <a:rPr lang="en-US" altLang="zh-CN" dirty="0"/>
              <a:t>algorithm tailored for implementation in constrained including RFID tags, sensors, contactless smart cards, healthcare devices, and so on. environments</a:t>
            </a:r>
          </a:p>
          <a:p>
            <a:pPr marL="171450" indent="-171450" algn="just" defTabSz="914377">
              <a:lnSpc>
                <a:spcPct val="120000"/>
              </a:lnSpc>
              <a:spcBef>
                <a:spcPct val="0"/>
              </a:spcBef>
              <a:buFont typeface="Arial" panose="020B0604020202020204" pitchFamily="34" charset="0"/>
              <a:buChar char="•"/>
            </a:pPr>
            <a:r>
              <a:rPr lang="en-US" altLang="zh-CN" dirty="0"/>
              <a:t>This study focus on KATAN family, is a lightweight cipher and a hardware-oriented block ciphers.  </a:t>
            </a:r>
          </a:p>
        </p:txBody>
      </p:sp>
      <p:grpSp>
        <p:nvGrpSpPr>
          <p:cNvPr id="6" name="f6b4786c-fbd0-4f7c-928f-d22bc9015b7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CB39600-9F06-4D51-BAA6-2CDE05CE08FC}"/>
              </a:ext>
            </a:extLst>
          </p:cNvPr>
          <p:cNvGrpSpPr>
            <a:grpSpLocks noChangeAspect="1"/>
          </p:cNvGrpSpPr>
          <p:nvPr>
            <p:custDataLst>
              <p:tags r:id="rId1"/>
            </p:custDataLst>
          </p:nvPr>
        </p:nvGrpSpPr>
        <p:grpSpPr>
          <a:xfrm>
            <a:off x="7607300" y="1563858"/>
            <a:ext cx="2905568" cy="1862921"/>
            <a:chOff x="2699092" y="1108339"/>
            <a:chExt cx="7016408" cy="4498609"/>
          </a:xfrm>
        </p:grpSpPr>
        <p:sp>
          <p:nvSpPr>
            <p:cNvPr id="7" name="išḷiḓe">
              <a:extLst>
                <a:ext uri="{FF2B5EF4-FFF2-40B4-BE49-F238E27FC236}">
                  <a16:creationId xmlns:a16="http://schemas.microsoft.com/office/drawing/2014/main" id="{535E7DE0-A896-446A-B451-455D3F9775A4}"/>
                </a:ext>
              </a:extLst>
            </p:cNvPr>
            <p:cNvSpPr/>
            <p:nvPr/>
          </p:nvSpPr>
          <p:spPr bwMode="auto">
            <a:xfrm>
              <a:off x="2699092" y="2056662"/>
              <a:ext cx="7016408" cy="3128282"/>
            </a:xfrm>
            <a:custGeom>
              <a:avLst/>
              <a:gdLst>
                <a:gd name="T0" fmla="*/ 1691 w 2494"/>
                <a:gd name="T1" fmla="*/ 1007 h 1111"/>
                <a:gd name="T2" fmla="*/ 1687 w 2494"/>
                <a:gd name="T3" fmla="*/ 1041 h 1111"/>
                <a:gd name="T4" fmla="*/ 1682 w 2494"/>
                <a:gd name="T5" fmla="*/ 1040 h 1111"/>
                <a:gd name="T6" fmla="*/ 1667 w 2494"/>
                <a:gd name="T7" fmla="*/ 1048 h 1111"/>
                <a:gd name="T8" fmla="*/ 1668 w 2494"/>
                <a:gd name="T9" fmla="*/ 1036 h 1111"/>
                <a:gd name="T10" fmla="*/ 1114 w 2494"/>
                <a:gd name="T11" fmla="*/ 671 h 1111"/>
                <a:gd name="T12" fmla="*/ 1123 w 2494"/>
                <a:gd name="T13" fmla="*/ 667 h 1111"/>
                <a:gd name="T14" fmla="*/ 1123 w 2494"/>
                <a:gd name="T15" fmla="*/ 668 h 1111"/>
                <a:gd name="T16" fmla="*/ 1123 w 2494"/>
                <a:gd name="T17" fmla="*/ 671 h 1111"/>
                <a:gd name="T18" fmla="*/ 1123 w 2494"/>
                <a:gd name="T19" fmla="*/ 672 h 1111"/>
                <a:gd name="T20" fmla="*/ 1123 w 2494"/>
                <a:gd name="T21" fmla="*/ 672 h 1111"/>
                <a:gd name="T22" fmla="*/ 1123 w 2494"/>
                <a:gd name="T23" fmla="*/ 672 h 1111"/>
                <a:gd name="T24" fmla="*/ 1123 w 2494"/>
                <a:gd name="T25" fmla="*/ 672 h 1111"/>
                <a:gd name="T26" fmla="*/ 1123 w 2494"/>
                <a:gd name="T27" fmla="*/ 672 h 1111"/>
                <a:gd name="T28" fmla="*/ 1123 w 2494"/>
                <a:gd name="T29" fmla="*/ 673 h 1111"/>
                <a:gd name="T30" fmla="*/ 1124 w 2494"/>
                <a:gd name="T31" fmla="*/ 678 h 1111"/>
                <a:gd name="T32" fmla="*/ 1127 w 2494"/>
                <a:gd name="T33" fmla="*/ 721 h 1111"/>
                <a:gd name="T34" fmla="*/ 1138 w 2494"/>
                <a:gd name="T35" fmla="*/ 779 h 1111"/>
                <a:gd name="T36" fmla="*/ 1137 w 2494"/>
                <a:gd name="T37" fmla="*/ 807 h 1111"/>
                <a:gd name="T38" fmla="*/ 1125 w 2494"/>
                <a:gd name="T39" fmla="*/ 811 h 1111"/>
                <a:gd name="T40" fmla="*/ 1121 w 2494"/>
                <a:gd name="T41" fmla="*/ 789 h 1111"/>
                <a:gd name="T42" fmla="*/ 1116 w 2494"/>
                <a:gd name="T43" fmla="*/ 742 h 1111"/>
                <a:gd name="T44" fmla="*/ 1112 w 2494"/>
                <a:gd name="T45" fmla="*/ 811 h 1111"/>
                <a:gd name="T46" fmla="*/ 1094 w 2494"/>
                <a:gd name="T47" fmla="*/ 785 h 1111"/>
                <a:gd name="T48" fmla="*/ 1093 w 2494"/>
                <a:gd name="T49" fmla="*/ 776 h 1111"/>
                <a:gd name="T50" fmla="*/ 1104 w 2494"/>
                <a:gd name="T51" fmla="*/ 723 h 1111"/>
                <a:gd name="T52" fmla="*/ 1114 w 2494"/>
                <a:gd name="T53" fmla="*/ 678 h 1111"/>
                <a:gd name="T54" fmla="*/ 1114 w 2494"/>
                <a:gd name="T55" fmla="*/ 671 h 1111"/>
                <a:gd name="T56" fmla="*/ 1971 w 2494"/>
                <a:gd name="T57" fmla="*/ 602 h 1111"/>
                <a:gd name="T58" fmla="*/ 1980 w 2494"/>
                <a:gd name="T59" fmla="*/ 595 h 1111"/>
                <a:gd name="T60" fmla="*/ 1968 w 2494"/>
                <a:gd name="T61" fmla="*/ 607 h 1111"/>
                <a:gd name="T62" fmla="*/ 1100 w 2494"/>
                <a:gd name="T63" fmla="*/ 0 h 1111"/>
                <a:gd name="T64" fmla="*/ 816 w 2494"/>
                <a:gd name="T65" fmla="*/ 89 h 1111"/>
                <a:gd name="T66" fmla="*/ 603 w 2494"/>
                <a:gd name="T67" fmla="*/ 530 h 1111"/>
                <a:gd name="T68" fmla="*/ 457 w 2494"/>
                <a:gd name="T69" fmla="*/ 463 h 1111"/>
                <a:gd name="T70" fmla="*/ 265 w 2494"/>
                <a:gd name="T71" fmla="*/ 440 h 1111"/>
                <a:gd name="T72" fmla="*/ 0 w 2494"/>
                <a:gd name="T73" fmla="*/ 1111 h 1111"/>
                <a:gd name="T74" fmla="*/ 588 w 2494"/>
                <a:gd name="T75" fmla="*/ 1111 h 1111"/>
                <a:gd name="T76" fmla="*/ 831 w 2494"/>
                <a:gd name="T77" fmla="*/ 1111 h 1111"/>
                <a:gd name="T78" fmla="*/ 1272 w 2494"/>
                <a:gd name="T79" fmla="*/ 1111 h 1111"/>
                <a:gd name="T80" fmla="*/ 1508 w 2494"/>
                <a:gd name="T81" fmla="*/ 1111 h 1111"/>
                <a:gd name="T82" fmla="*/ 1979 w 2494"/>
                <a:gd name="T83" fmla="*/ 1111 h 1111"/>
                <a:gd name="T84" fmla="*/ 2494 w 2494"/>
                <a:gd name="T85" fmla="*/ 1111 h 1111"/>
                <a:gd name="T86" fmla="*/ 2266 w 2494"/>
                <a:gd name="T87" fmla="*/ 395 h 1111"/>
                <a:gd name="T88" fmla="*/ 2081 w 2494"/>
                <a:gd name="T89" fmla="*/ 359 h 1111"/>
                <a:gd name="T90" fmla="*/ 2039 w 2494"/>
                <a:gd name="T91" fmla="*/ 359 h 1111"/>
                <a:gd name="T92" fmla="*/ 1857 w 2494"/>
                <a:gd name="T93" fmla="*/ 395 h 1111"/>
                <a:gd name="T94" fmla="*/ 1729 w 2494"/>
                <a:gd name="T95" fmla="*/ 398 h 1111"/>
                <a:gd name="T96" fmla="*/ 1589 w 2494"/>
                <a:gd name="T97" fmla="*/ 354 h 1111"/>
                <a:gd name="T98" fmla="*/ 1508 w 2494"/>
                <a:gd name="T99" fmla="*/ 229 h 1111"/>
                <a:gd name="T100" fmla="*/ 1591 w 2494"/>
                <a:gd name="T101" fmla="*/ 734 h 1111"/>
                <a:gd name="T102" fmla="*/ 1455 w 2494"/>
                <a:gd name="T103" fmla="*/ 1020 h 1111"/>
                <a:gd name="T104" fmla="*/ 1473 w 2494"/>
                <a:gd name="T105" fmla="*/ 955 h 1111"/>
                <a:gd name="T106" fmla="*/ 1323 w 2494"/>
                <a:gd name="T107" fmla="*/ 897 h 1111"/>
                <a:gd name="T108" fmla="*/ 1299 w 2494"/>
                <a:gd name="T109" fmla="*/ 821 h 1111"/>
                <a:gd name="T110" fmla="*/ 1488 w 2494"/>
                <a:gd name="T111" fmla="*/ 604 h 1111"/>
                <a:gd name="T112" fmla="*/ 1184 w 2494"/>
                <a:gd name="T113" fmla="*/ 707 h 1111"/>
                <a:gd name="T114" fmla="*/ 1184 w 2494"/>
                <a:gd name="T115" fmla="*/ 392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94" h="1111">
                  <a:moveTo>
                    <a:pt x="1681" y="1013"/>
                  </a:moveTo>
                  <a:cubicBezTo>
                    <a:pt x="1681" y="1013"/>
                    <a:pt x="1681" y="1013"/>
                    <a:pt x="1681" y="1013"/>
                  </a:cubicBezTo>
                  <a:cubicBezTo>
                    <a:pt x="1681" y="1011"/>
                    <a:pt x="1684" y="1007"/>
                    <a:pt x="1691" y="1007"/>
                  </a:cubicBezTo>
                  <a:cubicBezTo>
                    <a:pt x="1691" y="1007"/>
                    <a:pt x="1692" y="1007"/>
                    <a:pt x="1693" y="1007"/>
                  </a:cubicBezTo>
                  <a:cubicBezTo>
                    <a:pt x="1704" y="1008"/>
                    <a:pt x="1710" y="1019"/>
                    <a:pt x="1705" y="1030"/>
                  </a:cubicBezTo>
                  <a:cubicBezTo>
                    <a:pt x="1701" y="1039"/>
                    <a:pt x="1692" y="1041"/>
                    <a:pt x="1687" y="1041"/>
                  </a:cubicBezTo>
                  <a:cubicBezTo>
                    <a:pt x="1685" y="1041"/>
                    <a:pt x="1683" y="1041"/>
                    <a:pt x="1682" y="1040"/>
                  </a:cubicBezTo>
                  <a:cubicBezTo>
                    <a:pt x="1682" y="1040"/>
                    <a:pt x="1682" y="1040"/>
                    <a:pt x="1682" y="1040"/>
                  </a:cubicBezTo>
                  <a:cubicBezTo>
                    <a:pt x="1682" y="1040"/>
                    <a:pt x="1682" y="1040"/>
                    <a:pt x="1682" y="1040"/>
                  </a:cubicBezTo>
                  <a:cubicBezTo>
                    <a:pt x="1684" y="1052"/>
                    <a:pt x="1684" y="1052"/>
                    <a:pt x="1684" y="1052"/>
                  </a:cubicBezTo>
                  <a:cubicBezTo>
                    <a:pt x="1672" y="1057"/>
                    <a:pt x="1672" y="1057"/>
                    <a:pt x="1672" y="1057"/>
                  </a:cubicBezTo>
                  <a:cubicBezTo>
                    <a:pt x="1667" y="1048"/>
                    <a:pt x="1667" y="1048"/>
                    <a:pt x="1667" y="1048"/>
                  </a:cubicBezTo>
                  <a:cubicBezTo>
                    <a:pt x="1672" y="1039"/>
                    <a:pt x="1672" y="1039"/>
                    <a:pt x="1672" y="1039"/>
                  </a:cubicBezTo>
                  <a:cubicBezTo>
                    <a:pt x="1670" y="1039"/>
                    <a:pt x="1669" y="1038"/>
                    <a:pt x="1668" y="1036"/>
                  </a:cubicBezTo>
                  <a:cubicBezTo>
                    <a:pt x="1668" y="1036"/>
                    <a:pt x="1668" y="1036"/>
                    <a:pt x="1668" y="1036"/>
                  </a:cubicBezTo>
                  <a:cubicBezTo>
                    <a:pt x="1666" y="1033"/>
                    <a:pt x="1667" y="1029"/>
                    <a:pt x="1669" y="1027"/>
                  </a:cubicBezTo>
                  <a:cubicBezTo>
                    <a:pt x="1681" y="1013"/>
                    <a:pt x="1681" y="1013"/>
                    <a:pt x="1681" y="1013"/>
                  </a:cubicBezTo>
                  <a:moveTo>
                    <a:pt x="1114" y="671"/>
                  </a:moveTo>
                  <a:cubicBezTo>
                    <a:pt x="1114" y="671"/>
                    <a:pt x="1114" y="671"/>
                    <a:pt x="1114" y="671"/>
                  </a:cubicBezTo>
                  <a:cubicBezTo>
                    <a:pt x="1114" y="671"/>
                    <a:pt x="1119" y="665"/>
                    <a:pt x="1121" y="665"/>
                  </a:cubicBezTo>
                  <a:cubicBezTo>
                    <a:pt x="1122" y="665"/>
                    <a:pt x="1123" y="666"/>
                    <a:pt x="1123" y="667"/>
                  </a:cubicBezTo>
                  <a:cubicBezTo>
                    <a:pt x="1123" y="668"/>
                    <a:pt x="1123" y="668"/>
                    <a:pt x="1123" y="668"/>
                  </a:cubicBezTo>
                  <a:cubicBezTo>
                    <a:pt x="1123" y="668"/>
                    <a:pt x="1123" y="668"/>
                    <a:pt x="1123" y="668"/>
                  </a:cubicBezTo>
                  <a:cubicBezTo>
                    <a:pt x="1123" y="668"/>
                    <a:pt x="1123" y="668"/>
                    <a:pt x="1123" y="668"/>
                  </a:cubicBezTo>
                  <a:cubicBezTo>
                    <a:pt x="1123" y="668"/>
                    <a:pt x="1123" y="668"/>
                    <a:pt x="1123" y="668"/>
                  </a:cubicBezTo>
                  <a:cubicBezTo>
                    <a:pt x="1122" y="669"/>
                    <a:pt x="1122" y="670"/>
                    <a:pt x="1123" y="671"/>
                  </a:cubicBezTo>
                  <a:cubicBezTo>
                    <a:pt x="1123" y="671"/>
                    <a:pt x="1123" y="671"/>
                    <a:pt x="1123" y="671"/>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2"/>
                    <a:pt x="1123" y="672"/>
                    <a:pt x="1123" y="672"/>
                  </a:cubicBezTo>
                  <a:cubicBezTo>
                    <a:pt x="1123" y="673"/>
                    <a:pt x="1123" y="673"/>
                    <a:pt x="1123" y="673"/>
                  </a:cubicBezTo>
                  <a:cubicBezTo>
                    <a:pt x="1123" y="673"/>
                    <a:pt x="1123" y="673"/>
                    <a:pt x="1123" y="673"/>
                  </a:cubicBezTo>
                  <a:cubicBezTo>
                    <a:pt x="1123" y="673"/>
                    <a:pt x="1123" y="674"/>
                    <a:pt x="1123" y="674"/>
                  </a:cubicBezTo>
                  <a:cubicBezTo>
                    <a:pt x="1123" y="674"/>
                    <a:pt x="1123" y="674"/>
                    <a:pt x="1123" y="674"/>
                  </a:cubicBezTo>
                  <a:cubicBezTo>
                    <a:pt x="1123" y="676"/>
                    <a:pt x="1124" y="677"/>
                    <a:pt x="1124" y="678"/>
                  </a:cubicBezTo>
                  <a:cubicBezTo>
                    <a:pt x="1124" y="678"/>
                    <a:pt x="1124" y="678"/>
                    <a:pt x="1124" y="678"/>
                  </a:cubicBezTo>
                  <a:cubicBezTo>
                    <a:pt x="1132" y="682"/>
                    <a:pt x="1132" y="682"/>
                    <a:pt x="1132" y="682"/>
                  </a:cubicBezTo>
                  <a:cubicBezTo>
                    <a:pt x="1127" y="721"/>
                    <a:pt x="1127" y="721"/>
                    <a:pt x="1127" y="721"/>
                  </a:cubicBezTo>
                  <a:cubicBezTo>
                    <a:pt x="1129" y="721"/>
                    <a:pt x="1130" y="721"/>
                    <a:pt x="1132" y="721"/>
                  </a:cubicBezTo>
                  <a:cubicBezTo>
                    <a:pt x="1133" y="721"/>
                    <a:pt x="1134" y="721"/>
                    <a:pt x="1134" y="721"/>
                  </a:cubicBezTo>
                  <a:cubicBezTo>
                    <a:pt x="1136" y="722"/>
                    <a:pt x="1138" y="753"/>
                    <a:pt x="1138" y="779"/>
                  </a:cubicBezTo>
                  <a:cubicBezTo>
                    <a:pt x="1138" y="782"/>
                    <a:pt x="1138" y="784"/>
                    <a:pt x="1138" y="787"/>
                  </a:cubicBezTo>
                  <a:cubicBezTo>
                    <a:pt x="1138" y="787"/>
                    <a:pt x="1138" y="787"/>
                    <a:pt x="1138" y="787"/>
                  </a:cubicBezTo>
                  <a:cubicBezTo>
                    <a:pt x="1138" y="795"/>
                    <a:pt x="1138" y="803"/>
                    <a:pt x="1137" y="807"/>
                  </a:cubicBezTo>
                  <a:cubicBezTo>
                    <a:pt x="1137" y="808"/>
                    <a:pt x="1135" y="811"/>
                    <a:pt x="1134" y="811"/>
                  </a:cubicBezTo>
                  <a:cubicBezTo>
                    <a:pt x="1134" y="811"/>
                    <a:pt x="1134" y="811"/>
                    <a:pt x="1134" y="811"/>
                  </a:cubicBezTo>
                  <a:cubicBezTo>
                    <a:pt x="1131" y="811"/>
                    <a:pt x="1126" y="811"/>
                    <a:pt x="1125" y="811"/>
                  </a:cubicBezTo>
                  <a:cubicBezTo>
                    <a:pt x="1123" y="811"/>
                    <a:pt x="1123" y="803"/>
                    <a:pt x="1122" y="798"/>
                  </a:cubicBezTo>
                  <a:cubicBezTo>
                    <a:pt x="1122" y="797"/>
                    <a:pt x="1122" y="794"/>
                    <a:pt x="1121" y="789"/>
                  </a:cubicBezTo>
                  <a:cubicBezTo>
                    <a:pt x="1121" y="789"/>
                    <a:pt x="1121" y="789"/>
                    <a:pt x="1121" y="789"/>
                  </a:cubicBezTo>
                  <a:cubicBezTo>
                    <a:pt x="1121" y="786"/>
                    <a:pt x="1120" y="783"/>
                    <a:pt x="1120" y="780"/>
                  </a:cubicBezTo>
                  <a:cubicBezTo>
                    <a:pt x="1120" y="780"/>
                    <a:pt x="1120" y="780"/>
                    <a:pt x="1120" y="780"/>
                  </a:cubicBezTo>
                  <a:cubicBezTo>
                    <a:pt x="1118" y="763"/>
                    <a:pt x="1116" y="742"/>
                    <a:pt x="1116" y="742"/>
                  </a:cubicBezTo>
                  <a:cubicBezTo>
                    <a:pt x="1116" y="742"/>
                    <a:pt x="1115" y="766"/>
                    <a:pt x="1114" y="771"/>
                  </a:cubicBezTo>
                  <a:cubicBezTo>
                    <a:pt x="1113" y="775"/>
                    <a:pt x="1113" y="802"/>
                    <a:pt x="1113" y="809"/>
                  </a:cubicBezTo>
                  <a:cubicBezTo>
                    <a:pt x="1113" y="810"/>
                    <a:pt x="1112" y="811"/>
                    <a:pt x="1112" y="811"/>
                  </a:cubicBezTo>
                  <a:cubicBezTo>
                    <a:pt x="1109" y="812"/>
                    <a:pt x="1103" y="812"/>
                    <a:pt x="1101" y="812"/>
                  </a:cubicBezTo>
                  <a:cubicBezTo>
                    <a:pt x="1101" y="812"/>
                    <a:pt x="1101" y="812"/>
                    <a:pt x="1101" y="812"/>
                  </a:cubicBezTo>
                  <a:cubicBezTo>
                    <a:pt x="1100" y="812"/>
                    <a:pt x="1097" y="797"/>
                    <a:pt x="1094" y="785"/>
                  </a:cubicBezTo>
                  <a:cubicBezTo>
                    <a:pt x="1094" y="785"/>
                    <a:pt x="1094" y="785"/>
                    <a:pt x="1094" y="785"/>
                  </a:cubicBezTo>
                  <a:cubicBezTo>
                    <a:pt x="1094" y="781"/>
                    <a:pt x="1093" y="778"/>
                    <a:pt x="1093" y="776"/>
                  </a:cubicBezTo>
                  <a:cubicBezTo>
                    <a:pt x="1093" y="776"/>
                    <a:pt x="1093" y="776"/>
                    <a:pt x="1093" y="776"/>
                  </a:cubicBezTo>
                  <a:cubicBezTo>
                    <a:pt x="1092" y="772"/>
                    <a:pt x="1092" y="770"/>
                    <a:pt x="1092" y="769"/>
                  </a:cubicBezTo>
                  <a:cubicBezTo>
                    <a:pt x="1091" y="765"/>
                    <a:pt x="1104" y="727"/>
                    <a:pt x="1105" y="723"/>
                  </a:cubicBezTo>
                  <a:cubicBezTo>
                    <a:pt x="1104" y="723"/>
                    <a:pt x="1104" y="723"/>
                    <a:pt x="1104" y="723"/>
                  </a:cubicBezTo>
                  <a:cubicBezTo>
                    <a:pt x="1107" y="676"/>
                    <a:pt x="1107" y="676"/>
                    <a:pt x="1107" y="676"/>
                  </a:cubicBezTo>
                  <a:cubicBezTo>
                    <a:pt x="1114" y="677"/>
                    <a:pt x="1114" y="677"/>
                    <a:pt x="1114" y="677"/>
                  </a:cubicBezTo>
                  <a:cubicBezTo>
                    <a:pt x="1114" y="678"/>
                    <a:pt x="1114" y="678"/>
                    <a:pt x="1114" y="678"/>
                  </a:cubicBezTo>
                  <a:cubicBezTo>
                    <a:pt x="1114" y="677"/>
                    <a:pt x="1114" y="676"/>
                    <a:pt x="1114" y="675"/>
                  </a:cubicBezTo>
                  <a:cubicBezTo>
                    <a:pt x="1114" y="675"/>
                    <a:pt x="1114" y="675"/>
                    <a:pt x="1114" y="675"/>
                  </a:cubicBezTo>
                  <a:cubicBezTo>
                    <a:pt x="1115" y="673"/>
                    <a:pt x="1114" y="671"/>
                    <a:pt x="1114" y="671"/>
                  </a:cubicBezTo>
                  <a:cubicBezTo>
                    <a:pt x="1114" y="671"/>
                    <a:pt x="1114" y="671"/>
                    <a:pt x="1114" y="671"/>
                  </a:cubicBezTo>
                  <a:cubicBezTo>
                    <a:pt x="1114" y="671"/>
                    <a:pt x="1114" y="671"/>
                    <a:pt x="1114" y="671"/>
                  </a:cubicBezTo>
                  <a:moveTo>
                    <a:pt x="1971" y="602"/>
                  </a:moveTo>
                  <a:cubicBezTo>
                    <a:pt x="1971" y="602"/>
                    <a:pt x="1971" y="602"/>
                    <a:pt x="1971" y="602"/>
                  </a:cubicBezTo>
                  <a:cubicBezTo>
                    <a:pt x="1971" y="601"/>
                    <a:pt x="1971" y="601"/>
                    <a:pt x="1971" y="601"/>
                  </a:cubicBezTo>
                  <a:cubicBezTo>
                    <a:pt x="1975" y="601"/>
                    <a:pt x="1980" y="595"/>
                    <a:pt x="1980" y="595"/>
                  </a:cubicBezTo>
                  <a:cubicBezTo>
                    <a:pt x="1982" y="603"/>
                    <a:pt x="1982" y="603"/>
                    <a:pt x="1982" y="603"/>
                  </a:cubicBezTo>
                  <a:cubicBezTo>
                    <a:pt x="1976" y="610"/>
                    <a:pt x="1976" y="610"/>
                    <a:pt x="1976" y="610"/>
                  </a:cubicBezTo>
                  <a:cubicBezTo>
                    <a:pt x="1976" y="610"/>
                    <a:pt x="1970" y="610"/>
                    <a:pt x="1968" y="607"/>
                  </a:cubicBezTo>
                  <a:cubicBezTo>
                    <a:pt x="1967" y="607"/>
                    <a:pt x="1967" y="607"/>
                    <a:pt x="1967" y="607"/>
                  </a:cubicBezTo>
                  <a:cubicBezTo>
                    <a:pt x="1971" y="602"/>
                    <a:pt x="1971" y="602"/>
                    <a:pt x="1971" y="602"/>
                  </a:cubicBezTo>
                  <a:moveTo>
                    <a:pt x="1100" y="0"/>
                  </a:moveTo>
                  <a:cubicBezTo>
                    <a:pt x="956" y="0"/>
                    <a:pt x="956" y="0"/>
                    <a:pt x="956" y="0"/>
                  </a:cubicBezTo>
                  <a:cubicBezTo>
                    <a:pt x="956" y="89"/>
                    <a:pt x="956" y="89"/>
                    <a:pt x="956" y="89"/>
                  </a:cubicBezTo>
                  <a:cubicBezTo>
                    <a:pt x="816" y="89"/>
                    <a:pt x="816" y="89"/>
                    <a:pt x="816" y="89"/>
                  </a:cubicBezTo>
                  <a:cubicBezTo>
                    <a:pt x="816" y="523"/>
                    <a:pt x="816" y="523"/>
                    <a:pt x="816" y="523"/>
                  </a:cubicBezTo>
                  <a:cubicBezTo>
                    <a:pt x="816" y="630"/>
                    <a:pt x="816" y="630"/>
                    <a:pt x="816" y="630"/>
                  </a:cubicBezTo>
                  <a:cubicBezTo>
                    <a:pt x="603" y="530"/>
                    <a:pt x="603" y="530"/>
                    <a:pt x="603" y="530"/>
                  </a:cubicBezTo>
                  <a:cubicBezTo>
                    <a:pt x="603" y="440"/>
                    <a:pt x="603" y="440"/>
                    <a:pt x="603" y="440"/>
                  </a:cubicBezTo>
                  <a:cubicBezTo>
                    <a:pt x="457" y="440"/>
                    <a:pt x="457" y="440"/>
                    <a:pt x="457" y="440"/>
                  </a:cubicBezTo>
                  <a:cubicBezTo>
                    <a:pt x="457" y="463"/>
                    <a:pt x="457" y="463"/>
                    <a:pt x="457" y="463"/>
                  </a:cubicBezTo>
                  <a:cubicBezTo>
                    <a:pt x="352" y="463"/>
                    <a:pt x="352" y="463"/>
                    <a:pt x="352" y="463"/>
                  </a:cubicBezTo>
                  <a:cubicBezTo>
                    <a:pt x="352" y="440"/>
                    <a:pt x="352" y="440"/>
                    <a:pt x="352" y="440"/>
                  </a:cubicBezTo>
                  <a:cubicBezTo>
                    <a:pt x="265" y="440"/>
                    <a:pt x="265" y="440"/>
                    <a:pt x="265" y="440"/>
                  </a:cubicBezTo>
                  <a:cubicBezTo>
                    <a:pt x="265" y="780"/>
                    <a:pt x="265" y="780"/>
                    <a:pt x="265" y="780"/>
                  </a:cubicBezTo>
                  <a:cubicBezTo>
                    <a:pt x="0" y="831"/>
                    <a:pt x="0" y="831"/>
                    <a:pt x="0" y="831"/>
                  </a:cubicBezTo>
                  <a:cubicBezTo>
                    <a:pt x="0" y="1111"/>
                    <a:pt x="0" y="1111"/>
                    <a:pt x="0" y="1111"/>
                  </a:cubicBezTo>
                  <a:cubicBezTo>
                    <a:pt x="265" y="1111"/>
                    <a:pt x="265" y="1111"/>
                    <a:pt x="265" y="1111"/>
                  </a:cubicBezTo>
                  <a:cubicBezTo>
                    <a:pt x="346" y="1111"/>
                    <a:pt x="346" y="1111"/>
                    <a:pt x="346" y="1111"/>
                  </a:cubicBezTo>
                  <a:cubicBezTo>
                    <a:pt x="588" y="1111"/>
                    <a:pt x="588" y="1111"/>
                    <a:pt x="588" y="1111"/>
                  </a:cubicBezTo>
                  <a:cubicBezTo>
                    <a:pt x="603" y="1111"/>
                    <a:pt x="603" y="1111"/>
                    <a:pt x="603" y="1111"/>
                  </a:cubicBezTo>
                  <a:cubicBezTo>
                    <a:pt x="816" y="1111"/>
                    <a:pt x="816" y="1111"/>
                    <a:pt x="816" y="1111"/>
                  </a:cubicBezTo>
                  <a:cubicBezTo>
                    <a:pt x="831" y="1111"/>
                    <a:pt x="831" y="1111"/>
                    <a:pt x="831" y="1111"/>
                  </a:cubicBezTo>
                  <a:cubicBezTo>
                    <a:pt x="1147" y="1111"/>
                    <a:pt x="1147" y="1111"/>
                    <a:pt x="1147" y="1111"/>
                  </a:cubicBezTo>
                  <a:cubicBezTo>
                    <a:pt x="1184" y="1111"/>
                    <a:pt x="1184" y="1111"/>
                    <a:pt x="1184" y="1111"/>
                  </a:cubicBezTo>
                  <a:cubicBezTo>
                    <a:pt x="1272" y="1111"/>
                    <a:pt x="1272" y="1111"/>
                    <a:pt x="1272" y="1111"/>
                  </a:cubicBezTo>
                  <a:cubicBezTo>
                    <a:pt x="1287" y="1111"/>
                    <a:pt x="1287" y="1111"/>
                    <a:pt x="1287" y="1111"/>
                  </a:cubicBezTo>
                  <a:cubicBezTo>
                    <a:pt x="1475" y="1111"/>
                    <a:pt x="1475" y="1111"/>
                    <a:pt x="1475" y="1111"/>
                  </a:cubicBezTo>
                  <a:cubicBezTo>
                    <a:pt x="1508" y="1111"/>
                    <a:pt x="1508" y="1111"/>
                    <a:pt x="1508" y="1111"/>
                  </a:cubicBezTo>
                  <a:cubicBezTo>
                    <a:pt x="1729" y="1111"/>
                    <a:pt x="1729" y="1111"/>
                    <a:pt x="1729" y="1111"/>
                  </a:cubicBezTo>
                  <a:cubicBezTo>
                    <a:pt x="1913" y="1111"/>
                    <a:pt x="1913" y="1111"/>
                    <a:pt x="1913" y="1111"/>
                  </a:cubicBezTo>
                  <a:cubicBezTo>
                    <a:pt x="1979" y="1111"/>
                    <a:pt x="1979" y="1111"/>
                    <a:pt x="1979" y="1111"/>
                  </a:cubicBezTo>
                  <a:cubicBezTo>
                    <a:pt x="2170" y="1111"/>
                    <a:pt x="2170" y="1111"/>
                    <a:pt x="2170" y="1111"/>
                  </a:cubicBezTo>
                  <a:cubicBezTo>
                    <a:pt x="2266" y="1111"/>
                    <a:pt x="2266" y="1111"/>
                    <a:pt x="2266" y="1111"/>
                  </a:cubicBezTo>
                  <a:cubicBezTo>
                    <a:pt x="2494" y="1111"/>
                    <a:pt x="2494" y="1111"/>
                    <a:pt x="2494" y="1111"/>
                  </a:cubicBezTo>
                  <a:cubicBezTo>
                    <a:pt x="2494" y="960"/>
                    <a:pt x="2494" y="960"/>
                    <a:pt x="2494" y="960"/>
                  </a:cubicBezTo>
                  <a:cubicBezTo>
                    <a:pt x="2266" y="869"/>
                    <a:pt x="2266" y="869"/>
                    <a:pt x="2266" y="869"/>
                  </a:cubicBezTo>
                  <a:cubicBezTo>
                    <a:pt x="2266" y="395"/>
                    <a:pt x="2266" y="395"/>
                    <a:pt x="2266" y="395"/>
                  </a:cubicBezTo>
                  <a:cubicBezTo>
                    <a:pt x="2127" y="395"/>
                    <a:pt x="2127" y="395"/>
                    <a:pt x="2127" y="395"/>
                  </a:cubicBezTo>
                  <a:cubicBezTo>
                    <a:pt x="2127" y="359"/>
                    <a:pt x="2127" y="359"/>
                    <a:pt x="2127" y="359"/>
                  </a:cubicBezTo>
                  <a:cubicBezTo>
                    <a:pt x="2081" y="359"/>
                    <a:pt x="2081" y="359"/>
                    <a:pt x="2081" y="359"/>
                  </a:cubicBezTo>
                  <a:cubicBezTo>
                    <a:pt x="2081" y="395"/>
                    <a:pt x="2081" y="395"/>
                    <a:pt x="2081" y="395"/>
                  </a:cubicBezTo>
                  <a:cubicBezTo>
                    <a:pt x="2039" y="395"/>
                    <a:pt x="2039" y="395"/>
                    <a:pt x="2039" y="395"/>
                  </a:cubicBezTo>
                  <a:cubicBezTo>
                    <a:pt x="2039" y="359"/>
                    <a:pt x="2039" y="359"/>
                    <a:pt x="2039" y="359"/>
                  </a:cubicBezTo>
                  <a:cubicBezTo>
                    <a:pt x="1993" y="359"/>
                    <a:pt x="1993" y="359"/>
                    <a:pt x="1993" y="359"/>
                  </a:cubicBezTo>
                  <a:cubicBezTo>
                    <a:pt x="1993" y="395"/>
                    <a:pt x="1993" y="395"/>
                    <a:pt x="1993" y="395"/>
                  </a:cubicBezTo>
                  <a:cubicBezTo>
                    <a:pt x="1857" y="395"/>
                    <a:pt x="1857" y="395"/>
                    <a:pt x="1857" y="395"/>
                  </a:cubicBezTo>
                  <a:cubicBezTo>
                    <a:pt x="1857" y="582"/>
                    <a:pt x="1857" y="582"/>
                    <a:pt x="1857" y="582"/>
                  </a:cubicBezTo>
                  <a:cubicBezTo>
                    <a:pt x="1729" y="582"/>
                    <a:pt x="1729" y="582"/>
                    <a:pt x="1729" y="582"/>
                  </a:cubicBezTo>
                  <a:cubicBezTo>
                    <a:pt x="1729" y="398"/>
                    <a:pt x="1729" y="398"/>
                    <a:pt x="1729" y="398"/>
                  </a:cubicBezTo>
                  <a:cubicBezTo>
                    <a:pt x="1635" y="398"/>
                    <a:pt x="1635" y="398"/>
                    <a:pt x="1635" y="398"/>
                  </a:cubicBezTo>
                  <a:cubicBezTo>
                    <a:pt x="1635" y="354"/>
                    <a:pt x="1635" y="354"/>
                    <a:pt x="1635" y="354"/>
                  </a:cubicBezTo>
                  <a:cubicBezTo>
                    <a:pt x="1589" y="354"/>
                    <a:pt x="1589" y="354"/>
                    <a:pt x="1589" y="354"/>
                  </a:cubicBezTo>
                  <a:cubicBezTo>
                    <a:pt x="1589" y="398"/>
                    <a:pt x="1589" y="398"/>
                    <a:pt x="1589" y="398"/>
                  </a:cubicBezTo>
                  <a:cubicBezTo>
                    <a:pt x="1508" y="398"/>
                    <a:pt x="1508" y="398"/>
                    <a:pt x="1508" y="398"/>
                  </a:cubicBezTo>
                  <a:cubicBezTo>
                    <a:pt x="1508" y="229"/>
                    <a:pt x="1508" y="229"/>
                    <a:pt x="1508" y="229"/>
                  </a:cubicBezTo>
                  <a:cubicBezTo>
                    <a:pt x="1364" y="229"/>
                    <a:pt x="1364" y="229"/>
                    <a:pt x="1364" y="229"/>
                  </a:cubicBezTo>
                  <a:cubicBezTo>
                    <a:pt x="1327" y="300"/>
                    <a:pt x="1327" y="300"/>
                    <a:pt x="1327" y="300"/>
                  </a:cubicBezTo>
                  <a:cubicBezTo>
                    <a:pt x="1327" y="300"/>
                    <a:pt x="1591" y="452"/>
                    <a:pt x="1591" y="734"/>
                  </a:cubicBezTo>
                  <a:cubicBezTo>
                    <a:pt x="1591" y="736"/>
                    <a:pt x="1591" y="738"/>
                    <a:pt x="1591" y="740"/>
                  </a:cubicBezTo>
                  <a:cubicBezTo>
                    <a:pt x="1589" y="878"/>
                    <a:pt x="1536" y="982"/>
                    <a:pt x="1482" y="1053"/>
                  </a:cubicBezTo>
                  <a:cubicBezTo>
                    <a:pt x="1455" y="1020"/>
                    <a:pt x="1455" y="1020"/>
                    <a:pt x="1455" y="1020"/>
                  </a:cubicBezTo>
                  <a:cubicBezTo>
                    <a:pt x="1445" y="1020"/>
                    <a:pt x="1445" y="1020"/>
                    <a:pt x="1445" y="1020"/>
                  </a:cubicBezTo>
                  <a:cubicBezTo>
                    <a:pt x="1445" y="1020"/>
                    <a:pt x="1445" y="1020"/>
                    <a:pt x="1445" y="1020"/>
                  </a:cubicBezTo>
                  <a:cubicBezTo>
                    <a:pt x="1445" y="1020"/>
                    <a:pt x="1458" y="995"/>
                    <a:pt x="1473" y="955"/>
                  </a:cubicBezTo>
                  <a:cubicBezTo>
                    <a:pt x="1462" y="958"/>
                    <a:pt x="1449" y="960"/>
                    <a:pt x="1437" y="960"/>
                  </a:cubicBezTo>
                  <a:cubicBezTo>
                    <a:pt x="1399" y="960"/>
                    <a:pt x="1365" y="943"/>
                    <a:pt x="1342" y="917"/>
                  </a:cubicBezTo>
                  <a:cubicBezTo>
                    <a:pt x="1335" y="911"/>
                    <a:pt x="1329" y="904"/>
                    <a:pt x="1323" y="897"/>
                  </a:cubicBezTo>
                  <a:cubicBezTo>
                    <a:pt x="1228" y="897"/>
                    <a:pt x="1228" y="897"/>
                    <a:pt x="1228" y="897"/>
                  </a:cubicBezTo>
                  <a:cubicBezTo>
                    <a:pt x="1230" y="821"/>
                    <a:pt x="1230" y="821"/>
                    <a:pt x="1230" y="821"/>
                  </a:cubicBezTo>
                  <a:cubicBezTo>
                    <a:pt x="1299" y="821"/>
                    <a:pt x="1299" y="821"/>
                    <a:pt x="1299" y="821"/>
                  </a:cubicBezTo>
                  <a:cubicBezTo>
                    <a:pt x="1300" y="752"/>
                    <a:pt x="1357" y="696"/>
                    <a:pt x="1426" y="696"/>
                  </a:cubicBezTo>
                  <a:cubicBezTo>
                    <a:pt x="1460" y="696"/>
                    <a:pt x="1491" y="710"/>
                    <a:pt x="1514" y="732"/>
                  </a:cubicBezTo>
                  <a:cubicBezTo>
                    <a:pt x="1513" y="689"/>
                    <a:pt x="1505" y="645"/>
                    <a:pt x="1488" y="604"/>
                  </a:cubicBezTo>
                  <a:cubicBezTo>
                    <a:pt x="1418" y="444"/>
                    <a:pt x="1330" y="371"/>
                    <a:pt x="1272" y="338"/>
                  </a:cubicBezTo>
                  <a:cubicBezTo>
                    <a:pt x="1272" y="707"/>
                    <a:pt x="1272" y="707"/>
                    <a:pt x="1272" y="707"/>
                  </a:cubicBezTo>
                  <a:cubicBezTo>
                    <a:pt x="1184" y="707"/>
                    <a:pt x="1184" y="707"/>
                    <a:pt x="1184" y="707"/>
                  </a:cubicBezTo>
                  <a:cubicBezTo>
                    <a:pt x="1184" y="677"/>
                    <a:pt x="1184" y="677"/>
                    <a:pt x="1184" y="677"/>
                  </a:cubicBezTo>
                  <a:cubicBezTo>
                    <a:pt x="1184" y="523"/>
                    <a:pt x="1184" y="523"/>
                    <a:pt x="1184" y="523"/>
                  </a:cubicBezTo>
                  <a:cubicBezTo>
                    <a:pt x="1184" y="392"/>
                    <a:pt x="1184" y="392"/>
                    <a:pt x="1184" y="392"/>
                  </a:cubicBezTo>
                  <a:cubicBezTo>
                    <a:pt x="977" y="310"/>
                    <a:pt x="977" y="310"/>
                    <a:pt x="977" y="310"/>
                  </a:cubicBezTo>
                  <a:cubicBezTo>
                    <a:pt x="1100" y="0"/>
                    <a:pt x="1100" y="0"/>
                    <a:pt x="1100" y="0"/>
                  </a:cubicBezTo>
                </a:path>
              </a:pathLst>
            </a:custGeom>
            <a:solidFill>
              <a:srgbClr val="69A0FA">
                <a:alpha val="2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iṩḷíḓé">
              <a:extLst>
                <a:ext uri="{FF2B5EF4-FFF2-40B4-BE49-F238E27FC236}">
                  <a16:creationId xmlns:a16="http://schemas.microsoft.com/office/drawing/2014/main" id="{F3293D1A-48C2-4285-A1BA-1A32FD1145FA}"/>
                </a:ext>
              </a:extLst>
            </p:cNvPr>
            <p:cNvSpPr/>
            <p:nvPr/>
          </p:nvSpPr>
          <p:spPr bwMode="auto">
            <a:xfrm>
              <a:off x="3688905" y="3061885"/>
              <a:ext cx="296351" cy="298723"/>
            </a:xfrm>
            <a:custGeom>
              <a:avLst/>
              <a:gdLst>
                <a:gd name="T0" fmla="*/ 250 w 250"/>
                <a:gd name="T1" fmla="*/ 0 h 252"/>
                <a:gd name="T2" fmla="*/ 0 w 250"/>
                <a:gd name="T3" fmla="*/ 0 h 252"/>
                <a:gd name="T4" fmla="*/ 0 w 250"/>
                <a:gd name="T5" fmla="*/ 197 h 252"/>
                <a:gd name="T6" fmla="*/ 0 w 250"/>
                <a:gd name="T7" fmla="*/ 252 h 252"/>
                <a:gd name="T8" fmla="*/ 250 w 250"/>
                <a:gd name="T9" fmla="*/ 252 h 252"/>
                <a:gd name="T10" fmla="*/ 250 w 250"/>
                <a:gd name="T11" fmla="*/ 197 h 252"/>
                <a:gd name="T12" fmla="*/ 250 w 250"/>
                <a:gd name="T13" fmla="*/ 0 h 252"/>
              </a:gdLst>
              <a:ahLst/>
              <a:cxnLst>
                <a:cxn ang="0">
                  <a:pos x="T0" y="T1"/>
                </a:cxn>
                <a:cxn ang="0">
                  <a:pos x="T2" y="T3"/>
                </a:cxn>
                <a:cxn ang="0">
                  <a:pos x="T4" y="T5"/>
                </a:cxn>
                <a:cxn ang="0">
                  <a:pos x="T6" y="T7"/>
                </a:cxn>
                <a:cxn ang="0">
                  <a:pos x="T8" y="T9"/>
                </a:cxn>
                <a:cxn ang="0">
                  <a:pos x="T10" y="T11"/>
                </a:cxn>
                <a:cxn ang="0">
                  <a:pos x="T12" y="T13"/>
                </a:cxn>
              </a:cxnLst>
              <a:rect l="0" t="0" r="r" b="b"/>
              <a:pathLst>
                <a:path w="250" h="252">
                  <a:moveTo>
                    <a:pt x="250" y="0"/>
                  </a:moveTo>
                  <a:lnTo>
                    <a:pt x="0" y="0"/>
                  </a:lnTo>
                  <a:lnTo>
                    <a:pt x="0" y="197"/>
                  </a:lnTo>
                  <a:lnTo>
                    <a:pt x="0" y="252"/>
                  </a:lnTo>
                  <a:lnTo>
                    <a:pt x="250" y="252"/>
                  </a:lnTo>
                  <a:lnTo>
                    <a:pt x="250" y="197"/>
                  </a:lnTo>
                  <a:lnTo>
                    <a:pt x="250"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íṡ1ïḍe">
              <a:extLst>
                <a:ext uri="{FF2B5EF4-FFF2-40B4-BE49-F238E27FC236}">
                  <a16:creationId xmlns:a16="http://schemas.microsoft.com/office/drawing/2014/main" id="{CD7D36FC-F79D-48A1-8639-85509AB8C56A}"/>
                </a:ext>
              </a:extLst>
            </p:cNvPr>
            <p:cNvSpPr/>
            <p:nvPr/>
          </p:nvSpPr>
          <p:spPr bwMode="auto">
            <a:xfrm>
              <a:off x="3688905" y="3061885"/>
              <a:ext cx="296351" cy="298723"/>
            </a:xfrm>
            <a:custGeom>
              <a:avLst/>
              <a:gdLst>
                <a:gd name="T0" fmla="*/ 250 w 250"/>
                <a:gd name="T1" fmla="*/ 0 h 252"/>
                <a:gd name="T2" fmla="*/ 0 w 250"/>
                <a:gd name="T3" fmla="*/ 0 h 252"/>
                <a:gd name="T4" fmla="*/ 0 w 250"/>
                <a:gd name="T5" fmla="*/ 197 h 252"/>
                <a:gd name="T6" fmla="*/ 0 w 250"/>
                <a:gd name="T7" fmla="*/ 252 h 252"/>
                <a:gd name="T8" fmla="*/ 250 w 250"/>
                <a:gd name="T9" fmla="*/ 252 h 252"/>
                <a:gd name="T10" fmla="*/ 250 w 250"/>
                <a:gd name="T11" fmla="*/ 197 h 252"/>
                <a:gd name="T12" fmla="*/ 250 w 250"/>
                <a:gd name="T13" fmla="*/ 0 h 252"/>
              </a:gdLst>
              <a:ahLst/>
              <a:cxnLst>
                <a:cxn ang="0">
                  <a:pos x="T0" y="T1"/>
                </a:cxn>
                <a:cxn ang="0">
                  <a:pos x="T2" y="T3"/>
                </a:cxn>
                <a:cxn ang="0">
                  <a:pos x="T4" y="T5"/>
                </a:cxn>
                <a:cxn ang="0">
                  <a:pos x="T6" y="T7"/>
                </a:cxn>
                <a:cxn ang="0">
                  <a:pos x="T8" y="T9"/>
                </a:cxn>
                <a:cxn ang="0">
                  <a:pos x="T10" y="T11"/>
                </a:cxn>
                <a:cxn ang="0">
                  <a:pos x="T12" y="T13"/>
                </a:cxn>
              </a:cxnLst>
              <a:rect l="0" t="0" r="r" b="b"/>
              <a:pathLst>
                <a:path w="250" h="252">
                  <a:moveTo>
                    <a:pt x="250" y="0"/>
                  </a:moveTo>
                  <a:lnTo>
                    <a:pt x="0" y="0"/>
                  </a:lnTo>
                  <a:lnTo>
                    <a:pt x="0" y="197"/>
                  </a:lnTo>
                  <a:lnTo>
                    <a:pt x="0" y="252"/>
                  </a:lnTo>
                  <a:lnTo>
                    <a:pt x="250" y="252"/>
                  </a:lnTo>
                  <a:lnTo>
                    <a:pt x="250" y="197"/>
                  </a:lnTo>
                  <a:lnTo>
                    <a:pt x="2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iṧľiḓê">
              <a:extLst>
                <a:ext uri="{FF2B5EF4-FFF2-40B4-BE49-F238E27FC236}">
                  <a16:creationId xmlns:a16="http://schemas.microsoft.com/office/drawing/2014/main" id="{7BA56A92-6A82-4063-9979-0E00246C9C01}"/>
                </a:ext>
              </a:extLst>
            </p:cNvPr>
            <p:cNvSpPr/>
            <p:nvPr/>
          </p:nvSpPr>
          <p:spPr bwMode="auto">
            <a:xfrm>
              <a:off x="8050008" y="4269812"/>
              <a:ext cx="39118" cy="956623"/>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iSlíḋe">
              <a:extLst>
                <a:ext uri="{FF2B5EF4-FFF2-40B4-BE49-F238E27FC236}">
                  <a16:creationId xmlns:a16="http://schemas.microsoft.com/office/drawing/2014/main" id="{E6F86FD1-AD66-4031-91CA-9A1D07F6AF48}"/>
                </a:ext>
              </a:extLst>
            </p:cNvPr>
            <p:cNvSpPr/>
            <p:nvPr/>
          </p:nvSpPr>
          <p:spPr bwMode="auto">
            <a:xfrm>
              <a:off x="7866269" y="4269812"/>
              <a:ext cx="36747" cy="956623"/>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íṣlíde">
              <a:extLst>
                <a:ext uri="{FF2B5EF4-FFF2-40B4-BE49-F238E27FC236}">
                  <a16:creationId xmlns:a16="http://schemas.microsoft.com/office/drawing/2014/main" id="{52325E3A-B764-459E-9938-E17090DD9911}"/>
                </a:ext>
              </a:extLst>
            </p:cNvPr>
            <p:cNvSpPr/>
            <p:nvPr/>
          </p:nvSpPr>
          <p:spPr bwMode="auto">
            <a:xfrm>
              <a:off x="7875752" y="4376498"/>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ïś1îḋè">
              <a:extLst>
                <a:ext uri="{FF2B5EF4-FFF2-40B4-BE49-F238E27FC236}">
                  <a16:creationId xmlns:a16="http://schemas.microsoft.com/office/drawing/2014/main" id="{9C15EFA2-FE14-4EA5-9213-18160FF70451}"/>
                </a:ext>
              </a:extLst>
            </p:cNvPr>
            <p:cNvSpPr/>
            <p:nvPr/>
          </p:nvSpPr>
          <p:spPr bwMode="auto">
            <a:xfrm>
              <a:off x="7875752" y="4449994"/>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ïṥľidê">
              <a:extLst>
                <a:ext uri="{FF2B5EF4-FFF2-40B4-BE49-F238E27FC236}">
                  <a16:creationId xmlns:a16="http://schemas.microsoft.com/office/drawing/2014/main" id="{3CA48631-F25D-4E6D-8F22-E909FFEFF379}"/>
                </a:ext>
              </a:extLst>
            </p:cNvPr>
            <p:cNvSpPr/>
            <p:nvPr/>
          </p:nvSpPr>
          <p:spPr bwMode="auto">
            <a:xfrm>
              <a:off x="7875752" y="4523490"/>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îṥľïḓê">
              <a:extLst>
                <a:ext uri="{FF2B5EF4-FFF2-40B4-BE49-F238E27FC236}">
                  <a16:creationId xmlns:a16="http://schemas.microsoft.com/office/drawing/2014/main" id="{2748A208-594E-4DB0-9EEB-B83B971A9DE3}"/>
                </a:ext>
              </a:extLst>
            </p:cNvPr>
            <p:cNvSpPr/>
            <p:nvPr/>
          </p:nvSpPr>
          <p:spPr bwMode="auto">
            <a:xfrm>
              <a:off x="7875752" y="4595796"/>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iš1ïdé">
              <a:extLst>
                <a:ext uri="{FF2B5EF4-FFF2-40B4-BE49-F238E27FC236}">
                  <a16:creationId xmlns:a16="http://schemas.microsoft.com/office/drawing/2014/main" id="{FCF643A0-897A-4C57-998A-B4FF023E60ED}"/>
                </a:ext>
              </a:extLst>
            </p:cNvPr>
            <p:cNvSpPr/>
            <p:nvPr/>
          </p:nvSpPr>
          <p:spPr bwMode="auto">
            <a:xfrm>
              <a:off x="7875752" y="4672850"/>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îṧ1îďe">
              <a:extLst>
                <a:ext uri="{FF2B5EF4-FFF2-40B4-BE49-F238E27FC236}">
                  <a16:creationId xmlns:a16="http://schemas.microsoft.com/office/drawing/2014/main" id="{A1C592E5-BA9F-4718-AE5B-CEC985C2F34C}"/>
                </a:ext>
              </a:extLst>
            </p:cNvPr>
            <p:cNvSpPr/>
            <p:nvPr/>
          </p:nvSpPr>
          <p:spPr bwMode="auto">
            <a:xfrm>
              <a:off x="7875752" y="4745159"/>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íšlïde">
              <a:extLst>
                <a:ext uri="{FF2B5EF4-FFF2-40B4-BE49-F238E27FC236}">
                  <a16:creationId xmlns:a16="http://schemas.microsoft.com/office/drawing/2014/main" id="{1A26B875-EF67-4D51-BBF6-FC463386E8CD}"/>
                </a:ext>
              </a:extLst>
            </p:cNvPr>
            <p:cNvSpPr/>
            <p:nvPr/>
          </p:nvSpPr>
          <p:spPr bwMode="auto">
            <a:xfrm>
              <a:off x="7875752" y="4968015"/>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iṣļiḍe">
              <a:extLst>
                <a:ext uri="{FF2B5EF4-FFF2-40B4-BE49-F238E27FC236}">
                  <a16:creationId xmlns:a16="http://schemas.microsoft.com/office/drawing/2014/main" id="{AD356E6D-D0E6-4D08-A854-29B9D23DF147}"/>
                </a:ext>
              </a:extLst>
            </p:cNvPr>
            <p:cNvSpPr/>
            <p:nvPr/>
          </p:nvSpPr>
          <p:spPr bwMode="auto">
            <a:xfrm>
              <a:off x="7875752" y="5041510"/>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íSḻíḓê">
              <a:extLst>
                <a:ext uri="{FF2B5EF4-FFF2-40B4-BE49-F238E27FC236}">
                  <a16:creationId xmlns:a16="http://schemas.microsoft.com/office/drawing/2014/main" id="{9BAB1950-4DD4-4CB2-9043-27196AAFD3BA}"/>
                </a:ext>
              </a:extLst>
            </p:cNvPr>
            <p:cNvSpPr/>
            <p:nvPr/>
          </p:nvSpPr>
          <p:spPr bwMode="auto">
            <a:xfrm>
              <a:off x="7875752" y="5113820"/>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ïŝḻíḍe">
              <a:extLst>
                <a:ext uri="{FF2B5EF4-FFF2-40B4-BE49-F238E27FC236}">
                  <a16:creationId xmlns:a16="http://schemas.microsoft.com/office/drawing/2014/main" id="{E46BCBD3-0048-4374-8016-A913760ABD22}"/>
                </a:ext>
              </a:extLst>
            </p:cNvPr>
            <p:cNvSpPr/>
            <p:nvPr/>
          </p:nvSpPr>
          <p:spPr bwMode="auto">
            <a:xfrm>
              <a:off x="7875752" y="4376498"/>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islíďè">
              <a:extLst>
                <a:ext uri="{FF2B5EF4-FFF2-40B4-BE49-F238E27FC236}">
                  <a16:creationId xmlns:a16="http://schemas.microsoft.com/office/drawing/2014/main" id="{6D5A00BD-CE9F-4EE0-BC8E-9ECA4CB64C2E}"/>
                </a:ext>
              </a:extLst>
            </p:cNvPr>
            <p:cNvSpPr/>
            <p:nvPr/>
          </p:nvSpPr>
          <p:spPr bwMode="auto">
            <a:xfrm>
              <a:off x="7875752" y="4449994"/>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i$ļíḑe">
              <a:extLst>
                <a:ext uri="{FF2B5EF4-FFF2-40B4-BE49-F238E27FC236}">
                  <a16:creationId xmlns:a16="http://schemas.microsoft.com/office/drawing/2014/main" id="{A0EB12AB-62BD-445A-82B2-B443186F3FF9}"/>
                </a:ext>
              </a:extLst>
            </p:cNvPr>
            <p:cNvSpPr/>
            <p:nvPr/>
          </p:nvSpPr>
          <p:spPr bwMode="auto">
            <a:xfrm>
              <a:off x="7875752" y="4523490"/>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îŝļíḑe">
              <a:extLst>
                <a:ext uri="{FF2B5EF4-FFF2-40B4-BE49-F238E27FC236}">
                  <a16:creationId xmlns:a16="http://schemas.microsoft.com/office/drawing/2014/main" id="{5F1A3F35-8A1E-4679-B8BA-C6CB189A3474}"/>
                </a:ext>
              </a:extLst>
            </p:cNvPr>
            <p:cNvSpPr/>
            <p:nvPr/>
          </p:nvSpPr>
          <p:spPr bwMode="auto">
            <a:xfrm>
              <a:off x="7875752" y="4595796"/>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íşļïḍe">
              <a:extLst>
                <a:ext uri="{FF2B5EF4-FFF2-40B4-BE49-F238E27FC236}">
                  <a16:creationId xmlns:a16="http://schemas.microsoft.com/office/drawing/2014/main" id="{B5BF4576-C460-484B-A609-60ECE238D744}"/>
                </a:ext>
              </a:extLst>
            </p:cNvPr>
            <p:cNvSpPr/>
            <p:nvPr/>
          </p:nvSpPr>
          <p:spPr bwMode="auto">
            <a:xfrm>
              <a:off x="7875752" y="4672850"/>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î$1íďe">
              <a:extLst>
                <a:ext uri="{FF2B5EF4-FFF2-40B4-BE49-F238E27FC236}">
                  <a16:creationId xmlns:a16="http://schemas.microsoft.com/office/drawing/2014/main" id="{2016AB93-B2B2-4313-BAE7-1FF85D473C68}"/>
                </a:ext>
              </a:extLst>
            </p:cNvPr>
            <p:cNvSpPr/>
            <p:nvPr/>
          </p:nvSpPr>
          <p:spPr bwMode="auto">
            <a:xfrm>
              <a:off x="7875752" y="4745159"/>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isľiďê">
              <a:extLst>
                <a:ext uri="{FF2B5EF4-FFF2-40B4-BE49-F238E27FC236}">
                  <a16:creationId xmlns:a16="http://schemas.microsoft.com/office/drawing/2014/main" id="{11050CEA-A6F1-49F7-BE4C-3DE5A977730D}"/>
                </a:ext>
              </a:extLst>
            </p:cNvPr>
            <p:cNvSpPr/>
            <p:nvPr/>
          </p:nvSpPr>
          <p:spPr bwMode="auto">
            <a:xfrm>
              <a:off x="7875752" y="4968015"/>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ïŝḷiďe">
              <a:extLst>
                <a:ext uri="{FF2B5EF4-FFF2-40B4-BE49-F238E27FC236}">
                  <a16:creationId xmlns:a16="http://schemas.microsoft.com/office/drawing/2014/main" id="{8396BFB0-6C5F-4F8B-8948-8E3DCB5E09C0}"/>
                </a:ext>
              </a:extLst>
            </p:cNvPr>
            <p:cNvSpPr/>
            <p:nvPr/>
          </p:nvSpPr>
          <p:spPr bwMode="auto">
            <a:xfrm>
              <a:off x="7875752" y="5041510"/>
              <a:ext cx="193221" cy="10668"/>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î$ľîďe">
              <a:extLst>
                <a:ext uri="{FF2B5EF4-FFF2-40B4-BE49-F238E27FC236}">
                  <a16:creationId xmlns:a16="http://schemas.microsoft.com/office/drawing/2014/main" id="{B4AD4CF3-FA5D-4378-94DE-FC3D17085C32}"/>
                </a:ext>
              </a:extLst>
            </p:cNvPr>
            <p:cNvSpPr/>
            <p:nvPr/>
          </p:nvSpPr>
          <p:spPr bwMode="auto">
            <a:xfrm>
              <a:off x="7875752" y="5113820"/>
              <a:ext cx="193221" cy="11854"/>
            </a:xfrm>
            <a:prstGeom prst="rect">
              <a:avLst/>
            </a:prstGeom>
            <a:solidFill>
              <a:srgbClr val="DEE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iṡ1ïdè">
              <a:extLst>
                <a:ext uri="{FF2B5EF4-FFF2-40B4-BE49-F238E27FC236}">
                  <a16:creationId xmlns:a16="http://schemas.microsoft.com/office/drawing/2014/main" id="{D1F7FDF6-5307-4053-8F78-B8A30FB3F7E4}"/>
                </a:ext>
              </a:extLst>
            </p:cNvPr>
            <p:cNvSpPr/>
            <p:nvPr/>
          </p:nvSpPr>
          <p:spPr bwMode="auto">
            <a:xfrm>
              <a:off x="8738727" y="4269812"/>
              <a:ext cx="36747" cy="956623"/>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îsḷiďé">
              <a:extLst>
                <a:ext uri="{FF2B5EF4-FFF2-40B4-BE49-F238E27FC236}">
                  <a16:creationId xmlns:a16="http://schemas.microsoft.com/office/drawing/2014/main" id="{67FD9B70-6073-4E88-9C51-1761F18BB860}"/>
                </a:ext>
              </a:extLst>
            </p:cNvPr>
            <p:cNvSpPr/>
            <p:nvPr/>
          </p:nvSpPr>
          <p:spPr bwMode="auto">
            <a:xfrm>
              <a:off x="8552619" y="4269812"/>
              <a:ext cx="36747" cy="956623"/>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íŝľídè">
              <a:extLst>
                <a:ext uri="{FF2B5EF4-FFF2-40B4-BE49-F238E27FC236}">
                  <a16:creationId xmlns:a16="http://schemas.microsoft.com/office/drawing/2014/main" id="{045806F5-B3F2-4770-BDA7-EE2690C57287}"/>
                </a:ext>
              </a:extLst>
            </p:cNvPr>
            <p:cNvSpPr/>
            <p:nvPr/>
          </p:nvSpPr>
          <p:spPr bwMode="auto">
            <a:xfrm>
              <a:off x="8564472" y="4376498"/>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ïṩḷîḍê">
              <a:extLst>
                <a:ext uri="{FF2B5EF4-FFF2-40B4-BE49-F238E27FC236}">
                  <a16:creationId xmlns:a16="http://schemas.microsoft.com/office/drawing/2014/main" id="{8FAE0D66-BB9C-4138-8F25-69F574C25D10}"/>
                </a:ext>
              </a:extLst>
            </p:cNvPr>
            <p:cNvSpPr/>
            <p:nvPr/>
          </p:nvSpPr>
          <p:spPr bwMode="auto">
            <a:xfrm>
              <a:off x="8564472" y="4449994"/>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íś1íḋe">
              <a:extLst>
                <a:ext uri="{FF2B5EF4-FFF2-40B4-BE49-F238E27FC236}">
                  <a16:creationId xmlns:a16="http://schemas.microsoft.com/office/drawing/2014/main" id="{60757E7D-7B9E-493D-A6BD-21DBF9339ABD}"/>
                </a:ext>
              </a:extLst>
            </p:cNvPr>
            <p:cNvSpPr/>
            <p:nvPr/>
          </p:nvSpPr>
          <p:spPr bwMode="auto">
            <a:xfrm>
              <a:off x="8564472" y="4523490"/>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îšliḋè">
              <a:extLst>
                <a:ext uri="{FF2B5EF4-FFF2-40B4-BE49-F238E27FC236}">
                  <a16:creationId xmlns:a16="http://schemas.microsoft.com/office/drawing/2014/main" id="{8CC435D5-D20E-4CA5-B20F-14D73E943AB5}"/>
                </a:ext>
              </a:extLst>
            </p:cNvPr>
            <p:cNvSpPr/>
            <p:nvPr/>
          </p:nvSpPr>
          <p:spPr bwMode="auto">
            <a:xfrm>
              <a:off x="8564472" y="4595796"/>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iṡ1ïḍê">
              <a:extLst>
                <a:ext uri="{FF2B5EF4-FFF2-40B4-BE49-F238E27FC236}">
                  <a16:creationId xmlns:a16="http://schemas.microsoft.com/office/drawing/2014/main" id="{62881EA9-34CA-4191-944B-985B2DDDFBC1}"/>
                </a:ext>
              </a:extLst>
            </p:cNvPr>
            <p:cNvSpPr/>
            <p:nvPr/>
          </p:nvSpPr>
          <p:spPr bwMode="auto">
            <a:xfrm>
              <a:off x="8564472" y="4672850"/>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iŝḻiḓè">
              <a:extLst>
                <a:ext uri="{FF2B5EF4-FFF2-40B4-BE49-F238E27FC236}">
                  <a16:creationId xmlns:a16="http://schemas.microsoft.com/office/drawing/2014/main" id="{96D91A0F-59D2-4CD3-AD71-DCDF05355EED}"/>
                </a:ext>
              </a:extLst>
            </p:cNvPr>
            <p:cNvSpPr/>
            <p:nvPr/>
          </p:nvSpPr>
          <p:spPr bwMode="auto">
            <a:xfrm>
              <a:off x="8564472" y="4745159"/>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îś1iďé">
              <a:extLst>
                <a:ext uri="{FF2B5EF4-FFF2-40B4-BE49-F238E27FC236}">
                  <a16:creationId xmlns:a16="http://schemas.microsoft.com/office/drawing/2014/main" id="{6FB937F7-C2F3-4E96-8D13-354CDC3A12DA}"/>
                </a:ext>
              </a:extLst>
            </p:cNvPr>
            <p:cNvSpPr/>
            <p:nvPr/>
          </p:nvSpPr>
          <p:spPr bwMode="auto">
            <a:xfrm>
              <a:off x="8564472" y="4968015"/>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íṣḻíḍê">
              <a:extLst>
                <a:ext uri="{FF2B5EF4-FFF2-40B4-BE49-F238E27FC236}">
                  <a16:creationId xmlns:a16="http://schemas.microsoft.com/office/drawing/2014/main" id="{7A921B8A-454F-403B-92AC-16C8A4402774}"/>
                </a:ext>
              </a:extLst>
            </p:cNvPr>
            <p:cNvSpPr/>
            <p:nvPr/>
          </p:nvSpPr>
          <p:spPr bwMode="auto">
            <a:xfrm>
              <a:off x="8564472" y="5041510"/>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íśḻîḓê">
              <a:extLst>
                <a:ext uri="{FF2B5EF4-FFF2-40B4-BE49-F238E27FC236}">
                  <a16:creationId xmlns:a16="http://schemas.microsoft.com/office/drawing/2014/main" id="{C3E76F6E-B070-47F7-883B-CCB6C447AFBB}"/>
                </a:ext>
              </a:extLst>
            </p:cNvPr>
            <p:cNvSpPr/>
            <p:nvPr/>
          </p:nvSpPr>
          <p:spPr bwMode="auto">
            <a:xfrm>
              <a:off x="8564472" y="5113820"/>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ísļïḋé">
              <a:extLst>
                <a:ext uri="{FF2B5EF4-FFF2-40B4-BE49-F238E27FC236}">
                  <a16:creationId xmlns:a16="http://schemas.microsoft.com/office/drawing/2014/main" id="{C47F6460-7876-4228-B669-003954759967}"/>
                </a:ext>
              </a:extLst>
            </p:cNvPr>
            <p:cNvSpPr/>
            <p:nvPr/>
          </p:nvSpPr>
          <p:spPr bwMode="auto">
            <a:xfrm>
              <a:off x="8564472" y="4376498"/>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íṧḻïḍê">
              <a:extLst>
                <a:ext uri="{FF2B5EF4-FFF2-40B4-BE49-F238E27FC236}">
                  <a16:creationId xmlns:a16="http://schemas.microsoft.com/office/drawing/2014/main" id="{98F1E70A-2F0F-4D7A-B0AA-6FA0C7285C95}"/>
                </a:ext>
              </a:extLst>
            </p:cNvPr>
            <p:cNvSpPr/>
            <p:nvPr/>
          </p:nvSpPr>
          <p:spPr bwMode="auto">
            <a:xfrm>
              <a:off x="8564472" y="4449994"/>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ïṡľïḑê">
              <a:extLst>
                <a:ext uri="{FF2B5EF4-FFF2-40B4-BE49-F238E27FC236}">
                  <a16:creationId xmlns:a16="http://schemas.microsoft.com/office/drawing/2014/main" id="{B23FF516-91A1-46D4-9E61-69513645FCC4}"/>
                </a:ext>
              </a:extLst>
            </p:cNvPr>
            <p:cNvSpPr/>
            <p:nvPr/>
          </p:nvSpPr>
          <p:spPr bwMode="auto">
            <a:xfrm>
              <a:off x="8564472" y="4523490"/>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iṩḻîďé">
              <a:extLst>
                <a:ext uri="{FF2B5EF4-FFF2-40B4-BE49-F238E27FC236}">
                  <a16:creationId xmlns:a16="http://schemas.microsoft.com/office/drawing/2014/main" id="{0D7C1358-17AA-4E0E-8C7F-0818A7FA9886}"/>
                </a:ext>
              </a:extLst>
            </p:cNvPr>
            <p:cNvSpPr/>
            <p:nvPr/>
          </p:nvSpPr>
          <p:spPr bwMode="auto">
            <a:xfrm>
              <a:off x="8564472" y="4595796"/>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íṧḻíḑe">
              <a:extLst>
                <a:ext uri="{FF2B5EF4-FFF2-40B4-BE49-F238E27FC236}">
                  <a16:creationId xmlns:a16="http://schemas.microsoft.com/office/drawing/2014/main" id="{9375F2A8-CBAB-496E-8547-CFB2303E218F}"/>
                </a:ext>
              </a:extLst>
            </p:cNvPr>
            <p:cNvSpPr/>
            <p:nvPr/>
          </p:nvSpPr>
          <p:spPr bwMode="auto">
            <a:xfrm>
              <a:off x="8564472" y="4672850"/>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ïṣḻïḑé">
              <a:extLst>
                <a:ext uri="{FF2B5EF4-FFF2-40B4-BE49-F238E27FC236}">
                  <a16:creationId xmlns:a16="http://schemas.microsoft.com/office/drawing/2014/main" id="{863DCA7C-B2BD-4736-BA88-DFAA415901B2}"/>
                </a:ext>
              </a:extLst>
            </p:cNvPr>
            <p:cNvSpPr/>
            <p:nvPr/>
          </p:nvSpPr>
          <p:spPr bwMode="auto">
            <a:xfrm>
              <a:off x="8564472" y="4745159"/>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îṧḻíḓe">
              <a:extLst>
                <a:ext uri="{FF2B5EF4-FFF2-40B4-BE49-F238E27FC236}">
                  <a16:creationId xmlns:a16="http://schemas.microsoft.com/office/drawing/2014/main" id="{14580C42-3B8F-4921-AA77-9DB51C4F4CFD}"/>
                </a:ext>
              </a:extLst>
            </p:cNvPr>
            <p:cNvSpPr/>
            <p:nvPr/>
          </p:nvSpPr>
          <p:spPr bwMode="auto">
            <a:xfrm>
              <a:off x="8564472" y="4968015"/>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îśliḋe">
              <a:extLst>
                <a:ext uri="{FF2B5EF4-FFF2-40B4-BE49-F238E27FC236}">
                  <a16:creationId xmlns:a16="http://schemas.microsoft.com/office/drawing/2014/main" id="{2043943A-F7B3-4C91-94B5-D154BF9F28C6}"/>
                </a:ext>
              </a:extLst>
            </p:cNvPr>
            <p:cNvSpPr/>
            <p:nvPr/>
          </p:nvSpPr>
          <p:spPr bwMode="auto">
            <a:xfrm>
              <a:off x="8564472" y="5041510"/>
              <a:ext cx="190851" cy="10668"/>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íŝļïḑe">
              <a:extLst>
                <a:ext uri="{FF2B5EF4-FFF2-40B4-BE49-F238E27FC236}">
                  <a16:creationId xmlns:a16="http://schemas.microsoft.com/office/drawing/2014/main" id="{2BE81019-9EC6-4382-A146-30B292F26007}"/>
                </a:ext>
              </a:extLst>
            </p:cNvPr>
            <p:cNvSpPr/>
            <p:nvPr/>
          </p:nvSpPr>
          <p:spPr bwMode="auto">
            <a:xfrm>
              <a:off x="8564472" y="5113820"/>
              <a:ext cx="190851" cy="11854"/>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iŝlïḍè">
              <a:extLst>
                <a:ext uri="{FF2B5EF4-FFF2-40B4-BE49-F238E27FC236}">
                  <a16:creationId xmlns:a16="http://schemas.microsoft.com/office/drawing/2014/main" id="{920705B6-6250-4CEE-9C48-FE24463AA19D}"/>
                </a:ext>
              </a:extLst>
            </p:cNvPr>
            <p:cNvSpPr/>
            <p:nvPr/>
          </p:nvSpPr>
          <p:spPr bwMode="auto">
            <a:xfrm>
              <a:off x="8494533" y="4210543"/>
              <a:ext cx="346138" cy="120912"/>
            </a:xfrm>
            <a:custGeom>
              <a:avLst/>
              <a:gdLst>
                <a:gd name="T0" fmla="*/ 123 w 123"/>
                <a:gd name="T1" fmla="*/ 21 h 43"/>
                <a:gd name="T2" fmla="*/ 102 w 123"/>
                <a:gd name="T3" fmla="*/ 0 h 43"/>
                <a:gd name="T4" fmla="*/ 0 w 123"/>
                <a:gd name="T5" fmla="*/ 0 h 43"/>
                <a:gd name="T6" fmla="*/ 0 w 123"/>
                <a:gd name="T7" fmla="*/ 43 h 43"/>
                <a:gd name="T8" fmla="*/ 102 w 123"/>
                <a:gd name="T9" fmla="*/ 43 h 43"/>
                <a:gd name="T10" fmla="*/ 123 w 123"/>
                <a:gd name="T11" fmla="*/ 21 h 43"/>
              </a:gdLst>
              <a:ahLst/>
              <a:cxnLst>
                <a:cxn ang="0">
                  <a:pos x="T0" y="T1"/>
                </a:cxn>
                <a:cxn ang="0">
                  <a:pos x="T2" y="T3"/>
                </a:cxn>
                <a:cxn ang="0">
                  <a:pos x="T4" y="T5"/>
                </a:cxn>
                <a:cxn ang="0">
                  <a:pos x="T6" y="T7"/>
                </a:cxn>
                <a:cxn ang="0">
                  <a:pos x="T8" y="T9"/>
                </a:cxn>
                <a:cxn ang="0">
                  <a:pos x="T10" y="T11"/>
                </a:cxn>
              </a:cxnLst>
              <a:rect l="0" t="0" r="r" b="b"/>
              <a:pathLst>
                <a:path w="123" h="43">
                  <a:moveTo>
                    <a:pt x="123" y="21"/>
                  </a:moveTo>
                  <a:cubicBezTo>
                    <a:pt x="123" y="10"/>
                    <a:pt x="113" y="0"/>
                    <a:pt x="102" y="0"/>
                  </a:cubicBezTo>
                  <a:cubicBezTo>
                    <a:pt x="0" y="0"/>
                    <a:pt x="0" y="0"/>
                    <a:pt x="0" y="0"/>
                  </a:cubicBezTo>
                  <a:cubicBezTo>
                    <a:pt x="0" y="43"/>
                    <a:pt x="0" y="43"/>
                    <a:pt x="0" y="43"/>
                  </a:cubicBezTo>
                  <a:cubicBezTo>
                    <a:pt x="102" y="43"/>
                    <a:pt x="102" y="43"/>
                    <a:pt x="102" y="43"/>
                  </a:cubicBezTo>
                  <a:cubicBezTo>
                    <a:pt x="113" y="43"/>
                    <a:pt x="123" y="33"/>
                    <a:pt x="123" y="21"/>
                  </a:cubicBez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îşlïdê">
              <a:extLst>
                <a:ext uri="{FF2B5EF4-FFF2-40B4-BE49-F238E27FC236}">
                  <a16:creationId xmlns:a16="http://schemas.microsoft.com/office/drawing/2014/main" id="{533C4E14-CE90-4236-9408-5117D2984F17}"/>
                </a:ext>
              </a:extLst>
            </p:cNvPr>
            <p:cNvSpPr/>
            <p:nvPr/>
          </p:nvSpPr>
          <p:spPr bwMode="auto">
            <a:xfrm>
              <a:off x="7779735" y="4210543"/>
              <a:ext cx="714800" cy="120912"/>
            </a:xfrm>
            <a:custGeom>
              <a:avLst/>
              <a:gdLst>
                <a:gd name="T0" fmla="*/ 21 w 254"/>
                <a:gd name="T1" fmla="*/ 0 h 43"/>
                <a:gd name="T2" fmla="*/ 0 w 254"/>
                <a:gd name="T3" fmla="*/ 21 h 43"/>
                <a:gd name="T4" fmla="*/ 21 w 254"/>
                <a:gd name="T5" fmla="*/ 43 h 43"/>
                <a:gd name="T6" fmla="*/ 254 w 254"/>
                <a:gd name="T7" fmla="*/ 43 h 43"/>
                <a:gd name="T8" fmla="*/ 254 w 254"/>
                <a:gd name="T9" fmla="*/ 0 h 43"/>
                <a:gd name="T10" fmla="*/ 21 w 254"/>
                <a:gd name="T11" fmla="*/ 0 h 43"/>
              </a:gdLst>
              <a:ahLst/>
              <a:cxnLst>
                <a:cxn ang="0">
                  <a:pos x="T0" y="T1"/>
                </a:cxn>
                <a:cxn ang="0">
                  <a:pos x="T2" y="T3"/>
                </a:cxn>
                <a:cxn ang="0">
                  <a:pos x="T4" y="T5"/>
                </a:cxn>
                <a:cxn ang="0">
                  <a:pos x="T6" y="T7"/>
                </a:cxn>
                <a:cxn ang="0">
                  <a:pos x="T8" y="T9"/>
                </a:cxn>
                <a:cxn ang="0">
                  <a:pos x="T10" y="T11"/>
                </a:cxn>
              </a:cxnLst>
              <a:rect l="0" t="0" r="r" b="b"/>
              <a:pathLst>
                <a:path w="254" h="43">
                  <a:moveTo>
                    <a:pt x="21" y="0"/>
                  </a:moveTo>
                  <a:cubicBezTo>
                    <a:pt x="9" y="0"/>
                    <a:pt x="0" y="10"/>
                    <a:pt x="0" y="21"/>
                  </a:cubicBezTo>
                  <a:cubicBezTo>
                    <a:pt x="0" y="33"/>
                    <a:pt x="9" y="43"/>
                    <a:pt x="21" y="43"/>
                  </a:cubicBezTo>
                  <a:cubicBezTo>
                    <a:pt x="254" y="43"/>
                    <a:pt x="254" y="43"/>
                    <a:pt x="254" y="43"/>
                  </a:cubicBezTo>
                  <a:cubicBezTo>
                    <a:pt x="254" y="0"/>
                    <a:pt x="254" y="0"/>
                    <a:pt x="254" y="0"/>
                  </a:cubicBezTo>
                  <a:lnTo>
                    <a:pt x="21"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ïSḷïdê">
              <a:extLst>
                <a:ext uri="{FF2B5EF4-FFF2-40B4-BE49-F238E27FC236}">
                  <a16:creationId xmlns:a16="http://schemas.microsoft.com/office/drawing/2014/main" id="{CE7D4EC2-CBEE-4B66-880D-9A7BA077533E}"/>
                </a:ext>
              </a:extLst>
            </p:cNvPr>
            <p:cNvSpPr/>
            <p:nvPr/>
          </p:nvSpPr>
          <p:spPr bwMode="auto">
            <a:xfrm>
              <a:off x="7779735" y="4802059"/>
              <a:ext cx="714800" cy="120912"/>
            </a:xfrm>
            <a:custGeom>
              <a:avLst/>
              <a:gdLst>
                <a:gd name="T0" fmla="*/ 21 w 254"/>
                <a:gd name="T1" fmla="*/ 0 h 43"/>
                <a:gd name="T2" fmla="*/ 0 w 254"/>
                <a:gd name="T3" fmla="*/ 21 h 43"/>
                <a:gd name="T4" fmla="*/ 21 w 254"/>
                <a:gd name="T5" fmla="*/ 43 h 43"/>
                <a:gd name="T6" fmla="*/ 254 w 254"/>
                <a:gd name="T7" fmla="*/ 43 h 43"/>
                <a:gd name="T8" fmla="*/ 254 w 254"/>
                <a:gd name="T9" fmla="*/ 0 h 43"/>
                <a:gd name="T10" fmla="*/ 21 w 254"/>
                <a:gd name="T11" fmla="*/ 0 h 43"/>
              </a:gdLst>
              <a:ahLst/>
              <a:cxnLst>
                <a:cxn ang="0">
                  <a:pos x="T0" y="T1"/>
                </a:cxn>
                <a:cxn ang="0">
                  <a:pos x="T2" y="T3"/>
                </a:cxn>
                <a:cxn ang="0">
                  <a:pos x="T4" y="T5"/>
                </a:cxn>
                <a:cxn ang="0">
                  <a:pos x="T6" y="T7"/>
                </a:cxn>
                <a:cxn ang="0">
                  <a:pos x="T8" y="T9"/>
                </a:cxn>
                <a:cxn ang="0">
                  <a:pos x="T10" y="T11"/>
                </a:cxn>
              </a:cxnLst>
              <a:rect l="0" t="0" r="r" b="b"/>
              <a:pathLst>
                <a:path w="254" h="43">
                  <a:moveTo>
                    <a:pt x="21" y="0"/>
                  </a:moveTo>
                  <a:cubicBezTo>
                    <a:pt x="9" y="0"/>
                    <a:pt x="0" y="10"/>
                    <a:pt x="0" y="21"/>
                  </a:cubicBezTo>
                  <a:cubicBezTo>
                    <a:pt x="0" y="33"/>
                    <a:pt x="9" y="43"/>
                    <a:pt x="21" y="43"/>
                  </a:cubicBezTo>
                  <a:cubicBezTo>
                    <a:pt x="254" y="43"/>
                    <a:pt x="254" y="43"/>
                    <a:pt x="254" y="43"/>
                  </a:cubicBezTo>
                  <a:cubicBezTo>
                    <a:pt x="254" y="0"/>
                    <a:pt x="254" y="0"/>
                    <a:pt x="254" y="0"/>
                  </a:cubicBezTo>
                  <a:lnTo>
                    <a:pt x="21"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iŝḷîdé">
              <a:extLst>
                <a:ext uri="{FF2B5EF4-FFF2-40B4-BE49-F238E27FC236}">
                  <a16:creationId xmlns:a16="http://schemas.microsoft.com/office/drawing/2014/main" id="{F071E390-D5BC-4B26-97D6-F8F6C5455ABC}"/>
                </a:ext>
              </a:extLst>
            </p:cNvPr>
            <p:cNvSpPr/>
            <p:nvPr/>
          </p:nvSpPr>
          <p:spPr bwMode="auto">
            <a:xfrm>
              <a:off x="8494533" y="4802059"/>
              <a:ext cx="346138" cy="120912"/>
            </a:xfrm>
            <a:custGeom>
              <a:avLst/>
              <a:gdLst>
                <a:gd name="T0" fmla="*/ 102 w 123"/>
                <a:gd name="T1" fmla="*/ 0 h 43"/>
                <a:gd name="T2" fmla="*/ 0 w 123"/>
                <a:gd name="T3" fmla="*/ 0 h 43"/>
                <a:gd name="T4" fmla="*/ 0 w 123"/>
                <a:gd name="T5" fmla="*/ 43 h 43"/>
                <a:gd name="T6" fmla="*/ 102 w 123"/>
                <a:gd name="T7" fmla="*/ 43 h 43"/>
                <a:gd name="T8" fmla="*/ 123 w 123"/>
                <a:gd name="T9" fmla="*/ 21 h 43"/>
                <a:gd name="T10" fmla="*/ 102 w 123"/>
                <a:gd name="T11" fmla="*/ 0 h 43"/>
              </a:gdLst>
              <a:ahLst/>
              <a:cxnLst>
                <a:cxn ang="0">
                  <a:pos x="T0" y="T1"/>
                </a:cxn>
                <a:cxn ang="0">
                  <a:pos x="T2" y="T3"/>
                </a:cxn>
                <a:cxn ang="0">
                  <a:pos x="T4" y="T5"/>
                </a:cxn>
                <a:cxn ang="0">
                  <a:pos x="T6" y="T7"/>
                </a:cxn>
                <a:cxn ang="0">
                  <a:pos x="T8" y="T9"/>
                </a:cxn>
                <a:cxn ang="0">
                  <a:pos x="T10" y="T11"/>
                </a:cxn>
              </a:cxnLst>
              <a:rect l="0" t="0" r="r" b="b"/>
              <a:pathLst>
                <a:path w="123" h="43">
                  <a:moveTo>
                    <a:pt x="102" y="0"/>
                  </a:moveTo>
                  <a:cubicBezTo>
                    <a:pt x="0" y="0"/>
                    <a:pt x="0" y="0"/>
                    <a:pt x="0" y="0"/>
                  </a:cubicBezTo>
                  <a:cubicBezTo>
                    <a:pt x="0" y="43"/>
                    <a:pt x="0" y="43"/>
                    <a:pt x="0" y="43"/>
                  </a:cubicBezTo>
                  <a:cubicBezTo>
                    <a:pt x="102" y="43"/>
                    <a:pt x="102" y="43"/>
                    <a:pt x="102" y="43"/>
                  </a:cubicBezTo>
                  <a:cubicBezTo>
                    <a:pt x="113" y="43"/>
                    <a:pt x="123" y="33"/>
                    <a:pt x="123" y="21"/>
                  </a:cubicBezTo>
                  <a:cubicBezTo>
                    <a:pt x="123" y="10"/>
                    <a:pt x="113" y="0"/>
                    <a:pt x="102" y="0"/>
                  </a:cubicBez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íśľïdê">
              <a:extLst>
                <a:ext uri="{FF2B5EF4-FFF2-40B4-BE49-F238E27FC236}">
                  <a16:creationId xmlns:a16="http://schemas.microsoft.com/office/drawing/2014/main" id="{B33446CA-6E78-4776-A5DC-24B9A08F7F04}"/>
                </a:ext>
              </a:extLst>
            </p:cNvPr>
            <p:cNvSpPr/>
            <p:nvPr/>
          </p:nvSpPr>
          <p:spPr bwMode="auto">
            <a:xfrm>
              <a:off x="5774030" y="4335009"/>
              <a:ext cx="53343" cy="35562"/>
            </a:xfrm>
            <a:custGeom>
              <a:avLst/>
              <a:gdLst>
                <a:gd name="T0" fmla="*/ 9 w 19"/>
                <a:gd name="T1" fmla="*/ 1 h 13"/>
                <a:gd name="T2" fmla="*/ 11 w 19"/>
                <a:gd name="T3" fmla="*/ 6 h 13"/>
                <a:gd name="T4" fmla="*/ 2 w 19"/>
                <a:gd name="T5" fmla="*/ 10 h 13"/>
                <a:gd name="T6" fmla="*/ 17 w 19"/>
                <a:gd name="T7" fmla="*/ 12 h 13"/>
                <a:gd name="T8" fmla="*/ 19 w 19"/>
                <a:gd name="T9" fmla="*/ 9 h 13"/>
                <a:gd name="T10" fmla="*/ 18 w 19"/>
                <a:gd name="T11" fmla="*/ 0 h 13"/>
                <a:gd name="T12" fmla="*/ 9 w 19"/>
                <a:gd name="T13" fmla="*/ 1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9" y="1"/>
                  </a:moveTo>
                  <a:cubicBezTo>
                    <a:pt x="11" y="6"/>
                    <a:pt x="11" y="6"/>
                    <a:pt x="11" y="6"/>
                  </a:cubicBezTo>
                  <a:cubicBezTo>
                    <a:pt x="11" y="6"/>
                    <a:pt x="5" y="6"/>
                    <a:pt x="2" y="10"/>
                  </a:cubicBezTo>
                  <a:cubicBezTo>
                    <a:pt x="0" y="13"/>
                    <a:pt x="11" y="12"/>
                    <a:pt x="17" y="12"/>
                  </a:cubicBezTo>
                  <a:cubicBezTo>
                    <a:pt x="18" y="11"/>
                    <a:pt x="19" y="10"/>
                    <a:pt x="19" y="9"/>
                  </a:cubicBezTo>
                  <a:cubicBezTo>
                    <a:pt x="18" y="0"/>
                    <a:pt x="18" y="0"/>
                    <a:pt x="18" y="0"/>
                  </a:cubicBezTo>
                  <a:lnTo>
                    <a:pt x="9"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îş1ïďê">
              <a:extLst>
                <a:ext uri="{FF2B5EF4-FFF2-40B4-BE49-F238E27FC236}">
                  <a16:creationId xmlns:a16="http://schemas.microsoft.com/office/drawing/2014/main" id="{8BA24890-81EC-4003-AFA6-C4C97E77A239}"/>
                </a:ext>
              </a:extLst>
            </p:cNvPr>
            <p:cNvSpPr/>
            <p:nvPr/>
          </p:nvSpPr>
          <p:spPr bwMode="auto">
            <a:xfrm>
              <a:off x="5864122" y="4337382"/>
              <a:ext cx="53343" cy="33191"/>
            </a:xfrm>
            <a:custGeom>
              <a:avLst/>
              <a:gdLst>
                <a:gd name="T0" fmla="*/ 9 w 19"/>
                <a:gd name="T1" fmla="*/ 1 h 12"/>
                <a:gd name="T2" fmla="*/ 7 w 19"/>
                <a:gd name="T3" fmla="*/ 5 h 12"/>
                <a:gd name="T4" fmla="*/ 17 w 19"/>
                <a:gd name="T5" fmla="*/ 9 h 12"/>
                <a:gd name="T6" fmla="*/ 2 w 19"/>
                <a:gd name="T7" fmla="*/ 11 h 12"/>
                <a:gd name="T8" fmla="*/ 0 w 19"/>
                <a:gd name="T9" fmla="*/ 8 h 12"/>
                <a:gd name="T10" fmla="*/ 1 w 19"/>
                <a:gd name="T11" fmla="*/ 0 h 12"/>
                <a:gd name="T12" fmla="*/ 9 w 19"/>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9" y="1"/>
                  </a:moveTo>
                  <a:cubicBezTo>
                    <a:pt x="7" y="5"/>
                    <a:pt x="7" y="5"/>
                    <a:pt x="7" y="5"/>
                  </a:cubicBezTo>
                  <a:cubicBezTo>
                    <a:pt x="7" y="5"/>
                    <a:pt x="13" y="5"/>
                    <a:pt x="17" y="9"/>
                  </a:cubicBezTo>
                  <a:cubicBezTo>
                    <a:pt x="19" y="12"/>
                    <a:pt x="7" y="11"/>
                    <a:pt x="2" y="11"/>
                  </a:cubicBezTo>
                  <a:cubicBezTo>
                    <a:pt x="1" y="11"/>
                    <a:pt x="0" y="9"/>
                    <a:pt x="0" y="8"/>
                  </a:cubicBezTo>
                  <a:cubicBezTo>
                    <a:pt x="1" y="0"/>
                    <a:pt x="1" y="0"/>
                    <a:pt x="1" y="0"/>
                  </a:cubicBezTo>
                  <a:lnTo>
                    <a:pt x="9"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íṧľîḑê">
              <a:extLst>
                <a:ext uri="{FF2B5EF4-FFF2-40B4-BE49-F238E27FC236}">
                  <a16:creationId xmlns:a16="http://schemas.microsoft.com/office/drawing/2014/main" id="{AABDB614-6591-49CC-86D9-F1494968E17E}"/>
                </a:ext>
              </a:extLst>
            </p:cNvPr>
            <p:cNvSpPr/>
            <p:nvPr/>
          </p:nvSpPr>
          <p:spPr bwMode="auto">
            <a:xfrm>
              <a:off x="5864122" y="4337382"/>
              <a:ext cx="53343" cy="33191"/>
            </a:xfrm>
            <a:custGeom>
              <a:avLst/>
              <a:gdLst>
                <a:gd name="T0" fmla="*/ 9 w 19"/>
                <a:gd name="T1" fmla="*/ 1 h 12"/>
                <a:gd name="T2" fmla="*/ 7 w 19"/>
                <a:gd name="T3" fmla="*/ 5 h 12"/>
                <a:gd name="T4" fmla="*/ 17 w 19"/>
                <a:gd name="T5" fmla="*/ 9 h 12"/>
                <a:gd name="T6" fmla="*/ 2 w 19"/>
                <a:gd name="T7" fmla="*/ 11 h 12"/>
                <a:gd name="T8" fmla="*/ 0 w 19"/>
                <a:gd name="T9" fmla="*/ 8 h 12"/>
                <a:gd name="T10" fmla="*/ 1 w 19"/>
                <a:gd name="T11" fmla="*/ 0 h 12"/>
                <a:gd name="T12" fmla="*/ 9 w 19"/>
                <a:gd name="T13" fmla="*/ 1 h 12"/>
              </a:gdLst>
              <a:ahLst/>
              <a:cxnLst>
                <a:cxn ang="0">
                  <a:pos x="T0" y="T1"/>
                </a:cxn>
                <a:cxn ang="0">
                  <a:pos x="T2" y="T3"/>
                </a:cxn>
                <a:cxn ang="0">
                  <a:pos x="T4" y="T5"/>
                </a:cxn>
                <a:cxn ang="0">
                  <a:pos x="T6" y="T7"/>
                </a:cxn>
                <a:cxn ang="0">
                  <a:pos x="T8" y="T9"/>
                </a:cxn>
                <a:cxn ang="0">
                  <a:pos x="T10" y="T11"/>
                </a:cxn>
                <a:cxn ang="0">
                  <a:pos x="T12" y="T13"/>
                </a:cxn>
              </a:cxnLst>
              <a:rect l="0" t="0" r="r" b="b"/>
              <a:pathLst>
                <a:path w="19" h="12">
                  <a:moveTo>
                    <a:pt x="9" y="1"/>
                  </a:moveTo>
                  <a:cubicBezTo>
                    <a:pt x="7" y="5"/>
                    <a:pt x="7" y="5"/>
                    <a:pt x="7" y="5"/>
                  </a:cubicBezTo>
                  <a:cubicBezTo>
                    <a:pt x="7" y="5"/>
                    <a:pt x="13" y="5"/>
                    <a:pt x="17" y="9"/>
                  </a:cubicBezTo>
                  <a:cubicBezTo>
                    <a:pt x="19" y="12"/>
                    <a:pt x="7" y="11"/>
                    <a:pt x="2" y="11"/>
                  </a:cubicBezTo>
                  <a:cubicBezTo>
                    <a:pt x="1" y="11"/>
                    <a:pt x="0" y="9"/>
                    <a:pt x="0" y="8"/>
                  </a:cubicBezTo>
                  <a:cubicBezTo>
                    <a:pt x="1" y="0"/>
                    <a:pt x="1" y="0"/>
                    <a:pt x="1" y="0"/>
                  </a:cubicBezTo>
                  <a:lnTo>
                    <a:pt x="9"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ïŝ1íḍè">
              <a:extLst>
                <a:ext uri="{FF2B5EF4-FFF2-40B4-BE49-F238E27FC236}">
                  <a16:creationId xmlns:a16="http://schemas.microsoft.com/office/drawing/2014/main" id="{D28F7BDA-9004-42EB-8878-4E92AA7BCCE8}"/>
                </a:ext>
              </a:extLst>
            </p:cNvPr>
            <p:cNvSpPr/>
            <p:nvPr/>
          </p:nvSpPr>
          <p:spPr bwMode="auto">
            <a:xfrm>
              <a:off x="5768104" y="4087260"/>
              <a:ext cx="137507" cy="256048"/>
            </a:xfrm>
            <a:custGeom>
              <a:avLst/>
              <a:gdLst>
                <a:gd name="T0" fmla="*/ 14 w 49"/>
                <a:gd name="T1" fmla="*/ 2 h 91"/>
                <a:gd name="T2" fmla="*/ 1 w 49"/>
                <a:gd name="T3" fmla="*/ 48 h 91"/>
                <a:gd name="T4" fmla="*/ 10 w 49"/>
                <a:gd name="T5" fmla="*/ 91 h 91"/>
                <a:gd name="T6" fmla="*/ 21 w 49"/>
                <a:gd name="T7" fmla="*/ 90 h 91"/>
                <a:gd name="T8" fmla="*/ 22 w 49"/>
                <a:gd name="T9" fmla="*/ 88 h 91"/>
                <a:gd name="T10" fmla="*/ 23 w 49"/>
                <a:gd name="T11" fmla="*/ 50 h 91"/>
                <a:gd name="T12" fmla="*/ 25 w 49"/>
                <a:gd name="T13" fmla="*/ 21 h 91"/>
                <a:gd name="T14" fmla="*/ 31 w 49"/>
                <a:gd name="T15" fmla="*/ 77 h 91"/>
                <a:gd name="T16" fmla="*/ 34 w 49"/>
                <a:gd name="T17" fmla="*/ 90 h 91"/>
                <a:gd name="T18" fmla="*/ 43 w 49"/>
                <a:gd name="T19" fmla="*/ 90 h 91"/>
                <a:gd name="T20" fmla="*/ 46 w 49"/>
                <a:gd name="T21" fmla="*/ 86 h 91"/>
                <a:gd name="T22" fmla="*/ 43 w 49"/>
                <a:gd name="T23" fmla="*/ 0 h 91"/>
                <a:gd name="T24" fmla="*/ 14 w 49"/>
                <a:gd name="T25"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91">
                  <a:moveTo>
                    <a:pt x="14" y="2"/>
                  </a:moveTo>
                  <a:cubicBezTo>
                    <a:pt x="14" y="2"/>
                    <a:pt x="0" y="44"/>
                    <a:pt x="1" y="48"/>
                  </a:cubicBezTo>
                  <a:cubicBezTo>
                    <a:pt x="1" y="52"/>
                    <a:pt x="8" y="91"/>
                    <a:pt x="10" y="91"/>
                  </a:cubicBezTo>
                  <a:cubicBezTo>
                    <a:pt x="11" y="91"/>
                    <a:pt x="17" y="91"/>
                    <a:pt x="21" y="90"/>
                  </a:cubicBezTo>
                  <a:cubicBezTo>
                    <a:pt x="21" y="90"/>
                    <a:pt x="22" y="89"/>
                    <a:pt x="22" y="88"/>
                  </a:cubicBezTo>
                  <a:cubicBezTo>
                    <a:pt x="22" y="81"/>
                    <a:pt x="22" y="54"/>
                    <a:pt x="23" y="50"/>
                  </a:cubicBezTo>
                  <a:cubicBezTo>
                    <a:pt x="24" y="45"/>
                    <a:pt x="25" y="21"/>
                    <a:pt x="25" y="21"/>
                  </a:cubicBezTo>
                  <a:cubicBezTo>
                    <a:pt x="25" y="21"/>
                    <a:pt x="30" y="73"/>
                    <a:pt x="31" y="77"/>
                  </a:cubicBezTo>
                  <a:cubicBezTo>
                    <a:pt x="32" y="82"/>
                    <a:pt x="32" y="90"/>
                    <a:pt x="34" y="90"/>
                  </a:cubicBezTo>
                  <a:cubicBezTo>
                    <a:pt x="35" y="90"/>
                    <a:pt x="40" y="90"/>
                    <a:pt x="43" y="90"/>
                  </a:cubicBezTo>
                  <a:cubicBezTo>
                    <a:pt x="44" y="90"/>
                    <a:pt x="46" y="87"/>
                    <a:pt x="46" y="86"/>
                  </a:cubicBezTo>
                  <a:cubicBezTo>
                    <a:pt x="49" y="68"/>
                    <a:pt x="45" y="1"/>
                    <a:pt x="43" y="0"/>
                  </a:cubicBezTo>
                  <a:cubicBezTo>
                    <a:pt x="40" y="0"/>
                    <a:pt x="14" y="2"/>
                    <a:pt x="14" y="2"/>
                  </a:cubicBezTo>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iṡḷïďê">
              <a:extLst>
                <a:ext uri="{FF2B5EF4-FFF2-40B4-BE49-F238E27FC236}">
                  <a16:creationId xmlns:a16="http://schemas.microsoft.com/office/drawing/2014/main" id="{AAE61A5F-1D28-45BD-9E64-708FE80AF3F6}"/>
                </a:ext>
              </a:extLst>
            </p:cNvPr>
            <p:cNvSpPr/>
            <p:nvPr/>
          </p:nvSpPr>
          <p:spPr bwMode="auto">
            <a:xfrm>
              <a:off x="5774030" y="4359902"/>
              <a:ext cx="53343" cy="10668"/>
            </a:xfrm>
            <a:custGeom>
              <a:avLst/>
              <a:gdLst>
                <a:gd name="T0" fmla="*/ 2 w 19"/>
                <a:gd name="T1" fmla="*/ 0 h 4"/>
                <a:gd name="T2" fmla="*/ 2 w 19"/>
                <a:gd name="T3" fmla="*/ 1 h 4"/>
                <a:gd name="T4" fmla="*/ 17 w 19"/>
                <a:gd name="T5" fmla="*/ 3 h 4"/>
                <a:gd name="T6" fmla="*/ 19 w 19"/>
                <a:gd name="T7" fmla="*/ 1 h 4"/>
                <a:gd name="T8" fmla="*/ 2 w 19"/>
                <a:gd name="T9" fmla="*/ 0 h 4"/>
              </a:gdLst>
              <a:ahLst/>
              <a:cxnLst>
                <a:cxn ang="0">
                  <a:pos x="T0" y="T1"/>
                </a:cxn>
                <a:cxn ang="0">
                  <a:pos x="T2" y="T3"/>
                </a:cxn>
                <a:cxn ang="0">
                  <a:pos x="T4" y="T5"/>
                </a:cxn>
                <a:cxn ang="0">
                  <a:pos x="T6" y="T7"/>
                </a:cxn>
                <a:cxn ang="0">
                  <a:pos x="T8" y="T9"/>
                </a:cxn>
              </a:cxnLst>
              <a:rect l="0" t="0" r="r" b="b"/>
              <a:pathLst>
                <a:path w="19" h="4">
                  <a:moveTo>
                    <a:pt x="2" y="0"/>
                  </a:moveTo>
                  <a:cubicBezTo>
                    <a:pt x="2" y="1"/>
                    <a:pt x="2" y="1"/>
                    <a:pt x="2" y="1"/>
                  </a:cubicBezTo>
                  <a:cubicBezTo>
                    <a:pt x="0" y="4"/>
                    <a:pt x="11" y="3"/>
                    <a:pt x="17" y="3"/>
                  </a:cubicBezTo>
                  <a:cubicBezTo>
                    <a:pt x="18" y="2"/>
                    <a:pt x="18" y="2"/>
                    <a:pt x="19" y="1"/>
                  </a:cubicBezTo>
                  <a:lnTo>
                    <a:pt x="2"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íśļîḑe">
              <a:extLst>
                <a:ext uri="{FF2B5EF4-FFF2-40B4-BE49-F238E27FC236}">
                  <a16:creationId xmlns:a16="http://schemas.microsoft.com/office/drawing/2014/main" id="{B0920083-A559-4596-ACD3-677B5682D615}"/>
                </a:ext>
              </a:extLst>
            </p:cNvPr>
            <p:cNvSpPr/>
            <p:nvPr/>
          </p:nvSpPr>
          <p:spPr bwMode="auto">
            <a:xfrm>
              <a:off x="5864122" y="4362274"/>
              <a:ext cx="47416" cy="8297"/>
            </a:xfrm>
            <a:custGeom>
              <a:avLst/>
              <a:gdLst>
                <a:gd name="T0" fmla="*/ 17 w 17"/>
                <a:gd name="T1" fmla="*/ 0 h 3"/>
                <a:gd name="T2" fmla="*/ 0 w 17"/>
                <a:gd name="T3" fmla="*/ 0 h 3"/>
                <a:gd name="T4" fmla="*/ 2 w 17"/>
                <a:gd name="T5" fmla="*/ 2 h 3"/>
                <a:gd name="T6" fmla="*/ 17 w 17"/>
                <a:gd name="T7" fmla="*/ 0 h 3"/>
              </a:gdLst>
              <a:ahLst/>
              <a:cxnLst>
                <a:cxn ang="0">
                  <a:pos x="T0" y="T1"/>
                </a:cxn>
                <a:cxn ang="0">
                  <a:pos x="T2" y="T3"/>
                </a:cxn>
                <a:cxn ang="0">
                  <a:pos x="T4" y="T5"/>
                </a:cxn>
                <a:cxn ang="0">
                  <a:pos x="T6" y="T7"/>
                </a:cxn>
              </a:cxnLst>
              <a:rect l="0" t="0" r="r" b="b"/>
              <a:pathLst>
                <a:path w="17" h="3">
                  <a:moveTo>
                    <a:pt x="17" y="0"/>
                  </a:moveTo>
                  <a:cubicBezTo>
                    <a:pt x="0" y="0"/>
                    <a:pt x="0" y="0"/>
                    <a:pt x="0" y="0"/>
                  </a:cubicBezTo>
                  <a:cubicBezTo>
                    <a:pt x="0" y="1"/>
                    <a:pt x="1" y="2"/>
                    <a:pt x="2" y="2"/>
                  </a:cubicBezTo>
                  <a:cubicBezTo>
                    <a:pt x="7" y="2"/>
                    <a:pt x="17" y="3"/>
                    <a:pt x="17" y="0"/>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ïṧḻíḋe">
              <a:extLst>
                <a:ext uri="{FF2B5EF4-FFF2-40B4-BE49-F238E27FC236}">
                  <a16:creationId xmlns:a16="http://schemas.microsoft.com/office/drawing/2014/main" id="{0935BD1C-733B-40EF-B976-560633B2875E}"/>
                </a:ext>
              </a:extLst>
            </p:cNvPr>
            <p:cNvSpPr/>
            <p:nvPr/>
          </p:nvSpPr>
          <p:spPr bwMode="auto">
            <a:xfrm>
              <a:off x="5849897" y="4249659"/>
              <a:ext cx="50974" cy="28450"/>
            </a:xfrm>
            <a:custGeom>
              <a:avLst/>
              <a:gdLst>
                <a:gd name="T0" fmla="*/ 0 w 18"/>
                <a:gd name="T1" fmla="*/ 1 h 10"/>
                <a:gd name="T2" fmla="*/ 0 w 18"/>
                <a:gd name="T3" fmla="*/ 1 h 10"/>
                <a:gd name="T4" fmla="*/ 1 w 18"/>
                <a:gd name="T5" fmla="*/ 10 h 10"/>
                <a:gd name="T6" fmla="*/ 1 w 18"/>
                <a:gd name="T7" fmla="*/ 10 h 10"/>
                <a:gd name="T8" fmla="*/ 0 w 18"/>
                <a:gd name="T9" fmla="*/ 1 h 10"/>
                <a:gd name="T10" fmla="*/ 18 w 18"/>
                <a:gd name="T11" fmla="*/ 0 h 10"/>
                <a:gd name="T12" fmla="*/ 18 w 18"/>
                <a:gd name="T13" fmla="*/ 8 h 10"/>
                <a:gd name="T14" fmla="*/ 18 w 18"/>
                <a:gd name="T15" fmla="*/ 8 h 10"/>
                <a:gd name="T16" fmla="*/ 18 w 18"/>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0" y="1"/>
                  </a:moveTo>
                  <a:cubicBezTo>
                    <a:pt x="0" y="1"/>
                    <a:pt x="0" y="1"/>
                    <a:pt x="0" y="1"/>
                  </a:cubicBezTo>
                  <a:cubicBezTo>
                    <a:pt x="0" y="4"/>
                    <a:pt x="1" y="7"/>
                    <a:pt x="1" y="10"/>
                  </a:cubicBezTo>
                  <a:cubicBezTo>
                    <a:pt x="1" y="10"/>
                    <a:pt x="1" y="10"/>
                    <a:pt x="1" y="10"/>
                  </a:cubicBezTo>
                  <a:cubicBezTo>
                    <a:pt x="1" y="7"/>
                    <a:pt x="0" y="4"/>
                    <a:pt x="0" y="1"/>
                  </a:cubicBezTo>
                  <a:moveTo>
                    <a:pt x="18" y="0"/>
                  </a:moveTo>
                  <a:cubicBezTo>
                    <a:pt x="18" y="3"/>
                    <a:pt x="18" y="5"/>
                    <a:pt x="18" y="8"/>
                  </a:cubicBezTo>
                  <a:cubicBezTo>
                    <a:pt x="18" y="8"/>
                    <a:pt x="18" y="8"/>
                    <a:pt x="18" y="8"/>
                  </a:cubicBezTo>
                  <a:cubicBezTo>
                    <a:pt x="18" y="5"/>
                    <a:pt x="18" y="3"/>
                    <a:pt x="18" y="0"/>
                  </a:cubicBezTo>
                </a:path>
              </a:pathLst>
            </a:custGeom>
            <a:solidFill>
              <a:srgbClr val="5D9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îSlïḑè">
              <a:extLst>
                <a:ext uri="{FF2B5EF4-FFF2-40B4-BE49-F238E27FC236}">
                  <a16:creationId xmlns:a16="http://schemas.microsoft.com/office/drawing/2014/main" id="{3290F01A-DEAB-46BB-8E42-3B829FAE434E}"/>
                </a:ext>
              </a:extLst>
            </p:cNvPr>
            <p:cNvSpPr/>
            <p:nvPr/>
          </p:nvSpPr>
          <p:spPr bwMode="auto">
            <a:xfrm>
              <a:off x="5849897" y="4244918"/>
              <a:ext cx="50974" cy="33191"/>
            </a:xfrm>
            <a:custGeom>
              <a:avLst/>
              <a:gdLst>
                <a:gd name="T0" fmla="*/ 18 w 18"/>
                <a:gd name="T1" fmla="*/ 0 h 12"/>
                <a:gd name="T2" fmla="*/ 0 w 18"/>
                <a:gd name="T3" fmla="*/ 3 h 12"/>
                <a:gd name="T4" fmla="*/ 1 w 18"/>
                <a:gd name="T5" fmla="*/ 12 h 12"/>
                <a:gd name="T6" fmla="*/ 18 w 18"/>
                <a:gd name="T7" fmla="*/ 10 h 12"/>
                <a:gd name="T8" fmla="*/ 18 w 18"/>
                <a:gd name="T9" fmla="*/ 2 h 12"/>
                <a:gd name="T10" fmla="*/ 18 w 18"/>
                <a:gd name="T11" fmla="*/ 0 h 12"/>
              </a:gdLst>
              <a:ahLst/>
              <a:cxnLst>
                <a:cxn ang="0">
                  <a:pos x="T0" y="T1"/>
                </a:cxn>
                <a:cxn ang="0">
                  <a:pos x="T2" y="T3"/>
                </a:cxn>
                <a:cxn ang="0">
                  <a:pos x="T4" y="T5"/>
                </a:cxn>
                <a:cxn ang="0">
                  <a:pos x="T6" y="T7"/>
                </a:cxn>
                <a:cxn ang="0">
                  <a:pos x="T8" y="T9"/>
                </a:cxn>
                <a:cxn ang="0">
                  <a:pos x="T10" y="T11"/>
                </a:cxn>
              </a:cxnLst>
              <a:rect l="0" t="0" r="r" b="b"/>
              <a:pathLst>
                <a:path w="18" h="12">
                  <a:moveTo>
                    <a:pt x="18" y="0"/>
                  </a:moveTo>
                  <a:cubicBezTo>
                    <a:pt x="14" y="1"/>
                    <a:pt x="7" y="2"/>
                    <a:pt x="0" y="3"/>
                  </a:cubicBezTo>
                  <a:cubicBezTo>
                    <a:pt x="0" y="6"/>
                    <a:pt x="1" y="9"/>
                    <a:pt x="1" y="12"/>
                  </a:cubicBezTo>
                  <a:cubicBezTo>
                    <a:pt x="8" y="12"/>
                    <a:pt x="14" y="11"/>
                    <a:pt x="18" y="10"/>
                  </a:cubicBezTo>
                  <a:cubicBezTo>
                    <a:pt x="18" y="7"/>
                    <a:pt x="18" y="5"/>
                    <a:pt x="18" y="2"/>
                  </a:cubicBezTo>
                  <a:cubicBezTo>
                    <a:pt x="18" y="1"/>
                    <a:pt x="18" y="1"/>
                    <a:pt x="18" y="0"/>
                  </a:cubicBezTo>
                </a:path>
              </a:pathLst>
            </a:custGeom>
            <a:solidFill>
              <a:srgbClr val="0E10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íṩ1ïďè">
              <a:extLst>
                <a:ext uri="{FF2B5EF4-FFF2-40B4-BE49-F238E27FC236}">
                  <a16:creationId xmlns:a16="http://schemas.microsoft.com/office/drawing/2014/main" id="{C556CEE3-B9A0-485D-9246-C68EED991A98}"/>
                </a:ext>
              </a:extLst>
            </p:cNvPr>
            <p:cNvSpPr/>
            <p:nvPr/>
          </p:nvSpPr>
          <p:spPr bwMode="auto">
            <a:xfrm>
              <a:off x="5774030" y="4241363"/>
              <a:ext cx="2370" cy="26080"/>
            </a:xfrm>
            <a:custGeom>
              <a:avLst/>
              <a:gdLst>
                <a:gd name="T0" fmla="*/ 0 w 1"/>
                <a:gd name="T1" fmla="*/ 0 h 9"/>
                <a:gd name="T2" fmla="*/ 1 w 1"/>
                <a:gd name="T3" fmla="*/ 9 h 9"/>
                <a:gd name="T4" fmla="*/ 1 w 1"/>
                <a:gd name="T5" fmla="*/ 9 h 9"/>
                <a:gd name="T6" fmla="*/ 0 w 1"/>
                <a:gd name="T7" fmla="*/ 0 h 9"/>
                <a:gd name="T8" fmla="*/ 0 w 1"/>
                <a:gd name="T9" fmla="*/ 0 h 9"/>
              </a:gdLst>
              <a:ahLst/>
              <a:cxnLst>
                <a:cxn ang="0">
                  <a:pos x="T0" y="T1"/>
                </a:cxn>
                <a:cxn ang="0">
                  <a:pos x="T2" y="T3"/>
                </a:cxn>
                <a:cxn ang="0">
                  <a:pos x="T4" y="T5"/>
                </a:cxn>
                <a:cxn ang="0">
                  <a:pos x="T6" y="T7"/>
                </a:cxn>
                <a:cxn ang="0">
                  <a:pos x="T8" y="T9"/>
                </a:cxn>
              </a:cxnLst>
              <a:rect l="0" t="0" r="r" b="b"/>
              <a:pathLst>
                <a:path w="1" h="9">
                  <a:moveTo>
                    <a:pt x="0" y="0"/>
                  </a:moveTo>
                  <a:cubicBezTo>
                    <a:pt x="0" y="2"/>
                    <a:pt x="1" y="5"/>
                    <a:pt x="1" y="9"/>
                  </a:cubicBezTo>
                  <a:cubicBezTo>
                    <a:pt x="1" y="9"/>
                    <a:pt x="1" y="9"/>
                    <a:pt x="1" y="9"/>
                  </a:cubicBezTo>
                  <a:cubicBezTo>
                    <a:pt x="1" y="5"/>
                    <a:pt x="0" y="2"/>
                    <a:pt x="0" y="0"/>
                  </a:cubicBezTo>
                  <a:cubicBezTo>
                    <a:pt x="0" y="0"/>
                    <a:pt x="0" y="0"/>
                    <a:pt x="0" y="0"/>
                  </a:cubicBezTo>
                </a:path>
              </a:pathLst>
            </a:custGeom>
            <a:solidFill>
              <a:srgbClr val="5D92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íšḻiḓé">
              <a:extLst>
                <a:ext uri="{FF2B5EF4-FFF2-40B4-BE49-F238E27FC236}">
                  <a16:creationId xmlns:a16="http://schemas.microsoft.com/office/drawing/2014/main" id="{64C9D714-D823-4F82-9767-685A09DFF86E}"/>
                </a:ext>
              </a:extLst>
            </p:cNvPr>
            <p:cNvSpPr/>
            <p:nvPr/>
          </p:nvSpPr>
          <p:spPr bwMode="auto">
            <a:xfrm>
              <a:off x="5774030" y="4241363"/>
              <a:ext cx="45045" cy="36747"/>
            </a:xfrm>
            <a:custGeom>
              <a:avLst/>
              <a:gdLst>
                <a:gd name="T0" fmla="*/ 0 w 16"/>
                <a:gd name="T1" fmla="*/ 0 h 13"/>
                <a:gd name="T2" fmla="*/ 1 w 16"/>
                <a:gd name="T3" fmla="*/ 9 h 13"/>
                <a:gd name="T4" fmla="*/ 16 w 16"/>
                <a:gd name="T5" fmla="*/ 13 h 13"/>
                <a:gd name="T6" fmla="*/ 15 w 16"/>
                <a:gd name="T7" fmla="*/ 4 h 13"/>
                <a:gd name="T8" fmla="*/ 9 w 16"/>
                <a:gd name="T9" fmla="*/ 3 h 13"/>
                <a:gd name="T10" fmla="*/ 0 w 16"/>
                <a:gd name="T11" fmla="*/ 0 h 13"/>
              </a:gdLst>
              <a:ahLst/>
              <a:cxnLst>
                <a:cxn ang="0">
                  <a:pos x="T0" y="T1"/>
                </a:cxn>
                <a:cxn ang="0">
                  <a:pos x="T2" y="T3"/>
                </a:cxn>
                <a:cxn ang="0">
                  <a:pos x="T4" y="T5"/>
                </a:cxn>
                <a:cxn ang="0">
                  <a:pos x="T6" y="T7"/>
                </a:cxn>
                <a:cxn ang="0">
                  <a:pos x="T8" y="T9"/>
                </a:cxn>
                <a:cxn ang="0">
                  <a:pos x="T10" y="T11"/>
                </a:cxn>
              </a:cxnLst>
              <a:rect l="0" t="0" r="r" b="b"/>
              <a:pathLst>
                <a:path w="16" h="13">
                  <a:moveTo>
                    <a:pt x="0" y="0"/>
                  </a:moveTo>
                  <a:cubicBezTo>
                    <a:pt x="0" y="2"/>
                    <a:pt x="1" y="5"/>
                    <a:pt x="1" y="9"/>
                  </a:cubicBezTo>
                  <a:cubicBezTo>
                    <a:pt x="5" y="10"/>
                    <a:pt x="10" y="12"/>
                    <a:pt x="16" y="13"/>
                  </a:cubicBezTo>
                  <a:cubicBezTo>
                    <a:pt x="16" y="10"/>
                    <a:pt x="15" y="7"/>
                    <a:pt x="15" y="4"/>
                  </a:cubicBezTo>
                  <a:cubicBezTo>
                    <a:pt x="13" y="4"/>
                    <a:pt x="11" y="4"/>
                    <a:pt x="9" y="3"/>
                  </a:cubicBezTo>
                  <a:cubicBezTo>
                    <a:pt x="6" y="2"/>
                    <a:pt x="3" y="1"/>
                    <a:pt x="0" y="0"/>
                  </a:cubicBezTo>
                </a:path>
              </a:pathLst>
            </a:custGeom>
            <a:solidFill>
              <a:srgbClr val="0E10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iṧ1íḋé">
              <a:extLst>
                <a:ext uri="{FF2B5EF4-FFF2-40B4-BE49-F238E27FC236}">
                  <a16:creationId xmlns:a16="http://schemas.microsoft.com/office/drawing/2014/main" id="{F161641E-7800-4D40-8B99-60EFD5BA4B0D}"/>
                </a:ext>
              </a:extLst>
            </p:cNvPr>
            <p:cNvSpPr/>
            <p:nvPr/>
          </p:nvSpPr>
          <p:spPr bwMode="auto">
            <a:xfrm>
              <a:off x="5782329" y="3858477"/>
              <a:ext cx="65197" cy="84164"/>
            </a:xfrm>
            <a:custGeom>
              <a:avLst/>
              <a:gdLst>
                <a:gd name="T0" fmla="*/ 7 w 23"/>
                <a:gd name="T1" fmla="*/ 1 h 30"/>
                <a:gd name="T2" fmla="*/ 10 w 23"/>
                <a:gd name="T3" fmla="*/ 7 h 30"/>
                <a:gd name="T4" fmla="*/ 20 w 23"/>
                <a:gd name="T5" fmla="*/ 4 h 30"/>
                <a:gd name="T6" fmla="*/ 7 w 23"/>
                <a:gd name="T7" fmla="*/ 1 h 30"/>
              </a:gdLst>
              <a:ahLst/>
              <a:cxnLst>
                <a:cxn ang="0">
                  <a:pos x="T0" y="T1"/>
                </a:cxn>
                <a:cxn ang="0">
                  <a:pos x="T2" y="T3"/>
                </a:cxn>
                <a:cxn ang="0">
                  <a:pos x="T4" y="T5"/>
                </a:cxn>
                <a:cxn ang="0">
                  <a:pos x="T6" y="T7"/>
                </a:cxn>
              </a:cxnLst>
              <a:rect l="0" t="0" r="r" b="b"/>
              <a:pathLst>
                <a:path w="23" h="30">
                  <a:moveTo>
                    <a:pt x="7" y="1"/>
                  </a:moveTo>
                  <a:cubicBezTo>
                    <a:pt x="0" y="4"/>
                    <a:pt x="2" y="30"/>
                    <a:pt x="10" y="7"/>
                  </a:cubicBezTo>
                  <a:cubicBezTo>
                    <a:pt x="11" y="7"/>
                    <a:pt x="17" y="6"/>
                    <a:pt x="20" y="4"/>
                  </a:cubicBezTo>
                  <a:cubicBezTo>
                    <a:pt x="23" y="2"/>
                    <a:pt x="11" y="0"/>
                    <a:pt x="7" y="1"/>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íŝ1íḑê">
              <a:extLst>
                <a:ext uri="{FF2B5EF4-FFF2-40B4-BE49-F238E27FC236}">
                  <a16:creationId xmlns:a16="http://schemas.microsoft.com/office/drawing/2014/main" id="{0881B3FC-8DB9-4C00-8B69-6B5DB38C7CD1}"/>
                </a:ext>
              </a:extLst>
            </p:cNvPr>
            <p:cNvSpPr/>
            <p:nvPr/>
          </p:nvSpPr>
          <p:spPr bwMode="auto">
            <a:xfrm>
              <a:off x="5813149" y="3878629"/>
              <a:ext cx="14225" cy="16596"/>
            </a:xfrm>
            <a:custGeom>
              <a:avLst/>
              <a:gdLst>
                <a:gd name="T0" fmla="*/ 2 w 5"/>
                <a:gd name="T1" fmla="*/ 0 h 6"/>
                <a:gd name="T2" fmla="*/ 3 w 5"/>
                <a:gd name="T3" fmla="*/ 0 h 6"/>
                <a:gd name="T4" fmla="*/ 4 w 5"/>
                <a:gd name="T5" fmla="*/ 1 h 6"/>
                <a:gd name="T6" fmla="*/ 4 w 5"/>
                <a:gd name="T7" fmla="*/ 2 h 6"/>
                <a:gd name="T8" fmla="*/ 5 w 5"/>
                <a:gd name="T9" fmla="*/ 4 h 6"/>
                <a:gd name="T10" fmla="*/ 5 w 5"/>
                <a:gd name="T11" fmla="*/ 5 h 6"/>
                <a:gd name="T12" fmla="*/ 4 w 5"/>
                <a:gd name="T13" fmla="*/ 6 h 6"/>
                <a:gd name="T14" fmla="*/ 3 w 5"/>
                <a:gd name="T15" fmla="*/ 5 h 6"/>
                <a:gd name="T16" fmla="*/ 2 w 5"/>
                <a:gd name="T17" fmla="*/ 4 h 6"/>
                <a:gd name="T18" fmla="*/ 1 w 5"/>
                <a:gd name="T19" fmla="*/ 3 h 6"/>
                <a:gd name="T20" fmla="*/ 1 w 5"/>
                <a:gd name="T21" fmla="*/ 2 h 6"/>
                <a:gd name="T22" fmla="*/ 0 w 5"/>
                <a:gd name="T23" fmla="*/ 1 h 6"/>
                <a:gd name="T24" fmla="*/ 1 w 5"/>
                <a:gd name="T25" fmla="*/ 0 h 6"/>
                <a:gd name="T26" fmla="*/ 1 w 5"/>
                <a:gd name="T27" fmla="*/ 0 h 6"/>
                <a:gd name="T28" fmla="*/ 2 w 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6">
                  <a:moveTo>
                    <a:pt x="2" y="0"/>
                  </a:moveTo>
                  <a:cubicBezTo>
                    <a:pt x="3" y="0"/>
                    <a:pt x="3" y="0"/>
                    <a:pt x="3" y="0"/>
                  </a:cubicBezTo>
                  <a:cubicBezTo>
                    <a:pt x="4" y="1"/>
                    <a:pt x="4" y="1"/>
                    <a:pt x="4" y="1"/>
                  </a:cubicBezTo>
                  <a:cubicBezTo>
                    <a:pt x="4" y="2"/>
                    <a:pt x="4" y="2"/>
                    <a:pt x="4" y="2"/>
                  </a:cubicBezTo>
                  <a:cubicBezTo>
                    <a:pt x="5" y="2"/>
                    <a:pt x="5" y="3"/>
                    <a:pt x="5" y="4"/>
                  </a:cubicBezTo>
                  <a:cubicBezTo>
                    <a:pt x="5" y="5"/>
                    <a:pt x="5" y="5"/>
                    <a:pt x="5" y="5"/>
                  </a:cubicBezTo>
                  <a:cubicBezTo>
                    <a:pt x="4" y="6"/>
                    <a:pt x="4" y="6"/>
                    <a:pt x="4" y="6"/>
                  </a:cubicBezTo>
                  <a:cubicBezTo>
                    <a:pt x="3" y="6"/>
                    <a:pt x="3" y="5"/>
                    <a:pt x="3" y="5"/>
                  </a:cubicBezTo>
                  <a:cubicBezTo>
                    <a:pt x="2" y="4"/>
                    <a:pt x="2" y="4"/>
                    <a:pt x="2" y="4"/>
                  </a:cubicBezTo>
                  <a:cubicBezTo>
                    <a:pt x="2" y="4"/>
                    <a:pt x="2" y="3"/>
                    <a:pt x="1" y="3"/>
                  </a:cubicBezTo>
                  <a:cubicBezTo>
                    <a:pt x="1" y="2"/>
                    <a:pt x="1" y="2"/>
                    <a:pt x="1" y="2"/>
                  </a:cubicBezTo>
                  <a:cubicBezTo>
                    <a:pt x="0" y="1"/>
                    <a:pt x="0" y="1"/>
                    <a:pt x="0" y="1"/>
                  </a:cubicBezTo>
                  <a:cubicBezTo>
                    <a:pt x="1" y="0"/>
                    <a:pt x="1" y="0"/>
                    <a:pt x="1" y="0"/>
                  </a:cubicBezTo>
                  <a:cubicBezTo>
                    <a:pt x="1" y="0"/>
                    <a:pt x="1" y="0"/>
                    <a:pt x="1" y="0"/>
                  </a:cubicBezTo>
                  <a:lnTo>
                    <a:pt x="2"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ïṩľiḓè">
              <a:extLst>
                <a:ext uri="{FF2B5EF4-FFF2-40B4-BE49-F238E27FC236}">
                  <a16:creationId xmlns:a16="http://schemas.microsoft.com/office/drawing/2014/main" id="{25D78DBC-7D0C-4C55-B63E-B422B62E763B}"/>
                </a:ext>
              </a:extLst>
            </p:cNvPr>
            <p:cNvSpPr/>
            <p:nvPr/>
          </p:nvSpPr>
          <p:spPr bwMode="auto">
            <a:xfrm>
              <a:off x="5821447" y="3915376"/>
              <a:ext cx="42675" cy="75866"/>
            </a:xfrm>
            <a:custGeom>
              <a:avLst/>
              <a:gdLst>
                <a:gd name="T0" fmla="*/ 4 w 15"/>
                <a:gd name="T1" fmla="*/ 11 h 27"/>
                <a:gd name="T2" fmla="*/ 3 w 15"/>
                <a:gd name="T3" fmla="*/ 22 h 27"/>
                <a:gd name="T4" fmla="*/ 15 w 15"/>
                <a:gd name="T5" fmla="*/ 20 h 27"/>
                <a:gd name="T6" fmla="*/ 13 w 15"/>
                <a:gd name="T7" fmla="*/ 8 h 27"/>
                <a:gd name="T8" fmla="*/ 4 w 15"/>
                <a:gd name="T9" fmla="*/ 11 h 27"/>
              </a:gdLst>
              <a:ahLst/>
              <a:cxnLst>
                <a:cxn ang="0">
                  <a:pos x="T0" y="T1"/>
                </a:cxn>
                <a:cxn ang="0">
                  <a:pos x="T2" y="T3"/>
                </a:cxn>
                <a:cxn ang="0">
                  <a:pos x="T4" y="T5"/>
                </a:cxn>
                <a:cxn ang="0">
                  <a:pos x="T6" y="T7"/>
                </a:cxn>
                <a:cxn ang="0">
                  <a:pos x="T8" y="T9"/>
                </a:cxn>
              </a:cxnLst>
              <a:rect l="0" t="0" r="r" b="b"/>
              <a:pathLst>
                <a:path w="15" h="27">
                  <a:moveTo>
                    <a:pt x="4" y="11"/>
                  </a:moveTo>
                  <a:cubicBezTo>
                    <a:pt x="4" y="11"/>
                    <a:pt x="5" y="16"/>
                    <a:pt x="3" y="22"/>
                  </a:cubicBezTo>
                  <a:cubicBezTo>
                    <a:pt x="0" y="27"/>
                    <a:pt x="15" y="20"/>
                    <a:pt x="15" y="20"/>
                  </a:cubicBezTo>
                  <a:cubicBezTo>
                    <a:pt x="15" y="20"/>
                    <a:pt x="12" y="16"/>
                    <a:pt x="13" y="8"/>
                  </a:cubicBezTo>
                  <a:cubicBezTo>
                    <a:pt x="13" y="0"/>
                    <a:pt x="4" y="11"/>
                    <a:pt x="4" y="11"/>
                  </a:cubicBezTo>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iśḷíḋè">
              <a:extLst>
                <a:ext uri="{FF2B5EF4-FFF2-40B4-BE49-F238E27FC236}">
                  <a16:creationId xmlns:a16="http://schemas.microsoft.com/office/drawing/2014/main" id="{06421621-455B-473A-9068-7A6867A67F93}"/>
                </a:ext>
              </a:extLst>
            </p:cNvPr>
            <p:cNvSpPr/>
            <p:nvPr/>
          </p:nvSpPr>
          <p:spPr bwMode="auto">
            <a:xfrm>
              <a:off x="5872419" y="3991243"/>
              <a:ext cx="96019" cy="135136"/>
            </a:xfrm>
            <a:custGeom>
              <a:avLst/>
              <a:gdLst>
                <a:gd name="T0" fmla="*/ 11 w 34"/>
                <a:gd name="T1" fmla="*/ 0 h 48"/>
                <a:gd name="T2" fmla="*/ 30 w 34"/>
                <a:gd name="T3" fmla="*/ 18 h 48"/>
                <a:gd name="T4" fmla="*/ 30 w 34"/>
                <a:gd name="T5" fmla="*/ 18 h 48"/>
                <a:gd name="T6" fmla="*/ 31 w 34"/>
                <a:gd name="T7" fmla="*/ 20 h 48"/>
                <a:gd name="T8" fmla="*/ 33 w 34"/>
                <a:gd name="T9" fmla="*/ 23 h 48"/>
                <a:gd name="T10" fmla="*/ 33 w 34"/>
                <a:gd name="T11" fmla="*/ 31 h 48"/>
                <a:gd name="T12" fmla="*/ 33 w 34"/>
                <a:gd name="T13" fmla="*/ 32 h 48"/>
                <a:gd name="T14" fmla="*/ 32 w 34"/>
                <a:gd name="T15" fmla="*/ 34 h 48"/>
                <a:gd name="T16" fmla="*/ 31 w 34"/>
                <a:gd name="T17" fmla="*/ 35 h 48"/>
                <a:gd name="T18" fmla="*/ 29 w 34"/>
                <a:gd name="T19" fmla="*/ 38 h 48"/>
                <a:gd name="T20" fmla="*/ 22 w 34"/>
                <a:gd name="T21" fmla="*/ 48 h 48"/>
                <a:gd name="T22" fmla="*/ 12 w 34"/>
                <a:gd name="T23" fmla="*/ 42 h 48"/>
                <a:gd name="T24" fmla="*/ 18 w 34"/>
                <a:gd name="T25" fmla="*/ 31 h 48"/>
                <a:gd name="T26" fmla="*/ 19 w 34"/>
                <a:gd name="T27" fmla="*/ 28 h 48"/>
                <a:gd name="T28" fmla="*/ 20 w 34"/>
                <a:gd name="T29" fmla="*/ 26 h 48"/>
                <a:gd name="T30" fmla="*/ 20 w 34"/>
                <a:gd name="T31" fmla="*/ 26 h 48"/>
                <a:gd name="T32" fmla="*/ 20 w 34"/>
                <a:gd name="T33" fmla="*/ 27 h 48"/>
                <a:gd name="T34" fmla="*/ 20 w 34"/>
                <a:gd name="T35" fmla="*/ 28 h 48"/>
                <a:gd name="T36" fmla="*/ 20 w 34"/>
                <a:gd name="T37" fmla="*/ 28 h 48"/>
                <a:gd name="T38" fmla="*/ 20 w 34"/>
                <a:gd name="T39" fmla="*/ 29 h 48"/>
                <a:gd name="T40" fmla="*/ 20 w 34"/>
                <a:gd name="T41" fmla="*/ 29 h 48"/>
                <a:gd name="T42" fmla="*/ 20 w 34"/>
                <a:gd name="T43" fmla="*/ 28 h 48"/>
                <a:gd name="T44" fmla="*/ 20 w 34"/>
                <a:gd name="T45" fmla="*/ 28 h 48"/>
                <a:gd name="T46" fmla="*/ 0 w 34"/>
                <a:gd name="T47" fmla="*/ 12 h 48"/>
                <a:gd name="T48" fmla="*/ 11 w 34"/>
                <a:gd name="T4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48">
                  <a:moveTo>
                    <a:pt x="11" y="0"/>
                  </a:moveTo>
                  <a:cubicBezTo>
                    <a:pt x="30" y="18"/>
                    <a:pt x="30" y="18"/>
                    <a:pt x="30" y="18"/>
                  </a:cubicBezTo>
                  <a:cubicBezTo>
                    <a:pt x="30" y="18"/>
                    <a:pt x="30" y="18"/>
                    <a:pt x="30" y="18"/>
                  </a:cubicBezTo>
                  <a:cubicBezTo>
                    <a:pt x="31" y="19"/>
                    <a:pt x="31" y="19"/>
                    <a:pt x="31" y="20"/>
                  </a:cubicBezTo>
                  <a:cubicBezTo>
                    <a:pt x="32" y="21"/>
                    <a:pt x="33" y="22"/>
                    <a:pt x="33" y="23"/>
                  </a:cubicBezTo>
                  <a:cubicBezTo>
                    <a:pt x="34" y="26"/>
                    <a:pt x="34" y="28"/>
                    <a:pt x="33" y="31"/>
                  </a:cubicBezTo>
                  <a:cubicBezTo>
                    <a:pt x="33" y="31"/>
                    <a:pt x="33" y="32"/>
                    <a:pt x="33" y="32"/>
                  </a:cubicBezTo>
                  <a:cubicBezTo>
                    <a:pt x="32" y="33"/>
                    <a:pt x="32" y="33"/>
                    <a:pt x="32" y="34"/>
                  </a:cubicBezTo>
                  <a:cubicBezTo>
                    <a:pt x="31" y="35"/>
                    <a:pt x="31" y="35"/>
                    <a:pt x="31" y="35"/>
                  </a:cubicBezTo>
                  <a:cubicBezTo>
                    <a:pt x="29" y="38"/>
                    <a:pt x="29" y="38"/>
                    <a:pt x="29" y="38"/>
                  </a:cubicBezTo>
                  <a:cubicBezTo>
                    <a:pt x="22" y="48"/>
                    <a:pt x="22" y="48"/>
                    <a:pt x="22" y="48"/>
                  </a:cubicBezTo>
                  <a:cubicBezTo>
                    <a:pt x="12" y="42"/>
                    <a:pt x="12" y="42"/>
                    <a:pt x="12" y="42"/>
                  </a:cubicBezTo>
                  <a:cubicBezTo>
                    <a:pt x="18" y="31"/>
                    <a:pt x="18" y="31"/>
                    <a:pt x="18" y="31"/>
                  </a:cubicBezTo>
                  <a:cubicBezTo>
                    <a:pt x="19" y="28"/>
                    <a:pt x="19" y="28"/>
                    <a:pt x="19" y="28"/>
                  </a:cubicBezTo>
                  <a:cubicBezTo>
                    <a:pt x="20" y="26"/>
                    <a:pt x="20" y="26"/>
                    <a:pt x="20" y="26"/>
                  </a:cubicBezTo>
                  <a:cubicBezTo>
                    <a:pt x="20" y="26"/>
                    <a:pt x="20" y="26"/>
                    <a:pt x="20" y="26"/>
                  </a:cubicBezTo>
                  <a:cubicBezTo>
                    <a:pt x="20" y="27"/>
                    <a:pt x="20" y="27"/>
                    <a:pt x="20" y="27"/>
                  </a:cubicBezTo>
                  <a:cubicBezTo>
                    <a:pt x="20" y="27"/>
                    <a:pt x="20" y="27"/>
                    <a:pt x="20" y="28"/>
                  </a:cubicBezTo>
                  <a:cubicBezTo>
                    <a:pt x="20" y="28"/>
                    <a:pt x="20" y="28"/>
                    <a:pt x="20" y="28"/>
                  </a:cubicBezTo>
                  <a:cubicBezTo>
                    <a:pt x="20" y="29"/>
                    <a:pt x="20" y="29"/>
                    <a:pt x="20" y="29"/>
                  </a:cubicBezTo>
                  <a:cubicBezTo>
                    <a:pt x="20" y="29"/>
                    <a:pt x="20" y="29"/>
                    <a:pt x="20" y="29"/>
                  </a:cubicBezTo>
                  <a:cubicBezTo>
                    <a:pt x="20" y="28"/>
                    <a:pt x="20" y="28"/>
                    <a:pt x="20" y="28"/>
                  </a:cubicBezTo>
                  <a:cubicBezTo>
                    <a:pt x="20" y="28"/>
                    <a:pt x="20" y="28"/>
                    <a:pt x="20" y="28"/>
                  </a:cubicBezTo>
                  <a:cubicBezTo>
                    <a:pt x="0" y="12"/>
                    <a:pt x="0" y="12"/>
                    <a:pt x="0" y="12"/>
                  </a:cubicBezTo>
                  <a:lnTo>
                    <a:pt x="11" y="0"/>
                  </a:ln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ïṥľiḋé">
              <a:extLst>
                <a:ext uri="{FF2B5EF4-FFF2-40B4-BE49-F238E27FC236}">
                  <a16:creationId xmlns:a16="http://schemas.microsoft.com/office/drawing/2014/main" id="{11EC7282-47D7-4F3C-BE1C-93336C0E776A}"/>
                </a:ext>
              </a:extLst>
            </p:cNvPr>
            <p:cNvSpPr/>
            <p:nvPr/>
          </p:nvSpPr>
          <p:spPr bwMode="auto">
            <a:xfrm>
              <a:off x="5725428" y="3864404"/>
              <a:ext cx="85349" cy="135136"/>
            </a:xfrm>
            <a:custGeom>
              <a:avLst/>
              <a:gdLst>
                <a:gd name="T0" fmla="*/ 30 w 30"/>
                <a:gd name="T1" fmla="*/ 10 h 48"/>
                <a:gd name="T2" fmla="*/ 19 w 30"/>
                <a:gd name="T3" fmla="*/ 17 h 48"/>
                <a:gd name="T4" fmla="*/ 14 w 30"/>
                <a:gd name="T5" fmla="*/ 21 h 48"/>
                <a:gd name="T6" fmla="*/ 13 w 30"/>
                <a:gd name="T7" fmla="*/ 21 h 48"/>
                <a:gd name="T8" fmla="*/ 12 w 30"/>
                <a:gd name="T9" fmla="*/ 22 h 48"/>
                <a:gd name="T10" fmla="*/ 13 w 30"/>
                <a:gd name="T11" fmla="*/ 21 h 48"/>
                <a:gd name="T12" fmla="*/ 13 w 30"/>
                <a:gd name="T13" fmla="*/ 21 h 48"/>
                <a:gd name="T14" fmla="*/ 13 w 30"/>
                <a:gd name="T15" fmla="*/ 20 h 48"/>
                <a:gd name="T16" fmla="*/ 14 w 30"/>
                <a:gd name="T17" fmla="*/ 20 h 48"/>
                <a:gd name="T18" fmla="*/ 14 w 30"/>
                <a:gd name="T19" fmla="*/ 19 h 48"/>
                <a:gd name="T20" fmla="*/ 14 w 30"/>
                <a:gd name="T21" fmla="*/ 17 h 48"/>
                <a:gd name="T22" fmla="*/ 14 w 30"/>
                <a:gd name="T23" fmla="*/ 16 h 48"/>
                <a:gd name="T24" fmla="*/ 14 w 30"/>
                <a:gd name="T25" fmla="*/ 16 h 48"/>
                <a:gd name="T26" fmla="*/ 14 w 30"/>
                <a:gd name="T27" fmla="*/ 16 h 48"/>
                <a:gd name="T28" fmla="*/ 14 w 30"/>
                <a:gd name="T29" fmla="*/ 17 h 48"/>
                <a:gd name="T30" fmla="*/ 15 w 30"/>
                <a:gd name="T31" fmla="*/ 18 h 48"/>
                <a:gd name="T32" fmla="*/ 21 w 30"/>
                <a:gd name="T33" fmla="*/ 27 h 48"/>
                <a:gd name="T34" fmla="*/ 30 w 30"/>
                <a:gd name="T35" fmla="*/ 34 h 48"/>
                <a:gd name="T36" fmla="*/ 22 w 30"/>
                <a:gd name="T37" fmla="*/ 48 h 48"/>
                <a:gd name="T38" fmla="*/ 15 w 30"/>
                <a:gd name="T39" fmla="*/ 43 h 48"/>
                <a:gd name="T40" fmla="*/ 10 w 30"/>
                <a:gd name="T41" fmla="*/ 37 h 48"/>
                <a:gd name="T42" fmla="*/ 1 w 30"/>
                <a:gd name="T43" fmla="*/ 23 h 48"/>
                <a:gd name="T44" fmla="*/ 1 w 30"/>
                <a:gd name="T45" fmla="*/ 21 h 48"/>
                <a:gd name="T46" fmla="*/ 1 w 30"/>
                <a:gd name="T47" fmla="*/ 20 h 48"/>
                <a:gd name="T48" fmla="*/ 0 w 30"/>
                <a:gd name="T49" fmla="*/ 20 h 48"/>
                <a:gd name="T50" fmla="*/ 0 w 30"/>
                <a:gd name="T51" fmla="*/ 19 h 48"/>
                <a:gd name="T52" fmla="*/ 0 w 30"/>
                <a:gd name="T53" fmla="*/ 19 h 48"/>
                <a:gd name="T54" fmla="*/ 0 w 30"/>
                <a:gd name="T55" fmla="*/ 16 h 48"/>
                <a:gd name="T56" fmla="*/ 1 w 30"/>
                <a:gd name="T57" fmla="*/ 15 h 48"/>
                <a:gd name="T58" fmla="*/ 1 w 30"/>
                <a:gd name="T59" fmla="*/ 15 h 48"/>
                <a:gd name="T60" fmla="*/ 2 w 30"/>
                <a:gd name="T61" fmla="*/ 13 h 48"/>
                <a:gd name="T62" fmla="*/ 2 w 30"/>
                <a:gd name="T63" fmla="*/ 13 h 48"/>
                <a:gd name="T64" fmla="*/ 3 w 30"/>
                <a:gd name="T65" fmla="*/ 12 h 48"/>
                <a:gd name="T66" fmla="*/ 4 w 30"/>
                <a:gd name="T67" fmla="*/ 11 h 48"/>
                <a:gd name="T68" fmla="*/ 6 w 30"/>
                <a:gd name="T69" fmla="*/ 10 h 48"/>
                <a:gd name="T70" fmla="*/ 12 w 30"/>
                <a:gd name="T71" fmla="*/ 6 h 48"/>
                <a:gd name="T72" fmla="*/ 25 w 30"/>
                <a:gd name="T73" fmla="*/ 0 h 48"/>
                <a:gd name="T74" fmla="*/ 30 w 30"/>
                <a:gd name="T75" fmla="*/ 1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48">
                  <a:moveTo>
                    <a:pt x="30" y="10"/>
                  </a:moveTo>
                  <a:cubicBezTo>
                    <a:pt x="26" y="12"/>
                    <a:pt x="22" y="15"/>
                    <a:pt x="19" y="17"/>
                  </a:cubicBezTo>
                  <a:cubicBezTo>
                    <a:pt x="17" y="18"/>
                    <a:pt x="15" y="20"/>
                    <a:pt x="14" y="21"/>
                  </a:cubicBezTo>
                  <a:cubicBezTo>
                    <a:pt x="13" y="21"/>
                    <a:pt x="13" y="21"/>
                    <a:pt x="13" y="21"/>
                  </a:cubicBezTo>
                  <a:cubicBezTo>
                    <a:pt x="12" y="22"/>
                    <a:pt x="12" y="22"/>
                    <a:pt x="12" y="22"/>
                  </a:cubicBezTo>
                  <a:cubicBezTo>
                    <a:pt x="13" y="21"/>
                    <a:pt x="13" y="21"/>
                    <a:pt x="13" y="21"/>
                  </a:cubicBezTo>
                  <a:cubicBezTo>
                    <a:pt x="13" y="21"/>
                    <a:pt x="13" y="21"/>
                    <a:pt x="13" y="21"/>
                  </a:cubicBezTo>
                  <a:cubicBezTo>
                    <a:pt x="13" y="21"/>
                    <a:pt x="13" y="20"/>
                    <a:pt x="13" y="20"/>
                  </a:cubicBezTo>
                  <a:cubicBezTo>
                    <a:pt x="14" y="20"/>
                    <a:pt x="14" y="20"/>
                    <a:pt x="14" y="20"/>
                  </a:cubicBezTo>
                  <a:cubicBezTo>
                    <a:pt x="14" y="19"/>
                    <a:pt x="14" y="19"/>
                    <a:pt x="14" y="19"/>
                  </a:cubicBezTo>
                  <a:cubicBezTo>
                    <a:pt x="14" y="18"/>
                    <a:pt x="14" y="17"/>
                    <a:pt x="14" y="17"/>
                  </a:cubicBezTo>
                  <a:cubicBezTo>
                    <a:pt x="14" y="16"/>
                    <a:pt x="14" y="16"/>
                    <a:pt x="14" y="16"/>
                  </a:cubicBezTo>
                  <a:cubicBezTo>
                    <a:pt x="14" y="16"/>
                    <a:pt x="14" y="16"/>
                    <a:pt x="14" y="16"/>
                  </a:cubicBezTo>
                  <a:cubicBezTo>
                    <a:pt x="14" y="16"/>
                    <a:pt x="14" y="16"/>
                    <a:pt x="14" y="16"/>
                  </a:cubicBezTo>
                  <a:cubicBezTo>
                    <a:pt x="14" y="17"/>
                    <a:pt x="14" y="17"/>
                    <a:pt x="14" y="17"/>
                  </a:cubicBezTo>
                  <a:cubicBezTo>
                    <a:pt x="14" y="17"/>
                    <a:pt x="14" y="18"/>
                    <a:pt x="15" y="18"/>
                  </a:cubicBezTo>
                  <a:cubicBezTo>
                    <a:pt x="16" y="21"/>
                    <a:pt x="18" y="24"/>
                    <a:pt x="21" y="27"/>
                  </a:cubicBezTo>
                  <a:cubicBezTo>
                    <a:pt x="24" y="30"/>
                    <a:pt x="27" y="32"/>
                    <a:pt x="30" y="34"/>
                  </a:cubicBezTo>
                  <a:cubicBezTo>
                    <a:pt x="22" y="48"/>
                    <a:pt x="22" y="48"/>
                    <a:pt x="22" y="48"/>
                  </a:cubicBezTo>
                  <a:cubicBezTo>
                    <a:pt x="19" y="46"/>
                    <a:pt x="17" y="45"/>
                    <a:pt x="15" y="43"/>
                  </a:cubicBezTo>
                  <a:cubicBezTo>
                    <a:pt x="13" y="41"/>
                    <a:pt x="12" y="39"/>
                    <a:pt x="10" y="37"/>
                  </a:cubicBezTo>
                  <a:cubicBezTo>
                    <a:pt x="6" y="33"/>
                    <a:pt x="3" y="29"/>
                    <a:pt x="1" y="23"/>
                  </a:cubicBezTo>
                  <a:cubicBezTo>
                    <a:pt x="1" y="23"/>
                    <a:pt x="1" y="22"/>
                    <a:pt x="1" y="21"/>
                  </a:cubicBezTo>
                  <a:cubicBezTo>
                    <a:pt x="1" y="20"/>
                    <a:pt x="1" y="20"/>
                    <a:pt x="1" y="20"/>
                  </a:cubicBezTo>
                  <a:cubicBezTo>
                    <a:pt x="0" y="20"/>
                    <a:pt x="0" y="20"/>
                    <a:pt x="0" y="20"/>
                  </a:cubicBezTo>
                  <a:cubicBezTo>
                    <a:pt x="0" y="19"/>
                    <a:pt x="0" y="19"/>
                    <a:pt x="0" y="19"/>
                  </a:cubicBezTo>
                  <a:cubicBezTo>
                    <a:pt x="0" y="19"/>
                    <a:pt x="0" y="20"/>
                    <a:pt x="0" y="19"/>
                  </a:cubicBezTo>
                  <a:cubicBezTo>
                    <a:pt x="0" y="18"/>
                    <a:pt x="0" y="17"/>
                    <a:pt x="0" y="16"/>
                  </a:cubicBezTo>
                  <a:cubicBezTo>
                    <a:pt x="0" y="16"/>
                    <a:pt x="0" y="16"/>
                    <a:pt x="1" y="15"/>
                  </a:cubicBezTo>
                  <a:cubicBezTo>
                    <a:pt x="1" y="15"/>
                    <a:pt x="1" y="15"/>
                    <a:pt x="1" y="15"/>
                  </a:cubicBezTo>
                  <a:cubicBezTo>
                    <a:pt x="1" y="14"/>
                    <a:pt x="1" y="14"/>
                    <a:pt x="2" y="13"/>
                  </a:cubicBezTo>
                  <a:cubicBezTo>
                    <a:pt x="2" y="13"/>
                    <a:pt x="2" y="13"/>
                    <a:pt x="2" y="13"/>
                  </a:cubicBezTo>
                  <a:cubicBezTo>
                    <a:pt x="2" y="12"/>
                    <a:pt x="3" y="12"/>
                    <a:pt x="3" y="12"/>
                  </a:cubicBezTo>
                  <a:cubicBezTo>
                    <a:pt x="3" y="11"/>
                    <a:pt x="4" y="11"/>
                    <a:pt x="4" y="11"/>
                  </a:cubicBezTo>
                  <a:cubicBezTo>
                    <a:pt x="5" y="10"/>
                    <a:pt x="5" y="10"/>
                    <a:pt x="6" y="10"/>
                  </a:cubicBezTo>
                  <a:cubicBezTo>
                    <a:pt x="8" y="8"/>
                    <a:pt x="10" y="7"/>
                    <a:pt x="12" y="6"/>
                  </a:cubicBezTo>
                  <a:cubicBezTo>
                    <a:pt x="16" y="4"/>
                    <a:pt x="20" y="2"/>
                    <a:pt x="25" y="0"/>
                  </a:cubicBezTo>
                  <a:lnTo>
                    <a:pt x="30" y="10"/>
                  </a:ln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iŝḻiḋè">
              <a:extLst>
                <a:ext uri="{FF2B5EF4-FFF2-40B4-BE49-F238E27FC236}">
                  <a16:creationId xmlns:a16="http://schemas.microsoft.com/office/drawing/2014/main" id="{0F6587A6-25F2-46F6-A3C6-CE623459F45B}"/>
                </a:ext>
              </a:extLst>
            </p:cNvPr>
            <p:cNvSpPr/>
            <p:nvPr/>
          </p:nvSpPr>
          <p:spPr bwMode="auto">
            <a:xfrm>
              <a:off x="5804851" y="3960421"/>
              <a:ext cx="78237" cy="131580"/>
            </a:xfrm>
            <a:custGeom>
              <a:avLst/>
              <a:gdLst>
                <a:gd name="T0" fmla="*/ 10 w 28"/>
                <a:gd name="T1" fmla="*/ 1 h 47"/>
                <a:gd name="T2" fmla="*/ 13 w 28"/>
                <a:gd name="T3" fmla="*/ 4 h 47"/>
                <a:gd name="T4" fmla="*/ 17 w 28"/>
                <a:gd name="T5" fmla="*/ 5 h 47"/>
                <a:gd name="T6" fmla="*/ 20 w 28"/>
                <a:gd name="T7" fmla="*/ 2 h 47"/>
                <a:gd name="T8" fmla="*/ 28 w 28"/>
                <a:gd name="T9" fmla="*/ 6 h 47"/>
                <a:gd name="T10" fmla="*/ 23 w 28"/>
                <a:gd name="T11" fmla="*/ 47 h 47"/>
                <a:gd name="T12" fmla="*/ 0 w 28"/>
                <a:gd name="T13" fmla="*/ 47 h 47"/>
                <a:gd name="T14" fmla="*/ 3 w 28"/>
                <a:gd name="T15" fmla="*/ 0 h 47"/>
                <a:gd name="T16" fmla="*/ 10 w 28"/>
                <a:gd name="T1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7">
                  <a:moveTo>
                    <a:pt x="10" y="1"/>
                  </a:moveTo>
                  <a:cubicBezTo>
                    <a:pt x="13" y="4"/>
                    <a:pt x="13" y="4"/>
                    <a:pt x="13" y="4"/>
                  </a:cubicBezTo>
                  <a:cubicBezTo>
                    <a:pt x="14" y="6"/>
                    <a:pt x="16" y="6"/>
                    <a:pt x="17" y="5"/>
                  </a:cubicBezTo>
                  <a:cubicBezTo>
                    <a:pt x="20" y="2"/>
                    <a:pt x="20" y="2"/>
                    <a:pt x="20" y="2"/>
                  </a:cubicBezTo>
                  <a:cubicBezTo>
                    <a:pt x="28" y="6"/>
                    <a:pt x="28" y="6"/>
                    <a:pt x="28" y="6"/>
                  </a:cubicBezTo>
                  <a:cubicBezTo>
                    <a:pt x="23" y="47"/>
                    <a:pt x="23" y="47"/>
                    <a:pt x="23" y="47"/>
                  </a:cubicBezTo>
                  <a:cubicBezTo>
                    <a:pt x="0" y="47"/>
                    <a:pt x="0" y="47"/>
                    <a:pt x="0" y="47"/>
                  </a:cubicBezTo>
                  <a:cubicBezTo>
                    <a:pt x="3" y="0"/>
                    <a:pt x="3" y="0"/>
                    <a:pt x="3" y="0"/>
                  </a:cubicBezTo>
                  <a:cubicBezTo>
                    <a:pt x="10" y="1"/>
                    <a:pt x="10" y="1"/>
                    <a:pt x="10" y="1"/>
                  </a:cubicBezTo>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iṡḷîḑê">
              <a:extLst>
                <a:ext uri="{FF2B5EF4-FFF2-40B4-BE49-F238E27FC236}">
                  <a16:creationId xmlns:a16="http://schemas.microsoft.com/office/drawing/2014/main" id="{5E5EEA42-3E5C-4AFD-9750-F30143497A59}"/>
                </a:ext>
              </a:extLst>
            </p:cNvPr>
            <p:cNvSpPr/>
            <p:nvPr/>
          </p:nvSpPr>
          <p:spPr bwMode="auto">
            <a:xfrm>
              <a:off x="5747952" y="3956866"/>
              <a:ext cx="93647" cy="315319"/>
            </a:xfrm>
            <a:custGeom>
              <a:avLst/>
              <a:gdLst>
                <a:gd name="T0" fmla="*/ 21 w 33"/>
                <a:gd name="T1" fmla="*/ 0 h 112"/>
                <a:gd name="T2" fmla="*/ 13 w 33"/>
                <a:gd name="T3" fmla="*/ 15 h 112"/>
                <a:gd name="T4" fmla="*/ 0 w 33"/>
                <a:gd name="T5" fmla="*/ 104 h 112"/>
                <a:gd name="T6" fmla="*/ 31 w 33"/>
                <a:gd name="T7" fmla="*/ 112 h 112"/>
                <a:gd name="T8" fmla="*/ 33 w 33"/>
                <a:gd name="T9" fmla="*/ 21 h 112"/>
                <a:gd name="T10" fmla="*/ 27 w 33"/>
                <a:gd name="T11" fmla="*/ 1 h 112"/>
                <a:gd name="T12" fmla="*/ 21 w 33"/>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33" h="112">
                  <a:moveTo>
                    <a:pt x="21" y="0"/>
                  </a:moveTo>
                  <a:cubicBezTo>
                    <a:pt x="21" y="0"/>
                    <a:pt x="18" y="9"/>
                    <a:pt x="13" y="15"/>
                  </a:cubicBezTo>
                  <a:cubicBezTo>
                    <a:pt x="11" y="17"/>
                    <a:pt x="0" y="104"/>
                    <a:pt x="0" y="104"/>
                  </a:cubicBezTo>
                  <a:cubicBezTo>
                    <a:pt x="0" y="105"/>
                    <a:pt x="5" y="108"/>
                    <a:pt x="31" y="112"/>
                  </a:cubicBezTo>
                  <a:cubicBezTo>
                    <a:pt x="33" y="111"/>
                    <a:pt x="33" y="21"/>
                    <a:pt x="33" y="21"/>
                  </a:cubicBezTo>
                  <a:cubicBezTo>
                    <a:pt x="27" y="1"/>
                    <a:pt x="27" y="1"/>
                    <a:pt x="27" y="1"/>
                  </a:cubicBezTo>
                  <a:lnTo>
                    <a:pt x="21" y="0"/>
                  </a:ln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isḻidè">
              <a:extLst>
                <a:ext uri="{FF2B5EF4-FFF2-40B4-BE49-F238E27FC236}">
                  <a16:creationId xmlns:a16="http://schemas.microsoft.com/office/drawing/2014/main" id="{1EC9ADEB-640B-4A30-9A02-D3C977BAB4D1}"/>
                </a:ext>
              </a:extLst>
            </p:cNvPr>
            <p:cNvSpPr/>
            <p:nvPr/>
          </p:nvSpPr>
          <p:spPr bwMode="auto">
            <a:xfrm>
              <a:off x="5835672" y="3971091"/>
              <a:ext cx="78237" cy="301092"/>
            </a:xfrm>
            <a:custGeom>
              <a:avLst/>
              <a:gdLst>
                <a:gd name="T0" fmla="*/ 14 w 28"/>
                <a:gd name="T1" fmla="*/ 0 h 107"/>
                <a:gd name="T2" fmla="*/ 1 w 28"/>
                <a:gd name="T3" fmla="*/ 16 h 107"/>
                <a:gd name="T4" fmla="*/ 0 w 28"/>
                <a:gd name="T5" fmla="*/ 107 h 107"/>
                <a:gd name="T6" fmla="*/ 28 w 28"/>
                <a:gd name="T7" fmla="*/ 100 h 107"/>
                <a:gd name="T8" fmla="*/ 23 w 28"/>
                <a:gd name="T9" fmla="*/ 69 h 107"/>
                <a:gd name="T10" fmla="*/ 22 w 28"/>
                <a:gd name="T11" fmla="*/ 21 h 107"/>
                <a:gd name="T12" fmla="*/ 24 w 28"/>
                <a:gd name="T13" fmla="*/ 7 h 107"/>
                <a:gd name="T14" fmla="*/ 14 w 28"/>
                <a:gd name="T15" fmla="*/ 0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07">
                  <a:moveTo>
                    <a:pt x="14" y="0"/>
                  </a:moveTo>
                  <a:cubicBezTo>
                    <a:pt x="1" y="16"/>
                    <a:pt x="1" y="16"/>
                    <a:pt x="1" y="16"/>
                  </a:cubicBezTo>
                  <a:cubicBezTo>
                    <a:pt x="0" y="107"/>
                    <a:pt x="0" y="107"/>
                    <a:pt x="0" y="107"/>
                  </a:cubicBezTo>
                  <a:cubicBezTo>
                    <a:pt x="0" y="107"/>
                    <a:pt x="23" y="107"/>
                    <a:pt x="28" y="100"/>
                  </a:cubicBezTo>
                  <a:cubicBezTo>
                    <a:pt x="28" y="100"/>
                    <a:pt x="22" y="76"/>
                    <a:pt x="23" y="69"/>
                  </a:cubicBezTo>
                  <a:cubicBezTo>
                    <a:pt x="23" y="63"/>
                    <a:pt x="22" y="21"/>
                    <a:pt x="22" y="21"/>
                  </a:cubicBezTo>
                  <a:cubicBezTo>
                    <a:pt x="22" y="21"/>
                    <a:pt x="21" y="12"/>
                    <a:pt x="24" y="7"/>
                  </a:cubicBezTo>
                  <a:cubicBezTo>
                    <a:pt x="25" y="5"/>
                    <a:pt x="14" y="0"/>
                    <a:pt x="14" y="0"/>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ïṩ1îḋé">
              <a:extLst>
                <a:ext uri="{FF2B5EF4-FFF2-40B4-BE49-F238E27FC236}">
                  <a16:creationId xmlns:a16="http://schemas.microsoft.com/office/drawing/2014/main" id="{B08A4803-366A-478E-ADE2-A22DF4B16A2F}"/>
                </a:ext>
              </a:extLst>
            </p:cNvPr>
            <p:cNvSpPr/>
            <p:nvPr/>
          </p:nvSpPr>
          <p:spPr bwMode="auto">
            <a:xfrm>
              <a:off x="5833301" y="3937899"/>
              <a:ext cx="24895" cy="18966"/>
            </a:xfrm>
            <a:custGeom>
              <a:avLst/>
              <a:gdLst>
                <a:gd name="T0" fmla="*/ 9 w 9"/>
                <a:gd name="T1" fmla="*/ 5 h 7"/>
                <a:gd name="T2" fmla="*/ 9 w 9"/>
                <a:gd name="T3" fmla="*/ 6 h 7"/>
                <a:gd name="T4" fmla="*/ 9 w 9"/>
                <a:gd name="T5" fmla="*/ 6 h 7"/>
                <a:gd name="T6" fmla="*/ 9 w 9"/>
                <a:gd name="T7" fmla="*/ 5 h 7"/>
                <a:gd name="T8" fmla="*/ 9 w 9"/>
                <a:gd name="T9" fmla="*/ 4 h 7"/>
                <a:gd name="T10" fmla="*/ 9 w 9"/>
                <a:gd name="T11" fmla="*/ 5 h 7"/>
                <a:gd name="T12" fmla="*/ 9 w 9"/>
                <a:gd name="T13" fmla="*/ 4 h 7"/>
                <a:gd name="T14" fmla="*/ 9 w 9"/>
                <a:gd name="T15" fmla="*/ 4 h 7"/>
                <a:gd name="T16" fmla="*/ 9 w 9"/>
                <a:gd name="T17" fmla="*/ 4 h 7"/>
                <a:gd name="T18" fmla="*/ 9 w 9"/>
                <a:gd name="T19" fmla="*/ 4 h 7"/>
                <a:gd name="T20" fmla="*/ 9 w 9"/>
                <a:gd name="T21" fmla="*/ 4 h 7"/>
                <a:gd name="T22" fmla="*/ 9 w 9"/>
                <a:gd name="T23" fmla="*/ 4 h 7"/>
                <a:gd name="T24" fmla="*/ 9 w 9"/>
                <a:gd name="T25" fmla="*/ 4 h 7"/>
                <a:gd name="T26" fmla="*/ 9 w 9"/>
                <a:gd name="T27" fmla="*/ 4 h 7"/>
                <a:gd name="T28" fmla="*/ 9 w 9"/>
                <a:gd name="T29" fmla="*/ 4 h 7"/>
                <a:gd name="T30" fmla="*/ 9 w 9"/>
                <a:gd name="T31" fmla="*/ 4 h 7"/>
                <a:gd name="T32" fmla="*/ 9 w 9"/>
                <a:gd name="T33" fmla="*/ 4 h 7"/>
                <a:gd name="T34" fmla="*/ 9 w 9"/>
                <a:gd name="T35" fmla="*/ 4 h 7"/>
                <a:gd name="T36" fmla="*/ 9 w 9"/>
                <a:gd name="T37" fmla="*/ 4 h 7"/>
                <a:gd name="T38" fmla="*/ 9 w 9"/>
                <a:gd name="T39" fmla="*/ 4 h 7"/>
                <a:gd name="T40" fmla="*/ 9 w 9"/>
                <a:gd name="T41" fmla="*/ 4 h 7"/>
                <a:gd name="T42" fmla="*/ 9 w 9"/>
                <a:gd name="T43" fmla="*/ 4 h 7"/>
                <a:gd name="T44" fmla="*/ 9 w 9"/>
                <a:gd name="T45" fmla="*/ 4 h 7"/>
                <a:gd name="T46" fmla="*/ 9 w 9"/>
                <a:gd name="T47" fmla="*/ 4 h 7"/>
                <a:gd name="T48" fmla="*/ 9 w 9"/>
                <a:gd name="T49" fmla="*/ 4 h 7"/>
                <a:gd name="T50" fmla="*/ 9 w 9"/>
                <a:gd name="T51" fmla="*/ 4 h 7"/>
                <a:gd name="T52" fmla="*/ 9 w 9"/>
                <a:gd name="T53" fmla="*/ 4 h 7"/>
                <a:gd name="T54" fmla="*/ 9 w 9"/>
                <a:gd name="T55" fmla="*/ 4 h 7"/>
                <a:gd name="T56" fmla="*/ 9 w 9"/>
                <a:gd name="T57" fmla="*/ 3 h 7"/>
                <a:gd name="T58" fmla="*/ 9 w 9"/>
                <a:gd name="T59" fmla="*/ 4 h 7"/>
                <a:gd name="T60" fmla="*/ 9 w 9"/>
                <a:gd name="T61" fmla="*/ 3 h 7"/>
                <a:gd name="T62" fmla="*/ 0 w 9"/>
                <a:gd name="T63" fmla="*/ 3 h 7"/>
                <a:gd name="T64" fmla="*/ 0 w 9"/>
                <a:gd name="T65" fmla="*/ 7 h 7"/>
                <a:gd name="T66" fmla="*/ 0 w 9"/>
                <a:gd name="T67" fmla="*/ 7 h 7"/>
                <a:gd name="T68" fmla="*/ 0 w 9"/>
                <a:gd name="T69" fmla="*/ 3 h 7"/>
                <a:gd name="T70" fmla="*/ 9 w 9"/>
                <a:gd name="T71" fmla="*/ 0 h 7"/>
                <a:gd name="T72" fmla="*/ 9 w 9"/>
                <a:gd name="T73" fmla="*/ 3 h 7"/>
                <a:gd name="T74" fmla="*/ 9 w 9"/>
                <a:gd name="T75" fmla="*/ 0 h 7"/>
                <a:gd name="T76" fmla="*/ 9 w 9"/>
                <a:gd name="T77" fmla="*/ 0 h 7"/>
                <a:gd name="T78" fmla="*/ 9 w 9"/>
                <a:gd name="T79" fmla="*/ 0 h 7"/>
                <a:gd name="T80" fmla="*/ 9 w 9"/>
                <a:gd name="T8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 h="7">
                  <a:moveTo>
                    <a:pt x="9" y="5"/>
                  </a:moveTo>
                  <a:cubicBezTo>
                    <a:pt x="9" y="5"/>
                    <a:pt x="9" y="6"/>
                    <a:pt x="9" y="6"/>
                  </a:cubicBezTo>
                  <a:cubicBezTo>
                    <a:pt x="9" y="6"/>
                    <a:pt x="9" y="6"/>
                    <a:pt x="9" y="6"/>
                  </a:cubicBezTo>
                  <a:cubicBezTo>
                    <a:pt x="9" y="6"/>
                    <a:pt x="9" y="5"/>
                    <a:pt x="9" y="5"/>
                  </a:cubicBezTo>
                  <a:moveTo>
                    <a:pt x="9" y="4"/>
                  </a:moveTo>
                  <a:cubicBezTo>
                    <a:pt x="9" y="5"/>
                    <a:pt x="9" y="5"/>
                    <a:pt x="9" y="5"/>
                  </a:cubicBezTo>
                  <a:cubicBezTo>
                    <a:pt x="9" y="5"/>
                    <a:pt x="9" y="5"/>
                    <a:pt x="9" y="4"/>
                  </a:cubicBezTo>
                  <a:moveTo>
                    <a:pt x="9" y="4"/>
                  </a:moveTo>
                  <a:cubicBezTo>
                    <a:pt x="9" y="4"/>
                    <a:pt x="9" y="4"/>
                    <a:pt x="9" y="4"/>
                  </a:cubicBezTo>
                  <a:cubicBezTo>
                    <a:pt x="9" y="4"/>
                    <a:pt x="9" y="4"/>
                    <a:pt x="9" y="4"/>
                  </a:cubicBezTo>
                  <a:moveTo>
                    <a:pt x="9" y="4"/>
                  </a:moveTo>
                  <a:cubicBezTo>
                    <a:pt x="9" y="4"/>
                    <a:pt x="9" y="4"/>
                    <a:pt x="9" y="4"/>
                  </a:cubicBezTo>
                  <a:cubicBezTo>
                    <a:pt x="9" y="4"/>
                    <a:pt x="9" y="4"/>
                    <a:pt x="9" y="4"/>
                  </a:cubicBezTo>
                  <a:moveTo>
                    <a:pt x="9" y="4"/>
                  </a:moveTo>
                  <a:cubicBezTo>
                    <a:pt x="9" y="4"/>
                    <a:pt x="9" y="4"/>
                    <a:pt x="9" y="4"/>
                  </a:cubicBezTo>
                  <a:cubicBezTo>
                    <a:pt x="9" y="4"/>
                    <a:pt x="9" y="4"/>
                    <a:pt x="9" y="4"/>
                  </a:cubicBezTo>
                  <a:moveTo>
                    <a:pt x="9" y="4"/>
                  </a:moveTo>
                  <a:cubicBezTo>
                    <a:pt x="9" y="4"/>
                    <a:pt x="9" y="4"/>
                    <a:pt x="9" y="4"/>
                  </a:cubicBezTo>
                  <a:cubicBezTo>
                    <a:pt x="9" y="4"/>
                    <a:pt x="9" y="4"/>
                    <a:pt x="9" y="4"/>
                  </a:cubicBezTo>
                  <a:moveTo>
                    <a:pt x="9" y="4"/>
                  </a:moveTo>
                  <a:cubicBezTo>
                    <a:pt x="9" y="4"/>
                    <a:pt x="9" y="4"/>
                    <a:pt x="9" y="4"/>
                  </a:cubicBezTo>
                  <a:cubicBezTo>
                    <a:pt x="9" y="4"/>
                    <a:pt x="9" y="4"/>
                    <a:pt x="9" y="4"/>
                  </a:cubicBezTo>
                  <a:moveTo>
                    <a:pt x="9" y="4"/>
                  </a:moveTo>
                  <a:cubicBezTo>
                    <a:pt x="9" y="4"/>
                    <a:pt x="9" y="4"/>
                    <a:pt x="9" y="4"/>
                  </a:cubicBezTo>
                  <a:cubicBezTo>
                    <a:pt x="9" y="4"/>
                    <a:pt x="9" y="4"/>
                    <a:pt x="9" y="4"/>
                  </a:cubicBezTo>
                  <a:moveTo>
                    <a:pt x="9" y="4"/>
                  </a:moveTo>
                  <a:cubicBezTo>
                    <a:pt x="9" y="4"/>
                    <a:pt x="9" y="4"/>
                    <a:pt x="9" y="4"/>
                  </a:cubicBezTo>
                  <a:cubicBezTo>
                    <a:pt x="9" y="4"/>
                    <a:pt x="9" y="4"/>
                    <a:pt x="9" y="4"/>
                  </a:cubicBezTo>
                  <a:moveTo>
                    <a:pt x="9" y="3"/>
                  </a:moveTo>
                  <a:cubicBezTo>
                    <a:pt x="9" y="4"/>
                    <a:pt x="9" y="4"/>
                    <a:pt x="9" y="4"/>
                  </a:cubicBezTo>
                  <a:cubicBezTo>
                    <a:pt x="9" y="4"/>
                    <a:pt x="9" y="4"/>
                    <a:pt x="9" y="3"/>
                  </a:cubicBezTo>
                  <a:moveTo>
                    <a:pt x="0" y="3"/>
                  </a:moveTo>
                  <a:cubicBezTo>
                    <a:pt x="0" y="3"/>
                    <a:pt x="1" y="5"/>
                    <a:pt x="0" y="7"/>
                  </a:cubicBezTo>
                  <a:cubicBezTo>
                    <a:pt x="0" y="7"/>
                    <a:pt x="0" y="7"/>
                    <a:pt x="0" y="7"/>
                  </a:cubicBezTo>
                  <a:cubicBezTo>
                    <a:pt x="1" y="5"/>
                    <a:pt x="0" y="3"/>
                    <a:pt x="0" y="3"/>
                  </a:cubicBezTo>
                  <a:moveTo>
                    <a:pt x="9" y="0"/>
                  </a:moveTo>
                  <a:cubicBezTo>
                    <a:pt x="8" y="1"/>
                    <a:pt x="8" y="2"/>
                    <a:pt x="9" y="3"/>
                  </a:cubicBezTo>
                  <a:cubicBezTo>
                    <a:pt x="8" y="2"/>
                    <a:pt x="8" y="1"/>
                    <a:pt x="9" y="0"/>
                  </a:cubicBezTo>
                  <a:moveTo>
                    <a:pt x="9" y="0"/>
                  </a:moveTo>
                  <a:cubicBezTo>
                    <a:pt x="9" y="0"/>
                    <a:pt x="9" y="0"/>
                    <a:pt x="9" y="0"/>
                  </a:cubicBezTo>
                  <a:cubicBezTo>
                    <a:pt x="9" y="0"/>
                    <a:pt x="9" y="0"/>
                    <a:pt x="9" y="0"/>
                  </a:cubicBezTo>
                </a:path>
              </a:pathLst>
            </a:custGeom>
            <a:solidFill>
              <a:srgbClr val="679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ïŝľîḑê">
              <a:extLst>
                <a:ext uri="{FF2B5EF4-FFF2-40B4-BE49-F238E27FC236}">
                  <a16:creationId xmlns:a16="http://schemas.microsoft.com/office/drawing/2014/main" id="{0E98D598-32A6-4BD7-861B-F14D22DC264E}"/>
                </a:ext>
              </a:extLst>
            </p:cNvPr>
            <p:cNvSpPr/>
            <p:nvPr/>
          </p:nvSpPr>
          <p:spPr bwMode="auto">
            <a:xfrm>
              <a:off x="5833301" y="3929600"/>
              <a:ext cx="24895" cy="30821"/>
            </a:xfrm>
            <a:custGeom>
              <a:avLst/>
              <a:gdLst>
                <a:gd name="T0" fmla="*/ 7 w 9"/>
                <a:gd name="T1" fmla="*/ 0 h 11"/>
                <a:gd name="T2" fmla="*/ 0 w 9"/>
                <a:gd name="T3" fmla="*/ 6 h 11"/>
                <a:gd name="T4" fmla="*/ 0 w 9"/>
                <a:gd name="T5" fmla="*/ 6 h 11"/>
                <a:gd name="T6" fmla="*/ 0 w 9"/>
                <a:gd name="T7" fmla="*/ 10 h 11"/>
                <a:gd name="T8" fmla="*/ 4 w 9"/>
                <a:gd name="T9" fmla="*/ 11 h 11"/>
                <a:gd name="T10" fmla="*/ 9 w 9"/>
                <a:gd name="T11" fmla="*/ 9 h 11"/>
                <a:gd name="T12" fmla="*/ 9 w 9"/>
                <a:gd name="T13" fmla="*/ 8 h 11"/>
                <a:gd name="T14" fmla="*/ 9 w 9"/>
                <a:gd name="T15" fmla="*/ 8 h 11"/>
                <a:gd name="T16" fmla="*/ 9 w 9"/>
                <a:gd name="T17" fmla="*/ 7 h 11"/>
                <a:gd name="T18" fmla="*/ 9 w 9"/>
                <a:gd name="T19" fmla="*/ 7 h 11"/>
                <a:gd name="T20" fmla="*/ 9 w 9"/>
                <a:gd name="T21" fmla="*/ 7 h 11"/>
                <a:gd name="T22" fmla="*/ 9 w 9"/>
                <a:gd name="T23" fmla="*/ 7 h 11"/>
                <a:gd name="T24" fmla="*/ 9 w 9"/>
                <a:gd name="T25" fmla="*/ 7 h 11"/>
                <a:gd name="T26" fmla="*/ 9 w 9"/>
                <a:gd name="T27" fmla="*/ 7 h 11"/>
                <a:gd name="T28" fmla="*/ 9 w 9"/>
                <a:gd name="T29" fmla="*/ 7 h 11"/>
                <a:gd name="T30" fmla="*/ 9 w 9"/>
                <a:gd name="T31" fmla="*/ 7 h 11"/>
                <a:gd name="T32" fmla="*/ 9 w 9"/>
                <a:gd name="T33" fmla="*/ 7 h 11"/>
                <a:gd name="T34" fmla="*/ 9 w 9"/>
                <a:gd name="T35" fmla="*/ 7 h 11"/>
                <a:gd name="T36" fmla="*/ 9 w 9"/>
                <a:gd name="T37" fmla="*/ 7 h 11"/>
                <a:gd name="T38" fmla="*/ 9 w 9"/>
                <a:gd name="T39" fmla="*/ 7 h 11"/>
                <a:gd name="T40" fmla="*/ 9 w 9"/>
                <a:gd name="T41" fmla="*/ 7 h 11"/>
                <a:gd name="T42" fmla="*/ 9 w 9"/>
                <a:gd name="T43" fmla="*/ 7 h 11"/>
                <a:gd name="T44" fmla="*/ 9 w 9"/>
                <a:gd name="T45" fmla="*/ 7 h 11"/>
                <a:gd name="T46" fmla="*/ 9 w 9"/>
                <a:gd name="T47" fmla="*/ 7 h 11"/>
                <a:gd name="T48" fmla="*/ 9 w 9"/>
                <a:gd name="T49" fmla="*/ 6 h 11"/>
                <a:gd name="T50" fmla="*/ 9 w 9"/>
                <a:gd name="T51" fmla="*/ 6 h 11"/>
                <a:gd name="T52" fmla="*/ 9 w 9"/>
                <a:gd name="T53" fmla="*/ 3 h 11"/>
                <a:gd name="T54" fmla="*/ 9 w 9"/>
                <a:gd name="T55" fmla="*/ 3 h 11"/>
                <a:gd name="T56" fmla="*/ 9 w 9"/>
                <a:gd name="T57" fmla="*/ 3 h 11"/>
                <a:gd name="T58" fmla="*/ 9 w 9"/>
                <a:gd name="T59" fmla="*/ 3 h 11"/>
                <a:gd name="T60" fmla="*/ 9 w 9"/>
                <a:gd name="T61" fmla="*/ 2 h 11"/>
                <a:gd name="T62" fmla="*/ 7 w 9"/>
                <a:gd name="T6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 h="11">
                  <a:moveTo>
                    <a:pt x="7" y="0"/>
                  </a:moveTo>
                  <a:cubicBezTo>
                    <a:pt x="5" y="0"/>
                    <a:pt x="0" y="6"/>
                    <a:pt x="0" y="6"/>
                  </a:cubicBezTo>
                  <a:cubicBezTo>
                    <a:pt x="0" y="6"/>
                    <a:pt x="0" y="6"/>
                    <a:pt x="0" y="6"/>
                  </a:cubicBezTo>
                  <a:cubicBezTo>
                    <a:pt x="0" y="6"/>
                    <a:pt x="1" y="8"/>
                    <a:pt x="0" y="10"/>
                  </a:cubicBezTo>
                  <a:cubicBezTo>
                    <a:pt x="1" y="10"/>
                    <a:pt x="3" y="11"/>
                    <a:pt x="4" y="11"/>
                  </a:cubicBezTo>
                  <a:cubicBezTo>
                    <a:pt x="6" y="11"/>
                    <a:pt x="7" y="10"/>
                    <a:pt x="9" y="9"/>
                  </a:cubicBezTo>
                  <a:cubicBezTo>
                    <a:pt x="9" y="9"/>
                    <a:pt x="9" y="8"/>
                    <a:pt x="9" y="8"/>
                  </a:cubicBezTo>
                  <a:cubicBezTo>
                    <a:pt x="9" y="8"/>
                    <a:pt x="9" y="8"/>
                    <a:pt x="9" y="8"/>
                  </a:cubicBezTo>
                  <a:cubicBezTo>
                    <a:pt x="9" y="8"/>
                    <a:pt x="9" y="8"/>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6"/>
                  </a:cubicBezTo>
                  <a:cubicBezTo>
                    <a:pt x="9" y="6"/>
                    <a:pt x="9" y="6"/>
                    <a:pt x="9" y="6"/>
                  </a:cubicBezTo>
                  <a:cubicBezTo>
                    <a:pt x="8" y="5"/>
                    <a:pt x="8" y="4"/>
                    <a:pt x="9" y="3"/>
                  </a:cubicBezTo>
                  <a:cubicBezTo>
                    <a:pt x="9" y="3"/>
                    <a:pt x="9" y="3"/>
                    <a:pt x="9" y="3"/>
                  </a:cubicBezTo>
                  <a:cubicBezTo>
                    <a:pt x="9" y="3"/>
                    <a:pt x="9" y="3"/>
                    <a:pt x="9" y="3"/>
                  </a:cubicBezTo>
                  <a:cubicBezTo>
                    <a:pt x="9" y="3"/>
                    <a:pt x="9" y="3"/>
                    <a:pt x="9" y="3"/>
                  </a:cubicBezTo>
                  <a:cubicBezTo>
                    <a:pt x="9" y="3"/>
                    <a:pt x="9" y="3"/>
                    <a:pt x="9" y="2"/>
                  </a:cubicBezTo>
                  <a:cubicBezTo>
                    <a:pt x="9" y="1"/>
                    <a:pt x="8" y="0"/>
                    <a:pt x="7" y="0"/>
                  </a:cubicBezTo>
                </a:path>
              </a:pathLst>
            </a:custGeom>
            <a:solidFill>
              <a:srgbClr val="EFC9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i$ľídê">
              <a:extLst>
                <a:ext uri="{FF2B5EF4-FFF2-40B4-BE49-F238E27FC236}">
                  <a16:creationId xmlns:a16="http://schemas.microsoft.com/office/drawing/2014/main" id="{417D4430-548A-4684-A04F-3C8A01D9725E}"/>
                </a:ext>
              </a:extLst>
            </p:cNvPr>
            <p:cNvSpPr/>
            <p:nvPr/>
          </p:nvSpPr>
          <p:spPr bwMode="auto">
            <a:xfrm>
              <a:off x="5807221" y="3864404"/>
              <a:ext cx="62827" cy="90091"/>
            </a:xfrm>
            <a:custGeom>
              <a:avLst/>
              <a:gdLst>
                <a:gd name="T0" fmla="*/ 2 w 22"/>
                <a:gd name="T1" fmla="*/ 8 h 32"/>
                <a:gd name="T2" fmla="*/ 3 w 22"/>
                <a:gd name="T3" fmla="*/ 21 h 32"/>
                <a:gd name="T4" fmla="*/ 14 w 22"/>
                <a:gd name="T5" fmla="*/ 31 h 32"/>
                <a:gd name="T6" fmla="*/ 22 w 22"/>
                <a:gd name="T7" fmla="*/ 14 h 32"/>
                <a:gd name="T8" fmla="*/ 16 w 22"/>
                <a:gd name="T9" fmla="*/ 5 h 32"/>
                <a:gd name="T10" fmla="*/ 2 w 22"/>
                <a:gd name="T11" fmla="*/ 8 h 32"/>
              </a:gdLst>
              <a:ahLst/>
              <a:cxnLst>
                <a:cxn ang="0">
                  <a:pos x="T0" y="T1"/>
                </a:cxn>
                <a:cxn ang="0">
                  <a:pos x="T2" y="T3"/>
                </a:cxn>
                <a:cxn ang="0">
                  <a:pos x="T4" y="T5"/>
                </a:cxn>
                <a:cxn ang="0">
                  <a:pos x="T6" y="T7"/>
                </a:cxn>
                <a:cxn ang="0">
                  <a:pos x="T8" y="T9"/>
                </a:cxn>
                <a:cxn ang="0">
                  <a:pos x="T10" y="T11"/>
                </a:cxn>
              </a:cxnLst>
              <a:rect l="0" t="0" r="r" b="b"/>
              <a:pathLst>
                <a:path w="22" h="32">
                  <a:moveTo>
                    <a:pt x="2" y="8"/>
                  </a:moveTo>
                  <a:cubicBezTo>
                    <a:pt x="0" y="12"/>
                    <a:pt x="1" y="17"/>
                    <a:pt x="3" y="21"/>
                  </a:cubicBezTo>
                  <a:cubicBezTo>
                    <a:pt x="5" y="26"/>
                    <a:pt x="10" y="32"/>
                    <a:pt x="14" y="31"/>
                  </a:cubicBezTo>
                  <a:cubicBezTo>
                    <a:pt x="20" y="30"/>
                    <a:pt x="22" y="18"/>
                    <a:pt x="22" y="14"/>
                  </a:cubicBezTo>
                  <a:cubicBezTo>
                    <a:pt x="22" y="10"/>
                    <a:pt x="21" y="7"/>
                    <a:pt x="16" y="5"/>
                  </a:cubicBezTo>
                  <a:cubicBezTo>
                    <a:pt x="13" y="3"/>
                    <a:pt x="5" y="0"/>
                    <a:pt x="2" y="8"/>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ïŝlïďè">
              <a:extLst>
                <a:ext uri="{FF2B5EF4-FFF2-40B4-BE49-F238E27FC236}">
                  <a16:creationId xmlns:a16="http://schemas.microsoft.com/office/drawing/2014/main" id="{725C0678-6071-44A7-9109-526156BFA133}"/>
                </a:ext>
              </a:extLst>
            </p:cNvPr>
            <p:cNvSpPr/>
            <p:nvPr/>
          </p:nvSpPr>
          <p:spPr bwMode="auto">
            <a:xfrm>
              <a:off x="5897313" y="4103856"/>
              <a:ext cx="26080" cy="28450"/>
            </a:xfrm>
            <a:custGeom>
              <a:avLst/>
              <a:gdLst>
                <a:gd name="T0" fmla="*/ 9 w 9"/>
                <a:gd name="T1" fmla="*/ 2 h 10"/>
                <a:gd name="T2" fmla="*/ 9 w 9"/>
                <a:gd name="T3" fmla="*/ 2 h 10"/>
                <a:gd name="T4" fmla="*/ 5 w 9"/>
                <a:gd name="T5" fmla="*/ 2 h 10"/>
                <a:gd name="T6" fmla="*/ 5 w 9"/>
                <a:gd name="T7" fmla="*/ 2 h 10"/>
                <a:gd name="T8" fmla="*/ 4 w 9"/>
                <a:gd name="T9" fmla="*/ 3 h 10"/>
                <a:gd name="T10" fmla="*/ 3 w 9"/>
                <a:gd name="T11" fmla="*/ 3 h 10"/>
                <a:gd name="T12" fmla="*/ 2 w 9"/>
                <a:gd name="T13" fmla="*/ 4 h 10"/>
                <a:gd name="T14" fmla="*/ 1 w 9"/>
                <a:gd name="T15" fmla="*/ 7 h 10"/>
                <a:gd name="T16" fmla="*/ 3 w 9"/>
                <a:gd name="T17" fmla="*/ 10 h 10"/>
                <a:gd name="T18" fmla="*/ 5 w 9"/>
                <a:gd name="T19" fmla="*/ 9 h 10"/>
                <a:gd name="T20" fmla="*/ 7 w 9"/>
                <a:gd name="T21" fmla="*/ 8 h 10"/>
                <a:gd name="T22" fmla="*/ 9 w 9"/>
                <a:gd name="T23" fmla="*/ 3 h 10"/>
                <a:gd name="T24" fmla="*/ 9 w 9"/>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9" y="2"/>
                  </a:moveTo>
                  <a:cubicBezTo>
                    <a:pt x="9" y="2"/>
                    <a:pt x="9" y="2"/>
                    <a:pt x="9" y="2"/>
                  </a:cubicBezTo>
                  <a:cubicBezTo>
                    <a:pt x="8" y="0"/>
                    <a:pt x="6" y="1"/>
                    <a:pt x="5" y="2"/>
                  </a:cubicBezTo>
                  <a:cubicBezTo>
                    <a:pt x="5" y="2"/>
                    <a:pt x="5" y="2"/>
                    <a:pt x="5" y="2"/>
                  </a:cubicBezTo>
                  <a:cubicBezTo>
                    <a:pt x="5" y="2"/>
                    <a:pt x="4" y="2"/>
                    <a:pt x="4" y="3"/>
                  </a:cubicBezTo>
                  <a:cubicBezTo>
                    <a:pt x="4" y="3"/>
                    <a:pt x="3" y="3"/>
                    <a:pt x="3" y="3"/>
                  </a:cubicBezTo>
                  <a:cubicBezTo>
                    <a:pt x="2" y="4"/>
                    <a:pt x="2" y="4"/>
                    <a:pt x="2" y="4"/>
                  </a:cubicBezTo>
                  <a:cubicBezTo>
                    <a:pt x="1" y="5"/>
                    <a:pt x="0" y="6"/>
                    <a:pt x="1" y="7"/>
                  </a:cubicBezTo>
                  <a:cubicBezTo>
                    <a:pt x="1" y="9"/>
                    <a:pt x="2" y="9"/>
                    <a:pt x="3" y="10"/>
                  </a:cubicBezTo>
                  <a:cubicBezTo>
                    <a:pt x="4" y="10"/>
                    <a:pt x="5" y="9"/>
                    <a:pt x="5" y="9"/>
                  </a:cubicBezTo>
                  <a:cubicBezTo>
                    <a:pt x="6" y="9"/>
                    <a:pt x="7" y="8"/>
                    <a:pt x="7" y="8"/>
                  </a:cubicBezTo>
                  <a:cubicBezTo>
                    <a:pt x="9" y="6"/>
                    <a:pt x="9" y="5"/>
                    <a:pt x="9" y="3"/>
                  </a:cubicBezTo>
                  <a:lnTo>
                    <a:pt x="9"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îṩļïḋe">
              <a:extLst>
                <a:ext uri="{FF2B5EF4-FFF2-40B4-BE49-F238E27FC236}">
                  <a16:creationId xmlns:a16="http://schemas.microsoft.com/office/drawing/2014/main" id="{2D15E700-DAA5-4632-8E98-08779609ECBC}"/>
                </a:ext>
              </a:extLst>
            </p:cNvPr>
            <p:cNvSpPr/>
            <p:nvPr/>
          </p:nvSpPr>
          <p:spPr bwMode="auto">
            <a:xfrm>
              <a:off x="5897313" y="4114524"/>
              <a:ext cx="16596" cy="28450"/>
            </a:xfrm>
            <a:custGeom>
              <a:avLst/>
              <a:gdLst>
                <a:gd name="T0" fmla="*/ 5 w 6"/>
                <a:gd name="T1" fmla="*/ 10 h 10"/>
                <a:gd name="T2" fmla="*/ 6 w 6"/>
                <a:gd name="T3" fmla="*/ 9 h 10"/>
                <a:gd name="T4" fmla="*/ 6 w 6"/>
                <a:gd name="T5" fmla="*/ 8 h 10"/>
                <a:gd name="T6" fmla="*/ 6 w 6"/>
                <a:gd name="T7" fmla="*/ 6 h 10"/>
                <a:gd name="T8" fmla="*/ 6 w 6"/>
                <a:gd name="T9" fmla="*/ 5 h 10"/>
                <a:gd name="T10" fmla="*/ 6 w 6"/>
                <a:gd name="T11" fmla="*/ 6 h 10"/>
                <a:gd name="T12" fmla="*/ 6 w 6"/>
                <a:gd name="T13" fmla="*/ 4 h 10"/>
                <a:gd name="T14" fmla="*/ 5 w 6"/>
                <a:gd name="T15" fmla="*/ 4 h 10"/>
                <a:gd name="T16" fmla="*/ 5 w 6"/>
                <a:gd name="T17" fmla="*/ 3 h 10"/>
                <a:gd name="T18" fmla="*/ 5 w 6"/>
                <a:gd name="T19" fmla="*/ 3 h 10"/>
                <a:gd name="T20" fmla="*/ 5 w 6"/>
                <a:gd name="T21" fmla="*/ 3 h 10"/>
                <a:gd name="T22" fmla="*/ 5 w 6"/>
                <a:gd name="T23" fmla="*/ 1 h 10"/>
                <a:gd name="T24" fmla="*/ 5 w 6"/>
                <a:gd name="T25" fmla="*/ 1 h 10"/>
                <a:gd name="T26" fmla="*/ 2 w 6"/>
                <a:gd name="T27" fmla="*/ 0 h 10"/>
                <a:gd name="T28" fmla="*/ 2 w 6"/>
                <a:gd name="T29" fmla="*/ 1 h 10"/>
                <a:gd name="T30" fmla="*/ 1 w 6"/>
                <a:gd name="T31" fmla="*/ 1 h 10"/>
                <a:gd name="T32" fmla="*/ 1 w 6"/>
                <a:gd name="T33" fmla="*/ 2 h 10"/>
                <a:gd name="T34" fmla="*/ 0 w 6"/>
                <a:gd name="T35" fmla="*/ 2 h 10"/>
                <a:gd name="T36" fmla="*/ 0 w 6"/>
                <a:gd name="T37" fmla="*/ 3 h 10"/>
                <a:gd name="T38" fmla="*/ 0 w 6"/>
                <a:gd name="T39" fmla="*/ 4 h 10"/>
                <a:gd name="T40" fmla="*/ 0 w 6"/>
                <a:gd name="T41" fmla="*/ 6 h 10"/>
                <a:gd name="T42" fmla="*/ 1 w 6"/>
                <a:gd name="T43" fmla="*/ 8 h 10"/>
                <a:gd name="T44" fmla="*/ 1 w 6"/>
                <a:gd name="T45" fmla="*/ 9 h 10"/>
                <a:gd name="T46" fmla="*/ 2 w 6"/>
                <a:gd name="T47" fmla="*/ 9 h 10"/>
                <a:gd name="T48" fmla="*/ 3 w 6"/>
                <a:gd name="T49" fmla="*/ 10 h 10"/>
                <a:gd name="T50" fmla="*/ 3 w 6"/>
                <a:gd name="T51" fmla="*/ 10 h 10"/>
                <a:gd name="T52" fmla="*/ 3 w 6"/>
                <a:gd name="T53" fmla="*/ 10 h 10"/>
                <a:gd name="T54" fmla="*/ 3 w 6"/>
                <a:gd name="T55" fmla="*/ 10 h 10"/>
                <a:gd name="T56" fmla="*/ 3 w 6"/>
                <a:gd name="T57" fmla="*/ 10 h 10"/>
                <a:gd name="T58" fmla="*/ 5 w 6"/>
                <a:gd name="T5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 h="10">
                  <a:moveTo>
                    <a:pt x="5" y="10"/>
                  </a:moveTo>
                  <a:cubicBezTo>
                    <a:pt x="5" y="9"/>
                    <a:pt x="5" y="9"/>
                    <a:pt x="6" y="9"/>
                  </a:cubicBezTo>
                  <a:cubicBezTo>
                    <a:pt x="6" y="8"/>
                    <a:pt x="6" y="8"/>
                    <a:pt x="6" y="8"/>
                  </a:cubicBezTo>
                  <a:cubicBezTo>
                    <a:pt x="6" y="7"/>
                    <a:pt x="6" y="7"/>
                    <a:pt x="6" y="6"/>
                  </a:cubicBezTo>
                  <a:cubicBezTo>
                    <a:pt x="6" y="6"/>
                    <a:pt x="6" y="5"/>
                    <a:pt x="6" y="5"/>
                  </a:cubicBezTo>
                  <a:cubicBezTo>
                    <a:pt x="6" y="6"/>
                    <a:pt x="6" y="6"/>
                    <a:pt x="6" y="6"/>
                  </a:cubicBezTo>
                  <a:cubicBezTo>
                    <a:pt x="6" y="5"/>
                    <a:pt x="6" y="5"/>
                    <a:pt x="6" y="4"/>
                  </a:cubicBezTo>
                  <a:cubicBezTo>
                    <a:pt x="5" y="4"/>
                    <a:pt x="5" y="4"/>
                    <a:pt x="5" y="4"/>
                  </a:cubicBezTo>
                  <a:cubicBezTo>
                    <a:pt x="5" y="3"/>
                    <a:pt x="5" y="3"/>
                    <a:pt x="5" y="3"/>
                  </a:cubicBezTo>
                  <a:cubicBezTo>
                    <a:pt x="5" y="3"/>
                    <a:pt x="5" y="3"/>
                    <a:pt x="5" y="3"/>
                  </a:cubicBezTo>
                  <a:cubicBezTo>
                    <a:pt x="5" y="3"/>
                    <a:pt x="5" y="3"/>
                    <a:pt x="5" y="3"/>
                  </a:cubicBezTo>
                  <a:cubicBezTo>
                    <a:pt x="5" y="2"/>
                    <a:pt x="5" y="2"/>
                    <a:pt x="5" y="1"/>
                  </a:cubicBezTo>
                  <a:cubicBezTo>
                    <a:pt x="5" y="1"/>
                    <a:pt x="5" y="1"/>
                    <a:pt x="5" y="1"/>
                  </a:cubicBezTo>
                  <a:cubicBezTo>
                    <a:pt x="4" y="0"/>
                    <a:pt x="3" y="0"/>
                    <a:pt x="2" y="0"/>
                  </a:cubicBezTo>
                  <a:cubicBezTo>
                    <a:pt x="2" y="1"/>
                    <a:pt x="2" y="1"/>
                    <a:pt x="2" y="1"/>
                  </a:cubicBezTo>
                  <a:cubicBezTo>
                    <a:pt x="1" y="1"/>
                    <a:pt x="1" y="1"/>
                    <a:pt x="1" y="1"/>
                  </a:cubicBezTo>
                  <a:cubicBezTo>
                    <a:pt x="1" y="2"/>
                    <a:pt x="1" y="2"/>
                    <a:pt x="1" y="2"/>
                  </a:cubicBezTo>
                  <a:cubicBezTo>
                    <a:pt x="0" y="2"/>
                    <a:pt x="0" y="2"/>
                    <a:pt x="0" y="2"/>
                  </a:cubicBezTo>
                  <a:cubicBezTo>
                    <a:pt x="0" y="3"/>
                    <a:pt x="0" y="3"/>
                    <a:pt x="0" y="3"/>
                  </a:cubicBezTo>
                  <a:cubicBezTo>
                    <a:pt x="0" y="3"/>
                    <a:pt x="0" y="4"/>
                    <a:pt x="0" y="4"/>
                  </a:cubicBezTo>
                  <a:cubicBezTo>
                    <a:pt x="0" y="5"/>
                    <a:pt x="0" y="6"/>
                    <a:pt x="0" y="6"/>
                  </a:cubicBezTo>
                  <a:cubicBezTo>
                    <a:pt x="0" y="7"/>
                    <a:pt x="0" y="8"/>
                    <a:pt x="1" y="8"/>
                  </a:cubicBezTo>
                  <a:cubicBezTo>
                    <a:pt x="1" y="9"/>
                    <a:pt x="1" y="9"/>
                    <a:pt x="1" y="9"/>
                  </a:cubicBezTo>
                  <a:cubicBezTo>
                    <a:pt x="1" y="9"/>
                    <a:pt x="2" y="9"/>
                    <a:pt x="2" y="9"/>
                  </a:cubicBezTo>
                  <a:cubicBezTo>
                    <a:pt x="3" y="10"/>
                    <a:pt x="3" y="10"/>
                    <a:pt x="3" y="10"/>
                  </a:cubicBezTo>
                  <a:cubicBezTo>
                    <a:pt x="3" y="10"/>
                    <a:pt x="3" y="10"/>
                    <a:pt x="3" y="10"/>
                  </a:cubicBezTo>
                  <a:cubicBezTo>
                    <a:pt x="3" y="10"/>
                    <a:pt x="3" y="10"/>
                    <a:pt x="3" y="10"/>
                  </a:cubicBezTo>
                  <a:cubicBezTo>
                    <a:pt x="3" y="10"/>
                    <a:pt x="3" y="10"/>
                    <a:pt x="3" y="10"/>
                  </a:cubicBezTo>
                  <a:cubicBezTo>
                    <a:pt x="3" y="10"/>
                    <a:pt x="3" y="10"/>
                    <a:pt x="3" y="10"/>
                  </a:cubicBezTo>
                  <a:cubicBezTo>
                    <a:pt x="4" y="10"/>
                    <a:pt x="4" y="10"/>
                    <a:pt x="5" y="10"/>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íṣľidê">
              <a:extLst>
                <a:ext uri="{FF2B5EF4-FFF2-40B4-BE49-F238E27FC236}">
                  <a16:creationId xmlns:a16="http://schemas.microsoft.com/office/drawing/2014/main" id="{0D1B9BDC-A169-4BE9-8FC4-B416E9060D26}"/>
                </a:ext>
              </a:extLst>
            </p:cNvPr>
            <p:cNvSpPr/>
            <p:nvPr/>
          </p:nvSpPr>
          <p:spPr bwMode="auto">
            <a:xfrm>
              <a:off x="5889015" y="4114524"/>
              <a:ext cx="16596" cy="14225"/>
            </a:xfrm>
            <a:custGeom>
              <a:avLst/>
              <a:gdLst>
                <a:gd name="T0" fmla="*/ 6 w 6"/>
                <a:gd name="T1" fmla="*/ 1 h 5"/>
                <a:gd name="T2" fmla="*/ 5 w 6"/>
                <a:gd name="T3" fmla="*/ 0 h 5"/>
                <a:gd name="T4" fmla="*/ 2 w 6"/>
                <a:gd name="T5" fmla="*/ 1 h 5"/>
                <a:gd name="T6" fmla="*/ 1 w 6"/>
                <a:gd name="T7" fmla="*/ 2 h 5"/>
                <a:gd name="T8" fmla="*/ 0 w 6"/>
                <a:gd name="T9" fmla="*/ 4 h 5"/>
                <a:gd name="T10" fmla="*/ 0 w 6"/>
                <a:gd name="T11" fmla="*/ 4 h 5"/>
                <a:gd name="T12" fmla="*/ 1 w 6"/>
                <a:gd name="T13" fmla="*/ 5 h 5"/>
                <a:gd name="T14" fmla="*/ 2 w 6"/>
                <a:gd name="T15" fmla="*/ 4 h 5"/>
                <a:gd name="T16" fmla="*/ 2 w 6"/>
                <a:gd name="T17" fmla="*/ 4 h 5"/>
                <a:gd name="T18" fmla="*/ 2 w 6"/>
                <a:gd name="T19" fmla="*/ 4 h 5"/>
                <a:gd name="T20" fmla="*/ 3 w 6"/>
                <a:gd name="T21" fmla="*/ 3 h 5"/>
                <a:gd name="T22" fmla="*/ 4 w 6"/>
                <a:gd name="T23" fmla="*/ 3 h 5"/>
                <a:gd name="T24" fmla="*/ 4 w 6"/>
                <a:gd name="T25" fmla="*/ 3 h 5"/>
                <a:gd name="T26" fmla="*/ 4 w 6"/>
                <a:gd name="T27" fmla="*/ 2 h 5"/>
                <a:gd name="T28" fmla="*/ 6 w 6"/>
                <a:gd name="T29" fmla="*/ 2 h 5"/>
                <a:gd name="T30" fmla="*/ 6 w 6"/>
                <a:gd name="T31" fmla="*/ 2 h 5"/>
                <a:gd name="T32" fmla="*/ 6 w 6"/>
                <a:gd name="T33" fmla="*/ 2 h 5"/>
                <a:gd name="T34" fmla="*/ 6 w 6"/>
                <a:gd name="T35" fmla="*/ 2 h 5"/>
                <a:gd name="T36" fmla="*/ 6 w 6"/>
                <a:gd name="T3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5">
                  <a:moveTo>
                    <a:pt x="6" y="1"/>
                  </a:moveTo>
                  <a:cubicBezTo>
                    <a:pt x="6" y="0"/>
                    <a:pt x="6" y="0"/>
                    <a:pt x="5" y="0"/>
                  </a:cubicBezTo>
                  <a:cubicBezTo>
                    <a:pt x="4" y="0"/>
                    <a:pt x="3" y="0"/>
                    <a:pt x="2" y="1"/>
                  </a:cubicBezTo>
                  <a:cubicBezTo>
                    <a:pt x="2" y="1"/>
                    <a:pt x="1" y="2"/>
                    <a:pt x="1" y="2"/>
                  </a:cubicBezTo>
                  <a:cubicBezTo>
                    <a:pt x="0" y="3"/>
                    <a:pt x="0" y="3"/>
                    <a:pt x="0" y="4"/>
                  </a:cubicBezTo>
                  <a:cubicBezTo>
                    <a:pt x="0" y="4"/>
                    <a:pt x="0" y="4"/>
                    <a:pt x="0" y="4"/>
                  </a:cubicBezTo>
                  <a:cubicBezTo>
                    <a:pt x="0" y="5"/>
                    <a:pt x="1" y="5"/>
                    <a:pt x="1" y="5"/>
                  </a:cubicBezTo>
                  <a:cubicBezTo>
                    <a:pt x="2" y="4"/>
                    <a:pt x="2" y="4"/>
                    <a:pt x="2" y="4"/>
                  </a:cubicBezTo>
                  <a:cubicBezTo>
                    <a:pt x="2" y="4"/>
                    <a:pt x="2" y="4"/>
                    <a:pt x="2" y="4"/>
                  </a:cubicBezTo>
                  <a:cubicBezTo>
                    <a:pt x="2" y="4"/>
                    <a:pt x="2" y="4"/>
                    <a:pt x="2" y="4"/>
                  </a:cubicBezTo>
                  <a:cubicBezTo>
                    <a:pt x="3" y="3"/>
                    <a:pt x="3" y="3"/>
                    <a:pt x="3" y="3"/>
                  </a:cubicBezTo>
                  <a:cubicBezTo>
                    <a:pt x="4" y="3"/>
                    <a:pt x="4" y="3"/>
                    <a:pt x="4" y="3"/>
                  </a:cubicBezTo>
                  <a:cubicBezTo>
                    <a:pt x="4" y="3"/>
                    <a:pt x="4" y="3"/>
                    <a:pt x="4" y="3"/>
                  </a:cubicBezTo>
                  <a:cubicBezTo>
                    <a:pt x="4" y="2"/>
                    <a:pt x="4" y="2"/>
                    <a:pt x="4" y="2"/>
                  </a:cubicBezTo>
                  <a:cubicBezTo>
                    <a:pt x="5" y="2"/>
                    <a:pt x="5" y="2"/>
                    <a:pt x="6" y="2"/>
                  </a:cubicBezTo>
                  <a:cubicBezTo>
                    <a:pt x="6" y="2"/>
                    <a:pt x="6" y="2"/>
                    <a:pt x="6" y="2"/>
                  </a:cubicBezTo>
                  <a:cubicBezTo>
                    <a:pt x="6" y="2"/>
                    <a:pt x="6" y="2"/>
                    <a:pt x="6" y="2"/>
                  </a:cubicBezTo>
                  <a:cubicBezTo>
                    <a:pt x="6" y="2"/>
                    <a:pt x="6" y="2"/>
                    <a:pt x="6" y="2"/>
                  </a:cubicBezTo>
                  <a:cubicBezTo>
                    <a:pt x="6" y="1"/>
                    <a:pt x="6" y="1"/>
                    <a:pt x="6" y="1"/>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îṥļíḋé">
              <a:extLst>
                <a:ext uri="{FF2B5EF4-FFF2-40B4-BE49-F238E27FC236}">
                  <a16:creationId xmlns:a16="http://schemas.microsoft.com/office/drawing/2014/main" id="{CCA06233-47A3-47E8-8895-E214F60560B7}"/>
                </a:ext>
              </a:extLst>
            </p:cNvPr>
            <p:cNvSpPr/>
            <p:nvPr/>
          </p:nvSpPr>
          <p:spPr bwMode="auto">
            <a:xfrm>
              <a:off x="5784700" y="4106227"/>
              <a:ext cx="22524" cy="14225"/>
            </a:xfrm>
            <a:custGeom>
              <a:avLst/>
              <a:gdLst>
                <a:gd name="T0" fmla="*/ 0 w 19"/>
                <a:gd name="T1" fmla="*/ 0 h 12"/>
                <a:gd name="T2" fmla="*/ 19 w 19"/>
                <a:gd name="T3" fmla="*/ 5 h 12"/>
                <a:gd name="T4" fmla="*/ 15 w 19"/>
                <a:gd name="T5" fmla="*/ 12 h 12"/>
                <a:gd name="T6" fmla="*/ 3 w 19"/>
                <a:gd name="T7" fmla="*/ 7 h 12"/>
                <a:gd name="T8" fmla="*/ 0 w 19"/>
                <a:gd name="T9" fmla="*/ 0 h 12"/>
              </a:gdLst>
              <a:ahLst/>
              <a:cxnLst>
                <a:cxn ang="0">
                  <a:pos x="T0" y="T1"/>
                </a:cxn>
                <a:cxn ang="0">
                  <a:pos x="T2" y="T3"/>
                </a:cxn>
                <a:cxn ang="0">
                  <a:pos x="T4" y="T5"/>
                </a:cxn>
                <a:cxn ang="0">
                  <a:pos x="T6" y="T7"/>
                </a:cxn>
                <a:cxn ang="0">
                  <a:pos x="T8" y="T9"/>
                </a:cxn>
              </a:cxnLst>
              <a:rect l="0" t="0" r="r" b="b"/>
              <a:pathLst>
                <a:path w="19" h="12">
                  <a:moveTo>
                    <a:pt x="0" y="0"/>
                  </a:moveTo>
                  <a:lnTo>
                    <a:pt x="19" y="5"/>
                  </a:lnTo>
                  <a:lnTo>
                    <a:pt x="15" y="12"/>
                  </a:lnTo>
                  <a:lnTo>
                    <a:pt x="3" y="7"/>
                  </a:lnTo>
                  <a:lnTo>
                    <a:pt x="0"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iṡḻïḑè">
              <a:extLst>
                <a:ext uri="{FF2B5EF4-FFF2-40B4-BE49-F238E27FC236}">
                  <a16:creationId xmlns:a16="http://schemas.microsoft.com/office/drawing/2014/main" id="{9B08264C-D1C7-41F5-A77A-914E600F230E}"/>
                </a:ext>
              </a:extLst>
            </p:cNvPr>
            <p:cNvSpPr/>
            <p:nvPr/>
          </p:nvSpPr>
          <p:spPr bwMode="auto">
            <a:xfrm>
              <a:off x="5872419" y="4106227"/>
              <a:ext cx="20153" cy="14225"/>
            </a:xfrm>
            <a:custGeom>
              <a:avLst/>
              <a:gdLst>
                <a:gd name="T0" fmla="*/ 17 w 17"/>
                <a:gd name="T1" fmla="*/ 0 h 12"/>
                <a:gd name="T2" fmla="*/ 0 w 17"/>
                <a:gd name="T3" fmla="*/ 5 h 12"/>
                <a:gd name="T4" fmla="*/ 2 w 17"/>
                <a:gd name="T5" fmla="*/ 12 h 12"/>
                <a:gd name="T6" fmla="*/ 17 w 17"/>
                <a:gd name="T7" fmla="*/ 7 h 12"/>
                <a:gd name="T8" fmla="*/ 17 w 17"/>
                <a:gd name="T9" fmla="*/ 0 h 12"/>
              </a:gdLst>
              <a:ahLst/>
              <a:cxnLst>
                <a:cxn ang="0">
                  <a:pos x="T0" y="T1"/>
                </a:cxn>
                <a:cxn ang="0">
                  <a:pos x="T2" y="T3"/>
                </a:cxn>
                <a:cxn ang="0">
                  <a:pos x="T4" y="T5"/>
                </a:cxn>
                <a:cxn ang="0">
                  <a:pos x="T6" y="T7"/>
                </a:cxn>
                <a:cxn ang="0">
                  <a:pos x="T8" y="T9"/>
                </a:cxn>
              </a:cxnLst>
              <a:rect l="0" t="0" r="r" b="b"/>
              <a:pathLst>
                <a:path w="17" h="12">
                  <a:moveTo>
                    <a:pt x="17" y="0"/>
                  </a:moveTo>
                  <a:lnTo>
                    <a:pt x="0" y="5"/>
                  </a:lnTo>
                  <a:lnTo>
                    <a:pt x="2" y="12"/>
                  </a:lnTo>
                  <a:lnTo>
                    <a:pt x="17" y="7"/>
                  </a:lnTo>
                  <a:lnTo>
                    <a:pt x="17"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íŝḻiḋè">
              <a:extLst>
                <a:ext uri="{FF2B5EF4-FFF2-40B4-BE49-F238E27FC236}">
                  <a16:creationId xmlns:a16="http://schemas.microsoft.com/office/drawing/2014/main" id="{B675F677-7D79-428B-9C64-146BEC547735}"/>
                </a:ext>
              </a:extLst>
            </p:cNvPr>
            <p:cNvSpPr/>
            <p:nvPr/>
          </p:nvSpPr>
          <p:spPr bwMode="auto">
            <a:xfrm>
              <a:off x="5792998" y="3864404"/>
              <a:ext cx="85349" cy="73494"/>
            </a:xfrm>
            <a:custGeom>
              <a:avLst/>
              <a:gdLst>
                <a:gd name="T0" fmla="*/ 2 w 30"/>
                <a:gd name="T1" fmla="*/ 5 h 26"/>
                <a:gd name="T2" fmla="*/ 2 w 30"/>
                <a:gd name="T3" fmla="*/ 15 h 26"/>
                <a:gd name="T4" fmla="*/ 7 w 30"/>
                <a:gd name="T5" fmla="*/ 23 h 26"/>
                <a:gd name="T6" fmla="*/ 11 w 30"/>
                <a:gd name="T7" fmla="*/ 26 h 26"/>
                <a:gd name="T8" fmla="*/ 9 w 30"/>
                <a:gd name="T9" fmla="*/ 12 h 26"/>
                <a:gd name="T10" fmla="*/ 26 w 30"/>
                <a:gd name="T11" fmla="*/ 13 h 26"/>
                <a:gd name="T12" fmla="*/ 24 w 30"/>
                <a:gd name="T13" fmla="*/ 26 h 26"/>
                <a:gd name="T14" fmla="*/ 28 w 30"/>
                <a:gd name="T15" fmla="*/ 22 h 26"/>
                <a:gd name="T16" fmla="*/ 29 w 30"/>
                <a:gd name="T17" fmla="*/ 12 h 26"/>
                <a:gd name="T18" fmla="*/ 28 w 30"/>
                <a:gd name="T19" fmla="*/ 6 h 26"/>
                <a:gd name="T20" fmla="*/ 22 w 30"/>
                <a:gd name="T21" fmla="*/ 1 h 26"/>
                <a:gd name="T22" fmla="*/ 14 w 30"/>
                <a:gd name="T23" fmla="*/ 3 h 26"/>
                <a:gd name="T24" fmla="*/ 2 w 30"/>
                <a:gd name="T25"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6">
                  <a:moveTo>
                    <a:pt x="2" y="5"/>
                  </a:moveTo>
                  <a:cubicBezTo>
                    <a:pt x="1" y="8"/>
                    <a:pt x="0" y="12"/>
                    <a:pt x="2" y="15"/>
                  </a:cubicBezTo>
                  <a:cubicBezTo>
                    <a:pt x="3" y="18"/>
                    <a:pt x="5" y="20"/>
                    <a:pt x="7" y="23"/>
                  </a:cubicBezTo>
                  <a:cubicBezTo>
                    <a:pt x="8" y="24"/>
                    <a:pt x="9" y="26"/>
                    <a:pt x="11" y="26"/>
                  </a:cubicBezTo>
                  <a:cubicBezTo>
                    <a:pt x="8" y="22"/>
                    <a:pt x="8" y="15"/>
                    <a:pt x="9" y="12"/>
                  </a:cubicBezTo>
                  <a:cubicBezTo>
                    <a:pt x="15" y="13"/>
                    <a:pt x="21" y="13"/>
                    <a:pt x="26" y="13"/>
                  </a:cubicBezTo>
                  <a:cubicBezTo>
                    <a:pt x="26" y="17"/>
                    <a:pt x="25" y="22"/>
                    <a:pt x="24" y="26"/>
                  </a:cubicBezTo>
                  <a:cubicBezTo>
                    <a:pt x="25" y="26"/>
                    <a:pt x="27" y="23"/>
                    <a:pt x="28" y="22"/>
                  </a:cubicBezTo>
                  <a:cubicBezTo>
                    <a:pt x="30" y="18"/>
                    <a:pt x="29" y="16"/>
                    <a:pt x="29" y="12"/>
                  </a:cubicBezTo>
                  <a:cubicBezTo>
                    <a:pt x="29" y="10"/>
                    <a:pt x="29" y="8"/>
                    <a:pt x="28" y="6"/>
                  </a:cubicBezTo>
                  <a:cubicBezTo>
                    <a:pt x="27" y="4"/>
                    <a:pt x="25" y="2"/>
                    <a:pt x="22" y="1"/>
                  </a:cubicBezTo>
                  <a:cubicBezTo>
                    <a:pt x="19" y="1"/>
                    <a:pt x="16" y="1"/>
                    <a:pt x="14" y="3"/>
                  </a:cubicBezTo>
                  <a:cubicBezTo>
                    <a:pt x="11" y="0"/>
                    <a:pt x="4" y="2"/>
                    <a:pt x="2" y="5"/>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işľïďê">
              <a:extLst>
                <a:ext uri="{FF2B5EF4-FFF2-40B4-BE49-F238E27FC236}">
                  <a16:creationId xmlns:a16="http://schemas.microsoft.com/office/drawing/2014/main" id="{165AFF2A-3570-4E4B-99F0-3FFBE9CA33F8}"/>
                </a:ext>
              </a:extLst>
            </p:cNvPr>
            <p:cNvSpPr/>
            <p:nvPr/>
          </p:nvSpPr>
          <p:spPr bwMode="auto">
            <a:xfrm>
              <a:off x="8232560" y="3731638"/>
              <a:ext cx="42675" cy="42675"/>
            </a:xfrm>
            <a:custGeom>
              <a:avLst/>
              <a:gdLst>
                <a:gd name="T0" fmla="*/ 4 w 15"/>
                <a:gd name="T1" fmla="*/ 6 h 15"/>
                <a:gd name="T2" fmla="*/ 0 w 15"/>
                <a:gd name="T3" fmla="*/ 12 h 15"/>
                <a:gd name="T4" fmla="*/ 1 w 15"/>
                <a:gd name="T5" fmla="*/ 12 h 15"/>
                <a:gd name="T6" fmla="*/ 9 w 15"/>
                <a:gd name="T7" fmla="*/ 15 h 15"/>
                <a:gd name="T8" fmla="*/ 15 w 15"/>
                <a:gd name="T9" fmla="*/ 8 h 15"/>
                <a:gd name="T10" fmla="*/ 13 w 15"/>
                <a:gd name="T11" fmla="*/ 0 h 15"/>
                <a:gd name="T12" fmla="*/ 4 w 15"/>
                <a:gd name="T13" fmla="*/ 6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6"/>
                  </a:moveTo>
                  <a:cubicBezTo>
                    <a:pt x="0" y="12"/>
                    <a:pt x="0" y="12"/>
                    <a:pt x="0" y="12"/>
                  </a:cubicBezTo>
                  <a:cubicBezTo>
                    <a:pt x="1" y="12"/>
                    <a:pt x="1" y="12"/>
                    <a:pt x="1" y="12"/>
                  </a:cubicBezTo>
                  <a:cubicBezTo>
                    <a:pt x="3" y="15"/>
                    <a:pt x="9" y="15"/>
                    <a:pt x="9" y="15"/>
                  </a:cubicBezTo>
                  <a:cubicBezTo>
                    <a:pt x="15" y="8"/>
                    <a:pt x="15" y="8"/>
                    <a:pt x="15" y="8"/>
                  </a:cubicBezTo>
                  <a:cubicBezTo>
                    <a:pt x="13" y="0"/>
                    <a:pt x="13" y="0"/>
                    <a:pt x="13" y="0"/>
                  </a:cubicBezTo>
                  <a:cubicBezTo>
                    <a:pt x="13" y="0"/>
                    <a:pt x="8" y="6"/>
                    <a:pt x="4" y="6"/>
                  </a:cubicBezTo>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ïSľíḋê">
              <a:extLst>
                <a:ext uri="{FF2B5EF4-FFF2-40B4-BE49-F238E27FC236}">
                  <a16:creationId xmlns:a16="http://schemas.microsoft.com/office/drawing/2014/main" id="{8D3E3C00-11F4-46E2-973A-B1D9CAAA5F80}"/>
                </a:ext>
              </a:extLst>
            </p:cNvPr>
            <p:cNvSpPr/>
            <p:nvPr/>
          </p:nvSpPr>
          <p:spPr bwMode="auto">
            <a:xfrm>
              <a:off x="8243228" y="3731638"/>
              <a:ext cx="32006" cy="22524"/>
            </a:xfrm>
            <a:custGeom>
              <a:avLst/>
              <a:gdLst>
                <a:gd name="T0" fmla="*/ 9 w 11"/>
                <a:gd name="T1" fmla="*/ 0 h 8"/>
                <a:gd name="T2" fmla="*/ 0 w 11"/>
                <a:gd name="T3" fmla="*/ 6 h 8"/>
                <a:gd name="T4" fmla="*/ 0 w 11"/>
                <a:gd name="T5" fmla="*/ 7 h 8"/>
                <a:gd name="T6" fmla="*/ 0 w 11"/>
                <a:gd name="T7" fmla="*/ 7 h 8"/>
                <a:gd name="T8" fmla="*/ 0 w 11"/>
                <a:gd name="T9" fmla="*/ 6 h 8"/>
                <a:gd name="T10" fmla="*/ 9 w 11"/>
                <a:gd name="T11" fmla="*/ 0 h 8"/>
                <a:gd name="T12" fmla="*/ 11 w 11"/>
                <a:gd name="T13" fmla="*/ 8 h 8"/>
                <a:gd name="T14" fmla="*/ 9 w 11"/>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8">
                  <a:moveTo>
                    <a:pt x="9" y="0"/>
                  </a:moveTo>
                  <a:cubicBezTo>
                    <a:pt x="9" y="0"/>
                    <a:pt x="4" y="6"/>
                    <a:pt x="0" y="6"/>
                  </a:cubicBezTo>
                  <a:cubicBezTo>
                    <a:pt x="0" y="7"/>
                    <a:pt x="0" y="7"/>
                    <a:pt x="0" y="7"/>
                  </a:cubicBezTo>
                  <a:cubicBezTo>
                    <a:pt x="0" y="7"/>
                    <a:pt x="0" y="7"/>
                    <a:pt x="0" y="7"/>
                  </a:cubicBezTo>
                  <a:cubicBezTo>
                    <a:pt x="0" y="6"/>
                    <a:pt x="0" y="6"/>
                    <a:pt x="0" y="6"/>
                  </a:cubicBezTo>
                  <a:cubicBezTo>
                    <a:pt x="4" y="6"/>
                    <a:pt x="9" y="0"/>
                    <a:pt x="9" y="0"/>
                  </a:cubicBezTo>
                  <a:cubicBezTo>
                    <a:pt x="11" y="8"/>
                    <a:pt x="11" y="8"/>
                    <a:pt x="11" y="8"/>
                  </a:cubicBezTo>
                  <a:cubicBezTo>
                    <a:pt x="9" y="0"/>
                    <a:pt x="9" y="0"/>
                    <a:pt x="9" y="0"/>
                  </a:cubicBezTo>
                </a:path>
              </a:pathLst>
            </a:custGeom>
            <a:solidFill>
              <a:srgbClr val="679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íş1îḓé">
              <a:extLst>
                <a:ext uri="{FF2B5EF4-FFF2-40B4-BE49-F238E27FC236}">
                  <a16:creationId xmlns:a16="http://schemas.microsoft.com/office/drawing/2014/main" id="{7FAD9504-7D7D-4D77-A368-75369AF88914}"/>
                </a:ext>
              </a:extLst>
            </p:cNvPr>
            <p:cNvSpPr/>
            <p:nvPr/>
          </p:nvSpPr>
          <p:spPr bwMode="auto">
            <a:xfrm>
              <a:off x="8243228" y="3731638"/>
              <a:ext cx="32006" cy="22524"/>
            </a:xfrm>
            <a:custGeom>
              <a:avLst/>
              <a:gdLst>
                <a:gd name="T0" fmla="*/ 9 w 11"/>
                <a:gd name="T1" fmla="*/ 0 h 8"/>
                <a:gd name="T2" fmla="*/ 0 w 11"/>
                <a:gd name="T3" fmla="*/ 6 h 8"/>
                <a:gd name="T4" fmla="*/ 0 w 11"/>
                <a:gd name="T5" fmla="*/ 7 h 8"/>
                <a:gd name="T6" fmla="*/ 6 w 11"/>
                <a:gd name="T7" fmla="*/ 8 h 8"/>
                <a:gd name="T8" fmla="*/ 11 w 11"/>
                <a:gd name="T9" fmla="*/ 8 h 8"/>
                <a:gd name="T10" fmla="*/ 11 w 11"/>
                <a:gd name="T11" fmla="*/ 8 h 8"/>
                <a:gd name="T12" fmla="*/ 9 w 1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0"/>
                  </a:moveTo>
                  <a:cubicBezTo>
                    <a:pt x="9" y="0"/>
                    <a:pt x="4" y="6"/>
                    <a:pt x="0" y="6"/>
                  </a:cubicBezTo>
                  <a:cubicBezTo>
                    <a:pt x="0" y="7"/>
                    <a:pt x="0" y="7"/>
                    <a:pt x="0" y="7"/>
                  </a:cubicBezTo>
                  <a:cubicBezTo>
                    <a:pt x="1" y="8"/>
                    <a:pt x="4" y="8"/>
                    <a:pt x="6" y="8"/>
                  </a:cubicBezTo>
                  <a:cubicBezTo>
                    <a:pt x="8" y="8"/>
                    <a:pt x="9" y="8"/>
                    <a:pt x="11" y="8"/>
                  </a:cubicBezTo>
                  <a:cubicBezTo>
                    <a:pt x="11" y="8"/>
                    <a:pt x="11" y="8"/>
                    <a:pt x="11" y="8"/>
                  </a:cubicBezTo>
                  <a:cubicBezTo>
                    <a:pt x="9" y="0"/>
                    <a:pt x="9" y="0"/>
                    <a:pt x="9" y="0"/>
                  </a:cubicBezTo>
                </a:path>
              </a:pathLst>
            </a:custGeom>
            <a:solidFill>
              <a:srgbClr val="EFC9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iṡľîďé">
              <a:extLst>
                <a:ext uri="{FF2B5EF4-FFF2-40B4-BE49-F238E27FC236}">
                  <a16:creationId xmlns:a16="http://schemas.microsoft.com/office/drawing/2014/main" id="{919CD9F3-1E22-4528-A3DF-ACA6B32B9395}"/>
                </a:ext>
              </a:extLst>
            </p:cNvPr>
            <p:cNvSpPr/>
            <p:nvPr/>
          </p:nvSpPr>
          <p:spPr bwMode="auto">
            <a:xfrm>
              <a:off x="8215964" y="3686593"/>
              <a:ext cx="78237" cy="71124"/>
            </a:xfrm>
            <a:custGeom>
              <a:avLst/>
              <a:gdLst>
                <a:gd name="T0" fmla="*/ 20 w 28"/>
                <a:gd name="T1" fmla="*/ 2 h 25"/>
                <a:gd name="T2" fmla="*/ 15 w 28"/>
                <a:gd name="T3" fmla="*/ 2 h 25"/>
                <a:gd name="T4" fmla="*/ 3 w 28"/>
                <a:gd name="T5" fmla="*/ 18 h 25"/>
                <a:gd name="T6" fmla="*/ 20 w 28"/>
                <a:gd name="T7" fmla="*/ 18 h 25"/>
                <a:gd name="T8" fmla="*/ 25 w 28"/>
                <a:gd name="T9" fmla="*/ 3 h 25"/>
                <a:gd name="T10" fmla="*/ 20 w 28"/>
                <a:gd name="T11" fmla="*/ 2 h 25"/>
              </a:gdLst>
              <a:ahLst/>
              <a:cxnLst>
                <a:cxn ang="0">
                  <a:pos x="T0" y="T1"/>
                </a:cxn>
                <a:cxn ang="0">
                  <a:pos x="T2" y="T3"/>
                </a:cxn>
                <a:cxn ang="0">
                  <a:pos x="T4" y="T5"/>
                </a:cxn>
                <a:cxn ang="0">
                  <a:pos x="T6" y="T7"/>
                </a:cxn>
                <a:cxn ang="0">
                  <a:pos x="T8" y="T9"/>
                </a:cxn>
                <a:cxn ang="0">
                  <a:pos x="T10" y="T11"/>
                </a:cxn>
              </a:cxnLst>
              <a:rect l="0" t="0" r="r" b="b"/>
              <a:pathLst>
                <a:path w="28" h="25">
                  <a:moveTo>
                    <a:pt x="20" y="2"/>
                  </a:moveTo>
                  <a:cubicBezTo>
                    <a:pt x="17" y="2"/>
                    <a:pt x="17" y="0"/>
                    <a:pt x="15" y="2"/>
                  </a:cubicBezTo>
                  <a:cubicBezTo>
                    <a:pt x="11" y="5"/>
                    <a:pt x="0" y="15"/>
                    <a:pt x="3" y="18"/>
                  </a:cubicBezTo>
                  <a:cubicBezTo>
                    <a:pt x="7" y="23"/>
                    <a:pt x="12" y="25"/>
                    <a:pt x="20" y="18"/>
                  </a:cubicBezTo>
                  <a:cubicBezTo>
                    <a:pt x="28" y="12"/>
                    <a:pt x="28" y="6"/>
                    <a:pt x="25" y="3"/>
                  </a:cubicBezTo>
                  <a:cubicBezTo>
                    <a:pt x="24" y="2"/>
                    <a:pt x="22" y="2"/>
                    <a:pt x="20" y="2"/>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îŝḻiḍé">
              <a:extLst>
                <a:ext uri="{FF2B5EF4-FFF2-40B4-BE49-F238E27FC236}">
                  <a16:creationId xmlns:a16="http://schemas.microsoft.com/office/drawing/2014/main" id="{3068A299-7A7C-4D02-BBF6-17F43B14A218}"/>
                </a:ext>
              </a:extLst>
            </p:cNvPr>
            <p:cNvSpPr/>
            <p:nvPr/>
          </p:nvSpPr>
          <p:spPr bwMode="auto">
            <a:xfrm>
              <a:off x="8232560" y="3700817"/>
              <a:ext cx="10668" cy="14225"/>
            </a:xfrm>
            <a:custGeom>
              <a:avLst/>
              <a:gdLst>
                <a:gd name="T0" fmla="*/ 4 w 4"/>
                <a:gd name="T1" fmla="*/ 2 h 5"/>
                <a:gd name="T2" fmla="*/ 0 w 4"/>
                <a:gd name="T3" fmla="*/ 2 h 5"/>
                <a:gd name="T4" fmla="*/ 4 w 4"/>
                <a:gd name="T5" fmla="*/ 5 h 5"/>
                <a:gd name="T6" fmla="*/ 4 w 4"/>
                <a:gd name="T7" fmla="*/ 2 h 5"/>
              </a:gdLst>
              <a:ahLst/>
              <a:cxnLst>
                <a:cxn ang="0">
                  <a:pos x="T0" y="T1"/>
                </a:cxn>
                <a:cxn ang="0">
                  <a:pos x="T2" y="T3"/>
                </a:cxn>
                <a:cxn ang="0">
                  <a:pos x="T4" y="T5"/>
                </a:cxn>
                <a:cxn ang="0">
                  <a:pos x="T6" y="T7"/>
                </a:cxn>
              </a:cxnLst>
              <a:rect l="0" t="0" r="r" b="b"/>
              <a:pathLst>
                <a:path w="4" h="5">
                  <a:moveTo>
                    <a:pt x="4" y="2"/>
                  </a:moveTo>
                  <a:cubicBezTo>
                    <a:pt x="4" y="2"/>
                    <a:pt x="0" y="0"/>
                    <a:pt x="0" y="2"/>
                  </a:cubicBezTo>
                  <a:cubicBezTo>
                    <a:pt x="1" y="4"/>
                    <a:pt x="4" y="5"/>
                    <a:pt x="4" y="5"/>
                  </a:cubicBezTo>
                  <a:lnTo>
                    <a:pt x="4"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i$ľiďe">
              <a:extLst>
                <a:ext uri="{FF2B5EF4-FFF2-40B4-BE49-F238E27FC236}">
                  <a16:creationId xmlns:a16="http://schemas.microsoft.com/office/drawing/2014/main" id="{749B859A-B6C1-4B2D-AAE3-A8DD2BB2992C}"/>
                </a:ext>
              </a:extLst>
            </p:cNvPr>
            <p:cNvSpPr/>
            <p:nvPr/>
          </p:nvSpPr>
          <p:spPr bwMode="auto">
            <a:xfrm>
              <a:off x="8249155" y="3651030"/>
              <a:ext cx="73494" cy="112614"/>
            </a:xfrm>
            <a:custGeom>
              <a:avLst/>
              <a:gdLst>
                <a:gd name="T0" fmla="*/ 2 w 26"/>
                <a:gd name="T1" fmla="*/ 14 h 40"/>
                <a:gd name="T2" fmla="*/ 6 w 26"/>
                <a:gd name="T3" fmla="*/ 15 h 40"/>
                <a:gd name="T4" fmla="*/ 6 w 26"/>
                <a:gd name="T5" fmla="*/ 33 h 40"/>
                <a:gd name="T6" fmla="*/ 12 w 26"/>
                <a:gd name="T7" fmla="*/ 39 h 40"/>
                <a:gd name="T8" fmla="*/ 19 w 26"/>
                <a:gd name="T9" fmla="*/ 32 h 40"/>
                <a:gd name="T10" fmla="*/ 2 w 26"/>
                <a:gd name="T11" fmla="*/ 14 h 40"/>
              </a:gdLst>
              <a:ahLst/>
              <a:cxnLst>
                <a:cxn ang="0">
                  <a:pos x="T0" y="T1"/>
                </a:cxn>
                <a:cxn ang="0">
                  <a:pos x="T2" y="T3"/>
                </a:cxn>
                <a:cxn ang="0">
                  <a:pos x="T4" y="T5"/>
                </a:cxn>
                <a:cxn ang="0">
                  <a:pos x="T6" y="T7"/>
                </a:cxn>
                <a:cxn ang="0">
                  <a:pos x="T8" y="T9"/>
                </a:cxn>
                <a:cxn ang="0">
                  <a:pos x="T10" y="T11"/>
                </a:cxn>
              </a:cxnLst>
              <a:rect l="0" t="0" r="r" b="b"/>
              <a:pathLst>
                <a:path w="26" h="40">
                  <a:moveTo>
                    <a:pt x="2" y="14"/>
                  </a:moveTo>
                  <a:cubicBezTo>
                    <a:pt x="2" y="14"/>
                    <a:pt x="1" y="17"/>
                    <a:pt x="6" y="15"/>
                  </a:cubicBezTo>
                  <a:cubicBezTo>
                    <a:pt x="0" y="22"/>
                    <a:pt x="6" y="20"/>
                    <a:pt x="6" y="33"/>
                  </a:cubicBezTo>
                  <a:cubicBezTo>
                    <a:pt x="7" y="36"/>
                    <a:pt x="6" y="40"/>
                    <a:pt x="12" y="39"/>
                  </a:cubicBezTo>
                  <a:cubicBezTo>
                    <a:pt x="16" y="38"/>
                    <a:pt x="16" y="37"/>
                    <a:pt x="19" y="32"/>
                  </a:cubicBezTo>
                  <a:cubicBezTo>
                    <a:pt x="26" y="19"/>
                    <a:pt x="16" y="0"/>
                    <a:pt x="2" y="14"/>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íṧļïḑe">
              <a:extLst>
                <a:ext uri="{FF2B5EF4-FFF2-40B4-BE49-F238E27FC236}">
                  <a16:creationId xmlns:a16="http://schemas.microsoft.com/office/drawing/2014/main" id="{1F295D61-9837-4908-94F0-14ADCB0067F3}"/>
                </a:ext>
              </a:extLst>
            </p:cNvPr>
            <p:cNvSpPr/>
            <p:nvPr/>
          </p:nvSpPr>
          <p:spPr bwMode="auto">
            <a:xfrm>
              <a:off x="8261009" y="3709116"/>
              <a:ext cx="14225" cy="17783"/>
            </a:xfrm>
            <a:custGeom>
              <a:avLst/>
              <a:gdLst>
                <a:gd name="T0" fmla="*/ 0 w 5"/>
                <a:gd name="T1" fmla="*/ 3 h 6"/>
                <a:gd name="T2" fmla="*/ 5 w 5"/>
                <a:gd name="T3" fmla="*/ 3 h 6"/>
                <a:gd name="T4" fmla="*/ 0 w 5"/>
                <a:gd name="T5" fmla="*/ 5 h 6"/>
                <a:gd name="T6" fmla="*/ 0 w 5"/>
                <a:gd name="T7" fmla="*/ 3 h 6"/>
              </a:gdLst>
              <a:ahLst/>
              <a:cxnLst>
                <a:cxn ang="0">
                  <a:pos x="T0" y="T1"/>
                </a:cxn>
                <a:cxn ang="0">
                  <a:pos x="T2" y="T3"/>
                </a:cxn>
                <a:cxn ang="0">
                  <a:pos x="T4" y="T5"/>
                </a:cxn>
                <a:cxn ang="0">
                  <a:pos x="T6" y="T7"/>
                </a:cxn>
              </a:cxnLst>
              <a:rect l="0" t="0" r="r" b="b"/>
              <a:pathLst>
                <a:path w="5" h="6">
                  <a:moveTo>
                    <a:pt x="0" y="3"/>
                  </a:moveTo>
                  <a:cubicBezTo>
                    <a:pt x="0" y="3"/>
                    <a:pt x="5" y="0"/>
                    <a:pt x="5" y="3"/>
                  </a:cubicBezTo>
                  <a:cubicBezTo>
                    <a:pt x="4" y="6"/>
                    <a:pt x="0" y="5"/>
                    <a:pt x="0" y="5"/>
                  </a:cubicBezTo>
                  <a:lnTo>
                    <a:pt x="0" y="3"/>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iŝ1iḓé">
              <a:extLst>
                <a:ext uri="{FF2B5EF4-FFF2-40B4-BE49-F238E27FC236}">
                  <a16:creationId xmlns:a16="http://schemas.microsoft.com/office/drawing/2014/main" id="{01F2C9BE-197B-46D5-8FDA-2B2B704E1F51}"/>
                </a:ext>
              </a:extLst>
            </p:cNvPr>
            <p:cNvSpPr/>
            <p:nvPr/>
          </p:nvSpPr>
          <p:spPr bwMode="auto">
            <a:xfrm>
              <a:off x="8283532" y="3895224"/>
              <a:ext cx="36747" cy="47415"/>
            </a:xfrm>
            <a:custGeom>
              <a:avLst/>
              <a:gdLst>
                <a:gd name="T0" fmla="*/ 6 w 13"/>
                <a:gd name="T1" fmla="*/ 9 h 17"/>
                <a:gd name="T2" fmla="*/ 4 w 13"/>
                <a:gd name="T3" fmla="*/ 6 h 17"/>
                <a:gd name="T4" fmla="*/ 4 w 13"/>
                <a:gd name="T5" fmla="*/ 15 h 17"/>
                <a:gd name="T6" fmla="*/ 5 w 13"/>
                <a:gd name="T7" fmla="*/ 16 h 17"/>
                <a:gd name="T8" fmla="*/ 5 w 13"/>
                <a:gd name="T9" fmla="*/ 16 h 17"/>
                <a:gd name="T10" fmla="*/ 6 w 13"/>
                <a:gd name="T11" fmla="*/ 17 h 17"/>
                <a:gd name="T12" fmla="*/ 6 w 13"/>
                <a:gd name="T13" fmla="*/ 17 h 17"/>
                <a:gd name="T14" fmla="*/ 8 w 13"/>
                <a:gd name="T15" fmla="*/ 15 h 17"/>
                <a:gd name="T16" fmla="*/ 8 w 13"/>
                <a:gd name="T17" fmla="*/ 15 h 17"/>
                <a:gd name="T18" fmla="*/ 8 w 13"/>
                <a:gd name="T19" fmla="*/ 14 h 17"/>
                <a:gd name="T20" fmla="*/ 6 w 13"/>
                <a:gd name="T21" fmla="*/ 10 h 17"/>
                <a:gd name="T22" fmla="*/ 6 w 13"/>
                <a:gd name="T23" fmla="*/ 10 h 17"/>
                <a:gd name="T24" fmla="*/ 6 w 13"/>
                <a:gd name="T25" fmla="*/ 10 h 17"/>
                <a:gd name="T26" fmla="*/ 6 w 13"/>
                <a:gd name="T27" fmla="*/ 10 h 17"/>
                <a:gd name="T28" fmla="*/ 6 w 13"/>
                <a:gd name="T29"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17">
                  <a:moveTo>
                    <a:pt x="6" y="9"/>
                  </a:moveTo>
                  <a:cubicBezTo>
                    <a:pt x="13" y="0"/>
                    <a:pt x="7" y="1"/>
                    <a:pt x="4" y="6"/>
                  </a:cubicBezTo>
                  <a:cubicBezTo>
                    <a:pt x="2" y="9"/>
                    <a:pt x="0" y="12"/>
                    <a:pt x="4" y="15"/>
                  </a:cubicBezTo>
                  <a:cubicBezTo>
                    <a:pt x="4" y="16"/>
                    <a:pt x="4" y="16"/>
                    <a:pt x="5" y="16"/>
                  </a:cubicBezTo>
                  <a:cubicBezTo>
                    <a:pt x="5" y="16"/>
                    <a:pt x="5" y="16"/>
                    <a:pt x="5" y="16"/>
                  </a:cubicBezTo>
                  <a:cubicBezTo>
                    <a:pt x="6" y="17"/>
                    <a:pt x="6" y="17"/>
                    <a:pt x="6" y="17"/>
                  </a:cubicBezTo>
                  <a:cubicBezTo>
                    <a:pt x="6" y="17"/>
                    <a:pt x="6" y="17"/>
                    <a:pt x="6" y="17"/>
                  </a:cubicBezTo>
                  <a:cubicBezTo>
                    <a:pt x="7" y="17"/>
                    <a:pt x="8" y="16"/>
                    <a:pt x="8" y="15"/>
                  </a:cubicBezTo>
                  <a:cubicBezTo>
                    <a:pt x="8" y="15"/>
                    <a:pt x="8" y="15"/>
                    <a:pt x="8" y="15"/>
                  </a:cubicBezTo>
                  <a:cubicBezTo>
                    <a:pt x="8" y="14"/>
                    <a:pt x="8" y="14"/>
                    <a:pt x="8" y="14"/>
                  </a:cubicBezTo>
                  <a:cubicBezTo>
                    <a:pt x="8" y="12"/>
                    <a:pt x="7" y="11"/>
                    <a:pt x="6" y="10"/>
                  </a:cubicBezTo>
                  <a:cubicBezTo>
                    <a:pt x="6" y="10"/>
                    <a:pt x="6" y="10"/>
                    <a:pt x="6" y="10"/>
                  </a:cubicBezTo>
                  <a:cubicBezTo>
                    <a:pt x="6" y="10"/>
                    <a:pt x="6" y="10"/>
                    <a:pt x="6" y="10"/>
                  </a:cubicBezTo>
                  <a:cubicBezTo>
                    <a:pt x="6" y="10"/>
                    <a:pt x="6" y="10"/>
                    <a:pt x="6" y="10"/>
                  </a:cubicBezTo>
                  <a:lnTo>
                    <a:pt x="6" y="9"/>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íŝḻídê">
              <a:extLst>
                <a:ext uri="{FF2B5EF4-FFF2-40B4-BE49-F238E27FC236}">
                  <a16:creationId xmlns:a16="http://schemas.microsoft.com/office/drawing/2014/main" id="{ED381E9E-1C47-4DD3-8625-5CD61C4E2B50}"/>
                </a:ext>
              </a:extLst>
            </p:cNvPr>
            <p:cNvSpPr/>
            <p:nvPr/>
          </p:nvSpPr>
          <p:spPr bwMode="auto">
            <a:xfrm>
              <a:off x="8255081" y="3768385"/>
              <a:ext cx="90091" cy="143434"/>
            </a:xfrm>
            <a:custGeom>
              <a:avLst/>
              <a:gdLst>
                <a:gd name="T0" fmla="*/ 31 w 32"/>
                <a:gd name="T1" fmla="*/ 26 h 51"/>
                <a:gd name="T2" fmla="*/ 30 w 32"/>
                <a:gd name="T3" fmla="*/ 23 h 51"/>
                <a:gd name="T4" fmla="*/ 28 w 32"/>
                <a:gd name="T5" fmla="*/ 22 h 51"/>
                <a:gd name="T6" fmla="*/ 28 w 32"/>
                <a:gd name="T7" fmla="*/ 21 h 51"/>
                <a:gd name="T8" fmla="*/ 10 w 32"/>
                <a:gd name="T9" fmla="*/ 3 h 51"/>
                <a:gd name="T10" fmla="*/ 3 w 32"/>
                <a:gd name="T11" fmla="*/ 0 h 51"/>
                <a:gd name="T12" fmla="*/ 0 w 32"/>
                <a:gd name="T13" fmla="*/ 12 h 51"/>
                <a:gd name="T14" fmla="*/ 20 w 32"/>
                <a:gd name="T15" fmla="*/ 29 h 51"/>
                <a:gd name="T16" fmla="*/ 21 w 32"/>
                <a:gd name="T17" fmla="*/ 30 h 51"/>
                <a:gd name="T18" fmla="*/ 21 w 32"/>
                <a:gd name="T19" fmla="*/ 30 h 51"/>
                <a:gd name="T20" fmla="*/ 21 w 32"/>
                <a:gd name="T21" fmla="*/ 30 h 51"/>
                <a:gd name="T22" fmla="*/ 21 w 32"/>
                <a:gd name="T23" fmla="*/ 30 h 51"/>
                <a:gd name="T24" fmla="*/ 21 w 32"/>
                <a:gd name="T25" fmla="*/ 30 h 51"/>
                <a:gd name="T26" fmla="*/ 21 w 32"/>
                <a:gd name="T27" fmla="*/ 32 h 51"/>
                <a:gd name="T28" fmla="*/ 19 w 32"/>
                <a:gd name="T29" fmla="*/ 35 h 51"/>
                <a:gd name="T30" fmla="*/ 12 w 32"/>
                <a:gd name="T31" fmla="*/ 47 h 51"/>
                <a:gd name="T32" fmla="*/ 20 w 32"/>
                <a:gd name="T33" fmla="*/ 51 h 51"/>
                <a:gd name="T34" fmla="*/ 28 w 32"/>
                <a:gd name="T35" fmla="*/ 40 h 51"/>
                <a:gd name="T36" fmla="*/ 29 w 32"/>
                <a:gd name="T37" fmla="*/ 37 h 51"/>
                <a:gd name="T38" fmla="*/ 30 w 32"/>
                <a:gd name="T39" fmla="*/ 36 h 51"/>
                <a:gd name="T40" fmla="*/ 32 w 32"/>
                <a:gd name="T41" fmla="*/ 33 h 51"/>
                <a:gd name="T42" fmla="*/ 31 w 32"/>
                <a:gd name="T43" fmla="*/ 2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51">
                  <a:moveTo>
                    <a:pt x="31" y="26"/>
                  </a:moveTo>
                  <a:cubicBezTo>
                    <a:pt x="31" y="25"/>
                    <a:pt x="30" y="24"/>
                    <a:pt x="30" y="23"/>
                  </a:cubicBezTo>
                  <a:cubicBezTo>
                    <a:pt x="29" y="23"/>
                    <a:pt x="29" y="22"/>
                    <a:pt x="28" y="22"/>
                  </a:cubicBezTo>
                  <a:cubicBezTo>
                    <a:pt x="28" y="21"/>
                    <a:pt x="28" y="21"/>
                    <a:pt x="28" y="21"/>
                  </a:cubicBezTo>
                  <a:cubicBezTo>
                    <a:pt x="10" y="3"/>
                    <a:pt x="10" y="3"/>
                    <a:pt x="10" y="3"/>
                  </a:cubicBezTo>
                  <a:cubicBezTo>
                    <a:pt x="3" y="0"/>
                    <a:pt x="3" y="0"/>
                    <a:pt x="3" y="0"/>
                  </a:cubicBezTo>
                  <a:cubicBezTo>
                    <a:pt x="0" y="12"/>
                    <a:pt x="0" y="12"/>
                    <a:pt x="0" y="12"/>
                  </a:cubicBezTo>
                  <a:cubicBezTo>
                    <a:pt x="20" y="29"/>
                    <a:pt x="20" y="29"/>
                    <a:pt x="20" y="29"/>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2"/>
                    <a:pt x="21" y="32"/>
                    <a:pt x="21" y="32"/>
                  </a:cubicBezTo>
                  <a:cubicBezTo>
                    <a:pt x="19" y="35"/>
                    <a:pt x="19" y="35"/>
                    <a:pt x="19" y="35"/>
                  </a:cubicBezTo>
                  <a:cubicBezTo>
                    <a:pt x="12" y="47"/>
                    <a:pt x="12" y="47"/>
                    <a:pt x="12" y="47"/>
                  </a:cubicBezTo>
                  <a:cubicBezTo>
                    <a:pt x="20" y="51"/>
                    <a:pt x="20" y="51"/>
                    <a:pt x="20" y="51"/>
                  </a:cubicBezTo>
                  <a:cubicBezTo>
                    <a:pt x="28" y="40"/>
                    <a:pt x="28" y="40"/>
                    <a:pt x="28" y="40"/>
                  </a:cubicBezTo>
                  <a:cubicBezTo>
                    <a:pt x="29" y="37"/>
                    <a:pt x="29" y="37"/>
                    <a:pt x="29" y="37"/>
                  </a:cubicBezTo>
                  <a:cubicBezTo>
                    <a:pt x="30" y="36"/>
                    <a:pt x="30" y="36"/>
                    <a:pt x="30" y="36"/>
                  </a:cubicBezTo>
                  <a:cubicBezTo>
                    <a:pt x="31" y="35"/>
                    <a:pt x="31" y="34"/>
                    <a:pt x="32" y="33"/>
                  </a:cubicBezTo>
                  <a:cubicBezTo>
                    <a:pt x="32" y="30"/>
                    <a:pt x="32" y="28"/>
                    <a:pt x="31" y="26"/>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0" name="ïṥḻïḋè">
              <a:extLst>
                <a:ext uri="{FF2B5EF4-FFF2-40B4-BE49-F238E27FC236}">
                  <a16:creationId xmlns:a16="http://schemas.microsoft.com/office/drawing/2014/main" id="{14E67460-67C5-4006-AA63-18AEAEFB1472}"/>
                </a:ext>
              </a:extLst>
            </p:cNvPr>
            <p:cNvSpPr/>
            <p:nvPr/>
          </p:nvSpPr>
          <p:spPr bwMode="auto">
            <a:xfrm>
              <a:off x="8134171" y="3763644"/>
              <a:ext cx="96019" cy="133951"/>
            </a:xfrm>
            <a:custGeom>
              <a:avLst/>
              <a:gdLst>
                <a:gd name="T0" fmla="*/ 13 w 34"/>
                <a:gd name="T1" fmla="*/ 26 h 48"/>
                <a:gd name="T2" fmla="*/ 34 w 34"/>
                <a:gd name="T3" fmla="*/ 10 h 48"/>
                <a:gd name="T4" fmla="*/ 26 w 34"/>
                <a:gd name="T5" fmla="*/ 0 h 48"/>
                <a:gd name="T6" fmla="*/ 6 w 34"/>
                <a:gd name="T7" fmla="*/ 18 h 48"/>
                <a:gd name="T8" fmla="*/ 5 w 34"/>
                <a:gd name="T9" fmla="*/ 19 h 48"/>
                <a:gd name="T10" fmla="*/ 4 w 34"/>
                <a:gd name="T11" fmla="*/ 20 h 48"/>
                <a:gd name="T12" fmla="*/ 4 w 34"/>
                <a:gd name="T13" fmla="*/ 20 h 48"/>
                <a:gd name="T14" fmla="*/ 3 w 34"/>
                <a:gd name="T15" fmla="*/ 21 h 48"/>
                <a:gd name="T16" fmla="*/ 1 w 34"/>
                <a:gd name="T17" fmla="*/ 28 h 48"/>
                <a:gd name="T18" fmla="*/ 1 w 34"/>
                <a:gd name="T19" fmla="*/ 29 h 48"/>
                <a:gd name="T20" fmla="*/ 1 w 34"/>
                <a:gd name="T21" fmla="*/ 29 h 48"/>
                <a:gd name="T22" fmla="*/ 1 w 34"/>
                <a:gd name="T23" fmla="*/ 29 h 48"/>
                <a:gd name="T24" fmla="*/ 1 w 34"/>
                <a:gd name="T25" fmla="*/ 30 h 48"/>
                <a:gd name="T26" fmla="*/ 1 w 34"/>
                <a:gd name="T27" fmla="*/ 31 h 48"/>
                <a:gd name="T28" fmla="*/ 2 w 34"/>
                <a:gd name="T29" fmla="*/ 35 h 48"/>
                <a:gd name="T30" fmla="*/ 4 w 34"/>
                <a:gd name="T31" fmla="*/ 48 h 48"/>
                <a:gd name="T32" fmla="*/ 13 w 34"/>
                <a:gd name="T33" fmla="*/ 46 h 48"/>
                <a:gd name="T34" fmla="*/ 12 w 34"/>
                <a:gd name="T35" fmla="*/ 33 h 48"/>
                <a:gd name="T36" fmla="*/ 11 w 34"/>
                <a:gd name="T37" fmla="*/ 30 h 48"/>
                <a:gd name="T38" fmla="*/ 11 w 34"/>
                <a:gd name="T39" fmla="*/ 28 h 48"/>
                <a:gd name="T40" fmla="*/ 11 w 34"/>
                <a:gd name="T41" fmla="*/ 28 h 48"/>
                <a:gd name="T42" fmla="*/ 11 w 34"/>
                <a:gd name="T43" fmla="*/ 27 h 48"/>
                <a:gd name="T44" fmla="*/ 13 w 34"/>
                <a:gd name="T45" fmla="*/ 26 h 48"/>
                <a:gd name="T46" fmla="*/ 11 w 34"/>
                <a:gd name="T47" fmla="*/ 27 h 48"/>
                <a:gd name="T48" fmla="*/ 11 w 34"/>
                <a:gd name="T49" fmla="*/ 27 h 48"/>
                <a:gd name="T50" fmla="*/ 11 w 34"/>
                <a:gd name="T51" fmla="*/ 26 h 48"/>
                <a:gd name="T52" fmla="*/ 11 w 34"/>
                <a:gd name="T53"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 h="48">
                  <a:moveTo>
                    <a:pt x="13" y="26"/>
                  </a:moveTo>
                  <a:cubicBezTo>
                    <a:pt x="34" y="10"/>
                    <a:pt x="34" y="10"/>
                    <a:pt x="34" y="10"/>
                  </a:cubicBezTo>
                  <a:cubicBezTo>
                    <a:pt x="26" y="0"/>
                    <a:pt x="26" y="0"/>
                    <a:pt x="26" y="0"/>
                  </a:cubicBezTo>
                  <a:cubicBezTo>
                    <a:pt x="6" y="18"/>
                    <a:pt x="6" y="18"/>
                    <a:pt x="6" y="18"/>
                  </a:cubicBezTo>
                  <a:cubicBezTo>
                    <a:pt x="5" y="19"/>
                    <a:pt x="5" y="19"/>
                    <a:pt x="5" y="19"/>
                  </a:cubicBezTo>
                  <a:cubicBezTo>
                    <a:pt x="4" y="20"/>
                    <a:pt x="4" y="20"/>
                    <a:pt x="4" y="20"/>
                  </a:cubicBezTo>
                  <a:cubicBezTo>
                    <a:pt x="4" y="20"/>
                    <a:pt x="4" y="20"/>
                    <a:pt x="4" y="20"/>
                  </a:cubicBezTo>
                  <a:cubicBezTo>
                    <a:pt x="3" y="21"/>
                    <a:pt x="3" y="21"/>
                    <a:pt x="3" y="21"/>
                  </a:cubicBezTo>
                  <a:cubicBezTo>
                    <a:pt x="1" y="23"/>
                    <a:pt x="0" y="25"/>
                    <a:pt x="1" y="28"/>
                  </a:cubicBezTo>
                  <a:cubicBezTo>
                    <a:pt x="1" y="29"/>
                    <a:pt x="1" y="29"/>
                    <a:pt x="1" y="29"/>
                  </a:cubicBezTo>
                  <a:cubicBezTo>
                    <a:pt x="1" y="29"/>
                    <a:pt x="1" y="29"/>
                    <a:pt x="1" y="29"/>
                  </a:cubicBezTo>
                  <a:cubicBezTo>
                    <a:pt x="1" y="29"/>
                    <a:pt x="1" y="29"/>
                    <a:pt x="1" y="29"/>
                  </a:cubicBezTo>
                  <a:cubicBezTo>
                    <a:pt x="1" y="30"/>
                    <a:pt x="1" y="30"/>
                    <a:pt x="1" y="30"/>
                  </a:cubicBezTo>
                  <a:cubicBezTo>
                    <a:pt x="1" y="31"/>
                    <a:pt x="1" y="31"/>
                    <a:pt x="1" y="31"/>
                  </a:cubicBezTo>
                  <a:cubicBezTo>
                    <a:pt x="2" y="35"/>
                    <a:pt x="2" y="35"/>
                    <a:pt x="2" y="35"/>
                  </a:cubicBezTo>
                  <a:cubicBezTo>
                    <a:pt x="2" y="39"/>
                    <a:pt x="3" y="44"/>
                    <a:pt x="4" y="48"/>
                  </a:cubicBezTo>
                  <a:cubicBezTo>
                    <a:pt x="13" y="46"/>
                    <a:pt x="13" y="46"/>
                    <a:pt x="13" y="46"/>
                  </a:cubicBezTo>
                  <a:cubicBezTo>
                    <a:pt x="13" y="42"/>
                    <a:pt x="12" y="38"/>
                    <a:pt x="12" y="33"/>
                  </a:cubicBezTo>
                  <a:cubicBezTo>
                    <a:pt x="11" y="30"/>
                    <a:pt x="11" y="30"/>
                    <a:pt x="11" y="30"/>
                  </a:cubicBezTo>
                  <a:cubicBezTo>
                    <a:pt x="11" y="28"/>
                    <a:pt x="11" y="28"/>
                    <a:pt x="11" y="28"/>
                  </a:cubicBezTo>
                  <a:cubicBezTo>
                    <a:pt x="11" y="28"/>
                    <a:pt x="11" y="28"/>
                    <a:pt x="11" y="28"/>
                  </a:cubicBezTo>
                  <a:cubicBezTo>
                    <a:pt x="11" y="27"/>
                    <a:pt x="11" y="27"/>
                    <a:pt x="11" y="27"/>
                  </a:cubicBezTo>
                  <a:lnTo>
                    <a:pt x="13" y="26"/>
                  </a:lnTo>
                  <a:close/>
                  <a:moveTo>
                    <a:pt x="11" y="27"/>
                  </a:moveTo>
                  <a:cubicBezTo>
                    <a:pt x="11" y="27"/>
                    <a:pt x="11" y="27"/>
                    <a:pt x="11" y="27"/>
                  </a:cubicBezTo>
                  <a:cubicBezTo>
                    <a:pt x="11" y="26"/>
                    <a:pt x="11" y="26"/>
                    <a:pt x="11" y="26"/>
                  </a:cubicBezTo>
                  <a:lnTo>
                    <a:pt x="11" y="27"/>
                  </a:ln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1" name="ïṧļïde">
              <a:extLst>
                <a:ext uri="{FF2B5EF4-FFF2-40B4-BE49-F238E27FC236}">
                  <a16:creationId xmlns:a16="http://schemas.microsoft.com/office/drawing/2014/main" id="{CBD68FCF-0D42-4DF8-A4DB-4C48A2612FA4}"/>
                </a:ext>
              </a:extLst>
            </p:cNvPr>
            <p:cNvSpPr/>
            <p:nvPr/>
          </p:nvSpPr>
          <p:spPr bwMode="auto">
            <a:xfrm>
              <a:off x="8263379" y="4171424"/>
              <a:ext cx="24895" cy="28450"/>
            </a:xfrm>
            <a:custGeom>
              <a:avLst/>
              <a:gdLst>
                <a:gd name="T0" fmla="*/ 21 w 21"/>
                <a:gd name="T1" fmla="*/ 0 h 24"/>
                <a:gd name="T2" fmla="*/ 21 w 21"/>
                <a:gd name="T3" fmla="*/ 19 h 24"/>
                <a:gd name="T4" fmla="*/ 5 w 21"/>
                <a:gd name="T5" fmla="*/ 24 h 24"/>
                <a:gd name="T6" fmla="*/ 0 w 21"/>
                <a:gd name="T7" fmla="*/ 5 h 24"/>
                <a:gd name="T8" fmla="*/ 21 w 21"/>
                <a:gd name="T9" fmla="*/ 0 h 24"/>
              </a:gdLst>
              <a:ahLst/>
              <a:cxnLst>
                <a:cxn ang="0">
                  <a:pos x="T0" y="T1"/>
                </a:cxn>
                <a:cxn ang="0">
                  <a:pos x="T2" y="T3"/>
                </a:cxn>
                <a:cxn ang="0">
                  <a:pos x="T4" y="T5"/>
                </a:cxn>
                <a:cxn ang="0">
                  <a:pos x="T6" y="T7"/>
                </a:cxn>
                <a:cxn ang="0">
                  <a:pos x="T8" y="T9"/>
                </a:cxn>
              </a:cxnLst>
              <a:rect l="0" t="0" r="r" b="b"/>
              <a:pathLst>
                <a:path w="21" h="24">
                  <a:moveTo>
                    <a:pt x="21" y="0"/>
                  </a:moveTo>
                  <a:lnTo>
                    <a:pt x="21" y="19"/>
                  </a:lnTo>
                  <a:lnTo>
                    <a:pt x="5" y="24"/>
                  </a:lnTo>
                  <a:lnTo>
                    <a:pt x="0" y="5"/>
                  </a:lnTo>
                  <a:lnTo>
                    <a:pt x="21"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ís1ïḍê">
              <a:extLst>
                <a:ext uri="{FF2B5EF4-FFF2-40B4-BE49-F238E27FC236}">
                  <a16:creationId xmlns:a16="http://schemas.microsoft.com/office/drawing/2014/main" id="{36B9DB22-17CA-42AF-A8FA-275A8F3A5CC2}"/>
                </a:ext>
              </a:extLst>
            </p:cNvPr>
            <p:cNvSpPr/>
            <p:nvPr/>
          </p:nvSpPr>
          <p:spPr bwMode="auto">
            <a:xfrm>
              <a:off x="8187513" y="4171424"/>
              <a:ext cx="30821" cy="24895"/>
            </a:xfrm>
            <a:custGeom>
              <a:avLst/>
              <a:gdLst>
                <a:gd name="T0" fmla="*/ 0 w 26"/>
                <a:gd name="T1" fmla="*/ 2 h 21"/>
                <a:gd name="T2" fmla="*/ 7 w 26"/>
                <a:gd name="T3" fmla="*/ 21 h 21"/>
                <a:gd name="T4" fmla="*/ 26 w 26"/>
                <a:gd name="T5" fmla="*/ 19 h 21"/>
                <a:gd name="T6" fmla="*/ 21 w 26"/>
                <a:gd name="T7" fmla="*/ 0 h 21"/>
                <a:gd name="T8" fmla="*/ 0 w 26"/>
                <a:gd name="T9" fmla="*/ 2 h 21"/>
              </a:gdLst>
              <a:ahLst/>
              <a:cxnLst>
                <a:cxn ang="0">
                  <a:pos x="T0" y="T1"/>
                </a:cxn>
                <a:cxn ang="0">
                  <a:pos x="T2" y="T3"/>
                </a:cxn>
                <a:cxn ang="0">
                  <a:pos x="T4" y="T5"/>
                </a:cxn>
                <a:cxn ang="0">
                  <a:pos x="T6" y="T7"/>
                </a:cxn>
                <a:cxn ang="0">
                  <a:pos x="T8" y="T9"/>
                </a:cxn>
              </a:cxnLst>
              <a:rect l="0" t="0" r="r" b="b"/>
              <a:pathLst>
                <a:path w="26" h="21">
                  <a:moveTo>
                    <a:pt x="0" y="2"/>
                  </a:moveTo>
                  <a:lnTo>
                    <a:pt x="7" y="21"/>
                  </a:lnTo>
                  <a:lnTo>
                    <a:pt x="26" y="19"/>
                  </a:lnTo>
                  <a:lnTo>
                    <a:pt x="21" y="0"/>
                  </a:lnTo>
                  <a:lnTo>
                    <a:pt x="0"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iṡḷíḍe">
              <a:extLst>
                <a:ext uri="{FF2B5EF4-FFF2-40B4-BE49-F238E27FC236}">
                  <a16:creationId xmlns:a16="http://schemas.microsoft.com/office/drawing/2014/main" id="{CDB432A7-09F0-400E-B907-75BA20662B4A}"/>
                </a:ext>
              </a:extLst>
            </p:cNvPr>
            <p:cNvSpPr/>
            <p:nvPr/>
          </p:nvSpPr>
          <p:spPr bwMode="auto">
            <a:xfrm>
              <a:off x="8162620" y="3934343"/>
              <a:ext cx="64012" cy="256048"/>
            </a:xfrm>
            <a:custGeom>
              <a:avLst/>
              <a:gdLst>
                <a:gd name="T0" fmla="*/ 10 w 23"/>
                <a:gd name="T1" fmla="*/ 0 h 91"/>
                <a:gd name="T2" fmla="*/ 0 w 23"/>
                <a:gd name="T3" fmla="*/ 48 h 91"/>
                <a:gd name="T4" fmla="*/ 11 w 23"/>
                <a:gd name="T5" fmla="*/ 91 h 91"/>
                <a:gd name="T6" fmla="*/ 19 w 23"/>
                <a:gd name="T7" fmla="*/ 89 h 91"/>
                <a:gd name="T8" fmla="*/ 22 w 23"/>
                <a:gd name="T9" fmla="*/ 40 h 91"/>
                <a:gd name="T10" fmla="*/ 23 w 23"/>
                <a:gd name="T11" fmla="*/ 7 h 91"/>
                <a:gd name="T12" fmla="*/ 10 w 23"/>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23" h="91">
                  <a:moveTo>
                    <a:pt x="10" y="0"/>
                  </a:moveTo>
                  <a:cubicBezTo>
                    <a:pt x="10" y="0"/>
                    <a:pt x="0" y="42"/>
                    <a:pt x="0" y="48"/>
                  </a:cubicBezTo>
                  <a:cubicBezTo>
                    <a:pt x="0" y="53"/>
                    <a:pt x="11" y="91"/>
                    <a:pt x="11" y="91"/>
                  </a:cubicBezTo>
                  <a:cubicBezTo>
                    <a:pt x="19" y="89"/>
                    <a:pt x="19" y="89"/>
                    <a:pt x="19" y="89"/>
                  </a:cubicBezTo>
                  <a:cubicBezTo>
                    <a:pt x="22" y="40"/>
                    <a:pt x="22" y="40"/>
                    <a:pt x="22" y="40"/>
                  </a:cubicBezTo>
                  <a:cubicBezTo>
                    <a:pt x="23" y="7"/>
                    <a:pt x="23" y="7"/>
                    <a:pt x="23" y="7"/>
                  </a:cubicBezTo>
                  <a:lnTo>
                    <a:pt x="10"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íṩ1iḓé">
              <a:extLst>
                <a:ext uri="{FF2B5EF4-FFF2-40B4-BE49-F238E27FC236}">
                  <a16:creationId xmlns:a16="http://schemas.microsoft.com/office/drawing/2014/main" id="{7419E63A-4178-4D82-BBC9-AECD2263D52B}"/>
                </a:ext>
              </a:extLst>
            </p:cNvPr>
            <p:cNvSpPr/>
            <p:nvPr/>
          </p:nvSpPr>
          <p:spPr bwMode="auto">
            <a:xfrm>
              <a:off x="8224261" y="4052882"/>
              <a:ext cx="69939" cy="132766"/>
            </a:xfrm>
            <a:custGeom>
              <a:avLst/>
              <a:gdLst>
                <a:gd name="T0" fmla="*/ 0 w 59"/>
                <a:gd name="T1" fmla="*/ 0 h 112"/>
                <a:gd name="T2" fmla="*/ 31 w 59"/>
                <a:gd name="T3" fmla="*/ 112 h 112"/>
                <a:gd name="T4" fmla="*/ 59 w 59"/>
                <a:gd name="T5" fmla="*/ 109 h 112"/>
                <a:gd name="T6" fmla="*/ 54 w 59"/>
                <a:gd name="T7" fmla="*/ 7 h 112"/>
                <a:gd name="T8" fmla="*/ 0 w 59"/>
                <a:gd name="T9" fmla="*/ 0 h 112"/>
              </a:gdLst>
              <a:ahLst/>
              <a:cxnLst>
                <a:cxn ang="0">
                  <a:pos x="T0" y="T1"/>
                </a:cxn>
                <a:cxn ang="0">
                  <a:pos x="T2" y="T3"/>
                </a:cxn>
                <a:cxn ang="0">
                  <a:pos x="T4" y="T5"/>
                </a:cxn>
                <a:cxn ang="0">
                  <a:pos x="T6" y="T7"/>
                </a:cxn>
                <a:cxn ang="0">
                  <a:pos x="T8" y="T9"/>
                </a:cxn>
              </a:cxnLst>
              <a:rect l="0" t="0" r="r" b="b"/>
              <a:pathLst>
                <a:path w="59" h="112">
                  <a:moveTo>
                    <a:pt x="0" y="0"/>
                  </a:moveTo>
                  <a:lnTo>
                    <a:pt x="31" y="112"/>
                  </a:lnTo>
                  <a:lnTo>
                    <a:pt x="59" y="109"/>
                  </a:lnTo>
                  <a:lnTo>
                    <a:pt x="54" y="7"/>
                  </a:lnTo>
                  <a:lnTo>
                    <a:pt x="0"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îšlîḋè">
              <a:extLst>
                <a:ext uri="{FF2B5EF4-FFF2-40B4-BE49-F238E27FC236}">
                  <a16:creationId xmlns:a16="http://schemas.microsoft.com/office/drawing/2014/main" id="{D97027B6-000D-425D-B6B3-033400535A8D}"/>
                </a:ext>
              </a:extLst>
            </p:cNvPr>
            <p:cNvSpPr/>
            <p:nvPr/>
          </p:nvSpPr>
          <p:spPr bwMode="auto">
            <a:xfrm>
              <a:off x="8131800" y="3757717"/>
              <a:ext cx="168326" cy="325987"/>
            </a:xfrm>
            <a:custGeom>
              <a:avLst/>
              <a:gdLst>
                <a:gd name="T0" fmla="*/ 27 w 60"/>
                <a:gd name="T1" fmla="*/ 3 h 116"/>
                <a:gd name="T2" fmla="*/ 27 w 60"/>
                <a:gd name="T3" fmla="*/ 3 h 116"/>
                <a:gd name="T4" fmla="*/ 27 w 60"/>
                <a:gd name="T5" fmla="*/ 11 h 116"/>
                <a:gd name="T6" fmla="*/ 0 w 60"/>
                <a:gd name="T7" fmla="*/ 108 h 116"/>
                <a:gd name="T8" fmla="*/ 57 w 60"/>
                <a:gd name="T9" fmla="*/ 114 h 116"/>
                <a:gd name="T10" fmla="*/ 54 w 60"/>
                <a:gd name="T11" fmla="*/ 29 h 116"/>
                <a:gd name="T12" fmla="*/ 53 w 60"/>
                <a:gd name="T13" fmla="*/ 19 h 116"/>
                <a:gd name="T14" fmla="*/ 52 w 60"/>
                <a:gd name="T15" fmla="*/ 6 h 116"/>
                <a:gd name="T16" fmla="*/ 40 w 60"/>
                <a:gd name="T17" fmla="*/ 6 h 116"/>
                <a:gd name="T18" fmla="*/ 36 w 60"/>
                <a:gd name="T19" fmla="*/ 1 h 116"/>
                <a:gd name="T20" fmla="*/ 27 w 60"/>
                <a:gd name="T21" fmla="*/ 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116">
                  <a:moveTo>
                    <a:pt x="27" y="3"/>
                  </a:moveTo>
                  <a:cubicBezTo>
                    <a:pt x="27" y="3"/>
                    <a:pt x="27" y="3"/>
                    <a:pt x="27" y="3"/>
                  </a:cubicBezTo>
                  <a:cubicBezTo>
                    <a:pt x="28" y="5"/>
                    <a:pt x="28" y="8"/>
                    <a:pt x="27" y="11"/>
                  </a:cubicBezTo>
                  <a:cubicBezTo>
                    <a:pt x="22" y="31"/>
                    <a:pt x="0" y="107"/>
                    <a:pt x="0" y="108"/>
                  </a:cubicBezTo>
                  <a:cubicBezTo>
                    <a:pt x="2" y="115"/>
                    <a:pt x="54" y="116"/>
                    <a:pt x="57" y="114"/>
                  </a:cubicBezTo>
                  <a:cubicBezTo>
                    <a:pt x="60" y="111"/>
                    <a:pt x="54" y="30"/>
                    <a:pt x="54" y="29"/>
                  </a:cubicBezTo>
                  <a:cubicBezTo>
                    <a:pt x="54" y="28"/>
                    <a:pt x="53" y="24"/>
                    <a:pt x="53" y="19"/>
                  </a:cubicBezTo>
                  <a:cubicBezTo>
                    <a:pt x="52" y="14"/>
                    <a:pt x="51" y="9"/>
                    <a:pt x="52" y="6"/>
                  </a:cubicBezTo>
                  <a:cubicBezTo>
                    <a:pt x="52" y="6"/>
                    <a:pt x="46" y="8"/>
                    <a:pt x="40" y="6"/>
                  </a:cubicBezTo>
                  <a:cubicBezTo>
                    <a:pt x="38" y="6"/>
                    <a:pt x="36" y="1"/>
                    <a:pt x="36" y="1"/>
                  </a:cubicBezTo>
                  <a:cubicBezTo>
                    <a:pt x="32" y="0"/>
                    <a:pt x="29" y="1"/>
                    <a:pt x="27" y="3"/>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iṩļíďê">
              <a:extLst>
                <a:ext uri="{FF2B5EF4-FFF2-40B4-BE49-F238E27FC236}">
                  <a16:creationId xmlns:a16="http://schemas.microsoft.com/office/drawing/2014/main" id="{C44405AF-3C41-44D0-8FCA-95070047E5FB}"/>
                </a:ext>
              </a:extLst>
            </p:cNvPr>
            <p:cNvSpPr/>
            <p:nvPr/>
          </p:nvSpPr>
          <p:spPr bwMode="auto">
            <a:xfrm>
              <a:off x="8283532" y="3895224"/>
              <a:ext cx="30821" cy="28450"/>
            </a:xfrm>
            <a:custGeom>
              <a:avLst/>
              <a:gdLst>
                <a:gd name="T0" fmla="*/ 4 w 26"/>
                <a:gd name="T1" fmla="*/ 0 h 24"/>
                <a:gd name="T2" fmla="*/ 0 w 26"/>
                <a:gd name="T3" fmla="*/ 12 h 24"/>
                <a:gd name="T4" fmla="*/ 21 w 26"/>
                <a:gd name="T5" fmla="*/ 24 h 24"/>
                <a:gd name="T6" fmla="*/ 26 w 26"/>
                <a:gd name="T7" fmla="*/ 14 h 24"/>
                <a:gd name="T8" fmla="*/ 4 w 26"/>
                <a:gd name="T9" fmla="*/ 0 h 24"/>
              </a:gdLst>
              <a:ahLst/>
              <a:cxnLst>
                <a:cxn ang="0">
                  <a:pos x="T0" y="T1"/>
                </a:cxn>
                <a:cxn ang="0">
                  <a:pos x="T2" y="T3"/>
                </a:cxn>
                <a:cxn ang="0">
                  <a:pos x="T4" y="T5"/>
                </a:cxn>
                <a:cxn ang="0">
                  <a:pos x="T6" y="T7"/>
                </a:cxn>
                <a:cxn ang="0">
                  <a:pos x="T8" y="T9"/>
                </a:cxn>
              </a:cxnLst>
              <a:rect l="0" t="0" r="r" b="b"/>
              <a:pathLst>
                <a:path w="26" h="24">
                  <a:moveTo>
                    <a:pt x="4" y="0"/>
                  </a:moveTo>
                  <a:lnTo>
                    <a:pt x="0" y="12"/>
                  </a:lnTo>
                  <a:lnTo>
                    <a:pt x="21" y="24"/>
                  </a:lnTo>
                  <a:lnTo>
                    <a:pt x="26" y="14"/>
                  </a:lnTo>
                  <a:lnTo>
                    <a:pt x="4"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îṡļiḑé">
              <a:extLst>
                <a:ext uri="{FF2B5EF4-FFF2-40B4-BE49-F238E27FC236}">
                  <a16:creationId xmlns:a16="http://schemas.microsoft.com/office/drawing/2014/main" id="{E6434882-2FF3-4722-9DE9-83F367F6E903}"/>
                </a:ext>
              </a:extLst>
            </p:cNvPr>
            <p:cNvSpPr/>
            <p:nvPr/>
          </p:nvSpPr>
          <p:spPr bwMode="auto">
            <a:xfrm>
              <a:off x="8164992" y="4193947"/>
              <a:ext cx="55713" cy="16596"/>
            </a:xfrm>
            <a:custGeom>
              <a:avLst/>
              <a:gdLst>
                <a:gd name="T0" fmla="*/ 8 w 20"/>
                <a:gd name="T1" fmla="*/ 1 h 6"/>
                <a:gd name="T2" fmla="*/ 2 w 20"/>
                <a:gd name="T3" fmla="*/ 6 h 6"/>
                <a:gd name="T4" fmla="*/ 19 w 20"/>
                <a:gd name="T5" fmla="*/ 6 h 6"/>
                <a:gd name="T6" fmla="*/ 20 w 20"/>
                <a:gd name="T7" fmla="*/ 0 h 6"/>
                <a:gd name="T8" fmla="*/ 8 w 20"/>
                <a:gd name="T9" fmla="*/ 1 h 6"/>
              </a:gdLst>
              <a:ahLst/>
              <a:cxnLst>
                <a:cxn ang="0">
                  <a:pos x="T0" y="T1"/>
                </a:cxn>
                <a:cxn ang="0">
                  <a:pos x="T2" y="T3"/>
                </a:cxn>
                <a:cxn ang="0">
                  <a:pos x="T4" y="T5"/>
                </a:cxn>
                <a:cxn ang="0">
                  <a:pos x="T6" y="T7"/>
                </a:cxn>
                <a:cxn ang="0">
                  <a:pos x="T8" y="T9"/>
                </a:cxn>
              </a:cxnLst>
              <a:rect l="0" t="0" r="r" b="b"/>
              <a:pathLst>
                <a:path w="20" h="6">
                  <a:moveTo>
                    <a:pt x="8" y="1"/>
                  </a:moveTo>
                  <a:cubicBezTo>
                    <a:pt x="8" y="1"/>
                    <a:pt x="0" y="6"/>
                    <a:pt x="2" y="6"/>
                  </a:cubicBezTo>
                  <a:cubicBezTo>
                    <a:pt x="5" y="6"/>
                    <a:pt x="19" y="6"/>
                    <a:pt x="19" y="6"/>
                  </a:cubicBezTo>
                  <a:cubicBezTo>
                    <a:pt x="20" y="0"/>
                    <a:pt x="20" y="0"/>
                    <a:pt x="20" y="0"/>
                  </a:cubicBezTo>
                  <a:lnTo>
                    <a:pt x="8" y="1"/>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îṥlïḋé">
              <a:extLst>
                <a:ext uri="{FF2B5EF4-FFF2-40B4-BE49-F238E27FC236}">
                  <a16:creationId xmlns:a16="http://schemas.microsoft.com/office/drawing/2014/main" id="{F01AA8EE-BE1E-4B7A-BB5E-5604FF911E66}"/>
                </a:ext>
              </a:extLst>
            </p:cNvPr>
            <p:cNvSpPr/>
            <p:nvPr/>
          </p:nvSpPr>
          <p:spPr bwMode="auto">
            <a:xfrm>
              <a:off x="8265750" y="4190390"/>
              <a:ext cx="48602" cy="20153"/>
            </a:xfrm>
            <a:custGeom>
              <a:avLst/>
              <a:gdLst>
                <a:gd name="T0" fmla="*/ 9 w 17"/>
                <a:gd name="T1" fmla="*/ 2 h 7"/>
                <a:gd name="T2" fmla="*/ 15 w 17"/>
                <a:gd name="T3" fmla="*/ 7 h 7"/>
                <a:gd name="T4" fmla="*/ 0 w 17"/>
                <a:gd name="T5" fmla="*/ 7 h 7"/>
                <a:gd name="T6" fmla="*/ 0 w 17"/>
                <a:gd name="T7" fmla="*/ 0 h 7"/>
                <a:gd name="T8" fmla="*/ 9 w 17"/>
                <a:gd name="T9" fmla="*/ 2 h 7"/>
              </a:gdLst>
              <a:ahLst/>
              <a:cxnLst>
                <a:cxn ang="0">
                  <a:pos x="T0" y="T1"/>
                </a:cxn>
                <a:cxn ang="0">
                  <a:pos x="T2" y="T3"/>
                </a:cxn>
                <a:cxn ang="0">
                  <a:pos x="T4" y="T5"/>
                </a:cxn>
                <a:cxn ang="0">
                  <a:pos x="T6" y="T7"/>
                </a:cxn>
                <a:cxn ang="0">
                  <a:pos x="T8" y="T9"/>
                </a:cxn>
              </a:cxnLst>
              <a:rect l="0" t="0" r="r" b="b"/>
              <a:pathLst>
                <a:path w="17" h="7">
                  <a:moveTo>
                    <a:pt x="9" y="2"/>
                  </a:moveTo>
                  <a:cubicBezTo>
                    <a:pt x="9" y="2"/>
                    <a:pt x="17" y="7"/>
                    <a:pt x="15" y="7"/>
                  </a:cubicBezTo>
                  <a:cubicBezTo>
                    <a:pt x="13" y="7"/>
                    <a:pt x="0" y="7"/>
                    <a:pt x="0" y="7"/>
                  </a:cubicBezTo>
                  <a:cubicBezTo>
                    <a:pt x="0" y="0"/>
                    <a:pt x="0" y="0"/>
                    <a:pt x="0" y="0"/>
                  </a:cubicBezTo>
                  <a:lnTo>
                    <a:pt x="9" y="2"/>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ïṣ1ïḍé">
              <a:extLst>
                <a:ext uri="{FF2B5EF4-FFF2-40B4-BE49-F238E27FC236}">
                  <a16:creationId xmlns:a16="http://schemas.microsoft.com/office/drawing/2014/main" id="{4E96FF6F-B0D6-4076-AD73-5D076774FF21}"/>
                </a:ext>
              </a:extLst>
            </p:cNvPr>
            <p:cNvSpPr/>
            <p:nvPr/>
          </p:nvSpPr>
          <p:spPr bwMode="auto">
            <a:xfrm>
              <a:off x="8153138" y="3889298"/>
              <a:ext cx="22524" cy="40303"/>
            </a:xfrm>
            <a:custGeom>
              <a:avLst/>
              <a:gdLst>
                <a:gd name="T0" fmla="*/ 8 w 8"/>
                <a:gd name="T1" fmla="*/ 7 h 14"/>
                <a:gd name="T2" fmla="*/ 6 w 8"/>
                <a:gd name="T3" fmla="*/ 3 h 14"/>
                <a:gd name="T4" fmla="*/ 3 w 8"/>
                <a:gd name="T5" fmla="*/ 0 h 14"/>
                <a:gd name="T6" fmla="*/ 1 w 8"/>
                <a:gd name="T7" fmla="*/ 1 h 14"/>
                <a:gd name="T8" fmla="*/ 2 w 8"/>
                <a:gd name="T9" fmla="*/ 7 h 14"/>
                <a:gd name="T10" fmla="*/ 2 w 8"/>
                <a:gd name="T11" fmla="*/ 8 h 14"/>
                <a:gd name="T12" fmla="*/ 2 w 8"/>
                <a:gd name="T13" fmla="*/ 8 h 14"/>
                <a:gd name="T14" fmla="*/ 2 w 8"/>
                <a:gd name="T15" fmla="*/ 8 h 14"/>
                <a:gd name="T16" fmla="*/ 2 w 8"/>
                <a:gd name="T17" fmla="*/ 8 h 14"/>
                <a:gd name="T18" fmla="*/ 2 w 8"/>
                <a:gd name="T19" fmla="*/ 8 h 14"/>
                <a:gd name="T20" fmla="*/ 2 w 8"/>
                <a:gd name="T21" fmla="*/ 9 h 14"/>
                <a:gd name="T22" fmla="*/ 1 w 8"/>
                <a:gd name="T23" fmla="*/ 11 h 14"/>
                <a:gd name="T24" fmla="*/ 1 w 8"/>
                <a:gd name="T25" fmla="*/ 11 h 14"/>
                <a:gd name="T26" fmla="*/ 1 w 8"/>
                <a:gd name="T27" fmla="*/ 11 h 14"/>
                <a:gd name="T28" fmla="*/ 2 w 8"/>
                <a:gd name="T29" fmla="*/ 13 h 14"/>
                <a:gd name="T30" fmla="*/ 5 w 8"/>
                <a:gd name="T31" fmla="*/ 13 h 14"/>
                <a:gd name="T32" fmla="*/ 5 w 8"/>
                <a:gd name="T33" fmla="*/ 13 h 14"/>
                <a:gd name="T34" fmla="*/ 5 w 8"/>
                <a:gd name="T35" fmla="*/ 13 h 14"/>
                <a:gd name="T36" fmla="*/ 6 w 8"/>
                <a:gd name="T37" fmla="*/ 12 h 14"/>
                <a:gd name="T38" fmla="*/ 7 w 8"/>
                <a:gd name="T39" fmla="*/ 11 h 14"/>
                <a:gd name="T40" fmla="*/ 8 w 8"/>
                <a:gd name="T4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4">
                  <a:moveTo>
                    <a:pt x="8" y="7"/>
                  </a:moveTo>
                  <a:cubicBezTo>
                    <a:pt x="7" y="5"/>
                    <a:pt x="7" y="4"/>
                    <a:pt x="6" y="3"/>
                  </a:cubicBezTo>
                  <a:cubicBezTo>
                    <a:pt x="5" y="2"/>
                    <a:pt x="4" y="1"/>
                    <a:pt x="3" y="0"/>
                  </a:cubicBezTo>
                  <a:cubicBezTo>
                    <a:pt x="2" y="0"/>
                    <a:pt x="1" y="1"/>
                    <a:pt x="1" y="1"/>
                  </a:cubicBezTo>
                  <a:cubicBezTo>
                    <a:pt x="0" y="3"/>
                    <a:pt x="2" y="6"/>
                    <a:pt x="2" y="7"/>
                  </a:cubicBezTo>
                  <a:cubicBezTo>
                    <a:pt x="2" y="8"/>
                    <a:pt x="2" y="8"/>
                    <a:pt x="2" y="8"/>
                  </a:cubicBezTo>
                  <a:cubicBezTo>
                    <a:pt x="2" y="8"/>
                    <a:pt x="2" y="8"/>
                    <a:pt x="2" y="8"/>
                  </a:cubicBezTo>
                  <a:cubicBezTo>
                    <a:pt x="2" y="8"/>
                    <a:pt x="2" y="8"/>
                    <a:pt x="2" y="8"/>
                  </a:cubicBezTo>
                  <a:cubicBezTo>
                    <a:pt x="2" y="8"/>
                    <a:pt x="2" y="8"/>
                    <a:pt x="2" y="8"/>
                  </a:cubicBezTo>
                  <a:cubicBezTo>
                    <a:pt x="2" y="8"/>
                    <a:pt x="2" y="8"/>
                    <a:pt x="2" y="8"/>
                  </a:cubicBezTo>
                  <a:cubicBezTo>
                    <a:pt x="2" y="9"/>
                    <a:pt x="2" y="9"/>
                    <a:pt x="2" y="9"/>
                  </a:cubicBezTo>
                  <a:cubicBezTo>
                    <a:pt x="2" y="10"/>
                    <a:pt x="1" y="10"/>
                    <a:pt x="1" y="11"/>
                  </a:cubicBezTo>
                  <a:cubicBezTo>
                    <a:pt x="1" y="11"/>
                    <a:pt x="1" y="11"/>
                    <a:pt x="1" y="11"/>
                  </a:cubicBezTo>
                  <a:cubicBezTo>
                    <a:pt x="1" y="11"/>
                    <a:pt x="1" y="11"/>
                    <a:pt x="1" y="11"/>
                  </a:cubicBezTo>
                  <a:cubicBezTo>
                    <a:pt x="1" y="12"/>
                    <a:pt x="2" y="13"/>
                    <a:pt x="2" y="13"/>
                  </a:cubicBezTo>
                  <a:cubicBezTo>
                    <a:pt x="3" y="14"/>
                    <a:pt x="4" y="14"/>
                    <a:pt x="5" y="13"/>
                  </a:cubicBezTo>
                  <a:cubicBezTo>
                    <a:pt x="5" y="13"/>
                    <a:pt x="5" y="13"/>
                    <a:pt x="5" y="13"/>
                  </a:cubicBezTo>
                  <a:cubicBezTo>
                    <a:pt x="5" y="13"/>
                    <a:pt x="5" y="13"/>
                    <a:pt x="5" y="13"/>
                  </a:cubicBezTo>
                  <a:cubicBezTo>
                    <a:pt x="6" y="12"/>
                    <a:pt x="6" y="12"/>
                    <a:pt x="6" y="12"/>
                  </a:cubicBezTo>
                  <a:cubicBezTo>
                    <a:pt x="7" y="12"/>
                    <a:pt x="7" y="11"/>
                    <a:pt x="7" y="11"/>
                  </a:cubicBezTo>
                  <a:cubicBezTo>
                    <a:pt x="8" y="9"/>
                    <a:pt x="8" y="8"/>
                    <a:pt x="8" y="7"/>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íṣ1ïde">
              <a:extLst>
                <a:ext uri="{FF2B5EF4-FFF2-40B4-BE49-F238E27FC236}">
                  <a16:creationId xmlns:a16="http://schemas.microsoft.com/office/drawing/2014/main" id="{D43366E8-BC7F-4CD7-A0B9-1F19D7A39B42}"/>
                </a:ext>
              </a:extLst>
            </p:cNvPr>
            <p:cNvSpPr/>
            <p:nvPr/>
          </p:nvSpPr>
          <p:spPr bwMode="auto">
            <a:xfrm>
              <a:off x="8164992" y="3901150"/>
              <a:ext cx="16596" cy="10668"/>
            </a:xfrm>
            <a:custGeom>
              <a:avLst/>
              <a:gdLst>
                <a:gd name="T0" fmla="*/ 6 w 6"/>
                <a:gd name="T1" fmla="*/ 2 h 4"/>
                <a:gd name="T2" fmla="*/ 4 w 6"/>
                <a:gd name="T3" fmla="*/ 1 h 4"/>
                <a:gd name="T4" fmla="*/ 5 w 6"/>
                <a:gd name="T5" fmla="*/ 1 h 4"/>
                <a:gd name="T6" fmla="*/ 3 w 6"/>
                <a:gd name="T7" fmla="*/ 1 h 4"/>
                <a:gd name="T8" fmla="*/ 2 w 6"/>
                <a:gd name="T9" fmla="*/ 0 h 4"/>
                <a:gd name="T10" fmla="*/ 1 w 6"/>
                <a:gd name="T11" fmla="*/ 0 h 4"/>
                <a:gd name="T12" fmla="*/ 0 w 6"/>
                <a:gd name="T13" fmla="*/ 1 h 4"/>
                <a:gd name="T14" fmla="*/ 1 w 6"/>
                <a:gd name="T15" fmla="*/ 2 h 4"/>
                <a:gd name="T16" fmla="*/ 2 w 6"/>
                <a:gd name="T17" fmla="*/ 3 h 4"/>
                <a:gd name="T18" fmla="*/ 3 w 6"/>
                <a:gd name="T19" fmla="*/ 4 h 4"/>
                <a:gd name="T20" fmla="*/ 4 w 6"/>
                <a:gd name="T21" fmla="*/ 4 h 4"/>
                <a:gd name="T22" fmla="*/ 6 w 6"/>
                <a:gd name="T23" fmla="*/ 3 h 4"/>
                <a:gd name="T24" fmla="*/ 6 w 6"/>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4">
                  <a:moveTo>
                    <a:pt x="6" y="2"/>
                  </a:moveTo>
                  <a:cubicBezTo>
                    <a:pt x="6" y="2"/>
                    <a:pt x="5" y="1"/>
                    <a:pt x="4" y="1"/>
                  </a:cubicBezTo>
                  <a:cubicBezTo>
                    <a:pt x="5" y="1"/>
                    <a:pt x="5" y="1"/>
                    <a:pt x="5" y="1"/>
                  </a:cubicBezTo>
                  <a:cubicBezTo>
                    <a:pt x="4" y="1"/>
                    <a:pt x="3" y="1"/>
                    <a:pt x="3" y="1"/>
                  </a:cubicBezTo>
                  <a:cubicBezTo>
                    <a:pt x="2" y="0"/>
                    <a:pt x="2" y="0"/>
                    <a:pt x="2" y="0"/>
                  </a:cubicBezTo>
                  <a:cubicBezTo>
                    <a:pt x="1" y="0"/>
                    <a:pt x="1" y="0"/>
                    <a:pt x="1" y="0"/>
                  </a:cubicBezTo>
                  <a:cubicBezTo>
                    <a:pt x="0" y="0"/>
                    <a:pt x="0" y="0"/>
                    <a:pt x="0" y="1"/>
                  </a:cubicBezTo>
                  <a:cubicBezTo>
                    <a:pt x="0" y="1"/>
                    <a:pt x="0" y="2"/>
                    <a:pt x="1" y="2"/>
                  </a:cubicBezTo>
                  <a:cubicBezTo>
                    <a:pt x="1" y="3"/>
                    <a:pt x="2" y="3"/>
                    <a:pt x="2" y="3"/>
                  </a:cubicBezTo>
                  <a:cubicBezTo>
                    <a:pt x="2" y="3"/>
                    <a:pt x="3" y="3"/>
                    <a:pt x="3" y="4"/>
                  </a:cubicBezTo>
                  <a:cubicBezTo>
                    <a:pt x="4" y="4"/>
                    <a:pt x="4" y="4"/>
                    <a:pt x="4" y="4"/>
                  </a:cubicBezTo>
                  <a:cubicBezTo>
                    <a:pt x="5" y="4"/>
                    <a:pt x="5" y="4"/>
                    <a:pt x="6" y="3"/>
                  </a:cubicBezTo>
                  <a:cubicBezTo>
                    <a:pt x="6" y="3"/>
                    <a:pt x="6" y="3"/>
                    <a:pt x="6" y="2"/>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ïṧḷîḓê">
              <a:extLst>
                <a:ext uri="{FF2B5EF4-FFF2-40B4-BE49-F238E27FC236}">
                  <a16:creationId xmlns:a16="http://schemas.microsoft.com/office/drawing/2014/main" id="{6CBCA96B-703A-40F9-8AC2-18E7E247F6AD}"/>
                </a:ext>
              </a:extLst>
            </p:cNvPr>
            <p:cNvSpPr/>
            <p:nvPr/>
          </p:nvSpPr>
          <p:spPr bwMode="auto">
            <a:xfrm>
              <a:off x="8288274" y="3926045"/>
              <a:ext cx="1185" cy="1185"/>
            </a:xfrm>
            <a:prstGeom prst="rect">
              <a:avLst/>
            </a:prstGeom>
            <a:solidFill>
              <a:srgbClr val="F4D7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íṧľiḑe">
              <a:extLst>
                <a:ext uri="{FF2B5EF4-FFF2-40B4-BE49-F238E27FC236}">
                  <a16:creationId xmlns:a16="http://schemas.microsoft.com/office/drawing/2014/main" id="{5330113C-0265-4015-BA00-A23E34B87386}"/>
                </a:ext>
              </a:extLst>
            </p:cNvPr>
            <p:cNvSpPr/>
            <p:nvPr/>
          </p:nvSpPr>
          <p:spPr bwMode="auto">
            <a:xfrm>
              <a:off x="8288274" y="3931970"/>
              <a:ext cx="1185" cy="1185"/>
            </a:xfrm>
            <a:prstGeom prst="rect">
              <a:avLst/>
            </a:prstGeom>
            <a:solidFill>
              <a:srgbClr val="F4D7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îśḻíḓe">
              <a:extLst>
                <a:ext uri="{FF2B5EF4-FFF2-40B4-BE49-F238E27FC236}">
                  <a16:creationId xmlns:a16="http://schemas.microsoft.com/office/drawing/2014/main" id="{3D0426D9-5B11-4B04-885E-B285769D181D}"/>
                </a:ext>
              </a:extLst>
            </p:cNvPr>
            <p:cNvSpPr/>
            <p:nvPr/>
          </p:nvSpPr>
          <p:spPr bwMode="auto">
            <a:xfrm>
              <a:off x="8283532" y="3915376"/>
              <a:ext cx="10668" cy="24895"/>
            </a:xfrm>
            <a:custGeom>
              <a:avLst/>
              <a:gdLst>
                <a:gd name="T0" fmla="*/ 2 w 4"/>
                <a:gd name="T1" fmla="*/ 8 h 9"/>
                <a:gd name="T2" fmla="*/ 2 w 4"/>
                <a:gd name="T3" fmla="*/ 8 h 9"/>
                <a:gd name="T4" fmla="*/ 2 w 4"/>
                <a:gd name="T5" fmla="*/ 8 h 9"/>
                <a:gd name="T6" fmla="*/ 2 w 4"/>
                <a:gd name="T7" fmla="*/ 8 h 9"/>
                <a:gd name="T8" fmla="*/ 2 w 4"/>
                <a:gd name="T9" fmla="*/ 7 h 9"/>
                <a:gd name="T10" fmla="*/ 2 w 4"/>
                <a:gd name="T11" fmla="*/ 7 h 9"/>
                <a:gd name="T12" fmla="*/ 2 w 4"/>
                <a:gd name="T13" fmla="*/ 7 h 9"/>
                <a:gd name="T14" fmla="*/ 2 w 4"/>
                <a:gd name="T15" fmla="*/ 6 h 9"/>
                <a:gd name="T16" fmla="*/ 2 w 4"/>
                <a:gd name="T17" fmla="*/ 6 h 9"/>
                <a:gd name="T18" fmla="*/ 2 w 4"/>
                <a:gd name="T19" fmla="*/ 6 h 9"/>
                <a:gd name="T20" fmla="*/ 2 w 4"/>
                <a:gd name="T21" fmla="*/ 6 h 9"/>
                <a:gd name="T22" fmla="*/ 2 w 4"/>
                <a:gd name="T23" fmla="*/ 6 h 9"/>
                <a:gd name="T24" fmla="*/ 2 w 4"/>
                <a:gd name="T25" fmla="*/ 6 h 9"/>
                <a:gd name="T26" fmla="*/ 2 w 4"/>
                <a:gd name="T27" fmla="*/ 6 h 9"/>
                <a:gd name="T28" fmla="*/ 2 w 4"/>
                <a:gd name="T29" fmla="*/ 6 h 9"/>
                <a:gd name="T30" fmla="*/ 2 w 4"/>
                <a:gd name="T31" fmla="*/ 5 h 9"/>
                <a:gd name="T32" fmla="*/ 2 w 4"/>
                <a:gd name="T33" fmla="*/ 5 h 9"/>
                <a:gd name="T34" fmla="*/ 2 w 4"/>
                <a:gd name="T35" fmla="*/ 4 h 9"/>
                <a:gd name="T36" fmla="*/ 2 w 4"/>
                <a:gd name="T37" fmla="*/ 4 h 9"/>
                <a:gd name="T38" fmla="*/ 2 w 4"/>
                <a:gd name="T39" fmla="*/ 4 h 9"/>
                <a:gd name="T40" fmla="*/ 2 w 4"/>
                <a:gd name="T41" fmla="*/ 4 h 9"/>
                <a:gd name="T42" fmla="*/ 2 w 4"/>
                <a:gd name="T43" fmla="*/ 4 h 9"/>
                <a:gd name="T44" fmla="*/ 2 w 4"/>
                <a:gd name="T45" fmla="*/ 4 h 9"/>
                <a:gd name="T46" fmla="*/ 3 w 4"/>
                <a:gd name="T47" fmla="*/ 3 h 9"/>
                <a:gd name="T48" fmla="*/ 3 w 4"/>
                <a:gd name="T49" fmla="*/ 3 h 9"/>
                <a:gd name="T50" fmla="*/ 3 w 4"/>
                <a:gd name="T51" fmla="*/ 2 h 9"/>
                <a:gd name="T52" fmla="*/ 3 w 4"/>
                <a:gd name="T53" fmla="*/ 1 h 9"/>
                <a:gd name="T54" fmla="*/ 1 w 4"/>
                <a:gd name="T55" fmla="*/ 2 h 9"/>
                <a:gd name="T56" fmla="*/ 0 w 4"/>
                <a:gd name="T57" fmla="*/ 4 h 9"/>
                <a:gd name="T58" fmla="*/ 0 w 4"/>
                <a:gd name="T59" fmla="*/ 7 h 9"/>
                <a:gd name="T60" fmla="*/ 0 w 4"/>
                <a:gd name="T61" fmla="*/ 8 h 9"/>
                <a:gd name="T62" fmla="*/ 0 w 4"/>
                <a:gd name="T63" fmla="*/ 8 h 9"/>
                <a:gd name="T64" fmla="*/ 0 w 4"/>
                <a:gd name="T65" fmla="*/ 9 h 9"/>
                <a:gd name="T66" fmla="*/ 1 w 4"/>
                <a:gd name="T67" fmla="*/ 9 h 9"/>
                <a:gd name="T68" fmla="*/ 1 w 4"/>
                <a:gd name="T69" fmla="*/ 9 h 9"/>
                <a:gd name="T70" fmla="*/ 1 w 4"/>
                <a:gd name="T71" fmla="*/ 9 h 9"/>
                <a:gd name="T72" fmla="*/ 1 w 4"/>
                <a:gd name="T73" fmla="*/ 9 h 9"/>
                <a:gd name="T74" fmla="*/ 2 w 4"/>
                <a:gd name="T75"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 h="9">
                  <a:moveTo>
                    <a:pt x="2" y="8"/>
                  </a:moveTo>
                  <a:cubicBezTo>
                    <a:pt x="2" y="8"/>
                    <a:pt x="2" y="8"/>
                    <a:pt x="2" y="8"/>
                  </a:cubicBezTo>
                  <a:cubicBezTo>
                    <a:pt x="2" y="8"/>
                    <a:pt x="2" y="8"/>
                    <a:pt x="2" y="8"/>
                  </a:cubicBezTo>
                  <a:cubicBezTo>
                    <a:pt x="2" y="8"/>
                    <a:pt x="2" y="8"/>
                    <a:pt x="2" y="8"/>
                  </a:cubicBezTo>
                  <a:cubicBezTo>
                    <a:pt x="2" y="7"/>
                    <a:pt x="2" y="7"/>
                    <a:pt x="2" y="7"/>
                  </a:cubicBezTo>
                  <a:cubicBezTo>
                    <a:pt x="2" y="7"/>
                    <a:pt x="2" y="7"/>
                    <a:pt x="2" y="7"/>
                  </a:cubicBezTo>
                  <a:cubicBezTo>
                    <a:pt x="2" y="7"/>
                    <a:pt x="2" y="7"/>
                    <a:pt x="2" y="7"/>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2" y="4"/>
                    <a:pt x="2" y="4"/>
                    <a:pt x="2" y="4"/>
                  </a:cubicBezTo>
                  <a:cubicBezTo>
                    <a:pt x="3" y="3"/>
                    <a:pt x="3" y="3"/>
                    <a:pt x="3" y="3"/>
                  </a:cubicBezTo>
                  <a:cubicBezTo>
                    <a:pt x="3" y="3"/>
                    <a:pt x="3" y="3"/>
                    <a:pt x="3" y="3"/>
                  </a:cubicBezTo>
                  <a:cubicBezTo>
                    <a:pt x="3" y="2"/>
                    <a:pt x="3" y="2"/>
                    <a:pt x="3" y="2"/>
                  </a:cubicBezTo>
                  <a:cubicBezTo>
                    <a:pt x="4" y="2"/>
                    <a:pt x="4" y="1"/>
                    <a:pt x="3" y="1"/>
                  </a:cubicBezTo>
                  <a:cubicBezTo>
                    <a:pt x="2" y="0"/>
                    <a:pt x="1" y="1"/>
                    <a:pt x="1" y="2"/>
                  </a:cubicBezTo>
                  <a:cubicBezTo>
                    <a:pt x="0" y="2"/>
                    <a:pt x="0" y="3"/>
                    <a:pt x="0" y="4"/>
                  </a:cubicBezTo>
                  <a:cubicBezTo>
                    <a:pt x="0" y="5"/>
                    <a:pt x="0" y="6"/>
                    <a:pt x="0" y="7"/>
                  </a:cubicBezTo>
                  <a:cubicBezTo>
                    <a:pt x="0" y="7"/>
                    <a:pt x="0" y="8"/>
                    <a:pt x="0" y="8"/>
                  </a:cubicBezTo>
                  <a:cubicBezTo>
                    <a:pt x="0" y="8"/>
                    <a:pt x="0" y="8"/>
                    <a:pt x="0" y="8"/>
                  </a:cubicBezTo>
                  <a:cubicBezTo>
                    <a:pt x="0" y="9"/>
                    <a:pt x="0" y="9"/>
                    <a:pt x="0" y="9"/>
                  </a:cubicBezTo>
                  <a:cubicBezTo>
                    <a:pt x="1" y="9"/>
                    <a:pt x="1" y="9"/>
                    <a:pt x="1" y="9"/>
                  </a:cubicBezTo>
                  <a:cubicBezTo>
                    <a:pt x="1" y="9"/>
                    <a:pt x="1" y="9"/>
                    <a:pt x="1" y="9"/>
                  </a:cubicBezTo>
                  <a:cubicBezTo>
                    <a:pt x="1" y="9"/>
                    <a:pt x="1" y="9"/>
                    <a:pt x="1" y="9"/>
                  </a:cubicBezTo>
                  <a:cubicBezTo>
                    <a:pt x="1" y="9"/>
                    <a:pt x="1" y="9"/>
                    <a:pt x="1" y="9"/>
                  </a:cubicBezTo>
                  <a:cubicBezTo>
                    <a:pt x="2" y="8"/>
                    <a:pt x="2" y="8"/>
                    <a:pt x="2" y="8"/>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íṧļîḑé">
              <a:extLst>
                <a:ext uri="{FF2B5EF4-FFF2-40B4-BE49-F238E27FC236}">
                  <a16:creationId xmlns:a16="http://schemas.microsoft.com/office/drawing/2014/main" id="{08EA424F-6365-4FF2-A3BC-73388A9A7DD1}"/>
                </a:ext>
              </a:extLst>
            </p:cNvPr>
            <p:cNvSpPr/>
            <p:nvPr/>
          </p:nvSpPr>
          <p:spPr bwMode="auto">
            <a:xfrm>
              <a:off x="8142467" y="3875072"/>
              <a:ext cx="30821" cy="28450"/>
            </a:xfrm>
            <a:custGeom>
              <a:avLst/>
              <a:gdLst>
                <a:gd name="T0" fmla="*/ 0 w 26"/>
                <a:gd name="T1" fmla="*/ 8 h 24"/>
                <a:gd name="T2" fmla="*/ 2 w 26"/>
                <a:gd name="T3" fmla="*/ 24 h 24"/>
                <a:gd name="T4" fmla="*/ 26 w 26"/>
                <a:gd name="T5" fmla="*/ 15 h 24"/>
                <a:gd name="T6" fmla="*/ 24 w 26"/>
                <a:gd name="T7" fmla="*/ 0 h 24"/>
                <a:gd name="T8" fmla="*/ 0 w 26"/>
                <a:gd name="T9" fmla="*/ 8 h 24"/>
              </a:gdLst>
              <a:ahLst/>
              <a:cxnLst>
                <a:cxn ang="0">
                  <a:pos x="T0" y="T1"/>
                </a:cxn>
                <a:cxn ang="0">
                  <a:pos x="T2" y="T3"/>
                </a:cxn>
                <a:cxn ang="0">
                  <a:pos x="T4" y="T5"/>
                </a:cxn>
                <a:cxn ang="0">
                  <a:pos x="T6" y="T7"/>
                </a:cxn>
                <a:cxn ang="0">
                  <a:pos x="T8" y="T9"/>
                </a:cxn>
              </a:cxnLst>
              <a:rect l="0" t="0" r="r" b="b"/>
              <a:pathLst>
                <a:path w="26" h="24">
                  <a:moveTo>
                    <a:pt x="0" y="8"/>
                  </a:moveTo>
                  <a:lnTo>
                    <a:pt x="2" y="24"/>
                  </a:lnTo>
                  <a:lnTo>
                    <a:pt x="26" y="15"/>
                  </a:lnTo>
                  <a:lnTo>
                    <a:pt x="24" y="0"/>
                  </a:lnTo>
                  <a:lnTo>
                    <a:pt x="0" y="8"/>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iṡḻïde">
              <a:extLst>
                <a:ext uri="{FF2B5EF4-FFF2-40B4-BE49-F238E27FC236}">
                  <a16:creationId xmlns:a16="http://schemas.microsoft.com/office/drawing/2014/main" id="{33838B7D-7541-4A7D-905A-B15032463E73}"/>
                </a:ext>
              </a:extLst>
            </p:cNvPr>
            <p:cNvSpPr/>
            <p:nvPr/>
          </p:nvSpPr>
          <p:spPr bwMode="auto">
            <a:xfrm>
              <a:off x="8234931" y="3760088"/>
              <a:ext cx="28450" cy="45045"/>
            </a:xfrm>
            <a:custGeom>
              <a:avLst/>
              <a:gdLst>
                <a:gd name="T0" fmla="*/ 0 w 10"/>
                <a:gd name="T1" fmla="*/ 0 h 16"/>
                <a:gd name="T2" fmla="*/ 3 w 10"/>
                <a:gd name="T3" fmla="*/ 16 h 16"/>
                <a:gd name="T4" fmla="*/ 10 w 10"/>
                <a:gd name="T5" fmla="*/ 3 h 16"/>
                <a:gd name="T6" fmla="*/ 0 w 10"/>
                <a:gd name="T7" fmla="*/ 0 h 16"/>
              </a:gdLst>
              <a:ahLst/>
              <a:cxnLst>
                <a:cxn ang="0">
                  <a:pos x="T0" y="T1"/>
                </a:cxn>
                <a:cxn ang="0">
                  <a:pos x="T2" y="T3"/>
                </a:cxn>
                <a:cxn ang="0">
                  <a:pos x="T4" y="T5"/>
                </a:cxn>
                <a:cxn ang="0">
                  <a:pos x="T6" y="T7"/>
                </a:cxn>
              </a:cxnLst>
              <a:rect l="0" t="0" r="r" b="b"/>
              <a:pathLst>
                <a:path w="10" h="16">
                  <a:moveTo>
                    <a:pt x="0" y="0"/>
                  </a:moveTo>
                  <a:cubicBezTo>
                    <a:pt x="3" y="16"/>
                    <a:pt x="3" y="16"/>
                    <a:pt x="3" y="16"/>
                  </a:cubicBezTo>
                  <a:cubicBezTo>
                    <a:pt x="10" y="3"/>
                    <a:pt x="10" y="3"/>
                    <a:pt x="10" y="3"/>
                  </a:cubicBezTo>
                  <a:cubicBezTo>
                    <a:pt x="10" y="3"/>
                    <a:pt x="4" y="4"/>
                    <a:pt x="0" y="0"/>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ïṧlíḋê">
              <a:extLst>
                <a:ext uri="{FF2B5EF4-FFF2-40B4-BE49-F238E27FC236}">
                  <a16:creationId xmlns:a16="http://schemas.microsoft.com/office/drawing/2014/main" id="{E5A602E2-A98D-45BF-AAE2-D54AEE6B99B9}"/>
                </a:ext>
              </a:extLst>
            </p:cNvPr>
            <p:cNvSpPr/>
            <p:nvPr/>
          </p:nvSpPr>
          <p:spPr bwMode="auto">
            <a:xfrm>
              <a:off x="3458936" y="2848513"/>
              <a:ext cx="53343" cy="2347100"/>
            </a:xfrm>
            <a:prstGeom prst="rect">
              <a:avLst/>
            </a:prstGeom>
            <a:solidFill>
              <a:srgbClr val="69A0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ïšḻíḍé">
              <a:extLst>
                <a:ext uri="{FF2B5EF4-FFF2-40B4-BE49-F238E27FC236}">
                  <a16:creationId xmlns:a16="http://schemas.microsoft.com/office/drawing/2014/main" id="{4C09E97B-A496-4797-99C9-0AF48EB3B24F}"/>
                </a:ext>
              </a:extLst>
            </p:cNvPr>
            <p:cNvSpPr/>
            <p:nvPr/>
          </p:nvSpPr>
          <p:spPr bwMode="auto">
            <a:xfrm>
              <a:off x="3458936" y="2848513"/>
              <a:ext cx="53343" cy="2347100"/>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işḻïḋe">
              <a:extLst>
                <a:ext uri="{FF2B5EF4-FFF2-40B4-BE49-F238E27FC236}">
                  <a16:creationId xmlns:a16="http://schemas.microsoft.com/office/drawing/2014/main" id="{B4223F9E-6BCB-4DBA-88B3-C3DEADF3A7CE}"/>
                </a:ext>
              </a:extLst>
            </p:cNvPr>
            <p:cNvSpPr/>
            <p:nvPr/>
          </p:nvSpPr>
          <p:spPr bwMode="auto">
            <a:xfrm>
              <a:off x="3686536" y="2848513"/>
              <a:ext cx="55713" cy="2347100"/>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ïšḻïḍè">
              <a:extLst>
                <a:ext uri="{FF2B5EF4-FFF2-40B4-BE49-F238E27FC236}">
                  <a16:creationId xmlns:a16="http://schemas.microsoft.com/office/drawing/2014/main" id="{40094FFD-5903-474F-8BCB-062FD9EC5E6C}"/>
                </a:ext>
              </a:extLst>
            </p:cNvPr>
            <p:cNvSpPr/>
            <p:nvPr/>
          </p:nvSpPr>
          <p:spPr bwMode="auto">
            <a:xfrm>
              <a:off x="3365288" y="2772645"/>
              <a:ext cx="433857" cy="90091"/>
            </a:xfrm>
            <a:custGeom>
              <a:avLst/>
              <a:gdLst>
                <a:gd name="T0" fmla="*/ 0 w 154"/>
                <a:gd name="T1" fmla="*/ 0 h 32"/>
                <a:gd name="T2" fmla="*/ 0 w 154"/>
                <a:gd name="T3" fmla="*/ 32 h 32"/>
                <a:gd name="T4" fmla="*/ 154 w 154"/>
                <a:gd name="T5" fmla="*/ 32 h 32"/>
                <a:gd name="T6" fmla="*/ 154 w 154"/>
                <a:gd name="T7" fmla="*/ 0 h 32"/>
                <a:gd name="T8" fmla="*/ 0 w 154"/>
                <a:gd name="T9" fmla="*/ 0 h 32"/>
              </a:gdLst>
              <a:ahLst/>
              <a:cxnLst>
                <a:cxn ang="0">
                  <a:pos x="T0" y="T1"/>
                </a:cxn>
                <a:cxn ang="0">
                  <a:pos x="T2" y="T3"/>
                </a:cxn>
                <a:cxn ang="0">
                  <a:pos x="T4" y="T5"/>
                </a:cxn>
                <a:cxn ang="0">
                  <a:pos x="T6" y="T7"/>
                </a:cxn>
                <a:cxn ang="0">
                  <a:pos x="T8" y="T9"/>
                </a:cxn>
              </a:cxnLst>
              <a:rect l="0" t="0" r="r" b="b"/>
              <a:pathLst>
                <a:path w="154" h="32">
                  <a:moveTo>
                    <a:pt x="0" y="0"/>
                  </a:moveTo>
                  <a:cubicBezTo>
                    <a:pt x="0" y="32"/>
                    <a:pt x="0" y="32"/>
                    <a:pt x="0" y="32"/>
                  </a:cubicBezTo>
                  <a:cubicBezTo>
                    <a:pt x="154" y="32"/>
                    <a:pt x="154" y="32"/>
                    <a:pt x="154" y="32"/>
                  </a:cubicBezTo>
                  <a:cubicBezTo>
                    <a:pt x="154" y="22"/>
                    <a:pt x="154" y="11"/>
                    <a:pt x="154" y="0"/>
                  </a:cubicBezTo>
                  <a:lnTo>
                    <a:pt x="0" y="0"/>
                  </a:ln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î$liḍè">
              <a:extLst>
                <a:ext uri="{FF2B5EF4-FFF2-40B4-BE49-F238E27FC236}">
                  <a16:creationId xmlns:a16="http://schemas.microsoft.com/office/drawing/2014/main" id="{DCB8EF74-E8A7-4F97-BC55-5A7E9D6D2956}"/>
                </a:ext>
              </a:extLst>
            </p:cNvPr>
            <p:cNvSpPr/>
            <p:nvPr/>
          </p:nvSpPr>
          <p:spPr bwMode="auto">
            <a:xfrm>
              <a:off x="3365288" y="3952123"/>
              <a:ext cx="433857" cy="90091"/>
            </a:xfrm>
            <a:custGeom>
              <a:avLst/>
              <a:gdLst>
                <a:gd name="T0" fmla="*/ 0 w 154"/>
                <a:gd name="T1" fmla="*/ 0 h 32"/>
                <a:gd name="T2" fmla="*/ 0 w 154"/>
                <a:gd name="T3" fmla="*/ 32 h 32"/>
                <a:gd name="T4" fmla="*/ 154 w 154"/>
                <a:gd name="T5" fmla="*/ 32 h 32"/>
                <a:gd name="T6" fmla="*/ 154 w 154"/>
                <a:gd name="T7" fmla="*/ 0 h 32"/>
                <a:gd name="T8" fmla="*/ 0 w 154"/>
                <a:gd name="T9" fmla="*/ 0 h 32"/>
              </a:gdLst>
              <a:ahLst/>
              <a:cxnLst>
                <a:cxn ang="0">
                  <a:pos x="T0" y="T1"/>
                </a:cxn>
                <a:cxn ang="0">
                  <a:pos x="T2" y="T3"/>
                </a:cxn>
                <a:cxn ang="0">
                  <a:pos x="T4" y="T5"/>
                </a:cxn>
                <a:cxn ang="0">
                  <a:pos x="T6" y="T7"/>
                </a:cxn>
                <a:cxn ang="0">
                  <a:pos x="T8" y="T9"/>
                </a:cxn>
              </a:cxnLst>
              <a:rect l="0" t="0" r="r" b="b"/>
              <a:pathLst>
                <a:path w="154" h="32">
                  <a:moveTo>
                    <a:pt x="0" y="0"/>
                  </a:moveTo>
                  <a:cubicBezTo>
                    <a:pt x="0" y="32"/>
                    <a:pt x="0" y="32"/>
                    <a:pt x="0" y="32"/>
                  </a:cubicBezTo>
                  <a:cubicBezTo>
                    <a:pt x="154" y="32"/>
                    <a:pt x="154" y="32"/>
                    <a:pt x="154" y="32"/>
                  </a:cubicBezTo>
                  <a:cubicBezTo>
                    <a:pt x="154" y="22"/>
                    <a:pt x="154" y="11"/>
                    <a:pt x="154" y="0"/>
                  </a:cubicBezTo>
                  <a:lnTo>
                    <a:pt x="0" y="0"/>
                  </a:ln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ïṥḷiḋê">
              <a:extLst>
                <a:ext uri="{FF2B5EF4-FFF2-40B4-BE49-F238E27FC236}">
                  <a16:creationId xmlns:a16="http://schemas.microsoft.com/office/drawing/2014/main" id="{5CDFA9B4-5B33-4AB4-9DC1-1DAD6C0A1D47}"/>
                </a:ext>
              </a:extLst>
            </p:cNvPr>
            <p:cNvSpPr/>
            <p:nvPr/>
          </p:nvSpPr>
          <p:spPr bwMode="auto">
            <a:xfrm>
              <a:off x="3483830" y="2856810"/>
              <a:ext cx="235898" cy="2313910"/>
            </a:xfrm>
            <a:custGeom>
              <a:avLst/>
              <a:gdLst>
                <a:gd name="connsiteX0" fmla="*/ 28451 w 235898"/>
                <a:gd name="connsiteY0" fmla="*/ 1198443 h 2313910"/>
                <a:gd name="connsiteX1" fmla="*/ 235898 w 235898"/>
                <a:gd name="connsiteY1" fmla="*/ 1404703 h 2313910"/>
                <a:gd name="connsiteX2" fmla="*/ 227600 w 235898"/>
                <a:gd name="connsiteY2" fmla="*/ 1413001 h 2313910"/>
                <a:gd name="connsiteX3" fmla="*/ 207927 w 235898"/>
                <a:gd name="connsiteY3" fmla="*/ 1393553 h 2313910"/>
                <a:gd name="connsiteX4" fmla="*/ 35583 w 235898"/>
                <a:gd name="connsiteY4" fmla="*/ 1565897 h 2313910"/>
                <a:gd name="connsiteX5" fmla="*/ 235898 w 235898"/>
                <a:gd name="connsiteY5" fmla="*/ 1765066 h 2313910"/>
                <a:gd name="connsiteX6" fmla="*/ 227600 w 235898"/>
                <a:gd name="connsiteY6" fmla="*/ 1773364 h 2313910"/>
                <a:gd name="connsiteX7" fmla="*/ 207926 w 235898"/>
                <a:gd name="connsiteY7" fmla="*/ 1753915 h 2313910"/>
                <a:gd name="connsiteX8" fmla="*/ 35582 w 235898"/>
                <a:gd name="connsiteY8" fmla="*/ 1926260 h 2313910"/>
                <a:gd name="connsiteX9" fmla="*/ 235898 w 235898"/>
                <a:gd name="connsiteY9" fmla="*/ 2125430 h 2313910"/>
                <a:gd name="connsiteX10" fmla="*/ 227600 w 235898"/>
                <a:gd name="connsiteY10" fmla="*/ 2133728 h 2313910"/>
                <a:gd name="connsiteX11" fmla="*/ 207349 w 235898"/>
                <a:gd name="connsiteY11" fmla="*/ 2113708 h 2313910"/>
                <a:gd name="connsiteX12" fmla="*/ 8298 w 235898"/>
                <a:gd name="connsiteY12" fmla="*/ 2313910 h 2313910"/>
                <a:gd name="connsiteX13" fmla="*/ 0 w 235898"/>
                <a:gd name="connsiteY13" fmla="*/ 2305612 h 2313910"/>
                <a:gd name="connsiteX14" fmla="*/ 200729 w 235898"/>
                <a:gd name="connsiteY14" fmla="*/ 2107164 h 2313910"/>
                <a:gd name="connsiteX15" fmla="*/ 26708 w 235898"/>
                <a:gd name="connsiteY15" fmla="*/ 1935133 h 2313910"/>
                <a:gd name="connsiteX16" fmla="*/ 8298 w 235898"/>
                <a:gd name="connsiteY16" fmla="*/ 1953544 h 2313910"/>
                <a:gd name="connsiteX17" fmla="*/ 0 w 235898"/>
                <a:gd name="connsiteY17" fmla="*/ 1945246 h 2313910"/>
                <a:gd name="connsiteX18" fmla="*/ 200728 w 235898"/>
                <a:gd name="connsiteY18" fmla="*/ 1746799 h 2313910"/>
                <a:gd name="connsiteX19" fmla="*/ 26710 w 235898"/>
                <a:gd name="connsiteY19" fmla="*/ 1574771 h 2313910"/>
                <a:gd name="connsiteX20" fmla="*/ 8298 w 235898"/>
                <a:gd name="connsiteY20" fmla="*/ 1593183 h 2313910"/>
                <a:gd name="connsiteX21" fmla="*/ 0 w 235898"/>
                <a:gd name="connsiteY21" fmla="*/ 1584885 h 2313910"/>
                <a:gd name="connsiteX22" fmla="*/ 200729 w 235898"/>
                <a:gd name="connsiteY22" fmla="*/ 1386437 h 2313910"/>
                <a:gd name="connsiteX23" fmla="*/ 20153 w 235898"/>
                <a:gd name="connsiteY23" fmla="*/ 1207926 h 2313910"/>
                <a:gd name="connsiteX24" fmla="*/ 28451 w 235898"/>
                <a:gd name="connsiteY24" fmla="*/ 0 h 2313910"/>
                <a:gd name="connsiteX25" fmla="*/ 208119 w 235898"/>
                <a:gd name="connsiteY25" fmla="*/ 180693 h 2313910"/>
                <a:gd name="connsiteX26" fmla="*/ 208631 w 235898"/>
                <a:gd name="connsiteY26" fmla="*/ 180181 h 2313910"/>
                <a:gd name="connsiteX27" fmla="*/ 210010 w 235898"/>
                <a:gd name="connsiteY27" fmla="*/ 182594 h 2313910"/>
                <a:gd name="connsiteX28" fmla="*/ 235898 w 235898"/>
                <a:gd name="connsiteY28" fmla="*/ 208630 h 2313910"/>
                <a:gd name="connsiteX29" fmla="*/ 227600 w 235898"/>
                <a:gd name="connsiteY29" fmla="*/ 213372 h 2313910"/>
                <a:gd name="connsiteX30" fmla="*/ 207927 w 235898"/>
                <a:gd name="connsiteY30" fmla="*/ 193924 h 2313910"/>
                <a:gd name="connsiteX31" fmla="*/ 34950 w 235898"/>
                <a:gd name="connsiteY31" fmla="*/ 366900 h 2313910"/>
                <a:gd name="connsiteX32" fmla="*/ 208118 w 235898"/>
                <a:gd name="connsiteY32" fmla="*/ 541056 h 2313910"/>
                <a:gd name="connsiteX33" fmla="*/ 208631 w 235898"/>
                <a:gd name="connsiteY33" fmla="*/ 540544 h 2313910"/>
                <a:gd name="connsiteX34" fmla="*/ 210011 w 235898"/>
                <a:gd name="connsiteY34" fmla="*/ 542960 h 2313910"/>
                <a:gd name="connsiteX35" fmla="*/ 235898 w 235898"/>
                <a:gd name="connsiteY35" fmla="*/ 568994 h 2313910"/>
                <a:gd name="connsiteX36" fmla="*/ 227600 w 235898"/>
                <a:gd name="connsiteY36" fmla="*/ 573736 h 2313910"/>
                <a:gd name="connsiteX37" fmla="*/ 207926 w 235898"/>
                <a:gd name="connsiteY37" fmla="*/ 554287 h 2313910"/>
                <a:gd name="connsiteX38" fmla="*/ 34951 w 235898"/>
                <a:gd name="connsiteY38" fmla="*/ 727263 h 2313910"/>
                <a:gd name="connsiteX39" fmla="*/ 208117 w 235898"/>
                <a:gd name="connsiteY39" fmla="*/ 901417 h 2313910"/>
                <a:gd name="connsiteX40" fmla="*/ 208631 w 235898"/>
                <a:gd name="connsiteY40" fmla="*/ 900907 h 2313910"/>
                <a:gd name="connsiteX41" fmla="*/ 210010 w 235898"/>
                <a:gd name="connsiteY41" fmla="*/ 903320 h 2313910"/>
                <a:gd name="connsiteX42" fmla="*/ 235898 w 235898"/>
                <a:gd name="connsiteY42" fmla="*/ 929356 h 2313910"/>
                <a:gd name="connsiteX43" fmla="*/ 227600 w 235898"/>
                <a:gd name="connsiteY43" fmla="*/ 934098 h 2313910"/>
                <a:gd name="connsiteX44" fmla="*/ 207927 w 235898"/>
                <a:gd name="connsiteY44" fmla="*/ 914650 h 2313910"/>
                <a:gd name="connsiteX45" fmla="*/ 8298 w 235898"/>
                <a:gd name="connsiteY45" fmla="*/ 1114279 h 2313910"/>
                <a:gd name="connsiteX46" fmla="*/ 0 w 235898"/>
                <a:gd name="connsiteY46" fmla="*/ 1108352 h 2313910"/>
                <a:gd name="connsiteX47" fmla="*/ 201349 w 235898"/>
                <a:gd name="connsiteY47" fmla="*/ 908147 h 2313910"/>
                <a:gd name="connsiteX48" fmla="*/ 26709 w 235898"/>
                <a:gd name="connsiteY48" fmla="*/ 735505 h 2313910"/>
                <a:gd name="connsiteX49" fmla="*/ 8298 w 235898"/>
                <a:gd name="connsiteY49" fmla="*/ 753916 h 2313910"/>
                <a:gd name="connsiteX50" fmla="*/ 0 w 235898"/>
                <a:gd name="connsiteY50" fmla="*/ 749174 h 2313910"/>
                <a:gd name="connsiteX51" fmla="*/ 201369 w 235898"/>
                <a:gd name="connsiteY51" fmla="*/ 547805 h 2313910"/>
                <a:gd name="connsiteX52" fmla="*/ 26709 w 235898"/>
                <a:gd name="connsiteY52" fmla="*/ 375142 h 2313910"/>
                <a:gd name="connsiteX53" fmla="*/ 8298 w 235898"/>
                <a:gd name="connsiteY53" fmla="*/ 393553 h 2313910"/>
                <a:gd name="connsiteX54" fmla="*/ 0 w 235898"/>
                <a:gd name="connsiteY54" fmla="*/ 388811 h 2313910"/>
                <a:gd name="connsiteX55" fmla="*/ 201370 w 235898"/>
                <a:gd name="connsiteY55" fmla="*/ 187442 h 2313910"/>
                <a:gd name="connsiteX56" fmla="*/ 20153 w 235898"/>
                <a:gd name="connsiteY56" fmla="*/ 8298 h 23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35898" h="2313910">
                  <a:moveTo>
                    <a:pt x="28451" y="1198443"/>
                  </a:moveTo>
                  <a:lnTo>
                    <a:pt x="235898" y="1404703"/>
                  </a:lnTo>
                  <a:lnTo>
                    <a:pt x="227600" y="1413001"/>
                  </a:lnTo>
                  <a:lnTo>
                    <a:pt x="207927" y="1393553"/>
                  </a:lnTo>
                  <a:lnTo>
                    <a:pt x="35583" y="1565897"/>
                  </a:lnTo>
                  <a:lnTo>
                    <a:pt x="235898" y="1765066"/>
                  </a:lnTo>
                  <a:lnTo>
                    <a:pt x="227600" y="1773364"/>
                  </a:lnTo>
                  <a:lnTo>
                    <a:pt x="207926" y="1753915"/>
                  </a:lnTo>
                  <a:lnTo>
                    <a:pt x="35582" y="1926260"/>
                  </a:lnTo>
                  <a:lnTo>
                    <a:pt x="235898" y="2125430"/>
                  </a:lnTo>
                  <a:lnTo>
                    <a:pt x="227600" y="2133728"/>
                  </a:lnTo>
                  <a:lnTo>
                    <a:pt x="207349" y="2113708"/>
                  </a:lnTo>
                  <a:lnTo>
                    <a:pt x="8298" y="2313910"/>
                  </a:lnTo>
                  <a:lnTo>
                    <a:pt x="0" y="2305612"/>
                  </a:lnTo>
                  <a:lnTo>
                    <a:pt x="200729" y="2107164"/>
                  </a:lnTo>
                  <a:lnTo>
                    <a:pt x="26708" y="1935133"/>
                  </a:lnTo>
                  <a:lnTo>
                    <a:pt x="8298" y="1953544"/>
                  </a:lnTo>
                  <a:lnTo>
                    <a:pt x="0" y="1945246"/>
                  </a:lnTo>
                  <a:lnTo>
                    <a:pt x="200728" y="1746799"/>
                  </a:lnTo>
                  <a:lnTo>
                    <a:pt x="26710" y="1574771"/>
                  </a:lnTo>
                  <a:lnTo>
                    <a:pt x="8298" y="1593183"/>
                  </a:lnTo>
                  <a:lnTo>
                    <a:pt x="0" y="1584885"/>
                  </a:lnTo>
                  <a:lnTo>
                    <a:pt x="200729" y="1386437"/>
                  </a:lnTo>
                  <a:lnTo>
                    <a:pt x="20153" y="1207926"/>
                  </a:lnTo>
                  <a:close/>
                  <a:moveTo>
                    <a:pt x="28451" y="0"/>
                  </a:moveTo>
                  <a:lnTo>
                    <a:pt x="208119" y="180693"/>
                  </a:lnTo>
                  <a:lnTo>
                    <a:pt x="208631" y="180181"/>
                  </a:lnTo>
                  <a:lnTo>
                    <a:pt x="210010" y="182594"/>
                  </a:lnTo>
                  <a:lnTo>
                    <a:pt x="235898" y="208630"/>
                  </a:lnTo>
                  <a:lnTo>
                    <a:pt x="227600" y="213372"/>
                  </a:lnTo>
                  <a:lnTo>
                    <a:pt x="207927" y="193924"/>
                  </a:lnTo>
                  <a:lnTo>
                    <a:pt x="34950" y="366900"/>
                  </a:lnTo>
                  <a:lnTo>
                    <a:pt x="208118" y="541056"/>
                  </a:lnTo>
                  <a:lnTo>
                    <a:pt x="208631" y="540544"/>
                  </a:lnTo>
                  <a:lnTo>
                    <a:pt x="210011" y="542960"/>
                  </a:lnTo>
                  <a:lnTo>
                    <a:pt x="235898" y="568994"/>
                  </a:lnTo>
                  <a:lnTo>
                    <a:pt x="227600" y="573736"/>
                  </a:lnTo>
                  <a:lnTo>
                    <a:pt x="207926" y="554287"/>
                  </a:lnTo>
                  <a:lnTo>
                    <a:pt x="34951" y="727263"/>
                  </a:lnTo>
                  <a:lnTo>
                    <a:pt x="208117" y="901417"/>
                  </a:lnTo>
                  <a:lnTo>
                    <a:pt x="208631" y="900907"/>
                  </a:lnTo>
                  <a:lnTo>
                    <a:pt x="210010" y="903320"/>
                  </a:lnTo>
                  <a:lnTo>
                    <a:pt x="235898" y="929356"/>
                  </a:lnTo>
                  <a:lnTo>
                    <a:pt x="227600" y="934098"/>
                  </a:lnTo>
                  <a:lnTo>
                    <a:pt x="207927" y="914650"/>
                  </a:lnTo>
                  <a:lnTo>
                    <a:pt x="8298" y="1114279"/>
                  </a:lnTo>
                  <a:lnTo>
                    <a:pt x="0" y="1108352"/>
                  </a:lnTo>
                  <a:lnTo>
                    <a:pt x="201349" y="908147"/>
                  </a:lnTo>
                  <a:lnTo>
                    <a:pt x="26709" y="735505"/>
                  </a:lnTo>
                  <a:lnTo>
                    <a:pt x="8298" y="753916"/>
                  </a:lnTo>
                  <a:lnTo>
                    <a:pt x="0" y="749174"/>
                  </a:lnTo>
                  <a:lnTo>
                    <a:pt x="201369" y="547805"/>
                  </a:lnTo>
                  <a:lnTo>
                    <a:pt x="26709" y="375142"/>
                  </a:lnTo>
                  <a:lnTo>
                    <a:pt x="8298" y="393553"/>
                  </a:lnTo>
                  <a:lnTo>
                    <a:pt x="0" y="388811"/>
                  </a:lnTo>
                  <a:lnTo>
                    <a:pt x="201370" y="187442"/>
                  </a:lnTo>
                  <a:lnTo>
                    <a:pt x="20153" y="8298"/>
                  </a:ln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112" name="ï$1iḑê">
              <a:extLst>
                <a:ext uri="{FF2B5EF4-FFF2-40B4-BE49-F238E27FC236}">
                  <a16:creationId xmlns:a16="http://schemas.microsoft.com/office/drawing/2014/main" id="{282BEE5B-E905-44A0-B617-75F5118AE1D8}"/>
                </a:ext>
              </a:extLst>
            </p:cNvPr>
            <p:cNvSpPr/>
            <p:nvPr/>
          </p:nvSpPr>
          <p:spPr bwMode="auto">
            <a:xfrm>
              <a:off x="4206926" y="2848513"/>
              <a:ext cx="276199" cy="2341173"/>
            </a:xfrm>
            <a:custGeom>
              <a:avLst/>
              <a:gdLst>
                <a:gd name="T0" fmla="*/ 230 w 233"/>
                <a:gd name="T1" fmla="*/ 484 h 1975"/>
                <a:gd name="T2" fmla="*/ 233 w 233"/>
                <a:gd name="T3" fmla="*/ 180 h 1975"/>
                <a:gd name="T4" fmla="*/ 230 w 233"/>
                <a:gd name="T5" fmla="*/ 0 h 1975"/>
                <a:gd name="T6" fmla="*/ 204 w 233"/>
                <a:gd name="T7" fmla="*/ 156 h 1975"/>
                <a:gd name="T8" fmla="*/ 26 w 233"/>
                <a:gd name="T9" fmla="*/ 9 h 1975"/>
                <a:gd name="T10" fmla="*/ 0 w 233"/>
                <a:gd name="T11" fmla="*/ 0 h 1975"/>
                <a:gd name="T12" fmla="*/ 26 w 233"/>
                <a:gd name="T13" fmla="*/ 1973 h 1975"/>
                <a:gd name="T14" fmla="*/ 199 w 233"/>
                <a:gd name="T15" fmla="*/ 1797 h 1975"/>
                <a:gd name="T16" fmla="*/ 225 w 233"/>
                <a:gd name="T17" fmla="*/ 1975 h 1975"/>
                <a:gd name="T18" fmla="*/ 233 w 233"/>
                <a:gd name="T19" fmla="*/ 1800 h 1975"/>
                <a:gd name="T20" fmla="*/ 228 w 233"/>
                <a:gd name="T21" fmla="*/ 1501 h 1975"/>
                <a:gd name="T22" fmla="*/ 228 w 233"/>
                <a:gd name="T23" fmla="*/ 1493 h 1975"/>
                <a:gd name="T24" fmla="*/ 233 w 233"/>
                <a:gd name="T25" fmla="*/ 1192 h 1975"/>
                <a:gd name="T26" fmla="*/ 230 w 233"/>
                <a:gd name="T27" fmla="*/ 793 h 1975"/>
                <a:gd name="T28" fmla="*/ 230 w 233"/>
                <a:gd name="T29" fmla="*/ 786 h 1975"/>
                <a:gd name="T30" fmla="*/ 233 w 233"/>
                <a:gd name="T31" fmla="*/ 484 h 1975"/>
                <a:gd name="T32" fmla="*/ 26 w 233"/>
                <a:gd name="T33" fmla="*/ 1334 h 1975"/>
                <a:gd name="T34" fmla="*/ 26 w 233"/>
                <a:gd name="T35" fmla="*/ 1626 h 1975"/>
                <a:gd name="T36" fmla="*/ 26 w 233"/>
                <a:gd name="T37" fmla="*/ 1030 h 1975"/>
                <a:gd name="T38" fmla="*/ 26 w 233"/>
                <a:gd name="T39" fmla="*/ 1322 h 1975"/>
                <a:gd name="T40" fmla="*/ 197 w 233"/>
                <a:gd name="T41" fmla="*/ 774 h 1975"/>
                <a:gd name="T42" fmla="*/ 26 w 233"/>
                <a:gd name="T43" fmla="*/ 629 h 1975"/>
                <a:gd name="T44" fmla="*/ 26 w 233"/>
                <a:gd name="T45" fmla="*/ 325 h 1975"/>
                <a:gd name="T46" fmla="*/ 26 w 233"/>
                <a:gd name="T47" fmla="*/ 615 h 1975"/>
                <a:gd name="T48" fmla="*/ 204 w 233"/>
                <a:gd name="T49" fmla="*/ 173 h 1975"/>
                <a:gd name="T50" fmla="*/ 36 w 233"/>
                <a:gd name="T51" fmla="*/ 318 h 1975"/>
                <a:gd name="T52" fmla="*/ 26 w 233"/>
                <a:gd name="T53" fmla="*/ 311 h 1975"/>
                <a:gd name="T54" fmla="*/ 197 w 233"/>
                <a:gd name="T55" fmla="*/ 166 h 1975"/>
                <a:gd name="T56" fmla="*/ 197 w 233"/>
                <a:gd name="T57" fmla="*/ 1783 h 1975"/>
                <a:gd name="T58" fmla="*/ 26 w 233"/>
                <a:gd name="T59" fmla="*/ 1638 h 1975"/>
                <a:gd name="T60" fmla="*/ 199 w 233"/>
                <a:gd name="T61" fmla="*/ 1491 h 1975"/>
                <a:gd name="T62" fmla="*/ 36 w 233"/>
                <a:gd name="T63" fmla="*/ 1631 h 1975"/>
                <a:gd name="T64" fmla="*/ 199 w 233"/>
                <a:gd name="T65" fmla="*/ 1187 h 1975"/>
                <a:gd name="T66" fmla="*/ 36 w 233"/>
                <a:gd name="T67" fmla="*/ 1327 h 1975"/>
                <a:gd name="T68" fmla="*/ 26 w 233"/>
                <a:gd name="T69" fmla="*/ 1018 h 1975"/>
                <a:gd name="T70" fmla="*/ 202 w 233"/>
                <a:gd name="T71" fmla="*/ 783 h 1975"/>
                <a:gd name="T72" fmla="*/ 28 w 233"/>
                <a:gd name="T73" fmla="*/ 1018 h 1975"/>
                <a:gd name="T74" fmla="*/ 202 w 233"/>
                <a:gd name="T75" fmla="*/ 479 h 1975"/>
                <a:gd name="T76" fmla="*/ 36 w 233"/>
                <a:gd name="T77" fmla="*/ 622 h 1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 h="1975">
                  <a:moveTo>
                    <a:pt x="233" y="484"/>
                  </a:moveTo>
                  <a:lnTo>
                    <a:pt x="230" y="484"/>
                  </a:lnTo>
                  <a:lnTo>
                    <a:pt x="230" y="183"/>
                  </a:lnTo>
                  <a:lnTo>
                    <a:pt x="233" y="180"/>
                  </a:lnTo>
                  <a:lnTo>
                    <a:pt x="230" y="180"/>
                  </a:lnTo>
                  <a:lnTo>
                    <a:pt x="230" y="0"/>
                  </a:lnTo>
                  <a:lnTo>
                    <a:pt x="204" y="0"/>
                  </a:lnTo>
                  <a:lnTo>
                    <a:pt x="204" y="156"/>
                  </a:lnTo>
                  <a:lnTo>
                    <a:pt x="28" y="7"/>
                  </a:lnTo>
                  <a:lnTo>
                    <a:pt x="26" y="9"/>
                  </a:lnTo>
                  <a:lnTo>
                    <a:pt x="26" y="0"/>
                  </a:lnTo>
                  <a:lnTo>
                    <a:pt x="0" y="0"/>
                  </a:lnTo>
                  <a:lnTo>
                    <a:pt x="0" y="1973"/>
                  </a:lnTo>
                  <a:lnTo>
                    <a:pt x="26" y="1973"/>
                  </a:lnTo>
                  <a:lnTo>
                    <a:pt x="26" y="1942"/>
                  </a:lnTo>
                  <a:lnTo>
                    <a:pt x="199" y="1797"/>
                  </a:lnTo>
                  <a:lnTo>
                    <a:pt x="197" y="1975"/>
                  </a:lnTo>
                  <a:lnTo>
                    <a:pt x="225" y="1975"/>
                  </a:lnTo>
                  <a:lnTo>
                    <a:pt x="225" y="1807"/>
                  </a:lnTo>
                  <a:lnTo>
                    <a:pt x="233" y="1800"/>
                  </a:lnTo>
                  <a:lnTo>
                    <a:pt x="225" y="1795"/>
                  </a:lnTo>
                  <a:lnTo>
                    <a:pt x="228" y="1501"/>
                  </a:lnTo>
                  <a:lnTo>
                    <a:pt x="233" y="1496"/>
                  </a:lnTo>
                  <a:lnTo>
                    <a:pt x="228" y="1493"/>
                  </a:lnTo>
                  <a:lnTo>
                    <a:pt x="228" y="1197"/>
                  </a:lnTo>
                  <a:lnTo>
                    <a:pt x="233" y="1192"/>
                  </a:lnTo>
                  <a:lnTo>
                    <a:pt x="228" y="1189"/>
                  </a:lnTo>
                  <a:lnTo>
                    <a:pt x="230" y="793"/>
                  </a:lnTo>
                  <a:lnTo>
                    <a:pt x="233" y="788"/>
                  </a:lnTo>
                  <a:lnTo>
                    <a:pt x="230" y="786"/>
                  </a:lnTo>
                  <a:lnTo>
                    <a:pt x="230" y="487"/>
                  </a:lnTo>
                  <a:lnTo>
                    <a:pt x="233" y="484"/>
                  </a:lnTo>
                  <a:close/>
                  <a:moveTo>
                    <a:pt x="26" y="1626"/>
                  </a:moveTo>
                  <a:lnTo>
                    <a:pt x="26" y="1334"/>
                  </a:lnTo>
                  <a:lnTo>
                    <a:pt x="197" y="1479"/>
                  </a:lnTo>
                  <a:lnTo>
                    <a:pt x="26" y="1626"/>
                  </a:lnTo>
                  <a:close/>
                  <a:moveTo>
                    <a:pt x="26" y="1322"/>
                  </a:moveTo>
                  <a:lnTo>
                    <a:pt x="26" y="1030"/>
                  </a:lnTo>
                  <a:lnTo>
                    <a:pt x="197" y="1175"/>
                  </a:lnTo>
                  <a:lnTo>
                    <a:pt x="26" y="1322"/>
                  </a:lnTo>
                  <a:close/>
                  <a:moveTo>
                    <a:pt x="26" y="629"/>
                  </a:moveTo>
                  <a:lnTo>
                    <a:pt x="197" y="774"/>
                  </a:lnTo>
                  <a:lnTo>
                    <a:pt x="26" y="919"/>
                  </a:lnTo>
                  <a:lnTo>
                    <a:pt x="26" y="629"/>
                  </a:lnTo>
                  <a:close/>
                  <a:moveTo>
                    <a:pt x="26" y="615"/>
                  </a:moveTo>
                  <a:lnTo>
                    <a:pt x="26" y="325"/>
                  </a:lnTo>
                  <a:lnTo>
                    <a:pt x="197" y="470"/>
                  </a:lnTo>
                  <a:lnTo>
                    <a:pt x="26" y="615"/>
                  </a:lnTo>
                  <a:close/>
                  <a:moveTo>
                    <a:pt x="36" y="318"/>
                  </a:moveTo>
                  <a:lnTo>
                    <a:pt x="204" y="173"/>
                  </a:lnTo>
                  <a:lnTo>
                    <a:pt x="202" y="460"/>
                  </a:lnTo>
                  <a:lnTo>
                    <a:pt x="36" y="318"/>
                  </a:lnTo>
                  <a:close/>
                  <a:moveTo>
                    <a:pt x="197" y="166"/>
                  </a:moveTo>
                  <a:lnTo>
                    <a:pt x="26" y="311"/>
                  </a:lnTo>
                  <a:lnTo>
                    <a:pt x="26" y="21"/>
                  </a:lnTo>
                  <a:lnTo>
                    <a:pt x="197" y="166"/>
                  </a:lnTo>
                  <a:close/>
                  <a:moveTo>
                    <a:pt x="26" y="1638"/>
                  </a:moveTo>
                  <a:lnTo>
                    <a:pt x="197" y="1783"/>
                  </a:lnTo>
                  <a:lnTo>
                    <a:pt x="26" y="1930"/>
                  </a:lnTo>
                  <a:lnTo>
                    <a:pt x="26" y="1638"/>
                  </a:lnTo>
                  <a:close/>
                  <a:moveTo>
                    <a:pt x="36" y="1631"/>
                  </a:moveTo>
                  <a:lnTo>
                    <a:pt x="199" y="1491"/>
                  </a:lnTo>
                  <a:lnTo>
                    <a:pt x="199" y="1771"/>
                  </a:lnTo>
                  <a:lnTo>
                    <a:pt x="36" y="1631"/>
                  </a:lnTo>
                  <a:close/>
                  <a:moveTo>
                    <a:pt x="36" y="1327"/>
                  </a:moveTo>
                  <a:lnTo>
                    <a:pt x="199" y="1187"/>
                  </a:lnTo>
                  <a:lnTo>
                    <a:pt x="199" y="1470"/>
                  </a:lnTo>
                  <a:lnTo>
                    <a:pt x="36" y="1327"/>
                  </a:lnTo>
                  <a:close/>
                  <a:moveTo>
                    <a:pt x="28" y="1018"/>
                  </a:moveTo>
                  <a:lnTo>
                    <a:pt x="26" y="1018"/>
                  </a:lnTo>
                  <a:lnTo>
                    <a:pt x="26" y="931"/>
                  </a:lnTo>
                  <a:lnTo>
                    <a:pt x="202" y="783"/>
                  </a:lnTo>
                  <a:lnTo>
                    <a:pt x="199" y="1166"/>
                  </a:lnTo>
                  <a:lnTo>
                    <a:pt x="28" y="1018"/>
                  </a:lnTo>
                  <a:close/>
                  <a:moveTo>
                    <a:pt x="36" y="622"/>
                  </a:moveTo>
                  <a:lnTo>
                    <a:pt x="202" y="479"/>
                  </a:lnTo>
                  <a:lnTo>
                    <a:pt x="202" y="762"/>
                  </a:lnTo>
                  <a:lnTo>
                    <a:pt x="36" y="622"/>
                  </a:lnTo>
                  <a:close/>
                </a:path>
              </a:pathLst>
            </a:custGeom>
            <a:solidFill>
              <a:srgbClr val="DEE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íSliḍé">
              <a:extLst>
                <a:ext uri="{FF2B5EF4-FFF2-40B4-BE49-F238E27FC236}">
                  <a16:creationId xmlns:a16="http://schemas.microsoft.com/office/drawing/2014/main" id="{02CEFBB9-1176-4231-8E82-052C1C22557F}"/>
                </a:ext>
              </a:extLst>
            </p:cNvPr>
            <p:cNvSpPr/>
            <p:nvPr/>
          </p:nvSpPr>
          <p:spPr bwMode="auto">
            <a:xfrm>
              <a:off x="3799147" y="3952123"/>
              <a:ext cx="784738" cy="90091"/>
            </a:xfrm>
            <a:custGeom>
              <a:avLst/>
              <a:gdLst>
                <a:gd name="T0" fmla="*/ 279 w 279"/>
                <a:gd name="T1" fmla="*/ 0 h 32"/>
                <a:gd name="T2" fmla="*/ 0 w 279"/>
                <a:gd name="T3" fmla="*/ 0 h 32"/>
                <a:gd name="T4" fmla="*/ 0 w 279"/>
                <a:gd name="T5" fmla="*/ 32 h 32"/>
                <a:gd name="T6" fmla="*/ 279 w 279"/>
                <a:gd name="T7" fmla="*/ 32 h 32"/>
                <a:gd name="T8" fmla="*/ 279 w 279"/>
                <a:gd name="T9" fmla="*/ 0 h 32"/>
              </a:gdLst>
              <a:ahLst/>
              <a:cxnLst>
                <a:cxn ang="0">
                  <a:pos x="T0" y="T1"/>
                </a:cxn>
                <a:cxn ang="0">
                  <a:pos x="T2" y="T3"/>
                </a:cxn>
                <a:cxn ang="0">
                  <a:pos x="T4" y="T5"/>
                </a:cxn>
                <a:cxn ang="0">
                  <a:pos x="T6" y="T7"/>
                </a:cxn>
                <a:cxn ang="0">
                  <a:pos x="T8" y="T9"/>
                </a:cxn>
              </a:cxnLst>
              <a:rect l="0" t="0" r="r" b="b"/>
              <a:pathLst>
                <a:path w="279" h="32">
                  <a:moveTo>
                    <a:pt x="279" y="0"/>
                  </a:moveTo>
                  <a:cubicBezTo>
                    <a:pt x="0" y="0"/>
                    <a:pt x="0" y="0"/>
                    <a:pt x="0" y="0"/>
                  </a:cubicBezTo>
                  <a:cubicBezTo>
                    <a:pt x="0" y="11"/>
                    <a:pt x="0" y="22"/>
                    <a:pt x="0" y="32"/>
                  </a:cubicBezTo>
                  <a:cubicBezTo>
                    <a:pt x="279" y="32"/>
                    <a:pt x="279" y="32"/>
                    <a:pt x="279" y="32"/>
                  </a:cubicBezTo>
                  <a:lnTo>
                    <a:pt x="279"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îślïďe">
              <a:extLst>
                <a:ext uri="{FF2B5EF4-FFF2-40B4-BE49-F238E27FC236}">
                  <a16:creationId xmlns:a16="http://schemas.microsoft.com/office/drawing/2014/main" id="{40E26B85-02DA-46B5-9048-CCF2B00574A7}"/>
                </a:ext>
              </a:extLst>
            </p:cNvPr>
            <p:cNvSpPr/>
            <p:nvPr/>
          </p:nvSpPr>
          <p:spPr bwMode="auto">
            <a:xfrm>
              <a:off x="3799147" y="2772645"/>
              <a:ext cx="784738" cy="90091"/>
            </a:xfrm>
            <a:custGeom>
              <a:avLst/>
              <a:gdLst>
                <a:gd name="T0" fmla="*/ 279 w 279"/>
                <a:gd name="T1" fmla="*/ 0 h 32"/>
                <a:gd name="T2" fmla="*/ 0 w 279"/>
                <a:gd name="T3" fmla="*/ 0 h 32"/>
                <a:gd name="T4" fmla="*/ 0 w 279"/>
                <a:gd name="T5" fmla="*/ 32 h 32"/>
                <a:gd name="T6" fmla="*/ 279 w 279"/>
                <a:gd name="T7" fmla="*/ 32 h 32"/>
                <a:gd name="T8" fmla="*/ 279 w 279"/>
                <a:gd name="T9" fmla="*/ 0 h 32"/>
              </a:gdLst>
              <a:ahLst/>
              <a:cxnLst>
                <a:cxn ang="0">
                  <a:pos x="T0" y="T1"/>
                </a:cxn>
                <a:cxn ang="0">
                  <a:pos x="T2" y="T3"/>
                </a:cxn>
                <a:cxn ang="0">
                  <a:pos x="T4" y="T5"/>
                </a:cxn>
                <a:cxn ang="0">
                  <a:pos x="T6" y="T7"/>
                </a:cxn>
                <a:cxn ang="0">
                  <a:pos x="T8" y="T9"/>
                </a:cxn>
              </a:cxnLst>
              <a:rect l="0" t="0" r="r" b="b"/>
              <a:pathLst>
                <a:path w="279" h="32">
                  <a:moveTo>
                    <a:pt x="279" y="0"/>
                  </a:moveTo>
                  <a:cubicBezTo>
                    <a:pt x="0" y="0"/>
                    <a:pt x="0" y="0"/>
                    <a:pt x="0" y="0"/>
                  </a:cubicBezTo>
                  <a:cubicBezTo>
                    <a:pt x="0" y="11"/>
                    <a:pt x="0" y="22"/>
                    <a:pt x="0" y="32"/>
                  </a:cubicBezTo>
                  <a:cubicBezTo>
                    <a:pt x="279" y="32"/>
                    <a:pt x="279" y="32"/>
                    <a:pt x="279" y="32"/>
                  </a:cubicBezTo>
                  <a:lnTo>
                    <a:pt x="279"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íšľïḓe">
              <a:extLst>
                <a:ext uri="{FF2B5EF4-FFF2-40B4-BE49-F238E27FC236}">
                  <a16:creationId xmlns:a16="http://schemas.microsoft.com/office/drawing/2014/main" id="{B27291EF-A0E1-421F-96AE-14C3255EE729}"/>
                </a:ext>
              </a:extLst>
            </p:cNvPr>
            <p:cNvSpPr/>
            <p:nvPr/>
          </p:nvSpPr>
          <p:spPr bwMode="auto">
            <a:xfrm>
              <a:off x="3208815" y="5179017"/>
              <a:ext cx="1417743" cy="33191"/>
            </a:xfrm>
            <a:prstGeom prst="rect">
              <a:avLst/>
            </a:prstGeom>
            <a:solidFill>
              <a:srgbClr val="5187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îṣľîḍê">
              <a:extLst>
                <a:ext uri="{FF2B5EF4-FFF2-40B4-BE49-F238E27FC236}">
                  <a16:creationId xmlns:a16="http://schemas.microsoft.com/office/drawing/2014/main" id="{F6F674B2-F116-4546-9F38-0B0B0046070A}"/>
                </a:ext>
              </a:extLst>
            </p:cNvPr>
            <p:cNvSpPr/>
            <p:nvPr/>
          </p:nvSpPr>
          <p:spPr bwMode="auto">
            <a:xfrm>
              <a:off x="7304389" y="4898077"/>
              <a:ext cx="1185" cy="1185"/>
            </a:xfrm>
            <a:prstGeom prst="rect">
              <a:avLst/>
            </a:prstGeom>
            <a:solidFill>
              <a:srgbClr val="10120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ïšḷidê">
              <a:extLst>
                <a:ext uri="{FF2B5EF4-FFF2-40B4-BE49-F238E27FC236}">
                  <a16:creationId xmlns:a16="http://schemas.microsoft.com/office/drawing/2014/main" id="{95A80619-5343-4687-A675-36F39AFCF9D3}"/>
                </a:ext>
              </a:extLst>
            </p:cNvPr>
            <p:cNvSpPr/>
            <p:nvPr/>
          </p:nvSpPr>
          <p:spPr bwMode="auto">
            <a:xfrm>
              <a:off x="7292534" y="4998835"/>
              <a:ext cx="110242" cy="177811"/>
            </a:xfrm>
            <a:custGeom>
              <a:avLst/>
              <a:gdLst>
                <a:gd name="T0" fmla="*/ 39 w 39"/>
                <a:gd name="T1" fmla="*/ 18 h 63"/>
                <a:gd name="T2" fmla="*/ 20 w 39"/>
                <a:gd name="T3" fmla="*/ 28 h 63"/>
                <a:gd name="T4" fmla="*/ 14 w 39"/>
                <a:gd name="T5" fmla="*/ 47 h 63"/>
                <a:gd name="T6" fmla="*/ 8 w 39"/>
                <a:gd name="T7" fmla="*/ 63 h 63"/>
                <a:gd name="T8" fmla="*/ 0 w 39"/>
                <a:gd name="T9" fmla="*/ 61 h 63"/>
                <a:gd name="T10" fmla="*/ 6 w 39"/>
                <a:gd name="T11" fmla="*/ 25 h 63"/>
                <a:gd name="T12" fmla="*/ 30 w 39"/>
                <a:gd name="T13" fmla="*/ 0 h 63"/>
                <a:gd name="T14" fmla="*/ 39 w 39"/>
                <a:gd name="T15" fmla="*/ 18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63">
                  <a:moveTo>
                    <a:pt x="39" y="18"/>
                  </a:moveTo>
                  <a:cubicBezTo>
                    <a:pt x="26" y="23"/>
                    <a:pt x="20" y="28"/>
                    <a:pt x="20" y="28"/>
                  </a:cubicBezTo>
                  <a:cubicBezTo>
                    <a:pt x="20" y="29"/>
                    <a:pt x="20" y="29"/>
                    <a:pt x="14" y="47"/>
                  </a:cubicBezTo>
                  <a:cubicBezTo>
                    <a:pt x="8" y="63"/>
                    <a:pt x="8" y="63"/>
                    <a:pt x="8" y="63"/>
                  </a:cubicBezTo>
                  <a:cubicBezTo>
                    <a:pt x="0" y="61"/>
                    <a:pt x="0" y="61"/>
                    <a:pt x="0" y="61"/>
                  </a:cubicBezTo>
                  <a:cubicBezTo>
                    <a:pt x="1" y="56"/>
                    <a:pt x="5" y="31"/>
                    <a:pt x="6" y="25"/>
                  </a:cubicBezTo>
                  <a:cubicBezTo>
                    <a:pt x="6" y="24"/>
                    <a:pt x="8" y="14"/>
                    <a:pt x="30" y="0"/>
                  </a:cubicBezTo>
                  <a:lnTo>
                    <a:pt x="39" y="18"/>
                  </a:ln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8" name="iṧliḑè">
              <a:extLst>
                <a:ext uri="{FF2B5EF4-FFF2-40B4-BE49-F238E27FC236}">
                  <a16:creationId xmlns:a16="http://schemas.microsoft.com/office/drawing/2014/main" id="{871D981E-6FE0-4505-B7AC-24E49AEE2196}"/>
                </a:ext>
              </a:extLst>
            </p:cNvPr>
            <p:cNvSpPr/>
            <p:nvPr/>
          </p:nvSpPr>
          <p:spPr bwMode="auto">
            <a:xfrm>
              <a:off x="7466787" y="5469441"/>
              <a:ext cx="26080" cy="39118"/>
            </a:xfrm>
            <a:custGeom>
              <a:avLst/>
              <a:gdLst>
                <a:gd name="T0" fmla="*/ 0 w 22"/>
                <a:gd name="T1" fmla="*/ 2 h 33"/>
                <a:gd name="T2" fmla="*/ 0 w 22"/>
                <a:gd name="T3" fmla="*/ 21 h 33"/>
                <a:gd name="T4" fmla="*/ 5 w 22"/>
                <a:gd name="T5" fmla="*/ 33 h 33"/>
                <a:gd name="T6" fmla="*/ 22 w 22"/>
                <a:gd name="T7" fmla="*/ 21 h 33"/>
                <a:gd name="T8" fmla="*/ 22 w 22"/>
                <a:gd name="T9" fmla="*/ 0 h 33"/>
                <a:gd name="T10" fmla="*/ 0 w 22"/>
                <a:gd name="T11" fmla="*/ 2 h 33"/>
              </a:gdLst>
              <a:ahLst/>
              <a:cxnLst>
                <a:cxn ang="0">
                  <a:pos x="T0" y="T1"/>
                </a:cxn>
                <a:cxn ang="0">
                  <a:pos x="T2" y="T3"/>
                </a:cxn>
                <a:cxn ang="0">
                  <a:pos x="T4" y="T5"/>
                </a:cxn>
                <a:cxn ang="0">
                  <a:pos x="T6" y="T7"/>
                </a:cxn>
                <a:cxn ang="0">
                  <a:pos x="T8" y="T9"/>
                </a:cxn>
                <a:cxn ang="0">
                  <a:pos x="T10" y="T11"/>
                </a:cxn>
              </a:cxnLst>
              <a:rect l="0" t="0" r="r" b="b"/>
              <a:pathLst>
                <a:path w="22" h="33">
                  <a:moveTo>
                    <a:pt x="0" y="2"/>
                  </a:moveTo>
                  <a:lnTo>
                    <a:pt x="0" y="21"/>
                  </a:lnTo>
                  <a:lnTo>
                    <a:pt x="5" y="33"/>
                  </a:lnTo>
                  <a:lnTo>
                    <a:pt x="22" y="21"/>
                  </a:lnTo>
                  <a:lnTo>
                    <a:pt x="22" y="0"/>
                  </a:lnTo>
                  <a:lnTo>
                    <a:pt x="0"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ïŝḷîḍe">
              <a:extLst>
                <a:ext uri="{FF2B5EF4-FFF2-40B4-BE49-F238E27FC236}">
                  <a16:creationId xmlns:a16="http://schemas.microsoft.com/office/drawing/2014/main" id="{250C00F9-1941-4B93-B484-3FEE8003AFF7}"/>
                </a:ext>
              </a:extLst>
            </p:cNvPr>
            <p:cNvSpPr/>
            <p:nvPr/>
          </p:nvSpPr>
          <p:spPr bwMode="auto">
            <a:xfrm>
              <a:off x="7360101" y="5477737"/>
              <a:ext cx="28450" cy="18966"/>
            </a:xfrm>
            <a:custGeom>
              <a:avLst/>
              <a:gdLst>
                <a:gd name="T0" fmla="*/ 0 w 24"/>
                <a:gd name="T1" fmla="*/ 2 h 16"/>
                <a:gd name="T2" fmla="*/ 3 w 24"/>
                <a:gd name="T3" fmla="*/ 16 h 16"/>
                <a:gd name="T4" fmla="*/ 24 w 24"/>
                <a:gd name="T5" fmla="*/ 16 h 16"/>
                <a:gd name="T6" fmla="*/ 22 w 24"/>
                <a:gd name="T7" fmla="*/ 0 h 16"/>
                <a:gd name="T8" fmla="*/ 0 w 24"/>
                <a:gd name="T9" fmla="*/ 2 h 16"/>
              </a:gdLst>
              <a:ahLst/>
              <a:cxnLst>
                <a:cxn ang="0">
                  <a:pos x="T0" y="T1"/>
                </a:cxn>
                <a:cxn ang="0">
                  <a:pos x="T2" y="T3"/>
                </a:cxn>
                <a:cxn ang="0">
                  <a:pos x="T4" y="T5"/>
                </a:cxn>
                <a:cxn ang="0">
                  <a:pos x="T6" y="T7"/>
                </a:cxn>
                <a:cxn ang="0">
                  <a:pos x="T8" y="T9"/>
                </a:cxn>
              </a:cxnLst>
              <a:rect l="0" t="0" r="r" b="b"/>
              <a:pathLst>
                <a:path w="24" h="16">
                  <a:moveTo>
                    <a:pt x="0" y="2"/>
                  </a:moveTo>
                  <a:lnTo>
                    <a:pt x="3" y="16"/>
                  </a:lnTo>
                  <a:lnTo>
                    <a:pt x="24" y="16"/>
                  </a:lnTo>
                  <a:lnTo>
                    <a:pt x="22" y="0"/>
                  </a:lnTo>
                  <a:lnTo>
                    <a:pt x="0"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isļíďè">
              <a:extLst>
                <a:ext uri="{FF2B5EF4-FFF2-40B4-BE49-F238E27FC236}">
                  <a16:creationId xmlns:a16="http://schemas.microsoft.com/office/drawing/2014/main" id="{1FCA283B-1D57-44E3-953B-F2FF84AA196B}"/>
                </a:ext>
              </a:extLst>
            </p:cNvPr>
            <p:cNvSpPr/>
            <p:nvPr/>
          </p:nvSpPr>
          <p:spPr bwMode="auto">
            <a:xfrm>
              <a:off x="7388551" y="4973942"/>
              <a:ext cx="47416" cy="58086"/>
            </a:xfrm>
            <a:custGeom>
              <a:avLst/>
              <a:gdLst>
                <a:gd name="T0" fmla="*/ 12 w 40"/>
                <a:gd name="T1" fmla="*/ 7 h 49"/>
                <a:gd name="T2" fmla="*/ 0 w 40"/>
                <a:gd name="T3" fmla="*/ 28 h 49"/>
                <a:gd name="T4" fmla="*/ 12 w 40"/>
                <a:gd name="T5" fmla="*/ 49 h 49"/>
                <a:gd name="T6" fmla="*/ 40 w 40"/>
                <a:gd name="T7" fmla="*/ 38 h 49"/>
                <a:gd name="T8" fmla="*/ 36 w 40"/>
                <a:gd name="T9" fmla="*/ 0 h 49"/>
                <a:gd name="T10" fmla="*/ 12 w 40"/>
                <a:gd name="T11" fmla="*/ 7 h 49"/>
              </a:gdLst>
              <a:ahLst/>
              <a:cxnLst>
                <a:cxn ang="0">
                  <a:pos x="T0" y="T1"/>
                </a:cxn>
                <a:cxn ang="0">
                  <a:pos x="T2" y="T3"/>
                </a:cxn>
                <a:cxn ang="0">
                  <a:pos x="T4" y="T5"/>
                </a:cxn>
                <a:cxn ang="0">
                  <a:pos x="T6" y="T7"/>
                </a:cxn>
                <a:cxn ang="0">
                  <a:pos x="T8" y="T9"/>
                </a:cxn>
                <a:cxn ang="0">
                  <a:pos x="T10" y="T11"/>
                </a:cxn>
              </a:cxnLst>
              <a:rect l="0" t="0" r="r" b="b"/>
              <a:pathLst>
                <a:path w="40" h="49">
                  <a:moveTo>
                    <a:pt x="12" y="7"/>
                  </a:moveTo>
                  <a:lnTo>
                    <a:pt x="0" y="28"/>
                  </a:lnTo>
                  <a:lnTo>
                    <a:pt x="12" y="49"/>
                  </a:lnTo>
                  <a:lnTo>
                    <a:pt x="40" y="38"/>
                  </a:lnTo>
                  <a:lnTo>
                    <a:pt x="36" y="0"/>
                  </a:lnTo>
                  <a:lnTo>
                    <a:pt x="12" y="7"/>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íšľiḑe">
              <a:extLst>
                <a:ext uri="{FF2B5EF4-FFF2-40B4-BE49-F238E27FC236}">
                  <a16:creationId xmlns:a16="http://schemas.microsoft.com/office/drawing/2014/main" id="{887D1A31-ACE4-4F6B-A282-45F198DA7758}"/>
                </a:ext>
              </a:extLst>
            </p:cNvPr>
            <p:cNvSpPr/>
            <p:nvPr/>
          </p:nvSpPr>
          <p:spPr bwMode="auto">
            <a:xfrm>
              <a:off x="7388551" y="4973942"/>
              <a:ext cx="47416" cy="58086"/>
            </a:xfrm>
            <a:custGeom>
              <a:avLst/>
              <a:gdLst>
                <a:gd name="T0" fmla="*/ 12 w 40"/>
                <a:gd name="T1" fmla="*/ 7 h 49"/>
                <a:gd name="T2" fmla="*/ 0 w 40"/>
                <a:gd name="T3" fmla="*/ 28 h 49"/>
                <a:gd name="T4" fmla="*/ 12 w 40"/>
                <a:gd name="T5" fmla="*/ 49 h 49"/>
                <a:gd name="T6" fmla="*/ 40 w 40"/>
                <a:gd name="T7" fmla="*/ 38 h 49"/>
                <a:gd name="T8" fmla="*/ 36 w 40"/>
                <a:gd name="T9" fmla="*/ 0 h 49"/>
                <a:gd name="T10" fmla="*/ 12 w 40"/>
                <a:gd name="T11" fmla="*/ 7 h 49"/>
              </a:gdLst>
              <a:ahLst/>
              <a:cxnLst>
                <a:cxn ang="0">
                  <a:pos x="T0" y="T1"/>
                </a:cxn>
                <a:cxn ang="0">
                  <a:pos x="T2" y="T3"/>
                </a:cxn>
                <a:cxn ang="0">
                  <a:pos x="T4" y="T5"/>
                </a:cxn>
                <a:cxn ang="0">
                  <a:pos x="T6" y="T7"/>
                </a:cxn>
                <a:cxn ang="0">
                  <a:pos x="T8" y="T9"/>
                </a:cxn>
                <a:cxn ang="0">
                  <a:pos x="T10" y="T11"/>
                </a:cxn>
              </a:cxnLst>
              <a:rect l="0" t="0" r="r" b="b"/>
              <a:pathLst>
                <a:path w="40" h="49">
                  <a:moveTo>
                    <a:pt x="12" y="7"/>
                  </a:moveTo>
                  <a:lnTo>
                    <a:pt x="0" y="28"/>
                  </a:lnTo>
                  <a:lnTo>
                    <a:pt x="12" y="49"/>
                  </a:lnTo>
                  <a:lnTo>
                    <a:pt x="40" y="38"/>
                  </a:lnTo>
                  <a:lnTo>
                    <a:pt x="36" y="0"/>
                  </a:lnTo>
                  <a:lnTo>
                    <a:pt x="12" y="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îṧḷíḋé">
              <a:extLst>
                <a:ext uri="{FF2B5EF4-FFF2-40B4-BE49-F238E27FC236}">
                  <a16:creationId xmlns:a16="http://schemas.microsoft.com/office/drawing/2014/main" id="{CCF18082-307A-46CA-9528-7B42214228C6}"/>
                </a:ext>
              </a:extLst>
            </p:cNvPr>
            <p:cNvSpPr/>
            <p:nvPr/>
          </p:nvSpPr>
          <p:spPr bwMode="auto">
            <a:xfrm>
              <a:off x="7453749" y="5007134"/>
              <a:ext cx="100761" cy="186109"/>
            </a:xfrm>
            <a:custGeom>
              <a:avLst/>
              <a:gdLst>
                <a:gd name="T0" fmla="*/ 36 w 36"/>
                <a:gd name="T1" fmla="*/ 37 h 66"/>
                <a:gd name="T2" fmla="*/ 35 w 36"/>
                <a:gd name="T3" fmla="*/ 39 h 66"/>
                <a:gd name="T4" fmla="*/ 34 w 36"/>
                <a:gd name="T5" fmla="*/ 40 h 66"/>
                <a:gd name="T6" fmla="*/ 31 w 36"/>
                <a:gd name="T7" fmla="*/ 44 h 66"/>
                <a:gd name="T8" fmla="*/ 28 w 36"/>
                <a:gd name="T9" fmla="*/ 48 h 66"/>
                <a:gd name="T10" fmla="*/ 22 w 36"/>
                <a:gd name="T11" fmla="*/ 55 h 66"/>
                <a:gd name="T12" fmla="*/ 12 w 36"/>
                <a:gd name="T13" fmla="*/ 66 h 66"/>
                <a:gd name="T14" fmla="*/ 7 w 36"/>
                <a:gd name="T15" fmla="*/ 63 h 66"/>
                <a:gd name="T16" fmla="*/ 14 w 36"/>
                <a:gd name="T17" fmla="*/ 50 h 66"/>
                <a:gd name="T18" fmla="*/ 18 w 36"/>
                <a:gd name="T19" fmla="*/ 42 h 66"/>
                <a:gd name="T20" fmla="*/ 20 w 36"/>
                <a:gd name="T21" fmla="*/ 38 h 66"/>
                <a:gd name="T22" fmla="*/ 21 w 36"/>
                <a:gd name="T23" fmla="*/ 36 h 66"/>
                <a:gd name="T24" fmla="*/ 21 w 36"/>
                <a:gd name="T25" fmla="*/ 36 h 66"/>
                <a:gd name="T26" fmla="*/ 19 w 36"/>
                <a:gd name="T27" fmla="*/ 34 h 66"/>
                <a:gd name="T28" fmla="*/ 13 w 36"/>
                <a:gd name="T29" fmla="*/ 28 h 66"/>
                <a:gd name="T30" fmla="*/ 0 w 36"/>
                <a:gd name="T31" fmla="*/ 15 h 66"/>
                <a:gd name="T32" fmla="*/ 6 w 36"/>
                <a:gd name="T33" fmla="*/ 0 h 66"/>
                <a:gd name="T34" fmla="*/ 26 w 36"/>
                <a:gd name="T35" fmla="*/ 17 h 66"/>
                <a:gd name="T36" fmla="*/ 31 w 36"/>
                <a:gd name="T37" fmla="*/ 25 h 66"/>
                <a:gd name="T38" fmla="*/ 33 w 36"/>
                <a:gd name="T39" fmla="*/ 27 h 66"/>
                <a:gd name="T40" fmla="*/ 33 w 36"/>
                <a:gd name="T41" fmla="*/ 28 h 66"/>
                <a:gd name="T42" fmla="*/ 34 w 36"/>
                <a:gd name="T43" fmla="*/ 29 h 66"/>
                <a:gd name="T44" fmla="*/ 35 w 36"/>
                <a:gd name="T45" fmla="*/ 30 h 66"/>
                <a:gd name="T46" fmla="*/ 35 w 36"/>
                <a:gd name="T47" fmla="*/ 31 h 66"/>
                <a:gd name="T48" fmla="*/ 35 w 36"/>
                <a:gd name="T49" fmla="*/ 31 h 66"/>
                <a:gd name="T50" fmla="*/ 35 w 36"/>
                <a:gd name="T51" fmla="*/ 31 h 66"/>
                <a:gd name="T52" fmla="*/ 36 w 36"/>
                <a:gd name="T53" fmla="*/ 32 h 66"/>
                <a:gd name="T54" fmla="*/ 36 w 36"/>
                <a:gd name="T55" fmla="*/ 32 h 66"/>
                <a:gd name="T56" fmla="*/ 36 w 36"/>
                <a:gd name="T57" fmla="*/ 33 h 66"/>
                <a:gd name="T58" fmla="*/ 36 w 36"/>
                <a:gd name="T59" fmla="*/ 34 h 66"/>
                <a:gd name="T60" fmla="*/ 36 w 36"/>
                <a:gd name="T61" fmla="*/ 34 h 66"/>
                <a:gd name="T62" fmla="*/ 36 w 36"/>
                <a:gd name="T63"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66">
                  <a:moveTo>
                    <a:pt x="36" y="37"/>
                  </a:moveTo>
                  <a:cubicBezTo>
                    <a:pt x="35" y="38"/>
                    <a:pt x="35" y="38"/>
                    <a:pt x="35" y="39"/>
                  </a:cubicBezTo>
                  <a:cubicBezTo>
                    <a:pt x="35" y="39"/>
                    <a:pt x="34" y="40"/>
                    <a:pt x="34" y="40"/>
                  </a:cubicBezTo>
                  <a:cubicBezTo>
                    <a:pt x="33" y="42"/>
                    <a:pt x="32" y="43"/>
                    <a:pt x="31" y="44"/>
                  </a:cubicBezTo>
                  <a:cubicBezTo>
                    <a:pt x="30" y="46"/>
                    <a:pt x="29" y="47"/>
                    <a:pt x="28" y="48"/>
                  </a:cubicBezTo>
                  <a:cubicBezTo>
                    <a:pt x="26" y="51"/>
                    <a:pt x="24" y="53"/>
                    <a:pt x="22" y="55"/>
                  </a:cubicBezTo>
                  <a:cubicBezTo>
                    <a:pt x="18" y="60"/>
                    <a:pt x="16" y="62"/>
                    <a:pt x="12" y="66"/>
                  </a:cubicBezTo>
                  <a:cubicBezTo>
                    <a:pt x="7" y="63"/>
                    <a:pt x="7" y="63"/>
                    <a:pt x="7" y="63"/>
                  </a:cubicBezTo>
                  <a:cubicBezTo>
                    <a:pt x="10" y="57"/>
                    <a:pt x="11" y="55"/>
                    <a:pt x="14" y="50"/>
                  </a:cubicBezTo>
                  <a:cubicBezTo>
                    <a:pt x="16" y="47"/>
                    <a:pt x="17" y="44"/>
                    <a:pt x="18" y="42"/>
                  </a:cubicBezTo>
                  <a:cubicBezTo>
                    <a:pt x="19" y="40"/>
                    <a:pt x="20" y="39"/>
                    <a:pt x="20" y="38"/>
                  </a:cubicBezTo>
                  <a:cubicBezTo>
                    <a:pt x="21" y="37"/>
                    <a:pt x="21" y="37"/>
                    <a:pt x="21" y="36"/>
                  </a:cubicBezTo>
                  <a:cubicBezTo>
                    <a:pt x="21" y="36"/>
                    <a:pt x="21" y="36"/>
                    <a:pt x="21" y="36"/>
                  </a:cubicBezTo>
                  <a:cubicBezTo>
                    <a:pt x="19" y="34"/>
                    <a:pt x="19" y="34"/>
                    <a:pt x="19" y="34"/>
                  </a:cubicBezTo>
                  <a:cubicBezTo>
                    <a:pt x="17" y="32"/>
                    <a:pt x="15" y="30"/>
                    <a:pt x="13" y="28"/>
                  </a:cubicBezTo>
                  <a:cubicBezTo>
                    <a:pt x="9" y="24"/>
                    <a:pt x="4" y="19"/>
                    <a:pt x="0" y="15"/>
                  </a:cubicBezTo>
                  <a:cubicBezTo>
                    <a:pt x="6" y="0"/>
                    <a:pt x="6" y="0"/>
                    <a:pt x="6" y="0"/>
                  </a:cubicBezTo>
                  <a:cubicBezTo>
                    <a:pt x="10" y="2"/>
                    <a:pt x="22" y="12"/>
                    <a:pt x="26" y="17"/>
                  </a:cubicBezTo>
                  <a:cubicBezTo>
                    <a:pt x="28" y="19"/>
                    <a:pt x="29" y="22"/>
                    <a:pt x="31" y="25"/>
                  </a:cubicBezTo>
                  <a:cubicBezTo>
                    <a:pt x="33" y="27"/>
                    <a:pt x="33" y="27"/>
                    <a:pt x="33" y="27"/>
                  </a:cubicBezTo>
                  <a:cubicBezTo>
                    <a:pt x="33" y="28"/>
                    <a:pt x="33" y="28"/>
                    <a:pt x="33" y="28"/>
                  </a:cubicBezTo>
                  <a:cubicBezTo>
                    <a:pt x="34" y="29"/>
                    <a:pt x="34" y="29"/>
                    <a:pt x="34" y="29"/>
                  </a:cubicBezTo>
                  <a:cubicBezTo>
                    <a:pt x="34" y="29"/>
                    <a:pt x="35" y="30"/>
                    <a:pt x="35" y="30"/>
                  </a:cubicBezTo>
                  <a:cubicBezTo>
                    <a:pt x="35" y="31"/>
                    <a:pt x="35" y="31"/>
                    <a:pt x="35" y="31"/>
                  </a:cubicBezTo>
                  <a:cubicBezTo>
                    <a:pt x="35" y="31"/>
                    <a:pt x="35" y="31"/>
                    <a:pt x="35" y="31"/>
                  </a:cubicBezTo>
                  <a:cubicBezTo>
                    <a:pt x="35" y="31"/>
                    <a:pt x="35" y="31"/>
                    <a:pt x="35" y="31"/>
                  </a:cubicBezTo>
                  <a:cubicBezTo>
                    <a:pt x="36" y="32"/>
                    <a:pt x="36" y="32"/>
                    <a:pt x="36" y="32"/>
                  </a:cubicBezTo>
                  <a:cubicBezTo>
                    <a:pt x="36" y="32"/>
                    <a:pt x="36" y="32"/>
                    <a:pt x="36" y="32"/>
                  </a:cubicBezTo>
                  <a:cubicBezTo>
                    <a:pt x="36" y="33"/>
                    <a:pt x="36" y="33"/>
                    <a:pt x="36" y="33"/>
                  </a:cubicBezTo>
                  <a:cubicBezTo>
                    <a:pt x="36" y="34"/>
                    <a:pt x="36" y="34"/>
                    <a:pt x="36" y="34"/>
                  </a:cubicBezTo>
                  <a:cubicBezTo>
                    <a:pt x="36" y="34"/>
                    <a:pt x="36" y="34"/>
                    <a:pt x="36" y="34"/>
                  </a:cubicBezTo>
                  <a:cubicBezTo>
                    <a:pt x="36" y="36"/>
                    <a:pt x="36" y="36"/>
                    <a:pt x="36" y="37"/>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3" name="ïṥliḓe">
              <a:extLst>
                <a:ext uri="{FF2B5EF4-FFF2-40B4-BE49-F238E27FC236}">
                  <a16:creationId xmlns:a16="http://schemas.microsoft.com/office/drawing/2014/main" id="{B8921560-8403-4FA7-A519-17588AA16B88}"/>
                </a:ext>
              </a:extLst>
            </p:cNvPr>
            <p:cNvSpPr/>
            <p:nvPr/>
          </p:nvSpPr>
          <p:spPr bwMode="auto">
            <a:xfrm>
              <a:off x="7323355" y="5176645"/>
              <a:ext cx="112614" cy="305833"/>
            </a:xfrm>
            <a:custGeom>
              <a:avLst/>
              <a:gdLst>
                <a:gd name="T0" fmla="*/ 40 w 40"/>
                <a:gd name="T1" fmla="*/ 15 h 109"/>
                <a:gd name="T2" fmla="*/ 23 w 40"/>
                <a:gd name="T3" fmla="*/ 63 h 109"/>
                <a:gd name="T4" fmla="*/ 23 w 40"/>
                <a:gd name="T5" fmla="*/ 63 h 109"/>
                <a:gd name="T6" fmla="*/ 23 w 40"/>
                <a:gd name="T7" fmla="*/ 109 h 109"/>
                <a:gd name="T8" fmla="*/ 12 w 40"/>
                <a:gd name="T9" fmla="*/ 109 h 109"/>
                <a:gd name="T10" fmla="*/ 9 w 40"/>
                <a:gd name="T11" fmla="*/ 0 h 109"/>
                <a:gd name="T12" fmla="*/ 40 w 40"/>
                <a:gd name="T13" fmla="*/ 15 h 109"/>
              </a:gdLst>
              <a:ahLst/>
              <a:cxnLst>
                <a:cxn ang="0">
                  <a:pos x="T0" y="T1"/>
                </a:cxn>
                <a:cxn ang="0">
                  <a:pos x="T2" y="T3"/>
                </a:cxn>
                <a:cxn ang="0">
                  <a:pos x="T4" y="T5"/>
                </a:cxn>
                <a:cxn ang="0">
                  <a:pos x="T6" y="T7"/>
                </a:cxn>
                <a:cxn ang="0">
                  <a:pos x="T8" y="T9"/>
                </a:cxn>
                <a:cxn ang="0">
                  <a:pos x="T10" y="T11"/>
                </a:cxn>
                <a:cxn ang="0">
                  <a:pos x="T12" y="T13"/>
                </a:cxn>
              </a:cxnLst>
              <a:rect l="0" t="0" r="r" b="b"/>
              <a:pathLst>
                <a:path w="40" h="109">
                  <a:moveTo>
                    <a:pt x="40" y="15"/>
                  </a:moveTo>
                  <a:cubicBezTo>
                    <a:pt x="31" y="30"/>
                    <a:pt x="31" y="47"/>
                    <a:pt x="23" y="63"/>
                  </a:cubicBezTo>
                  <a:cubicBezTo>
                    <a:pt x="23" y="63"/>
                    <a:pt x="23" y="63"/>
                    <a:pt x="23" y="63"/>
                  </a:cubicBezTo>
                  <a:cubicBezTo>
                    <a:pt x="23" y="67"/>
                    <a:pt x="24" y="93"/>
                    <a:pt x="23" y="109"/>
                  </a:cubicBezTo>
                  <a:cubicBezTo>
                    <a:pt x="12" y="109"/>
                    <a:pt x="12" y="109"/>
                    <a:pt x="12" y="109"/>
                  </a:cubicBezTo>
                  <a:cubicBezTo>
                    <a:pt x="0" y="81"/>
                    <a:pt x="0" y="45"/>
                    <a:pt x="9" y="0"/>
                  </a:cubicBezTo>
                  <a:lnTo>
                    <a:pt x="40" y="15"/>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islide">
              <a:extLst>
                <a:ext uri="{FF2B5EF4-FFF2-40B4-BE49-F238E27FC236}">
                  <a16:creationId xmlns:a16="http://schemas.microsoft.com/office/drawing/2014/main" id="{A9607305-A183-432D-9EAF-75BE84247230}"/>
                </a:ext>
              </a:extLst>
            </p:cNvPr>
            <p:cNvSpPr/>
            <p:nvPr/>
          </p:nvSpPr>
          <p:spPr bwMode="auto">
            <a:xfrm>
              <a:off x="7377883" y="5187315"/>
              <a:ext cx="117356" cy="292796"/>
            </a:xfrm>
            <a:custGeom>
              <a:avLst/>
              <a:gdLst>
                <a:gd name="T0" fmla="*/ 35 w 42"/>
                <a:gd name="T1" fmla="*/ 0 h 104"/>
                <a:gd name="T2" fmla="*/ 41 w 42"/>
                <a:gd name="T3" fmla="*/ 104 h 104"/>
                <a:gd name="T4" fmla="*/ 31 w 42"/>
                <a:gd name="T5" fmla="*/ 104 h 104"/>
                <a:gd name="T6" fmla="*/ 8 w 42"/>
                <a:gd name="T7" fmla="*/ 3 h 104"/>
                <a:gd name="T8" fmla="*/ 35 w 42"/>
                <a:gd name="T9" fmla="*/ 0 h 104"/>
              </a:gdLst>
              <a:ahLst/>
              <a:cxnLst>
                <a:cxn ang="0">
                  <a:pos x="T0" y="T1"/>
                </a:cxn>
                <a:cxn ang="0">
                  <a:pos x="T2" y="T3"/>
                </a:cxn>
                <a:cxn ang="0">
                  <a:pos x="T4" y="T5"/>
                </a:cxn>
                <a:cxn ang="0">
                  <a:pos x="T6" y="T7"/>
                </a:cxn>
                <a:cxn ang="0">
                  <a:pos x="T8" y="T9"/>
                </a:cxn>
              </a:cxnLst>
              <a:rect l="0" t="0" r="r" b="b"/>
              <a:pathLst>
                <a:path w="42" h="104">
                  <a:moveTo>
                    <a:pt x="35" y="0"/>
                  </a:moveTo>
                  <a:cubicBezTo>
                    <a:pt x="39" y="26"/>
                    <a:pt x="42" y="78"/>
                    <a:pt x="41" y="104"/>
                  </a:cubicBezTo>
                  <a:cubicBezTo>
                    <a:pt x="31" y="104"/>
                    <a:pt x="31" y="104"/>
                    <a:pt x="31" y="104"/>
                  </a:cubicBezTo>
                  <a:cubicBezTo>
                    <a:pt x="16" y="71"/>
                    <a:pt x="0" y="22"/>
                    <a:pt x="8" y="3"/>
                  </a:cubicBezTo>
                  <a:lnTo>
                    <a:pt x="35"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íşliḑe">
              <a:extLst>
                <a:ext uri="{FF2B5EF4-FFF2-40B4-BE49-F238E27FC236}">
                  <a16:creationId xmlns:a16="http://schemas.microsoft.com/office/drawing/2014/main" id="{99AD982D-A317-4849-9323-CDCCC7E2EA32}"/>
                </a:ext>
              </a:extLst>
            </p:cNvPr>
            <p:cNvSpPr/>
            <p:nvPr/>
          </p:nvSpPr>
          <p:spPr bwMode="auto">
            <a:xfrm>
              <a:off x="7329280" y="5488408"/>
              <a:ext cx="67569" cy="30821"/>
            </a:xfrm>
            <a:custGeom>
              <a:avLst/>
              <a:gdLst>
                <a:gd name="T0" fmla="*/ 11 w 24"/>
                <a:gd name="T1" fmla="*/ 2 h 11"/>
                <a:gd name="T2" fmla="*/ 2 w 24"/>
                <a:gd name="T3" fmla="*/ 9 h 11"/>
                <a:gd name="T4" fmla="*/ 23 w 24"/>
                <a:gd name="T5" fmla="*/ 9 h 11"/>
                <a:gd name="T6" fmla="*/ 22 w 24"/>
                <a:gd name="T7" fmla="*/ 2 h 11"/>
                <a:gd name="T8" fmla="*/ 20 w 24"/>
                <a:gd name="T9" fmla="*/ 1 h 11"/>
                <a:gd name="T10" fmla="*/ 16 w 24"/>
                <a:gd name="T11" fmla="*/ 2 h 11"/>
                <a:gd name="T12" fmla="*/ 11 w 24"/>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24" h="11">
                  <a:moveTo>
                    <a:pt x="11" y="2"/>
                  </a:moveTo>
                  <a:cubicBezTo>
                    <a:pt x="11" y="2"/>
                    <a:pt x="0" y="8"/>
                    <a:pt x="2" y="9"/>
                  </a:cubicBezTo>
                  <a:cubicBezTo>
                    <a:pt x="4" y="11"/>
                    <a:pt x="23" y="9"/>
                    <a:pt x="23" y="9"/>
                  </a:cubicBezTo>
                  <a:cubicBezTo>
                    <a:pt x="24" y="8"/>
                    <a:pt x="23" y="4"/>
                    <a:pt x="22" y="2"/>
                  </a:cubicBezTo>
                  <a:cubicBezTo>
                    <a:pt x="22" y="1"/>
                    <a:pt x="21" y="0"/>
                    <a:pt x="20" y="1"/>
                  </a:cubicBezTo>
                  <a:cubicBezTo>
                    <a:pt x="16" y="2"/>
                    <a:pt x="16" y="2"/>
                    <a:pt x="16" y="2"/>
                  </a:cubicBezTo>
                  <a:cubicBezTo>
                    <a:pt x="15" y="3"/>
                    <a:pt x="13" y="3"/>
                    <a:pt x="11" y="2"/>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íṡḻíḓe">
              <a:extLst>
                <a:ext uri="{FF2B5EF4-FFF2-40B4-BE49-F238E27FC236}">
                  <a16:creationId xmlns:a16="http://schemas.microsoft.com/office/drawing/2014/main" id="{699975DF-0950-49B3-88EA-78A1AF5D3356}"/>
                </a:ext>
              </a:extLst>
            </p:cNvPr>
            <p:cNvSpPr/>
            <p:nvPr/>
          </p:nvSpPr>
          <p:spPr bwMode="auto">
            <a:xfrm>
              <a:off x="7275937" y="5179017"/>
              <a:ext cx="36747" cy="30821"/>
            </a:xfrm>
            <a:custGeom>
              <a:avLst/>
              <a:gdLst>
                <a:gd name="T0" fmla="*/ 6 w 13"/>
                <a:gd name="T1" fmla="*/ 0 h 11"/>
                <a:gd name="T2" fmla="*/ 0 w 13"/>
                <a:gd name="T3" fmla="*/ 7 h 11"/>
                <a:gd name="T4" fmla="*/ 2 w 13"/>
                <a:gd name="T5" fmla="*/ 11 h 11"/>
                <a:gd name="T6" fmla="*/ 8 w 13"/>
                <a:gd name="T7" fmla="*/ 5 h 11"/>
                <a:gd name="T8" fmla="*/ 13 w 13"/>
                <a:gd name="T9" fmla="*/ 1 h 11"/>
                <a:gd name="T10" fmla="*/ 6 w 13"/>
                <a:gd name="T11" fmla="*/ 0 h 11"/>
              </a:gdLst>
              <a:ahLst/>
              <a:cxnLst>
                <a:cxn ang="0">
                  <a:pos x="T0" y="T1"/>
                </a:cxn>
                <a:cxn ang="0">
                  <a:pos x="T2" y="T3"/>
                </a:cxn>
                <a:cxn ang="0">
                  <a:pos x="T4" y="T5"/>
                </a:cxn>
                <a:cxn ang="0">
                  <a:pos x="T6" y="T7"/>
                </a:cxn>
                <a:cxn ang="0">
                  <a:pos x="T8" y="T9"/>
                </a:cxn>
                <a:cxn ang="0">
                  <a:pos x="T10" y="T11"/>
                </a:cxn>
              </a:cxnLst>
              <a:rect l="0" t="0" r="r" b="b"/>
              <a:pathLst>
                <a:path w="13" h="11">
                  <a:moveTo>
                    <a:pt x="6" y="0"/>
                  </a:moveTo>
                  <a:cubicBezTo>
                    <a:pt x="6" y="0"/>
                    <a:pt x="0" y="4"/>
                    <a:pt x="0" y="7"/>
                  </a:cubicBezTo>
                  <a:cubicBezTo>
                    <a:pt x="0" y="10"/>
                    <a:pt x="0" y="11"/>
                    <a:pt x="2" y="11"/>
                  </a:cubicBezTo>
                  <a:cubicBezTo>
                    <a:pt x="3" y="11"/>
                    <a:pt x="7" y="5"/>
                    <a:pt x="8" y="5"/>
                  </a:cubicBezTo>
                  <a:cubicBezTo>
                    <a:pt x="9" y="4"/>
                    <a:pt x="13" y="1"/>
                    <a:pt x="13" y="1"/>
                  </a:cubicBezTo>
                  <a:lnTo>
                    <a:pt x="6"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îSliḑê">
              <a:extLst>
                <a:ext uri="{FF2B5EF4-FFF2-40B4-BE49-F238E27FC236}">
                  <a16:creationId xmlns:a16="http://schemas.microsoft.com/office/drawing/2014/main" id="{4FB14021-A97A-4522-8AAB-0828BEC55D6E}"/>
                </a:ext>
              </a:extLst>
            </p:cNvPr>
            <p:cNvSpPr/>
            <p:nvPr/>
          </p:nvSpPr>
          <p:spPr bwMode="auto">
            <a:xfrm>
              <a:off x="7298461" y="5181387"/>
              <a:ext cx="11854" cy="20153"/>
            </a:xfrm>
            <a:custGeom>
              <a:avLst/>
              <a:gdLst>
                <a:gd name="T0" fmla="*/ 4 w 4"/>
                <a:gd name="T1" fmla="*/ 0 h 7"/>
                <a:gd name="T2" fmla="*/ 3 w 4"/>
                <a:gd name="T3" fmla="*/ 0 h 7"/>
                <a:gd name="T4" fmla="*/ 2 w 4"/>
                <a:gd name="T5" fmla="*/ 1 h 7"/>
                <a:gd name="T6" fmla="*/ 2 w 4"/>
                <a:gd name="T7" fmla="*/ 2 h 7"/>
                <a:gd name="T8" fmla="*/ 1 w 4"/>
                <a:gd name="T9" fmla="*/ 3 h 7"/>
                <a:gd name="T10" fmla="*/ 0 w 4"/>
                <a:gd name="T11" fmla="*/ 5 h 7"/>
                <a:gd name="T12" fmla="*/ 1 w 4"/>
                <a:gd name="T13" fmla="*/ 6 h 7"/>
                <a:gd name="T14" fmla="*/ 1 w 4"/>
                <a:gd name="T15" fmla="*/ 6 h 7"/>
                <a:gd name="T16" fmla="*/ 1 w 4"/>
                <a:gd name="T17" fmla="*/ 7 h 7"/>
                <a:gd name="T18" fmla="*/ 2 w 4"/>
                <a:gd name="T19" fmla="*/ 7 h 7"/>
                <a:gd name="T20" fmla="*/ 2 w 4"/>
                <a:gd name="T21" fmla="*/ 7 h 7"/>
                <a:gd name="T22" fmla="*/ 3 w 4"/>
                <a:gd name="T23" fmla="*/ 5 h 7"/>
                <a:gd name="T24" fmla="*/ 3 w 4"/>
                <a:gd name="T25" fmla="*/ 4 h 7"/>
                <a:gd name="T26" fmla="*/ 3 w 4"/>
                <a:gd name="T27" fmla="*/ 3 h 7"/>
                <a:gd name="T28" fmla="*/ 3 w 4"/>
                <a:gd name="T29" fmla="*/ 3 h 7"/>
                <a:gd name="T30" fmla="*/ 3 w 4"/>
                <a:gd name="T31" fmla="*/ 3 h 7"/>
                <a:gd name="T32" fmla="*/ 4 w 4"/>
                <a:gd name="T33" fmla="*/ 3 h 7"/>
                <a:gd name="T34" fmla="*/ 4 w 4"/>
                <a:gd name="T35" fmla="*/ 2 h 7"/>
                <a:gd name="T36" fmla="*/ 4 w 4"/>
                <a:gd name="T37" fmla="*/ 2 h 7"/>
                <a:gd name="T38" fmla="*/ 4 w 4"/>
                <a:gd name="T39" fmla="*/ 2 h 7"/>
                <a:gd name="T40" fmla="*/ 4 w 4"/>
                <a:gd name="T41" fmla="*/ 2 h 7"/>
                <a:gd name="T42" fmla="*/ 4 w 4"/>
                <a:gd name="T4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7">
                  <a:moveTo>
                    <a:pt x="4" y="0"/>
                  </a:moveTo>
                  <a:cubicBezTo>
                    <a:pt x="3" y="0"/>
                    <a:pt x="3" y="0"/>
                    <a:pt x="3" y="0"/>
                  </a:cubicBezTo>
                  <a:cubicBezTo>
                    <a:pt x="2" y="1"/>
                    <a:pt x="2" y="1"/>
                    <a:pt x="2" y="1"/>
                  </a:cubicBezTo>
                  <a:cubicBezTo>
                    <a:pt x="2" y="2"/>
                    <a:pt x="2" y="2"/>
                    <a:pt x="2" y="2"/>
                  </a:cubicBezTo>
                  <a:cubicBezTo>
                    <a:pt x="1" y="2"/>
                    <a:pt x="1" y="3"/>
                    <a:pt x="1" y="3"/>
                  </a:cubicBezTo>
                  <a:cubicBezTo>
                    <a:pt x="1" y="4"/>
                    <a:pt x="1" y="4"/>
                    <a:pt x="0" y="5"/>
                  </a:cubicBezTo>
                  <a:cubicBezTo>
                    <a:pt x="0" y="5"/>
                    <a:pt x="0" y="6"/>
                    <a:pt x="1" y="6"/>
                  </a:cubicBezTo>
                  <a:cubicBezTo>
                    <a:pt x="1" y="6"/>
                    <a:pt x="1" y="6"/>
                    <a:pt x="1" y="6"/>
                  </a:cubicBezTo>
                  <a:cubicBezTo>
                    <a:pt x="1" y="7"/>
                    <a:pt x="1" y="7"/>
                    <a:pt x="1" y="7"/>
                  </a:cubicBezTo>
                  <a:cubicBezTo>
                    <a:pt x="1" y="7"/>
                    <a:pt x="2" y="7"/>
                    <a:pt x="2" y="7"/>
                  </a:cubicBezTo>
                  <a:cubicBezTo>
                    <a:pt x="2" y="7"/>
                    <a:pt x="2" y="7"/>
                    <a:pt x="2" y="7"/>
                  </a:cubicBezTo>
                  <a:cubicBezTo>
                    <a:pt x="2" y="6"/>
                    <a:pt x="3" y="6"/>
                    <a:pt x="3" y="5"/>
                  </a:cubicBezTo>
                  <a:cubicBezTo>
                    <a:pt x="3" y="5"/>
                    <a:pt x="3" y="4"/>
                    <a:pt x="3" y="4"/>
                  </a:cubicBezTo>
                  <a:cubicBezTo>
                    <a:pt x="3" y="3"/>
                    <a:pt x="3" y="3"/>
                    <a:pt x="3" y="3"/>
                  </a:cubicBezTo>
                  <a:cubicBezTo>
                    <a:pt x="3" y="3"/>
                    <a:pt x="3" y="3"/>
                    <a:pt x="3" y="3"/>
                  </a:cubicBezTo>
                  <a:cubicBezTo>
                    <a:pt x="3" y="3"/>
                    <a:pt x="3" y="3"/>
                    <a:pt x="3" y="3"/>
                  </a:cubicBezTo>
                  <a:cubicBezTo>
                    <a:pt x="4" y="3"/>
                    <a:pt x="4" y="3"/>
                    <a:pt x="4" y="3"/>
                  </a:cubicBezTo>
                  <a:cubicBezTo>
                    <a:pt x="4" y="2"/>
                    <a:pt x="4" y="2"/>
                    <a:pt x="4" y="2"/>
                  </a:cubicBezTo>
                  <a:cubicBezTo>
                    <a:pt x="4" y="2"/>
                    <a:pt x="4" y="2"/>
                    <a:pt x="4" y="2"/>
                  </a:cubicBezTo>
                  <a:cubicBezTo>
                    <a:pt x="4" y="2"/>
                    <a:pt x="4" y="2"/>
                    <a:pt x="4" y="2"/>
                  </a:cubicBezTo>
                  <a:cubicBezTo>
                    <a:pt x="4" y="2"/>
                    <a:pt x="4" y="2"/>
                    <a:pt x="4" y="2"/>
                  </a:cubicBezTo>
                  <a:lnTo>
                    <a:pt x="4"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îṥļiḓê">
              <a:extLst>
                <a:ext uri="{FF2B5EF4-FFF2-40B4-BE49-F238E27FC236}">
                  <a16:creationId xmlns:a16="http://schemas.microsoft.com/office/drawing/2014/main" id="{7E7BC910-4972-418B-AEFF-D781E3893373}"/>
                </a:ext>
              </a:extLst>
            </p:cNvPr>
            <p:cNvSpPr/>
            <p:nvPr/>
          </p:nvSpPr>
          <p:spPr bwMode="auto">
            <a:xfrm>
              <a:off x="7284235" y="5162421"/>
              <a:ext cx="39118" cy="27264"/>
            </a:xfrm>
            <a:custGeom>
              <a:avLst/>
              <a:gdLst>
                <a:gd name="T0" fmla="*/ 4 w 14"/>
                <a:gd name="T1" fmla="*/ 1 h 10"/>
                <a:gd name="T2" fmla="*/ 1 w 14"/>
                <a:gd name="T3" fmla="*/ 2 h 10"/>
                <a:gd name="T4" fmla="*/ 1 w 14"/>
                <a:gd name="T5" fmla="*/ 6 h 10"/>
                <a:gd name="T6" fmla="*/ 12 w 14"/>
                <a:gd name="T7" fmla="*/ 9 h 10"/>
                <a:gd name="T8" fmla="*/ 13 w 14"/>
                <a:gd name="T9" fmla="*/ 4 h 10"/>
                <a:gd name="T10" fmla="*/ 4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4" y="1"/>
                  </a:moveTo>
                  <a:cubicBezTo>
                    <a:pt x="3" y="0"/>
                    <a:pt x="2" y="1"/>
                    <a:pt x="1" y="2"/>
                  </a:cubicBezTo>
                  <a:cubicBezTo>
                    <a:pt x="0" y="3"/>
                    <a:pt x="0" y="5"/>
                    <a:pt x="1" y="6"/>
                  </a:cubicBezTo>
                  <a:cubicBezTo>
                    <a:pt x="2" y="6"/>
                    <a:pt x="11" y="10"/>
                    <a:pt x="12" y="9"/>
                  </a:cubicBezTo>
                  <a:cubicBezTo>
                    <a:pt x="13" y="7"/>
                    <a:pt x="14" y="5"/>
                    <a:pt x="13" y="4"/>
                  </a:cubicBezTo>
                  <a:cubicBezTo>
                    <a:pt x="12" y="3"/>
                    <a:pt x="6" y="2"/>
                    <a:pt x="4" y="1"/>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9" name="iṧlíḍê">
              <a:extLst>
                <a:ext uri="{FF2B5EF4-FFF2-40B4-BE49-F238E27FC236}">
                  <a16:creationId xmlns:a16="http://schemas.microsoft.com/office/drawing/2014/main" id="{44632E9A-0872-4555-95E3-FEE78DD9BD5A}"/>
                </a:ext>
              </a:extLst>
            </p:cNvPr>
            <p:cNvSpPr/>
            <p:nvPr/>
          </p:nvSpPr>
          <p:spPr bwMode="auto">
            <a:xfrm>
              <a:off x="7431226" y="4984612"/>
              <a:ext cx="1185" cy="1185"/>
            </a:xfrm>
            <a:prstGeom prst="rect">
              <a:avLst/>
            </a:prstGeom>
            <a:solidFill>
              <a:srgbClr val="6798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i$ḷíḓé">
              <a:extLst>
                <a:ext uri="{FF2B5EF4-FFF2-40B4-BE49-F238E27FC236}">
                  <a16:creationId xmlns:a16="http://schemas.microsoft.com/office/drawing/2014/main" id="{E7DED8B2-CFA8-423A-B2D6-37B7CD73CEA3}"/>
                </a:ext>
              </a:extLst>
            </p:cNvPr>
            <p:cNvSpPr/>
            <p:nvPr/>
          </p:nvSpPr>
          <p:spPr bwMode="auto">
            <a:xfrm>
              <a:off x="7431226" y="4984612"/>
              <a:ext cx="1185" cy="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ïṡlídê">
              <a:extLst>
                <a:ext uri="{FF2B5EF4-FFF2-40B4-BE49-F238E27FC236}">
                  <a16:creationId xmlns:a16="http://schemas.microsoft.com/office/drawing/2014/main" id="{A62A0951-DD00-41BB-B060-C29524ECE0A7}"/>
                </a:ext>
              </a:extLst>
            </p:cNvPr>
            <p:cNvSpPr/>
            <p:nvPr/>
          </p:nvSpPr>
          <p:spPr bwMode="auto">
            <a:xfrm>
              <a:off x="7396848" y="4982240"/>
              <a:ext cx="34377" cy="10668"/>
            </a:xfrm>
            <a:custGeom>
              <a:avLst/>
              <a:gdLst>
                <a:gd name="T0" fmla="*/ 10 w 12"/>
                <a:gd name="T1" fmla="*/ 0 h 4"/>
                <a:gd name="T2" fmla="*/ 7 w 12"/>
                <a:gd name="T3" fmla="*/ 0 h 4"/>
                <a:gd name="T4" fmla="*/ 4 w 12"/>
                <a:gd name="T5" fmla="*/ 0 h 4"/>
                <a:gd name="T6" fmla="*/ 2 w 12"/>
                <a:gd name="T7" fmla="*/ 0 h 4"/>
                <a:gd name="T8" fmla="*/ 0 w 12"/>
                <a:gd name="T9" fmla="*/ 4 h 4"/>
                <a:gd name="T10" fmla="*/ 3 w 12"/>
                <a:gd name="T11" fmla="*/ 4 h 4"/>
                <a:gd name="T12" fmla="*/ 12 w 12"/>
                <a:gd name="T13" fmla="*/ 1 h 4"/>
                <a:gd name="T14" fmla="*/ 12 w 12"/>
                <a:gd name="T15" fmla="*/ 1 h 4"/>
                <a:gd name="T16" fmla="*/ 12 w 12"/>
                <a:gd name="T17" fmla="*/ 1 h 4"/>
                <a:gd name="T18" fmla="*/ 11 w 12"/>
                <a:gd name="T19" fmla="*/ 0 h 4"/>
                <a:gd name="T20" fmla="*/ 11 w 12"/>
                <a:gd name="T21" fmla="*/ 0 h 4"/>
                <a:gd name="T22" fmla="*/ 10 w 12"/>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4">
                  <a:moveTo>
                    <a:pt x="10" y="0"/>
                  </a:moveTo>
                  <a:cubicBezTo>
                    <a:pt x="9" y="0"/>
                    <a:pt x="8" y="0"/>
                    <a:pt x="7" y="0"/>
                  </a:cubicBezTo>
                  <a:cubicBezTo>
                    <a:pt x="6" y="0"/>
                    <a:pt x="5" y="0"/>
                    <a:pt x="4" y="0"/>
                  </a:cubicBezTo>
                  <a:cubicBezTo>
                    <a:pt x="3" y="0"/>
                    <a:pt x="3" y="0"/>
                    <a:pt x="2" y="0"/>
                  </a:cubicBezTo>
                  <a:cubicBezTo>
                    <a:pt x="0" y="4"/>
                    <a:pt x="0" y="4"/>
                    <a:pt x="0" y="4"/>
                  </a:cubicBezTo>
                  <a:cubicBezTo>
                    <a:pt x="1" y="4"/>
                    <a:pt x="2" y="4"/>
                    <a:pt x="3" y="4"/>
                  </a:cubicBezTo>
                  <a:cubicBezTo>
                    <a:pt x="7" y="4"/>
                    <a:pt x="11" y="2"/>
                    <a:pt x="12" y="1"/>
                  </a:cubicBezTo>
                  <a:cubicBezTo>
                    <a:pt x="12" y="1"/>
                    <a:pt x="12" y="1"/>
                    <a:pt x="12" y="1"/>
                  </a:cubicBezTo>
                  <a:cubicBezTo>
                    <a:pt x="12" y="1"/>
                    <a:pt x="12" y="1"/>
                    <a:pt x="12" y="1"/>
                  </a:cubicBezTo>
                  <a:cubicBezTo>
                    <a:pt x="12" y="1"/>
                    <a:pt x="12" y="0"/>
                    <a:pt x="11" y="0"/>
                  </a:cubicBezTo>
                  <a:cubicBezTo>
                    <a:pt x="11" y="0"/>
                    <a:pt x="11" y="0"/>
                    <a:pt x="11" y="0"/>
                  </a:cubicBezTo>
                  <a:cubicBezTo>
                    <a:pt x="11" y="0"/>
                    <a:pt x="10" y="0"/>
                    <a:pt x="10" y="0"/>
                  </a:cubicBezTo>
                </a:path>
              </a:pathLst>
            </a:custGeom>
            <a:solidFill>
              <a:srgbClr val="F0CD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îṩḷïḓé">
              <a:extLst>
                <a:ext uri="{FF2B5EF4-FFF2-40B4-BE49-F238E27FC236}">
                  <a16:creationId xmlns:a16="http://schemas.microsoft.com/office/drawing/2014/main" id="{0C59A5C3-10E6-44C2-B339-99B073EC212B}"/>
                </a:ext>
              </a:extLst>
            </p:cNvPr>
            <p:cNvSpPr/>
            <p:nvPr/>
          </p:nvSpPr>
          <p:spPr bwMode="auto">
            <a:xfrm>
              <a:off x="7386181" y="4906375"/>
              <a:ext cx="78237" cy="75866"/>
            </a:xfrm>
            <a:custGeom>
              <a:avLst/>
              <a:gdLst>
                <a:gd name="T0" fmla="*/ 15 w 28"/>
                <a:gd name="T1" fmla="*/ 1 h 27"/>
                <a:gd name="T2" fmla="*/ 24 w 28"/>
                <a:gd name="T3" fmla="*/ 10 h 27"/>
                <a:gd name="T4" fmla="*/ 27 w 28"/>
                <a:gd name="T5" fmla="*/ 17 h 27"/>
                <a:gd name="T6" fmla="*/ 15 w 28"/>
                <a:gd name="T7" fmla="*/ 27 h 27"/>
                <a:gd name="T8" fmla="*/ 11 w 28"/>
                <a:gd name="T9" fmla="*/ 27 h 27"/>
                <a:gd name="T10" fmla="*/ 2 w 28"/>
                <a:gd name="T11" fmla="*/ 24 h 27"/>
                <a:gd name="T12" fmla="*/ 2 w 28"/>
                <a:gd name="T13" fmla="*/ 24 h 27"/>
                <a:gd name="T14" fmla="*/ 3 w 28"/>
                <a:gd name="T15" fmla="*/ 15 h 27"/>
                <a:gd name="T16" fmla="*/ 15 w 28"/>
                <a:gd name="T17"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5" y="1"/>
                  </a:moveTo>
                  <a:cubicBezTo>
                    <a:pt x="16" y="0"/>
                    <a:pt x="28" y="2"/>
                    <a:pt x="24" y="10"/>
                  </a:cubicBezTo>
                  <a:cubicBezTo>
                    <a:pt x="22" y="12"/>
                    <a:pt x="28" y="14"/>
                    <a:pt x="27" y="17"/>
                  </a:cubicBezTo>
                  <a:cubicBezTo>
                    <a:pt x="25" y="23"/>
                    <a:pt x="15" y="27"/>
                    <a:pt x="15" y="27"/>
                  </a:cubicBezTo>
                  <a:cubicBezTo>
                    <a:pt x="14" y="27"/>
                    <a:pt x="12" y="27"/>
                    <a:pt x="11" y="27"/>
                  </a:cubicBezTo>
                  <a:cubicBezTo>
                    <a:pt x="7" y="27"/>
                    <a:pt x="4" y="27"/>
                    <a:pt x="2" y="24"/>
                  </a:cubicBezTo>
                  <a:cubicBezTo>
                    <a:pt x="2" y="24"/>
                    <a:pt x="2" y="24"/>
                    <a:pt x="2" y="24"/>
                  </a:cubicBezTo>
                  <a:cubicBezTo>
                    <a:pt x="0" y="21"/>
                    <a:pt x="1" y="17"/>
                    <a:pt x="3" y="15"/>
                  </a:cubicBezTo>
                  <a:cubicBezTo>
                    <a:pt x="15" y="1"/>
                    <a:pt x="15" y="1"/>
                    <a:pt x="15" y="1"/>
                  </a:cubicBezTo>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ïšļîḑé">
              <a:extLst>
                <a:ext uri="{FF2B5EF4-FFF2-40B4-BE49-F238E27FC236}">
                  <a16:creationId xmlns:a16="http://schemas.microsoft.com/office/drawing/2014/main" id="{CD457596-5596-43A6-B9D1-1C6670D7F931}"/>
                </a:ext>
              </a:extLst>
            </p:cNvPr>
            <p:cNvSpPr/>
            <p:nvPr/>
          </p:nvSpPr>
          <p:spPr bwMode="auto">
            <a:xfrm>
              <a:off x="7394478" y="4928897"/>
              <a:ext cx="18966" cy="13039"/>
            </a:xfrm>
            <a:custGeom>
              <a:avLst/>
              <a:gdLst>
                <a:gd name="T0" fmla="*/ 7 w 7"/>
                <a:gd name="T1" fmla="*/ 0 h 5"/>
                <a:gd name="T2" fmla="*/ 0 w 7"/>
                <a:gd name="T3" fmla="*/ 1 h 5"/>
                <a:gd name="T4" fmla="*/ 2 w 7"/>
                <a:gd name="T5" fmla="*/ 5 h 5"/>
                <a:gd name="T6" fmla="*/ 7 w 7"/>
                <a:gd name="T7" fmla="*/ 0 h 5"/>
              </a:gdLst>
              <a:ahLst/>
              <a:cxnLst>
                <a:cxn ang="0">
                  <a:pos x="T0" y="T1"/>
                </a:cxn>
                <a:cxn ang="0">
                  <a:pos x="T2" y="T3"/>
                </a:cxn>
                <a:cxn ang="0">
                  <a:pos x="T4" y="T5"/>
                </a:cxn>
                <a:cxn ang="0">
                  <a:pos x="T6" y="T7"/>
                </a:cxn>
              </a:cxnLst>
              <a:rect l="0" t="0" r="r" b="b"/>
              <a:pathLst>
                <a:path w="7" h="5">
                  <a:moveTo>
                    <a:pt x="7" y="0"/>
                  </a:moveTo>
                  <a:cubicBezTo>
                    <a:pt x="7" y="0"/>
                    <a:pt x="0" y="0"/>
                    <a:pt x="0" y="1"/>
                  </a:cubicBezTo>
                  <a:cubicBezTo>
                    <a:pt x="2" y="3"/>
                    <a:pt x="2" y="5"/>
                    <a:pt x="2" y="5"/>
                  </a:cubicBezTo>
                  <a:lnTo>
                    <a:pt x="7"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í$lidé">
              <a:extLst>
                <a:ext uri="{FF2B5EF4-FFF2-40B4-BE49-F238E27FC236}">
                  <a16:creationId xmlns:a16="http://schemas.microsoft.com/office/drawing/2014/main" id="{F05D9A67-D7CE-4F8E-AA1C-F9DE7A82C2AC}"/>
                </a:ext>
              </a:extLst>
            </p:cNvPr>
            <p:cNvSpPr/>
            <p:nvPr/>
          </p:nvSpPr>
          <p:spPr bwMode="auto">
            <a:xfrm>
              <a:off x="7427670" y="4892148"/>
              <a:ext cx="81792" cy="100761"/>
            </a:xfrm>
            <a:custGeom>
              <a:avLst/>
              <a:gdLst>
                <a:gd name="T0" fmla="*/ 12 w 29"/>
                <a:gd name="T1" fmla="*/ 0 h 36"/>
                <a:gd name="T2" fmla="*/ 24 w 29"/>
                <a:gd name="T3" fmla="*/ 23 h 36"/>
                <a:gd name="T4" fmla="*/ 1 w 29"/>
                <a:gd name="T5" fmla="*/ 33 h 36"/>
                <a:gd name="T6" fmla="*/ 1 w 29"/>
                <a:gd name="T7" fmla="*/ 28 h 36"/>
                <a:gd name="T8" fmla="*/ 6 w 29"/>
                <a:gd name="T9" fmla="*/ 19 h 36"/>
                <a:gd name="T10" fmla="*/ 5 w 29"/>
                <a:gd name="T11" fmla="*/ 13 h 36"/>
                <a:gd name="T12" fmla="*/ 0 w 29"/>
                <a:gd name="T13" fmla="*/ 6 h 36"/>
                <a:gd name="T14" fmla="*/ 12 w 29"/>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6">
                  <a:moveTo>
                    <a:pt x="12" y="0"/>
                  </a:moveTo>
                  <a:cubicBezTo>
                    <a:pt x="23" y="1"/>
                    <a:pt x="29" y="12"/>
                    <a:pt x="24" y="23"/>
                  </a:cubicBezTo>
                  <a:cubicBezTo>
                    <a:pt x="18" y="36"/>
                    <a:pt x="2" y="34"/>
                    <a:pt x="1" y="33"/>
                  </a:cubicBezTo>
                  <a:cubicBezTo>
                    <a:pt x="0" y="32"/>
                    <a:pt x="0" y="29"/>
                    <a:pt x="1" y="28"/>
                  </a:cubicBezTo>
                  <a:cubicBezTo>
                    <a:pt x="3" y="26"/>
                    <a:pt x="7" y="26"/>
                    <a:pt x="6" y="19"/>
                  </a:cubicBezTo>
                  <a:cubicBezTo>
                    <a:pt x="6" y="17"/>
                    <a:pt x="5" y="15"/>
                    <a:pt x="5" y="13"/>
                  </a:cubicBezTo>
                  <a:cubicBezTo>
                    <a:pt x="5" y="6"/>
                    <a:pt x="1" y="9"/>
                    <a:pt x="0" y="6"/>
                  </a:cubicBezTo>
                  <a:cubicBezTo>
                    <a:pt x="0" y="4"/>
                    <a:pt x="3" y="0"/>
                    <a:pt x="12" y="0"/>
                  </a:cubicBezTo>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ïSḻiḍé">
              <a:extLst>
                <a:ext uri="{FF2B5EF4-FFF2-40B4-BE49-F238E27FC236}">
                  <a16:creationId xmlns:a16="http://schemas.microsoft.com/office/drawing/2014/main" id="{7EA28623-341D-4888-838E-77DD85A4A9C2}"/>
                </a:ext>
              </a:extLst>
            </p:cNvPr>
            <p:cNvSpPr/>
            <p:nvPr/>
          </p:nvSpPr>
          <p:spPr bwMode="auto">
            <a:xfrm>
              <a:off x="7439524" y="4947862"/>
              <a:ext cx="16596" cy="11854"/>
            </a:xfrm>
            <a:custGeom>
              <a:avLst/>
              <a:gdLst>
                <a:gd name="T0" fmla="*/ 1 w 6"/>
                <a:gd name="T1" fmla="*/ 1 h 4"/>
                <a:gd name="T2" fmla="*/ 6 w 6"/>
                <a:gd name="T3" fmla="*/ 3 h 4"/>
                <a:gd name="T4" fmla="*/ 0 w 6"/>
                <a:gd name="T5" fmla="*/ 4 h 4"/>
                <a:gd name="T6" fmla="*/ 1 w 6"/>
                <a:gd name="T7" fmla="*/ 1 h 4"/>
              </a:gdLst>
              <a:ahLst/>
              <a:cxnLst>
                <a:cxn ang="0">
                  <a:pos x="T0" y="T1"/>
                </a:cxn>
                <a:cxn ang="0">
                  <a:pos x="T2" y="T3"/>
                </a:cxn>
                <a:cxn ang="0">
                  <a:pos x="T4" y="T5"/>
                </a:cxn>
                <a:cxn ang="0">
                  <a:pos x="T6" y="T7"/>
                </a:cxn>
              </a:cxnLst>
              <a:rect l="0" t="0" r="r" b="b"/>
              <a:pathLst>
                <a:path w="6" h="4">
                  <a:moveTo>
                    <a:pt x="1" y="1"/>
                  </a:moveTo>
                  <a:cubicBezTo>
                    <a:pt x="1" y="1"/>
                    <a:pt x="6" y="0"/>
                    <a:pt x="6" y="3"/>
                  </a:cubicBezTo>
                  <a:cubicBezTo>
                    <a:pt x="6" y="4"/>
                    <a:pt x="0" y="4"/>
                    <a:pt x="0" y="4"/>
                  </a:cubicBezTo>
                  <a:cubicBezTo>
                    <a:pt x="1" y="1"/>
                    <a:pt x="1" y="1"/>
                    <a:pt x="1" y="1"/>
                  </a:cubicBezTo>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ísľîḍe">
              <a:extLst>
                <a:ext uri="{FF2B5EF4-FFF2-40B4-BE49-F238E27FC236}">
                  <a16:creationId xmlns:a16="http://schemas.microsoft.com/office/drawing/2014/main" id="{71552E2E-EC0D-49A5-881E-F0133FFA3C72}"/>
                </a:ext>
              </a:extLst>
            </p:cNvPr>
            <p:cNvSpPr/>
            <p:nvPr/>
          </p:nvSpPr>
          <p:spPr bwMode="auto">
            <a:xfrm>
              <a:off x="7476271" y="5184943"/>
              <a:ext cx="18966" cy="45045"/>
            </a:xfrm>
            <a:custGeom>
              <a:avLst/>
              <a:gdLst>
                <a:gd name="T0" fmla="*/ 2 w 7"/>
                <a:gd name="T1" fmla="*/ 0 h 16"/>
                <a:gd name="T2" fmla="*/ 7 w 7"/>
                <a:gd name="T3" fmla="*/ 9 h 16"/>
                <a:gd name="T4" fmla="*/ 3 w 7"/>
                <a:gd name="T5" fmla="*/ 15 h 16"/>
                <a:gd name="T6" fmla="*/ 0 w 7"/>
                <a:gd name="T7" fmla="*/ 3 h 16"/>
                <a:gd name="T8" fmla="*/ 2 w 7"/>
                <a:gd name="T9" fmla="*/ 0 h 16"/>
              </a:gdLst>
              <a:ahLst/>
              <a:cxnLst>
                <a:cxn ang="0">
                  <a:pos x="T0" y="T1"/>
                </a:cxn>
                <a:cxn ang="0">
                  <a:pos x="T2" y="T3"/>
                </a:cxn>
                <a:cxn ang="0">
                  <a:pos x="T4" y="T5"/>
                </a:cxn>
                <a:cxn ang="0">
                  <a:pos x="T6" y="T7"/>
                </a:cxn>
                <a:cxn ang="0">
                  <a:pos x="T8" y="T9"/>
                </a:cxn>
              </a:cxnLst>
              <a:rect l="0" t="0" r="r" b="b"/>
              <a:pathLst>
                <a:path w="7" h="16">
                  <a:moveTo>
                    <a:pt x="2" y="0"/>
                  </a:moveTo>
                  <a:cubicBezTo>
                    <a:pt x="2" y="0"/>
                    <a:pt x="7" y="2"/>
                    <a:pt x="7" y="9"/>
                  </a:cubicBezTo>
                  <a:cubicBezTo>
                    <a:pt x="6" y="16"/>
                    <a:pt x="3" y="15"/>
                    <a:pt x="3" y="15"/>
                  </a:cubicBezTo>
                  <a:cubicBezTo>
                    <a:pt x="3" y="15"/>
                    <a:pt x="0" y="5"/>
                    <a:pt x="0" y="3"/>
                  </a:cubicBezTo>
                  <a:cubicBezTo>
                    <a:pt x="0" y="2"/>
                    <a:pt x="2" y="0"/>
                    <a:pt x="2" y="0"/>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îsļîḍe">
              <a:extLst>
                <a:ext uri="{FF2B5EF4-FFF2-40B4-BE49-F238E27FC236}">
                  <a16:creationId xmlns:a16="http://schemas.microsoft.com/office/drawing/2014/main" id="{F6FD23FF-1271-4B0E-82EB-43A7760BEABB}"/>
                </a:ext>
              </a:extLst>
            </p:cNvPr>
            <p:cNvSpPr/>
            <p:nvPr/>
          </p:nvSpPr>
          <p:spPr bwMode="auto">
            <a:xfrm>
              <a:off x="7470345" y="5187315"/>
              <a:ext cx="10668" cy="20153"/>
            </a:xfrm>
            <a:custGeom>
              <a:avLst/>
              <a:gdLst>
                <a:gd name="T0" fmla="*/ 4 w 4"/>
                <a:gd name="T1" fmla="*/ 0 h 7"/>
                <a:gd name="T2" fmla="*/ 4 w 4"/>
                <a:gd name="T3" fmla="*/ 0 h 7"/>
                <a:gd name="T4" fmla="*/ 3 w 4"/>
                <a:gd name="T5" fmla="*/ 0 h 7"/>
                <a:gd name="T6" fmla="*/ 2 w 4"/>
                <a:gd name="T7" fmla="*/ 2 h 7"/>
                <a:gd name="T8" fmla="*/ 2 w 4"/>
                <a:gd name="T9" fmla="*/ 2 h 7"/>
                <a:gd name="T10" fmla="*/ 2 w 4"/>
                <a:gd name="T11" fmla="*/ 2 h 7"/>
                <a:gd name="T12" fmla="*/ 2 w 4"/>
                <a:gd name="T13" fmla="*/ 3 h 7"/>
                <a:gd name="T14" fmla="*/ 2 w 4"/>
                <a:gd name="T15" fmla="*/ 3 h 7"/>
                <a:gd name="T16" fmla="*/ 2 w 4"/>
                <a:gd name="T17" fmla="*/ 3 h 7"/>
                <a:gd name="T18" fmla="*/ 1 w 4"/>
                <a:gd name="T19" fmla="*/ 5 h 7"/>
                <a:gd name="T20" fmla="*/ 1 w 4"/>
                <a:gd name="T21" fmla="*/ 5 h 7"/>
                <a:gd name="T22" fmla="*/ 1 w 4"/>
                <a:gd name="T23" fmla="*/ 5 h 7"/>
                <a:gd name="T24" fmla="*/ 1 w 4"/>
                <a:gd name="T25" fmla="*/ 5 h 7"/>
                <a:gd name="T26" fmla="*/ 0 w 4"/>
                <a:gd name="T27" fmla="*/ 6 h 7"/>
                <a:gd name="T28" fmla="*/ 0 w 4"/>
                <a:gd name="T29" fmla="*/ 7 h 7"/>
                <a:gd name="T30" fmla="*/ 1 w 4"/>
                <a:gd name="T31" fmla="*/ 7 h 7"/>
                <a:gd name="T32" fmla="*/ 2 w 4"/>
                <a:gd name="T33" fmla="*/ 7 h 7"/>
                <a:gd name="T34" fmla="*/ 2 w 4"/>
                <a:gd name="T35" fmla="*/ 6 h 7"/>
                <a:gd name="T36" fmla="*/ 2 w 4"/>
                <a:gd name="T37" fmla="*/ 6 h 7"/>
                <a:gd name="T38" fmla="*/ 3 w 4"/>
                <a:gd name="T39" fmla="*/ 6 h 7"/>
                <a:gd name="T40" fmla="*/ 3 w 4"/>
                <a:gd name="T41" fmla="*/ 6 h 7"/>
                <a:gd name="T42" fmla="*/ 4 w 4"/>
                <a:gd name="T43" fmla="*/ 4 h 7"/>
                <a:gd name="T44" fmla="*/ 4 w 4"/>
                <a:gd name="T45" fmla="*/ 2 h 7"/>
                <a:gd name="T46" fmla="*/ 4 w 4"/>
                <a:gd name="T4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 h="7">
                  <a:moveTo>
                    <a:pt x="4" y="0"/>
                  </a:moveTo>
                  <a:cubicBezTo>
                    <a:pt x="4" y="0"/>
                    <a:pt x="4" y="0"/>
                    <a:pt x="4" y="0"/>
                  </a:cubicBezTo>
                  <a:cubicBezTo>
                    <a:pt x="3" y="0"/>
                    <a:pt x="3" y="0"/>
                    <a:pt x="3" y="0"/>
                  </a:cubicBezTo>
                  <a:cubicBezTo>
                    <a:pt x="3" y="1"/>
                    <a:pt x="2" y="1"/>
                    <a:pt x="2" y="2"/>
                  </a:cubicBezTo>
                  <a:cubicBezTo>
                    <a:pt x="2" y="2"/>
                    <a:pt x="2" y="2"/>
                    <a:pt x="2" y="2"/>
                  </a:cubicBezTo>
                  <a:cubicBezTo>
                    <a:pt x="2" y="2"/>
                    <a:pt x="2" y="2"/>
                    <a:pt x="2" y="2"/>
                  </a:cubicBezTo>
                  <a:cubicBezTo>
                    <a:pt x="2" y="3"/>
                    <a:pt x="2" y="3"/>
                    <a:pt x="2" y="3"/>
                  </a:cubicBezTo>
                  <a:cubicBezTo>
                    <a:pt x="2" y="3"/>
                    <a:pt x="2" y="3"/>
                    <a:pt x="2" y="3"/>
                  </a:cubicBezTo>
                  <a:cubicBezTo>
                    <a:pt x="2" y="3"/>
                    <a:pt x="2" y="3"/>
                    <a:pt x="2" y="3"/>
                  </a:cubicBezTo>
                  <a:cubicBezTo>
                    <a:pt x="1" y="4"/>
                    <a:pt x="1" y="4"/>
                    <a:pt x="1" y="5"/>
                  </a:cubicBezTo>
                  <a:cubicBezTo>
                    <a:pt x="1" y="5"/>
                    <a:pt x="1" y="5"/>
                    <a:pt x="1" y="5"/>
                  </a:cubicBezTo>
                  <a:cubicBezTo>
                    <a:pt x="1" y="5"/>
                    <a:pt x="1" y="5"/>
                    <a:pt x="1" y="5"/>
                  </a:cubicBezTo>
                  <a:cubicBezTo>
                    <a:pt x="1" y="5"/>
                    <a:pt x="1" y="5"/>
                    <a:pt x="1" y="5"/>
                  </a:cubicBezTo>
                  <a:cubicBezTo>
                    <a:pt x="0" y="6"/>
                    <a:pt x="0" y="6"/>
                    <a:pt x="0" y="6"/>
                  </a:cubicBezTo>
                  <a:cubicBezTo>
                    <a:pt x="0" y="7"/>
                    <a:pt x="0" y="7"/>
                    <a:pt x="0" y="7"/>
                  </a:cubicBezTo>
                  <a:cubicBezTo>
                    <a:pt x="1" y="7"/>
                    <a:pt x="1" y="7"/>
                    <a:pt x="1" y="7"/>
                  </a:cubicBezTo>
                  <a:cubicBezTo>
                    <a:pt x="2" y="7"/>
                    <a:pt x="2" y="7"/>
                    <a:pt x="2" y="7"/>
                  </a:cubicBezTo>
                  <a:cubicBezTo>
                    <a:pt x="2" y="6"/>
                    <a:pt x="2" y="6"/>
                    <a:pt x="2" y="6"/>
                  </a:cubicBezTo>
                  <a:cubicBezTo>
                    <a:pt x="2" y="6"/>
                    <a:pt x="2" y="6"/>
                    <a:pt x="2" y="6"/>
                  </a:cubicBezTo>
                  <a:cubicBezTo>
                    <a:pt x="3" y="6"/>
                    <a:pt x="3" y="6"/>
                    <a:pt x="3" y="6"/>
                  </a:cubicBezTo>
                  <a:cubicBezTo>
                    <a:pt x="3" y="6"/>
                    <a:pt x="3" y="6"/>
                    <a:pt x="3" y="6"/>
                  </a:cubicBezTo>
                  <a:cubicBezTo>
                    <a:pt x="3" y="5"/>
                    <a:pt x="3" y="5"/>
                    <a:pt x="4" y="4"/>
                  </a:cubicBezTo>
                  <a:cubicBezTo>
                    <a:pt x="4" y="3"/>
                    <a:pt x="4" y="3"/>
                    <a:pt x="4" y="2"/>
                  </a:cubicBezTo>
                  <a:cubicBezTo>
                    <a:pt x="4" y="2"/>
                    <a:pt x="4" y="1"/>
                    <a:pt x="4" y="0"/>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íS1îḍé">
              <a:extLst>
                <a:ext uri="{FF2B5EF4-FFF2-40B4-BE49-F238E27FC236}">
                  <a16:creationId xmlns:a16="http://schemas.microsoft.com/office/drawing/2014/main" id="{5B19BF19-E005-488E-9ADC-963839974217}"/>
                </a:ext>
              </a:extLst>
            </p:cNvPr>
            <p:cNvSpPr/>
            <p:nvPr/>
          </p:nvSpPr>
          <p:spPr bwMode="auto">
            <a:xfrm>
              <a:off x="7466787" y="5170720"/>
              <a:ext cx="36747" cy="30821"/>
            </a:xfrm>
            <a:custGeom>
              <a:avLst/>
              <a:gdLst>
                <a:gd name="T0" fmla="*/ 5 w 13"/>
                <a:gd name="T1" fmla="*/ 1 h 11"/>
                <a:gd name="T2" fmla="*/ 2 w 13"/>
                <a:gd name="T3" fmla="*/ 2 h 11"/>
                <a:gd name="T4" fmla="*/ 1 w 13"/>
                <a:gd name="T5" fmla="*/ 6 h 11"/>
                <a:gd name="T6" fmla="*/ 12 w 13"/>
                <a:gd name="T7" fmla="*/ 10 h 11"/>
                <a:gd name="T8" fmla="*/ 13 w 13"/>
                <a:gd name="T9" fmla="*/ 5 h 11"/>
                <a:gd name="T10" fmla="*/ 5 w 13"/>
                <a:gd name="T11" fmla="*/ 1 h 11"/>
              </a:gdLst>
              <a:ahLst/>
              <a:cxnLst>
                <a:cxn ang="0">
                  <a:pos x="T0" y="T1"/>
                </a:cxn>
                <a:cxn ang="0">
                  <a:pos x="T2" y="T3"/>
                </a:cxn>
                <a:cxn ang="0">
                  <a:pos x="T4" y="T5"/>
                </a:cxn>
                <a:cxn ang="0">
                  <a:pos x="T6" y="T7"/>
                </a:cxn>
                <a:cxn ang="0">
                  <a:pos x="T8" y="T9"/>
                </a:cxn>
                <a:cxn ang="0">
                  <a:pos x="T10" y="T11"/>
                </a:cxn>
              </a:cxnLst>
              <a:rect l="0" t="0" r="r" b="b"/>
              <a:pathLst>
                <a:path w="13" h="11">
                  <a:moveTo>
                    <a:pt x="5" y="1"/>
                  </a:moveTo>
                  <a:cubicBezTo>
                    <a:pt x="5" y="1"/>
                    <a:pt x="3" y="0"/>
                    <a:pt x="2" y="2"/>
                  </a:cubicBezTo>
                  <a:cubicBezTo>
                    <a:pt x="0" y="3"/>
                    <a:pt x="1" y="6"/>
                    <a:pt x="1" y="6"/>
                  </a:cubicBezTo>
                  <a:cubicBezTo>
                    <a:pt x="2" y="7"/>
                    <a:pt x="11" y="11"/>
                    <a:pt x="12" y="10"/>
                  </a:cubicBezTo>
                  <a:cubicBezTo>
                    <a:pt x="12" y="8"/>
                    <a:pt x="13" y="6"/>
                    <a:pt x="13" y="5"/>
                  </a:cubicBezTo>
                  <a:cubicBezTo>
                    <a:pt x="12" y="4"/>
                    <a:pt x="5" y="1"/>
                    <a:pt x="5" y="1"/>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9" name="íṩḷíďé">
              <a:extLst>
                <a:ext uri="{FF2B5EF4-FFF2-40B4-BE49-F238E27FC236}">
                  <a16:creationId xmlns:a16="http://schemas.microsoft.com/office/drawing/2014/main" id="{85EEB38A-F2D6-4017-A640-47B1E3D863E2}"/>
                </a:ext>
              </a:extLst>
            </p:cNvPr>
            <p:cNvSpPr/>
            <p:nvPr/>
          </p:nvSpPr>
          <p:spPr bwMode="auto">
            <a:xfrm>
              <a:off x="7444266" y="4953790"/>
              <a:ext cx="5927" cy="2370"/>
            </a:xfrm>
            <a:custGeom>
              <a:avLst/>
              <a:gdLst>
                <a:gd name="T0" fmla="*/ 5 w 5"/>
                <a:gd name="T1" fmla="*/ 0 h 2"/>
                <a:gd name="T2" fmla="*/ 5 w 5"/>
                <a:gd name="T3" fmla="*/ 0 h 2"/>
                <a:gd name="T4" fmla="*/ 5 w 5"/>
                <a:gd name="T5" fmla="*/ 0 h 2"/>
                <a:gd name="T6" fmla="*/ 5 w 5"/>
                <a:gd name="T7" fmla="*/ 0 h 2"/>
                <a:gd name="T8" fmla="*/ 3 w 5"/>
                <a:gd name="T9" fmla="*/ 0 h 2"/>
                <a:gd name="T10" fmla="*/ 0 w 5"/>
                <a:gd name="T11" fmla="*/ 0 h 2"/>
                <a:gd name="T12" fmla="*/ 0 w 5"/>
                <a:gd name="T13" fmla="*/ 2 h 2"/>
                <a:gd name="T14" fmla="*/ 0 w 5"/>
                <a:gd name="T15" fmla="*/ 2 h 2"/>
                <a:gd name="T16" fmla="*/ 3 w 5"/>
                <a:gd name="T17" fmla="*/ 2 h 2"/>
                <a:gd name="T18" fmla="*/ 3 w 5"/>
                <a:gd name="T19" fmla="*/ 2 h 2"/>
                <a:gd name="T20" fmla="*/ 5 w 5"/>
                <a:gd name="T21" fmla="*/ 2 h 2"/>
                <a:gd name="T22" fmla="*/ 5 w 5"/>
                <a:gd name="T23" fmla="*/ 2 h 2"/>
                <a:gd name="T24" fmla="*/ 5 w 5"/>
                <a:gd name="T25" fmla="*/ 2 h 2"/>
                <a:gd name="T26" fmla="*/ 5 w 5"/>
                <a:gd name="T27" fmla="*/ 2 h 2"/>
                <a:gd name="T28" fmla="*/ 5 w 5"/>
                <a:gd name="T29" fmla="*/ 2 h 2"/>
                <a:gd name="T30" fmla="*/ 5 w 5"/>
                <a:gd name="T31" fmla="*/ 2 h 2"/>
                <a:gd name="T32" fmla="*/ 5 w 5"/>
                <a:gd name="T33" fmla="*/ 0 h 2"/>
                <a:gd name="T34" fmla="*/ 5 w 5"/>
                <a:gd name="T35" fmla="*/ 0 h 2"/>
                <a:gd name="T36" fmla="*/ 5 w 5"/>
                <a:gd name="T37" fmla="*/ 0 h 2"/>
                <a:gd name="T38" fmla="*/ 5 w 5"/>
                <a:gd name="T39" fmla="*/ 0 h 2"/>
                <a:gd name="T40" fmla="*/ 5 w 5"/>
                <a:gd name="T41" fmla="*/ 0 h 2"/>
                <a:gd name="T42" fmla="*/ 3 w 5"/>
                <a:gd name="T4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 h="2">
                  <a:moveTo>
                    <a:pt x="5" y="0"/>
                  </a:moveTo>
                  <a:lnTo>
                    <a:pt x="5" y="0"/>
                  </a:lnTo>
                  <a:lnTo>
                    <a:pt x="5" y="0"/>
                  </a:lnTo>
                  <a:lnTo>
                    <a:pt x="5" y="0"/>
                  </a:lnTo>
                  <a:close/>
                  <a:moveTo>
                    <a:pt x="3" y="0"/>
                  </a:moveTo>
                  <a:lnTo>
                    <a:pt x="0" y="0"/>
                  </a:lnTo>
                  <a:lnTo>
                    <a:pt x="0" y="2"/>
                  </a:lnTo>
                  <a:lnTo>
                    <a:pt x="0" y="2"/>
                  </a:lnTo>
                  <a:lnTo>
                    <a:pt x="3" y="2"/>
                  </a:lnTo>
                  <a:lnTo>
                    <a:pt x="3" y="2"/>
                  </a:lnTo>
                  <a:lnTo>
                    <a:pt x="5" y="2"/>
                  </a:lnTo>
                  <a:lnTo>
                    <a:pt x="5" y="2"/>
                  </a:lnTo>
                  <a:lnTo>
                    <a:pt x="5" y="2"/>
                  </a:lnTo>
                  <a:lnTo>
                    <a:pt x="5" y="2"/>
                  </a:lnTo>
                  <a:lnTo>
                    <a:pt x="5" y="2"/>
                  </a:lnTo>
                  <a:lnTo>
                    <a:pt x="5" y="2"/>
                  </a:lnTo>
                  <a:lnTo>
                    <a:pt x="5" y="0"/>
                  </a:lnTo>
                  <a:lnTo>
                    <a:pt x="5" y="0"/>
                  </a:lnTo>
                  <a:lnTo>
                    <a:pt x="5" y="0"/>
                  </a:lnTo>
                  <a:lnTo>
                    <a:pt x="5" y="0"/>
                  </a:lnTo>
                  <a:lnTo>
                    <a:pt x="5" y="0"/>
                  </a:lnTo>
                  <a:lnTo>
                    <a:pt x="3" y="0"/>
                  </a:lnTo>
                  <a:close/>
                </a:path>
              </a:pathLst>
            </a:custGeom>
            <a:solidFill>
              <a:srgbClr val="E8BC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íṥlîḑê">
              <a:extLst>
                <a:ext uri="{FF2B5EF4-FFF2-40B4-BE49-F238E27FC236}">
                  <a16:creationId xmlns:a16="http://schemas.microsoft.com/office/drawing/2014/main" id="{C1902082-F505-4F54-B86F-9E9D14F75630}"/>
                </a:ext>
              </a:extLst>
            </p:cNvPr>
            <p:cNvSpPr/>
            <p:nvPr/>
          </p:nvSpPr>
          <p:spPr bwMode="auto">
            <a:xfrm>
              <a:off x="7444266" y="4953790"/>
              <a:ext cx="5927" cy="2370"/>
            </a:xfrm>
            <a:custGeom>
              <a:avLst/>
              <a:gdLst>
                <a:gd name="T0" fmla="*/ 5 w 5"/>
                <a:gd name="T1" fmla="*/ 0 h 2"/>
                <a:gd name="T2" fmla="*/ 5 w 5"/>
                <a:gd name="T3" fmla="*/ 0 h 2"/>
                <a:gd name="T4" fmla="*/ 5 w 5"/>
                <a:gd name="T5" fmla="*/ 0 h 2"/>
                <a:gd name="T6" fmla="*/ 5 w 5"/>
                <a:gd name="T7" fmla="*/ 0 h 2"/>
                <a:gd name="T8" fmla="*/ 3 w 5"/>
                <a:gd name="T9" fmla="*/ 0 h 2"/>
                <a:gd name="T10" fmla="*/ 0 w 5"/>
                <a:gd name="T11" fmla="*/ 0 h 2"/>
                <a:gd name="T12" fmla="*/ 0 w 5"/>
                <a:gd name="T13" fmla="*/ 2 h 2"/>
                <a:gd name="T14" fmla="*/ 0 w 5"/>
                <a:gd name="T15" fmla="*/ 2 h 2"/>
                <a:gd name="T16" fmla="*/ 3 w 5"/>
                <a:gd name="T17" fmla="*/ 2 h 2"/>
                <a:gd name="T18" fmla="*/ 3 w 5"/>
                <a:gd name="T19" fmla="*/ 2 h 2"/>
                <a:gd name="T20" fmla="*/ 5 w 5"/>
                <a:gd name="T21" fmla="*/ 2 h 2"/>
                <a:gd name="T22" fmla="*/ 5 w 5"/>
                <a:gd name="T23" fmla="*/ 2 h 2"/>
                <a:gd name="T24" fmla="*/ 5 w 5"/>
                <a:gd name="T25" fmla="*/ 2 h 2"/>
                <a:gd name="T26" fmla="*/ 5 w 5"/>
                <a:gd name="T27" fmla="*/ 2 h 2"/>
                <a:gd name="T28" fmla="*/ 5 w 5"/>
                <a:gd name="T29" fmla="*/ 2 h 2"/>
                <a:gd name="T30" fmla="*/ 5 w 5"/>
                <a:gd name="T31" fmla="*/ 2 h 2"/>
                <a:gd name="T32" fmla="*/ 5 w 5"/>
                <a:gd name="T33" fmla="*/ 0 h 2"/>
                <a:gd name="T34" fmla="*/ 5 w 5"/>
                <a:gd name="T35" fmla="*/ 0 h 2"/>
                <a:gd name="T36" fmla="*/ 5 w 5"/>
                <a:gd name="T37" fmla="*/ 0 h 2"/>
                <a:gd name="T38" fmla="*/ 5 w 5"/>
                <a:gd name="T39" fmla="*/ 0 h 2"/>
                <a:gd name="T40" fmla="*/ 5 w 5"/>
                <a:gd name="T41" fmla="*/ 0 h 2"/>
                <a:gd name="T42" fmla="*/ 3 w 5"/>
                <a:gd name="T4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 h="2">
                  <a:moveTo>
                    <a:pt x="5" y="0"/>
                  </a:moveTo>
                  <a:lnTo>
                    <a:pt x="5" y="0"/>
                  </a:lnTo>
                  <a:lnTo>
                    <a:pt x="5" y="0"/>
                  </a:lnTo>
                  <a:lnTo>
                    <a:pt x="5" y="0"/>
                  </a:lnTo>
                  <a:moveTo>
                    <a:pt x="3" y="0"/>
                  </a:moveTo>
                  <a:lnTo>
                    <a:pt x="0" y="0"/>
                  </a:lnTo>
                  <a:lnTo>
                    <a:pt x="0" y="2"/>
                  </a:lnTo>
                  <a:lnTo>
                    <a:pt x="0" y="2"/>
                  </a:lnTo>
                  <a:lnTo>
                    <a:pt x="3" y="2"/>
                  </a:lnTo>
                  <a:lnTo>
                    <a:pt x="3" y="2"/>
                  </a:lnTo>
                  <a:lnTo>
                    <a:pt x="5" y="2"/>
                  </a:lnTo>
                  <a:lnTo>
                    <a:pt x="5" y="2"/>
                  </a:lnTo>
                  <a:lnTo>
                    <a:pt x="5" y="2"/>
                  </a:lnTo>
                  <a:lnTo>
                    <a:pt x="5" y="2"/>
                  </a:lnTo>
                  <a:lnTo>
                    <a:pt x="5" y="2"/>
                  </a:lnTo>
                  <a:lnTo>
                    <a:pt x="5" y="2"/>
                  </a:lnTo>
                  <a:lnTo>
                    <a:pt x="5" y="0"/>
                  </a:lnTo>
                  <a:lnTo>
                    <a:pt x="5" y="0"/>
                  </a:lnTo>
                  <a:lnTo>
                    <a:pt x="5" y="0"/>
                  </a:lnTo>
                  <a:lnTo>
                    <a:pt x="5" y="0"/>
                  </a:lnTo>
                  <a:lnTo>
                    <a:pt x="5" y="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ïṣ1iḑé">
              <a:extLst>
                <a:ext uri="{FF2B5EF4-FFF2-40B4-BE49-F238E27FC236}">
                  <a16:creationId xmlns:a16="http://schemas.microsoft.com/office/drawing/2014/main" id="{81CA7BB6-63DA-4704-8F1C-A46F191421FD}"/>
                </a:ext>
              </a:extLst>
            </p:cNvPr>
            <p:cNvSpPr/>
            <p:nvPr/>
          </p:nvSpPr>
          <p:spPr bwMode="auto">
            <a:xfrm>
              <a:off x="7332838" y="5510929"/>
              <a:ext cx="61641" cy="8297"/>
            </a:xfrm>
            <a:custGeom>
              <a:avLst/>
              <a:gdLst>
                <a:gd name="T0" fmla="*/ 1 w 22"/>
                <a:gd name="T1" fmla="*/ 1 h 3"/>
                <a:gd name="T2" fmla="*/ 22 w 22"/>
                <a:gd name="T3" fmla="*/ 1 h 3"/>
                <a:gd name="T4" fmla="*/ 22 w 22"/>
                <a:gd name="T5" fmla="*/ 0 h 3"/>
                <a:gd name="T6" fmla="*/ 1 w 22"/>
                <a:gd name="T7" fmla="*/ 0 h 3"/>
                <a:gd name="T8" fmla="*/ 1 w 22"/>
                <a:gd name="T9" fmla="*/ 1 h 3"/>
              </a:gdLst>
              <a:ahLst/>
              <a:cxnLst>
                <a:cxn ang="0">
                  <a:pos x="T0" y="T1"/>
                </a:cxn>
                <a:cxn ang="0">
                  <a:pos x="T2" y="T3"/>
                </a:cxn>
                <a:cxn ang="0">
                  <a:pos x="T4" y="T5"/>
                </a:cxn>
                <a:cxn ang="0">
                  <a:pos x="T6" y="T7"/>
                </a:cxn>
                <a:cxn ang="0">
                  <a:pos x="T8" y="T9"/>
                </a:cxn>
              </a:cxnLst>
              <a:rect l="0" t="0" r="r" b="b"/>
              <a:pathLst>
                <a:path w="22" h="3">
                  <a:moveTo>
                    <a:pt x="1" y="1"/>
                  </a:moveTo>
                  <a:cubicBezTo>
                    <a:pt x="3" y="3"/>
                    <a:pt x="22" y="1"/>
                    <a:pt x="22" y="1"/>
                  </a:cubicBezTo>
                  <a:cubicBezTo>
                    <a:pt x="22" y="1"/>
                    <a:pt x="22" y="1"/>
                    <a:pt x="22" y="0"/>
                  </a:cubicBezTo>
                  <a:cubicBezTo>
                    <a:pt x="1" y="0"/>
                    <a:pt x="1" y="0"/>
                    <a:pt x="1" y="0"/>
                  </a:cubicBezTo>
                  <a:cubicBezTo>
                    <a:pt x="0" y="1"/>
                    <a:pt x="0" y="1"/>
                    <a:pt x="1" y="1"/>
                  </a:cubicBez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íśļídè">
              <a:extLst>
                <a:ext uri="{FF2B5EF4-FFF2-40B4-BE49-F238E27FC236}">
                  <a16:creationId xmlns:a16="http://schemas.microsoft.com/office/drawing/2014/main" id="{0DA5C5D2-BAF0-42DE-A75E-56F9FA5DB6F9}"/>
                </a:ext>
              </a:extLst>
            </p:cNvPr>
            <p:cNvSpPr/>
            <p:nvPr/>
          </p:nvSpPr>
          <p:spPr bwMode="auto">
            <a:xfrm>
              <a:off x="7343505" y="5500262"/>
              <a:ext cx="5927" cy="8297"/>
            </a:xfrm>
            <a:custGeom>
              <a:avLst/>
              <a:gdLst>
                <a:gd name="T0" fmla="*/ 2 w 2"/>
                <a:gd name="T1" fmla="*/ 2 h 3"/>
                <a:gd name="T2" fmla="*/ 1 w 2"/>
                <a:gd name="T3" fmla="*/ 1 h 3"/>
                <a:gd name="T4" fmla="*/ 1 w 2"/>
                <a:gd name="T5" fmla="*/ 0 h 3"/>
                <a:gd name="T6" fmla="*/ 1 w 2"/>
                <a:gd name="T7" fmla="*/ 0 h 3"/>
                <a:gd name="T8" fmla="*/ 0 w 2"/>
                <a:gd name="T9" fmla="*/ 2 h 3"/>
                <a:gd name="T10" fmla="*/ 1 w 2"/>
                <a:gd name="T11" fmla="*/ 3 h 3"/>
                <a:gd name="T12" fmla="*/ 1 w 2"/>
                <a:gd name="T13" fmla="*/ 3 h 3"/>
                <a:gd name="T14" fmla="*/ 1 w 2"/>
                <a:gd name="T15" fmla="*/ 3 h 3"/>
                <a:gd name="T16" fmla="*/ 2 w 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2" y="2"/>
                  </a:moveTo>
                  <a:cubicBezTo>
                    <a:pt x="1" y="1"/>
                    <a:pt x="1" y="1"/>
                    <a:pt x="1" y="1"/>
                  </a:cubicBezTo>
                  <a:cubicBezTo>
                    <a:pt x="1" y="1"/>
                    <a:pt x="1" y="0"/>
                    <a:pt x="1" y="0"/>
                  </a:cubicBezTo>
                  <a:cubicBezTo>
                    <a:pt x="1" y="0"/>
                    <a:pt x="1" y="0"/>
                    <a:pt x="1" y="0"/>
                  </a:cubicBezTo>
                  <a:cubicBezTo>
                    <a:pt x="0" y="0"/>
                    <a:pt x="0" y="1"/>
                    <a:pt x="0" y="2"/>
                  </a:cubicBezTo>
                  <a:cubicBezTo>
                    <a:pt x="1" y="3"/>
                    <a:pt x="1" y="3"/>
                    <a:pt x="1" y="3"/>
                  </a:cubicBezTo>
                  <a:cubicBezTo>
                    <a:pt x="1" y="3"/>
                    <a:pt x="1" y="3"/>
                    <a:pt x="1" y="3"/>
                  </a:cubicBezTo>
                  <a:cubicBezTo>
                    <a:pt x="1" y="3"/>
                    <a:pt x="1" y="3"/>
                    <a:pt x="1" y="3"/>
                  </a:cubicBezTo>
                  <a:lnTo>
                    <a:pt x="2" y="2"/>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ïṧḷïďe">
              <a:extLst>
                <a:ext uri="{FF2B5EF4-FFF2-40B4-BE49-F238E27FC236}">
                  <a16:creationId xmlns:a16="http://schemas.microsoft.com/office/drawing/2014/main" id="{DCCA5619-8233-409F-BB19-EB85C9548FE9}"/>
                </a:ext>
              </a:extLst>
            </p:cNvPr>
            <p:cNvSpPr/>
            <p:nvPr/>
          </p:nvSpPr>
          <p:spPr bwMode="auto">
            <a:xfrm>
              <a:off x="7349434" y="5494334"/>
              <a:ext cx="2370" cy="10668"/>
            </a:xfrm>
            <a:custGeom>
              <a:avLst/>
              <a:gdLst>
                <a:gd name="T0" fmla="*/ 1 w 1"/>
                <a:gd name="T1" fmla="*/ 3 h 4"/>
                <a:gd name="T2" fmla="*/ 1 w 1"/>
                <a:gd name="T3" fmla="*/ 3 h 4"/>
                <a:gd name="T4" fmla="*/ 1 w 1"/>
                <a:gd name="T5" fmla="*/ 2 h 4"/>
                <a:gd name="T6" fmla="*/ 1 w 1"/>
                <a:gd name="T7" fmla="*/ 1 h 4"/>
                <a:gd name="T8" fmla="*/ 0 w 1"/>
                <a:gd name="T9" fmla="*/ 0 h 4"/>
                <a:gd name="T10" fmla="*/ 0 w 1"/>
                <a:gd name="T11" fmla="*/ 1 h 4"/>
                <a:gd name="T12" fmla="*/ 0 w 1"/>
                <a:gd name="T13" fmla="*/ 2 h 4"/>
                <a:gd name="T14" fmla="*/ 0 w 1"/>
                <a:gd name="T15" fmla="*/ 3 h 4"/>
                <a:gd name="T16" fmla="*/ 0 w 1"/>
                <a:gd name="T17" fmla="*/ 4 h 4"/>
                <a:gd name="T18" fmla="*/ 1 w 1"/>
                <a:gd name="T19" fmla="*/ 4 h 4"/>
                <a:gd name="T20" fmla="*/ 1 w 1"/>
                <a:gd name="T21" fmla="*/ 4 h 4"/>
                <a:gd name="T22" fmla="*/ 1 w 1"/>
                <a:gd name="T23" fmla="*/ 4 h 4"/>
                <a:gd name="T24" fmla="*/ 1 w 1"/>
                <a:gd name="T25" fmla="*/ 4 h 4"/>
                <a:gd name="T26" fmla="*/ 1 w 1"/>
                <a:gd name="T2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3"/>
                  </a:moveTo>
                  <a:cubicBezTo>
                    <a:pt x="1" y="3"/>
                    <a:pt x="1" y="3"/>
                    <a:pt x="1" y="3"/>
                  </a:cubicBezTo>
                  <a:cubicBezTo>
                    <a:pt x="1" y="2"/>
                    <a:pt x="1" y="2"/>
                    <a:pt x="1" y="2"/>
                  </a:cubicBezTo>
                  <a:cubicBezTo>
                    <a:pt x="1" y="2"/>
                    <a:pt x="1" y="1"/>
                    <a:pt x="1" y="1"/>
                  </a:cubicBezTo>
                  <a:cubicBezTo>
                    <a:pt x="0" y="0"/>
                    <a:pt x="0" y="0"/>
                    <a:pt x="0" y="0"/>
                  </a:cubicBezTo>
                  <a:cubicBezTo>
                    <a:pt x="0" y="1"/>
                    <a:pt x="0" y="1"/>
                    <a:pt x="0" y="1"/>
                  </a:cubicBezTo>
                  <a:cubicBezTo>
                    <a:pt x="0" y="1"/>
                    <a:pt x="0" y="2"/>
                    <a:pt x="0" y="2"/>
                  </a:cubicBezTo>
                  <a:cubicBezTo>
                    <a:pt x="0" y="3"/>
                    <a:pt x="0" y="3"/>
                    <a:pt x="0" y="3"/>
                  </a:cubicBezTo>
                  <a:cubicBezTo>
                    <a:pt x="0" y="4"/>
                    <a:pt x="0" y="4"/>
                    <a:pt x="0" y="4"/>
                  </a:cubicBezTo>
                  <a:cubicBezTo>
                    <a:pt x="1" y="4"/>
                    <a:pt x="1" y="4"/>
                    <a:pt x="1" y="4"/>
                  </a:cubicBezTo>
                  <a:cubicBezTo>
                    <a:pt x="1" y="4"/>
                    <a:pt x="1" y="4"/>
                    <a:pt x="1" y="4"/>
                  </a:cubicBezTo>
                  <a:cubicBezTo>
                    <a:pt x="1" y="4"/>
                    <a:pt x="1" y="4"/>
                    <a:pt x="1" y="4"/>
                  </a:cubicBezTo>
                  <a:cubicBezTo>
                    <a:pt x="1" y="4"/>
                    <a:pt x="1" y="4"/>
                    <a:pt x="1" y="4"/>
                  </a:cubicBezTo>
                  <a:lnTo>
                    <a:pt x="1" y="3"/>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îṡļíḓê">
              <a:extLst>
                <a:ext uri="{FF2B5EF4-FFF2-40B4-BE49-F238E27FC236}">
                  <a16:creationId xmlns:a16="http://schemas.microsoft.com/office/drawing/2014/main" id="{F9412559-FAB1-4A8F-B413-A22BE5946258}"/>
                </a:ext>
              </a:extLst>
            </p:cNvPr>
            <p:cNvSpPr/>
            <p:nvPr/>
          </p:nvSpPr>
          <p:spPr bwMode="auto">
            <a:xfrm>
              <a:off x="7433596" y="5488408"/>
              <a:ext cx="67569" cy="30821"/>
            </a:xfrm>
            <a:custGeom>
              <a:avLst/>
              <a:gdLst>
                <a:gd name="T0" fmla="*/ 12 w 24"/>
                <a:gd name="T1" fmla="*/ 2 h 11"/>
                <a:gd name="T2" fmla="*/ 2 w 24"/>
                <a:gd name="T3" fmla="*/ 9 h 11"/>
                <a:gd name="T4" fmla="*/ 24 w 24"/>
                <a:gd name="T5" fmla="*/ 9 h 11"/>
                <a:gd name="T6" fmla="*/ 23 w 24"/>
                <a:gd name="T7" fmla="*/ 2 h 11"/>
                <a:gd name="T8" fmla="*/ 20 w 24"/>
                <a:gd name="T9" fmla="*/ 1 h 11"/>
                <a:gd name="T10" fmla="*/ 17 w 24"/>
                <a:gd name="T11" fmla="*/ 2 h 11"/>
                <a:gd name="T12" fmla="*/ 12 w 24"/>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24" h="11">
                  <a:moveTo>
                    <a:pt x="12" y="2"/>
                  </a:moveTo>
                  <a:cubicBezTo>
                    <a:pt x="12" y="2"/>
                    <a:pt x="0" y="8"/>
                    <a:pt x="2" y="9"/>
                  </a:cubicBezTo>
                  <a:cubicBezTo>
                    <a:pt x="4" y="11"/>
                    <a:pt x="24" y="9"/>
                    <a:pt x="24" y="9"/>
                  </a:cubicBezTo>
                  <a:cubicBezTo>
                    <a:pt x="24" y="8"/>
                    <a:pt x="23" y="4"/>
                    <a:pt x="23" y="2"/>
                  </a:cubicBezTo>
                  <a:cubicBezTo>
                    <a:pt x="22" y="1"/>
                    <a:pt x="21" y="0"/>
                    <a:pt x="20" y="1"/>
                  </a:cubicBezTo>
                  <a:cubicBezTo>
                    <a:pt x="17" y="2"/>
                    <a:pt x="17" y="2"/>
                    <a:pt x="17" y="2"/>
                  </a:cubicBezTo>
                  <a:cubicBezTo>
                    <a:pt x="15" y="3"/>
                    <a:pt x="13" y="3"/>
                    <a:pt x="12" y="2"/>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ïS1ïḍê">
              <a:extLst>
                <a:ext uri="{FF2B5EF4-FFF2-40B4-BE49-F238E27FC236}">
                  <a16:creationId xmlns:a16="http://schemas.microsoft.com/office/drawing/2014/main" id="{54310294-629C-4F0A-98BB-E80402DA4785}"/>
                </a:ext>
              </a:extLst>
            </p:cNvPr>
            <p:cNvSpPr/>
            <p:nvPr/>
          </p:nvSpPr>
          <p:spPr bwMode="auto">
            <a:xfrm>
              <a:off x="7439524" y="5510929"/>
              <a:ext cx="61641" cy="8297"/>
            </a:xfrm>
            <a:custGeom>
              <a:avLst/>
              <a:gdLst>
                <a:gd name="T0" fmla="*/ 0 w 22"/>
                <a:gd name="T1" fmla="*/ 1 h 3"/>
                <a:gd name="T2" fmla="*/ 22 w 22"/>
                <a:gd name="T3" fmla="*/ 1 h 3"/>
                <a:gd name="T4" fmla="*/ 22 w 22"/>
                <a:gd name="T5" fmla="*/ 0 h 3"/>
                <a:gd name="T6" fmla="*/ 1 w 22"/>
                <a:gd name="T7" fmla="*/ 0 h 3"/>
                <a:gd name="T8" fmla="*/ 0 w 22"/>
                <a:gd name="T9" fmla="*/ 1 h 3"/>
              </a:gdLst>
              <a:ahLst/>
              <a:cxnLst>
                <a:cxn ang="0">
                  <a:pos x="T0" y="T1"/>
                </a:cxn>
                <a:cxn ang="0">
                  <a:pos x="T2" y="T3"/>
                </a:cxn>
                <a:cxn ang="0">
                  <a:pos x="T4" y="T5"/>
                </a:cxn>
                <a:cxn ang="0">
                  <a:pos x="T6" y="T7"/>
                </a:cxn>
                <a:cxn ang="0">
                  <a:pos x="T8" y="T9"/>
                </a:cxn>
              </a:cxnLst>
              <a:rect l="0" t="0" r="r" b="b"/>
              <a:pathLst>
                <a:path w="22" h="3">
                  <a:moveTo>
                    <a:pt x="0" y="1"/>
                  </a:moveTo>
                  <a:cubicBezTo>
                    <a:pt x="2" y="3"/>
                    <a:pt x="22" y="1"/>
                    <a:pt x="22" y="1"/>
                  </a:cubicBezTo>
                  <a:cubicBezTo>
                    <a:pt x="22" y="1"/>
                    <a:pt x="22" y="1"/>
                    <a:pt x="22" y="0"/>
                  </a:cubicBezTo>
                  <a:cubicBezTo>
                    <a:pt x="1" y="0"/>
                    <a:pt x="1" y="0"/>
                    <a:pt x="1" y="0"/>
                  </a:cubicBezTo>
                  <a:cubicBezTo>
                    <a:pt x="0" y="1"/>
                    <a:pt x="0" y="1"/>
                    <a:pt x="0" y="1"/>
                  </a:cubicBez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ïşļîḓê">
              <a:extLst>
                <a:ext uri="{FF2B5EF4-FFF2-40B4-BE49-F238E27FC236}">
                  <a16:creationId xmlns:a16="http://schemas.microsoft.com/office/drawing/2014/main" id="{B264D4AB-3F31-401D-934B-7B5BB85F6652}"/>
                </a:ext>
              </a:extLst>
            </p:cNvPr>
            <p:cNvSpPr/>
            <p:nvPr/>
          </p:nvSpPr>
          <p:spPr bwMode="auto">
            <a:xfrm>
              <a:off x="7450192" y="5500262"/>
              <a:ext cx="3556" cy="8297"/>
            </a:xfrm>
            <a:custGeom>
              <a:avLst/>
              <a:gdLst>
                <a:gd name="T0" fmla="*/ 1 w 1"/>
                <a:gd name="T1" fmla="*/ 2 h 3"/>
                <a:gd name="T2" fmla="*/ 1 w 1"/>
                <a:gd name="T3" fmla="*/ 1 h 3"/>
                <a:gd name="T4" fmla="*/ 1 w 1"/>
                <a:gd name="T5" fmla="*/ 0 h 3"/>
                <a:gd name="T6" fmla="*/ 0 w 1"/>
                <a:gd name="T7" fmla="*/ 0 h 3"/>
                <a:gd name="T8" fmla="*/ 0 w 1"/>
                <a:gd name="T9" fmla="*/ 2 h 3"/>
                <a:gd name="T10" fmla="*/ 0 w 1"/>
                <a:gd name="T11" fmla="*/ 3 h 3"/>
                <a:gd name="T12" fmla="*/ 1 w 1"/>
                <a:gd name="T13" fmla="*/ 3 h 3"/>
                <a:gd name="T14" fmla="*/ 1 w 1"/>
                <a:gd name="T15" fmla="*/ 3 h 3"/>
                <a:gd name="T16" fmla="*/ 1 w 1"/>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1" y="2"/>
                  </a:moveTo>
                  <a:cubicBezTo>
                    <a:pt x="1" y="1"/>
                    <a:pt x="1" y="1"/>
                    <a:pt x="1" y="1"/>
                  </a:cubicBezTo>
                  <a:cubicBezTo>
                    <a:pt x="1" y="1"/>
                    <a:pt x="1" y="0"/>
                    <a:pt x="1" y="0"/>
                  </a:cubicBezTo>
                  <a:cubicBezTo>
                    <a:pt x="0" y="0"/>
                    <a:pt x="0" y="0"/>
                    <a:pt x="0" y="0"/>
                  </a:cubicBezTo>
                  <a:cubicBezTo>
                    <a:pt x="0" y="0"/>
                    <a:pt x="0" y="1"/>
                    <a:pt x="0" y="2"/>
                  </a:cubicBezTo>
                  <a:cubicBezTo>
                    <a:pt x="0" y="3"/>
                    <a:pt x="0" y="3"/>
                    <a:pt x="0" y="3"/>
                  </a:cubicBezTo>
                  <a:cubicBezTo>
                    <a:pt x="1" y="3"/>
                    <a:pt x="1" y="3"/>
                    <a:pt x="1" y="3"/>
                  </a:cubicBezTo>
                  <a:cubicBezTo>
                    <a:pt x="1" y="3"/>
                    <a:pt x="1" y="3"/>
                    <a:pt x="1" y="3"/>
                  </a:cubicBezTo>
                  <a:lnTo>
                    <a:pt x="1" y="2"/>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isľíḋe">
              <a:extLst>
                <a:ext uri="{FF2B5EF4-FFF2-40B4-BE49-F238E27FC236}">
                  <a16:creationId xmlns:a16="http://schemas.microsoft.com/office/drawing/2014/main" id="{66E3E75E-9A9A-4517-B2D1-9197F3B9D399}"/>
                </a:ext>
              </a:extLst>
            </p:cNvPr>
            <p:cNvSpPr/>
            <p:nvPr/>
          </p:nvSpPr>
          <p:spPr bwMode="auto">
            <a:xfrm>
              <a:off x="7453749" y="5494334"/>
              <a:ext cx="4741" cy="10668"/>
            </a:xfrm>
            <a:custGeom>
              <a:avLst/>
              <a:gdLst>
                <a:gd name="T0" fmla="*/ 2 w 2"/>
                <a:gd name="T1" fmla="*/ 3 h 4"/>
                <a:gd name="T2" fmla="*/ 2 w 2"/>
                <a:gd name="T3" fmla="*/ 3 h 4"/>
                <a:gd name="T4" fmla="*/ 2 w 2"/>
                <a:gd name="T5" fmla="*/ 2 h 4"/>
                <a:gd name="T6" fmla="*/ 1 w 2"/>
                <a:gd name="T7" fmla="*/ 1 h 4"/>
                <a:gd name="T8" fmla="*/ 1 w 2"/>
                <a:gd name="T9" fmla="*/ 0 h 4"/>
                <a:gd name="T10" fmla="*/ 1 w 2"/>
                <a:gd name="T11" fmla="*/ 1 h 4"/>
                <a:gd name="T12" fmla="*/ 1 w 2"/>
                <a:gd name="T13" fmla="*/ 2 h 4"/>
                <a:gd name="T14" fmla="*/ 1 w 2"/>
                <a:gd name="T15" fmla="*/ 3 h 4"/>
                <a:gd name="T16" fmla="*/ 1 w 2"/>
                <a:gd name="T17" fmla="*/ 4 h 4"/>
                <a:gd name="T18" fmla="*/ 1 w 2"/>
                <a:gd name="T19" fmla="*/ 4 h 4"/>
                <a:gd name="T20" fmla="*/ 2 w 2"/>
                <a:gd name="T21" fmla="*/ 4 h 4"/>
                <a:gd name="T22" fmla="*/ 2 w 2"/>
                <a:gd name="T23" fmla="*/ 4 h 4"/>
                <a:gd name="T24" fmla="*/ 2 w 2"/>
                <a:gd name="T25" fmla="*/ 4 h 4"/>
                <a:gd name="T26" fmla="*/ 2 w 2"/>
                <a:gd name="T2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4">
                  <a:moveTo>
                    <a:pt x="2" y="3"/>
                  </a:moveTo>
                  <a:cubicBezTo>
                    <a:pt x="2" y="3"/>
                    <a:pt x="2" y="3"/>
                    <a:pt x="2" y="3"/>
                  </a:cubicBezTo>
                  <a:cubicBezTo>
                    <a:pt x="2" y="2"/>
                    <a:pt x="2" y="2"/>
                    <a:pt x="2" y="2"/>
                  </a:cubicBezTo>
                  <a:cubicBezTo>
                    <a:pt x="1" y="2"/>
                    <a:pt x="1" y="1"/>
                    <a:pt x="1" y="1"/>
                  </a:cubicBezTo>
                  <a:cubicBezTo>
                    <a:pt x="1" y="0"/>
                    <a:pt x="1" y="0"/>
                    <a:pt x="1" y="0"/>
                  </a:cubicBezTo>
                  <a:cubicBezTo>
                    <a:pt x="1" y="1"/>
                    <a:pt x="1" y="1"/>
                    <a:pt x="1" y="1"/>
                  </a:cubicBezTo>
                  <a:cubicBezTo>
                    <a:pt x="0" y="1"/>
                    <a:pt x="0" y="2"/>
                    <a:pt x="1" y="2"/>
                  </a:cubicBezTo>
                  <a:cubicBezTo>
                    <a:pt x="1" y="3"/>
                    <a:pt x="1" y="3"/>
                    <a:pt x="1" y="3"/>
                  </a:cubicBezTo>
                  <a:cubicBezTo>
                    <a:pt x="1" y="4"/>
                    <a:pt x="1" y="4"/>
                    <a:pt x="1" y="4"/>
                  </a:cubicBezTo>
                  <a:cubicBezTo>
                    <a:pt x="1" y="4"/>
                    <a:pt x="1" y="4"/>
                    <a:pt x="1" y="4"/>
                  </a:cubicBezTo>
                  <a:cubicBezTo>
                    <a:pt x="2" y="4"/>
                    <a:pt x="2" y="4"/>
                    <a:pt x="2" y="4"/>
                  </a:cubicBezTo>
                  <a:cubicBezTo>
                    <a:pt x="2" y="4"/>
                    <a:pt x="2" y="4"/>
                    <a:pt x="2" y="4"/>
                  </a:cubicBezTo>
                  <a:cubicBezTo>
                    <a:pt x="2" y="4"/>
                    <a:pt x="2" y="4"/>
                    <a:pt x="2" y="4"/>
                  </a:cubicBezTo>
                  <a:lnTo>
                    <a:pt x="2" y="3"/>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işľíḋe">
              <a:extLst>
                <a:ext uri="{FF2B5EF4-FFF2-40B4-BE49-F238E27FC236}">
                  <a16:creationId xmlns:a16="http://schemas.microsoft.com/office/drawing/2014/main" id="{3685404D-2F79-4FA9-AABB-F8C90BB8E2B2}"/>
                </a:ext>
              </a:extLst>
            </p:cNvPr>
            <p:cNvSpPr/>
            <p:nvPr/>
          </p:nvSpPr>
          <p:spPr bwMode="auto">
            <a:xfrm>
              <a:off x="7318613" y="4998835"/>
              <a:ext cx="180181" cy="382886"/>
            </a:xfrm>
            <a:custGeom>
              <a:avLst/>
              <a:gdLst>
                <a:gd name="T0" fmla="*/ 54 w 64"/>
                <a:gd name="T1" fmla="*/ 3 h 136"/>
                <a:gd name="T2" fmla="*/ 51 w 64"/>
                <a:gd name="T3" fmla="*/ 14 h 136"/>
                <a:gd name="T4" fmla="*/ 54 w 64"/>
                <a:gd name="T5" fmla="*/ 24 h 136"/>
                <a:gd name="T6" fmla="*/ 56 w 64"/>
                <a:gd name="T7" fmla="*/ 55 h 136"/>
                <a:gd name="T8" fmla="*/ 57 w 64"/>
                <a:gd name="T9" fmla="*/ 71 h 136"/>
                <a:gd name="T10" fmla="*/ 64 w 64"/>
                <a:gd name="T11" fmla="*/ 136 h 136"/>
                <a:gd name="T12" fmla="*/ 0 w 64"/>
                <a:gd name="T13" fmla="*/ 134 h 136"/>
                <a:gd name="T14" fmla="*/ 9 w 64"/>
                <a:gd name="T15" fmla="*/ 53 h 136"/>
                <a:gd name="T16" fmla="*/ 12 w 64"/>
                <a:gd name="T17" fmla="*/ 35 h 136"/>
                <a:gd name="T18" fmla="*/ 16 w 64"/>
                <a:gd name="T19" fmla="*/ 17 h 136"/>
                <a:gd name="T20" fmla="*/ 21 w 64"/>
                <a:gd name="T21" fmla="*/ 0 h 136"/>
                <a:gd name="T22" fmla="*/ 22 w 64"/>
                <a:gd name="T23" fmla="*/ 0 h 136"/>
                <a:gd name="T24" fmla="*/ 27 w 64"/>
                <a:gd name="T25" fmla="*/ 0 h 136"/>
                <a:gd name="T26" fmla="*/ 33 w 64"/>
                <a:gd name="T27" fmla="*/ 5 h 136"/>
                <a:gd name="T28" fmla="*/ 42 w 64"/>
                <a:gd name="T29" fmla="*/ 2 h 136"/>
                <a:gd name="T30" fmla="*/ 54 w 64"/>
                <a:gd name="T31" fmla="*/ 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136">
                  <a:moveTo>
                    <a:pt x="54" y="3"/>
                  </a:moveTo>
                  <a:cubicBezTo>
                    <a:pt x="53" y="4"/>
                    <a:pt x="52" y="11"/>
                    <a:pt x="51" y="14"/>
                  </a:cubicBezTo>
                  <a:cubicBezTo>
                    <a:pt x="51" y="17"/>
                    <a:pt x="52" y="21"/>
                    <a:pt x="54" y="24"/>
                  </a:cubicBezTo>
                  <a:cubicBezTo>
                    <a:pt x="55" y="29"/>
                    <a:pt x="55" y="44"/>
                    <a:pt x="56" y="55"/>
                  </a:cubicBezTo>
                  <a:cubicBezTo>
                    <a:pt x="56" y="60"/>
                    <a:pt x="56" y="65"/>
                    <a:pt x="57" y="71"/>
                  </a:cubicBezTo>
                  <a:cubicBezTo>
                    <a:pt x="59" y="88"/>
                    <a:pt x="63" y="121"/>
                    <a:pt x="64" y="136"/>
                  </a:cubicBezTo>
                  <a:cubicBezTo>
                    <a:pt x="0" y="134"/>
                    <a:pt x="0" y="134"/>
                    <a:pt x="0" y="134"/>
                  </a:cubicBezTo>
                  <a:cubicBezTo>
                    <a:pt x="0" y="127"/>
                    <a:pt x="8" y="60"/>
                    <a:pt x="9" y="53"/>
                  </a:cubicBezTo>
                  <a:cubicBezTo>
                    <a:pt x="10" y="47"/>
                    <a:pt x="11" y="41"/>
                    <a:pt x="12" y="35"/>
                  </a:cubicBezTo>
                  <a:cubicBezTo>
                    <a:pt x="13" y="29"/>
                    <a:pt x="14" y="23"/>
                    <a:pt x="16" y="17"/>
                  </a:cubicBezTo>
                  <a:cubicBezTo>
                    <a:pt x="18" y="12"/>
                    <a:pt x="19" y="6"/>
                    <a:pt x="21" y="0"/>
                  </a:cubicBezTo>
                  <a:cubicBezTo>
                    <a:pt x="21" y="0"/>
                    <a:pt x="22" y="0"/>
                    <a:pt x="22" y="0"/>
                  </a:cubicBezTo>
                  <a:cubicBezTo>
                    <a:pt x="27" y="0"/>
                    <a:pt x="27" y="0"/>
                    <a:pt x="27" y="0"/>
                  </a:cubicBezTo>
                  <a:cubicBezTo>
                    <a:pt x="27" y="1"/>
                    <a:pt x="29" y="5"/>
                    <a:pt x="33" y="5"/>
                  </a:cubicBezTo>
                  <a:cubicBezTo>
                    <a:pt x="36" y="6"/>
                    <a:pt x="40" y="4"/>
                    <a:pt x="42" y="2"/>
                  </a:cubicBezTo>
                  <a:lnTo>
                    <a:pt x="54" y="3"/>
                  </a:ln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9" name="ïśļíďe">
              <a:extLst>
                <a:ext uri="{FF2B5EF4-FFF2-40B4-BE49-F238E27FC236}">
                  <a16:creationId xmlns:a16="http://schemas.microsoft.com/office/drawing/2014/main" id="{D7D41DB5-4C4D-4B7D-B766-E6793718DDE4}"/>
                </a:ext>
              </a:extLst>
            </p:cNvPr>
            <p:cNvSpPr/>
            <p:nvPr/>
          </p:nvSpPr>
          <p:spPr bwMode="auto">
            <a:xfrm>
              <a:off x="7202442" y="5514486"/>
              <a:ext cx="368661" cy="0"/>
            </a:xfrm>
            <a:custGeom>
              <a:avLst/>
              <a:gdLst>
                <a:gd name="T0" fmla="*/ 0 w 311"/>
                <a:gd name="T1" fmla="*/ 311 w 311"/>
                <a:gd name="T2" fmla="*/ 0 w 311"/>
              </a:gdLst>
              <a:ahLst/>
              <a:cxnLst>
                <a:cxn ang="0">
                  <a:pos x="T0" y="0"/>
                </a:cxn>
                <a:cxn ang="0">
                  <a:pos x="T1" y="0"/>
                </a:cxn>
                <a:cxn ang="0">
                  <a:pos x="T2" y="0"/>
                </a:cxn>
              </a:cxnLst>
              <a:rect l="0" t="0" r="r" b="b"/>
              <a:pathLst>
                <a:path w="311">
                  <a:moveTo>
                    <a:pt x="0" y="0"/>
                  </a:moveTo>
                  <a:lnTo>
                    <a:pt x="311" y="0"/>
                  </a:lnTo>
                  <a:lnTo>
                    <a:pt x="0" y="0"/>
                  </a:lnTo>
                  <a:close/>
                </a:path>
              </a:pathLst>
            </a:custGeom>
            <a:solidFill>
              <a:srgbClr val="365A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íŝḷiḋé">
              <a:extLst>
                <a:ext uri="{FF2B5EF4-FFF2-40B4-BE49-F238E27FC236}">
                  <a16:creationId xmlns:a16="http://schemas.microsoft.com/office/drawing/2014/main" id="{E2118ACB-6E44-4869-9E3D-434014BF2D81}"/>
                </a:ext>
              </a:extLst>
            </p:cNvPr>
            <p:cNvSpPr/>
            <p:nvPr/>
          </p:nvSpPr>
          <p:spPr bwMode="auto">
            <a:xfrm>
              <a:off x="7202442" y="5514486"/>
              <a:ext cx="36866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îṥḻïḍe">
              <a:extLst>
                <a:ext uri="{FF2B5EF4-FFF2-40B4-BE49-F238E27FC236}">
                  <a16:creationId xmlns:a16="http://schemas.microsoft.com/office/drawing/2014/main" id="{BDE5FFCA-B5B6-476A-97D9-FFD9D43F2C44}"/>
                </a:ext>
              </a:extLst>
            </p:cNvPr>
            <p:cNvSpPr/>
            <p:nvPr/>
          </p:nvSpPr>
          <p:spPr bwMode="auto">
            <a:xfrm>
              <a:off x="7202442" y="5514486"/>
              <a:ext cx="368661" cy="2370"/>
            </a:xfrm>
            <a:prstGeom prst="rect">
              <a:avLst/>
            </a:prstGeom>
            <a:solidFill>
              <a:srgbClr val="365A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ïṩ1ïďê">
              <a:extLst>
                <a:ext uri="{FF2B5EF4-FFF2-40B4-BE49-F238E27FC236}">
                  <a16:creationId xmlns:a16="http://schemas.microsoft.com/office/drawing/2014/main" id="{ECCF208F-A953-41B0-B837-BB053C9BF676}"/>
                </a:ext>
              </a:extLst>
            </p:cNvPr>
            <p:cNvSpPr/>
            <p:nvPr/>
          </p:nvSpPr>
          <p:spPr bwMode="auto">
            <a:xfrm>
              <a:off x="4358658" y="5516857"/>
              <a:ext cx="48602" cy="55713"/>
            </a:xfrm>
            <a:custGeom>
              <a:avLst/>
              <a:gdLst>
                <a:gd name="T0" fmla="*/ 16 w 17"/>
                <a:gd name="T1" fmla="*/ 17 h 20"/>
                <a:gd name="T2" fmla="*/ 11 w 17"/>
                <a:gd name="T3" fmla="*/ 7 h 20"/>
                <a:gd name="T4" fmla="*/ 6 w 17"/>
                <a:gd name="T5" fmla="*/ 1 h 20"/>
                <a:gd name="T6" fmla="*/ 3 w 17"/>
                <a:gd name="T7" fmla="*/ 2 h 20"/>
                <a:gd name="T8" fmla="*/ 0 w 17"/>
                <a:gd name="T9" fmla="*/ 4 h 20"/>
                <a:gd name="T10" fmla="*/ 13 w 17"/>
                <a:gd name="T11" fmla="*/ 20 h 20"/>
                <a:gd name="T12" fmla="*/ 16 w 17"/>
                <a:gd name="T13" fmla="*/ 17 h 20"/>
              </a:gdLst>
              <a:ahLst/>
              <a:cxnLst>
                <a:cxn ang="0">
                  <a:pos x="T0" y="T1"/>
                </a:cxn>
                <a:cxn ang="0">
                  <a:pos x="T2" y="T3"/>
                </a:cxn>
                <a:cxn ang="0">
                  <a:pos x="T4" y="T5"/>
                </a:cxn>
                <a:cxn ang="0">
                  <a:pos x="T6" y="T7"/>
                </a:cxn>
                <a:cxn ang="0">
                  <a:pos x="T8" y="T9"/>
                </a:cxn>
                <a:cxn ang="0">
                  <a:pos x="T10" y="T11"/>
                </a:cxn>
                <a:cxn ang="0">
                  <a:pos x="T12" y="T13"/>
                </a:cxn>
              </a:cxnLst>
              <a:rect l="0" t="0" r="r" b="b"/>
              <a:pathLst>
                <a:path w="17" h="20">
                  <a:moveTo>
                    <a:pt x="16" y="17"/>
                  </a:moveTo>
                  <a:cubicBezTo>
                    <a:pt x="17" y="16"/>
                    <a:pt x="11" y="8"/>
                    <a:pt x="11" y="7"/>
                  </a:cubicBezTo>
                  <a:cubicBezTo>
                    <a:pt x="6" y="1"/>
                    <a:pt x="6" y="1"/>
                    <a:pt x="6" y="1"/>
                  </a:cubicBezTo>
                  <a:cubicBezTo>
                    <a:pt x="5" y="0"/>
                    <a:pt x="4" y="1"/>
                    <a:pt x="3" y="2"/>
                  </a:cubicBezTo>
                  <a:cubicBezTo>
                    <a:pt x="0" y="4"/>
                    <a:pt x="0" y="4"/>
                    <a:pt x="0" y="4"/>
                  </a:cubicBezTo>
                  <a:cubicBezTo>
                    <a:pt x="13" y="20"/>
                    <a:pt x="13" y="20"/>
                    <a:pt x="13" y="20"/>
                  </a:cubicBezTo>
                  <a:lnTo>
                    <a:pt x="16" y="17"/>
                  </a:lnTo>
                  <a:close/>
                </a:path>
              </a:pathLst>
            </a:custGeom>
            <a:solidFill>
              <a:srgbClr val="1526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î$lîḋê">
              <a:extLst>
                <a:ext uri="{FF2B5EF4-FFF2-40B4-BE49-F238E27FC236}">
                  <a16:creationId xmlns:a16="http://schemas.microsoft.com/office/drawing/2014/main" id="{2671D1E8-A710-4F75-B07F-5BB8AC7A08B9}"/>
                </a:ext>
              </a:extLst>
            </p:cNvPr>
            <p:cNvSpPr/>
            <p:nvPr/>
          </p:nvSpPr>
          <p:spPr bwMode="auto">
            <a:xfrm>
              <a:off x="4372883" y="5488408"/>
              <a:ext cx="50974" cy="53343"/>
            </a:xfrm>
            <a:custGeom>
              <a:avLst/>
              <a:gdLst>
                <a:gd name="T0" fmla="*/ 2 w 18"/>
                <a:gd name="T1" fmla="*/ 9 h 19"/>
                <a:gd name="T2" fmla="*/ 12 w 18"/>
                <a:gd name="T3" fmla="*/ 0 h 19"/>
                <a:gd name="T4" fmla="*/ 18 w 18"/>
                <a:gd name="T5" fmla="*/ 10 h 19"/>
                <a:gd name="T6" fmla="*/ 7 w 18"/>
                <a:gd name="T7" fmla="*/ 17 h 19"/>
                <a:gd name="T8" fmla="*/ 6 w 18"/>
                <a:gd name="T9" fmla="*/ 18 h 19"/>
                <a:gd name="T10" fmla="*/ 1 w 18"/>
                <a:gd name="T11" fmla="*/ 15 h 19"/>
                <a:gd name="T12" fmla="*/ 1 w 18"/>
                <a:gd name="T13" fmla="*/ 15 h 19"/>
                <a:gd name="T14" fmla="*/ 2 w 18"/>
                <a:gd name="T15" fmla="*/ 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9">
                  <a:moveTo>
                    <a:pt x="2" y="9"/>
                  </a:moveTo>
                  <a:cubicBezTo>
                    <a:pt x="12" y="0"/>
                    <a:pt x="12" y="0"/>
                    <a:pt x="12" y="0"/>
                  </a:cubicBezTo>
                  <a:cubicBezTo>
                    <a:pt x="18" y="10"/>
                    <a:pt x="18" y="10"/>
                    <a:pt x="18" y="10"/>
                  </a:cubicBezTo>
                  <a:cubicBezTo>
                    <a:pt x="7" y="17"/>
                    <a:pt x="7" y="17"/>
                    <a:pt x="7" y="17"/>
                  </a:cubicBezTo>
                  <a:cubicBezTo>
                    <a:pt x="7" y="17"/>
                    <a:pt x="6" y="18"/>
                    <a:pt x="6" y="18"/>
                  </a:cubicBezTo>
                  <a:cubicBezTo>
                    <a:pt x="4" y="19"/>
                    <a:pt x="2" y="17"/>
                    <a:pt x="1" y="15"/>
                  </a:cubicBezTo>
                  <a:cubicBezTo>
                    <a:pt x="1" y="15"/>
                    <a:pt x="1" y="15"/>
                    <a:pt x="1" y="15"/>
                  </a:cubicBezTo>
                  <a:cubicBezTo>
                    <a:pt x="0" y="13"/>
                    <a:pt x="1" y="11"/>
                    <a:pt x="2" y="9"/>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íṥḷïde">
              <a:extLst>
                <a:ext uri="{FF2B5EF4-FFF2-40B4-BE49-F238E27FC236}">
                  <a16:creationId xmlns:a16="http://schemas.microsoft.com/office/drawing/2014/main" id="{2289ABB5-3DBE-4193-A5B5-EA482F63FBA5}"/>
                </a:ext>
              </a:extLst>
            </p:cNvPr>
            <p:cNvSpPr/>
            <p:nvPr/>
          </p:nvSpPr>
          <p:spPr bwMode="auto">
            <a:xfrm>
              <a:off x="4679903" y="5068776"/>
              <a:ext cx="36747" cy="34377"/>
            </a:xfrm>
            <a:custGeom>
              <a:avLst/>
              <a:gdLst>
                <a:gd name="T0" fmla="*/ 0 w 13"/>
                <a:gd name="T1" fmla="*/ 5 h 12"/>
                <a:gd name="T2" fmla="*/ 4 w 13"/>
                <a:gd name="T3" fmla="*/ 4 h 12"/>
                <a:gd name="T4" fmla="*/ 8 w 13"/>
                <a:gd name="T5" fmla="*/ 1 h 12"/>
                <a:gd name="T6" fmla="*/ 12 w 13"/>
                <a:gd name="T7" fmla="*/ 2 h 12"/>
                <a:gd name="T8" fmla="*/ 10 w 13"/>
                <a:gd name="T9" fmla="*/ 8 h 12"/>
                <a:gd name="T10" fmla="*/ 3 w 13"/>
                <a:gd name="T11" fmla="*/ 12 h 12"/>
                <a:gd name="T12" fmla="*/ 0 w 13"/>
                <a:gd name="T13" fmla="*/ 6 h 12"/>
                <a:gd name="T14" fmla="*/ 0 w 13"/>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0" y="5"/>
                  </a:moveTo>
                  <a:cubicBezTo>
                    <a:pt x="4" y="4"/>
                    <a:pt x="4" y="4"/>
                    <a:pt x="4" y="4"/>
                  </a:cubicBezTo>
                  <a:cubicBezTo>
                    <a:pt x="8" y="1"/>
                    <a:pt x="8" y="1"/>
                    <a:pt x="8" y="1"/>
                  </a:cubicBezTo>
                  <a:cubicBezTo>
                    <a:pt x="8" y="1"/>
                    <a:pt x="11" y="0"/>
                    <a:pt x="12" y="2"/>
                  </a:cubicBezTo>
                  <a:cubicBezTo>
                    <a:pt x="13" y="6"/>
                    <a:pt x="10" y="8"/>
                    <a:pt x="10" y="8"/>
                  </a:cubicBezTo>
                  <a:cubicBezTo>
                    <a:pt x="3" y="12"/>
                    <a:pt x="3" y="12"/>
                    <a:pt x="3" y="12"/>
                  </a:cubicBezTo>
                  <a:cubicBezTo>
                    <a:pt x="0" y="6"/>
                    <a:pt x="0" y="6"/>
                    <a:pt x="0" y="6"/>
                  </a:cubicBezTo>
                  <a:lnTo>
                    <a:pt x="0" y="5"/>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iṣ1íḋe">
              <a:extLst>
                <a:ext uri="{FF2B5EF4-FFF2-40B4-BE49-F238E27FC236}">
                  <a16:creationId xmlns:a16="http://schemas.microsoft.com/office/drawing/2014/main" id="{5394E293-A282-4E82-800C-C5E7CE95A6E8}"/>
                </a:ext>
              </a:extLst>
            </p:cNvPr>
            <p:cNvSpPr/>
            <p:nvPr/>
          </p:nvSpPr>
          <p:spPr bwMode="auto">
            <a:xfrm>
              <a:off x="4438080" y="5032027"/>
              <a:ext cx="58086" cy="62827"/>
            </a:xfrm>
            <a:custGeom>
              <a:avLst/>
              <a:gdLst>
                <a:gd name="T0" fmla="*/ 0 w 21"/>
                <a:gd name="T1" fmla="*/ 16 h 22"/>
                <a:gd name="T2" fmla="*/ 3 w 21"/>
                <a:gd name="T3" fmla="*/ 14 h 22"/>
                <a:gd name="T4" fmla="*/ 5 w 21"/>
                <a:gd name="T5" fmla="*/ 11 h 22"/>
                <a:gd name="T6" fmla="*/ 3 w 21"/>
                <a:gd name="T7" fmla="*/ 0 h 22"/>
                <a:gd name="T8" fmla="*/ 14 w 21"/>
                <a:gd name="T9" fmla="*/ 1 h 22"/>
                <a:gd name="T10" fmla="*/ 14 w 21"/>
                <a:gd name="T11" fmla="*/ 7 h 22"/>
                <a:gd name="T12" fmla="*/ 15 w 21"/>
                <a:gd name="T13" fmla="*/ 13 h 22"/>
                <a:gd name="T14" fmla="*/ 21 w 21"/>
                <a:gd name="T15" fmla="*/ 14 h 22"/>
                <a:gd name="T16" fmla="*/ 11 w 21"/>
                <a:gd name="T17" fmla="*/ 22 h 22"/>
                <a:gd name="T18" fmla="*/ 0 w 21"/>
                <a:gd name="T19"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0" y="16"/>
                  </a:moveTo>
                  <a:cubicBezTo>
                    <a:pt x="3" y="14"/>
                    <a:pt x="3" y="14"/>
                    <a:pt x="3" y="14"/>
                  </a:cubicBezTo>
                  <a:cubicBezTo>
                    <a:pt x="5" y="14"/>
                    <a:pt x="6" y="13"/>
                    <a:pt x="5" y="11"/>
                  </a:cubicBezTo>
                  <a:cubicBezTo>
                    <a:pt x="3" y="0"/>
                    <a:pt x="3" y="0"/>
                    <a:pt x="3" y="0"/>
                  </a:cubicBezTo>
                  <a:cubicBezTo>
                    <a:pt x="14" y="1"/>
                    <a:pt x="14" y="1"/>
                    <a:pt x="14" y="1"/>
                  </a:cubicBezTo>
                  <a:cubicBezTo>
                    <a:pt x="14" y="7"/>
                    <a:pt x="14" y="7"/>
                    <a:pt x="14" y="7"/>
                  </a:cubicBezTo>
                  <a:cubicBezTo>
                    <a:pt x="15" y="9"/>
                    <a:pt x="14" y="11"/>
                    <a:pt x="15" y="13"/>
                  </a:cubicBezTo>
                  <a:cubicBezTo>
                    <a:pt x="21" y="14"/>
                    <a:pt x="21" y="14"/>
                    <a:pt x="21" y="14"/>
                  </a:cubicBezTo>
                  <a:cubicBezTo>
                    <a:pt x="11" y="22"/>
                    <a:pt x="11" y="22"/>
                    <a:pt x="11" y="22"/>
                  </a:cubicBezTo>
                  <a:lnTo>
                    <a:pt x="0" y="16"/>
                  </a:lnTo>
                  <a:close/>
                </a:path>
              </a:pathLst>
            </a:custGeom>
            <a:solidFill>
              <a:srgbClr val="F1CB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ïşḻïďé">
              <a:extLst>
                <a:ext uri="{FF2B5EF4-FFF2-40B4-BE49-F238E27FC236}">
                  <a16:creationId xmlns:a16="http://schemas.microsoft.com/office/drawing/2014/main" id="{5C43B2AE-49C5-45CE-8695-7B8236C8DB2F}"/>
                </a:ext>
              </a:extLst>
            </p:cNvPr>
            <p:cNvSpPr/>
            <p:nvPr/>
          </p:nvSpPr>
          <p:spPr bwMode="auto">
            <a:xfrm>
              <a:off x="4538840" y="5537009"/>
              <a:ext cx="39118" cy="41490"/>
            </a:xfrm>
            <a:custGeom>
              <a:avLst/>
              <a:gdLst>
                <a:gd name="T0" fmla="*/ 0 w 33"/>
                <a:gd name="T1" fmla="*/ 4 h 35"/>
                <a:gd name="T2" fmla="*/ 0 w 33"/>
                <a:gd name="T3" fmla="*/ 33 h 35"/>
                <a:gd name="T4" fmla="*/ 19 w 33"/>
                <a:gd name="T5" fmla="*/ 35 h 35"/>
                <a:gd name="T6" fmla="*/ 33 w 33"/>
                <a:gd name="T7" fmla="*/ 0 h 35"/>
                <a:gd name="T8" fmla="*/ 0 w 33"/>
                <a:gd name="T9" fmla="*/ 4 h 35"/>
              </a:gdLst>
              <a:ahLst/>
              <a:cxnLst>
                <a:cxn ang="0">
                  <a:pos x="T0" y="T1"/>
                </a:cxn>
                <a:cxn ang="0">
                  <a:pos x="T2" y="T3"/>
                </a:cxn>
                <a:cxn ang="0">
                  <a:pos x="T4" y="T5"/>
                </a:cxn>
                <a:cxn ang="0">
                  <a:pos x="T6" y="T7"/>
                </a:cxn>
                <a:cxn ang="0">
                  <a:pos x="T8" y="T9"/>
                </a:cxn>
              </a:cxnLst>
              <a:rect l="0" t="0" r="r" b="b"/>
              <a:pathLst>
                <a:path w="33" h="35">
                  <a:moveTo>
                    <a:pt x="0" y="4"/>
                  </a:moveTo>
                  <a:lnTo>
                    <a:pt x="0" y="33"/>
                  </a:lnTo>
                  <a:lnTo>
                    <a:pt x="19" y="35"/>
                  </a:lnTo>
                  <a:lnTo>
                    <a:pt x="33" y="0"/>
                  </a:lnTo>
                  <a:lnTo>
                    <a:pt x="0" y="4"/>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iśľíḑê">
              <a:extLst>
                <a:ext uri="{FF2B5EF4-FFF2-40B4-BE49-F238E27FC236}">
                  <a16:creationId xmlns:a16="http://schemas.microsoft.com/office/drawing/2014/main" id="{3BB80E14-74A2-41D4-AA00-FA4028ED21C3}"/>
                </a:ext>
              </a:extLst>
            </p:cNvPr>
            <p:cNvSpPr/>
            <p:nvPr/>
          </p:nvSpPr>
          <p:spPr bwMode="auto">
            <a:xfrm>
              <a:off x="4356287" y="5527526"/>
              <a:ext cx="41490" cy="45045"/>
            </a:xfrm>
            <a:custGeom>
              <a:avLst/>
              <a:gdLst>
                <a:gd name="T0" fmla="*/ 12 w 15"/>
                <a:gd name="T1" fmla="*/ 15 h 16"/>
                <a:gd name="T2" fmla="*/ 1 w 15"/>
                <a:gd name="T3" fmla="*/ 3 h 16"/>
                <a:gd name="T4" fmla="*/ 1 w 15"/>
                <a:gd name="T5" fmla="*/ 1 h 16"/>
                <a:gd name="T6" fmla="*/ 2 w 15"/>
                <a:gd name="T7" fmla="*/ 0 h 16"/>
                <a:gd name="T8" fmla="*/ 15 w 15"/>
                <a:gd name="T9" fmla="*/ 15 h 16"/>
                <a:gd name="T10" fmla="*/ 14 w 15"/>
                <a:gd name="T11" fmla="*/ 15 h 16"/>
                <a:gd name="T12" fmla="*/ 12 w 15"/>
                <a:gd name="T13" fmla="*/ 15 h 16"/>
              </a:gdLst>
              <a:ahLst/>
              <a:cxnLst>
                <a:cxn ang="0">
                  <a:pos x="T0" y="T1"/>
                </a:cxn>
                <a:cxn ang="0">
                  <a:pos x="T2" y="T3"/>
                </a:cxn>
                <a:cxn ang="0">
                  <a:pos x="T4" y="T5"/>
                </a:cxn>
                <a:cxn ang="0">
                  <a:pos x="T6" y="T7"/>
                </a:cxn>
                <a:cxn ang="0">
                  <a:pos x="T8" y="T9"/>
                </a:cxn>
                <a:cxn ang="0">
                  <a:pos x="T10" y="T11"/>
                </a:cxn>
                <a:cxn ang="0">
                  <a:pos x="T12" y="T13"/>
                </a:cxn>
              </a:cxnLst>
              <a:rect l="0" t="0" r="r" b="b"/>
              <a:pathLst>
                <a:path w="15" h="16">
                  <a:moveTo>
                    <a:pt x="12" y="15"/>
                  </a:moveTo>
                  <a:cubicBezTo>
                    <a:pt x="1" y="3"/>
                    <a:pt x="1" y="3"/>
                    <a:pt x="1" y="3"/>
                  </a:cubicBezTo>
                  <a:cubicBezTo>
                    <a:pt x="0" y="2"/>
                    <a:pt x="0" y="1"/>
                    <a:pt x="1" y="1"/>
                  </a:cubicBezTo>
                  <a:cubicBezTo>
                    <a:pt x="2" y="0"/>
                    <a:pt x="2" y="0"/>
                    <a:pt x="2" y="0"/>
                  </a:cubicBezTo>
                  <a:cubicBezTo>
                    <a:pt x="15" y="15"/>
                    <a:pt x="15" y="15"/>
                    <a:pt x="15" y="15"/>
                  </a:cubicBezTo>
                  <a:cubicBezTo>
                    <a:pt x="14" y="15"/>
                    <a:pt x="14" y="15"/>
                    <a:pt x="14" y="15"/>
                  </a:cubicBezTo>
                  <a:cubicBezTo>
                    <a:pt x="13" y="16"/>
                    <a:pt x="12" y="16"/>
                    <a:pt x="12" y="15"/>
                  </a:cubicBezTo>
                  <a:close/>
                </a:path>
              </a:pathLst>
            </a:custGeom>
            <a:solidFill>
              <a:srgbClr val="101C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iṧľîḓé">
              <a:extLst>
                <a:ext uri="{FF2B5EF4-FFF2-40B4-BE49-F238E27FC236}">
                  <a16:creationId xmlns:a16="http://schemas.microsoft.com/office/drawing/2014/main" id="{4C2A3A7F-7988-4DAB-9955-16C1E5C20EB7}"/>
                </a:ext>
              </a:extLst>
            </p:cNvPr>
            <p:cNvSpPr/>
            <p:nvPr/>
          </p:nvSpPr>
          <p:spPr bwMode="auto">
            <a:xfrm>
              <a:off x="4532912" y="5576127"/>
              <a:ext cx="59271" cy="28450"/>
            </a:xfrm>
            <a:custGeom>
              <a:avLst/>
              <a:gdLst>
                <a:gd name="T0" fmla="*/ 20 w 21"/>
                <a:gd name="T1" fmla="*/ 5 h 10"/>
                <a:gd name="T2" fmla="*/ 10 w 21"/>
                <a:gd name="T3" fmla="*/ 1 h 10"/>
                <a:gd name="T4" fmla="*/ 2 w 21"/>
                <a:gd name="T5" fmla="*/ 0 h 10"/>
                <a:gd name="T6" fmla="*/ 0 w 21"/>
                <a:gd name="T7" fmla="*/ 2 h 10"/>
                <a:gd name="T8" fmla="*/ 0 w 21"/>
                <a:gd name="T9" fmla="*/ 10 h 10"/>
                <a:gd name="T10" fmla="*/ 20 w 21"/>
                <a:gd name="T11" fmla="*/ 10 h 10"/>
                <a:gd name="T12" fmla="*/ 20 w 21"/>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21" h="10">
                  <a:moveTo>
                    <a:pt x="20" y="5"/>
                  </a:moveTo>
                  <a:cubicBezTo>
                    <a:pt x="21" y="3"/>
                    <a:pt x="11" y="1"/>
                    <a:pt x="10" y="1"/>
                  </a:cubicBezTo>
                  <a:cubicBezTo>
                    <a:pt x="2" y="0"/>
                    <a:pt x="2" y="0"/>
                    <a:pt x="2" y="0"/>
                  </a:cubicBezTo>
                  <a:cubicBezTo>
                    <a:pt x="1" y="0"/>
                    <a:pt x="0" y="1"/>
                    <a:pt x="0" y="2"/>
                  </a:cubicBezTo>
                  <a:cubicBezTo>
                    <a:pt x="0" y="10"/>
                    <a:pt x="0" y="10"/>
                    <a:pt x="0" y="10"/>
                  </a:cubicBezTo>
                  <a:cubicBezTo>
                    <a:pt x="20" y="10"/>
                    <a:pt x="20" y="10"/>
                    <a:pt x="20" y="10"/>
                  </a:cubicBezTo>
                  <a:lnTo>
                    <a:pt x="20" y="5"/>
                  </a:lnTo>
                  <a:close/>
                </a:path>
              </a:pathLst>
            </a:custGeom>
            <a:solidFill>
              <a:srgbClr val="1526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ïṧľïḓé">
              <a:extLst>
                <a:ext uri="{FF2B5EF4-FFF2-40B4-BE49-F238E27FC236}">
                  <a16:creationId xmlns:a16="http://schemas.microsoft.com/office/drawing/2014/main" id="{6CB4F026-1606-4AA7-AEFD-3FFF41E5DD8A}"/>
                </a:ext>
              </a:extLst>
            </p:cNvPr>
            <p:cNvSpPr/>
            <p:nvPr/>
          </p:nvSpPr>
          <p:spPr bwMode="auto">
            <a:xfrm>
              <a:off x="4532912" y="5604578"/>
              <a:ext cx="56899" cy="2370"/>
            </a:xfrm>
            <a:custGeom>
              <a:avLst/>
              <a:gdLst>
                <a:gd name="T0" fmla="*/ 19 w 20"/>
                <a:gd name="T1" fmla="*/ 0 h 1"/>
                <a:gd name="T2" fmla="*/ 1 w 20"/>
                <a:gd name="T3" fmla="*/ 0 h 1"/>
                <a:gd name="T4" fmla="*/ 0 w 20"/>
                <a:gd name="T5" fmla="*/ 0 h 1"/>
                <a:gd name="T6" fmla="*/ 0 w 20"/>
                <a:gd name="T7" fmla="*/ 0 h 1"/>
                <a:gd name="T8" fmla="*/ 20 w 20"/>
                <a:gd name="T9" fmla="*/ 0 h 1"/>
                <a:gd name="T10" fmla="*/ 19 w 20"/>
                <a:gd name="T11" fmla="*/ 0 h 1"/>
              </a:gdLst>
              <a:ahLst/>
              <a:cxnLst>
                <a:cxn ang="0">
                  <a:pos x="T0" y="T1"/>
                </a:cxn>
                <a:cxn ang="0">
                  <a:pos x="T2" y="T3"/>
                </a:cxn>
                <a:cxn ang="0">
                  <a:pos x="T4" y="T5"/>
                </a:cxn>
                <a:cxn ang="0">
                  <a:pos x="T6" y="T7"/>
                </a:cxn>
                <a:cxn ang="0">
                  <a:pos x="T8" y="T9"/>
                </a:cxn>
                <a:cxn ang="0">
                  <a:pos x="T10" y="T11"/>
                </a:cxn>
              </a:cxnLst>
              <a:rect l="0" t="0" r="r" b="b"/>
              <a:pathLst>
                <a:path w="20" h="1">
                  <a:moveTo>
                    <a:pt x="19" y="0"/>
                  </a:moveTo>
                  <a:cubicBezTo>
                    <a:pt x="1" y="0"/>
                    <a:pt x="1" y="0"/>
                    <a:pt x="1" y="0"/>
                  </a:cubicBezTo>
                  <a:cubicBezTo>
                    <a:pt x="0" y="0"/>
                    <a:pt x="0" y="1"/>
                    <a:pt x="0" y="0"/>
                  </a:cubicBezTo>
                  <a:cubicBezTo>
                    <a:pt x="0" y="0"/>
                    <a:pt x="0" y="0"/>
                    <a:pt x="0" y="0"/>
                  </a:cubicBezTo>
                  <a:cubicBezTo>
                    <a:pt x="20" y="0"/>
                    <a:pt x="20" y="0"/>
                    <a:pt x="20" y="0"/>
                  </a:cubicBezTo>
                  <a:cubicBezTo>
                    <a:pt x="20" y="1"/>
                    <a:pt x="20" y="0"/>
                    <a:pt x="19" y="0"/>
                  </a:cubicBezTo>
                  <a:close/>
                </a:path>
              </a:pathLst>
            </a:custGeom>
            <a:solidFill>
              <a:srgbClr val="101C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ïṥľïḑê">
              <a:extLst>
                <a:ext uri="{FF2B5EF4-FFF2-40B4-BE49-F238E27FC236}">
                  <a16:creationId xmlns:a16="http://schemas.microsoft.com/office/drawing/2014/main" id="{3FF44D5C-7BAD-4D45-8BFC-95AD3BFF0D30}"/>
                </a:ext>
              </a:extLst>
            </p:cNvPr>
            <p:cNvSpPr/>
            <p:nvPr/>
          </p:nvSpPr>
          <p:spPr bwMode="auto">
            <a:xfrm>
              <a:off x="4536470" y="5559533"/>
              <a:ext cx="27264" cy="24895"/>
            </a:xfrm>
            <a:custGeom>
              <a:avLst/>
              <a:gdLst>
                <a:gd name="T0" fmla="*/ 9 w 10"/>
                <a:gd name="T1" fmla="*/ 7 h 9"/>
                <a:gd name="T2" fmla="*/ 2 w 10"/>
                <a:gd name="T3" fmla="*/ 9 h 9"/>
                <a:gd name="T4" fmla="*/ 2 w 10"/>
                <a:gd name="T5" fmla="*/ 2 h 9"/>
                <a:gd name="T6" fmla="*/ 8 w 10"/>
                <a:gd name="T7" fmla="*/ 1 h 9"/>
                <a:gd name="T8" fmla="*/ 9 w 10"/>
                <a:gd name="T9" fmla="*/ 7 h 9"/>
              </a:gdLst>
              <a:ahLst/>
              <a:cxnLst>
                <a:cxn ang="0">
                  <a:pos x="T0" y="T1"/>
                </a:cxn>
                <a:cxn ang="0">
                  <a:pos x="T2" y="T3"/>
                </a:cxn>
                <a:cxn ang="0">
                  <a:pos x="T4" y="T5"/>
                </a:cxn>
                <a:cxn ang="0">
                  <a:pos x="T6" y="T7"/>
                </a:cxn>
                <a:cxn ang="0">
                  <a:pos x="T8" y="T9"/>
                </a:cxn>
              </a:cxnLst>
              <a:rect l="0" t="0" r="r" b="b"/>
              <a:pathLst>
                <a:path w="10" h="9">
                  <a:moveTo>
                    <a:pt x="9" y="7"/>
                  </a:moveTo>
                  <a:cubicBezTo>
                    <a:pt x="8" y="9"/>
                    <a:pt x="4" y="9"/>
                    <a:pt x="2" y="9"/>
                  </a:cubicBezTo>
                  <a:cubicBezTo>
                    <a:pt x="0" y="8"/>
                    <a:pt x="1" y="4"/>
                    <a:pt x="2" y="2"/>
                  </a:cubicBezTo>
                  <a:cubicBezTo>
                    <a:pt x="2" y="1"/>
                    <a:pt x="5" y="0"/>
                    <a:pt x="8" y="1"/>
                  </a:cubicBezTo>
                  <a:cubicBezTo>
                    <a:pt x="10" y="2"/>
                    <a:pt x="9" y="6"/>
                    <a:pt x="9" y="7"/>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ïślidê">
              <a:extLst>
                <a:ext uri="{FF2B5EF4-FFF2-40B4-BE49-F238E27FC236}">
                  <a16:creationId xmlns:a16="http://schemas.microsoft.com/office/drawing/2014/main" id="{D51AB297-5555-4BB0-9595-10728C02E858}"/>
                </a:ext>
              </a:extLst>
            </p:cNvPr>
            <p:cNvSpPr/>
            <p:nvPr/>
          </p:nvSpPr>
          <p:spPr bwMode="auto">
            <a:xfrm>
              <a:off x="4473643" y="5238287"/>
              <a:ext cx="141064" cy="329542"/>
            </a:xfrm>
            <a:custGeom>
              <a:avLst/>
              <a:gdLst>
                <a:gd name="T0" fmla="*/ 27 w 50"/>
                <a:gd name="T1" fmla="*/ 0 h 117"/>
                <a:gd name="T2" fmla="*/ 35 w 50"/>
                <a:gd name="T3" fmla="*/ 115 h 117"/>
                <a:gd name="T4" fmla="*/ 32 w 50"/>
                <a:gd name="T5" fmla="*/ 117 h 117"/>
                <a:gd name="T6" fmla="*/ 23 w 50"/>
                <a:gd name="T7" fmla="*/ 117 h 117"/>
                <a:gd name="T8" fmla="*/ 19 w 50"/>
                <a:gd name="T9" fmla="*/ 80 h 117"/>
                <a:gd name="T10" fmla="*/ 4 w 50"/>
                <a:gd name="T11" fmla="*/ 34 h 117"/>
                <a:gd name="T12" fmla="*/ 4 w 50"/>
                <a:gd name="T13" fmla="*/ 32 h 117"/>
                <a:gd name="T14" fmla="*/ 4 w 50"/>
                <a:gd name="T15" fmla="*/ 32 h 117"/>
                <a:gd name="T16" fmla="*/ 2 w 50"/>
                <a:gd name="T17" fmla="*/ 30 h 117"/>
                <a:gd name="T18" fmla="*/ 0 w 50"/>
                <a:gd name="T19" fmla="*/ 14 h 117"/>
                <a:gd name="T20" fmla="*/ 27 w 50"/>
                <a:gd name="T2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117">
                  <a:moveTo>
                    <a:pt x="27" y="0"/>
                  </a:moveTo>
                  <a:cubicBezTo>
                    <a:pt x="50" y="91"/>
                    <a:pt x="45" y="58"/>
                    <a:pt x="35" y="115"/>
                  </a:cubicBezTo>
                  <a:cubicBezTo>
                    <a:pt x="35" y="116"/>
                    <a:pt x="34" y="117"/>
                    <a:pt x="32" y="117"/>
                  </a:cubicBezTo>
                  <a:cubicBezTo>
                    <a:pt x="23" y="117"/>
                    <a:pt x="23" y="117"/>
                    <a:pt x="23" y="117"/>
                  </a:cubicBezTo>
                  <a:cubicBezTo>
                    <a:pt x="18" y="117"/>
                    <a:pt x="21" y="103"/>
                    <a:pt x="19" y="80"/>
                  </a:cubicBezTo>
                  <a:cubicBezTo>
                    <a:pt x="17" y="67"/>
                    <a:pt x="19" y="53"/>
                    <a:pt x="4" y="34"/>
                  </a:cubicBezTo>
                  <a:cubicBezTo>
                    <a:pt x="4" y="33"/>
                    <a:pt x="4" y="33"/>
                    <a:pt x="4" y="32"/>
                  </a:cubicBezTo>
                  <a:cubicBezTo>
                    <a:pt x="4" y="32"/>
                    <a:pt x="4" y="32"/>
                    <a:pt x="4" y="32"/>
                  </a:cubicBezTo>
                  <a:cubicBezTo>
                    <a:pt x="2" y="30"/>
                    <a:pt x="2" y="30"/>
                    <a:pt x="2" y="30"/>
                  </a:cubicBezTo>
                  <a:cubicBezTo>
                    <a:pt x="0" y="14"/>
                    <a:pt x="0" y="14"/>
                    <a:pt x="0" y="14"/>
                  </a:cubicBezTo>
                  <a:lnTo>
                    <a:pt x="27"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ïṣlîḍê">
              <a:extLst>
                <a:ext uri="{FF2B5EF4-FFF2-40B4-BE49-F238E27FC236}">
                  <a16:creationId xmlns:a16="http://schemas.microsoft.com/office/drawing/2014/main" id="{7B1B43F0-720F-4275-A066-76C0891E0EBD}"/>
                </a:ext>
              </a:extLst>
            </p:cNvPr>
            <p:cNvSpPr/>
            <p:nvPr/>
          </p:nvSpPr>
          <p:spPr bwMode="auto">
            <a:xfrm>
              <a:off x="4378811" y="5246585"/>
              <a:ext cx="180181" cy="290425"/>
            </a:xfrm>
            <a:custGeom>
              <a:avLst/>
              <a:gdLst>
                <a:gd name="T0" fmla="*/ 9 w 64"/>
                <a:gd name="T1" fmla="*/ 83 h 103"/>
                <a:gd name="T2" fmla="*/ 31 w 64"/>
                <a:gd name="T3" fmla="*/ 59 h 103"/>
                <a:gd name="T4" fmla="*/ 22 w 64"/>
                <a:gd name="T5" fmla="*/ 16 h 103"/>
                <a:gd name="T6" fmla="*/ 21 w 64"/>
                <a:gd name="T7" fmla="*/ 14 h 103"/>
                <a:gd name="T8" fmla="*/ 47 w 64"/>
                <a:gd name="T9" fmla="*/ 0 h 103"/>
                <a:gd name="T10" fmla="*/ 50 w 64"/>
                <a:gd name="T11" fmla="*/ 18 h 103"/>
                <a:gd name="T12" fmla="*/ 12 w 64"/>
                <a:gd name="T13" fmla="*/ 103 h 103"/>
                <a:gd name="T14" fmla="*/ 11 w 64"/>
                <a:gd name="T15" fmla="*/ 103 h 103"/>
                <a:gd name="T16" fmla="*/ 1 w 64"/>
                <a:gd name="T17" fmla="*/ 92 h 103"/>
                <a:gd name="T18" fmla="*/ 1 w 64"/>
                <a:gd name="T19" fmla="*/ 90 h 103"/>
                <a:gd name="T20" fmla="*/ 9 w 64"/>
                <a:gd name="T21"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03">
                  <a:moveTo>
                    <a:pt x="9" y="83"/>
                  </a:moveTo>
                  <a:cubicBezTo>
                    <a:pt x="9" y="82"/>
                    <a:pt x="32" y="60"/>
                    <a:pt x="31" y="59"/>
                  </a:cubicBezTo>
                  <a:cubicBezTo>
                    <a:pt x="22" y="16"/>
                    <a:pt x="22" y="16"/>
                    <a:pt x="22" y="16"/>
                  </a:cubicBezTo>
                  <a:cubicBezTo>
                    <a:pt x="22" y="16"/>
                    <a:pt x="21" y="15"/>
                    <a:pt x="21" y="14"/>
                  </a:cubicBezTo>
                  <a:cubicBezTo>
                    <a:pt x="47" y="0"/>
                    <a:pt x="47" y="0"/>
                    <a:pt x="47" y="0"/>
                  </a:cubicBezTo>
                  <a:cubicBezTo>
                    <a:pt x="50" y="18"/>
                    <a:pt x="50" y="18"/>
                    <a:pt x="50" y="18"/>
                  </a:cubicBezTo>
                  <a:cubicBezTo>
                    <a:pt x="64" y="75"/>
                    <a:pt x="60" y="68"/>
                    <a:pt x="12" y="103"/>
                  </a:cubicBezTo>
                  <a:cubicBezTo>
                    <a:pt x="12" y="103"/>
                    <a:pt x="11" y="103"/>
                    <a:pt x="11" y="103"/>
                  </a:cubicBezTo>
                  <a:cubicBezTo>
                    <a:pt x="1" y="92"/>
                    <a:pt x="1" y="92"/>
                    <a:pt x="1" y="92"/>
                  </a:cubicBezTo>
                  <a:cubicBezTo>
                    <a:pt x="0" y="92"/>
                    <a:pt x="0" y="91"/>
                    <a:pt x="1" y="90"/>
                  </a:cubicBezTo>
                  <a:lnTo>
                    <a:pt x="9" y="83"/>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íş1ïďè">
              <a:extLst>
                <a:ext uri="{FF2B5EF4-FFF2-40B4-BE49-F238E27FC236}">
                  <a16:creationId xmlns:a16="http://schemas.microsoft.com/office/drawing/2014/main" id="{01E9BE90-1F60-428C-9ADF-8C66C38E019B}"/>
                </a:ext>
              </a:extLst>
            </p:cNvPr>
            <p:cNvSpPr/>
            <p:nvPr/>
          </p:nvSpPr>
          <p:spPr bwMode="auto">
            <a:xfrm>
              <a:off x="4417928" y="5072331"/>
              <a:ext cx="84164" cy="33191"/>
            </a:xfrm>
            <a:custGeom>
              <a:avLst/>
              <a:gdLst>
                <a:gd name="T0" fmla="*/ 17 w 71"/>
                <a:gd name="T1" fmla="*/ 4 h 28"/>
                <a:gd name="T2" fmla="*/ 69 w 71"/>
                <a:gd name="T3" fmla="*/ 0 h 28"/>
                <a:gd name="T4" fmla="*/ 71 w 71"/>
                <a:gd name="T5" fmla="*/ 28 h 28"/>
                <a:gd name="T6" fmla="*/ 0 w 71"/>
                <a:gd name="T7" fmla="*/ 21 h 28"/>
                <a:gd name="T8" fmla="*/ 17 w 71"/>
                <a:gd name="T9" fmla="*/ 4 h 28"/>
              </a:gdLst>
              <a:ahLst/>
              <a:cxnLst>
                <a:cxn ang="0">
                  <a:pos x="T0" y="T1"/>
                </a:cxn>
                <a:cxn ang="0">
                  <a:pos x="T2" y="T3"/>
                </a:cxn>
                <a:cxn ang="0">
                  <a:pos x="T4" y="T5"/>
                </a:cxn>
                <a:cxn ang="0">
                  <a:pos x="T6" y="T7"/>
                </a:cxn>
                <a:cxn ang="0">
                  <a:pos x="T8" y="T9"/>
                </a:cxn>
              </a:cxnLst>
              <a:rect l="0" t="0" r="r" b="b"/>
              <a:pathLst>
                <a:path w="71" h="28">
                  <a:moveTo>
                    <a:pt x="17" y="4"/>
                  </a:moveTo>
                  <a:lnTo>
                    <a:pt x="69" y="0"/>
                  </a:lnTo>
                  <a:lnTo>
                    <a:pt x="71" y="28"/>
                  </a:lnTo>
                  <a:lnTo>
                    <a:pt x="0" y="21"/>
                  </a:lnTo>
                  <a:lnTo>
                    <a:pt x="17" y="4"/>
                  </a:lnTo>
                  <a:close/>
                </a:path>
              </a:pathLst>
            </a:custGeom>
            <a:solidFill>
              <a:srgbClr val="F1CB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îṩḻíḑè">
              <a:extLst>
                <a:ext uri="{FF2B5EF4-FFF2-40B4-BE49-F238E27FC236}">
                  <a16:creationId xmlns:a16="http://schemas.microsoft.com/office/drawing/2014/main" id="{C776221C-0F2B-490E-9999-CBC3F85E7E68}"/>
                </a:ext>
              </a:extLst>
            </p:cNvPr>
            <p:cNvSpPr/>
            <p:nvPr/>
          </p:nvSpPr>
          <p:spPr bwMode="auto">
            <a:xfrm>
              <a:off x="4438080" y="4941936"/>
              <a:ext cx="61641" cy="101944"/>
            </a:xfrm>
            <a:custGeom>
              <a:avLst/>
              <a:gdLst>
                <a:gd name="T0" fmla="*/ 13 w 22"/>
                <a:gd name="T1" fmla="*/ 4 h 36"/>
                <a:gd name="T2" fmla="*/ 12 w 22"/>
                <a:gd name="T3" fmla="*/ 1 h 36"/>
                <a:gd name="T4" fmla="*/ 1 w 22"/>
                <a:gd name="T5" fmla="*/ 9 h 36"/>
                <a:gd name="T6" fmla="*/ 3 w 22"/>
                <a:gd name="T7" fmla="*/ 36 h 36"/>
                <a:gd name="T8" fmla="*/ 8 w 22"/>
                <a:gd name="T9" fmla="*/ 36 h 36"/>
                <a:gd name="T10" fmla="*/ 18 w 22"/>
                <a:gd name="T11" fmla="*/ 32 h 36"/>
                <a:gd name="T12" fmla="*/ 21 w 22"/>
                <a:gd name="T13" fmla="*/ 23 h 36"/>
                <a:gd name="T14" fmla="*/ 13 w 22"/>
                <a:gd name="T15" fmla="*/ 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6">
                  <a:moveTo>
                    <a:pt x="13" y="4"/>
                  </a:moveTo>
                  <a:cubicBezTo>
                    <a:pt x="13" y="3"/>
                    <a:pt x="12" y="2"/>
                    <a:pt x="12" y="1"/>
                  </a:cubicBezTo>
                  <a:cubicBezTo>
                    <a:pt x="5" y="0"/>
                    <a:pt x="0" y="0"/>
                    <a:pt x="1" y="9"/>
                  </a:cubicBezTo>
                  <a:cubicBezTo>
                    <a:pt x="3" y="19"/>
                    <a:pt x="4" y="31"/>
                    <a:pt x="3" y="36"/>
                  </a:cubicBezTo>
                  <a:cubicBezTo>
                    <a:pt x="8" y="36"/>
                    <a:pt x="8" y="36"/>
                    <a:pt x="8" y="36"/>
                  </a:cubicBezTo>
                  <a:cubicBezTo>
                    <a:pt x="11" y="36"/>
                    <a:pt x="15" y="34"/>
                    <a:pt x="18" y="32"/>
                  </a:cubicBezTo>
                  <a:cubicBezTo>
                    <a:pt x="21" y="30"/>
                    <a:pt x="22" y="26"/>
                    <a:pt x="21" y="23"/>
                  </a:cubicBezTo>
                  <a:lnTo>
                    <a:pt x="13" y="4"/>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îSlídè">
              <a:extLst>
                <a:ext uri="{FF2B5EF4-FFF2-40B4-BE49-F238E27FC236}">
                  <a16:creationId xmlns:a16="http://schemas.microsoft.com/office/drawing/2014/main" id="{1B95D75A-87FA-48AB-9861-7E078319E995}"/>
                </a:ext>
              </a:extLst>
            </p:cNvPr>
            <p:cNvSpPr/>
            <p:nvPr/>
          </p:nvSpPr>
          <p:spPr bwMode="auto">
            <a:xfrm>
              <a:off x="4327837" y="5088926"/>
              <a:ext cx="84164" cy="213372"/>
            </a:xfrm>
            <a:custGeom>
              <a:avLst/>
              <a:gdLst>
                <a:gd name="T0" fmla="*/ 13 w 30"/>
                <a:gd name="T1" fmla="*/ 74 h 76"/>
                <a:gd name="T2" fmla="*/ 12 w 30"/>
                <a:gd name="T3" fmla="*/ 71 h 76"/>
                <a:gd name="T4" fmla="*/ 11 w 30"/>
                <a:gd name="T5" fmla="*/ 68 h 76"/>
                <a:gd name="T6" fmla="*/ 12 w 30"/>
                <a:gd name="T7" fmla="*/ 36 h 76"/>
                <a:gd name="T8" fmla="*/ 30 w 30"/>
                <a:gd name="T9" fmla="*/ 15 h 76"/>
                <a:gd name="T10" fmla="*/ 25 w 30"/>
                <a:gd name="T11" fmla="*/ 0 h 76"/>
                <a:gd name="T12" fmla="*/ 2 w 30"/>
                <a:gd name="T13" fmla="*/ 30 h 76"/>
                <a:gd name="T14" fmla="*/ 1 w 30"/>
                <a:gd name="T15" fmla="*/ 31 h 76"/>
                <a:gd name="T16" fmla="*/ 1 w 30"/>
                <a:gd name="T17" fmla="*/ 35 h 76"/>
                <a:gd name="T18" fmla="*/ 8 w 30"/>
                <a:gd name="T19" fmla="*/ 68 h 76"/>
                <a:gd name="T20" fmla="*/ 8 w 30"/>
                <a:gd name="T21" fmla="*/ 72 h 76"/>
                <a:gd name="T22" fmla="*/ 10 w 30"/>
                <a:gd name="T23" fmla="*/ 76 h 76"/>
                <a:gd name="T24" fmla="*/ 13 w 30"/>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76">
                  <a:moveTo>
                    <a:pt x="13" y="74"/>
                  </a:moveTo>
                  <a:cubicBezTo>
                    <a:pt x="12" y="71"/>
                    <a:pt x="12" y="71"/>
                    <a:pt x="12" y="71"/>
                  </a:cubicBezTo>
                  <a:cubicBezTo>
                    <a:pt x="11" y="68"/>
                    <a:pt x="11" y="68"/>
                    <a:pt x="11" y="68"/>
                  </a:cubicBezTo>
                  <a:cubicBezTo>
                    <a:pt x="12" y="36"/>
                    <a:pt x="12" y="36"/>
                    <a:pt x="12" y="36"/>
                  </a:cubicBezTo>
                  <a:cubicBezTo>
                    <a:pt x="30" y="15"/>
                    <a:pt x="30" y="15"/>
                    <a:pt x="30" y="15"/>
                  </a:cubicBezTo>
                  <a:cubicBezTo>
                    <a:pt x="25" y="0"/>
                    <a:pt x="25" y="0"/>
                    <a:pt x="25" y="0"/>
                  </a:cubicBezTo>
                  <a:cubicBezTo>
                    <a:pt x="2" y="30"/>
                    <a:pt x="2" y="30"/>
                    <a:pt x="2" y="30"/>
                  </a:cubicBezTo>
                  <a:cubicBezTo>
                    <a:pt x="1" y="31"/>
                    <a:pt x="1" y="31"/>
                    <a:pt x="1" y="31"/>
                  </a:cubicBezTo>
                  <a:cubicBezTo>
                    <a:pt x="1" y="32"/>
                    <a:pt x="0" y="34"/>
                    <a:pt x="1" y="35"/>
                  </a:cubicBezTo>
                  <a:cubicBezTo>
                    <a:pt x="8" y="68"/>
                    <a:pt x="8" y="68"/>
                    <a:pt x="8" y="68"/>
                  </a:cubicBezTo>
                  <a:cubicBezTo>
                    <a:pt x="8" y="68"/>
                    <a:pt x="7" y="70"/>
                    <a:pt x="8" y="72"/>
                  </a:cubicBezTo>
                  <a:cubicBezTo>
                    <a:pt x="8" y="73"/>
                    <a:pt x="9" y="75"/>
                    <a:pt x="10" y="76"/>
                  </a:cubicBezTo>
                  <a:cubicBezTo>
                    <a:pt x="11" y="76"/>
                    <a:pt x="13" y="75"/>
                    <a:pt x="13" y="74"/>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i$ḷîḑe">
              <a:extLst>
                <a:ext uri="{FF2B5EF4-FFF2-40B4-BE49-F238E27FC236}">
                  <a16:creationId xmlns:a16="http://schemas.microsoft.com/office/drawing/2014/main" id="{138E81B1-8CF1-4F88-9EC8-4F6E68784F95}"/>
                </a:ext>
              </a:extLst>
            </p:cNvPr>
            <p:cNvSpPr/>
            <p:nvPr/>
          </p:nvSpPr>
          <p:spPr bwMode="auto">
            <a:xfrm>
              <a:off x="4384737" y="4906375"/>
              <a:ext cx="98389" cy="176626"/>
            </a:xfrm>
            <a:custGeom>
              <a:avLst/>
              <a:gdLst>
                <a:gd name="T0" fmla="*/ 10 w 35"/>
                <a:gd name="T1" fmla="*/ 43 h 63"/>
                <a:gd name="T2" fmla="*/ 23 w 35"/>
                <a:gd name="T3" fmla="*/ 20 h 63"/>
                <a:gd name="T4" fmla="*/ 34 w 35"/>
                <a:gd name="T5" fmla="*/ 18 h 63"/>
                <a:gd name="T6" fmla="*/ 32 w 35"/>
                <a:gd name="T7" fmla="*/ 11 h 63"/>
                <a:gd name="T8" fmla="*/ 2 w 35"/>
                <a:gd name="T9" fmla="*/ 25 h 63"/>
                <a:gd name="T10" fmla="*/ 10 w 35"/>
                <a:gd name="T11" fmla="*/ 43 h 63"/>
              </a:gdLst>
              <a:ahLst/>
              <a:cxnLst>
                <a:cxn ang="0">
                  <a:pos x="T0" y="T1"/>
                </a:cxn>
                <a:cxn ang="0">
                  <a:pos x="T2" y="T3"/>
                </a:cxn>
                <a:cxn ang="0">
                  <a:pos x="T4" y="T5"/>
                </a:cxn>
                <a:cxn ang="0">
                  <a:pos x="T6" y="T7"/>
                </a:cxn>
                <a:cxn ang="0">
                  <a:pos x="T8" y="T9"/>
                </a:cxn>
                <a:cxn ang="0">
                  <a:pos x="T10" y="T11"/>
                </a:cxn>
              </a:cxnLst>
              <a:rect l="0" t="0" r="r" b="b"/>
              <a:pathLst>
                <a:path w="35" h="63">
                  <a:moveTo>
                    <a:pt x="10" y="43"/>
                  </a:moveTo>
                  <a:cubicBezTo>
                    <a:pt x="35" y="63"/>
                    <a:pt x="19" y="26"/>
                    <a:pt x="23" y="20"/>
                  </a:cubicBezTo>
                  <a:cubicBezTo>
                    <a:pt x="25" y="15"/>
                    <a:pt x="32" y="20"/>
                    <a:pt x="34" y="18"/>
                  </a:cubicBezTo>
                  <a:cubicBezTo>
                    <a:pt x="35" y="16"/>
                    <a:pt x="34" y="13"/>
                    <a:pt x="32" y="11"/>
                  </a:cubicBezTo>
                  <a:cubicBezTo>
                    <a:pt x="20" y="0"/>
                    <a:pt x="0" y="11"/>
                    <a:pt x="2" y="25"/>
                  </a:cubicBezTo>
                  <a:cubicBezTo>
                    <a:pt x="3" y="37"/>
                    <a:pt x="10" y="43"/>
                    <a:pt x="10" y="43"/>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îşḷîḓe">
              <a:extLst>
                <a:ext uri="{FF2B5EF4-FFF2-40B4-BE49-F238E27FC236}">
                  <a16:creationId xmlns:a16="http://schemas.microsoft.com/office/drawing/2014/main" id="{3A893F2F-7D78-4613-8A79-D88068148E22}"/>
                </a:ext>
              </a:extLst>
            </p:cNvPr>
            <p:cNvSpPr/>
            <p:nvPr/>
          </p:nvSpPr>
          <p:spPr bwMode="auto">
            <a:xfrm>
              <a:off x="4356287" y="5277406"/>
              <a:ext cx="14225" cy="8297"/>
            </a:xfrm>
            <a:custGeom>
              <a:avLst/>
              <a:gdLst>
                <a:gd name="T0" fmla="*/ 1 w 5"/>
                <a:gd name="T1" fmla="*/ 0 h 3"/>
                <a:gd name="T2" fmla="*/ 2 w 5"/>
                <a:gd name="T3" fmla="*/ 0 h 3"/>
                <a:gd name="T4" fmla="*/ 3 w 5"/>
                <a:gd name="T5" fmla="*/ 1 h 3"/>
                <a:gd name="T6" fmla="*/ 5 w 5"/>
                <a:gd name="T7" fmla="*/ 2 h 3"/>
                <a:gd name="T8" fmla="*/ 5 w 5"/>
                <a:gd name="T9" fmla="*/ 3 h 3"/>
                <a:gd name="T10" fmla="*/ 4 w 5"/>
                <a:gd name="T11" fmla="*/ 3 h 3"/>
                <a:gd name="T12" fmla="*/ 3 w 5"/>
                <a:gd name="T13" fmla="*/ 2 h 3"/>
                <a:gd name="T14" fmla="*/ 3 w 5"/>
                <a:gd name="T15" fmla="*/ 2 h 3"/>
                <a:gd name="T16" fmla="*/ 3 w 5"/>
                <a:gd name="T17" fmla="*/ 2 h 3"/>
                <a:gd name="T18" fmla="*/ 2 w 5"/>
                <a:gd name="T19" fmla="*/ 2 h 3"/>
                <a:gd name="T20" fmla="*/ 2 w 5"/>
                <a:gd name="T21" fmla="*/ 2 h 3"/>
                <a:gd name="T22" fmla="*/ 2 w 5"/>
                <a:gd name="T23" fmla="*/ 2 h 3"/>
                <a:gd name="T24" fmla="*/ 1 w 5"/>
                <a:gd name="T25" fmla="*/ 2 h 3"/>
                <a:gd name="T26" fmla="*/ 1 w 5"/>
                <a:gd name="T27" fmla="*/ 1 h 3"/>
                <a:gd name="T28" fmla="*/ 1 w 5"/>
                <a:gd name="T29" fmla="*/ 1 h 3"/>
                <a:gd name="T30" fmla="*/ 0 w 5"/>
                <a:gd name="T31" fmla="*/ 1 h 3"/>
                <a:gd name="T32" fmla="*/ 1 w 5"/>
                <a:gd name="T3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3">
                  <a:moveTo>
                    <a:pt x="1" y="0"/>
                  </a:moveTo>
                  <a:cubicBezTo>
                    <a:pt x="1" y="0"/>
                    <a:pt x="1" y="0"/>
                    <a:pt x="2" y="0"/>
                  </a:cubicBezTo>
                  <a:cubicBezTo>
                    <a:pt x="2" y="0"/>
                    <a:pt x="3" y="0"/>
                    <a:pt x="3" y="1"/>
                  </a:cubicBezTo>
                  <a:cubicBezTo>
                    <a:pt x="4" y="1"/>
                    <a:pt x="5" y="1"/>
                    <a:pt x="5" y="2"/>
                  </a:cubicBezTo>
                  <a:cubicBezTo>
                    <a:pt x="5" y="2"/>
                    <a:pt x="5" y="3"/>
                    <a:pt x="5" y="3"/>
                  </a:cubicBezTo>
                  <a:cubicBezTo>
                    <a:pt x="4" y="3"/>
                    <a:pt x="4" y="3"/>
                    <a:pt x="4" y="3"/>
                  </a:cubicBezTo>
                  <a:cubicBezTo>
                    <a:pt x="3" y="2"/>
                    <a:pt x="3" y="2"/>
                    <a:pt x="3" y="2"/>
                  </a:cubicBezTo>
                  <a:cubicBezTo>
                    <a:pt x="3" y="2"/>
                    <a:pt x="3" y="2"/>
                    <a:pt x="3" y="2"/>
                  </a:cubicBezTo>
                  <a:cubicBezTo>
                    <a:pt x="3" y="2"/>
                    <a:pt x="3" y="2"/>
                    <a:pt x="3" y="2"/>
                  </a:cubicBezTo>
                  <a:cubicBezTo>
                    <a:pt x="2" y="2"/>
                    <a:pt x="2" y="2"/>
                    <a:pt x="2" y="2"/>
                  </a:cubicBezTo>
                  <a:cubicBezTo>
                    <a:pt x="2" y="2"/>
                    <a:pt x="2" y="2"/>
                    <a:pt x="2" y="2"/>
                  </a:cubicBezTo>
                  <a:cubicBezTo>
                    <a:pt x="2" y="2"/>
                    <a:pt x="2" y="2"/>
                    <a:pt x="2" y="2"/>
                  </a:cubicBezTo>
                  <a:cubicBezTo>
                    <a:pt x="1" y="2"/>
                    <a:pt x="1" y="2"/>
                    <a:pt x="1" y="2"/>
                  </a:cubicBezTo>
                  <a:cubicBezTo>
                    <a:pt x="1" y="1"/>
                    <a:pt x="1" y="1"/>
                    <a:pt x="1" y="1"/>
                  </a:cubicBezTo>
                  <a:cubicBezTo>
                    <a:pt x="1" y="1"/>
                    <a:pt x="1" y="1"/>
                    <a:pt x="1" y="1"/>
                  </a:cubicBezTo>
                  <a:cubicBezTo>
                    <a:pt x="0" y="1"/>
                    <a:pt x="0" y="1"/>
                    <a:pt x="0" y="1"/>
                  </a:cubicBezTo>
                  <a:cubicBezTo>
                    <a:pt x="0" y="0"/>
                    <a:pt x="0" y="0"/>
                    <a:pt x="1" y="0"/>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îśľîḍé">
              <a:extLst>
                <a:ext uri="{FF2B5EF4-FFF2-40B4-BE49-F238E27FC236}">
                  <a16:creationId xmlns:a16="http://schemas.microsoft.com/office/drawing/2014/main" id="{08F3C30A-9765-4E2A-805C-240C84D99EB8}"/>
                </a:ext>
              </a:extLst>
            </p:cNvPr>
            <p:cNvSpPr/>
            <p:nvPr/>
          </p:nvSpPr>
          <p:spPr bwMode="auto">
            <a:xfrm>
              <a:off x="4496164" y="5072331"/>
              <a:ext cx="3556" cy="0"/>
            </a:xfrm>
            <a:custGeom>
              <a:avLst/>
              <a:gdLst>
                <a:gd name="T0" fmla="*/ 0 w 3"/>
                <a:gd name="T1" fmla="*/ 3 w 3"/>
                <a:gd name="T2" fmla="*/ 0 w 3"/>
                <a:gd name="T3" fmla="*/ 0 w 3"/>
              </a:gdLst>
              <a:ahLst/>
              <a:cxnLst>
                <a:cxn ang="0">
                  <a:pos x="T0" y="0"/>
                </a:cxn>
                <a:cxn ang="0">
                  <a:pos x="T1" y="0"/>
                </a:cxn>
                <a:cxn ang="0">
                  <a:pos x="T2" y="0"/>
                </a:cxn>
                <a:cxn ang="0">
                  <a:pos x="T3" y="0"/>
                </a:cxn>
              </a:cxnLst>
              <a:rect l="0" t="0" r="r" b="b"/>
              <a:pathLst>
                <a:path w="3">
                  <a:moveTo>
                    <a:pt x="0" y="0"/>
                  </a:moveTo>
                  <a:lnTo>
                    <a:pt x="3"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îşļiḍe">
              <a:extLst>
                <a:ext uri="{FF2B5EF4-FFF2-40B4-BE49-F238E27FC236}">
                  <a16:creationId xmlns:a16="http://schemas.microsoft.com/office/drawing/2014/main" id="{BDB45B98-65B2-414F-A7BA-22F0F6D2D6D1}"/>
                </a:ext>
              </a:extLst>
            </p:cNvPr>
            <p:cNvSpPr/>
            <p:nvPr/>
          </p:nvSpPr>
          <p:spPr bwMode="auto">
            <a:xfrm>
              <a:off x="4321912" y="5068776"/>
              <a:ext cx="368661" cy="366290"/>
            </a:xfrm>
            <a:custGeom>
              <a:avLst/>
              <a:gdLst>
                <a:gd name="T0" fmla="*/ 0 w 131"/>
                <a:gd name="T1" fmla="*/ 41 h 130"/>
                <a:gd name="T2" fmla="*/ 26 w 131"/>
                <a:gd name="T3" fmla="*/ 8 h 130"/>
                <a:gd name="T4" fmla="*/ 30 w 131"/>
                <a:gd name="T5" fmla="*/ 6 h 130"/>
                <a:gd name="T6" fmla="*/ 41 w 131"/>
                <a:gd name="T7" fmla="*/ 3 h 130"/>
                <a:gd name="T8" fmla="*/ 55 w 131"/>
                <a:gd name="T9" fmla="*/ 9 h 130"/>
                <a:gd name="T10" fmla="*/ 62 w 131"/>
                <a:gd name="T11" fmla="*/ 0 h 130"/>
                <a:gd name="T12" fmla="*/ 73 w 131"/>
                <a:gd name="T13" fmla="*/ 2 h 130"/>
                <a:gd name="T14" fmla="*/ 83 w 131"/>
                <a:gd name="T15" fmla="*/ 6 h 130"/>
                <a:gd name="T16" fmla="*/ 98 w 131"/>
                <a:gd name="T17" fmla="*/ 14 h 130"/>
                <a:gd name="T18" fmla="*/ 100 w 131"/>
                <a:gd name="T19" fmla="*/ 14 h 130"/>
                <a:gd name="T20" fmla="*/ 127 w 131"/>
                <a:gd name="T21" fmla="*/ 4 h 130"/>
                <a:gd name="T22" fmla="*/ 130 w 131"/>
                <a:gd name="T23" fmla="*/ 9 h 130"/>
                <a:gd name="T24" fmla="*/ 129 w 131"/>
                <a:gd name="T25" fmla="*/ 14 h 130"/>
                <a:gd name="T26" fmla="*/ 100 w 131"/>
                <a:gd name="T27" fmla="*/ 30 h 130"/>
                <a:gd name="T28" fmla="*/ 96 w 131"/>
                <a:gd name="T29" fmla="*/ 31 h 130"/>
                <a:gd name="T30" fmla="*/ 95 w 131"/>
                <a:gd name="T31" fmla="*/ 30 h 130"/>
                <a:gd name="T32" fmla="*/ 79 w 131"/>
                <a:gd name="T33" fmla="*/ 23 h 130"/>
                <a:gd name="T34" fmla="*/ 101 w 131"/>
                <a:gd name="T35" fmla="*/ 114 h 130"/>
                <a:gd name="T36" fmla="*/ 97 w 131"/>
                <a:gd name="T37" fmla="*/ 120 h 130"/>
                <a:gd name="T38" fmla="*/ 40 w 131"/>
                <a:gd name="T39" fmla="*/ 129 h 130"/>
                <a:gd name="T40" fmla="*/ 36 w 131"/>
                <a:gd name="T41" fmla="*/ 125 h 130"/>
                <a:gd name="T42" fmla="*/ 31 w 131"/>
                <a:gd name="T43" fmla="*/ 71 h 130"/>
                <a:gd name="T44" fmla="*/ 28 w 131"/>
                <a:gd name="T45" fmla="*/ 30 h 130"/>
                <a:gd name="T46" fmla="*/ 17 w 131"/>
                <a:gd name="T47" fmla="*/ 43 h 130"/>
                <a:gd name="T48" fmla="*/ 15 w 131"/>
                <a:gd name="T49" fmla="*/ 71 h 130"/>
                <a:gd name="T50" fmla="*/ 14 w 131"/>
                <a:gd name="T51" fmla="*/ 72 h 130"/>
                <a:gd name="T52" fmla="*/ 10 w 131"/>
                <a:gd name="T53" fmla="*/ 74 h 130"/>
                <a:gd name="T54" fmla="*/ 7 w 131"/>
                <a:gd name="T55" fmla="*/ 72 h 130"/>
                <a:gd name="T56" fmla="*/ 0 w 131"/>
                <a:gd name="T57" fmla="*/ 4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130">
                  <a:moveTo>
                    <a:pt x="0" y="41"/>
                  </a:moveTo>
                  <a:cubicBezTo>
                    <a:pt x="1" y="35"/>
                    <a:pt x="20" y="14"/>
                    <a:pt x="26" y="8"/>
                  </a:cubicBezTo>
                  <a:cubicBezTo>
                    <a:pt x="27" y="7"/>
                    <a:pt x="28" y="6"/>
                    <a:pt x="30" y="6"/>
                  </a:cubicBezTo>
                  <a:cubicBezTo>
                    <a:pt x="33" y="5"/>
                    <a:pt x="41" y="3"/>
                    <a:pt x="41" y="3"/>
                  </a:cubicBezTo>
                  <a:cubicBezTo>
                    <a:pt x="55" y="9"/>
                    <a:pt x="55" y="9"/>
                    <a:pt x="55" y="9"/>
                  </a:cubicBezTo>
                  <a:cubicBezTo>
                    <a:pt x="55" y="9"/>
                    <a:pt x="60" y="0"/>
                    <a:pt x="62" y="0"/>
                  </a:cubicBezTo>
                  <a:cubicBezTo>
                    <a:pt x="73" y="2"/>
                    <a:pt x="73" y="2"/>
                    <a:pt x="73" y="2"/>
                  </a:cubicBezTo>
                  <a:cubicBezTo>
                    <a:pt x="76" y="3"/>
                    <a:pt x="80" y="4"/>
                    <a:pt x="83" y="6"/>
                  </a:cubicBezTo>
                  <a:cubicBezTo>
                    <a:pt x="98" y="14"/>
                    <a:pt x="98" y="14"/>
                    <a:pt x="98" y="14"/>
                  </a:cubicBezTo>
                  <a:cubicBezTo>
                    <a:pt x="98" y="15"/>
                    <a:pt x="99" y="15"/>
                    <a:pt x="100" y="14"/>
                  </a:cubicBezTo>
                  <a:cubicBezTo>
                    <a:pt x="127" y="4"/>
                    <a:pt x="127" y="4"/>
                    <a:pt x="127" y="4"/>
                  </a:cubicBezTo>
                  <a:cubicBezTo>
                    <a:pt x="130" y="9"/>
                    <a:pt x="130" y="9"/>
                    <a:pt x="130" y="9"/>
                  </a:cubicBezTo>
                  <a:cubicBezTo>
                    <a:pt x="131" y="11"/>
                    <a:pt x="131" y="13"/>
                    <a:pt x="129" y="14"/>
                  </a:cubicBezTo>
                  <a:cubicBezTo>
                    <a:pt x="100" y="30"/>
                    <a:pt x="100" y="30"/>
                    <a:pt x="100" y="30"/>
                  </a:cubicBezTo>
                  <a:cubicBezTo>
                    <a:pt x="99" y="31"/>
                    <a:pt x="97" y="31"/>
                    <a:pt x="96" y="31"/>
                  </a:cubicBezTo>
                  <a:cubicBezTo>
                    <a:pt x="95" y="30"/>
                    <a:pt x="95" y="30"/>
                    <a:pt x="95" y="30"/>
                  </a:cubicBezTo>
                  <a:cubicBezTo>
                    <a:pt x="79" y="23"/>
                    <a:pt x="79" y="23"/>
                    <a:pt x="79" y="23"/>
                  </a:cubicBezTo>
                  <a:cubicBezTo>
                    <a:pt x="101" y="114"/>
                    <a:pt x="101" y="114"/>
                    <a:pt x="101" y="114"/>
                  </a:cubicBezTo>
                  <a:cubicBezTo>
                    <a:pt x="102" y="116"/>
                    <a:pt x="99" y="119"/>
                    <a:pt x="97" y="120"/>
                  </a:cubicBezTo>
                  <a:cubicBezTo>
                    <a:pt x="40" y="129"/>
                    <a:pt x="40" y="129"/>
                    <a:pt x="40" y="129"/>
                  </a:cubicBezTo>
                  <a:cubicBezTo>
                    <a:pt x="37" y="130"/>
                    <a:pt x="36" y="128"/>
                    <a:pt x="36" y="125"/>
                  </a:cubicBezTo>
                  <a:cubicBezTo>
                    <a:pt x="31" y="71"/>
                    <a:pt x="31" y="71"/>
                    <a:pt x="31" y="71"/>
                  </a:cubicBezTo>
                  <a:cubicBezTo>
                    <a:pt x="28" y="30"/>
                    <a:pt x="28" y="30"/>
                    <a:pt x="28" y="30"/>
                  </a:cubicBezTo>
                  <a:cubicBezTo>
                    <a:pt x="25" y="34"/>
                    <a:pt x="17" y="43"/>
                    <a:pt x="17" y="43"/>
                  </a:cubicBezTo>
                  <a:cubicBezTo>
                    <a:pt x="16" y="46"/>
                    <a:pt x="15" y="65"/>
                    <a:pt x="15" y="71"/>
                  </a:cubicBezTo>
                  <a:cubicBezTo>
                    <a:pt x="15" y="71"/>
                    <a:pt x="14" y="72"/>
                    <a:pt x="14" y="72"/>
                  </a:cubicBezTo>
                  <a:cubicBezTo>
                    <a:pt x="10" y="74"/>
                    <a:pt x="10" y="74"/>
                    <a:pt x="10" y="74"/>
                  </a:cubicBezTo>
                  <a:cubicBezTo>
                    <a:pt x="9" y="74"/>
                    <a:pt x="8" y="73"/>
                    <a:pt x="7" y="72"/>
                  </a:cubicBezTo>
                  <a:cubicBezTo>
                    <a:pt x="6" y="66"/>
                    <a:pt x="0" y="44"/>
                    <a:pt x="0"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ïṥḷïḍê">
              <a:extLst>
                <a:ext uri="{FF2B5EF4-FFF2-40B4-BE49-F238E27FC236}">
                  <a16:creationId xmlns:a16="http://schemas.microsoft.com/office/drawing/2014/main" id="{F3A43440-DFD1-4E45-97F1-4567BFF5968B}"/>
                </a:ext>
              </a:extLst>
            </p:cNvPr>
            <p:cNvSpPr/>
            <p:nvPr/>
          </p:nvSpPr>
          <p:spPr bwMode="auto">
            <a:xfrm>
              <a:off x="4496164" y="5072331"/>
              <a:ext cx="3556" cy="0"/>
            </a:xfrm>
            <a:custGeom>
              <a:avLst/>
              <a:gdLst>
                <a:gd name="T0" fmla="*/ 0 w 3"/>
                <a:gd name="T1" fmla="*/ 3 w 3"/>
                <a:gd name="T2" fmla="*/ 0 w 3"/>
                <a:gd name="T3" fmla="*/ 0 w 3"/>
              </a:gdLst>
              <a:ahLst/>
              <a:cxnLst>
                <a:cxn ang="0">
                  <a:pos x="T0" y="0"/>
                </a:cxn>
                <a:cxn ang="0">
                  <a:pos x="T1" y="0"/>
                </a:cxn>
                <a:cxn ang="0">
                  <a:pos x="T2" y="0"/>
                </a:cxn>
                <a:cxn ang="0">
                  <a:pos x="T3" y="0"/>
                </a:cxn>
              </a:cxnLst>
              <a:rect l="0" t="0" r="r" b="b"/>
              <a:pathLst>
                <a:path w="3">
                  <a:moveTo>
                    <a:pt x="0" y="0"/>
                  </a:moveTo>
                  <a:lnTo>
                    <a:pt x="3"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îṣļïḍè">
              <a:extLst>
                <a:ext uri="{FF2B5EF4-FFF2-40B4-BE49-F238E27FC236}">
                  <a16:creationId xmlns:a16="http://schemas.microsoft.com/office/drawing/2014/main" id="{0B24938A-0FE2-43B4-BD56-C68C56480357}"/>
                </a:ext>
              </a:extLst>
            </p:cNvPr>
            <p:cNvSpPr/>
            <p:nvPr/>
          </p:nvSpPr>
          <p:spPr bwMode="auto">
            <a:xfrm>
              <a:off x="4321912" y="5068776"/>
              <a:ext cx="368661" cy="366290"/>
            </a:xfrm>
            <a:custGeom>
              <a:avLst/>
              <a:gdLst>
                <a:gd name="T0" fmla="*/ 0 w 131"/>
                <a:gd name="T1" fmla="*/ 41 h 130"/>
                <a:gd name="T2" fmla="*/ 26 w 131"/>
                <a:gd name="T3" fmla="*/ 8 h 130"/>
                <a:gd name="T4" fmla="*/ 30 w 131"/>
                <a:gd name="T5" fmla="*/ 6 h 130"/>
                <a:gd name="T6" fmla="*/ 41 w 131"/>
                <a:gd name="T7" fmla="*/ 3 h 130"/>
                <a:gd name="T8" fmla="*/ 55 w 131"/>
                <a:gd name="T9" fmla="*/ 9 h 130"/>
                <a:gd name="T10" fmla="*/ 62 w 131"/>
                <a:gd name="T11" fmla="*/ 0 h 130"/>
                <a:gd name="T12" fmla="*/ 73 w 131"/>
                <a:gd name="T13" fmla="*/ 2 h 130"/>
                <a:gd name="T14" fmla="*/ 83 w 131"/>
                <a:gd name="T15" fmla="*/ 6 h 130"/>
                <a:gd name="T16" fmla="*/ 98 w 131"/>
                <a:gd name="T17" fmla="*/ 14 h 130"/>
                <a:gd name="T18" fmla="*/ 100 w 131"/>
                <a:gd name="T19" fmla="*/ 14 h 130"/>
                <a:gd name="T20" fmla="*/ 127 w 131"/>
                <a:gd name="T21" fmla="*/ 4 h 130"/>
                <a:gd name="T22" fmla="*/ 130 w 131"/>
                <a:gd name="T23" fmla="*/ 9 h 130"/>
                <a:gd name="T24" fmla="*/ 129 w 131"/>
                <a:gd name="T25" fmla="*/ 14 h 130"/>
                <a:gd name="T26" fmla="*/ 100 w 131"/>
                <a:gd name="T27" fmla="*/ 30 h 130"/>
                <a:gd name="T28" fmla="*/ 96 w 131"/>
                <a:gd name="T29" fmla="*/ 31 h 130"/>
                <a:gd name="T30" fmla="*/ 95 w 131"/>
                <a:gd name="T31" fmla="*/ 30 h 130"/>
                <a:gd name="T32" fmla="*/ 79 w 131"/>
                <a:gd name="T33" fmla="*/ 23 h 130"/>
                <a:gd name="T34" fmla="*/ 101 w 131"/>
                <a:gd name="T35" fmla="*/ 114 h 130"/>
                <a:gd name="T36" fmla="*/ 97 w 131"/>
                <a:gd name="T37" fmla="*/ 120 h 130"/>
                <a:gd name="T38" fmla="*/ 40 w 131"/>
                <a:gd name="T39" fmla="*/ 129 h 130"/>
                <a:gd name="T40" fmla="*/ 36 w 131"/>
                <a:gd name="T41" fmla="*/ 125 h 130"/>
                <a:gd name="T42" fmla="*/ 31 w 131"/>
                <a:gd name="T43" fmla="*/ 71 h 130"/>
                <a:gd name="T44" fmla="*/ 28 w 131"/>
                <a:gd name="T45" fmla="*/ 30 h 130"/>
                <a:gd name="T46" fmla="*/ 17 w 131"/>
                <a:gd name="T47" fmla="*/ 43 h 130"/>
                <a:gd name="T48" fmla="*/ 15 w 131"/>
                <a:gd name="T49" fmla="*/ 71 h 130"/>
                <a:gd name="T50" fmla="*/ 14 w 131"/>
                <a:gd name="T51" fmla="*/ 72 h 130"/>
                <a:gd name="T52" fmla="*/ 10 w 131"/>
                <a:gd name="T53" fmla="*/ 74 h 130"/>
                <a:gd name="T54" fmla="*/ 7 w 131"/>
                <a:gd name="T55" fmla="*/ 72 h 130"/>
                <a:gd name="T56" fmla="*/ 0 w 131"/>
                <a:gd name="T57" fmla="*/ 4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130">
                  <a:moveTo>
                    <a:pt x="0" y="41"/>
                  </a:moveTo>
                  <a:cubicBezTo>
                    <a:pt x="1" y="35"/>
                    <a:pt x="20" y="14"/>
                    <a:pt x="26" y="8"/>
                  </a:cubicBezTo>
                  <a:cubicBezTo>
                    <a:pt x="27" y="7"/>
                    <a:pt x="28" y="6"/>
                    <a:pt x="30" y="6"/>
                  </a:cubicBezTo>
                  <a:cubicBezTo>
                    <a:pt x="33" y="5"/>
                    <a:pt x="41" y="3"/>
                    <a:pt x="41" y="3"/>
                  </a:cubicBezTo>
                  <a:cubicBezTo>
                    <a:pt x="55" y="9"/>
                    <a:pt x="55" y="9"/>
                    <a:pt x="55" y="9"/>
                  </a:cubicBezTo>
                  <a:cubicBezTo>
                    <a:pt x="55" y="9"/>
                    <a:pt x="60" y="0"/>
                    <a:pt x="62" y="0"/>
                  </a:cubicBezTo>
                  <a:cubicBezTo>
                    <a:pt x="73" y="2"/>
                    <a:pt x="73" y="2"/>
                    <a:pt x="73" y="2"/>
                  </a:cubicBezTo>
                  <a:cubicBezTo>
                    <a:pt x="76" y="3"/>
                    <a:pt x="80" y="4"/>
                    <a:pt x="83" y="6"/>
                  </a:cubicBezTo>
                  <a:cubicBezTo>
                    <a:pt x="98" y="14"/>
                    <a:pt x="98" y="14"/>
                    <a:pt x="98" y="14"/>
                  </a:cubicBezTo>
                  <a:cubicBezTo>
                    <a:pt x="98" y="15"/>
                    <a:pt x="99" y="15"/>
                    <a:pt x="100" y="14"/>
                  </a:cubicBezTo>
                  <a:cubicBezTo>
                    <a:pt x="127" y="4"/>
                    <a:pt x="127" y="4"/>
                    <a:pt x="127" y="4"/>
                  </a:cubicBezTo>
                  <a:cubicBezTo>
                    <a:pt x="130" y="9"/>
                    <a:pt x="130" y="9"/>
                    <a:pt x="130" y="9"/>
                  </a:cubicBezTo>
                  <a:cubicBezTo>
                    <a:pt x="131" y="11"/>
                    <a:pt x="131" y="13"/>
                    <a:pt x="129" y="14"/>
                  </a:cubicBezTo>
                  <a:cubicBezTo>
                    <a:pt x="100" y="30"/>
                    <a:pt x="100" y="30"/>
                    <a:pt x="100" y="30"/>
                  </a:cubicBezTo>
                  <a:cubicBezTo>
                    <a:pt x="99" y="31"/>
                    <a:pt x="97" y="31"/>
                    <a:pt x="96" y="31"/>
                  </a:cubicBezTo>
                  <a:cubicBezTo>
                    <a:pt x="95" y="30"/>
                    <a:pt x="95" y="30"/>
                    <a:pt x="95" y="30"/>
                  </a:cubicBezTo>
                  <a:cubicBezTo>
                    <a:pt x="79" y="23"/>
                    <a:pt x="79" y="23"/>
                    <a:pt x="79" y="23"/>
                  </a:cubicBezTo>
                  <a:cubicBezTo>
                    <a:pt x="101" y="114"/>
                    <a:pt x="101" y="114"/>
                    <a:pt x="101" y="114"/>
                  </a:cubicBezTo>
                  <a:cubicBezTo>
                    <a:pt x="102" y="116"/>
                    <a:pt x="99" y="119"/>
                    <a:pt x="97" y="120"/>
                  </a:cubicBezTo>
                  <a:cubicBezTo>
                    <a:pt x="40" y="129"/>
                    <a:pt x="40" y="129"/>
                    <a:pt x="40" y="129"/>
                  </a:cubicBezTo>
                  <a:cubicBezTo>
                    <a:pt x="37" y="130"/>
                    <a:pt x="36" y="128"/>
                    <a:pt x="36" y="125"/>
                  </a:cubicBezTo>
                  <a:cubicBezTo>
                    <a:pt x="31" y="71"/>
                    <a:pt x="31" y="71"/>
                    <a:pt x="31" y="71"/>
                  </a:cubicBezTo>
                  <a:cubicBezTo>
                    <a:pt x="28" y="30"/>
                    <a:pt x="28" y="30"/>
                    <a:pt x="28" y="30"/>
                  </a:cubicBezTo>
                  <a:cubicBezTo>
                    <a:pt x="25" y="34"/>
                    <a:pt x="17" y="43"/>
                    <a:pt x="17" y="43"/>
                  </a:cubicBezTo>
                  <a:cubicBezTo>
                    <a:pt x="16" y="46"/>
                    <a:pt x="15" y="65"/>
                    <a:pt x="15" y="71"/>
                  </a:cubicBezTo>
                  <a:cubicBezTo>
                    <a:pt x="15" y="71"/>
                    <a:pt x="14" y="72"/>
                    <a:pt x="14" y="72"/>
                  </a:cubicBezTo>
                  <a:cubicBezTo>
                    <a:pt x="10" y="74"/>
                    <a:pt x="10" y="74"/>
                    <a:pt x="10" y="74"/>
                  </a:cubicBezTo>
                  <a:cubicBezTo>
                    <a:pt x="9" y="74"/>
                    <a:pt x="8" y="73"/>
                    <a:pt x="7" y="72"/>
                  </a:cubicBezTo>
                  <a:cubicBezTo>
                    <a:pt x="6" y="66"/>
                    <a:pt x="0" y="44"/>
                    <a:pt x="0" y="41"/>
                  </a:cubicBezTo>
                  <a:close/>
                </a:path>
              </a:pathLst>
            </a:custGeom>
            <a:solidFill>
              <a:srgbClr val="F5F8F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2" name="iŝľïdê">
              <a:extLst>
                <a:ext uri="{FF2B5EF4-FFF2-40B4-BE49-F238E27FC236}">
                  <a16:creationId xmlns:a16="http://schemas.microsoft.com/office/drawing/2014/main" id="{9EFB2949-AF6B-4718-B7C9-F1F9F66AE1E9}"/>
                </a:ext>
              </a:extLst>
            </p:cNvPr>
            <p:cNvSpPr/>
            <p:nvPr/>
          </p:nvSpPr>
          <p:spPr bwMode="auto">
            <a:xfrm>
              <a:off x="4432152" y="4976312"/>
              <a:ext cx="18966" cy="20153"/>
            </a:xfrm>
            <a:custGeom>
              <a:avLst/>
              <a:gdLst>
                <a:gd name="T0" fmla="*/ 6 w 7"/>
                <a:gd name="T1" fmla="*/ 3 h 7"/>
                <a:gd name="T2" fmla="*/ 6 w 7"/>
                <a:gd name="T3" fmla="*/ 3 h 7"/>
                <a:gd name="T4" fmla="*/ 2 w 7"/>
                <a:gd name="T5" fmla="*/ 2 h 7"/>
                <a:gd name="T6" fmla="*/ 7 w 7"/>
                <a:gd name="T7" fmla="*/ 7 h 7"/>
                <a:gd name="T8" fmla="*/ 6 w 7"/>
                <a:gd name="T9" fmla="*/ 3 h 7"/>
              </a:gdLst>
              <a:ahLst/>
              <a:cxnLst>
                <a:cxn ang="0">
                  <a:pos x="T0" y="T1"/>
                </a:cxn>
                <a:cxn ang="0">
                  <a:pos x="T2" y="T3"/>
                </a:cxn>
                <a:cxn ang="0">
                  <a:pos x="T4" y="T5"/>
                </a:cxn>
                <a:cxn ang="0">
                  <a:pos x="T6" y="T7"/>
                </a:cxn>
                <a:cxn ang="0">
                  <a:pos x="T8" y="T9"/>
                </a:cxn>
              </a:cxnLst>
              <a:rect l="0" t="0" r="r" b="b"/>
              <a:pathLst>
                <a:path w="7" h="7">
                  <a:moveTo>
                    <a:pt x="6" y="3"/>
                  </a:moveTo>
                  <a:cubicBezTo>
                    <a:pt x="6" y="3"/>
                    <a:pt x="6" y="3"/>
                    <a:pt x="6" y="3"/>
                  </a:cubicBezTo>
                  <a:cubicBezTo>
                    <a:pt x="5" y="2"/>
                    <a:pt x="3" y="0"/>
                    <a:pt x="2" y="2"/>
                  </a:cubicBezTo>
                  <a:cubicBezTo>
                    <a:pt x="0" y="4"/>
                    <a:pt x="7" y="7"/>
                    <a:pt x="7" y="7"/>
                  </a:cubicBezTo>
                  <a:lnTo>
                    <a:pt x="6" y="3"/>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îšļîďe">
              <a:extLst>
                <a:ext uri="{FF2B5EF4-FFF2-40B4-BE49-F238E27FC236}">
                  <a16:creationId xmlns:a16="http://schemas.microsoft.com/office/drawing/2014/main" id="{28455940-E9CA-4497-A729-87A10DF11D5B}"/>
                </a:ext>
              </a:extLst>
            </p:cNvPr>
            <p:cNvSpPr/>
            <p:nvPr/>
          </p:nvSpPr>
          <p:spPr bwMode="auto">
            <a:xfrm>
              <a:off x="4432152" y="5260810"/>
              <a:ext cx="41490" cy="16596"/>
            </a:xfrm>
            <a:custGeom>
              <a:avLst/>
              <a:gdLst>
                <a:gd name="T0" fmla="*/ 0 w 35"/>
                <a:gd name="T1" fmla="*/ 2 h 14"/>
                <a:gd name="T2" fmla="*/ 2 w 35"/>
                <a:gd name="T3" fmla="*/ 14 h 14"/>
                <a:gd name="T4" fmla="*/ 35 w 35"/>
                <a:gd name="T5" fmla="*/ 9 h 14"/>
                <a:gd name="T6" fmla="*/ 35 w 35"/>
                <a:gd name="T7" fmla="*/ 0 h 14"/>
                <a:gd name="T8" fmla="*/ 0 w 35"/>
                <a:gd name="T9" fmla="*/ 2 h 14"/>
              </a:gdLst>
              <a:ahLst/>
              <a:cxnLst>
                <a:cxn ang="0">
                  <a:pos x="T0" y="T1"/>
                </a:cxn>
                <a:cxn ang="0">
                  <a:pos x="T2" y="T3"/>
                </a:cxn>
                <a:cxn ang="0">
                  <a:pos x="T4" y="T5"/>
                </a:cxn>
                <a:cxn ang="0">
                  <a:pos x="T6" y="T7"/>
                </a:cxn>
                <a:cxn ang="0">
                  <a:pos x="T8" y="T9"/>
                </a:cxn>
              </a:cxnLst>
              <a:rect l="0" t="0" r="r" b="b"/>
              <a:pathLst>
                <a:path w="35" h="14">
                  <a:moveTo>
                    <a:pt x="0" y="2"/>
                  </a:moveTo>
                  <a:lnTo>
                    <a:pt x="2" y="14"/>
                  </a:lnTo>
                  <a:lnTo>
                    <a:pt x="35" y="9"/>
                  </a:lnTo>
                  <a:lnTo>
                    <a:pt x="35" y="0"/>
                  </a:lnTo>
                  <a:lnTo>
                    <a:pt x="0" y="2"/>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iSļîḓe">
              <a:extLst>
                <a:ext uri="{FF2B5EF4-FFF2-40B4-BE49-F238E27FC236}">
                  <a16:creationId xmlns:a16="http://schemas.microsoft.com/office/drawing/2014/main" id="{0D87B771-DA2F-4A56-B6F4-02D573F9B2CF}"/>
                </a:ext>
              </a:extLst>
            </p:cNvPr>
            <p:cNvSpPr/>
            <p:nvPr/>
          </p:nvSpPr>
          <p:spPr bwMode="auto">
            <a:xfrm>
              <a:off x="4547137" y="5246585"/>
              <a:ext cx="28450" cy="16596"/>
            </a:xfrm>
            <a:custGeom>
              <a:avLst/>
              <a:gdLst>
                <a:gd name="T0" fmla="*/ 9 w 10"/>
                <a:gd name="T1" fmla="*/ 0 h 6"/>
                <a:gd name="T2" fmla="*/ 0 w 10"/>
                <a:gd name="T3" fmla="*/ 2 h 6"/>
                <a:gd name="T4" fmla="*/ 1 w 10"/>
                <a:gd name="T5" fmla="*/ 6 h 6"/>
                <a:gd name="T6" fmla="*/ 10 w 10"/>
                <a:gd name="T7" fmla="*/ 5 h 6"/>
                <a:gd name="T8" fmla="*/ 9 w 10"/>
                <a:gd name="T9" fmla="*/ 0 h 6"/>
              </a:gdLst>
              <a:ahLst/>
              <a:cxnLst>
                <a:cxn ang="0">
                  <a:pos x="T0" y="T1"/>
                </a:cxn>
                <a:cxn ang="0">
                  <a:pos x="T2" y="T3"/>
                </a:cxn>
                <a:cxn ang="0">
                  <a:pos x="T4" y="T5"/>
                </a:cxn>
                <a:cxn ang="0">
                  <a:pos x="T6" y="T7"/>
                </a:cxn>
                <a:cxn ang="0">
                  <a:pos x="T8" y="T9"/>
                </a:cxn>
              </a:cxnLst>
              <a:rect l="0" t="0" r="r" b="b"/>
              <a:pathLst>
                <a:path w="10" h="6">
                  <a:moveTo>
                    <a:pt x="9" y="0"/>
                  </a:moveTo>
                  <a:cubicBezTo>
                    <a:pt x="0" y="2"/>
                    <a:pt x="0" y="2"/>
                    <a:pt x="0" y="2"/>
                  </a:cubicBezTo>
                  <a:cubicBezTo>
                    <a:pt x="1" y="6"/>
                    <a:pt x="1" y="6"/>
                    <a:pt x="1" y="6"/>
                  </a:cubicBezTo>
                  <a:cubicBezTo>
                    <a:pt x="1" y="6"/>
                    <a:pt x="10" y="6"/>
                    <a:pt x="10" y="5"/>
                  </a:cubicBezTo>
                  <a:lnTo>
                    <a:pt x="9" y="0"/>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ïşḷîḓe">
              <a:extLst>
                <a:ext uri="{FF2B5EF4-FFF2-40B4-BE49-F238E27FC236}">
                  <a16:creationId xmlns:a16="http://schemas.microsoft.com/office/drawing/2014/main" id="{E7B5DECA-210F-447B-82D5-FA5D260AEA8D}"/>
                </a:ext>
              </a:extLst>
            </p:cNvPr>
            <p:cNvSpPr/>
            <p:nvPr/>
          </p:nvSpPr>
          <p:spPr bwMode="auto">
            <a:xfrm>
              <a:off x="4690570" y="5074701"/>
              <a:ext cx="5927" cy="11854"/>
            </a:xfrm>
            <a:custGeom>
              <a:avLst/>
              <a:gdLst>
                <a:gd name="T0" fmla="*/ 2 w 2"/>
                <a:gd name="T1" fmla="*/ 1 h 4"/>
                <a:gd name="T2" fmla="*/ 2 w 2"/>
                <a:gd name="T3" fmla="*/ 0 h 4"/>
                <a:gd name="T4" fmla="*/ 2 w 2"/>
                <a:gd name="T5" fmla="*/ 0 h 4"/>
                <a:gd name="T6" fmla="*/ 1 w 2"/>
                <a:gd name="T7" fmla="*/ 0 h 4"/>
                <a:gd name="T8" fmla="*/ 1 w 2"/>
                <a:gd name="T9" fmla="*/ 0 h 4"/>
                <a:gd name="T10" fmla="*/ 1 w 2"/>
                <a:gd name="T11" fmla="*/ 0 h 4"/>
                <a:gd name="T12" fmla="*/ 0 w 2"/>
                <a:gd name="T13" fmla="*/ 1 h 4"/>
                <a:gd name="T14" fmla="*/ 0 w 2"/>
                <a:gd name="T15" fmla="*/ 1 h 4"/>
                <a:gd name="T16" fmla="*/ 0 w 2"/>
                <a:gd name="T17" fmla="*/ 2 h 4"/>
                <a:gd name="T18" fmla="*/ 0 w 2"/>
                <a:gd name="T19" fmla="*/ 2 h 4"/>
                <a:gd name="T20" fmla="*/ 0 w 2"/>
                <a:gd name="T21" fmla="*/ 3 h 4"/>
                <a:gd name="T22" fmla="*/ 0 w 2"/>
                <a:gd name="T23" fmla="*/ 4 h 4"/>
                <a:gd name="T24" fmla="*/ 1 w 2"/>
                <a:gd name="T25" fmla="*/ 4 h 4"/>
                <a:gd name="T26" fmla="*/ 1 w 2"/>
                <a:gd name="T27" fmla="*/ 4 h 4"/>
                <a:gd name="T28" fmla="*/ 2 w 2"/>
                <a:gd name="T29" fmla="*/ 4 h 4"/>
                <a:gd name="T30" fmla="*/ 2 w 2"/>
                <a:gd name="T31" fmla="*/ 3 h 4"/>
                <a:gd name="T32" fmla="*/ 2 w 2"/>
                <a:gd name="T33" fmla="*/ 2 h 4"/>
                <a:gd name="T34" fmla="*/ 2 w 2"/>
                <a:gd name="T3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4">
                  <a:moveTo>
                    <a:pt x="2" y="1"/>
                  </a:moveTo>
                  <a:cubicBezTo>
                    <a:pt x="2" y="0"/>
                    <a:pt x="2" y="0"/>
                    <a:pt x="2" y="0"/>
                  </a:cubicBezTo>
                  <a:cubicBezTo>
                    <a:pt x="2" y="0"/>
                    <a:pt x="2" y="0"/>
                    <a:pt x="2" y="0"/>
                  </a:cubicBezTo>
                  <a:cubicBezTo>
                    <a:pt x="1" y="0"/>
                    <a:pt x="1" y="0"/>
                    <a:pt x="1" y="0"/>
                  </a:cubicBezTo>
                  <a:cubicBezTo>
                    <a:pt x="1" y="0"/>
                    <a:pt x="1" y="0"/>
                    <a:pt x="1" y="0"/>
                  </a:cubicBezTo>
                  <a:cubicBezTo>
                    <a:pt x="1" y="0"/>
                    <a:pt x="1" y="0"/>
                    <a:pt x="1" y="0"/>
                  </a:cubicBezTo>
                  <a:cubicBezTo>
                    <a:pt x="0" y="1"/>
                    <a:pt x="0" y="1"/>
                    <a:pt x="0" y="1"/>
                  </a:cubicBezTo>
                  <a:cubicBezTo>
                    <a:pt x="0" y="1"/>
                    <a:pt x="0" y="1"/>
                    <a:pt x="0" y="1"/>
                  </a:cubicBezTo>
                  <a:cubicBezTo>
                    <a:pt x="0" y="2"/>
                    <a:pt x="0" y="2"/>
                    <a:pt x="0" y="2"/>
                  </a:cubicBezTo>
                  <a:cubicBezTo>
                    <a:pt x="0" y="2"/>
                    <a:pt x="0" y="2"/>
                    <a:pt x="0" y="2"/>
                  </a:cubicBezTo>
                  <a:cubicBezTo>
                    <a:pt x="0" y="3"/>
                    <a:pt x="0" y="3"/>
                    <a:pt x="0" y="3"/>
                  </a:cubicBezTo>
                  <a:cubicBezTo>
                    <a:pt x="0" y="4"/>
                    <a:pt x="0" y="4"/>
                    <a:pt x="0" y="4"/>
                  </a:cubicBezTo>
                  <a:cubicBezTo>
                    <a:pt x="1" y="4"/>
                    <a:pt x="1" y="4"/>
                    <a:pt x="1" y="4"/>
                  </a:cubicBezTo>
                  <a:cubicBezTo>
                    <a:pt x="1" y="4"/>
                    <a:pt x="1" y="4"/>
                    <a:pt x="1" y="4"/>
                  </a:cubicBezTo>
                  <a:cubicBezTo>
                    <a:pt x="2" y="4"/>
                    <a:pt x="2" y="4"/>
                    <a:pt x="2" y="4"/>
                  </a:cubicBezTo>
                  <a:cubicBezTo>
                    <a:pt x="2" y="3"/>
                    <a:pt x="2" y="3"/>
                    <a:pt x="2" y="3"/>
                  </a:cubicBezTo>
                  <a:cubicBezTo>
                    <a:pt x="2" y="2"/>
                    <a:pt x="2" y="2"/>
                    <a:pt x="2" y="2"/>
                  </a:cubicBezTo>
                  <a:cubicBezTo>
                    <a:pt x="2" y="1"/>
                    <a:pt x="2" y="1"/>
                    <a:pt x="2" y="1"/>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íšļïde">
              <a:extLst>
                <a:ext uri="{FF2B5EF4-FFF2-40B4-BE49-F238E27FC236}">
                  <a16:creationId xmlns:a16="http://schemas.microsoft.com/office/drawing/2014/main" id="{FF72D431-5B0B-429D-854F-3625C8755A6D}"/>
                </a:ext>
              </a:extLst>
            </p:cNvPr>
            <p:cNvSpPr/>
            <p:nvPr/>
          </p:nvSpPr>
          <p:spPr bwMode="auto">
            <a:xfrm>
              <a:off x="3838267" y="2516600"/>
              <a:ext cx="8297" cy="16596"/>
            </a:xfrm>
            <a:custGeom>
              <a:avLst/>
              <a:gdLst>
                <a:gd name="T0" fmla="*/ 0 w 3"/>
                <a:gd name="T1" fmla="*/ 0 h 6"/>
                <a:gd name="T2" fmla="*/ 1 w 3"/>
                <a:gd name="T3" fmla="*/ 0 h 6"/>
                <a:gd name="T4" fmla="*/ 1 w 3"/>
                <a:gd name="T5" fmla="*/ 0 h 6"/>
                <a:gd name="T6" fmla="*/ 2 w 3"/>
                <a:gd name="T7" fmla="*/ 1 h 6"/>
                <a:gd name="T8" fmla="*/ 2 w 3"/>
                <a:gd name="T9" fmla="*/ 2 h 6"/>
                <a:gd name="T10" fmla="*/ 2 w 3"/>
                <a:gd name="T11" fmla="*/ 2 h 6"/>
                <a:gd name="T12" fmla="*/ 2 w 3"/>
                <a:gd name="T13" fmla="*/ 3 h 6"/>
                <a:gd name="T14" fmla="*/ 2 w 3"/>
                <a:gd name="T15" fmla="*/ 3 h 6"/>
                <a:gd name="T16" fmla="*/ 2 w 3"/>
                <a:gd name="T17" fmla="*/ 3 h 6"/>
                <a:gd name="T18" fmla="*/ 3 w 3"/>
                <a:gd name="T19" fmla="*/ 4 h 6"/>
                <a:gd name="T20" fmla="*/ 3 w 3"/>
                <a:gd name="T21" fmla="*/ 4 h 6"/>
                <a:gd name="T22" fmla="*/ 3 w 3"/>
                <a:gd name="T23" fmla="*/ 5 h 6"/>
                <a:gd name="T24" fmla="*/ 3 w 3"/>
                <a:gd name="T25" fmla="*/ 5 h 6"/>
                <a:gd name="T26" fmla="*/ 3 w 3"/>
                <a:gd name="T27" fmla="*/ 5 h 6"/>
                <a:gd name="T28" fmla="*/ 3 w 3"/>
                <a:gd name="T29" fmla="*/ 6 h 6"/>
                <a:gd name="T30" fmla="*/ 3 w 3"/>
                <a:gd name="T31" fmla="*/ 6 h 6"/>
                <a:gd name="T32" fmla="*/ 2 w 3"/>
                <a:gd name="T33" fmla="*/ 6 h 6"/>
                <a:gd name="T34" fmla="*/ 2 w 3"/>
                <a:gd name="T35" fmla="*/ 6 h 6"/>
                <a:gd name="T36" fmla="*/ 2 w 3"/>
                <a:gd name="T37" fmla="*/ 6 h 6"/>
                <a:gd name="T38" fmla="*/ 1 w 3"/>
                <a:gd name="T39" fmla="*/ 5 h 6"/>
                <a:gd name="T40" fmla="*/ 1 w 3"/>
                <a:gd name="T41" fmla="*/ 5 h 6"/>
                <a:gd name="T42" fmla="*/ 1 w 3"/>
                <a:gd name="T43" fmla="*/ 3 h 6"/>
                <a:gd name="T44" fmla="*/ 0 w 3"/>
                <a:gd name="T45" fmla="*/ 2 h 6"/>
                <a:gd name="T46" fmla="*/ 0 w 3"/>
                <a:gd name="T4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 h="6">
                  <a:moveTo>
                    <a:pt x="0" y="0"/>
                  </a:moveTo>
                  <a:cubicBezTo>
                    <a:pt x="1" y="0"/>
                    <a:pt x="1" y="0"/>
                    <a:pt x="1" y="0"/>
                  </a:cubicBezTo>
                  <a:cubicBezTo>
                    <a:pt x="1" y="0"/>
                    <a:pt x="1" y="0"/>
                    <a:pt x="1" y="0"/>
                  </a:cubicBezTo>
                  <a:cubicBezTo>
                    <a:pt x="2" y="0"/>
                    <a:pt x="2" y="1"/>
                    <a:pt x="2" y="1"/>
                  </a:cubicBezTo>
                  <a:cubicBezTo>
                    <a:pt x="2" y="2"/>
                    <a:pt x="2" y="2"/>
                    <a:pt x="2" y="2"/>
                  </a:cubicBezTo>
                  <a:cubicBezTo>
                    <a:pt x="2" y="2"/>
                    <a:pt x="2" y="2"/>
                    <a:pt x="2" y="2"/>
                  </a:cubicBezTo>
                  <a:cubicBezTo>
                    <a:pt x="2" y="3"/>
                    <a:pt x="2" y="3"/>
                    <a:pt x="2" y="3"/>
                  </a:cubicBezTo>
                  <a:cubicBezTo>
                    <a:pt x="2" y="3"/>
                    <a:pt x="2" y="3"/>
                    <a:pt x="2" y="3"/>
                  </a:cubicBezTo>
                  <a:cubicBezTo>
                    <a:pt x="2" y="3"/>
                    <a:pt x="2" y="3"/>
                    <a:pt x="2" y="3"/>
                  </a:cubicBezTo>
                  <a:cubicBezTo>
                    <a:pt x="3" y="3"/>
                    <a:pt x="3" y="4"/>
                    <a:pt x="3" y="4"/>
                  </a:cubicBezTo>
                  <a:cubicBezTo>
                    <a:pt x="3" y="4"/>
                    <a:pt x="3" y="4"/>
                    <a:pt x="3" y="4"/>
                  </a:cubicBezTo>
                  <a:cubicBezTo>
                    <a:pt x="3" y="5"/>
                    <a:pt x="3" y="5"/>
                    <a:pt x="3" y="5"/>
                  </a:cubicBezTo>
                  <a:cubicBezTo>
                    <a:pt x="3" y="5"/>
                    <a:pt x="3" y="5"/>
                    <a:pt x="3" y="5"/>
                  </a:cubicBezTo>
                  <a:cubicBezTo>
                    <a:pt x="3" y="5"/>
                    <a:pt x="3" y="5"/>
                    <a:pt x="3" y="5"/>
                  </a:cubicBezTo>
                  <a:cubicBezTo>
                    <a:pt x="3" y="6"/>
                    <a:pt x="3" y="6"/>
                    <a:pt x="3" y="6"/>
                  </a:cubicBezTo>
                  <a:cubicBezTo>
                    <a:pt x="3" y="6"/>
                    <a:pt x="3" y="6"/>
                    <a:pt x="3" y="6"/>
                  </a:cubicBezTo>
                  <a:cubicBezTo>
                    <a:pt x="2" y="6"/>
                    <a:pt x="2" y="6"/>
                    <a:pt x="2" y="6"/>
                  </a:cubicBezTo>
                  <a:cubicBezTo>
                    <a:pt x="2" y="6"/>
                    <a:pt x="2" y="6"/>
                    <a:pt x="2" y="6"/>
                  </a:cubicBezTo>
                  <a:cubicBezTo>
                    <a:pt x="2" y="6"/>
                    <a:pt x="2" y="6"/>
                    <a:pt x="2" y="6"/>
                  </a:cubicBezTo>
                  <a:cubicBezTo>
                    <a:pt x="1" y="5"/>
                    <a:pt x="1" y="5"/>
                    <a:pt x="1" y="5"/>
                  </a:cubicBezTo>
                  <a:cubicBezTo>
                    <a:pt x="1" y="5"/>
                    <a:pt x="1" y="5"/>
                    <a:pt x="1" y="5"/>
                  </a:cubicBezTo>
                  <a:cubicBezTo>
                    <a:pt x="1" y="4"/>
                    <a:pt x="1" y="4"/>
                    <a:pt x="1" y="3"/>
                  </a:cubicBezTo>
                  <a:cubicBezTo>
                    <a:pt x="0" y="3"/>
                    <a:pt x="0" y="2"/>
                    <a:pt x="0" y="2"/>
                  </a:cubicBezTo>
                  <a:cubicBezTo>
                    <a:pt x="0" y="1"/>
                    <a:pt x="0" y="1"/>
                    <a:pt x="0" y="0"/>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íŝḻiḍé">
              <a:extLst>
                <a:ext uri="{FF2B5EF4-FFF2-40B4-BE49-F238E27FC236}">
                  <a16:creationId xmlns:a16="http://schemas.microsoft.com/office/drawing/2014/main" id="{877DCA8A-42C5-4AED-BFE8-49B41D5BFBD0}"/>
                </a:ext>
              </a:extLst>
            </p:cNvPr>
            <p:cNvSpPr/>
            <p:nvPr/>
          </p:nvSpPr>
          <p:spPr bwMode="auto">
            <a:xfrm>
              <a:off x="3829967" y="2324563"/>
              <a:ext cx="120912" cy="194407"/>
            </a:xfrm>
            <a:custGeom>
              <a:avLst/>
              <a:gdLst>
                <a:gd name="T0" fmla="*/ 43 w 43"/>
                <a:gd name="T1" fmla="*/ 15 h 69"/>
                <a:gd name="T2" fmla="*/ 28 w 43"/>
                <a:gd name="T3" fmla="*/ 25 h 69"/>
                <a:gd name="T4" fmla="*/ 20 w 43"/>
                <a:gd name="T5" fmla="*/ 30 h 69"/>
                <a:gd name="T6" fmla="*/ 18 w 43"/>
                <a:gd name="T7" fmla="*/ 32 h 69"/>
                <a:gd name="T8" fmla="*/ 17 w 43"/>
                <a:gd name="T9" fmla="*/ 33 h 69"/>
                <a:gd name="T10" fmla="*/ 16 w 43"/>
                <a:gd name="T11" fmla="*/ 33 h 69"/>
                <a:gd name="T12" fmla="*/ 16 w 43"/>
                <a:gd name="T13" fmla="*/ 33 h 69"/>
                <a:gd name="T14" fmla="*/ 16 w 43"/>
                <a:gd name="T15" fmla="*/ 33 h 69"/>
                <a:gd name="T16" fmla="*/ 17 w 43"/>
                <a:gd name="T17" fmla="*/ 33 h 69"/>
                <a:gd name="T18" fmla="*/ 17 w 43"/>
                <a:gd name="T19" fmla="*/ 32 h 69"/>
                <a:gd name="T20" fmla="*/ 17 w 43"/>
                <a:gd name="T21" fmla="*/ 32 h 69"/>
                <a:gd name="T22" fmla="*/ 16 w 43"/>
                <a:gd name="T23" fmla="*/ 34 h 69"/>
                <a:gd name="T24" fmla="*/ 14 w 43"/>
                <a:gd name="T25" fmla="*/ 42 h 69"/>
                <a:gd name="T26" fmla="*/ 11 w 43"/>
                <a:gd name="T27" fmla="*/ 51 h 69"/>
                <a:gd name="T28" fmla="*/ 7 w 43"/>
                <a:gd name="T29" fmla="*/ 69 h 69"/>
                <a:gd name="T30" fmla="*/ 0 w 43"/>
                <a:gd name="T31" fmla="*/ 69 h 69"/>
                <a:gd name="T32" fmla="*/ 5 w 43"/>
                <a:gd name="T33" fmla="*/ 26 h 69"/>
                <a:gd name="T34" fmla="*/ 29 w 43"/>
                <a:gd name="T35" fmla="*/ 0 h 69"/>
                <a:gd name="T36" fmla="*/ 43 w 43"/>
                <a:gd name="T37"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69">
                  <a:moveTo>
                    <a:pt x="43" y="15"/>
                  </a:moveTo>
                  <a:cubicBezTo>
                    <a:pt x="38" y="18"/>
                    <a:pt x="33" y="22"/>
                    <a:pt x="28" y="25"/>
                  </a:cubicBezTo>
                  <a:cubicBezTo>
                    <a:pt x="20" y="30"/>
                    <a:pt x="20" y="30"/>
                    <a:pt x="20" y="30"/>
                  </a:cubicBezTo>
                  <a:cubicBezTo>
                    <a:pt x="18" y="32"/>
                    <a:pt x="18" y="32"/>
                    <a:pt x="18" y="32"/>
                  </a:cubicBezTo>
                  <a:cubicBezTo>
                    <a:pt x="17" y="33"/>
                    <a:pt x="17" y="33"/>
                    <a:pt x="17" y="33"/>
                  </a:cubicBezTo>
                  <a:cubicBezTo>
                    <a:pt x="16" y="33"/>
                    <a:pt x="16" y="33"/>
                    <a:pt x="16" y="33"/>
                  </a:cubicBezTo>
                  <a:cubicBezTo>
                    <a:pt x="16" y="33"/>
                    <a:pt x="16" y="33"/>
                    <a:pt x="16" y="33"/>
                  </a:cubicBezTo>
                  <a:cubicBezTo>
                    <a:pt x="16" y="33"/>
                    <a:pt x="16" y="33"/>
                    <a:pt x="16" y="33"/>
                  </a:cubicBezTo>
                  <a:cubicBezTo>
                    <a:pt x="17" y="33"/>
                    <a:pt x="17" y="33"/>
                    <a:pt x="17" y="33"/>
                  </a:cubicBezTo>
                  <a:cubicBezTo>
                    <a:pt x="17" y="32"/>
                    <a:pt x="17" y="32"/>
                    <a:pt x="17" y="32"/>
                  </a:cubicBezTo>
                  <a:cubicBezTo>
                    <a:pt x="17" y="32"/>
                    <a:pt x="17" y="32"/>
                    <a:pt x="17" y="32"/>
                  </a:cubicBezTo>
                  <a:cubicBezTo>
                    <a:pt x="17" y="32"/>
                    <a:pt x="17" y="33"/>
                    <a:pt x="16" y="34"/>
                  </a:cubicBezTo>
                  <a:cubicBezTo>
                    <a:pt x="15" y="36"/>
                    <a:pt x="15" y="39"/>
                    <a:pt x="14" y="42"/>
                  </a:cubicBezTo>
                  <a:cubicBezTo>
                    <a:pt x="13" y="45"/>
                    <a:pt x="12" y="48"/>
                    <a:pt x="11" y="51"/>
                  </a:cubicBezTo>
                  <a:cubicBezTo>
                    <a:pt x="10" y="57"/>
                    <a:pt x="8" y="63"/>
                    <a:pt x="7" y="69"/>
                  </a:cubicBezTo>
                  <a:cubicBezTo>
                    <a:pt x="0" y="69"/>
                    <a:pt x="0" y="69"/>
                    <a:pt x="0" y="69"/>
                  </a:cubicBezTo>
                  <a:cubicBezTo>
                    <a:pt x="0" y="62"/>
                    <a:pt x="3" y="32"/>
                    <a:pt x="5" y="26"/>
                  </a:cubicBezTo>
                  <a:cubicBezTo>
                    <a:pt x="5" y="26"/>
                    <a:pt x="2" y="26"/>
                    <a:pt x="29" y="0"/>
                  </a:cubicBezTo>
                  <a:lnTo>
                    <a:pt x="43" y="15"/>
                  </a:ln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íŝḷîḑé">
              <a:extLst>
                <a:ext uri="{FF2B5EF4-FFF2-40B4-BE49-F238E27FC236}">
                  <a16:creationId xmlns:a16="http://schemas.microsoft.com/office/drawing/2014/main" id="{7B608F50-4B14-4ECA-B492-902BF2E77A88}"/>
                </a:ext>
              </a:extLst>
            </p:cNvPr>
            <p:cNvSpPr/>
            <p:nvPr/>
          </p:nvSpPr>
          <p:spPr bwMode="auto">
            <a:xfrm>
              <a:off x="3903463" y="2729972"/>
              <a:ext cx="22524" cy="33191"/>
            </a:xfrm>
            <a:custGeom>
              <a:avLst/>
              <a:gdLst>
                <a:gd name="T0" fmla="*/ 19 w 19"/>
                <a:gd name="T1" fmla="*/ 0 h 28"/>
                <a:gd name="T2" fmla="*/ 19 w 19"/>
                <a:gd name="T3" fmla="*/ 17 h 28"/>
                <a:gd name="T4" fmla="*/ 12 w 19"/>
                <a:gd name="T5" fmla="*/ 28 h 28"/>
                <a:gd name="T6" fmla="*/ 0 w 19"/>
                <a:gd name="T7" fmla="*/ 17 h 28"/>
                <a:gd name="T8" fmla="*/ 0 w 19"/>
                <a:gd name="T9" fmla="*/ 0 h 28"/>
                <a:gd name="T10" fmla="*/ 19 w 19"/>
                <a:gd name="T11" fmla="*/ 0 h 28"/>
              </a:gdLst>
              <a:ahLst/>
              <a:cxnLst>
                <a:cxn ang="0">
                  <a:pos x="T0" y="T1"/>
                </a:cxn>
                <a:cxn ang="0">
                  <a:pos x="T2" y="T3"/>
                </a:cxn>
                <a:cxn ang="0">
                  <a:pos x="T4" y="T5"/>
                </a:cxn>
                <a:cxn ang="0">
                  <a:pos x="T6" y="T7"/>
                </a:cxn>
                <a:cxn ang="0">
                  <a:pos x="T8" y="T9"/>
                </a:cxn>
                <a:cxn ang="0">
                  <a:pos x="T10" y="T11"/>
                </a:cxn>
              </a:cxnLst>
              <a:rect l="0" t="0" r="r" b="b"/>
              <a:pathLst>
                <a:path w="19" h="28">
                  <a:moveTo>
                    <a:pt x="19" y="0"/>
                  </a:moveTo>
                  <a:lnTo>
                    <a:pt x="19" y="17"/>
                  </a:lnTo>
                  <a:lnTo>
                    <a:pt x="12" y="28"/>
                  </a:lnTo>
                  <a:lnTo>
                    <a:pt x="0" y="17"/>
                  </a:lnTo>
                  <a:lnTo>
                    <a:pt x="0" y="0"/>
                  </a:lnTo>
                  <a:lnTo>
                    <a:pt x="19"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î$ḷîḓè">
              <a:extLst>
                <a:ext uri="{FF2B5EF4-FFF2-40B4-BE49-F238E27FC236}">
                  <a16:creationId xmlns:a16="http://schemas.microsoft.com/office/drawing/2014/main" id="{36B33E54-99B2-49DB-AD86-2BB3CA4B9012}"/>
                </a:ext>
              </a:extLst>
            </p:cNvPr>
            <p:cNvSpPr/>
            <p:nvPr/>
          </p:nvSpPr>
          <p:spPr bwMode="auto">
            <a:xfrm>
              <a:off x="4007780" y="2738270"/>
              <a:ext cx="24895" cy="16596"/>
            </a:xfrm>
            <a:custGeom>
              <a:avLst/>
              <a:gdLst>
                <a:gd name="T0" fmla="*/ 21 w 21"/>
                <a:gd name="T1" fmla="*/ 2 h 14"/>
                <a:gd name="T2" fmla="*/ 21 w 21"/>
                <a:gd name="T3" fmla="*/ 14 h 14"/>
                <a:gd name="T4" fmla="*/ 0 w 21"/>
                <a:gd name="T5" fmla="*/ 14 h 14"/>
                <a:gd name="T6" fmla="*/ 2 w 21"/>
                <a:gd name="T7" fmla="*/ 0 h 14"/>
                <a:gd name="T8" fmla="*/ 21 w 21"/>
                <a:gd name="T9" fmla="*/ 2 h 14"/>
              </a:gdLst>
              <a:ahLst/>
              <a:cxnLst>
                <a:cxn ang="0">
                  <a:pos x="T0" y="T1"/>
                </a:cxn>
                <a:cxn ang="0">
                  <a:pos x="T2" y="T3"/>
                </a:cxn>
                <a:cxn ang="0">
                  <a:pos x="T4" y="T5"/>
                </a:cxn>
                <a:cxn ang="0">
                  <a:pos x="T6" y="T7"/>
                </a:cxn>
                <a:cxn ang="0">
                  <a:pos x="T8" y="T9"/>
                </a:cxn>
              </a:cxnLst>
              <a:rect l="0" t="0" r="r" b="b"/>
              <a:pathLst>
                <a:path w="21" h="14">
                  <a:moveTo>
                    <a:pt x="21" y="2"/>
                  </a:moveTo>
                  <a:lnTo>
                    <a:pt x="21" y="14"/>
                  </a:lnTo>
                  <a:lnTo>
                    <a:pt x="0" y="14"/>
                  </a:lnTo>
                  <a:lnTo>
                    <a:pt x="2" y="0"/>
                  </a:lnTo>
                  <a:lnTo>
                    <a:pt x="21"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íSḻîďé">
              <a:extLst>
                <a:ext uri="{FF2B5EF4-FFF2-40B4-BE49-F238E27FC236}">
                  <a16:creationId xmlns:a16="http://schemas.microsoft.com/office/drawing/2014/main" id="{E069192F-1145-4F04-B951-86F0D74C76F8}"/>
                </a:ext>
              </a:extLst>
            </p:cNvPr>
            <p:cNvSpPr/>
            <p:nvPr/>
          </p:nvSpPr>
          <p:spPr bwMode="auto">
            <a:xfrm>
              <a:off x="3903463" y="2437178"/>
              <a:ext cx="139877" cy="307021"/>
            </a:xfrm>
            <a:custGeom>
              <a:avLst/>
              <a:gdLst>
                <a:gd name="T0" fmla="*/ 28 w 50"/>
                <a:gd name="T1" fmla="*/ 0 h 109"/>
                <a:gd name="T2" fmla="*/ 0 w 50"/>
                <a:gd name="T3" fmla="*/ 17 h 109"/>
                <a:gd name="T4" fmla="*/ 15 w 50"/>
                <a:gd name="T5" fmla="*/ 38 h 109"/>
                <a:gd name="T6" fmla="*/ 23 w 50"/>
                <a:gd name="T7" fmla="*/ 49 h 109"/>
                <a:gd name="T8" fmla="*/ 27 w 50"/>
                <a:gd name="T9" fmla="*/ 56 h 109"/>
                <a:gd name="T10" fmla="*/ 28 w 50"/>
                <a:gd name="T11" fmla="*/ 63 h 109"/>
                <a:gd name="T12" fmla="*/ 36 w 50"/>
                <a:gd name="T13" fmla="*/ 109 h 109"/>
                <a:gd name="T14" fmla="*/ 48 w 50"/>
                <a:gd name="T15" fmla="*/ 109 h 109"/>
                <a:gd name="T16" fmla="*/ 49 w 50"/>
                <a:gd name="T17" fmla="*/ 56 h 109"/>
                <a:gd name="T18" fmla="*/ 28 w 50"/>
                <a:gd name="T1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109">
                  <a:moveTo>
                    <a:pt x="28" y="0"/>
                  </a:moveTo>
                  <a:cubicBezTo>
                    <a:pt x="0" y="17"/>
                    <a:pt x="0" y="17"/>
                    <a:pt x="0" y="17"/>
                  </a:cubicBezTo>
                  <a:cubicBezTo>
                    <a:pt x="5" y="24"/>
                    <a:pt x="10" y="31"/>
                    <a:pt x="15" y="38"/>
                  </a:cubicBezTo>
                  <a:cubicBezTo>
                    <a:pt x="18" y="42"/>
                    <a:pt x="20" y="46"/>
                    <a:pt x="23" y="49"/>
                  </a:cubicBezTo>
                  <a:cubicBezTo>
                    <a:pt x="26" y="54"/>
                    <a:pt x="26" y="55"/>
                    <a:pt x="27" y="56"/>
                  </a:cubicBezTo>
                  <a:cubicBezTo>
                    <a:pt x="28" y="63"/>
                    <a:pt x="28" y="63"/>
                    <a:pt x="28" y="63"/>
                  </a:cubicBezTo>
                  <a:cubicBezTo>
                    <a:pt x="30" y="76"/>
                    <a:pt x="32" y="85"/>
                    <a:pt x="36" y="109"/>
                  </a:cubicBezTo>
                  <a:cubicBezTo>
                    <a:pt x="48" y="109"/>
                    <a:pt x="48" y="109"/>
                    <a:pt x="48" y="109"/>
                  </a:cubicBezTo>
                  <a:cubicBezTo>
                    <a:pt x="49" y="56"/>
                    <a:pt x="49" y="56"/>
                    <a:pt x="49" y="56"/>
                  </a:cubicBezTo>
                  <a:cubicBezTo>
                    <a:pt x="50" y="46"/>
                    <a:pt x="34" y="13"/>
                    <a:pt x="2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íŝ1íḍè">
              <a:extLst>
                <a:ext uri="{FF2B5EF4-FFF2-40B4-BE49-F238E27FC236}">
                  <a16:creationId xmlns:a16="http://schemas.microsoft.com/office/drawing/2014/main" id="{D61AF8BA-801F-4F09-96AD-DFE0235C1C1C}"/>
                </a:ext>
              </a:extLst>
            </p:cNvPr>
            <p:cNvSpPr/>
            <p:nvPr/>
          </p:nvSpPr>
          <p:spPr bwMode="auto">
            <a:xfrm>
              <a:off x="3889237" y="2465628"/>
              <a:ext cx="104316" cy="278570"/>
            </a:xfrm>
            <a:custGeom>
              <a:avLst/>
              <a:gdLst>
                <a:gd name="T0" fmla="*/ 37 w 37"/>
                <a:gd name="T1" fmla="*/ 2 h 99"/>
                <a:gd name="T2" fmla="*/ 27 w 37"/>
                <a:gd name="T3" fmla="*/ 64 h 99"/>
                <a:gd name="T4" fmla="*/ 14 w 37"/>
                <a:gd name="T5" fmla="*/ 99 h 99"/>
                <a:gd name="T6" fmla="*/ 4 w 37"/>
                <a:gd name="T7" fmla="*/ 97 h 99"/>
                <a:gd name="T8" fmla="*/ 3 w 37"/>
                <a:gd name="T9" fmla="*/ 51 h 99"/>
                <a:gd name="T10" fmla="*/ 4 w 37"/>
                <a:gd name="T11" fmla="*/ 0 h 99"/>
                <a:gd name="T12" fmla="*/ 37 w 37"/>
                <a:gd name="T13" fmla="*/ 2 h 99"/>
              </a:gdLst>
              <a:ahLst/>
              <a:cxnLst>
                <a:cxn ang="0">
                  <a:pos x="T0" y="T1"/>
                </a:cxn>
                <a:cxn ang="0">
                  <a:pos x="T2" y="T3"/>
                </a:cxn>
                <a:cxn ang="0">
                  <a:pos x="T4" y="T5"/>
                </a:cxn>
                <a:cxn ang="0">
                  <a:pos x="T6" y="T7"/>
                </a:cxn>
                <a:cxn ang="0">
                  <a:pos x="T8" y="T9"/>
                </a:cxn>
                <a:cxn ang="0">
                  <a:pos x="T10" y="T11"/>
                </a:cxn>
                <a:cxn ang="0">
                  <a:pos x="T12" y="T13"/>
                </a:cxn>
              </a:cxnLst>
              <a:rect l="0" t="0" r="r" b="b"/>
              <a:pathLst>
                <a:path w="37" h="99">
                  <a:moveTo>
                    <a:pt x="37" y="2"/>
                  </a:moveTo>
                  <a:cubicBezTo>
                    <a:pt x="37" y="18"/>
                    <a:pt x="27" y="64"/>
                    <a:pt x="27" y="64"/>
                  </a:cubicBezTo>
                  <a:cubicBezTo>
                    <a:pt x="23" y="75"/>
                    <a:pt x="19" y="88"/>
                    <a:pt x="14" y="99"/>
                  </a:cubicBezTo>
                  <a:cubicBezTo>
                    <a:pt x="4" y="97"/>
                    <a:pt x="4" y="97"/>
                    <a:pt x="4" y="97"/>
                  </a:cubicBezTo>
                  <a:cubicBezTo>
                    <a:pt x="3" y="86"/>
                    <a:pt x="2" y="68"/>
                    <a:pt x="3" y="51"/>
                  </a:cubicBezTo>
                  <a:cubicBezTo>
                    <a:pt x="3" y="51"/>
                    <a:pt x="0" y="21"/>
                    <a:pt x="4" y="0"/>
                  </a:cubicBezTo>
                  <a:lnTo>
                    <a:pt x="37" y="2"/>
                  </a:ln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íṧḷíḋe">
              <a:extLst>
                <a:ext uri="{FF2B5EF4-FFF2-40B4-BE49-F238E27FC236}">
                  <a16:creationId xmlns:a16="http://schemas.microsoft.com/office/drawing/2014/main" id="{86DDA816-F873-44E1-8A16-2B6E8AAC7B88}"/>
                </a:ext>
              </a:extLst>
            </p:cNvPr>
            <p:cNvSpPr/>
            <p:nvPr/>
          </p:nvSpPr>
          <p:spPr bwMode="auto">
            <a:xfrm>
              <a:off x="3953251" y="2293743"/>
              <a:ext cx="42675" cy="55713"/>
            </a:xfrm>
            <a:custGeom>
              <a:avLst/>
              <a:gdLst>
                <a:gd name="T0" fmla="*/ 31 w 36"/>
                <a:gd name="T1" fmla="*/ 2 h 47"/>
                <a:gd name="T2" fmla="*/ 36 w 36"/>
                <a:gd name="T3" fmla="*/ 31 h 47"/>
                <a:gd name="T4" fmla="*/ 24 w 36"/>
                <a:gd name="T5" fmla="*/ 47 h 47"/>
                <a:gd name="T6" fmla="*/ 0 w 36"/>
                <a:gd name="T7" fmla="*/ 38 h 47"/>
                <a:gd name="T8" fmla="*/ 8 w 36"/>
                <a:gd name="T9" fmla="*/ 0 h 47"/>
                <a:gd name="T10" fmla="*/ 31 w 36"/>
                <a:gd name="T11" fmla="*/ 2 h 47"/>
              </a:gdLst>
              <a:ahLst/>
              <a:cxnLst>
                <a:cxn ang="0">
                  <a:pos x="T0" y="T1"/>
                </a:cxn>
                <a:cxn ang="0">
                  <a:pos x="T2" y="T3"/>
                </a:cxn>
                <a:cxn ang="0">
                  <a:pos x="T4" y="T5"/>
                </a:cxn>
                <a:cxn ang="0">
                  <a:pos x="T6" y="T7"/>
                </a:cxn>
                <a:cxn ang="0">
                  <a:pos x="T8" y="T9"/>
                </a:cxn>
                <a:cxn ang="0">
                  <a:pos x="T10" y="T11"/>
                </a:cxn>
              </a:cxnLst>
              <a:rect l="0" t="0" r="r" b="b"/>
              <a:pathLst>
                <a:path w="36" h="47">
                  <a:moveTo>
                    <a:pt x="31" y="2"/>
                  </a:moveTo>
                  <a:lnTo>
                    <a:pt x="36" y="31"/>
                  </a:lnTo>
                  <a:lnTo>
                    <a:pt x="24" y="47"/>
                  </a:lnTo>
                  <a:lnTo>
                    <a:pt x="0" y="38"/>
                  </a:lnTo>
                  <a:lnTo>
                    <a:pt x="8" y="0"/>
                  </a:lnTo>
                  <a:lnTo>
                    <a:pt x="31" y="2"/>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íşļïḋe">
              <a:extLst>
                <a:ext uri="{FF2B5EF4-FFF2-40B4-BE49-F238E27FC236}">
                  <a16:creationId xmlns:a16="http://schemas.microsoft.com/office/drawing/2014/main" id="{2AA83658-B2F4-4E05-8170-480D385C8B78}"/>
                </a:ext>
              </a:extLst>
            </p:cNvPr>
            <p:cNvSpPr/>
            <p:nvPr/>
          </p:nvSpPr>
          <p:spPr bwMode="auto">
            <a:xfrm>
              <a:off x="3948508" y="2226175"/>
              <a:ext cx="59271" cy="90091"/>
            </a:xfrm>
            <a:custGeom>
              <a:avLst/>
              <a:gdLst>
                <a:gd name="T0" fmla="*/ 18 w 21"/>
                <a:gd name="T1" fmla="*/ 6 h 32"/>
                <a:gd name="T2" fmla="*/ 8 w 21"/>
                <a:gd name="T3" fmla="*/ 8 h 32"/>
                <a:gd name="T4" fmla="*/ 2 w 21"/>
                <a:gd name="T5" fmla="*/ 12 h 32"/>
                <a:gd name="T6" fmla="*/ 5 w 21"/>
                <a:gd name="T7" fmla="*/ 25 h 32"/>
                <a:gd name="T8" fmla="*/ 16 w 21"/>
                <a:gd name="T9" fmla="*/ 30 h 32"/>
                <a:gd name="T10" fmla="*/ 16 w 21"/>
                <a:gd name="T11" fmla="*/ 30 h 32"/>
                <a:gd name="T12" fmla="*/ 21 w 21"/>
                <a:gd name="T13" fmla="*/ 23 h 32"/>
                <a:gd name="T14" fmla="*/ 18 w 21"/>
                <a:gd name="T15" fmla="*/ 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32">
                  <a:moveTo>
                    <a:pt x="18" y="6"/>
                  </a:moveTo>
                  <a:cubicBezTo>
                    <a:pt x="18" y="5"/>
                    <a:pt x="8" y="0"/>
                    <a:pt x="8" y="8"/>
                  </a:cubicBezTo>
                  <a:cubicBezTo>
                    <a:pt x="8" y="11"/>
                    <a:pt x="2" y="10"/>
                    <a:pt x="2" y="12"/>
                  </a:cubicBezTo>
                  <a:cubicBezTo>
                    <a:pt x="0" y="18"/>
                    <a:pt x="5" y="25"/>
                    <a:pt x="5" y="25"/>
                  </a:cubicBezTo>
                  <a:cubicBezTo>
                    <a:pt x="9" y="28"/>
                    <a:pt x="12" y="32"/>
                    <a:pt x="16" y="30"/>
                  </a:cubicBezTo>
                  <a:cubicBezTo>
                    <a:pt x="16" y="30"/>
                    <a:pt x="16" y="30"/>
                    <a:pt x="16" y="30"/>
                  </a:cubicBezTo>
                  <a:cubicBezTo>
                    <a:pt x="19" y="29"/>
                    <a:pt x="21" y="26"/>
                    <a:pt x="21" y="23"/>
                  </a:cubicBezTo>
                  <a:cubicBezTo>
                    <a:pt x="18" y="6"/>
                    <a:pt x="18" y="6"/>
                    <a:pt x="18" y="6"/>
                  </a:cubicBezTo>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í$liďè">
              <a:extLst>
                <a:ext uri="{FF2B5EF4-FFF2-40B4-BE49-F238E27FC236}">
                  <a16:creationId xmlns:a16="http://schemas.microsoft.com/office/drawing/2014/main" id="{D5C06487-9FCB-48C2-A62B-5259ADB3971D}"/>
                </a:ext>
              </a:extLst>
            </p:cNvPr>
            <p:cNvSpPr/>
            <p:nvPr/>
          </p:nvSpPr>
          <p:spPr bwMode="auto">
            <a:xfrm>
              <a:off x="4001852" y="2268850"/>
              <a:ext cx="14225" cy="13039"/>
            </a:xfrm>
            <a:custGeom>
              <a:avLst/>
              <a:gdLst>
                <a:gd name="T0" fmla="*/ 0 w 5"/>
                <a:gd name="T1" fmla="*/ 0 h 5"/>
                <a:gd name="T2" fmla="*/ 4 w 5"/>
                <a:gd name="T3" fmla="*/ 3 h 5"/>
                <a:gd name="T4" fmla="*/ 0 w 5"/>
                <a:gd name="T5" fmla="*/ 5 h 5"/>
                <a:gd name="T6" fmla="*/ 0 w 5"/>
                <a:gd name="T7" fmla="*/ 0 h 5"/>
              </a:gdLst>
              <a:ahLst/>
              <a:cxnLst>
                <a:cxn ang="0">
                  <a:pos x="T0" y="T1"/>
                </a:cxn>
                <a:cxn ang="0">
                  <a:pos x="T2" y="T3"/>
                </a:cxn>
                <a:cxn ang="0">
                  <a:pos x="T4" y="T5"/>
                </a:cxn>
                <a:cxn ang="0">
                  <a:pos x="T6" y="T7"/>
                </a:cxn>
              </a:cxnLst>
              <a:rect l="0" t="0" r="r" b="b"/>
              <a:pathLst>
                <a:path w="5" h="5">
                  <a:moveTo>
                    <a:pt x="0" y="0"/>
                  </a:moveTo>
                  <a:cubicBezTo>
                    <a:pt x="0" y="0"/>
                    <a:pt x="5" y="3"/>
                    <a:pt x="4" y="3"/>
                  </a:cubicBezTo>
                  <a:cubicBezTo>
                    <a:pt x="2" y="4"/>
                    <a:pt x="0" y="5"/>
                    <a:pt x="0" y="5"/>
                  </a:cubicBezTo>
                  <a:lnTo>
                    <a:pt x="0"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íš1iḍe">
              <a:extLst>
                <a:ext uri="{FF2B5EF4-FFF2-40B4-BE49-F238E27FC236}">
                  <a16:creationId xmlns:a16="http://schemas.microsoft.com/office/drawing/2014/main" id="{B6CADB96-8A27-440A-A906-60942BB9DE03}"/>
                </a:ext>
              </a:extLst>
            </p:cNvPr>
            <p:cNvSpPr/>
            <p:nvPr/>
          </p:nvSpPr>
          <p:spPr bwMode="auto">
            <a:xfrm>
              <a:off x="3922430" y="2209578"/>
              <a:ext cx="85349" cy="98389"/>
            </a:xfrm>
            <a:custGeom>
              <a:avLst/>
              <a:gdLst>
                <a:gd name="T0" fmla="*/ 22 w 30"/>
                <a:gd name="T1" fmla="*/ 2 h 35"/>
                <a:gd name="T2" fmla="*/ 16 w 30"/>
                <a:gd name="T3" fmla="*/ 0 h 35"/>
                <a:gd name="T4" fmla="*/ 13 w 30"/>
                <a:gd name="T5" fmla="*/ 1 h 35"/>
                <a:gd name="T6" fmla="*/ 2 w 30"/>
                <a:gd name="T7" fmla="*/ 13 h 35"/>
                <a:gd name="T8" fmla="*/ 11 w 30"/>
                <a:gd name="T9" fmla="*/ 31 h 35"/>
                <a:gd name="T10" fmla="*/ 14 w 30"/>
                <a:gd name="T11" fmla="*/ 34 h 35"/>
                <a:gd name="T12" fmla="*/ 16 w 30"/>
                <a:gd name="T13" fmla="*/ 28 h 35"/>
                <a:gd name="T14" fmla="*/ 16 w 30"/>
                <a:gd name="T15" fmla="*/ 17 h 35"/>
                <a:gd name="T16" fmla="*/ 26 w 30"/>
                <a:gd name="T17" fmla="*/ 12 h 35"/>
                <a:gd name="T18" fmla="*/ 28 w 30"/>
                <a:gd name="T19" fmla="*/ 12 h 35"/>
                <a:gd name="T20" fmla="*/ 22 w 30"/>
                <a:gd name="T21"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5">
                  <a:moveTo>
                    <a:pt x="22" y="2"/>
                  </a:moveTo>
                  <a:cubicBezTo>
                    <a:pt x="20" y="1"/>
                    <a:pt x="18" y="1"/>
                    <a:pt x="16" y="0"/>
                  </a:cubicBezTo>
                  <a:cubicBezTo>
                    <a:pt x="15" y="0"/>
                    <a:pt x="14" y="0"/>
                    <a:pt x="13" y="1"/>
                  </a:cubicBezTo>
                  <a:cubicBezTo>
                    <a:pt x="7" y="2"/>
                    <a:pt x="3" y="6"/>
                    <a:pt x="2" y="13"/>
                  </a:cubicBezTo>
                  <a:cubicBezTo>
                    <a:pt x="0" y="22"/>
                    <a:pt x="6" y="29"/>
                    <a:pt x="11" y="31"/>
                  </a:cubicBezTo>
                  <a:cubicBezTo>
                    <a:pt x="13" y="32"/>
                    <a:pt x="13" y="35"/>
                    <a:pt x="14" y="34"/>
                  </a:cubicBezTo>
                  <a:cubicBezTo>
                    <a:pt x="15" y="33"/>
                    <a:pt x="16" y="29"/>
                    <a:pt x="16" y="28"/>
                  </a:cubicBezTo>
                  <a:cubicBezTo>
                    <a:pt x="16" y="27"/>
                    <a:pt x="12" y="22"/>
                    <a:pt x="16" y="17"/>
                  </a:cubicBezTo>
                  <a:cubicBezTo>
                    <a:pt x="20" y="10"/>
                    <a:pt x="24" y="11"/>
                    <a:pt x="26" y="12"/>
                  </a:cubicBezTo>
                  <a:cubicBezTo>
                    <a:pt x="27" y="12"/>
                    <a:pt x="27" y="13"/>
                    <a:pt x="28" y="12"/>
                  </a:cubicBezTo>
                  <a:cubicBezTo>
                    <a:pt x="30" y="11"/>
                    <a:pt x="29" y="6"/>
                    <a:pt x="22" y="2"/>
                  </a:cubicBezTo>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íşḷíḑé">
              <a:extLst>
                <a:ext uri="{FF2B5EF4-FFF2-40B4-BE49-F238E27FC236}">
                  <a16:creationId xmlns:a16="http://schemas.microsoft.com/office/drawing/2014/main" id="{B7201348-7D68-46FE-970D-E5C9079F95A5}"/>
                </a:ext>
              </a:extLst>
            </p:cNvPr>
            <p:cNvSpPr/>
            <p:nvPr/>
          </p:nvSpPr>
          <p:spPr bwMode="auto">
            <a:xfrm>
              <a:off x="3950880" y="2262924"/>
              <a:ext cx="16596" cy="14225"/>
            </a:xfrm>
            <a:custGeom>
              <a:avLst/>
              <a:gdLst>
                <a:gd name="T0" fmla="*/ 6 w 6"/>
                <a:gd name="T1" fmla="*/ 2 h 5"/>
                <a:gd name="T2" fmla="*/ 2 w 6"/>
                <a:gd name="T3" fmla="*/ 0 h 5"/>
                <a:gd name="T4" fmla="*/ 5 w 6"/>
                <a:gd name="T5" fmla="*/ 5 h 5"/>
                <a:gd name="T6" fmla="*/ 6 w 6"/>
                <a:gd name="T7" fmla="*/ 2 h 5"/>
              </a:gdLst>
              <a:ahLst/>
              <a:cxnLst>
                <a:cxn ang="0">
                  <a:pos x="T0" y="T1"/>
                </a:cxn>
                <a:cxn ang="0">
                  <a:pos x="T2" y="T3"/>
                </a:cxn>
                <a:cxn ang="0">
                  <a:pos x="T4" y="T5"/>
                </a:cxn>
                <a:cxn ang="0">
                  <a:pos x="T6" y="T7"/>
                </a:cxn>
              </a:cxnLst>
              <a:rect l="0" t="0" r="r" b="b"/>
              <a:pathLst>
                <a:path w="6" h="5">
                  <a:moveTo>
                    <a:pt x="6" y="2"/>
                  </a:moveTo>
                  <a:cubicBezTo>
                    <a:pt x="6" y="2"/>
                    <a:pt x="3" y="0"/>
                    <a:pt x="2" y="0"/>
                  </a:cubicBezTo>
                  <a:cubicBezTo>
                    <a:pt x="0" y="2"/>
                    <a:pt x="5" y="5"/>
                    <a:pt x="5" y="5"/>
                  </a:cubicBezTo>
                  <a:cubicBezTo>
                    <a:pt x="6" y="2"/>
                    <a:pt x="6" y="2"/>
                    <a:pt x="6" y="2"/>
                  </a:cubicBezTo>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îšlîḋê">
              <a:extLst>
                <a:ext uri="{FF2B5EF4-FFF2-40B4-BE49-F238E27FC236}">
                  <a16:creationId xmlns:a16="http://schemas.microsoft.com/office/drawing/2014/main" id="{B5C451E0-B5C5-41BF-8FE8-87203CE3E138}"/>
                </a:ext>
              </a:extLst>
            </p:cNvPr>
            <p:cNvSpPr/>
            <p:nvPr/>
          </p:nvSpPr>
          <p:spPr bwMode="auto">
            <a:xfrm>
              <a:off x="3959178" y="2265293"/>
              <a:ext cx="5927" cy="5927"/>
            </a:xfrm>
            <a:custGeom>
              <a:avLst/>
              <a:gdLst>
                <a:gd name="T0" fmla="*/ 0 w 5"/>
                <a:gd name="T1" fmla="*/ 0 h 5"/>
                <a:gd name="T2" fmla="*/ 0 w 5"/>
                <a:gd name="T3" fmla="*/ 0 h 5"/>
                <a:gd name="T4" fmla="*/ 0 w 5"/>
                <a:gd name="T5" fmla="*/ 0 h 5"/>
                <a:gd name="T6" fmla="*/ 0 w 5"/>
                <a:gd name="T7" fmla="*/ 0 h 5"/>
                <a:gd name="T8" fmla="*/ 0 w 5"/>
                <a:gd name="T9" fmla="*/ 3 h 5"/>
                <a:gd name="T10" fmla="*/ 0 w 5"/>
                <a:gd name="T11" fmla="*/ 3 h 5"/>
                <a:gd name="T12" fmla="*/ 0 w 5"/>
                <a:gd name="T13" fmla="*/ 3 h 5"/>
                <a:gd name="T14" fmla="*/ 0 w 5"/>
                <a:gd name="T15" fmla="*/ 3 h 5"/>
                <a:gd name="T16" fmla="*/ 0 w 5"/>
                <a:gd name="T17" fmla="*/ 3 h 5"/>
                <a:gd name="T18" fmla="*/ 0 w 5"/>
                <a:gd name="T19" fmla="*/ 3 h 5"/>
                <a:gd name="T20" fmla="*/ 0 w 5"/>
                <a:gd name="T21" fmla="*/ 3 h 5"/>
                <a:gd name="T22" fmla="*/ 3 w 5"/>
                <a:gd name="T23" fmla="*/ 5 h 5"/>
                <a:gd name="T24" fmla="*/ 3 w 5"/>
                <a:gd name="T25" fmla="*/ 5 h 5"/>
                <a:gd name="T26" fmla="*/ 5 w 5"/>
                <a:gd name="T27" fmla="*/ 3 h 5"/>
                <a:gd name="T28" fmla="*/ 3 w 5"/>
                <a:gd name="T29" fmla="*/ 3 h 5"/>
                <a:gd name="T30" fmla="*/ 3 w 5"/>
                <a:gd name="T31" fmla="*/ 3 h 5"/>
                <a:gd name="T32" fmla="*/ 3 w 5"/>
                <a:gd name="T33" fmla="*/ 0 h 5"/>
                <a:gd name="T34" fmla="*/ 3 w 5"/>
                <a:gd name="T35" fmla="*/ 0 h 5"/>
                <a:gd name="T36" fmla="*/ 0 w 5"/>
                <a:gd name="T3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5">
                  <a:moveTo>
                    <a:pt x="0" y="0"/>
                  </a:moveTo>
                  <a:lnTo>
                    <a:pt x="0" y="0"/>
                  </a:lnTo>
                  <a:lnTo>
                    <a:pt x="0" y="0"/>
                  </a:lnTo>
                  <a:lnTo>
                    <a:pt x="0" y="0"/>
                  </a:lnTo>
                  <a:lnTo>
                    <a:pt x="0" y="3"/>
                  </a:lnTo>
                  <a:lnTo>
                    <a:pt x="0" y="3"/>
                  </a:lnTo>
                  <a:lnTo>
                    <a:pt x="0" y="3"/>
                  </a:lnTo>
                  <a:lnTo>
                    <a:pt x="0" y="3"/>
                  </a:lnTo>
                  <a:lnTo>
                    <a:pt x="0" y="3"/>
                  </a:lnTo>
                  <a:lnTo>
                    <a:pt x="0" y="3"/>
                  </a:lnTo>
                  <a:lnTo>
                    <a:pt x="0" y="3"/>
                  </a:lnTo>
                  <a:lnTo>
                    <a:pt x="3" y="5"/>
                  </a:lnTo>
                  <a:lnTo>
                    <a:pt x="3" y="5"/>
                  </a:lnTo>
                  <a:lnTo>
                    <a:pt x="5" y="3"/>
                  </a:lnTo>
                  <a:lnTo>
                    <a:pt x="3" y="3"/>
                  </a:lnTo>
                  <a:lnTo>
                    <a:pt x="3" y="3"/>
                  </a:lnTo>
                  <a:lnTo>
                    <a:pt x="3" y="0"/>
                  </a:lnTo>
                  <a:lnTo>
                    <a:pt x="3" y="0"/>
                  </a:lnTo>
                  <a:lnTo>
                    <a:pt x="0" y="0"/>
                  </a:lnTo>
                  <a:close/>
                </a:path>
              </a:pathLst>
            </a:custGeom>
            <a:solidFill>
              <a:srgbClr val="E8BC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ï$ḻîdê">
              <a:extLst>
                <a:ext uri="{FF2B5EF4-FFF2-40B4-BE49-F238E27FC236}">
                  <a16:creationId xmlns:a16="http://schemas.microsoft.com/office/drawing/2014/main" id="{F4715165-B8F1-477C-ACC8-8C27C08CFC44}"/>
                </a:ext>
              </a:extLst>
            </p:cNvPr>
            <p:cNvSpPr/>
            <p:nvPr/>
          </p:nvSpPr>
          <p:spPr bwMode="auto">
            <a:xfrm>
              <a:off x="3959178" y="2265293"/>
              <a:ext cx="5927" cy="5927"/>
            </a:xfrm>
            <a:custGeom>
              <a:avLst/>
              <a:gdLst>
                <a:gd name="T0" fmla="*/ 0 w 5"/>
                <a:gd name="T1" fmla="*/ 0 h 5"/>
                <a:gd name="T2" fmla="*/ 0 w 5"/>
                <a:gd name="T3" fmla="*/ 0 h 5"/>
                <a:gd name="T4" fmla="*/ 0 w 5"/>
                <a:gd name="T5" fmla="*/ 0 h 5"/>
                <a:gd name="T6" fmla="*/ 0 w 5"/>
                <a:gd name="T7" fmla="*/ 0 h 5"/>
                <a:gd name="T8" fmla="*/ 0 w 5"/>
                <a:gd name="T9" fmla="*/ 3 h 5"/>
                <a:gd name="T10" fmla="*/ 0 w 5"/>
                <a:gd name="T11" fmla="*/ 3 h 5"/>
                <a:gd name="T12" fmla="*/ 0 w 5"/>
                <a:gd name="T13" fmla="*/ 3 h 5"/>
                <a:gd name="T14" fmla="*/ 0 w 5"/>
                <a:gd name="T15" fmla="*/ 3 h 5"/>
                <a:gd name="T16" fmla="*/ 0 w 5"/>
                <a:gd name="T17" fmla="*/ 3 h 5"/>
                <a:gd name="T18" fmla="*/ 0 w 5"/>
                <a:gd name="T19" fmla="*/ 3 h 5"/>
                <a:gd name="T20" fmla="*/ 0 w 5"/>
                <a:gd name="T21" fmla="*/ 3 h 5"/>
                <a:gd name="T22" fmla="*/ 3 w 5"/>
                <a:gd name="T23" fmla="*/ 5 h 5"/>
                <a:gd name="T24" fmla="*/ 3 w 5"/>
                <a:gd name="T25" fmla="*/ 5 h 5"/>
                <a:gd name="T26" fmla="*/ 5 w 5"/>
                <a:gd name="T27" fmla="*/ 3 h 5"/>
                <a:gd name="T28" fmla="*/ 3 w 5"/>
                <a:gd name="T29" fmla="*/ 3 h 5"/>
                <a:gd name="T30" fmla="*/ 3 w 5"/>
                <a:gd name="T31" fmla="*/ 3 h 5"/>
                <a:gd name="T32" fmla="*/ 3 w 5"/>
                <a:gd name="T33" fmla="*/ 0 h 5"/>
                <a:gd name="T34" fmla="*/ 3 w 5"/>
                <a:gd name="T35" fmla="*/ 0 h 5"/>
                <a:gd name="T36" fmla="*/ 0 w 5"/>
                <a:gd name="T3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5">
                  <a:moveTo>
                    <a:pt x="0" y="0"/>
                  </a:moveTo>
                  <a:lnTo>
                    <a:pt x="0" y="0"/>
                  </a:lnTo>
                  <a:lnTo>
                    <a:pt x="0" y="0"/>
                  </a:lnTo>
                  <a:lnTo>
                    <a:pt x="0" y="0"/>
                  </a:lnTo>
                  <a:lnTo>
                    <a:pt x="0" y="3"/>
                  </a:lnTo>
                  <a:lnTo>
                    <a:pt x="0" y="3"/>
                  </a:lnTo>
                  <a:lnTo>
                    <a:pt x="0" y="3"/>
                  </a:lnTo>
                  <a:lnTo>
                    <a:pt x="0" y="3"/>
                  </a:lnTo>
                  <a:lnTo>
                    <a:pt x="0" y="3"/>
                  </a:lnTo>
                  <a:lnTo>
                    <a:pt x="0" y="3"/>
                  </a:lnTo>
                  <a:lnTo>
                    <a:pt x="0" y="3"/>
                  </a:lnTo>
                  <a:lnTo>
                    <a:pt x="3" y="5"/>
                  </a:lnTo>
                  <a:lnTo>
                    <a:pt x="3" y="5"/>
                  </a:lnTo>
                  <a:lnTo>
                    <a:pt x="5" y="3"/>
                  </a:lnTo>
                  <a:lnTo>
                    <a:pt x="3" y="3"/>
                  </a:lnTo>
                  <a:lnTo>
                    <a:pt x="3" y="3"/>
                  </a:lnTo>
                  <a:lnTo>
                    <a:pt x="3" y="0"/>
                  </a:lnTo>
                  <a:lnTo>
                    <a:pt x="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ïṩḻïḋé">
              <a:extLst>
                <a:ext uri="{FF2B5EF4-FFF2-40B4-BE49-F238E27FC236}">
                  <a16:creationId xmlns:a16="http://schemas.microsoft.com/office/drawing/2014/main" id="{B1098FD7-9F23-4BD2-8E9D-AC9B98E33D60}"/>
                </a:ext>
              </a:extLst>
            </p:cNvPr>
            <p:cNvSpPr/>
            <p:nvPr/>
          </p:nvSpPr>
          <p:spPr bwMode="auto">
            <a:xfrm>
              <a:off x="3891609" y="2322193"/>
              <a:ext cx="169513" cy="301092"/>
            </a:xfrm>
            <a:custGeom>
              <a:avLst/>
              <a:gdLst>
                <a:gd name="T0" fmla="*/ 46 w 60"/>
                <a:gd name="T1" fmla="*/ 5 h 107"/>
                <a:gd name="T2" fmla="*/ 47 w 60"/>
                <a:gd name="T3" fmla="*/ 20 h 107"/>
                <a:gd name="T4" fmla="*/ 49 w 60"/>
                <a:gd name="T5" fmla="*/ 37 h 107"/>
                <a:gd name="T6" fmla="*/ 60 w 60"/>
                <a:gd name="T7" fmla="*/ 104 h 107"/>
                <a:gd name="T8" fmla="*/ 0 w 60"/>
                <a:gd name="T9" fmla="*/ 107 h 107"/>
                <a:gd name="T10" fmla="*/ 2 w 60"/>
                <a:gd name="T11" fmla="*/ 38 h 107"/>
                <a:gd name="T12" fmla="*/ 5 w 60"/>
                <a:gd name="T13" fmla="*/ 19 h 107"/>
                <a:gd name="T14" fmla="*/ 8 w 60"/>
                <a:gd name="T15" fmla="*/ 1 h 107"/>
                <a:gd name="T16" fmla="*/ 22 w 60"/>
                <a:gd name="T17" fmla="*/ 0 h 107"/>
                <a:gd name="T18" fmla="*/ 31 w 60"/>
                <a:gd name="T19" fmla="*/ 5 h 107"/>
                <a:gd name="T20" fmla="*/ 38 w 60"/>
                <a:gd name="T21" fmla="*/ 1 h 107"/>
                <a:gd name="T22" fmla="*/ 46 w 60"/>
                <a:gd name="T23"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 h="107">
                  <a:moveTo>
                    <a:pt x="46" y="5"/>
                  </a:moveTo>
                  <a:cubicBezTo>
                    <a:pt x="47" y="11"/>
                    <a:pt x="47" y="14"/>
                    <a:pt x="47" y="20"/>
                  </a:cubicBezTo>
                  <a:cubicBezTo>
                    <a:pt x="48" y="26"/>
                    <a:pt x="48" y="32"/>
                    <a:pt x="49" y="37"/>
                  </a:cubicBezTo>
                  <a:cubicBezTo>
                    <a:pt x="49" y="43"/>
                    <a:pt x="55" y="77"/>
                    <a:pt x="60" y="104"/>
                  </a:cubicBezTo>
                  <a:cubicBezTo>
                    <a:pt x="0" y="107"/>
                    <a:pt x="0" y="107"/>
                    <a:pt x="0" y="107"/>
                  </a:cubicBezTo>
                  <a:cubicBezTo>
                    <a:pt x="0" y="101"/>
                    <a:pt x="2" y="44"/>
                    <a:pt x="2" y="38"/>
                  </a:cubicBezTo>
                  <a:cubicBezTo>
                    <a:pt x="3" y="32"/>
                    <a:pt x="4" y="25"/>
                    <a:pt x="5" y="19"/>
                  </a:cubicBezTo>
                  <a:cubicBezTo>
                    <a:pt x="6" y="13"/>
                    <a:pt x="7" y="7"/>
                    <a:pt x="8" y="1"/>
                  </a:cubicBezTo>
                  <a:cubicBezTo>
                    <a:pt x="8" y="0"/>
                    <a:pt x="16" y="0"/>
                    <a:pt x="22" y="0"/>
                  </a:cubicBezTo>
                  <a:cubicBezTo>
                    <a:pt x="22" y="0"/>
                    <a:pt x="24" y="5"/>
                    <a:pt x="31" y="5"/>
                  </a:cubicBezTo>
                  <a:cubicBezTo>
                    <a:pt x="35" y="5"/>
                    <a:pt x="36" y="1"/>
                    <a:pt x="38" y="1"/>
                  </a:cubicBezTo>
                  <a:cubicBezTo>
                    <a:pt x="42" y="2"/>
                    <a:pt x="46" y="4"/>
                    <a:pt x="46" y="5"/>
                  </a:cubicBez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íśḷîdé">
              <a:extLst>
                <a:ext uri="{FF2B5EF4-FFF2-40B4-BE49-F238E27FC236}">
                  <a16:creationId xmlns:a16="http://schemas.microsoft.com/office/drawing/2014/main" id="{045B526C-043C-49EF-9569-8B49126F94EE}"/>
                </a:ext>
              </a:extLst>
            </p:cNvPr>
            <p:cNvSpPr/>
            <p:nvPr/>
          </p:nvSpPr>
          <p:spPr bwMode="auto">
            <a:xfrm>
              <a:off x="3895165" y="2746569"/>
              <a:ext cx="58086" cy="26080"/>
            </a:xfrm>
            <a:custGeom>
              <a:avLst/>
              <a:gdLst>
                <a:gd name="T0" fmla="*/ 11 w 21"/>
                <a:gd name="T1" fmla="*/ 1 h 9"/>
                <a:gd name="T2" fmla="*/ 19 w 21"/>
                <a:gd name="T3" fmla="*/ 8 h 9"/>
                <a:gd name="T4" fmla="*/ 0 w 21"/>
                <a:gd name="T5" fmla="*/ 8 h 9"/>
                <a:gd name="T6" fmla="*/ 1 w 21"/>
                <a:gd name="T7" fmla="*/ 1 h 9"/>
                <a:gd name="T8" fmla="*/ 3 w 21"/>
                <a:gd name="T9" fmla="*/ 0 h 9"/>
                <a:gd name="T10" fmla="*/ 6 w 21"/>
                <a:gd name="T11" fmla="*/ 2 h 9"/>
                <a:gd name="T12" fmla="*/ 11 w 2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1" h="9">
                  <a:moveTo>
                    <a:pt x="11" y="1"/>
                  </a:moveTo>
                  <a:cubicBezTo>
                    <a:pt x="11" y="1"/>
                    <a:pt x="21" y="7"/>
                    <a:pt x="19" y="8"/>
                  </a:cubicBezTo>
                  <a:cubicBezTo>
                    <a:pt x="18" y="9"/>
                    <a:pt x="0" y="8"/>
                    <a:pt x="0" y="8"/>
                  </a:cubicBezTo>
                  <a:cubicBezTo>
                    <a:pt x="0" y="6"/>
                    <a:pt x="0" y="3"/>
                    <a:pt x="1" y="1"/>
                  </a:cubicBezTo>
                  <a:cubicBezTo>
                    <a:pt x="1" y="0"/>
                    <a:pt x="2" y="0"/>
                    <a:pt x="3" y="0"/>
                  </a:cubicBezTo>
                  <a:cubicBezTo>
                    <a:pt x="6" y="2"/>
                    <a:pt x="6" y="2"/>
                    <a:pt x="6" y="2"/>
                  </a:cubicBezTo>
                  <a:cubicBezTo>
                    <a:pt x="8" y="2"/>
                    <a:pt x="10" y="2"/>
                    <a:pt x="11" y="1"/>
                  </a:cubicBez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iṡlïdè">
              <a:extLst>
                <a:ext uri="{FF2B5EF4-FFF2-40B4-BE49-F238E27FC236}">
                  <a16:creationId xmlns:a16="http://schemas.microsoft.com/office/drawing/2014/main" id="{1762A5D3-3A5C-47C4-B56E-1DC63974C4D6}"/>
                </a:ext>
              </a:extLst>
            </p:cNvPr>
            <p:cNvSpPr/>
            <p:nvPr/>
          </p:nvSpPr>
          <p:spPr bwMode="auto">
            <a:xfrm>
              <a:off x="3895165" y="2766720"/>
              <a:ext cx="55713" cy="5927"/>
            </a:xfrm>
            <a:custGeom>
              <a:avLst/>
              <a:gdLst>
                <a:gd name="T0" fmla="*/ 19 w 20"/>
                <a:gd name="T1" fmla="*/ 1 h 2"/>
                <a:gd name="T2" fmla="*/ 0 w 20"/>
                <a:gd name="T3" fmla="*/ 1 h 2"/>
                <a:gd name="T4" fmla="*/ 0 w 20"/>
                <a:gd name="T5" fmla="*/ 0 h 2"/>
                <a:gd name="T6" fmla="*/ 19 w 20"/>
                <a:gd name="T7" fmla="*/ 0 h 2"/>
                <a:gd name="T8" fmla="*/ 19 w 20"/>
                <a:gd name="T9" fmla="*/ 1 h 2"/>
              </a:gdLst>
              <a:ahLst/>
              <a:cxnLst>
                <a:cxn ang="0">
                  <a:pos x="T0" y="T1"/>
                </a:cxn>
                <a:cxn ang="0">
                  <a:pos x="T2" y="T3"/>
                </a:cxn>
                <a:cxn ang="0">
                  <a:pos x="T4" y="T5"/>
                </a:cxn>
                <a:cxn ang="0">
                  <a:pos x="T6" y="T7"/>
                </a:cxn>
                <a:cxn ang="0">
                  <a:pos x="T8" y="T9"/>
                </a:cxn>
              </a:cxnLst>
              <a:rect l="0" t="0" r="r" b="b"/>
              <a:pathLst>
                <a:path w="20" h="2">
                  <a:moveTo>
                    <a:pt x="19" y="1"/>
                  </a:moveTo>
                  <a:cubicBezTo>
                    <a:pt x="18" y="2"/>
                    <a:pt x="0" y="1"/>
                    <a:pt x="0" y="1"/>
                  </a:cubicBezTo>
                  <a:cubicBezTo>
                    <a:pt x="0" y="1"/>
                    <a:pt x="0" y="1"/>
                    <a:pt x="0" y="0"/>
                  </a:cubicBezTo>
                  <a:cubicBezTo>
                    <a:pt x="19" y="0"/>
                    <a:pt x="19" y="0"/>
                    <a:pt x="19" y="0"/>
                  </a:cubicBezTo>
                  <a:cubicBezTo>
                    <a:pt x="19" y="1"/>
                    <a:pt x="20" y="1"/>
                    <a:pt x="19" y="1"/>
                  </a:cubicBez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ísliḋè">
              <a:extLst>
                <a:ext uri="{FF2B5EF4-FFF2-40B4-BE49-F238E27FC236}">
                  <a16:creationId xmlns:a16="http://schemas.microsoft.com/office/drawing/2014/main" id="{A9D36EE9-74D6-4241-A5D8-D69640DA1271}"/>
                </a:ext>
              </a:extLst>
            </p:cNvPr>
            <p:cNvSpPr/>
            <p:nvPr/>
          </p:nvSpPr>
          <p:spPr bwMode="auto">
            <a:xfrm>
              <a:off x="3936654" y="2754865"/>
              <a:ext cx="3556" cy="8297"/>
            </a:xfrm>
            <a:custGeom>
              <a:avLst/>
              <a:gdLst>
                <a:gd name="T0" fmla="*/ 0 w 1"/>
                <a:gd name="T1" fmla="*/ 2 h 3"/>
                <a:gd name="T2" fmla="*/ 0 w 1"/>
                <a:gd name="T3" fmla="*/ 2 h 3"/>
                <a:gd name="T4" fmla="*/ 0 w 1"/>
                <a:gd name="T5" fmla="*/ 0 h 3"/>
                <a:gd name="T6" fmla="*/ 1 w 1"/>
                <a:gd name="T7" fmla="*/ 0 h 3"/>
                <a:gd name="T8" fmla="*/ 1 w 1"/>
                <a:gd name="T9" fmla="*/ 2 h 3"/>
                <a:gd name="T10" fmla="*/ 1 w 1"/>
                <a:gd name="T11" fmla="*/ 3 h 3"/>
                <a:gd name="T12" fmla="*/ 0 w 1"/>
                <a:gd name="T13" fmla="*/ 3 h 3"/>
                <a:gd name="T14" fmla="*/ 0 w 1"/>
                <a:gd name="T15" fmla="*/ 3 h 3"/>
                <a:gd name="T16" fmla="*/ 0 w 1"/>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0" y="2"/>
                  </a:moveTo>
                  <a:cubicBezTo>
                    <a:pt x="0" y="2"/>
                    <a:pt x="0" y="2"/>
                    <a:pt x="0" y="2"/>
                  </a:cubicBezTo>
                  <a:cubicBezTo>
                    <a:pt x="0" y="1"/>
                    <a:pt x="0" y="1"/>
                    <a:pt x="0" y="0"/>
                  </a:cubicBezTo>
                  <a:cubicBezTo>
                    <a:pt x="1" y="0"/>
                    <a:pt x="1" y="0"/>
                    <a:pt x="1" y="0"/>
                  </a:cubicBezTo>
                  <a:cubicBezTo>
                    <a:pt x="1" y="1"/>
                    <a:pt x="1" y="1"/>
                    <a:pt x="1" y="2"/>
                  </a:cubicBezTo>
                  <a:cubicBezTo>
                    <a:pt x="1" y="3"/>
                    <a:pt x="1" y="3"/>
                    <a:pt x="1" y="3"/>
                  </a:cubicBezTo>
                  <a:cubicBezTo>
                    <a:pt x="0" y="3"/>
                    <a:pt x="0" y="3"/>
                    <a:pt x="0" y="3"/>
                  </a:cubicBezTo>
                  <a:cubicBezTo>
                    <a:pt x="0" y="3"/>
                    <a:pt x="0" y="3"/>
                    <a:pt x="0" y="3"/>
                  </a:cubicBezTo>
                  <a:lnTo>
                    <a:pt x="0" y="2"/>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ïŝḻíḍé">
              <a:extLst>
                <a:ext uri="{FF2B5EF4-FFF2-40B4-BE49-F238E27FC236}">
                  <a16:creationId xmlns:a16="http://schemas.microsoft.com/office/drawing/2014/main" id="{4FF362AB-8D33-45B3-9FE0-C7BB6DC48445}"/>
                </a:ext>
              </a:extLst>
            </p:cNvPr>
            <p:cNvSpPr/>
            <p:nvPr/>
          </p:nvSpPr>
          <p:spPr bwMode="auto">
            <a:xfrm>
              <a:off x="3930726" y="2752494"/>
              <a:ext cx="5927" cy="8297"/>
            </a:xfrm>
            <a:custGeom>
              <a:avLst/>
              <a:gdLst>
                <a:gd name="T0" fmla="*/ 0 w 2"/>
                <a:gd name="T1" fmla="*/ 3 h 3"/>
                <a:gd name="T2" fmla="*/ 0 w 2"/>
                <a:gd name="T3" fmla="*/ 2 h 3"/>
                <a:gd name="T4" fmla="*/ 1 w 2"/>
                <a:gd name="T5" fmla="*/ 1 h 3"/>
                <a:gd name="T6" fmla="*/ 1 w 2"/>
                <a:gd name="T7" fmla="*/ 0 h 3"/>
                <a:gd name="T8" fmla="*/ 1 w 2"/>
                <a:gd name="T9" fmla="*/ 0 h 3"/>
                <a:gd name="T10" fmla="*/ 2 w 2"/>
                <a:gd name="T11" fmla="*/ 0 h 3"/>
                <a:gd name="T12" fmla="*/ 2 w 2"/>
                <a:gd name="T13" fmla="*/ 2 h 3"/>
                <a:gd name="T14" fmla="*/ 1 w 2"/>
                <a:gd name="T15" fmla="*/ 2 h 3"/>
                <a:gd name="T16" fmla="*/ 1 w 2"/>
                <a:gd name="T17" fmla="*/ 3 h 3"/>
                <a:gd name="T18" fmla="*/ 1 w 2"/>
                <a:gd name="T19" fmla="*/ 3 h 3"/>
                <a:gd name="T20" fmla="*/ 1 w 2"/>
                <a:gd name="T21" fmla="*/ 3 h 3"/>
                <a:gd name="T22" fmla="*/ 1 w 2"/>
                <a:gd name="T23" fmla="*/ 3 h 3"/>
                <a:gd name="T24" fmla="*/ 1 w 2"/>
                <a:gd name="T25" fmla="*/ 3 h 3"/>
                <a:gd name="T26" fmla="*/ 0 w 2"/>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0" y="3"/>
                  </a:moveTo>
                  <a:cubicBezTo>
                    <a:pt x="0" y="2"/>
                    <a:pt x="0" y="2"/>
                    <a:pt x="0" y="2"/>
                  </a:cubicBezTo>
                  <a:cubicBezTo>
                    <a:pt x="1" y="1"/>
                    <a:pt x="1" y="1"/>
                    <a:pt x="1" y="1"/>
                  </a:cubicBezTo>
                  <a:cubicBezTo>
                    <a:pt x="1" y="1"/>
                    <a:pt x="1" y="1"/>
                    <a:pt x="1" y="0"/>
                  </a:cubicBezTo>
                  <a:cubicBezTo>
                    <a:pt x="1" y="0"/>
                    <a:pt x="1" y="0"/>
                    <a:pt x="1" y="0"/>
                  </a:cubicBezTo>
                  <a:cubicBezTo>
                    <a:pt x="2" y="0"/>
                    <a:pt x="2" y="0"/>
                    <a:pt x="2" y="0"/>
                  </a:cubicBezTo>
                  <a:cubicBezTo>
                    <a:pt x="2" y="1"/>
                    <a:pt x="2" y="1"/>
                    <a:pt x="2" y="2"/>
                  </a:cubicBezTo>
                  <a:cubicBezTo>
                    <a:pt x="1" y="2"/>
                    <a:pt x="1" y="2"/>
                    <a:pt x="1" y="2"/>
                  </a:cubicBezTo>
                  <a:cubicBezTo>
                    <a:pt x="1" y="3"/>
                    <a:pt x="1" y="3"/>
                    <a:pt x="1" y="3"/>
                  </a:cubicBezTo>
                  <a:cubicBezTo>
                    <a:pt x="1" y="3"/>
                    <a:pt x="1" y="3"/>
                    <a:pt x="1" y="3"/>
                  </a:cubicBezTo>
                  <a:cubicBezTo>
                    <a:pt x="1" y="3"/>
                    <a:pt x="1" y="3"/>
                    <a:pt x="1" y="3"/>
                  </a:cubicBezTo>
                  <a:cubicBezTo>
                    <a:pt x="1" y="3"/>
                    <a:pt x="1" y="3"/>
                    <a:pt x="1" y="3"/>
                  </a:cubicBezTo>
                  <a:cubicBezTo>
                    <a:pt x="1" y="3"/>
                    <a:pt x="1" y="3"/>
                    <a:pt x="1" y="3"/>
                  </a:cubicBezTo>
                  <a:lnTo>
                    <a:pt x="0" y="3"/>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îṧḷíḋê">
              <a:extLst>
                <a:ext uri="{FF2B5EF4-FFF2-40B4-BE49-F238E27FC236}">
                  <a16:creationId xmlns:a16="http://schemas.microsoft.com/office/drawing/2014/main" id="{AE09785A-E1DE-42C3-AC85-45679EF5351E}"/>
                </a:ext>
              </a:extLst>
            </p:cNvPr>
            <p:cNvSpPr/>
            <p:nvPr/>
          </p:nvSpPr>
          <p:spPr bwMode="auto">
            <a:xfrm>
              <a:off x="3897535" y="2746569"/>
              <a:ext cx="30821" cy="11854"/>
            </a:xfrm>
            <a:custGeom>
              <a:avLst/>
              <a:gdLst>
                <a:gd name="T0" fmla="*/ 10 w 11"/>
                <a:gd name="T1" fmla="*/ 1 h 4"/>
                <a:gd name="T2" fmla="*/ 5 w 11"/>
                <a:gd name="T3" fmla="*/ 2 h 4"/>
                <a:gd name="T4" fmla="*/ 2 w 11"/>
                <a:gd name="T5" fmla="*/ 0 h 4"/>
                <a:gd name="T6" fmla="*/ 0 w 11"/>
                <a:gd name="T7" fmla="*/ 1 h 4"/>
                <a:gd name="T8" fmla="*/ 0 w 11"/>
                <a:gd name="T9" fmla="*/ 1 h 4"/>
                <a:gd name="T10" fmla="*/ 2 w 11"/>
                <a:gd name="T11" fmla="*/ 2 h 4"/>
                <a:gd name="T12" fmla="*/ 10 w 11"/>
                <a:gd name="T13" fmla="*/ 3 h 4"/>
                <a:gd name="T14" fmla="*/ 11 w 11"/>
                <a:gd name="T15" fmla="*/ 2 h 4"/>
                <a:gd name="T16" fmla="*/ 10 w 11"/>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0" y="1"/>
                  </a:moveTo>
                  <a:cubicBezTo>
                    <a:pt x="9" y="2"/>
                    <a:pt x="7" y="2"/>
                    <a:pt x="5" y="2"/>
                  </a:cubicBezTo>
                  <a:cubicBezTo>
                    <a:pt x="2" y="0"/>
                    <a:pt x="2" y="0"/>
                    <a:pt x="2" y="0"/>
                  </a:cubicBezTo>
                  <a:cubicBezTo>
                    <a:pt x="1" y="0"/>
                    <a:pt x="0" y="0"/>
                    <a:pt x="0" y="1"/>
                  </a:cubicBezTo>
                  <a:cubicBezTo>
                    <a:pt x="0" y="1"/>
                    <a:pt x="0" y="1"/>
                    <a:pt x="0" y="1"/>
                  </a:cubicBezTo>
                  <a:cubicBezTo>
                    <a:pt x="1" y="1"/>
                    <a:pt x="1" y="1"/>
                    <a:pt x="2" y="2"/>
                  </a:cubicBezTo>
                  <a:cubicBezTo>
                    <a:pt x="4" y="3"/>
                    <a:pt x="7" y="4"/>
                    <a:pt x="10" y="3"/>
                  </a:cubicBezTo>
                  <a:cubicBezTo>
                    <a:pt x="10" y="3"/>
                    <a:pt x="11" y="2"/>
                    <a:pt x="11" y="2"/>
                  </a:cubicBezTo>
                  <a:cubicBezTo>
                    <a:pt x="10" y="1"/>
                    <a:pt x="10" y="1"/>
                    <a:pt x="10" y="1"/>
                  </a:cubicBez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iṩḷidè">
              <a:extLst>
                <a:ext uri="{FF2B5EF4-FFF2-40B4-BE49-F238E27FC236}">
                  <a16:creationId xmlns:a16="http://schemas.microsoft.com/office/drawing/2014/main" id="{5DCBF8A7-6952-4252-8433-B15BD966D515}"/>
                </a:ext>
              </a:extLst>
            </p:cNvPr>
            <p:cNvSpPr/>
            <p:nvPr/>
          </p:nvSpPr>
          <p:spPr bwMode="auto">
            <a:xfrm>
              <a:off x="4001852" y="2746569"/>
              <a:ext cx="59271" cy="26080"/>
            </a:xfrm>
            <a:custGeom>
              <a:avLst/>
              <a:gdLst>
                <a:gd name="T0" fmla="*/ 11 w 21"/>
                <a:gd name="T1" fmla="*/ 1 h 9"/>
                <a:gd name="T2" fmla="*/ 20 w 21"/>
                <a:gd name="T3" fmla="*/ 8 h 9"/>
                <a:gd name="T4" fmla="*/ 0 w 21"/>
                <a:gd name="T5" fmla="*/ 8 h 9"/>
                <a:gd name="T6" fmla="*/ 1 w 21"/>
                <a:gd name="T7" fmla="*/ 1 h 9"/>
                <a:gd name="T8" fmla="*/ 3 w 21"/>
                <a:gd name="T9" fmla="*/ 0 h 9"/>
                <a:gd name="T10" fmla="*/ 6 w 21"/>
                <a:gd name="T11" fmla="*/ 2 h 9"/>
                <a:gd name="T12" fmla="*/ 11 w 2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1" h="9">
                  <a:moveTo>
                    <a:pt x="11" y="1"/>
                  </a:moveTo>
                  <a:cubicBezTo>
                    <a:pt x="11" y="1"/>
                    <a:pt x="21" y="7"/>
                    <a:pt x="20" y="8"/>
                  </a:cubicBezTo>
                  <a:cubicBezTo>
                    <a:pt x="18" y="9"/>
                    <a:pt x="0" y="8"/>
                    <a:pt x="0" y="8"/>
                  </a:cubicBezTo>
                  <a:cubicBezTo>
                    <a:pt x="0" y="6"/>
                    <a:pt x="1" y="3"/>
                    <a:pt x="1" y="1"/>
                  </a:cubicBezTo>
                  <a:cubicBezTo>
                    <a:pt x="2" y="0"/>
                    <a:pt x="3" y="0"/>
                    <a:pt x="3" y="0"/>
                  </a:cubicBezTo>
                  <a:cubicBezTo>
                    <a:pt x="6" y="2"/>
                    <a:pt x="6" y="2"/>
                    <a:pt x="6" y="2"/>
                  </a:cubicBezTo>
                  <a:cubicBezTo>
                    <a:pt x="8" y="2"/>
                    <a:pt x="10" y="2"/>
                    <a:pt x="11" y="1"/>
                  </a:cubicBez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ïsḷîḍê">
              <a:extLst>
                <a:ext uri="{FF2B5EF4-FFF2-40B4-BE49-F238E27FC236}">
                  <a16:creationId xmlns:a16="http://schemas.microsoft.com/office/drawing/2014/main" id="{DC187FD3-41CF-4ACE-BDED-5AD271571DB4}"/>
                </a:ext>
              </a:extLst>
            </p:cNvPr>
            <p:cNvSpPr/>
            <p:nvPr/>
          </p:nvSpPr>
          <p:spPr bwMode="auto">
            <a:xfrm>
              <a:off x="4001852" y="2766720"/>
              <a:ext cx="55713" cy="5927"/>
            </a:xfrm>
            <a:custGeom>
              <a:avLst/>
              <a:gdLst>
                <a:gd name="T0" fmla="*/ 20 w 20"/>
                <a:gd name="T1" fmla="*/ 1 h 2"/>
                <a:gd name="T2" fmla="*/ 0 w 20"/>
                <a:gd name="T3" fmla="*/ 1 h 2"/>
                <a:gd name="T4" fmla="*/ 0 w 20"/>
                <a:gd name="T5" fmla="*/ 0 h 2"/>
                <a:gd name="T6" fmla="*/ 19 w 20"/>
                <a:gd name="T7" fmla="*/ 0 h 2"/>
                <a:gd name="T8" fmla="*/ 20 w 20"/>
                <a:gd name="T9" fmla="*/ 1 h 2"/>
              </a:gdLst>
              <a:ahLst/>
              <a:cxnLst>
                <a:cxn ang="0">
                  <a:pos x="T0" y="T1"/>
                </a:cxn>
                <a:cxn ang="0">
                  <a:pos x="T2" y="T3"/>
                </a:cxn>
                <a:cxn ang="0">
                  <a:pos x="T4" y="T5"/>
                </a:cxn>
                <a:cxn ang="0">
                  <a:pos x="T6" y="T7"/>
                </a:cxn>
                <a:cxn ang="0">
                  <a:pos x="T8" y="T9"/>
                </a:cxn>
              </a:cxnLst>
              <a:rect l="0" t="0" r="r" b="b"/>
              <a:pathLst>
                <a:path w="20" h="2">
                  <a:moveTo>
                    <a:pt x="20" y="1"/>
                  </a:moveTo>
                  <a:cubicBezTo>
                    <a:pt x="18" y="2"/>
                    <a:pt x="0" y="1"/>
                    <a:pt x="0" y="1"/>
                  </a:cubicBezTo>
                  <a:cubicBezTo>
                    <a:pt x="0" y="1"/>
                    <a:pt x="0" y="1"/>
                    <a:pt x="0" y="0"/>
                  </a:cubicBezTo>
                  <a:cubicBezTo>
                    <a:pt x="19" y="0"/>
                    <a:pt x="19" y="0"/>
                    <a:pt x="19" y="0"/>
                  </a:cubicBezTo>
                  <a:cubicBezTo>
                    <a:pt x="20" y="1"/>
                    <a:pt x="20" y="1"/>
                    <a:pt x="20" y="1"/>
                  </a:cubicBez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îS1îḋe">
              <a:extLst>
                <a:ext uri="{FF2B5EF4-FFF2-40B4-BE49-F238E27FC236}">
                  <a16:creationId xmlns:a16="http://schemas.microsoft.com/office/drawing/2014/main" id="{A989F0E8-2586-4D96-B28C-508CCA101CD4}"/>
                </a:ext>
              </a:extLst>
            </p:cNvPr>
            <p:cNvSpPr/>
            <p:nvPr/>
          </p:nvSpPr>
          <p:spPr bwMode="auto">
            <a:xfrm>
              <a:off x="4040970" y="2754865"/>
              <a:ext cx="5927" cy="8297"/>
            </a:xfrm>
            <a:custGeom>
              <a:avLst/>
              <a:gdLst>
                <a:gd name="T0" fmla="*/ 1 w 2"/>
                <a:gd name="T1" fmla="*/ 2 h 3"/>
                <a:gd name="T2" fmla="*/ 1 w 2"/>
                <a:gd name="T3" fmla="*/ 2 h 3"/>
                <a:gd name="T4" fmla="*/ 2 w 2"/>
                <a:gd name="T5" fmla="*/ 0 h 3"/>
                <a:gd name="T6" fmla="*/ 2 w 2"/>
                <a:gd name="T7" fmla="*/ 0 h 3"/>
                <a:gd name="T8" fmla="*/ 2 w 2"/>
                <a:gd name="T9" fmla="*/ 2 h 3"/>
                <a:gd name="T10" fmla="*/ 1 w 2"/>
                <a:gd name="T11" fmla="*/ 3 h 3"/>
                <a:gd name="T12" fmla="*/ 1 w 2"/>
                <a:gd name="T13" fmla="*/ 3 h 3"/>
                <a:gd name="T14" fmla="*/ 0 w 2"/>
                <a:gd name="T15" fmla="*/ 3 h 3"/>
                <a:gd name="T16" fmla="*/ 1 w 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1" y="2"/>
                  </a:moveTo>
                  <a:cubicBezTo>
                    <a:pt x="1" y="2"/>
                    <a:pt x="1" y="2"/>
                    <a:pt x="1" y="2"/>
                  </a:cubicBezTo>
                  <a:cubicBezTo>
                    <a:pt x="1" y="1"/>
                    <a:pt x="1" y="1"/>
                    <a:pt x="2" y="0"/>
                  </a:cubicBezTo>
                  <a:cubicBezTo>
                    <a:pt x="2" y="0"/>
                    <a:pt x="2" y="0"/>
                    <a:pt x="2" y="0"/>
                  </a:cubicBezTo>
                  <a:cubicBezTo>
                    <a:pt x="2" y="1"/>
                    <a:pt x="2" y="2"/>
                    <a:pt x="2" y="2"/>
                  </a:cubicBezTo>
                  <a:cubicBezTo>
                    <a:pt x="1" y="3"/>
                    <a:pt x="1" y="3"/>
                    <a:pt x="1" y="3"/>
                  </a:cubicBezTo>
                  <a:cubicBezTo>
                    <a:pt x="1" y="3"/>
                    <a:pt x="1" y="3"/>
                    <a:pt x="1" y="3"/>
                  </a:cubicBezTo>
                  <a:cubicBezTo>
                    <a:pt x="0" y="3"/>
                    <a:pt x="0" y="3"/>
                    <a:pt x="0" y="3"/>
                  </a:cubicBezTo>
                  <a:lnTo>
                    <a:pt x="1" y="2"/>
                  </a:ln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íṧlîdé">
              <a:extLst>
                <a:ext uri="{FF2B5EF4-FFF2-40B4-BE49-F238E27FC236}">
                  <a16:creationId xmlns:a16="http://schemas.microsoft.com/office/drawing/2014/main" id="{9404871E-8625-4880-BA48-ECF83CE086B5}"/>
                </a:ext>
              </a:extLst>
            </p:cNvPr>
            <p:cNvSpPr/>
            <p:nvPr/>
          </p:nvSpPr>
          <p:spPr bwMode="auto">
            <a:xfrm>
              <a:off x="4040970" y="2752494"/>
              <a:ext cx="2370" cy="8297"/>
            </a:xfrm>
            <a:custGeom>
              <a:avLst/>
              <a:gdLst>
                <a:gd name="T0" fmla="*/ 0 w 1"/>
                <a:gd name="T1" fmla="*/ 2 h 3"/>
                <a:gd name="T2" fmla="*/ 0 w 1"/>
                <a:gd name="T3" fmla="*/ 2 h 3"/>
                <a:gd name="T4" fmla="*/ 0 w 1"/>
                <a:gd name="T5" fmla="*/ 1 h 3"/>
                <a:gd name="T6" fmla="*/ 1 w 1"/>
                <a:gd name="T7" fmla="*/ 0 h 3"/>
                <a:gd name="T8" fmla="*/ 1 w 1"/>
                <a:gd name="T9" fmla="*/ 0 h 3"/>
                <a:gd name="T10" fmla="*/ 1 w 1"/>
                <a:gd name="T11" fmla="*/ 0 h 3"/>
                <a:gd name="T12" fmla="*/ 1 w 1"/>
                <a:gd name="T13" fmla="*/ 2 h 3"/>
                <a:gd name="T14" fmla="*/ 1 w 1"/>
                <a:gd name="T15" fmla="*/ 2 h 3"/>
                <a:gd name="T16" fmla="*/ 0 w 1"/>
                <a:gd name="T17" fmla="*/ 3 h 3"/>
                <a:gd name="T18" fmla="*/ 0 w 1"/>
                <a:gd name="T19" fmla="*/ 3 h 3"/>
                <a:gd name="T20" fmla="*/ 0 w 1"/>
                <a:gd name="T21" fmla="*/ 3 h 3"/>
                <a:gd name="T22" fmla="*/ 0 w 1"/>
                <a:gd name="T23" fmla="*/ 2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1"/>
                    <a:pt x="0" y="1"/>
                    <a:pt x="0" y="1"/>
                  </a:cubicBezTo>
                  <a:cubicBezTo>
                    <a:pt x="0" y="1"/>
                    <a:pt x="1" y="0"/>
                    <a:pt x="1" y="0"/>
                  </a:cubicBezTo>
                  <a:cubicBezTo>
                    <a:pt x="1" y="0"/>
                    <a:pt x="1" y="0"/>
                    <a:pt x="1" y="0"/>
                  </a:cubicBezTo>
                  <a:cubicBezTo>
                    <a:pt x="1" y="0"/>
                    <a:pt x="1" y="0"/>
                    <a:pt x="1" y="0"/>
                  </a:cubicBezTo>
                  <a:cubicBezTo>
                    <a:pt x="1" y="1"/>
                    <a:pt x="1" y="1"/>
                    <a:pt x="1" y="2"/>
                  </a:cubicBezTo>
                  <a:cubicBezTo>
                    <a:pt x="1" y="2"/>
                    <a:pt x="1" y="2"/>
                    <a:pt x="1" y="2"/>
                  </a:cubicBezTo>
                  <a:cubicBezTo>
                    <a:pt x="0" y="3"/>
                    <a:pt x="0" y="3"/>
                    <a:pt x="0" y="3"/>
                  </a:cubicBezTo>
                  <a:cubicBezTo>
                    <a:pt x="0" y="3"/>
                    <a:pt x="0" y="3"/>
                    <a:pt x="0" y="3"/>
                  </a:cubicBezTo>
                  <a:cubicBezTo>
                    <a:pt x="0" y="3"/>
                    <a:pt x="0" y="3"/>
                    <a:pt x="0" y="3"/>
                  </a:cubicBezTo>
                  <a:cubicBezTo>
                    <a:pt x="0" y="2"/>
                    <a:pt x="0" y="2"/>
                    <a:pt x="0" y="2"/>
                  </a:cubicBezTo>
                  <a:cubicBezTo>
                    <a:pt x="0" y="2"/>
                    <a:pt x="0" y="2"/>
                    <a:pt x="0" y="2"/>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ïşḻidè">
              <a:extLst>
                <a:ext uri="{FF2B5EF4-FFF2-40B4-BE49-F238E27FC236}">
                  <a16:creationId xmlns:a16="http://schemas.microsoft.com/office/drawing/2014/main" id="{16525FF8-7FB6-4DB6-9F3C-3AD524939172}"/>
                </a:ext>
              </a:extLst>
            </p:cNvPr>
            <p:cNvSpPr/>
            <p:nvPr/>
          </p:nvSpPr>
          <p:spPr bwMode="auto">
            <a:xfrm>
              <a:off x="4004223" y="2746569"/>
              <a:ext cx="30821" cy="11854"/>
            </a:xfrm>
            <a:custGeom>
              <a:avLst/>
              <a:gdLst>
                <a:gd name="T0" fmla="*/ 10 w 11"/>
                <a:gd name="T1" fmla="*/ 1 h 4"/>
                <a:gd name="T2" fmla="*/ 5 w 11"/>
                <a:gd name="T3" fmla="*/ 2 h 4"/>
                <a:gd name="T4" fmla="*/ 2 w 11"/>
                <a:gd name="T5" fmla="*/ 0 h 4"/>
                <a:gd name="T6" fmla="*/ 0 w 11"/>
                <a:gd name="T7" fmla="*/ 1 h 4"/>
                <a:gd name="T8" fmla="*/ 0 w 11"/>
                <a:gd name="T9" fmla="*/ 1 h 4"/>
                <a:gd name="T10" fmla="*/ 3 w 11"/>
                <a:gd name="T11" fmla="*/ 2 h 4"/>
                <a:gd name="T12" fmla="*/ 10 w 11"/>
                <a:gd name="T13" fmla="*/ 3 h 4"/>
                <a:gd name="T14" fmla="*/ 11 w 11"/>
                <a:gd name="T15" fmla="*/ 2 h 4"/>
                <a:gd name="T16" fmla="*/ 10 w 11"/>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0" y="1"/>
                  </a:moveTo>
                  <a:cubicBezTo>
                    <a:pt x="9" y="2"/>
                    <a:pt x="7" y="2"/>
                    <a:pt x="5" y="2"/>
                  </a:cubicBezTo>
                  <a:cubicBezTo>
                    <a:pt x="2" y="0"/>
                    <a:pt x="2" y="0"/>
                    <a:pt x="2" y="0"/>
                  </a:cubicBezTo>
                  <a:cubicBezTo>
                    <a:pt x="2" y="0"/>
                    <a:pt x="1" y="0"/>
                    <a:pt x="0" y="1"/>
                  </a:cubicBezTo>
                  <a:cubicBezTo>
                    <a:pt x="0" y="1"/>
                    <a:pt x="0" y="1"/>
                    <a:pt x="0" y="1"/>
                  </a:cubicBezTo>
                  <a:cubicBezTo>
                    <a:pt x="1" y="1"/>
                    <a:pt x="2" y="1"/>
                    <a:pt x="3" y="2"/>
                  </a:cubicBezTo>
                  <a:cubicBezTo>
                    <a:pt x="4" y="3"/>
                    <a:pt x="7" y="4"/>
                    <a:pt x="10" y="3"/>
                  </a:cubicBezTo>
                  <a:cubicBezTo>
                    <a:pt x="10" y="3"/>
                    <a:pt x="11" y="2"/>
                    <a:pt x="11" y="2"/>
                  </a:cubicBezTo>
                  <a:cubicBezTo>
                    <a:pt x="11" y="1"/>
                    <a:pt x="10" y="1"/>
                    <a:pt x="10" y="1"/>
                  </a:cubicBezTo>
                  <a:close/>
                </a:path>
              </a:pathLst>
            </a:custGeom>
            <a:solidFill>
              <a:srgbClr val="4142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ïṧ1íḑé">
              <a:extLst>
                <a:ext uri="{FF2B5EF4-FFF2-40B4-BE49-F238E27FC236}">
                  <a16:creationId xmlns:a16="http://schemas.microsoft.com/office/drawing/2014/main" id="{636F2EAE-9CBC-45A4-8617-E0CA21140285}"/>
                </a:ext>
              </a:extLst>
            </p:cNvPr>
            <p:cNvSpPr/>
            <p:nvPr/>
          </p:nvSpPr>
          <p:spPr bwMode="auto">
            <a:xfrm>
              <a:off x="3824041" y="2518971"/>
              <a:ext cx="20153" cy="33191"/>
            </a:xfrm>
            <a:custGeom>
              <a:avLst/>
              <a:gdLst>
                <a:gd name="T0" fmla="*/ 3 w 7"/>
                <a:gd name="T1" fmla="*/ 0 h 12"/>
                <a:gd name="T2" fmla="*/ 0 w 7"/>
                <a:gd name="T3" fmla="*/ 8 h 12"/>
                <a:gd name="T4" fmla="*/ 4 w 7"/>
                <a:gd name="T5" fmla="*/ 10 h 12"/>
                <a:gd name="T6" fmla="*/ 6 w 7"/>
                <a:gd name="T7" fmla="*/ 2 h 12"/>
                <a:gd name="T8" fmla="*/ 6 w 7"/>
                <a:gd name="T9" fmla="*/ 0 h 12"/>
                <a:gd name="T10" fmla="*/ 3 w 7"/>
                <a:gd name="T11" fmla="*/ 0 h 12"/>
              </a:gdLst>
              <a:ahLst/>
              <a:cxnLst>
                <a:cxn ang="0">
                  <a:pos x="T0" y="T1"/>
                </a:cxn>
                <a:cxn ang="0">
                  <a:pos x="T2" y="T3"/>
                </a:cxn>
                <a:cxn ang="0">
                  <a:pos x="T4" y="T5"/>
                </a:cxn>
                <a:cxn ang="0">
                  <a:pos x="T6" y="T7"/>
                </a:cxn>
                <a:cxn ang="0">
                  <a:pos x="T8" y="T9"/>
                </a:cxn>
                <a:cxn ang="0">
                  <a:pos x="T10" y="T11"/>
                </a:cxn>
              </a:cxnLst>
              <a:rect l="0" t="0" r="r" b="b"/>
              <a:pathLst>
                <a:path w="7" h="12">
                  <a:moveTo>
                    <a:pt x="3" y="0"/>
                  </a:moveTo>
                  <a:cubicBezTo>
                    <a:pt x="1" y="2"/>
                    <a:pt x="0" y="4"/>
                    <a:pt x="0" y="8"/>
                  </a:cubicBezTo>
                  <a:cubicBezTo>
                    <a:pt x="1" y="12"/>
                    <a:pt x="4" y="10"/>
                    <a:pt x="4" y="10"/>
                  </a:cubicBezTo>
                  <a:cubicBezTo>
                    <a:pt x="4" y="10"/>
                    <a:pt x="7" y="3"/>
                    <a:pt x="6" y="2"/>
                  </a:cubicBezTo>
                  <a:cubicBezTo>
                    <a:pt x="6" y="0"/>
                    <a:pt x="6" y="0"/>
                    <a:pt x="6" y="0"/>
                  </a:cubicBezTo>
                  <a:lnTo>
                    <a:pt x="3" y="0"/>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îś1ide">
              <a:extLst>
                <a:ext uri="{FF2B5EF4-FFF2-40B4-BE49-F238E27FC236}">
                  <a16:creationId xmlns:a16="http://schemas.microsoft.com/office/drawing/2014/main" id="{A5EDC1BC-FA6D-4892-A801-FD899FF16294}"/>
                </a:ext>
              </a:extLst>
            </p:cNvPr>
            <p:cNvSpPr/>
            <p:nvPr/>
          </p:nvSpPr>
          <p:spPr bwMode="auto">
            <a:xfrm>
              <a:off x="4136987" y="2313895"/>
              <a:ext cx="33191" cy="22524"/>
            </a:xfrm>
            <a:custGeom>
              <a:avLst/>
              <a:gdLst>
                <a:gd name="T0" fmla="*/ 2 w 12"/>
                <a:gd name="T1" fmla="*/ 8 h 8"/>
                <a:gd name="T2" fmla="*/ 9 w 12"/>
                <a:gd name="T3" fmla="*/ 4 h 8"/>
                <a:gd name="T4" fmla="*/ 9 w 12"/>
                <a:gd name="T5" fmla="*/ 0 h 8"/>
                <a:gd name="T6" fmla="*/ 1 w 12"/>
                <a:gd name="T7" fmla="*/ 4 h 8"/>
                <a:gd name="T8" fmla="*/ 0 w 12"/>
                <a:gd name="T9" fmla="*/ 6 h 8"/>
                <a:gd name="T10" fmla="*/ 2 w 12"/>
                <a:gd name="T11" fmla="*/ 8 h 8"/>
              </a:gdLst>
              <a:ahLst/>
              <a:cxnLst>
                <a:cxn ang="0">
                  <a:pos x="T0" y="T1"/>
                </a:cxn>
                <a:cxn ang="0">
                  <a:pos x="T2" y="T3"/>
                </a:cxn>
                <a:cxn ang="0">
                  <a:pos x="T4" y="T5"/>
                </a:cxn>
                <a:cxn ang="0">
                  <a:pos x="T6" y="T7"/>
                </a:cxn>
                <a:cxn ang="0">
                  <a:pos x="T8" y="T9"/>
                </a:cxn>
                <a:cxn ang="0">
                  <a:pos x="T10" y="T11"/>
                </a:cxn>
              </a:cxnLst>
              <a:rect l="0" t="0" r="r" b="b"/>
              <a:pathLst>
                <a:path w="12" h="8">
                  <a:moveTo>
                    <a:pt x="2" y="8"/>
                  </a:moveTo>
                  <a:cubicBezTo>
                    <a:pt x="4" y="8"/>
                    <a:pt x="7" y="7"/>
                    <a:pt x="9" y="4"/>
                  </a:cubicBezTo>
                  <a:cubicBezTo>
                    <a:pt x="12" y="1"/>
                    <a:pt x="9" y="0"/>
                    <a:pt x="9" y="0"/>
                  </a:cubicBezTo>
                  <a:cubicBezTo>
                    <a:pt x="9" y="0"/>
                    <a:pt x="1" y="4"/>
                    <a:pt x="1" y="4"/>
                  </a:cubicBezTo>
                  <a:cubicBezTo>
                    <a:pt x="0" y="6"/>
                    <a:pt x="0" y="6"/>
                    <a:pt x="0" y="6"/>
                  </a:cubicBezTo>
                  <a:lnTo>
                    <a:pt x="2" y="8"/>
                  </a:ln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îsľiḓè">
              <a:extLst>
                <a:ext uri="{FF2B5EF4-FFF2-40B4-BE49-F238E27FC236}">
                  <a16:creationId xmlns:a16="http://schemas.microsoft.com/office/drawing/2014/main" id="{F4904D2C-794E-4992-888F-F00A23D8A0C1}"/>
                </a:ext>
              </a:extLst>
            </p:cNvPr>
            <p:cNvSpPr/>
            <p:nvPr/>
          </p:nvSpPr>
          <p:spPr bwMode="auto">
            <a:xfrm>
              <a:off x="3965103" y="2332861"/>
              <a:ext cx="20153" cy="22524"/>
            </a:xfrm>
            <a:custGeom>
              <a:avLst/>
              <a:gdLst>
                <a:gd name="T0" fmla="*/ 0 w 7"/>
                <a:gd name="T1" fmla="*/ 0 h 8"/>
                <a:gd name="T2" fmla="*/ 3 w 7"/>
                <a:gd name="T3" fmla="*/ 8 h 8"/>
                <a:gd name="T4" fmla="*/ 7 w 7"/>
                <a:gd name="T5" fmla="*/ 0 h 8"/>
                <a:gd name="T6" fmla="*/ 0 w 7"/>
                <a:gd name="T7" fmla="*/ 0 h 8"/>
              </a:gdLst>
              <a:ahLst/>
              <a:cxnLst>
                <a:cxn ang="0">
                  <a:pos x="T0" y="T1"/>
                </a:cxn>
                <a:cxn ang="0">
                  <a:pos x="T2" y="T3"/>
                </a:cxn>
                <a:cxn ang="0">
                  <a:pos x="T4" y="T5"/>
                </a:cxn>
                <a:cxn ang="0">
                  <a:pos x="T6" y="T7"/>
                </a:cxn>
              </a:cxnLst>
              <a:rect l="0" t="0" r="r" b="b"/>
              <a:pathLst>
                <a:path w="7" h="8">
                  <a:moveTo>
                    <a:pt x="0" y="0"/>
                  </a:moveTo>
                  <a:cubicBezTo>
                    <a:pt x="3" y="8"/>
                    <a:pt x="3" y="8"/>
                    <a:pt x="3" y="8"/>
                  </a:cubicBezTo>
                  <a:cubicBezTo>
                    <a:pt x="7" y="0"/>
                    <a:pt x="7" y="0"/>
                    <a:pt x="7" y="0"/>
                  </a:cubicBezTo>
                  <a:cubicBezTo>
                    <a:pt x="7" y="0"/>
                    <a:pt x="5" y="2"/>
                    <a:pt x="0" y="0"/>
                  </a:cubicBezTo>
                  <a:close/>
                </a:path>
              </a:pathLst>
            </a:custGeom>
            <a:solidFill>
              <a:srgbClr val="1012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îṧļîďè">
              <a:extLst>
                <a:ext uri="{FF2B5EF4-FFF2-40B4-BE49-F238E27FC236}">
                  <a16:creationId xmlns:a16="http://schemas.microsoft.com/office/drawing/2014/main" id="{13BD891F-4FC0-4F1F-85CC-E0AF2E98294C}"/>
                </a:ext>
              </a:extLst>
            </p:cNvPr>
            <p:cNvSpPr/>
            <p:nvPr/>
          </p:nvSpPr>
          <p:spPr bwMode="auto">
            <a:xfrm>
              <a:off x="4136987" y="2242770"/>
              <a:ext cx="72310" cy="90091"/>
            </a:xfrm>
            <a:custGeom>
              <a:avLst/>
              <a:gdLst>
                <a:gd name="T0" fmla="*/ 26 w 61"/>
                <a:gd name="T1" fmla="*/ 76 h 76"/>
                <a:gd name="T2" fmla="*/ 0 w 61"/>
                <a:gd name="T3" fmla="*/ 57 h 76"/>
                <a:gd name="T4" fmla="*/ 38 w 61"/>
                <a:gd name="T5" fmla="*/ 0 h 76"/>
                <a:gd name="T6" fmla="*/ 61 w 61"/>
                <a:gd name="T7" fmla="*/ 19 h 76"/>
                <a:gd name="T8" fmla="*/ 26 w 61"/>
                <a:gd name="T9" fmla="*/ 76 h 76"/>
              </a:gdLst>
              <a:ahLst/>
              <a:cxnLst>
                <a:cxn ang="0">
                  <a:pos x="T0" y="T1"/>
                </a:cxn>
                <a:cxn ang="0">
                  <a:pos x="T2" y="T3"/>
                </a:cxn>
                <a:cxn ang="0">
                  <a:pos x="T4" y="T5"/>
                </a:cxn>
                <a:cxn ang="0">
                  <a:pos x="T6" y="T7"/>
                </a:cxn>
                <a:cxn ang="0">
                  <a:pos x="T8" y="T9"/>
                </a:cxn>
              </a:cxnLst>
              <a:rect l="0" t="0" r="r" b="b"/>
              <a:pathLst>
                <a:path w="61" h="76">
                  <a:moveTo>
                    <a:pt x="26" y="76"/>
                  </a:moveTo>
                  <a:lnTo>
                    <a:pt x="0" y="57"/>
                  </a:lnTo>
                  <a:lnTo>
                    <a:pt x="38" y="0"/>
                  </a:lnTo>
                  <a:lnTo>
                    <a:pt x="61" y="19"/>
                  </a:lnTo>
                  <a:lnTo>
                    <a:pt x="26" y="76"/>
                  </a:ln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îŝľiḋe">
              <a:extLst>
                <a:ext uri="{FF2B5EF4-FFF2-40B4-BE49-F238E27FC236}">
                  <a16:creationId xmlns:a16="http://schemas.microsoft.com/office/drawing/2014/main" id="{9B9EABF8-D343-4ABE-8D39-BAFDA87AFEE4}"/>
                </a:ext>
              </a:extLst>
            </p:cNvPr>
            <p:cNvSpPr/>
            <p:nvPr/>
          </p:nvSpPr>
          <p:spPr bwMode="auto">
            <a:xfrm>
              <a:off x="4136987" y="2310338"/>
              <a:ext cx="10668" cy="20153"/>
            </a:xfrm>
            <a:custGeom>
              <a:avLst/>
              <a:gdLst>
                <a:gd name="T0" fmla="*/ 1 w 4"/>
                <a:gd name="T1" fmla="*/ 7 h 7"/>
                <a:gd name="T2" fmla="*/ 0 w 4"/>
                <a:gd name="T3" fmla="*/ 7 h 7"/>
                <a:gd name="T4" fmla="*/ 0 w 4"/>
                <a:gd name="T5" fmla="*/ 6 h 7"/>
                <a:gd name="T6" fmla="*/ 0 w 4"/>
                <a:gd name="T7" fmla="*/ 4 h 7"/>
                <a:gd name="T8" fmla="*/ 1 w 4"/>
                <a:gd name="T9" fmla="*/ 4 h 7"/>
                <a:gd name="T10" fmla="*/ 1 w 4"/>
                <a:gd name="T11" fmla="*/ 4 h 7"/>
                <a:gd name="T12" fmla="*/ 1 w 4"/>
                <a:gd name="T13" fmla="*/ 3 h 7"/>
                <a:gd name="T14" fmla="*/ 1 w 4"/>
                <a:gd name="T15" fmla="*/ 3 h 7"/>
                <a:gd name="T16" fmla="*/ 1 w 4"/>
                <a:gd name="T17" fmla="*/ 3 h 7"/>
                <a:gd name="T18" fmla="*/ 1 w 4"/>
                <a:gd name="T19" fmla="*/ 2 h 7"/>
                <a:gd name="T20" fmla="*/ 2 w 4"/>
                <a:gd name="T21" fmla="*/ 1 h 7"/>
                <a:gd name="T22" fmla="*/ 2 w 4"/>
                <a:gd name="T23" fmla="*/ 1 h 7"/>
                <a:gd name="T24" fmla="*/ 2 w 4"/>
                <a:gd name="T25" fmla="*/ 1 h 7"/>
                <a:gd name="T26" fmla="*/ 2 w 4"/>
                <a:gd name="T27" fmla="*/ 1 h 7"/>
                <a:gd name="T28" fmla="*/ 2 w 4"/>
                <a:gd name="T29" fmla="*/ 0 h 7"/>
                <a:gd name="T30" fmla="*/ 3 w 4"/>
                <a:gd name="T31" fmla="*/ 1 h 7"/>
                <a:gd name="T32" fmla="*/ 4 w 4"/>
                <a:gd name="T33" fmla="*/ 1 h 7"/>
                <a:gd name="T34" fmla="*/ 4 w 4"/>
                <a:gd name="T35" fmla="*/ 2 h 7"/>
                <a:gd name="T36" fmla="*/ 4 w 4"/>
                <a:gd name="T37" fmla="*/ 2 h 7"/>
                <a:gd name="T38" fmla="*/ 4 w 4"/>
                <a:gd name="T39" fmla="*/ 2 h 7"/>
                <a:gd name="T40" fmla="*/ 3 w 4"/>
                <a:gd name="T41" fmla="*/ 2 h 7"/>
                <a:gd name="T42" fmla="*/ 3 w 4"/>
                <a:gd name="T43" fmla="*/ 4 h 7"/>
                <a:gd name="T44" fmla="*/ 2 w 4"/>
                <a:gd name="T45" fmla="*/ 5 h 7"/>
                <a:gd name="T46" fmla="*/ 1 w 4"/>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 h="7">
                  <a:moveTo>
                    <a:pt x="1" y="7"/>
                  </a:moveTo>
                  <a:cubicBezTo>
                    <a:pt x="0" y="7"/>
                    <a:pt x="0" y="7"/>
                    <a:pt x="0" y="7"/>
                  </a:cubicBezTo>
                  <a:cubicBezTo>
                    <a:pt x="0" y="6"/>
                    <a:pt x="0" y="6"/>
                    <a:pt x="0" y="6"/>
                  </a:cubicBezTo>
                  <a:cubicBezTo>
                    <a:pt x="0" y="5"/>
                    <a:pt x="0" y="5"/>
                    <a:pt x="0" y="4"/>
                  </a:cubicBezTo>
                  <a:cubicBezTo>
                    <a:pt x="1" y="4"/>
                    <a:pt x="1" y="4"/>
                    <a:pt x="1" y="4"/>
                  </a:cubicBezTo>
                  <a:cubicBezTo>
                    <a:pt x="1" y="4"/>
                    <a:pt x="1" y="4"/>
                    <a:pt x="1" y="4"/>
                  </a:cubicBezTo>
                  <a:cubicBezTo>
                    <a:pt x="1" y="3"/>
                    <a:pt x="1" y="3"/>
                    <a:pt x="1" y="3"/>
                  </a:cubicBezTo>
                  <a:cubicBezTo>
                    <a:pt x="1" y="3"/>
                    <a:pt x="1" y="3"/>
                    <a:pt x="1" y="3"/>
                  </a:cubicBezTo>
                  <a:cubicBezTo>
                    <a:pt x="1" y="3"/>
                    <a:pt x="1" y="3"/>
                    <a:pt x="1" y="3"/>
                  </a:cubicBezTo>
                  <a:cubicBezTo>
                    <a:pt x="1" y="3"/>
                    <a:pt x="1" y="2"/>
                    <a:pt x="1" y="2"/>
                  </a:cubicBezTo>
                  <a:cubicBezTo>
                    <a:pt x="2" y="1"/>
                    <a:pt x="2" y="1"/>
                    <a:pt x="2" y="1"/>
                  </a:cubicBezTo>
                  <a:cubicBezTo>
                    <a:pt x="2" y="1"/>
                    <a:pt x="2" y="1"/>
                    <a:pt x="2" y="1"/>
                  </a:cubicBezTo>
                  <a:cubicBezTo>
                    <a:pt x="2" y="1"/>
                    <a:pt x="2" y="1"/>
                    <a:pt x="2" y="1"/>
                  </a:cubicBezTo>
                  <a:cubicBezTo>
                    <a:pt x="2" y="1"/>
                    <a:pt x="2" y="1"/>
                    <a:pt x="2" y="1"/>
                  </a:cubicBezTo>
                  <a:cubicBezTo>
                    <a:pt x="2" y="0"/>
                    <a:pt x="2" y="0"/>
                    <a:pt x="2" y="0"/>
                  </a:cubicBezTo>
                  <a:cubicBezTo>
                    <a:pt x="3" y="0"/>
                    <a:pt x="3" y="0"/>
                    <a:pt x="3" y="1"/>
                  </a:cubicBezTo>
                  <a:cubicBezTo>
                    <a:pt x="4" y="1"/>
                    <a:pt x="4" y="1"/>
                    <a:pt x="4" y="1"/>
                  </a:cubicBezTo>
                  <a:cubicBezTo>
                    <a:pt x="4" y="2"/>
                    <a:pt x="4" y="2"/>
                    <a:pt x="4" y="2"/>
                  </a:cubicBezTo>
                  <a:cubicBezTo>
                    <a:pt x="4" y="2"/>
                    <a:pt x="4" y="2"/>
                    <a:pt x="4" y="2"/>
                  </a:cubicBezTo>
                  <a:cubicBezTo>
                    <a:pt x="4" y="2"/>
                    <a:pt x="4" y="2"/>
                    <a:pt x="4" y="2"/>
                  </a:cubicBezTo>
                  <a:cubicBezTo>
                    <a:pt x="3" y="2"/>
                    <a:pt x="3" y="2"/>
                    <a:pt x="3" y="2"/>
                  </a:cubicBezTo>
                  <a:cubicBezTo>
                    <a:pt x="3" y="3"/>
                    <a:pt x="3" y="3"/>
                    <a:pt x="3" y="4"/>
                  </a:cubicBezTo>
                  <a:cubicBezTo>
                    <a:pt x="3" y="4"/>
                    <a:pt x="2" y="5"/>
                    <a:pt x="2" y="5"/>
                  </a:cubicBezTo>
                  <a:cubicBezTo>
                    <a:pt x="2" y="6"/>
                    <a:pt x="1" y="6"/>
                    <a:pt x="1" y="7"/>
                  </a:cubicBezTo>
                  <a:close/>
                </a:path>
              </a:pathLst>
            </a:custGeom>
            <a:solidFill>
              <a:srgbClr val="F4D7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íš1íďé">
              <a:extLst>
                <a:ext uri="{FF2B5EF4-FFF2-40B4-BE49-F238E27FC236}">
                  <a16:creationId xmlns:a16="http://schemas.microsoft.com/office/drawing/2014/main" id="{58DDD243-F133-42A0-B044-7656551E7612}"/>
                </a:ext>
              </a:extLst>
            </p:cNvPr>
            <p:cNvSpPr/>
            <p:nvPr/>
          </p:nvSpPr>
          <p:spPr bwMode="auto">
            <a:xfrm>
              <a:off x="3985256" y="2324563"/>
              <a:ext cx="168326" cy="110242"/>
            </a:xfrm>
            <a:custGeom>
              <a:avLst/>
              <a:gdLst>
                <a:gd name="T0" fmla="*/ 53 w 60"/>
                <a:gd name="T1" fmla="*/ 0 h 39"/>
                <a:gd name="T2" fmla="*/ 32 w 60"/>
                <a:gd name="T3" fmla="*/ 19 h 39"/>
                <a:gd name="T4" fmla="*/ 13 w 60"/>
                <a:gd name="T5" fmla="*/ 3 h 39"/>
                <a:gd name="T6" fmla="*/ 0 w 60"/>
                <a:gd name="T7" fmla="*/ 16 h 39"/>
                <a:gd name="T8" fmla="*/ 14 w 60"/>
                <a:gd name="T9" fmla="*/ 26 h 39"/>
                <a:gd name="T10" fmla="*/ 60 w 60"/>
                <a:gd name="T11" fmla="*/ 4 h 39"/>
                <a:gd name="T12" fmla="*/ 53 w 6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60" h="39">
                  <a:moveTo>
                    <a:pt x="53" y="0"/>
                  </a:moveTo>
                  <a:cubicBezTo>
                    <a:pt x="48" y="5"/>
                    <a:pt x="38" y="17"/>
                    <a:pt x="32" y="19"/>
                  </a:cubicBezTo>
                  <a:cubicBezTo>
                    <a:pt x="31" y="19"/>
                    <a:pt x="25" y="16"/>
                    <a:pt x="13" y="3"/>
                  </a:cubicBezTo>
                  <a:cubicBezTo>
                    <a:pt x="0" y="16"/>
                    <a:pt x="0" y="16"/>
                    <a:pt x="0" y="16"/>
                  </a:cubicBezTo>
                  <a:cubicBezTo>
                    <a:pt x="5" y="19"/>
                    <a:pt x="9" y="23"/>
                    <a:pt x="14" y="26"/>
                  </a:cubicBezTo>
                  <a:cubicBezTo>
                    <a:pt x="33" y="39"/>
                    <a:pt x="43" y="36"/>
                    <a:pt x="60" y="4"/>
                  </a:cubicBezTo>
                  <a:lnTo>
                    <a:pt x="53" y="0"/>
                  </a:ln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î$ľîdê">
              <a:extLst>
                <a:ext uri="{FF2B5EF4-FFF2-40B4-BE49-F238E27FC236}">
                  <a16:creationId xmlns:a16="http://schemas.microsoft.com/office/drawing/2014/main" id="{59627A69-D54E-4F64-BA90-7E03F5759266}"/>
                </a:ext>
              </a:extLst>
            </p:cNvPr>
            <p:cNvSpPr/>
            <p:nvPr/>
          </p:nvSpPr>
          <p:spPr bwMode="auto">
            <a:xfrm>
              <a:off x="5551175" y="2707448"/>
              <a:ext cx="413706" cy="528691"/>
            </a:xfrm>
            <a:custGeom>
              <a:avLst/>
              <a:gdLst>
                <a:gd name="T0" fmla="*/ 0 w 349"/>
                <a:gd name="T1" fmla="*/ 368 h 446"/>
                <a:gd name="T2" fmla="*/ 212 w 349"/>
                <a:gd name="T3" fmla="*/ 446 h 446"/>
                <a:gd name="T4" fmla="*/ 349 w 349"/>
                <a:gd name="T5" fmla="*/ 81 h 446"/>
                <a:gd name="T6" fmla="*/ 138 w 349"/>
                <a:gd name="T7" fmla="*/ 0 h 446"/>
                <a:gd name="T8" fmla="*/ 0 w 349"/>
                <a:gd name="T9" fmla="*/ 368 h 446"/>
              </a:gdLst>
              <a:ahLst/>
              <a:cxnLst>
                <a:cxn ang="0">
                  <a:pos x="T0" y="T1"/>
                </a:cxn>
                <a:cxn ang="0">
                  <a:pos x="T2" y="T3"/>
                </a:cxn>
                <a:cxn ang="0">
                  <a:pos x="T4" y="T5"/>
                </a:cxn>
                <a:cxn ang="0">
                  <a:pos x="T6" y="T7"/>
                </a:cxn>
                <a:cxn ang="0">
                  <a:pos x="T8" y="T9"/>
                </a:cxn>
              </a:cxnLst>
              <a:rect l="0" t="0" r="r" b="b"/>
              <a:pathLst>
                <a:path w="349" h="446">
                  <a:moveTo>
                    <a:pt x="0" y="368"/>
                  </a:moveTo>
                  <a:lnTo>
                    <a:pt x="212" y="446"/>
                  </a:lnTo>
                  <a:lnTo>
                    <a:pt x="349" y="81"/>
                  </a:lnTo>
                  <a:lnTo>
                    <a:pt x="138" y="0"/>
                  </a:lnTo>
                  <a:lnTo>
                    <a:pt x="0" y="368"/>
                  </a:ln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ïṩļíďê">
              <a:extLst>
                <a:ext uri="{FF2B5EF4-FFF2-40B4-BE49-F238E27FC236}">
                  <a16:creationId xmlns:a16="http://schemas.microsoft.com/office/drawing/2014/main" id="{2F44184E-8C46-401B-B0F4-19FBA68305A2}"/>
                </a:ext>
              </a:extLst>
            </p:cNvPr>
            <p:cNvSpPr/>
            <p:nvPr/>
          </p:nvSpPr>
          <p:spPr bwMode="auto">
            <a:xfrm>
              <a:off x="5503759" y="3127082"/>
              <a:ext cx="331913" cy="160030"/>
            </a:xfrm>
            <a:custGeom>
              <a:avLst/>
              <a:gdLst>
                <a:gd name="T0" fmla="*/ 268 w 280"/>
                <a:gd name="T1" fmla="*/ 135 h 135"/>
                <a:gd name="T2" fmla="*/ 0 w 280"/>
                <a:gd name="T3" fmla="*/ 35 h 135"/>
                <a:gd name="T4" fmla="*/ 14 w 280"/>
                <a:gd name="T5" fmla="*/ 0 h 135"/>
                <a:gd name="T6" fmla="*/ 280 w 280"/>
                <a:gd name="T7" fmla="*/ 102 h 135"/>
                <a:gd name="T8" fmla="*/ 268 w 280"/>
                <a:gd name="T9" fmla="*/ 135 h 135"/>
              </a:gdLst>
              <a:ahLst/>
              <a:cxnLst>
                <a:cxn ang="0">
                  <a:pos x="T0" y="T1"/>
                </a:cxn>
                <a:cxn ang="0">
                  <a:pos x="T2" y="T3"/>
                </a:cxn>
                <a:cxn ang="0">
                  <a:pos x="T4" y="T5"/>
                </a:cxn>
                <a:cxn ang="0">
                  <a:pos x="T6" y="T7"/>
                </a:cxn>
                <a:cxn ang="0">
                  <a:pos x="T8" y="T9"/>
                </a:cxn>
              </a:cxnLst>
              <a:rect l="0" t="0" r="r" b="b"/>
              <a:pathLst>
                <a:path w="280" h="135">
                  <a:moveTo>
                    <a:pt x="268" y="135"/>
                  </a:moveTo>
                  <a:lnTo>
                    <a:pt x="0" y="35"/>
                  </a:lnTo>
                  <a:lnTo>
                    <a:pt x="14" y="0"/>
                  </a:lnTo>
                  <a:lnTo>
                    <a:pt x="280" y="102"/>
                  </a:lnTo>
                  <a:lnTo>
                    <a:pt x="268" y="135"/>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iṣ1íḍe">
              <a:extLst>
                <a:ext uri="{FF2B5EF4-FFF2-40B4-BE49-F238E27FC236}">
                  <a16:creationId xmlns:a16="http://schemas.microsoft.com/office/drawing/2014/main" id="{166B7478-886A-4735-9F2D-105EC45358CA}"/>
                </a:ext>
              </a:extLst>
            </p:cNvPr>
            <p:cNvSpPr/>
            <p:nvPr/>
          </p:nvSpPr>
          <p:spPr bwMode="auto">
            <a:xfrm>
              <a:off x="5993332" y="1108339"/>
              <a:ext cx="643675" cy="945953"/>
            </a:xfrm>
            <a:custGeom>
              <a:avLst/>
              <a:gdLst>
                <a:gd name="T0" fmla="*/ 106 w 229"/>
                <a:gd name="T1" fmla="*/ 334 h 336"/>
                <a:gd name="T2" fmla="*/ 9 w 229"/>
                <a:gd name="T3" fmla="*/ 297 h 336"/>
                <a:gd name="T4" fmla="*/ 2 w 229"/>
                <a:gd name="T5" fmla="*/ 282 h 336"/>
                <a:gd name="T6" fmla="*/ 107 w 229"/>
                <a:gd name="T7" fmla="*/ 9 h 336"/>
                <a:gd name="T8" fmla="*/ 122 w 229"/>
                <a:gd name="T9" fmla="*/ 2 h 336"/>
                <a:gd name="T10" fmla="*/ 220 w 229"/>
                <a:gd name="T11" fmla="*/ 40 h 336"/>
                <a:gd name="T12" fmla="*/ 226 w 229"/>
                <a:gd name="T13" fmla="*/ 55 h 336"/>
                <a:gd name="T14" fmla="*/ 121 w 229"/>
                <a:gd name="T15" fmla="*/ 328 h 336"/>
                <a:gd name="T16" fmla="*/ 106 w 229"/>
                <a:gd name="T17" fmla="*/ 33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336">
                  <a:moveTo>
                    <a:pt x="106" y="334"/>
                  </a:moveTo>
                  <a:cubicBezTo>
                    <a:pt x="9" y="297"/>
                    <a:pt x="9" y="297"/>
                    <a:pt x="9" y="297"/>
                  </a:cubicBezTo>
                  <a:cubicBezTo>
                    <a:pt x="3" y="294"/>
                    <a:pt x="0" y="288"/>
                    <a:pt x="2" y="282"/>
                  </a:cubicBezTo>
                  <a:cubicBezTo>
                    <a:pt x="107" y="9"/>
                    <a:pt x="107" y="9"/>
                    <a:pt x="107" y="9"/>
                  </a:cubicBezTo>
                  <a:cubicBezTo>
                    <a:pt x="110" y="3"/>
                    <a:pt x="116" y="0"/>
                    <a:pt x="122" y="2"/>
                  </a:cubicBezTo>
                  <a:cubicBezTo>
                    <a:pt x="220" y="40"/>
                    <a:pt x="220" y="40"/>
                    <a:pt x="220" y="40"/>
                  </a:cubicBezTo>
                  <a:cubicBezTo>
                    <a:pt x="226" y="42"/>
                    <a:pt x="229" y="49"/>
                    <a:pt x="226" y="55"/>
                  </a:cubicBezTo>
                  <a:cubicBezTo>
                    <a:pt x="121" y="328"/>
                    <a:pt x="121" y="328"/>
                    <a:pt x="121" y="328"/>
                  </a:cubicBezTo>
                  <a:cubicBezTo>
                    <a:pt x="119" y="333"/>
                    <a:pt x="112" y="336"/>
                    <a:pt x="106" y="334"/>
                  </a:cubicBez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ïSḻîḓê">
              <a:extLst>
                <a:ext uri="{FF2B5EF4-FFF2-40B4-BE49-F238E27FC236}">
                  <a16:creationId xmlns:a16="http://schemas.microsoft.com/office/drawing/2014/main" id="{D2652C8A-8824-4ABD-956E-2CB565443F75}"/>
                </a:ext>
              </a:extLst>
            </p:cNvPr>
            <p:cNvSpPr/>
            <p:nvPr/>
          </p:nvSpPr>
          <p:spPr bwMode="auto">
            <a:xfrm>
              <a:off x="5993332" y="1525602"/>
              <a:ext cx="486015" cy="528691"/>
            </a:xfrm>
            <a:custGeom>
              <a:avLst/>
              <a:gdLst>
                <a:gd name="T0" fmla="*/ 54 w 173"/>
                <a:gd name="T1" fmla="*/ 0 h 188"/>
                <a:gd name="T2" fmla="*/ 2 w 173"/>
                <a:gd name="T3" fmla="*/ 134 h 188"/>
                <a:gd name="T4" fmla="*/ 9 w 173"/>
                <a:gd name="T5" fmla="*/ 149 h 188"/>
                <a:gd name="T6" fmla="*/ 106 w 173"/>
                <a:gd name="T7" fmla="*/ 186 h 188"/>
                <a:gd name="T8" fmla="*/ 121 w 173"/>
                <a:gd name="T9" fmla="*/ 180 h 188"/>
                <a:gd name="T10" fmla="*/ 173 w 173"/>
                <a:gd name="T11" fmla="*/ 46 h 188"/>
                <a:gd name="T12" fmla="*/ 54 w 173"/>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73" h="188">
                  <a:moveTo>
                    <a:pt x="54" y="0"/>
                  </a:moveTo>
                  <a:cubicBezTo>
                    <a:pt x="2" y="134"/>
                    <a:pt x="2" y="134"/>
                    <a:pt x="2" y="134"/>
                  </a:cubicBezTo>
                  <a:cubicBezTo>
                    <a:pt x="0" y="140"/>
                    <a:pt x="3" y="146"/>
                    <a:pt x="9" y="149"/>
                  </a:cubicBezTo>
                  <a:cubicBezTo>
                    <a:pt x="106" y="186"/>
                    <a:pt x="106" y="186"/>
                    <a:pt x="106" y="186"/>
                  </a:cubicBezTo>
                  <a:cubicBezTo>
                    <a:pt x="112" y="188"/>
                    <a:pt x="119" y="185"/>
                    <a:pt x="121" y="180"/>
                  </a:cubicBezTo>
                  <a:cubicBezTo>
                    <a:pt x="173" y="46"/>
                    <a:pt x="173" y="46"/>
                    <a:pt x="173" y="46"/>
                  </a:cubicBezTo>
                  <a:lnTo>
                    <a:pt x="54" y="0"/>
                  </a:ln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iṥ1ïḑè">
              <a:extLst>
                <a:ext uri="{FF2B5EF4-FFF2-40B4-BE49-F238E27FC236}">
                  <a16:creationId xmlns:a16="http://schemas.microsoft.com/office/drawing/2014/main" id="{993B4724-5BC3-4EA2-8E71-3BE113736562}"/>
                </a:ext>
              </a:extLst>
            </p:cNvPr>
            <p:cNvSpPr/>
            <p:nvPr/>
          </p:nvSpPr>
          <p:spPr bwMode="auto">
            <a:xfrm>
              <a:off x="6105943" y="2130158"/>
              <a:ext cx="1079903" cy="2891201"/>
            </a:xfrm>
            <a:custGeom>
              <a:avLst/>
              <a:gdLst>
                <a:gd name="T0" fmla="*/ 104 w 384"/>
                <a:gd name="T1" fmla="*/ 0 h 1027"/>
                <a:gd name="T2" fmla="*/ 0 w 384"/>
                <a:gd name="T3" fmla="*/ 287 h 1027"/>
                <a:gd name="T4" fmla="*/ 295 w 384"/>
                <a:gd name="T5" fmla="*/ 572 h 1027"/>
                <a:gd name="T6" fmla="*/ 234 w 384"/>
                <a:gd name="T7" fmla="*/ 994 h 1027"/>
                <a:gd name="T8" fmla="*/ 244 w 384"/>
                <a:gd name="T9" fmla="*/ 994 h 1027"/>
                <a:gd name="T10" fmla="*/ 271 w 384"/>
                <a:gd name="T11" fmla="*/ 1027 h 1027"/>
                <a:gd name="T12" fmla="*/ 380 w 384"/>
                <a:gd name="T13" fmla="*/ 714 h 1027"/>
                <a:gd name="T14" fmla="*/ 116 w 384"/>
                <a:gd name="T15" fmla="*/ 274 h 1027"/>
                <a:gd name="T16" fmla="*/ 231 w 384"/>
                <a:gd name="T17" fmla="*/ 48 h 1027"/>
                <a:gd name="T18" fmla="*/ 104 w 384"/>
                <a:gd name="T19" fmla="*/ 0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1027">
                  <a:moveTo>
                    <a:pt x="104" y="0"/>
                  </a:moveTo>
                  <a:cubicBezTo>
                    <a:pt x="0" y="287"/>
                    <a:pt x="0" y="287"/>
                    <a:pt x="0" y="287"/>
                  </a:cubicBezTo>
                  <a:cubicBezTo>
                    <a:pt x="0" y="287"/>
                    <a:pt x="182" y="311"/>
                    <a:pt x="295" y="572"/>
                  </a:cubicBezTo>
                  <a:cubicBezTo>
                    <a:pt x="374" y="755"/>
                    <a:pt x="234" y="994"/>
                    <a:pt x="234" y="994"/>
                  </a:cubicBezTo>
                  <a:cubicBezTo>
                    <a:pt x="244" y="994"/>
                    <a:pt x="244" y="994"/>
                    <a:pt x="244" y="994"/>
                  </a:cubicBezTo>
                  <a:cubicBezTo>
                    <a:pt x="271" y="1027"/>
                    <a:pt x="271" y="1027"/>
                    <a:pt x="271" y="1027"/>
                  </a:cubicBezTo>
                  <a:cubicBezTo>
                    <a:pt x="325" y="956"/>
                    <a:pt x="378" y="852"/>
                    <a:pt x="380" y="714"/>
                  </a:cubicBezTo>
                  <a:cubicBezTo>
                    <a:pt x="384" y="428"/>
                    <a:pt x="116" y="274"/>
                    <a:pt x="116" y="274"/>
                  </a:cubicBezTo>
                  <a:cubicBezTo>
                    <a:pt x="231" y="48"/>
                    <a:pt x="231" y="48"/>
                    <a:pt x="231" y="48"/>
                  </a:cubicBezTo>
                  <a:cubicBezTo>
                    <a:pt x="188" y="26"/>
                    <a:pt x="145" y="10"/>
                    <a:pt x="104" y="0"/>
                  </a:cubicBezTo>
                </a:path>
              </a:pathLst>
            </a:custGeom>
            <a:solidFill>
              <a:srgbClr val="D4E6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ïslïḍé">
              <a:extLst>
                <a:ext uri="{FF2B5EF4-FFF2-40B4-BE49-F238E27FC236}">
                  <a16:creationId xmlns:a16="http://schemas.microsoft.com/office/drawing/2014/main" id="{69CACA71-5051-4452-96DC-F3F556BB403A}"/>
                </a:ext>
              </a:extLst>
            </p:cNvPr>
            <p:cNvSpPr/>
            <p:nvPr/>
          </p:nvSpPr>
          <p:spPr bwMode="auto">
            <a:xfrm>
              <a:off x="5448046" y="1539825"/>
              <a:ext cx="1153399" cy="1628745"/>
            </a:xfrm>
            <a:custGeom>
              <a:avLst/>
              <a:gdLst>
                <a:gd name="T0" fmla="*/ 505 w 973"/>
                <a:gd name="T1" fmla="*/ 1374 h 1374"/>
                <a:gd name="T2" fmla="*/ 0 w 973"/>
                <a:gd name="T3" fmla="*/ 1173 h 1374"/>
                <a:gd name="T4" fmla="*/ 467 w 973"/>
                <a:gd name="T5" fmla="*/ 0 h 1374"/>
                <a:gd name="T6" fmla="*/ 973 w 973"/>
                <a:gd name="T7" fmla="*/ 201 h 1374"/>
                <a:gd name="T8" fmla="*/ 505 w 973"/>
                <a:gd name="T9" fmla="*/ 1374 h 1374"/>
              </a:gdLst>
              <a:ahLst/>
              <a:cxnLst>
                <a:cxn ang="0">
                  <a:pos x="T0" y="T1"/>
                </a:cxn>
                <a:cxn ang="0">
                  <a:pos x="T2" y="T3"/>
                </a:cxn>
                <a:cxn ang="0">
                  <a:pos x="T4" y="T5"/>
                </a:cxn>
                <a:cxn ang="0">
                  <a:pos x="T6" y="T7"/>
                </a:cxn>
                <a:cxn ang="0">
                  <a:pos x="T8" y="T9"/>
                </a:cxn>
              </a:cxnLst>
              <a:rect l="0" t="0" r="r" b="b"/>
              <a:pathLst>
                <a:path w="973" h="1374">
                  <a:moveTo>
                    <a:pt x="505" y="1374"/>
                  </a:moveTo>
                  <a:lnTo>
                    <a:pt x="0" y="1173"/>
                  </a:lnTo>
                  <a:lnTo>
                    <a:pt x="467" y="0"/>
                  </a:lnTo>
                  <a:lnTo>
                    <a:pt x="973" y="201"/>
                  </a:lnTo>
                  <a:lnTo>
                    <a:pt x="505" y="1374"/>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ïşḷîḓè">
              <a:extLst>
                <a:ext uri="{FF2B5EF4-FFF2-40B4-BE49-F238E27FC236}">
                  <a16:creationId xmlns:a16="http://schemas.microsoft.com/office/drawing/2014/main" id="{740F0674-060E-4047-9C56-B0DD2E17D6B1}"/>
                </a:ext>
              </a:extLst>
            </p:cNvPr>
            <p:cNvSpPr/>
            <p:nvPr/>
          </p:nvSpPr>
          <p:spPr bwMode="auto">
            <a:xfrm>
              <a:off x="6105943" y="2130158"/>
              <a:ext cx="1079903" cy="2891201"/>
            </a:xfrm>
            <a:custGeom>
              <a:avLst/>
              <a:gdLst>
                <a:gd name="T0" fmla="*/ 104 w 384"/>
                <a:gd name="T1" fmla="*/ 0 h 1027"/>
                <a:gd name="T2" fmla="*/ 0 w 384"/>
                <a:gd name="T3" fmla="*/ 287 h 1027"/>
                <a:gd name="T4" fmla="*/ 277 w 384"/>
                <a:gd name="T5" fmla="*/ 578 h 1027"/>
                <a:gd name="T6" fmla="*/ 234 w 384"/>
                <a:gd name="T7" fmla="*/ 994 h 1027"/>
                <a:gd name="T8" fmla="*/ 244 w 384"/>
                <a:gd name="T9" fmla="*/ 994 h 1027"/>
                <a:gd name="T10" fmla="*/ 271 w 384"/>
                <a:gd name="T11" fmla="*/ 1027 h 1027"/>
                <a:gd name="T12" fmla="*/ 380 w 384"/>
                <a:gd name="T13" fmla="*/ 714 h 1027"/>
                <a:gd name="T14" fmla="*/ 116 w 384"/>
                <a:gd name="T15" fmla="*/ 274 h 1027"/>
                <a:gd name="T16" fmla="*/ 231 w 384"/>
                <a:gd name="T17" fmla="*/ 48 h 1027"/>
                <a:gd name="T18" fmla="*/ 104 w 384"/>
                <a:gd name="T19" fmla="*/ 0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1027">
                  <a:moveTo>
                    <a:pt x="104" y="0"/>
                  </a:moveTo>
                  <a:cubicBezTo>
                    <a:pt x="0" y="287"/>
                    <a:pt x="0" y="287"/>
                    <a:pt x="0" y="287"/>
                  </a:cubicBezTo>
                  <a:cubicBezTo>
                    <a:pt x="0" y="287"/>
                    <a:pt x="163" y="316"/>
                    <a:pt x="277" y="578"/>
                  </a:cubicBezTo>
                  <a:cubicBezTo>
                    <a:pt x="356" y="761"/>
                    <a:pt x="234" y="994"/>
                    <a:pt x="234" y="994"/>
                  </a:cubicBezTo>
                  <a:cubicBezTo>
                    <a:pt x="244" y="994"/>
                    <a:pt x="244" y="994"/>
                    <a:pt x="244" y="994"/>
                  </a:cubicBezTo>
                  <a:cubicBezTo>
                    <a:pt x="271" y="1027"/>
                    <a:pt x="271" y="1027"/>
                    <a:pt x="271" y="1027"/>
                  </a:cubicBezTo>
                  <a:cubicBezTo>
                    <a:pt x="325" y="956"/>
                    <a:pt x="378" y="852"/>
                    <a:pt x="380" y="714"/>
                  </a:cubicBezTo>
                  <a:cubicBezTo>
                    <a:pt x="384" y="428"/>
                    <a:pt x="116" y="274"/>
                    <a:pt x="116" y="274"/>
                  </a:cubicBezTo>
                  <a:cubicBezTo>
                    <a:pt x="231" y="48"/>
                    <a:pt x="231" y="48"/>
                    <a:pt x="231" y="48"/>
                  </a:cubicBezTo>
                  <a:cubicBezTo>
                    <a:pt x="188" y="26"/>
                    <a:pt x="145" y="10"/>
                    <a:pt x="104" y="0"/>
                  </a:cubicBezTo>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ïṡḷîďé">
              <a:extLst>
                <a:ext uri="{FF2B5EF4-FFF2-40B4-BE49-F238E27FC236}">
                  <a16:creationId xmlns:a16="http://schemas.microsoft.com/office/drawing/2014/main" id="{579C8A94-1B0E-4EFF-AB7A-EE4D00B29F0C}"/>
                </a:ext>
              </a:extLst>
            </p:cNvPr>
            <p:cNvSpPr/>
            <p:nvPr/>
          </p:nvSpPr>
          <p:spPr bwMode="auto">
            <a:xfrm>
              <a:off x="5346100" y="4368200"/>
              <a:ext cx="331913" cy="219300"/>
            </a:xfrm>
            <a:custGeom>
              <a:avLst/>
              <a:gdLst>
                <a:gd name="T0" fmla="*/ 9 w 118"/>
                <a:gd name="T1" fmla="*/ 0 h 78"/>
                <a:gd name="T2" fmla="*/ 0 w 118"/>
                <a:gd name="T3" fmla="*/ 12 h 78"/>
                <a:gd name="T4" fmla="*/ 0 w 118"/>
                <a:gd name="T5" fmla="*/ 68 h 78"/>
                <a:gd name="T6" fmla="*/ 9 w 118"/>
                <a:gd name="T7" fmla="*/ 78 h 78"/>
                <a:gd name="T8" fmla="*/ 115 w 118"/>
                <a:gd name="T9" fmla="*/ 78 h 78"/>
                <a:gd name="T10" fmla="*/ 118 w 118"/>
                <a:gd name="T11" fmla="*/ 0 h 78"/>
                <a:gd name="T12" fmla="*/ 9 w 118"/>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118" h="78">
                  <a:moveTo>
                    <a:pt x="9" y="0"/>
                  </a:moveTo>
                  <a:cubicBezTo>
                    <a:pt x="4" y="0"/>
                    <a:pt x="0" y="7"/>
                    <a:pt x="0" y="12"/>
                  </a:cubicBezTo>
                  <a:cubicBezTo>
                    <a:pt x="0" y="68"/>
                    <a:pt x="0" y="68"/>
                    <a:pt x="0" y="68"/>
                  </a:cubicBezTo>
                  <a:cubicBezTo>
                    <a:pt x="0" y="74"/>
                    <a:pt x="4" y="78"/>
                    <a:pt x="9" y="78"/>
                  </a:cubicBezTo>
                  <a:cubicBezTo>
                    <a:pt x="115" y="78"/>
                    <a:pt x="115" y="78"/>
                    <a:pt x="115" y="78"/>
                  </a:cubicBezTo>
                  <a:cubicBezTo>
                    <a:pt x="118" y="0"/>
                    <a:pt x="118" y="0"/>
                    <a:pt x="118" y="0"/>
                  </a:cubicBezTo>
                  <a:lnTo>
                    <a:pt x="9"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ïşľïḑê">
              <a:extLst>
                <a:ext uri="{FF2B5EF4-FFF2-40B4-BE49-F238E27FC236}">
                  <a16:creationId xmlns:a16="http://schemas.microsoft.com/office/drawing/2014/main" id="{331871D7-9074-4482-B011-A6E7CFD7E517}"/>
                </a:ext>
              </a:extLst>
            </p:cNvPr>
            <p:cNvSpPr/>
            <p:nvPr/>
          </p:nvSpPr>
          <p:spPr bwMode="auto">
            <a:xfrm>
              <a:off x="6153360" y="4368200"/>
              <a:ext cx="483645" cy="214558"/>
            </a:xfrm>
            <a:custGeom>
              <a:avLst/>
              <a:gdLst>
                <a:gd name="T0" fmla="*/ 163 w 172"/>
                <a:gd name="T1" fmla="*/ 0 h 76"/>
                <a:gd name="T2" fmla="*/ 2 w 172"/>
                <a:gd name="T3" fmla="*/ 0 h 76"/>
                <a:gd name="T4" fmla="*/ 0 w 172"/>
                <a:gd name="T5" fmla="*/ 76 h 76"/>
                <a:gd name="T6" fmla="*/ 163 w 172"/>
                <a:gd name="T7" fmla="*/ 76 h 76"/>
                <a:gd name="T8" fmla="*/ 172 w 172"/>
                <a:gd name="T9" fmla="*/ 66 h 76"/>
                <a:gd name="T10" fmla="*/ 172 w 172"/>
                <a:gd name="T11" fmla="*/ 10 h 76"/>
                <a:gd name="T12" fmla="*/ 163 w 172"/>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172" h="76">
                  <a:moveTo>
                    <a:pt x="163" y="0"/>
                  </a:moveTo>
                  <a:cubicBezTo>
                    <a:pt x="2" y="0"/>
                    <a:pt x="2" y="0"/>
                    <a:pt x="2" y="0"/>
                  </a:cubicBezTo>
                  <a:cubicBezTo>
                    <a:pt x="0" y="76"/>
                    <a:pt x="0" y="76"/>
                    <a:pt x="0" y="76"/>
                  </a:cubicBezTo>
                  <a:cubicBezTo>
                    <a:pt x="163" y="76"/>
                    <a:pt x="163" y="76"/>
                    <a:pt x="163" y="76"/>
                  </a:cubicBezTo>
                  <a:cubicBezTo>
                    <a:pt x="168" y="76"/>
                    <a:pt x="172" y="71"/>
                    <a:pt x="172" y="66"/>
                  </a:cubicBezTo>
                  <a:cubicBezTo>
                    <a:pt x="172" y="10"/>
                    <a:pt x="172" y="10"/>
                    <a:pt x="172" y="10"/>
                  </a:cubicBezTo>
                  <a:cubicBezTo>
                    <a:pt x="172" y="4"/>
                    <a:pt x="168" y="0"/>
                    <a:pt x="163" y="0"/>
                  </a:cubicBezTo>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îşľîḑé">
              <a:extLst>
                <a:ext uri="{FF2B5EF4-FFF2-40B4-BE49-F238E27FC236}">
                  <a16:creationId xmlns:a16="http://schemas.microsoft.com/office/drawing/2014/main" id="{1C2B80F1-440C-4CF3-AAC3-F573A39973C3}"/>
                </a:ext>
              </a:extLst>
            </p:cNvPr>
            <p:cNvSpPr/>
            <p:nvPr/>
          </p:nvSpPr>
          <p:spPr bwMode="auto">
            <a:xfrm>
              <a:off x="5481237" y="4368200"/>
              <a:ext cx="768142" cy="219300"/>
            </a:xfrm>
            <a:prstGeom prst="rect">
              <a:avLst/>
            </a:prstGeom>
            <a:solidFill>
              <a:srgbClr val="EF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ïşḻíḋê">
              <a:extLst>
                <a:ext uri="{FF2B5EF4-FFF2-40B4-BE49-F238E27FC236}">
                  <a16:creationId xmlns:a16="http://schemas.microsoft.com/office/drawing/2014/main" id="{537ED326-0006-4AAD-BA81-A23D1BC07260}"/>
                </a:ext>
              </a:extLst>
            </p:cNvPr>
            <p:cNvSpPr/>
            <p:nvPr/>
          </p:nvSpPr>
          <p:spPr bwMode="auto">
            <a:xfrm>
              <a:off x="5448046" y="1699856"/>
              <a:ext cx="1153399" cy="1468716"/>
            </a:xfrm>
            <a:custGeom>
              <a:avLst/>
              <a:gdLst>
                <a:gd name="T0" fmla="*/ 382 w 973"/>
                <a:gd name="T1" fmla="*/ 1049 h 1239"/>
                <a:gd name="T2" fmla="*/ 47 w 973"/>
                <a:gd name="T3" fmla="*/ 919 h 1239"/>
                <a:gd name="T4" fmla="*/ 0 w 973"/>
                <a:gd name="T5" fmla="*/ 1038 h 1239"/>
                <a:gd name="T6" fmla="*/ 505 w 973"/>
                <a:gd name="T7" fmla="*/ 1239 h 1239"/>
                <a:gd name="T8" fmla="*/ 973 w 973"/>
                <a:gd name="T9" fmla="*/ 66 h 1239"/>
                <a:gd name="T10" fmla="*/ 804 w 973"/>
                <a:gd name="T11" fmla="*/ 0 h 1239"/>
                <a:gd name="T12" fmla="*/ 382 w 973"/>
                <a:gd name="T13" fmla="*/ 1049 h 1239"/>
              </a:gdLst>
              <a:ahLst/>
              <a:cxnLst>
                <a:cxn ang="0">
                  <a:pos x="T0" y="T1"/>
                </a:cxn>
                <a:cxn ang="0">
                  <a:pos x="T2" y="T3"/>
                </a:cxn>
                <a:cxn ang="0">
                  <a:pos x="T4" y="T5"/>
                </a:cxn>
                <a:cxn ang="0">
                  <a:pos x="T6" y="T7"/>
                </a:cxn>
                <a:cxn ang="0">
                  <a:pos x="T8" y="T9"/>
                </a:cxn>
                <a:cxn ang="0">
                  <a:pos x="T10" y="T11"/>
                </a:cxn>
                <a:cxn ang="0">
                  <a:pos x="T12" y="T13"/>
                </a:cxn>
              </a:cxnLst>
              <a:rect l="0" t="0" r="r" b="b"/>
              <a:pathLst>
                <a:path w="973" h="1239">
                  <a:moveTo>
                    <a:pt x="382" y="1049"/>
                  </a:moveTo>
                  <a:lnTo>
                    <a:pt x="47" y="919"/>
                  </a:lnTo>
                  <a:lnTo>
                    <a:pt x="0" y="1038"/>
                  </a:lnTo>
                  <a:lnTo>
                    <a:pt x="505" y="1239"/>
                  </a:lnTo>
                  <a:lnTo>
                    <a:pt x="973" y="66"/>
                  </a:lnTo>
                  <a:lnTo>
                    <a:pt x="804" y="0"/>
                  </a:lnTo>
                  <a:lnTo>
                    <a:pt x="382" y="1049"/>
                  </a:ln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îṩ1îḍé">
              <a:extLst>
                <a:ext uri="{FF2B5EF4-FFF2-40B4-BE49-F238E27FC236}">
                  <a16:creationId xmlns:a16="http://schemas.microsoft.com/office/drawing/2014/main" id="{3860B81A-2B9F-4417-B7A3-83593317AFE2}"/>
                </a:ext>
              </a:extLst>
            </p:cNvPr>
            <p:cNvSpPr/>
            <p:nvPr/>
          </p:nvSpPr>
          <p:spPr bwMode="auto">
            <a:xfrm>
              <a:off x="6134394" y="2138454"/>
              <a:ext cx="410150" cy="833339"/>
            </a:xfrm>
            <a:custGeom>
              <a:avLst/>
              <a:gdLst>
                <a:gd name="T0" fmla="*/ 1 w 146"/>
                <a:gd name="T1" fmla="*/ 286 h 296"/>
                <a:gd name="T2" fmla="*/ 0 w 146"/>
                <a:gd name="T3" fmla="*/ 287 h 296"/>
                <a:gd name="T4" fmla="*/ 21 w 146"/>
                <a:gd name="T5" fmla="*/ 296 h 296"/>
                <a:gd name="T6" fmla="*/ 22 w 146"/>
                <a:gd name="T7" fmla="*/ 294 h 296"/>
                <a:gd name="T8" fmla="*/ 1 w 146"/>
                <a:gd name="T9" fmla="*/ 286 h 296"/>
                <a:gd name="T10" fmla="*/ 115 w 146"/>
                <a:gd name="T11" fmla="*/ 0 h 296"/>
                <a:gd name="T12" fmla="*/ 114 w 146"/>
                <a:gd name="T13" fmla="*/ 3 h 296"/>
                <a:gd name="T14" fmla="*/ 146 w 146"/>
                <a:gd name="T15" fmla="*/ 13 h 296"/>
                <a:gd name="T16" fmla="*/ 115 w 146"/>
                <a:gd name="T17"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296">
                  <a:moveTo>
                    <a:pt x="1" y="286"/>
                  </a:moveTo>
                  <a:cubicBezTo>
                    <a:pt x="0" y="287"/>
                    <a:pt x="0" y="287"/>
                    <a:pt x="0" y="287"/>
                  </a:cubicBezTo>
                  <a:cubicBezTo>
                    <a:pt x="4" y="289"/>
                    <a:pt x="16" y="294"/>
                    <a:pt x="21" y="296"/>
                  </a:cubicBezTo>
                  <a:cubicBezTo>
                    <a:pt x="22" y="294"/>
                    <a:pt x="22" y="294"/>
                    <a:pt x="22" y="294"/>
                  </a:cubicBezTo>
                  <a:cubicBezTo>
                    <a:pt x="13" y="291"/>
                    <a:pt x="6" y="288"/>
                    <a:pt x="1" y="286"/>
                  </a:cubicBezTo>
                  <a:moveTo>
                    <a:pt x="115" y="0"/>
                  </a:moveTo>
                  <a:cubicBezTo>
                    <a:pt x="114" y="3"/>
                    <a:pt x="114" y="3"/>
                    <a:pt x="114" y="3"/>
                  </a:cubicBezTo>
                  <a:cubicBezTo>
                    <a:pt x="125" y="6"/>
                    <a:pt x="135" y="9"/>
                    <a:pt x="146" y="13"/>
                  </a:cubicBezTo>
                  <a:cubicBezTo>
                    <a:pt x="131" y="7"/>
                    <a:pt x="124" y="4"/>
                    <a:pt x="115" y="0"/>
                  </a:cubicBezTo>
                </a:path>
              </a:pathLst>
            </a:custGeom>
            <a:solidFill>
              <a:srgbClr val="E5ED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íslîďè">
              <a:extLst>
                <a:ext uri="{FF2B5EF4-FFF2-40B4-BE49-F238E27FC236}">
                  <a16:creationId xmlns:a16="http://schemas.microsoft.com/office/drawing/2014/main" id="{581647E9-3CC0-4548-941B-C6A89108E907}"/>
                </a:ext>
              </a:extLst>
            </p:cNvPr>
            <p:cNvSpPr/>
            <p:nvPr/>
          </p:nvSpPr>
          <p:spPr bwMode="auto">
            <a:xfrm>
              <a:off x="6136764" y="2146753"/>
              <a:ext cx="424376" cy="819115"/>
            </a:xfrm>
            <a:custGeom>
              <a:avLst/>
              <a:gdLst>
                <a:gd name="T0" fmla="*/ 113 w 151"/>
                <a:gd name="T1" fmla="*/ 0 h 291"/>
                <a:gd name="T2" fmla="*/ 0 w 151"/>
                <a:gd name="T3" fmla="*/ 283 h 291"/>
                <a:gd name="T4" fmla="*/ 0 w 151"/>
                <a:gd name="T5" fmla="*/ 283 h 291"/>
                <a:gd name="T6" fmla="*/ 21 w 151"/>
                <a:gd name="T7" fmla="*/ 291 h 291"/>
                <a:gd name="T8" fmla="*/ 151 w 151"/>
                <a:gd name="T9" fmla="*/ 12 h 291"/>
                <a:gd name="T10" fmla="*/ 145 w 151"/>
                <a:gd name="T11" fmla="*/ 10 h 291"/>
                <a:gd name="T12" fmla="*/ 113 w 151"/>
                <a:gd name="T13" fmla="*/ 0 h 291"/>
                <a:gd name="T14" fmla="*/ 113 w 151"/>
                <a:gd name="T15" fmla="*/ 0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91">
                  <a:moveTo>
                    <a:pt x="113" y="0"/>
                  </a:moveTo>
                  <a:cubicBezTo>
                    <a:pt x="0" y="283"/>
                    <a:pt x="0" y="283"/>
                    <a:pt x="0" y="283"/>
                  </a:cubicBezTo>
                  <a:cubicBezTo>
                    <a:pt x="0" y="283"/>
                    <a:pt x="0" y="283"/>
                    <a:pt x="0" y="283"/>
                  </a:cubicBezTo>
                  <a:cubicBezTo>
                    <a:pt x="5" y="285"/>
                    <a:pt x="12" y="288"/>
                    <a:pt x="21" y="291"/>
                  </a:cubicBezTo>
                  <a:cubicBezTo>
                    <a:pt x="151" y="12"/>
                    <a:pt x="151" y="12"/>
                    <a:pt x="151" y="12"/>
                  </a:cubicBezTo>
                  <a:cubicBezTo>
                    <a:pt x="149" y="11"/>
                    <a:pt x="147" y="10"/>
                    <a:pt x="145" y="10"/>
                  </a:cubicBezTo>
                  <a:cubicBezTo>
                    <a:pt x="134" y="6"/>
                    <a:pt x="124" y="3"/>
                    <a:pt x="113" y="0"/>
                  </a:cubicBezTo>
                  <a:cubicBezTo>
                    <a:pt x="113" y="0"/>
                    <a:pt x="113" y="0"/>
                    <a:pt x="113" y="0"/>
                  </a:cubicBezTo>
                </a:path>
              </a:pathLst>
            </a:custGeom>
            <a:solidFill>
              <a:srgbClr val="D7E6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iṩļíďé">
              <a:extLst>
                <a:ext uri="{FF2B5EF4-FFF2-40B4-BE49-F238E27FC236}">
                  <a16:creationId xmlns:a16="http://schemas.microsoft.com/office/drawing/2014/main" id="{09C1879D-8D74-49F5-BFD3-C17B983F0A37}"/>
                </a:ext>
              </a:extLst>
            </p:cNvPr>
            <p:cNvSpPr/>
            <p:nvPr/>
          </p:nvSpPr>
          <p:spPr bwMode="auto">
            <a:xfrm>
              <a:off x="6130838" y="2136084"/>
              <a:ext cx="327172" cy="813188"/>
            </a:xfrm>
            <a:custGeom>
              <a:avLst/>
              <a:gdLst>
                <a:gd name="T0" fmla="*/ 0 w 116"/>
                <a:gd name="T1" fmla="*/ 288 h 289"/>
                <a:gd name="T2" fmla="*/ 0 w 116"/>
                <a:gd name="T3" fmla="*/ 289 h 289"/>
                <a:gd name="T4" fmla="*/ 0 w 116"/>
                <a:gd name="T5" fmla="*/ 289 h 289"/>
                <a:gd name="T6" fmla="*/ 0 w 116"/>
                <a:gd name="T7" fmla="*/ 288 h 289"/>
                <a:gd name="T8" fmla="*/ 0 w 116"/>
                <a:gd name="T9" fmla="*/ 288 h 289"/>
                <a:gd name="T10" fmla="*/ 115 w 116"/>
                <a:gd name="T11" fmla="*/ 0 h 289"/>
                <a:gd name="T12" fmla="*/ 0 w 116"/>
                <a:gd name="T13" fmla="*/ 288 h 289"/>
                <a:gd name="T14" fmla="*/ 1 w 116"/>
                <a:gd name="T15" fmla="*/ 288 h 289"/>
                <a:gd name="T16" fmla="*/ 2 w 116"/>
                <a:gd name="T17" fmla="*/ 287 h 289"/>
                <a:gd name="T18" fmla="*/ 115 w 116"/>
                <a:gd name="T19" fmla="*/ 4 h 289"/>
                <a:gd name="T20" fmla="*/ 116 w 116"/>
                <a:gd name="T21" fmla="*/ 1 h 289"/>
                <a:gd name="T22" fmla="*/ 115 w 116"/>
                <a:gd name="T23"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289">
                  <a:moveTo>
                    <a:pt x="0" y="288"/>
                  </a:moveTo>
                  <a:cubicBezTo>
                    <a:pt x="0" y="288"/>
                    <a:pt x="0" y="288"/>
                    <a:pt x="0" y="289"/>
                  </a:cubicBezTo>
                  <a:cubicBezTo>
                    <a:pt x="0" y="289"/>
                    <a:pt x="0" y="289"/>
                    <a:pt x="0" y="289"/>
                  </a:cubicBezTo>
                  <a:cubicBezTo>
                    <a:pt x="0" y="289"/>
                    <a:pt x="0" y="288"/>
                    <a:pt x="0" y="288"/>
                  </a:cubicBezTo>
                  <a:cubicBezTo>
                    <a:pt x="0" y="288"/>
                    <a:pt x="0" y="288"/>
                    <a:pt x="0" y="288"/>
                  </a:cubicBezTo>
                  <a:moveTo>
                    <a:pt x="115" y="0"/>
                  </a:moveTo>
                  <a:cubicBezTo>
                    <a:pt x="115" y="0"/>
                    <a:pt x="7" y="275"/>
                    <a:pt x="0" y="288"/>
                  </a:cubicBezTo>
                  <a:cubicBezTo>
                    <a:pt x="1" y="288"/>
                    <a:pt x="1" y="288"/>
                    <a:pt x="1" y="288"/>
                  </a:cubicBezTo>
                  <a:cubicBezTo>
                    <a:pt x="2" y="287"/>
                    <a:pt x="2" y="287"/>
                    <a:pt x="2" y="287"/>
                  </a:cubicBezTo>
                  <a:cubicBezTo>
                    <a:pt x="115" y="4"/>
                    <a:pt x="115" y="4"/>
                    <a:pt x="115" y="4"/>
                  </a:cubicBezTo>
                  <a:cubicBezTo>
                    <a:pt x="116" y="1"/>
                    <a:pt x="116" y="1"/>
                    <a:pt x="116" y="1"/>
                  </a:cubicBezTo>
                  <a:cubicBezTo>
                    <a:pt x="116" y="1"/>
                    <a:pt x="115" y="1"/>
                    <a:pt x="115" y="0"/>
                  </a:cubicBezTo>
                </a:path>
              </a:pathLst>
            </a:custGeom>
            <a:solidFill>
              <a:srgbClr val="497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ïsļídè">
              <a:extLst>
                <a:ext uri="{FF2B5EF4-FFF2-40B4-BE49-F238E27FC236}">
                  <a16:creationId xmlns:a16="http://schemas.microsoft.com/office/drawing/2014/main" id="{C473D70B-3F15-4F06-9873-12CC8F9BCE33}"/>
                </a:ext>
              </a:extLst>
            </p:cNvPr>
            <p:cNvSpPr/>
            <p:nvPr/>
          </p:nvSpPr>
          <p:spPr bwMode="auto">
            <a:xfrm>
              <a:off x="6474606" y="4638474"/>
              <a:ext cx="385257" cy="120912"/>
            </a:xfrm>
            <a:custGeom>
              <a:avLst/>
              <a:gdLst>
                <a:gd name="T0" fmla="*/ 0 w 137"/>
                <a:gd name="T1" fmla="*/ 0 h 43"/>
                <a:gd name="T2" fmla="*/ 95 w 137"/>
                <a:gd name="T3" fmla="*/ 43 h 43"/>
                <a:gd name="T4" fmla="*/ 131 w 137"/>
                <a:gd name="T5" fmla="*/ 38 h 43"/>
                <a:gd name="T6" fmla="*/ 137 w 137"/>
                <a:gd name="T7" fmla="*/ 21 h 43"/>
                <a:gd name="T8" fmla="*/ 84 w 137"/>
                <a:gd name="T9" fmla="*/ 32 h 43"/>
                <a:gd name="T10" fmla="*/ 0 w 137"/>
                <a:gd name="T11" fmla="*/ 0 h 43"/>
              </a:gdLst>
              <a:ahLst/>
              <a:cxnLst>
                <a:cxn ang="0">
                  <a:pos x="T0" y="T1"/>
                </a:cxn>
                <a:cxn ang="0">
                  <a:pos x="T2" y="T3"/>
                </a:cxn>
                <a:cxn ang="0">
                  <a:pos x="T4" y="T5"/>
                </a:cxn>
                <a:cxn ang="0">
                  <a:pos x="T6" y="T7"/>
                </a:cxn>
                <a:cxn ang="0">
                  <a:pos x="T8" y="T9"/>
                </a:cxn>
                <a:cxn ang="0">
                  <a:pos x="T10" y="T11"/>
                </a:cxn>
              </a:cxnLst>
              <a:rect l="0" t="0" r="r" b="b"/>
              <a:pathLst>
                <a:path w="137" h="43">
                  <a:moveTo>
                    <a:pt x="0" y="0"/>
                  </a:moveTo>
                  <a:cubicBezTo>
                    <a:pt x="23" y="26"/>
                    <a:pt x="57" y="43"/>
                    <a:pt x="95" y="43"/>
                  </a:cubicBezTo>
                  <a:cubicBezTo>
                    <a:pt x="107" y="43"/>
                    <a:pt x="120" y="41"/>
                    <a:pt x="131" y="38"/>
                  </a:cubicBezTo>
                  <a:cubicBezTo>
                    <a:pt x="133" y="32"/>
                    <a:pt x="135" y="27"/>
                    <a:pt x="137" y="21"/>
                  </a:cubicBezTo>
                  <a:cubicBezTo>
                    <a:pt x="121" y="28"/>
                    <a:pt x="103" y="32"/>
                    <a:pt x="84" y="32"/>
                  </a:cubicBezTo>
                  <a:cubicBezTo>
                    <a:pt x="52" y="32"/>
                    <a:pt x="22" y="20"/>
                    <a:pt x="0" y="0"/>
                  </a:cubicBezTo>
                </a:path>
              </a:pathLst>
            </a:custGeom>
            <a:solidFill>
              <a:srgbClr val="5D9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iṩľiḓê">
              <a:extLst>
                <a:ext uri="{FF2B5EF4-FFF2-40B4-BE49-F238E27FC236}">
                  <a16:creationId xmlns:a16="http://schemas.microsoft.com/office/drawing/2014/main" id="{F6B4F53E-292B-4593-B42D-FB770B43997E}"/>
                </a:ext>
              </a:extLst>
            </p:cNvPr>
            <p:cNvSpPr/>
            <p:nvPr/>
          </p:nvSpPr>
          <p:spPr bwMode="auto">
            <a:xfrm>
              <a:off x="6843265" y="4134675"/>
              <a:ext cx="252492" cy="610484"/>
            </a:xfrm>
            <a:custGeom>
              <a:avLst/>
              <a:gdLst>
                <a:gd name="T0" fmla="*/ 48 w 90"/>
                <a:gd name="T1" fmla="*/ 0 h 217"/>
                <a:gd name="T2" fmla="*/ 80 w 90"/>
                <a:gd name="T3" fmla="*/ 85 h 217"/>
                <a:gd name="T4" fmla="*/ 6 w 90"/>
                <a:gd name="T5" fmla="*/ 200 h 217"/>
                <a:gd name="T6" fmla="*/ 0 w 90"/>
                <a:gd name="T7" fmla="*/ 217 h 217"/>
                <a:gd name="T8" fmla="*/ 90 w 90"/>
                <a:gd name="T9" fmla="*/ 95 h 217"/>
                <a:gd name="T10" fmla="*/ 48 w 90"/>
                <a:gd name="T11" fmla="*/ 0 h 217"/>
              </a:gdLst>
              <a:ahLst/>
              <a:cxnLst>
                <a:cxn ang="0">
                  <a:pos x="T0" y="T1"/>
                </a:cxn>
                <a:cxn ang="0">
                  <a:pos x="T2" y="T3"/>
                </a:cxn>
                <a:cxn ang="0">
                  <a:pos x="T4" y="T5"/>
                </a:cxn>
                <a:cxn ang="0">
                  <a:pos x="T6" y="T7"/>
                </a:cxn>
                <a:cxn ang="0">
                  <a:pos x="T8" y="T9"/>
                </a:cxn>
                <a:cxn ang="0">
                  <a:pos x="T10" y="T11"/>
                </a:cxn>
              </a:cxnLst>
              <a:rect l="0" t="0" r="r" b="b"/>
              <a:pathLst>
                <a:path w="90" h="217">
                  <a:moveTo>
                    <a:pt x="48" y="0"/>
                  </a:moveTo>
                  <a:cubicBezTo>
                    <a:pt x="68" y="23"/>
                    <a:pt x="80" y="52"/>
                    <a:pt x="80" y="85"/>
                  </a:cubicBezTo>
                  <a:cubicBezTo>
                    <a:pt x="80" y="136"/>
                    <a:pt x="50" y="180"/>
                    <a:pt x="6" y="200"/>
                  </a:cubicBezTo>
                  <a:cubicBezTo>
                    <a:pt x="4" y="206"/>
                    <a:pt x="2" y="211"/>
                    <a:pt x="0" y="217"/>
                  </a:cubicBezTo>
                  <a:cubicBezTo>
                    <a:pt x="52" y="201"/>
                    <a:pt x="90" y="152"/>
                    <a:pt x="90" y="95"/>
                  </a:cubicBezTo>
                  <a:cubicBezTo>
                    <a:pt x="90" y="58"/>
                    <a:pt x="74" y="24"/>
                    <a:pt x="48" y="0"/>
                  </a:cubicBezTo>
                </a:path>
              </a:pathLst>
            </a:custGeom>
            <a:solidFill>
              <a:srgbClr val="D4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îṡ1ïdè">
              <a:extLst>
                <a:ext uri="{FF2B5EF4-FFF2-40B4-BE49-F238E27FC236}">
                  <a16:creationId xmlns:a16="http://schemas.microsoft.com/office/drawing/2014/main" id="{B38318E7-E7B8-4FEE-8882-A16D300DDEA2}"/>
                </a:ext>
              </a:extLst>
            </p:cNvPr>
            <p:cNvSpPr/>
            <p:nvPr/>
          </p:nvSpPr>
          <p:spPr bwMode="auto">
            <a:xfrm>
              <a:off x="6353693" y="4016135"/>
              <a:ext cx="713615" cy="712429"/>
            </a:xfrm>
            <a:prstGeom prst="ellipse">
              <a:avLst/>
            </a:pr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íṩļïḍè">
              <a:extLst>
                <a:ext uri="{FF2B5EF4-FFF2-40B4-BE49-F238E27FC236}">
                  <a16:creationId xmlns:a16="http://schemas.microsoft.com/office/drawing/2014/main" id="{13F8D3D7-9D8C-4FA9-919D-E293659B1543}"/>
                </a:ext>
              </a:extLst>
            </p:cNvPr>
            <p:cNvSpPr/>
            <p:nvPr/>
          </p:nvSpPr>
          <p:spPr bwMode="auto">
            <a:xfrm>
              <a:off x="6634634" y="4303002"/>
              <a:ext cx="168326" cy="169513"/>
            </a:xfrm>
            <a:prstGeom prst="ellipse">
              <a:avLst/>
            </a:prstGeom>
            <a:solidFill>
              <a:srgbClr val="D4E6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îs1ïḍe">
              <a:extLst>
                <a:ext uri="{FF2B5EF4-FFF2-40B4-BE49-F238E27FC236}">
                  <a16:creationId xmlns:a16="http://schemas.microsoft.com/office/drawing/2014/main" id="{C398BED3-4D8D-4A25-82BA-E28236FED2CE}"/>
                </a:ext>
              </a:extLst>
            </p:cNvPr>
            <p:cNvSpPr/>
            <p:nvPr/>
          </p:nvSpPr>
          <p:spPr bwMode="auto">
            <a:xfrm>
              <a:off x="6437858" y="4106227"/>
              <a:ext cx="590332" cy="583220"/>
            </a:xfrm>
            <a:custGeom>
              <a:avLst/>
              <a:gdLst>
                <a:gd name="T0" fmla="*/ 91 w 210"/>
                <a:gd name="T1" fmla="*/ 128 h 207"/>
                <a:gd name="T2" fmla="*/ 70 w 210"/>
                <a:gd name="T3" fmla="*/ 100 h 207"/>
                <a:gd name="T4" fmla="*/ 100 w 210"/>
                <a:gd name="T5" fmla="*/ 70 h 207"/>
                <a:gd name="T6" fmla="*/ 128 w 210"/>
                <a:gd name="T7" fmla="*/ 89 h 207"/>
                <a:gd name="T8" fmla="*/ 135 w 210"/>
                <a:gd name="T9" fmla="*/ 108 h 207"/>
                <a:gd name="T10" fmla="*/ 108 w 210"/>
                <a:gd name="T11" fmla="*/ 135 h 207"/>
                <a:gd name="T12" fmla="*/ 91 w 210"/>
                <a:gd name="T13" fmla="*/ 128 h 207"/>
                <a:gd name="T14" fmla="*/ 106 w 210"/>
                <a:gd name="T15" fmla="*/ 0 h 207"/>
                <a:gd name="T16" fmla="*/ 33 w 210"/>
                <a:gd name="T17" fmla="*/ 30 h 207"/>
                <a:gd name="T18" fmla="*/ 2 w 210"/>
                <a:gd name="T19" fmla="*/ 103 h 207"/>
                <a:gd name="T20" fmla="*/ 0 w 210"/>
                <a:gd name="T21" fmla="*/ 103 h 207"/>
                <a:gd name="T22" fmla="*/ 0 w 210"/>
                <a:gd name="T23" fmla="*/ 103 h 207"/>
                <a:gd name="T24" fmla="*/ 2 w 210"/>
                <a:gd name="T25" fmla="*/ 103 h 207"/>
                <a:gd name="T26" fmla="*/ 33 w 210"/>
                <a:gd name="T27" fmla="*/ 177 h 207"/>
                <a:gd name="T28" fmla="*/ 106 w 210"/>
                <a:gd name="T29" fmla="*/ 207 h 207"/>
                <a:gd name="T30" fmla="*/ 179 w 210"/>
                <a:gd name="T31" fmla="*/ 177 h 207"/>
                <a:gd name="T32" fmla="*/ 210 w 210"/>
                <a:gd name="T33" fmla="*/ 103 h 207"/>
                <a:gd name="T34" fmla="*/ 179 w 210"/>
                <a:gd name="T35" fmla="*/ 30 h 207"/>
                <a:gd name="T36" fmla="*/ 106 w 210"/>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07">
                  <a:moveTo>
                    <a:pt x="91" y="128"/>
                  </a:moveTo>
                  <a:cubicBezTo>
                    <a:pt x="79" y="124"/>
                    <a:pt x="70" y="113"/>
                    <a:pt x="70" y="100"/>
                  </a:cubicBezTo>
                  <a:cubicBezTo>
                    <a:pt x="70" y="83"/>
                    <a:pt x="83" y="70"/>
                    <a:pt x="100" y="70"/>
                  </a:cubicBezTo>
                  <a:cubicBezTo>
                    <a:pt x="113" y="70"/>
                    <a:pt x="124" y="78"/>
                    <a:pt x="128" y="89"/>
                  </a:cubicBezTo>
                  <a:cubicBezTo>
                    <a:pt x="132" y="94"/>
                    <a:pt x="135" y="100"/>
                    <a:pt x="135" y="108"/>
                  </a:cubicBezTo>
                  <a:cubicBezTo>
                    <a:pt x="135" y="123"/>
                    <a:pt x="123" y="135"/>
                    <a:pt x="108" y="135"/>
                  </a:cubicBezTo>
                  <a:cubicBezTo>
                    <a:pt x="102" y="135"/>
                    <a:pt x="95" y="132"/>
                    <a:pt x="91" y="128"/>
                  </a:cubicBezTo>
                  <a:moveTo>
                    <a:pt x="106" y="0"/>
                  </a:moveTo>
                  <a:cubicBezTo>
                    <a:pt x="77" y="0"/>
                    <a:pt x="51" y="11"/>
                    <a:pt x="33" y="30"/>
                  </a:cubicBezTo>
                  <a:cubicBezTo>
                    <a:pt x="14" y="49"/>
                    <a:pt x="2" y="75"/>
                    <a:pt x="2" y="103"/>
                  </a:cubicBezTo>
                  <a:cubicBezTo>
                    <a:pt x="0" y="103"/>
                    <a:pt x="0" y="103"/>
                    <a:pt x="0" y="103"/>
                  </a:cubicBezTo>
                  <a:cubicBezTo>
                    <a:pt x="0" y="103"/>
                    <a:pt x="0" y="103"/>
                    <a:pt x="0" y="103"/>
                  </a:cubicBezTo>
                  <a:cubicBezTo>
                    <a:pt x="2" y="103"/>
                    <a:pt x="2" y="103"/>
                    <a:pt x="2" y="103"/>
                  </a:cubicBezTo>
                  <a:cubicBezTo>
                    <a:pt x="2" y="132"/>
                    <a:pt x="14" y="158"/>
                    <a:pt x="33" y="177"/>
                  </a:cubicBezTo>
                  <a:cubicBezTo>
                    <a:pt x="51" y="196"/>
                    <a:pt x="77" y="207"/>
                    <a:pt x="106" y="207"/>
                  </a:cubicBezTo>
                  <a:cubicBezTo>
                    <a:pt x="135" y="207"/>
                    <a:pt x="161" y="196"/>
                    <a:pt x="179" y="177"/>
                  </a:cubicBezTo>
                  <a:cubicBezTo>
                    <a:pt x="198" y="158"/>
                    <a:pt x="210" y="132"/>
                    <a:pt x="210" y="103"/>
                  </a:cubicBezTo>
                  <a:cubicBezTo>
                    <a:pt x="210" y="75"/>
                    <a:pt x="198" y="49"/>
                    <a:pt x="179" y="30"/>
                  </a:cubicBezTo>
                  <a:cubicBezTo>
                    <a:pt x="161" y="11"/>
                    <a:pt x="135" y="0"/>
                    <a:pt x="106" y="0"/>
                  </a:cubicBezTo>
                </a:path>
              </a:pathLst>
            </a:custGeom>
            <a:solidFill>
              <a:srgbClr val="5D9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ïṥ1iḑe">
              <a:extLst>
                <a:ext uri="{FF2B5EF4-FFF2-40B4-BE49-F238E27FC236}">
                  <a16:creationId xmlns:a16="http://schemas.microsoft.com/office/drawing/2014/main" id="{6379E328-AE82-4E55-B82C-E4DEB7883DBC}"/>
                </a:ext>
              </a:extLst>
            </p:cNvPr>
            <p:cNvSpPr/>
            <p:nvPr/>
          </p:nvSpPr>
          <p:spPr bwMode="auto">
            <a:xfrm>
              <a:off x="6634634" y="4303002"/>
              <a:ext cx="163586" cy="163586"/>
            </a:xfrm>
            <a:custGeom>
              <a:avLst/>
              <a:gdLst>
                <a:gd name="T0" fmla="*/ 30 w 58"/>
                <a:gd name="T1" fmla="*/ 0 h 58"/>
                <a:gd name="T2" fmla="*/ 0 w 58"/>
                <a:gd name="T3" fmla="*/ 30 h 58"/>
                <a:gd name="T4" fmla="*/ 21 w 58"/>
                <a:gd name="T5" fmla="*/ 58 h 58"/>
                <a:gd name="T6" fmla="*/ 11 w 58"/>
                <a:gd name="T7" fmla="*/ 38 h 58"/>
                <a:gd name="T8" fmla="*/ 13 w 58"/>
                <a:gd name="T9" fmla="*/ 38 h 58"/>
                <a:gd name="T10" fmla="*/ 13 w 58"/>
                <a:gd name="T11" fmla="*/ 38 h 58"/>
                <a:gd name="T12" fmla="*/ 11 w 58"/>
                <a:gd name="T13" fmla="*/ 38 h 58"/>
                <a:gd name="T14" fmla="*/ 38 w 58"/>
                <a:gd name="T15" fmla="*/ 11 h 58"/>
                <a:gd name="T16" fmla="*/ 58 w 58"/>
                <a:gd name="T17" fmla="*/ 19 h 58"/>
                <a:gd name="T18" fmla="*/ 30 w 58"/>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8">
                  <a:moveTo>
                    <a:pt x="30" y="0"/>
                  </a:moveTo>
                  <a:cubicBezTo>
                    <a:pt x="13" y="0"/>
                    <a:pt x="0" y="13"/>
                    <a:pt x="0" y="30"/>
                  </a:cubicBezTo>
                  <a:cubicBezTo>
                    <a:pt x="0" y="43"/>
                    <a:pt x="9" y="54"/>
                    <a:pt x="21" y="58"/>
                  </a:cubicBezTo>
                  <a:cubicBezTo>
                    <a:pt x="15" y="53"/>
                    <a:pt x="11" y="46"/>
                    <a:pt x="11" y="38"/>
                  </a:cubicBezTo>
                  <a:cubicBezTo>
                    <a:pt x="13" y="38"/>
                    <a:pt x="13" y="38"/>
                    <a:pt x="13" y="38"/>
                  </a:cubicBezTo>
                  <a:cubicBezTo>
                    <a:pt x="13" y="38"/>
                    <a:pt x="13" y="38"/>
                    <a:pt x="13" y="38"/>
                  </a:cubicBezTo>
                  <a:cubicBezTo>
                    <a:pt x="11" y="38"/>
                    <a:pt x="11" y="38"/>
                    <a:pt x="11" y="38"/>
                  </a:cubicBezTo>
                  <a:cubicBezTo>
                    <a:pt x="11" y="23"/>
                    <a:pt x="23" y="11"/>
                    <a:pt x="38" y="11"/>
                  </a:cubicBezTo>
                  <a:cubicBezTo>
                    <a:pt x="46" y="11"/>
                    <a:pt x="53" y="14"/>
                    <a:pt x="58" y="19"/>
                  </a:cubicBezTo>
                  <a:cubicBezTo>
                    <a:pt x="54" y="8"/>
                    <a:pt x="43" y="0"/>
                    <a:pt x="30" y="0"/>
                  </a:cubicBezTo>
                </a:path>
              </a:pathLst>
            </a:custGeom>
            <a:solidFill>
              <a:srgbClr val="BCCF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islîḋe">
              <a:extLst>
                <a:ext uri="{FF2B5EF4-FFF2-40B4-BE49-F238E27FC236}">
                  <a16:creationId xmlns:a16="http://schemas.microsoft.com/office/drawing/2014/main" id="{8DECD118-797A-47E1-9567-2974C9ABD012}"/>
                </a:ext>
              </a:extLst>
            </p:cNvPr>
            <p:cNvSpPr/>
            <p:nvPr/>
          </p:nvSpPr>
          <p:spPr bwMode="auto">
            <a:xfrm>
              <a:off x="6431930" y="4095558"/>
              <a:ext cx="608113" cy="604556"/>
            </a:xfrm>
            <a:custGeom>
              <a:avLst/>
              <a:gdLst>
                <a:gd name="T0" fmla="*/ 108 w 216"/>
                <a:gd name="T1" fmla="*/ 0 h 215"/>
                <a:gd name="T2" fmla="*/ 0 w 216"/>
                <a:gd name="T3" fmla="*/ 107 h 215"/>
                <a:gd name="T4" fmla="*/ 2 w 216"/>
                <a:gd name="T5" fmla="*/ 107 h 215"/>
                <a:gd name="T6" fmla="*/ 4 w 216"/>
                <a:gd name="T7" fmla="*/ 107 h 215"/>
                <a:gd name="T8" fmla="*/ 35 w 216"/>
                <a:gd name="T9" fmla="*/ 34 h 215"/>
                <a:gd name="T10" fmla="*/ 108 w 216"/>
                <a:gd name="T11" fmla="*/ 4 h 215"/>
                <a:gd name="T12" fmla="*/ 181 w 216"/>
                <a:gd name="T13" fmla="*/ 34 h 215"/>
                <a:gd name="T14" fmla="*/ 212 w 216"/>
                <a:gd name="T15" fmla="*/ 107 h 215"/>
                <a:gd name="T16" fmla="*/ 181 w 216"/>
                <a:gd name="T17" fmla="*/ 181 h 215"/>
                <a:gd name="T18" fmla="*/ 108 w 216"/>
                <a:gd name="T19" fmla="*/ 211 h 215"/>
                <a:gd name="T20" fmla="*/ 35 w 216"/>
                <a:gd name="T21" fmla="*/ 181 h 215"/>
                <a:gd name="T22" fmla="*/ 4 w 216"/>
                <a:gd name="T23" fmla="*/ 107 h 215"/>
                <a:gd name="T24" fmla="*/ 2 w 216"/>
                <a:gd name="T25" fmla="*/ 107 h 215"/>
                <a:gd name="T26" fmla="*/ 0 w 216"/>
                <a:gd name="T27" fmla="*/ 107 h 215"/>
                <a:gd name="T28" fmla="*/ 108 w 216"/>
                <a:gd name="T29" fmla="*/ 215 h 215"/>
                <a:gd name="T30" fmla="*/ 216 w 216"/>
                <a:gd name="T31" fmla="*/ 107 h 215"/>
                <a:gd name="T32" fmla="*/ 108 w 216"/>
                <a:gd name="T33"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15">
                  <a:moveTo>
                    <a:pt x="108" y="0"/>
                  </a:moveTo>
                  <a:cubicBezTo>
                    <a:pt x="48" y="0"/>
                    <a:pt x="0" y="48"/>
                    <a:pt x="0" y="107"/>
                  </a:cubicBezTo>
                  <a:cubicBezTo>
                    <a:pt x="2" y="107"/>
                    <a:pt x="2" y="107"/>
                    <a:pt x="2" y="107"/>
                  </a:cubicBezTo>
                  <a:cubicBezTo>
                    <a:pt x="4" y="107"/>
                    <a:pt x="4" y="107"/>
                    <a:pt x="4" y="107"/>
                  </a:cubicBezTo>
                  <a:cubicBezTo>
                    <a:pt x="4" y="79"/>
                    <a:pt x="16" y="53"/>
                    <a:pt x="35" y="34"/>
                  </a:cubicBezTo>
                  <a:cubicBezTo>
                    <a:pt x="53" y="15"/>
                    <a:pt x="79" y="4"/>
                    <a:pt x="108" y="4"/>
                  </a:cubicBezTo>
                  <a:cubicBezTo>
                    <a:pt x="137" y="4"/>
                    <a:pt x="163" y="15"/>
                    <a:pt x="181" y="34"/>
                  </a:cubicBezTo>
                  <a:cubicBezTo>
                    <a:pt x="200" y="53"/>
                    <a:pt x="212" y="79"/>
                    <a:pt x="212" y="107"/>
                  </a:cubicBezTo>
                  <a:cubicBezTo>
                    <a:pt x="212" y="136"/>
                    <a:pt x="200" y="162"/>
                    <a:pt x="181" y="181"/>
                  </a:cubicBezTo>
                  <a:cubicBezTo>
                    <a:pt x="163" y="200"/>
                    <a:pt x="137" y="211"/>
                    <a:pt x="108" y="211"/>
                  </a:cubicBezTo>
                  <a:cubicBezTo>
                    <a:pt x="79" y="211"/>
                    <a:pt x="53" y="200"/>
                    <a:pt x="35" y="181"/>
                  </a:cubicBezTo>
                  <a:cubicBezTo>
                    <a:pt x="16" y="162"/>
                    <a:pt x="4" y="136"/>
                    <a:pt x="4" y="107"/>
                  </a:cubicBezTo>
                  <a:cubicBezTo>
                    <a:pt x="2" y="107"/>
                    <a:pt x="2" y="107"/>
                    <a:pt x="2" y="107"/>
                  </a:cubicBezTo>
                  <a:cubicBezTo>
                    <a:pt x="0" y="107"/>
                    <a:pt x="0" y="107"/>
                    <a:pt x="0" y="107"/>
                  </a:cubicBezTo>
                  <a:cubicBezTo>
                    <a:pt x="0" y="167"/>
                    <a:pt x="48" y="215"/>
                    <a:pt x="108" y="215"/>
                  </a:cubicBezTo>
                  <a:cubicBezTo>
                    <a:pt x="168" y="215"/>
                    <a:pt x="216" y="167"/>
                    <a:pt x="216" y="107"/>
                  </a:cubicBezTo>
                  <a:cubicBezTo>
                    <a:pt x="216" y="48"/>
                    <a:pt x="168" y="0"/>
                    <a:pt x="108" y="0"/>
                  </a:cubicBezTo>
                </a:path>
              </a:pathLst>
            </a:custGeom>
            <a:solidFill>
              <a:srgbClr val="5D9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i$ľíďé">
              <a:extLst>
                <a:ext uri="{FF2B5EF4-FFF2-40B4-BE49-F238E27FC236}">
                  <a16:creationId xmlns:a16="http://schemas.microsoft.com/office/drawing/2014/main" id="{B558615D-1D6B-484D-92A0-A4ABCB8E246B}"/>
                </a:ext>
              </a:extLst>
            </p:cNvPr>
            <p:cNvSpPr/>
            <p:nvPr/>
          </p:nvSpPr>
          <p:spPr bwMode="auto">
            <a:xfrm>
              <a:off x="6722355" y="4388352"/>
              <a:ext cx="84164" cy="86535"/>
            </a:xfrm>
            <a:custGeom>
              <a:avLst/>
              <a:gdLst>
                <a:gd name="T0" fmla="*/ 29 w 30"/>
                <a:gd name="T1" fmla="*/ 0 h 31"/>
                <a:gd name="T2" fmla="*/ 29 w 30"/>
                <a:gd name="T3" fmla="*/ 0 h 31"/>
                <a:gd name="T4" fmla="*/ 0 w 30"/>
                <a:gd name="T5" fmla="*/ 30 h 31"/>
                <a:gd name="T6" fmla="*/ 7 w 30"/>
                <a:gd name="T7" fmla="*/ 31 h 31"/>
                <a:gd name="T8" fmla="*/ 24 w 30"/>
                <a:gd name="T9" fmla="*/ 24 h 31"/>
                <a:gd name="T10" fmla="*/ 30 w 30"/>
                <a:gd name="T11" fmla="*/ 8 h 31"/>
                <a:gd name="T12" fmla="*/ 29 w 3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9" y="0"/>
                  </a:moveTo>
                  <a:cubicBezTo>
                    <a:pt x="29" y="0"/>
                    <a:pt x="29" y="0"/>
                    <a:pt x="29" y="0"/>
                  </a:cubicBezTo>
                  <a:cubicBezTo>
                    <a:pt x="29" y="16"/>
                    <a:pt x="16" y="29"/>
                    <a:pt x="0" y="30"/>
                  </a:cubicBezTo>
                  <a:cubicBezTo>
                    <a:pt x="2" y="30"/>
                    <a:pt x="5" y="31"/>
                    <a:pt x="7" y="31"/>
                  </a:cubicBezTo>
                  <a:cubicBezTo>
                    <a:pt x="14" y="31"/>
                    <a:pt x="19" y="28"/>
                    <a:pt x="24" y="24"/>
                  </a:cubicBezTo>
                  <a:cubicBezTo>
                    <a:pt x="28" y="20"/>
                    <a:pt x="30" y="14"/>
                    <a:pt x="30" y="8"/>
                  </a:cubicBezTo>
                  <a:cubicBezTo>
                    <a:pt x="30" y="5"/>
                    <a:pt x="30" y="2"/>
                    <a:pt x="29" y="0"/>
                  </a:cubicBezTo>
                </a:path>
              </a:pathLst>
            </a:custGeom>
            <a:solidFill>
              <a:srgbClr val="5D9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í$ľiďé">
              <a:extLst>
                <a:ext uri="{FF2B5EF4-FFF2-40B4-BE49-F238E27FC236}">
                  <a16:creationId xmlns:a16="http://schemas.microsoft.com/office/drawing/2014/main" id="{6BC5A1F9-1542-4C5D-99E0-65362B56E325}"/>
                </a:ext>
              </a:extLst>
            </p:cNvPr>
            <p:cNvSpPr/>
            <p:nvPr/>
          </p:nvSpPr>
          <p:spPr bwMode="auto">
            <a:xfrm>
              <a:off x="6671381" y="4345678"/>
              <a:ext cx="131580" cy="126840"/>
            </a:xfrm>
            <a:custGeom>
              <a:avLst/>
              <a:gdLst>
                <a:gd name="T0" fmla="*/ 25 w 47"/>
                <a:gd name="T1" fmla="*/ 0 h 45"/>
                <a:gd name="T2" fmla="*/ 9 w 47"/>
                <a:gd name="T3" fmla="*/ 6 h 45"/>
                <a:gd name="T4" fmla="*/ 2 w 47"/>
                <a:gd name="T5" fmla="*/ 23 h 45"/>
                <a:gd name="T6" fmla="*/ 0 w 47"/>
                <a:gd name="T7" fmla="*/ 23 h 45"/>
                <a:gd name="T8" fmla="*/ 0 w 47"/>
                <a:gd name="T9" fmla="*/ 23 h 45"/>
                <a:gd name="T10" fmla="*/ 2 w 47"/>
                <a:gd name="T11" fmla="*/ 23 h 45"/>
                <a:gd name="T12" fmla="*/ 9 w 47"/>
                <a:gd name="T13" fmla="*/ 39 h 45"/>
                <a:gd name="T14" fmla="*/ 18 w 47"/>
                <a:gd name="T15" fmla="*/ 45 h 45"/>
                <a:gd name="T16" fmla="*/ 47 w 47"/>
                <a:gd name="T17" fmla="*/ 15 h 45"/>
                <a:gd name="T18" fmla="*/ 47 w 47"/>
                <a:gd name="T19" fmla="*/ 15 h 45"/>
                <a:gd name="T20" fmla="*/ 42 w 47"/>
                <a:gd name="T21" fmla="*/ 6 h 45"/>
                <a:gd name="T22" fmla="*/ 25 w 47"/>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45">
                  <a:moveTo>
                    <a:pt x="25" y="0"/>
                  </a:moveTo>
                  <a:cubicBezTo>
                    <a:pt x="19" y="0"/>
                    <a:pt x="13" y="2"/>
                    <a:pt x="9" y="6"/>
                  </a:cubicBezTo>
                  <a:cubicBezTo>
                    <a:pt x="5" y="10"/>
                    <a:pt x="2" y="16"/>
                    <a:pt x="2" y="23"/>
                  </a:cubicBezTo>
                  <a:cubicBezTo>
                    <a:pt x="0" y="23"/>
                    <a:pt x="0" y="23"/>
                    <a:pt x="0" y="23"/>
                  </a:cubicBezTo>
                  <a:cubicBezTo>
                    <a:pt x="0" y="23"/>
                    <a:pt x="0" y="23"/>
                    <a:pt x="0" y="23"/>
                  </a:cubicBezTo>
                  <a:cubicBezTo>
                    <a:pt x="2" y="23"/>
                    <a:pt x="2" y="23"/>
                    <a:pt x="2" y="23"/>
                  </a:cubicBezTo>
                  <a:cubicBezTo>
                    <a:pt x="2" y="29"/>
                    <a:pt x="5" y="35"/>
                    <a:pt x="9" y="39"/>
                  </a:cubicBezTo>
                  <a:cubicBezTo>
                    <a:pt x="11" y="41"/>
                    <a:pt x="15" y="43"/>
                    <a:pt x="18" y="45"/>
                  </a:cubicBezTo>
                  <a:cubicBezTo>
                    <a:pt x="34" y="44"/>
                    <a:pt x="47" y="31"/>
                    <a:pt x="47" y="15"/>
                  </a:cubicBezTo>
                  <a:cubicBezTo>
                    <a:pt x="47" y="15"/>
                    <a:pt x="47" y="15"/>
                    <a:pt x="47" y="15"/>
                  </a:cubicBezTo>
                  <a:cubicBezTo>
                    <a:pt x="46" y="11"/>
                    <a:pt x="44" y="9"/>
                    <a:pt x="42" y="6"/>
                  </a:cubicBezTo>
                  <a:cubicBezTo>
                    <a:pt x="37" y="2"/>
                    <a:pt x="32" y="0"/>
                    <a:pt x="25" y="0"/>
                  </a:cubicBezTo>
                </a:path>
              </a:pathLst>
            </a:custGeom>
            <a:solidFill>
              <a:srgbClr val="BCCF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işḷiďe">
              <a:extLst>
                <a:ext uri="{FF2B5EF4-FFF2-40B4-BE49-F238E27FC236}">
                  <a16:creationId xmlns:a16="http://schemas.microsoft.com/office/drawing/2014/main" id="{8BB3251D-9E3E-4F51-8BE3-1160BCD6DADA}"/>
                </a:ext>
              </a:extLst>
            </p:cNvPr>
            <p:cNvSpPr/>
            <p:nvPr/>
          </p:nvSpPr>
          <p:spPr bwMode="auto">
            <a:xfrm>
              <a:off x="6693905" y="4357531"/>
              <a:ext cx="123282" cy="129211"/>
            </a:xfrm>
            <a:custGeom>
              <a:avLst/>
              <a:gdLst>
                <a:gd name="T0" fmla="*/ 37 w 44"/>
                <a:gd name="T1" fmla="*/ 0 h 46"/>
                <a:gd name="T2" fmla="*/ 39 w 44"/>
                <a:gd name="T3" fmla="*/ 11 h 46"/>
                <a:gd name="T4" fmla="*/ 40 w 44"/>
                <a:gd name="T5" fmla="*/ 19 h 46"/>
                <a:gd name="T6" fmla="*/ 34 w 44"/>
                <a:gd name="T7" fmla="*/ 35 h 46"/>
                <a:gd name="T8" fmla="*/ 17 w 44"/>
                <a:gd name="T9" fmla="*/ 42 h 46"/>
                <a:gd name="T10" fmla="*/ 10 w 44"/>
                <a:gd name="T11" fmla="*/ 41 h 46"/>
                <a:gd name="T12" fmla="*/ 9 w 44"/>
                <a:gd name="T13" fmla="*/ 41 h 46"/>
                <a:gd name="T14" fmla="*/ 0 w 44"/>
                <a:gd name="T15" fmla="*/ 39 h 46"/>
                <a:gd name="T16" fmla="*/ 17 w 44"/>
                <a:gd name="T17" fmla="*/ 46 h 46"/>
                <a:gd name="T18" fmla="*/ 44 w 44"/>
                <a:gd name="T19" fmla="*/ 19 h 46"/>
                <a:gd name="T20" fmla="*/ 37 w 44"/>
                <a:gd name="T2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6">
                  <a:moveTo>
                    <a:pt x="37" y="0"/>
                  </a:moveTo>
                  <a:cubicBezTo>
                    <a:pt x="38" y="3"/>
                    <a:pt x="39" y="7"/>
                    <a:pt x="39" y="11"/>
                  </a:cubicBezTo>
                  <a:cubicBezTo>
                    <a:pt x="40" y="13"/>
                    <a:pt x="40" y="16"/>
                    <a:pt x="40" y="19"/>
                  </a:cubicBezTo>
                  <a:cubicBezTo>
                    <a:pt x="40" y="25"/>
                    <a:pt x="38" y="31"/>
                    <a:pt x="34" y="35"/>
                  </a:cubicBezTo>
                  <a:cubicBezTo>
                    <a:pt x="29" y="39"/>
                    <a:pt x="24" y="42"/>
                    <a:pt x="17" y="42"/>
                  </a:cubicBezTo>
                  <a:cubicBezTo>
                    <a:pt x="15" y="42"/>
                    <a:pt x="12" y="41"/>
                    <a:pt x="10" y="41"/>
                  </a:cubicBezTo>
                  <a:cubicBezTo>
                    <a:pt x="10" y="41"/>
                    <a:pt x="9" y="41"/>
                    <a:pt x="9" y="41"/>
                  </a:cubicBezTo>
                  <a:cubicBezTo>
                    <a:pt x="6" y="41"/>
                    <a:pt x="3" y="40"/>
                    <a:pt x="0" y="39"/>
                  </a:cubicBezTo>
                  <a:cubicBezTo>
                    <a:pt x="4" y="43"/>
                    <a:pt x="11" y="46"/>
                    <a:pt x="17" y="46"/>
                  </a:cubicBezTo>
                  <a:cubicBezTo>
                    <a:pt x="32" y="46"/>
                    <a:pt x="44" y="34"/>
                    <a:pt x="44" y="19"/>
                  </a:cubicBezTo>
                  <a:cubicBezTo>
                    <a:pt x="44" y="11"/>
                    <a:pt x="41" y="5"/>
                    <a:pt x="37" y="0"/>
                  </a:cubicBezTo>
                </a:path>
              </a:pathLst>
            </a:custGeom>
            <a:solidFill>
              <a:srgbClr val="5D90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íśḻíḋe">
              <a:extLst>
                <a:ext uri="{FF2B5EF4-FFF2-40B4-BE49-F238E27FC236}">
                  <a16:creationId xmlns:a16="http://schemas.microsoft.com/office/drawing/2014/main" id="{46EDCB68-3D8C-4460-B4C7-A949A2B639BD}"/>
                </a:ext>
              </a:extLst>
            </p:cNvPr>
            <p:cNvSpPr/>
            <p:nvPr/>
          </p:nvSpPr>
          <p:spPr bwMode="auto">
            <a:xfrm>
              <a:off x="6665454" y="4335009"/>
              <a:ext cx="137507" cy="137507"/>
            </a:xfrm>
            <a:custGeom>
              <a:avLst/>
              <a:gdLst>
                <a:gd name="T0" fmla="*/ 4 w 49"/>
                <a:gd name="T1" fmla="*/ 27 h 49"/>
                <a:gd name="T2" fmla="*/ 2 w 49"/>
                <a:gd name="T3" fmla="*/ 27 h 49"/>
                <a:gd name="T4" fmla="*/ 0 w 49"/>
                <a:gd name="T5" fmla="*/ 27 h 49"/>
                <a:gd name="T6" fmla="*/ 10 w 49"/>
                <a:gd name="T7" fmla="*/ 47 h 49"/>
                <a:gd name="T8" fmla="*/ 19 w 49"/>
                <a:gd name="T9" fmla="*/ 49 h 49"/>
                <a:gd name="T10" fmla="*/ 20 w 49"/>
                <a:gd name="T11" fmla="*/ 49 h 49"/>
                <a:gd name="T12" fmla="*/ 11 w 49"/>
                <a:gd name="T13" fmla="*/ 43 h 49"/>
                <a:gd name="T14" fmla="*/ 4 w 49"/>
                <a:gd name="T15" fmla="*/ 27 h 49"/>
                <a:gd name="T16" fmla="*/ 27 w 49"/>
                <a:gd name="T17" fmla="*/ 0 h 49"/>
                <a:gd name="T18" fmla="*/ 0 w 49"/>
                <a:gd name="T19" fmla="*/ 27 h 49"/>
                <a:gd name="T20" fmla="*/ 2 w 49"/>
                <a:gd name="T21" fmla="*/ 27 h 49"/>
                <a:gd name="T22" fmla="*/ 4 w 49"/>
                <a:gd name="T23" fmla="*/ 27 h 49"/>
                <a:gd name="T24" fmla="*/ 11 w 49"/>
                <a:gd name="T25" fmla="*/ 10 h 49"/>
                <a:gd name="T26" fmla="*/ 27 w 49"/>
                <a:gd name="T27" fmla="*/ 4 h 49"/>
                <a:gd name="T28" fmla="*/ 44 w 49"/>
                <a:gd name="T29" fmla="*/ 10 h 49"/>
                <a:gd name="T30" fmla="*/ 49 w 49"/>
                <a:gd name="T31" fmla="*/ 19 h 49"/>
                <a:gd name="T32" fmla="*/ 47 w 49"/>
                <a:gd name="T33" fmla="*/ 8 h 49"/>
                <a:gd name="T34" fmla="*/ 27 w 49"/>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49">
                  <a:moveTo>
                    <a:pt x="4" y="27"/>
                  </a:moveTo>
                  <a:cubicBezTo>
                    <a:pt x="2" y="27"/>
                    <a:pt x="2" y="27"/>
                    <a:pt x="2" y="27"/>
                  </a:cubicBezTo>
                  <a:cubicBezTo>
                    <a:pt x="0" y="27"/>
                    <a:pt x="0" y="27"/>
                    <a:pt x="0" y="27"/>
                  </a:cubicBezTo>
                  <a:cubicBezTo>
                    <a:pt x="0" y="35"/>
                    <a:pt x="4" y="42"/>
                    <a:pt x="10" y="47"/>
                  </a:cubicBezTo>
                  <a:cubicBezTo>
                    <a:pt x="13" y="48"/>
                    <a:pt x="16" y="49"/>
                    <a:pt x="19" y="49"/>
                  </a:cubicBezTo>
                  <a:cubicBezTo>
                    <a:pt x="19" y="49"/>
                    <a:pt x="20" y="49"/>
                    <a:pt x="20" y="49"/>
                  </a:cubicBezTo>
                  <a:cubicBezTo>
                    <a:pt x="17" y="47"/>
                    <a:pt x="13" y="45"/>
                    <a:pt x="11" y="43"/>
                  </a:cubicBezTo>
                  <a:cubicBezTo>
                    <a:pt x="7" y="39"/>
                    <a:pt x="4" y="33"/>
                    <a:pt x="4" y="27"/>
                  </a:cubicBezTo>
                  <a:moveTo>
                    <a:pt x="27" y="0"/>
                  </a:moveTo>
                  <a:cubicBezTo>
                    <a:pt x="12" y="0"/>
                    <a:pt x="0" y="12"/>
                    <a:pt x="0" y="27"/>
                  </a:cubicBezTo>
                  <a:cubicBezTo>
                    <a:pt x="2" y="27"/>
                    <a:pt x="2" y="27"/>
                    <a:pt x="2" y="27"/>
                  </a:cubicBezTo>
                  <a:cubicBezTo>
                    <a:pt x="4" y="27"/>
                    <a:pt x="4" y="27"/>
                    <a:pt x="4" y="27"/>
                  </a:cubicBezTo>
                  <a:cubicBezTo>
                    <a:pt x="4" y="20"/>
                    <a:pt x="7" y="14"/>
                    <a:pt x="11" y="10"/>
                  </a:cubicBezTo>
                  <a:cubicBezTo>
                    <a:pt x="15" y="6"/>
                    <a:pt x="21" y="4"/>
                    <a:pt x="27" y="4"/>
                  </a:cubicBezTo>
                  <a:cubicBezTo>
                    <a:pt x="34" y="4"/>
                    <a:pt x="39" y="6"/>
                    <a:pt x="44" y="10"/>
                  </a:cubicBezTo>
                  <a:cubicBezTo>
                    <a:pt x="46" y="13"/>
                    <a:pt x="48" y="15"/>
                    <a:pt x="49" y="19"/>
                  </a:cubicBezTo>
                  <a:cubicBezTo>
                    <a:pt x="49" y="15"/>
                    <a:pt x="48" y="11"/>
                    <a:pt x="47" y="8"/>
                  </a:cubicBezTo>
                  <a:cubicBezTo>
                    <a:pt x="42" y="3"/>
                    <a:pt x="35" y="0"/>
                    <a:pt x="27" y="0"/>
                  </a:cubicBezTo>
                </a:path>
              </a:pathLst>
            </a:custGeom>
            <a:solidFill>
              <a:srgbClr val="BCCF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ïṡḻïḓê">
              <a:extLst>
                <a:ext uri="{FF2B5EF4-FFF2-40B4-BE49-F238E27FC236}">
                  <a16:creationId xmlns:a16="http://schemas.microsoft.com/office/drawing/2014/main" id="{90BD3BD2-2878-4C74-B64C-B8C037E9F86D}"/>
                </a:ext>
              </a:extLst>
            </p:cNvPr>
            <p:cNvSpPr/>
            <p:nvPr/>
          </p:nvSpPr>
          <p:spPr bwMode="auto">
            <a:xfrm>
              <a:off x="6412964" y="4075405"/>
              <a:ext cx="596257" cy="593888"/>
            </a:xfrm>
            <a:prstGeom prst="ellipse">
              <a:avLst/>
            </a:pr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iṧlíḓe">
              <a:extLst>
                <a:ext uri="{FF2B5EF4-FFF2-40B4-BE49-F238E27FC236}">
                  <a16:creationId xmlns:a16="http://schemas.microsoft.com/office/drawing/2014/main" id="{039E4C88-930A-4B3E-BF9D-0377EDE5533D}"/>
                </a:ext>
              </a:extLst>
            </p:cNvPr>
            <p:cNvSpPr/>
            <p:nvPr/>
          </p:nvSpPr>
          <p:spPr bwMode="auto">
            <a:xfrm>
              <a:off x="6407036" y="4069479"/>
              <a:ext cx="606928" cy="605741"/>
            </a:xfrm>
            <a:custGeom>
              <a:avLst/>
              <a:gdLst>
                <a:gd name="T0" fmla="*/ 2 w 216"/>
                <a:gd name="T1" fmla="*/ 108 h 215"/>
                <a:gd name="T2" fmla="*/ 4 w 216"/>
                <a:gd name="T3" fmla="*/ 108 h 215"/>
                <a:gd name="T4" fmla="*/ 35 w 216"/>
                <a:gd name="T5" fmla="*/ 34 h 215"/>
                <a:gd name="T6" fmla="*/ 108 w 216"/>
                <a:gd name="T7" fmla="*/ 4 h 215"/>
                <a:gd name="T8" fmla="*/ 182 w 216"/>
                <a:gd name="T9" fmla="*/ 34 h 215"/>
                <a:gd name="T10" fmla="*/ 212 w 216"/>
                <a:gd name="T11" fmla="*/ 108 h 215"/>
                <a:gd name="T12" fmla="*/ 182 w 216"/>
                <a:gd name="T13" fmla="*/ 181 h 215"/>
                <a:gd name="T14" fmla="*/ 108 w 216"/>
                <a:gd name="T15" fmla="*/ 211 h 215"/>
                <a:gd name="T16" fmla="*/ 35 w 216"/>
                <a:gd name="T17" fmla="*/ 181 h 215"/>
                <a:gd name="T18" fmla="*/ 4 w 216"/>
                <a:gd name="T19" fmla="*/ 108 h 215"/>
                <a:gd name="T20" fmla="*/ 2 w 216"/>
                <a:gd name="T21" fmla="*/ 108 h 215"/>
                <a:gd name="T22" fmla="*/ 0 w 216"/>
                <a:gd name="T23" fmla="*/ 108 h 215"/>
                <a:gd name="T24" fmla="*/ 108 w 216"/>
                <a:gd name="T25" fmla="*/ 215 h 215"/>
                <a:gd name="T26" fmla="*/ 216 w 216"/>
                <a:gd name="T27" fmla="*/ 108 h 215"/>
                <a:gd name="T28" fmla="*/ 108 w 216"/>
                <a:gd name="T29" fmla="*/ 0 h 215"/>
                <a:gd name="T30" fmla="*/ 0 w 216"/>
                <a:gd name="T31" fmla="*/ 108 h 215"/>
                <a:gd name="T32" fmla="*/ 2 w 216"/>
                <a:gd name="T33" fmla="*/ 10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15">
                  <a:moveTo>
                    <a:pt x="2" y="108"/>
                  </a:moveTo>
                  <a:cubicBezTo>
                    <a:pt x="4" y="108"/>
                    <a:pt x="4" y="108"/>
                    <a:pt x="4" y="108"/>
                  </a:cubicBezTo>
                  <a:cubicBezTo>
                    <a:pt x="4" y="79"/>
                    <a:pt x="16" y="53"/>
                    <a:pt x="35" y="34"/>
                  </a:cubicBezTo>
                  <a:cubicBezTo>
                    <a:pt x="53" y="15"/>
                    <a:pt x="79" y="4"/>
                    <a:pt x="108" y="4"/>
                  </a:cubicBezTo>
                  <a:cubicBezTo>
                    <a:pt x="137" y="4"/>
                    <a:pt x="163" y="15"/>
                    <a:pt x="182" y="34"/>
                  </a:cubicBezTo>
                  <a:cubicBezTo>
                    <a:pt x="200" y="53"/>
                    <a:pt x="212" y="79"/>
                    <a:pt x="212" y="108"/>
                  </a:cubicBezTo>
                  <a:cubicBezTo>
                    <a:pt x="212" y="136"/>
                    <a:pt x="200" y="162"/>
                    <a:pt x="182" y="181"/>
                  </a:cubicBezTo>
                  <a:cubicBezTo>
                    <a:pt x="163" y="200"/>
                    <a:pt x="137" y="211"/>
                    <a:pt x="108" y="211"/>
                  </a:cubicBezTo>
                  <a:cubicBezTo>
                    <a:pt x="79" y="211"/>
                    <a:pt x="53" y="200"/>
                    <a:pt x="35" y="181"/>
                  </a:cubicBezTo>
                  <a:cubicBezTo>
                    <a:pt x="16" y="162"/>
                    <a:pt x="4" y="136"/>
                    <a:pt x="4" y="108"/>
                  </a:cubicBezTo>
                  <a:cubicBezTo>
                    <a:pt x="2" y="108"/>
                    <a:pt x="2" y="108"/>
                    <a:pt x="2" y="108"/>
                  </a:cubicBezTo>
                  <a:cubicBezTo>
                    <a:pt x="0" y="108"/>
                    <a:pt x="0" y="108"/>
                    <a:pt x="0" y="108"/>
                  </a:cubicBezTo>
                  <a:cubicBezTo>
                    <a:pt x="0" y="167"/>
                    <a:pt x="49" y="215"/>
                    <a:pt x="108" y="215"/>
                  </a:cubicBezTo>
                  <a:cubicBezTo>
                    <a:pt x="168" y="215"/>
                    <a:pt x="216" y="167"/>
                    <a:pt x="216" y="108"/>
                  </a:cubicBezTo>
                  <a:cubicBezTo>
                    <a:pt x="216" y="48"/>
                    <a:pt x="168" y="0"/>
                    <a:pt x="108" y="0"/>
                  </a:cubicBezTo>
                  <a:cubicBezTo>
                    <a:pt x="49" y="0"/>
                    <a:pt x="0" y="48"/>
                    <a:pt x="0" y="108"/>
                  </a:cubicBezTo>
                  <a:lnTo>
                    <a:pt x="2"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islîḍe">
              <a:extLst>
                <a:ext uri="{FF2B5EF4-FFF2-40B4-BE49-F238E27FC236}">
                  <a16:creationId xmlns:a16="http://schemas.microsoft.com/office/drawing/2014/main" id="{03648650-E495-40BF-B5EB-22376E9E2AC5}"/>
                </a:ext>
              </a:extLst>
            </p:cNvPr>
            <p:cNvSpPr/>
            <p:nvPr/>
          </p:nvSpPr>
          <p:spPr bwMode="auto">
            <a:xfrm>
              <a:off x="6646488" y="4314857"/>
              <a:ext cx="139877" cy="141064"/>
            </a:xfrm>
            <a:prstGeom prst="ellipse">
              <a:avLst/>
            </a:pr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îṧļídé">
              <a:extLst>
                <a:ext uri="{FF2B5EF4-FFF2-40B4-BE49-F238E27FC236}">
                  <a16:creationId xmlns:a16="http://schemas.microsoft.com/office/drawing/2014/main" id="{F4032D1D-F988-4B20-B2DF-B11926FB973C}"/>
                </a:ext>
              </a:extLst>
            </p:cNvPr>
            <p:cNvSpPr/>
            <p:nvPr/>
          </p:nvSpPr>
          <p:spPr bwMode="auto">
            <a:xfrm>
              <a:off x="6640562" y="4308932"/>
              <a:ext cx="151732" cy="151732"/>
            </a:xfrm>
            <a:custGeom>
              <a:avLst/>
              <a:gdLst>
                <a:gd name="T0" fmla="*/ 2 w 54"/>
                <a:gd name="T1" fmla="*/ 27 h 54"/>
                <a:gd name="T2" fmla="*/ 4 w 54"/>
                <a:gd name="T3" fmla="*/ 27 h 54"/>
                <a:gd name="T4" fmla="*/ 11 w 54"/>
                <a:gd name="T5" fmla="*/ 10 h 54"/>
                <a:gd name="T6" fmla="*/ 27 w 54"/>
                <a:gd name="T7" fmla="*/ 4 h 54"/>
                <a:gd name="T8" fmla="*/ 44 w 54"/>
                <a:gd name="T9" fmla="*/ 10 h 54"/>
                <a:gd name="T10" fmla="*/ 50 w 54"/>
                <a:gd name="T11" fmla="*/ 27 h 54"/>
                <a:gd name="T12" fmla="*/ 44 w 54"/>
                <a:gd name="T13" fmla="*/ 43 h 54"/>
                <a:gd name="T14" fmla="*/ 27 w 54"/>
                <a:gd name="T15" fmla="*/ 50 h 54"/>
                <a:gd name="T16" fmla="*/ 11 w 54"/>
                <a:gd name="T17" fmla="*/ 43 h 54"/>
                <a:gd name="T18" fmla="*/ 4 w 54"/>
                <a:gd name="T19" fmla="*/ 27 h 54"/>
                <a:gd name="T20" fmla="*/ 2 w 54"/>
                <a:gd name="T21" fmla="*/ 27 h 54"/>
                <a:gd name="T22" fmla="*/ 0 w 54"/>
                <a:gd name="T23" fmla="*/ 27 h 54"/>
                <a:gd name="T24" fmla="*/ 27 w 54"/>
                <a:gd name="T25" fmla="*/ 54 h 54"/>
                <a:gd name="T26" fmla="*/ 54 w 54"/>
                <a:gd name="T27" fmla="*/ 27 h 54"/>
                <a:gd name="T28" fmla="*/ 27 w 54"/>
                <a:gd name="T29" fmla="*/ 0 h 54"/>
                <a:gd name="T30" fmla="*/ 0 w 54"/>
                <a:gd name="T31" fmla="*/ 27 h 54"/>
                <a:gd name="T32" fmla="*/ 2 w 54"/>
                <a:gd name="T33"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54">
                  <a:moveTo>
                    <a:pt x="2" y="27"/>
                  </a:moveTo>
                  <a:cubicBezTo>
                    <a:pt x="4" y="27"/>
                    <a:pt x="4" y="27"/>
                    <a:pt x="4" y="27"/>
                  </a:cubicBezTo>
                  <a:cubicBezTo>
                    <a:pt x="4" y="20"/>
                    <a:pt x="7" y="15"/>
                    <a:pt x="11" y="10"/>
                  </a:cubicBezTo>
                  <a:cubicBezTo>
                    <a:pt x="15" y="6"/>
                    <a:pt x="21" y="4"/>
                    <a:pt x="27" y="4"/>
                  </a:cubicBezTo>
                  <a:cubicBezTo>
                    <a:pt x="34" y="4"/>
                    <a:pt x="40" y="6"/>
                    <a:pt x="44" y="10"/>
                  </a:cubicBezTo>
                  <a:cubicBezTo>
                    <a:pt x="48" y="15"/>
                    <a:pt x="50" y="20"/>
                    <a:pt x="50" y="27"/>
                  </a:cubicBezTo>
                  <a:cubicBezTo>
                    <a:pt x="50" y="33"/>
                    <a:pt x="48" y="39"/>
                    <a:pt x="44" y="43"/>
                  </a:cubicBezTo>
                  <a:cubicBezTo>
                    <a:pt x="40" y="47"/>
                    <a:pt x="34" y="50"/>
                    <a:pt x="27" y="50"/>
                  </a:cubicBezTo>
                  <a:cubicBezTo>
                    <a:pt x="21" y="50"/>
                    <a:pt x="15" y="47"/>
                    <a:pt x="11" y="43"/>
                  </a:cubicBezTo>
                  <a:cubicBezTo>
                    <a:pt x="7" y="39"/>
                    <a:pt x="4" y="33"/>
                    <a:pt x="4" y="27"/>
                  </a:cubicBezTo>
                  <a:cubicBezTo>
                    <a:pt x="2" y="27"/>
                    <a:pt x="2" y="27"/>
                    <a:pt x="2" y="27"/>
                  </a:cubicBezTo>
                  <a:cubicBezTo>
                    <a:pt x="0" y="27"/>
                    <a:pt x="0" y="27"/>
                    <a:pt x="0" y="27"/>
                  </a:cubicBezTo>
                  <a:cubicBezTo>
                    <a:pt x="0" y="42"/>
                    <a:pt x="12" y="54"/>
                    <a:pt x="27" y="54"/>
                  </a:cubicBezTo>
                  <a:cubicBezTo>
                    <a:pt x="42" y="54"/>
                    <a:pt x="54" y="42"/>
                    <a:pt x="54" y="27"/>
                  </a:cubicBezTo>
                  <a:cubicBezTo>
                    <a:pt x="54" y="12"/>
                    <a:pt x="42" y="0"/>
                    <a:pt x="27" y="0"/>
                  </a:cubicBezTo>
                  <a:cubicBezTo>
                    <a:pt x="12" y="0"/>
                    <a:pt x="0" y="12"/>
                    <a:pt x="0" y="27"/>
                  </a:cubicBez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íslíḋê">
              <a:extLst>
                <a:ext uri="{FF2B5EF4-FFF2-40B4-BE49-F238E27FC236}">
                  <a16:creationId xmlns:a16="http://schemas.microsoft.com/office/drawing/2014/main" id="{955A4C87-70C3-45A0-8620-3C1014730DF9}"/>
                </a:ext>
              </a:extLst>
            </p:cNvPr>
            <p:cNvSpPr/>
            <p:nvPr/>
          </p:nvSpPr>
          <p:spPr bwMode="auto">
            <a:xfrm>
              <a:off x="5391145" y="4902818"/>
              <a:ext cx="1618077" cy="237081"/>
            </a:xfrm>
            <a:custGeom>
              <a:avLst/>
              <a:gdLst>
                <a:gd name="T0" fmla="*/ 575 w 575"/>
                <a:gd name="T1" fmla="*/ 66 h 84"/>
                <a:gd name="T2" fmla="*/ 575 w 575"/>
                <a:gd name="T3" fmla="*/ 10 h 84"/>
                <a:gd name="T4" fmla="*/ 565 w 575"/>
                <a:gd name="T5" fmla="*/ 0 h 84"/>
                <a:gd name="T6" fmla="*/ 13 w 575"/>
                <a:gd name="T7" fmla="*/ 0 h 84"/>
                <a:gd name="T8" fmla="*/ 0 w 575"/>
                <a:gd name="T9" fmla="*/ 10 h 84"/>
                <a:gd name="T10" fmla="*/ 0 w 575"/>
                <a:gd name="T11" fmla="*/ 84 h 84"/>
                <a:gd name="T12" fmla="*/ 575 w 575"/>
                <a:gd name="T13" fmla="*/ 84 h 84"/>
                <a:gd name="T14" fmla="*/ 575 w 575"/>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5" h="84">
                  <a:moveTo>
                    <a:pt x="575" y="66"/>
                  </a:moveTo>
                  <a:cubicBezTo>
                    <a:pt x="575" y="10"/>
                    <a:pt x="575" y="10"/>
                    <a:pt x="575" y="10"/>
                  </a:cubicBezTo>
                  <a:cubicBezTo>
                    <a:pt x="575" y="5"/>
                    <a:pt x="571" y="0"/>
                    <a:pt x="565" y="0"/>
                  </a:cubicBezTo>
                  <a:cubicBezTo>
                    <a:pt x="13" y="0"/>
                    <a:pt x="13" y="0"/>
                    <a:pt x="13" y="0"/>
                  </a:cubicBezTo>
                  <a:cubicBezTo>
                    <a:pt x="8" y="0"/>
                    <a:pt x="0" y="5"/>
                    <a:pt x="0" y="10"/>
                  </a:cubicBezTo>
                  <a:cubicBezTo>
                    <a:pt x="0" y="84"/>
                    <a:pt x="0" y="84"/>
                    <a:pt x="0" y="84"/>
                  </a:cubicBezTo>
                  <a:cubicBezTo>
                    <a:pt x="575" y="84"/>
                    <a:pt x="575" y="84"/>
                    <a:pt x="575" y="84"/>
                  </a:cubicBezTo>
                  <a:lnTo>
                    <a:pt x="575" y="66"/>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iṧḻiḓé">
              <a:extLst>
                <a:ext uri="{FF2B5EF4-FFF2-40B4-BE49-F238E27FC236}">
                  <a16:creationId xmlns:a16="http://schemas.microsoft.com/office/drawing/2014/main" id="{57B0BC9B-A8E1-4DFD-8BC5-4D8F466DA695}"/>
                </a:ext>
              </a:extLst>
            </p:cNvPr>
            <p:cNvSpPr/>
            <p:nvPr/>
          </p:nvSpPr>
          <p:spPr bwMode="auto">
            <a:xfrm>
              <a:off x="5391145" y="5139898"/>
              <a:ext cx="1618077" cy="53343"/>
            </a:xfrm>
            <a:custGeom>
              <a:avLst/>
              <a:gdLst>
                <a:gd name="T0" fmla="*/ 0 w 575"/>
                <a:gd name="T1" fmla="*/ 0 h 19"/>
                <a:gd name="T2" fmla="*/ 0 w 575"/>
                <a:gd name="T3" fmla="*/ 9 h 19"/>
                <a:gd name="T4" fmla="*/ 10 w 575"/>
                <a:gd name="T5" fmla="*/ 19 h 19"/>
                <a:gd name="T6" fmla="*/ 565 w 575"/>
                <a:gd name="T7" fmla="*/ 19 h 19"/>
                <a:gd name="T8" fmla="*/ 575 w 575"/>
                <a:gd name="T9" fmla="*/ 9 h 19"/>
                <a:gd name="T10" fmla="*/ 575 w 575"/>
                <a:gd name="T11" fmla="*/ 0 h 19"/>
                <a:gd name="T12" fmla="*/ 0 w 57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575" h="19">
                  <a:moveTo>
                    <a:pt x="0" y="0"/>
                  </a:moveTo>
                  <a:cubicBezTo>
                    <a:pt x="0" y="9"/>
                    <a:pt x="0" y="9"/>
                    <a:pt x="0" y="9"/>
                  </a:cubicBezTo>
                  <a:cubicBezTo>
                    <a:pt x="0" y="15"/>
                    <a:pt x="5" y="19"/>
                    <a:pt x="10" y="19"/>
                  </a:cubicBezTo>
                  <a:cubicBezTo>
                    <a:pt x="565" y="19"/>
                    <a:pt x="565" y="19"/>
                    <a:pt x="565" y="19"/>
                  </a:cubicBezTo>
                  <a:cubicBezTo>
                    <a:pt x="571" y="19"/>
                    <a:pt x="575" y="15"/>
                    <a:pt x="575" y="9"/>
                  </a:cubicBezTo>
                  <a:cubicBezTo>
                    <a:pt x="575" y="0"/>
                    <a:pt x="575" y="0"/>
                    <a:pt x="575" y="0"/>
                  </a:cubicBezTo>
                  <a:lnTo>
                    <a:pt x="0"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îṥľíde">
              <a:extLst>
                <a:ext uri="{FF2B5EF4-FFF2-40B4-BE49-F238E27FC236}">
                  <a16:creationId xmlns:a16="http://schemas.microsoft.com/office/drawing/2014/main" id="{183A00F2-774C-44CE-BBAE-DEF9AAF511EF}"/>
                </a:ext>
              </a:extLst>
            </p:cNvPr>
            <p:cNvSpPr/>
            <p:nvPr/>
          </p:nvSpPr>
          <p:spPr bwMode="auto">
            <a:xfrm>
              <a:off x="5391145" y="5139898"/>
              <a:ext cx="1618077" cy="53343"/>
            </a:xfrm>
            <a:custGeom>
              <a:avLst/>
              <a:gdLst>
                <a:gd name="T0" fmla="*/ 0 w 575"/>
                <a:gd name="T1" fmla="*/ 0 h 19"/>
                <a:gd name="T2" fmla="*/ 0 w 575"/>
                <a:gd name="T3" fmla="*/ 9 h 19"/>
                <a:gd name="T4" fmla="*/ 10 w 575"/>
                <a:gd name="T5" fmla="*/ 19 h 19"/>
                <a:gd name="T6" fmla="*/ 565 w 575"/>
                <a:gd name="T7" fmla="*/ 19 h 19"/>
                <a:gd name="T8" fmla="*/ 575 w 575"/>
                <a:gd name="T9" fmla="*/ 9 h 19"/>
                <a:gd name="T10" fmla="*/ 575 w 575"/>
                <a:gd name="T11" fmla="*/ 0 h 19"/>
                <a:gd name="T12" fmla="*/ 0 w 57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575" h="19">
                  <a:moveTo>
                    <a:pt x="0" y="0"/>
                  </a:moveTo>
                  <a:cubicBezTo>
                    <a:pt x="0" y="9"/>
                    <a:pt x="0" y="9"/>
                    <a:pt x="0" y="9"/>
                  </a:cubicBezTo>
                  <a:cubicBezTo>
                    <a:pt x="0" y="15"/>
                    <a:pt x="5" y="19"/>
                    <a:pt x="10" y="19"/>
                  </a:cubicBezTo>
                  <a:cubicBezTo>
                    <a:pt x="565" y="19"/>
                    <a:pt x="565" y="19"/>
                    <a:pt x="565" y="19"/>
                  </a:cubicBezTo>
                  <a:cubicBezTo>
                    <a:pt x="571" y="19"/>
                    <a:pt x="575" y="15"/>
                    <a:pt x="575" y="9"/>
                  </a:cubicBezTo>
                  <a:cubicBezTo>
                    <a:pt x="575" y="0"/>
                    <a:pt x="575" y="0"/>
                    <a:pt x="575" y="0"/>
                  </a:cubicBezTo>
                  <a:lnTo>
                    <a:pt x="0" y="0"/>
                  </a:lnTo>
                  <a:close/>
                </a:path>
              </a:pathLst>
            </a:custGeom>
            <a:solidFill>
              <a:srgbClr val="5187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íṣlîdé">
              <a:extLst>
                <a:ext uri="{FF2B5EF4-FFF2-40B4-BE49-F238E27FC236}">
                  <a16:creationId xmlns:a16="http://schemas.microsoft.com/office/drawing/2014/main" id="{CD512A92-18E7-49D5-BC8E-DD50DB0C9369}"/>
                </a:ext>
              </a:extLst>
            </p:cNvPr>
            <p:cNvSpPr/>
            <p:nvPr/>
          </p:nvSpPr>
          <p:spPr bwMode="auto">
            <a:xfrm flipH="1">
              <a:off x="5461082" y="4500966"/>
              <a:ext cx="346138" cy="97084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ïšḻîḑé">
              <a:extLst>
                <a:ext uri="{FF2B5EF4-FFF2-40B4-BE49-F238E27FC236}">
                  <a16:creationId xmlns:a16="http://schemas.microsoft.com/office/drawing/2014/main" id="{0A14B06E-C3D2-44F3-9C1B-396B332EBAD6}"/>
                </a:ext>
              </a:extLst>
            </p:cNvPr>
            <p:cNvSpPr/>
            <p:nvPr/>
          </p:nvSpPr>
          <p:spPr bwMode="auto">
            <a:xfrm>
              <a:off x="5456342" y="4500966"/>
              <a:ext cx="356807" cy="973217"/>
            </a:xfrm>
            <a:custGeom>
              <a:avLst/>
              <a:gdLst>
                <a:gd name="T0" fmla="*/ 292 w 301"/>
                <a:gd name="T1" fmla="*/ 0 h 821"/>
                <a:gd name="T2" fmla="*/ 0 w 301"/>
                <a:gd name="T3" fmla="*/ 817 h 821"/>
                <a:gd name="T4" fmla="*/ 9 w 301"/>
                <a:gd name="T5" fmla="*/ 821 h 821"/>
                <a:gd name="T6" fmla="*/ 301 w 301"/>
                <a:gd name="T7" fmla="*/ 2 h 821"/>
                <a:gd name="T8" fmla="*/ 292 w 301"/>
                <a:gd name="T9" fmla="*/ 0 h 821"/>
              </a:gdLst>
              <a:ahLst/>
              <a:cxnLst>
                <a:cxn ang="0">
                  <a:pos x="T0" y="T1"/>
                </a:cxn>
                <a:cxn ang="0">
                  <a:pos x="T2" y="T3"/>
                </a:cxn>
                <a:cxn ang="0">
                  <a:pos x="T4" y="T5"/>
                </a:cxn>
                <a:cxn ang="0">
                  <a:pos x="T6" y="T7"/>
                </a:cxn>
                <a:cxn ang="0">
                  <a:pos x="T8" y="T9"/>
                </a:cxn>
              </a:cxnLst>
              <a:rect l="0" t="0" r="r" b="b"/>
              <a:pathLst>
                <a:path w="301" h="821">
                  <a:moveTo>
                    <a:pt x="292" y="0"/>
                  </a:moveTo>
                  <a:lnTo>
                    <a:pt x="0" y="817"/>
                  </a:lnTo>
                  <a:lnTo>
                    <a:pt x="9" y="821"/>
                  </a:lnTo>
                  <a:lnTo>
                    <a:pt x="301" y="2"/>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îślíḑé">
              <a:extLst>
                <a:ext uri="{FF2B5EF4-FFF2-40B4-BE49-F238E27FC236}">
                  <a16:creationId xmlns:a16="http://schemas.microsoft.com/office/drawing/2014/main" id="{34011096-9F47-45D7-956F-D816EDD9996F}"/>
                </a:ext>
              </a:extLst>
            </p:cNvPr>
            <p:cNvSpPr/>
            <p:nvPr/>
          </p:nvSpPr>
          <p:spPr bwMode="auto">
            <a:xfrm>
              <a:off x="5694610" y="4500966"/>
              <a:ext cx="349695" cy="970846"/>
            </a:xfrm>
            <a:custGeom>
              <a:avLst/>
              <a:gdLst>
                <a:gd name="T0" fmla="*/ 295 w 295"/>
                <a:gd name="T1" fmla="*/ 0 h 819"/>
                <a:gd name="T2" fmla="*/ 0 w 295"/>
                <a:gd name="T3" fmla="*/ 819 h 819"/>
                <a:gd name="T4" fmla="*/ 295 w 295"/>
                <a:gd name="T5" fmla="*/ 0 h 819"/>
              </a:gdLst>
              <a:ahLst/>
              <a:cxnLst>
                <a:cxn ang="0">
                  <a:pos x="T0" y="T1"/>
                </a:cxn>
                <a:cxn ang="0">
                  <a:pos x="T2" y="T3"/>
                </a:cxn>
                <a:cxn ang="0">
                  <a:pos x="T4" y="T5"/>
                </a:cxn>
              </a:cxnLst>
              <a:rect l="0" t="0" r="r" b="b"/>
              <a:pathLst>
                <a:path w="295" h="819">
                  <a:moveTo>
                    <a:pt x="295" y="0"/>
                  </a:moveTo>
                  <a:lnTo>
                    <a:pt x="0" y="819"/>
                  </a:lnTo>
                  <a:lnTo>
                    <a:pt x="295"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îšļíḍe">
              <a:extLst>
                <a:ext uri="{FF2B5EF4-FFF2-40B4-BE49-F238E27FC236}">
                  <a16:creationId xmlns:a16="http://schemas.microsoft.com/office/drawing/2014/main" id="{1BB4C1EB-CDCF-4974-AB12-DC6A0122BE00}"/>
                </a:ext>
              </a:extLst>
            </p:cNvPr>
            <p:cNvSpPr/>
            <p:nvPr/>
          </p:nvSpPr>
          <p:spPr bwMode="auto">
            <a:xfrm flipH="1">
              <a:off x="5694610" y="4500966"/>
              <a:ext cx="349695" cy="97084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išľîďê">
              <a:extLst>
                <a:ext uri="{FF2B5EF4-FFF2-40B4-BE49-F238E27FC236}">
                  <a16:creationId xmlns:a16="http://schemas.microsoft.com/office/drawing/2014/main" id="{1A8041A0-19CF-40A6-8CFC-3D30EB724400}"/>
                </a:ext>
              </a:extLst>
            </p:cNvPr>
            <p:cNvSpPr/>
            <p:nvPr/>
          </p:nvSpPr>
          <p:spPr bwMode="auto">
            <a:xfrm>
              <a:off x="5692237" y="4500966"/>
              <a:ext cx="354436" cy="973217"/>
            </a:xfrm>
            <a:custGeom>
              <a:avLst/>
              <a:gdLst>
                <a:gd name="T0" fmla="*/ 292 w 299"/>
                <a:gd name="T1" fmla="*/ 0 h 821"/>
                <a:gd name="T2" fmla="*/ 0 w 299"/>
                <a:gd name="T3" fmla="*/ 817 h 821"/>
                <a:gd name="T4" fmla="*/ 7 w 299"/>
                <a:gd name="T5" fmla="*/ 821 h 821"/>
                <a:gd name="T6" fmla="*/ 299 w 299"/>
                <a:gd name="T7" fmla="*/ 2 h 821"/>
                <a:gd name="T8" fmla="*/ 292 w 299"/>
                <a:gd name="T9" fmla="*/ 0 h 821"/>
              </a:gdLst>
              <a:ahLst/>
              <a:cxnLst>
                <a:cxn ang="0">
                  <a:pos x="T0" y="T1"/>
                </a:cxn>
                <a:cxn ang="0">
                  <a:pos x="T2" y="T3"/>
                </a:cxn>
                <a:cxn ang="0">
                  <a:pos x="T4" y="T5"/>
                </a:cxn>
                <a:cxn ang="0">
                  <a:pos x="T6" y="T7"/>
                </a:cxn>
                <a:cxn ang="0">
                  <a:pos x="T8" y="T9"/>
                </a:cxn>
              </a:cxnLst>
              <a:rect l="0" t="0" r="r" b="b"/>
              <a:pathLst>
                <a:path w="299" h="821">
                  <a:moveTo>
                    <a:pt x="292" y="0"/>
                  </a:moveTo>
                  <a:lnTo>
                    <a:pt x="0" y="817"/>
                  </a:lnTo>
                  <a:lnTo>
                    <a:pt x="7" y="821"/>
                  </a:lnTo>
                  <a:lnTo>
                    <a:pt x="299" y="2"/>
                  </a:lnTo>
                  <a:lnTo>
                    <a:pt x="2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ïśḷîdè">
              <a:extLst>
                <a:ext uri="{FF2B5EF4-FFF2-40B4-BE49-F238E27FC236}">
                  <a16:creationId xmlns:a16="http://schemas.microsoft.com/office/drawing/2014/main" id="{BEAC9798-CB18-43C8-B089-402EB408872A}"/>
                </a:ext>
              </a:extLst>
            </p:cNvPr>
            <p:cNvSpPr/>
            <p:nvPr/>
          </p:nvSpPr>
          <p:spPr bwMode="auto">
            <a:xfrm>
              <a:off x="5770475" y="4601725"/>
              <a:ext cx="233524" cy="118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íŝ1îḍè">
              <a:extLst>
                <a:ext uri="{FF2B5EF4-FFF2-40B4-BE49-F238E27FC236}">
                  <a16:creationId xmlns:a16="http://schemas.microsoft.com/office/drawing/2014/main" id="{30090EED-142B-492F-BCA4-35E6E63F271E}"/>
                </a:ext>
              </a:extLst>
            </p:cNvPr>
            <p:cNvSpPr/>
            <p:nvPr/>
          </p:nvSpPr>
          <p:spPr bwMode="auto">
            <a:xfrm>
              <a:off x="5739654" y="4677590"/>
              <a:ext cx="239451" cy="118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iślíḑè">
              <a:extLst>
                <a:ext uri="{FF2B5EF4-FFF2-40B4-BE49-F238E27FC236}">
                  <a16:creationId xmlns:a16="http://schemas.microsoft.com/office/drawing/2014/main" id="{5F9D538E-4073-4846-A2F6-B80A55CC2CA2}"/>
                </a:ext>
              </a:extLst>
            </p:cNvPr>
            <p:cNvSpPr/>
            <p:nvPr/>
          </p:nvSpPr>
          <p:spPr bwMode="auto">
            <a:xfrm>
              <a:off x="5712390" y="4757012"/>
              <a:ext cx="238266" cy="106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íṡ1ïďe">
              <a:extLst>
                <a:ext uri="{FF2B5EF4-FFF2-40B4-BE49-F238E27FC236}">
                  <a16:creationId xmlns:a16="http://schemas.microsoft.com/office/drawing/2014/main" id="{B26649D5-6223-4322-AA38-F74627BC0900}"/>
                </a:ext>
              </a:extLst>
            </p:cNvPr>
            <p:cNvSpPr/>
            <p:nvPr/>
          </p:nvSpPr>
          <p:spPr bwMode="auto">
            <a:xfrm>
              <a:off x="5686311" y="4835250"/>
              <a:ext cx="233524" cy="118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íSliḑe">
              <a:extLst>
                <a:ext uri="{FF2B5EF4-FFF2-40B4-BE49-F238E27FC236}">
                  <a16:creationId xmlns:a16="http://schemas.microsoft.com/office/drawing/2014/main" id="{75F280C4-30D9-446F-87A3-E750D62153E9}"/>
                </a:ext>
              </a:extLst>
            </p:cNvPr>
            <p:cNvSpPr/>
            <p:nvPr/>
          </p:nvSpPr>
          <p:spPr bwMode="auto">
            <a:xfrm>
              <a:off x="5655489" y="4911115"/>
              <a:ext cx="241822" cy="118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í$1ïďè">
              <a:extLst>
                <a:ext uri="{FF2B5EF4-FFF2-40B4-BE49-F238E27FC236}">
                  <a16:creationId xmlns:a16="http://schemas.microsoft.com/office/drawing/2014/main" id="{C0038818-CF53-4E5D-B4F2-950FDEF3F7DE}"/>
                </a:ext>
              </a:extLst>
            </p:cNvPr>
            <p:cNvSpPr/>
            <p:nvPr/>
          </p:nvSpPr>
          <p:spPr bwMode="auto">
            <a:xfrm>
              <a:off x="5636525" y="4990537"/>
              <a:ext cx="229969" cy="106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ïş1ïďê">
              <a:extLst>
                <a:ext uri="{FF2B5EF4-FFF2-40B4-BE49-F238E27FC236}">
                  <a16:creationId xmlns:a16="http://schemas.microsoft.com/office/drawing/2014/main" id="{7D6F906A-F858-4940-B0DF-F1CD6C2D0669}"/>
                </a:ext>
              </a:extLst>
            </p:cNvPr>
            <p:cNvSpPr/>
            <p:nvPr/>
          </p:nvSpPr>
          <p:spPr bwMode="auto">
            <a:xfrm>
              <a:off x="5602147" y="5068775"/>
              <a:ext cx="241822" cy="118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îSľiḋe">
              <a:extLst>
                <a:ext uri="{FF2B5EF4-FFF2-40B4-BE49-F238E27FC236}">
                  <a16:creationId xmlns:a16="http://schemas.microsoft.com/office/drawing/2014/main" id="{CCE40ED5-785D-49F1-A9FE-6856000865EC}"/>
                </a:ext>
              </a:extLst>
            </p:cNvPr>
            <p:cNvSpPr/>
            <p:nvPr/>
          </p:nvSpPr>
          <p:spPr bwMode="auto">
            <a:xfrm>
              <a:off x="5571327" y="5148195"/>
              <a:ext cx="241822" cy="106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ïŝlïḋè">
              <a:extLst>
                <a:ext uri="{FF2B5EF4-FFF2-40B4-BE49-F238E27FC236}">
                  <a16:creationId xmlns:a16="http://schemas.microsoft.com/office/drawing/2014/main" id="{216153E9-E767-4F98-B25D-5553C76D596A}"/>
                </a:ext>
              </a:extLst>
            </p:cNvPr>
            <p:cNvSpPr/>
            <p:nvPr/>
          </p:nvSpPr>
          <p:spPr bwMode="auto">
            <a:xfrm>
              <a:off x="5548803" y="5224062"/>
              <a:ext cx="231155" cy="106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ïšľîde">
              <a:extLst>
                <a:ext uri="{FF2B5EF4-FFF2-40B4-BE49-F238E27FC236}">
                  <a16:creationId xmlns:a16="http://schemas.microsoft.com/office/drawing/2014/main" id="{49FA8739-3844-43C6-A858-DF549D9FDCF4}"/>
                </a:ext>
              </a:extLst>
            </p:cNvPr>
            <p:cNvSpPr/>
            <p:nvPr/>
          </p:nvSpPr>
          <p:spPr bwMode="auto">
            <a:xfrm>
              <a:off x="6229226" y="1192503"/>
              <a:ext cx="110242" cy="282127"/>
            </a:xfrm>
            <a:custGeom>
              <a:avLst/>
              <a:gdLst>
                <a:gd name="T0" fmla="*/ 93 w 93"/>
                <a:gd name="T1" fmla="*/ 0 h 238"/>
                <a:gd name="T2" fmla="*/ 0 w 93"/>
                <a:gd name="T3" fmla="*/ 238 h 238"/>
                <a:gd name="T4" fmla="*/ 93 w 93"/>
                <a:gd name="T5" fmla="*/ 0 h 238"/>
              </a:gdLst>
              <a:ahLst/>
              <a:cxnLst>
                <a:cxn ang="0">
                  <a:pos x="T0" y="T1"/>
                </a:cxn>
                <a:cxn ang="0">
                  <a:pos x="T2" y="T3"/>
                </a:cxn>
                <a:cxn ang="0">
                  <a:pos x="T4" y="T5"/>
                </a:cxn>
              </a:cxnLst>
              <a:rect l="0" t="0" r="r" b="b"/>
              <a:pathLst>
                <a:path w="93" h="238">
                  <a:moveTo>
                    <a:pt x="93" y="0"/>
                  </a:moveTo>
                  <a:lnTo>
                    <a:pt x="0" y="238"/>
                  </a:lnTo>
                  <a:lnTo>
                    <a:pt x="93" y="0"/>
                  </a:lnTo>
                  <a:close/>
                </a:path>
              </a:pathLst>
            </a:custGeom>
            <a:solidFill>
              <a:srgbClr val="69A0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i$1ïḋè">
              <a:extLst>
                <a:ext uri="{FF2B5EF4-FFF2-40B4-BE49-F238E27FC236}">
                  <a16:creationId xmlns:a16="http://schemas.microsoft.com/office/drawing/2014/main" id="{14279201-8165-4972-AD0A-C02E586A8C87}"/>
                </a:ext>
              </a:extLst>
            </p:cNvPr>
            <p:cNvSpPr/>
            <p:nvPr/>
          </p:nvSpPr>
          <p:spPr bwMode="auto">
            <a:xfrm flipH="1">
              <a:off x="6229226" y="1192503"/>
              <a:ext cx="110242" cy="28212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í$lïḑé">
              <a:extLst>
                <a:ext uri="{FF2B5EF4-FFF2-40B4-BE49-F238E27FC236}">
                  <a16:creationId xmlns:a16="http://schemas.microsoft.com/office/drawing/2014/main" id="{F8DD15B5-ED73-4AEB-99BD-A1727813364A}"/>
                </a:ext>
              </a:extLst>
            </p:cNvPr>
            <p:cNvSpPr/>
            <p:nvPr/>
          </p:nvSpPr>
          <p:spPr bwMode="auto">
            <a:xfrm>
              <a:off x="6224485" y="1192503"/>
              <a:ext cx="120912" cy="284498"/>
            </a:xfrm>
            <a:custGeom>
              <a:avLst/>
              <a:gdLst>
                <a:gd name="T0" fmla="*/ 92 w 102"/>
                <a:gd name="T1" fmla="*/ 0 h 240"/>
                <a:gd name="T2" fmla="*/ 0 w 102"/>
                <a:gd name="T3" fmla="*/ 238 h 240"/>
                <a:gd name="T4" fmla="*/ 7 w 102"/>
                <a:gd name="T5" fmla="*/ 240 h 240"/>
                <a:gd name="T6" fmla="*/ 102 w 102"/>
                <a:gd name="T7" fmla="*/ 3 h 240"/>
                <a:gd name="T8" fmla="*/ 92 w 102"/>
                <a:gd name="T9" fmla="*/ 0 h 240"/>
              </a:gdLst>
              <a:ahLst/>
              <a:cxnLst>
                <a:cxn ang="0">
                  <a:pos x="T0" y="T1"/>
                </a:cxn>
                <a:cxn ang="0">
                  <a:pos x="T2" y="T3"/>
                </a:cxn>
                <a:cxn ang="0">
                  <a:pos x="T4" y="T5"/>
                </a:cxn>
                <a:cxn ang="0">
                  <a:pos x="T6" y="T7"/>
                </a:cxn>
                <a:cxn ang="0">
                  <a:pos x="T8" y="T9"/>
                </a:cxn>
              </a:cxnLst>
              <a:rect l="0" t="0" r="r" b="b"/>
              <a:pathLst>
                <a:path w="102" h="240">
                  <a:moveTo>
                    <a:pt x="92" y="0"/>
                  </a:moveTo>
                  <a:lnTo>
                    <a:pt x="0" y="238"/>
                  </a:lnTo>
                  <a:lnTo>
                    <a:pt x="7" y="240"/>
                  </a:lnTo>
                  <a:lnTo>
                    <a:pt x="102" y="3"/>
                  </a:lnTo>
                  <a:lnTo>
                    <a:pt x="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íṥľiḍê">
              <a:extLst>
                <a:ext uri="{FF2B5EF4-FFF2-40B4-BE49-F238E27FC236}">
                  <a16:creationId xmlns:a16="http://schemas.microsoft.com/office/drawing/2014/main" id="{355AB9D7-A250-43CF-97B1-A20915BDF843}"/>
                </a:ext>
              </a:extLst>
            </p:cNvPr>
            <p:cNvSpPr/>
            <p:nvPr/>
          </p:nvSpPr>
          <p:spPr bwMode="auto">
            <a:xfrm>
              <a:off x="6454452" y="3010913"/>
              <a:ext cx="458753" cy="476532"/>
            </a:xfrm>
            <a:custGeom>
              <a:avLst/>
              <a:gdLst>
                <a:gd name="T0" fmla="*/ 0 w 163"/>
                <a:gd name="T1" fmla="*/ 3 h 169"/>
                <a:gd name="T2" fmla="*/ 1 w 163"/>
                <a:gd name="T3" fmla="*/ 4 h 169"/>
                <a:gd name="T4" fmla="*/ 70 w 163"/>
                <a:gd name="T5" fmla="*/ 59 h 169"/>
                <a:gd name="T6" fmla="*/ 160 w 163"/>
                <a:gd name="T7" fmla="*/ 169 h 169"/>
                <a:gd name="T8" fmla="*/ 163 w 163"/>
                <a:gd name="T9" fmla="*/ 167 h 169"/>
                <a:gd name="T10" fmla="*/ 66 w 163"/>
                <a:gd name="T11" fmla="*/ 50 h 169"/>
                <a:gd name="T12" fmla="*/ 2 w 163"/>
                <a:gd name="T13" fmla="*/ 0 h 169"/>
                <a:gd name="T14" fmla="*/ 0 w 163"/>
                <a:gd name="T15" fmla="*/ 3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69">
                  <a:moveTo>
                    <a:pt x="0" y="3"/>
                  </a:moveTo>
                  <a:cubicBezTo>
                    <a:pt x="0" y="3"/>
                    <a:pt x="0" y="3"/>
                    <a:pt x="1" y="4"/>
                  </a:cubicBezTo>
                  <a:cubicBezTo>
                    <a:pt x="8" y="8"/>
                    <a:pt x="37" y="29"/>
                    <a:pt x="70" y="59"/>
                  </a:cubicBezTo>
                  <a:cubicBezTo>
                    <a:pt x="103" y="89"/>
                    <a:pt x="139" y="128"/>
                    <a:pt x="160" y="169"/>
                  </a:cubicBezTo>
                  <a:cubicBezTo>
                    <a:pt x="163" y="167"/>
                    <a:pt x="163" y="167"/>
                    <a:pt x="163" y="167"/>
                  </a:cubicBezTo>
                  <a:cubicBezTo>
                    <a:pt x="141" y="123"/>
                    <a:pt x="101" y="81"/>
                    <a:pt x="66" y="50"/>
                  </a:cubicBezTo>
                  <a:cubicBezTo>
                    <a:pt x="31" y="19"/>
                    <a:pt x="2" y="0"/>
                    <a:pt x="2" y="0"/>
                  </a:cubicBezTo>
                  <a:cubicBezTo>
                    <a:pt x="0" y="3"/>
                    <a:pt x="0" y="3"/>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ïśḻiḋê">
              <a:extLst>
                <a:ext uri="{FF2B5EF4-FFF2-40B4-BE49-F238E27FC236}">
                  <a16:creationId xmlns:a16="http://schemas.microsoft.com/office/drawing/2014/main" id="{D21E6AB5-3F80-4DDE-B0AA-16FF58FE5898}"/>
                </a:ext>
              </a:extLst>
            </p:cNvPr>
            <p:cNvSpPr/>
            <p:nvPr/>
          </p:nvSpPr>
          <p:spPr bwMode="auto">
            <a:xfrm>
              <a:off x="7292534" y="2262924"/>
              <a:ext cx="675680" cy="253675"/>
            </a:xfrm>
            <a:custGeom>
              <a:avLst/>
              <a:gdLst>
                <a:gd name="T0" fmla="*/ 240 w 240"/>
                <a:gd name="T1" fmla="*/ 89 h 90"/>
                <a:gd name="T2" fmla="*/ 213 w 240"/>
                <a:gd name="T3" fmla="*/ 62 h 90"/>
                <a:gd name="T4" fmla="*/ 200 w 240"/>
                <a:gd name="T5" fmla="*/ 65 h 90"/>
                <a:gd name="T6" fmla="*/ 126 w 240"/>
                <a:gd name="T7" fmla="*/ 0 h 90"/>
                <a:gd name="T8" fmla="*/ 55 w 240"/>
                <a:gd name="T9" fmla="*/ 50 h 90"/>
                <a:gd name="T10" fmla="*/ 42 w 240"/>
                <a:gd name="T11" fmla="*/ 47 h 90"/>
                <a:gd name="T12" fmla="*/ 0 w 240"/>
                <a:gd name="T13" fmla="*/ 89 h 90"/>
                <a:gd name="T14" fmla="*/ 0 w 240"/>
                <a:gd name="T15" fmla="*/ 90 h 90"/>
                <a:gd name="T16" fmla="*/ 240 w 240"/>
                <a:gd name="T17" fmla="*/ 90 h 90"/>
                <a:gd name="T18" fmla="*/ 240 w 240"/>
                <a:gd name="T19"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90">
                  <a:moveTo>
                    <a:pt x="240" y="89"/>
                  </a:moveTo>
                  <a:cubicBezTo>
                    <a:pt x="240" y="74"/>
                    <a:pt x="228" y="62"/>
                    <a:pt x="213" y="62"/>
                  </a:cubicBezTo>
                  <a:cubicBezTo>
                    <a:pt x="208" y="62"/>
                    <a:pt x="204" y="63"/>
                    <a:pt x="200" y="65"/>
                  </a:cubicBezTo>
                  <a:cubicBezTo>
                    <a:pt x="195" y="28"/>
                    <a:pt x="164" y="0"/>
                    <a:pt x="126" y="0"/>
                  </a:cubicBezTo>
                  <a:cubicBezTo>
                    <a:pt x="93" y="0"/>
                    <a:pt x="66" y="21"/>
                    <a:pt x="55" y="50"/>
                  </a:cubicBezTo>
                  <a:cubicBezTo>
                    <a:pt x="51" y="48"/>
                    <a:pt x="47" y="47"/>
                    <a:pt x="42" y="47"/>
                  </a:cubicBezTo>
                  <a:cubicBezTo>
                    <a:pt x="19" y="47"/>
                    <a:pt x="0" y="66"/>
                    <a:pt x="0" y="89"/>
                  </a:cubicBezTo>
                  <a:cubicBezTo>
                    <a:pt x="0" y="90"/>
                    <a:pt x="0" y="90"/>
                    <a:pt x="0" y="90"/>
                  </a:cubicBezTo>
                  <a:cubicBezTo>
                    <a:pt x="240" y="90"/>
                    <a:pt x="240" y="90"/>
                    <a:pt x="240" y="90"/>
                  </a:cubicBezTo>
                  <a:lnTo>
                    <a:pt x="240" y="89"/>
                  </a:ln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ïṡḻîďe">
              <a:extLst>
                <a:ext uri="{FF2B5EF4-FFF2-40B4-BE49-F238E27FC236}">
                  <a16:creationId xmlns:a16="http://schemas.microsoft.com/office/drawing/2014/main" id="{18476A8B-93F7-40CB-B882-94076EB1387D}"/>
                </a:ext>
              </a:extLst>
            </p:cNvPr>
            <p:cNvSpPr/>
            <p:nvPr/>
          </p:nvSpPr>
          <p:spPr bwMode="auto">
            <a:xfrm>
              <a:off x="7191775" y="2504744"/>
              <a:ext cx="958994" cy="11854"/>
            </a:xfrm>
            <a:prstGeom prst="rect">
              <a:avLst/>
            </a:prstGeom>
            <a:solidFill>
              <a:srgbClr val="EF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ïśḷiḑé">
              <a:extLst>
                <a:ext uri="{FF2B5EF4-FFF2-40B4-BE49-F238E27FC236}">
                  <a16:creationId xmlns:a16="http://schemas.microsoft.com/office/drawing/2014/main" id="{56B6EA1D-1FDE-4E1B-8AF6-B4EDFD26F417}"/>
                </a:ext>
              </a:extLst>
            </p:cNvPr>
            <p:cNvSpPr/>
            <p:nvPr/>
          </p:nvSpPr>
          <p:spPr bwMode="auto">
            <a:xfrm>
              <a:off x="4375254" y="1359644"/>
              <a:ext cx="673310" cy="252492"/>
            </a:xfrm>
            <a:custGeom>
              <a:avLst/>
              <a:gdLst>
                <a:gd name="T0" fmla="*/ 239 w 239"/>
                <a:gd name="T1" fmla="*/ 89 h 90"/>
                <a:gd name="T2" fmla="*/ 212 w 239"/>
                <a:gd name="T3" fmla="*/ 62 h 90"/>
                <a:gd name="T4" fmla="*/ 199 w 239"/>
                <a:gd name="T5" fmla="*/ 65 h 90"/>
                <a:gd name="T6" fmla="*/ 125 w 239"/>
                <a:gd name="T7" fmla="*/ 0 h 90"/>
                <a:gd name="T8" fmla="*/ 55 w 239"/>
                <a:gd name="T9" fmla="*/ 49 h 90"/>
                <a:gd name="T10" fmla="*/ 42 w 239"/>
                <a:gd name="T11" fmla="*/ 47 h 90"/>
                <a:gd name="T12" fmla="*/ 0 w 239"/>
                <a:gd name="T13" fmla="*/ 89 h 90"/>
                <a:gd name="T14" fmla="*/ 0 w 239"/>
                <a:gd name="T15" fmla="*/ 90 h 90"/>
                <a:gd name="T16" fmla="*/ 239 w 239"/>
                <a:gd name="T17" fmla="*/ 90 h 90"/>
                <a:gd name="T18" fmla="*/ 239 w 239"/>
                <a:gd name="T19" fmla="*/ 8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90">
                  <a:moveTo>
                    <a:pt x="239" y="89"/>
                  </a:moveTo>
                  <a:cubicBezTo>
                    <a:pt x="239" y="74"/>
                    <a:pt x="227" y="62"/>
                    <a:pt x="212" y="62"/>
                  </a:cubicBezTo>
                  <a:cubicBezTo>
                    <a:pt x="208" y="62"/>
                    <a:pt x="203" y="63"/>
                    <a:pt x="199" y="65"/>
                  </a:cubicBezTo>
                  <a:cubicBezTo>
                    <a:pt x="195" y="28"/>
                    <a:pt x="163" y="0"/>
                    <a:pt x="125" y="0"/>
                  </a:cubicBezTo>
                  <a:cubicBezTo>
                    <a:pt x="93" y="0"/>
                    <a:pt x="65" y="20"/>
                    <a:pt x="55" y="49"/>
                  </a:cubicBezTo>
                  <a:cubicBezTo>
                    <a:pt x="51" y="48"/>
                    <a:pt x="46" y="47"/>
                    <a:pt x="42" y="47"/>
                  </a:cubicBezTo>
                  <a:cubicBezTo>
                    <a:pt x="18" y="47"/>
                    <a:pt x="0" y="66"/>
                    <a:pt x="0" y="89"/>
                  </a:cubicBezTo>
                  <a:cubicBezTo>
                    <a:pt x="0" y="90"/>
                    <a:pt x="0" y="90"/>
                    <a:pt x="0" y="90"/>
                  </a:cubicBezTo>
                  <a:cubicBezTo>
                    <a:pt x="239" y="90"/>
                    <a:pt x="239" y="90"/>
                    <a:pt x="239" y="90"/>
                  </a:cubicBezTo>
                  <a:lnTo>
                    <a:pt x="239" y="89"/>
                  </a:lnTo>
                  <a:close/>
                </a:path>
              </a:pathLst>
            </a:custGeom>
            <a:solidFill>
              <a:srgbClr val="EF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îṣḷiďê">
              <a:extLst>
                <a:ext uri="{FF2B5EF4-FFF2-40B4-BE49-F238E27FC236}">
                  <a16:creationId xmlns:a16="http://schemas.microsoft.com/office/drawing/2014/main" id="{13DB844A-07FB-4806-9E31-C0A929371691}"/>
                </a:ext>
              </a:extLst>
            </p:cNvPr>
            <p:cNvSpPr/>
            <p:nvPr/>
          </p:nvSpPr>
          <p:spPr bwMode="auto">
            <a:xfrm>
              <a:off x="4274495" y="1601467"/>
              <a:ext cx="958994" cy="10668"/>
            </a:xfrm>
            <a:prstGeom prst="rect">
              <a:avLst/>
            </a:prstGeom>
            <a:solidFill>
              <a:srgbClr val="EFF7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096" name="矩形 5">
            <a:extLst>
              <a:ext uri="{FF2B5EF4-FFF2-40B4-BE49-F238E27FC236}">
                <a16:creationId xmlns:a16="http://schemas.microsoft.com/office/drawing/2014/main" id="{4B42EF73-80BA-BCBA-ED0F-DA69A165D593}"/>
              </a:ext>
            </a:extLst>
          </p:cNvPr>
          <p:cNvSpPr/>
          <p:nvPr/>
        </p:nvSpPr>
        <p:spPr>
          <a:xfrm>
            <a:off x="796390" y="3643364"/>
            <a:ext cx="5630979" cy="338554"/>
          </a:xfrm>
          <a:prstGeom prst="rect">
            <a:avLst/>
          </a:prstGeom>
        </p:spPr>
        <p:txBody>
          <a:bodyPr wrap="square">
            <a:spAutoFit/>
          </a:bodyPr>
          <a:lstStyle/>
          <a:p>
            <a:pPr algn="just"/>
            <a:r>
              <a:rPr lang="en-US" altLang="zh-CN" sz="1600" dirty="0">
                <a:solidFill>
                  <a:srgbClr val="000000"/>
                </a:solidFill>
                <a:latin typeface="Times" pitchFamily="2" charset="0"/>
                <a:ea typeface="宋体" panose="02010600030101010101" pitchFamily="2" charset="-122"/>
                <a:cs typeface="Arial" panose="020B0604020202020204" pitchFamily="34" charset="0"/>
              </a:rPr>
              <a:t>Fig.</a:t>
            </a:r>
            <a:r>
              <a:rPr lang="zh-CN" altLang="en-US" sz="1600" dirty="0">
                <a:solidFill>
                  <a:srgbClr val="000000"/>
                </a:solidFill>
                <a:latin typeface="Times" pitchFamily="2" charset="0"/>
                <a:ea typeface="宋体" panose="02010600030101010101" pitchFamily="2" charset="-122"/>
                <a:cs typeface="Arial" panose="020B0604020202020204" pitchFamily="34" charset="0"/>
              </a:rPr>
              <a:t> </a:t>
            </a:r>
            <a:r>
              <a:rPr lang="en-US" altLang="zh-CN" sz="1600" dirty="0">
                <a:solidFill>
                  <a:srgbClr val="000000"/>
                </a:solidFill>
                <a:latin typeface="Times" pitchFamily="2" charset="0"/>
                <a:ea typeface="宋体" panose="02010600030101010101" pitchFamily="2" charset="-122"/>
                <a:cs typeface="Arial" panose="020B0604020202020204" pitchFamily="34" charset="0"/>
              </a:rPr>
              <a:t>The Outline of a round of the KATAN/KTANTAN ciphers</a:t>
            </a:r>
          </a:p>
        </p:txBody>
      </p:sp>
      <p:pic>
        <p:nvPicPr>
          <p:cNvPr id="4097" name="Picture 4096">
            <a:extLst>
              <a:ext uri="{FF2B5EF4-FFF2-40B4-BE49-F238E27FC236}">
                <a16:creationId xmlns:a16="http://schemas.microsoft.com/office/drawing/2014/main" id="{E52F1C38-7C57-D9FC-BCFE-A5BBE4F5CC0D}"/>
              </a:ext>
            </a:extLst>
          </p:cNvPr>
          <p:cNvPicPr>
            <a:picLocks noChangeAspect="1"/>
          </p:cNvPicPr>
          <p:nvPr/>
        </p:nvPicPr>
        <p:blipFill>
          <a:blip r:embed="rId3"/>
          <a:stretch>
            <a:fillRect/>
          </a:stretch>
        </p:blipFill>
        <p:spPr>
          <a:xfrm>
            <a:off x="650102" y="1047516"/>
            <a:ext cx="5212168" cy="2549430"/>
          </a:xfrm>
          <a:prstGeom prst="rect">
            <a:avLst/>
          </a:prstGeom>
        </p:spPr>
      </p:pic>
      <p:sp>
        <p:nvSpPr>
          <p:cNvPr id="5" name="灯片编号占位符 4">
            <a:extLst>
              <a:ext uri="{FF2B5EF4-FFF2-40B4-BE49-F238E27FC236}">
                <a16:creationId xmlns:a16="http://schemas.microsoft.com/office/drawing/2014/main" id="{79D9A0CF-0CED-D7DD-2713-80059F31FA02}"/>
              </a:ext>
            </a:extLst>
          </p:cNvPr>
          <p:cNvSpPr>
            <a:spLocks noGrp="1"/>
          </p:cNvSpPr>
          <p:nvPr>
            <p:ph type="sldNum" sz="quarter" idx="12"/>
          </p:nvPr>
        </p:nvSpPr>
        <p:spPr/>
        <p:txBody>
          <a:bodyPr/>
          <a:lstStyle/>
          <a:p>
            <a:fld id="{DE889C00-3007-445F-903C-C55D6E6A648E}" type="slidenum">
              <a:rPr lang="zh-CN" altLang="en-US" smtClean="0"/>
              <a:pPr/>
              <a:t>6</a:t>
            </a:fld>
            <a:endParaRPr lang="zh-CN" altLang="en-US"/>
          </a:p>
        </p:txBody>
      </p:sp>
    </p:spTree>
    <p:extLst>
      <p:ext uri="{BB962C8B-B14F-4D97-AF65-F5344CB8AC3E}">
        <p14:creationId xmlns:p14="http://schemas.microsoft.com/office/powerpoint/2010/main" val="394585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7D36AB-5637-4C46-A97D-041BE42A7F21}"/>
              </a:ext>
            </a:extLst>
          </p:cNvPr>
          <p:cNvSpPr>
            <a:spLocks noGrp="1"/>
          </p:cNvSpPr>
          <p:nvPr>
            <p:ph type="title"/>
          </p:nvPr>
        </p:nvSpPr>
        <p:spPr>
          <a:xfrm>
            <a:off x="3611880" y="230255"/>
            <a:ext cx="7990840" cy="480131"/>
          </a:xfrm>
        </p:spPr>
        <p:txBody>
          <a:bodyPr/>
          <a:lstStyle/>
          <a:p>
            <a:r>
              <a:rPr lang="en-US" altLang="zh-CN" dirty="0"/>
              <a:t>Background-Lightweight</a:t>
            </a:r>
            <a:r>
              <a:rPr lang="zh-CN" altLang="en-US" dirty="0"/>
              <a:t> </a:t>
            </a:r>
            <a:r>
              <a:rPr lang="en-US" altLang="zh-CN" dirty="0"/>
              <a:t>Cipher</a:t>
            </a:r>
            <a:r>
              <a:rPr lang="en-GB" altLang="zh-CN" dirty="0"/>
              <a:t> </a:t>
            </a:r>
            <a:endParaRPr lang="zh-CN" altLang="en-US" dirty="0"/>
          </a:p>
        </p:txBody>
      </p:sp>
      <p:sp>
        <p:nvSpPr>
          <p:cNvPr id="3" name="矩形: 圆角 2">
            <a:extLst>
              <a:ext uri="{FF2B5EF4-FFF2-40B4-BE49-F238E27FC236}">
                <a16:creationId xmlns:a16="http://schemas.microsoft.com/office/drawing/2014/main" id="{29F18787-46A8-45E8-8D10-3A4F3F0034F5}"/>
              </a:ext>
            </a:extLst>
          </p:cNvPr>
          <p:cNvSpPr/>
          <p:nvPr/>
        </p:nvSpPr>
        <p:spPr>
          <a:xfrm>
            <a:off x="5712524" y="1021322"/>
            <a:ext cx="5890196" cy="4504133"/>
          </a:xfrm>
          <a:prstGeom prst="roundRect">
            <a:avLst>
              <a:gd name="adj" fmla="val 7403"/>
            </a:avLst>
          </a:prstGeom>
          <a:solidFill>
            <a:srgbClr val="393E4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bg1"/>
              </a:solidFill>
              <a:latin typeface="+mj-ea"/>
              <a:ea typeface="+mj-ea"/>
            </a:endParaRPr>
          </a:p>
        </p:txBody>
      </p:sp>
      <p:sp>
        <p:nvSpPr>
          <p:cNvPr id="5" name="文本框 4">
            <a:extLst>
              <a:ext uri="{FF2B5EF4-FFF2-40B4-BE49-F238E27FC236}">
                <a16:creationId xmlns:a16="http://schemas.microsoft.com/office/drawing/2014/main" id="{47FD9C42-21AB-4EF3-9B1E-F3694DA72F54}"/>
              </a:ext>
            </a:extLst>
          </p:cNvPr>
          <p:cNvSpPr txBox="1"/>
          <p:nvPr/>
        </p:nvSpPr>
        <p:spPr>
          <a:xfrm>
            <a:off x="5800551" y="1138319"/>
            <a:ext cx="5678598" cy="3120919"/>
          </a:xfrm>
          <a:prstGeom prst="rect">
            <a:avLst/>
          </a:prstGeom>
          <a:noFill/>
        </p:spPr>
        <p:txBody>
          <a:bodyPr wrap="square">
            <a:spAutoFit/>
          </a:bodyPr>
          <a:lstStyle/>
          <a:p>
            <a:pPr marL="342900" indent="-342900" algn="just">
              <a:lnSpc>
                <a:spcPct val="110000"/>
              </a:lnSpc>
              <a:buFont typeface="Arial" panose="020B0604020202020204" pitchFamily="34" charset="0"/>
              <a:buChar char="•"/>
            </a:pPr>
            <a:r>
              <a:rPr lang="en-US" altLang="zh-CN" sz="2000" b="0" i="0" u="none" strike="noStrike" dirty="0">
                <a:solidFill>
                  <a:schemeClr val="bg1"/>
                </a:solidFill>
                <a:effectLst/>
                <a:latin typeface="Open Sans" panose="020F0502020204030204" pitchFamily="34" charset="0"/>
              </a:rPr>
              <a:t>KATAN family has three variants - KATAN32, KATAN48 and KATAN64. </a:t>
            </a:r>
          </a:p>
          <a:p>
            <a:pPr marL="342900" indent="-342900" algn="just">
              <a:lnSpc>
                <a:spcPct val="110000"/>
              </a:lnSpc>
              <a:buFont typeface="Arial" panose="020B0604020202020204" pitchFamily="34" charset="0"/>
              <a:buChar char="•"/>
            </a:pPr>
            <a:r>
              <a:rPr lang="en-US" altLang="zh-CN" sz="2000" dirty="0">
                <a:solidFill>
                  <a:schemeClr val="bg1"/>
                </a:solidFill>
                <a:latin typeface="Open Sans" panose="020F0502020204030204" pitchFamily="34" charset="0"/>
              </a:rPr>
              <a:t>The name implies the block size, e.g. KATAN32 has a 32-bit block size.</a:t>
            </a:r>
            <a:endParaRPr lang="en-US" altLang="zh-CN" sz="2000" b="0" i="0" u="none" strike="noStrike" dirty="0">
              <a:solidFill>
                <a:schemeClr val="bg1"/>
              </a:solidFill>
              <a:effectLst/>
              <a:latin typeface="Open Sans" panose="020F0502020204030204" pitchFamily="34" charset="0"/>
            </a:endParaRPr>
          </a:p>
          <a:p>
            <a:pPr marL="342900" indent="-342900" algn="just">
              <a:lnSpc>
                <a:spcPct val="110000"/>
              </a:lnSpc>
              <a:buFont typeface="Arial" panose="020B0604020202020204" pitchFamily="34" charset="0"/>
              <a:buChar char="•"/>
            </a:pPr>
            <a:r>
              <a:rPr lang="en-US" altLang="zh-CN" sz="2000" dirty="0">
                <a:solidFill>
                  <a:schemeClr val="bg1"/>
                </a:solidFill>
                <a:latin typeface="Open Sans" panose="020F0502020204030204" pitchFamily="34" charset="0"/>
              </a:rPr>
              <a:t>It uses an 80-bit secret key that is expanded into 508 subkey bits.</a:t>
            </a:r>
          </a:p>
          <a:p>
            <a:pPr marL="342900" indent="-342900" algn="just">
              <a:lnSpc>
                <a:spcPct val="110000"/>
              </a:lnSpc>
              <a:buFont typeface="Arial" panose="020B0604020202020204" pitchFamily="34" charset="0"/>
              <a:buChar char="•"/>
            </a:pPr>
            <a:r>
              <a:rPr lang="en-US" altLang="zh-CN" sz="2000" dirty="0">
                <a:solidFill>
                  <a:schemeClr val="bg1"/>
                </a:solidFill>
                <a:latin typeface="Open Sans" panose="020F0502020204030204" pitchFamily="34" charset="0"/>
              </a:rPr>
              <a:t>There is a variant of KATAN known as KTANTAN with a simplified key schedule.</a:t>
            </a:r>
          </a:p>
          <a:p>
            <a:pPr marL="342900" indent="-342900" algn="just">
              <a:lnSpc>
                <a:spcPct val="110000"/>
              </a:lnSpc>
              <a:buFont typeface="Arial" panose="020B0604020202020204" pitchFamily="34" charset="0"/>
              <a:buChar char="•"/>
            </a:pPr>
            <a:r>
              <a:rPr lang="en-US" altLang="zh-CN" sz="2000" b="0" i="0" u="none" strike="noStrike" dirty="0">
                <a:solidFill>
                  <a:schemeClr val="bg1"/>
                </a:solidFill>
                <a:effectLst/>
                <a:latin typeface="Open Sans" panose="020F0502020204030204" pitchFamily="34" charset="0"/>
              </a:rPr>
              <a:t>This </a:t>
            </a:r>
            <a:r>
              <a:rPr lang="en-US" altLang="zh-CN" sz="2000" dirty="0">
                <a:solidFill>
                  <a:schemeClr val="bg1"/>
                </a:solidFill>
                <a:latin typeface="Open Sans" panose="020F0502020204030204" pitchFamily="34" charset="0"/>
              </a:rPr>
              <a:t>study focus on KATAN32.</a:t>
            </a:r>
            <a:endParaRPr lang="en-US" altLang="zh-CN" sz="2000" b="0" i="0" u="none" strike="noStrike" dirty="0">
              <a:solidFill>
                <a:schemeClr val="bg1"/>
              </a:solidFill>
              <a:effectLst/>
              <a:latin typeface="Open Sans" panose="020F0502020204030204" pitchFamily="34" charset="0"/>
            </a:endParaRPr>
          </a:p>
        </p:txBody>
      </p:sp>
      <p:sp>
        <p:nvSpPr>
          <p:cNvPr id="6" name="矩形 5">
            <a:extLst>
              <a:ext uri="{FF2B5EF4-FFF2-40B4-BE49-F238E27FC236}">
                <a16:creationId xmlns:a16="http://schemas.microsoft.com/office/drawing/2014/main" id="{8E0CC90F-7074-4DC3-A8D3-53CF9FC7DE6E}"/>
              </a:ext>
            </a:extLst>
          </p:cNvPr>
          <p:cNvSpPr/>
          <p:nvPr/>
        </p:nvSpPr>
        <p:spPr>
          <a:xfrm>
            <a:off x="695323" y="6049361"/>
            <a:ext cx="4644000" cy="584775"/>
          </a:xfrm>
          <a:prstGeom prst="rect">
            <a:avLst/>
          </a:prstGeom>
        </p:spPr>
        <p:txBody>
          <a:bodyPr wrap="square">
            <a:spAutoFit/>
          </a:bodyPr>
          <a:lstStyle/>
          <a:p>
            <a:pPr algn="just"/>
            <a:r>
              <a:rPr lang="en-US" altLang="zh-CN" sz="1600" dirty="0">
                <a:solidFill>
                  <a:srgbClr val="000000"/>
                </a:solidFill>
                <a:latin typeface="Times" pitchFamily="2" charset="0"/>
                <a:ea typeface="宋体" panose="02010600030101010101" pitchFamily="2" charset="-122"/>
                <a:cs typeface="Arial" panose="020B0604020202020204" pitchFamily="34" charset="0"/>
              </a:rPr>
              <a:t>Table 1. </a:t>
            </a:r>
            <a:r>
              <a:rPr lang="fr-FR" altLang="zh-CN" sz="1600" dirty="0" err="1">
                <a:solidFill>
                  <a:srgbClr val="000000"/>
                </a:solidFill>
                <a:latin typeface="Times" pitchFamily="2" charset="0"/>
                <a:ea typeface="宋体" panose="02010600030101010101" pitchFamily="2" charset="-122"/>
                <a:cs typeface="Arial" panose="020B0604020202020204" pitchFamily="34" charset="0"/>
              </a:rPr>
              <a:t>Comparison</a:t>
            </a:r>
            <a:r>
              <a:rPr lang="fr-FR" altLang="zh-CN" sz="1600" dirty="0">
                <a:solidFill>
                  <a:srgbClr val="000000"/>
                </a:solidFill>
                <a:latin typeface="Times" pitchFamily="2" charset="0"/>
                <a:ea typeface="宋体" panose="02010600030101010101" pitchFamily="2" charset="-122"/>
                <a:cs typeface="Arial" panose="020B0604020202020204" pitchFamily="34" charset="0"/>
              </a:rPr>
              <a:t> of </a:t>
            </a:r>
            <a:r>
              <a:rPr lang="fr-FR" altLang="zh-CN" sz="1600" dirty="0" err="1">
                <a:solidFill>
                  <a:srgbClr val="000000"/>
                </a:solidFill>
                <a:latin typeface="Times" pitchFamily="2" charset="0"/>
                <a:ea typeface="宋体" panose="02010600030101010101" pitchFamily="2" charset="-122"/>
                <a:cs typeface="Arial" panose="020B0604020202020204" pitchFamily="34" charset="0"/>
              </a:rPr>
              <a:t>Ciphers</a:t>
            </a:r>
            <a:r>
              <a:rPr lang="fr-FR" altLang="zh-CN" sz="1600" dirty="0">
                <a:solidFill>
                  <a:srgbClr val="000000"/>
                </a:solidFill>
                <a:latin typeface="Times" pitchFamily="2" charset="0"/>
                <a:ea typeface="宋体" panose="02010600030101010101" pitchFamily="2" charset="-122"/>
                <a:cs typeface="Arial" panose="020B0604020202020204" pitchFamily="34" charset="0"/>
              </a:rPr>
              <a:t> </a:t>
            </a:r>
            <a:r>
              <a:rPr lang="fr-FR" altLang="zh-CN" sz="1600" dirty="0" err="1">
                <a:solidFill>
                  <a:srgbClr val="000000"/>
                </a:solidFill>
                <a:latin typeface="Times" pitchFamily="2" charset="0"/>
                <a:ea typeface="宋体" panose="02010600030101010101" pitchFamily="2" charset="-122"/>
                <a:cs typeface="Arial" panose="020B0604020202020204" pitchFamily="34" charset="0"/>
              </a:rPr>
              <a:t>Designed</a:t>
            </a:r>
            <a:r>
              <a:rPr lang="fr-FR" altLang="zh-CN" sz="1600" dirty="0">
                <a:solidFill>
                  <a:srgbClr val="000000"/>
                </a:solidFill>
                <a:latin typeface="Times" pitchFamily="2" charset="0"/>
                <a:ea typeface="宋体" panose="02010600030101010101" pitchFamily="2" charset="-122"/>
                <a:cs typeface="Arial" panose="020B0604020202020204" pitchFamily="34" charset="0"/>
              </a:rPr>
              <a:t> for Low-End </a:t>
            </a:r>
            <a:r>
              <a:rPr lang="fr-FR" altLang="zh-CN" sz="1600" dirty="0" err="1">
                <a:solidFill>
                  <a:srgbClr val="000000"/>
                </a:solidFill>
                <a:latin typeface="Times" pitchFamily="2" charset="0"/>
                <a:ea typeface="宋体" panose="02010600030101010101" pitchFamily="2" charset="-122"/>
                <a:cs typeface="Arial" panose="020B0604020202020204" pitchFamily="34" charset="0"/>
              </a:rPr>
              <a:t>Environments</a:t>
            </a:r>
            <a:r>
              <a:rPr lang="fr-FR" altLang="zh-CN" sz="1600" dirty="0">
                <a:solidFill>
                  <a:srgbClr val="000000"/>
                </a:solidFill>
                <a:latin typeface="Times" pitchFamily="2" charset="0"/>
                <a:ea typeface="宋体" panose="02010600030101010101" pitchFamily="2" charset="-122"/>
                <a:cs typeface="Arial" panose="020B0604020202020204" pitchFamily="34" charset="0"/>
              </a:rPr>
              <a:t> (</a:t>
            </a:r>
            <a:r>
              <a:rPr lang="fr-FR" altLang="zh-CN" sz="1600" dirty="0" err="1">
                <a:solidFill>
                  <a:srgbClr val="000000"/>
                </a:solidFill>
                <a:latin typeface="Times" pitchFamily="2" charset="0"/>
                <a:ea typeface="宋体" panose="02010600030101010101" pitchFamily="2" charset="-122"/>
                <a:cs typeface="Arial" panose="020B0604020202020204" pitchFamily="34" charset="0"/>
              </a:rPr>
              <a:t>optimized</a:t>
            </a:r>
            <a:r>
              <a:rPr lang="fr-FR" altLang="zh-CN" sz="1600" dirty="0">
                <a:solidFill>
                  <a:srgbClr val="000000"/>
                </a:solidFill>
                <a:latin typeface="Times" pitchFamily="2" charset="0"/>
                <a:ea typeface="宋体" panose="02010600030101010101" pitchFamily="2" charset="-122"/>
                <a:cs typeface="Arial" panose="020B0604020202020204" pitchFamily="34" charset="0"/>
              </a:rPr>
              <a:t> for size).</a:t>
            </a:r>
            <a:endParaRPr lang="en-US" altLang="zh-CN" sz="1600" dirty="0">
              <a:solidFill>
                <a:srgbClr val="000000"/>
              </a:solidFill>
              <a:latin typeface="Times" pitchFamily="2" charset="0"/>
              <a:ea typeface="宋体" panose="02010600030101010101" pitchFamily="2" charset="-122"/>
              <a:cs typeface="Arial" panose="020B0604020202020204" pitchFamily="34" charset="0"/>
            </a:endParaRPr>
          </a:p>
        </p:txBody>
      </p:sp>
      <p:grpSp>
        <p:nvGrpSpPr>
          <p:cNvPr id="7" name="78bf4826-091c-46a6-8922-f4ba24d0d12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16CF339-113A-4D6C-B3D7-EF60B94E810B}"/>
              </a:ext>
            </a:extLst>
          </p:cNvPr>
          <p:cNvGrpSpPr>
            <a:grpSpLocks noChangeAspect="1"/>
          </p:cNvGrpSpPr>
          <p:nvPr>
            <p:custDataLst>
              <p:tags r:id="rId1"/>
            </p:custDataLst>
          </p:nvPr>
        </p:nvGrpSpPr>
        <p:grpSpPr>
          <a:xfrm>
            <a:off x="10553956" y="5579318"/>
            <a:ext cx="1048764" cy="940085"/>
            <a:chOff x="4108027" y="1647031"/>
            <a:chExt cx="3975947" cy="3563938"/>
          </a:xfrm>
        </p:grpSpPr>
        <p:sp>
          <p:nvSpPr>
            <p:cNvPr id="8" name="íš1ïḋe">
              <a:extLst>
                <a:ext uri="{FF2B5EF4-FFF2-40B4-BE49-F238E27FC236}">
                  <a16:creationId xmlns:a16="http://schemas.microsoft.com/office/drawing/2014/main" id="{D777CB91-48D4-49FB-AC93-60B9BC0AF05A}"/>
                </a:ext>
              </a:extLst>
            </p:cNvPr>
            <p:cNvSpPr/>
            <p:nvPr/>
          </p:nvSpPr>
          <p:spPr bwMode="auto">
            <a:xfrm>
              <a:off x="4108027" y="1647031"/>
              <a:ext cx="3975947" cy="3563938"/>
            </a:xfrm>
            <a:custGeom>
              <a:avLst/>
              <a:gdLst>
                <a:gd name="T0" fmla="*/ 1592 w 1592"/>
                <a:gd name="T1" fmla="*/ 796 h 1429"/>
                <a:gd name="T2" fmla="*/ 1277 w 1592"/>
                <a:gd name="T3" fmla="*/ 1429 h 1429"/>
                <a:gd name="T4" fmla="*/ 315 w 1592"/>
                <a:gd name="T5" fmla="*/ 1429 h 1429"/>
                <a:gd name="T6" fmla="*/ 0 w 1592"/>
                <a:gd name="T7" fmla="*/ 796 h 1429"/>
                <a:gd name="T8" fmla="*/ 796 w 1592"/>
                <a:gd name="T9" fmla="*/ 0 h 1429"/>
                <a:gd name="T10" fmla="*/ 1592 w 1592"/>
                <a:gd name="T11" fmla="*/ 796 h 1429"/>
              </a:gdLst>
              <a:ahLst/>
              <a:cxnLst>
                <a:cxn ang="0">
                  <a:pos x="T0" y="T1"/>
                </a:cxn>
                <a:cxn ang="0">
                  <a:pos x="T2" y="T3"/>
                </a:cxn>
                <a:cxn ang="0">
                  <a:pos x="T4" y="T5"/>
                </a:cxn>
                <a:cxn ang="0">
                  <a:pos x="T6" y="T7"/>
                </a:cxn>
                <a:cxn ang="0">
                  <a:pos x="T8" y="T9"/>
                </a:cxn>
                <a:cxn ang="0">
                  <a:pos x="T10" y="T11"/>
                </a:cxn>
              </a:cxnLst>
              <a:rect l="0" t="0" r="r" b="b"/>
              <a:pathLst>
                <a:path w="1592" h="1429">
                  <a:moveTo>
                    <a:pt x="1592" y="796"/>
                  </a:moveTo>
                  <a:cubicBezTo>
                    <a:pt x="1592" y="1054"/>
                    <a:pt x="1468" y="1284"/>
                    <a:pt x="1277" y="1429"/>
                  </a:cubicBezTo>
                  <a:cubicBezTo>
                    <a:pt x="315" y="1429"/>
                    <a:pt x="315" y="1429"/>
                    <a:pt x="315" y="1429"/>
                  </a:cubicBezTo>
                  <a:cubicBezTo>
                    <a:pt x="124" y="1284"/>
                    <a:pt x="0" y="1054"/>
                    <a:pt x="0" y="796"/>
                  </a:cubicBezTo>
                  <a:cubicBezTo>
                    <a:pt x="0" y="356"/>
                    <a:pt x="357" y="0"/>
                    <a:pt x="796" y="0"/>
                  </a:cubicBezTo>
                  <a:cubicBezTo>
                    <a:pt x="1235" y="0"/>
                    <a:pt x="1592" y="356"/>
                    <a:pt x="1592" y="796"/>
                  </a:cubicBezTo>
                  <a:close/>
                </a:path>
              </a:pathLst>
            </a:custGeom>
            <a:solidFill>
              <a:srgbClr val="5C6E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ïślíḋé">
              <a:extLst>
                <a:ext uri="{FF2B5EF4-FFF2-40B4-BE49-F238E27FC236}">
                  <a16:creationId xmlns:a16="http://schemas.microsoft.com/office/drawing/2014/main" id="{0DDB8557-1E1C-4434-AEE4-E4C6701F8FDD}"/>
                </a:ext>
              </a:extLst>
            </p:cNvPr>
            <p:cNvSpPr/>
            <p:nvPr/>
          </p:nvSpPr>
          <p:spPr bwMode="auto">
            <a:xfrm>
              <a:off x="6502004" y="2128709"/>
              <a:ext cx="194593" cy="175374"/>
            </a:xfrm>
            <a:custGeom>
              <a:avLst/>
              <a:gdLst>
                <a:gd name="T0" fmla="*/ 2 w 162"/>
                <a:gd name="T1" fmla="*/ 34 h 146"/>
                <a:gd name="T2" fmla="*/ 60 w 162"/>
                <a:gd name="T3" fmla="*/ 0 h 146"/>
                <a:gd name="T4" fmla="*/ 133 w 162"/>
                <a:gd name="T5" fmla="*/ 27 h 146"/>
                <a:gd name="T6" fmla="*/ 162 w 162"/>
                <a:gd name="T7" fmla="*/ 127 h 146"/>
                <a:gd name="T8" fmla="*/ 71 w 162"/>
                <a:gd name="T9" fmla="*/ 146 h 146"/>
                <a:gd name="T10" fmla="*/ 0 w 162"/>
                <a:gd name="T11" fmla="*/ 90 h 146"/>
                <a:gd name="T12" fmla="*/ 2 w 162"/>
                <a:gd name="T13" fmla="*/ 34 h 146"/>
              </a:gdLst>
              <a:ahLst/>
              <a:cxnLst>
                <a:cxn ang="0">
                  <a:pos x="T0" y="T1"/>
                </a:cxn>
                <a:cxn ang="0">
                  <a:pos x="T2" y="T3"/>
                </a:cxn>
                <a:cxn ang="0">
                  <a:pos x="T4" y="T5"/>
                </a:cxn>
                <a:cxn ang="0">
                  <a:pos x="T6" y="T7"/>
                </a:cxn>
                <a:cxn ang="0">
                  <a:pos x="T8" y="T9"/>
                </a:cxn>
                <a:cxn ang="0">
                  <a:pos x="T10" y="T11"/>
                </a:cxn>
                <a:cxn ang="0">
                  <a:pos x="T12" y="T13"/>
                </a:cxn>
              </a:cxnLst>
              <a:rect l="0" t="0" r="r" b="b"/>
              <a:pathLst>
                <a:path w="162" h="146">
                  <a:moveTo>
                    <a:pt x="2" y="34"/>
                  </a:moveTo>
                  <a:lnTo>
                    <a:pt x="60" y="0"/>
                  </a:lnTo>
                  <a:lnTo>
                    <a:pt x="133" y="27"/>
                  </a:lnTo>
                  <a:lnTo>
                    <a:pt x="162" y="127"/>
                  </a:lnTo>
                  <a:lnTo>
                    <a:pt x="71" y="146"/>
                  </a:lnTo>
                  <a:lnTo>
                    <a:pt x="0" y="90"/>
                  </a:lnTo>
                  <a:lnTo>
                    <a:pt x="2" y="34"/>
                  </a:lnTo>
                  <a:close/>
                </a:path>
              </a:pathLst>
            </a:custGeom>
            <a:solidFill>
              <a:srgbClr val="EC8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iśľïḍê">
              <a:extLst>
                <a:ext uri="{FF2B5EF4-FFF2-40B4-BE49-F238E27FC236}">
                  <a16:creationId xmlns:a16="http://schemas.microsoft.com/office/drawing/2014/main" id="{BE5A0EFE-950B-428E-8400-0743796B1006}"/>
                </a:ext>
              </a:extLst>
            </p:cNvPr>
            <p:cNvSpPr/>
            <p:nvPr/>
          </p:nvSpPr>
          <p:spPr bwMode="auto">
            <a:xfrm>
              <a:off x="6136841" y="2161142"/>
              <a:ext cx="536933" cy="490086"/>
            </a:xfrm>
            <a:custGeom>
              <a:avLst/>
              <a:gdLst>
                <a:gd name="T0" fmla="*/ 186 w 215"/>
                <a:gd name="T1" fmla="*/ 182 h 196"/>
                <a:gd name="T2" fmla="*/ 187 w 215"/>
                <a:gd name="T3" fmla="*/ 181 h 196"/>
                <a:gd name="T4" fmla="*/ 167 w 215"/>
                <a:gd name="T5" fmla="*/ 140 h 196"/>
                <a:gd name="T6" fmla="*/ 159 w 215"/>
                <a:gd name="T7" fmla="*/ 183 h 196"/>
                <a:gd name="T8" fmla="*/ 106 w 215"/>
                <a:gd name="T9" fmla="*/ 130 h 196"/>
                <a:gd name="T10" fmla="*/ 64 w 215"/>
                <a:gd name="T11" fmla="*/ 133 h 196"/>
                <a:gd name="T12" fmla="*/ 20 w 215"/>
                <a:gd name="T13" fmla="*/ 138 h 196"/>
                <a:gd name="T14" fmla="*/ 31 w 215"/>
                <a:gd name="T15" fmla="*/ 172 h 196"/>
                <a:gd name="T16" fmla="*/ 2 w 215"/>
                <a:gd name="T17" fmla="*/ 117 h 196"/>
                <a:gd name="T18" fmla="*/ 53 w 215"/>
                <a:gd name="T19" fmla="*/ 20 h 196"/>
                <a:gd name="T20" fmla="*/ 137 w 215"/>
                <a:gd name="T21" fmla="*/ 4 h 196"/>
                <a:gd name="T22" fmla="*/ 157 w 215"/>
                <a:gd name="T23" fmla="*/ 9 h 196"/>
                <a:gd name="T24" fmla="*/ 178 w 215"/>
                <a:gd name="T25" fmla="*/ 23 h 196"/>
                <a:gd name="T26" fmla="*/ 196 w 215"/>
                <a:gd name="T27" fmla="*/ 47 h 196"/>
                <a:gd name="T28" fmla="*/ 210 w 215"/>
                <a:gd name="T29" fmla="*/ 91 h 196"/>
                <a:gd name="T30" fmla="*/ 214 w 215"/>
                <a:gd name="T31" fmla="*/ 137 h 196"/>
                <a:gd name="T32" fmla="*/ 196 w 215"/>
                <a:gd name="T33" fmla="*/ 196 h 196"/>
                <a:gd name="T34" fmla="*/ 186 w 215"/>
                <a:gd name="T35"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5" h="196">
                  <a:moveTo>
                    <a:pt x="186" y="182"/>
                  </a:moveTo>
                  <a:cubicBezTo>
                    <a:pt x="186" y="182"/>
                    <a:pt x="187" y="182"/>
                    <a:pt x="187" y="181"/>
                  </a:cubicBezTo>
                  <a:cubicBezTo>
                    <a:pt x="196" y="172"/>
                    <a:pt x="187" y="138"/>
                    <a:pt x="167" y="140"/>
                  </a:cubicBezTo>
                  <a:cubicBezTo>
                    <a:pt x="148" y="143"/>
                    <a:pt x="162" y="183"/>
                    <a:pt x="159" y="183"/>
                  </a:cubicBezTo>
                  <a:cubicBezTo>
                    <a:pt x="157" y="183"/>
                    <a:pt x="115" y="141"/>
                    <a:pt x="106" y="130"/>
                  </a:cubicBezTo>
                  <a:cubicBezTo>
                    <a:pt x="96" y="120"/>
                    <a:pt x="82" y="129"/>
                    <a:pt x="64" y="133"/>
                  </a:cubicBezTo>
                  <a:cubicBezTo>
                    <a:pt x="47" y="137"/>
                    <a:pt x="20" y="138"/>
                    <a:pt x="20" y="138"/>
                  </a:cubicBezTo>
                  <a:cubicBezTo>
                    <a:pt x="20" y="138"/>
                    <a:pt x="19" y="141"/>
                    <a:pt x="31" y="172"/>
                  </a:cubicBezTo>
                  <a:cubicBezTo>
                    <a:pt x="31" y="172"/>
                    <a:pt x="4" y="150"/>
                    <a:pt x="2" y="117"/>
                  </a:cubicBezTo>
                  <a:cubicBezTo>
                    <a:pt x="0" y="83"/>
                    <a:pt x="12" y="47"/>
                    <a:pt x="53" y="20"/>
                  </a:cubicBezTo>
                  <a:cubicBezTo>
                    <a:pt x="81" y="1"/>
                    <a:pt x="112" y="0"/>
                    <a:pt x="137" y="4"/>
                  </a:cubicBezTo>
                  <a:cubicBezTo>
                    <a:pt x="144" y="5"/>
                    <a:pt x="151" y="7"/>
                    <a:pt x="157" y="9"/>
                  </a:cubicBezTo>
                  <a:cubicBezTo>
                    <a:pt x="165" y="12"/>
                    <a:pt x="172" y="17"/>
                    <a:pt x="178" y="23"/>
                  </a:cubicBezTo>
                  <a:cubicBezTo>
                    <a:pt x="186" y="30"/>
                    <a:pt x="191" y="38"/>
                    <a:pt x="196" y="47"/>
                  </a:cubicBezTo>
                  <a:cubicBezTo>
                    <a:pt x="203" y="61"/>
                    <a:pt x="207" y="76"/>
                    <a:pt x="210" y="91"/>
                  </a:cubicBezTo>
                  <a:cubicBezTo>
                    <a:pt x="212" y="106"/>
                    <a:pt x="215" y="121"/>
                    <a:pt x="214" y="137"/>
                  </a:cubicBezTo>
                  <a:cubicBezTo>
                    <a:pt x="212" y="158"/>
                    <a:pt x="204" y="177"/>
                    <a:pt x="196" y="196"/>
                  </a:cubicBezTo>
                  <a:cubicBezTo>
                    <a:pt x="194" y="194"/>
                    <a:pt x="186" y="182"/>
                    <a:pt x="186" y="182"/>
                  </a:cubicBez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iśḻíďê">
              <a:extLst>
                <a:ext uri="{FF2B5EF4-FFF2-40B4-BE49-F238E27FC236}">
                  <a16:creationId xmlns:a16="http://schemas.microsoft.com/office/drawing/2014/main" id="{35CDF273-1D66-4A1A-B644-492FA5739A3A}"/>
                </a:ext>
              </a:extLst>
            </p:cNvPr>
            <p:cNvSpPr/>
            <p:nvPr/>
          </p:nvSpPr>
          <p:spPr bwMode="auto">
            <a:xfrm>
              <a:off x="6244949" y="2171952"/>
              <a:ext cx="284683" cy="329127"/>
            </a:xfrm>
            <a:custGeom>
              <a:avLst/>
              <a:gdLst>
                <a:gd name="T0" fmla="*/ 102 w 114"/>
                <a:gd name="T1" fmla="*/ 11 h 132"/>
                <a:gd name="T2" fmla="*/ 114 w 114"/>
                <a:gd name="T3" fmla="*/ 5 h 132"/>
                <a:gd name="T4" fmla="*/ 97 w 114"/>
                <a:gd name="T5" fmla="*/ 0 h 132"/>
                <a:gd name="T6" fmla="*/ 86 w 114"/>
                <a:gd name="T7" fmla="*/ 2 h 132"/>
                <a:gd name="T8" fmla="*/ 25 w 114"/>
                <a:gd name="T9" fmla="*/ 31 h 132"/>
                <a:gd name="T10" fmla="*/ 0 w 114"/>
                <a:gd name="T11" fmla="*/ 130 h 132"/>
                <a:gd name="T12" fmla="*/ 0 w 114"/>
                <a:gd name="T13" fmla="*/ 132 h 132"/>
                <a:gd name="T14" fmla="*/ 4 w 114"/>
                <a:gd name="T15" fmla="*/ 132 h 132"/>
                <a:gd name="T16" fmla="*/ 4 w 114"/>
                <a:gd name="T17" fmla="*/ 130 h 132"/>
                <a:gd name="T18" fmla="*/ 28 w 114"/>
                <a:gd name="T19" fmla="*/ 34 h 132"/>
                <a:gd name="T20" fmla="*/ 86 w 114"/>
                <a:gd name="T21" fmla="*/ 6 h 132"/>
                <a:gd name="T22" fmla="*/ 108 w 114"/>
                <a:gd name="T23" fmla="*/ 3 h 132"/>
                <a:gd name="T24" fmla="*/ 100 w 114"/>
                <a:gd name="T25" fmla="*/ 8 h 132"/>
                <a:gd name="T26" fmla="*/ 63 w 114"/>
                <a:gd name="T27" fmla="*/ 40 h 132"/>
                <a:gd name="T28" fmla="*/ 34 w 114"/>
                <a:gd name="T29" fmla="*/ 91 h 132"/>
                <a:gd name="T30" fmla="*/ 28 w 114"/>
                <a:gd name="T31" fmla="*/ 114 h 132"/>
                <a:gd name="T32" fmla="*/ 24 w 114"/>
                <a:gd name="T33" fmla="*/ 128 h 132"/>
                <a:gd name="T34" fmla="*/ 28 w 114"/>
                <a:gd name="T35" fmla="*/ 127 h 132"/>
                <a:gd name="T36" fmla="*/ 32 w 114"/>
                <a:gd name="T37" fmla="*/ 115 h 132"/>
                <a:gd name="T38" fmla="*/ 38 w 114"/>
                <a:gd name="T39" fmla="*/ 92 h 132"/>
                <a:gd name="T40" fmla="*/ 66 w 114"/>
                <a:gd name="T41" fmla="*/ 43 h 132"/>
                <a:gd name="T42" fmla="*/ 102 w 114"/>
                <a:gd name="T43" fmla="*/ 1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32">
                  <a:moveTo>
                    <a:pt x="102" y="11"/>
                  </a:moveTo>
                  <a:cubicBezTo>
                    <a:pt x="106" y="9"/>
                    <a:pt x="109" y="7"/>
                    <a:pt x="114" y="5"/>
                  </a:cubicBezTo>
                  <a:cubicBezTo>
                    <a:pt x="108" y="3"/>
                    <a:pt x="103" y="1"/>
                    <a:pt x="97" y="0"/>
                  </a:cubicBezTo>
                  <a:cubicBezTo>
                    <a:pt x="93" y="1"/>
                    <a:pt x="90" y="1"/>
                    <a:pt x="86" y="2"/>
                  </a:cubicBezTo>
                  <a:cubicBezTo>
                    <a:pt x="63" y="4"/>
                    <a:pt x="40" y="13"/>
                    <a:pt x="25" y="31"/>
                  </a:cubicBezTo>
                  <a:cubicBezTo>
                    <a:pt x="2" y="59"/>
                    <a:pt x="0" y="97"/>
                    <a:pt x="0" y="130"/>
                  </a:cubicBezTo>
                  <a:cubicBezTo>
                    <a:pt x="0" y="131"/>
                    <a:pt x="0" y="132"/>
                    <a:pt x="0" y="132"/>
                  </a:cubicBezTo>
                  <a:cubicBezTo>
                    <a:pt x="2" y="132"/>
                    <a:pt x="3" y="132"/>
                    <a:pt x="4" y="132"/>
                  </a:cubicBezTo>
                  <a:cubicBezTo>
                    <a:pt x="4" y="131"/>
                    <a:pt x="4" y="131"/>
                    <a:pt x="4" y="130"/>
                  </a:cubicBezTo>
                  <a:cubicBezTo>
                    <a:pt x="4" y="97"/>
                    <a:pt x="7" y="60"/>
                    <a:pt x="28" y="34"/>
                  </a:cubicBezTo>
                  <a:cubicBezTo>
                    <a:pt x="43" y="16"/>
                    <a:pt x="64" y="8"/>
                    <a:pt x="86" y="6"/>
                  </a:cubicBezTo>
                  <a:cubicBezTo>
                    <a:pt x="93" y="5"/>
                    <a:pt x="101" y="4"/>
                    <a:pt x="108" y="3"/>
                  </a:cubicBezTo>
                  <a:cubicBezTo>
                    <a:pt x="105" y="5"/>
                    <a:pt x="102" y="6"/>
                    <a:pt x="100" y="8"/>
                  </a:cubicBezTo>
                  <a:cubicBezTo>
                    <a:pt x="87" y="18"/>
                    <a:pt x="74" y="29"/>
                    <a:pt x="63" y="40"/>
                  </a:cubicBezTo>
                  <a:cubicBezTo>
                    <a:pt x="50" y="54"/>
                    <a:pt x="40" y="73"/>
                    <a:pt x="34" y="91"/>
                  </a:cubicBezTo>
                  <a:cubicBezTo>
                    <a:pt x="32" y="98"/>
                    <a:pt x="30" y="106"/>
                    <a:pt x="28" y="114"/>
                  </a:cubicBezTo>
                  <a:cubicBezTo>
                    <a:pt x="27" y="119"/>
                    <a:pt x="25" y="124"/>
                    <a:pt x="24" y="128"/>
                  </a:cubicBezTo>
                  <a:cubicBezTo>
                    <a:pt x="25" y="128"/>
                    <a:pt x="27" y="128"/>
                    <a:pt x="28" y="127"/>
                  </a:cubicBezTo>
                  <a:cubicBezTo>
                    <a:pt x="30" y="123"/>
                    <a:pt x="31" y="119"/>
                    <a:pt x="32" y="115"/>
                  </a:cubicBezTo>
                  <a:cubicBezTo>
                    <a:pt x="34" y="107"/>
                    <a:pt x="35" y="99"/>
                    <a:pt x="38" y="92"/>
                  </a:cubicBezTo>
                  <a:cubicBezTo>
                    <a:pt x="44" y="75"/>
                    <a:pt x="54" y="56"/>
                    <a:pt x="66" y="43"/>
                  </a:cubicBezTo>
                  <a:cubicBezTo>
                    <a:pt x="77" y="32"/>
                    <a:pt x="89" y="21"/>
                    <a:pt x="102" y="11"/>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iśḷîdè">
              <a:extLst>
                <a:ext uri="{FF2B5EF4-FFF2-40B4-BE49-F238E27FC236}">
                  <a16:creationId xmlns:a16="http://schemas.microsoft.com/office/drawing/2014/main" id="{968E9F36-BA7F-4947-AB19-AC9D8FB6EB60}"/>
                </a:ext>
              </a:extLst>
            </p:cNvPr>
            <p:cNvSpPr/>
            <p:nvPr/>
          </p:nvSpPr>
          <p:spPr bwMode="auto">
            <a:xfrm>
              <a:off x="6455156" y="2198379"/>
              <a:ext cx="111711" cy="351950"/>
            </a:xfrm>
            <a:custGeom>
              <a:avLst/>
              <a:gdLst>
                <a:gd name="T0" fmla="*/ 45 w 45"/>
                <a:gd name="T1" fmla="*/ 3 h 141"/>
                <a:gd name="T2" fmla="*/ 41 w 45"/>
                <a:gd name="T3" fmla="*/ 0 h 141"/>
                <a:gd name="T4" fmla="*/ 34 w 45"/>
                <a:gd name="T5" fmla="*/ 27 h 141"/>
                <a:gd name="T6" fmla="*/ 10 w 45"/>
                <a:gd name="T7" fmla="*/ 107 h 141"/>
                <a:gd name="T8" fmla="*/ 0 w 45"/>
                <a:gd name="T9" fmla="*/ 138 h 141"/>
                <a:gd name="T10" fmla="*/ 4 w 45"/>
                <a:gd name="T11" fmla="*/ 141 h 141"/>
                <a:gd name="T12" fmla="*/ 14 w 45"/>
                <a:gd name="T13" fmla="*/ 108 h 141"/>
                <a:gd name="T14" fmla="*/ 38 w 45"/>
                <a:gd name="T15" fmla="*/ 28 h 141"/>
                <a:gd name="T16" fmla="*/ 45 w 45"/>
                <a:gd name="T17" fmla="*/ 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41">
                  <a:moveTo>
                    <a:pt x="45" y="3"/>
                  </a:moveTo>
                  <a:cubicBezTo>
                    <a:pt x="44" y="2"/>
                    <a:pt x="42" y="1"/>
                    <a:pt x="41" y="0"/>
                  </a:cubicBezTo>
                  <a:cubicBezTo>
                    <a:pt x="38" y="9"/>
                    <a:pt x="36" y="17"/>
                    <a:pt x="34" y="27"/>
                  </a:cubicBezTo>
                  <a:cubicBezTo>
                    <a:pt x="27" y="54"/>
                    <a:pt x="19" y="81"/>
                    <a:pt x="10" y="107"/>
                  </a:cubicBezTo>
                  <a:cubicBezTo>
                    <a:pt x="7" y="117"/>
                    <a:pt x="3" y="127"/>
                    <a:pt x="0" y="138"/>
                  </a:cubicBezTo>
                  <a:cubicBezTo>
                    <a:pt x="1" y="139"/>
                    <a:pt x="2" y="140"/>
                    <a:pt x="4" y="141"/>
                  </a:cubicBezTo>
                  <a:cubicBezTo>
                    <a:pt x="6" y="130"/>
                    <a:pt x="11" y="119"/>
                    <a:pt x="14" y="108"/>
                  </a:cubicBezTo>
                  <a:cubicBezTo>
                    <a:pt x="23" y="82"/>
                    <a:pt x="31" y="55"/>
                    <a:pt x="38" y="28"/>
                  </a:cubicBezTo>
                  <a:cubicBezTo>
                    <a:pt x="40" y="19"/>
                    <a:pt x="42" y="11"/>
                    <a:pt x="45" y="3"/>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îsḻïḓè">
              <a:extLst>
                <a:ext uri="{FF2B5EF4-FFF2-40B4-BE49-F238E27FC236}">
                  <a16:creationId xmlns:a16="http://schemas.microsoft.com/office/drawing/2014/main" id="{2EF2604F-8E69-4BA3-A9AB-DCAF72FBCC9E}"/>
                </a:ext>
              </a:extLst>
            </p:cNvPr>
            <p:cNvSpPr/>
            <p:nvPr/>
          </p:nvSpPr>
          <p:spPr bwMode="auto">
            <a:xfrm>
              <a:off x="6596898" y="2234414"/>
              <a:ext cx="30030" cy="386784"/>
            </a:xfrm>
            <a:custGeom>
              <a:avLst/>
              <a:gdLst>
                <a:gd name="T0" fmla="*/ 7 w 12"/>
                <a:gd name="T1" fmla="*/ 24 h 155"/>
                <a:gd name="T2" fmla="*/ 4 w 12"/>
                <a:gd name="T3" fmla="*/ 5 h 155"/>
                <a:gd name="T4" fmla="*/ 0 w 12"/>
                <a:gd name="T5" fmla="*/ 0 h 155"/>
                <a:gd name="T6" fmla="*/ 0 w 12"/>
                <a:gd name="T7" fmla="*/ 2 h 155"/>
                <a:gd name="T8" fmla="*/ 3 w 12"/>
                <a:gd name="T9" fmla="*/ 25 h 155"/>
                <a:gd name="T10" fmla="*/ 8 w 12"/>
                <a:gd name="T11" fmla="*/ 70 h 155"/>
                <a:gd name="T12" fmla="*/ 8 w 12"/>
                <a:gd name="T13" fmla="*/ 93 h 155"/>
                <a:gd name="T14" fmla="*/ 6 w 12"/>
                <a:gd name="T15" fmla="*/ 133 h 155"/>
                <a:gd name="T16" fmla="*/ 3 w 12"/>
                <a:gd name="T17" fmla="*/ 152 h 155"/>
                <a:gd name="T18" fmla="*/ 2 w 12"/>
                <a:gd name="T19" fmla="*/ 153 h 155"/>
                <a:gd name="T20" fmla="*/ 3 w 12"/>
                <a:gd name="T21" fmla="*/ 155 h 155"/>
                <a:gd name="T22" fmla="*/ 4 w 12"/>
                <a:gd name="T23" fmla="*/ 153 h 155"/>
                <a:gd name="T24" fmla="*/ 9 w 12"/>
                <a:gd name="T25" fmla="*/ 138 h 155"/>
                <a:gd name="T26" fmla="*/ 12 w 12"/>
                <a:gd name="T27" fmla="*/ 93 h 155"/>
                <a:gd name="T28" fmla="*/ 12 w 12"/>
                <a:gd name="T29" fmla="*/ 70 h 155"/>
                <a:gd name="T30" fmla="*/ 7 w 12"/>
                <a:gd name="T31" fmla="*/ 2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55">
                  <a:moveTo>
                    <a:pt x="7" y="24"/>
                  </a:moveTo>
                  <a:cubicBezTo>
                    <a:pt x="6" y="18"/>
                    <a:pt x="4" y="11"/>
                    <a:pt x="4" y="5"/>
                  </a:cubicBezTo>
                  <a:cubicBezTo>
                    <a:pt x="3" y="3"/>
                    <a:pt x="1" y="1"/>
                    <a:pt x="0" y="0"/>
                  </a:cubicBezTo>
                  <a:cubicBezTo>
                    <a:pt x="0" y="0"/>
                    <a:pt x="0" y="1"/>
                    <a:pt x="0" y="2"/>
                  </a:cubicBezTo>
                  <a:cubicBezTo>
                    <a:pt x="0" y="10"/>
                    <a:pt x="2" y="19"/>
                    <a:pt x="3" y="25"/>
                  </a:cubicBezTo>
                  <a:cubicBezTo>
                    <a:pt x="6" y="40"/>
                    <a:pt x="7" y="55"/>
                    <a:pt x="8" y="70"/>
                  </a:cubicBezTo>
                  <a:cubicBezTo>
                    <a:pt x="8" y="78"/>
                    <a:pt x="8" y="86"/>
                    <a:pt x="8" y="93"/>
                  </a:cubicBezTo>
                  <a:cubicBezTo>
                    <a:pt x="8" y="107"/>
                    <a:pt x="7" y="120"/>
                    <a:pt x="6" y="133"/>
                  </a:cubicBezTo>
                  <a:cubicBezTo>
                    <a:pt x="7" y="141"/>
                    <a:pt x="7" y="149"/>
                    <a:pt x="3" y="152"/>
                  </a:cubicBezTo>
                  <a:cubicBezTo>
                    <a:pt x="3" y="153"/>
                    <a:pt x="2" y="153"/>
                    <a:pt x="2" y="153"/>
                  </a:cubicBezTo>
                  <a:cubicBezTo>
                    <a:pt x="2" y="153"/>
                    <a:pt x="2" y="154"/>
                    <a:pt x="3" y="155"/>
                  </a:cubicBezTo>
                  <a:cubicBezTo>
                    <a:pt x="3" y="154"/>
                    <a:pt x="4" y="154"/>
                    <a:pt x="4" y="153"/>
                  </a:cubicBezTo>
                  <a:cubicBezTo>
                    <a:pt x="6" y="149"/>
                    <a:pt x="8" y="144"/>
                    <a:pt x="9" y="138"/>
                  </a:cubicBezTo>
                  <a:cubicBezTo>
                    <a:pt x="11" y="123"/>
                    <a:pt x="12" y="108"/>
                    <a:pt x="12" y="93"/>
                  </a:cubicBezTo>
                  <a:cubicBezTo>
                    <a:pt x="12" y="86"/>
                    <a:pt x="12" y="78"/>
                    <a:pt x="12" y="70"/>
                  </a:cubicBezTo>
                  <a:cubicBezTo>
                    <a:pt x="11" y="55"/>
                    <a:pt x="10" y="39"/>
                    <a:pt x="7" y="24"/>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ïṧľiḋe">
              <a:extLst>
                <a:ext uri="{FF2B5EF4-FFF2-40B4-BE49-F238E27FC236}">
                  <a16:creationId xmlns:a16="http://schemas.microsoft.com/office/drawing/2014/main" id="{3E782EDD-7ADB-42CC-8B0B-E78F23F13A86}"/>
                </a:ext>
              </a:extLst>
            </p:cNvPr>
            <p:cNvSpPr/>
            <p:nvPr/>
          </p:nvSpPr>
          <p:spPr bwMode="auto">
            <a:xfrm>
              <a:off x="6189694" y="2176757"/>
              <a:ext cx="154954" cy="329127"/>
            </a:xfrm>
            <a:custGeom>
              <a:avLst/>
              <a:gdLst>
                <a:gd name="T0" fmla="*/ 4 w 62"/>
                <a:gd name="T1" fmla="*/ 111 h 132"/>
                <a:gd name="T2" fmla="*/ 14 w 62"/>
                <a:gd name="T3" fmla="*/ 61 h 132"/>
                <a:gd name="T4" fmla="*/ 44 w 62"/>
                <a:gd name="T5" fmla="*/ 15 h 132"/>
                <a:gd name="T6" fmla="*/ 62 w 62"/>
                <a:gd name="T7" fmla="*/ 0 h 132"/>
                <a:gd name="T8" fmla="*/ 49 w 62"/>
                <a:gd name="T9" fmla="*/ 5 h 132"/>
                <a:gd name="T10" fmla="*/ 41 w 62"/>
                <a:gd name="T11" fmla="*/ 12 h 132"/>
                <a:gd name="T12" fmla="*/ 10 w 62"/>
                <a:gd name="T13" fmla="*/ 60 h 132"/>
                <a:gd name="T14" fmla="*/ 1 w 62"/>
                <a:gd name="T15" fmla="*/ 110 h 132"/>
                <a:gd name="T16" fmla="*/ 0 w 62"/>
                <a:gd name="T17" fmla="*/ 119 h 132"/>
                <a:gd name="T18" fmla="*/ 2 w 62"/>
                <a:gd name="T19" fmla="*/ 132 h 132"/>
                <a:gd name="T20" fmla="*/ 6 w 62"/>
                <a:gd name="T21" fmla="*/ 132 h 132"/>
                <a:gd name="T22" fmla="*/ 4 w 62"/>
                <a:gd name="T23" fmla="*/ 119 h 132"/>
                <a:gd name="T24" fmla="*/ 4 w 62"/>
                <a:gd name="T25" fmla="*/ 11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132">
                  <a:moveTo>
                    <a:pt x="4" y="111"/>
                  </a:moveTo>
                  <a:cubicBezTo>
                    <a:pt x="6" y="95"/>
                    <a:pt x="8" y="75"/>
                    <a:pt x="14" y="61"/>
                  </a:cubicBezTo>
                  <a:cubicBezTo>
                    <a:pt x="22" y="44"/>
                    <a:pt x="31" y="28"/>
                    <a:pt x="44" y="15"/>
                  </a:cubicBezTo>
                  <a:cubicBezTo>
                    <a:pt x="49" y="9"/>
                    <a:pt x="55" y="4"/>
                    <a:pt x="62" y="0"/>
                  </a:cubicBezTo>
                  <a:cubicBezTo>
                    <a:pt x="57" y="1"/>
                    <a:pt x="53" y="3"/>
                    <a:pt x="49" y="5"/>
                  </a:cubicBezTo>
                  <a:cubicBezTo>
                    <a:pt x="46" y="7"/>
                    <a:pt x="43" y="10"/>
                    <a:pt x="41" y="12"/>
                  </a:cubicBezTo>
                  <a:cubicBezTo>
                    <a:pt x="28" y="26"/>
                    <a:pt x="18" y="42"/>
                    <a:pt x="10" y="60"/>
                  </a:cubicBezTo>
                  <a:cubicBezTo>
                    <a:pt x="4" y="74"/>
                    <a:pt x="2" y="95"/>
                    <a:pt x="1" y="110"/>
                  </a:cubicBezTo>
                  <a:cubicBezTo>
                    <a:pt x="0" y="113"/>
                    <a:pt x="0" y="116"/>
                    <a:pt x="0" y="119"/>
                  </a:cubicBezTo>
                  <a:cubicBezTo>
                    <a:pt x="0" y="123"/>
                    <a:pt x="1" y="128"/>
                    <a:pt x="2" y="132"/>
                  </a:cubicBezTo>
                  <a:cubicBezTo>
                    <a:pt x="3" y="132"/>
                    <a:pt x="4" y="132"/>
                    <a:pt x="6" y="132"/>
                  </a:cubicBezTo>
                  <a:cubicBezTo>
                    <a:pt x="5" y="128"/>
                    <a:pt x="4" y="123"/>
                    <a:pt x="4" y="119"/>
                  </a:cubicBezTo>
                  <a:cubicBezTo>
                    <a:pt x="4" y="116"/>
                    <a:pt x="4" y="113"/>
                    <a:pt x="4" y="111"/>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î$liḑê">
              <a:extLst>
                <a:ext uri="{FF2B5EF4-FFF2-40B4-BE49-F238E27FC236}">
                  <a16:creationId xmlns:a16="http://schemas.microsoft.com/office/drawing/2014/main" id="{8B4861E0-E9ED-4AE2-9141-B0783D271601}"/>
                </a:ext>
              </a:extLst>
            </p:cNvPr>
            <p:cNvSpPr/>
            <p:nvPr/>
          </p:nvSpPr>
          <p:spPr bwMode="auto">
            <a:xfrm>
              <a:off x="6574075" y="2213995"/>
              <a:ext cx="13213" cy="306304"/>
            </a:xfrm>
            <a:custGeom>
              <a:avLst/>
              <a:gdLst>
                <a:gd name="T0" fmla="*/ 1 w 5"/>
                <a:gd name="T1" fmla="*/ 121 h 123"/>
                <a:gd name="T2" fmla="*/ 5 w 5"/>
                <a:gd name="T3" fmla="*/ 123 h 123"/>
                <a:gd name="T4" fmla="*/ 5 w 5"/>
                <a:gd name="T5" fmla="*/ 99 h 123"/>
                <a:gd name="T6" fmla="*/ 5 w 5"/>
                <a:gd name="T7" fmla="*/ 93 h 123"/>
                <a:gd name="T8" fmla="*/ 4 w 5"/>
                <a:gd name="T9" fmla="*/ 61 h 123"/>
                <a:gd name="T10" fmla="*/ 4 w 5"/>
                <a:gd name="T11" fmla="*/ 19 h 123"/>
                <a:gd name="T12" fmla="*/ 5 w 5"/>
                <a:gd name="T13" fmla="*/ 4 h 123"/>
                <a:gd name="T14" fmla="*/ 3 w 5"/>
                <a:gd name="T15" fmla="*/ 2 h 123"/>
                <a:gd name="T16" fmla="*/ 1 w 5"/>
                <a:gd name="T17" fmla="*/ 0 h 123"/>
                <a:gd name="T18" fmla="*/ 1 w 5"/>
                <a:gd name="T19" fmla="*/ 1 h 123"/>
                <a:gd name="T20" fmla="*/ 0 w 5"/>
                <a:gd name="T21" fmla="*/ 19 h 123"/>
                <a:gd name="T22" fmla="*/ 0 w 5"/>
                <a:gd name="T23" fmla="*/ 61 h 123"/>
                <a:gd name="T24" fmla="*/ 1 w 5"/>
                <a:gd name="T25" fmla="*/ 93 h 123"/>
                <a:gd name="T26" fmla="*/ 1 w 5"/>
                <a:gd name="T27" fmla="*/ 99 h 123"/>
                <a:gd name="T28" fmla="*/ 1 w 5"/>
                <a:gd name="T29" fmla="*/ 1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123">
                  <a:moveTo>
                    <a:pt x="1" y="121"/>
                  </a:moveTo>
                  <a:cubicBezTo>
                    <a:pt x="2" y="121"/>
                    <a:pt x="3" y="122"/>
                    <a:pt x="5" y="123"/>
                  </a:cubicBezTo>
                  <a:cubicBezTo>
                    <a:pt x="5" y="115"/>
                    <a:pt x="5" y="106"/>
                    <a:pt x="5" y="99"/>
                  </a:cubicBezTo>
                  <a:cubicBezTo>
                    <a:pt x="5" y="97"/>
                    <a:pt x="5" y="95"/>
                    <a:pt x="5" y="93"/>
                  </a:cubicBezTo>
                  <a:cubicBezTo>
                    <a:pt x="5" y="82"/>
                    <a:pt x="5" y="72"/>
                    <a:pt x="4" y="61"/>
                  </a:cubicBezTo>
                  <a:cubicBezTo>
                    <a:pt x="4" y="47"/>
                    <a:pt x="4" y="33"/>
                    <a:pt x="4" y="19"/>
                  </a:cubicBezTo>
                  <a:cubicBezTo>
                    <a:pt x="4" y="14"/>
                    <a:pt x="5" y="9"/>
                    <a:pt x="5" y="4"/>
                  </a:cubicBezTo>
                  <a:cubicBezTo>
                    <a:pt x="4" y="3"/>
                    <a:pt x="4" y="2"/>
                    <a:pt x="3" y="2"/>
                  </a:cubicBezTo>
                  <a:cubicBezTo>
                    <a:pt x="3" y="1"/>
                    <a:pt x="2" y="1"/>
                    <a:pt x="1" y="0"/>
                  </a:cubicBezTo>
                  <a:cubicBezTo>
                    <a:pt x="1" y="1"/>
                    <a:pt x="1" y="1"/>
                    <a:pt x="1" y="1"/>
                  </a:cubicBezTo>
                  <a:cubicBezTo>
                    <a:pt x="1" y="7"/>
                    <a:pt x="0" y="13"/>
                    <a:pt x="0" y="19"/>
                  </a:cubicBezTo>
                  <a:cubicBezTo>
                    <a:pt x="0" y="33"/>
                    <a:pt x="0" y="47"/>
                    <a:pt x="0" y="61"/>
                  </a:cubicBezTo>
                  <a:cubicBezTo>
                    <a:pt x="1" y="72"/>
                    <a:pt x="1" y="82"/>
                    <a:pt x="1" y="93"/>
                  </a:cubicBezTo>
                  <a:cubicBezTo>
                    <a:pt x="1" y="95"/>
                    <a:pt x="1" y="97"/>
                    <a:pt x="1" y="99"/>
                  </a:cubicBezTo>
                  <a:cubicBezTo>
                    <a:pt x="1" y="106"/>
                    <a:pt x="1" y="113"/>
                    <a:pt x="1" y="121"/>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ïšļiḑè">
              <a:extLst>
                <a:ext uri="{FF2B5EF4-FFF2-40B4-BE49-F238E27FC236}">
                  <a16:creationId xmlns:a16="http://schemas.microsoft.com/office/drawing/2014/main" id="{943F41D7-7912-4EFA-95A8-4A488E0C83DF}"/>
                </a:ext>
              </a:extLst>
            </p:cNvPr>
            <p:cNvSpPr/>
            <p:nvPr/>
          </p:nvSpPr>
          <p:spPr bwMode="auto">
            <a:xfrm>
              <a:off x="6386689" y="2193574"/>
              <a:ext cx="170569" cy="289488"/>
            </a:xfrm>
            <a:custGeom>
              <a:avLst/>
              <a:gdLst>
                <a:gd name="T0" fmla="*/ 4 w 68"/>
                <a:gd name="T1" fmla="*/ 116 h 116"/>
                <a:gd name="T2" fmla="*/ 22 w 68"/>
                <a:gd name="T3" fmla="*/ 62 h 116"/>
                <a:gd name="T4" fmla="*/ 46 w 68"/>
                <a:gd name="T5" fmla="*/ 27 h 116"/>
                <a:gd name="T6" fmla="*/ 68 w 68"/>
                <a:gd name="T7" fmla="*/ 2 h 116"/>
                <a:gd name="T8" fmla="*/ 65 w 68"/>
                <a:gd name="T9" fmla="*/ 0 h 116"/>
                <a:gd name="T10" fmla="*/ 43 w 68"/>
                <a:gd name="T11" fmla="*/ 25 h 116"/>
                <a:gd name="T12" fmla="*/ 19 w 68"/>
                <a:gd name="T13" fmla="*/ 61 h 116"/>
                <a:gd name="T14" fmla="*/ 0 w 68"/>
                <a:gd name="T15" fmla="*/ 114 h 116"/>
                <a:gd name="T16" fmla="*/ 4 w 68"/>
                <a:gd name="T1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16">
                  <a:moveTo>
                    <a:pt x="4" y="116"/>
                  </a:moveTo>
                  <a:cubicBezTo>
                    <a:pt x="10" y="98"/>
                    <a:pt x="14" y="79"/>
                    <a:pt x="22" y="62"/>
                  </a:cubicBezTo>
                  <a:cubicBezTo>
                    <a:pt x="29" y="49"/>
                    <a:pt x="36" y="38"/>
                    <a:pt x="46" y="27"/>
                  </a:cubicBezTo>
                  <a:cubicBezTo>
                    <a:pt x="53" y="19"/>
                    <a:pt x="61" y="10"/>
                    <a:pt x="68" y="2"/>
                  </a:cubicBezTo>
                  <a:cubicBezTo>
                    <a:pt x="67" y="1"/>
                    <a:pt x="66" y="1"/>
                    <a:pt x="65" y="0"/>
                  </a:cubicBezTo>
                  <a:cubicBezTo>
                    <a:pt x="57" y="8"/>
                    <a:pt x="50" y="17"/>
                    <a:pt x="43" y="25"/>
                  </a:cubicBezTo>
                  <a:cubicBezTo>
                    <a:pt x="33" y="36"/>
                    <a:pt x="25" y="47"/>
                    <a:pt x="19" y="61"/>
                  </a:cubicBezTo>
                  <a:cubicBezTo>
                    <a:pt x="10" y="78"/>
                    <a:pt x="6" y="96"/>
                    <a:pt x="0" y="114"/>
                  </a:cubicBezTo>
                  <a:cubicBezTo>
                    <a:pt x="1" y="114"/>
                    <a:pt x="3" y="115"/>
                    <a:pt x="4" y="116"/>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îS1iďê">
              <a:extLst>
                <a:ext uri="{FF2B5EF4-FFF2-40B4-BE49-F238E27FC236}">
                  <a16:creationId xmlns:a16="http://schemas.microsoft.com/office/drawing/2014/main" id="{56A8D9F7-D089-4425-BE10-F3AE14944960}"/>
                </a:ext>
              </a:extLst>
            </p:cNvPr>
            <p:cNvSpPr/>
            <p:nvPr/>
          </p:nvSpPr>
          <p:spPr bwMode="auto">
            <a:xfrm>
              <a:off x="6467169" y="2026609"/>
              <a:ext cx="696692" cy="866060"/>
            </a:xfrm>
            <a:custGeom>
              <a:avLst/>
              <a:gdLst>
                <a:gd name="T0" fmla="*/ 275 w 279"/>
                <a:gd name="T1" fmla="*/ 281 h 347"/>
                <a:gd name="T2" fmla="*/ 263 w 279"/>
                <a:gd name="T3" fmla="*/ 347 h 347"/>
                <a:gd name="T4" fmla="*/ 125 w 279"/>
                <a:gd name="T5" fmla="*/ 278 h 347"/>
                <a:gd name="T6" fmla="*/ 124 w 279"/>
                <a:gd name="T7" fmla="*/ 250 h 347"/>
                <a:gd name="T8" fmla="*/ 97 w 279"/>
                <a:gd name="T9" fmla="*/ 217 h 347"/>
                <a:gd name="T10" fmla="*/ 96 w 279"/>
                <a:gd name="T11" fmla="*/ 166 h 347"/>
                <a:gd name="T12" fmla="*/ 78 w 279"/>
                <a:gd name="T13" fmla="*/ 145 h 347"/>
                <a:gd name="T14" fmla="*/ 64 w 279"/>
                <a:gd name="T15" fmla="*/ 101 h 347"/>
                <a:gd name="T16" fmla="*/ 64 w 279"/>
                <a:gd name="T17" fmla="*/ 101 h 347"/>
                <a:gd name="T18" fmla="*/ 60 w 279"/>
                <a:gd name="T19" fmla="*/ 68 h 347"/>
                <a:gd name="T20" fmla="*/ 25 w 279"/>
                <a:gd name="T21" fmla="*/ 63 h 347"/>
                <a:gd name="T22" fmla="*/ 5 w 279"/>
                <a:gd name="T23" fmla="*/ 58 h 347"/>
                <a:gd name="T24" fmla="*/ 5 w 279"/>
                <a:gd name="T25" fmla="*/ 58 h 347"/>
                <a:gd name="T26" fmla="*/ 25 w 279"/>
                <a:gd name="T27" fmla="*/ 17 h 347"/>
                <a:gd name="T28" fmla="*/ 140 w 279"/>
                <a:gd name="T29" fmla="*/ 36 h 347"/>
                <a:gd name="T30" fmla="*/ 176 w 279"/>
                <a:gd name="T31" fmla="*/ 92 h 347"/>
                <a:gd name="T32" fmla="*/ 187 w 279"/>
                <a:gd name="T33" fmla="*/ 134 h 347"/>
                <a:gd name="T34" fmla="*/ 231 w 279"/>
                <a:gd name="T35" fmla="*/ 161 h 347"/>
                <a:gd name="T36" fmla="*/ 236 w 279"/>
                <a:gd name="T37" fmla="*/ 226 h 347"/>
                <a:gd name="T38" fmla="*/ 275 w 279"/>
                <a:gd name="T39" fmla="*/ 28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347">
                  <a:moveTo>
                    <a:pt x="275" y="281"/>
                  </a:moveTo>
                  <a:cubicBezTo>
                    <a:pt x="279" y="304"/>
                    <a:pt x="265" y="340"/>
                    <a:pt x="263" y="347"/>
                  </a:cubicBezTo>
                  <a:cubicBezTo>
                    <a:pt x="230" y="324"/>
                    <a:pt x="168" y="297"/>
                    <a:pt x="125" y="278"/>
                  </a:cubicBezTo>
                  <a:cubicBezTo>
                    <a:pt x="126" y="272"/>
                    <a:pt x="127" y="262"/>
                    <a:pt x="124" y="250"/>
                  </a:cubicBezTo>
                  <a:cubicBezTo>
                    <a:pt x="121" y="231"/>
                    <a:pt x="104" y="237"/>
                    <a:pt x="97" y="217"/>
                  </a:cubicBezTo>
                  <a:cubicBezTo>
                    <a:pt x="90" y="197"/>
                    <a:pt x="101" y="188"/>
                    <a:pt x="96" y="166"/>
                  </a:cubicBezTo>
                  <a:cubicBezTo>
                    <a:pt x="94" y="155"/>
                    <a:pt x="86" y="150"/>
                    <a:pt x="78" y="145"/>
                  </a:cubicBezTo>
                  <a:cubicBezTo>
                    <a:pt x="75" y="130"/>
                    <a:pt x="71" y="115"/>
                    <a:pt x="64" y="101"/>
                  </a:cubicBezTo>
                  <a:cubicBezTo>
                    <a:pt x="64" y="101"/>
                    <a:pt x="64" y="101"/>
                    <a:pt x="64" y="101"/>
                  </a:cubicBezTo>
                  <a:cubicBezTo>
                    <a:pt x="66" y="90"/>
                    <a:pt x="68" y="79"/>
                    <a:pt x="60" y="68"/>
                  </a:cubicBezTo>
                  <a:cubicBezTo>
                    <a:pt x="46" y="48"/>
                    <a:pt x="28" y="61"/>
                    <a:pt x="25" y="63"/>
                  </a:cubicBezTo>
                  <a:cubicBezTo>
                    <a:pt x="19" y="61"/>
                    <a:pt x="12" y="59"/>
                    <a:pt x="5" y="58"/>
                  </a:cubicBezTo>
                  <a:cubicBezTo>
                    <a:pt x="5" y="58"/>
                    <a:pt x="5" y="58"/>
                    <a:pt x="5" y="58"/>
                  </a:cubicBezTo>
                  <a:cubicBezTo>
                    <a:pt x="5" y="58"/>
                    <a:pt x="0" y="34"/>
                    <a:pt x="25" y="17"/>
                  </a:cubicBezTo>
                  <a:cubicBezTo>
                    <a:pt x="51" y="0"/>
                    <a:pt x="112" y="10"/>
                    <a:pt x="140" y="36"/>
                  </a:cubicBezTo>
                  <a:cubicBezTo>
                    <a:pt x="167" y="61"/>
                    <a:pt x="175" y="74"/>
                    <a:pt x="176" y="92"/>
                  </a:cubicBezTo>
                  <a:cubicBezTo>
                    <a:pt x="177" y="109"/>
                    <a:pt x="178" y="125"/>
                    <a:pt x="187" y="134"/>
                  </a:cubicBezTo>
                  <a:cubicBezTo>
                    <a:pt x="196" y="142"/>
                    <a:pt x="222" y="143"/>
                    <a:pt x="231" y="161"/>
                  </a:cubicBezTo>
                  <a:cubicBezTo>
                    <a:pt x="240" y="180"/>
                    <a:pt x="226" y="206"/>
                    <a:pt x="236" y="226"/>
                  </a:cubicBezTo>
                  <a:cubicBezTo>
                    <a:pt x="246" y="246"/>
                    <a:pt x="271" y="256"/>
                    <a:pt x="275" y="281"/>
                  </a:cubicBez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í$lïďe">
              <a:extLst>
                <a:ext uri="{FF2B5EF4-FFF2-40B4-BE49-F238E27FC236}">
                  <a16:creationId xmlns:a16="http://schemas.microsoft.com/office/drawing/2014/main" id="{45877519-B9A5-4860-B345-D30ACC672DA3}"/>
                </a:ext>
              </a:extLst>
            </p:cNvPr>
            <p:cNvSpPr/>
            <p:nvPr/>
          </p:nvSpPr>
          <p:spPr bwMode="auto">
            <a:xfrm>
              <a:off x="6636537" y="2299279"/>
              <a:ext cx="175374" cy="436033"/>
            </a:xfrm>
            <a:custGeom>
              <a:avLst/>
              <a:gdLst>
                <a:gd name="T0" fmla="*/ 70 w 70"/>
                <a:gd name="T1" fmla="*/ 166 h 175"/>
                <a:gd name="T2" fmla="*/ 66 w 70"/>
                <a:gd name="T3" fmla="*/ 132 h 175"/>
                <a:gd name="T4" fmla="*/ 53 w 70"/>
                <a:gd name="T5" fmla="*/ 112 h 175"/>
                <a:gd name="T6" fmla="*/ 45 w 70"/>
                <a:gd name="T7" fmla="*/ 100 h 175"/>
                <a:gd name="T8" fmla="*/ 41 w 70"/>
                <a:gd name="T9" fmla="*/ 71 h 175"/>
                <a:gd name="T10" fmla="*/ 41 w 70"/>
                <a:gd name="T11" fmla="*/ 66 h 175"/>
                <a:gd name="T12" fmla="*/ 0 w 70"/>
                <a:gd name="T13" fmla="*/ 0 h 175"/>
                <a:gd name="T14" fmla="*/ 2 w 70"/>
                <a:gd name="T15" fmla="*/ 6 h 175"/>
                <a:gd name="T16" fmla="*/ 37 w 70"/>
                <a:gd name="T17" fmla="*/ 66 h 175"/>
                <a:gd name="T18" fmla="*/ 37 w 70"/>
                <a:gd name="T19" fmla="*/ 71 h 175"/>
                <a:gd name="T20" fmla="*/ 42 w 70"/>
                <a:gd name="T21" fmla="*/ 102 h 175"/>
                <a:gd name="T22" fmla="*/ 50 w 70"/>
                <a:gd name="T23" fmla="*/ 114 h 175"/>
                <a:gd name="T24" fmla="*/ 62 w 70"/>
                <a:gd name="T25" fmla="*/ 133 h 175"/>
                <a:gd name="T26" fmla="*/ 66 w 70"/>
                <a:gd name="T27" fmla="*/ 166 h 175"/>
                <a:gd name="T28" fmla="*/ 65 w 70"/>
                <a:gd name="T29" fmla="*/ 171 h 175"/>
                <a:gd name="T30" fmla="*/ 65 w 70"/>
                <a:gd name="T31" fmla="*/ 173 h 175"/>
                <a:gd name="T32" fmla="*/ 69 w 70"/>
                <a:gd name="T33" fmla="*/ 175 h 175"/>
                <a:gd name="T34" fmla="*/ 69 w 70"/>
                <a:gd name="T35" fmla="*/ 171 h 175"/>
                <a:gd name="T36" fmla="*/ 70 w 70"/>
                <a:gd name="T37" fmla="*/ 16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175">
                  <a:moveTo>
                    <a:pt x="70" y="166"/>
                  </a:moveTo>
                  <a:cubicBezTo>
                    <a:pt x="70" y="154"/>
                    <a:pt x="69" y="143"/>
                    <a:pt x="66" y="132"/>
                  </a:cubicBezTo>
                  <a:cubicBezTo>
                    <a:pt x="63" y="124"/>
                    <a:pt x="58" y="118"/>
                    <a:pt x="53" y="112"/>
                  </a:cubicBezTo>
                  <a:cubicBezTo>
                    <a:pt x="50" y="108"/>
                    <a:pt x="48" y="104"/>
                    <a:pt x="45" y="100"/>
                  </a:cubicBezTo>
                  <a:cubicBezTo>
                    <a:pt x="40" y="91"/>
                    <a:pt x="40" y="82"/>
                    <a:pt x="41" y="71"/>
                  </a:cubicBezTo>
                  <a:cubicBezTo>
                    <a:pt x="41" y="70"/>
                    <a:pt x="41" y="68"/>
                    <a:pt x="41" y="66"/>
                  </a:cubicBezTo>
                  <a:cubicBezTo>
                    <a:pt x="43" y="31"/>
                    <a:pt x="31" y="12"/>
                    <a:pt x="0" y="0"/>
                  </a:cubicBezTo>
                  <a:cubicBezTo>
                    <a:pt x="0" y="2"/>
                    <a:pt x="1" y="4"/>
                    <a:pt x="2" y="6"/>
                  </a:cubicBezTo>
                  <a:cubicBezTo>
                    <a:pt x="29" y="17"/>
                    <a:pt x="39" y="34"/>
                    <a:pt x="37" y="66"/>
                  </a:cubicBezTo>
                  <a:cubicBezTo>
                    <a:pt x="37" y="68"/>
                    <a:pt x="37" y="69"/>
                    <a:pt x="37" y="71"/>
                  </a:cubicBezTo>
                  <a:cubicBezTo>
                    <a:pt x="36" y="82"/>
                    <a:pt x="36" y="92"/>
                    <a:pt x="42" y="102"/>
                  </a:cubicBezTo>
                  <a:cubicBezTo>
                    <a:pt x="44" y="107"/>
                    <a:pt x="47" y="110"/>
                    <a:pt x="50" y="114"/>
                  </a:cubicBezTo>
                  <a:cubicBezTo>
                    <a:pt x="55" y="120"/>
                    <a:pt x="59" y="126"/>
                    <a:pt x="62" y="133"/>
                  </a:cubicBezTo>
                  <a:cubicBezTo>
                    <a:pt x="65" y="143"/>
                    <a:pt x="66" y="155"/>
                    <a:pt x="66" y="166"/>
                  </a:cubicBezTo>
                  <a:cubicBezTo>
                    <a:pt x="66" y="168"/>
                    <a:pt x="66" y="169"/>
                    <a:pt x="65" y="171"/>
                  </a:cubicBezTo>
                  <a:cubicBezTo>
                    <a:pt x="65" y="172"/>
                    <a:pt x="65" y="172"/>
                    <a:pt x="65" y="173"/>
                  </a:cubicBezTo>
                  <a:cubicBezTo>
                    <a:pt x="66" y="174"/>
                    <a:pt x="68" y="174"/>
                    <a:pt x="69" y="175"/>
                  </a:cubicBezTo>
                  <a:cubicBezTo>
                    <a:pt x="69" y="173"/>
                    <a:pt x="69" y="172"/>
                    <a:pt x="69" y="171"/>
                  </a:cubicBezTo>
                  <a:cubicBezTo>
                    <a:pt x="70" y="170"/>
                    <a:pt x="70" y="168"/>
                    <a:pt x="70" y="166"/>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îSļïdé">
              <a:extLst>
                <a:ext uri="{FF2B5EF4-FFF2-40B4-BE49-F238E27FC236}">
                  <a16:creationId xmlns:a16="http://schemas.microsoft.com/office/drawing/2014/main" id="{170C9E08-1CC8-4938-8D2D-7F2D44C19D61}"/>
                </a:ext>
              </a:extLst>
            </p:cNvPr>
            <p:cNvSpPr/>
            <p:nvPr/>
          </p:nvSpPr>
          <p:spPr bwMode="auto">
            <a:xfrm>
              <a:off x="6509210" y="2063845"/>
              <a:ext cx="37237" cy="115314"/>
            </a:xfrm>
            <a:custGeom>
              <a:avLst/>
              <a:gdLst>
                <a:gd name="T0" fmla="*/ 4 w 15"/>
                <a:gd name="T1" fmla="*/ 19 h 46"/>
                <a:gd name="T2" fmla="*/ 12 w 15"/>
                <a:gd name="T3" fmla="*/ 0 h 46"/>
                <a:gd name="T4" fmla="*/ 8 w 15"/>
                <a:gd name="T5" fmla="*/ 2 h 46"/>
                <a:gd name="T6" fmla="*/ 3 w 15"/>
                <a:gd name="T7" fmla="*/ 6 h 46"/>
                <a:gd name="T8" fmla="*/ 0 w 15"/>
                <a:gd name="T9" fmla="*/ 19 h 46"/>
                <a:gd name="T10" fmla="*/ 11 w 15"/>
                <a:gd name="T11" fmla="*/ 46 h 46"/>
                <a:gd name="T12" fmla="*/ 15 w 15"/>
                <a:gd name="T13" fmla="*/ 44 h 46"/>
                <a:gd name="T14" fmla="*/ 4 w 15"/>
                <a:gd name="T15" fmla="*/ 19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46">
                  <a:moveTo>
                    <a:pt x="4" y="19"/>
                  </a:moveTo>
                  <a:cubicBezTo>
                    <a:pt x="4" y="11"/>
                    <a:pt x="7" y="5"/>
                    <a:pt x="12" y="0"/>
                  </a:cubicBezTo>
                  <a:cubicBezTo>
                    <a:pt x="11" y="1"/>
                    <a:pt x="10" y="1"/>
                    <a:pt x="8" y="2"/>
                  </a:cubicBezTo>
                  <a:cubicBezTo>
                    <a:pt x="6" y="3"/>
                    <a:pt x="4" y="5"/>
                    <a:pt x="3" y="6"/>
                  </a:cubicBezTo>
                  <a:cubicBezTo>
                    <a:pt x="1" y="10"/>
                    <a:pt x="0" y="14"/>
                    <a:pt x="0" y="19"/>
                  </a:cubicBezTo>
                  <a:cubicBezTo>
                    <a:pt x="0" y="29"/>
                    <a:pt x="5" y="39"/>
                    <a:pt x="11" y="46"/>
                  </a:cubicBezTo>
                  <a:cubicBezTo>
                    <a:pt x="12" y="45"/>
                    <a:pt x="14" y="45"/>
                    <a:pt x="15" y="44"/>
                  </a:cubicBezTo>
                  <a:cubicBezTo>
                    <a:pt x="9" y="38"/>
                    <a:pt x="4" y="28"/>
                    <a:pt x="4" y="19"/>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îş1ïḓé">
              <a:extLst>
                <a:ext uri="{FF2B5EF4-FFF2-40B4-BE49-F238E27FC236}">
                  <a16:creationId xmlns:a16="http://schemas.microsoft.com/office/drawing/2014/main" id="{612CD398-C32B-4D70-921F-45DF2D82E6CC}"/>
                </a:ext>
              </a:extLst>
            </p:cNvPr>
            <p:cNvSpPr/>
            <p:nvPr/>
          </p:nvSpPr>
          <p:spPr bwMode="auto">
            <a:xfrm>
              <a:off x="6564466" y="2077059"/>
              <a:ext cx="589786" cy="736331"/>
            </a:xfrm>
            <a:custGeom>
              <a:avLst/>
              <a:gdLst>
                <a:gd name="T0" fmla="*/ 231 w 236"/>
                <a:gd name="T1" fmla="*/ 263 h 295"/>
                <a:gd name="T2" fmla="*/ 205 w 236"/>
                <a:gd name="T3" fmla="*/ 222 h 295"/>
                <a:gd name="T4" fmla="*/ 183 w 236"/>
                <a:gd name="T5" fmla="*/ 180 h 295"/>
                <a:gd name="T6" fmla="*/ 184 w 236"/>
                <a:gd name="T7" fmla="*/ 167 h 295"/>
                <a:gd name="T8" fmla="*/ 180 w 236"/>
                <a:gd name="T9" fmla="*/ 135 h 295"/>
                <a:gd name="T10" fmla="*/ 157 w 236"/>
                <a:gd name="T11" fmla="*/ 124 h 295"/>
                <a:gd name="T12" fmla="*/ 142 w 236"/>
                <a:gd name="T13" fmla="*/ 119 h 295"/>
                <a:gd name="T14" fmla="*/ 123 w 236"/>
                <a:gd name="T15" fmla="*/ 80 h 295"/>
                <a:gd name="T16" fmla="*/ 57 w 236"/>
                <a:gd name="T17" fmla="*/ 5 h 295"/>
                <a:gd name="T18" fmla="*/ 9 w 236"/>
                <a:gd name="T19" fmla="*/ 13 h 295"/>
                <a:gd name="T20" fmla="*/ 1 w 236"/>
                <a:gd name="T21" fmla="*/ 37 h 295"/>
                <a:gd name="T22" fmla="*/ 5 w 236"/>
                <a:gd name="T23" fmla="*/ 37 h 295"/>
                <a:gd name="T24" fmla="*/ 12 w 236"/>
                <a:gd name="T25" fmla="*/ 16 h 295"/>
                <a:gd name="T26" fmla="*/ 56 w 236"/>
                <a:gd name="T27" fmla="*/ 9 h 295"/>
                <a:gd name="T28" fmla="*/ 119 w 236"/>
                <a:gd name="T29" fmla="*/ 80 h 295"/>
                <a:gd name="T30" fmla="*/ 140 w 236"/>
                <a:gd name="T31" fmla="*/ 123 h 295"/>
                <a:gd name="T32" fmla="*/ 156 w 236"/>
                <a:gd name="T33" fmla="*/ 128 h 295"/>
                <a:gd name="T34" fmla="*/ 177 w 236"/>
                <a:gd name="T35" fmla="*/ 138 h 295"/>
                <a:gd name="T36" fmla="*/ 180 w 236"/>
                <a:gd name="T37" fmla="*/ 166 h 295"/>
                <a:gd name="T38" fmla="*/ 179 w 236"/>
                <a:gd name="T39" fmla="*/ 180 h 295"/>
                <a:gd name="T40" fmla="*/ 203 w 236"/>
                <a:gd name="T41" fmla="*/ 225 h 295"/>
                <a:gd name="T42" fmla="*/ 227 w 236"/>
                <a:gd name="T43" fmla="*/ 264 h 295"/>
                <a:gd name="T44" fmla="*/ 233 w 236"/>
                <a:gd name="T45" fmla="*/ 295 h 295"/>
                <a:gd name="T46" fmla="*/ 236 w 236"/>
                <a:gd name="T47" fmla="*/ 283 h 295"/>
                <a:gd name="T48" fmla="*/ 231 w 236"/>
                <a:gd name="T49" fmla="*/ 26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95">
                  <a:moveTo>
                    <a:pt x="231" y="263"/>
                  </a:moveTo>
                  <a:cubicBezTo>
                    <a:pt x="226" y="245"/>
                    <a:pt x="218" y="233"/>
                    <a:pt x="205" y="222"/>
                  </a:cubicBezTo>
                  <a:cubicBezTo>
                    <a:pt x="192" y="210"/>
                    <a:pt x="183" y="199"/>
                    <a:pt x="183" y="180"/>
                  </a:cubicBezTo>
                  <a:cubicBezTo>
                    <a:pt x="183" y="176"/>
                    <a:pt x="183" y="172"/>
                    <a:pt x="184" y="167"/>
                  </a:cubicBezTo>
                  <a:cubicBezTo>
                    <a:pt x="185" y="156"/>
                    <a:pt x="187" y="144"/>
                    <a:pt x="180" y="135"/>
                  </a:cubicBezTo>
                  <a:cubicBezTo>
                    <a:pt x="174" y="128"/>
                    <a:pt x="165" y="126"/>
                    <a:pt x="157" y="124"/>
                  </a:cubicBezTo>
                  <a:cubicBezTo>
                    <a:pt x="152" y="123"/>
                    <a:pt x="146" y="122"/>
                    <a:pt x="142" y="119"/>
                  </a:cubicBezTo>
                  <a:cubicBezTo>
                    <a:pt x="128" y="111"/>
                    <a:pt x="125" y="97"/>
                    <a:pt x="123" y="80"/>
                  </a:cubicBezTo>
                  <a:cubicBezTo>
                    <a:pt x="119" y="39"/>
                    <a:pt x="96" y="13"/>
                    <a:pt x="57" y="5"/>
                  </a:cubicBezTo>
                  <a:cubicBezTo>
                    <a:pt x="34" y="0"/>
                    <a:pt x="18" y="3"/>
                    <a:pt x="9" y="13"/>
                  </a:cubicBezTo>
                  <a:cubicBezTo>
                    <a:pt x="4" y="19"/>
                    <a:pt x="0" y="29"/>
                    <a:pt x="1" y="37"/>
                  </a:cubicBezTo>
                  <a:cubicBezTo>
                    <a:pt x="2" y="37"/>
                    <a:pt x="3" y="37"/>
                    <a:pt x="5" y="37"/>
                  </a:cubicBezTo>
                  <a:cubicBezTo>
                    <a:pt x="4" y="30"/>
                    <a:pt x="8" y="21"/>
                    <a:pt x="12" y="16"/>
                  </a:cubicBezTo>
                  <a:cubicBezTo>
                    <a:pt x="20" y="6"/>
                    <a:pt x="35" y="4"/>
                    <a:pt x="56" y="9"/>
                  </a:cubicBezTo>
                  <a:cubicBezTo>
                    <a:pt x="94" y="17"/>
                    <a:pt x="115" y="40"/>
                    <a:pt x="119" y="80"/>
                  </a:cubicBezTo>
                  <a:cubicBezTo>
                    <a:pt x="121" y="98"/>
                    <a:pt x="125" y="114"/>
                    <a:pt x="140" y="123"/>
                  </a:cubicBezTo>
                  <a:cubicBezTo>
                    <a:pt x="145" y="126"/>
                    <a:pt x="151" y="127"/>
                    <a:pt x="156" y="128"/>
                  </a:cubicBezTo>
                  <a:cubicBezTo>
                    <a:pt x="164" y="130"/>
                    <a:pt x="172" y="132"/>
                    <a:pt x="177" y="138"/>
                  </a:cubicBezTo>
                  <a:cubicBezTo>
                    <a:pt x="183" y="145"/>
                    <a:pt x="181" y="156"/>
                    <a:pt x="180" y="166"/>
                  </a:cubicBezTo>
                  <a:cubicBezTo>
                    <a:pt x="179" y="171"/>
                    <a:pt x="179" y="176"/>
                    <a:pt x="179" y="180"/>
                  </a:cubicBezTo>
                  <a:cubicBezTo>
                    <a:pt x="180" y="201"/>
                    <a:pt x="189" y="213"/>
                    <a:pt x="203" y="225"/>
                  </a:cubicBezTo>
                  <a:cubicBezTo>
                    <a:pt x="215" y="236"/>
                    <a:pt x="222" y="247"/>
                    <a:pt x="227" y="264"/>
                  </a:cubicBezTo>
                  <a:cubicBezTo>
                    <a:pt x="230" y="274"/>
                    <a:pt x="232" y="285"/>
                    <a:pt x="233" y="295"/>
                  </a:cubicBezTo>
                  <a:cubicBezTo>
                    <a:pt x="234" y="291"/>
                    <a:pt x="235" y="287"/>
                    <a:pt x="236" y="283"/>
                  </a:cubicBezTo>
                  <a:cubicBezTo>
                    <a:pt x="234" y="276"/>
                    <a:pt x="233" y="269"/>
                    <a:pt x="231" y="263"/>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îšḷïďe">
              <a:extLst>
                <a:ext uri="{FF2B5EF4-FFF2-40B4-BE49-F238E27FC236}">
                  <a16:creationId xmlns:a16="http://schemas.microsoft.com/office/drawing/2014/main" id="{A6C49C43-79CE-4E7F-8266-783ECEA49039}"/>
                </a:ext>
              </a:extLst>
            </p:cNvPr>
            <p:cNvSpPr/>
            <p:nvPr/>
          </p:nvSpPr>
          <p:spPr bwMode="auto">
            <a:xfrm>
              <a:off x="6626928" y="2211593"/>
              <a:ext cx="294293" cy="571768"/>
            </a:xfrm>
            <a:custGeom>
              <a:avLst/>
              <a:gdLst>
                <a:gd name="T0" fmla="*/ 118 w 118"/>
                <a:gd name="T1" fmla="*/ 213 h 229"/>
                <a:gd name="T2" fmla="*/ 118 w 118"/>
                <a:gd name="T3" fmla="*/ 203 h 229"/>
                <a:gd name="T4" fmla="*/ 102 w 118"/>
                <a:gd name="T5" fmla="*/ 162 h 229"/>
                <a:gd name="T6" fmla="*/ 99 w 118"/>
                <a:gd name="T7" fmla="*/ 159 h 229"/>
                <a:gd name="T8" fmla="*/ 87 w 118"/>
                <a:gd name="T9" fmla="*/ 141 h 229"/>
                <a:gd name="T10" fmla="*/ 87 w 118"/>
                <a:gd name="T11" fmla="*/ 119 h 229"/>
                <a:gd name="T12" fmla="*/ 87 w 118"/>
                <a:gd name="T13" fmla="*/ 116 h 229"/>
                <a:gd name="T14" fmla="*/ 88 w 118"/>
                <a:gd name="T15" fmla="*/ 112 h 229"/>
                <a:gd name="T16" fmla="*/ 87 w 118"/>
                <a:gd name="T17" fmla="*/ 94 h 229"/>
                <a:gd name="T18" fmla="*/ 70 w 118"/>
                <a:gd name="T19" fmla="*/ 82 h 229"/>
                <a:gd name="T20" fmla="*/ 63 w 118"/>
                <a:gd name="T21" fmla="*/ 78 h 229"/>
                <a:gd name="T22" fmla="*/ 46 w 118"/>
                <a:gd name="T23" fmla="*/ 58 h 229"/>
                <a:gd name="T24" fmla="*/ 45 w 118"/>
                <a:gd name="T25" fmla="*/ 47 h 229"/>
                <a:gd name="T26" fmla="*/ 43 w 118"/>
                <a:gd name="T27" fmla="*/ 31 h 229"/>
                <a:gd name="T28" fmla="*/ 23 w 118"/>
                <a:gd name="T29" fmla="*/ 6 h 229"/>
                <a:gd name="T30" fmla="*/ 5 w 118"/>
                <a:gd name="T31" fmla="*/ 1 h 229"/>
                <a:gd name="T32" fmla="*/ 0 w 118"/>
                <a:gd name="T33" fmla="*/ 0 h 229"/>
                <a:gd name="T34" fmla="*/ 1 w 118"/>
                <a:gd name="T35" fmla="*/ 5 h 229"/>
                <a:gd name="T36" fmla="*/ 5 w 118"/>
                <a:gd name="T37" fmla="*/ 5 h 229"/>
                <a:gd name="T38" fmla="*/ 21 w 118"/>
                <a:gd name="T39" fmla="*/ 9 h 229"/>
                <a:gd name="T40" fmla="*/ 39 w 118"/>
                <a:gd name="T41" fmla="*/ 33 h 229"/>
                <a:gd name="T42" fmla="*/ 41 w 118"/>
                <a:gd name="T43" fmla="*/ 48 h 229"/>
                <a:gd name="T44" fmla="*/ 42 w 118"/>
                <a:gd name="T45" fmla="*/ 59 h 229"/>
                <a:gd name="T46" fmla="*/ 61 w 118"/>
                <a:gd name="T47" fmla="*/ 82 h 229"/>
                <a:gd name="T48" fmla="*/ 69 w 118"/>
                <a:gd name="T49" fmla="*/ 85 h 229"/>
                <a:gd name="T50" fmla="*/ 84 w 118"/>
                <a:gd name="T51" fmla="*/ 96 h 229"/>
                <a:gd name="T52" fmla="*/ 84 w 118"/>
                <a:gd name="T53" fmla="*/ 111 h 229"/>
                <a:gd name="T54" fmla="*/ 83 w 118"/>
                <a:gd name="T55" fmla="*/ 115 h 229"/>
                <a:gd name="T56" fmla="*/ 83 w 118"/>
                <a:gd name="T57" fmla="*/ 119 h 229"/>
                <a:gd name="T58" fmla="*/ 83 w 118"/>
                <a:gd name="T59" fmla="*/ 143 h 229"/>
                <a:gd name="T60" fmla="*/ 97 w 118"/>
                <a:gd name="T61" fmla="*/ 162 h 229"/>
                <a:gd name="T62" fmla="*/ 99 w 118"/>
                <a:gd name="T63" fmla="*/ 164 h 229"/>
                <a:gd name="T64" fmla="*/ 114 w 118"/>
                <a:gd name="T65" fmla="*/ 203 h 229"/>
                <a:gd name="T66" fmla="*/ 114 w 118"/>
                <a:gd name="T67" fmla="*/ 213 h 229"/>
                <a:gd name="T68" fmla="*/ 114 w 118"/>
                <a:gd name="T69" fmla="*/ 227 h 229"/>
                <a:gd name="T70" fmla="*/ 118 w 118"/>
                <a:gd name="T71" fmla="*/ 229 h 229"/>
                <a:gd name="T72" fmla="*/ 118 w 118"/>
                <a:gd name="T73" fmla="*/ 21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 h="229">
                  <a:moveTo>
                    <a:pt x="118" y="213"/>
                  </a:moveTo>
                  <a:cubicBezTo>
                    <a:pt x="118" y="209"/>
                    <a:pt x="118" y="206"/>
                    <a:pt x="118" y="203"/>
                  </a:cubicBezTo>
                  <a:cubicBezTo>
                    <a:pt x="117" y="185"/>
                    <a:pt x="112" y="173"/>
                    <a:pt x="102" y="162"/>
                  </a:cubicBezTo>
                  <a:cubicBezTo>
                    <a:pt x="99" y="159"/>
                    <a:pt x="99" y="159"/>
                    <a:pt x="99" y="159"/>
                  </a:cubicBezTo>
                  <a:cubicBezTo>
                    <a:pt x="94" y="154"/>
                    <a:pt x="89" y="149"/>
                    <a:pt x="87" y="141"/>
                  </a:cubicBezTo>
                  <a:cubicBezTo>
                    <a:pt x="84" y="134"/>
                    <a:pt x="85" y="127"/>
                    <a:pt x="87" y="119"/>
                  </a:cubicBezTo>
                  <a:cubicBezTo>
                    <a:pt x="87" y="118"/>
                    <a:pt x="87" y="117"/>
                    <a:pt x="87" y="116"/>
                  </a:cubicBezTo>
                  <a:cubicBezTo>
                    <a:pt x="87" y="114"/>
                    <a:pt x="88" y="113"/>
                    <a:pt x="88" y="112"/>
                  </a:cubicBezTo>
                  <a:cubicBezTo>
                    <a:pt x="89" y="106"/>
                    <a:pt x="90" y="100"/>
                    <a:pt x="87" y="94"/>
                  </a:cubicBezTo>
                  <a:cubicBezTo>
                    <a:pt x="84" y="88"/>
                    <a:pt x="77" y="85"/>
                    <a:pt x="70" y="82"/>
                  </a:cubicBezTo>
                  <a:cubicBezTo>
                    <a:pt x="68" y="81"/>
                    <a:pt x="65" y="79"/>
                    <a:pt x="63" y="78"/>
                  </a:cubicBezTo>
                  <a:cubicBezTo>
                    <a:pt x="56" y="74"/>
                    <a:pt x="48" y="68"/>
                    <a:pt x="46" y="58"/>
                  </a:cubicBezTo>
                  <a:cubicBezTo>
                    <a:pt x="45" y="55"/>
                    <a:pt x="45" y="51"/>
                    <a:pt x="45" y="47"/>
                  </a:cubicBezTo>
                  <a:cubicBezTo>
                    <a:pt x="45" y="42"/>
                    <a:pt x="45" y="37"/>
                    <a:pt x="43" y="31"/>
                  </a:cubicBezTo>
                  <a:cubicBezTo>
                    <a:pt x="39" y="21"/>
                    <a:pt x="32" y="12"/>
                    <a:pt x="23" y="6"/>
                  </a:cubicBezTo>
                  <a:cubicBezTo>
                    <a:pt x="18" y="2"/>
                    <a:pt x="11" y="2"/>
                    <a:pt x="5" y="1"/>
                  </a:cubicBezTo>
                  <a:cubicBezTo>
                    <a:pt x="3" y="1"/>
                    <a:pt x="1" y="1"/>
                    <a:pt x="0" y="0"/>
                  </a:cubicBezTo>
                  <a:cubicBezTo>
                    <a:pt x="0" y="2"/>
                    <a:pt x="1" y="3"/>
                    <a:pt x="1" y="5"/>
                  </a:cubicBezTo>
                  <a:cubicBezTo>
                    <a:pt x="2" y="5"/>
                    <a:pt x="4" y="5"/>
                    <a:pt x="5" y="5"/>
                  </a:cubicBezTo>
                  <a:cubicBezTo>
                    <a:pt x="11" y="5"/>
                    <a:pt x="16" y="6"/>
                    <a:pt x="21" y="9"/>
                  </a:cubicBezTo>
                  <a:cubicBezTo>
                    <a:pt x="29" y="15"/>
                    <a:pt x="35" y="23"/>
                    <a:pt x="39" y="33"/>
                  </a:cubicBezTo>
                  <a:cubicBezTo>
                    <a:pt x="41" y="38"/>
                    <a:pt x="41" y="42"/>
                    <a:pt x="41" y="48"/>
                  </a:cubicBezTo>
                  <a:cubicBezTo>
                    <a:pt x="41" y="51"/>
                    <a:pt x="41" y="55"/>
                    <a:pt x="42" y="59"/>
                  </a:cubicBezTo>
                  <a:cubicBezTo>
                    <a:pt x="45" y="70"/>
                    <a:pt x="54" y="77"/>
                    <a:pt x="61" y="82"/>
                  </a:cubicBezTo>
                  <a:cubicBezTo>
                    <a:pt x="63" y="83"/>
                    <a:pt x="66" y="84"/>
                    <a:pt x="69" y="85"/>
                  </a:cubicBezTo>
                  <a:cubicBezTo>
                    <a:pt x="75" y="88"/>
                    <a:pt x="81" y="91"/>
                    <a:pt x="84" y="96"/>
                  </a:cubicBezTo>
                  <a:cubicBezTo>
                    <a:pt x="86" y="100"/>
                    <a:pt x="85" y="106"/>
                    <a:pt x="84" y="111"/>
                  </a:cubicBezTo>
                  <a:cubicBezTo>
                    <a:pt x="84" y="113"/>
                    <a:pt x="83" y="114"/>
                    <a:pt x="83" y="115"/>
                  </a:cubicBezTo>
                  <a:cubicBezTo>
                    <a:pt x="83" y="116"/>
                    <a:pt x="83" y="117"/>
                    <a:pt x="83" y="119"/>
                  </a:cubicBezTo>
                  <a:cubicBezTo>
                    <a:pt x="81" y="127"/>
                    <a:pt x="80" y="135"/>
                    <a:pt x="83" y="143"/>
                  </a:cubicBezTo>
                  <a:cubicBezTo>
                    <a:pt x="85" y="151"/>
                    <a:pt x="91" y="157"/>
                    <a:pt x="97" y="162"/>
                  </a:cubicBezTo>
                  <a:cubicBezTo>
                    <a:pt x="99" y="164"/>
                    <a:pt x="99" y="164"/>
                    <a:pt x="99" y="164"/>
                  </a:cubicBezTo>
                  <a:cubicBezTo>
                    <a:pt x="109" y="175"/>
                    <a:pt x="113" y="186"/>
                    <a:pt x="114" y="203"/>
                  </a:cubicBezTo>
                  <a:cubicBezTo>
                    <a:pt x="114" y="206"/>
                    <a:pt x="114" y="209"/>
                    <a:pt x="114" y="213"/>
                  </a:cubicBezTo>
                  <a:cubicBezTo>
                    <a:pt x="114" y="218"/>
                    <a:pt x="113" y="223"/>
                    <a:pt x="114" y="227"/>
                  </a:cubicBezTo>
                  <a:cubicBezTo>
                    <a:pt x="115" y="228"/>
                    <a:pt x="116" y="229"/>
                    <a:pt x="118" y="229"/>
                  </a:cubicBezTo>
                  <a:cubicBezTo>
                    <a:pt x="117" y="224"/>
                    <a:pt x="118" y="218"/>
                    <a:pt x="118" y="213"/>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ïṡļîḍé">
              <a:extLst>
                <a:ext uri="{FF2B5EF4-FFF2-40B4-BE49-F238E27FC236}">
                  <a16:creationId xmlns:a16="http://schemas.microsoft.com/office/drawing/2014/main" id="{7504A862-C2BF-4BE8-B63E-97999577D015}"/>
                </a:ext>
              </a:extLst>
            </p:cNvPr>
            <p:cNvSpPr/>
            <p:nvPr/>
          </p:nvSpPr>
          <p:spPr bwMode="auto">
            <a:xfrm>
              <a:off x="6606507" y="2165947"/>
              <a:ext cx="407205" cy="659455"/>
            </a:xfrm>
            <a:custGeom>
              <a:avLst/>
              <a:gdLst>
                <a:gd name="T0" fmla="*/ 160 w 163"/>
                <a:gd name="T1" fmla="*/ 229 h 264"/>
                <a:gd name="T2" fmla="*/ 160 w 163"/>
                <a:gd name="T3" fmla="*/ 225 h 264"/>
                <a:gd name="T4" fmla="*/ 157 w 163"/>
                <a:gd name="T5" fmla="*/ 194 h 264"/>
                <a:gd name="T6" fmla="*/ 138 w 163"/>
                <a:gd name="T7" fmla="*/ 177 h 264"/>
                <a:gd name="T8" fmla="*/ 118 w 163"/>
                <a:gd name="T9" fmla="*/ 157 h 264"/>
                <a:gd name="T10" fmla="*/ 117 w 163"/>
                <a:gd name="T11" fmla="*/ 134 h 264"/>
                <a:gd name="T12" fmla="*/ 101 w 163"/>
                <a:gd name="T13" fmla="*/ 94 h 264"/>
                <a:gd name="T14" fmla="*/ 91 w 163"/>
                <a:gd name="T15" fmla="*/ 89 h 264"/>
                <a:gd name="T16" fmla="*/ 74 w 163"/>
                <a:gd name="T17" fmla="*/ 76 h 264"/>
                <a:gd name="T18" fmla="*/ 71 w 163"/>
                <a:gd name="T19" fmla="*/ 55 h 264"/>
                <a:gd name="T20" fmla="*/ 69 w 163"/>
                <a:gd name="T21" fmla="*/ 38 h 264"/>
                <a:gd name="T22" fmla="*/ 45 w 163"/>
                <a:gd name="T23" fmla="*/ 6 h 264"/>
                <a:gd name="T24" fmla="*/ 0 w 163"/>
                <a:gd name="T25" fmla="*/ 7 h 264"/>
                <a:gd name="T26" fmla="*/ 3 w 163"/>
                <a:gd name="T27" fmla="*/ 10 h 264"/>
                <a:gd name="T28" fmla="*/ 43 w 163"/>
                <a:gd name="T29" fmla="*/ 9 h 264"/>
                <a:gd name="T30" fmla="*/ 65 w 163"/>
                <a:gd name="T31" fmla="*/ 39 h 264"/>
                <a:gd name="T32" fmla="*/ 67 w 163"/>
                <a:gd name="T33" fmla="*/ 56 h 264"/>
                <a:gd name="T34" fmla="*/ 71 w 163"/>
                <a:gd name="T35" fmla="*/ 77 h 264"/>
                <a:gd name="T36" fmla="*/ 89 w 163"/>
                <a:gd name="T37" fmla="*/ 93 h 264"/>
                <a:gd name="T38" fmla="*/ 99 w 163"/>
                <a:gd name="T39" fmla="*/ 98 h 264"/>
                <a:gd name="T40" fmla="*/ 113 w 163"/>
                <a:gd name="T41" fmla="*/ 134 h 264"/>
                <a:gd name="T42" fmla="*/ 114 w 163"/>
                <a:gd name="T43" fmla="*/ 158 h 264"/>
                <a:gd name="T44" fmla="*/ 136 w 163"/>
                <a:gd name="T45" fmla="*/ 181 h 264"/>
                <a:gd name="T46" fmla="*/ 154 w 163"/>
                <a:gd name="T47" fmla="*/ 196 h 264"/>
                <a:gd name="T48" fmla="*/ 156 w 163"/>
                <a:gd name="T49" fmla="*/ 224 h 264"/>
                <a:gd name="T50" fmla="*/ 156 w 163"/>
                <a:gd name="T51" fmla="*/ 228 h 264"/>
                <a:gd name="T52" fmla="*/ 156 w 163"/>
                <a:gd name="T53" fmla="*/ 262 h 264"/>
                <a:gd name="T54" fmla="*/ 160 w 163"/>
                <a:gd name="T55" fmla="*/ 264 h 264"/>
                <a:gd name="T56" fmla="*/ 160 w 163"/>
                <a:gd name="T57" fmla="*/ 229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3" h="264">
                  <a:moveTo>
                    <a:pt x="160" y="229"/>
                  </a:moveTo>
                  <a:cubicBezTo>
                    <a:pt x="160" y="225"/>
                    <a:pt x="160" y="225"/>
                    <a:pt x="160" y="225"/>
                  </a:cubicBezTo>
                  <a:cubicBezTo>
                    <a:pt x="162" y="214"/>
                    <a:pt x="163" y="203"/>
                    <a:pt x="157" y="194"/>
                  </a:cubicBezTo>
                  <a:cubicBezTo>
                    <a:pt x="153" y="186"/>
                    <a:pt x="145" y="182"/>
                    <a:pt x="138" y="177"/>
                  </a:cubicBezTo>
                  <a:cubicBezTo>
                    <a:pt x="129" y="172"/>
                    <a:pt x="121" y="168"/>
                    <a:pt x="118" y="157"/>
                  </a:cubicBezTo>
                  <a:cubicBezTo>
                    <a:pt x="117" y="149"/>
                    <a:pt x="117" y="142"/>
                    <a:pt x="117" y="134"/>
                  </a:cubicBezTo>
                  <a:cubicBezTo>
                    <a:pt x="118" y="120"/>
                    <a:pt x="119" y="106"/>
                    <a:pt x="101" y="94"/>
                  </a:cubicBezTo>
                  <a:cubicBezTo>
                    <a:pt x="98" y="92"/>
                    <a:pt x="94" y="91"/>
                    <a:pt x="91" y="89"/>
                  </a:cubicBezTo>
                  <a:cubicBezTo>
                    <a:pt x="84" y="86"/>
                    <a:pt x="77" y="83"/>
                    <a:pt x="74" y="76"/>
                  </a:cubicBezTo>
                  <a:cubicBezTo>
                    <a:pt x="72" y="69"/>
                    <a:pt x="71" y="62"/>
                    <a:pt x="71" y="55"/>
                  </a:cubicBezTo>
                  <a:cubicBezTo>
                    <a:pt x="71" y="50"/>
                    <a:pt x="70" y="44"/>
                    <a:pt x="69" y="38"/>
                  </a:cubicBezTo>
                  <a:cubicBezTo>
                    <a:pt x="66" y="27"/>
                    <a:pt x="58" y="12"/>
                    <a:pt x="45" y="6"/>
                  </a:cubicBezTo>
                  <a:cubicBezTo>
                    <a:pt x="35" y="1"/>
                    <a:pt x="11" y="0"/>
                    <a:pt x="0" y="7"/>
                  </a:cubicBezTo>
                  <a:cubicBezTo>
                    <a:pt x="1" y="8"/>
                    <a:pt x="2" y="9"/>
                    <a:pt x="3" y="10"/>
                  </a:cubicBezTo>
                  <a:cubicBezTo>
                    <a:pt x="13" y="4"/>
                    <a:pt x="34" y="5"/>
                    <a:pt x="43" y="9"/>
                  </a:cubicBezTo>
                  <a:cubicBezTo>
                    <a:pt x="55" y="15"/>
                    <a:pt x="62" y="29"/>
                    <a:pt x="65" y="39"/>
                  </a:cubicBezTo>
                  <a:cubicBezTo>
                    <a:pt x="66" y="45"/>
                    <a:pt x="67" y="50"/>
                    <a:pt x="67" y="56"/>
                  </a:cubicBezTo>
                  <a:cubicBezTo>
                    <a:pt x="67" y="63"/>
                    <a:pt x="68" y="70"/>
                    <a:pt x="71" y="77"/>
                  </a:cubicBezTo>
                  <a:cubicBezTo>
                    <a:pt x="74" y="86"/>
                    <a:pt x="82" y="90"/>
                    <a:pt x="89" y="93"/>
                  </a:cubicBezTo>
                  <a:cubicBezTo>
                    <a:pt x="93" y="94"/>
                    <a:pt x="96" y="96"/>
                    <a:pt x="99" y="98"/>
                  </a:cubicBezTo>
                  <a:cubicBezTo>
                    <a:pt x="115" y="108"/>
                    <a:pt x="114" y="120"/>
                    <a:pt x="113" y="134"/>
                  </a:cubicBezTo>
                  <a:cubicBezTo>
                    <a:pt x="113" y="142"/>
                    <a:pt x="113" y="150"/>
                    <a:pt x="114" y="158"/>
                  </a:cubicBezTo>
                  <a:cubicBezTo>
                    <a:pt x="117" y="170"/>
                    <a:pt x="127" y="176"/>
                    <a:pt x="136" y="181"/>
                  </a:cubicBezTo>
                  <a:cubicBezTo>
                    <a:pt x="143" y="185"/>
                    <a:pt x="150" y="189"/>
                    <a:pt x="154" y="196"/>
                  </a:cubicBezTo>
                  <a:cubicBezTo>
                    <a:pt x="159" y="204"/>
                    <a:pt x="158" y="214"/>
                    <a:pt x="156" y="224"/>
                  </a:cubicBezTo>
                  <a:cubicBezTo>
                    <a:pt x="156" y="228"/>
                    <a:pt x="156" y="228"/>
                    <a:pt x="156" y="228"/>
                  </a:cubicBezTo>
                  <a:cubicBezTo>
                    <a:pt x="155" y="239"/>
                    <a:pt x="154" y="250"/>
                    <a:pt x="156" y="262"/>
                  </a:cubicBezTo>
                  <a:cubicBezTo>
                    <a:pt x="157" y="262"/>
                    <a:pt x="159" y="263"/>
                    <a:pt x="160" y="264"/>
                  </a:cubicBezTo>
                  <a:cubicBezTo>
                    <a:pt x="158" y="252"/>
                    <a:pt x="159" y="240"/>
                    <a:pt x="160" y="229"/>
                  </a:cubicBezTo>
                  <a:close/>
                </a:path>
              </a:pathLst>
            </a:custGeom>
            <a:solidFill>
              <a:srgbClr val="4141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íṣḻíḓe">
              <a:extLst>
                <a:ext uri="{FF2B5EF4-FFF2-40B4-BE49-F238E27FC236}">
                  <a16:creationId xmlns:a16="http://schemas.microsoft.com/office/drawing/2014/main" id="{49336274-9DA3-45ED-9CE5-1B1E686EB206}"/>
                </a:ext>
              </a:extLst>
            </p:cNvPr>
            <p:cNvSpPr/>
            <p:nvPr/>
          </p:nvSpPr>
          <p:spPr bwMode="auto">
            <a:xfrm>
              <a:off x="6187292" y="2450629"/>
              <a:ext cx="474471" cy="541738"/>
            </a:xfrm>
            <a:custGeom>
              <a:avLst/>
              <a:gdLst>
                <a:gd name="T0" fmla="*/ 77 w 190"/>
                <a:gd name="T1" fmla="*/ 157 h 217"/>
                <a:gd name="T2" fmla="*/ 115 w 190"/>
                <a:gd name="T3" fmla="*/ 180 h 217"/>
                <a:gd name="T4" fmla="*/ 141 w 190"/>
                <a:gd name="T5" fmla="*/ 122 h 217"/>
                <a:gd name="T6" fmla="*/ 100 w 190"/>
                <a:gd name="T7" fmla="*/ 161 h 217"/>
                <a:gd name="T8" fmla="*/ 77 w 190"/>
                <a:gd name="T9" fmla="*/ 157 h 217"/>
                <a:gd name="T10" fmla="*/ 162 w 190"/>
                <a:gd name="T11" fmla="*/ 60 h 217"/>
                <a:gd name="T12" fmla="*/ 153 w 190"/>
                <a:gd name="T13" fmla="*/ 40 h 217"/>
                <a:gd name="T14" fmla="*/ 153 w 190"/>
                <a:gd name="T15" fmla="*/ 55 h 217"/>
                <a:gd name="T16" fmla="*/ 151 w 190"/>
                <a:gd name="T17" fmla="*/ 62 h 217"/>
                <a:gd name="T18" fmla="*/ 162 w 190"/>
                <a:gd name="T19" fmla="*/ 60 h 217"/>
                <a:gd name="T20" fmla="*/ 147 w 190"/>
                <a:gd name="T21" fmla="*/ 24 h 217"/>
                <a:gd name="T22" fmla="*/ 167 w 190"/>
                <a:gd name="T23" fmla="*/ 65 h 217"/>
                <a:gd name="T24" fmla="*/ 166 w 190"/>
                <a:gd name="T25" fmla="*/ 66 h 217"/>
                <a:gd name="T26" fmla="*/ 155 w 190"/>
                <a:gd name="T27" fmla="*/ 79 h 217"/>
                <a:gd name="T28" fmla="*/ 171 w 190"/>
                <a:gd name="T29" fmla="*/ 97 h 217"/>
                <a:gd name="T30" fmla="*/ 167 w 190"/>
                <a:gd name="T31" fmla="*/ 67 h 217"/>
                <a:gd name="T32" fmla="*/ 188 w 190"/>
                <a:gd name="T33" fmla="*/ 89 h 217"/>
                <a:gd name="T34" fmla="*/ 189 w 190"/>
                <a:gd name="T35" fmla="*/ 89 h 217"/>
                <a:gd name="T36" fmla="*/ 190 w 190"/>
                <a:gd name="T37" fmla="*/ 101 h 217"/>
                <a:gd name="T38" fmla="*/ 190 w 190"/>
                <a:gd name="T39" fmla="*/ 102 h 217"/>
                <a:gd name="T40" fmla="*/ 190 w 190"/>
                <a:gd name="T41" fmla="*/ 102 h 217"/>
                <a:gd name="T42" fmla="*/ 120 w 190"/>
                <a:gd name="T43" fmla="*/ 214 h 217"/>
                <a:gd name="T44" fmla="*/ 75 w 190"/>
                <a:gd name="T45" fmla="*/ 156 h 217"/>
                <a:gd name="T46" fmla="*/ 63 w 190"/>
                <a:gd name="T47" fmla="*/ 149 h 217"/>
                <a:gd name="T48" fmla="*/ 34 w 190"/>
                <a:gd name="T49" fmla="*/ 116 h 217"/>
                <a:gd name="T50" fmla="*/ 26 w 190"/>
                <a:gd name="T51" fmla="*/ 101 h 217"/>
                <a:gd name="T52" fmla="*/ 23 w 190"/>
                <a:gd name="T53" fmla="*/ 92 h 217"/>
                <a:gd name="T54" fmla="*/ 20 w 190"/>
                <a:gd name="T55" fmla="*/ 83 h 217"/>
                <a:gd name="T56" fmla="*/ 0 w 190"/>
                <a:gd name="T57" fmla="*/ 22 h 217"/>
                <a:gd name="T58" fmla="*/ 44 w 190"/>
                <a:gd name="T59" fmla="*/ 17 h 217"/>
                <a:gd name="T60" fmla="*/ 94 w 190"/>
                <a:gd name="T61" fmla="*/ 10 h 217"/>
                <a:gd name="T62" fmla="*/ 139 w 190"/>
                <a:gd name="T63" fmla="*/ 67 h 217"/>
                <a:gd name="T64" fmla="*/ 147 w 190"/>
                <a:gd name="T65" fmla="*/ 2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17">
                  <a:moveTo>
                    <a:pt x="77" y="157"/>
                  </a:moveTo>
                  <a:cubicBezTo>
                    <a:pt x="77" y="157"/>
                    <a:pt x="94" y="184"/>
                    <a:pt x="115" y="180"/>
                  </a:cubicBezTo>
                  <a:cubicBezTo>
                    <a:pt x="136" y="177"/>
                    <a:pt x="141" y="122"/>
                    <a:pt x="141" y="122"/>
                  </a:cubicBezTo>
                  <a:cubicBezTo>
                    <a:pt x="141" y="122"/>
                    <a:pt x="128" y="160"/>
                    <a:pt x="100" y="161"/>
                  </a:cubicBezTo>
                  <a:cubicBezTo>
                    <a:pt x="92" y="161"/>
                    <a:pt x="84" y="160"/>
                    <a:pt x="77" y="157"/>
                  </a:cubicBezTo>
                  <a:close/>
                  <a:moveTo>
                    <a:pt x="162" y="60"/>
                  </a:moveTo>
                  <a:cubicBezTo>
                    <a:pt x="166" y="54"/>
                    <a:pt x="158" y="38"/>
                    <a:pt x="153" y="40"/>
                  </a:cubicBezTo>
                  <a:cubicBezTo>
                    <a:pt x="147" y="42"/>
                    <a:pt x="150" y="52"/>
                    <a:pt x="153" y="55"/>
                  </a:cubicBezTo>
                  <a:cubicBezTo>
                    <a:pt x="155" y="58"/>
                    <a:pt x="151" y="61"/>
                    <a:pt x="151" y="62"/>
                  </a:cubicBezTo>
                  <a:cubicBezTo>
                    <a:pt x="153" y="72"/>
                    <a:pt x="158" y="66"/>
                    <a:pt x="162" y="60"/>
                  </a:cubicBezTo>
                  <a:close/>
                  <a:moveTo>
                    <a:pt x="147" y="24"/>
                  </a:moveTo>
                  <a:cubicBezTo>
                    <a:pt x="167" y="22"/>
                    <a:pt x="176" y="56"/>
                    <a:pt x="167" y="65"/>
                  </a:cubicBezTo>
                  <a:cubicBezTo>
                    <a:pt x="167" y="66"/>
                    <a:pt x="166" y="66"/>
                    <a:pt x="166" y="66"/>
                  </a:cubicBezTo>
                  <a:cubicBezTo>
                    <a:pt x="158" y="74"/>
                    <a:pt x="155" y="77"/>
                    <a:pt x="155" y="79"/>
                  </a:cubicBezTo>
                  <a:cubicBezTo>
                    <a:pt x="154" y="80"/>
                    <a:pt x="168" y="98"/>
                    <a:pt x="171" y="97"/>
                  </a:cubicBezTo>
                  <a:cubicBezTo>
                    <a:pt x="173" y="95"/>
                    <a:pt x="170" y="73"/>
                    <a:pt x="167" y="67"/>
                  </a:cubicBezTo>
                  <a:cubicBezTo>
                    <a:pt x="169" y="71"/>
                    <a:pt x="179" y="86"/>
                    <a:pt x="188" y="89"/>
                  </a:cubicBezTo>
                  <a:cubicBezTo>
                    <a:pt x="188" y="89"/>
                    <a:pt x="188" y="89"/>
                    <a:pt x="189" y="89"/>
                  </a:cubicBezTo>
                  <a:cubicBezTo>
                    <a:pt x="189" y="94"/>
                    <a:pt x="189" y="98"/>
                    <a:pt x="190" y="101"/>
                  </a:cubicBezTo>
                  <a:cubicBezTo>
                    <a:pt x="190" y="102"/>
                    <a:pt x="190" y="102"/>
                    <a:pt x="190" y="102"/>
                  </a:cubicBezTo>
                  <a:cubicBezTo>
                    <a:pt x="190" y="102"/>
                    <a:pt x="190" y="102"/>
                    <a:pt x="190" y="102"/>
                  </a:cubicBezTo>
                  <a:cubicBezTo>
                    <a:pt x="186" y="109"/>
                    <a:pt x="150" y="209"/>
                    <a:pt x="120" y="214"/>
                  </a:cubicBezTo>
                  <a:cubicBezTo>
                    <a:pt x="98" y="217"/>
                    <a:pt x="87" y="184"/>
                    <a:pt x="75" y="156"/>
                  </a:cubicBezTo>
                  <a:cubicBezTo>
                    <a:pt x="71" y="154"/>
                    <a:pt x="67" y="152"/>
                    <a:pt x="63" y="149"/>
                  </a:cubicBezTo>
                  <a:cubicBezTo>
                    <a:pt x="52" y="141"/>
                    <a:pt x="42" y="130"/>
                    <a:pt x="34" y="116"/>
                  </a:cubicBezTo>
                  <a:cubicBezTo>
                    <a:pt x="31" y="111"/>
                    <a:pt x="29" y="106"/>
                    <a:pt x="26" y="101"/>
                  </a:cubicBezTo>
                  <a:cubicBezTo>
                    <a:pt x="25" y="98"/>
                    <a:pt x="24" y="95"/>
                    <a:pt x="23" y="92"/>
                  </a:cubicBezTo>
                  <a:cubicBezTo>
                    <a:pt x="22" y="89"/>
                    <a:pt x="21" y="86"/>
                    <a:pt x="20" y="83"/>
                  </a:cubicBezTo>
                  <a:cubicBezTo>
                    <a:pt x="8" y="52"/>
                    <a:pt x="0" y="22"/>
                    <a:pt x="0" y="22"/>
                  </a:cubicBezTo>
                  <a:cubicBezTo>
                    <a:pt x="0" y="22"/>
                    <a:pt x="27" y="21"/>
                    <a:pt x="44" y="17"/>
                  </a:cubicBezTo>
                  <a:cubicBezTo>
                    <a:pt x="62" y="13"/>
                    <a:pt x="85" y="0"/>
                    <a:pt x="94" y="10"/>
                  </a:cubicBezTo>
                  <a:cubicBezTo>
                    <a:pt x="104" y="20"/>
                    <a:pt x="137" y="67"/>
                    <a:pt x="139" y="67"/>
                  </a:cubicBezTo>
                  <a:cubicBezTo>
                    <a:pt x="142" y="67"/>
                    <a:pt x="128" y="27"/>
                    <a:pt x="147" y="24"/>
                  </a:cubicBezTo>
                  <a:close/>
                </a:path>
              </a:pathLst>
            </a:custGeom>
            <a:solidFill>
              <a:srgbClr val="FFC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ïṧľiḍè">
              <a:extLst>
                <a:ext uri="{FF2B5EF4-FFF2-40B4-BE49-F238E27FC236}">
                  <a16:creationId xmlns:a16="http://schemas.microsoft.com/office/drawing/2014/main" id="{315F2395-3530-46FB-B76C-480424581C81}"/>
                </a:ext>
              </a:extLst>
            </p:cNvPr>
            <p:cNvSpPr/>
            <p:nvPr/>
          </p:nvSpPr>
          <p:spPr bwMode="auto">
            <a:xfrm>
              <a:off x="7059356" y="4514277"/>
              <a:ext cx="303902" cy="335133"/>
            </a:xfrm>
            <a:custGeom>
              <a:avLst/>
              <a:gdLst>
                <a:gd name="T0" fmla="*/ 122 w 122"/>
                <a:gd name="T1" fmla="*/ 134 h 134"/>
                <a:gd name="T2" fmla="*/ 0 w 122"/>
                <a:gd name="T3" fmla="*/ 132 h 134"/>
                <a:gd name="T4" fmla="*/ 0 w 122"/>
                <a:gd name="T5" fmla="*/ 132 h 134"/>
                <a:gd name="T6" fmla="*/ 36 w 122"/>
                <a:gd name="T7" fmla="*/ 123 h 134"/>
                <a:gd name="T8" fmla="*/ 73 w 122"/>
                <a:gd name="T9" fmla="*/ 13 h 134"/>
                <a:gd name="T10" fmla="*/ 76 w 122"/>
                <a:gd name="T11" fmla="*/ 0 h 134"/>
                <a:gd name="T12" fmla="*/ 77 w 122"/>
                <a:gd name="T13" fmla="*/ 0 h 134"/>
                <a:gd name="T14" fmla="*/ 122 w 122"/>
                <a:gd name="T15" fmla="*/ 134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34">
                  <a:moveTo>
                    <a:pt x="122" y="134"/>
                  </a:moveTo>
                  <a:cubicBezTo>
                    <a:pt x="0" y="132"/>
                    <a:pt x="0" y="132"/>
                    <a:pt x="0" y="132"/>
                  </a:cubicBezTo>
                  <a:cubicBezTo>
                    <a:pt x="0" y="132"/>
                    <a:pt x="0" y="132"/>
                    <a:pt x="0" y="132"/>
                  </a:cubicBezTo>
                  <a:cubicBezTo>
                    <a:pt x="17" y="130"/>
                    <a:pt x="31" y="128"/>
                    <a:pt x="36" y="123"/>
                  </a:cubicBezTo>
                  <a:cubicBezTo>
                    <a:pt x="53" y="109"/>
                    <a:pt x="67" y="42"/>
                    <a:pt x="73" y="13"/>
                  </a:cubicBezTo>
                  <a:cubicBezTo>
                    <a:pt x="74" y="6"/>
                    <a:pt x="75" y="2"/>
                    <a:pt x="76" y="0"/>
                  </a:cubicBezTo>
                  <a:cubicBezTo>
                    <a:pt x="77" y="0"/>
                    <a:pt x="77" y="0"/>
                    <a:pt x="77" y="0"/>
                  </a:cubicBezTo>
                  <a:lnTo>
                    <a:pt x="122" y="134"/>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íšḻiḑé">
              <a:extLst>
                <a:ext uri="{FF2B5EF4-FFF2-40B4-BE49-F238E27FC236}">
                  <a16:creationId xmlns:a16="http://schemas.microsoft.com/office/drawing/2014/main" id="{D032DF6B-6F3C-4030-A6D1-7E949735D901}"/>
                </a:ext>
              </a:extLst>
            </p:cNvPr>
            <p:cNvSpPr/>
            <p:nvPr/>
          </p:nvSpPr>
          <p:spPr bwMode="auto">
            <a:xfrm>
              <a:off x="7059356" y="4714877"/>
              <a:ext cx="213812" cy="132131"/>
            </a:xfrm>
            <a:custGeom>
              <a:avLst/>
              <a:gdLst>
                <a:gd name="T0" fmla="*/ 57 w 86"/>
                <a:gd name="T1" fmla="*/ 0 h 53"/>
                <a:gd name="T2" fmla="*/ 36 w 86"/>
                <a:gd name="T3" fmla="*/ 43 h 53"/>
                <a:gd name="T4" fmla="*/ 0 w 86"/>
                <a:gd name="T5" fmla="*/ 52 h 53"/>
                <a:gd name="T6" fmla="*/ 0 w 86"/>
                <a:gd name="T7" fmla="*/ 52 h 53"/>
                <a:gd name="T8" fmla="*/ 86 w 86"/>
                <a:gd name="T9" fmla="*/ 53 h 53"/>
                <a:gd name="T10" fmla="*/ 57 w 86"/>
                <a:gd name="T11" fmla="*/ 0 h 53"/>
              </a:gdLst>
              <a:ahLst/>
              <a:cxnLst>
                <a:cxn ang="0">
                  <a:pos x="T0" y="T1"/>
                </a:cxn>
                <a:cxn ang="0">
                  <a:pos x="T2" y="T3"/>
                </a:cxn>
                <a:cxn ang="0">
                  <a:pos x="T4" y="T5"/>
                </a:cxn>
                <a:cxn ang="0">
                  <a:pos x="T6" y="T7"/>
                </a:cxn>
                <a:cxn ang="0">
                  <a:pos x="T8" y="T9"/>
                </a:cxn>
                <a:cxn ang="0">
                  <a:pos x="T10" y="T11"/>
                </a:cxn>
              </a:cxnLst>
              <a:rect l="0" t="0" r="r" b="b"/>
              <a:pathLst>
                <a:path w="86" h="53">
                  <a:moveTo>
                    <a:pt x="57" y="0"/>
                  </a:moveTo>
                  <a:cubicBezTo>
                    <a:pt x="51" y="20"/>
                    <a:pt x="44" y="37"/>
                    <a:pt x="36" y="43"/>
                  </a:cubicBezTo>
                  <a:cubicBezTo>
                    <a:pt x="31" y="48"/>
                    <a:pt x="17" y="50"/>
                    <a:pt x="0" y="52"/>
                  </a:cubicBezTo>
                  <a:cubicBezTo>
                    <a:pt x="0" y="52"/>
                    <a:pt x="0" y="52"/>
                    <a:pt x="0" y="52"/>
                  </a:cubicBezTo>
                  <a:cubicBezTo>
                    <a:pt x="86" y="53"/>
                    <a:pt x="86" y="53"/>
                    <a:pt x="86" y="53"/>
                  </a:cubicBezTo>
                  <a:lnTo>
                    <a:pt x="57" y="0"/>
                  </a:ln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išlíḑe">
              <a:extLst>
                <a:ext uri="{FF2B5EF4-FFF2-40B4-BE49-F238E27FC236}">
                  <a16:creationId xmlns:a16="http://schemas.microsoft.com/office/drawing/2014/main" id="{8C24B588-6D21-41D3-B3B9-5E5C6A5DF1A3}"/>
                </a:ext>
              </a:extLst>
            </p:cNvPr>
            <p:cNvSpPr/>
            <p:nvPr/>
          </p:nvSpPr>
          <p:spPr bwMode="auto">
            <a:xfrm>
              <a:off x="6966864" y="3351523"/>
              <a:ext cx="141741" cy="1028221"/>
            </a:xfrm>
            <a:custGeom>
              <a:avLst/>
              <a:gdLst>
                <a:gd name="T0" fmla="*/ 28 w 57"/>
                <a:gd name="T1" fmla="*/ 223 h 412"/>
                <a:gd name="T2" fmla="*/ 57 w 57"/>
                <a:gd name="T3" fmla="*/ 313 h 412"/>
                <a:gd name="T4" fmla="*/ 38 w 57"/>
                <a:gd name="T5" fmla="*/ 412 h 412"/>
                <a:gd name="T6" fmla="*/ 31 w 57"/>
                <a:gd name="T7" fmla="*/ 342 h 412"/>
                <a:gd name="T8" fmla="*/ 30 w 57"/>
                <a:gd name="T9" fmla="*/ 337 h 412"/>
                <a:gd name="T10" fmla="*/ 26 w 57"/>
                <a:gd name="T11" fmla="*/ 316 h 412"/>
                <a:gd name="T12" fmla="*/ 6 w 57"/>
                <a:gd name="T13" fmla="*/ 243 h 412"/>
                <a:gd name="T14" fmla="*/ 6 w 57"/>
                <a:gd name="T15" fmla="*/ 0 h 412"/>
                <a:gd name="T16" fmla="*/ 33 w 57"/>
                <a:gd name="T17" fmla="*/ 75 h 412"/>
                <a:gd name="T18" fmla="*/ 28 w 57"/>
                <a:gd name="T19" fmla="*/ 223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12">
                  <a:moveTo>
                    <a:pt x="28" y="223"/>
                  </a:moveTo>
                  <a:cubicBezTo>
                    <a:pt x="30" y="237"/>
                    <a:pt x="53" y="300"/>
                    <a:pt x="57" y="313"/>
                  </a:cubicBezTo>
                  <a:cubicBezTo>
                    <a:pt x="50" y="350"/>
                    <a:pt x="43" y="388"/>
                    <a:pt x="38" y="412"/>
                  </a:cubicBezTo>
                  <a:cubicBezTo>
                    <a:pt x="37" y="401"/>
                    <a:pt x="33" y="365"/>
                    <a:pt x="31" y="342"/>
                  </a:cubicBezTo>
                  <a:cubicBezTo>
                    <a:pt x="31" y="340"/>
                    <a:pt x="30" y="339"/>
                    <a:pt x="30" y="337"/>
                  </a:cubicBezTo>
                  <a:cubicBezTo>
                    <a:pt x="30" y="331"/>
                    <a:pt x="28" y="324"/>
                    <a:pt x="26" y="316"/>
                  </a:cubicBezTo>
                  <a:cubicBezTo>
                    <a:pt x="21" y="293"/>
                    <a:pt x="10" y="265"/>
                    <a:pt x="6" y="243"/>
                  </a:cubicBezTo>
                  <a:cubicBezTo>
                    <a:pt x="0" y="213"/>
                    <a:pt x="6" y="0"/>
                    <a:pt x="6" y="0"/>
                  </a:cubicBezTo>
                  <a:cubicBezTo>
                    <a:pt x="6" y="0"/>
                    <a:pt x="18" y="34"/>
                    <a:pt x="33" y="75"/>
                  </a:cubicBezTo>
                  <a:cubicBezTo>
                    <a:pt x="32" y="89"/>
                    <a:pt x="25" y="208"/>
                    <a:pt x="28" y="223"/>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iṩlïďè">
              <a:extLst>
                <a:ext uri="{FF2B5EF4-FFF2-40B4-BE49-F238E27FC236}">
                  <a16:creationId xmlns:a16="http://schemas.microsoft.com/office/drawing/2014/main" id="{73E0CAC2-64A5-4617-8C70-95E1EA4C48A5}"/>
                </a:ext>
              </a:extLst>
            </p:cNvPr>
            <p:cNvSpPr/>
            <p:nvPr/>
          </p:nvSpPr>
          <p:spPr bwMode="auto">
            <a:xfrm>
              <a:off x="5565074" y="3084859"/>
              <a:ext cx="452850" cy="314712"/>
            </a:xfrm>
            <a:custGeom>
              <a:avLst/>
              <a:gdLst>
                <a:gd name="T0" fmla="*/ 171 w 181"/>
                <a:gd name="T1" fmla="*/ 54 h 126"/>
                <a:gd name="T2" fmla="*/ 168 w 181"/>
                <a:gd name="T3" fmla="*/ 38 h 126"/>
                <a:gd name="T4" fmla="*/ 80 w 181"/>
                <a:gd name="T5" fmla="*/ 115 h 126"/>
                <a:gd name="T6" fmla="*/ 66 w 181"/>
                <a:gd name="T7" fmla="*/ 117 h 126"/>
                <a:gd name="T8" fmla="*/ 66 w 181"/>
                <a:gd name="T9" fmla="*/ 117 h 126"/>
                <a:gd name="T10" fmla="*/ 66 w 181"/>
                <a:gd name="T11" fmla="*/ 117 h 126"/>
                <a:gd name="T12" fmla="*/ 66 w 181"/>
                <a:gd name="T13" fmla="*/ 117 h 126"/>
                <a:gd name="T14" fmla="*/ 0 w 181"/>
                <a:gd name="T15" fmla="*/ 126 h 126"/>
                <a:gd name="T16" fmla="*/ 39 w 181"/>
                <a:gd name="T17" fmla="*/ 107 h 126"/>
                <a:gd name="T18" fmla="*/ 40 w 181"/>
                <a:gd name="T19" fmla="*/ 87 h 126"/>
                <a:gd name="T20" fmla="*/ 69 w 181"/>
                <a:gd name="T21" fmla="*/ 90 h 126"/>
                <a:gd name="T22" fmla="*/ 175 w 181"/>
                <a:gd name="T23" fmla="*/ 3 h 126"/>
                <a:gd name="T24" fmla="*/ 181 w 181"/>
                <a:gd name="T25" fmla="*/ 43 h 126"/>
                <a:gd name="T26" fmla="*/ 181 w 181"/>
                <a:gd name="T27" fmla="*/ 43 h 126"/>
                <a:gd name="T28" fmla="*/ 171 w 181"/>
                <a:gd name="T29" fmla="*/ 5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126">
                  <a:moveTo>
                    <a:pt x="171" y="54"/>
                  </a:moveTo>
                  <a:cubicBezTo>
                    <a:pt x="171" y="48"/>
                    <a:pt x="172" y="39"/>
                    <a:pt x="168" y="38"/>
                  </a:cubicBezTo>
                  <a:cubicBezTo>
                    <a:pt x="162" y="35"/>
                    <a:pt x="80" y="115"/>
                    <a:pt x="80" y="115"/>
                  </a:cubicBezTo>
                  <a:cubicBezTo>
                    <a:pt x="66" y="117"/>
                    <a:pt x="66" y="117"/>
                    <a:pt x="66" y="117"/>
                  </a:cubicBezTo>
                  <a:cubicBezTo>
                    <a:pt x="66" y="117"/>
                    <a:pt x="66" y="117"/>
                    <a:pt x="66" y="117"/>
                  </a:cubicBezTo>
                  <a:cubicBezTo>
                    <a:pt x="66" y="117"/>
                    <a:pt x="66" y="117"/>
                    <a:pt x="66" y="117"/>
                  </a:cubicBezTo>
                  <a:cubicBezTo>
                    <a:pt x="66" y="117"/>
                    <a:pt x="66" y="117"/>
                    <a:pt x="66" y="117"/>
                  </a:cubicBezTo>
                  <a:cubicBezTo>
                    <a:pt x="0" y="126"/>
                    <a:pt x="0" y="126"/>
                    <a:pt x="0" y="126"/>
                  </a:cubicBezTo>
                  <a:cubicBezTo>
                    <a:pt x="39" y="107"/>
                    <a:pt x="39" y="107"/>
                    <a:pt x="39" y="107"/>
                  </a:cubicBezTo>
                  <a:cubicBezTo>
                    <a:pt x="40" y="87"/>
                    <a:pt x="40" y="87"/>
                    <a:pt x="40" y="87"/>
                  </a:cubicBezTo>
                  <a:cubicBezTo>
                    <a:pt x="40" y="87"/>
                    <a:pt x="66" y="89"/>
                    <a:pt x="69" y="90"/>
                  </a:cubicBezTo>
                  <a:cubicBezTo>
                    <a:pt x="73" y="90"/>
                    <a:pt x="170" y="0"/>
                    <a:pt x="175" y="3"/>
                  </a:cubicBezTo>
                  <a:cubicBezTo>
                    <a:pt x="179" y="6"/>
                    <a:pt x="181" y="43"/>
                    <a:pt x="181" y="43"/>
                  </a:cubicBezTo>
                  <a:cubicBezTo>
                    <a:pt x="181" y="43"/>
                    <a:pt x="181" y="43"/>
                    <a:pt x="181" y="43"/>
                  </a:cubicBezTo>
                  <a:cubicBezTo>
                    <a:pt x="178" y="45"/>
                    <a:pt x="173" y="49"/>
                    <a:pt x="171" y="54"/>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îsḷïḍè">
              <a:extLst>
                <a:ext uri="{FF2B5EF4-FFF2-40B4-BE49-F238E27FC236}">
                  <a16:creationId xmlns:a16="http://schemas.microsoft.com/office/drawing/2014/main" id="{EFC325E9-605D-44EE-B074-F3BEC90EFF10}"/>
                </a:ext>
              </a:extLst>
            </p:cNvPr>
            <p:cNvSpPr/>
            <p:nvPr/>
          </p:nvSpPr>
          <p:spPr bwMode="auto">
            <a:xfrm>
              <a:off x="5590298" y="4465029"/>
              <a:ext cx="504501" cy="109309"/>
            </a:xfrm>
            <a:custGeom>
              <a:avLst/>
              <a:gdLst>
                <a:gd name="T0" fmla="*/ 202 w 202"/>
                <a:gd name="T1" fmla="*/ 0 h 44"/>
                <a:gd name="T2" fmla="*/ 202 w 202"/>
                <a:gd name="T3" fmla="*/ 44 h 44"/>
                <a:gd name="T4" fmla="*/ 52 w 202"/>
                <a:gd name="T5" fmla="*/ 44 h 44"/>
                <a:gd name="T6" fmla="*/ 0 w 202"/>
                <a:gd name="T7" fmla="*/ 0 h 44"/>
                <a:gd name="T8" fmla="*/ 202 w 202"/>
                <a:gd name="T9" fmla="*/ 0 h 44"/>
              </a:gdLst>
              <a:ahLst/>
              <a:cxnLst>
                <a:cxn ang="0">
                  <a:pos x="T0" y="T1"/>
                </a:cxn>
                <a:cxn ang="0">
                  <a:pos x="T2" y="T3"/>
                </a:cxn>
                <a:cxn ang="0">
                  <a:pos x="T4" y="T5"/>
                </a:cxn>
                <a:cxn ang="0">
                  <a:pos x="T6" y="T7"/>
                </a:cxn>
                <a:cxn ang="0">
                  <a:pos x="T8" y="T9"/>
                </a:cxn>
              </a:cxnLst>
              <a:rect l="0" t="0" r="r" b="b"/>
              <a:pathLst>
                <a:path w="202" h="44">
                  <a:moveTo>
                    <a:pt x="202" y="0"/>
                  </a:moveTo>
                  <a:cubicBezTo>
                    <a:pt x="202" y="44"/>
                    <a:pt x="202" y="44"/>
                    <a:pt x="202" y="44"/>
                  </a:cubicBezTo>
                  <a:cubicBezTo>
                    <a:pt x="52" y="44"/>
                    <a:pt x="52" y="44"/>
                    <a:pt x="52" y="44"/>
                  </a:cubicBezTo>
                  <a:cubicBezTo>
                    <a:pt x="25" y="44"/>
                    <a:pt x="4" y="25"/>
                    <a:pt x="0" y="0"/>
                  </a:cubicBezTo>
                  <a:lnTo>
                    <a:pt x="202" y="0"/>
                  </a:ln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îs1iďê">
              <a:extLst>
                <a:ext uri="{FF2B5EF4-FFF2-40B4-BE49-F238E27FC236}">
                  <a16:creationId xmlns:a16="http://schemas.microsoft.com/office/drawing/2014/main" id="{5870BD00-CF9E-417F-B44E-44B45E375EC6}"/>
                </a:ext>
              </a:extLst>
            </p:cNvPr>
            <p:cNvSpPr/>
            <p:nvPr/>
          </p:nvSpPr>
          <p:spPr bwMode="auto">
            <a:xfrm>
              <a:off x="5345254" y="4354520"/>
              <a:ext cx="762758" cy="110510"/>
            </a:xfrm>
            <a:custGeom>
              <a:avLst/>
              <a:gdLst>
                <a:gd name="T0" fmla="*/ 305 w 305"/>
                <a:gd name="T1" fmla="*/ 0 h 44"/>
                <a:gd name="T2" fmla="*/ 300 w 305"/>
                <a:gd name="T3" fmla="*/ 25 h 44"/>
                <a:gd name="T4" fmla="*/ 300 w 305"/>
                <a:gd name="T5" fmla="*/ 44 h 44"/>
                <a:gd name="T6" fmla="*/ 0 w 305"/>
                <a:gd name="T7" fmla="*/ 44 h 44"/>
                <a:gd name="T8" fmla="*/ 0 w 305"/>
                <a:gd name="T9" fmla="*/ 0 h 44"/>
                <a:gd name="T10" fmla="*/ 305 w 305"/>
                <a:gd name="T11" fmla="*/ 0 h 44"/>
              </a:gdLst>
              <a:ahLst/>
              <a:cxnLst>
                <a:cxn ang="0">
                  <a:pos x="T0" y="T1"/>
                </a:cxn>
                <a:cxn ang="0">
                  <a:pos x="T2" y="T3"/>
                </a:cxn>
                <a:cxn ang="0">
                  <a:pos x="T4" y="T5"/>
                </a:cxn>
                <a:cxn ang="0">
                  <a:pos x="T6" y="T7"/>
                </a:cxn>
                <a:cxn ang="0">
                  <a:pos x="T8" y="T9"/>
                </a:cxn>
                <a:cxn ang="0">
                  <a:pos x="T10" y="T11"/>
                </a:cxn>
              </a:cxnLst>
              <a:rect l="0" t="0" r="r" b="b"/>
              <a:pathLst>
                <a:path w="305" h="44">
                  <a:moveTo>
                    <a:pt x="305" y="0"/>
                  </a:moveTo>
                  <a:cubicBezTo>
                    <a:pt x="301" y="8"/>
                    <a:pt x="300" y="17"/>
                    <a:pt x="300" y="25"/>
                  </a:cubicBezTo>
                  <a:cubicBezTo>
                    <a:pt x="300" y="44"/>
                    <a:pt x="300" y="44"/>
                    <a:pt x="300" y="44"/>
                  </a:cubicBezTo>
                  <a:cubicBezTo>
                    <a:pt x="0" y="44"/>
                    <a:pt x="0" y="44"/>
                    <a:pt x="0" y="44"/>
                  </a:cubicBezTo>
                  <a:cubicBezTo>
                    <a:pt x="0" y="0"/>
                    <a:pt x="0" y="0"/>
                    <a:pt x="0" y="0"/>
                  </a:cubicBezTo>
                  <a:lnTo>
                    <a:pt x="305" y="0"/>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íṡľíḋê">
              <a:extLst>
                <a:ext uri="{FF2B5EF4-FFF2-40B4-BE49-F238E27FC236}">
                  <a16:creationId xmlns:a16="http://schemas.microsoft.com/office/drawing/2014/main" id="{F52BBCBB-CFEB-44FC-9729-334F8D3593CD}"/>
                </a:ext>
              </a:extLst>
            </p:cNvPr>
            <p:cNvSpPr/>
            <p:nvPr/>
          </p:nvSpPr>
          <p:spPr bwMode="auto">
            <a:xfrm>
              <a:off x="5345254" y="4447011"/>
              <a:ext cx="749544" cy="18018"/>
            </a:xfrm>
            <a:prstGeom prst="rect">
              <a:avLst/>
            </a:prstGeom>
            <a:solidFill>
              <a:srgbClr val="91A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íṧḷïḍé">
              <a:extLst>
                <a:ext uri="{FF2B5EF4-FFF2-40B4-BE49-F238E27FC236}">
                  <a16:creationId xmlns:a16="http://schemas.microsoft.com/office/drawing/2014/main" id="{BC8FA4B1-584C-4AAE-BF77-B2375DCDEC6C}"/>
                </a:ext>
              </a:extLst>
            </p:cNvPr>
            <p:cNvSpPr/>
            <p:nvPr/>
          </p:nvSpPr>
          <p:spPr bwMode="auto">
            <a:xfrm>
              <a:off x="5460570" y="4729291"/>
              <a:ext cx="1078671" cy="97297"/>
            </a:xfrm>
            <a:custGeom>
              <a:avLst/>
              <a:gdLst>
                <a:gd name="T0" fmla="*/ 805 w 898"/>
                <a:gd name="T1" fmla="*/ 0 h 81"/>
                <a:gd name="T2" fmla="*/ 898 w 898"/>
                <a:gd name="T3" fmla="*/ 0 h 81"/>
                <a:gd name="T4" fmla="*/ 898 w 898"/>
                <a:gd name="T5" fmla="*/ 81 h 81"/>
                <a:gd name="T6" fmla="*/ 77 w 898"/>
                <a:gd name="T7" fmla="*/ 81 h 81"/>
                <a:gd name="T8" fmla="*/ 0 w 898"/>
                <a:gd name="T9" fmla="*/ 81 h 81"/>
                <a:gd name="T10" fmla="*/ 0 w 898"/>
                <a:gd name="T11" fmla="*/ 0 h 81"/>
                <a:gd name="T12" fmla="*/ 528 w 898"/>
                <a:gd name="T13" fmla="*/ 0 h 81"/>
                <a:gd name="T14" fmla="*/ 805 w 898"/>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8" h="81">
                  <a:moveTo>
                    <a:pt x="805" y="0"/>
                  </a:moveTo>
                  <a:lnTo>
                    <a:pt x="898" y="0"/>
                  </a:lnTo>
                  <a:lnTo>
                    <a:pt x="898" y="81"/>
                  </a:lnTo>
                  <a:lnTo>
                    <a:pt x="77" y="81"/>
                  </a:lnTo>
                  <a:lnTo>
                    <a:pt x="0" y="81"/>
                  </a:lnTo>
                  <a:lnTo>
                    <a:pt x="0" y="0"/>
                  </a:lnTo>
                  <a:lnTo>
                    <a:pt x="528" y="0"/>
                  </a:lnTo>
                  <a:lnTo>
                    <a:pt x="805" y="0"/>
                  </a:lnTo>
                  <a:close/>
                </a:path>
              </a:pathLst>
            </a:custGeom>
            <a:solidFill>
              <a:srgbClr val="B4C6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ís1ïḋè">
              <a:extLst>
                <a:ext uri="{FF2B5EF4-FFF2-40B4-BE49-F238E27FC236}">
                  <a16:creationId xmlns:a16="http://schemas.microsoft.com/office/drawing/2014/main" id="{EB5AAE39-16A6-4463-A977-C002BC4571AC}"/>
                </a:ext>
              </a:extLst>
            </p:cNvPr>
            <p:cNvSpPr/>
            <p:nvPr/>
          </p:nvSpPr>
          <p:spPr bwMode="auto">
            <a:xfrm>
              <a:off x="5470178" y="4736498"/>
              <a:ext cx="1061854" cy="22823"/>
            </a:xfrm>
            <a:custGeom>
              <a:avLst/>
              <a:gdLst>
                <a:gd name="T0" fmla="*/ 792 w 884"/>
                <a:gd name="T1" fmla="*/ 0 h 19"/>
                <a:gd name="T2" fmla="*/ 884 w 884"/>
                <a:gd name="T3" fmla="*/ 0 h 19"/>
                <a:gd name="T4" fmla="*/ 884 w 884"/>
                <a:gd name="T5" fmla="*/ 19 h 19"/>
                <a:gd name="T6" fmla="*/ 73 w 884"/>
                <a:gd name="T7" fmla="*/ 19 h 19"/>
                <a:gd name="T8" fmla="*/ 0 w 884"/>
                <a:gd name="T9" fmla="*/ 19 h 19"/>
                <a:gd name="T10" fmla="*/ 0 w 884"/>
                <a:gd name="T11" fmla="*/ 0 h 19"/>
                <a:gd name="T12" fmla="*/ 518 w 884"/>
                <a:gd name="T13" fmla="*/ 0 h 19"/>
                <a:gd name="T14" fmla="*/ 792 w 884"/>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4" h="19">
                  <a:moveTo>
                    <a:pt x="792" y="0"/>
                  </a:moveTo>
                  <a:lnTo>
                    <a:pt x="884" y="0"/>
                  </a:lnTo>
                  <a:lnTo>
                    <a:pt x="884" y="19"/>
                  </a:lnTo>
                  <a:lnTo>
                    <a:pt x="73" y="19"/>
                  </a:lnTo>
                  <a:lnTo>
                    <a:pt x="0" y="19"/>
                  </a:lnTo>
                  <a:lnTo>
                    <a:pt x="0" y="0"/>
                  </a:lnTo>
                  <a:lnTo>
                    <a:pt x="518" y="0"/>
                  </a:lnTo>
                  <a:lnTo>
                    <a:pt x="792" y="0"/>
                  </a:lnTo>
                  <a:close/>
                </a:path>
              </a:pathLst>
            </a:custGeom>
            <a:solidFill>
              <a:srgbClr val="C0D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ïşḻïḑè">
              <a:extLst>
                <a:ext uri="{FF2B5EF4-FFF2-40B4-BE49-F238E27FC236}">
                  <a16:creationId xmlns:a16="http://schemas.microsoft.com/office/drawing/2014/main" id="{0747CEB6-B7ED-4E16-B9A0-5C782B8DF2B1}"/>
                </a:ext>
              </a:extLst>
            </p:cNvPr>
            <p:cNvSpPr/>
            <p:nvPr/>
          </p:nvSpPr>
          <p:spPr bwMode="auto">
            <a:xfrm>
              <a:off x="7076174" y="4467431"/>
              <a:ext cx="172972" cy="79279"/>
            </a:xfrm>
            <a:custGeom>
              <a:avLst/>
              <a:gdLst>
                <a:gd name="T0" fmla="*/ 69 w 69"/>
                <a:gd name="T1" fmla="*/ 17 h 32"/>
                <a:gd name="T2" fmla="*/ 69 w 69"/>
                <a:gd name="T3" fmla="*/ 19 h 32"/>
                <a:gd name="T4" fmla="*/ 66 w 69"/>
                <a:gd name="T5" fmla="*/ 32 h 32"/>
                <a:gd name="T6" fmla="*/ 0 w 69"/>
                <a:gd name="T7" fmla="*/ 18 h 32"/>
                <a:gd name="T8" fmla="*/ 2 w 69"/>
                <a:gd name="T9" fmla="*/ 0 h 32"/>
                <a:gd name="T10" fmla="*/ 27 w 69"/>
                <a:gd name="T11" fmla="*/ 11 h 32"/>
                <a:gd name="T12" fmla="*/ 69 w 69"/>
                <a:gd name="T13" fmla="*/ 17 h 32"/>
              </a:gdLst>
              <a:ahLst/>
              <a:cxnLst>
                <a:cxn ang="0">
                  <a:pos x="T0" y="T1"/>
                </a:cxn>
                <a:cxn ang="0">
                  <a:pos x="T2" y="T3"/>
                </a:cxn>
                <a:cxn ang="0">
                  <a:pos x="T4" y="T5"/>
                </a:cxn>
                <a:cxn ang="0">
                  <a:pos x="T6" y="T7"/>
                </a:cxn>
                <a:cxn ang="0">
                  <a:pos x="T8" y="T9"/>
                </a:cxn>
                <a:cxn ang="0">
                  <a:pos x="T10" y="T11"/>
                </a:cxn>
                <a:cxn ang="0">
                  <a:pos x="T12" y="T13"/>
                </a:cxn>
              </a:cxnLst>
              <a:rect l="0" t="0" r="r" b="b"/>
              <a:pathLst>
                <a:path w="69" h="32">
                  <a:moveTo>
                    <a:pt x="69" y="17"/>
                  </a:moveTo>
                  <a:cubicBezTo>
                    <a:pt x="69" y="17"/>
                    <a:pt x="69" y="18"/>
                    <a:pt x="69" y="19"/>
                  </a:cubicBezTo>
                  <a:cubicBezTo>
                    <a:pt x="68" y="21"/>
                    <a:pt x="67" y="25"/>
                    <a:pt x="66" y="32"/>
                  </a:cubicBezTo>
                  <a:cubicBezTo>
                    <a:pt x="0" y="18"/>
                    <a:pt x="0" y="18"/>
                    <a:pt x="0" y="18"/>
                  </a:cubicBezTo>
                  <a:cubicBezTo>
                    <a:pt x="1" y="10"/>
                    <a:pt x="2" y="3"/>
                    <a:pt x="2" y="0"/>
                  </a:cubicBezTo>
                  <a:cubicBezTo>
                    <a:pt x="8" y="4"/>
                    <a:pt x="16" y="8"/>
                    <a:pt x="27" y="11"/>
                  </a:cubicBezTo>
                  <a:cubicBezTo>
                    <a:pt x="41" y="15"/>
                    <a:pt x="57" y="17"/>
                    <a:pt x="69" y="17"/>
                  </a:cubicBezTo>
                  <a:close/>
                </a:path>
              </a:pathLst>
            </a:custGeom>
            <a:solidFill>
              <a:srgbClr val="EDA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ïŝľíḍè">
              <a:extLst>
                <a:ext uri="{FF2B5EF4-FFF2-40B4-BE49-F238E27FC236}">
                  <a16:creationId xmlns:a16="http://schemas.microsoft.com/office/drawing/2014/main" id="{FA92279B-4DD4-4753-B7AE-D782858D53A6}"/>
                </a:ext>
              </a:extLst>
            </p:cNvPr>
            <p:cNvSpPr/>
            <p:nvPr/>
          </p:nvSpPr>
          <p:spPr bwMode="auto">
            <a:xfrm>
              <a:off x="5677986" y="3568939"/>
              <a:ext cx="82883" cy="82883"/>
            </a:xfrm>
            <a:custGeom>
              <a:avLst/>
              <a:gdLst>
                <a:gd name="T0" fmla="*/ 33 w 33"/>
                <a:gd name="T1" fmla="*/ 0 h 33"/>
                <a:gd name="T2" fmla="*/ 33 w 33"/>
                <a:gd name="T3" fmla="*/ 0 h 33"/>
                <a:gd name="T4" fmla="*/ 11 w 33"/>
                <a:gd name="T5" fmla="*/ 33 h 33"/>
                <a:gd name="T6" fmla="*/ 0 w 33"/>
                <a:gd name="T7" fmla="*/ 24 h 33"/>
                <a:gd name="T8" fmla="*/ 0 w 33"/>
                <a:gd name="T9" fmla="*/ 24 h 33"/>
                <a:gd name="T10" fmla="*/ 33 w 33"/>
                <a:gd name="T11" fmla="*/ 0 h 33"/>
              </a:gdLst>
              <a:ahLst/>
              <a:cxnLst>
                <a:cxn ang="0">
                  <a:pos x="T0" y="T1"/>
                </a:cxn>
                <a:cxn ang="0">
                  <a:pos x="T2" y="T3"/>
                </a:cxn>
                <a:cxn ang="0">
                  <a:pos x="T4" y="T5"/>
                </a:cxn>
                <a:cxn ang="0">
                  <a:pos x="T6" y="T7"/>
                </a:cxn>
                <a:cxn ang="0">
                  <a:pos x="T8" y="T9"/>
                </a:cxn>
                <a:cxn ang="0">
                  <a:pos x="T10" y="T11"/>
                </a:cxn>
              </a:cxnLst>
              <a:rect l="0" t="0" r="r" b="b"/>
              <a:pathLst>
                <a:path w="33" h="33">
                  <a:moveTo>
                    <a:pt x="33" y="0"/>
                  </a:moveTo>
                  <a:cubicBezTo>
                    <a:pt x="33" y="0"/>
                    <a:pt x="33" y="0"/>
                    <a:pt x="33" y="0"/>
                  </a:cubicBezTo>
                  <a:cubicBezTo>
                    <a:pt x="33" y="19"/>
                    <a:pt x="22" y="32"/>
                    <a:pt x="11" y="33"/>
                  </a:cubicBezTo>
                  <a:cubicBezTo>
                    <a:pt x="8" y="33"/>
                    <a:pt x="3" y="30"/>
                    <a:pt x="0" y="24"/>
                  </a:cubicBezTo>
                  <a:cubicBezTo>
                    <a:pt x="0" y="24"/>
                    <a:pt x="0" y="24"/>
                    <a:pt x="0" y="24"/>
                  </a:cubicBezTo>
                  <a:lnTo>
                    <a:pt x="33" y="0"/>
                  </a:lnTo>
                  <a:close/>
                </a:path>
              </a:pathLst>
            </a:custGeom>
            <a:solidFill>
              <a:srgbClr val="C4CA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í$ḻíde">
              <a:extLst>
                <a:ext uri="{FF2B5EF4-FFF2-40B4-BE49-F238E27FC236}">
                  <a16:creationId xmlns:a16="http://schemas.microsoft.com/office/drawing/2014/main" id="{2DA6986C-8EB7-45A3-9DEF-F203D680E2E8}"/>
                </a:ext>
              </a:extLst>
            </p:cNvPr>
            <p:cNvSpPr/>
            <p:nvPr/>
          </p:nvSpPr>
          <p:spPr bwMode="auto">
            <a:xfrm>
              <a:off x="6504406" y="3015190"/>
              <a:ext cx="261860" cy="609005"/>
            </a:xfrm>
            <a:custGeom>
              <a:avLst/>
              <a:gdLst>
                <a:gd name="T0" fmla="*/ 0 w 105"/>
                <a:gd name="T1" fmla="*/ 239 h 244"/>
                <a:gd name="T2" fmla="*/ 0 w 105"/>
                <a:gd name="T3" fmla="*/ 238 h 244"/>
                <a:gd name="T4" fmla="*/ 0 w 105"/>
                <a:gd name="T5" fmla="*/ 223 h 244"/>
                <a:gd name="T6" fmla="*/ 28 w 105"/>
                <a:gd name="T7" fmla="*/ 24 h 244"/>
                <a:gd name="T8" fmla="*/ 70 w 105"/>
                <a:gd name="T9" fmla="*/ 0 h 244"/>
                <a:gd name="T10" fmla="*/ 105 w 105"/>
                <a:gd name="T11" fmla="*/ 57 h 244"/>
                <a:gd name="T12" fmla="*/ 0 w 105"/>
                <a:gd name="T13" fmla="*/ 244 h 244"/>
                <a:gd name="T14" fmla="*/ 0 w 105"/>
                <a:gd name="T15" fmla="*/ 239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44">
                  <a:moveTo>
                    <a:pt x="0" y="239"/>
                  </a:moveTo>
                  <a:cubicBezTo>
                    <a:pt x="0" y="239"/>
                    <a:pt x="0" y="238"/>
                    <a:pt x="0" y="238"/>
                  </a:cubicBezTo>
                  <a:cubicBezTo>
                    <a:pt x="0" y="234"/>
                    <a:pt x="0" y="229"/>
                    <a:pt x="0" y="223"/>
                  </a:cubicBezTo>
                  <a:cubicBezTo>
                    <a:pt x="4" y="180"/>
                    <a:pt x="17" y="82"/>
                    <a:pt x="28" y="24"/>
                  </a:cubicBezTo>
                  <a:cubicBezTo>
                    <a:pt x="70" y="0"/>
                    <a:pt x="70" y="0"/>
                    <a:pt x="70" y="0"/>
                  </a:cubicBezTo>
                  <a:cubicBezTo>
                    <a:pt x="72" y="3"/>
                    <a:pt x="105" y="52"/>
                    <a:pt x="105" y="57"/>
                  </a:cubicBezTo>
                  <a:cubicBezTo>
                    <a:pt x="105" y="62"/>
                    <a:pt x="9" y="228"/>
                    <a:pt x="0" y="244"/>
                  </a:cubicBezTo>
                  <a:cubicBezTo>
                    <a:pt x="0" y="242"/>
                    <a:pt x="0" y="241"/>
                    <a:pt x="0" y="23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îşlíḑe">
              <a:extLst>
                <a:ext uri="{FF2B5EF4-FFF2-40B4-BE49-F238E27FC236}">
                  <a16:creationId xmlns:a16="http://schemas.microsoft.com/office/drawing/2014/main" id="{1DD9D069-5FE5-4C20-9D52-DB7FE8B4C92F}"/>
                </a:ext>
              </a:extLst>
            </p:cNvPr>
            <p:cNvSpPr/>
            <p:nvPr/>
          </p:nvSpPr>
          <p:spPr bwMode="auto">
            <a:xfrm>
              <a:off x="6207711" y="2985161"/>
              <a:ext cx="296695" cy="625822"/>
            </a:xfrm>
            <a:custGeom>
              <a:avLst/>
              <a:gdLst>
                <a:gd name="T0" fmla="*/ 119 w 119"/>
                <a:gd name="T1" fmla="*/ 250 h 251"/>
                <a:gd name="T2" fmla="*/ 119 w 119"/>
                <a:gd name="T3" fmla="*/ 251 h 251"/>
                <a:gd name="T4" fmla="*/ 119 w 119"/>
                <a:gd name="T5" fmla="*/ 251 h 251"/>
                <a:gd name="T6" fmla="*/ 0 w 119"/>
                <a:gd name="T7" fmla="*/ 37 h 251"/>
                <a:gd name="T8" fmla="*/ 39 w 119"/>
                <a:gd name="T9" fmla="*/ 0 h 251"/>
                <a:gd name="T10" fmla="*/ 71 w 119"/>
                <a:gd name="T11" fmla="*/ 11 h 251"/>
                <a:gd name="T12" fmla="*/ 119 w 119"/>
                <a:gd name="T13" fmla="*/ 235 h 251"/>
                <a:gd name="T14" fmla="*/ 119 w 119"/>
                <a:gd name="T15" fmla="*/ 235 h 251"/>
                <a:gd name="T16" fmla="*/ 119 w 119"/>
                <a:gd name="T17" fmla="*/ 25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251">
                  <a:moveTo>
                    <a:pt x="119" y="250"/>
                  </a:moveTo>
                  <a:cubicBezTo>
                    <a:pt x="119" y="250"/>
                    <a:pt x="119" y="251"/>
                    <a:pt x="119" y="251"/>
                  </a:cubicBezTo>
                  <a:cubicBezTo>
                    <a:pt x="119" y="251"/>
                    <a:pt x="119" y="251"/>
                    <a:pt x="119" y="251"/>
                  </a:cubicBezTo>
                  <a:cubicBezTo>
                    <a:pt x="119" y="251"/>
                    <a:pt x="4" y="47"/>
                    <a:pt x="0" y="37"/>
                  </a:cubicBezTo>
                  <a:cubicBezTo>
                    <a:pt x="0" y="33"/>
                    <a:pt x="35" y="3"/>
                    <a:pt x="39" y="0"/>
                  </a:cubicBezTo>
                  <a:cubicBezTo>
                    <a:pt x="54" y="5"/>
                    <a:pt x="68" y="10"/>
                    <a:pt x="71" y="11"/>
                  </a:cubicBezTo>
                  <a:cubicBezTo>
                    <a:pt x="119" y="235"/>
                    <a:pt x="119" y="235"/>
                    <a:pt x="119" y="235"/>
                  </a:cubicBezTo>
                  <a:cubicBezTo>
                    <a:pt x="119" y="235"/>
                    <a:pt x="119" y="235"/>
                    <a:pt x="119" y="235"/>
                  </a:cubicBezTo>
                  <a:cubicBezTo>
                    <a:pt x="119" y="241"/>
                    <a:pt x="119" y="246"/>
                    <a:pt x="119" y="25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îŝḷiḍè">
              <a:extLst>
                <a:ext uri="{FF2B5EF4-FFF2-40B4-BE49-F238E27FC236}">
                  <a16:creationId xmlns:a16="http://schemas.microsoft.com/office/drawing/2014/main" id="{40C08B77-421A-45A0-9ACF-90931B348FC5}"/>
                </a:ext>
              </a:extLst>
            </p:cNvPr>
            <p:cNvSpPr/>
            <p:nvPr/>
          </p:nvSpPr>
          <p:spPr bwMode="auto">
            <a:xfrm>
              <a:off x="5245557" y="2668046"/>
              <a:ext cx="1897884" cy="2188571"/>
            </a:xfrm>
            <a:custGeom>
              <a:avLst/>
              <a:gdLst>
                <a:gd name="T0" fmla="*/ 727 w 760"/>
                <a:gd name="T1" fmla="*/ 683 h 877"/>
                <a:gd name="T2" fmla="*/ 594 w 760"/>
                <a:gd name="T3" fmla="*/ 650 h 877"/>
                <a:gd name="T4" fmla="*/ 715 w 760"/>
                <a:gd name="T5" fmla="*/ 590 h 877"/>
                <a:gd name="T6" fmla="*/ 695 w 760"/>
                <a:gd name="T7" fmla="*/ 274 h 877"/>
                <a:gd name="T8" fmla="*/ 752 w 760"/>
                <a:gd name="T9" fmla="*/ 90 h 877"/>
                <a:gd name="T10" fmla="*/ 613 w 760"/>
                <a:gd name="T11" fmla="*/ 22 h 877"/>
                <a:gd name="T12" fmla="*/ 614 w 760"/>
                <a:gd name="T13" fmla="*/ 115 h 877"/>
                <a:gd name="T14" fmla="*/ 609 w 760"/>
                <a:gd name="T15" fmla="*/ 196 h 877"/>
                <a:gd name="T16" fmla="*/ 504 w 760"/>
                <a:gd name="T17" fmla="*/ 378 h 877"/>
                <a:gd name="T18" fmla="*/ 385 w 760"/>
                <a:gd name="T19" fmla="*/ 164 h 877"/>
                <a:gd name="T20" fmla="*/ 384 w 760"/>
                <a:gd name="T21" fmla="*/ 110 h 877"/>
                <a:gd name="T22" fmla="*/ 403 w 760"/>
                <a:gd name="T23" fmla="*/ 14 h 877"/>
                <a:gd name="T24" fmla="*/ 399 w 760"/>
                <a:gd name="T25" fmla="*/ 5 h 877"/>
                <a:gd name="T26" fmla="*/ 96 w 760"/>
                <a:gd name="T27" fmla="*/ 217 h 877"/>
                <a:gd name="T28" fmla="*/ 184 w 760"/>
                <a:gd name="T29" fmla="*/ 395 h 877"/>
                <a:gd name="T30" fmla="*/ 173 w 760"/>
                <a:gd name="T31" fmla="*/ 385 h 877"/>
                <a:gd name="T32" fmla="*/ 194 w 760"/>
                <a:gd name="T33" fmla="*/ 284 h 877"/>
                <a:gd name="T34" fmla="*/ 167 w 760"/>
                <a:gd name="T35" fmla="*/ 274 h 877"/>
                <a:gd name="T36" fmla="*/ 197 w 760"/>
                <a:gd name="T37" fmla="*/ 257 h 877"/>
                <a:gd name="T38" fmla="*/ 309 w 760"/>
                <a:gd name="T39" fmla="*/ 210 h 877"/>
                <a:gd name="T40" fmla="*/ 311 w 760"/>
                <a:gd name="T41" fmla="*/ 210 h 877"/>
                <a:gd name="T42" fmla="*/ 370 w 760"/>
                <a:gd name="T43" fmla="*/ 440 h 877"/>
                <a:gd name="T44" fmla="*/ 415 w 760"/>
                <a:gd name="T45" fmla="*/ 464 h 877"/>
                <a:gd name="T46" fmla="*/ 384 w 760"/>
                <a:gd name="T47" fmla="*/ 539 h 877"/>
                <a:gd name="T48" fmla="*/ 368 w 760"/>
                <a:gd name="T49" fmla="*/ 627 h 877"/>
                <a:gd name="T50" fmla="*/ 369 w 760"/>
                <a:gd name="T51" fmla="*/ 646 h 877"/>
                <a:gd name="T52" fmla="*/ 396 w 760"/>
                <a:gd name="T53" fmla="*/ 636 h 877"/>
                <a:gd name="T54" fmla="*/ 473 w 760"/>
                <a:gd name="T55" fmla="*/ 728 h 877"/>
                <a:gd name="T56" fmla="*/ 518 w 760"/>
                <a:gd name="T57" fmla="*/ 826 h 877"/>
                <a:gd name="T58" fmla="*/ 371 w 760"/>
                <a:gd name="T59" fmla="*/ 865 h 877"/>
                <a:gd name="T60" fmla="*/ 547 w 760"/>
                <a:gd name="T61" fmla="*/ 874 h 877"/>
                <a:gd name="T62" fmla="*/ 707 w 760"/>
                <a:gd name="T63" fmla="*/ 874 h 877"/>
                <a:gd name="T64" fmla="*/ 726 w 760"/>
                <a:gd name="T65" fmla="*/ 872 h 877"/>
                <a:gd name="T66" fmla="*/ 719 w 760"/>
                <a:gd name="T67" fmla="*/ 808 h 877"/>
                <a:gd name="T68" fmla="*/ 735 w 760"/>
                <a:gd name="T69" fmla="*/ 722 h 877"/>
                <a:gd name="T70" fmla="*/ 505 w 760"/>
                <a:gd name="T71" fmla="*/ 405 h 877"/>
                <a:gd name="T72" fmla="*/ 505 w 760"/>
                <a:gd name="T73" fmla="*/ 405 h 877"/>
                <a:gd name="T74" fmla="*/ 504 w 760"/>
                <a:gd name="T75" fmla="*/ 396 h 877"/>
                <a:gd name="T76" fmla="*/ 524 w 760"/>
                <a:gd name="T77" fmla="*/ 677 h 877"/>
                <a:gd name="T78" fmla="*/ 531 w 760"/>
                <a:gd name="T79" fmla="*/ 737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0" h="877">
                  <a:moveTo>
                    <a:pt x="722" y="709"/>
                  </a:moveTo>
                  <a:cubicBezTo>
                    <a:pt x="727" y="683"/>
                    <a:pt x="727" y="683"/>
                    <a:pt x="727" y="683"/>
                  </a:cubicBezTo>
                  <a:cubicBezTo>
                    <a:pt x="726" y="671"/>
                    <a:pt x="722" y="637"/>
                    <a:pt x="720" y="616"/>
                  </a:cubicBezTo>
                  <a:cubicBezTo>
                    <a:pt x="594" y="650"/>
                    <a:pt x="594" y="650"/>
                    <a:pt x="594" y="650"/>
                  </a:cubicBezTo>
                  <a:cubicBezTo>
                    <a:pt x="588" y="625"/>
                    <a:pt x="588" y="625"/>
                    <a:pt x="588" y="625"/>
                  </a:cubicBezTo>
                  <a:cubicBezTo>
                    <a:pt x="715" y="590"/>
                    <a:pt x="715" y="590"/>
                    <a:pt x="715" y="590"/>
                  </a:cubicBezTo>
                  <a:cubicBezTo>
                    <a:pt x="710" y="567"/>
                    <a:pt x="699" y="539"/>
                    <a:pt x="695" y="517"/>
                  </a:cubicBezTo>
                  <a:cubicBezTo>
                    <a:pt x="689" y="487"/>
                    <a:pt x="695" y="274"/>
                    <a:pt x="695" y="274"/>
                  </a:cubicBezTo>
                  <a:cubicBezTo>
                    <a:pt x="674" y="221"/>
                    <a:pt x="692" y="94"/>
                    <a:pt x="760" y="96"/>
                  </a:cubicBezTo>
                  <a:cubicBezTo>
                    <a:pt x="758" y="94"/>
                    <a:pt x="755" y="92"/>
                    <a:pt x="752" y="90"/>
                  </a:cubicBezTo>
                  <a:cubicBezTo>
                    <a:pt x="719" y="67"/>
                    <a:pt x="657" y="40"/>
                    <a:pt x="614" y="21"/>
                  </a:cubicBezTo>
                  <a:cubicBezTo>
                    <a:pt x="613" y="22"/>
                    <a:pt x="613" y="22"/>
                    <a:pt x="613" y="22"/>
                  </a:cubicBezTo>
                  <a:cubicBezTo>
                    <a:pt x="614" y="22"/>
                    <a:pt x="614" y="22"/>
                    <a:pt x="614" y="22"/>
                  </a:cubicBezTo>
                  <a:cubicBezTo>
                    <a:pt x="614" y="115"/>
                    <a:pt x="614" y="115"/>
                    <a:pt x="614" y="115"/>
                  </a:cubicBezTo>
                  <a:cubicBezTo>
                    <a:pt x="574" y="139"/>
                    <a:pt x="574" y="139"/>
                    <a:pt x="574" y="139"/>
                  </a:cubicBezTo>
                  <a:cubicBezTo>
                    <a:pt x="576" y="142"/>
                    <a:pt x="609" y="191"/>
                    <a:pt x="609" y="196"/>
                  </a:cubicBezTo>
                  <a:cubicBezTo>
                    <a:pt x="609" y="201"/>
                    <a:pt x="513" y="367"/>
                    <a:pt x="504" y="383"/>
                  </a:cubicBezTo>
                  <a:cubicBezTo>
                    <a:pt x="504" y="381"/>
                    <a:pt x="504" y="380"/>
                    <a:pt x="504" y="378"/>
                  </a:cubicBezTo>
                  <a:cubicBezTo>
                    <a:pt x="416" y="220"/>
                    <a:pt x="416" y="220"/>
                    <a:pt x="416" y="220"/>
                  </a:cubicBezTo>
                  <a:cubicBezTo>
                    <a:pt x="398" y="189"/>
                    <a:pt x="386" y="166"/>
                    <a:pt x="385" y="164"/>
                  </a:cubicBezTo>
                  <a:cubicBezTo>
                    <a:pt x="385" y="160"/>
                    <a:pt x="420" y="130"/>
                    <a:pt x="424" y="127"/>
                  </a:cubicBezTo>
                  <a:cubicBezTo>
                    <a:pt x="405" y="120"/>
                    <a:pt x="384" y="112"/>
                    <a:pt x="384" y="110"/>
                  </a:cubicBezTo>
                  <a:cubicBezTo>
                    <a:pt x="384" y="106"/>
                    <a:pt x="408" y="37"/>
                    <a:pt x="411" y="29"/>
                  </a:cubicBezTo>
                  <a:cubicBezTo>
                    <a:pt x="408" y="24"/>
                    <a:pt x="406" y="19"/>
                    <a:pt x="403" y="14"/>
                  </a:cubicBezTo>
                  <a:cubicBezTo>
                    <a:pt x="402" y="11"/>
                    <a:pt x="401" y="8"/>
                    <a:pt x="400" y="5"/>
                  </a:cubicBezTo>
                  <a:cubicBezTo>
                    <a:pt x="399" y="5"/>
                    <a:pt x="399" y="5"/>
                    <a:pt x="399" y="5"/>
                  </a:cubicBezTo>
                  <a:cubicBezTo>
                    <a:pt x="399" y="5"/>
                    <a:pt x="302" y="0"/>
                    <a:pt x="272" y="19"/>
                  </a:cubicBezTo>
                  <a:cubicBezTo>
                    <a:pt x="242" y="39"/>
                    <a:pt x="135" y="160"/>
                    <a:pt x="96" y="217"/>
                  </a:cubicBezTo>
                  <a:cubicBezTo>
                    <a:pt x="58" y="273"/>
                    <a:pt x="0" y="367"/>
                    <a:pt x="24" y="403"/>
                  </a:cubicBezTo>
                  <a:cubicBezTo>
                    <a:pt x="48" y="439"/>
                    <a:pt x="184" y="395"/>
                    <a:pt x="184" y="395"/>
                  </a:cubicBezTo>
                  <a:cubicBezTo>
                    <a:pt x="184" y="394"/>
                    <a:pt x="184" y="394"/>
                    <a:pt x="184" y="394"/>
                  </a:cubicBezTo>
                  <a:cubicBezTo>
                    <a:pt x="180" y="393"/>
                    <a:pt x="176" y="391"/>
                    <a:pt x="173" y="385"/>
                  </a:cubicBezTo>
                  <a:cubicBezTo>
                    <a:pt x="169" y="378"/>
                    <a:pt x="166" y="365"/>
                    <a:pt x="165" y="344"/>
                  </a:cubicBezTo>
                  <a:cubicBezTo>
                    <a:pt x="163" y="311"/>
                    <a:pt x="191" y="287"/>
                    <a:pt x="194" y="284"/>
                  </a:cubicBezTo>
                  <a:cubicBezTo>
                    <a:pt x="128" y="293"/>
                    <a:pt x="128" y="293"/>
                    <a:pt x="128" y="293"/>
                  </a:cubicBezTo>
                  <a:cubicBezTo>
                    <a:pt x="167" y="274"/>
                    <a:pt x="167" y="274"/>
                    <a:pt x="167" y="274"/>
                  </a:cubicBezTo>
                  <a:cubicBezTo>
                    <a:pt x="168" y="254"/>
                    <a:pt x="168" y="254"/>
                    <a:pt x="168" y="254"/>
                  </a:cubicBezTo>
                  <a:cubicBezTo>
                    <a:pt x="168" y="254"/>
                    <a:pt x="194" y="256"/>
                    <a:pt x="197" y="257"/>
                  </a:cubicBezTo>
                  <a:cubicBezTo>
                    <a:pt x="201" y="257"/>
                    <a:pt x="298" y="167"/>
                    <a:pt x="303" y="170"/>
                  </a:cubicBezTo>
                  <a:cubicBezTo>
                    <a:pt x="307" y="173"/>
                    <a:pt x="309" y="210"/>
                    <a:pt x="309" y="210"/>
                  </a:cubicBezTo>
                  <a:cubicBezTo>
                    <a:pt x="309" y="210"/>
                    <a:pt x="309" y="210"/>
                    <a:pt x="309" y="210"/>
                  </a:cubicBezTo>
                  <a:cubicBezTo>
                    <a:pt x="310" y="210"/>
                    <a:pt x="311" y="210"/>
                    <a:pt x="311" y="210"/>
                  </a:cubicBezTo>
                  <a:cubicBezTo>
                    <a:pt x="312" y="210"/>
                    <a:pt x="316" y="211"/>
                    <a:pt x="321" y="213"/>
                  </a:cubicBezTo>
                  <a:cubicBezTo>
                    <a:pt x="370" y="440"/>
                    <a:pt x="370" y="440"/>
                    <a:pt x="370" y="440"/>
                  </a:cubicBezTo>
                  <a:cubicBezTo>
                    <a:pt x="420" y="417"/>
                    <a:pt x="420" y="417"/>
                    <a:pt x="420" y="417"/>
                  </a:cubicBezTo>
                  <a:cubicBezTo>
                    <a:pt x="415" y="464"/>
                    <a:pt x="415" y="464"/>
                    <a:pt x="415" y="464"/>
                  </a:cubicBezTo>
                  <a:cubicBezTo>
                    <a:pt x="405" y="470"/>
                    <a:pt x="393" y="474"/>
                    <a:pt x="381" y="474"/>
                  </a:cubicBezTo>
                  <a:cubicBezTo>
                    <a:pt x="381" y="474"/>
                    <a:pt x="393" y="509"/>
                    <a:pt x="384" y="539"/>
                  </a:cubicBezTo>
                  <a:cubicBezTo>
                    <a:pt x="378" y="557"/>
                    <a:pt x="374" y="579"/>
                    <a:pt x="371" y="601"/>
                  </a:cubicBezTo>
                  <a:cubicBezTo>
                    <a:pt x="370" y="610"/>
                    <a:pt x="369" y="619"/>
                    <a:pt x="368" y="627"/>
                  </a:cubicBezTo>
                  <a:cubicBezTo>
                    <a:pt x="368" y="633"/>
                    <a:pt x="368" y="638"/>
                    <a:pt x="368" y="644"/>
                  </a:cubicBezTo>
                  <a:cubicBezTo>
                    <a:pt x="369" y="646"/>
                    <a:pt x="369" y="646"/>
                    <a:pt x="369" y="646"/>
                  </a:cubicBezTo>
                  <a:cubicBezTo>
                    <a:pt x="377" y="641"/>
                    <a:pt x="386" y="637"/>
                    <a:pt x="396" y="635"/>
                  </a:cubicBezTo>
                  <a:cubicBezTo>
                    <a:pt x="396" y="636"/>
                    <a:pt x="396" y="636"/>
                    <a:pt x="396" y="636"/>
                  </a:cubicBezTo>
                  <a:cubicBezTo>
                    <a:pt x="422" y="725"/>
                    <a:pt x="422" y="725"/>
                    <a:pt x="422" y="725"/>
                  </a:cubicBezTo>
                  <a:cubicBezTo>
                    <a:pt x="473" y="728"/>
                    <a:pt x="473" y="728"/>
                    <a:pt x="473" y="728"/>
                  </a:cubicBezTo>
                  <a:cubicBezTo>
                    <a:pt x="473" y="826"/>
                    <a:pt x="473" y="826"/>
                    <a:pt x="473" y="826"/>
                  </a:cubicBezTo>
                  <a:cubicBezTo>
                    <a:pt x="518" y="826"/>
                    <a:pt x="518" y="826"/>
                    <a:pt x="518" y="826"/>
                  </a:cubicBezTo>
                  <a:cubicBezTo>
                    <a:pt x="518" y="865"/>
                    <a:pt x="518" y="865"/>
                    <a:pt x="518" y="865"/>
                  </a:cubicBezTo>
                  <a:cubicBezTo>
                    <a:pt x="371" y="865"/>
                    <a:pt x="371" y="865"/>
                    <a:pt x="371" y="865"/>
                  </a:cubicBezTo>
                  <a:cubicBezTo>
                    <a:pt x="371" y="874"/>
                    <a:pt x="371" y="874"/>
                    <a:pt x="371" y="874"/>
                  </a:cubicBezTo>
                  <a:cubicBezTo>
                    <a:pt x="547" y="874"/>
                    <a:pt x="547" y="874"/>
                    <a:pt x="547" y="874"/>
                  </a:cubicBezTo>
                  <a:cubicBezTo>
                    <a:pt x="547" y="874"/>
                    <a:pt x="547" y="874"/>
                    <a:pt x="547" y="874"/>
                  </a:cubicBezTo>
                  <a:cubicBezTo>
                    <a:pt x="707" y="874"/>
                    <a:pt x="707" y="874"/>
                    <a:pt x="707" y="874"/>
                  </a:cubicBezTo>
                  <a:cubicBezTo>
                    <a:pt x="726" y="872"/>
                    <a:pt x="726" y="872"/>
                    <a:pt x="726" y="872"/>
                  </a:cubicBezTo>
                  <a:cubicBezTo>
                    <a:pt x="726" y="872"/>
                    <a:pt x="726" y="872"/>
                    <a:pt x="726" y="872"/>
                  </a:cubicBezTo>
                  <a:cubicBezTo>
                    <a:pt x="675" y="877"/>
                    <a:pt x="590" y="871"/>
                    <a:pt x="590" y="865"/>
                  </a:cubicBezTo>
                  <a:cubicBezTo>
                    <a:pt x="591" y="857"/>
                    <a:pt x="712" y="817"/>
                    <a:pt x="719" y="808"/>
                  </a:cubicBezTo>
                  <a:cubicBezTo>
                    <a:pt x="724" y="802"/>
                    <a:pt x="730" y="763"/>
                    <a:pt x="733" y="739"/>
                  </a:cubicBezTo>
                  <a:cubicBezTo>
                    <a:pt x="734" y="731"/>
                    <a:pt x="735" y="725"/>
                    <a:pt x="735" y="722"/>
                  </a:cubicBezTo>
                  <a:cubicBezTo>
                    <a:pt x="730" y="718"/>
                    <a:pt x="726" y="714"/>
                    <a:pt x="722" y="709"/>
                  </a:cubicBezTo>
                  <a:close/>
                  <a:moveTo>
                    <a:pt x="505" y="405"/>
                  </a:moveTo>
                  <a:cubicBezTo>
                    <a:pt x="505" y="403"/>
                    <a:pt x="505" y="401"/>
                    <a:pt x="505" y="399"/>
                  </a:cubicBezTo>
                  <a:cubicBezTo>
                    <a:pt x="505" y="401"/>
                    <a:pt x="505" y="403"/>
                    <a:pt x="505" y="405"/>
                  </a:cubicBezTo>
                  <a:close/>
                  <a:moveTo>
                    <a:pt x="504" y="397"/>
                  </a:moveTo>
                  <a:cubicBezTo>
                    <a:pt x="504" y="396"/>
                    <a:pt x="504" y="396"/>
                    <a:pt x="504" y="396"/>
                  </a:cubicBezTo>
                  <a:lnTo>
                    <a:pt x="504" y="397"/>
                  </a:lnTo>
                  <a:close/>
                  <a:moveTo>
                    <a:pt x="524" y="677"/>
                  </a:moveTo>
                  <a:cubicBezTo>
                    <a:pt x="524" y="677"/>
                    <a:pt x="524" y="677"/>
                    <a:pt x="524" y="677"/>
                  </a:cubicBezTo>
                  <a:cubicBezTo>
                    <a:pt x="526" y="696"/>
                    <a:pt x="529" y="717"/>
                    <a:pt x="531" y="737"/>
                  </a:cubicBezTo>
                  <a:cubicBezTo>
                    <a:pt x="529" y="717"/>
                    <a:pt x="526" y="696"/>
                    <a:pt x="524" y="677"/>
                  </a:cubicBez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íṧḻïḋê">
              <a:extLst>
                <a:ext uri="{FF2B5EF4-FFF2-40B4-BE49-F238E27FC236}">
                  <a16:creationId xmlns:a16="http://schemas.microsoft.com/office/drawing/2014/main" id="{AEA96B53-CCC8-460B-B46D-5196ABD01E28}"/>
                </a:ext>
              </a:extLst>
            </p:cNvPr>
            <p:cNvSpPr/>
            <p:nvPr/>
          </p:nvSpPr>
          <p:spPr bwMode="auto">
            <a:xfrm>
              <a:off x="6164468" y="4168335"/>
              <a:ext cx="228227" cy="121321"/>
            </a:xfrm>
            <a:custGeom>
              <a:avLst/>
              <a:gdLst>
                <a:gd name="T0" fmla="*/ 91 w 91"/>
                <a:gd name="T1" fmla="*/ 24 h 49"/>
                <a:gd name="T2" fmla="*/ 88 w 91"/>
                <a:gd name="T3" fmla="*/ 38 h 49"/>
                <a:gd name="T4" fmla="*/ 85 w 91"/>
                <a:gd name="T5" fmla="*/ 49 h 49"/>
                <a:gd name="T6" fmla="*/ 29 w 91"/>
                <a:gd name="T7" fmla="*/ 34 h 49"/>
                <a:gd name="T8" fmla="*/ 0 w 91"/>
                <a:gd name="T9" fmla="*/ 26 h 49"/>
                <a:gd name="T10" fmla="*/ 3 w 91"/>
                <a:gd name="T11" fmla="*/ 0 h 49"/>
                <a:gd name="T12" fmla="*/ 91 w 91"/>
                <a:gd name="T13" fmla="*/ 24 h 49"/>
              </a:gdLst>
              <a:ahLst/>
              <a:cxnLst>
                <a:cxn ang="0">
                  <a:pos x="T0" y="T1"/>
                </a:cxn>
                <a:cxn ang="0">
                  <a:pos x="T2" y="T3"/>
                </a:cxn>
                <a:cxn ang="0">
                  <a:pos x="T4" y="T5"/>
                </a:cxn>
                <a:cxn ang="0">
                  <a:pos x="T6" y="T7"/>
                </a:cxn>
                <a:cxn ang="0">
                  <a:pos x="T8" y="T9"/>
                </a:cxn>
                <a:cxn ang="0">
                  <a:pos x="T10" y="T11"/>
                </a:cxn>
                <a:cxn ang="0">
                  <a:pos x="T12" y="T13"/>
                </a:cxn>
              </a:cxnLst>
              <a:rect l="0" t="0" r="r" b="b"/>
              <a:pathLst>
                <a:path w="91" h="49">
                  <a:moveTo>
                    <a:pt x="91" y="24"/>
                  </a:moveTo>
                  <a:cubicBezTo>
                    <a:pt x="88" y="38"/>
                    <a:pt x="88" y="38"/>
                    <a:pt x="88" y="38"/>
                  </a:cubicBezTo>
                  <a:cubicBezTo>
                    <a:pt x="85" y="49"/>
                    <a:pt x="85" y="49"/>
                    <a:pt x="85" y="49"/>
                  </a:cubicBezTo>
                  <a:cubicBezTo>
                    <a:pt x="29" y="34"/>
                    <a:pt x="29" y="34"/>
                    <a:pt x="29" y="34"/>
                  </a:cubicBezTo>
                  <a:cubicBezTo>
                    <a:pt x="0" y="26"/>
                    <a:pt x="0" y="26"/>
                    <a:pt x="0" y="26"/>
                  </a:cubicBezTo>
                  <a:cubicBezTo>
                    <a:pt x="1" y="18"/>
                    <a:pt x="2" y="9"/>
                    <a:pt x="3" y="0"/>
                  </a:cubicBezTo>
                  <a:lnTo>
                    <a:pt x="91" y="24"/>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iṩḷiḍé">
              <a:extLst>
                <a:ext uri="{FF2B5EF4-FFF2-40B4-BE49-F238E27FC236}">
                  <a16:creationId xmlns:a16="http://schemas.microsoft.com/office/drawing/2014/main" id="{8E063098-389F-42C2-85A9-A90371A294B1}"/>
                </a:ext>
              </a:extLst>
            </p:cNvPr>
            <p:cNvSpPr/>
            <p:nvPr/>
          </p:nvSpPr>
          <p:spPr bwMode="auto">
            <a:xfrm>
              <a:off x="6205308" y="2740118"/>
              <a:ext cx="178978" cy="272671"/>
            </a:xfrm>
            <a:custGeom>
              <a:avLst/>
              <a:gdLst>
                <a:gd name="T0" fmla="*/ 40 w 72"/>
                <a:gd name="T1" fmla="*/ 98 h 109"/>
                <a:gd name="T2" fmla="*/ 0 w 72"/>
                <a:gd name="T3" fmla="*/ 81 h 109"/>
                <a:gd name="T4" fmla="*/ 27 w 72"/>
                <a:gd name="T5" fmla="*/ 0 h 109"/>
                <a:gd name="T6" fmla="*/ 56 w 72"/>
                <a:gd name="T7" fmla="*/ 33 h 109"/>
                <a:gd name="T8" fmla="*/ 72 w 72"/>
                <a:gd name="T9" fmla="*/ 109 h 109"/>
                <a:gd name="T10" fmla="*/ 40 w 72"/>
                <a:gd name="T11" fmla="*/ 98 h 109"/>
              </a:gdLst>
              <a:ahLst/>
              <a:cxnLst>
                <a:cxn ang="0">
                  <a:pos x="T0" y="T1"/>
                </a:cxn>
                <a:cxn ang="0">
                  <a:pos x="T2" y="T3"/>
                </a:cxn>
                <a:cxn ang="0">
                  <a:pos x="T4" y="T5"/>
                </a:cxn>
                <a:cxn ang="0">
                  <a:pos x="T6" y="T7"/>
                </a:cxn>
                <a:cxn ang="0">
                  <a:pos x="T8" y="T9"/>
                </a:cxn>
                <a:cxn ang="0">
                  <a:pos x="T10" y="T11"/>
                </a:cxn>
              </a:cxnLst>
              <a:rect l="0" t="0" r="r" b="b"/>
              <a:pathLst>
                <a:path w="72" h="109">
                  <a:moveTo>
                    <a:pt x="40" y="98"/>
                  </a:moveTo>
                  <a:cubicBezTo>
                    <a:pt x="21" y="91"/>
                    <a:pt x="0" y="83"/>
                    <a:pt x="0" y="81"/>
                  </a:cubicBezTo>
                  <a:cubicBezTo>
                    <a:pt x="0" y="77"/>
                    <a:pt x="24" y="8"/>
                    <a:pt x="27" y="0"/>
                  </a:cubicBezTo>
                  <a:cubicBezTo>
                    <a:pt x="35" y="14"/>
                    <a:pt x="45" y="25"/>
                    <a:pt x="56" y="33"/>
                  </a:cubicBezTo>
                  <a:cubicBezTo>
                    <a:pt x="72" y="109"/>
                    <a:pt x="72" y="109"/>
                    <a:pt x="72" y="109"/>
                  </a:cubicBezTo>
                  <a:cubicBezTo>
                    <a:pt x="69" y="108"/>
                    <a:pt x="55" y="103"/>
                    <a:pt x="40" y="98"/>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îşľíḍe">
              <a:extLst>
                <a:ext uri="{FF2B5EF4-FFF2-40B4-BE49-F238E27FC236}">
                  <a16:creationId xmlns:a16="http://schemas.microsoft.com/office/drawing/2014/main" id="{7D6EECBF-E5C6-4618-87B6-378DB28A4046}"/>
                </a:ext>
              </a:extLst>
            </p:cNvPr>
            <p:cNvSpPr/>
            <p:nvPr/>
          </p:nvSpPr>
          <p:spPr bwMode="auto">
            <a:xfrm>
              <a:off x="5652760" y="3376749"/>
              <a:ext cx="154954" cy="252250"/>
            </a:xfrm>
            <a:custGeom>
              <a:avLst/>
              <a:gdLst>
                <a:gd name="T0" fmla="*/ 31 w 62"/>
                <a:gd name="T1" fmla="*/ 0 h 101"/>
                <a:gd name="T2" fmla="*/ 15 w 62"/>
                <a:gd name="T3" fmla="*/ 52 h 101"/>
                <a:gd name="T4" fmla="*/ 16 w 62"/>
                <a:gd name="T5" fmla="*/ 77 h 101"/>
                <a:gd name="T6" fmla="*/ 55 w 62"/>
                <a:gd name="T7" fmla="*/ 53 h 101"/>
                <a:gd name="T8" fmla="*/ 56 w 62"/>
                <a:gd name="T9" fmla="*/ 53 h 101"/>
                <a:gd name="T10" fmla="*/ 62 w 62"/>
                <a:gd name="T11" fmla="*/ 65 h 101"/>
                <a:gd name="T12" fmla="*/ 60 w 62"/>
                <a:gd name="T13" fmla="*/ 65 h 101"/>
                <a:gd name="T14" fmla="*/ 43 w 62"/>
                <a:gd name="T15" fmla="*/ 77 h 101"/>
                <a:gd name="T16" fmla="*/ 10 w 62"/>
                <a:gd name="T17" fmla="*/ 101 h 101"/>
                <a:gd name="T18" fmla="*/ 10 w 62"/>
                <a:gd name="T19" fmla="*/ 101 h 101"/>
                <a:gd name="T20" fmla="*/ 2 w 62"/>
                <a:gd name="T21" fmla="*/ 60 h 101"/>
                <a:gd name="T22" fmla="*/ 31 w 62"/>
                <a:gd name="T23" fmla="*/ 0 h 101"/>
                <a:gd name="T24" fmla="*/ 31 w 62"/>
                <a:gd name="T25" fmla="*/ 0 h 101"/>
                <a:gd name="T26" fmla="*/ 31 w 62"/>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01">
                  <a:moveTo>
                    <a:pt x="31" y="0"/>
                  </a:moveTo>
                  <a:cubicBezTo>
                    <a:pt x="30" y="3"/>
                    <a:pt x="15" y="37"/>
                    <a:pt x="15" y="52"/>
                  </a:cubicBezTo>
                  <a:cubicBezTo>
                    <a:pt x="15" y="68"/>
                    <a:pt x="16" y="77"/>
                    <a:pt x="16" y="77"/>
                  </a:cubicBezTo>
                  <a:cubicBezTo>
                    <a:pt x="55" y="53"/>
                    <a:pt x="55" y="53"/>
                    <a:pt x="55" y="53"/>
                  </a:cubicBezTo>
                  <a:cubicBezTo>
                    <a:pt x="56" y="53"/>
                    <a:pt x="56" y="53"/>
                    <a:pt x="56" y="53"/>
                  </a:cubicBezTo>
                  <a:cubicBezTo>
                    <a:pt x="58" y="58"/>
                    <a:pt x="60" y="62"/>
                    <a:pt x="62" y="65"/>
                  </a:cubicBezTo>
                  <a:cubicBezTo>
                    <a:pt x="60" y="65"/>
                    <a:pt x="60" y="65"/>
                    <a:pt x="60" y="65"/>
                  </a:cubicBezTo>
                  <a:cubicBezTo>
                    <a:pt x="43" y="77"/>
                    <a:pt x="43" y="77"/>
                    <a:pt x="43" y="77"/>
                  </a:cubicBezTo>
                  <a:cubicBezTo>
                    <a:pt x="10" y="101"/>
                    <a:pt x="10" y="101"/>
                    <a:pt x="10" y="101"/>
                  </a:cubicBezTo>
                  <a:cubicBezTo>
                    <a:pt x="10" y="101"/>
                    <a:pt x="10" y="101"/>
                    <a:pt x="10" y="101"/>
                  </a:cubicBezTo>
                  <a:cubicBezTo>
                    <a:pt x="6" y="94"/>
                    <a:pt x="3" y="81"/>
                    <a:pt x="2" y="60"/>
                  </a:cubicBezTo>
                  <a:cubicBezTo>
                    <a:pt x="0" y="27"/>
                    <a:pt x="28" y="3"/>
                    <a:pt x="31" y="0"/>
                  </a:cubicBezTo>
                  <a:cubicBezTo>
                    <a:pt x="31" y="0"/>
                    <a:pt x="31" y="0"/>
                    <a:pt x="31" y="0"/>
                  </a:cubicBezTo>
                  <a:cubicBezTo>
                    <a:pt x="31" y="0"/>
                    <a:pt x="31" y="0"/>
                    <a:pt x="31" y="0"/>
                  </a:cubicBezTo>
                  <a:close/>
                </a:path>
              </a:pathLst>
            </a:custGeom>
            <a:solidFill>
              <a:srgbClr val="EDA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îş1ïḋè">
              <a:extLst>
                <a:ext uri="{FF2B5EF4-FFF2-40B4-BE49-F238E27FC236}">
                  <a16:creationId xmlns:a16="http://schemas.microsoft.com/office/drawing/2014/main" id="{4D7A0739-6543-47F3-B8B3-BE35B2BC478C}"/>
                </a:ext>
              </a:extLst>
            </p:cNvPr>
            <p:cNvSpPr/>
            <p:nvPr/>
          </p:nvSpPr>
          <p:spPr bwMode="auto">
            <a:xfrm>
              <a:off x="6379482" y="2755733"/>
              <a:ext cx="159759" cy="154954"/>
            </a:xfrm>
            <a:custGeom>
              <a:avLst/>
              <a:gdLst>
                <a:gd name="T0" fmla="*/ 64 w 64"/>
                <a:gd name="T1" fmla="*/ 0 h 62"/>
                <a:gd name="T2" fmla="*/ 38 w 64"/>
                <a:gd name="T3" fmla="*/ 58 h 62"/>
                <a:gd name="T4" fmla="*/ 0 w 64"/>
                <a:gd name="T5" fmla="*/ 35 h 62"/>
                <a:gd name="T6" fmla="*/ 0 w 64"/>
                <a:gd name="T7" fmla="*/ 35 h 62"/>
                <a:gd name="T8" fmla="*/ 23 w 64"/>
                <a:gd name="T9" fmla="*/ 39 h 62"/>
                <a:gd name="T10" fmla="*/ 64 w 64"/>
                <a:gd name="T11" fmla="*/ 0 h 62"/>
              </a:gdLst>
              <a:ahLst/>
              <a:cxnLst>
                <a:cxn ang="0">
                  <a:pos x="T0" y="T1"/>
                </a:cxn>
                <a:cxn ang="0">
                  <a:pos x="T2" y="T3"/>
                </a:cxn>
                <a:cxn ang="0">
                  <a:pos x="T4" y="T5"/>
                </a:cxn>
                <a:cxn ang="0">
                  <a:pos x="T6" y="T7"/>
                </a:cxn>
                <a:cxn ang="0">
                  <a:pos x="T8" y="T9"/>
                </a:cxn>
                <a:cxn ang="0">
                  <a:pos x="T10" y="T11"/>
                </a:cxn>
              </a:cxnLst>
              <a:rect l="0" t="0" r="r" b="b"/>
              <a:pathLst>
                <a:path w="64" h="62">
                  <a:moveTo>
                    <a:pt x="64" y="0"/>
                  </a:moveTo>
                  <a:cubicBezTo>
                    <a:pt x="64" y="0"/>
                    <a:pt x="59" y="55"/>
                    <a:pt x="38" y="58"/>
                  </a:cubicBezTo>
                  <a:cubicBezTo>
                    <a:pt x="17" y="62"/>
                    <a:pt x="0" y="35"/>
                    <a:pt x="0" y="35"/>
                  </a:cubicBezTo>
                  <a:cubicBezTo>
                    <a:pt x="0" y="35"/>
                    <a:pt x="0" y="35"/>
                    <a:pt x="0" y="35"/>
                  </a:cubicBezTo>
                  <a:cubicBezTo>
                    <a:pt x="7" y="38"/>
                    <a:pt x="15" y="39"/>
                    <a:pt x="23" y="39"/>
                  </a:cubicBezTo>
                  <a:cubicBezTo>
                    <a:pt x="51" y="38"/>
                    <a:pt x="64" y="0"/>
                    <a:pt x="64" y="0"/>
                  </a:cubicBezTo>
                  <a:close/>
                </a:path>
              </a:pathLst>
            </a:custGeom>
            <a:solidFill>
              <a:srgbClr val="EDA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iṩľîdê">
              <a:extLst>
                <a:ext uri="{FF2B5EF4-FFF2-40B4-BE49-F238E27FC236}">
                  <a16:creationId xmlns:a16="http://schemas.microsoft.com/office/drawing/2014/main" id="{7ED8D496-49B4-4D57-A02D-2BD4D8E64424}"/>
                </a:ext>
              </a:extLst>
            </p:cNvPr>
            <p:cNvSpPr/>
            <p:nvPr/>
          </p:nvSpPr>
          <p:spPr bwMode="auto">
            <a:xfrm>
              <a:off x="6571672" y="2615194"/>
              <a:ext cx="48048" cy="80480"/>
            </a:xfrm>
            <a:custGeom>
              <a:avLst/>
              <a:gdLst>
                <a:gd name="T0" fmla="*/ 12 w 19"/>
                <a:gd name="T1" fmla="*/ 1 h 32"/>
                <a:gd name="T2" fmla="*/ 13 w 19"/>
                <a:gd name="T3" fmla="*/ 1 h 32"/>
                <a:gd name="T4" fmla="*/ 13 w 19"/>
                <a:gd name="T5" fmla="*/ 1 h 32"/>
                <a:gd name="T6" fmla="*/ 17 w 19"/>
                <a:gd name="T7" fmla="*/ 31 h 32"/>
                <a:gd name="T8" fmla="*/ 1 w 19"/>
                <a:gd name="T9" fmla="*/ 13 h 32"/>
                <a:gd name="T10" fmla="*/ 12 w 19"/>
                <a:gd name="T11" fmla="*/ 0 h 32"/>
                <a:gd name="T12" fmla="*/ 12 w 19"/>
                <a:gd name="T13" fmla="*/ 1 h 32"/>
              </a:gdLst>
              <a:ahLst/>
              <a:cxnLst>
                <a:cxn ang="0">
                  <a:pos x="T0" y="T1"/>
                </a:cxn>
                <a:cxn ang="0">
                  <a:pos x="T2" y="T3"/>
                </a:cxn>
                <a:cxn ang="0">
                  <a:pos x="T4" y="T5"/>
                </a:cxn>
                <a:cxn ang="0">
                  <a:pos x="T6" y="T7"/>
                </a:cxn>
                <a:cxn ang="0">
                  <a:pos x="T8" y="T9"/>
                </a:cxn>
                <a:cxn ang="0">
                  <a:pos x="T10" y="T11"/>
                </a:cxn>
                <a:cxn ang="0">
                  <a:pos x="T12" y="T13"/>
                </a:cxn>
              </a:cxnLst>
              <a:rect l="0" t="0" r="r" b="b"/>
              <a:pathLst>
                <a:path w="19" h="32">
                  <a:moveTo>
                    <a:pt x="12" y="1"/>
                  </a:moveTo>
                  <a:cubicBezTo>
                    <a:pt x="13" y="1"/>
                    <a:pt x="13" y="1"/>
                    <a:pt x="13" y="1"/>
                  </a:cubicBezTo>
                  <a:cubicBezTo>
                    <a:pt x="13" y="1"/>
                    <a:pt x="13" y="1"/>
                    <a:pt x="13" y="1"/>
                  </a:cubicBezTo>
                  <a:cubicBezTo>
                    <a:pt x="16" y="7"/>
                    <a:pt x="19" y="29"/>
                    <a:pt x="17" y="31"/>
                  </a:cubicBezTo>
                  <a:cubicBezTo>
                    <a:pt x="14" y="32"/>
                    <a:pt x="0" y="14"/>
                    <a:pt x="1" y="13"/>
                  </a:cubicBezTo>
                  <a:cubicBezTo>
                    <a:pt x="1" y="11"/>
                    <a:pt x="4" y="8"/>
                    <a:pt x="12" y="0"/>
                  </a:cubicBezTo>
                  <a:cubicBezTo>
                    <a:pt x="12" y="1"/>
                    <a:pt x="12" y="1"/>
                    <a:pt x="12" y="1"/>
                  </a:cubicBezTo>
                  <a:close/>
                </a:path>
              </a:pathLst>
            </a:custGeom>
            <a:solidFill>
              <a:srgbClr val="EDA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îṥľidé">
              <a:extLst>
                <a:ext uri="{FF2B5EF4-FFF2-40B4-BE49-F238E27FC236}">
                  <a16:creationId xmlns:a16="http://schemas.microsoft.com/office/drawing/2014/main" id="{33853FD9-1A27-493F-9AB9-35489251EC6C}"/>
                </a:ext>
              </a:extLst>
            </p:cNvPr>
            <p:cNvSpPr/>
            <p:nvPr/>
          </p:nvSpPr>
          <p:spPr bwMode="auto">
            <a:xfrm>
              <a:off x="6554856" y="2545525"/>
              <a:ext cx="46847" cy="85285"/>
            </a:xfrm>
            <a:custGeom>
              <a:avLst/>
              <a:gdLst>
                <a:gd name="T0" fmla="*/ 6 w 19"/>
                <a:gd name="T1" fmla="*/ 2 h 34"/>
                <a:gd name="T2" fmla="*/ 15 w 19"/>
                <a:gd name="T3" fmla="*/ 22 h 34"/>
                <a:gd name="T4" fmla="*/ 4 w 19"/>
                <a:gd name="T5" fmla="*/ 24 h 34"/>
                <a:gd name="T6" fmla="*/ 6 w 19"/>
                <a:gd name="T7" fmla="*/ 17 h 34"/>
                <a:gd name="T8" fmla="*/ 6 w 19"/>
                <a:gd name="T9" fmla="*/ 2 h 34"/>
              </a:gdLst>
              <a:ahLst/>
              <a:cxnLst>
                <a:cxn ang="0">
                  <a:pos x="T0" y="T1"/>
                </a:cxn>
                <a:cxn ang="0">
                  <a:pos x="T2" y="T3"/>
                </a:cxn>
                <a:cxn ang="0">
                  <a:pos x="T4" y="T5"/>
                </a:cxn>
                <a:cxn ang="0">
                  <a:pos x="T6" y="T7"/>
                </a:cxn>
                <a:cxn ang="0">
                  <a:pos x="T8" y="T9"/>
                </a:cxn>
              </a:cxnLst>
              <a:rect l="0" t="0" r="r" b="b"/>
              <a:pathLst>
                <a:path w="19" h="34">
                  <a:moveTo>
                    <a:pt x="6" y="2"/>
                  </a:moveTo>
                  <a:cubicBezTo>
                    <a:pt x="11" y="0"/>
                    <a:pt x="19" y="16"/>
                    <a:pt x="15" y="22"/>
                  </a:cubicBezTo>
                  <a:cubicBezTo>
                    <a:pt x="11" y="28"/>
                    <a:pt x="6" y="34"/>
                    <a:pt x="4" y="24"/>
                  </a:cubicBezTo>
                  <a:cubicBezTo>
                    <a:pt x="4" y="23"/>
                    <a:pt x="8" y="20"/>
                    <a:pt x="6" y="17"/>
                  </a:cubicBezTo>
                  <a:cubicBezTo>
                    <a:pt x="3" y="14"/>
                    <a:pt x="0" y="4"/>
                    <a:pt x="6" y="2"/>
                  </a:cubicBezTo>
                  <a:close/>
                </a:path>
              </a:pathLst>
            </a:custGeom>
            <a:solidFill>
              <a:srgbClr val="EDAD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îṣḻïḍé">
              <a:extLst>
                <a:ext uri="{FF2B5EF4-FFF2-40B4-BE49-F238E27FC236}">
                  <a16:creationId xmlns:a16="http://schemas.microsoft.com/office/drawing/2014/main" id="{885D1448-2C92-4670-8DD1-2CAB607824DB}"/>
                </a:ext>
              </a:extLst>
            </p:cNvPr>
            <p:cNvSpPr/>
            <p:nvPr/>
          </p:nvSpPr>
          <p:spPr bwMode="auto">
            <a:xfrm>
              <a:off x="6719419" y="4511875"/>
              <a:ext cx="521318" cy="344743"/>
            </a:xfrm>
            <a:custGeom>
              <a:avLst/>
              <a:gdLst>
                <a:gd name="T0" fmla="*/ 143 w 209"/>
                <a:gd name="T1" fmla="*/ 0 h 138"/>
                <a:gd name="T2" fmla="*/ 209 w 209"/>
                <a:gd name="T3" fmla="*/ 14 h 138"/>
                <a:gd name="T4" fmla="*/ 172 w 209"/>
                <a:gd name="T5" fmla="*/ 124 h 138"/>
                <a:gd name="T6" fmla="*/ 136 w 209"/>
                <a:gd name="T7" fmla="*/ 133 h 138"/>
                <a:gd name="T8" fmla="*/ 0 w 209"/>
                <a:gd name="T9" fmla="*/ 126 h 138"/>
                <a:gd name="T10" fmla="*/ 129 w 209"/>
                <a:gd name="T11" fmla="*/ 69 h 138"/>
                <a:gd name="T12" fmla="*/ 143 w 209"/>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209" h="138">
                  <a:moveTo>
                    <a:pt x="143" y="0"/>
                  </a:moveTo>
                  <a:cubicBezTo>
                    <a:pt x="209" y="14"/>
                    <a:pt x="209" y="14"/>
                    <a:pt x="209" y="14"/>
                  </a:cubicBezTo>
                  <a:cubicBezTo>
                    <a:pt x="203" y="43"/>
                    <a:pt x="189" y="110"/>
                    <a:pt x="172" y="124"/>
                  </a:cubicBezTo>
                  <a:cubicBezTo>
                    <a:pt x="167" y="129"/>
                    <a:pt x="153" y="131"/>
                    <a:pt x="136" y="133"/>
                  </a:cubicBezTo>
                  <a:cubicBezTo>
                    <a:pt x="85" y="138"/>
                    <a:pt x="0" y="132"/>
                    <a:pt x="0" y="126"/>
                  </a:cubicBezTo>
                  <a:cubicBezTo>
                    <a:pt x="1" y="118"/>
                    <a:pt x="122" y="78"/>
                    <a:pt x="129" y="69"/>
                  </a:cubicBezTo>
                  <a:cubicBezTo>
                    <a:pt x="134" y="63"/>
                    <a:pt x="140" y="24"/>
                    <a:pt x="143" y="0"/>
                  </a:cubicBezTo>
                  <a:close/>
                </a:path>
              </a:pathLst>
            </a:custGeom>
            <a:solidFill>
              <a:srgbClr val="FFC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íṩľîḓé">
              <a:extLst>
                <a:ext uri="{FF2B5EF4-FFF2-40B4-BE49-F238E27FC236}">
                  <a16:creationId xmlns:a16="http://schemas.microsoft.com/office/drawing/2014/main" id="{5905BE12-1CCD-45CC-AAF9-ACAB4187E04D}"/>
                </a:ext>
              </a:extLst>
            </p:cNvPr>
            <p:cNvSpPr/>
            <p:nvPr/>
          </p:nvSpPr>
          <p:spPr bwMode="auto">
            <a:xfrm>
              <a:off x="5689998" y="3362334"/>
              <a:ext cx="140540" cy="206605"/>
            </a:xfrm>
            <a:custGeom>
              <a:avLst/>
              <a:gdLst>
                <a:gd name="T0" fmla="*/ 30 w 56"/>
                <a:gd name="T1" fmla="*/ 4 h 83"/>
                <a:gd name="T2" fmla="*/ 56 w 56"/>
                <a:gd name="T3" fmla="*/ 0 h 83"/>
                <a:gd name="T4" fmla="*/ 41 w 56"/>
                <a:gd name="T5" fmla="*/ 37 h 83"/>
                <a:gd name="T6" fmla="*/ 41 w 56"/>
                <a:gd name="T7" fmla="*/ 59 h 83"/>
                <a:gd name="T8" fmla="*/ 40 w 56"/>
                <a:gd name="T9" fmla="*/ 59 h 83"/>
                <a:gd name="T10" fmla="*/ 1 w 56"/>
                <a:gd name="T11" fmla="*/ 83 h 83"/>
                <a:gd name="T12" fmla="*/ 0 w 56"/>
                <a:gd name="T13" fmla="*/ 58 h 83"/>
                <a:gd name="T14" fmla="*/ 16 w 56"/>
                <a:gd name="T15" fmla="*/ 6 h 83"/>
                <a:gd name="T16" fmla="*/ 16 w 56"/>
                <a:gd name="T17" fmla="*/ 6 h 83"/>
                <a:gd name="T18" fmla="*/ 30 w 56"/>
                <a:gd name="T19" fmla="*/ 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83">
                  <a:moveTo>
                    <a:pt x="30" y="4"/>
                  </a:moveTo>
                  <a:cubicBezTo>
                    <a:pt x="56" y="0"/>
                    <a:pt x="56" y="0"/>
                    <a:pt x="56" y="0"/>
                  </a:cubicBezTo>
                  <a:cubicBezTo>
                    <a:pt x="48" y="12"/>
                    <a:pt x="43" y="25"/>
                    <a:pt x="41" y="37"/>
                  </a:cubicBezTo>
                  <a:cubicBezTo>
                    <a:pt x="39" y="45"/>
                    <a:pt x="40" y="53"/>
                    <a:pt x="41" y="59"/>
                  </a:cubicBezTo>
                  <a:cubicBezTo>
                    <a:pt x="40" y="59"/>
                    <a:pt x="40" y="59"/>
                    <a:pt x="40" y="59"/>
                  </a:cubicBezTo>
                  <a:cubicBezTo>
                    <a:pt x="1" y="83"/>
                    <a:pt x="1" y="83"/>
                    <a:pt x="1" y="83"/>
                  </a:cubicBezTo>
                  <a:cubicBezTo>
                    <a:pt x="1" y="83"/>
                    <a:pt x="0" y="74"/>
                    <a:pt x="0" y="58"/>
                  </a:cubicBezTo>
                  <a:cubicBezTo>
                    <a:pt x="0" y="43"/>
                    <a:pt x="15" y="9"/>
                    <a:pt x="16" y="6"/>
                  </a:cubicBezTo>
                  <a:cubicBezTo>
                    <a:pt x="16" y="6"/>
                    <a:pt x="16" y="6"/>
                    <a:pt x="16" y="6"/>
                  </a:cubicBezTo>
                  <a:lnTo>
                    <a:pt x="30" y="4"/>
                  </a:lnTo>
                  <a:close/>
                </a:path>
              </a:pathLst>
            </a:custGeom>
            <a:solidFill>
              <a:srgbClr val="FFC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ïṡlîḑè">
              <a:extLst>
                <a:ext uri="{FF2B5EF4-FFF2-40B4-BE49-F238E27FC236}">
                  <a16:creationId xmlns:a16="http://schemas.microsoft.com/office/drawing/2014/main" id="{F0145C6F-235D-49A4-8D90-59328663E459}"/>
                </a:ext>
              </a:extLst>
            </p:cNvPr>
            <p:cNvSpPr/>
            <p:nvPr/>
          </p:nvSpPr>
          <p:spPr bwMode="auto">
            <a:xfrm>
              <a:off x="6344647" y="2640418"/>
              <a:ext cx="317115" cy="930924"/>
            </a:xfrm>
            <a:custGeom>
              <a:avLst/>
              <a:gdLst>
                <a:gd name="T0" fmla="*/ 125 w 127"/>
                <a:gd name="T1" fmla="*/ 26 h 373"/>
                <a:gd name="T2" fmla="*/ 127 w 127"/>
                <a:gd name="T3" fmla="*/ 13 h 373"/>
                <a:gd name="T4" fmla="*/ 126 w 127"/>
                <a:gd name="T5" fmla="*/ 13 h 373"/>
                <a:gd name="T6" fmla="*/ 115 w 127"/>
                <a:gd name="T7" fmla="*/ 0 h 373"/>
                <a:gd name="T8" fmla="*/ 113 w 127"/>
                <a:gd name="T9" fmla="*/ 4 h 373"/>
                <a:gd name="T10" fmla="*/ 121 w 127"/>
                <a:gd name="T11" fmla="*/ 14 h 373"/>
                <a:gd name="T12" fmla="*/ 98 w 127"/>
                <a:gd name="T13" fmla="*/ 91 h 373"/>
                <a:gd name="T14" fmla="*/ 61 w 127"/>
                <a:gd name="T15" fmla="*/ 131 h 373"/>
                <a:gd name="T16" fmla="*/ 12 w 127"/>
                <a:gd name="T17" fmla="*/ 80 h 373"/>
                <a:gd name="T18" fmla="*/ 0 w 127"/>
                <a:gd name="T19" fmla="*/ 73 h 373"/>
                <a:gd name="T20" fmla="*/ 16 w 127"/>
                <a:gd name="T21" fmla="*/ 149 h 373"/>
                <a:gd name="T22" fmla="*/ 64 w 127"/>
                <a:gd name="T23" fmla="*/ 373 h 373"/>
                <a:gd name="T24" fmla="*/ 64 w 127"/>
                <a:gd name="T25" fmla="*/ 373 h 373"/>
                <a:gd name="T26" fmla="*/ 92 w 127"/>
                <a:gd name="T27" fmla="*/ 174 h 373"/>
                <a:gd name="T28" fmla="*/ 94 w 127"/>
                <a:gd name="T29" fmla="*/ 159 h 373"/>
                <a:gd name="T30" fmla="*/ 127 w 127"/>
                <a:gd name="T31" fmla="*/ 26 h 373"/>
                <a:gd name="T32" fmla="*/ 123 w 127"/>
                <a:gd name="T33" fmla="*/ 35 h 373"/>
                <a:gd name="T34" fmla="*/ 125 w 127"/>
                <a:gd name="T35" fmla="*/ 2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7" h="373">
                  <a:moveTo>
                    <a:pt x="125" y="26"/>
                  </a:moveTo>
                  <a:cubicBezTo>
                    <a:pt x="126" y="19"/>
                    <a:pt x="127" y="13"/>
                    <a:pt x="127" y="13"/>
                  </a:cubicBezTo>
                  <a:cubicBezTo>
                    <a:pt x="126" y="13"/>
                    <a:pt x="126" y="13"/>
                    <a:pt x="126" y="13"/>
                  </a:cubicBezTo>
                  <a:cubicBezTo>
                    <a:pt x="115" y="0"/>
                    <a:pt x="115" y="0"/>
                    <a:pt x="115" y="0"/>
                  </a:cubicBezTo>
                  <a:cubicBezTo>
                    <a:pt x="113" y="4"/>
                    <a:pt x="113" y="4"/>
                    <a:pt x="113" y="4"/>
                  </a:cubicBezTo>
                  <a:cubicBezTo>
                    <a:pt x="121" y="14"/>
                    <a:pt x="121" y="14"/>
                    <a:pt x="121" y="14"/>
                  </a:cubicBezTo>
                  <a:cubicBezTo>
                    <a:pt x="120" y="29"/>
                    <a:pt x="109" y="67"/>
                    <a:pt x="98" y="91"/>
                  </a:cubicBezTo>
                  <a:cubicBezTo>
                    <a:pt x="87" y="111"/>
                    <a:pt x="74" y="128"/>
                    <a:pt x="61" y="131"/>
                  </a:cubicBezTo>
                  <a:cubicBezTo>
                    <a:pt x="40" y="136"/>
                    <a:pt x="24" y="108"/>
                    <a:pt x="12" y="80"/>
                  </a:cubicBezTo>
                  <a:cubicBezTo>
                    <a:pt x="8" y="78"/>
                    <a:pt x="4" y="76"/>
                    <a:pt x="0" y="73"/>
                  </a:cubicBezTo>
                  <a:cubicBezTo>
                    <a:pt x="16" y="149"/>
                    <a:pt x="16" y="149"/>
                    <a:pt x="16" y="149"/>
                  </a:cubicBezTo>
                  <a:cubicBezTo>
                    <a:pt x="64" y="373"/>
                    <a:pt x="64" y="373"/>
                    <a:pt x="64" y="373"/>
                  </a:cubicBezTo>
                  <a:cubicBezTo>
                    <a:pt x="64" y="373"/>
                    <a:pt x="64" y="373"/>
                    <a:pt x="64" y="373"/>
                  </a:cubicBezTo>
                  <a:cubicBezTo>
                    <a:pt x="68" y="330"/>
                    <a:pt x="81" y="232"/>
                    <a:pt x="92" y="174"/>
                  </a:cubicBezTo>
                  <a:cubicBezTo>
                    <a:pt x="92" y="169"/>
                    <a:pt x="93" y="164"/>
                    <a:pt x="94" y="159"/>
                  </a:cubicBezTo>
                  <a:cubicBezTo>
                    <a:pt x="105" y="100"/>
                    <a:pt x="125" y="32"/>
                    <a:pt x="127" y="26"/>
                  </a:cubicBezTo>
                  <a:cubicBezTo>
                    <a:pt x="126" y="27"/>
                    <a:pt x="125" y="30"/>
                    <a:pt x="123" y="35"/>
                  </a:cubicBezTo>
                  <a:cubicBezTo>
                    <a:pt x="124" y="32"/>
                    <a:pt x="125" y="29"/>
                    <a:pt x="125" y="26"/>
                  </a:cubicBezTo>
                  <a:close/>
                </a:path>
              </a:pathLst>
            </a:custGeom>
            <a:solidFill>
              <a:srgbClr val="EC8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íṣļîḓê">
              <a:extLst>
                <a:ext uri="{FF2B5EF4-FFF2-40B4-BE49-F238E27FC236}">
                  <a16:creationId xmlns:a16="http://schemas.microsoft.com/office/drawing/2014/main" id="{BCB19F92-F696-4C17-B910-75C2F7C640A0}"/>
                </a:ext>
              </a:extLst>
            </p:cNvPr>
            <p:cNvSpPr/>
            <p:nvPr/>
          </p:nvSpPr>
          <p:spPr bwMode="auto">
            <a:xfrm>
              <a:off x="4493609" y="4546710"/>
              <a:ext cx="309908" cy="282281"/>
            </a:xfrm>
            <a:custGeom>
              <a:avLst/>
              <a:gdLst>
                <a:gd name="T0" fmla="*/ 124 w 124"/>
                <a:gd name="T1" fmla="*/ 0 h 113"/>
                <a:gd name="T2" fmla="*/ 0 w 124"/>
                <a:gd name="T3" fmla="*/ 0 h 113"/>
                <a:gd name="T4" fmla="*/ 0 w 124"/>
                <a:gd name="T5" fmla="*/ 90 h 113"/>
                <a:gd name="T6" fmla="*/ 24 w 124"/>
                <a:gd name="T7" fmla="*/ 113 h 113"/>
                <a:gd name="T8" fmla="*/ 101 w 124"/>
                <a:gd name="T9" fmla="*/ 113 h 113"/>
                <a:gd name="T10" fmla="*/ 124 w 124"/>
                <a:gd name="T11" fmla="*/ 90 h 113"/>
                <a:gd name="T12" fmla="*/ 124 w 124"/>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24" h="113">
                  <a:moveTo>
                    <a:pt x="124" y="0"/>
                  </a:moveTo>
                  <a:cubicBezTo>
                    <a:pt x="0" y="0"/>
                    <a:pt x="0" y="0"/>
                    <a:pt x="0" y="0"/>
                  </a:cubicBezTo>
                  <a:cubicBezTo>
                    <a:pt x="0" y="90"/>
                    <a:pt x="0" y="90"/>
                    <a:pt x="0" y="90"/>
                  </a:cubicBezTo>
                  <a:cubicBezTo>
                    <a:pt x="0" y="103"/>
                    <a:pt x="11" y="113"/>
                    <a:pt x="24" y="113"/>
                  </a:cubicBezTo>
                  <a:cubicBezTo>
                    <a:pt x="101" y="113"/>
                    <a:pt x="101" y="113"/>
                    <a:pt x="101" y="113"/>
                  </a:cubicBezTo>
                  <a:cubicBezTo>
                    <a:pt x="114" y="113"/>
                    <a:pt x="124" y="103"/>
                    <a:pt x="124" y="90"/>
                  </a:cubicBezTo>
                  <a:cubicBezTo>
                    <a:pt x="124" y="0"/>
                    <a:pt x="124" y="0"/>
                    <a:pt x="124" y="0"/>
                  </a:cubicBezTo>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îṡlïḑê">
              <a:extLst>
                <a:ext uri="{FF2B5EF4-FFF2-40B4-BE49-F238E27FC236}">
                  <a16:creationId xmlns:a16="http://schemas.microsoft.com/office/drawing/2014/main" id="{EC88DC43-7278-4279-BAA6-FA4C1E99724B}"/>
                </a:ext>
              </a:extLst>
            </p:cNvPr>
            <p:cNvSpPr/>
            <p:nvPr/>
          </p:nvSpPr>
          <p:spPr bwMode="auto">
            <a:xfrm>
              <a:off x="4518835" y="4569532"/>
              <a:ext cx="259458" cy="236635"/>
            </a:xfrm>
            <a:custGeom>
              <a:avLst/>
              <a:gdLst>
                <a:gd name="T0" fmla="*/ 104 w 104"/>
                <a:gd name="T1" fmla="*/ 0 h 95"/>
                <a:gd name="T2" fmla="*/ 0 w 104"/>
                <a:gd name="T3" fmla="*/ 0 h 95"/>
                <a:gd name="T4" fmla="*/ 0 w 104"/>
                <a:gd name="T5" fmla="*/ 72 h 95"/>
                <a:gd name="T6" fmla="*/ 24 w 104"/>
                <a:gd name="T7" fmla="*/ 95 h 95"/>
                <a:gd name="T8" fmla="*/ 81 w 104"/>
                <a:gd name="T9" fmla="*/ 95 h 95"/>
                <a:gd name="T10" fmla="*/ 104 w 104"/>
                <a:gd name="T11" fmla="*/ 72 h 95"/>
                <a:gd name="T12" fmla="*/ 104 w 104"/>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104" h="95">
                  <a:moveTo>
                    <a:pt x="104" y="0"/>
                  </a:moveTo>
                  <a:cubicBezTo>
                    <a:pt x="0" y="0"/>
                    <a:pt x="0" y="0"/>
                    <a:pt x="0" y="0"/>
                  </a:cubicBezTo>
                  <a:cubicBezTo>
                    <a:pt x="0" y="72"/>
                    <a:pt x="0" y="72"/>
                    <a:pt x="0" y="72"/>
                  </a:cubicBezTo>
                  <a:cubicBezTo>
                    <a:pt x="0" y="85"/>
                    <a:pt x="11" y="95"/>
                    <a:pt x="24" y="95"/>
                  </a:cubicBezTo>
                  <a:cubicBezTo>
                    <a:pt x="81" y="95"/>
                    <a:pt x="81" y="95"/>
                    <a:pt x="81" y="95"/>
                  </a:cubicBezTo>
                  <a:cubicBezTo>
                    <a:pt x="94" y="95"/>
                    <a:pt x="104" y="85"/>
                    <a:pt x="104" y="72"/>
                  </a:cubicBezTo>
                  <a:cubicBezTo>
                    <a:pt x="104" y="0"/>
                    <a:pt x="104" y="0"/>
                    <a:pt x="104" y="0"/>
                  </a:cubicBezTo>
                </a:path>
              </a:pathLst>
            </a:custGeom>
            <a:solidFill>
              <a:srgbClr val="EC8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iṥḻïḓê">
              <a:extLst>
                <a:ext uri="{FF2B5EF4-FFF2-40B4-BE49-F238E27FC236}">
                  <a16:creationId xmlns:a16="http://schemas.microsoft.com/office/drawing/2014/main" id="{34EF04F8-8708-40CD-828B-5CED04ECDAA6}"/>
                </a:ext>
              </a:extLst>
            </p:cNvPr>
            <p:cNvSpPr/>
            <p:nvPr/>
          </p:nvSpPr>
          <p:spPr bwMode="auto">
            <a:xfrm>
              <a:off x="4493609" y="4514277"/>
              <a:ext cx="309908" cy="32433"/>
            </a:xfrm>
            <a:custGeom>
              <a:avLst/>
              <a:gdLst>
                <a:gd name="T0" fmla="*/ 258 w 258"/>
                <a:gd name="T1" fmla="*/ 27 h 27"/>
                <a:gd name="T2" fmla="*/ 0 w 258"/>
                <a:gd name="T3" fmla="*/ 27 h 27"/>
                <a:gd name="T4" fmla="*/ 28 w 258"/>
                <a:gd name="T5" fmla="*/ 0 h 27"/>
                <a:gd name="T6" fmla="*/ 231 w 258"/>
                <a:gd name="T7" fmla="*/ 0 h 27"/>
                <a:gd name="T8" fmla="*/ 258 w 258"/>
                <a:gd name="T9" fmla="*/ 27 h 27"/>
              </a:gdLst>
              <a:ahLst/>
              <a:cxnLst>
                <a:cxn ang="0">
                  <a:pos x="T0" y="T1"/>
                </a:cxn>
                <a:cxn ang="0">
                  <a:pos x="T2" y="T3"/>
                </a:cxn>
                <a:cxn ang="0">
                  <a:pos x="T4" y="T5"/>
                </a:cxn>
                <a:cxn ang="0">
                  <a:pos x="T6" y="T7"/>
                </a:cxn>
                <a:cxn ang="0">
                  <a:pos x="T8" y="T9"/>
                </a:cxn>
              </a:cxnLst>
              <a:rect l="0" t="0" r="r" b="b"/>
              <a:pathLst>
                <a:path w="258" h="27">
                  <a:moveTo>
                    <a:pt x="258" y="27"/>
                  </a:moveTo>
                  <a:lnTo>
                    <a:pt x="0" y="27"/>
                  </a:lnTo>
                  <a:lnTo>
                    <a:pt x="28" y="0"/>
                  </a:lnTo>
                  <a:lnTo>
                    <a:pt x="231" y="0"/>
                  </a:lnTo>
                  <a:lnTo>
                    <a:pt x="258" y="27"/>
                  </a:ln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íṣļíḍê">
              <a:extLst>
                <a:ext uri="{FF2B5EF4-FFF2-40B4-BE49-F238E27FC236}">
                  <a16:creationId xmlns:a16="http://schemas.microsoft.com/office/drawing/2014/main" id="{28DFDFA7-E669-4C2B-87AC-FD975C346DA8}"/>
                </a:ext>
              </a:extLst>
            </p:cNvPr>
            <p:cNvSpPr/>
            <p:nvPr/>
          </p:nvSpPr>
          <p:spPr bwMode="auto">
            <a:xfrm>
              <a:off x="4516432" y="4462627"/>
              <a:ext cx="267866" cy="51652"/>
            </a:xfrm>
            <a:custGeom>
              <a:avLst/>
              <a:gdLst>
                <a:gd name="T0" fmla="*/ 6 w 107"/>
                <a:gd name="T1" fmla="*/ 21 h 21"/>
                <a:gd name="T2" fmla="*/ 101 w 107"/>
                <a:gd name="T3" fmla="*/ 21 h 21"/>
                <a:gd name="T4" fmla="*/ 107 w 107"/>
                <a:gd name="T5" fmla="*/ 16 h 21"/>
                <a:gd name="T6" fmla="*/ 107 w 107"/>
                <a:gd name="T7" fmla="*/ 6 h 21"/>
                <a:gd name="T8" fmla="*/ 101 w 107"/>
                <a:gd name="T9" fmla="*/ 0 h 21"/>
                <a:gd name="T10" fmla="*/ 6 w 107"/>
                <a:gd name="T11" fmla="*/ 0 h 21"/>
                <a:gd name="T12" fmla="*/ 0 w 107"/>
                <a:gd name="T13" fmla="*/ 6 h 21"/>
                <a:gd name="T14" fmla="*/ 0 w 107"/>
                <a:gd name="T15" fmla="*/ 16 h 21"/>
                <a:gd name="T16" fmla="*/ 6 w 107"/>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1">
                  <a:moveTo>
                    <a:pt x="6" y="21"/>
                  </a:moveTo>
                  <a:cubicBezTo>
                    <a:pt x="101" y="21"/>
                    <a:pt x="101" y="21"/>
                    <a:pt x="101" y="21"/>
                  </a:cubicBezTo>
                  <a:cubicBezTo>
                    <a:pt x="104" y="21"/>
                    <a:pt x="107" y="19"/>
                    <a:pt x="107" y="16"/>
                  </a:cubicBezTo>
                  <a:cubicBezTo>
                    <a:pt x="107" y="6"/>
                    <a:pt x="107" y="6"/>
                    <a:pt x="107" y="6"/>
                  </a:cubicBezTo>
                  <a:cubicBezTo>
                    <a:pt x="107" y="2"/>
                    <a:pt x="104" y="0"/>
                    <a:pt x="101" y="0"/>
                  </a:cubicBezTo>
                  <a:cubicBezTo>
                    <a:pt x="6" y="0"/>
                    <a:pt x="6" y="0"/>
                    <a:pt x="6" y="0"/>
                  </a:cubicBezTo>
                  <a:cubicBezTo>
                    <a:pt x="3" y="0"/>
                    <a:pt x="0" y="2"/>
                    <a:pt x="0" y="6"/>
                  </a:cubicBezTo>
                  <a:cubicBezTo>
                    <a:pt x="0" y="16"/>
                    <a:pt x="0" y="16"/>
                    <a:pt x="0" y="16"/>
                  </a:cubicBezTo>
                  <a:cubicBezTo>
                    <a:pt x="0" y="19"/>
                    <a:pt x="3" y="21"/>
                    <a:pt x="6" y="21"/>
                  </a:cubicBez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ïṥḷîďê">
              <a:extLst>
                <a:ext uri="{FF2B5EF4-FFF2-40B4-BE49-F238E27FC236}">
                  <a16:creationId xmlns:a16="http://schemas.microsoft.com/office/drawing/2014/main" id="{E40372A8-3F6D-4C8C-ABDC-C8894504D221}"/>
                </a:ext>
              </a:extLst>
            </p:cNvPr>
            <p:cNvSpPr/>
            <p:nvPr/>
          </p:nvSpPr>
          <p:spPr bwMode="auto">
            <a:xfrm>
              <a:off x="4511628" y="4557520"/>
              <a:ext cx="34835" cy="236635"/>
            </a:xfrm>
            <a:custGeom>
              <a:avLst/>
              <a:gdLst>
                <a:gd name="T0" fmla="*/ 7 w 14"/>
                <a:gd name="T1" fmla="*/ 0 h 95"/>
                <a:gd name="T2" fmla="*/ 0 w 14"/>
                <a:gd name="T3" fmla="*/ 7 h 95"/>
                <a:gd name="T4" fmla="*/ 0 w 14"/>
                <a:gd name="T5" fmla="*/ 88 h 95"/>
                <a:gd name="T6" fmla="*/ 7 w 14"/>
                <a:gd name="T7" fmla="*/ 95 h 95"/>
                <a:gd name="T8" fmla="*/ 11 w 14"/>
                <a:gd name="T9" fmla="*/ 94 h 95"/>
                <a:gd name="T10" fmla="*/ 3 w 14"/>
                <a:gd name="T11" fmla="*/ 77 h 95"/>
                <a:gd name="T12" fmla="*/ 3 w 14"/>
                <a:gd name="T13" fmla="*/ 5 h 95"/>
                <a:gd name="T14" fmla="*/ 14 w 14"/>
                <a:gd name="T15" fmla="*/ 5 h 95"/>
                <a:gd name="T16" fmla="*/ 7 w 14"/>
                <a:gd name="T1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5">
                  <a:moveTo>
                    <a:pt x="7" y="0"/>
                  </a:moveTo>
                  <a:cubicBezTo>
                    <a:pt x="3" y="0"/>
                    <a:pt x="0" y="3"/>
                    <a:pt x="0" y="7"/>
                  </a:cubicBezTo>
                  <a:cubicBezTo>
                    <a:pt x="0" y="88"/>
                    <a:pt x="0" y="88"/>
                    <a:pt x="0" y="88"/>
                  </a:cubicBezTo>
                  <a:cubicBezTo>
                    <a:pt x="0" y="92"/>
                    <a:pt x="3" y="95"/>
                    <a:pt x="7" y="95"/>
                  </a:cubicBezTo>
                  <a:cubicBezTo>
                    <a:pt x="8" y="95"/>
                    <a:pt x="10" y="95"/>
                    <a:pt x="11" y="94"/>
                  </a:cubicBezTo>
                  <a:cubicBezTo>
                    <a:pt x="6" y="90"/>
                    <a:pt x="3" y="84"/>
                    <a:pt x="3" y="77"/>
                  </a:cubicBezTo>
                  <a:cubicBezTo>
                    <a:pt x="3" y="5"/>
                    <a:pt x="3" y="5"/>
                    <a:pt x="3" y="5"/>
                  </a:cubicBezTo>
                  <a:cubicBezTo>
                    <a:pt x="14" y="5"/>
                    <a:pt x="14" y="5"/>
                    <a:pt x="14" y="5"/>
                  </a:cubicBezTo>
                  <a:cubicBezTo>
                    <a:pt x="13" y="2"/>
                    <a:pt x="10" y="0"/>
                    <a:pt x="7" y="0"/>
                  </a:cubicBezTo>
                </a:path>
              </a:pathLst>
            </a:custGeom>
            <a:solidFill>
              <a:srgbClr val="DFEE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îşḻïḓè">
              <a:extLst>
                <a:ext uri="{FF2B5EF4-FFF2-40B4-BE49-F238E27FC236}">
                  <a16:creationId xmlns:a16="http://schemas.microsoft.com/office/drawing/2014/main" id="{C4D1509C-3FA5-40EF-9F80-D68D9F463733}"/>
                </a:ext>
              </a:extLst>
            </p:cNvPr>
            <p:cNvSpPr/>
            <p:nvPr/>
          </p:nvSpPr>
          <p:spPr bwMode="auto">
            <a:xfrm>
              <a:off x="4518835" y="4569532"/>
              <a:ext cx="27628" cy="222221"/>
            </a:xfrm>
            <a:custGeom>
              <a:avLst/>
              <a:gdLst>
                <a:gd name="T0" fmla="*/ 11 w 11"/>
                <a:gd name="T1" fmla="*/ 0 h 89"/>
                <a:gd name="T2" fmla="*/ 0 w 11"/>
                <a:gd name="T3" fmla="*/ 0 h 89"/>
                <a:gd name="T4" fmla="*/ 0 w 11"/>
                <a:gd name="T5" fmla="*/ 72 h 89"/>
                <a:gd name="T6" fmla="*/ 8 w 11"/>
                <a:gd name="T7" fmla="*/ 89 h 89"/>
                <a:gd name="T8" fmla="*/ 11 w 11"/>
                <a:gd name="T9" fmla="*/ 83 h 89"/>
                <a:gd name="T10" fmla="*/ 11 w 11"/>
                <a:gd name="T11" fmla="*/ 2 h 89"/>
                <a:gd name="T12" fmla="*/ 11 w 11"/>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1" h="89">
                  <a:moveTo>
                    <a:pt x="11" y="0"/>
                  </a:moveTo>
                  <a:cubicBezTo>
                    <a:pt x="0" y="0"/>
                    <a:pt x="0" y="0"/>
                    <a:pt x="0" y="0"/>
                  </a:cubicBezTo>
                  <a:cubicBezTo>
                    <a:pt x="0" y="72"/>
                    <a:pt x="0" y="72"/>
                    <a:pt x="0" y="72"/>
                  </a:cubicBezTo>
                  <a:cubicBezTo>
                    <a:pt x="0" y="79"/>
                    <a:pt x="3" y="85"/>
                    <a:pt x="8" y="89"/>
                  </a:cubicBezTo>
                  <a:cubicBezTo>
                    <a:pt x="10" y="88"/>
                    <a:pt x="11" y="86"/>
                    <a:pt x="11" y="83"/>
                  </a:cubicBezTo>
                  <a:cubicBezTo>
                    <a:pt x="11" y="2"/>
                    <a:pt x="11" y="2"/>
                    <a:pt x="11" y="2"/>
                  </a:cubicBezTo>
                  <a:cubicBezTo>
                    <a:pt x="11" y="1"/>
                    <a:pt x="11" y="1"/>
                    <a:pt x="11" y="0"/>
                  </a:cubicBezTo>
                </a:path>
              </a:pathLst>
            </a:custGeom>
            <a:solidFill>
              <a:srgbClr val="F2AB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ïSḻiḍê">
              <a:extLst>
                <a:ext uri="{FF2B5EF4-FFF2-40B4-BE49-F238E27FC236}">
                  <a16:creationId xmlns:a16="http://schemas.microsoft.com/office/drawing/2014/main" id="{82C191E3-21AD-43C1-87A2-F1619C96719A}"/>
                </a:ext>
              </a:extLst>
            </p:cNvPr>
            <p:cNvSpPr/>
            <p:nvPr/>
          </p:nvSpPr>
          <p:spPr bwMode="auto">
            <a:xfrm>
              <a:off x="5064175" y="4150317"/>
              <a:ext cx="169369" cy="32433"/>
            </a:xfrm>
            <a:custGeom>
              <a:avLst/>
              <a:gdLst>
                <a:gd name="T0" fmla="*/ 61 w 68"/>
                <a:gd name="T1" fmla="*/ 0 h 13"/>
                <a:gd name="T2" fmla="*/ 7 w 68"/>
                <a:gd name="T3" fmla="*/ 0 h 13"/>
                <a:gd name="T4" fmla="*/ 0 w 68"/>
                <a:gd name="T5" fmla="*/ 7 h 13"/>
                <a:gd name="T6" fmla="*/ 7 w 68"/>
                <a:gd name="T7" fmla="*/ 13 h 13"/>
                <a:gd name="T8" fmla="*/ 61 w 68"/>
                <a:gd name="T9" fmla="*/ 13 h 13"/>
                <a:gd name="T10" fmla="*/ 68 w 68"/>
                <a:gd name="T11" fmla="*/ 7 h 13"/>
                <a:gd name="T12" fmla="*/ 61 w 68"/>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68" h="13">
                  <a:moveTo>
                    <a:pt x="61" y="0"/>
                  </a:moveTo>
                  <a:cubicBezTo>
                    <a:pt x="7" y="0"/>
                    <a:pt x="7" y="0"/>
                    <a:pt x="7" y="0"/>
                  </a:cubicBezTo>
                  <a:cubicBezTo>
                    <a:pt x="3" y="0"/>
                    <a:pt x="0" y="3"/>
                    <a:pt x="0" y="7"/>
                  </a:cubicBezTo>
                  <a:cubicBezTo>
                    <a:pt x="0" y="10"/>
                    <a:pt x="3" y="13"/>
                    <a:pt x="7" y="13"/>
                  </a:cubicBezTo>
                  <a:cubicBezTo>
                    <a:pt x="61" y="13"/>
                    <a:pt x="61" y="13"/>
                    <a:pt x="61" y="13"/>
                  </a:cubicBezTo>
                  <a:cubicBezTo>
                    <a:pt x="65" y="13"/>
                    <a:pt x="68" y="10"/>
                    <a:pt x="68" y="7"/>
                  </a:cubicBezTo>
                  <a:cubicBezTo>
                    <a:pt x="68" y="3"/>
                    <a:pt x="65" y="0"/>
                    <a:pt x="61" y="0"/>
                  </a:cubicBez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íṥḻîḍe">
              <a:extLst>
                <a:ext uri="{FF2B5EF4-FFF2-40B4-BE49-F238E27FC236}">
                  <a16:creationId xmlns:a16="http://schemas.microsoft.com/office/drawing/2014/main" id="{B02EA90B-154E-4FAC-A805-C53230886C57}"/>
                </a:ext>
              </a:extLst>
            </p:cNvPr>
            <p:cNvSpPr/>
            <p:nvPr/>
          </p:nvSpPr>
          <p:spPr bwMode="auto">
            <a:xfrm>
              <a:off x="4896008" y="4182748"/>
              <a:ext cx="504501" cy="646240"/>
            </a:xfrm>
            <a:custGeom>
              <a:avLst/>
              <a:gdLst>
                <a:gd name="T0" fmla="*/ 128 w 202"/>
                <a:gd name="T1" fmla="*/ 136 h 259"/>
                <a:gd name="T2" fmla="*/ 128 w 202"/>
                <a:gd name="T3" fmla="*/ 0 h 259"/>
                <a:gd name="T4" fmla="*/ 74 w 202"/>
                <a:gd name="T5" fmla="*/ 0 h 259"/>
                <a:gd name="T6" fmla="*/ 74 w 202"/>
                <a:gd name="T7" fmla="*/ 136 h 259"/>
                <a:gd name="T8" fmla="*/ 6 w 202"/>
                <a:gd name="T9" fmla="*/ 237 h 259"/>
                <a:gd name="T10" fmla="*/ 18 w 202"/>
                <a:gd name="T11" fmla="*/ 259 h 259"/>
                <a:gd name="T12" fmla="*/ 184 w 202"/>
                <a:gd name="T13" fmla="*/ 259 h 259"/>
                <a:gd name="T14" fmla="*/ 196 w 202"/>
                <a:gd name="T15" fmla="*/ 237 h 259"/>
                <a:gd name="T16" fmla="*/ 128 w 202"/>
                <a:gd name="T17" fmla="*/ 13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59">
                  <a:moveTo>
                    <a:pt x="128" y="136"/>
                  </a:moveTo>
                  <a:cubicBezTo>
                    <a:pt x="128" y="0"/>
                    <a:pt x="128" y="0"/>
                    <a:pt x="128" y="0"/>
                  </a:cubicBezTo>
                  <a:cubicBezTo>
                    <a:pt x="74" y="0"/>
                    <a:pt x="74" y="0"/>
                    <a:pt x="74" y="0"/>
                  </a:cubicBezTo>
                  <a:cubicBezTo>
                    <a:pt x="74" y="136"/>
                    <a:pt x="74" y="136"/>
                    <a:pt x="74" y="136"/>
                  </a:cubicBezTo>
                  <a:cubicBezTo>
                    <a:pt x="6" y="237"/>
                    <a:pt x="6" y="237"/>
                    <a:pt x="6" y="237"/>
                  </a:cubicBezTo>
                  <a:cubicBezTo>
                    <a:pt x="0" y="246"/>
                    <a:pt x="7" y="259"/>
                    <a:pt x="18" y="259"/>
                  </a:cubicBezTo>
                  <a:cubicBezTo>
                    <a:pt x="184" y="259"/>
                    <a:pt x="184" y="259"/>
                    <a:pt x="184" y="259"/>
                  </a:cubicBezTo>
                  <a:cubicBezTo>
                    <a:pt x="195" y="259"/>
                    <a:pt x="202" y="246"/>
                    <a:pt x="196" y="237"/>
                  </a:cubicBezTo>
                  <a:lnTo>
                    <a:pt x="128" y="136"/>
                  </a:ln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ïşļîḍe">
              <a:extLst>
                <a:ext uri="{FF2B5EF4-FFF2-40B4-BE49-F238E27FC236}">
                  <a16:creationId xmlns:a16="http://schemas.microsoft.com/office/drawing/2014/main" id="{AF3582E5-BC09-4127-B5CB-5A48552B063E}"/>
                </a:ext>
              </a:extLst>
            </p:cNvPr>
            <p:cNvSpPr/>
            <p:nvPr/>
          </p:nvSpPr>
          <p:spPr bwMode="auto">
            <a:xfrm>
              <a:off x="4941655" y="4659622"/>
              <a:ext cx="414412" cy="134534"/>
            </a:xfrm>
            <a:custGeom>
              <a:avLst/>
              <a:gdLst>
                <a:gd name="T0" fmla="*/ 74 w 345"/>
                <a:gd name="T1" fmla="*/ 0 h 112"/>
                <a:gd name="T2" fmla="*/ 0 w 345"/>
                <a:gd name="T3" fmla="*/ 112 h 112"/>
                <a:gd name="T4" fmla="*/ 345 w 345"/>
                <a:gd name="T5" fmla="*/ 112 h 112"/>
                <a:gd name="T6" fmla="*/ 270 w 345"/>
                <a:gd name="T7" fmla="*/ 0 h 112"/>
                <a:gd name="T8" fmla="*/ 74 w 345"/>
                <a:gd name="T9" fmla="*/ 0 h 112"/>
              </a:gdLst>
              <a:ahLst/>
              <a:cxnLst>
                <a:cxn ang="0">
                  <a:pos x="T0" y="T1"/>
                </a:cxn>
                <a:cxn ang="0">
                  <a:pos x="T2" y="T3"/>
                </a:cxn>
                <a:cxn ang="0">
                  <a:pos x="T4" y="T5"/>
                </a:cxn>
                <a:cxn ang="0">
                  <a:pos x="T6" y="T7"/>
                </a:cxn>
                <a:cxn ang="0">
                  <a:pos x="T8" y="T9"/>
                </a:cxn>
              </a:cxnLst>
              <a:rect l="0" t="0" r="r" b="b"/>
              <a:pathLst>
                <a:path w="345" h="112">
                  <a:moveTo>
                    <a:pt x="74" y="0"/>
                  </a:moveTo>
                  <a:lnTo>
                    <a:pt x="0" y="112"/>
                  </a:lnTo>
                  <a:lnTo>
                    <a:pt x="345" y="112"/>
                  </a:lnTo>
                  <a:lnTo>
                    <a:pt x="270" y="0"/>
                  </a:lnTo>
                  <a:lnTo>
                    <a:pt x="74" y="0"/>
                  </a:lnTo>
                  <a:close/>
                </a:path>
              </a:pathLst>
            </a:custGeom>
            <a:solidFill>
              <a:srgbClr val="FBD1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ïşlïḓe">
              <a:extLst>
                <a:ext uri="{FF2B5EF4-FFF2-40B4-BE49-F238E27FC236}">
                  <a16:creationId xmlns:a16="http://schemas.microsoft.com/office/drawing/2014/main" id="{B4D88676-EB5A-4201-ACED-0C70DF2BB43E}"/>
                </a:ext>
              </a:extLst>
            </p:cNvPr>
            <p:cNvSpPr/>
            <p:nvPr/>
          </p:nvSpPr>
          <p:spPr bwMode="auto">
            <a:xfrm>
              <a:off x="5198710" y="4712475"/>
              <a:ext cx="16817" cy="16817"/>
            </a:xfrm>
            <a:prstGeom prst="ellipse">
              <a:avLst/>
            </a:prstGeom>
            <a:solidFill>
              <a:srgbClr val="FFE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išļíḋé">
              <a:extLst>
                <a:ext uri="{FF2B5EF4-FFF2-40B4-BE49-F238E27FC236}">
                  <a16:creationId xmlns:a16="http://schemas.microsoft.com/office/drawing/2014/main" id="{095BFC2E-8834-461A-B02A-19250CBA8ECC}"/>
                </a:ext>
              </a:extLst>
            </p:cNvPr>
            <p:cNvSpPr/>
            <p:nvPr/>
          </p:nvSpPr>
          <p:spPr bwMode="auto">
            <a:xfrm>
              <a:off x="5233545" y="4729291"/>
              <a:ext cx="34835" cy="32433"/>
            </a:xfrm>
            <a:prstGeom prst="ellipse">
              <a:avLst/>
            </a:prstGeom>
            <a:solidFill>
              <a:srgbClr val="FFE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ï$ḻíďé">
              <a:extLst>
                <a:ext uri="{FF2B5EF4-FFF2-40B4-BE49-F238E27FC236}">
                  <a16:creationId xmlns:a16="http://schemas.microsoft.com/office/drawing/2014/main" id="{BF54ADB8-3601-42B0-AE8F-7E4030F4960D}"/>
                </a:ext>
              </a:extLst>
            </p:cNvPr>
            <p:cNvSpPr/>
            <p:nvPr/>
          </p:nvSpPr>
          <p:spPr bwMode="auto">
            <a:xfrm>
              <a:off x="5064175" y="4744906"/>
              <a:ext cx="16817" cy="16817"/>
            </a:xfrm>
            <a:prstGeom prst="ellipse">
              <a:avLst/>
            </a:prstGeom>
            <a:solidFill>
              <a:srgbClr val="FFE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ï$lîďê">
              <a:extLst>
                <a:ext uri="{FF2B5EF4-FFF2-40B4-BE49-F238E27FC236}">
                  <a16:creationId xmlns:a16="http://schemas.microsoft.com/office/drawing/2014/main" id="{367DB450-C076-4695-B68B-B5BCA4E741E9}"/>
                </a:ext>
              </a:extLst>
            </p:cNvPr>
            <p:cNvSpPr/>
            <p:nvPr/>
          </p:nvSpPr>
          <p:spPr bwMode="auto">
            <a:xfrm>
              <a:off x="5099010" y="4692054"/>
              <a:ext cx="14414" cy="16817"/>
            </a:xfrm>
            <a:prstGeom prst="ellipse">
              <a:avLst/>
            </a:prstGeom>
            <a:solidFill>
              <a:srgbClr val="FFE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ïślîďê">
              <a:extLst>
                <a:ext uri="{FF2B5EF4-FFF2-40B4-BE49-F238E27FC236}">
                  <a16:creationId xmlns:a16="http://schemas.microsoft.com/office/drawing/2014/main" id="{14C42AD8-5023-4B89-81EA-26655B11041B}"/>
                </a:ext>
              </a:extLst>
            </p:cNvPr>
            <p:cNvSpPr/>
            <p:nvPr/>
          </p:nvSpPr>
          <p:spPr bwMode="auto">
            <a:xfrm>
              <a:off x="5131443" y="4744906"/>
              <a:ext cx="34835" cy="34835"/>
            </a:xfrm>
            <a:prstGeom prst="ellipse">
              <a:avLst/>
            </a:prstGeom>
            <a:solidFill>
              <a:srgbClr val="FFE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iSļïdé">
              <a:extLst>
                <a:ext uri="{FF2B5EF4-FFF2-40B4-BE49-F238E27FC236}">
                  <a16:creationId xmlns:a16="http://schemas.microsoft.com/office/drawing/2014/main" id="{2E645659-8117-487F-AAF5-6FD391B77F4C}"/>
                </a:ext>
              </a:extLst>
            </p:cNvPr>
            <p:cNvSpPr/>
            <p:nvPr/>
          </p:nvSpPr>
          <p:spPr bwMode="auto">
            <a:xfrm>
              <a:off x="4386704" y="4826587"/>
              <a:ext cx="3476251" cy="384382"/>
            </a:xfrm>
            <a:custGeom>
              <a:avLst/>
              <a:gdLst>
                <a:gd name="T0" fmla="*/ 1392 w 1392"/>
                <a:gd name="T1" fmla="*/ 0 h 154"/>
                <a:gd name="T2" fmla="*/ 0 w 1392"/>
                <a:gd name="T3" fmla="*/ 0 h 154"/>
                <a:gd name="T4" fmla="*/ 0 w 1392"/>
                <a:gd name="T5" fmla="*/ 94 h 154"/>
                <a:gd name="T6" fmla="*/ 60 w 1392"/>
                <a:gd name="T7" fmla="*/ 154 h 154"/>
                <a:gd name="T8" fmla="*/ 1331 w 1392"/>
                <a:gd name="T9" fmla="*/ 154 h 154"/>
                <a:gd name="T10" fmla="*/ 1392 w 1392"/>
                <a:gd name="T11" fmla="*/ 94 h 154"/>
                <a:gd name="T12" fmla="*/ 1392 w 1392"/>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1392" h="154">
                  <a:moveTo>
                    <a:pt x="1392" y="0"/>
                  </a:moveTo>
                  <a:cubicBezTo>
                    <a:pt x="0" y="0"/>
                    <a:pt x="0" y="0"/>
                    <a:pt x="0" y="0"/>
                  </a:cubicBezTo>
                  <a:cubicBezTo>
                    <a:pt x="0" y="94"/>
                    <a:pt x="0" y="94"/>
                    <a:pt x="0" y="94"/>
                  </a:cubicBezTo>
                  <a:cubicBezTo>
                    <a:pt x="0" y="127"/>
                    <a:pt x="27" y="154"/>
                    <a:pt x="60" y="154"/>
                  </a:cubicBezTo>
                  <a:cubicBezTo>
                    <a:pt x="1331" y="154"/>
                    <a:pt x="1331" y="154"/>
                    <a:pt x="1331" y="154"/>
                  </a:cubicBezTo>
                  <a:cubicBezTo>
                    <a:pt x="1365" y="154"/>
                    <a:pt x="1392" y="127"/>
                    <a:pt x="1392" y="94"/>
                  </a:cubicBezTo>
                  <a:lnTo>
                    <a:pt x="1392" y="0"/>
                  </a:lnTo>
                  <a:close/>
                </a:path>
              </a:pathLst>
            </a:custGeom>
            <a:solidFill>
              <a:srgbClr val="979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i$lïďè">
              <a:extLst>
                <a:ext uri="{FF2B5EF4-FFF2-40B4-BE49-F238E27FC236}">
                  <a16:creationId xmlns:a16="http://schemas.microsoft.com/office/drawing/2014/main" id="{21D3EA14-8AC5-4E2F-A489-10F60477DB00}"/>
                </a:ext>
              </a:extLst>
            </p:cNvPr>
            <p:cNvSpPr/>
            <p:nvPr/>
          </p:nvSpPr>
          <p:spPr bwMode="auto">
            <a:xfrm>
              <a:off x="6199303" y="3628999"/>
              <a:ext cx="387986" cy="818012"/>
            </a:xfrm>
            <a:custGeom>
              <a:avLst/>
              <a:gdLst>
                <a:gd name="T0" fmla="*/ 155 w 155"/>
                <a:gd name="T1" fmla="*/ 167 h 328"/>
                <a:gd name="T2" fmla="*/ 34 w 155"/>
                <a:gd name="T3" fmla="*/ 328 h 328"/>
                <a:gd name="T4" fmla="*/ 22 w 155"/>
                <a:gd name="T5" fmla="*/ 285 h 328"/>
                <a:gd name="T6" fmla="*/ 111 w 155"/>
                <a:gd name="T7" fmla="*/ 167 h 328"/>
                <a:gd name="T8" fmla="*/ 58 w 155"/>
                <a:gd name="T9" fmla="*/ 65 h 328"/>
                <a:gd name="T10" fmla="*/ 0 w 155"/>
                <a:gd name="T11" fmla="*/ 44 h 328"/>
                <a:gd name="T12" fmla="*/ 4 w 155"/>
                <a:gd name="T13" fmla="*/ 0 h 328"/>
                <a:gd name="T14" fmla="*/ 71 w 155"/>
                <a:gd name="T15" fmla="*/ 21 h 328"/>
                <a:gd name="T16" fmla="*/ 155 w 155"/>
                <a:gd name="T17" fmla="*/ 1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328">
                  <a:moveTo>
                    <a:pt x="155" y="167"/>
                  </a:moveTo>
                  <a:cubicBezTo>
                    <a:pt x="155" y="241"/>
                    <a:pt x="106" y="307"/>
                    <a:pt x="34" y="328"/>
                  </a:cubicBezTo>
                  <a:cubicBezTo>
                    <a:pt x="22" y="285"/>
                    <a:pt x="22" y="285"/>
                    <a:pt x="22" y="285"/>
                  </a:cubicBezTo>
                  <a:cubicBezTo>
                    <a:pt x="75" y="270"/>
                    <a:pt x="111" y="221"/>
                    <a:pt x="111" y="167"/>
                  </a:cubicBezTo>
                  <a:cubicBezTo>
                    <a:pt x="111" y="125"/>
                    <a:pt x="90" y="87"/>
                    <a:pt x="58" y="65"/>
                  </a:cubicBezTo>
                  <a:cubicBezTo>
                    <a:pt x="41" y="54"/>
                    <a:pt x="22" y="46"/>
                    <a:pt x="0" y="44"/>
                  </a:cubicBezTo>
                  <a:cubicBezTo>
                    <a:pt x="4" y="0"/>
                    <a:pt x="4" y="0"/>
                    <a:pt x="4" y="0"/>
                  </a:cubicBezTo>
                  <a:cubicBezTo>
                    <a:pt x="29" y="3"/>
                    <a:pt x="51" y="10"/>
                    <a:pt x="71" y="21"/>
                  </a:cubicBezTo>
                  <a:cubicBezTo>
                    <a:pt x="122" y="50"/>
                    <a:pt x="155" y="105"/>
                    <a:pt x="155" y="167"/>
                  </a:cubicBez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íşlíḑe">
              <a:extLst>
                <a:ext uri="{FF2B5EF4-FFF2-40B4-BE49-F238E27FC236}">
                  <a16:creationId xmlns:a16="http://schemas.microsoft.com/office/drawing/2014/main" id="{57F2E2DD-7320-4F5C-9A7C-6B6C8CFDA707}"/>
                </a:ext>
              </a:extLst>
            </p:cNvPr>
            <p:cNvSpPr/>
            <p:nvPr/>
          </p:nvSpPr>
          <p:spPr bwMode="auto">
            <a:xfrm>
              <a:off x="6094799" y="4252418"/>
              <a:ext cx="332731" cy="476874"/>
            </a:xfrm>
            <a:custGeom>
              <a:avLst/>
              <a:gdLst>
                <a:gd name="T0" fmla="*/ 5 w 133"/>
                <a:gd name="T1" fmla="*/ 41 h 191"/>
                <a:gd name="T2" fmla="*/ 29 w 133"/>
                <a:gd name="T3" fmla="*/ 11 h 191"/>
                <a:gd name="T4" fmla="*/ 67 w 133"/>
                <a:gd name="T5" fmla="*/ 0 h 191"/>
                <a:gd name="T6" fmla="*/ 107 w 133"/>
                <a:gd name="T7" fmla="*/ 13 h 191"/>
                <a:gd name="T8" fmla="*/ 114 w 133"/>
                <a:gd name="T9" fmla="*/ 19 h 191"/>
                <a:gd name="T10" fmla="*/ 132 w 133"/>
                <a:gd name="T11" fmla="*/ 55 h 191"/>
                <a:gd name="T12" fmla="*/ 133 w 133"/>
                <a:gd name="T13" fmla="*/ 66 h 191"/>
                <a:gd name="T14" fmla="*/ 133 w 133"/>
                <a:gd name="T15" fmla="*/ 191 h 191"/>
                <a:gd name="T16" fmla="*/ 0 w 133"/>
                <a:gd name="T17" fmla="*/ 191 h 191"/>
                <a:gd name="T18" fmla="*/ 0 w 133"/>
                <a:gd name="T19" fmla="*/ 129 h 191"/>
                <a:gd name="T20" fmla="*/ 0 w 133"/>
                <a:gd name="T21" fmla="*/ 85 h 191"/>
                <a:gd name="T22" fmla="*/ 0 w 133"/>
                <a:gd name="T23" fmla="*/ 66 h 191"/>
                <a:gd name="T24" fmla="*/ 5 w 133"/>
                <a:gd name="T25" fmla="*/ 41 h 191"/>
                <a:gd name="T26" fmla="*/ 87 w 133"/>
                <a:gd name="T27" fmla="*/ 59 h 191"/>
                <a:gd name="T28" fmla="*/ 67 w 133"/>
                <a:gd name="T29" fmla="*/ 38 h 191"/>
                <a:gd name="T30" fmla="*/ 46 w 133"/>
                <a:gd name="T31" fmla="*/ 59 h 191"/>
                <a:gd name="T32" fmla="*/ 67 w 133"/>
                <a:gd name="T33" fmla="*/ 79 h 191"/>
                <a:gd name="T34" fmla="*/ 87 w 133"/>
                <a:gd name="T35" fmla="*/ 5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3" h="191">
                  <a:moveTo>
                    <a:pt x="5" y="41"/>
                  </a:moveTo>
                  <a:cubicBezTo>
                    <a:pt x="10" y="29"/>
                    <a:pt x="18" y="18"/>
                    <a:pt x="29" y="11"/>
                  </a:cubicBezTo>
                  <a:cubicBezTo>
                    <a:pt x="40" y="4"/>
                    <a:pt x="53" y="0"/>
                    <a:pt x="67" y="0"/>
                  </a:cubicBezTo>
                  <a:cubicBezTo>
                    <a:pt x="82" y="0"/>
                    <a:pt x="96" y="5"/>
                    <a:pt x="107" y="13"/>
                  </a:cubicBezTo>
                  <a:cubicBezTo>
                    <a:pt x="110" y="15"/>
                    <a:pt x="112" y="17"/>
                    <a:pt x="114" y="19"/>
                  </a:cubicBezTo>
                  <a:cubicBezTo>
                    <a:pt x="123" y="29"/>
                    <a:pt x="130" y="41"/>
                    <a:pt x="132" y="55"/>
                  </a:cubicBezTo>
                  <a:cubicBezTo>
                    <a:pt x="133" y="59"/>
                    <a:pt x="133" y="63"/>
                    <a:pt x="133" y="66"/>
                  </a:cubicBezTo>
                  <a:cubicBezTo>
                    <a:pt x="133" y="191"/>
                    <a:pt x="133" y="191"/>
                    <a:pt x="133" y="191"/>
                  </a:cubicBezTo>
                  <a:cubicBezTo>
                    <a:pt x="0" y="191"/>
                    <a:pt x="0" y="191"/>
                    <a:pt x="0" y="191"/>
                  </a:cubicBezTo>
                  <a:cubicBezTo>
                    <a:pt x="0" y="129"/>
                    <a:pt x="0" y="129"/>
                    <a:pt x="0" y="129"/>
                  </a:cubicBezTo>
                  <a:cubicBezTo>
                    <a:pt x="0" y="85"/>
                    <a:pt x="0" y="85"/>
                    <a:pt x="0" y="85"/>
                  </a:cubicBezTo>
                  <a:cubicBezTo>
                    <a:pt x="0" y="66"/>
                    <a:pt x="0" y="66"/>
                    <a:pt x="0" y="66"/>
                  </a:cubicBezTo>
                  <a:cubicBezTo>
                    <a:pt x="0" y="58"/>
                    <a:pt x="1" y="49"/>
                    <a:pt x="5" y="41"/>
                  </a:cubicBezTo>
                  <a:close/>
                  <a:moveTo>
                    <a:pt x="87" y="59"/>
                  </a:moveTo>
                  <a:cubicBezTo>
                    <a:pt x="87" y="47"/>
                    <a:pt x="78" y="38"/>
                    <a:pt x="67" y="38"/>
                  </a:cubicBezTo>
                  <a:cubicBezTo>
                    <a:pt x="55" y="38"/>
                    <a:pt x="46" y="47"/>
                    <a:pt x="46" y="59"/>
                  </a:cubicBezTo>
                  <a:cubicBezTo>
                    <a:pt x="46" y="70"/>
                    <a:pt x="55" y="79"/>
                    <a:pt x="67" y="79"/>
                  </a:cubicBezTo>
                  <a:cubicBezTo>
                    <a:pt x="78" y="79"/>
                    <a:pt x="87" y="70"/>
                    <a:pt x="87" y="59"/>
                  </a:cubicBez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íṡ1ïḓe">
              <a:extLst>
                <a:ext uri="{FF2B5EF4-FFF2-40B4-BE49-F238E27FC236}">
                  <a16:creationId xmlns:a16="http://schemas.microsoft.com/office/drawing/2014/main" id="{D09903D7-801E-4FE8-ACBC-52D4B47DFF03}"/>
                </a:ext>
              </a:extLst>
            </p:cNvPr>
            <p:cNvSpPr/>
            <p:nvPr/>
          </p:nvSpPr>
          <p:spPr bwMode="auto">
            <a:xfrm>
              <a:off x="6170475" y="3226599"/>
              <a:ext cx="136936" cy="120119"/>
            </a:xfrm>
            <a:custGeom>
              <a:avLst/>
              <a:gdLst>
                <a:gd name="T0" fmla="*/ 85 w 114"/>
                <a:gd name="T1" fmla="*/ 100 h 100"/>
                <a:gd name="T2" fmla="*/ 0 w 114"/>
                <a:gd name="T3" fmla="*/ 48 h 100"/>
                <a:gd name="T4" fmla="*/ 29 w 114"/>
                <a:gd name="T5" fmla="*/ 0 h 100"/>
                <a:gd name="T6" fmla="*/ 114 w 114"/>
                <a:gd name="T7" fmla="*/ 52 h 100"/>
                <a:gd name="T8" fmla="*/ 85 w 114"/>
                <a:gd name="T9" fmla="*/ 100 h 100"/>
              </a:gdLst>
              <a:ahLst/>
              <a:cxnLst>
                <a:cxn ang="0">
                  <a:pos x="T0" y="T1"/>
                </a:cxn>
                <a:cxn ang="0">
                  <a:pos x="T2" y="T3"/>
                </a:cxn>
                <a:cxn ang="0">
                  <a:pos x="T4" y="T5"/>
                </a:cxn>
                <a:cxn ang="0">
                  <a:pos x="T6" y="T7"/>
                </a:cxn>
                <a:cxn ang="0">
                  <a:pos x="T8" y="T9"/>
                </a:cxn>
              </a:cxnLst>
              <a:rect l="0" t="0" r="r" b="b"/>
              <a:pathLst>
                <a:path w="114" h="100">
                  <a:moveTo>
                    <a:pt x="85" y="100"/>
                  </a:moveTo>
                  <a:lnTo>
                    <a:pt x="0" y="48"/>
                  </a:lnTo>
                  <a:lnTo>
                    <a:pt x="29" y="0"/>
                  </a:lnTo>
                  <a:lnTo>
                    <a:pt x="114" y="52"/>
                  </a:lnTo>
                  <a:lnTo>
                    <a:pt x="85" y="100"/>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î$1íďè">
              <a:extLst>
                <a:ext uri="{FF2B5EF4-FFF2-40B4-BE49-F238E27FC236}">
                  <a16:creationId xmlns:a16="http://schemas.microsoft.com/office/drawing/2014/main" id="{12527933-C3B6-4FC1-AB0C-D862053F1320}"/>
                </a:ext>
              </a:extLst>
            </p:cNvPr>
            <p:cNvSpPr/>
            <p:nvPr/>
          </p:nvSpPr>
          <p:spPr bwMode="auto">
            <a:xfrm>
              <a:off x="5872578" y="4048215"/>
              <a:ext cx="80480" cy="74474"/>
            </a:xfrm>
            <a:custGeom>
              <a:avLst/>
              <a:gdLst>
                <a:gd name="T0" fmla="*/ 46 w 67"/>
                <a:gd name="T1" fmla="*/ 62 h 62"/>
                <a:gd name="T2" fmla="*/ 0 w 67"/>
                <a:gd name="T3" fmla="*/ 35 h 62"/>
                <a:gd name="T4" fmla="*/ 23 w 67"/>
                <a:gd name="T5" fmla="*/ 0 h 62"/>
                <a:gd name="T6" fmla="*/ 67 w 67"/>
                <a:gd name="T7" fmla="*/ 25 h 62"/>
                <a:gd name="T8" fmla="*/ 46 w 67"/>
                <a:gd name="T9" fmla="*/ 62 h 62"/>
              </a:gdLst>
              <a:ahLst/>
              <a:cxnLst>
                <a:cxn ang="0">
                  <a:pos x="T0" y="T1"/>
                </a:cxn>
                <a:cxn ang="0">
                  <a:pos x="T2" y="T3"/>
                </a:cxn>
                <a:cxn ang="0">
                  <a:pos x="T4" y="T5"/>
                </a:cxn>
                <a:cxn ang="0">
                  <a:pos x="T6" y="T7"/>
                </a:cxn>
                <a:cxn ang="0">
                  <a:pos x="T8" y="T9"/>
                </a:cxn>
              </a:cxnLst>
              <a:rect l="0" t="0" r="r" b="b"/>
              <a:pathLst>
                <a:path w="67" h="62">
                  <a:moveTo>
                    <a:pt x="46" y="62"/>
                  </a:moveTo>
                  <a:lnTo>
                    <a:pt x="0" y="35"/>
                  </a:lnTo>
                  <a:lnTo>
                    <a:pt x="23" y="0"/>
                  </a:lnTo>
                  <a:lnTo>
                    <a:pt x="67" y="25"/>
                  </a:lnTo>
                  <a:lnTo>
                    <a:pt x="46" y="62"/>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ïṣḻîḍe">
              <a:extLst>
                <a:ext uri="{FF2B5EF4-FFF2-40B4-BE49-F238E27FC236}">
                  <a16:creationId xmlns:a16="http://schemas.microsoft.com/office/drawing/2014/main" id="{59B413A9-0B2A-467B-8337-8C54A4A7B046}"/>
                </a:ext>
              </a:extLst>
            </p:cNvPr>
            <p:cNvSpPr/>
            <p:nvPr/>
          </p:nvSpPr>
          <p:spPr bwMode="auto">
            <a:xfrm>
              <a:off x="5760868" y="3978546"/>
              <a:ext cx="76876" cy="74474"/>
            </a:xfrm>
            <a:custGeom>
              <a:avLst/>
              <a:gdLst>
                <a:gd name="T0" fmla="*/ 43 w 64"/>
                <a:gd name="T1" fmla="*/ 62 h 62"/>
                <a:gd name="T2" fmla="*/ 0 w 64"/>
                <a:gd name="T3" fmla="*/ 35 h 62"/>
                <a:gd name="T4" fmla="*/ 20 w 64"/>
                <a:gd name="T5" fmla="*/ 0 h 62"/>
                <a:gd name="T6" fmla="*/ 64 w 64"/>
                <a:gd name="T7" fmla="*/ 27 h 62"/>
                <a:gd name="T8" fmla="*/ 43 w 64"/>
                <a:gd name="T9" fmla="*/ 62 h 62"/>
              </a:gdLst>
              <a:ahLst/>
              <a:cxnLst>
                <a:cxn ang="0">
                  <a:pos x="T0" y="T1"/>
                </a:cxn>
                <a:cxn ang="0">
                  <a:pos x="T2" y="T3"/>
                </a:cxn>
                <a:cxn ang="0">
                  <a:pos x="T4" y="T5"/>
                </a:cxn>
                <a:cxn ang="0">
                  <a:pos x="T6" y="T7"/>
                </a:cxn>
                <a:cxn ang="0">
                  <a:pos x="T8" y="T9"/>
                </a:cxn>
              </a:cxnLst>
              <a:rect l="0" t="0" r="r" b="b"/>
              <a:pathLst>
                <a:path w="64" h="62">
                  <a:moveTo>
                    <a:pt x="43" y="62"/>
                  </a:moveTo>
                  <a:lnTo>
                    <a:pt x="0" y="35"/>
                  </a:lnTo>
                  <a:lnTo>
                    <a:pt x="20" y="0"/>
                  </a:lnTo>
                  <a:lnTo>
                    <a:pt x="64" y="27"/>
                  </a:lnTo>
                  <a:lnTo>
                    <a:pt x="43" y="62"/>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ïS1iḋé">
              <a:extLst>
                <a:ext uri="{FF2B5EF4-FFF2-40B4-BE49-F238E27FC236}">
                  <a16:creationId xmlns:a16="http://schemas.microsoft.com/office/drawing/2014/main" id="{2FAA952F-B485-49EB-8FA2-B309861466FC}"/>
                </a:ext>
              </a:extLst>
            </p:cNvPr>
            <p:cNvSpPr/>
            <p:nvPr/>
          </p:nvSpPr>
          <p:spPr bwMode="auto">
            <a:xfrm>
              <a:off x="5645553" y="3908877"/>
              <a:ext cx="76876" cy="74474"/>
            </a:xfrm>
            <a:custGeom>
              <a:avLst/>
              <a:gdLst>
                <a:gd name="T0" fmla="*/ 44 w 64"/>
                <a:gd name="T1" fmla="*/ 62 h 62"/>
                <a:gd name="T2" fmla="*/ 0 w 64"/>
                <a:gd name="T3" fmla="*/ 35 h 62"/>
                <a:gd name="T4" fmla="*/ 21 w 64"/>
                <a:gd name="T5" fmla="*/ 0 h 62"/>
                <a:gd name="T6" fmla="*/ 64 w 64"/>
                <a:gd name="T7" fmla="*/ 27 h 62"/>
                <a:gd name="T8" fmla="*/ 44 w 64"/>
                <a:gd name="T9" fmla="*/ 62 h 62"/>
              </a:gdLst>
              <a:ahLst/>
              <a:cxnLst>
                <a:cxn ang="0">
                  <a:pos x="T0" y="T1"/>
                </a:cxn>
                <a:cxn ang="0">
                  <a:pos x="T2" y="T3"/>
                </a:cxn>
                <a:cxn ang="0">
                  <a:pos x="T4" y="T5"/>
                </a:cxn>
                <a:cxn ang="0">
                  <a:pos x="T6" y="T7"/>
                </a:cxn>
                <a:cxn ang="0">
                  <a:pos x="T8" y="T9"/>
                </a:cxn>
              </a:cxnLst>
              <a:rect l="0" t="0" r="r" b="b"/>
              <a:pathLst>
                <a:path w="64" h="62">
                  <a:moveTo>
                    <a:pt x="44" y="62"/>
                  </a:moveTo>
                  <a:lnTo>
                    <a:pt x="0" y="35"/>
                  </a:lnTo>
                  <a:lnTo>
                    <a:pt x="21" y="0"/>
                  </a:lnTo>
                  <a:lnTo>
                    <a:pt x="64" y="27"/>
                  </a:lnTo>
                  <a:lnTo>
                    <a:pt x="44" y="62"/>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íşlïde">
              <a:extLst>
                <a:ext uri="{FF2B5EF4-FFF2-40B4-BE49-F238E27FC236}">
                  <a16:creationId xmlns:a16="http://schemas.microsoft.com/office/drawing/2014/main" id="{5C937011-5942-4ECB-804B-66431A45BA88}"/>
                </a:ext>
              </a:extLst>
            </p:cNvPr>
            <p:cNvSpPr/>
            <p:nvPr/>
          </p:nvSpPr>
          <p:spPr bwMode="auto">
            <a:xfrm>
              <a:off x="5655163" y="3254227"/>
              <a:ext cx="726722" cy="796391"/>
            </a:xfrm>
            <a:custGeom>
              <a:avLst/>
              <a:gdLst>
                <a:gd name="T0" fmla="*/ 605 w 605"/>
                <a:gd name="T1" fmla="*/ 196 h 663"/>
                <a:gd name="T2" fmla="*/ 597 w 605"/>
                <a:gd name="T3" fmla="*/ 208 h 663"/>
                <a:gd name="T4" fmla="*/ 329 w 605"/>
                <a:gd name="T5" fmla="*/ 651 h 663"/>
                <a:gd name="T6" fmla="*/ 322 w 605"/>
                <a:gd name="T7" fmla="*/ 663 h 663"/>
                <a:gd name="T8" fmla="*/ 262 w 605"/>
                <a:gd name="T9" fmla="*/ 626 h 663"/>
                <a:gd name="T10" fmla="*/ 0 w 605"/>
                <a:gd name="T11" fmla="*/ 468 h 663"/>
                <a:gd name="T12" fmla="*/ 9 w 605"/>
                <a:gd name="T13" fmla="*/ 453 h 663"/>
                <a:gd name="T14" fmla="*/ 127 w 605"/>
                <a:gd name="T15" fmla="*/ 256 h 663"/>
                <a:gd name="T16" fmla="*/ 254 w 605"/>
                <a:gd name="T17" fmla="*/ 48 h 663"/>
                <a:gd name="T18" fmla="*/ 277 w 605"/>
                <a:gd name="T19" fmla="*/ 11 h 663"/>
                <a:gd name="T20" fmla="*/ 283 w 605"/>
                <a:gd name="T21" fmla="*/ 0 h 663"/>
                <a:gd name="T22" fmla="*/ 545 w 605"/>
                <a:gd name="T23" fmla="*/ 158 h 663"/>
                <a:gd name="T24" fmla="*/ 605 w 605"/>
                <a:gd name="T25" fmla="*/ 196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5" h="663">
                  <a:moveTo>
                    <a:pt x="605" y="196"/>
                  </a:moveTo>
                  <a:lnTo>
                    <a:pt x="597" y="208"/>
                  </a:lnTo>
                  <a:lnTo>
                    <a:pt x="329" y="651"/>
                  </a:lnTo>
                  <a:lnTo>
                    <a:pt x="322" y="663"/>
                  </a:lnTo>
                  <a:lnTo>
                    <a:pt x="262" y="626"/>
                  </a:lnTo>
                  <a:lnTo>
                    <a:pt x="0" y="468"/>
                  </a:lnTo>
                  <a:lnTo>
                    <a:pt x="9" y="453"/>
                  </a:lnTo>
                  <a:lnTo>
                    <a:pt x="127" y="256"/>
                  </a:lnTo>
                  <a:lnTo>
                    <a:pt x="254" y="48"/>
                  </a:lnTo>
                  <a:lnTo>
                    <a:pt x="277" y="11"/>
                  </a:lnTo>
                  <a:lnTo>
                    <a:pt x="283" y="0"/>
                  </a:lnTo>
                  <a:lnTo>
                    <a:pt x="545" y="158"/>
                  </a:lnTo>
                  <a:lnTo>
                    <a:pt x="605" y="196"/>
                  </a:lnTo>
                  <a:close/>
                </a:path>
              </a:pathLst>
            </a:custGeom>
            <a:solidFill>
              <a:srgbClr val="A5B7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îṩḷiḋé">
              <a:extLst>
                <a:ext uri="{FF2B5EF4-FFF2-40B4-BE49-F238E27FC236}">
                  <a16:creationId xmlns:a16="http://schemas.microsoft.com/office/drawing/2014/main" id="{E8C68C42-1E12-41C6-B23E-543F51F6CC43}"/>
                </a:ext>
              </a:extLst>
            </p:cNvPr>
            <p:cNvSpPr/>
            <p:nvPr/>
          </p:nvSpPr>
          <p:spPr bwMode="auto">
            <a:xfrm>
              <a:off x="5682791" y="3277049"/>
              <a:ext cx="354352" cy="551347"/>
            </a:xfrm>
            <a:custGeom>
              <a:avLst/>
              <a:gdLst>
                <a:gd name="T0" fmla="*/ 266 w 295"/>
                <a:gd name="T1" fmla="*/ 0 h 459"/>
                <a:gd name="T2" fmla="*/ 0 w 295"/>
                <a:gd name="T3" fmla="*/ 440 h 459"/>
                <a:gd name="T4" fmla="*/ 27 w 295"/>
                <a:gd name="T5" fmla="*/ 459 h 459"/>
                <a:gd name="T6" fmla="*/ 33 w 295"/>
                <a:gd name="T7" fmla="*/ 447 h 459"/>
                <a:gd name="T8" fmla="*/ 289 w 295"/>
                <a:gd name="T9" fmla="*/ 27 h 459"/>
                <a:gd name="T10" fmla="*/ 295 w 295"/>
                <a:gd name="T11" fmla="*/ 17 h 459"/>
                <a:gd name="T12" fmla="*/ 266 w 295"/>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95" h="459">
                  <a:moveTo>
                    <a:pt x="266" y="0"/>
                  </a:moveTo>
                  <a:lnTo>
                    <a:pt x="0" y="440"/>
                  </a:lnTo>
                  <a:lnTo>
                    <a:pt x="27" y="459"/>
                  </a:lnTo>
                  <a:lnTo>
                    <a:pt x="33" y="447"/>
                  </a:lnTo>
                  <a:lnTo>
                    <a:pt x="289" y="27"/>
                  </a:lnTo>
                  <a:lnTo>
                    <a:pt x="295" y="17"/>
                  </a:lnTo>
                  <a:lnTo>
                    <a:pt x="266" y="0"/>
                  </a:lnTo>
                  <a:close/>
                </a:path>
              </a:pathLst>
            </a:custGeom>
            <a:solidFill>
              <a:srgbClr val="B4C6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ï$ľíḋê">
              <a:extLst>
                <a:ext uri="{FF2B5EF4-FFF2-40B4-BE49-F238E27FC236}">
                  <a16:creationId xmlns:a16="http://schemas.microsoft.com/office/drawing/2014/main" id="{0B19CE75-9E7B-456A-989A-1E9491E263BE}"/>
                </a:ext>
              </a:extLst>
            </p:cNvPr>
            <p:cNvSpPr/>
            <p:nvPr/>
          </p:nvSpPr>
          <p:spPr bwMode="auto">
            <a:xfrm>
              <a:off x="5969875" y="3444015"/>
              <a:ext cx="412009" cy="606603"/>
            </a:xfrm>
            <a:custGeom>
              <a:avLst/>
              <a:gdLst>
                <a:gd name="T0" fmla="*/ 343 w 343"/>
                <a:gd name="T1" fmla="*/ 38 h 505"/>
                <a:gd name="T2" fmla="*/ 335 w 343"/>
                <a:gd name="T3" fmla="*/ 50 h 505"/>
                <a:gd name="T4" fmla="*/ 67 w 343"/>
                <a:gd name="T5" fmla="*/ 493 h 505"/>
                <a:gd name="T6" fmla="*/ 60 w 343"/>
                <a:gd name="T7" fmla="*/ 505 h 505"/>
                <a:gd name="T8" fmla="*/ 0 w 343"/>
                <a:gd name="T9" fmla="*/ 468 h 505"/>
                <a:gd name="T10" fmla="*/ 283 w 343"/>
                <a:gd name="T11" fmla="*/ 0 h 505"/>
                <a:gd name="T12" fmla="*/ 343 w 343"/>
                <a:gd name="T13" fmla="*/ 38 h 505"/>
              </a:gdLst>
              <a:ahLst/>
              <a:cxnLst>
                <a:cxn ang="0">
                  <a:pos x="T0" y="T1"/>
                </a:cxn>
                <a:cxn ang="0">
                  <a:pos x="T2" y="T3"/>
                </a:cxn>
                <a:cxn ang="0">
                  <a:pos x="T4" y="T5"/>
                </a:cxn>
                <a:cxn ang="0">
                  <a:pos x="T6" y="T7"/>
                </a:cxn>
                <a:cxn ang="0">
                  <a:pos x="T8" y="T9"/>
                </a:cxn>
                <a:cxn ang="0">
                  <a:pos x="T10" y="T11"/>
                </a:cxn>
                <a:cxn ang="0">
                  <a:pos x="T12" y="T13"/>
                </a:cxn>
              </a:cxnLst>
              <a:rect l="0" t="0" r="r" b="b"/>
              <a:pathLst>
                <a:path w="343" h="505">
                  <a:moveTo>
                    <a:pt x="343" y="38"/>
                  </a:moveTo>
                  <a:lnTo>
                    <a:pt x="335" y="50"/>
                  </a:lnTo>
                  <a:lnTo>
                    <a:pt x="67" y="493"/>
                  </a:lnTo>
                  <a:lnTo>
                    <a:pt x="60" y="505"/>
                  </a:lnTo>
                  <a:lnTo>
                    <a:pt x="0" y="468"/>
                  </a:lnTo>
                  <a:lnTo>
                    <a:pt x="283" y="0"/>
                  </a:lnTo>
                  <a:lnTo>
                    <a:pt x="343" y="38"/>
                  </a:lnTo>
                  <a:close/>
                </a:path>
              </a:pathLst>
            </a:custGeom>
            <a:solidFill>
              <a:srgbClr val="91A8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îṧlïďè">
              <a:extLst>
                <a:ext uri="{FF2B5EF4-FFF2-40B4-BE49-F238E27FC236}">
                  <a16:creationId xmlns:a16="http://schemas.microsoft.com/office/drawing/2014/main" id="{D4CEF14D-6C3E-451F-BB30-CEF9BE59FAAC}"/>
                </a:ext>
              </a:extLst>
            </p:cNvPr>
            <p:cNvSpPr/>
            <p:nvPr/>
          </p:nvSpPr>
          <p:spPr bwMode="auto">
            <a:xfrm>
              <a:off x="5980686" y="3167741"/>
              <a:ext cx="463660" cy="331529"/>
            </a:xfrm>
            <a:custGeom>
              <a:avLst/>
              <a:gdLst>
                <a:gd name="T0" fmla="*/ 386 w 386"/>
                <a:gd name="T1" fmla="*/ 209 h 276"/>
                <a:gd name="T2" fmla="*/ 39 w 386"/>
                <a:gd name="T3" fmla="*/ 0 h 276"/>
                <a:gd name="T4" fmla="*/ 0 w 386"/>
                <a:gd name="T5" fmla="*/ 64 h 276"/>
                <a:gd name="T6" fmla="*/ 347 w 386"/>
                <a:gd name="T7" fmla="*/ 276 h 276"/>
                <a:gd name="T8" fmla="*/ 386 w 386"/>
                <a:gd name="T9" fmla="*/ 209 h 276"/>
              </a:gdLst>
              <a:ahLst/>
              <a:cxnLst>
                <a:cxn ang="0">
                  <a:pos x="T0" y="T1"/>
                </a:cxn>
                <a:cxn ang="0">
                  <a:pos x="T2" y="T3"/>
                </a:cxn>
                <a:cxn ang="0">
                  <a:pos x="T4" y="T5"/>
                </a:cxn>
                <a:cxn ang="0">
                  <a:pos x="T6" y="T7"/>
                </a:cxn>
                <a:cxn ang="0">
                  <a:pos x="T8" y="T9"/>
                </a:cxn>
              </a:cxnLst>
              <a:rect l="0" t="0" r="r" b="b"/>
              <a:pathLst>
                <a:path w="386" h="276">
                  <a:moveTo>
                    <a:pt x="386" y="209"/>
                  </a:moveTo>
                  <a:lnTo>
                    <a:pt x="39" y="0"/>
                  </a:lnTo>
                  <a:lnTo>
                    <a:pt x="0" y="64"/>
                  </a:lnTo>
                  <a:lnTo>
                    <a:pt x="347" y="276"/>
                  </a:lnTo>
                  <a:lnTo>
                    <a:pt x="386" y="209"/>
                  </a:ln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íşļiḍé">
              <a:extLst>
                <a:ext uri="{FF2B5EF4-FFF2-40B4-BE49-F238E27FC236}">
                  <a16:creationId xmlns:a16="http://schemas.microsoft.com/office/drawing/2014/main" id="{ED372400-EBBA-4D39-A450-BD97D780718D}"/>
                </a:ext>
              </a:extLst>
            </p:cNvPr>
            <p:cNvSpPr/>
            <p:nvPr/>
          </p:nvSpPr>
          <p:spPr bwMode="auto">
            <a:xfrm>
              <a:off x="5592701" y="3805575"/>
              <a:ext cx="464862" cy="332731"/>
            </a:xfrm>
            <a:custGeom>
              <a:avLst/>
              <a:gdLst>
                <a:gd name="T0" fmla="*/ 387 w 387"/>
                <a:gd name="T1" fmla="*/ 212 h 277"/>
                <a:gd name="T2" fmla="*/ 40 w 387"/>
                <a:gd name="T3" fmla="*/ 0 h 277"/>
                <a:gd name="T4" fmla="*/ 0 w 387"/>
                <a:gd name="T5" fmla="*/ 67 h 277"/>
                <a:gd name="T6" fmla="*/ 347 w 387"/>
                <a:gd name="T7" fmla="*/ 277 h 277"/>
                <a:gd name="T8" fmla="*/ 387 w 387"/>
                <a:gd name="T9" fmla="*/ 212 h 277"/>
              </a:gdLst>
              <a:ahLst/>
              <a:cxnLst>
                <a:cxn ang="0">
                  <a:pos x="T0" y="T1"/>
                </a:cxn>
                <a:cxn ang="0">
                  <a:pos x="T2" y="T3"/>
                </a:cxn>
                <a:cxn ang="0">
                  <a:pos x="T4" y="T5"/>
                </a:cxn>
                <a:cxn ang="0">
                  <a:pos x="T6" y="T7"/>
                </a:cxn>
                <a:cxn ang="0">
                  <a:pos x="T8" y="T9"/>
                </a:cxn>
              </a:cxnLst>
              <a:rect l="0" t="0" r="r" b="b"/>
              <a:pathLst>
                <a:path w="387" h="277">
                  <a:moveTo>
                    <a:pt x="387" y="212"/>
                  </a:moveTo>
                  <a:lnTo>
                    <a:pt x="40" y="0"/>
                  </a:lnTo>
                  <a:lnTo>
                    <a:pt x="0" y="67"/>
                  </a:lnTo>
                  <a:lnTo>
                    <a:pt x="347" y="277"/>
                  </a:lnTo>
                  <a:lnTo>
                    <a:pt x="387" y="212"/>
                  </a:ln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islíḑé">
              <a:extLst>
                <a:ext uri="{FF2B5EF4-FFF2-40B4-BE49-F238E27FC236}">
                  <a16:creationId xmlns:a16="http://schemas.microsoft.com/office/drawing/2014/main" id="{AD1AD08F-3E05-4742-BAE0-947139168317}"/>
                </a:ext>
              </a:extLst>
            </p:cNvPr>
            <p:cNvSpPr/>
            <p:nvPr/>
          </p:nvSpPr>
          <p:spPr bwMode="auto">
            <a:xfrm>
              <a:off x="5882189" y="3983350"/>
              <a:ext cx="175374" cy="154954"/>
            </a:xfrm>
            <a:custGeom>
              <a:avLst/>
              <a:gdLst>
                <a:gd name="T0" fmla="*/ 106 w 146"/>
                <a:gd name="T1" fmla="*/ 129 h 129"/>
                <a:gd name="T2" fmla="*/ 146 w 146"/>
                <a:gd name="T3" fmla="*/ 64 h 129"/>
                <a:gd name="T4" fmla="*/ 40 w 146"/>
                <a:gd name="T5" fmla="*/ 0 h 129"/>
                <a:gd name="T6" fmla="*/ 0 w 146"/>
                <a:gd name="T7" fmla="*/ 64 h 129"/>
                <a:gd name="T8" fmla="*/ 106 w 146"/>
                <a:gd name="T9" fmla="*/ 129 h 129"/>
              </a:gdLst>
              <a:ahLst/>
              <a:cxnLst>
                <a:cxn ang="0">
                  <a:pos x="T0" y="T1"/>
                </a:cxn>
                <a:cxn ang="0">
                  <a:pos x="T2" y="T3"/>
                </a:cxn>
                <a:cxn ang="0">
                  <a:pos x="T4" y="T5"/>
                </a:cxn>
                <a:cxn ang="0">
                  <a:pos x="T6" y="T7"/>
                </a:cxn>
                <a:cxn ang="0">
                  <a:pos x="T8" y="T9"/>
                </a:cxn>
              </a:cxnLst>
              <a:rect l="0" t="0" r="r" b="b"/>
              <a:pathLst>
                <a:path w="146" h="129">
                  <a:moveTo>
                    <a:pt x="106" y="129"/>
                  </a:moveTo>
                  <a:lnTo>
                    <a:pt x="146" y="64"/>
                  </a:lnTo>
                  <a:lnTo>
                    <a:pt x="40" y="0"/>
                  </a:lnTo>
                  <a:lnTo>
                    <a:pt x="0" y="64"/>
                  </a:lnTo>
                  <a:lnTo>
                    <a:pt x="106" y="129"/>
                  </a:ln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ïš1ïďé">
              <a:extLst>
                <a:ext uri="{FF2B5EF4-FFF2-40B4-BE49-F238E27FC236}">
                  <a16:creationId xmlns:a16="http://schemas.microsoft.com/office/drawing/2014/main" id="{EE033590-EE88-4DC3-B906-2B04F529D5BF}"/>
                </a:ext>
              </a:extLst>
            </p:cNvPr>
            <p:cNvSpPr/>
            <p:nvPr/>
          </p:nvSpPr>
          <p:spPr bwMode="auto">
            <a:xfrm>
              <a:off x="6270173" y="3344316"/>
              <a:ext cx="174173" cy="154954"/>
            </a:xfrm>
            <a:custGeom>
              <a:avLst/>
              <a:gdLst>
                <a:gd name="T0" fmla="*/ 106 w 145"/>
                <a:gd name="T1" fmla="*/ 129 h 129"/>
                <a:gd name="T2" fmla="*/ 145 w 145"/>
                <a:gd name="T3" fmla="*/ 62 h 129"/>
                <a:gd name="T4" fmla="*/ 39 w 145"/>
                <a:gd name="T5" fmla="*/ 0 h 129"/>
                <a:gd name="T6" fmla="*/ 35 w 145"/>
                <a:gd name="T7" fmla="*/ 4 h 129"/>
                <a:gd name="T8" fmla="*/ 4 w 145"/>
                <a:gd name="T9" fmla="*/ 56 h 129"/>
                <a:gd name="T10" fmla="*/ 0 w 145"/>
                <a:gd name="T11" fmla="*/ 64 h 129"/>
                <a:gd name="T12" fmla="*/ 106 w 145"/>
                <a:gd name="T13" fmla="*/ 129 h 129"/>
              </a:gdLst>
              <a:ahLst/>
              <a:cxnLst>
                <a:cxn ang="0">
                  <a:pos x="T0" y="T1"/>
                </a:cxn>
                <a:cxn ang="0">
                  <a:pos x="T2" y="T3"/>
                </a:cxn>
                <a:cxn ang="0">
                  <a:pos x="T4" y="T5"/>
                </a:cxn>
                <a:cxn ang="0">
                  <a:pos x="T6" y="T7"/>
                </a:cxn>
                <a:cxn ang="0">
                  <a:pos x="T8" y="T9"/>
                </a:cxn>
                <a:cxn ang="0">
                  <a:pos x="T10" y="T11"/>
                </a:cxn>
                <a:cxn ang="0">
                  <a:pos x="T12" y="T13"/>
                </a:cxn>
              </a:cxnLst>
              <a:rect l="0" t="0" r="r" b="b"/>
              <a:pathLst>
                <a:path w="145" h="129">
                  <a:moveTo>
                    <a:pt x="106" y="129"/>
                  </a:moveTo>
                  <a:lnTo>
                    <a:pt x="145" y="62"/>
                  </a:lnTo>
                  <a:lnTo>
                    <a:pt x="39" y="0"/>
                  </a:lnTo>
                  <a:lnTo>
                    <a:pt x="35" y="4"/>
                  </a:lnTo>
                  <a:lnTo>
                    <a:pt x="4" y="56"/>
                  </a:lnTo>
                  <a:lnTo>
                    <a:pt x="0" y="64"/>
                  </a:lnTo>
                  <a:lnTo>
                    <a:pt x="106" y="129"/>
                  </a:ln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îşľíḑe">
              <a:extLst>
                <a:ext uri="{FF2B5EF4-FFF2-40B4-BE49-F238E27FC236}">
                  <a16:creationId xmlns:a16="http://schemas.microsoft.com/office/drawing/2014/main" id="{3927B3DB-2D20-4AE9-B1BB-FE61CB4A3FBA}"/>
                </a:ext>
              </a:extLst>
            </p:cNvPr>
            <p:cNvSpPr/>
            <p:nvPr/>
          </p:nvSpPr>
          <p:spPr bwMode="auto">
            <a:xfrm>
              <a:off x="5807715" y="3311884"/>
              <a:ext cx="272671" cy="257055"/>
            </a:xfrm>
            <a:custGeom>
              <a:avLst/>
              <a:gdLst>
                <a:gd name="T0" fmla="*/ 97 w 109"/>
                <a:gd name="T1" fmla="*/ 47 h 103"/>
                <a:gd name="T2" fmla="*/ 68 w 109"/>
                <a:gd name="T3" fmla="*/ 86 h 103"/>
                <a:gd name="T4" fmla="*/ 14 w 109"/>
                <a:gd name="T5" fmla="*/ 87 h 103"/>
                <a:gd name="T6" fmla="*/ 0 w 109"/>
                <a:gd name="T7" fmla="*/ 100 h 103"/>
                <a:gd name="T8" fmla="*/ 61 w 109"/>
                <a:gd name="T9" fmla="*/ 0 h 103"/>
                <a:gd name="T10" fmla="*/ 74 w 109"/>
                <a:gd name="T11" fmla="*/ 4 h 103"/>
                <a:gd name="T12" fmla="*/ 97 w 109"/>
                <a:gd name="T13" fmla="*/ 47 h 103"/>
              </a:gdLst>
              <a:ahLst/>
              <a:cxnLst>
                <a:cxn ang="0">
                  <a:pos x="T0" y="T1"/>
                </a:cxn>
                <a:cxn ang="0">
                  <a:pos x="T2" y="T3"/>
                </a:cxn>
                <a:cxn ang="0">
                  <a:pos x="T4" y="T5"/>
                </a:cxn>
                <a:cxn ang="0">
                  <a:pos x="T6" y="T7"/>
                </a:cxn>
                <a:cxn ang="0">
                  <a:pos x="T8" y="T9"/>
                </a:cxn>
                <a:cxn ang="0">
                  <a:pos x="T10" y="T11"/>
                </a:cxn>
                <a:cxn ang="0">
                  <a:pos x="T12" y="T13"/>
                </a:cxn>
              </a:cxnLst>
              <a:rect l="0" t="0" r="r" b="b"/>
              <a:pathLst>
                <a:path w="109" h="103">
                  <a:moveTo>
                    <a:pt x="97" y="47"/>
                  </a:moveTo>
                  <a:cubicBezTo>
                    <a:pt x="92" y="67"/>
                    <a:pt x="78" y="85"/>
                    <a:pt x="68" y="86"/>
                  </a:cubicBezTo>
                  <a:cubicBezTo>
                    <a:pt x="59" y="87"/>
                    <a:pt x="14" y="87"/>
                    <a:pt x="14" y="87"/>
                  </a:cubicBezTo>
                  <a:cubicBezTo>
                    <a:pt x="14" y="87"/>
                    <a:pt x="2" y="103"/>
                    <a:pt x="0" y="100"/>
                  </a:cubicBezTo>
                  <a:cubicBezTo>
                    <a:pt x="61" y="0"/>
                    <a:pt x="61" y="0"/>
                    <a:pt x="61" y="0"/>
                  </a:cubicBezTo>
                  <a:cubicBezTo>
                    <a:pt x="66" y="1"/>
                    <a:pt x="71" y="4"/>
                    <a:pt x="74" y="4"/>
                  </a:cubicBezTo>
                  <a:cubicBezTo>
                    <a:pt x="109" y="16"/>
                    <a:pt x="101" y="32"/>
                    <a:pt x="97" y="47"/>
                  </a:cubicBezTo>
                  <a:close/>
                </a:path>
              </a:pathLst>
            </a:custGeom>
            <a:solidFill>
              <a:srgbClr val="91A8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ïṥḷiḑè">
              <a:extLst>
                <a:ext uri="{FF2B5EF4-FFF2-40B4-BE49-F238E27FC236}">
                  <a16:creationId xmlns:a16="http://schemas.microsoft.com/office/drawing/2014/main" id="{C2F4CE0D-1D5C-4E3B-8163-5C15F9E0E702}"/>
                </a:ext>
              </a:extLst>
            </p:cNvPr>
            <p:cNvSpPr/>
            <p:nvPr/>
          </p:nvSpPr>
          <p:spPr bwMode="auto">
            <a:xfrm>
              <a:off x="5787294" y="3281854"/>
              <a:ext cx="293091" cy="266665"/>
            </a:xfrm>
            <a:custGeom>
              <a:avLst/>
              <a:gdLst>
                <a:gd name="T0" fmla="*/ 82 w 117"/>
                <a:gd name="T1" fmla="*/ 7 h 107"/>
                <a:gd name="T2" fmla="*/ 105 w 117"/>
                <a:gd name="T3" fmla="*/ 49 h 107"/>
                <a:gd name="T4" fmla="*/ 76 w 117"/>
                <a:gd name="T5" fmla="*/ 89 h 107"/>
                <a:gd name="T6" fmla="*/ 22 w 117"/>
                <a:gd name="T7" fmla="*/ 90 h 107"/>
                <a:gd name="T8" fmla="*/ 12 w 117"/>
                <a:gd name="T9" fmla="*/ 107 h 107"/>
                <a:gd name="T10" fmla="*/ 8 w 117"/>
                <a:gd name="T11" fmla="*/ 103 h 107"/>
                <a:gd name="T12" fmla="*/ 2 w 117"/>
                <a:gd name="T13" fmla="*/ 91 h 107"/>
                <a:gd name="T14" fmla="*/ 2 w 117"/>
                <a:gd name="T15" fmla="*/ 69 h 107"/>
                <a:gd name="T16" fmla="*/ 17 w 117"/>
                <a:gd name="T17" fmla="*/ 32 h 107"/>
                <a:gd name="T18" fmla="*/ 59 w 117"/>
                <a:gd name="T19" fmla="*/ 0 h 107"/>
                <a:gd name="T20" fmla="*/ 82 w 117"/>
                <a:gd name="T21" fmla="*/ 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107">
                  <a:moveTo>
                    <a:pt x="82" y="7"/>
                  </a:moveTo>
                  <a:cubicBezTo>
                    <a:pt x="117" y="18"/>
                    <a:pt x="109" y="34"/>
                    <a:pt x="105" y="49"/>
                  </a:cubicBezTo>
                  <a:cubicBezTo>
                    <a:pt x="100" y="70"/>
                    <a:pt x="86" y="87"/>
                    <a:pt x="76" y="89"/>
                  </a:cubicBezTo>
                  <a:cubicBezTo>
                    <a:pt x="67" y="90"/>
                    <a:pt x="22" y="90"/>
                    <a:pt x="22" y="90"/>
                  </a:cubicBezTo>
                  <a:cubicBezTo>
                    <a:pt x="12" y="107"/>
                    <a:pt x="12" y="107"/>
                    <a:pt x="12" y="107"/>
                  </a:cubicBezTo>
                  <a:cubicBezTo>
                    <a:pt x="11" y="106"/>
                    <a:pt x="10" y="105"/>
                    <a:pt x="8" y="103"/>
                  </a:cubicBezTo>
                  <a:cubicBezTo>
                    <a:pt x="6" y="100"/>
                    <a:pt x="4" y="96"/>
                    <a:pt x="2" y="91"/>
                  </a:cubicBezTo>
                  <a:cubicBezTo>
                    <a:pt x="1" y="85"/>
                    <a:pt x="0" y="77"/>
                    <a:pt x="2" y="69"/>
                  </a:cubicBezTo>
                  <a:cubicBezTo>
                    <a:pt x="4" y="57"/>
                    <a:pt x="9" y="44"/>
                    <a:pt x="17" y="32"/>
                  </a:cubicBezTo>
                  <a:cubicBezTo>
                    <a:pt x="27" y="15"/>
                    <a:pt x="42" y="2"/>
                    <a:pt x="59" y="0"/>
                  </a:cubicBezTo>
                  <a:cubicBezTo>
                    <a:pt x="64" y="0"/>
                    <a:pt x="78" y="5"/>
                    <a:pt x="82" y="7"/>
                  </a:cubicBezTo>
                  <a:close/>
                </a:path>
              </a:pathLst>
            </a:custGeom>
            <a:solidFill>
              <a:srgbClr val="FFC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íṩ1ïḍe">
              <a:extLst>
                <a:ext uri="{FF2B5EF4-FFF2-40B4-BE49-F238E27FC236}">
                  <a16:creationId xmlns:a16="http://schemas.microsoft.com/office/drawing/2014/main" id="{26C5E64C-B8C2-4C76-8FB7-6B42F65B5CC1}"/>
                </a:ext>
              </a:extLst>
            </p:cNvPr>
            <p:cNvSpPr/>
            <p:nvPr/>
          </p:nvSpPr>
          <p:spPr bwMode="auto">
            <a:xfrm>
              <a:off x="6199303" y="3628999"/>
              <a:ext cx="180179" cy="162161"/>
            </a:xfrm>
            <a:custGeom>
              <a:avLst/>
              <a:gdLst>
                <a:gd name="T0" fmla="*/ 72 w 72"/>
                <a:gd name="T1" fmla="*/ 25 h 65"/>
                <a:gd name="T2" fmla="*/ 71 w 72"/>
                <a:gd name="T3" fmla="*/ 35 h 65"/>
                <a:gd name="T4" fmla="*/ 58 w 72"/>
                <a:gd name="T5" fmla="*/ 65 h 65"/>
                <a:gd name="T6" fmla="*/ 0 w 72"/>
                <a:gd name="T7" fmla="*/ 44 h 65"/>
                <a:gd name="T8" fmla="*/ 4 w 72"/>
                <a:gd name="T9" fmla="*/ 0 h 65"/>
                <a:gd name="T10" fmla="*/ 71 w 72"/>
                <a:gd name="T11" fmla="*/ 21 h 65"/>
                <a:gd name="T12" fmla="*/ 72 w 72"/>
                <a:gd name="T13" fmla="*/ 25 h 65"/>
              </a:gdLst>
              <a:ahLst/>
              <a:cxnLst>
                <a:cxn ang="0">
                  <a:pos x="T0" y="T1"/>
                </a:cxn>
                <a:cxn ang="0">
                  <a:pos x="T2" y="T3"/>
                </a:cxn>
                <a:cxn ang="0">
                  <a:pos x="T4" y="T5"/>
                </a:cxn>
                <a:cxn ang="0">
                  <a:pos x="T6" y="T7"/>
                </a:cxn>
                <a:cxn ang="0">
                  <a:pos x="T8" y="T9"/>
                </a:cxn>
                <a:cxn ang="0">
                  <a:pos x="T10" y="T11"/>
                </a:cxn>
                <a:cxn ang="0">
                  <a:pos x="T12" y="T13"/>
                </a:cxn>
              </a:cxnLst>
              <a:rect l="0" t="0" r="r" b="b"/>
              <a:pathLst>
                <a:path w="72" h="65">
                  <a:moveTo>
                    <a:pt x="72" y="25"/>
                  </a:moveTo>
                  <a:cubicBezTo>
                    <a:pt x="72" y="29"/>
                    <a:pt x="71" y="32"/>
                    <a:pt x="71" y="35"/>
                  </a:cubicBezTo>
                  <a:cubicBezTo>
                    <a:pt x="69" y="46"/>
                    <a:pt x="65" y="56"/>
                    <a:pt x="58" y="65"/>
                  </a:cubicBezTo>
                  <a:cubicBezTo>
                    <a:pt x="41" y="54"/>
                    <a:pt x="22" y="46"/>
                    <a:pt x="0" y="44"/>
                  </a:cubicBezTo>
                  <a:cubicBezTo>
                    <a:pt x="4" y="0"/>
                    <a:pt x="4" y="0"/>
                    <a:pt x="4" y="0"/>
                  </a:cubicBezTo>
                  <a:cubicBezTo>
                    <a:pt x="29" y="3"/>
                    <a:pt x="51" y="10"/>
                    <a:pt x="71" y="21"/>
                  </a:cubicBezTo>
                  <a:cubicBezTo>
                    <a:pt x="72" y="23"/>
                    <a:pt x="72" y="24"/>
                    <a:pt x="72" y="25"/>
                  </a:cubicBez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íṥ1iďe">
              <a:extLst>
                <a:ext uri="{FF2B5EF4-FFF2-40B4-BE49-F238E27FC236}">
                  <a16:creationId xmlns:a16="http://schemas.microsoft.com/office/drawing/2014/main" id="{1E196A1E-5F36-42BA-9E2B-FF4748BB588A}"/>
                </a:ext>
              </a:extLst>
            </p:cNvPr>
            <p:cNvSpPr/>
            <p:nvPr/>
          </p:nvSpPr>
          <p:spPr bwMode="auto">
            <a:xfrm>
              <a:off x="6574075" y="2630810"/>
              <a:ext cx="205404" cy="444441"/>
            </a:xfrm>
            <a:custGeom>
              <a:avLst/>
              <a:gdLst>
                <a:gd name="T0" fmla="*/ 82 w 82"/>
                <a:gd name="T1" fmla="*/ 37 h 178"/>
                <a:gd name="T2" fmla="*/ 81 w 82"/>
                <a:gd name="T3" fmla="*/ 37 h 178"/>
                <a:gd name="T4" fmla="*/ 82 w 82"/>
                <a:gd name="T5" fmla="*/ 36 h 178"/>
                <a:gd name="T6" fmla="*/ 24 w 82"/>
                <a:gd name="T7" fmla="*/ 0 h 178"/>
                <a:gd name="T8" fmla="*/ 23 w 82"/>
                <a:gd name="T9" fmla="*/ 4 h 178"/>
                <a:gd name="T10" fmla="*/ 32 w 82"/>
                <a:gd name="T11" fmla="*/ 17 h 178"/>
                <a:gd name="T12" fmla="*/ 2 w 82"/>
                <a:gd name="T13" fmla="*/ 163 h 178"/>
                <a:gd name="T14" fmla="*/ 0 w 82"/>
                <a:gd name="T15" fmla="*/ 178 h 178"/>
                <a:gd name="T16" fmla="*/ 42 w 82"/>
                <a:gd name="T17" fmla="*/ 154 h 178"/>
                <a:gd name="T18" fmla="*/ 82 w 82"/>
                <a:gd name="T19" fmla="*/ 130 h 178"/>
                <a:gd name="T20" fmla="*/ 82 w 82"/>
                <a:gd name="T21" fmla="*/ 3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178">
                  <a:moveTo>
                    <a:pt x="82" y="37"/>
                  </a:moveTo>
                  <a:cubicBezTo>
                    <a:pt x="81" y="37"/>
                    <a:pt x="81" y="37"/>
                    <a:pt x="81" y="37"/>
                  </a:cubicBezTo>
                  <a:cubicBezTo>
                    <a:pt x="82" y="36"/>
                    <a:pt x="82" y="36"/>
                    <a:pt x="82" y="36"/>
                  </a:cubicBezTo>
                  <a:cubicBezTo>
                    <a:pt x="24" y="0"/>
                    <a:pt x="24" y="0"/>
                    <a:pt x="24" y="0"/>
                  </a:cubicBezTo>
                  <a:cubicBezTo>
                    <a:pt x="23" y="4"/>
                    <a:pt x="23" y="4"/>
                    <a:pt x="23" y="4"/>
                  </a:cubicBezTo>
                  <a:cubicBezTo>
                    <a:pt x="23" y="4"/>
                    <a:pt x="30" y="11"/>
                    <a:pt x="32" y="17"/>
                  </a:cubicBezTo>
                  <a:cubicBezTo>
                    <a:pt x="36" y="27"/>
                    <a:pt x="13" y="104"/>
                    <a:pt x="2" y="163"/>
                  </a:cubicBezTo>
                  <a:cubicBezTo>
                    <a:pt x="1" y="168"/>
                    <a:pt x="0" y="173"/>
                    <a:pt x="0" y="178"/>
                  </a:cubicBezTo>
                  <a:cubicBezTo>
                    <a:pt x="42" y="154"/>
                    <a:pt x="42" y="154"/>
                    <a:pt x="42" y="154"/>
                  </a:cubicBezTo>
                  <a:cubicBezTo>
                    <a:pt x="82" y="130"/>
                    <a:pt x="82" y="130"/>
                    <a:pt x="82" y="130"/>
                  </a:cubicBezTo>
                  <a:lnTo>
                    <a:pt x="82" y="37"/>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íṥļîḍè">
              <a:extLst>
                <a:ext uri="{FF2B5EF4-FFF2-40B4-BE49-F238E27FC236}">
                  <a16:creationId xmlns:a16="http://schemas.microsoft.com/office/drawing/2014/main" id="{72900F37-2210-45CC-ABB0-AADB3B8291B9}"/>
                </a:ext>
              </a:extLst>
            </p:cNvPr>
            <p:cNvSpPr/>
            <p:nvPr/>
          </p:nvSpPr>
          <p:spPr bwMode="auto">
            <a:xfrm>
              <a:off x="6714615" y="4140708"/>
              <a:ext cx="329127" cy="148948"/>
            </a:xfrm>
            <a:custGeom>
              <a:avLst/>
              <a:gdLst>
                <a:gd name="T0" fmla="*/ 132 w 132"/>
                <a:gd name="T1" fmla="*/ 26 h 60"/>
                <a:gd name="T2" fmla="*/ 6 w 132"/>
                <a:gd name="T3" fmla="*/ 60 h 60"/>
                <a:gd name="T4" fmla="*/ 0 w 132"/>
                <a:gd name="T5" fmla="*/ 35 h 60"/>
                <a:gd name="T6" fmla="*/ 127 w 132"/>
                <a:gd name="T7" fmla="*/ 0 h 60"/>
                <a:gd name="T8" fmla="*/ 131 w 132"/>
                <a:gd name="T9" fmla="*/ 21 h 60"/>
                <a:gd name="T10" fmla="*/ 132 w 132"/>
                <a:gd name="T11" fmla="*/ 26 h 60"/>
              </a:gdLst>
              <a:ahLst/>
              <a:cxnLst>
                <a:cxn ang="0">
                  <a:pos x="T0" y="T1"/>
                </a:cxn>
                <a:cxn ang="0">
                  <a:pos x="T2" y="T3"/>
                </a:cxn>
                <a:cxn ang="0">
                  <a:pos x="T4" y="T5"/>
                </a:cxn>
                <a:cxn ang="0">
                  <a:pos x="T6" y="T7"/>
                </a:cxn>
                <a:cxn ang="0">
                  <a:pos x="T8" y="T9"/>
                </a:cxn>
                <a:cxn ang="0">
                  <a:pos x="T10" y="T11"/>
                </a:cxn>
              </a:cxnLst>
              <a:rect l="0" t="0" r="r" b="b"/>
              <a:pathLst>
                <a:path w="132" h="60">
                  <a:moveTo>
                    <a:pt x="132" y="26"/>
                  </a:moveTo>
                  <a:cubicBezTo>
                    <a:pt x="6" y="60"/>
                    <a:pt x="6" y="60"/>
                    <a:pt x="6" y="60"/>
                  </a:cubicBezTo>
                  <a:cubicBezTo>
                    <a:pt x="0" y="35"/>
                    <a:pt x="0" y="35"/>
                    <a:pt x="0" y="35"/>
                  </a:cubicBezTo>
                  <a:cubicBezTo>
                    <a:pt x="127" y="0"/>
                    <a:pt x="127" y="0"/>
                    <a:pt x="127" y="0"/>
                  </a:cubicBezTo>
                  <a:cubicBezTo>
                    <a:pt x="129" y="8"/>
                    <a:pt x="131" y="15"/>
                    <a:pt x="131" y="21"/>
                  </a:cubicBezTo>
                  <a:cubicBezTo>
                    <a:pt x="131" y="23"/>
                    <a:pt x="132" y="24"/>
                    <a:pt x="132" y="26"/>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ïŝḻîḋê">
              <a:extLst>
                <a:ext uri="{FF2B5EF4-FFF2-40B4-BE49-F238E27FC236}">
                  <a16:creationId xmlns:a16="http://schemas.microsoft.com/office/drawing/2014/main" id="{AD8D4C97-B959-4597-80A1-713D82762775}"/>
                </a:ext>
              </a:extLst>
            </p:cNvPr>
            <p:cNvSpPr/>
            <p:nvPr/>
          </p:nvSpPr>
          <p:spPr bwMode="auto">
            <a:xfrm>
              <a:off x="6929628" y="2902278"/>
              <a:ext cx="588584" cy="1609598"/>
            </a:xfrm>
            <a:custGeom>
              <a:avLst/>
              <a:gdLst>
                <a:gd name="T0" fmla="*/ 235 w 236"/>
                <a:gd name="T1" fmla="*/ 375 h 645"/>
                <a:gd name="T2" fmla="*/ 141 w 236"/>
                <a:gd name="T3" fmla="*/ 644 h 645"/>
                <a:gd name="T4" fmla="*/ 128 w 236"/>
                <a:gd name="T5" fmla="*/ 644 h 645"/>
                <a:gd name="T6" fmla="*/ 86 w 236"/>
                <a:gd name="T7" fmla="*/ 638 h 645"/>
                <a:gd name="T8" fmla="*/ 61 w 236"/>
                <a:gd name="T9" fmla="*/ 627 h 645"/>
                <a:gd name="T10" fmla="*/ 61 w 236"/>
                <a:gd name="T11" fmla="*/ 628 h 645"/>
                <a:gd name="T12" fmla="*/ 48 w 236"/>
                <a:gd name="T13" fmla="*/ 615 h 645"/>
                <a:gd name="T14" fmla="*/ 53 w 236"/>
                <a:gd name="T15" fmla="*/ 589 h 645"/>
                <a:gd name="T16" fmla="*/ 53 w 236"/>
                <a:gd name="T17" fmla="*/ 592 h 645"/>
                <a:gd name="T18" fmla="*/ 72 w 236"/>
                <a:gd name="T19" fmla="*/ 493 h 645"/>
                <a:gd name="T20" fmla="*/ 91 w 236"/>
                <a:gd name="T21" fmla="*/ 381 h 645"/>
                <a:gd name="T22" fmla="*/ 48 w 236"/>
                <a:gd name="T23" fmla="*/ 255 h 645"/>
                <a:gd name="T24" fmla="*/ 46 w 236"/>
                <a:gd name="T25" fmla="*/ 251 h 645"/>
                <a:gd name="T26" fmla="*/ 44 w 236"/>
                <a:gd name="T27" fmla="*/ 243 h 645"/>
                <a:gd name="T28" fmla="*/ 42 w 236"/>
                <a:gd name="T29" fmla="*/ 240 h 645"/>
                <a:gd name="T30" fmla="*/ 25 w 236"/>
                <a:gd name="T31" fmla="*/ 191 h 645"/>
                <a:gd name="T32" fmla="*/ 24 w 236"/>
                <a:gd name="T33" fmla="*/ 188 h 645"/>
                <a:gd name="T34" fmla="*/ 22 w 236"/>
                <a:gd name="T35" fmla="*/ 185 h 645"/>
                <a:gd name="T36" fmla="*/ 21 w 236"/>
                <a:gd name="T37" fmla="*/ 180 h 645"/>
                <a:gd name="T38" fmla="*/ 86 w 236"/>
                <a:gd name="T39" fmla="*/ 2 h 645"/>
                <a:gd name="T40" fmla="*/ 95 w 236"/>
                <a:gd name="T41" fmla="*/ 11 h 645"/>
                <a:gd name="T42" fmla="*/ 235 w 236"/>
                <a:gd name="T43" fmla="*/ 37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 h="645">
                  <a:moveTo>
                    <a:pt x="235" y="375"/>
                  </a:moveTo>
                  <a:cubicBezTo>
                    <a:pt x="234" y="437"/>
                    <a:pt x="144" y="642"/>
                    <a:pt x="141" y="644"/>
                  </a:cubicBezTo>
                  <a:cubicBezTo>
                    <a:pt x="139" y="644"/>
                    <a:pt x="135" y="645"/>
                    <a:pt x="128" y="644"/>
                  </a:cubicBezTo>
                  <a:cubicBezTo>
                    <a:pt x="116" y="644"/>
                    <a:pt x="100" y="642"/>
                    <a:pt x="86" y="638"/>
                  </a:cubicBezTo>
                  <a:cubicBezTo>
                    <a:pt x="75" y="635"/>
                    <a:pt x="67" y="631"/>
                    <a:pt x="61" y="627"/>
                  </a:cubicBezTo>
                  <a:cubicBezTo>
                    <a:pt x="61" y="628"/>
                    <a:pt x="61" y="628"/>
                    <a:pt x="61" y="628"/>
                  </a:cubicBezTo>
                  <a:cubicBezTo>
                    <a:pt x="56" y="624"/>
                    <a:pt x="52" y="620"/>
                    <a:pt x="48" y="615"/>
                  </a:cubicBezTo>
                  <a:cubicBezTo>
                    <a:pt x="53" y="589"/>
                    <a:pt x="53" y="589"/>
                    <a:pt x="53" y="589"/>
                  </a:cubicBezTo>
                  <a:cubicBezTo>
                    <a:pt x="53" y="590"/>
                    <a:pt x="53" y="591"/>
                    <a:pt x="53" y="592"/>
                  </a:cubicBezTo>
                  <a:cubicBezTo>
                    <a:pt x="58" y="568"/>
                    <a:pt x="65" y="530"/>
                    <a:pt x="72" y="493"/>
                  </a:cubicBezTo>
                  <a:cubicBezTo>
                    <a:pt x="82" y="440"/>
                    <a:pt x="92" y="388"/>
                    <a:pt x="91" y="381"/>
                  </a:cubicBezTo>
                  <a:cubicBezTo>
                    <a:pt x="89" y="372"/>
                    <a:pt x="67" y="308"/>
                    <a:pt x="48" y="255"/>
                  </a:cubicBezTo>
                  <a:cubicBezTo>
                    <a:pt x="46" y="251"/>
                    <a:pt x="46" y="251"/>
                    <a:pt x="46" y="251"/>
                  </a:cubicBezTo>
                  <a:cubicBezTo>
                    <a:pt x="46" y="248"/>
                    <a:pt x="45" y="246"/>
                    <a:pt x="44" y="243"/>
                  </a:cubicBezTo>
                  <a:cubicBezTo>
                    <a:pt x="42" y="240"/>
                    <a:pt x="42" y="240"/>
                    <a:pt x="42" y="240"/>
                  </a:cubicBezTo>
                  <a:cubicBezTo>
                    <a:pt x="35" y="219"/>
                    <a:pt x="29" y="202"/>
                    <a:pt x="25" y="191"/>
                  </a:cubicBezTo>
                  <a:cubicBezTo>
                    <a:pt x="24" y="190"/>
                    <a:pt x="24" y="189"/>
                    <a:pt x="24" y="188"/>
                  </a:cubicBezTo>
                  <a:cubicBezTo>
                    <a:pt x="23" y="187"/>
                    <a:pt x="23" y="186"/>
                    <a:pt x="22" y="185"/>
                  </a:cubicBezTo>
                  <a:cubicBezTo>
                    <a:pt x="21" y="180"/>
                    <a:pt x="21" y="180"/>
                    <a:pt x="21" y="180"/>
                  </a:cubicBezTo>
                  <a:cubicBezTo>
                    <a:pt x="0" y="127"/>
                    <a:pt x="18" y="0"/>
                    <a:pt x="86" y="2"/>
                  </a:cubicBezTo>
                  <a:cubicBezTo>
                    <a:pt x="90" y="5"/>
                    <a:pt x="93" y="8"/>
                    <a:pt x="95" y="11"/>
                  </a:cubicBezTo>
                  <a:cubicBezTo>
                    <a:pt x="123" y="47"/>
                    <a:pt x="236" y="313"/>
                    <a:pt x="235" y="375"/>
                  </a:cubicBez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ïşlíḋê">
              <a:extLst>
                <a:ext uri="{FF2B5EF4-FFF2-40B4-BE49-F238E27FC236}">
                  <a16:creationId xmlns:a16="http://schemas.microsoft.com/office/drawing/2014/main" id="{957BE262-4467-42F0-B690-A783C5EFBE02}"/>
                </a:ext>
              </a:extLst>
            </p:cNvPr>
            <p:cNvSpPr/>
            <p:nvPr/>
          </p:nvSpPr>
          <p:spPr bwMode="auto">
            <a:xfrm>
              <a:off x="6094799" y="4701664"/>
              <a:ext cx="332731" cy="27628"/>
            </a:xfrm>
            <a:prstGeom prst="rect">
              <a:avLst/>
            </a:prstGeom>
            <a:solidFill>
              <a:srgbClr val="91A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îşļïďe">
              <a:extLst>
                <a:ext uri="{FF2B5EF4-FFF2-40B4-BE49-F238E27FC236}">
                  <a16:creationId xmlns:a16="http://schemas.microsoft.com/office/drawing/2014/main" id="{72D9B1AA-CA7C-477A-B8CB-83699145ED0F}"/>
                </a:ext>
              </a:extLst>
            </p:cNvPr>
            <p:cNvSpPr/>
            <p:nvPr/>
          </p:nvSpPr>
          <p:spPr bwMode="auto">
            <a:xfrm>
              <a:off x="6037141" y="3531702"/>
              <a:ext cx="319517" cy="319517"/>
            </a:xfrm>
            <a:custGeom>
              <a:avLst/>
              <a:gdLst>
                <a:gd name="T0" fmla="*/ 105 w 128"/>
                <a:gd name="T1" fmla="*/ 112 h 128"/>
                <a:gd name="T2" fmla="*/ 64 w 128"/>
                <a:gd name="T3" fmla="*/ 128 h 128"/>
                <a:gd name="T4" fmla="*/ 52 w 128"/>
                <a:gd name="T5" fmla="*/ 127 h 128"/>
                <a:gd name="T6" fmla="*/ 0 w 128"/>
                <a:gd name="T7" fmla="*/ 64 h 128"/>
                <a:gd name="T8" fmla="*/ 64 w 128"/>
                <a:gd name="T9" fmla="*/ 0 h 128"/>
                <a:gd name="T10" fmla="*/ 111 w 128"/>
                <a:gd name="T11" fmla="*/ 21 h 128"/>
                <a:gd name="T12" fmla="*/ 128 w 128"/>
                <a:gd name="T13" fmla="*/ 64 h 128"/>
                <a:gd name="T14" fmla="*/ 127 w 128"/>
                <a:gd name="T15" fmla="*/ 74 h 128"/>
                <a:gd name="T16" fmla="*/ 105 w 128"/>
                <a:gd name="T17"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28">
                  <a:moveTo>
                    <a:pt x="105" y="112"/>
                  </a:moveTo>
                  <a:cubicBezTo>
                    <a:pt x="94" y="122"/>
                    <a:pt x="80" y="128"/>
                    <a:pt x="64" y="128"/>
                  </a:cubicBezTo>
                  <a:cubicBezTo>
                    <a:pt x="60" y="128"/>
                    <a:pt x="56" y="128"/>
                    <a:pt x="52" y="127"/>
                  </a:cubicBezTo>
                  <a:cubicBezTo>
                    <a:pt x="22" y="121"/>
                    <a:pt x="0" y="95"/>
                    <a:pt x="0" y="64"/>
                  </a:cubicBezTo>
                  <a:cubicBezTo>
                    <a:pt x="0" y="29"/>
                    <a:pt x="28" y="0"/>
                    <a:pt x="64" y="0"/>
                  </a:cubicBezTo>
                  <a:cubicBezTo>
                    <a:pt x="82" y="0"/>
                    <a:pt x="99" y="8"/>
                    <a:pt x="111" y="21"/>
                  </a:cubicBezTo>
                  <a:cubicBezTo>
                    <a:pt x="121" y="32"/>
                    <a:pt x="128" y="48"/>
                    <a:pt x="128" y="64"/>
                  </a:cubicBezTo>
                  <a:cubicBezTo>
                    <a:pt x="128" y="67"/>
                    <a:pt x="127" y="71"/>
                    <a:pt x="127" y="74"/>
                  </a:cubicBezTo>
                  <a:cubicBezTo>
                    <a:pt x="124" y="89"/>
                    <a:pt x="117" y="103"/>
                    <a:pt x="105" y="112"/>
                  </a:cubicBez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îsľïḍè">
              <a:extLst>
                <a:ext uri="{FF2B5EF4-FFF2-40B4-BE49-F238E27FC236}">
                  <a16:creationId xmlns:a16="http://schemas.microsoft.com/office/drawing/2014/main" id="{7C5BF606-9545-4F33-8E0B-051A5C2E166D}"/>
                </a:ext>
              </a:extLst>
            </p:cNvPr>
            <p:cNvSpPr/>
            <p:nvPr/>
          </p:nvSpPr>
          <p:spPr bwMode="auto">
            <a:xfrm>
              <a:off x="6134439" y="3628998"/>
              <a:ext cx="124924" cy="124924"/>
            </a:xfrm>
            <a:custGeom>
              <a:avLst/>
              <a:gdLst>
                <a:gd name="T0" fmla="*/ 41 w 50"/>
                <a:gd name="T1" fmla="*/ 44 h 50"/>
                <a:gd name="T2" fmla="*/ 25 w 50"/>
                <a:gd name="T3" fmla="*/ 50 h 50"/>
                <a:gd name="T4" fmla="*/ 20 w 50"/>
                <a:gd name="T5" fmla="*/ 50 h 50"/>
                <a:gd name="T6" fmla="*/ 0 w 50"/>
                <a:gd name="T7" fmla="*/ 25 h 50"/>
                <a:gd name="T8" fmla="*/ 25 w 50"/>
                <a:gd name="T9" fmla="*/ 0 h 50"/>
                <a:gd name="T10" fmla="*/ 43 w 50"/>
                <a:gd name="T11" fmla="*/ 8 h 50"/>
                <a:gd name="T12" fmla="*/ 50 w 50"/>
                <a:gd name="T13" fmla="*/ 25 h 50"/>
                <a:gd name="T14" fmla="*/ 49 w 50"/>
                <a:gd name="T15" fmla="*/ 29 h 50"/>
                <a:gd name="T16" fmla="*/ 41 w 50"/>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41" y="44"/>
                  </a:moveTo>
                  <a:cubicBezTo>
                    <a:pt x="37" y="48"/>
                    <a:pt x="31" y="50"/>
                    <a:pt x="25" y="50"/>
                  </a:cubicBezTo>
                  <a:cubicBezTo>
                    <a:pt x="23" y="50"/>
                    <a:pt x="22" y="50"/>
                    <a:pt x="20" y="50"/>
                  </a:cubicBezTo>
                  <a:cubicBezTo>
                    <a:pt x="9" y="47"/>
                    <a:pt x="0" y="37"/>
                    <a:pt x="0" y="25"/>
                  </a:cubicBezTo>
                  <a:cubicBezTo>
                    <a:pt x="0" y="11"/>
                    <a:pt x="11" y="0"/>
                    <a:pt x="25" y="0"/>
                  </a:cubicBezTo>
                  <a:cubicBezTo>
                    <a:pt x="32" y="0"/>
                    <a:pt x="39" y="3"/>
                    <a:pt x="43" y="8"/>
                  </a:cubicBezTo>
                  <a:cubicBezTo>
                    <a:pt x="47" y="13"/>
                    <a:pt x="50" y="19"/>
                    <a:pt x="50" y="25"/>
                  </a:cubicBezTo>
                  <a:cubicBezTo>
                    <a:pt x="50" y="26"/>
                    <a:pt x="50" y="28"/>
                    <a:pt x="49" y="29"/>
                  </a:cubicBezTo>
                  <a:cubicBezTo>
                    <a:pt x="48" y="35"/>
                    <a:pt x="45" y="40"/>
                    <a:pt x="41" y="44"/>
                  </a:cubicBez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îṩ1íḋe">
              <a:extLst>
                <a:ext uri="{FF2B5EF4-FFF2-40B4-BE49-F238E27FC236}">
                  <a16:creationId xmlns:a16="http://schemas.microsoft.com/office/drawing/2014/main" id="{E9BA85E6-D777-4DA1-80D3-60588DCE1598}"/>
                </a:ext>
              </a:extLst>
            </p:cNvPr>
            <p:cNvSpPr/>
            <p:nvPr/>
          </p:nvSpPr>
          <p:spPr bwMode="auto">
            <a:xfrm>
              <a:off x="5590298" y="4465028"/>
              <a:ext cx="504501" cy="32433"/>
            </a:xfrm>
            <a:custGeom>
              <a:avLst/>
              <a:gdLst>
                <a:gd name="T0" fmla="*/ 4 w 202"/>
                <a:gd name="T1" fmla="*/ 13 h 13"/>
                <a:gd name="T2" fmla="*/ 202 w 202"/>
                <a:gd name="T3" fmla="*/ 13 h 13"/>
                <a:gd name="T4" fmla="*/ 202 w 202"/>
                <a:gd name="T5" fmla="*/ 0 h 13"/>
                <a:gd name="T6" fmla="*/ 0 w 202"/>
                <a:gd name="T7" fmla="*/ 0 h 13"/>
                <a:gd name="T8" fmla="*/ 4 w 202"/>
                <a:gd name="T9" fmla="*/ 13 h 13"/>
              </a:gdLst>
              <a:ahLst/>
              <a:cxnLst>
                <a:cxn ang="0">
                  <a:pos x="T0" y="T1"/>
                </a:cxn>
                <a:cxn ang="0">
                  <a:pos x="T2" y="T3"/>
                </a:cxn>
                <a:cxn ang="0">
                  <a:pos x="T4" y="T5"/>
                </a:cxn>
                <a:cxn ang="0">
                  <a:pos x="T6" y="T7"/>
                </a:cxn>
                <a:cxn ang="0">
                  <a:pos x="T8" y="T9"/>
                </a:cxn>
              </a:cxnLst>
              <a:rect l="0" t="0" r="r" b="b"/>
              <a:pathLst>
                <a:path w="202" h="13">
                  <a:moveTo>
                    <a:pt x="4" y="13"/>
                  </a:moveTo>
                  <a:cubicBezTo>
                    <a:pt x="202" y="13"/>
                    <a:pt x="202" y="13"/>
                    <a:pt x="202" y="13"/>
                  </a:cubicBezTo>
                  <a:cubicBezTo>
                    <a:pt x="202" y="0"/>
                    <a:pt x="202" y="0"/>
                    <a:pt x="202" y="0"/>
                  </a:cubicBezTo>
                  <a:cubicBezTo>
                    <a:pt x="0" y="0"/>
                    <a:pt x="0" y="0"/>
                    <a:pt x="0" y="0"/>
                  </a:cubicBezTo>
                  <a:cubicBezTo>
                    <a:pt x="0" y="5"/>
                    <a:pt x="2" y="9"/>
                    <a:pt x="4" y="13"/>
                  </a:cubicBezTo>
                  <a:close/>
                </a:path>
              </a:pathLst>
            </a:cu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í$1íḍê">
              <a:extLst>
                <a:ext uri="{FF2B5EF4-FFF2-40B4-BE49-F238E27FC236}">
                  <a16:creationId xmlns:a16="http://schemas.microsoft.com/office/drawing/2014/main" id="{ADF77286-468C-458E-BF76-68EB86347ED9}"/>
                </a:ext>
              </a:extLst>
            </p:cNvPr>
            <p:cNvSpPr/>
            <p:nvPr/>
          </p:nvSpPr>
          <p:spPr bwMode="auto">
            <a:xfrm>
              <a:off x="6192096" y="4332897"/>
              <a:ext cx="138138" cy="134534"/>
            </a:xfrm>
            <a:prstGeom prst="ellipse">
              <a:avLst/>
            </a:prstGeom>
            <a:solidFill>
              <a:srgbClr val="3030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íšliḓè">
              <a:extLst>
                <a:ext uri="{FF2B5EF4-FFF2-40B4-BE49-F238E27FC236}">
                  <a16:creationId xmlns:a16="http://schemas.microsoft.com/office/drawing/2014/main" id="{DD598C15-F2BF-45B3-BAC1-C0F6870BE4AB}"/>
                </a:ext>
              </a:extLst>
            </p:cNvPr>
            <p:cNvSpPr/>
            <p:nvPr/>
          </p:nvSpPr>
          <p:spPr bwMode="auto">
            <a:xfrm>
              <a:off x="6210114" y="4347311"/>
              <a:ext cx="102102" cy="102102"/>
            </a:xfrm>
            <a:prstGeom prst="ellipse">
              <a:avLst/>
            </a:pr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ïSľiḍê">
              <a:extLst>
                <a:ext uri="{FF2B5EF4-FFF2-40B4-BE49-F238E27FC236}">
                  <a16:creationId xmlns:a16="http://schemas.microsoft.com/office/drawing/2014/main" id="{9A05D73C-CEBA-4002-9745-AFCF8F81FACD}"/>
                </a:ext>
              </a:extLst>
            </p:cNvPr>
            <p:cNvSpPr/>
            <p:nvPr/>
          </p:nvSpPr>
          <p:spPr bwMode="auto">
            <a:xfrm>
              <a:off x="5724832" y="4238002"/>
              <a:ext cx="50450" cy="42042"/>
            </a:xfrm>
            <a:custGeom>
              <a:avLst/>
              <a:gdLst>
                <a:gd name="T0" fmla="*/ 42 w 42"/>
                <a:gd name="T1" fmla="*/ 31 h 35"/>
                <a:gd name="T2" fmla="*/ 38 w 42"/>
                <a:gd name="T3" fmla="*/ 35 h 35"/>
                <a:gd name="T4" fmla="*/ 0 w 42"/>
                <a:gd name="T5" fmla="*/ 6 h 35"/>
                <a:gd name="T6" fmla="*/ 7 w 42"/>
                <a:gd name="T7" fmla="*/ 0 h 35"/>
                <a:gd name="T8" fmla="*/ 42 w 42"/>
                <a:gd name="T9" fmla="*/ 31 h 35"/>
              </a:gdLst>
              <a:ahLst/>
              <a:cxnLst>
                <a:cxn ang="0">
                  <a:pos x="T0" y="T1"/>
                </a:cxn>
                <a:cxn ang="0">
                  <a:pos x="T2" y="T3"/>
                </a:cxn>
                <a:cxn ang="0">
                  <a:pos x="T4" y="T5"/>
                </a:cxn>
                <a:cxn ang="0">
                  <a:pos x="T6" y="T7"/>
                </a:cxn>
                <a:cxn ang="0">
                  <a:pos x="T8" y="T9"/>
                </a:cxn>
              </a:cxnLst>
              <a:rect l="0" t="0" r="r" b="b"/>
              <a:pathLst>
                <a:path w="42" h="35">
                  <a:moveTo>
                    <a:pt x="42" y="31"/>
                  </a:moveTo>
                  <a:lnTo>
                    <a:pt x="38" y="35"/>
                  </a:lnTo>
                  <a:lnTo>
                    <a:pt x="0" y="6"/>
                  </a:lnTo>
                  <a:lnTo>
                    <a:pt x="7" y="0"/>
                  </a:lnTo>
                  <a:lnTo>
                    <a:pt x="42" y="31"/>
                  </a:ln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íṩļîďè">
              <a:extLst>
                <a:ext uri="{FF2B5EF4-FFF2-40B4-BE49-F238E27FC236}">
                  <a16:creationId xmlns:a16="http://schemas.microsoft.com/office/drawing/2014/main" id="{BE0E8BB7-B697-4D2E-9B50-AC28815E09F1}"/>
                </a:ext>
              </a:extLst>
            </p:cNvPr>
            <p:cNvSpPr/>
            <p:nvPr/>
          </p:nvSpPr>
          <p:spPr bwMode="auto">
            <a:xfrm>
              <a:off x="5724832" y="4162327"/>
              <a:ext cx="45645" cy="32433"/>
            </a:xfrm>
            <a:custGeom>
              <a:avLst/>
              <a:gdLst>
                <a:gd name="T0" fmla="*/ 38 w 38"/>
                <a:gd name="T1" fmla="*/ 5 h 27"/>
                <a:gd name="T2" fmla="*/ 5 w 38"/>
                <a:gd name="T3" fmla="*/ 27 h 27"/>
                <a:gd name="T4" fmla="*/ 0 w 38"/>
                <a:gd name="T5" fmla="*/ 21 h 27"/>
                <a:gd name="T6" fmla="*/ 34 w 38"/>
                <a:gd name="T7" fmla="*/ 0 h 27"/>
                <a:gd name="T8" fmla="*/ 38 w 38"/>
                <a:gd name="T9" fmla="*/ 5 h 27"/>
              </a:gdLst>
              <a:ahLst/>
              <a:cxnLst>
                <a:cxn ang="0">
                  <a:pos x="T0" y="T1"/>
                </a:cxn>
                <a:cxn ang="0">
                  <a:pos x="T2" y="T3"/>
                </a:cxn>
                <a:cxn ang="0">
                  <a:pos x="T4" y="T5"/>
                </a:cxn>
                <a:cxn ang="0">
                  <a:pos x="T6" y="T7"/>
                </a:cxn>
                <a:cxn ang="0">
                  <a:pos x="T8" y="T9"/>
                </a:cxn>
              </a:cxnLst>
              <a:rect l="0" t="0" r="r" b="b"/>
              <a:pathLst>
                <a:path w="38" h="27">
                  <a:moveTo>
                    <a:pt x="38" y="5"/>
                  </a:moveTo>
                  <a:lnTo>
                    <a:pt x="5" y="27"/>
                  </a:lnTo>
                  <a:lnTo>
                    <a:pt x="0" y="21"/>
                  </a:lnTo>
                  <a:lnTo>
                    <a:pt x="34" y="0"/>
                  </a:lnTo>
                  <a:lnTo>
                    <a:pt x="38" y="5"/>
                  </a:ln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ïṧlîdê">
              <a:extLst>
                <a:ext uri="{FF2B5EF4-FFF2-40B4-BE49-F238E27FC236}">
                  <a16:creationId xmlns:a16="http://schemas.microsoft.com/office/drawing/2014/main" id="{5279ECE5-AF0E-4BAC-9A76-11D6EC6AB749}"/>
                </a:ext>
              </a:extLst>
            </p:cNvPr>
            <p:cNvSpPr/>
            <p:nvPr/>
          </p:nvSpPr>
          <p:spPr bwMode="auto">
            <a:xfrm>
              <a:off x="5694803" y="4125090"/>
              <a:ext cx="13213" cy="60060"/>
            </a:xfrm>
            <a:custGeom>
              <a:avLst/>
              <a:gdLst>
                <a:gd name="T0" fmla="*/ 4 w 5"/>
                <a:gd name="T1" fmla="*/ 24 h 24"/>
                <a:gd name="T2" fmla="*/ 0 w 5"/>
                <a:gd name="T3" fmla="*/ 24 h 24"/>
                <a:gd name="T4" fmla="*/ 2 w 5"/>
                <a:gd name="T5" fmla="*/ 0 h 24"/>
                <a:gd name="T6" fmla="*/ 5 w 5"/>
                <a:gd name="T7" fmla="*/ 0 h 24"/>
                <a:gd name="T8" fmla="*/ 4 w 5"/>
                <a:gd name="T9" fmla="*/ 24 h 24"/>
              </a:gdLst>
              <a:ahLst/>
              <a:cxnLst>
                <a:cxn ang="0">
                  <a:pos x="T0" y="T1"/>
                </a:cxn>
                <a:cxn ang="0">
                  <a:pos x="T2" y="T3"/>
                </a:cxn>
                <a:cxn ang="0">
                  <a:pos x="T4" y="T5"/>
                </a:cxn>
                <a:cxn ang="0">
                  <a:pos x="T6" y="T7"/>
                </a:cxn>
                <a:cxn ang="0">
                  <a:pos x="T8" y="T9"/>
                </a:cxn>
              </a:cxnLst>
              <a:rect l="0" t="0" r="r" b="b"/>
              <a:pathLst>
                <a:path w="5" h="24">
                  <a:moveTo>
                    <a:pt x="4" y="24"/>
                  </a:moveTo>
                  <a:cubicBezTo>
                    <a:pt x="0" y="24"/>
                    <a:pt x="0" y="24"/>
                    <a:pt x="0" y="24"/>
                  </a:cubicBezTo>
                  <a:cubicBezTo>
                    <a:pt x="0" y="23"/>
                    <a:pt x="2" y="1"/>
                    <a:pt x="2" y="0"/>
                  </a:cubicBezTo>
                  <a:cubicBezTo>
                    <a:pt x="5" y="0"/>
                    <a:pt x="5" y="0"/>
                    <a:pt x="5" y="0"/>
                  </a:cubicBezTo>
                  <a:cubicBezTo>
                    <a:pt x="5" y="1"/>
                    <a:pt x="4" y="18"/>
                    <a:pt x="4" y="24"/>
                  </a:cubicBez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ïṣḷiďê">
              <a:extLst>
                <a:ext uri="{FF2B5EF4-FFF2-40B4-BE49-F238E27FC236}">
                  <a16:creationId xmlns:a16="http://schemas.microsoft.com/office/drawing/2014/main" id="{C17DF77B-FA84-4A6E-9F97-28104DFFAA6E}"/>
                </a:ext>
              </a:extLst>
            </p:cNvPr>
            <p:cNvSpPr/>
            <p:nvPr/>
          </p:nvSpPr>
          <p:spPr bwMode="auto">
            <a:xfrm>
              <a:off x="5622731" y="4155120"/>
              <a:ext cx="52852" cy="45645"/>
            </a:xfrm>
            <a:custGeom>
              <a:avLst/>
              <a:gdLst>
                <a:gd name="T0" fmla="*/ 44 w 44"/>
                <a:gd name="T1" fmla="*/ 31 h 38"/>
                <a:gd name="T2" fmla="*/ 40 w 44"/>
                <a:gd name="T3" fmla="*/ 38 h 38"/>
                <a:gd name="T4" fmla="*/ 0 w 44"/>
                <a:gd name="T5" fmla="*/ 6 h 38"/>
                <a:gd name="T6" fmla="*/ 4 w 44"/>
                <a:gd name="T7" fmla="*/ 0 h 38"/>
                <a:gd name="T8" fmla="*/ 44 w 44"/>
                <a:gd name="T9" fmla="*/ 31 h 38"/>
              </a:gdLst>
              <a:ahLst/>
              <a:cxnLst>
                <a:cxn ang="0">
                  <a:pos x="T0" y="T1"/>
                </a:cxn>
                <a:cxn ang="0">
                  <a:pos x="T2" y="T3"/>
                </a:cxn>
                <a:cxn ang="0">
                  <a:pos x="T4" y="T5"/>
                </a:cxn>
                <a:cxn ang="0">
                  <a:pos x="T6" y="T7"/>
                </a:cxn>
                <a:cxn ang="0">
                  <a:pos x="T8" y="T9"/>
                </a:cxn>
              </a:cxnLst>
              <a:rect l="0" t="0" r="r" b="b"/>
              <a:pathLst>
                <a:path w="44" h="38">
                  <a:moveTo>
                    <a:pt x="44" y="31"/>
                  </a:moveTo>
                  <a:lnTo>
                    <a:pt x="40" y="38"/>
                  </a:lnTo>
                  <a:lnTo>
                    <a:pt x="0" y="6"/>
                  </a:lnTo>
                  <a:lnTo>
                    <a:pt x="4" y="0"/>
                  </a:lnTo>
                  <a:lnTo>
                    <a:pt x="44" y="31"/>
                  </a:ln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ïśļîḍe">
              <a:extLst>
                <a:ext uri="{FF2B5EF4-FFF2-40B4-BE49-F238E27FC236}">
                  <a16:creationId xmlns:a16="http://schemas.microsoft.com/office/drawing/2014/main" id="{FD1134CB-A100-41D8-A731-6B0B3B6D50DC}"/>
                </a:ext>
              </a:extLst>
            </p:cNvPr>
            <p:cNvSpPr/>
            <p:nvPr/>
          </p:nvSpPr>
          <p:spPr bwMode="auto">
            <a:xfrm>
              <a:off x="5633541" y="4245209"/>
              <a:ext cx="37237" cy="27628"/>
            </a:xfrm>
            <a:custGeom>
              <a:avLst/>
              <a:gdLst>
                <a:gd name="T0" fmla="*/ 31 w 31"/>
                <a:gd name="T1" fmla="*/ 6 h 23"/>
                <a:gd name="T2" fmla="*/ 4 w 31"/>
                <a:gd name="T3" fmla="*/ 23 h 23"/>
                <a:gd name="T4" fmla="*/ 0 w 31"/>
                <a:gd name="T5" fmla="*/ 17 h 23"/>
                <a:gd name="T6" fmla="*/ 27 w 31"/>
                <a:gd name="T7" fmla="*/ 0 h 23"/>
                <a:gd name="T8" fmla="*/ 31 w 31"/>
                <a:gd name="T9" fmla="*/ 6 h 23"/>
              </a:gdLst>
              <a:ahLst/>
              <a:cxnLst>
                <a:cxn ang="0">
                  <a:pos x="T0" y="T1"/>
                </a:cxn>
                <a:cxn ang="0">
                  <a:pos x="T2" y="T3"/>
                </a:cxn>
                <a:cxn ang="0">
                  <a:pos x="T4" y="T5"/>
                </a:cxn>
                <a:cxn ang="0">
                  <a:pos x="T6" y="T7"/>
                </a:cxn>
                <a:cxn ang="0">
                  <a:pos x="T8" y="T9"/>
                </a:cxn>
              </a:cxnLst>
              <a:rect l="0" t="0" r="r" b="b"/>
              <a:pathLst>
                <a:path w="31" h="23">
                  <a:moveTo>
                    <a:pt x="31" y="6"/>
                  </a:moveTo>
                  <a:lnTo>
                    <a:pt x="4" y="23"/>
                  </a:lnTo>
                  <a:lnTo>
                    <a:pt x="0" y="17"/>
                  </a:lnTo>
                  <a:lnTo>
                    <a:pt x="27" y="0"/>
                  </a:lnTo>
                  <a:lnTo>
                    <a:pt x="31" y="6"/>
                  </a:lnTo>
                  <a:close/>
                </a:path>
              </a:pathLst>
            </a:custGeom>
            <a:solidFill>
              <a:srgbClr val="F9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ïṩlïdè">
              <a:extLst>
                <a:ext uri="{FF2B5EF4-FFF2-40B4-BE49-F238E27FC236}">
                  <a16:creationId xmlns:a16="http://schemas.microsoft.com/office/drawing/2014/main" id="{CCCCBAD8-6E0B-4E8C-9F9C-B1A7C1AD7DF7}"/>
                </a:ext>
              </a:extLst>
            </p:cNvPr>
            <p:cNvSpPr/>
            <p:nvPr/>
          </p:nvSpPr>
          <p:spPr bwMode="auto">
            <a:xfrm>
              <a:off x="5677986" y="4083050"/>
              <a:ext cx="55255" cy="52852"/>
            </a:xfrm>
            <a:custGeom>
              <a:avLst/>
              <a:gdLst>
                <a:gd name="T0" fmla="*/ 17 w 22"/>
                <a:gd name="T1" fmla="*/ 3 h 21"/>
                <a:gd name="T2" fmla="*/ 18 w 22"/>
                <a:gd name="T3" fmla="*/ 17 h 21"/>
                <a:gd name="T4" fmla="*/ 5 w 22"/>
                <a:gd name="T5" fmla="*/ 18 h 21"/>
                <a:gd name="T6" fmla="*/ 4 w 22"/>
                <a:gd name="T7" fmla="*/ 5 h 21"/>
                <a:gd name="T8" fmla="*/ 17 w 22"/>
                <a:gd name="T9" fmla="*/ 3 h 21"/>
              </a:gdLst>
              <a:ahLst/>
              <a:cxnLst>
                <a:cxn ang="0">
                  <a:pos x="T0" y="T1"/>
                </a:cxn>
                <a:cxn ang="0">
                  <a:pos x="T2" y="T3"/>
                </a:cxn>
                <a:cxn ang="0">
                  <a:pos x="T4" y="T5"/>
                </a:cxn>
                <a:cxn ang="0">
                  <a:pos x="T6" y="T7"/>
                </a:cxn>
                <a:cxn ang="0">
                  <a:pos x="T8" y="T9"/>
                </a:cxn>
              </a:cxnLst>
              <a:rect l="0" t="0" r="r" b="b"/>
              <a:pathLst>
                <a:path w="22" h="21">
                  <a:moveTo>
                    <a:pt x="17" y="3"/>
                  </a:moveTo>
                  <a:cubicBezTo>
                    <a:pt x="21" y="6"/>
                    <a:pt x="22" y="12"/>
                    <a:pt x="18" y="17"/>
                  </a:cubicBezTo>
                  <a:cubicBezTo>
                    <a:pt x="15" y="21"/>
                    <a:pt x="9" y="21"/>
                    <a:pt x="5" y="18"/>
                  </a:cubicBezTo>
                  <a:cubicBezTo>
                    <a:pt x="1" y="15"/>
                    <a:pt x="0" y="9"/>
                    <a:pt x="4" y="5"/>
                  </a:cubicBezTo>
                  <a:cubicBezTo>
                    <a:pt x="7" y="1"/>
                    <a:pt x="13" y="0"/>
                    <a:pt x="17" y="3"/>
                  </a:cubicBezTo>
                  <a:close/>
                </a:path>
              </a:pathLst>
            </a:custGeom>
            <a:solidFill>
              <a:srgbClr val="B1B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ïṡ1iďê">
              <a:extLst>
                <a:ext uri="{FF2B5EF4-FFF2-40B4-BE49-F238E27FC236}">
                  <a16:creationId xmlns:a16="http://schemas.microsoft.com/office/drawing/2014/main" id="{1097103C-A842-408A-A6A8-3ADDC8C9CD4C}"/>
                </a:ext>
              </a:extLst>
            </p:cNvPr>
            <p:cNvSpPr/>
            <p:nvPr/>
          </p:nvSpPr>
          <p:spPr bwMode="auto">
            <a:xfrm>
              <a:off x="5595102" y="4133498"/>
              <a:ext cx="40841" cy="37237"/>
            </a:xfrm>
            <a:custGeom>
              <a:avLst/>
              <a:gdLst>
                <a:gd name="T0" fmla="*/ 12 w 16"/>
                <a:gd name="T1" fmla="*/ 2 h 15"/>
                <a:gd name="T2" fmla="*/ 13 w 16"/>
                <a:gd name="T3" fmla="*/ 12 h 15"/>
                <a:gd name="T4" fmla="*/ 4 w 16"/>
                <a:gd name="T5" fmla="*/ 13 h 15"/>
                <a:gd name="T6" fmla="*/ 3 w 16"/>
                <a:gd name="T7" fmla="*/ 3 h 15"/>
                <a:gd name="T8" fmla="*/ 12 w 16"/>
                <a:gd name="T9" fmla="*/ 2 h 15"/>
              </a:gdLst>
              <a:ahLst/>
              <a:cxnLst>
                <a:cxn ang="0">
                  <a:pos x="T0" y="T1"/>
                </a:cxn>
                <a:cxn ang="0">
                  <a:pos x="T2" y="T3"/>
                </a:cxn>
                <a:cxn ang="0">
                  <a:pos x="T4" y="T5"/>
                </a:cxn>
                <a:cxn ang="0">
                  <a:pos x="T6" y="T7"/>
                </a:cxn>
                <a:cxn ang="0">
                  <a:pos x="T8" y="T9"/>
                </a:cxn>
              </a:cxnLst>
              <a:rect l="0" t="0" r="r" b="b"/>
              <a:pathLst>
                <a:path w="16" h="15">
                  <a:moveTo>
                    <a:pt x="12" y="2"/>
                  </a:moveTo>
                  <a:cubicBezTo>
                    <a:pt x="15" y="5"/>
                    <a:pt x="16" y="9"/>
                    <a:pt x="13" y="12"/>
                  </a:cubicBezTo>
                  <a:cubicBezTo>
                    <a:pt x="11" y="15"/>
                    <a:pt x="7" y="15"/>
                    <a:pt x="4" y="13"/>
                  </a:cubicBezTo>
                  <a:cubicBezTo>
                    <a:pt x="1" y="11"/>
                    <a:pt x="0" y="6"/>
                    <a:pt x="3" y="3"/>
                  </a:cubicBezTo>
                  <a:cubicBezTo>
                    <a:pt x="5" y="1"/>
                    <a:pt x="9" y="0"/>
                    <a:pt x="12" y="2"/>
                  </a:cubicBezTo>
                  <a:close/>
                </a:path>
              </a:pathLst>
            </a:custGeom>
            <a:solidFill>
              <a:srgbClr val="FBD1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îšlîḑé">
              <a:extLst>
                <a:ext uri="{FF2B5EF4-FFF2-40B4-BE49-F238E27FC236}">
                  <a16:creationId xmlns:a16="http://schemas.microsoft.com/office/drawing/2014/main" id="{F45DAB3F-BEEE-4CC1-818D-F7BB171C1CE1}"/>
                </a:ext>
              </a:extLst>
            </p:cNvPr>
            <p:cNvSpPr/>
            <p:nvPr/>
          </p:nvSpPr>
          <p:spPr bwMode="auto">
            <a:xfrm>
              <a:off x="5608316" y="4257220"/>
              <a:ext cx="37237" cy="38438"/>
            </a:xfrm>
            <a:custGeom>
              <a:avLst/>
              <a:gdLst>
                <a:gd name="T0" fmla="*/ 12 w 15"/>
                <a:gd name="T1" fmla="*/ 2 h 15"/>
                <a:gd name="T2" fmla="*/ 13 w 15"/>
                <a:gd name="T3" fmla="*/ 11 h 15"/>
                <a:gd name="T4" fmla="*/ 3 w 15"/>
                <a:gd name="T5" fmla="*/ 12 h 15"/>
                <a:gd name="T6" fmla="*/ 2 w 15"/>
                <a:gd name="T7" fmla="*/ 3 h 15"/>
                <a:gd name="T8" fmla="*/ 12 w 15"/>
                <a:gd name="T9" fmla="*/ 2 h 15"/>
              </a:gdLst>
              <a:ahLst/>
              <a:cxnLst>
                <a:cxn ang="0">
                  <a:pos x="T0" y="T1"/>
                </a:cxn>
                <a:cxn ang="0">
                  <a:pos x="T2" y="T3"/>
                </a:cxn>
                <a:cxn ang="0">
                  <a:pos x="T4" y="T5"/>
                </a:cxn>
                <a:cxn ang="0">
                  <a:pos x="T6" y="T7"/>
                </a:cxn>
                <a:cxn ang="0">
                  <a:pos x="T8" y="T9"/>
                </a:cxn>
              </a:cxnLst>
              <a:rect l="0" t="0" r="r" b="b"/>
              <a:pathLst>
                <a:path w="15" h="15">
                  <a:moveTo>
                    <a:pt x="12" y="2"/>
                  </a:moveTo>
                  <a:cubicBezTo>
                    <a:pt x="14" y="4"/>
                    <a:pt x="15" y="8"/>
                    <a:pt x="13" y="11"/>
                  </a:cubicBezTo>
                  <a:cubicBezTo>
                    <a:pt x="10" y="14"/>
                    <a:pt x="6" y="15"/>
                    <a:pt x="3" y="12"/>
                  </a:cubicBezTo>
                  <a:cubicBezTo>
                    <a:pt x="0" y="10"/>
                    <a:pt x="0" y="6"/>
                    <a:pt x="2" y="3"/>
                  </a:cubicBezTo>
                  <a:cubicBezTo>
                    <a:pt x="4" y="0"/>
                    <a:pt x="9" y="0"/>
                    <a:pt x="12" y="2"/>
                  </a:cubicBezTo>
                  <a:close/>
                </a:path>
              </a:pathLst>
            </a:custGeom>
            <a:solidFill>
              <a:srgbClr val="BEE1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îṧḷíḋe">
              <a:extLst>
                <a:ext uri="{FF2B5EF4-FFF2-40B4-BE49-F238E27FC236}">
                  <a16:creationId xmlns:a16="http://schemas.microsoft.com/office/drawing/2014/main" id="{93FA7B03-AFE5-4B7B-9701-81C5A4337B9F}"/>
                </a:ext>
              </a:extLst>
            </p:cNvPr>
            <p:cNvSpPr/>
            <p:nvPr/>
          </p:nvSpPr>
          <p:spPr bwMode="auto">
            <a:xfrm>
              <a:off x="5757264" y="4138304"/>
              <a:ext cx="38438" cy="37237"/>
            </a:xfrm>
            <a:custGeom>
              <a:avLst/>
              <a:gdLst>
                <a:gd name="T0" fmla="*/ 12 w 15"/>
                <a:gd name="T1" fmla="*/ 2 h 15"/>
                <a:gd name="T2" fmla="*/ 13 w 15"/>
                <a:gd name="T3" fmla="*/ 12 h 15"/>
                <a:gd name="T4" fmla="*/ 4 w 15"/>
                <a:gd name="T5" fmla="*/ 13 h 15"/>
                <a:gd name="T6" fmla="*/ 3 w 15"/>
                <a:gd name="T7" fmla="*/ 3 h 15"/>
                <a:gd name="T8" fmla="*/ 12 w 15"/>
                <a:gd name="T9" fmla="*/ 2 h 15"/>
              </a:gdLst>
              <a:ahLst/>
              <a:cxnLst>
                <a:cxn ang="0">
                  <a:pos x="T0" y="T1"/>
                </a:cxn>
                <a:cxn ang="0">
                  <a:pos x="T2" y="T3"/>
                </a:cxn>
                <a:cxn ang="0">
                  <a:pos x="T4" y="T5"/>
                </a:cxn>
                <a:cxn ang="0">
                  <a:pos x="T6" y="T7"/>
                </a:cxn>
                <a:cxn ang="0">
                  <a:pos x="T8" y="T9"/>
                </a:cxn>
              </a:cxnLst>
              <a:rect l="0" t="0" r="r" b="b"/>
              <a:pathLst>
                <a:path w="15" h="15">
                  <a:moveTo>
                    <a:pt x="12" y="2"/>
                  </a:moveTo>
                  <a:cubicBezTo>
                    <a:pt x="15" y="5"/>
                    <a:pt x="15" y="9"/>
                    <a:pt x="13" y="12"/>
                  </a:cubicBezTo>
                  <a:cubicBezTo>
                    <a:pt x="11" y="15"/>
                    <a:pt x="6" y="15"/>
                    <a:pt x="4" y="13"/>
                  </a:cubicBezTo>
                  <a:cubicBezTo>
                    <a:pt x="1" y="10"/>
                    <a:pt x="0" y="6"/>
                    <a:pt x="3" y="3"/>
                  </a:cubicBezTo>
                  <a:cubicBezTo>
                    <a:pt x="5" y="0"/>
                    <a:pt x="9" y="0"/>
                    <a:pt x="12" y="2"/>
                  </a:cubicBezTo>
                  <a:close/>
                </a:path>
              </a:pathLst>
            </a:custGeom>
            <a:solidFill>
              <a:srgbClr val="EC8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îṧ1íḍe">
              <a:extLst>
                <a:ext uri="{FF2B5EF4-FFF2-40B4-BE49-F238E27FC236}">
                  <a16:creationId xmlns:a16="http://schemas.microsoft.com/office/drawing/2014/main" id="{499604B3-9544-4280-9C9D-F13FF2D312BD}"/>
                </a:ext>
              </a:extLst>
            </p:cNvPr>
            <p:cNvSpPr/>
            <p:nvPr/>
          </p:nvSpPr>
          <p:spPr bwMode="auto">
            <a:xfrm>
              <a:off x="5760867" y="4265630"/>
              <a:ext cx="21621" cy="21621"/>
            </a:xfrm>
            <a:custGeom>
              <a:avLst/>
              <a:gdLst>
                <a:gd name="T0" fmla="*/ 7 w 9"/>
                <a:gd name="T1" fmla="*/ 2 h 9"/>
                <a:gd name="T2" fmla="*/ 8 w 9"/>
                <a:gd name="T3" fmla="*/ 7 h 9"/>
                <a:gd name="T4" fmla="*/ 2 w 9"/>
                <a:gd name="T5" fmla="*/ 8 h 9"/>
                <a:gd name="T6" fmla="*/ 1 w 9"/>
                <a:gd name="T7" fmla="*/ 2 h 9"/>
                <a:gd name="T8" fmla="*/ 7 w 9"/>
                <a:gd name="T9" fmla="*/ 2 h 9"/>
              </a:gdLst>
              <a:ahLst/>
              <a:cxnLst>
                <a:cxn ang="0">
                  <a:pos x="T0" y="T1"/>
                </a:cxn>
                <a:cxn ang="0">
                  <a:pos x="T2" y="T3"/>
                </a:cxn>
                <a:cxn ang="0">
                  <a:pos x="T4" y="T5"/>
                </a:cxn>
                <a:cxn ang="0">
                  <a:pos x="T6" y="T7"/>
                </a:cxn>
                <a:cxn ang="0">
                  <a:pos x="T8" y="T9"/>
                </a:cxn>
              </a:cxnLst>
              <a:rect l="0" t="0" r="r" b="b"/>
              <a:pathLst>
                <a:path w="9" h="9">
                  <a:moveTo>
                    <a:pt x="7" y="2"/>
                  </a:moveTo>
                  <a:cubicBezTo>
                    <a:pt x="9" y="3"/>
                    <a:pt x="9" y="5"/>
                    <a:pt x="8" y="7"/>
                  </a:cubicBezTo>
                  <a:cubicBezTo>
                    <a:pt x="6" y="9"/>
                    <a:pt x="4" y="9"/>
                    <a:pt x="2" y="8"/>
                  </a:cubicBezTo>
                  <a:cubicBezTo>
                    <a:pt x="0" y="6"/>
                    <a:pt x="0" y="4"/>
                    <a:pt x="1" y="2"/>
                  </a:cubicBezTo>
                  <a:cubicBezTo>
                    <a:pt x="3" y="0"/>
                    <a:pt x="5" y="0"/>
                    <a:pt x="7" y="2"/>
                  </a:cubicBez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íṧ1îḓé">
              <a:extLst>
                <a:ext uri="{FF2B5EF4-FFF2-40B4-BE49-F238E27FC236}">
                  <a16:creationId xmlns:a16="http://schemas.microsoft.com/office/drawing/2014/main" id="{230DC168-B1C6-496F-B4F2-FF795623BB23}"/>
                </a:ext>
              </a:extLst>
            </p:cNvPr>
            <p:cNvSpPr/>
            <p:nvPr/>
          </p:nvSpPr>
          <p:spPr bwMode="auto">
            <a:xfrm>
              <a:off x="5645551" y="4170736"/>
              <a:ext cx="102102" cy="102102"/>
            </a:xfrm>
            <a:custGeom>
              <a:avLst/>
              <a:gdLst>
                <a:gd name="T0" fmla="*/ 32 w 41"/>
                <a:gd name="T1" fmla="*/ 7 h 41"/>
                <a:gd name="T2" fmla="*/ 35 w 41"/>
                <a:gd name="T3" fmla="*/ 32 h 41"/>
                <a:gd name="T4" fmla="*/ 9 w 41"/>
                <a:gd name="T5" fmla="*/ 34 h 41"/>
                <a:gd name="T6" fmla="*/ 7 w 41"/>
                <a:gd name="T7" fmla="*/ 9 h 41"/>
                <a:gd name="T8" fmla="*/ 32 w 41"/>
                <a:gd name="T9" fmla="*/ 7 h 41"/>
              </a:gdLst>
              <a:ahLst/>
              <a:cxnLst>
                <a:cxn ang="0">
                  <a:pos x="T0" y="T1"/>
                </a:cxn>
                <a:cxn ang="0">
                  <a:pos x="T2" y="T3"/>
                </a:cxn>
                <a:cxn ang="0">
                  <a:pos x="T4" y="T5"/>
                </a:cxn>
                <a:cxn ang="0">
                  <a:pos x="T6" y="T7"/>
                </a:cxn>
                <a:cxn ang="0">
                  <a:pos x="T8" y="T9"/>
                </a:cxn>
              </a:cxnLst>
              <a:rect l="0" t="0" r="r" b="b"/>
              <a:pathLst>
                <a:path w="41" h="41">
                  <a:moveTo>
                    <a:pt x="32" y="7"/>
                  </a:moveTo>
                  <a:cubicBezTo>
                    <a:pt x="40" y="13"/>
                    <a:pt x="41" y="24"/>
                    <a:pt x="35" y="32"/>
                  </a:cubicBezTo>
                  <a:cubicBezTo>
                    <a:pt x="28" y="39"/>
                    <a:pt x="17" y="41"/>
                    <a:pt x="9" y="34"/>
                  </a:cubicBezTo>
                  <a:cubicBezTo>
                    <a:pt x="2" y="28"/>
                    <a:pt x="0" y="17"/>
                    <a:pt x="7" y="9"/>
                  </a:cubicBezTo>
                  <a:cubicBezTo>
                    <a:pt x="13" y="2"/>
                    <a:pt x="24" y="0"/>
                    <a:pt x="32" y="7"/>
                  </a:cubicBezTo>
                  <a:close/>
                </a:path>
              </a:pathLst>
            </a:custGeom>
            <a:solidFill>
              <a:srgbClr val="B1B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išḷîḓé">
              <a:extLst>
                <a:ext uri="{FF2B5EF4-FFF2-40B4-BE49-F238E27FC236}">
                  <a16:creationId xmlns:a16="http://schemas.microsoft.com/office/drawing/2014/main" id="{7C3E114C-B20B-4A2B-A728-A373A4D8870D}"/>
                </a:ext>
              </a:extLst>
            </p:cNvPr>
            <p:cNvSpPr/>
            <p:nvPr/>
          </p:nvSpPr>
          <p:spPr bwMode="auto">
            <a:xfrm>
              <a:off x="7480972" y="4280045"/>
              <a:ext cx="134534" cy="414412"/>
            </a:xfrm>
            <a:custGeom>
              <a:avLst/>
              <a:gdLst>
                <a:gd name="T0" fmla="*/ 54 w 54"/>
                <a:gd name="T1" fmla="*/ 0 h 166"/>
                <a:gd name="T2" fmla="*/ 0 w 54"/>
                <a:gd name="T3" fmla="*/ 0 h 166"/>
                <a:gd name="T4" fmla="*/ 0 w 54"/>
                <a:gd name="T5" fmla="*/ 14 h 166"/>
                <a:gd name="T6" fmla="*/ 4 w 54"/>
                <a:gd name="T7" fmla="*/ 14 h 166"/>
                <a:gd name="T8" fmla="*/ 4 w 54"/>
                <a:gd name="T9" fmla="*/ 143 h 166"/>
                <a:gd name="T10" fmla="*/ 27 w 54"/>
                <a:gd name="T11" fmla="*/ 166 h 166"/>
                <a:gd name="T12" fmla="*/ 50 w 54"/>
                <a:gd name="T13" fmla="*/ 143 h 166"/>
                <a:gd name="T14" fmla="*/ 50 w 54"/>
                <a:gd name="T15" fmla="*/ 14 h 166"/>
                <a:gd name="T16" fmla="*/ 54 w 54"/>
                <a:gd name="T17" fmla="*/ 14 h 166"/>
                <a:gd name="T18" fmla="*/ 54 w 54"/>
                <a:gd name="T1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166">
                  <a:moveTo>
                    <a:pt x="54" y="0"/>
                  </a:moveTo>
                  <a:cubicBezTo>
                    <a:pt x="0" y="0"/>
                    <a:pt x="0" y="0"/>
                    <a:pt x="0" y="0"/>
                  </a:cubicBezTo>
                  <a:cubicBezTo>
                    <a:pt x="0" y="14"/>
                    <a:pt x="0" y="14"/>
                    <a:pt x="0" y="14"/>
                  </a:cubicBezTo>
                  <a:cubicBezTo>
                    <a:pt x="4" y="14"/>
                    <a:pt x="4" y="14"/>
                    <a:pt x="4" y="14"/>
                  </a:cubicBezTo>
                  <a:cubicBezTo>
                    <a:pt x="4" y="143"/>
                    <a:pt x="4" y="143"/>
                    <a:pt x="4" y="143"/>
                  </a:cubicBezTo>
                  <a:cubicBezTo>
                    <a:pt x="4" y="156"/>
                    <a:pt x="14" y="166"/>
                    <a:pt x="27" y="166"/>
                  </a:cubicBezTo>
                  <a:cubicBezTo>
                    <a:pt x="40" y="166"/>
                    <a:pt x="50" y="156"/>
                    <a:pt x="50" y="143"/>
                  </a:cubicBezTo>
                  <a:cubicBezTo>
                    <a:pt x="50" y="14"/>
                    <a:pt x="50" y="14"/>
                    <a:pt x="50" y="14"/>
                  </a:cubicBezTo>
                  <a:cubicBezTo>
                    <a:pt x="54" y="14"/>
                    <a:pt x="54" y="14"/>
                    <a:pt x="54" y="14"/>
                  </a:cubicBezTo>
                  <a:lnTo>
                    <a:pt x="54" y="0"/>
                  </a:ln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îšḷiḑe">
              <a:extLst>
                <a:ext uri="{FF2B5EF4-FFF2-40B4-BE49-F238E27FC236}">
                  <a16:creationId xmlns:a16="http://schemas.microsoft.com/office/drawing/2014/main" id="{7BFA336F-E660-47C3-A892-7B2B67361996}"/>
                </a:ext>
              </a:extLst>
            </p:cNvPr>
            <p:cNvSpPr/>
            <p:nvPr/>
          </p:nvSpPr>
          <p:spPr bwMode="auto">
            <a:xfrm>
              <a:off x="7506199" y="4354519"/>
              <a:ext cx="84083" cy="321920"/>
            </a:xfrm>
            <a:custGeom>
              <a:avLst/>
              <a:gdLst>
                <a:gd name="T0" fmla="*/ 17 w 34"/>
                <a:gd name="T1" fmla="*/ 129 h 129"/>
                <a:gd name="T2" fmla="*/ 17 w 34"/>
                <a:gd name="T3" fmla="*/ 129 h 129"/>
                <a:gd name="T4" fmla="*/ 0 w 34"/>
                <a:gd name="T5" fmla="*/ 112 h 129"/>
                <a:gd name="T6" fmla="*/ 0 w 34"/>
                <a:gd name="T7" fmla="*/ 0 h 129"/>
                <a:gd name="T8" fmla="*/ 34 w 34"/>
                <a:gd name="T9" fmla="*/ 0 h 129"/>
                <a:gd name="T10" fmla="*/ 34 w 34"/>
                <a:gd name="T11" fmla="*/ 112 h 129"/>
                <a:gd name="T12" fmla="*/ 17 w 34"/>
                <a:gd name="T13" fmla="*/ 129 h 129"/>
              </a:gdLst>
              <a:ahLst/>
              <a:cxnLst>
                <a:cxn ang="0">
                  <a:pos x="T0" y="T1"/>
                </a:cxn>
                <a:cxn ang="0">
                  <a:pos x="T2" y="T3"/>
                </a:cxn>
                <a:cxn ang="0">
                  <a:pos x="T4" y="T5"/>
                </a:cxn>
                <a:cxn ang="0">
                  <a:pos x="T6" y="T7"/>
                </a:cxn>
                <a:cxn ang="0">
                  <a:pos x="T8" y="T9"/>
                </a:cxn>
                <a:cxn ang="0">
                  <a:pos x="T10" y="T11"/>
                </a:cxn>
                <a:cxn ang="0">
                  <a:pos x="T12" y="T13"/>
                </a:cxn>
              </a:cxnLst>
              <a:rect l="0" t="0" r="r" b="b"/>
              <a:pathLst>
                <a:path w="34" h="129">
                  <a:moveTo>
                    <a:pt x="17" y="129"/>
                  </a:moveTo>
                  <a:cubicBezTo>
                    <a:pt x="17" y="129"/>
                    <a:pt x="17" y="129"/>
                    <a:pt x="17" y="129"/>
                  </a:cubicBezTo>
                  <a:cubicBezTo>
                    <a:pt x="8" y="129"/>
                    <a:pt x="0" y="122"/>
                    <a:pt x="0" y="112"/>
                  </a:cubicBezTo>
                  <a:cubicBezTo>
                    <a:pt x="0" y="0"/>
                    <a:pt x="0" y="0"/>
                    <a:pt x="0" y="0"/>
                  </a:cubicBezTo>
                  <a:cubicBezTo>
                    <a:pt x="34" y="0"/>
                    <a:pt x="34" y="0"/>
                    <a:pt x="34" y="0"/>
                  </a:cubicBezTo>
                  <a:cubicBezTo>
                    <a:pt x="34" y="112"/>
                    <a:pt x="34" y="112"/>
                    <a:pt x="34" y="112"/>
                  </a:cubicBezTo>
                  <a:cubicBezTo>
                    <a:pt x="34" y="122"/>
                    <a:pt x="26" y="129"/>
                    <a:pt x="17" y="129"/>
                  </a:cubicBezTo>
                  <a:close/>
                </a:path>
              </a:pathLst>
            </a:custGeom>
            <a:solidFill>
              <a:srgbClr val="FBD1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îSļïdé">
              <a:extLst>
                <a:ext uri="{FF2B5EF4-FFF2-40B4-BE49-F238E27FC236}">
                  <a16:creationId xmlns:a16="http://schemas.microsoft.com/office/drawing/2014/main" id="{27B40C8D-1A29-4435-BF1C-E95282D4E072}"/>
                </a:ext>
              </a:extLst>
            </p:cNvPr>
            <p:cNvSpPr/>
            <p:nvPr/>
          </p:nvSpPr>
          <p:spPr bwMode="auto">
            <a:xfrm>
              <a:off x="7501394" y="4247611"/>
              <a:ext cx="94895" cy="32433"/>
            </a:xfrm>
            <a:prstGeom prst="rect">
              <a:avLst/>
            </a:prstGeom>
            <a:solidFill>
              <a:srgbClr val="5654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íṡ1iḋè">
              <a:extLst>
                <a:ext uri="{FF2B5EF4-FFF2-40B4-BE49-F238E27FC236}">
                  <a16:creationId xmlns:a16="http://schemas.microsoft.com/office/drawing/2014/main" id="{D78E4219-AF9D-4741-8CFA-95CEAFEAE689}"/>
                </a:ext>
              </a:extLst>
            </p:cNvPr>
            <p:cNvSpPr/>
            <p:nvPr/>
          </p:nvSpPr>
          <p:spPr bwMode="auto">
            <a:xfrm>
              <a:off x="7295989" y="4280043"/>
              <a:ext cx="134534" cy="414412"/>
            </a:xfrm>
            <a:custGeom>
              <a:avLst/>
              <a:gdLst>
                <a:gd name="T0" fmla="*/ 54 w 54"/>
                <a:gd name="T1" fmla="*/ 0 h 166"/>
                <a:gd name="T2" fmla="*/ 0 w 54"/>
                <a:gd name="T3" fmla="*/ 0 h 166"/>
                <a:gd name="T4" fmla="*/ 0 w 54"/>
                <a:gd name="T5" fmla="*/ 14 h 166"/>
                <a:gd name="T6" fmla="*/ 4 w 54"/>
                <a:gd name="T7" fmla="*/ 14 h 166"/>
                <a:gd name="T8" fmla="*/ 4 w 54"/>
                <a:gd name="T9" fmla="*/ 143 h 166"/>
                <a:gd name="T10" fmla="*/ 27 w 54"/>
                <a:gd name="T11" fmla="*/ 166 h 166"/>
                <a:gd name="T12" fmla="*/ 50 w 54"/>
                <a:gd name="T13" fmla="*/ 143 h 166"/>
                <a:gd name="T14" fmla="*/ 50 w 54"/>
                <a:gd name="T15" fmla="*/ 14 h 166"/>
                <a:gd name="T16" fmla="*/ 54 w 54"/>
                <a:gd name="T17" fmla="*/ 14 h 166"/>
                <a:gd name="T18" fmla="*/ 54 w 54"/>
                <a:gd name="T1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166">
                  <a:moveTo>
                    <a:pt x="54" y="0"/>
                  </a:moveTo>
                  <a:cubicBezTo>
                    <a:pt x="0" y="0"/>
                    <a:pt x="0" y="0"/>
                    <a:pt x="0" y="0"/>
                  </a:cubicBezTo>
                  <a:cubicBezTo>
                    <a:pt x="0" y="14"/>
                    <a:pt x="0" y="14"/>
                    <a:pt x="0" y="14"/>
                  </a:cubicBezTo>
                  <a:cubicBezTo>
                    <a:pt x="4" y="14"/>
                    <a:pt x="4" y="14"/>
                    <a:pt x="4" y="14"/>
                  </a:cubicBezTo>
                  <a:cubicBezTo>
                    <a:pt x="4" y="143"/>
                    <a:pt x="4" y="143"/>
                    <a:pt x="4" y="143"/>
                  </a:cubicBezTo>
                  <a:cubicBezTo>
                    <a:pt x="4" y="156"/>
                    <a:pt x="14" y="166"/>
                    <a:pt x="27" y="166"/>
                  </a:cubicBezTo>
                  <a:cubicBezTo>
                    <a:pt x="40" y="166"/>
                    <a:pt x="50" y="156"/>
                    <a:pt x="50" y="143"/>
                  </a:cubicBezTo>
                  <a:cubicBezTo>
                    <a:pt x="50" y="14"/>
                    <a:pt x="50" y="14"/>
                    <a:pt x="50" y="14"/>
                  </a:cubicBezTo>
                  <a:cubicBezTo>
                    <a:pt x="54" y="14"/>
                    <a:pt x="54" y="14"/>
                    <a:pt x="54" y="14"/>
                  </a:cubicBezTo>
                  <a:lnTo>
                    <a:pt x="54" y="0"/>
                  </a:ln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íṩḻïḑe">
              <a:extLst>
                <a:ext uri="{FF2B5EF4-FFF2-40B4-BE49-F238E27FC236}">
                  <a16:creationId xmlns:a16="http://schemas.microsoft.com/office/drawing/2014/main" id="{08B33E39-27B5-4C6D-B7F6-57FEA0C4344A}"/>
                </a:ext>
              </a:extLst>
            </p:cNvPr>
            <p:cNvSpPr/>
            <p:nvPr/>
          </p:nvSpPr>
          <p:spPr bwMode="auto">
            <a:xfrm>
              <a:off x="7321215" y="4469832"/>
              <a:ext cx="85285" cy="206605"/>
            </a:xfrm>
            <a:custGeom>
              <a:avLst/>
              <a:gdLst>
                <a:gd name="T0" fmla="*/ 17 w 34"/>
                <a:gd name="T1" fmla="*/ 83 h 83"/>
                <a:gd name="T2" fmla="*/ 17 w 34"/>
                <a:gd name="T3" fmla="*/ 83 h 83"/>
                <a:gd name="T4" fmla="*/ 0 w 34"/>
                <a:gd name="T5" fmla="*/ 66 h 83"/>
                <a:gd name="T6" fmla="*/ 0 w 34"/>
                <a:gd name="T7" fmla="*/ 0 h 83"/>
                <a:gd name="T8" fmla="*/ 34 w 34"/>
                <a:gd name="T9" fmla="*/ 0 h 83"/>
                <a:gd name="T10" fmla="*/ 34 w 34"/>
                <a:gd name="T11" fmla="*/ 66 h 83"/>
                <a:gd name="T12" fmla="*/ 17 w 34"/>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34" h="83">
                  <a:moveTo>
                    <a:pt x="17" y="83"/>
                  </a:moveTo>
                  <a:cubicBezTo>
                    <a:pt x="17" y="83"/>
                    <a:pt x="17" y="83"/>
                    <a:pt x="17" y="83"/>
                  </a:cubicBezTo>
                  <a:cubicBezTo>
                    <a:pt x="8" y="83"/>
                    <a:pt x="0" y="76"/>
                    <a:pt x="0" y="66"/>
                  </a:cubicBezTo>
                  <a:cubicBezTo>
                    <a:pt x="0" y="0"/>
                    <a:pt x="0" y="0"/>
                    <a:pt x="0" y="0"/>
                  </a:cubicBezTo>
                  <a:cubicBezTo>
                    <a:pt x="34" y="0"/>
                    <a:pt x="34" y="0"/>
                    <a:pt x="34" y="0"/>
                  </a:cubicBezTo>
                  <a:cubicBezTo>
                    <a:pt x="34" y="66"/>
                    <a:pt x="34" y="66"/>
                    <a:pt x="34" y="66"/>
                  </a:cubicBezTo>
                  <a:cubicBezTo>
                    <a:pt x="34" y="76"/>
                    <a:pt x="26" y="83"/>
                    <a:pt x="17" y="83"/>
                  </a:cubicBezTo>
                  <a:close/>
                </a:path>
              </a:pathLst>
            </a:custGeom>
            <a:solidFill>
              <a:srgbClr val="EC82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ïS1îḓê">
              <a:extLst>
                <a:ext uri="{FF2B5EF4-FFF2-40B4-BE49-F238E27FC236}">
                  <a16:creationId xmlns:a16="http://schemas.microsoft.com/office/drawing/2014/main" id="{7FC9CFB0-6084-4337-A1B1-FE481A6DC0BD}"/>
                </a:ext>
              </a:extLst>
            </p:cNvPr>
            <p:cNvSpPr/>
            <p:nvPr/>
          </p:nvSpPr>
          <p:spPr bwMode="auto">
            <a:xfrm>
              <a:off x="7316409" y="4247613"/>
              <a:ext cx="94895" cy="32433"/>
            </a:xfrm>
            <a:prstGeom prst="rect">
              <a:avLst/>
            </a:prstGeom>
            <a:solidFill>
              <a:srgbClr val="5654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ïş1iḓè">
              <a:extLst>
                <a:ext uri="{FF2B5EF4-FFF2-40B4-BE49-F238E27FC236}">
                  <a16:creationId xmlns:a16="http://schemas.microsoft.com/office/drawing/2014/main" id="{7940D007-9AE4-4DDB-A43B-FD690300C40B}"/>
                </a:ext>
              </a:extLst>
            </p:cNvPr>
            <p:cNvSpPr/>
            <p:nvPr/>
          </p:nvSpPr>
          <p:spPr bwMode="auto">
            <a:xfrm>
              <a:off x="7111006" y="4280045"/>
              <a:ext cx="135735" cy="414412"/>
            </a:xfrm>
            <a:custGeom>
              <a:avLst/>
              <a:gdLst>
                <a:gd name="T0" fmla="*/ 54 w 54"/>
                <a:gd name="T1" fmla="*/ 0 h 166"/>
                <a:gd name="T2" fmla="*/ 0 w 54"/>
                <a:gd name="T3" fmla="*/ 0 h 166"/>
                <a:gd name="T4" fmla="*/ 0 w 54"/>
                <a:gd name="T5" fmla="*/ 14 h 166"/>
                <a:gd name="T6" fmla="*/ 4 w 54"/>
                <a:gd name="T7" fmla="*/ 14 h 166"/>
                <a:gd name="T8" fmla="*/ 4 w 54"/>
                <a:gd name="T9" fmla="*/ 143 h 166"/>
                <a:gd name="T10" fmla="*/ 27 w 54"/>
                <a:gd name="T11" fmla="*/ 166 h 166"/>
                <a:gd name="T12" fmla="*/ 50 w 54"/>
                <a:gd name="T13" fmla="*/ 143 h 166"/>
                <a:gd name="T14" fmla="*/ 50 w 54"/>
                <a:gd name="T15" fmla="*/ 14 h 166"/>
                <a:gd name="T16" fmla="*/ 54 w 54"/>
                <a:gd name="T17" fmla="*/ 14 h 166"/>
                <a:gd name="T18" fmla="*/ 54 w 54"/>
                <a:gd name="T1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166">
                  <a:moveTo>
                    <a:pt x="54" y="0"/>
                  </a:moveTo>
                  <a:cubicBezTo>
                    <a:pt x="0" y="0"/>
                    <a:pt x="0" y="0"/>
                    <a:pt x="0" y="0"/>
                  </a:cubicBezTo>
                  <a:cubicBezTo>
                    <a:pt x="0" y="14"/>
                    <a:pt x="0" y="14"/>
                    <a:pt x="0" y="14"/>
                  </a:cubicBezTo>
                  <a:cubicBezTo>
                    <a:pt x="4" y="14"/>
                    <a:pt x="4" y="14"/>
                    <a:pt x="4" y="14"/>
                  </a:cubicBezTo>
                  <a:cubicBezTo>
                    <a:pt x="4" y="143"/>
                    <a:pt x="4" y="143"/>
                    <a:pt x="4" y="143"/>
                  </a:cubicBezTo>
                  <a:cubicBezTo>
                    <a:pt x="4" y="156"/>
                    <a:pt x="14" y="166"/>
                    <a:pt x="27" y="166"/>
                  </a:cubicBezTo>
                  <a:cubicBezTo>
                    <a:pt x="40" y="166"/>
                    <a:pt x="50" y="156"/>
                    <a:pt x="50" y="143"/>
                  </a:cubicBezTo>
                  <a:cubicBezTo>
                    <a:pt x="50" y="14"/>
                    <a:pt x="50" y="14"/>
                    <a:pt x="50" y="14"/>
                  </a:cubicBezTo>
                  <a:cubicBezTo>
                    <a:pt x="54" y="14"/>
                    <a:pt x="54" y="14"/>
                    <a:pt x="54" y="14"/>
                  </a:cubicBezTo>
                  <a:lnTo>
                    <a:pt x="54" y="0"/>
                  </a:lnTo>
                  <a:close/>
                </a:path>
              </a:pathLst>
            </a:custGeom>
            <a:solidFill>
              <a:srgbClr val="CEE5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íŝliḓè">
              <a:extLst>
                <a:ext uri="{FF2B5EF4-FFF2-40B4-BE49-F238E27FC236}">
                  <a16:creationId xmlns:a16="http://schemas.microsoft.com/office/drawing/2014/main" id="{22FBF141-8085-4A3A-994B-1AD57429B709}"/>
                </a:ext>
              </a:extLst>
            </p:cNvPr>
            <p:cNvSpPr/>
            <p:nvPr/>
          </p:nvSpPr>
          <p:spPr bwMode="auto">
            <a:xfrm>
              <a:off x="7136232" y="4422987"/>
              <a:ext cx="85285" cy="253452"/>
            </a:xfrm>
            <a:custGeom>
              <a:avLst/>
              <a:gdLst>
                <a:gd name="T0" fmla="*/ 17 w 34"/>
                <a:gd name="T1" fmla="*/ 102 h 102"/>
                <a:gd name="T2" fmla="*/ 17 w 34"/>
                <a:gd name="T3" fmla="*/ 102 h 102"/>
                <a:gd name="T4" fmla="*/ 0 w 34"/>
                <a:gd name="T5" fmla="*/ 85 h 102"/>
                <a:gd name="T6" fmla="*/ 0 w 34"/>
                <a:gd name="T7" fmla="*/ 0 h 102"/>
                <a:gd name="T8" fmla="*/ 34 w 34"/>
                <a:gd name="T9" fmla="*/ 0 h 102"/>
                <a:gd name="T10" fmla="*/ 34 w 34"/>
                <a:gd name="T11" fmla="*/ 85 h 102"/>
                <a:gd name="T12" fmla="*/ 17 w 34"/>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34" h="102">
                  <a:moveTo>
                    <a:pt x="17" y="102"/>
                  </a:moveTo>
                  <a:cubicBezTo>
                    <a:pt x="17" y="102"/>
                    <a:pt x="17" y="102"/>
                    <a:pt x="17" y="102"/>
                  </a:cubicBezTo>
                  <a:cubicBezTo>
                    <a:pt x="8" y="102"/>
                    <a:pt x="0" y="95"/>
                    <a:pt x="0" y="85"/>
                  </a:cubicBezTo>
                  <a:cubicBezTo>
                    <a:pt x="0" y="0"/>
                    <a:pt x="0" y="0"/>
                    <a:pt x="0" y="0"/>
                  </a:cubicBezTo>
                  <a:cubicBezTo>
                    <a:pt x="34" y="0"/>
                    <a:pt x="34" y="0"/>
                    <a:pt x="34" y="0"/>
                  </a:cubicBezTo>
                  <a:cubicBezTo>
                    <a:pt x="34" y="85"/>
                    <a:pt x="34" y="85"/>
                    <a:pt x="34" y="85"/>
                  </a:cubicBezTo>
                  <a:cubicBezTo>
                    <a:pt x="34" y="95"/>
                    <a:pt x="26" y="102"/>
                    <a:pt x="17" y="102"/>
                  </a:cubicBez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îṩḷíḋè">
              <a:extLst>
                <a:ext uri="{FF2B5EF4-FFF2-40B4-BE49-F238E27FC236}">
                  <a16:creationId xmlns:a16="http://schemas.microsoft.com/office/drawing/2014/main" id="{24E829BC-5975-4322-A44A-24D09C0F1DD4}"/>
                </a:ext>
              </a:extLst>
            </p:cNvPr>
            <p:cNvSpPr/>
            <p:nvPr/>
          </p:nvSpPr>
          <p:spPr bwMode="auto">
            <a:xfrm>
              <a:off x="7131426" y="4247614"/>
              <a:ext cx="94895" cy="32433"/>
            </a:xfrm>
            <a:prstGeom prst="rect">
              <a:avLst/>
            </a:prstGeom>
            <a:solidFill>
              <a:srgbClr val="5654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íšļíḍè">
              <a:extLst>
                <a:ext uri="{FF2B5EF4-FFF2-40B4-BE49-F238E27FC236}">
                  <a16:creationId xmlns:a16="http://schemas.microsoft.com/office/drawing/2014/main" id="{D81F4799-6172-40EC-A38D-8C635A101C94}"/>
                </a:ext>
              </a:extLst>
            </p:cNvPr>
            <p:cNvSpPr/>
            <p:nvPr/>
          </p:nvSpPr>
          <p:spPr bwMode="auto">
            <a:xfrm>
              <a:off x="7020920" y="4379743"/>
              <a:ext cx="684680" cy="446844"/>
            </a:xfrm>
            <a:custGeom>
              <a:avLst/>
              <a:gdLst>
                <a:gd name="T0" fmla="*/ 570 w 570"/>
                <a:gd name="T1" fmla="*/ 372 h 372"/>
                <a:gd name="T2" fmla="*/ 0 w 570"/>
                <a:gd name="T3" fmla="*/ 372 h 372"/>
                <a:gd name="T4" fmla="*/ 0 w 570"/>
                <a:gd name="T5" fmla="*/ 0 h 372"/>
                <a:gd name="T6" fmla="*/ 570 w 570"/>
                <a:gd name="T7" fmla="*/ 0 h 372"/>
                <a:gd name="T8" fmla="*/ 570 w 570"/>
                <a:gd name="T9" fmla="*/ 372 h 372"/>
                <a:gd name="T10" fmla="*/ 25 w 570"/>
                <a:gd name="T11" fmla="*/ 347 h 372"/>
                <a:gd name="T12" fmla="*/ 545 w 570"/>
                <a:gd name="T13" fmla="*/ 347 h 372"/>
                <a:gd name="T14" fmla="*/ 545 w 570"/>
                <a:gd name="T15" fmla="*/ 25 h 372"/>
                <a:gd name="T16" fmla="*/ 25 w 570"/>
                <a:gd name="T17" fmla="*/ 25 h 372"/>
                <a:gd name="T18" fmla="*/ 25 w 570"/>
                <a:gd name="T19" fmla="*/ 34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0" h="372">
                  <a:moveTo>
                    <a:pt x="570" y="372"/>
                  </a:moveTo>
                  <a:lnTo>
                    <a:pt x="0" y="372"/>
                  </a:lnTo>
                  <a:lnTo>
                    <a:pt x="0" y="0"/>
                  </a:lnTo>
                  <a:lnTo>
                    <a:pt x="570" y="0"/>
                  </a:lnTo>
                  <a:lnTo>
                    <a:pt x="570" y="372"/>
                  </a:lnTo>
                  <a:close/>
                  <a:moveTo>
                    <a:pt x="25" y="347"/>
                  </a:moveTo>
                  <a:lnTo>
                    <a:pt x="545" y="347"/>
                  </a:lnTo>
                  <a:lnTo>
                    <a:pt x="545" y="25"/>
                  </a:lnTo>
                  <a:lnTo>
                    <a:pt x="25" y="25"/>
                  </a:lnTo>
                  <a:lnTo>
                    <a:pt x="25" y="347"/>
                  </a:lnTo>
                  <a:close/>
                </a:path>
              </a:pathLst>
            </a:custGeom>
            <a:solidFill>
              <a:srgbClr val="565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8" name="矩形 107">
            <a:extLst>
              <a:ext uri="{FF2B5EF4-FFF2-40B4-BE49-F238E27FC236}">
                <a16:creationId xmlns:a16="http://schemas.microsoft.com/office/drawing/2014/main" id="{ADE3888D-0E11-491B-97F4-C550258AE2DD}"/>
              </a:ext>
            </a:extLst>
          </p:cNvPr>
          <p:cNvSpPr/>
          <p:nvPr/>
        </p:nvSpPr>
        <p:spPr>
          <a:xfrm>
            <a:off x="695323" y="997098"/>
            <a:ext cx="4644000" cy="5000221"/>
          </a:xfrm>
          <a:prstGeom prst="rect">
            <a:avLst/>
          </a:prstGeom>
          <a:noFill/>
          <a:ln w="3175">
            <a:solidFill>
              <a:srgbClr val="283C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0" name="Picture 109">
            <a:extLst>
              <a:ext uri="{FF2B5EF4-FFF2-40B4-BE49-F238E27FC236}">
                <a16:creationId xmlns:a16="http://schemas.microsoft.com/office/drawing/2014/main" id="{12717815-EA6E-FF22-EA36-DD5E441FB62D}"/>
              </a:ext>
            </a:extLst>
          </p:cNvPr>
          <p:cNvPicPr>
            <a:picLocks noChangeAspect="1"/>
          </p:cNvPicPr>
          <p:nvPr/>
        </p:nvPicPr>
        <p:blipFill>
          <a:blip r:embed="rId3"/>
          <a:stretch>
            <a:fillRect/>
          </a:stretch>
        </p:blipFill>
        <p:spPr>
          <a:xfrm>
            <a:off x="744558" y="1494667"/>
            <a:ext cx="4594765" cy="3769265"/>
          </a:xfrm>
          <a:prstGeom prst="rect">
            <a:avLst/>
          </a:prstGeom>
        </p:spPr>
      </p:pic>
      <p:sp>
        <p:nvSpPr>
          <p:cNvPr id="4" name="灯片编号占位符 3">
            <a:extLst>
              <a:ext uri="{FF2B5EF4-FFF2-40B4-BE49-F238E27FC236}">
                <a16:creationId xmlns:a16="http://schemas.microsoft.com/office/drawing/2014/main" id="{D10AAFA1-43B5-4C58-8B20-D1B633061D13}"/>
              </a:ext>
            </a:extLst>
          </p:cNvPr>
          <p:cNvSpPr>
            <a:spLocks noGrp="1"/>
          </p:cNvSpPr>
          <p:nvPr>
            <p:ph type="sldNum" sz="quarter" idx="12"/>
          </p:nvPr>
        </p:nvSpPr>
        <p:spPr/>
        <p:txBody>
          <a:bodyPr/>
          <a:lstStyle/>
          <a:p>
            <a:fld id="{DE889C00-3007-445F-903C-C55D6E6A648E}" type="slidenum">
              <a:rPr lang="zh-CN" altLang="en-US" smtClean="0"/>
              <a:pPr/>
              <a:t>7</a:t>
            </a:fld>
            <a:endParaRPr lang="zh-CN" altLang="en-US"/>
          </a:p>
        </p:txBody>
      </p:sp>
    </p:spTree>
    <p:extLst>
      <p:ext uri="{BB962C8B-B14F-4D97-AF65-F5344CB8AC3E}">
        <p14:creationId xmlns:p14="http://schemas.microsoft.com/office/powerpoint/2010/main" val="172971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7D36AB-5637-4C46-A97D-041BE42A7F21}"/>
              </a:ext>
            </a:extLst>
          </p:cNvPr>
          <p:cNvSpPr>
            <a:spLocks noGrp="1"/>
          </p:cNvSpPr>
          <p:nvPr>
            <p:ph type="title"/>
          </p:nvPr>
        </p:nvSpPr>
        <p:spPr>
          <a:xfrm>
            <a:off x="3611880" y="230255"/>
            <a:ext cx="7990840" cy="480131"/>
          </a:xfrm>
        </p:spPr>
        <p:txBody>
          <a:bodyPr/>
          <a:lstStyle/>
          <a:p>
            <a:r>
              <a:rPr lang="en-US" altLang="zh-CN" dirty="0"/>
              <a:t>Background-Lightweight</a:t>
            </a:r>
            <a:r>
              <a:rPr lang="zh-CN" altLang="en-US" dirty="0"/>
              <a:t> </a:t>
            </a:r>
            <a:r>
              <a:rPr lang="en-US" altLang="zh-CN" dirty="0"/>
              <a:t>Cipher</a:t>
            </a:r>
            <a:r>
              <a:rPr lang="en-GB" altLang="zh-CN" dirty="0"/>
              <a:t> </a:t>
            </a:r>
            <a:endParaRPr lang="zh-CN" altLang="en-US" dirty="0"/>
          </a:p>
        </p:txBody>
      </p:sp>
      <p:sp>
        <p:nvSpPr>
          <p:cNvPr id="3" name="ïšḷîḋé">
            <a:extLst>
              <a:ext uri="{FF2B5EF4-FFF2-40B4-BE49-F238E27FC236}">
                <a16:creationId xmlns:a16="http://schemas.microsoft.com/office/drawing/2014/main" id="{DCFABCB9-CB99-47F8-8DB1-7A95405A9C6C}"/>
              </a:ext>
            </a:extLst>
          </p:cNvPr>
          <p:cNvSpPr/>
          <p:nvPr/>
        </p:nvSpPr>
        <p:spPr>
          <a:xfrm>
            <a:off x="1631312" y="2130397"/>
            <a:ext cx="8929373" cy="3900013"/>
          </a:xfrm>
          <a:prstGeom prst="rect">
            <a:avLst/>
          </a:prstGeom>
          <a:noFill/>
          <a:ln w="12700" cap="rnd">
            <a:solidFill>
              <a:schemeClr val="bg1">
                <a:lumMod val="7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 name="îšļîḑe">
            <a:extLst>
              <a:ext uri="{FF2B5EF4-FFF2-40B4-BE49-F238E27FC236}">
                <a16:creationId xmlns:a16="http://schemas.microsoft.com/office/drawing/2014/main" id="{DC1566A8-7595-4054-9612-8CF03E1F499E}"/>
              </a:ext>
            </a:extLst>
          </p:cNvPr>
          <p:cNvSpPr/>
          <p:nvPr/>
        </p:nvSpPr>
        <p:spPr>
          <a:xfrm>
            <a:off x="1631313" y="1064713"/>
            <a:ext cx="8929374" cy="1065684"/>
          </a:xfrm>
          <a:prstGeom prst="rect">
            <a:avLst/>
          </a:prstGeom>
          <a:solidFill>
            <a:schemeClr val="tx2"/>
          </a:solidFill>
          <a:ln w="12700" cap="rnd">
            <a:solidFill>
              <a:schemeClr val="tx2">
                <a:alpha val="99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r>
              <a:rPr lang="en-US" altLang="zh-CN" sz="2000" dirty="0">
                <a:solidFill>
                  <a:schemeClr val="bg1"/>
                </a:solidFill>
              </a:rPr>
              <a:t>THE</a:t>
            </a:r>
            <a:r>
              <a:rPr lang="zh-CN" altLang="en-US" sz="2000" dirty="0">
                <a:solidFill>
                  <a:schemeClr val="bg1"/>
                </a:solidFill>
              </a:rPr>
              <a:t> </a:t>
            </a:r>
            <a:r>
              <a:rPr lang="en-US" altLang="zh-CN" sz="2000" dirty="0">
                <a:solidFill>
                  <a:schemeClr val="bg1"/>
                </a:solidFill>
              </a:rPr>
              <a:t>ADVANTAGES of</a:t>
            </a:r>
            <a:r>
              <a:rPr lang="zh-CN" altLang="en-US" sz="2000" dirty="0">
                <a:solidFill>
                  <a:schemeClr val="bg1"/>
                </a:solidFill>
              </a:rPr>
              <a:t> </a:t>
            </a:r>
            <a:r>
              <a:rPr lang="en-US" altLang="zh-CN" sz="2000" dirty="0">
                <a:solidFill>
                  <a:schemeClr val="bg1"/>
                </a:solidFill>
              </a:rPr>
              <a:t>KATAN</a:t>
            </a:r>
            <a:r>
              <a:rPr lang="zh-CN" altLang="en-US" sz="2000" dirty="0">
                <a:solidFill>
                  <a:schemeClr val="bg1"/>
                </a:solidFill>
              </a:rPr>
              <a:t> </a:t>
            </a:r>
            <a:r>
              <a:rPr lang="en-US" altLang="zh-CN" sz="2000" dirty="0">
                <a:solidFill>
                  <a:schemeClr val="bg1"/>
                </a:solidFill>
              </a:rPr>
              <a:t>FAMILIY</a:t>
            </a:r>
          </a:p>
        </p:txBody>
      </p:sp>
      <p:sp>
        <p:nvSpPr>
          <p:cNvPr id="10" name="文本框 31">
            <a:extLst>
              <a:ext uri="{FF2B5EF4-FFF2-40B4-BE49-F238E27FC236}">
                <a16:creationId xmlns:a16="http://schemas.microsoft.com/office/drawing/2014/main" id="{46C44B9A-29CA-C017-AF6C-E4322DAB1302}"/>
              </a:ext>
            </a:extLst>
          </p:cNvPr>
          <p:cNvSpPr txBox="1"/>
          <p:nvPr/>
        </p:nvSpPr>
        <p:spPr>
          <a:xfrm>
            <a:off x="1631310" y="2130397"/>
            <a:ext cx="8929372" cy="39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171450" indent="-171450" defTabSz="914377">
              <a:lnSpc>
                <a:spcPct val="120000"/>
              </a:lnSpc>
              <a:spcBef>
                <a:spcPct val="0"/>
              </a:spcBef>
              <a:buFont typeface="Arial" panose="020B0604020202020204" pitchFamily="34" charset="0"/>
              <a:buChar char="•"/>
              <a:defRPr sz="1100">
                <a:cs typeface="+mn-ea"/>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pPr algn="just"/>
            <a:r>
              <a:rPr lang="en-US" altLang="zh-CN" sz="1800" dirty="0">
                <a:latin typeface="Arial" panose="020B0604020202020204" pitchFamily="34" charset="0"/>
                <a:cs typeface="Arial" panose="020B0604020202020204" pitchFamily="34" charset="0"/>
              </a:rPr>
              <a:t>KATAN</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family</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has</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implemented</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the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8-bit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LFSR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counter.</a:t>
            </a:r>
          </a:p>
          <a:p>
            <a:pPr algn="just"/>
            <a:r>
              <a:rPr lang="en-US" altLang="zh-CN" sz="1800" dirty="0">
                <a:latin typeface="Arial" panose="020B0604020202020204" pitchFamily="34" charset="0"/>
                <a:cs typeface="Arial" panose="020B0604020202020204" pitchFamily="34" charset="0"/>
              </a:rPr>
              <a:t>The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8-bit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LFSR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counter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took</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60</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gates,</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but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8-bit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counter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took</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80</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gates.</a:t>
            </a:r>
          </a:p>
          <a:p>
            <a:pPr algn="just"/>
            <a:r>
              <a:rPr lang="en-US" altLang="zh-CN" sz="1800" dirty="0">
                <a:latin typeface="Arial" panose="020B0604020202020204" pitchFamily="34" charset="0"/>
                <a:cs typeface="Arial" panose="020B0604020202020204" pitchFamily="34" charset="0"/>
              </a:rPr>
              <a:t>The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speed</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of</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the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8-bit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LFSR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is</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shorter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than</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the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one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for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8-bit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counter.</a:t>
            </a:r>
          </a:p>
          <a:p>
            <a:pPr algn="just"/>
            <a:r>
              <a:rPr lang="en-US" altLang="zh-CN" sz="1800" dirty="0">
                <a:latin typeface="Arial" panose="020B0604020202020204" pitchFamily="34" charset="0"/>
                <a:cs typeface="Arial" panose="020B0604020202020204" pitchFamily="34" charset="0"/>
              </a:rPr>
              <a:t>The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8-bit</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LFSR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counter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is</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more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irregular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manner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than</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in</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a</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counter,</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can</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enhance</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security</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of</a:t>
            </a: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KATAN.</a:t>
            </a:r>
          </a:p>
          <a:p>
            <a:pPr algn="just"/>
            <a:r>
              <a:rPr lang="en-US" altLang="zh-CN" sz="1800" dirty="0">
                <a:latin typeface="Arial" panose="020B0604020202020204" pitchFamily="34" charset="0"/>
                <a:cs typeface="Arial" panose="020B0604020202020204" pitchFamily="34" charset="0"/>
              </a:rPr>
              <a:t>So far, full-rounds(254) KATAN still provides adequate security.</a:t>
            </a:r>
          </a:p>
        </p:txBody>
      </p:sp>
      <p:sp>
        <p:nvSpPr>
          <p:cNvPr id="5" name="灯片编号占位符 4">
            <a:extLst>
              <a:ext uri="{FF2B5EF4-FFF2-40B4-BE49-F238E27FC236}">
                <a16:creationId xmlns:a16="http://schemas.microsoft.com/office/drawing/2014/main" id="{4590631C-5320-8C32-C661-7FE7191D1063}"/>
              </a:ext>
            </a:extLst>
          </p:cNvPr>
          <p:cNvSpPr>
            <a:spLocks noGrp="1"/>
          </p:cNvSpPr>
          <p:nvPr>
            <p:ph type="sldNum" sz="quarter" idx="12"/>
          </p:nvPr>
        </p:nvSpPr>
        <p:spPr/>
        <p:txBody>
          <a:bodyPr/>
          <a:lstStyle/>
          <a:p>
            <a:fld id="{DE889C00-3007-445F-903C-C55D6E6A648E}" type="slidenum">
              <a:rPr lang="zh-CN" altLang="en-US" smtClean="0"/>
              <a:pPr/>
              <a:t>8</a:t>
            </a:fld>
            <a:endParaRPr lang="zh-CN" altLang="en-US"/>
          </a:p>
        </p:txBody>
      </p:sp>
    </p:spTree>
    <p:extLst>
      <p:ext uri="{BB962C8B-B14F-4D97-AF65-F5344CB8AC3E}">
        <p14:creationId xmlns:p14="http://schemas.microsoft.com/office/powerpoint/2010/main" val="223543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FD609-8BBF-49BD-9C23-BD4CFE3AE9D2}"/>
              </a:ext>
            </a:extLst>
          </p:cNvPr>
          <p:cNvSpPr>
            <a:spLocks noGrp="1"/>
          </p:cNvSpPr>
          <p:nvPr>
            <p:ph type="title"/>
          </p:nvPr>
        </p:nvSpPr>
        <p:spPr>
          <a:xfrm>
            <a:off x="3611880" y="230255"/>
            <a:ext cx="7990840" cy="480131"/>
          </a:xfrm>
        </p:spPr>
        <p:txBody>
          <a:bodyPr/>
          <a:lstStyle/>
          <a:p>
            <a:r>
              <a:rPr lang="en-US" altLang="zh-CN" dirty="0"/>
              <a:t>Background-Differential</a:t>
            </a:r>
            <a:r>
              <a:rPr lang="zh-CN" altLang="en-US" dirty="0"/>
              <a:t> </a:t>
            </a:r>
            <a:r>
              <a:rPr lang="en-US" altLang="zh-CN" dirty="0"/>
              <a:t>Attacks</a:t>
            </a:r>
            <a:r>
              <a:rPr lang="en-GB" altLang="zh-CN" dirty="0"/>
              <a:t> </a:t>
            </a:r>
            <a:endParaRPr lang="zh-CN" altLang="en-US" dirty="0"/>
          </a:p>
        </p:txBody>
      </p:sp>
      <p:sp>
        <p:nvSpPr>
          <p:cNvPr id="3" name="矩形: 圆角 2">
            <a:extLst>
              <a:ext uri="{FF2B5EF4-FFF2-40B4-BE49-F238E27FC236}">
                <a16:creationId xmlns:a16="http://schemas.microsoft.com/office/drawing/2014/main" id="{C2C46DFA-CE56-4326-829F-0DC5639127AB}"/>
              </a:ext>
            </a:extLst>
          </p:cNvPr>
          <p:cNvSpPr/>
          <p:nvPr/>
        </p:nvSpPr>
        <p:spPr>
          <a:xfrm>
            <a:off x="-95251" y="1161400"/>
            <a:ext cx="11591925" cy="1404000"/>
          </a:xfrm>
          <a:prstGeom prst="roundRect">
            <a:avLst>
              <a:gd name="adj" fmla="val 4319"/>
            </a:avLst>
          </a:prstGeom>
          <a:solidFill>
            <a:srgbClr val="519D9E"/>
          </a:solidFill>
          <a:ln>
            <a:noFill/>
          </a:ln>
          <a:effectLst>
            <a:outerShdw blurRad="508000" dist="1016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2986398-8379-4A7E-A6A7-67CE8B94E01C}"/>
              </a:ext>
            </a:extLst>
          </p:cNvPr>
          <p:cNvSpPr txBox="1"/>
          <p:nvPr/>
        </p:nvSpPr>
        <p:spPr>
          <a:xfrm>
            <a:off x="615950" y="1322515"/>
            <a:ext cx="10524454" cy="743152"/>
          </a:xfrm>
          <a:prstGeom prst="rect">
            <a:avLst/>
          </a:prstGeom>
          <a:noFill/>
        </p:spPr>
        <p:txBody>
          <a:bodyPr wrap="square">
            <a:spAutoFit/>
          </a:bodyPr>
          <a:lstStyle/>
          <a:p>
            <a:pPr algn="just">
              <a:lnSpc>
                <a:spcPct val="110000"/>
              </a:lnSpc>
            </a:pPr>
            <a:r>
              <a:rPr lang="en-US" altLang="zh-CN" sz="2000" dirty="0">
                <a:solidFill>
                  <a:schemeClr val="bg1"/>
                </a:solidFill>
                <a:latin typeface="Arial" panose="020B0604020202020204" pitchFamily="34" charset="0"/>
                <a:cs typeface="Arial" panose="020B0604020202020204" pitchFamily="34" charset="0"/>
              </a:rPr>
              <a:t>The differential attack is one most effective methods to attack iterative block ciphers,  and it is an important index for evaluating the security of block ciphers.</a:t>
            </a:r>
          </a:p>
        </p:txBody>
      </p:sp>
      <p:sp>
        <p:nvSpPr>
          <p:cNvPr id="5" name="íṡḻiḑê">
            <a:extLst>
              <a:ext uri="{FF2B5EF4-FFF2-40B4-BE49-F238E27FC236}">
                <a16:creationId xmlns:a16="http://schemas.microsoft.com/office/drawing/2014/main" id="{88C74972-5B86-413F-B4CA-2EFA685F533C}"/>
              </a:ext>
            </a:extLst>
          </p:cNvPr>
          <p:cNvSpPr/>
          <p:nvPr/>
        </p:nvSpPr>
        <p:spPr>
          <a:xfrm>
            <a:off x="695325" y="3015190"/>
            <a:ext cx="6480000" cy="540000"/>
          </a:xfrm>
          <a:prstGeom prst="rect">
            <a:avLst/>
          </a:prstGeom>
          <a:solidFill>
            <a:srgbClr val="D1B6E1"/>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400" b="1" dirty="0">
                <a:latin typeface="Arial" panose="020B0604020202020204" pitchFamily="34" charset="0"/>
                <a:cs typeface="Arial" panose="020B0604020202020204" pitchFamily="34" charset="0"/>
              </a:rPr>
              <a:t>The</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process</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of</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Differential</a:t>
            </a:r>
            <a:r>
              <a:rPr lang="zh-CN" altLang="en-US" sz="2400" b="1"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Attack</a:t>
            </a:r>
            <a:r>
              <a:rPr lang="zh-CN" altLang="en-US" sz="2400" b="1" dirty="0">
                <a:latin typeface="Arial" panose="020B0604020202020204" pitchFamily="34" charset="0"/>
                <a:cs typeface="Arial" panose="020B0604020202020204" pitchFamily="34" charset="0"/>
              </a:rPr>
              <a:t>: </a:t>
            </a:r>
          </a:p>
        </p:txBody>
      </p:sp>
      <p:sp>
        <p:nvSpPr>
          <p:cNvPr id="6" name="í$lîďê">
            <a:extLst>
              <a:ext uri="{FF2B5EF4-FFF2-40B4-BE49-F238E27FC236}">
                <a16:creationId xmlns:a16="http://schemas.microsoft.com/office/drawing/2014/main" id="{A5BD27D9-D273-4A02-92A4-FE129843535C}"/>
              </a:ext>
            </a:extLst>
          </p:cNvPr>
          <p:cNvSpPr/>
          <p:nvPr/>
        </p:nvSpPr>
        <p:spPr>
          <a:xfrm>
            <a:off x="695325" y="3598029"/>
            <a:ext cx="6480000" cy="2710695"/>
          </a:xfrm>
          <a:prstGeom prst="rect">
            <a:avLst/>
          </a:prstGeom>
          <a:gradFill flip="none" rotWithShape="1">
            <a:gsLst>
              <a:gs pos="0">
                <a:srgbClr val="9DC8C8">
                  <a:lumMod val="40000"/>
                  <a:lumOff val="60000"/>
                </a:srgbClr>
              </a:gs>
              <a:gs pos="100000">
                <a:schemeClr val="bg1"/>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t" anchorCtr="0" forceAA="0" compatLnSpc="1">
            <a:prstTxWarp prst="textNoShape">
              <a:avLst/>
            </a:prstTxWarp>
            <a:normAutofit/>
          </a:bodyPr>
          <a:lstStyle/>
          <a:p>
            <a:pPr marL="171450" indent="-171450" algn="just">
              <a:lnSpc>
                <a:spcPct val="140000"/>
              </a:lnSpc>
              <a:buFont typeface="Arial" panose="020B0604020202020204" pitchFamily="34" charset="0"/>
              <a:buChar char="•"/>
              <a:tabLst>
                <a:tab pos="228594" algn="l"/>
              </a:tabLst>
              <a:defRPr/>
            </a:pPr>
            <a:r>
              <a:rPr lang="en-US" altLang="zh-CN" dirty="0">
                <a:solidFill>
                  <a:schemeClr val="tx1"/>
                </a:solidFill>
                <a:latin typeface="+mn-ea"/>
              </a:rPr>
              <a:t>Find</a:t>
            </a:r>
            <a:r>
              <a:rPr lang="zh-CN" altLang="en-US" dirty="0">
                <a:solidFill>
                  <a:schemeClr val="tx1"/>
                </a:solidFill>
                <a:latin typeface="+mn-ea"/>
              </a:rPr>
              <a:t> </a:t>
            </a:r>
            <a:r>
              <a:rPr lang="en-US" altLang="zh-CN" dirty="0">
                <a:solidFill>
                  <a:schemeClr val="tx1"/>
                </a:solidFill>
                <a:latin typeface="+mn-ea"/>
              </a:rPr>
              <a:t>the</a:t>
            </a:r>
            <a:r>
              <a:rPr lang="zh-CN" altLang="en-US" dirty="0">
                <a:solidFill>
                  <a:schemeClr val="tx1"/>
                </a:solidFill>
                <a:latin typeface="+mn-ea"/>
              </a:rPr>
              <a:t> </a:t>
            </a:r>
            <a:r>
              <a:rPr lang="en-US" altLang="zh-CN" dirty="0">
                <a:solidFill>
                  <a:schemeClr val="tx1"/>
                </a:solidFill>
                <a:latin typeface="+mn-ea"/>
              </a:rPr>
              <a:t>nonlinear</a:t>
            </a:r>
            <a:r>
              <a:rPr lang="zh-CN" altLang="en-US" dirty="0">
                <a:solidFill>
                  <a:schemeClr val="tx1"/>
                </a:solidFill>
                <a:latin typeface="+mn-ea"/>
              </a:rPr>
              <a:t> </a:t>
            </a:r>
            <a:r>
              <a:rPr lang="en-US" altLang="zh-CN" dirty="0">
                <a:solidFill>
                  <a:schemeClr val="tx1"/>
                </a:solidFill>
                <a:latin typeface="+mn-ea"/>
              </a:rPr>
              <a:t>part</a:t>
            </a:r>
            <a:r>
              <a:rPr lang="zh-CN" altLang="en-US" dirty="0">
                <a:solidFill>
                  <a:schemeClr val="tx1"/>
                </a:solidFill>
                <a:latin typeface="+mn-ea"/>
              </a:rPr>
              <a:t> </a:t>
            </a:r>
            <a:r>
              <a:rPr lang="en-US" altLang="zh-CN" dirty="0">
                <a:solidFill>
                  <a:schemeClr val="tx1"/>
                </a:solidFill>
                <a:latin typeface="+mn-ea"/>
              </a:rPr>
              <a:t>of</a:t>
            </a:r>
            <a:r>
              <a:rPr lang="zh-CN" altLang="en-US" dirty="0">
                <a:solidFill>
                  <a:schemeClr val="tx1"/>
                </a:solidFill>
                <a:latin typeface="+mn-ea"/>
              </a:rPr>
              <a:t> </a:t>
            </a:r>
            <a:r>
              <a:rPr lang="en-US" altLang="zh-CN" dirty="0">
                <a:solidFill>
                  <a:schemeClr val="tx1"/>
                </a:solidFill>
                <a:latin typeface="+mn-ea"/>
              </a:rPr>
              <a:t>the</a:t>
            </a:r>
            <a:r>
              <a:rPr lang="zh-CN" altLang="en-US" dirty="0">
                <a:solidFill>
                  <a:schemeClr val="tx1"/>
                </a:solidFill>
                <a:latin typeface="+mn-ea"/>
              </a:rPr>
              <a:t> </a:t>
            </a:r>
            <a:r>
              <a:rPr lang="en-US" altLang="zh-CN" dirty="0">
                <a:solidFill>
                  <a:schemeClr val="tx1"/>
                </a:solidFill>
                <a:latin typeface="+mn-ea"/>
              </a:rPr>
              <a:t>cipher,</a:t>
            </a:r>
            <a:r>
              <a:rPr lang="zh-CN" altLang="en-US" dirty="0">
                <a:solidFill>
                  <a:schemeClr val="tx1"/>
                </a:solidFill>
                <a:latin typeface="+mn-ea"/>
              </a:rPr>
              <a:t> </a:t>
            </a:r>
            <a:r>
              <a:rPr lang="en-US" altLang="zh-CN" dirty="0">
                <a:solidFill>
                  <a:schemeClr val="tx1"/>
                </a:solidFill>
                <a:latin typeface="+mn-ea"/>
              </a:rPr>
              <a:t>exp.</a:t>
            </a:r>
            <a:r>
              <a:rPr lang="zh-CN" altLang="en-US" dirty="0">
                <a:solidFill>
                  <a:schemeClr val="tx1"/>
                </a:solidFill>
                <a:latin typeface="+mn-ea"/>
              </a:rPr>
              <a:t> </a:t>
            </a:r>
            <a:r>
              <a:rPr lang="en-US" altLang="zh-CN" dirty="0">
                <a:solidFill>
                  <a:schemeClr val="tx1"/>
                </a:solidFill>
                <a:latin typeface="+mn-ea"/>
              </a:rPr>
              <a:t>S-BOX</a:t>
            </a:r>
            <a:r>
              <a:rPr lang="zh-CN" altLang="en-US" dirty="0">
                <a:solidFill>
                  <a:schemeClr val="tx1"/>
                </a:solidFill>
                <a:latin typeface="+mn-ea"/>
              </a:rPr>
              <a:t> </a:t>
            </a:r>
            <a:r>
              <a:rPr lang="en-US" altLang="zh-CN" dirty="0">
                <a:solidFill>
                  <a:schemeClr val="tx1"/>
                </a:solidFill>
                <a:latin typeface="+mn-ea"/>
              </a:rPr>
              <a:t>for</a:t>
            </a:r>
            <a:r>
              <a:rPr lang="zh-CN" altLang="en-US" dirty="0">
                <a:solidFill>
                  <a:schemeClr val="tx1"/>
                </a:solidFill>
                <a:latin typeface="+mn-ea"/>
              </a:rPr>
              <a:t> </a:t>
            </a:r>
            <a:r>
              <a:rPr lang="en-US" altLang="zh-CN" dirty="0">
                <a:solidFill>
                  <a:schemeClr val="tx1"/>
                </a:solidFill>
                <a:latin typeface="+mn-ea"/>
              </a:rPr>
              <a:t>Present,</a:t>
            </a:r>
            <a:r>
              <a:rPr lang="zh-CN" altLang="en-US" dirty="0">
                <a:solidFill>
                  <a:schemeClr val="tx1"/>
                </a:solidFill>
                <a:latin typeface="+mn-ea"/>
              </a:rPr>
              <a:t> </a:t>
            </a:r>
            <a:r>
              <a:rPr lang="en-US" altLang="zh-CN" dirty="0">
                <a:solidFill>
                  <a:schemeClr val="tx1"/>
                </a:solidFill>
                <a:latin typeface="+mn-ea"/>
              </a:rPr>
              <a:t>the</a:t>
            </a:r>
            <a:r>
              <a:rPr lang="zh-CN" altLang="en-US" dirty="0">
                <a:solidFill>
                  <a:schemeClr val="tx1"/>
                </a:solidFill>
                <a:latin typeface="+mn-ea"/>
              </a:rPr>
              <a:t> </a:t>
            </a:r>
            <a:r>
              <a:rPr lang="en-US" altLang="zh-CN" dirty="0">
                <a:solidFill>
                  <a:schemeClr val="tx1"/>
                </a:solidFill>
                <a:latin typeface="+mn-ea"/>
              </a:rPr>
              <a:t>bitwise AND of</a:t>
            </a:r>
            <a:r>
              <a:rPr lang="zh-CN" altLang="en-US" dirty="0">
                <a:solidFill>
                  <a:schemeClr val="tx1"/>
                </a:solidFill>
                <a:latin typeface="+mn-ea"/>
              </a:rPr>
              <a:t> </a:t>
            </a:r>
            <a:r>
              <a:rPr lang="en-US" altLang="zh-CN" dirty="0">
                <a:solidFill>
                  <a:schemeClr val="tx1"/>
                </a:solidFill>
                <a:latin typeface="+mn-ea"/>
              </a:rPr>
              <a:t>KATAN</a:t>
            </a:r>
          </a:p>
          <a:p>
            <a:pPr marL="171450" indent="-171450" algn="just">
              <a:lnSpc>
                <a:spcPct val="140000"/>
              </a:lnSpc>
              <a:buFont typeface="Arial" panose="020B0604020202020204" pitchFamily="34" charset="0"/>
              <a:buChar char="•"/>
              <a:tabLst>
                <a:tab pos="228594" algn="l"/>
              </a:tabLst>
              <a:defRPr/>
            </a:pPr>
            <a:r>
              <a:rPr lang="en-US" altLang="zh-CN" dirty="0">
                <a:solidFill>
                  <a:schemeClr val="tx1"/>
                </a:solidFill>
                <a:latin typeface="+mn-ea"/>
              </a:rPr>
              <a:t>Create</a:t>
            </a:r>
            <a:r>
              <a:rPr lang="zh-CN" altLang="en-US" dirty="0">
                <a:solidFill>
                  <a:schemeClr val="tx1"/>
                </a:solidFill>
                <a:latin typeface="+mn-ea"/>
              </a:rPr>
              <a:t> </a:t>
            </a:r>
            <a:r>
              <a:rPr lang="en-US" altLang="zh-CN" dirty="0">
                <a:solidFill>
                  <a:schemeClr val="tx1"/>
                </a:solidFill>
                <a:latin typeface="+mn-ea"/>
              </a:rPr>
              <a:t>Difference</a:t>
            </a:r>
            <a:r>
              <a:rPr lang="zh-CN" altLang="en-US" dirty="0">
                <a:solidFill>
                  <a:schemeClr val="tx1"/>
                </a:solidFill>
                <a:latin typeface="+mn-ea"/>
              </a:rPr>
              <a:t> </a:t>
            </a:r>
            <a:r>
              <a:rPr lang="en-US" altLang="zh-CN" dirty="0">
                <a:solidFill>
                  <a:schemeClr val="tx1"/>
                </a:solidFill>
                <a:latin typeface="+mn-ea"/>
              </a:rPr>
              <a:t>Distribution</a:t>
            </a:r>
            <a:r>
              <a:rPr lang="zh-CN" altLang="en-US" dirty="0">
                <a:solidFill>
                  <a:schemeClr val="tx1"/>
                </a:solidFill>
                <a:latin typeface="+mn-ea"/>
              </a:rPr>
              <a:t> </a:t>
            </a:r>
            <a:r>
              <a:rPr lang="en-US" altLang="zh-CN" dirty="0">
                <a:solidFill>
                  <a:schemeClr val="tx1"/>
                </a:solidFill>
                <a:latin typeface="+mn-ea"/>
              </a:rPr>
              <a:t>Table(DDT)</a:t>
            </a:r>
          </a:p>
          <a:p>
            <a:pPr marL="171450" indent="-171450" algn="just">
              <a:lnSpc>
                <a:spcPct val="140000"/>
              </a:lnSpc>
              <a:buFont typeface="Arial" panose="020B0604020202020204" pitchFamily="34" charset="0"/>
              <a:buChar char="•"/>
              <a:tabLst>
                <a:tab pos="228594" algn="l"/>
              </a:tabLst>
              <a:defRPr/>
            </a:pPr>
            <a:r>
              <a:rPr lang="en-US" altLang="zh-CN" dirty="0">
                <a:solidFill>
                  <a:schemeClr val="tx1"/>
                </a:solidFill>
                <a:latin typeface="+mn-ea"/>
              </a:rPr>
              <a:t>Use</a:t>
            </a:r>
            <a:r>
              <a:rPr lang="zh-CN" altLang="en-US" dirty="0">
                <a:solidFill>
                  <a:schemeClr val="tx1"/>
                </a:solidFill>
                <a:latin typeface="+mn-ea"/>
              </a:rPr>
              <a:t> </a:t>
            </a:r>
            <a:r>
              <a:rPr lang="en-US" altLang="zh-CN" dirty="0">
                <a:solidFill>
                  <a:schemeClr val="tx1"/>
                </a:solidFill>
                <a:latin typeface="+mn-ea"/>
              </a:rPr>
              <a:t>DDT</a:t>
            </a:r>
            <a:r>
              <a:rPr lang="zh-CN" altLang="en-US" dirty="0">
                <a:solidFill>
                  <a:schemeClr val="tx1"/>
                </a:solidFill>
                <a:latin typeface="+mn-ea"/>
              </a:rPr>
              <a:t> </a:t>
            </a:r>
            <a:r>
              <a:rPr lang="en-US" altLang="zh-CN" dirty="0">
                <a:solidFill>
                  <a:schemeClr val="tx1"/>
                </a:solidFill>
                <a:latin typeface="+mn-ea"/>
              </a:rPr>
              <a:t>to</a:t>
            </a:r>
            <a:r>
              <a:rPr lang="zh-CN" altLang="en-US" dirty="0">
                <a:solidFill>
                  <a:schemeClr val="tx1"/>
                </a:solidFill>
                <a:latin typeface="+mn-ea"/>
              </a:rPr>
              <a:t> </a:t>
            </a:r>
            <a:r>
              <a:rPr lang="en-US" altLang="zh-CN" dirty="0">
                <a:solidFill>
                  <a:schemeClr val="tx1"/>
                </a:solidFill>
                <a:latin typeface="+mn-ea"/>
              </a:rPr>
              <a:t>find</a:t>
            </a:r>
            <a:r>
              <a:rPr lang="zh-CN" altLang="en-US" dirty="0">
                <a:solidFill>
                  <a:schemeClr val="tx1"/>
                </a:solidFill>
                <a:latin typeface="+mn-ea"/>
              </a:rPr>
              <a:t> </a:t>
            </a:r>
            <a:r>
              <a:rPr lang="en-US" altLang="zh-CN" dirty="0">
                <a:solidFill>
                  <a:schemeClr val="tx1"/>
                </a:solidFill>
                <a:latin typeface="+mn-ea"/>
              </a:rPr>
              <a:t>the</a:t>
            </a:r>
            <a:r>
              <a:rPr lang="zh-CN" altLang="en-US" dirty="0">
                <a:solidFill>
                  <a:schemeClr val="tx1"/>
                </a:solidFill>
                <a:latin typeface="+mn-ea"/>
              </a:rPr>
              <a:t> </a:t>
            </a:r>
            <a:r>
              <a:rPr lang="en-US" altLang="zh-CN" dirty="0">
                <a:solidFill>
                  <a:schemeClr val="tx1"/>
                </a:solidFill>
                <a:latin typeface="+mn-ea"/>
              </a:rPr>
              <a:t>best</a:t>
            </a:r>
            <a:r>
              <a:rPr lang="zh-CN" altLang="en-US" dirty="0">
                <a:solidFill>
                  <a:schemeClr val="tx1"/>
                </a:solidFill>
                <a:latin typeface="+mn-ea"/>
              </a:rPr>
              <a:t> </a:t>
            </a:r>
            <a:r>
              <a:rPr lang="en-US" altLang="zh-CN" dirty="0">
                <a:solidFill>
                  <a:schemeClr val="tx1"/>
                </a:solidFill>
                <a:latin typeface="+mn-ea"/>
              </a:rPr>
              <a:t>differential</a:t>
            </a:r>
            <a:r>
              <a:rPr lang="zh-CN" altLang="en-US" dirty="0">
                <a:solidFill>
                  <a:schemeClr val="tx1"/>
                </a:solidFill>
                <a:latin typeface="+mn-ea"/>
              </a:rPr>
              <a:t> </a:t>
            </a:r>
            <a:r>
              <a:rPr lang="en-US" altLang="zh-CN" dirty="0">
                <a:solidFill>
                  <a:schemeClr val="tx1"/>
                </a:solidFill>
                <a:latin typeface="+mn-ea"/>
              </a:rPr>
              <a:t>path</a:t>
            </a:r>
          </a:p>
          <a:p>
            <a:pPr marL="171450" indent="-171450" algn="just">
              <a:lnSpc>
                <a:spcPct val="140000"/>
              </a:lnSpc>
              <a:buFont typeface="Arial" panose="020B0604020202020204" pitchFamily="34" charset="0"/>
              <a:buChar char="•"/>
              <a:tabLst>
                <a:tab pos="228594" algn="l"/>
              </a:tabLst>
              <a:defRPr/>
            </a:pPr>
            <a:r>
              <a:rPr lang="en-US" altLang="zh-CN" dirty="0">
                <a:solidFill>
                  <a:schemeClr val="tx1"/>
                </a:solidFill>
                <a:latin typeface="+mn-ea"/>
              </a:rPr>
              <a:t>Use</a:t>
            </a:r>
            <a:r>
              <a:rPr lang="zh-CN" altLang="en-US" dirty="0">
                <a:solidFill>
                  <a:schemeClr val="tx1"/>
                </a:solidFill>
                <a:latin typeface="+mn-ea"/>
              </a:rPr>
              <a:t> </a:t>
            </a:r>
            <a:r>
              <a:rPr lang="en-US" altLang="zh-CN" dirty="0">
                <a:solidFill>
                  <a:schemeClr val="tx1"/>
                </a:solidFill>
                <a:latin typeface="+mn-ea"/>
              </a:rPr>
              <a:t>the</a:t>
            </a:r>
            <a:r>
              <a:rPr lang="zh-CN" altLang="en-US" dirty="0">
                <a:solidFill>
                  <a:schemeClr val="tx1"/>
                </a:solidFill>
                <a:latin typeface="+mn-ea"/>
              </a:rPr>
              <a:t> </a:t>
            </a:r>
            <a:r>
              <a:rPr lang="en-US" altLang="zh-CN" dirty="0">
                <a:solidFill>
                  <a:schemeClr val="tx1"/>
                </a:solidFill>
                <a:latin typeface="+mn-ea"/>
              </a:rPr>
              <a:t>best</a:t>
            </a:r>
            <a:r>
              <a:rPr lang="zh-CN" altLang="en-US" dirty="0">
                <a:solidFill>
                  <a:schemeClr val="tx1"/>
                </a:solidFill>
                <a:latin typeface="+mn-ea"/>
              </a:rPr>
              <a:t> </a:t>
            </a:r>
            <a:r>
              <a:rPr lang="en-US" altLang="zh-CN" dirty="0">
                <a:solidFill>
                  <a:schemeClr val="tx1"/>
                </a:solidFill>
                <a:latin typeface="+mn-ea"/>
              </a:rPr>
              <a:t>differential</a:t>
            </a:r>
            <a:r>
              <a:rPr lang="zh-CN" altLang="en-US" dirty="0">
                <a:solidFill>
                  <a:schemeClr val="tx1"/>
                </a:solidFill>
                <a:latin typeface="+mn-ea"/>
              </a:rPr>
              <a:t> </a:t>
            </a:r>
            <a:r>
              <a:rPr lang="en-US" altLang="zh-CN" dirty="0">
                <a:solidFill>
                  <a:schemeClr val="tx1"/>
                </a:solidFill>
                <a:latin typeface="+mn-ea"/>
              </a:rPr>
              <a:t>path</a:t>
            </a:r>
            <a:r>
              <a:rPr lang="zh-CN" altLang="en-US" dirty="0">
                <a:solidFill>
                  <a:schemeClr val="tx1"/>
                </a:solidFill>
                <a:latin typeface="+mn-ea"/>
              </a:rPr>
              <a:t> </a:t>
            </a:r>
            <a:r>
              <a:rPr lang="en-US" altLang="zh-CN" dirty="0">
                <a:solidFill>
                  <a:schemeClr val="tx1"/>
                </a:solidFill>
                <a:latin typeface="+mn-ea"/>
              </a:rPr>
              <a:t>to</a:t>
            </a:r>
            <a:r>
              <a:rPr lang="zh-CN" altLang="en-US" dirty="0">
                <a:solidFill>
                  <a:schemeClr val="tx1"/>
                </a:solidFill>
                <a:latin typeface="+mn-ea"/>
              </a:rPr>
              <a:t> </a:t>
            </a:r>
            <a:r>
              <a:rPr lang="en-US" altLang="zh-CN" dirty="0">
                <a:solidFill>
                  <a:schemeClr val="tx1"/>
                </a:solidFill>
                <a:latin typeface="+mn-ea"/>
              </a:rPr>
              <a:t>create</a:t>
            </a:r>
            <a:r>
              <a:rPr lang="zh-CN" altLang="en-US" dirty="0">
                <a:solidFill>
                  <a:schemeClr val="tx1"/>
                </a:solidFill>
                <a:latin typeface="+mn-ea"/>
              </a:rPr>
              <a:t> </a:t>
            </a:r>
            <a:r>
              <a:rPr lang="en-US" altLang="zh-CN" dirty="0">
                <a:solidFill>
                  <a:schemeClr val="tx1"/>
                </a:solidFill>
                <a:latin typeface="+mn-ea"/>
              </a:rPr>
              <a:t>a</a:t>
            </a:r>
            <a:r>
              <a:rPr lang="zh-CN" altLang="en-US" dirty="0">
                <a:solidFill>
                  <a:schemeClr val="tx1"/>
                </a:solidFill>
                <a:latin typeface="+mn-ea"/>
              </a:rPr>
              <a:t> </a:t>
            </a:r>
            <a:r>
              <a:rPr lang="en-US" altLang="zh-CN" dirty="0">
                <a:solidFill>
                  <a:schemeClr val="tx1"/>
                </a:solidFill>
                <a:latin typeface="+mn-ea"/>
              </a:rPr>
              <a:t>valid</a:t>
            </a:r>
            <a:r>
              <a:rPr lang="zh-CN" altLang="en-US" dirty="0">
                <a:solidFill>
                  <a:schemeClr val="tx1"/>
                </a:solidFill>
                <a:latin typeface="+mn-ea"/>
              </a:rPr>
              <a:t> </a:t>
            </a:r>
            <a:r>
              <a:rPr lang="en-US" altLang="zh-CN" dirty="0">
                <a:solidFill>
                  <a:schemeClr val="tx1"/>
                </a:solidFill>
                <a:latin typeface="+mn-ea"/>
              </a:rPr>
              <a:t>distinguisher.</a:t>
            </a:r>
          </a:p>
        </p:txBody>
      </p:sp>
      <p:sp>
        <p:nvSpPr>
          <p:cNvPr id="82" name="矩形 81">
            <a:extLst>
              <a:ext uri="{FF2B5EF4-FFF2-40B4-BE49-F238E27FC236}">
                <a16:creationId xmlns:a16="http://schemas.microsoft.com/office/drawing/2014/main" id="{48F37808-36A5-495D-A6C3-0DE1F9020818}"/>
              </a:ext>
            </a:extLst>
          </p:cNvPr>
          <p:cNvSpPr/>
          <p:nvPr/>
        </p:nvSpPr>
        <p:spPr>
          <a:xfrm>
            <a:off x="0" y="6676524"/>
            <a:ext cx="12204000" cy="180000"/>
          </a:xfrm>
          <a:prstGeom prst="rect">
            <a:avLst/>
          </a:prstGeom>
          <a:solidFill>
            <a:srgbClr val="094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灯片编号占位符 82">
            <a:extLst>
              <a:ext uri="{FF2B5EF4-FFF2-40B4-BE49-F238E27FC236}">
                <a16:creationId xmlns:a16="http://schemas.microsoft.com/office/drawing/2014/main" id="{EFF5B8BF-DCB9-1BCE-F3FB-D86E044525FE}"/>
              </a:ext>
            </a:extLst>
          </p:cNvPr>
          <p:cNvSpPr>
            <a:spLocks noGrp="1"/>
          </p:cNvSpPr>
          <p:nvPr>
            <p:ph type="sldNum" sz="quarter" idx="12"/>
          </p:nvPr>
        </p:nvSpPr>
        <p:spPr/>
        <p:txBody>
          <a:bodyPr/>
          <a:lstStyle/>
          <a:p>
            <a:fld id="{DE889C00-3007-445F-903C-C55D6E6A648E}" type="slidenum">
              <a:rPr lang="zh-CN" altLang="en-US" smtClean="0"/>
              <a:pPr/>
              <a:t>9</a:t>
            </a:fld>
            <a:endParaRPr lang="zh-CN" altLang="en-US"/>
          </a:p>
        </p:txBody>
      </p:sp>
      <p:pic>
        <p:nvPicPr>
          <p:cNvPr id="84" name="Picture 331" descr="Calendar&#10;&#10;Description automatically generated">
            <a:extLst>
              <a:ext uri="{FF2B5EF4-FFF2-40B4-BE49-F238E27FC236}">
                <a16:creationId xmlns:a16="http://schemas.microsoft.com/office/drawing/2014/main" id="{B042AA76-5773-1DF8-B8A9-1B62A6776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535" y="2726515"/>
            <a:ext cx="4867230" cy="3307221"/>
          </a:xfrm>
          <a:prstGeom prst="rect">
            <a:avLst/>
          </a:prstGeom>
        </p:spPr>
      </p:pic>
      <p:sp>
        <p:nvSpPr>
          <p:cNvPr id="85" name="矩形 84">
            <a:extLst>
              <a:ext uri="{FF2B5EF4-FFF2-40B4-BE49-F238E27FC236}">
                <a16:creationId xmlns:a16="http://schemas.microsoft.com/office/drawing/2014/main" id="{2911F4D3-D057-F95B-9F0E-AD5913D1F06F}"/>
              </a:ext>
            </a:extLst>
          </p:cNvPr>
          <p:cNvSpPr/>
          <p:nvPr/>
        </p:nvSpPr>
        <p:spPr>
          <a:xfrm>
            <a:off x="7705995" y="5511934"/>
            <a:ext cx="3434409" cy="369332"/>
          </a:xfrm>
          <a:prstGeom prst="rect">
            <a:avLst/>
          </a:prstGeom>
        </p:spPr>
        <p:txBody>
          <a:bodyPr wrap="square">
            <a:spAutoFit/>
          </a:bodyPr>
          <a:lstStyle/>
          <a:p>
            <a:pPr indent="190500" algn="just"/>
            <a:r>
              <a:rPr lang="en-US" altLang="zh-CN" dirty="0">
                <a:solidFill>
                  <a:srgbClr val="000000"/>
                </a:solidFill>
                <a:latin typeface="Times" pitchFamily="2" charset="0"/>
                <a:ea typeface="宋体" panose="02010600030101010101" pitchFamily="2" charset="-122"/>
                <a:cs typeface="宋体" panose="02010600030101010101" pitchFamily="2" charset="-122"/>
              </a:rPr>
              <a:t>Table 2.</a:t>
            </a:r>
            <a:r>
              <a:rPr lang="zh-CN" altLang="en-US" dirty="0">
                <a:solidFill>
                  <a:srgbClr val="000000"/>
                </a:solidFill>
                <a:latin typeface="Times" pitchFamily="2" charset="0"/>
                <a:ea typeface="宋体" panose="02010600030101010101" pitchFamily="2" charset="-122"/>
                <a:cs typeface="宋体" panose="02010600030101010101" pitchFamily="2" charset="-122"/>
              </a:rPr>
              <a:t> </a:t>
            </a:r>
            <a:r>
              <a:rPr lang="en-US" altLang="zh-CN" dirty="0">
                <a:solidFill>
                  <a:srgbClr val="000000"/>
                </a:solidFill>
                <a:latin typeface="Times" pitchFamily="2" charset="0"/>
                <a:ea typeface="宋体" panose="02010600030101010101" pitchFamily="2" charset="-122"/>
                <a:cs typeface="宋体" panose="02010600030101010101" pitchFamily="2" charset="-122"/>
              </a:rPr>
              <a:t>DDT</a:t>
            </a:r>
            <a:r>
              <a:rPr lang="zh-CN" altLang="en-US" dirty="0">
                <a:solidFill>
                  <a:srgbClr val="000000"/>
                </a:solidFill>
                <a:latin typeface="Times" pitchFamily="2" charset="0"/>
                <a:ea typeface="宋体" panose="02010600030101010101" pitchFamily="2" charset="-122"/>
                <a:cs typeface="宋体" panose="02010600030101010101" pitchFamily="2" charset="-122"/>
              </a:rPr>
              <a:t> </a:t>
            </a:r>
            <a:r>
              <a:rPr lang="en-US" altLang="zh-CN" dirty="0">
                <a:solidFill>
                  <a:srgbClr val="000000"/>
                </a:solidFill>
                <a:latin typeface="Times" pitchFamily="2" charset="0"/>
                <a:ea typeface="宋体" panose="02010600030101010101" pitchFamily="2" charset="-122"/>
                <a:cs typeface="宋体" panose="02010600030101010101" pitchFamily="2" charset="-122"/>
              </a:rPr>
              <a:t>for</a:t>
            </a:r>
            <a:r>
              <a:rPr lang="zh-CN" altLang="en-US" dirty="0">
                <a:solidFill>
                  <a:srgbClr val="000000"/>
                </a:solidFill>
                <a:latin typeface="Times" pitchFamily="2" charset="0"/>
                <a:ea typeface="宋体" panose="02010600030101010101" pitchFamily="2" charset="-122"/>
                <a:cs typeface="宋体" panose="02010600030101010101" pitchFamily="2" charset="-122"/>
              </a:rPr>
              <a:t> </a:t>
            </a:r>
            <a:r>
              <a:rPr lang="en-US" altLang="zh-CN" dirty="0">
                <a:solidFill>
                  <a:srgbClr val="000000"/>
                </a:solidFill>
                <a:latin typeface="Times" pitchFamily="2" charset="0"/>
                <a:ea typeface="宋体" panose="02010600030101010101" pitchFamily="2" charset="-122"/>
                <a:cs typeface="宋体" panose="02010600030101010101" pitchFamily="2" charset="-122"/>
              </a:rPr>
              <a:t>present</a:t>
            </a:r>
            <a:r>
              <a:rPr lang="zh-CN" altLang="en-US" dirty="0">
                <a:solidFill>
                  <a:srgbClr val="000000"/>
                </a:solidFill>
                <a:latin typeface="Times" pitchFamily="2" charset="0"/>
                <a:ea typeface="宋体" panose="02010600030101010101" pitchFamily="2" charset="-122"/>
                <a:cs typeface="宋体" panose="02010600030101010101" pitchFamily="2" charset="-122"/>
              </a:rPr>
              <a:t> </a:t>
            </a:r>
            <a:r>
              <a:rPr lang="en-US" altLang="zh-CN" dirty="0">
                <a:solidFill>
                  <a:srgbClr val="000000"/>
                </a:solidFill>
                <a:latin typeface="Times" pitchFamily="2" charset="0"/>
                <a:ea typeface="宋体" panose="02010600030101010101" pitchFamily="2" charset="-122"/>
                <a:cs typeface="宋体" panose="02010600030101010101" pitchFamily="2" charset="-122"/>
              </a:rPr>
              <a:t>cipher </a:t>
            </a:r>
          </a:p>
        </p:txBody>
      </p:sp>
    </p:spTree>
    <p:extLst>
      <p:ext uri="{BB962C8B-B14F-4D97-AF65-F5344CB8AC3E}">
        <p14:creationId xmlns:p14="http://schemas.microsoft.com/office/powerpoint/2010/main" val="474108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VECTOR" val="f6b4786c-fbd0-4f7c-928f-d22bc9015b7d"/>
</p:tagLst>
</file>

<file path=ppt/tags/tag2.xml><?xml version="1.0" encoding="utf-8"?>
<p:tagLst xmlns:a="http://schemas.openxmlformats.org/drawingml/2006/main" xmlns:r="http://schemas.openxmlformats.org/officeDocument/2006/relationships" xmlns:p="http://schemas.openxmlformats.org/presentationml/2006/main">
  <p:tag name="ISLIDE.VECTOR" val="78bf4826-091c-46a6-8922-f4ba24d0d121"/>
</p:tagLst>
</file>

<file path=ppt/tags/tag3.xml><?xml version="1.0" encoding="utf-8"?>
<p:tagLst xmlns:a="http://schemas.openxmlformats.org/drawingml/2006/main" xmlns:r="http://schemas.openxmlformats.org/officeDocument/2006/relationships" xmlns:p="http://schemas.openxmlformats.org/presentationml/2006/main">
  <p:tag name="ISLIDE.VECTOR" val="e23c5f7a-3aaa-4c6c-909e-bff7a3a11a9f"/>
</p:tagLst>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x5ncedbo">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TotalTime>
  <Words>2161</Words>
  <Application>Microsoft Office PowerPoint</Application>
  <PresentationFormat>宽屏</PresentationFormat>
  <Paragraphs>173</Paragraphs>
  <Slides>19</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CenturyGothic</vt:lpstr>
      <vt:lpstr>Linux Libertine</vt:lpstr>
      <vt:lpstr>NimbusRomNo9L</vt:lpstr>
      <vt:lpstr>PingFang SC</vt:lpstr>
      <vt:lpstr>等线</vt:lpstr>
      <vt:lpstr>等线</vt:lpstr>
      <vt:lpstr>微软雅黑</vt:lpstr>
      <vt:lpstr>Arial</vt:lpstr>
      <vt:lpstr>Calibri</vt:lpstr>
      <vt:lpstr>Cambria Math</vt:lpstr>
      <vt:lpstr>Lato</vt:lpstr>
      <vt:lpstr>Open Sans</vt:lpstr>
      <vt:lpstr>Roboto Condensed</vt:lpstr>
      <vt:lpstr>Times</vt:lpstr>
      <vt:lpstr>Office 主题​​</vt:lpstr>
      <vt:lpstr>PowerPoint 演示文稿</vt:lpstr>
      <vt:lpstr>PowerPoint 演示文稿</vt:lpstr>
      <vt:lpstr>Background </vt:lpstr>
      <vt:lpstr>Background </vt:lpstr>
      <vt:lpstr>Background </vt:lpstr>
      <vt:lpstr>Background-Lightweight Cipher </vt:lpstr>
      <vt:lpstr>Background-Lightweight Cipher </vt:lpstr>
      <vt:lpstr>Background-Lightweight Cipher </vt:lpstr>
      <vt:lpstr>Background-Differential Attacks </vt:lpstr>
      <vt:lpstr>Background-Boomerang Attacks </vt:lpstr>
      <vt:lpstr>Background-Boomerang Attacks </vt:lpstr>
      <vt:lpstr>LITERATURE REVIEW</vt:lpstr>
      <vt:lpstr>LITERATURE REVIEW</vt:lpstr>
      <vt:lpstr>LITERATURE REVIEW</vt:lpstr>
      <vt:lpstr>Project Purpose </vt:lpstr>
      <vt:lpstr>Methodology</vt:lpstr>
      <vt:lpstr>Reference</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 M.Y.</dc:creator>
  <cp:lastModifiedBy>YU LI</cp:lastModifiedBy>
  <cp:revision>242</cp:revision>
  <dcterms:created xsi:type="dcterms:W3CDTF">2019-07-31T06:15:43Z</dcterms:created>
  <dcterms:modified xsi:type="dcterms:W3CDTF">2022-10-23T16:31:21Z</dcterms:modified>
</cp:coreProperties>
</file>