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62" r:id="rId4"/>
    <p:sldId id="256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71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0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4.wmf"/><Relationship Id="rId6" Type="http://schemas.openxmlformats.org/officeDocument/2006/relationships/image" Target="../media/image53.wmf"/><Relationship Id="rId5" Type="http://schemas.openxmlformats.org/officeDocument/2006/relationships/image" Target="../media/image8.wmf"/><Relationship Id="rId4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2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3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41.wmf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9.png"/><Relationship Id="rId10" Type="http://schemas.openxmlformats.org/officeDocument/2006/relationships/image" Target="../media/image46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2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7.wmf"/><Relationship Id="rId5" Type="http://schemas.openxmlformats.org/officeDocument/2006/relationships/image" Target="../media/image61.png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54.wmf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2.png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5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wmf"/><Relationship Id="rId5" Type="http://schemas.openxmlformats.org/officeDocument/2006/relationships/image" Target="../media/image29.png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9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3.wmf"/><Relationship Id="rId5" Type="http://schemas.openxmlformats.org/officeDocument/2006/relationships/image" Target="../media/image35.png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EE3838-B291-40F4-A2AB-C027BE418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8" y="261237"/>
            <a:ext cx="9149117" cy="513809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7768A42-9887-47B6-B96A-58078FEA65DA}"/>
              </a:ext>
            </a:extLst>
          </p:cNvPr>
          <p:cNvSpPr/>
          <p:nvPr/>
        </p:nvSpPr>
        <p:spPr>
          <a:xfrm>
            <a:off x="389738" y="5500252"/>
            <a:ext cx="10792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特色一：大量动画，帮助学生理解物理概念、物理模型、和解题方法。</a:t>
            </a:r>
          </a:p>
          <a:p>
            <a:r>
              <a:rPr lang="zh-CN" altLang="en-US" sz="2400" b="1" dirty="0"/>
              <a:t>特色二：配写文字字幕，配写公式字幕，讲课内容容易记忆。</a:t>
            </a:r>
          </a:p>
          <a:p>
            <a:r>
              <a:rPr lang="zh-CN" altLang="en-US" sz="2400" b="1" dirty="0"/>
              <a:t>特色三：教学结合科研，结合光学领域的世界前沿动态进行讲解。</a:t>
            </a:r>
          </a:p>
        </p:txBody>
      </p:sp>
    </p:spTree>
    <p:extLst>
      <p:ext uri="{BB962C8B-B14F-4D97-AF65-F5344CB8AC3E}">
        <p14:creationId xmlns:p14="http://schemas.microsoft.com/office/powerpoint/2010/main" val="193389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旋度的定义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BA0DF-3BA4-4A34-822C-B9A8A070231E}"/>
              </a:ext>
            </a:extLst>
          </p:cNvPr>
          <p:cNvSpPr txBox="1"/>
          <p:nvPr/>
        </p:nvSpPr>
        <p:spPr>
          <a:xfrm>
            <a:off x="1918855" y="1704110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物理意义：涡旋程度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05D4A5-80BF-4689-AF93-A0E7F5982EB2}"/>
              </a:ext>
            </a:extLst>
          </p:cNvPr>
          <p:cNvSpPr txBox="1"/>
          <p:nvPr/>
        </p:nvSpPr>
        <p:spPr>
          <a:xfrm>
            <a:off x="1950971" y="2573970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定义式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0BC12A1-37C3-44F4-9C09-96015CB55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02804"/>
              </p:ext>
            </p:extLst>
          </p:nvPr>
        </p:nvGraphicFramePr>
        <p:xfrm>
          <a:off x="3836988" y="2209800"/>
          <a:ext cx="45180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" name="Equation" r:id="rId3" imgW="2019240" imgH="482400" progId="Equation.DSMT4">
                  <p:embed/>
                </p:oleObj>
              </mc:Choice>
              <mc:Fallback>
                <p:oleObj name="Equation" r:id="rId3" imgW="201924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2209800"/>
                        <a:ext cx="4518025" cy="1082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CA126D1-5CA2-4A13-97E7-724650CE12CF}"/>
              </a:ext>
            </a:extLst>
          </p:cNvPr>
          <p:cNvSpPr txBox="1"/>
          <p:nvPr/>
        </p:nvSpPr>
        <p:spPr>
          <a:xfrm>
            <a:off x="1961796" y="4275268"/>
            <a:ext cx="1484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数学上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54039B0-80ED-4973-883A-9AB1AF1D1DF4}"/>
              </a:ext>
            </a:extLst>
          </p:cNvPr>
          <p:cNvSpPr txBox="1"/>
          <p:nvPr/>
        </p:nvSpPr>
        <p:spPr>
          <a:xfrm>
            <a:off x="1600856" y="5084302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直角坐标系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76941C-EF21-4C68-885A-BE782F088E9A}"/>
              </a:ext>
            </a:extLst>
          </p:cNvPr>
          <p:cNvSpPr txBox="1"/>
          <p:nvPr/>
        </p:nvSpPr>
        <p:spPr>
          <a:xfrm>
            <a:off x="8468303" y="5153890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柱坐标系？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C7452E-062E-422D-8483-3536503FA14C}"/>
              </a:ext>
            </a:extLst>
          </p:cNvPr>
          <p:cNvSpPr txBox="1"/>
          <p:nvPr/>
        </p:nvSpPr>
        <p:spPr>
          <a:xfrm>
            <a:off x="8468303" y="5786947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球坐标系？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02CA07A-F05D-42DE-92EA-83FE8FE55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543209"/>
              </p:ext>
            </p:extLst>
          </p:nvPr>
        </p:nvGraphicFramePr>
        <p:xfrm>
          <a:off x="3809356" y="4246431"/>
          <a:ext cx="2040535" cy="62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" name="Equation" r:id="rId5" imgW="787320" imgH="241200" progId="Equation.DSMT4">
                  <p:embed/>
                </p:oleObj>
              </mc:Choice>
              <mc:Fallback>
                <p:oleObj name="Equation" r:id="rId5" imgW="7873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9356" y="4246431"/>
                        <a:ext cx="2040535" cy="625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5D63FF0-C693-4764-804B-FE390C432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718828"/>
              </p:ext>
            </p:extLst>
          </p:nvPr>
        </p:nvGraphicFramePr>
        <p:xfrm>
          <a:off x="3891540" y="3414126"/>
          <a:ext cx="28987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" name="Equation" r:id="rId7" imgW="1295280" imgH="304560" progId="Equation.DSMT4">
                  <p:embed/>
                </p:oleObj>
              </mc:Choice>
              <mc:Fallback>
                <p:oleObj name="Equation" r:id="rId7" imgW="1295280" imgH="3045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540" y="3414126"/>
                        <a:ext cx="2898775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5B5588F-BE3B-43C4-A8D0-D2FFCC2475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99572"/>
              </p:ext>
            </p:extLst>
          </p:nvPr>
        </p:nvGraphicFramePr>
        <p:xfrm>
          <a:off x="2428588" y="3551944"/>
          <a:ext cx="1108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" name="Equation" r:id="rId9" imgW="495000" imgH="177480" progId="Equation.DSMT4">
                  <p:embed/>
                </p:oleObj>
              </mc:Choice>
              <mc:Fallback>
                <p:oleObj name="Equation" r:id="rId9" imgW="495000" imgH="177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5D63FF0-C693-4764-804B-FE390C432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588" y="3551944"/>
                        <a:ext cx="110807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D9A2EE-BD2A-4FE0-8B5B-7056AD75B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14054"/>
              </p:ext>
            </p:extLst>
          </p:nvPr>
        </p:nvGraphicFramePr>
        <p:xfrm>
          <a:off x="1723159" y="5676870"/>
          <a:ext cx="64563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4" name="Equation" r:id="rId11" imgW="3276360" imgH="482400" progId="Equation.DSMT4">
                  <p:embed/>
                </p:oleObj>
              </mc:Choice>
              <mc:Fallback>
                <p:oleObj name="Equation" r:id="rId11" imgW="3276360" imgH="4824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02CA07A-F05D-42DE-92EA-83FE8FE55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159" y="5676870"/>
                        <a:ext cx="6456363" cy="952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3C7EC2F-51E2-4DA2-A714-2857C5C885EF}"/>
              </a:ext>
            </a:extLst>
          </p:cNvPr>
          <p:cNvSpPr txBox="1"/>
          <p:nvPr/>
        </p:nvSpPr>
        <p:spPr>
          <a:xfrm>
            <a:off x="8454515" y="6420005"/>
            <a:ext cx="265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课上练习，写一遍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528F1F-4BFC-4D4D-ABA0-EDECF10BB75E}"/>
              </a:ext>
            </a:extLst>
          </p:cNvPr>
          <p:cNvSpPr txBox="1"/>
          <p:nvPr/>
        </p:nvSpPr>
        <p:spPr>
          <a:xfrm>
            <a:off x="8807739" y="2659666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4F7B8D-06E2-4142-B98B-A7AC69EE86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4635" y="351356"/>
            <a:ext cx="2552831" cy="2222614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E276FFC-1F89-4488-96DE-8A77BF4DB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50826"/>
              </p:ext>
            </p:extLst>
          </p:nvPr>
        </p:nvGraphicFramePr>
        <p:xfrm>
          <a:off x="10449445" y="5744821"/>
          <a:ext cx="10255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" name="Equation" r:id="rId14" imgW="520560" imgH="215640" progId="Equation.DSMT4">
                  <p:embed/>
                </p:oleObj>
              </mc:Choice>
              <mc:Fallback>
                <p:oleObj name="Equation" r:id="rId14" imgW="520560" imgH="215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58E51F3-A931-4030-9627-03B7F389F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445" y="5744821"/>
                        <a:ext cx="1025525" cy="42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2E4063D-17F9-4838-AC20-6DED8FB4AD3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b="53957"/>
          <a:stretch/>
        </p:blipFill>
        <p:spPr>
          <a:xfrm>
            <a:off x="8417186" y="3492064"/>
            <a:ext cx="3626036" cy="150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5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静电场的旋度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BA0DF-3BA4-4A34-822C-B9A8A070231E}"/>
              </a:ext>
            </a:extLst>
          </p:cNvPr>
          <p:cNvSpPr txBox="1"/>
          <p:nvPr/>
        </p:nvSpPr>
        <p:spPr>
          <a:xfrm>
            <a:off x="1918855" y="1704110"/>
            <a:ext cx="152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先计算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3C9285D-AE86-44B7-8D45-DDF44E3C4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965749"/>
              </p:ext>
            </p:extLst>
          </p:nvPr>
        </p:nvGraphicFramePr>
        <p:xfrm>
          <a:off x="4363171" y="975116"/>
          <a:ext cx="11763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" name="Equation" r:id="rId3" imgW="596880" imgH="215640" progId="Equation.DSMT4">
                  <p:embed/>
                </p:oleObj>
              </mc:Choice>
              <mc:Fallback>
                <p:oleObj name="Equation" r:id="rId3" imgW="59688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02CA07A-F05D-42DE-92EA-83FE8FE55F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171" y="975116"/>
                        <a:ext cx="1176337" cy="42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471236C-378D-4927-B37A-610ACBD91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240471"/>
              </p:ext>
            </p:extLst>
          </p:nvPr>
        </p:nvGraphicFramePr>
        <p:xfrm>
          <a:off x="3432175" y="1612900"/>
          <a:ext cx="17049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" name="Equation" r:id="rId5" imgW="761760" imgH="291960" progId="Equation.DSMT4">
                  <p:embed/>
                </p:oleObj>
              </mc:Choice>
              <mc:Fallback>
                <p:oleObj name="Equation" r:id="rId5" imgW="761760" imgH="291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1612900"/>
                        <a:ext cx="1704975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3DCE724-EC52-45A9-AED3-7C721E9E7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410644"/>
              </p:ext>
            </p:extLst>
          </p:nvPr>
        </p:nvGraphicFramePr>
        <p:xfrm>
          <a:off x="2137546" y="2434512"/>
          <a:ext cx="2936682" cy="9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6" name="Equation" r:id="rId7" imgW="1346040" imgH="431640" progId="Equation.DSMT4">
                  <p:embed/>
                </p:oleObj>
              </mc:Choice>
              <mc:Fallback>
                <p:oleObj name="Equation" r:id="rId7" imgW="134604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69E3CC4-42A1-4DED-928C-7929E62FE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546" y="2434512"/>
                        <a:ext cx="2936682" cy="94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7050FFA-624D-4A19-9B5A-1FD1BE906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155916"/>
              </p:ext>
            </p:extLst>
          </p:nvPr>
        </p:nvGraphicFramePr>
        <p:xfrm>
          <a:off x="2087274" y="3519454"/>
          <a:ext cx="49720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" name="Equation" r:id="rId9" imgW="2222280" imgH="355320" progId="Equation.DSMT4">
                  <p:embed/>
                </p:oleObj>
              </mc:Choice>
              <mc:Fallback>
                <p:oleObj name="Equation" r:id="rId9" imgW="2222280" imgH="35532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471236C-378D-4927-B37A-610ACBD91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274" y="3519454"/>
                        <a:ext cx="4972050" cy="796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78A1DF4-6029-4C18-A7B2-E1ED30488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40299"/>
              </p:ext>
            </p:extLst>
          </p:nvPr>
        </p:nvGraphicFramePr>
        <p:xfrm>
          <a:off x="2087274" y="4410075"/>
          <a:ext cx="83264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8" name="Equation" r:id="rId11" imgW="3720960" imgH="482400" progId="Equation.DSMT4">
                  <p:embed/>
                </p:oleObj>
              </mc:Choice>
              <mc:Fallback>
                <p:oleObj name="Equation" r:id="rId11" imgW="3720960" imgH="4824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7050FFA-624D-4A19-9B5A-1FD1BE906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274" y="4410075"/>
                        <a:ext cx="8326438" cy="1079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7E3A91B0-F95A-4EFD-B4D1-CAD30798A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70459"/>
              </p:ext>
            </p:extLst>
          </p:nvPr>
        </p:nvGraphicFramePr>
        <p:xfrm>
          <a:off x="2137546" y="5736445"/>
          <a:ext cx="1733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9" name="Equation" r:id="rId13" imgW="774360" imgH="291960" progId="Equation.DSMT4">
                  <p:embed/>
                </p:oleObj>
              </mc:Choice>
              <mc:Fallback>
                <p:oleObj name="Equation" r:id="rId13" imgW="774360" imgH="2919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7050FFA-624D-4A19-9B5A-1FD1BE906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546" y="5736445"/>
                        <a:ext cx="1733550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2D7EF734-E1AC-4A11-8B96-F61C997869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7271" y="1727053"/>
            <a:ext cx="2375022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6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静电场的旋度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BA0DF-3BA4-4A34-822C-B9A8A070231E}"/>
              </a:ext>
            </a:extLst>
          </p:cNvPr>
          <p:cNvSpPr txBox="1"/>
          <p:nvPr/>
        </p:nvSpPr>
        <p:spPr>
          <a:xfrm>
            <a:off x="1918855" y="1704110"/>
            <a:ext cx="299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根据斯托克斯公式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23C9285D-AE86-44B7-8D45-DDF44E3C4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3171" y="975116"/>
          <a:ext cx="11763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5" name="Equation" r:id="rId3" imgW="596880" imgH="215640" progId="Equation.DSMT4">
                  <p:embed/>
                </p:oleObj>
              </mc:Choice>
              <mc:Fallback>
                <p:oleObj name="Equation" r:id="rId3" imgW="596880" imgH="215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3C9285D-AE86-44B7-8D45-DDF44E3C4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171" y="975116"/>
                        <a:ext cx="1176337" cy="4270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C471236C-378D-4927-B37A-610ACBD91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60298"/>
              </p:ext>
            </p:extLst>
          </p:nvPr>
        </p:nvGraphicFramePr>
        <p:xfrm>
          <a:off x="5165725" y="1670050"/>
          <a:ext cx="3352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6" name="Equation" r:id="rId5" imgW="1498320" imgH="304560" progId="Equation.DSMT4">
                  <p:embed/>
                </p:oleObj>
              </mc:Choice>
              <mc:Fallback>
                <p:oleObj name="Equation" r:id="rId5" imgW="1498320" imgH="30456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471236C-378D-4927-B37A-610ACBD91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1670050"/>
                        <a:ext cx="3352800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86AB9F5-3CED-42BD-B563-F01D7298A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76861"/>
              </p:ext>
            </p:extLst>
          </p:nvPr>
        </p:nvGraphicFramePr>
        <p:xfrm>
          <a:off x="2137546" y="2658252"/>
          <a:ext cx="38369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7" name="Equation" r:id="rId7" imgW="1714320" imgH="304560" progId="Equation.DSMT4">
                  <p:embed/>
                </p:oleObj>
              </mc:Choice>
              <mc:Fallback>
                <p:oleObj name="Equation" r:id="rId7" imgW="1714320" imgH="30456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471236C-378D-4927-B37A-610ACBD91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546" y="2658252"/>
                        <a:ext cx="3836988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D9ECD0E-A748-46CB-BDA3-0EC4894AD68F}"/>
              </a:ext>
            </a:extLst>
          </p:cNvPr>
          <p:cNvSpPr txBox="1"/>
          <p:nvPr/>
        </p:nvSpPr>
        <p:spPr>
          <a:xfrm>
            <a:off x="2087274" y="3646454"/>
            <a:ext cx="299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回路任意小时，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990AB14-8085-4C7B-9360-246F19A44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877405"/>
              </p:ext>
            </p:extLst>
          </p:nvPr>
        </p:nvGraphicFramePr>
        <p:xfrm>
          <a:off x="4573402" y="3602760"/>
          <a:ext cx="1488620" cy="528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8" name="Equation" r:id="rId9" imgW="609480" imgH="215640" progId="Equation.DSMT4">
                  <p:embed/>
                </p:oleObj>
              </mc:Choice>
              <mc:Fallback>
                <p:oleObj name="Equation" r:id="rId9" imgW="609480" imgH="215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3C9285D-AE86-44B7-8D45-DDF44E3C4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402" y="3602760"/>
                        <a:ext cx="1488620" cy="5289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07DFF7F-2F5D-4FC4-BC16-77A880FDC79B}"/>
              </a:ext>
            </a:extLst>
          </p:cNvPr>
          <p:cNvSpPr/>
          <p:nvPr/>
        </p:nvSpPr>
        <p:spPr>
          <a:xfrm>
            <a:off x="2056697" y="4499806"/>
            <a:ext cx="455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方法二 静电场无旋性的直接证明 课上练习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2CFF464-50E0-4D11-9CED-F963DDA2D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223078"/>
              </p:ext>
            </p:extLst>
          </p:nvPr>
        </p:nvGraphicFramePr>
        <p:xfrm>
          <a:off x="2137546" y="4974143"/>
          <a:ext cx="2276332" cy="919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9" name="Equation" r:id="rId11" imgW="1130040" imgH="457200" progId="Equation.DSMT4">
                  <p:embed/>
                </p:oleObj>
              </mc:Choice>
              <mc:Fallback>
                <p:oleObj name="Equation" r:id="rId11" imgW="1130040" imgH="457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05FFEFA-8823-42ED-9B55-DDA01D6F5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546" y="4974143"/>
                        <a:ext cx="2276332" cy="919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1FDA588-D023-4296-969F-C403EB344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08897"/>
              </p:ext>
            </p:extLst>
          </p:nvPr>
        </p:nvGraphicFramePr>
        <p:xfrm>
          <a:off x="2137546" y="5802565"/>
          <a:ext cx="68564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0" name="Equation" r:id="rId13" imgW="3479760" imgH="457200" progId="Equation.DSMT4">
                  <p:embed/>
                </p:oleObj>
              </mc:Choice>
              <mc:Fallback>
                <p:oleObj name="Equation" r:id="rId13" imgW="3479760" imgH="457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990AB14-8085-4C7B-9360-246F19A44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546" y="5802565"/>
                        <a:ext cx="6856413" cy="904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22B02F1-A208-4927-AFEC-F5DA8085A7E4}"/>
              </a:ext>
            </a:extLst>
          </p:cNvPr>
          <p:cNvSpPr txBox="1"/>
          <p:nvPr/>
        </p:nvSpPr>
        <p:spPr>
          <a:xfrm>
            <a:off x="8764732" y="1704110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404091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58E51F3-A931-4030-9627-03B7F389F5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927225"/>
              </p:ext>
            </p:extLst>
          </p:nvPr>
        </p:nvGraphicFramePr>
        <p:xfrm>
          <a:off x="1034543" y="1045726"/>
          <a:ext cx="3479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3" imgW="1765080" imgH="431640" progId="Equation.DSMT4">
                  <p:embed/>
                </p:oleObj>
              </mc:Choice>
              <mc:Fallback>
                <p:oleObj name="Equation" r:id="rId3" imgW="1765080" imgH="4316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1FDA588-D023-4296-969F-C403EB344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543" y="1045726"/>
                        <a:ext cx="3479800" cy="855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9C25E584-BA3F-4019-8C39-97B7BEBAD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43" y="419462"/>
            <a:ext cx="7910945" cy="411824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8D34F32-FFE1-4D01-8E2E-F2E0ABB0C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27229"/>
              </p:ext>
            </p:extLst>
          </p:nvPr>
        </p:nvGraphicFramePr>
        <p:xfrm>
          <a:off x="1034543" y="1901388"/>
          <a:ext cx="10360025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6" imgW="5206680" imgH="1358640" progId="Equation.DSMT4">
                  <p:embed/>
                </p:oleObj>
              </mc:Choice>
              <mc:Fallback>
                <p:oleObj name="Equation" r:id="rId6" imgW="5206680" imgH="1358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85BC582-829C-4625-8105-B53EEDEFE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543" y="1901388"/>
                        <a:ext cx="10360025" cy="2697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571D6CB-6C94-4630-8FAE-C7910D6F2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40975"/>
              </p:ext>
            </p:extLst>
          </p:nvPr>
        </p:nvGraphicFramePr>
        <p:xfrm>
          <a:off x="1017079" y="4598550"/>
          <a:ext cx="10017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8" imgW="507960" imgH="393480" progId="Equation.DSMT4">
                  <p:embed/>
                </p:oleObj>
              </mc:Choice>
              <mc:Fallback>
                <p:oleObj name="Equation" r:id="rId8" imgW="507960" imgH="393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58E51F3-A931-4030-9627-03B7F389F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079" y="4598550"/>
                        <a:ext cx="1001713" cy="78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A592941A-A38F-494D-9F8D-85A1C11DCEFD}"/>
              </a:ext>
            </a:extLst>
          </p:cNvPr>
          <p:cNvSpPr/>
          <p:nvPr/>
        </p:nvSpPr>
        <p:spPr>
          <a:xfrm>
            <a:off x="2184009" y="476426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大家自己完成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D9FB764-1580-4B90-881E-404BE3CEB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717897"/>
              </p:ext>
            </p:extLst>
          </p:nvPr>
        </p:nvGraphicFramePr>
        <p:xfrm>
          <a:off x="6648425" y="4734622"/>
          <a:ext cx="1027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10" imgW="520560" imgH="215640" progId="Equation.DSMT4">
                  <p:embed/>
                </p:oleObj>
              </mc:Choice>
              <mc:Fallback>
                <p:oleObj name="Equation" r:id="rId10" imgW="520560" imgH="215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58E51F3-A931-4030-9627-03B7F389F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25" y="4734622"/>
                        <a:ext cx="1027112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69D8D45-FE06-4193-BB16-9B3C28ACAE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88859"/>
              </p:ext>
            </p:extLst>
          </p:nvPr>
        </p:nvGraphicFramePr>
        <p:xfrm>
          <a:off x="1127412" y="5812274"/>
          <a:ext cx="4554537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12" imgW="2311200" imgH="444240" progId="Equation.DSMT4">
                  <p:embed/>
                </p:oleObj>
              </mc:Choice>
              <mc:Fallback>
                <p:oleObj name="Equation" r:id="rId12" imgW="2311200" imgH="4442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D1FDA588-D023-4296-969F-C403EB344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12" y="5812274"/>
                        <a:ext cx="4554537" cy="881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E7CBA3F-5159-4161-AEF2-AA91E49C6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35559"/>
              </p:ext>
            </p:extLst>
          </p:nvPr>
        </p:nvGraphicFramePr>
        <p:xfrm>
          <a:off x="4631531" y="4563470"/>
          <a:ext cx="16525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14" imgW="838080" imgH="431640" progId="Equation.DSMT4">
                  <p:embed/>
                </p:oleObj>
              </mc:Choice>
              <mc:Fallback>
                <p:oleObj name="Equation" r:id="rId14" imgW="838080" imgH="4316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58E51F3-A931-4030-9627-03B7F389F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1531" y="4563470"/>
                        <a:ext cx="1652588" cy="8556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CBC8515-20DF-4FA1-8950-6A4C6C2A4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816555"/>
              </p:ext>
            </p:extLst>
          </p:nvPr>
        </p:nvGraphicFramePr>
        <p:xfrm>
          <a:off x="8238475" y="4568077"/>
          <a:ext cx="12017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16" imgW="609480" imgH="393480" progId="Equation.DSMT4">
                  <p:embed/>
                </p:oleObj>
              </mc:Choice>
              <mc:Fallback>
                <p:oleObj name="Equation" r:id="rId16" imgW="609480" imgH="3934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58E51F3-A931-4030-9627-03B7F389F5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8475" y="4568077"/>
                        <a:ext cx="1201737" cy="779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45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694892" y="584961"/>
            <a:ext cx="48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所以，静电场为</a:t>
            </a:r>
            <a:r>
              <a:rPr lang="zh-CN" altLang="en-US" sz="2400" b="1" dirty="0">
                <a:solidFill>
                  <a:schemeClr val="bg1"/>
                </a:solidFill>
              </a:rPr>
              <a:t>有源无旋场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7A958-F077-4C48-B280-E7203199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20" y="1445157"/>
            <a:ext cx="7016371" cy="9790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D46930-FCD1-43F1-B24B-D8BEDF425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3" b="25925"/>
          <a:stretch/>
        </p:blipFill>
        <p:spPr>
          <a:xfrm>
            <a:off x="347320" y="3221249"/>
            <a:ext cx="5852588" cy="19414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2E9DE4-1408-4877-A3AB-B217998132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" b="29176"/>
          <a:stretch/>
        </p:blipFill>
        <p:spPr>
          <a:xfrm>
            <a:off x="6096001" y="3221251"/>
            <a:ext cx="5653702" cy="18304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0FADC8-BCAB-44CC-8EE7-FEC8AB776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4000" y="617669"/>
            <a:ext cx="3474170" cy="28832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232454-C538-4C71-980C-631045A16DA4}"/>
              </a:ext>
            </a:extLst>
          </p:cNvPr>
          <p:cNvSpPr txBox="1"/>
          <p:nvPr/>
        </p:nvSpPr>
        <p:spPr>
          <a:xfrm>
            <a:off x="4992687" y="569748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6FC235-8750-427A-B899-0BD39D3AC2D4}"/>
              </a:ext>
            </a:extLst>
          </p:cNvPr>
          <p:cNvSpPr/>
          <p:nvPr/>
        </p:nvSpPr>
        <p:spPr>
          <a:xfrm>
            <a:off x="694892" y="5232585"/>
            <a:ext cx="687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大家自己用数学方法计算对应电场的散度，并与物理结论对应一下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52FD11-2645-4099-A4C5-F33E4F06B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892" y="5859658"/>
            <a:ext cx="8731699" cy="67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958127" y="970960"/>
            <a:ext cx="970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课后作业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查找资料，完成数理方法中高斯定理与斯托克斯定理的证明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72BF6D9-4E7A-4FB7-A08E-94F3DEBC9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02691"/>
              </p:ext>
            </p:extLst>
          </p:nvPr>
        </p:nvGraphicFramePr>
        <p:xfrm>
          <a:off x="4252913" y="2468563"/>
          <a:ext cx="31178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3" imgW="1269720" imgH="291960" progId="Equation.DSMT4">
                  <p:embed/>
                </p:oleObj>
              </mc:Choice>
              <mc:Fallback>
                <p:oleObj name="Equation" r:id="rId3" imgW="1269720" imgH="29196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06BFB975-07D0-4D1C-BAFF-D6E29EEF3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468563"/>
                        <a:ext cx="3117850" cy="71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072384CC-4799-4FB6-A70D-C4E4C8B96DE1}"/>
              </a:ext>
            </a:extLst>
          </p:cNvPr>
          <p:cNvSpPr/>
          <p:nvPr/>
        </p:nvSpPr>
        <p:spPr>
          <a:xfrm>
            <a:off x="2308047" y="26432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高斯公式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FC5B4AF-6167-4433-8235-40DE263D5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62445"/>
              </p:ext>
            </p:extLst>
          </p:nvPr>
        </p:nvGraphicFramePr>
        <p:xfrm>
          <a:off x="4251325" y="4060825"/>
          <a:ext cx="33528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5" imgW="1498320" imgH="304560" progId="Equation.DSMT4">
                  <p:embed/>
                </p:oleObj>
              </mc:Choice>
              <mc:Fallback>
                <p:oleObj name="Equation" r:id="rId5" imgW="1498320" imgH="30456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C471236C-378D-4927-B37A-610ACBD91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4060825"/>
                        <a:ext cx="3352800" cy="682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1FB9C35-AFA5-4DC5-A4B1-5857BE23F408}"/>
              </a:ext>
            </a:extLst>
          </p:cNvPr>
          <p:cNvSpPr/>
          <p:nvPr/>
        </p:nvSpPr>
        <p:spPr>
          <a:xfrm>
            <a:off x="2308047" y="421685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斯托克斯公式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DDFD0F-989A-4CA8-B24C-DEB1226E3A52}"/>
              </a:ext>
            </a:extLst>
          </p:cNvPr>
          <p:cNvSpPr txBox="1"/>
          <p:nvPr/>
        </p:nvSpPr>
        <p:spPr>
          <a:xfrm>
            <a:off x="7604125" y="2516486"/>
            <a:ext cx="4161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本次作业只做这一题即可</a:t>
            </a:r>
          </a:p>
        </p:txBody>
      </p:sp>
    </p:spTree>
    <p:extLst>
      <p:ext uri="{BB962C8B-B14F-4D97-AF65-F5344CB8AC3E}">
        <p14:creationId xmlns:p14="http://schemas.microsoft.com/office/powerpoint/2010/main" val="41096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E51BF7-08AD-4F36-B35B-44BD2016DBF5}"/>
              </a:ext>
            </a:extLst>
          </p:cNvPr>
          <p:cNvSpPr txBox="1"/>
          <p:nvPr/>
        </p:nvSpPr>
        <p:spPr>
          <a:xfrm>
            <a:off x="372432" y="564182"/>
            <a:ext cx="8056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电动力学要学哪些知识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97632-9303-4EDA-A3C6-64B546D1D0E5}"/>
              </a:ext>
            </a:extLst>
          </p:cNvPr>
          <p:cNvSpPr txBox="1"/>
          <p:nvPr/>
        </p:nvSpPr>
        <p:spPr>
          <a:xfrm>
            <a:off x="1612847" y="2046502"/>
            <a:ext cx="80564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b="1" dirty="0"/>
              <a:t>电磁现象的基本规律</a:t>
            </a:r>
            <a:endParaRPr lang="en-US" altLang="zh-CN" sz="4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b="1" dirty="0"/>
              <a:t>静电场</a:t>
            </a:r>
            <a:endParaRPr lang="en-US" altLang="zh-CN" sz="4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b="1" dirty="0"/>
              <a:t>静磁场</a:t>
            </a:r>
            <a:endParaRPr lang="en-US" altLang="zh-CN" sz="4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b="1" dirty="0"/>
              <a:t>电磁波的传播</a:t>
            </a:r>
            <a:endParaRPr lang="en-US" altLang="zh-CN" sz="44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400" b="1" dirty="0"/>
              <a:t>电磁波的辐射</a:t>
            </a:r>
          </a:p>
        </p:txBody>
      </p:sp>
    </p:spTree>
    <p:extLst>
      <p:ext uri="{BB962C8B-B14F-4D97-AF65-F5344CB8AC3E}">
        <p14:creationId xmlns:p14="http://schemas.microsoft.com/office/powerpoint/2010/main" val="335326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449783" y="1870364"/>
            <a:ext cx="80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1.1 </a:t>
            </a:r>
            <a:r>
              <a:rPr lang="zh-CN" altLang="en-US" sz="5400" b="1" dirty="0"/>
              <a:t>电荷与电场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库仑定律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1918855" y="1704110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根据实验得出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E6E6A7-E1C7-4018-9FD5-C4CAA2B7762C}"/>
              </a:ext>
            </a:extLst>
          </p:cNvPr>
          <p:cNvSpPr txBox="1"/>
          <p:nvPr/>
        </p:nvSpPr>
        <p:spPr>
          <a:xfrm>
            <a:off x="1918855" y="24685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矢量式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2B86B-D98D-4E24-98C4-BEF99C71A938}"/>
              </a:ext>
            </a:extLst>
          </p:cNvPr>
          <p:cNvSpPr txBox="1"/>
          <p:nvPr/>
        </p:nvSpPr>
        <p:spPr>
          <a:xfrm>
            <a:off x="2168238" y="3558982"/>
            <a:ext cx="41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Q’</a:t>
            </a:r>
            <a:r>
              <a:rPr lang="zh-CN" altLang="en-US" sz="2400" dirty="0">
                <a:solidFill>
                  <a:srgbClr val="FF0000"/>
                </a:solidFill>
              </a:rPr>
              <a:t>带正负符号，提问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2224EC4-538A-4B9A-B596-935494DC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69" y="4226454"/>
            <a:ext cx="7348341" cy="1854872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A9E6EE3-A860-4FD7-BF7E-390B76B20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52586"/>
              </p:ext>
            </p:extLst>
          </p:nvPr>
        </p:nvGraphicFramePr>
        <p:xfrm>
          <a:off x="3847948" y="2309635"/>
          <a:ext cx="20288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4" imgW="749160" imgH="431640" progId="Equation.DSMT4">
                  <p:embed/>
                </p:oleObj>
              </mc:Choice>
              <mc:Fallback>
                <p:oleObj name="Equation" r:id="rId4" imgW="74916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7948" y="2309635"/>
                        <a:ext cx="2028825" cy="1169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AA0D4A9-32EF-4F76-9F95-FDE71881188A}"/>
              </a:ext>
            </a:extLst>
          </p:cNvPr>
          <p:cNvSpPr txBox="1"/>
          <p:nvPr/>
        </p:nvSpPr>
        <p:spPr>
          <a:xfrm>
            <a:off x="6251575" y="6081326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42BC3C6-2C09-420D-AE17-A554B67D7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866" y="14544"/>
            <a:ext cx="2687504" cy="46776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3468E0-FD74-44D2-B9FD-C3977A307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752" y="853142"/>
            <a:ext cx="2983646" cy="12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423308-EF1F-4F80-981E-777A0B318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218" y="2277196"/>
            <a:ext cx="3753043" cy="19622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真空间中点电荷电场的描述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BA0DF-3BA4-4A34-822C-B9A8A070231E}"/>
              </a:ext>
            </a:extLst>
          </p:cNvPr>
          <p:cNvSpPr txBox="1"/>
          <p:nvPr/>
        </p:nvSpPr>
        <p:spPr>
          <a:xfrm>
            <a:off x="1918855" y="1704110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根据库伦定律得出，</a:t>
            </a:r>
            <a:r>
              <a:rPr lang="en-US" altLang="zh-CN" sz="2400" dirty="0"/>
              <a:t>Q’</a:t>
            </a:r>
            <a:r>
              <a:rPr lang="zh-CN" altLang="en-US" sz="2400" dirty="0"/>
              <a:t>为检验电荷，</a:t>
            </a:r>
            <a:r>
              <a:rPr lang="en-US" altLang="zh-CN" sz="2400" dirty="0"/>
              <a:t>Q</a:t>
            </a:r>
            <a:r>
              <a:rPr lang="zh-CN" altLang="en-US" sz="2400" dirty="0"/>
              <a:t>为源点电荷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05D4A5-80BF-4689-AF93-A0E7F5982EB2}"/>
              </a:ext>
            </a:extLst>
          </p:cNvPr>
          <p:cNvSpPr txBox="1"/>
          <p:nvPr/>
        </p:nvSpPr>
        <p:spPr>
          <a:xfrm>
            <a:off x="1918855" y="254683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矢量式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0BC12A1-37C3-44F4-9C09-96015CB55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707842"/>
              </p:ext>
            </p:extLst>
          </p:nvPr>
        </p:nvGraphicFramePr>
        <p:xfrm>
          <a:off x="4101356" y="2456437"/>
          <a:ext cx="1994644" cy="116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8" name="Equation" r:id="rId4" imgW="736560" imgH="431640" progId="Equation.DSMT4">
                  <p:embed/>
                </p:oleObj>
              </mc:Choice>
              <mc:Fallback>
                <p:oleObj name="Equation" r:id="rId4" imgW="736560" imgH="4316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356" y="2456437"/>
                        <a:ext cx="1994644" cy="1169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CA126D1-5CA2-4A13-97E7-724650CE12CF}"/>
              </a:ext>
            </a:extLst>
          </p:cNvPr>
          <p:cNvSpPr txBox="1"/>
          <p:nvPr/>
        </p:nvSpPr>
        <p:spPr>
          <a:xfrm>
            <a:off x="1981201" y="3775936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电场具有叠加性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B439465-B986-42D7-A37D-04FB13594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597327"/>
              </p:ext>
            </p:extLst>
          </p:nvPr>
        </p:nvGraphicFramePr>
        <p:xfrm>
          <a:off x="2588840" y="4336472"/>
          <a:ext cx="250983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9" name="Equation" r:id="rId6" imgW="927000" imgH="431640" progId="Equation.DSMT4">
                  <p:embed/>
                </p:oleObj>
              </mc:Choice>
              <mc:Fallback>
                <p:oleObj name="Equation" r:id="rId6" imgW="92700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8840" y="4336472"/>
                        <a:ext cx="2509838" cy="1168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05FFEFA-8823-42ED-9B55-DDA01D6F5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328434"/>
              </p:ext>
            </p:extLst>
          </p:nvPr>
        </p:nvGraphicFramePr>
        <p:xfrm>
          <a:off x="2571006" y="5603743"/>
          <a:ext cx="30607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Equation" r:id="rId8" imgW="1130040" imgH="457200" progId="Equation.DSMT4">
                  <p:embed/>
                </p:oleObj>
              </mc:Choice>
              <mc:Fallback>
                <p:oleObj name="Equation" r:id="rId8" imgW="1130040" imgH="457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B439465-B986-42D7-A37D-04FB13594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006" y="5603743"/>
                        <a:ext cx="3060700" cy="1236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571A8307-3740-479A-8D17-5D7DF85DA2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1249" y="4247278"/>
            <a:ext cx="3137061" cy="254648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43FA12B-AEB7-4328-90DE-0146AB2A27DA}"/>
              </a:ext>
            </a:extLst>
          </p:cNvPr>
          <p:cNvGrpSpPr/>
          <p:nvPr/>
        </p:nvGrpSpPr>
        <p:grpSpPr>
          <a:xfrm>
            <a:off x="8638310" y="5315940"/>
            <a:ext cx="4170217" cy="487000"/>
            <a:chOff x="7079673" y="6070600"/>
            <a:chExt cx="4170217" cy="48700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4FC44F1-D4A3-4DA2-BE59-117B83EE3ECF}"/>
                </a:ext>
              </a:extLst>
            </p:cNvPr>
            <p:cNvSpPr txBox="1"/>
            <p:nvPr/>
          </p:nvSpPr>
          <p:spPr>
            <a:xfrm>
              <a:off x="7079673" y="6086262"/>
              <a:ext cx="4170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注意</a:t>
              </a:r>
              <a:r>
                <a:rPr lang="en-US" altLang="zh-CN" sz="2400" dirty="0">
                  <a:solidFill>
                    <a:srgbClr val="FF0000"/>
                  </a:solidFill>
                </a:rPr>
                <a:t>   </a:t>
              </a:r>
              <a:r>
                <a:rPr lang="zh-CN" altLang="en-US" sz="2400" dirty="0">
                  <a:solidFill>
                    <a:srgbClr val="FF0000"/>
                  </a:solidFill>
                </a:rPr>
                <a:t>与</a:t>
              </a:r>
              <a:r>
                <a:rPr lang="en-US" altLang="zh-CN" sz="2400" dirty="0">
                  <a:solidFill>
                    <a:srgbClr val="FF0000"/>
                  </a:solidFill>
                </a:rPr>
                <a:t>    </a:t>
              </a:r>
              <a:r>
                <a:rPr lang="zh-CN" altLang="en-US" sz="2400" dirty="0">
                  <a:solidFill>
                    <a:srgbClr val="FF0000"/>
                  </a:solidFill>
                </a:rPr>
                <a:t>区别</a:t>
              </a:r>
            </a:p>
          </p:txBody>
        </p: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BB046D16-4CB4-4DE7-9D15-07400C20D1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034984"/>
                </p:ext>
              </p:extLst>
            </p:nvPr>
          </p:nvGraphicFramePr>
          <p:xfrm>
            <a:off x="7756381" y="6076587"/>
            <a:ext cx="344487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1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C945AE3-E2E1-4828-AFD1-A595232591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6381" y="6076587"/>
                          <a:ext cx="344487" cy="4810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D2D2B0DB-CA0F-4538-9CE0-C6D4FB0D18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0847720"/>
                </p:ext>
              </p:extLst>
            </p:nvPr>
          </p:nvGraphicFramePr>
          <p:xfrm>
            <a:off x="8315756" y="6070600"/>
            <a:ext cx="447675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2" name="Equation" r:id="rId13" imgW="164880" imgH="177480" progId="Equation.DSMT4">
                    <p:embed/>
                  </p:oleObj>
                </mc:Choice>
                <mc:Fallback>
                  <p:oleObj name="Equation" r:id="rId13" imgW="164880" imgH="17748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BB046D16-4CB4-4DE7-9D15-07400C20D1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5756" y="6070600"/>
                          <a:ext cx="447675" cy="4810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5D8C8BE-E4EB-4100-8215-F100386CD18F}"/>
              </a:ext>
            </a:extLst>
          </p:cNvPr>
          <p:cNvSpPr txBox="1"/>
          <p:nvPr/>
        </p:nvSpPr>
        <p:spPr>
          <a:xfrm>
            <a:off x="7901498" y="6184208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63CDD47F-7A32-4BAE-958B-1EB167D02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78650"/>
              </p:ext>
            </p:extLst>
          </p:nvPr>
        </p:nvGraphicFramePr>
        <p:xfrm>
          <a:off x="7044026" y="6182251"/>
          <a:ext cx="7905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Equation" r:id="rId15" imgW="291960" imgH="164880" progId="Equation.DSMT4">
                  <p:embed/>
                </p:oleObj>
              </mc:Choice>
              <mc:Fallback>
                <p:oleObj name="Equation" r:id="rId15" imgW="291960" imgH="164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05FFEFA-8823-42ED-9B55-DDA01D6F5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4026" y="6182251"/>
                        <a:ext cx="790575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EA360C0-FB22-4CC4-AE23-CDC01380818D}"/>
              </a:ext>
            </a:extLst>
          </p:cNvPr>
          <p:cNvSpPr txBox="1"/>
          <p:nvPr/>
        </p:nvSpPr>
        <p:spPr>
          <a:xfrm>
            <a:off x="10037619" y="5664303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9F0BBA-A175-4A75-9478-F4DE849119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64782" y="1185041"/>
            <a:ext cx="2833642" cy="30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散度的定义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5BA0DF-3BA4-4A34-822C-B9A8A070231E}"/>
              </a:ext>
            </a:extLst>
          </p:cNvPr>
          <p:cNvSpPr txBox="1"/>
          <p:nvPr/>
        </p:nvSpPr>
        <p:spPr>
          <a:xfrm>
            <a:off x="1918855" y="1704110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物理意义：散开与汇聚程度，源</a:t>
            </a:r>
            <a:r>
              <a:rPr lang="en-US" altLang="zh-CN" sz="2400" dirty="0"/>
              <a:t>/</a:t>
            </a:r>
            <a:r>
              <a:rPr lang="zh-CN" altLang="en-US" sz="2400" dirty="0"/>
              <a:t>汇的能力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05D4A5-80BF-4689-AF93-A0E7F5982EB2}"/>
              </a:ext>
            </a:extLst>
          </p:cNvPr>
          <p:cNvSpPr txBox="1"/>
          <p:nvPr/>
        </p:nvSpPr>
        <p:spPr>
          <a:xfrm>
            <a:off x="1950971" y="2573970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定义式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0BC12A1-37C3-44F4-9C09-96015CB55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54159"/>
              </p:ext>
            </p:extLst>
          </p:nvPr>
        </p:nvGraphicFramePr>
        <p:xfrm>
          <a:off x="3424382" y="2341354"/>
          <a:ext cx="340201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5" name="Equation" r:id="rId3" imgW="1257120" imgH="482400" progId="Equation.DSMT4">
                  <p:embed/>
                </p:oleObj>
              </mc:Choice>
              <mc:Fallback>
                <p:oleObj name="Equation" r:id="rId3" imgW="125712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382" y="2341354"/>
                        <a:ext cx="3402012" cy="130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CA126D1-5CA2-4A13-97E7-724650CE12CF}"/>
              </a:ext>
            </a:extLst>
          </p:cNvPr>
          <p:cNvSpPr txBox="1"/>
          <p:nvPr/>
        </p:nvSpPr>
        <p:spPr>
          <a:xfrm>
            <a:off x="1981201" y="3775936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数学上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4F0BB18-CF23-4B74-81F7-BF787EE6F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75247"/>
              </p:ext>
            </p:extLst>
          </p:nvPr>
        </p:nvGraphicFramePr>
        <p:xfrm>
          <a:off x="3424382" y="3666442"/>
          <a:ext cx="333216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6" name="Equation" r:id="rId5" imgW="1231560" imgH="482400" progId="Equation.DSMT4">
                  <p:embed/>
                </p:oleObj>
              </mc:Choice>
              <mc:Fallback>
                <p:oleObj name="Equation" r:id="rId5" imgW="1231560" imgH="482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382" y="3666442"/>
                        <a:ext cx="3332162" cy="130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DE2E072-2FB3-44FD-905F-58BD3CB9A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53588"/>
              </p:ext>
            </p:extLst>
          </p:nvPr>
        </p:nvGraphicFramePr>
        <p:xfrm>
          <a:off x="3537888" y="5790316"/>
          <a:ext cx="2781300" cy="920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7" name="Equation" r:id="rId7" imgW="1346040" imgH="444240" progId="Equation.DSMT4">
                  <p:embed/>
                </p:oleObj>
              </mc:Choice>
              <mc:Fallback>
                <p:oleObj name="Equation" r:id="rId7" imgW="1346040" imgH="4442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74F0BB18-CF23-4B74-81F7-BF787EE6F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7888" y="5790316"/>
                        <a:ext cx="2781300" cy="920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6740770-DF07-489F-842A-44708C64E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364724"/>
              </p:ext>
            </p:extLst>
          </p:nvPr>
        </p:nvGraphicFramePr>
        <p:xfrm>
          <a:off x="3629025" y="4978400"/>
          <a:ext cx="29924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8" name="Equation" r:id="rId9" imgW="1447560" imgH="419040" progId="Equation.DSMT4">
                  <p:embed/>
                </p:oleObj>
              </mc:Choice>
              <mc:Fallback>
                <p:oleObj name="Equation" r:id="rId9" imgW="1447560" imgH="4190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DE2E072-2FB3-44FD-905F-58BD3CB9A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4978400"/>
                        <a:ext cx="2992438" cy="868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954039B0-80ED-4973-883A-9AB1AF1D1DF4}"/>
              </a:ext>
            </a:extLst>
          </p:cNvPr>
          <p:cNvSpPr txBox="1"/>
          <p:nvPr/>
        </p:nvSpPr>
        <p:spPr>
          <a:xfrm>
            <a:off x="1196976" y="5139151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直角坐标系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76941C-EF21-4C68-885A-BE782F088E9A}"/>
              </a:ext>
            </a:extLst>
          </p:cNvPr>
          <p:cNvSpPr txBox="1"/>
          <p:nvPr/>
        </p:nvSpPr>
        <p:spPr>
          <a:xfrm>
            <a:off x="7768648" y="5139150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柱坐标系？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BC7452E-062E-422D-8483-3536503FA14C}"/>
              </a:ext>
            </a:extLst>
          </p:cNvPr>
          <p:cNvSpPr txBox="1"/>
          <p:nvPr/>
        </p:nvSpPr>
        <p:spPr>
          <a:xfrm>
            <a:off x="7768648" y="5943600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球坐标系？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612DE8-E6B1-4110-BB03-B5063F11639F}"/>
              </a:ext>
            </a:extLst>
          </p:cNvPr>
          <p:cNvSpPr/>
          <p:nvPr/>
        </p:nvSpPr>
        <p:spPr>
          <a:xfrm>
            <a:off x="9804506" y="518531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提问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C17F4D-07C1-4A7E-8DB7-A2EA6502E4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0155" y="1303352"/>
            <a:ext cx="3397771" cy="30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7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静电场的散度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05D4A5-80BF-4689-AF93-A0E7F5982EB2}"/>
              </a:ext>
            </a:extLst>
          </p:cNvPr>
          <p:cNvSpPr txBox="1"/>
          <p:nvPr/>
        </p:nvSpPr>
        <p:spPr>
          <a:xfrm>
            <a:off x="1709304" y="1755209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可由电场高斯定理推出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5061213-08E7-40BC-985B-FBECABC4C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632812"/>
              </p:ext>
            </p:extLst>
          </p:nvPr>
        </p:nvGraphicFramePr>
        <p:xfrm>
          <a:off x="4259551" y="919131"/>
          <a:ext cx="14779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4" name="Equation" r:id="rId3" imgW="545760" imgH="215640" progId="Equation.DSMT4">
                  <p:embed/>
                </p:oleObj>
              </mc:Choice>
              <mc:Fallback>
                <p:oleObj name="Equation" r:id="rId3" imgW="545760" imgH="21564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74F0BB18-CF23-4B74-81F7-BF787EE6F7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51" y="919131"/>
                        <a:ext cx="1477962" cy="585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167DB12-D5A0-4791-A41F-770DD76E58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860483"/>
              </p:ext>
            </p:extLst>
          </p:nvPr>
        </p:nvGraphicFramePr>
        <p:xfrm>
          <a:off x="3108325" y="2214021"/>
          <a:ext cx="36496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" name="Equation" r:id="rId5" imgW="1485720" imgH="520560" progId="Equation.DSMT4">
                  <p:embed/>
                </p:oleObj>
              </mc:Choice>
              <mc:Fallback>
                <p:oleObj name="Equation" r:id="rId5" imgW="1485720" imgH="5205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0BC12A1-37C3-44F4-9C09-96015CB55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214021"/>
                        <a:ext cx="3649663" cy="1281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DC1E4E82-5EC0-4190-B57A-74398402BB17}"/>
              </a:ext>
            </a:extLst>
          </p:cNvPr>
          <p:cNvSpPr txBox="1"/>
          <p:nvPr/>
        </p:nvSpPr>
        <p:spPr>
          <a:xfrm>
            <a:off x="1709304" y="3727636"/>
            <a:ext cx="444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数学物理方法中的高斯定理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6BFB975-07D0-4D1C-BAFF-D6E29EEF3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977781"/>
              </p:ext>
            </p:extLst>
          </p:nvPr>
        </p:nvGraphicFramePr>
        <p:xfrm>
          <a:off x="6296025" y="3590925"/>
          <a:ext cx="31162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" name="Equation" r:id="rId7" imgW="1269720" imgH="291960" progId="Equation.DSMT4">
                  <p:embed/>
                </p:oleObj>
              </mc:Choice>
              <mc:Fallback>
                <p:oleObj name="Equation" r:id="rId7" imgW="1269720" imgH="2919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167DB12-D5A0-4791-A41F-770DD76E5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3590925"/>
                        <a:ext cx="3116263" cy="719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0EB73F0-0E86-4AAD-9E63-684E20B24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693573"/>
              </p:ext>
            </p:extLst>
          </p:nvPr>
        </p:nvGraphicFramePr>
        <p:xfrm>
          <a:off x="3186113" y="4467225"/>
          <a:ext cx="49593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" name="Equation" r:id="rId9" imgW="2019240" imgH="431640" progId="Equation.DSMT4">
                  <p:embed/>
                </p:oleObj>
              </mc:Choice>
              <mc:Fallback>
                <p:oleObj name="Equation" r:id="rId9" imgW="201924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167DB12-D5A0-4791-A41F-770DD76E5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467225"/>
                        <a:ext cx="4959350" cy="1063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284E5A8E-E028-4C66-B59D-0C4424D7AB68}"/>
              </a:ext>
            </a:extLst>
          </p:cNvPr>
          <p:cNvSpPr txBox="1"/>
          <p:nvPr/>
        </p:nvSpPr>
        <p:spPr>
          <a:xfrm>
            <a:off x="1709304" y="5918207"/>
            <a:ext cx="444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V</a:t>
            </a:r>
            <a:r>
              <a:rPr lang="zh-CN" altLang="en-US" sz="2400" dirty="0"/>
              <a:t>可任意取，当</a:t>
            </a:r>
            <a:r>
              <a:rPr lang="en-US" altLang="zh-CN" sz="2400" dirty="0"/>
              <a:t>V</a:t>
            </a:r>
            <a:r>
              <a:rPr lang="zh-CN" altLang="en-US" sz="2400" dirty="0"/>
              <a:t>无限小时，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6F1E8D7-F165-4414-A804-7FD9DC440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280521"/>
              </p:ext>
            </p:extLst>
          </p:nvPr>
        </p:nvGraphicFramePr>
        <p:xfrm>
          <a:off x="5950961" y="5695519"/>
          <a:ext cx="17526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" name="Equation" r:id="rId11" imgW="647640" imgH="431640" progId="Equation.DSMT4">
                  <p:embed/>
                </p:oleObj>
              </mc:Choice>
              <mc:Fallback>
                <p:oleObj name="Equation" r:id="rId11" imgW="647640" imgH="431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5061213-08E7-40BC-985B-FBECABC4C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961" y="5695519"/>
                        <a:ext cx="1752600" cy="1171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453648A2-EE78-41B8-BF3C-745DE98E23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88497" y="1304271"/>
            <a:ext cx="3111660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静电场的散度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05D4A5-80BF-4689-AF93-A0E7F5982EB2}"/>
              </a:ext>
            </a:extLst>
          </p:cNvPr>
          <p:cNvSpPr txBox="1"/>
          <p:nvPr/>
        </p:nvSpPr>
        <p:spPr>
          <a:xfrm>
            <a:off x="1709304" y="1755209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5061213-08E7-40BC-985B-FBECABC4C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9551" y="919131"/>
          <a:ext cx="14779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0" name="Equation" r:id="rId3" imgW="545760" imgH="215640" progId="Equation.DSMT4">
                  <p:embed/>
                </p:oleObj>
              </mc:Choice>
              <mc:Fallback>
                <p:oleObj name="Equation" r:id="rId3" imgW="54576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5061213-08E7-40BC-985B-FBECABC4C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551" y="919131"/>
                        <a:ext cx="1477962" cy="585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6D54AAA-02C5-4456-ADED-05CFAB4A9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181" y="2605204"/>
            <a:ext cx="6496384" cy="1079555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9BD0CDA-5300-424C-A9CC-0599A9DC1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595016"/>
              </p:ext>
            </p:extLst>
          </p:nvPr>
        </p:nvGraphicFramePr>
        <p:xfrm>
          <a:off x="4482594" y="4019406"/>
          <a:ext cx="10318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1" name="Equation" r:id="rId6" imgW="380880" imgH="203040" progId="Equation.DSMT4">
                  <p:embed/>
                </p:oleObj>
              </mc:Choice>
              <mc:Fallback>
                <p:oleObj name="Equation" r:id="rId6" imgW="380880" imgH="203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5061213-08E7-40BC-985B-FBECABC4C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594" y="4019406"/>
                        <a:ext cx="1031875" cy="55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B9FA70C-7543-42E4-A5E7-FCB5EC93E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4540"/>
              </p:ext>
            </p:extLst>
          </p:nvPr>
        </p:nvGraphicFramePr>
        <p:xfrm>
          <a:off x="4551363" y="4637088"/>
          <a:ext cx="8604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2" name="Equation" r:id="rId8" imgW="317160" imgH="203040" progId="Equation.DSMT4">
                  <p:embed/>
                </p:oleObj>
              </mc:Choice>
              <mc:Fallback>
                <p:oleObj name="Equation" r:id="rId8" imgW="31716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9BD0CDA-5300-424C-A9CC-0599A9DC1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4637088"/>
                        <a:ext cx="860425" cy="55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1B6D397-B356-44BD-9DD3-8F36C3FF0A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990862"/>
              </p:ext>
            </p:extLst>
          </p:nvPr>
        </p:nvGraphicFramePr>
        <p:xfrm>
          <a:off x="4500563" y="5256213"/>
          <a:ext cx="9969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3" name="Equation" r:id="rId10" imgW="368280" imgH="203040" progId="Equation.DSMT4">
                  <p:embed/>
                </p:oleObj>
              </mc:Choice>
              <mc:Fallback>
                <p:oleObj name="Equation" r:id="rId10" imgW="368280" imgH="2030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F9BD0CDA-5300-424C-A9CC-0599A9DC1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256213"/>
                        <a:ext cx="996950" cy="550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7128F41B-4BCA-4A37-9688-F259CDDF0014}"/>
              </a:ext>
            </a:extLst>
          </p:cNvPr>
          <p:cNvSpPr txBox="1"/>
          <p:nvPr/>
        </p:nvSpPr>
        <p:spPr>
          <a:xfrm>
            <a:off x="6096000" y="5256213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306301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B38BA9-7BDC-4A54-83D4-30E761A88329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）电场高斯定理的证明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69E3CC4-42A1-4DED-928C-7929E62FE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351992"/>
              </p:ext>
            </p:extLst>
          </p:nvPr>
        </p:nvGraphicFramePr>
        <p:xfrm>
          <a:off x="1800802" y="1597423"/>
          <a:ext cx="2936682" cy="9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" name="Equation" r:id="rId3" imgW="1346040" imgH="431640" progId="Equation.DSMT4">
                  <p:embed/>
                </p:oleObj>
              </mc:Choice>
              <mc:Fallback>
                <p:oleObj name="Equation" r:id="rId3" imgW="1346040" imgH="4316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B439465-B986-42D7-A37D-04FB135946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802" y="1597423"/>
                        <a:ext cx="2936682" cy="941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A3FC23D4-D99D-470D-B677-B84EC1141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625" y="1081687"/>
            <a:ext cx="2936682" cy="2347313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318434A-8F8C-4038-98EA-B841A26BC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43749"/>
              </p:ext>
            </p:extLst>
          </p:nvPr>
        </p:nvGraphicFramePr>
        <p:xfrm>
          <a:off x="1729858" y="2626262"/>
          <a:ext cx="5155851" cy="846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" name="Equation" r:id="rId6" imgW="2171520" imgH="355320" progId="Equation.DSMT4">
                  <p:embed/>
                </p:oleObj>
              </mc:Choice>
              <mc:Fallback>
                <p:oleObj name="Equation" r:id="rId6" imgW="2171520" imgH="3553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167DB12-D5A0-4791-A41F-770DD76E5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858" y="2626262"/>
                        <a:ext cx="5155851" cy="8463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D524A694-7F80-42A2-B4FA-7809FE80F33B}"/>
              </a:ext>
            </a:extLst>
          </p:cNvPr>
          <p:cNvSpPr txBox="1"/>
          <p:nvPr/>
        </p:nvSpPr>
        <p:spPr>
          <a:xfrm>
            <a:off x="6885709" y="5874327"/>
            <a:ext cx="417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课上练习，积分形式再推一遍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C582FD2-59E0-477B-A681-28E3BC2C3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932729"/>
              </p:ext>
            </p:extLst>
          </p:nvPr>
        </p:nvGraphicFramePr>
        <p:xfrm>
          <a:off x="1729858" y="3538727"/>
          <a:ext cx="7535863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" name="Equation" r:id="rId8" imgW="3454200" imgH="888840" progId="Equation.DSMT4">
                  <p:embed/>
                </p:oleObj>
              </mc:Choice>
              <mc:Fallback>
                <p:oleObj name="Equation" r:id="rId8" imgW="3454200" imgH="8888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69E3CC4-42A1-4DED-928C-7929E62FE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858" y="3538727"/>
                        <a:ext cx="7535863" cy="1938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75FF9820-B2E7-4A1B-B6B0-6E36C6A8C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828434"/>
              </p:ext>
            </p:extLst>
          </p:nvPr>
        </p:nvGraphicFramePr>
        <p:xfrm>
          <a:off x="5024943" y="777073"/>
          <a:ext cx="1763785" cy="90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" name="Equation" r:id="rId10" imgW="838080" imgH="431640" progId="Equation.DSMT4">
                  <p:embed/>
                </p:oleObj>
              </mc:Choice>
              <mc:Fallback>
                <p:oleObj name="Equation" r:id="rId10" imgW="83808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167DB12-D5A0-4791-A41F-770DD76E5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943" y="777073"/>
                        <a:ext cx="1763785" cy="9097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6012AE3A-4905-40D7-A82C-F899B7406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151321"/>
              </p:ext>
            </p:extLst>
          </p:nvPr>
        </p:nvGraphicFramePr>
        <p:xfrm>
          <a:off x="1800802" y="5586792"/>
          <a:ext cx="283051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0" name="Equation" r:id="rId12" imgW="1295280" imgH="431640" progId="Equation.DSMT4">
                  <p:embed/>
                </p:oleObj>
              </mc:Choice>
              <mc:Fallback>
                <p:oleObj name="Equation" r:id="rId12" imgW="129528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318434A-8F8C-4038-98EA-B841A26BC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802" y="5586792"/>
                        <a:ext cx="2830512" cy="944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4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358</Words>
  <Application>Microsoft Office PowerPoint</Application>
  <PresentationFormat>宽屏</PresentationFormat>
  <Paragraphs>64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Wingdings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100</cp:revision>
  <dcterms:created xsi:type="dcterms:W3CDTF">2020-02-17T08:29:38Z</dcterms:created>
  <dcterms:modified xsi:type="dcterms:W3CDTF">2020-02-25T09:42:42Z</dcterms:modified>
</cp:coreProperties>
</file>