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73" r:id="rId4"/>
    <p:sldId id="274" r:id="rId5"/>
    <p:sldId id="275" r:id="rId6"/>
    <p:sldId id="277" r:id="rId7"/>
    <p:sldId id="276" r:id="rId8"/>
    <p:sldId id="278" r:id="rId9"/>
    <p:sldId id="279" r:id="rId10"/>
    <p:sldId id="281" r:id="rId11"/>
    <p:sldId id="283" r:id="rId12"/>
    <p:sldId id="284" r:id="rId13"/>
    <p:sldId id="285" r:id="rId14"/>
    <p:sldId id="286" r:id="rId15"/>
    <p:sldId id="287" r:id="rId16"/>
    <p:sldId id="28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6305" autoAdjust="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28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8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28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42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image" Target="../media/image22.png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53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2.bin"/><Relationship Id="rId21" Type="http://schemas.openxmlformats.org/officeDocument/2006/relationships/image" Target="../media/image59.png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2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7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6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9.wmf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5.wmf"/><Relationship Id="rId5" Type="http://schemas.openxmlformats.org/officeDocument/2006/relationships/image" Target="../media/image27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3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image" Target="../media/image34.png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39.wmf"/><Relationship Id="rId10" Type="http://schemas.openxmlformats.org/officeDocument/2006/relationships/image" Target="../media/image37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3449783" y="1870364"/>
            <a:ext cx="8056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1.2 </a:t>
            </a:r>
            <a:r>
              <a:rPr lang="zh-CN" altLang="en-US" sz="5400" b="1" dirty="0"/>
              <a:t>电流和磁场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静磁场的旋度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7080679-A174-43CF-B017-B98E58DB4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916692"/>
          <a:ext cx="20955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7080679-A174-43CF-B017-B98E58DB4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916692"/>
                        <a:ext cx="2095500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3E17623-64B0-49F2-BEC9-A83CC4C2F2EE}"/>
              </a:ext>
            </a:extLst>
          </p:cNvPr>
          <p:cNvSpPr txBox="1"/>
          <p:nvPr/>
        </p:nvSpPr>
        <p:spPr>
          <a:xfrm>
            <a:off x="1961933" y="1706067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证明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D5B285-BFE9-458B-B31C-F7F715517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92233"/>
              </p:ext>
            </p:extLst>
          </p:nvPr>
        </p:nvGraphicFramePr>
        <p:xfrm>
          <a:off x="2016128" y="2139950"/>
          <a:ext cx="59626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Equation" r:id="rId5" imgW="2997000" imgH="431640" progId="Equation.DSMT4">
                  <p:embed/>
                </p:oleObj>
              </mc:Choice>
              <mc:Fallback>
                <p:oleObj name="Equation" r:id="rId5" imgW="299700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4D5B285-BFE9-458B-B31C-F7F715517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8" y="2139950"/>
                        <a:ext cx="5962650" cy="858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181B1B8-CA2F-432E-8DE5-2DB7F0E3E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060527"/>
              </p:ext>
            </p:extLst>
          </p:nvPr>
        </p:nvGraphicFramePr>
        <p:xfrm>
          <a:off x="2016128" y="3042709"/>
          <a:ext cx="4900612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Equation" r:id="rId7" imgW="2463480" imgH="431640" progId="Equation.DSMT4">
                  <p:embed/>
                </p:oleObj>
              </mc:Choice>
              <mc:Fallback>
                <p:oleObj name="Equation" r:id="rId7" imgW="246348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4D5B285-BFE9-458B-B31C-F7F715517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8" y="3042709"/>
                        <a:ext cx="4900612" cy="858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3039533E-5B40-46FB-A6E2-4BBA7822D88C}"/>
              </a:ext>
            </a:extLst>
          </p:cNvPr>
          <p:cNvSpPr txBox="1"/>
          <p:nvPr/>
        </p:nvSpPr>
        <p:spPr>
          <a:xfrm>
            <a:off x="6973890" y="3241294"/>
            <a:ext cx="310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提问，为什么等于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AF66FEDF-4CF8-45E2-B912-E49CFB6F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433589"/>
              </p:ext>
            </p:extLst>
          </p:nvPr>
        </p:nvGraphicFramePr>
        <p:xfrm>
          <a:off x="2016128" y="4202113"/>
          <a:ext cx="28543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1" name="Equation" r:id="rId9" imgW="1434960" imgH="393480" progId="Equation.DSMT4">
                  <p:embed/>
                </p:oleObj>
              </mc:Choice>
              <mc:Fallback>
                <p:oleObj name="Equation" r:id="rId9" imgW="1434960" imgH="3934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4D5B285-BFE9-458B-B31C-F7F715517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8" y="4202113"/>
                        <a:ext cx="2854325" cy="782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D3013AE9-B3E8-4A57-A074-C363A106BC79}"/>
              </a:ext>
            </a:extLst>
          </p:cNvPr>
          <p:cNvSpPr txBox="1"/>
          <p:nvPr/>
        </p:nvSpPr>
        <p:spPr>
          <a:xfrm>
            <a:off x="5136573" y="4362598"/>
            <a:ext cx="559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提问，为什么等于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？提示，静磁场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574538C8-064F-41B1-920C-ECCB21CAB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260311"/>
              </p:ext>
            </p:extLst>
          </p:nvPr>
        </p:nvGraphicFramePr>
        <p:xfrm>
          <a:off x="1961933" y="5386387"/>
          <a:ext cx="9350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2" name="Equation" r:id="rId11" imgW="469800" imgH="215640" progId="Equation.DSMT4">
                  <p:embed/>
                </p:oleObj>
              </mc:Choice>
              <mc:Fallback>
                <p:oleObj name="Equation" r:id="rId11" imgW="469800" imgH="215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4D5B285-BFE9-458B-B31C-F7F715517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933" y="5386387"/>
                        <a:ext cx="935038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95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静磁场的旋度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7080679-A174-43CF-B017-B98E58DB4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916692"/>
          <a:ext cx="20955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2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7080679-A174-43CF-B017-B98E58DB4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916692"/>
                        <a:ext cx="2095500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3E17623-64B0-49F2-BEC9-A83CC4C2F2EE}"/>
              </a:ext>
            </a:extLst>
          </p:cNvPr>
          <p:cNvSpPr txBox="1"/>
          <p:nvPr/>
        </p:nvSpPr>
        <p:spPr>
          <a:xfrm>
            <a:off x="1961933" y="1706067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证明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0BCAFE-9D27-4300-BBB6-0BB94217706D}"/>
              </a:ext>
            </a:extLst>
          </p:cNvPr>
          <p:cNvSpPr txBox="1"/>
          <p:nvPr/>
        </p:nvSpPr>
        <p:spPr>
          <a:xfrm>
            <a:off x="2047226" y="2900495"/>
            <a:ext cx="122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第二项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C4513EA-215D-400D-9D8B-C0A4A57EF7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58180"/>
              </p:ext>
            </p:extLst>
          </p:nvPr>
        </p:nvGraphicFramePr>
        <p:xfrm>
          <a:off x="2143918" y="2230901"/>
          <a:ext cx="42687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3" name="Equation" r:id="rId5" imgW="2145960" imgH="304560" progId="Equation.DSMT4">
                  <p:embed/>
                </p:oleObj>
              </mc:Choice>
              <mc:Fallback>
                <p:oleObj name="Equation" r:id="rId5" imgW="2145960" imgH="3045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6E374A7-C6E5-4651-9F03-AFCE416B3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918" y="2230901"/>
                        <a:ext cx="4268787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4521B461-9959-4C9F-847F-E950EB0EF9A9}"/>
              </a:ext>
            </a:extLst>
          </p:cNvPr>
          <p:cNvSpPr/>
          <p:nvPr/>
        </p:nvSpPr>
        <p:spPr>
          <a:xfrm>
            <a:off x="6929006" y="2268132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第一项为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BE3EBAD-9029-421D-A340-FD3CDB88BA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738669"/>
              </p:ext>
            </p:extLst>
          </p:nvPr>
        </p:nvGraphicFramePr>
        <p:xfrm>
          <a:off x="2143918" y="3362160"/>
          <a:ext cx="81835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4" name="Equation" r:id="rId7" imgW="4114800" imgH="431640" progId="Equation.DSMT4">
                  <p:embed/>
                </p:oleObj>
              </mc:Choice>
              <mc:Fallback>
                <p:oleObj name="Equation" r:id="rId7" imgW="411480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C4513EA-215D-400D-9D8B-C0A4A57EF7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918" y="3362160"/>
                        <a:ext cx="8183562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D97C665-249B-4CE1-8BF6-A4845F8FD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399253"/>
              </p:ext>
            </p:extLst>
          </p:nvPr>
        </p:nvGraphicFramePr>
        <p:xfrm>
          <a:off x="8675131" y="2024173"/>
          <a:ext cx="24050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5" name="Equation" r:id="rId9" imgW="1206360" imgH="431640" progId="Equation.DSMT4">
                  <p:embed/>
                </p:oleObj>
              </mc:Choice>
              <mc:Fallback>
                <p:oleObj name="Equation" r:id="rId9" imgW="1206360" imgH="43164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92E98E0A-3310-4FC7-A3C9-5C389F727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131" y="2024173"/>
                        <a:ext cx="2405062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FFDA0672-5F58-409C-887D-969ADD43E624}"/>
              </a:ext>
            </a:extLst>
          </p:cNvPr>
          <p:cNvSpPr txBox="1"/>
          <p:nvPr/>
        </p:nvSpPr>
        <p:spPr>
          <a:xfrm>
            <a:off x="2640804" y="4297497"/>
            <a:ext cx="866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提问，为什么能放到积分里，为什么电流密度可以拿到前面？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9A3B334-F03E-4278-BF56-5E4B7E214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611140"/>
              </p:ext>
            </p:extLst>
          </p:nvPr>
        </p:nvGraphicFramePr>
        <p:xfrm>
          <a:off x="2075006" y="4794686"/>
          <a:ext cx="66929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6" name="Equation" r:id="rId11" imgW="3365280" imgH="431640" progId="Equation.DSMT4">
                  <p:embed/>
                </p:oleObj>
              </mc:Choice>
              <mc:Fallback>
                <p:oleObj name="Equation" r:id="rId11" imgW="3365280" imgH="431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BE3EBAD-9029-421D-A340-FD3CDB88B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006" y="4794686"/>
                        <a:ext cx="6692900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CFC10F78-1BD1-4E77-9D98-743DA1C7D102}"/>
              </a:ext>
            </a:extLst>
          </p:cNvPr>
          <p:cNvSpPr txBox="1"/>
          <p:nvPr/>
        </p:nvSpPr>
        <p:spPr>
          <a:xfrm>
            <a:off x="2047226" y="5765547"/>
            <a:ext cx="45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当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03E8E847-C8F9-4265-AF0B-8B2B3FBAC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029226"/>
              </p:ext>
            </p:extLst>
          </p:nvPr>
        </p:nvGraphicFramePr>
        <p:xfrm>
          <a:off x="3455987" y="5605060"/>
          <a:ext cx="11620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7" name="Equation" r:id="rId13" imgW="583920" imgH="393480" progId="Equation.DSMT4">
                  <p:embed/>
                </p:oleObj>
              </mc:Choice>
              <mc:Fallback>
                <p:oleObj name="Equation" r:id="rId13" imgW="58392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9A3B334-F03E-4278-BF56-5E4B7E214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7" y="5605060"/>
                        <a:ext cx="1162050" cy="782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92DEDC92-5780-47BD-AC07-5A8BA9A06B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427426"/>
              </p:ext>
            </p:extLst>
          </p:nvPr>
        </p:nvGraphicFramePr>
        <p:xfrm>
          <a:off x="2506012" y="5791061"/>
          <a:ext cx="7366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8" name="Equation" r:id="rId15" imgW="342720" imgH="177480" progId="Equation.DSMT4">
                  <p:embed/>
                </p:oleObj>
              </mc:Choice>
              <mc:Fallback>
                <p:oleObj name="Equation" r:id="rId15" imgW="342720" imgH="177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7080679-A174-43CF-B017-B98E58DB4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012" y="5791061"/>
                        <a:ext cx="736600" cy="38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EA630C25-E5DF-4CEA-BA8D-FDE9B31A0F48}"/>
              </a:ext>
            </a:extLst>
          </p:cNvPr>
          <p:cNvSpPr txBox="1"/>
          <p:nvPr/>
        </p:nvSpPr>
        <p:spPr>
          <a:xfrm>
            <a:off x="5088153" y="5765547"/>
            <a:ext cx="236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被积函数只能在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E635EE0C-75D2-4D68-854D-68EF3E403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119614"/>
              </p:ext>
            </p:extLst>
          </p:nvPr>
        </p:nvGraphicFramePr>
        <p:xfrm>
          <a:off x="7453189" y="5820177"/>
          <a:ext cx="6572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69" name="Equation" r:id="rId17" imgW="330120" imgH="177480" progId="Equation.DSMT4">
                  <p:embed/>
                </p:oleObj>
              </mc:Choice>
              <mc:Fallback>
                <p:oleObj name="Equation" r:id="rId17" imgW="330120" imgH="177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9A3B334-F03E-4278-BF56-5E4B7E214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189" y="5820177"/>
                        <a:ext cx="657225" cy="352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EF97D8E-7959-40F2-8D11-B7306AEA7F48}"/>
              </a:ext>
            </a:extLst>
          </p:cNvPr>
          <p:cNvSpPr txBox="1"/>
          <p:nvPr/>
        </p:nvSpPr>
        <p:spPr>
          <a:xfrm>
            <a:off x="8110413" y="5751998"/>
            <a:ext cx="3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处不为</a:t>
            </a:r>
            <a:r>
              <a:rPr lang="en-US" altLang="zh-CN" sz="2400" dirty="0"/>
              <a:t>0</a:t>
            </a:r>
            <a:r>
              <a:rPr lang="zh-CN" altLang="en-US" sz="2400" dirty="0"/>
              <a:t>，因而积分只在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2FD1D20D-70A3-4B90-9C97-954A0192C0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753858"/>
              </p:ext>
            </p:extLst>
          </p:nvPr>
        </p:nvGraphicFramePr>
        <p:xfrm>
          <a:off x="5272087" y="6363136"/>
          <a:ext cx="2524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0" name="Equation" r:id="rId19" imgW="126720" imgH="177480" progId="Equation.DSMT4">
                  <p:embed/>
                </p:oleObj>
              </mc:Choice>
              <mc:Fallback>
                <p:oleObj name="Equation" r:id="rId19" imgW="126720" imgH="177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E635EE0C-75D2-4D68-854D-68EF3E4033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7" y="6363136"/>
                        <a:ext cx="252412" cy="352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2A7D4496-1DC2-4C69-9E05-EF90612E10E3}"/>
              </a:ext>
            </a:extLst>
          </p:cNvPr>
          <p:cNvSpPr txBox="1"/>
          <p:nvPr/>
        </p:nvSpPr>
        <p:spPr>
          <a:xfrm>
            <a:off x="5591175" y="6313725"/>
            <a:ext cx="341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处有贡献，此时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40DBC03C-7652-4897-85A1-BDCF7C1CBF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770473"/>
              </p:ext>
            </p:extLst>
          </p:nvPr>
        </p:nvGraphicFramePr>
        <p:xfrm>
          <a:off x="7972568" y="6299244"/>
          <a:ext cx="15906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1" name="Equation" r:id="rId21" imgW="799920" imgH="266400" progId="Equation.DSMT4">
                  <p:embed/>
                </p:oleObj>
              </mc:Choice>
              <mc:Fallback>
                <p:oleObj name="Equation" r:id="rId21" imgW="799920" imgH="2664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9A3B334-F03E-4278-BF56-5E4B7E214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568" y="6299244"/>
                        <a:ext cx="1590675" cy="52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6B21ACE6-348A-4201-82DB-D5EA12FD5C5E}"/>
              </a:ext>
            </a:extLst>
          </p:cNvPr>
          <p:cNvSpPr txBox="1"/>
          <p:nvPr/>
        </p:nvSpPr>
        <p:spPr>
          <a:xfrm>
            <a:off x="9563243" y="6308515"/>
            <a:ext cx="2052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可以看作常数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8A0A327-8EC7-4600-AD85-5A4570F758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4352" y="4371975"/>
            <a:ext cx="1968024" cy="21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7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8EE64A27-EBAD-4ECE-B94B-2D655F4800D6}"/>
              </a:ext>
            </a:extLst>
          </p:cNvPr>
          <p:cNvSpPr/>
          <p:nvPr/>
        </p:nvSpPr>
        <p:spPr>
          <a:xfrm>
            <a:off x="8827666" y="3100904"/>
            <a:ext cx="2456857" cy="3384668"/>
          </a:xfrm>
          <a:custGeom>
            <a:avLst/>
            <a:gdLst>
              <a:gd name="connsiteX0" fmla="*/ 344909 w 2456857"/>
              <a:gd name="connsiteY0" fmla="*/ 613846 h 3384668"/>
              <a:gd name="connsiteX1" fmla="*/ 2116559 w 2456857"/>
              <a:gd name="connsiteY1" fmla="*/ 13771 h 3384668"/>
              <a:gd name="connsiteX2" fmla="*/ 2330872 w 2456857"/>
              <a:gd name="connsiteY2" fmla="*/ 1171059 h 3384668"/>
              <a:gd name="connsiteX3" fmla="*/ 2273722 w 2456857"/>
              <a:gd name="connsiteY3" fmla="*/ 3378477 h 3384668"/>
              <a:gd name="connsiteX4" fmla="*/ 173459 w 2456857"/>
              <a:gd name="connsiteY4" fmla="*/ 1792565 h 3384668"/>
              <a:gd name="connsiteX5" fmla="*/ 344909 w 2456857"/>
              <a:gd name="connsiteY5" fmla="*/ 613846 h 338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56857" h="3384668">
                <a:moveTo>
                  <a:pt x="344909" y="613846"/>
                </a:moveTo>
                <a:cubicBezTo>
                  <a:pt x="668759" y="317380"/>
                  <a:pt x="1785565" y="-79098"/>
                  <a:pt x="2116559" y="13771"/>
                </a:cubicBezTo>
                <a:cubicBezTo>
                  <a:pt x="2447553" y="106640"/>
                  <a:pt x="2304678" y="610275"/>
                  <a:pt x="2330872" y="1171059"/>
                </a:cubicBezTo>
                <a:cubicBezTo>
                  <a:pt x="2357066" y="1731843"/>
                  <a:pt x="2633291" y="3274893"/>
                  <a:pt x="2273722" y="3378477"/>
                </a:cubicBezTo>
                <a:cubicBezTo>
                  <a:pt x="1914153" y="3482061"/>
                  <a:pt x="497309" y="2258099"/>
                  <a:pt x="173459" y="1792565"/>
                </a:cubicBezTo>
                <a:cubicBezTo>
                  <a:pt x="-150391" y="1327031"/>
                  <a:pt x="21059" y="910312"/>
                  <a:pt x="344909" y="6138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chemeClr val="accent1">
                  <a:lumMod val="45000"/>
                  <a:lumOff val="55000"/>
                  <a:alpha val="38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静磁场的旋度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7080679-A174-43CF-B017-B98E58DB4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916692"/>
          <a:ext cx="20955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8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7080679-A174-43CF-B017-B98E58DB4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916692"/>
                        <a:ext cx="2095500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3E17623-64B0-49F2-BEC9-A83CC4C2F2EE}"/>
              </a:ext>
            </a:extLst>
          </p:cNvPr>
          <p:cNvSpPr txBox="1"/>
          <p:nvPr/>
        </p:nvSpPr>
        <p:spPr>
          <a:xfrm>
            <a:off x="1961933" y="1706067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证明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9A3B334-F03E-4278-BF56-5E4B7E214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174308"/>
              </p:ext>
            </p:extLst>
          </p:nvPr>
        </p:nvGraphicFramePr>
        <p:xfrm>
          <a:off x="2506012" y="2188083"/>
          <a:ext cx="6364287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19" name="Equation" r:id="rId5" imgW="3200400" imgH="1218960" progId="Equation.DSMT4">
                  <p:embed/>
                </p:oleObj>
              </mc:Choice>
              <mc:Fallback>
                <p:oleObj name="Equation" r:id="rId5" imgW="3200400" imgH="121896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9A3B334-F03E-4278-BF56-5E4B7E214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012" y="2188083"/>
                        <a:ext cx="6364287" cy="2424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6ECC1362-DC22-4D53-9655-33457B0E9D5C}"/>
              </a:ext>
            </a:extLst>
          </p:cNvPr>
          <p:cNvGrpSpPr/>
          <p:nvPr/>
        </p:nvGrpSpPr>
        <p:grpSpPr>
          <a:xfrm>
            <a:off x="0" y="3169306"/>
            <a:ext cx="3187844" cy="461665"/>
            <a:chOff x="54768" y="3198167"/>
            <a:chExt cx="3187844" cy="46166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FDA0672-5F58-409C-887D-969ADD43E624}"/>
                </a:ext>
              </a:extLst>
            </p:cNvPr>
            <p:cNvSpPr txBox="1"/>
            <p:nvPr/>
          </p:nvSpPr>
          <p:spPr>
            <a:xfrm>
              <a:off x="54768" y="3198167"/>
              <a:ext cx="3187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</a:rPr>
                <a:t>为什么要换成</a:t>
              </a: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73687B05-8498-4178-B204-5AF1E373C4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511371"/>
                </p:ext>
              </p:extLst>
            </p:nvPr>
          </p:nvGraphicFramePr>
          <p:xfrm>
            <a:off x="2047226" y="3198167"/>
            <a:ext cx="379413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20" name="Equation" r:id="rId7" imgW="190440" imgH="215640" progId="Equation.DSMT4">
                    <p:embed/>
                  </p:oleObj>
                </mc:Choice>
                <mc:Fallback>
                  <p:oleObj name="Equation" r:id="rId7" imgW="190440" imgH="21564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03E8E847-C8F9-4265-AF0B-8B2B3FBAC08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226" y="3198167"/>
                          <a:ext cx="379413" cy="428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A2F4F114-23A6-47F8-8C15-31A2C8A1C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322115"/>
              </p:ext>
            </p:extLst>
          </p:nvPr>
        </p:nvGraphicFramePr>
        <p:xfrm>
          <a:off x="2506012" y="5333664"/>
          <a:ext cx="67945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1" name="Equation" r:id="rId9" imgW="3416040" imgH="304560" progId="Equation.DSMT4">
                  <p:embed/>
                </p:oleObj>
              </mc:Choice>
              <mc:Fallback>
                <p:oleObj name="Equation" r:id="rId9" imgW="3416040" imgH="3045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6E374A7-C6E5-4651-9F03-AFCE416B3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012" y="5333664"/>
                        <a:ext cx="6794500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29359955-81EE-49E9-AB5A-F9147F90390E}"/>
              </a:ext>
            </a:extLst>
          </p:cNvPr>
          <p:cNvSpPr txBox="1"/>
          <p:nvPr/>
        </p:nvSpPr>
        <p:spPr>
          <a:xfrm>
            <a:off x="2301368" y="4513372"/>
            <a:ext cx="866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提问，为什么这里多个负号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453A690D-5CD0-4ACC-AE2B-1989ED4BEABA}"/>
              </a:ext>
            </a:extLst>
          </p:cNvPr>
          <p:cNvSpPr/>
          <p:nvPr/>
        </p:nvSpPr>
        <p:spPr>
          <a:xfrm>
            <a:off x="9720687" y="3927105"/>
            <a:ext cx="896879" cy="896879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31DE97-E41A-4F6B-BE16-D69C3FD017EB}"/>
              </a:ext>
            </a:extLst>
          </p:cNvPr>
          <p:cNvSpPr/>
          <p:nvPr/>
        </p:nvSpPr>
        <p:spPr>
          <a:xfrm>
            <a:off x="10146268" y="435268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72966B1-3E78-4902-86B5-004B3FC569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568509"/>
              </p:ext>
            </p:extLst>
          </p:nvPr>
        </p:nvGraphicFramePr>
        <p:xfrm>
          <a:off x="10181946" y="3994060"/>
          <a:ext cx="254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2"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A2F4F114-23A6-47F8-8C15-31A2C8A1CA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1946" y="3994060"/>
                        <a:ext cx="254000" cy="354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BFEE004-9E95-4CF9-A426-69CFDB670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211309"/>
              </p:ext>
            </p:extLst>
          </p:nvPr>
        </p:nvGraphicFramePr>
        <p:xfrm>
          <a:off x="9521832" y="4545499"/>
          <a:ext cx="3302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3" name="Equation" r:id="rId13" imgW="164880" imgH="177480" progId="Equation.DSMT4">
                  <p:embed/>
                </p:oleObj>
              </mc:Choice>
              <mc:Fallback>
                <p:oleObj name="Equation" r:id="rId13" imgW="164880" imgH="1774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F72966B1-3E78-4902-86B5-004B3FC569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1832" y="4545499"/>
                        <a:ext cx="330200" cy="354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BD862E-7324-4095-A29A-BD24C9A9415A}"/>
              </a:ext>
            </a:extLst>
          </p:cNvPr>
          <p:cNvCxnSpPr>
            <a:stCxn id="2" idx="3"/>
          </p:cNvCxnSpPr>
          <p:nvPr/>
        </p:nvCxnSpPr>
        <p:spPr>
          <a:xfrm flipV="1">
            <a:off x="9852032" y="4398406"/>
            <a:ext cx="294236" cy="294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A572A206-F155-48C3-8EB1-E86DF8B79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023730"/>
              </p:ext>
            </p:extLst>
          </p:nvPr>
        </p:nvGraphicFramePr>
        <p:xfrm>
          <a:off x="9990378" y="4447210"/>
          <a:ext cx="254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" name="Equation" r:id="rId15" imgW="126720" imgH="164880" progId="Equation.DSMT4">
                  <p:embed/>
                </p:oleObj>
              </mc:Choice>
              <mc:Fallback>
                <p:oleObj name="Equation" r:id="rId15" imgW="126720" imgH="1648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BFEE004-9E95-4CF9-A426-69CFDB670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0378" y="4447210"/>
                        <a:ext cx="254000" cy="33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39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安培环路定律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7080679-A174-43CF-B017-B98E58DB4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386390"/>
              </p:ext>
            </p:extLst>
          </p:nvPr>
        </p:nvGraphicFramePr>
        <p:xfrm>
          <a:off x="1918494" y="1815306"/>
          <a:ext cx="24050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2" name="Equation" r:id="rId3" imgW="888840" imgH="291960" progId="Equation.DSMT4">
                  <p:embed/>
                </p:oleObj>
              </mc:Choice>
              <mc:Fallback>
                <p:oleObj name="Equation" r:id="rId3" imgW="888840" imgH="2919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7080679-A174-43CF-B017-B98E58DB4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494" y="1815306"/>
                        <a:ext cx="2405062" cy="792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3E17623-64B0-49F2-BEC9-A83CC4C2F2EE}"/>
              </a:ext>
            </a:extLst>
          </p:cNvPr>
          <p:cNvSpPr txBox="1"/>
          <p:nvPr/>
        </p:nvSpPr>
        <p:spPr>
          <a:xfrm>
            <a:off x="1997651" y="2865735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证明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A2F4F114-23A6-47F8-8C15-31A2C8A1C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399773"/>
              </p:ext>
            </p:extLst>
          </p:nvPr>
        </p:nvGraphicFramePr>
        <p:xfrm>
          <a:off x="1918494" y="4141372"/>
          <a:ext cx="40925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3" name="Equation" r:id="rId5" imgW="2057400" imgH="304560" progId="Equation.DSMT4">
                  <p:embed/>
                </p:oleObj>
              </mc:Choice>
              <mc:Fallback>
                <p:oleObj name="Equation" r:id="rId5" imgW="2057400" imgH="30456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A2F4F114-23A6-47F8-8C15-31A2C8A1CA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494" y="4141372"/>
                        <a:ext cx="4092575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C4FB14E-BC1C-4189-BBA5-CEF36BCABE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051741"/>
              </p:ext>
            </p:extLst>
          </p:nvPr>
        </p:nvGraphicFramePr>
        <p:xfrm>
          <a:off x="1918494" y="3497641"/>
          <a:ext cx="18446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4" name="Equation" r:id="rId7" imgW="927000" imgH="266400" progId="Equation.DSMT4">
                  <p:embed/>
                </p:oleObj>
              </mc:Choice>
              <mc:Fallback>
                <p:oleObj name="Equation" r:id="rId7" imgW="927000" imgH="2664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A2F4F114-23A6-47F8-8C15-31A2C8A1CA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494" y="3497641"/>
                        <a:ext cx="1844675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843BAE4-183E-4136-81C3-3691FA52A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308763"/>
              </p:ext>
            </p:extLst>
          </p:nvPr>
        </p:nvGraphicFramePr>
        <p:xfrm>
          <a:off x="1918494" y="4955344"/>
          <a:ext cx="27543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5" name="Equation" r:id="rId9" imgW="1384200" imgH="304560" progId="Equation.DSMT4">
                  <p:embed/>
                </p:oleObj>
              </mc:Choice>
              <mc:Fallback>
                <p:oleObj name="Equation" r:id="rId9" imgW="1384200" imgH="30456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A2F4F114-23A6-47F8-8C15-31A2C8A1CA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494" y="4955344"/>
                        <a:ext cx="2754312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624403C-7CCB-43C1-98AE-9A302D8EE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964770"/>
              </p:ext>
            </p:extLst>
          </p:nvPr>
        </p:nvGraphicFramePr>
        <p:xfrm>
          <a:off x="1918494" y="5769316"/>
          <a:ext cx="41322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6" name="Equation" r:id="rId11" imgW="1765080" imgH="291960" progId="Equation.DSMT4">
                  <p:embed/>
                </p:oleObj>
              </mc:Choice>
              <mc:Fallback>
                <p:oleObj name="Equation" r:id="rId11" imgW="1765080" imgH="29196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7080679-A174-43CF-B017-B98E58DB4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494" y="5769316"/>
                        <a:ext cx="4132262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>
            <a:extLst>
              <a:ext uri="{FF2B5EF4-FFF2-40B4-BE49-F238E27FC236}">
                <a16:creationId xmlns:a16="http://schemas.microsoft.com/office/drawing/2014/main" id="{235AECAB-D18D-423F-81C2-6C14B6767A08}"/>
              </a:ext>
            </a:extLst>
          </p:cNvPr>
          <p:cNvGrpSpPr/>
          <p:nvPr/>
        </p:nvGrpSpPr>
        <p:grpSpPr>
          <a:xfrm>
            <a:off x="7350919" y="815913"/>
            <a:ext cx="2488667" cy="1998785"/>
            <a:chOff x="7115175" y="524940"/>
            <a:chExt cx="2488667" cy="1998785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412336E3-219B-4748-9735-2D4E9B95E51D}"/>
                </a:ext>
              </a:extLst>
            </p:cNvPr>
            <p:cNvSpPr/>
            <p:nvPr/>
          </p:nvSpPr>
          <p:spPr>
            <a:xfrm>
              <a:off x="7115175" y="1263805"/>
              <a:ext cx="2488667" cy="1207684"/>
            </a:xfrm>
            <a:custGeom>
              <a:avLst/>
              <a:gdLst>
                <a:gd name="connsiteX0" fmla="*/ 269105 w 2886359"/>
                <a:gd name="connsiteY0" fmla="*/ 903762 h 1207684"/>
                <a:gd name="connsiteX1" fmla="*/ 83368 w 2886359"/>
                <a:gd name="connsiteY1" fmla="*/ 732312 h 1207684"/>
                <a:gd name="connsiteX2" fmla="*/ 1276374 w 2886359"/>
                <a:gd name="connsiteY2" fmla="*/ 39368 h 1207684"/>
                <a:gd name="connsiteX3" fmla="*/ 2883718 w 2886359"/>
                <a:gd name="connsiteY3" fmla="*/ 203675 h 1207684"/>
                <a:gd name="connsiteX4" fmla="*/ 1619274 w 2886359"/>
                <a:gd name="connsiteY4" fmla="*/ 1182368 h 1207684"/>
                <a:gd name="connsiteX5" fmla="*/ 269105 w 2886359"/>
                <a:gd name="connsiteY5" fmla="*/ 903762 h 1207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6359" h="1207684">
                  <a:moveTo>
                    <a:pt x="269105" y="903762"/>
                  </a:moveTo>
                  <a:cubicBezTo>
                    <a:pt x="13121" y="828753"/>
                    <a:pt x="-84510" y="876378"/>
                    <a:pt x="83368" y="732312"/>
                  </a:cubicBezTo>
                  <a:cubicBezTo>
                    <a:pt x="251246" y="588246"/>
                    <a:pt x="809649" y="127474"/>
                    <a:pt x="1276374" y="39368"/>
                  </a:cubicBezTo>
                  <a:cubicBezTo>
                    <a:pt x="1743099" y="-48738"/>
                    <a:pt x="2826568" y="13175"/>
                    <a:pt x="2883718" y="203675"/>
                  </a:cubicBezTo>
                  <a:cubicBezTo>
                    <a:pt x="2940868" y="394175"/>
                    <a:pt x="2056233" y="1065687"/>
                    <a:pt x="1619274" y="1182368"/>
                  </a:cubicBezTo>
                  <a:cubicBezTo>
                    <a:pt x="1182315" y="1299049"/>
                    <a:pt x="525089" y="978771"/>
                    <a:pt x="269105" y="90376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6EE9EE5-F1B6-4669-8A6A-5FE495666917}"/>
                </a:ext>
              </a:extLst>
            </p:cNvPr>
            <p:cNvCxnSpPr/>
            <p:nvPr/>
          </p:nvCxnSpPr>
          <p:spPr>
            <a:xfrm flipV="1">
              <a:off x="9015413" y="1815306"/>
              <a:ext cx="385762" cy="3174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9" name="对象 18">
                  <a:extLst>
                    <a:ext uri="{FF2B5EF4-FFF2-40B4-BE49-F238E27FC236}">
                      <a16:creationId xmlns:a16="http://schemas.microsoft.com/office/drawing/2014/main" id="{2EDE82A4-1938-4485-942E-5DBF55AFB6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24004231"/>
                    </p:ext>
                  </p:extLst>
                </p:nvPr>
              </p:nvGraphicFramePr>
              <p:xfrm>
                <a:off x="8725723" y="1595388"/>
                <a:ext cx="432889" cy="46166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907" name="Equation" r:id="rId13" imgW="203040" imgH="215640" progId="Equation.DSMT4">
                        <p:embed/>
                      </p:oleObj>
                    </mc:Choice>
                    <mc:Fallback>
                      <p:oleObj name="Equation" r:id="rId13" imgW="203040" imgH="215640" progId="Equation.DSMT4">
                        <p:embed/>
                        <p:pic>
                          <p:nvPicPr>
                            <p:cNvPr id="20" name="对象 19">
                              <a:extLst>
                                <a:ext uri="{FF2B5EF4-FFF2-40B4-BE49-F238E27FC236}">
                                  <a16:creationId xmlns:a16="http://schemas.microsoft.com/office/drawing/2014/main" id="{57080679-A174-43CF-B017-B98E58DB489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25723" y="1595388"/>
                              <a:ext cx="43288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9" name="对象 18">
                  <a:extLst>
                    <a:ext uri="{FF2B5EF4-FFF2-40B4-BE49-F238E27FC236}">
                      <a16:creationId xmlns:a16="http://schemas.microsoft.com/office/drawing/2014/main" id="{2EDE82A4-1938-4485-942E-5DBF55AFB6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24004231"/>
                    </p:ext>
                  </p:extLst>
                </p:nvPr>
              </p:nvGraphicFramePr>
              <p:xfrm>
                <a:off x="8725723" y="1595388"/>
                <a:ext cx="432889" cy="46166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746" name="Equation" r:id="rId15" imgW="203040" imgH="215640" progId="Equation.DSMT4">
                        <p:embed/>
                      </p:oleObj>
                    </mc:Choice>
                    <mc:Fallback>
                      <p:oleObj name="Equation" r:id="rId15" imgW="203040" imgH="215640" progId="Equation.DSMT4">
                        <p:embed/>
                        <p:pic>
                          <p:nvPicPr>
                            <p:cNvPr id="20" name="对象 19">
                              <a:extLst>
                                <a:ext uri="{FF2B5EF4-FFF2-40B4-BE49-F238E27FC236}">
                                  <a16:creationId xmlns:a16="http://schemas.microsoft.com/office/drawing/2014/main" id="{57080679-A174-43CF-B017-B98E58DB489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725723" y="1595388"/>
                              <a:ext cx="43288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E6A2A07-4881-4502-AB9A-51EBA010CCB8}"/>
                </a:ext>
              </a:extLst>
            </p:cNvPr>
            <p:cNvCxnSpPr/>
            <p:nvPr/>
          </p:nvCxnSpPr>
          <p:spPr>
            <a:xfrm flipV="1">
              <a:off x="9015413" y="2057053"/>
              <a:ext cx="435768" cy="757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ECFB175E-EE95-42BB-83BA-D76B7135656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10812370"/>
                    </p:ext>
                  </p:extLst>
                </p:nvPr>
              </p:nvGraphicFramePr>
              <p:xfrm>
                <a:off x="9185406" y="2132760"/>
                <a:ext cx="292100" cy="39096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908" name="Equation" r:id="rId17" imgW="152280" imgH="203040" progId="Equation.DSMT4">
                        <p:embed/>
                      </p:oleObj>
                    </mc:Choice>
                    <mc:Fallback>
                      <p:oleObj name="Equation" r:id="rId17" imgW="152280" imgH="203040" progId="Equation.DSMT4">
                        <p:embed/>
                        <p:pic>
                          <p:nvPicPr>
                            <p:cNvPr id="20" name="对象 19">
                              <a:extLst>
                                <a:ext uri="{FF2B5EF4-FFF2-40B4-BE49-F238E27FC236}">
                                  <a16:creationId xmlns:a16="http://schemas.microsoft.com/office/drawing/2014/main" id="{57080679-A174-43CF-B017-B98E58DB489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85406" y="2132760"/>
                              <a:ext cx="292100" cy="3909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ECFB175E-EE95-42BB-83BA-D76B7135656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10812370"/>
                    </p:ext>
                  </p:extLst>
                </p:nvPr>
              </p:nvGraphicFramePr>
              <p:xfrm>
                <a:off x="9185406" y="2132760"/>
                <a:ext cx="292100" cy="39096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747" name="Equation" r:id="rId19" imgW="152280" imgH="203040" progId="Equation.DSMT4">
                        <p:embed/>
                      </p:oleObj>
                    </mc:Choice>
                    <mc:Fallback>
                      <p:oleObj name="Equation" r:id="rId19" imgW="152280" imgH="203040" progId="Equation.DSMT4">
                        <p:embed/>
                        <p:pic>
                          <p:nvPicPr>
                            <p:cNvPr id="20" name="对象 19">
                              <a:extLst>
                                <a:ext uri="{FF2B5EF4-FFF2-40B4-BE49-F238E27FC236}">
                                  <a16:creationId xmlns:a16="http://schemas.microsoft.com/office/drawing/2014/main" id="{57080679-A174-43CF-B017-B98E58DB489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185406" y="2132760"/>
                              <a:ext cx="292100" cy="3909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D575A16-475A-4FCA-8151-F36E13341269}"/>
                </a:ext>
              </a:extLst>
            </p:cNvPr>
            <p:cNvCxnSpPr/>
            <p:nvPr/>
          </p:nvCxnSpPr>
          <p:spPr>
            <a:xfrm flipH="1" flipV="1">
              <a:off x="8165306" y="692944"/>
              <a:ext cx="264319" cy="1122362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0100CD1-C337-48A9-B1FD-2BF0893488FB}"/>
                    </a:ext>
                  </a:extLst>
                </p:cNvPr>
                <p:cNvSpPr/>
                <p:nvPr/>
              </p:nvSpPr>
              <p:spPr>
                <a:xfrm>
                  <a:off x="7726246" y="524940"/>
                  <a:ext cx="43011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0100CD1-C337-48A9-B1FD-2BF089348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246" y="524940"/>
                  <a:ext cx="430118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BD0BEB-D01C-4594-8E6C-E382FA3BC584}"/>
              </a:ext>
            </a:extLst>
          </p:cNvPr>
          <p:cNvSpPr txBox="1"/>
          <p:nvPr/>
        </p:nvSpPr>
        <p:spPr>
          <a:xfrm>
            <a:off x="1918494" y="3530601"/>
            <a:ext cx="4564062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自己证明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09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例题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C7E7A1-BEFE-4066-83E2-7337746B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53" y="1618108"/>
            <a:ext cx="5187297" cy="10854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8EE6E96-AE17-406A-9950-C281A456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262" y="174544"/>
            <a:ext cx="1924752" cy="28871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824C6A-7010-4479-BF00-D4B5E98B7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98" y="3278981"/>
            <a:ext cx="5082519" cy="2652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DBBF56-D5AE-4A2E-A150-78E5963B0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023" y="3234442"/>
            <a:ext cx="4514477" cy="28439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CD7DECB-F6A9-4F57-8CC6-C45D0A4E8449}"/>
              </a:ext>
            </a:extLst>
          </p:cNvPr>
          <p:cNvSpPr txBox="1"/>
          <p:nvPr/>
        </p:nvSpPr>
        <p:spPr>
          <a:xfrm>
            <a:off x="1726189" y="6192163"/>
            <a:ext cx="866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</a:rPr>
              <a:t>自己计算磁场对应的旋度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8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例题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EE6E96-AE17-406A-9950-C281A456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62" y="174544"/>
            <a:ext cx="1924752" cy="28871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824C6A-7010-4479-BF00-D4B5E98B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9" y="1514475"/>
            <a:ext cx="5082519" cy="26522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DBBF56-D5AE-4A2E-A150-78E5963B0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3234441"/>
            <a:ext cx="4514477" cy="28439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BC9272-5114-4313-AF6E-2B432443BA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531" y="1459340"/>
            <a:ext cx="4607293" cy="28629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27BAE0-4A4A-480F-B8B8-113291BEF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7498" y="3261285"/>
            <a:ext cx="3741941" cy="28171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A62787-CD78-4C40-AFBD-34A386AF1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3531" y="4345183"/>
            <a:ext cx="4275645" cy="241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3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150F-BA59-4132-8B7B-029B2DFEDBA6}"/>
              </a:ext>
            </a:extLst>
          </p:cNvPr>
          <p:cNvSpPr txBox="1"/>
          <p:nvPr/>
        </p:nvSpPr>
        <p:spPr>
          <a:xfrm>
            <a:off x="944058" y="840798"/>
            <a:ext cx="805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作业</a:t>
            </a:r>
            <a:r>
              <a:rPr lang="zh-CN" altLang="en-US" sz="2400" b="1" dirty="0"/>
              <a:t> 第一章第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题第（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）小题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19C440-2B56-40C7-A190-AD9575CB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65" y="1689805"/>
            <a:ext cx="9309536" cy="439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电流密度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A0D4A9-32EF-4F76-9F95-FDE71881188A}"/>
              </a:ext>
            </a:extLst>
          </p:cNvPr>
          <p:cNvSpPr txBox="1"/>
          <p:nvPr/>
        </p:nvSpPr>
        <p:spPr>
          <a:xfrm>
            <a:off x="7973219" y="2693776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A7CA93-B1CE-4DBE-8D85-AB00EA2A1A85}"/>
              </a:ext>
            </a:extLst>
          </p:cNvPr>
          <p:cNvSpPr txBox="1"/>
          <p:nvPr/>
        </p:nvSpPr>
        <p:spPr>
          <a:xfrm>
            <a:off x="1426152" y="1954141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物理意义  精确地描述电流分布，解决电流分布不均匀的问题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06CF68-4E1C-4611-92FC-B0D68C30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40" y="2693776"/>
            <a:ext cx="2838596" cy="18161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2A8711-3A45-4960-82E5-9075B197C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465" y="4246512"/>
            <a:ext cx="3276600" cy="83952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4C3AC3E-1E70-4335-BC59-0018B1FA9E47}"/>
              </a:ext>
            </a:extLst>
          </p:cNvPr>
          <p:cNvSpPr txBox="1"/>
          <p:nvPr/>
        </p:nvSpPr>
        <p:spPr>
          <a:xfrm>
            <a:off x="1426152" y="5514109"/>
            <a:ext cx="19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微观意义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6420FB1-32F3-495D-9158-79D2A4E49DAF}"/>
              </a:ext>
            </a:extLst>
          </p:cNvPr>
          <p:cNvSpPr/>
          <p:nvPr/>
        </p:nvSpPr>
        <p:spPr>
          <a:xfrm>
            <a:off x="6926570" y="4986147"/>
            <a:ext cx="476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提问，为什么要点乘？电流密度法向？切向</a:t>
            </a:r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A9409F-EC1C-49C3-9657-6FA0A8B40DF2}"/>
              </a:ext>
            </a:extLst>
          </p:cNvPr>
          <p:cNvSpPr txBox="1"/>
          <p:nvPr/>
        </p:nvSpPr>
        <p:spPr>
          <a:xfrm>
            <a:off x="2403475" y="4459706"/>
            <a:ext cx="249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通过曲面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zh-CN" altLang="en-US" sz="2400" dirty="0">
                <a:solidFill>
                  <a:srgbClr val="FF0000"/>
                </a:solidFill>
              </a:rPr>
              <a:t>的电流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3FB8170-7AF5-4819-91A9-8A8605D68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588" y="5601040"/>
            <a:ext cx="1924149" cy="920797"/>
          </a:xfrm>
          <a:prstGeom prst="rect">
            <a:avLst/>
          </a:prstGeom>
        </p:spPr>
      </p:pic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C4E0E44B-14A6-49CF-8233-C75E20B6A699}"/>
              </a:ext>
            </a:extLst>
          </p:cNvPr>
          <p:cNvSpPr/>
          <p:nvPr/>
        </p:nvSpPr>
        <p:spPr>
          <a:xfrm>
            <a:off x="9164782" y="3260661"/>
            <a:ext cx="1161600" cy="1620265"/>
          </a:xfrm>
          <a:custGeom>
            <a:avLst/>
            <a:gdLst>
              <a:gd name="connsiteX0" fmla="*/ 164474 w 1161600"/>
              <a:gd name="connsiteY0" fmla="*/ 1682 h 1620265"/>
              <a:gd name="connsiteX1" fmla="*/ 1128880 w 1161600"/>
              <a:gd name="connsiteY1" fmla="*/ 723201 h 1620265"/>
              <a:gd name="connsiteX2" fmla="*/ 871705 w 1161600"/>
              <a:gd name="connsiteY2" fmla="*/ 1559020 h 1620265"/>
              <a:gd name="connsiteX3" fmla="*/ 243055 w 1161600"/>
              <a:gd name="connsiteY3" fmla="*/ 1444720 h 1620265"/>
              <a:gd name="connsiteX4" fmla="*/ 7311 w 1161600"/>
              <a:gd name="connsiteY4" fmla="*/ 551751 h 1620265"/>
              <a:gd name="connsiteX5" fmla="*/ 164474 w 1161600"/>
              <a:gd name="connsiteY5" fmla="*/ 1682 h 1620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1600" h="1620265">
                <a:moveTo>
                  <a:pt x="164474" y="1682"/>
                </a:moveTo>
                <a:cubicBezTo>
                  <a:pt x="351402" y="30257"/>
                  <a:pt x="1011008" y="463645"/>
                  <a:pt x="1128880" y="723201"/>
                </a:cubicBezTo>
                <a:cubicBezTo>
                  <a:pt x="1246752" y="982757"/>
                  <a:pt x="1019343" y="1438767"/>
                  <a:pt x="871705" y="1559020"/>
                </a:cubicBezTo>
                <a:cubicBezTo>
                  <a:pt x="724068" y="1679273"/>
                  <a:pt x="387121" y="1612598"/>
                  <a:pt x="243055" y="1444720"/>
                </a:cubicBezTo>
                <a:cubicBezTo>
                  <a:pt x="98989" y="1276842"/>
                  <a:pt x="20408" y="788685"/>
                  <a:pt x="7311" y="551751"/>
                </a:cubicBezTo>
                <a:cubicBezTo>
                  <a:pt x="-5786" y="314817"/>
                  <a:pt x="-22454" y="-26893"/>
                  <a:pt x="164474" y="1682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D08384-DF72-4B57-BEA3-A9132D62A4B9}"/>
              </a:ext>
            </a:extLst>
          </p:cNvPr>
          <p:cNvCxnSpPr/>
          <p:nvPr/>
        </p:nvCxnSpPr>
        <p:spPr>
          <a:xfrm flipV="1">
            <a:off x="9745582" y="3350419"/>
            <a:ext cx="741443" cy="720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4E1E32BB-5B10-45FD-A06C-16B6A02A4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9666" y="3035224"/>
            <a:ext cx="317516" cy="45087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DFF2274C-1954-4B03-9E30-573D84A1B23D}"/>
              </a:ext>
            </a:extLst>
          </p:cNvPr>
          <p:cNvSpPr/>
          <p:nvPr/>
        </p:nvSpPr>
        <p:spPr>
          <a:xfrm>
            <a:off x="5500737" y="582567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注意，电荷密度有正负，带符号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34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电荷守恒定律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A7CA93-B1CE-4DBE-8D85-AB00EA2A1A85}"/>
              </a:ext>
            </a:extLst>
          </p:cNvPr>
          <p:cNvSpPr txBox="1"/>
          <p:nvPr/>
        </p:nvSpPr>
        <p:spPr>
          <a:xfrm>
            <a:off x="1426152" y="1954141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物理意义  系统总电荷严格保持不变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C3AC3E-1E70-4335-BC59-0018B1FA9E47}"/>
              </a:ext>
            </a:extLst>
          </p:cNvPr>
          <p:cNvSpPr txBox="1"/>
          <p:nvPr/>
        </p:nvSpPr>
        <p:spPr>
          <a:xfrm>
            <a:off x="1426152" y="4358873"/>
            <a:ext cx="3467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微分形式的证明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408B20-16A6-4B3E-A545-B29461E86198}"/>
              </a:ext>
            </a:extLst>
          </p:cNvPr>
          <p:cNvSpPr txBox="1"/>
          <p:nvPr/>
        </p:nvSpPr>
        <p:spPr>
          <a:xfrm>
            <a:off x="1426152" y="2807122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积分形式（电流连续性方程）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135558-D385-4186-B36D-1022E464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264" y="3424908"/>
            <a:ext cx="3098959" cy="800141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57D45B1-920C-46C8-B89B-0CDBA4FE8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213287"/>
              </p:ext>
            </p:extLst>
          </p:nvPr>
        </p:nvGraphicFramePr>
        <p:xfrm>
          <a:off x="3639264" y="4797221"/>
          <a:ext cx="49911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" name="Equation" r:id="rId4" imgW="2031840" imgH="393480" progId="Equation.DSMT4">
                  <p:embed/>
                </p:oleObj>
              </mc:Choice>
              <mc:Fallback>
                <p:oleObj name="Equation" r:id="rId4" imgW="2031840" imgH="39348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E0EB73F0-0E86-4AAD-9E63-684E20B24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264" y="4797221"/>
                        <a:ext cx="4991100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254B7910-954B-4291-8DE2-5F52AEEC7EE6}"/>
              </a:ext>
            </a:extLst>
          </p:cNvPr>
          <p:cNvSpPr txBox="1"/>
          <p:nvPr/>
        </p:nvSpPr>
        <p:spPr>
          <a:xfrm>
            <a:off x="1816460" y="5797122"/>
            <a:ext cx="4442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V</a:t>
            </a:r>
            <a:r>
              <a:rPr lang="zh-CN" altLang="en-US" sz="2400" dirty="0"/>
              <a:t>可任意取，当</a:t>
            </a:r>
            <a:r>
              <a:rPr lang="en-US" altLang="zh-CN" sz="2400" dirty="0"/>
              <a:t>V</a:t>
            </a:r>
            <a:r>
              <a:rPr lang="zh-CN" altLang="en-US" sz="2400" dirty="0"/>
              <a:t>无限小时，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8718C8C-671F-4C73-9D2C-F5C4BC11A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862687"/>
              </p:ext>
            </p:extLst>
          </p:nvPr>
        </p:nvGraphicFramePr>
        <p:xfrm>
          <a:off x="5676900" y="5767184"/>
          <a:ext cx="18415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0" name="Equation" r:id="rId6" imgW="749160" imgH="393480" progId="Equation.DSMT4">
                  <p:embed/>
                </p:oleObj>
              </mc:Choice>
              <mc:Fallback>
                <p:oleObj name="Equation" r:id="rId6" imgW="749160" imgH="393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657D45B1-920C-46C8-B89B-0CDBA4FE82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5767184"/>
                        <a:ext cx="1841500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B6B7B24-9BB4-424A-AEE6-250555AC5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574952"/>
              </p:ext>
            </p:extLst>
          </p:nvPr>
        </p:nvGraphicFramePr>
        <p:xfrm>
          <a:off x="8596312" y="5767184"/>
          <a:ext cx="19970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1" name="Equation" r:id="rId8" imgW="812520" imgH="393480" progId="Equation.DSMT4">
                  <p:embed/>
                </p:oleObj>
              </mc:Choice>
              <mc:Fallback>
                <p:oleObj name="Equation" r:id="rId8" imgW="812520" imgH="3934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8718C8C-671F-4C73-9D2C-F5C4BC11A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312" y="5767184"/>
                        <a:ext cx="1997075" cy="969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F8E407EE-DEE9-4553-9975-F2B8E8481E33}"/>
              </a:ext>
            </a:extLst>
          </p:cNvPr>
          <p:cNvSpPr txBox="1"/>
          <p:nvPr/>
        </p:nvSpPr>
        <p:spPr>
          <a:xfrm>
            <a:off x="3659262" y="5084302"/>
            <a:ext cx="519862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课上练习，自己证明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0DF258B-DA3A-47AC-AE75-D2379860D4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5458" y="1312033"/>
            <a:ext cx="3397771" cy="309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2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电荷守恒定律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A7CA93-B1CE-4DBE-8D85-AB00EA2A1A85}"/>
              </a:ext>
            </a:extLst>
          </p:cNvPr>
          <p:cNvSpPr txBox="1"/>
          <p:nvPr/>
        </p:nvSpPr>
        <p:spPr>
          <a:xfrm>
            <a:off x="1426152" y="1954141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推论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C3AC3E-1E70-4335-BC59-0018B1FA9E47}"/>
              </a:ext>
            </a:extLst>
          </p:cNvPr>
          <p:cNvSpPr txBox="1"/>
          <p:nvPr/>
        </p:nvSpPr>
        <p:spPr>
          <a:xfrm>
            <a:off x="1669256" y="4211362"/>
            <a:ext cx="3467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b. </a:t>
            </a:r>
            <a:r>
              <a:rPr lang="zh-CN" altLang="en-US" sz="2400" dirty="0"/>
              <a:t>恒定电流情况下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408B20-16A6-4B3E-A545-B29461E86198}"/>
              </a:ext>
            </a:extLst>
          </p:cNvPr>
          <p:cNvSpPr txBox="1"/>
          <p:nvPr/>
        </p:nvSpPr>
        <p:spPr>
          <a:xfrm>
            <a:off x="1664494" y="2682245"/>
            <a:ext cx="2271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a. V</a:t>
            </a:r>
            <a:r>
              <a:rPr lang="zh-CN" altLang="en-US" sz="2400" dirty="0"/>
              <a:t>是全空间时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57D45B1-920C-46C8-B89B-0CDBA4FE8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676992"/>
              </p:ext>
            </p:extLst>
          </p:nvPr>
        </p:nvGraphicFramePr>
        <p:xfrm>
          <a:off x="4418661" y="2565040"/>
          <a:ext cx="183991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6" name="Equation" r:id="rId3" imgW="749160" imgH="291960" progId="Equation.DSMT4">
                  <p:embed/>
                </p:oleObj>
              </mc:Choice>
              <mc:Fallback>
                <p:oleObj name="Equation" r:id="rId3" imgW="749160" imgH="29196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657D45B1-920C-46C8-B89B-0CDBA4FE82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8661" y="2565040"/>
                        <a:ext cx="1839913" cy="71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254B7910-954B-4291-8DE2-5F52AEEC7EE6}"/>
              </a:ext>
            </a:extLst>
          </p:cNvPr>
          <p:cNvSpPr txBox="1"/>
          <p:nvPr/>
        </p:nvSpPr>
        <p:spPr>
          <a:xfrm>
            <a:off x="5757863" y="5077177"/>
            <a:ext cx="5857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即恒定电流无源，必为闭合曲线，因此恒定电流只能在闭合回路中存在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8718C8C-671F-4C73-9D2C-F5C4BC11A7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567957"/>
              </p:ext>
            </p:extLst>
          </p:nvPr>
        </p:nvGraphicFramePr>
        <p:xfrm>
          <a:off x="6937591" y="4088975"/>
          <a:ext cx="12160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7" name="Equation" r:id="rId5" imgW="495000" imgH="215640" progId="Equation.DSMT4">
                  <p:embed/>
                </p:oleObj>
              </mc:Choice>
              <mc:Fallback>
                <p:oleObj name="Equation" r:id="rId5" imgW="495000" imgH="2156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8718C8C-671F-4C73-9D2C-F5C4BC11A7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591" y="4088975"/>
                        <a:ext cx="1216025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2B6B7B24-9BB4-424A-AEE6-250555AC57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119543"/>
              </p:ext>
            </p:extLst>
          </p:nvPr>
        </p:nvGraphicFramePr>
        <p:xfrm>
          <a:off x="4954588" y="3958788"/>
          <a:ext cx="10302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" name="Equation" r:id="rId7" imgW="419040" imgH="393480" progId="Equation.DSMT4">
                  <p:embed/>
                </p:oleObj>
              </mc:Choice>
              <mc:Fallback>
                <p:oleObj name="Equation" r:id="rId7" imgW="419040" imgH="3934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2B6B7B24-9BB4-424A-AEE6-250555AC5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3958788"/>
                        <a:ext cx="1030288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768348C-4844-48A1-9560-081D9809EE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596151"/>
              </p:ext>
            </p:extLst>
          </p:nvPr>
        </p:nvGraphicFramePr>
        <p:xfrm>
          <a:off x="6741029" y="2365010"/>
          <a:ext cx="36195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9" name="Equation" r:id="rId9" imgW="1473120" imgH="393480" progId="Equation.DSMT4">
                  <p:embed/>
                </p:oleObj>
              </mc:Choice>
              <mc:Fallback>
                <p:oleObj name="Equation" r:id="rId9" imgW="1473120" imgH="393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657D45B1-920C-46C8-B89B-0CDBA4FE82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1029" y="2365010"/>
                        <a:ext cx="3619500" cy="969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567E6CA-A641-4A5E-9554-829F0D8BB147}"/>
              </a:ext>
            </a:extLst>
          </p:cNvPr>
          <p:cNvSpPr txBox="1"/>
          <p:nvPr/>
        </p:nvSpPr>
        <p:spPr>
          <a:xfrm>
            <a:off x="8500844" y="3284177"/>
            <a:ext cx="323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全空间的总电荷守恒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7AED8B-9E7D-4B93-9C42-3AF496D4F193}"/>
              </a:ext>
            </a:extLst>
          </p:cNvPr>
          <p:cNvSpPr txBox="1"/>
          <p:nvPr/>
        </p:nvSpPr>
        <p:spPr>
          <a:xfrm>
            <a:off x="6335710" y="1903345"/>
            <a:ext cx="323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zh-CN" altLang="en-US" sz="2400" dirty="0">
                <a:solidFill>
                  <a:srgbClr val="FF0000"/>
                </a:solidFill>
              </a:rPr>
              <a:t>不随时间变化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81E7838-E423-458A-9D8D-5F35ACFB3040}"/>
              </a:ext>
            </a:extLst>
          </p:cNvPr>
          <p:cNvSpPr/>
          <p:nvPr/>
        </p:nvSpPr>
        <p:spPr>
          <a:xfrm>
            <a:off x="6335710" y="2708390"/>
            <a:ext cx="405319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D16CA3A9-CB94-4616-A848-7A1037A5FB6B}"/>
              </a:ext>
            </a:extLst>
          </p:cNvPr>
          <p:cNvSpPr/>
          <p:nvPr/>
        </p:nvSpPr>
        <p:spPr>
          <a:xfrm>
            <a:off x="6258574" y="4263600"/>
            <a:ext cx="405319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EC2745-E9C5-464E-9198-A1D57F5A85FF}"/>
              </a:ext>
            </a:extLst>
          </p:cNvPr>
          <p:cNvSpPr txBox="1"/>
          <p:nvPr/>
        </p:nvSpPr>
        <p:spPr>
          <a:xfrm>
            <a:off x="1852177" y="3088099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</p:spTree>
    <p:extLst>
      <p:ext uri="{BB962C8B-B14F-4D97-AF65-F5344CB8AC3E}">
        <p14:creationId xmlns:p14="http://schemas.microsoft.com/office/powerpoint/2010/main" val="27747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275B9B-9100-4576-A08C-CBF29987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341" y="4358873"/>
            <a:ext cx="2781443" cy="24258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毕萨定律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A7CA93-B1CE-4DBE-8D85-AB00EA2A1A85}"/>
              </a:ext>
            </a:extLst>
          </p:cNvPr>
          <p:cNvSpPr txBox="1"/>
          <p:nvPr/>
        </p:nvSpPr>
        <p:spPr>
          <a:xfrm>
            <a:off x="1426152" y="1954141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电流源在磁场中所受洛伦兹力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4C3AC3E-1E70-4335-BC59-0018B1FA9E47}"/>
              </a:ext>
            </a:extLst>
          </p:cNvPr>
          <p:cNvSpPr txBox="1"/>
          <p:nvPr/>
        </p:nvSpPr>
        <p:spPr>
          <a:xfrm>
            <a:off x="1426152" y="4358873"/>
            <a:ext cx="5381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细导线上恒定电流激发的磁场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408B20-16A6-4B3E-A545-B29461E86198}"/>
              </a:ext>
            </a:extLst>
          </p:cNvPr>
          <p:cNvSpPr txBox="1"/>
          <p:nvPr/>
        </p:nvSpPr>
        <p:spPr>
          <a:xfrm>
            <a:off x="1426152" y="2942309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磁感应强度矢量式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8E407EE-DEE9-4553-9975-F2B8E8481E33}"/>
              </a:ext>
            </a:extLst>
          </p:cNvPr>
          <p:cNvSpPr txBox="1"/>
          <p:nvPr/>
        </p:nvSpPr>
        <p:spPr>
          <a:xfrm>
            <a:off x="5463553" y="6037102"/>
            <a:ext cx="31100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课上练习，自己证明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7CC196-68BE-4541-B817-6F7659E81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234" y="1894396"/>
            <a:ext cx="2070206" cy="533427"/>
          </a:xfrm>
          <a:prstGeom prst="rect">
            <a:avLst/>
          </a:prstGeom>
        </p:spPr>
      </p:pic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C21D93-AD8F-4556-8FBF-5AB5E7492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099473"/>
              </p:ext>
            </p:extLst>
          </p:nvPr>
        </p:nvGraphicFramePr>
        <p:xfrm>
          <a:off x="4386242" y="3027612"/>
          <a:ext cx="4067215" cy="1054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Equation" r:id="rId5" imgW="1663560" imgH="431640" progId="Equation.DSMT4">
                  <p:embed/>
                </p:oleObj>
              </mc:Choice>
              <mc:Fallback>
                <p:oleObj name="Equation" r:id="rId5" imgW="166356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05FFEFA-8823-42ED-9B55-DDA01D6F57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42" y="3027612"/>
                        <a:ext cx="4067215" cy="1054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C7728C2-C59D-41E0-9555-C037B7E06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960881"/>
              </p:ext>
            </p:extLst>
          </p:nvPr>
        </p:nvGraphicFramePr>
        <p:xfrm>
          <a:off x="4386242" y="4991814"/>
          <a:ext cx="3330575" cy="104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4" name="Equation" r:id="rId7" imgW="1333440" imgH="419040" progId="Equation.DSMT4">
                  <p:embed/>
                </p:oleObj>
              </mc:Choice>
              <mc:Fallback>
                <p:oleObj name="Equation" r:id="rId7" imgW="1333440" imgH="4190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DC21D93-AD8F-4556-8FBF-5AB5E7492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242" y="4991814"/>
                        <a:ext cx="3330575" cy="1045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1B0F49AD-52A1-4D74-BA78-D643700F9672}"/>
              </a:ext>
            </a:extLst>
          </p:cNvPr>
          <p:cNvSpPr txBox="1"/>
          <p:nvPr/>
        </p:nvSpPr>
        <p:spPr>
          <a:xfrm>
            <a:off x="9837737" y="3005014"/>
            <a:ext cx="220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慕课堂测试题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C95788D-6BAC-45EB-819D-4624395A6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747437"/>
              </p:ext>
            </p:extLst>
          </p:nvPr>
        </p:nvGraphicFramePr>
        <p:xfrm>
          <a:off x="8980265" y="3003057"/>
          <a:ext cx="7905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" name="Equation" r:id="rId9" imgW="291960" imgH="164880" progId="Equation.DSMT4">
                  <p:embed/>
                </p:oleObj>
              </mc:Choice>
              <mc:Fallback>
                <p:oleObj name="Equation" r:id="rId9" imgW="291960" imgH="16488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3CDD47F-7A32-4BAE-958B-1EB167D026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265" y="3003057"/>
                        <a:ext cx="790575" cy="44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C9395C14-F7AD-4787-9845-79579D842FE5}"/>
              </a:ext>
            </a:extLst>
          </p:cNvPr>
          <p:cNvSpPr txBox="1"/>
          <p:nvPr/>
        </p:nvSpPr>
        <p:spPr>
          <a:xfrm>
            <a:off x="1426152" y="2473469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实验结果</a:t>
            </a:r>
          </a:p>
        </p:txBody>
      </p:sp>
    </p:spTree>
    <p:extLst>
      <p:ext uri="{BB962C8B-B14F-4D97-AF65-F5344CB8AC3E}">
        <p14:creationId xmlns:p14="http://schemas.microsoft.com/office/powerpoint/2010/main" val="202017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静磁场的散度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7080679-A174-43CF-B017-B98E58DB4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0" y="921611"/>
          <a:ext cx="15113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Equation" r:id="rId3" imgW="558720" imgH="215640" progId="Equation.DSMT4">
                  <p:embed/>
                </p:oleObj>
              </mc:Choice>
              <mc:Fallback>
                <p:oleObj name="Equation" r:id="rId3" imgW="558720" imgH="21564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7080679-A174-43CF-B017-B98E58DB4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921611"/>
                        <a:ext cx="1511300" cy="585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3E17623-64B0-49F2-BEC9-A83CC4C2F2EE}"/>
              </a:ext>
            </a:extLst>
          </p:cNvPr>
          <p:cNvSpPr txBox="1"/>
          <p:nvPr/>
        </p:nvSpPr>
        <p:spPr>
          <a:xfrm>
            <a:off x="1961933" y="1706067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证明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1759D0A1-BC21-413A-AE86-D4D6943E7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94039"/>
              </p:ext>
            </p:extLst>
          </p:nvPr>
        </p:nvGraphicFramePr>
        <p:xfrm>
          <a:off x="1674018" y="5151933"/>
          <a:ext cx="88439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5" imgW="4444920" imgH="431640" progId="Equation.DSMT4">
                  <p:embed/>
                </p:oleObj>
              </mc:Choice>
              <mc:Fallback>
                <p:oleObj name="Equation" r:id="rId5" imgW="444492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759D0A1-BC21-413A-AE86-D4D6943E7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018" y="5151933"/>
                        <a:ext cx="8843963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C85BC582-829C-4625-8105-B53EEDEFE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718097"/>
              </p:ext>
            </p:extLst>
          </p:nvPr>
        </p:nvGraphicFramePr>
        <p:xfrm>
          <a:off x="1504375" y="2254400"/>
          <a:ext cx="10360025" cy="269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Equation" r:id="rId7" imgW="5206680" imgH="1358640" progId="Equation.DSMT4">
                  <p:embed/>
                </p:oleObj>
              </mc:Choice>
              <mc:Fallback>
                <p:oleObj name="Equation" r:id="rId7" imgW="5206680" imgH="135864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C85BC582-829C-4625-8105-B53EEDEFE6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375" y="2254400"/>
                        <a:ext cx="10360025" cy="2697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EB6AA6EF-E790-4DD1-8520-455ECC4583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4782" y="83558"/>
            <a:ext cx="2946551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0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静磁场的散度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7080679-A174-43CF-B017-B98E58DB4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567738"/>
              </p:ext>
            </p:extLst>
          </p:nvPr>
        </p:nvGraphicFramePr>
        <p:xfrm>
          <a:off x="4286250" y="921611"/>
          <a:ext cx="15113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" name="Equation" r:id="rId3" imgW="558720" imgH="215640" progId="Equation.DSMT4">
                  <p:embed/>
                </p:oleObj>
              </mc:Choice>
              <mc:Fallback>
                <p:oleObj name="Equation" r:id="rId3" imgW="558720" imgH="21564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85061213-08E7-40BC-985B-FBECABC4C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921611"/>
                        <a:ext cx="1511300" cy="585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3E17623-64B0-49F2-BEC9-A83CC4C2F2EE}"/>
              </a:ext>
            </a:extLst>
          </p:cNvPr>
          <p:cNvSpPr txBox="1"/>
          <p:nvPr/>
        </p:nvSpPr>
        <p:spPr>
          <a:xfrm>
            <a:off x="1961933" y="1706067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证明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BB3067-25C4-4200-9DD9-9AC5BB338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058" y="2268132"/>
            <a:ext cx="8664286" cy="516720"/>
          </a:xfrm>
          <a:prstGeom prst="rect">
            <a:avLst/>
          </a:prstGeom>
        </p:spPr>
      </p:pic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4D267A6-357C-406C-AF70-67F3A6C12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170103"/>
              </p:ext>
            </p:extLst>
          </p:nvPr>
        </p:nvGraphicFramePr>
        <p:xfrm>
          <a:off x="2034526" y="4261644"/>
          <a:ext cx="8769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8" name="Equation" r:id="rId6" imgW="4406760" imgH="431640" progId="Equation.DSMT4">
                  <p:embed/>
                </p:oleObj>
              </mc:Choice>
              <mc:Fallback>
                <p:oleObj name="Equation" r:id="rId6" imgW="4406760" imgH="431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1759D0A1-BC21-413A-AE86-D4D6943E77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526" y="4261644"/>
                        <a:ext cx="8769350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4E56C649-1652-4BCC-B961-546BC5AF29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94062"/>
              </p:ext>
            </p:extLst>
          </p:nvPr>
        </p:nvGraphicFramePr>
        <p:xfrm>
          <a:off x="2087058" y="3000375"/>
          <a:ext cx="77120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9" name="Equation" r:id="rId8" imgW="3873240" imgH="431640" progId="Equation.DSMT4">
                  <p:embed/>
                </p:oleObj>
              </mc:Choice>
              <mc:Fallback>
                <p:oleObj name="Equation" r:id="rId8" imgW="3873240" imgH="43164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64D267A6-357C-406C-AF70-67F3A6C12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058" y="3000375"/>
                        <a:ext cx="7712075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D723FD87-AB9A-4D4E-B0CA-D93630221BDB}"/>
              </a:ext>
            </a:extLst>
          </p:cNvPr>
          <p:cNvSpPr txBox="1"/>
          <p:nvPr/>
        </p:nvSpPr>
        <p:spPr>
          <a:xfrm>
            <a:off x="6631781" y="3857625"/>
            <a:ext cx="310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提问，为什么该项为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F849FF90-DC06-42CA-96BA-EAC38ED28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394910"/>
              </p:ext>
            </p:extLst>
          </p:nvPr>
        </p:nvGraphicFramePr>
        <p:xfrm>
          <a:off x="2112404" y="5421312"/>
          <a:ext cx="16176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0" name="Equation" r:id="rId10" imgW="812520" imgH="266400" progId="Equation.DSMT4">
                  <p:embed/>
                </p:oleObj>
              </mc:Choice>
              <mc:Fallback>
                <p:oleObj name="Equation" r:id="rId10" imgW="812520" imgH="2664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64D267A6-357C-406C-AF70-67F3A6C12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404" y="5421312"/>
                        <a:ext cx="1617663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6E374A7-C6E5-4651-9F03-AFCE416B3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441256"/>
              </p:ext>
            </p:extLst>
          </p:nvPr>
        </p:nvGraphicFramePr>
        <p:xfrm>
          <a:off x="2112404" y="6161088"/>
          <a:ext cx="23495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1" name="Equation" r:id="rId12" imgW="1180800" imgH="304560" progId="Equation.DSMT4">
                  <p:embed/>
                </p:oleObj>
              </mc:Choice>
              <mc:Fallback>
                <p:oleObj name="Equation" r:id="rId12" imgW="1180800" imgH="30456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F849FF90-DC06-42CA-96BA-EAC38ED28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404" y="6161088"/>
                        <a:ext cx="2349500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25A98C04-E70E-4E2B-B42F-E60F449D952C}"/>
              </a:ext>
            </a:extLst>
          </p:cNvPr>
          <p:cNvSpPr txBox="1"/>
          <p:nvPr/>
        </p:nvSpPr>
        <p:spPr>
          <a:xfrm>
            <a:off x="6606128" y="5118894"/>
            <a:ext cx="511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提问，为什么可以拿到积分外面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B064E98-A312-4268-B42B-29C21578ABA9}"/>
              </a:ext>
            </a:extLst>
          </p:cNvPr>
          <p:cNvSpPr txBox="1"/>
          <p:nvPr/>
        </p:nvSpPr>
        <p:spPr>
          <a:xfrm>
            <a:off x="5686569" y="6161088"/>
            <a:ext cx="511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物理本质 慕课堂</a:t>
            </a:r>
          </a:p>
        </p:txBody>
      </p:sp>
    </p:spTree>
    <p:extLst>
      <p:ext uri="{BB962C8B-B14F-4D97-AF65-F5344CB8AC3E}">
        <p14:creationId xmlns:p14="http://schemas.microsoft.com/office/powerpoint/2010/main" val="377550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静磁场的旋度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7080679-A174-43CF-B017-B98E58DB48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036185"/>
              </p:ext>
            </p:extLst>
          </p:nvPr>
        </p:nvGraphicFramePr>
        <p:xfrm>
          <a:off x="4194175" y="916692"/>
          <a:ext cx="20955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6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7080679-A174-43CF-B017-B98E58DB4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916692"/>
                        <a:ext cx="2095500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3E17623-64B0-49F2-BEC9-A83CC4C2F2EE}"/>
              </a:ext>
            </a:extLst>
          </p:cNvPr>
          <p:cNvSpPr txBox="1"/>
          <p:nvPr/>
        </p:nvSpPr>
        <p:spPr>
          <a:xfrm>
            <a:off x="1961933" y="1706067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证明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F849FF90-DC06-42CA-96BA-EAC38ED284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078883"/>
              </p:ext>
            </p:extLst>
          </p:nvPr>
        </p:nvGraphicFramePr>
        <p:xfrm>
          <a:off x="2069089" y="2285127"/>
          <a:ext cx="16176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7" name="Equation" r:id="rId5" imgW="812520" imgH="266400" progId="Equation.DSMT4">
                  <p:embed/>
                </p:oleObj>
              </mc:Choice>
              <mc:Fallback>
                <p:oleObj name="Equation" r:id="rId5" imgW="812520" imgH="2664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F849FF90-DC06-42CA-96BA-EAC38ED28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089" y="2285127"/>
                        <a:ext cx="1617663" cy="530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F6E374A7-C6E5-4651-9F03-AFCE416B3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21543"/>
              </p:ext>
            </p:extLst>
          </p:nvPr>
        </p:nvGraphicFramePr>
        <p:xfrm>
          <a:off x="2029618" y="3691461"/>
          <a:ext cx="42687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8" name="Equation" r:id="rId7" imgW="2145960" imgH="304560" progId="Equation.DSMT4">
                  <p:embed/>
                </p:oleObj>
              </mc:Choice>
              <mc:Fallback>
                <p:oleObj name="Equation" r:id="rId7" imgW="2145960" imgH="3045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6E374A7-C6E5-4651-9F03-AFCE416B3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618" y="3691461"/>
                        <a:ext cx="4268787" cy="606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92E98E0A-3310-4FC7-A3C9-5C389F727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645399"/>
              </p:ext>
            </p:extLst>
          </p:nvPr>
        </p:nvGraphicFramePr>
        <p:xfrm>
          <a:off x="4164012" y="2060309"/>
          <a:ext cx="24050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99" name="Equation" r:id="rId9" imgW="1206360" imgH="431640" progId="Equation.DSMT4">
                  <p:embed/>
                </p:oleObj>
              </mc:Choice>
              <mc:Fallback>
                <p:oleObj name="Equation" r:id="rId9" imgW="1206360" imgH="43164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F849FF90-DC06-42CA-96BA-EAC38ED28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2" y="2060309"/>
                        <a:ext cx="2405062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371B6941-497B-4C72-8554-44C14FC0FF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1933" y="2941634"/>
            <a:ext cx="7749442" cy="530225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6E57FC9-6D9F-4050-862B-5873B39FA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7468"/>
              </p:ext>
            </p:extLst>
          </p:nvPr>
        </p:nvGraphicFramePr>
        <p:xfrm>
          <a:off x="1961933" y="4352116"/>
          <a:ext cx="540543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0" name="Equation" r:id="rId12" imgW="2717640" imgH="431640" progId="Equation.DSMT4">
                  <p:embed/>
                </p:oleObj>
              </mc:Choice>
              <mc:Fallback>
                <p:oleObj name="Equation" r:id="rId12" imgW="2717640" imgH="4316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F6E374A7-C6E5-4651-9F03-AFCE416B3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933" y="4352116"/>
                        <a:ext cx="5405438" cy="858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45470372-191C-43FA-A0FB-E4E0357A7D8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50028" y="5203124"/>
            <a:ext cx="8679292" cy="461664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553F308-E400-4B81-85A7-3CBCAE133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11811"/>
              </p:ext>
            </p:extLst>
          </p:nvPr>
        </p:nvGraphicFramePr>
        <p:xfrm>
          <a:off x="1950245" y="5599732"/>
          <a:ext cx="548163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1" name="Equation" r:id="rId15" imgW="2755800" imgH="431640" progId="Equation.DSMT4">
                  <p:embed/>
                </p:oleObj>
              </mc:Choice>
              <mc:Fallback>
                <p:oleObj name="Equation" r:id="rId15" imgW="275580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6E57FC9-6D9F-4050-862B-5873B39FA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0245" y="5599732"/>
                        <a:ext cx="5481638" cy="858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6E93E4A-7217-4857-AAFF-C097AF23FA7F}"/>
              </a:ext>
            </a:extLst>
          </p:cNvPr>
          <p:cNvSpPr txBox="1"/>
          <p:nvPr/>
        </p:nvSpPr>
        <p:spPr>
          <a:xfrm>
            <a:off x="4691064" y="6384977"/>
            <a:ext cx="3106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提问，为什么该项为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154952-D2D7-43C8-915B-7C1D67BF6048}"/>
              </a:ext>
            </a:extLst>
          </p:cNvPr>
          <p:cNvSpPr txBox="1"/>
          <p:nvPr/>
        </p:nvSpPr>
        <p:spPr>
          <a:xfrm>
            <a:off x="497032" y="4550702"/>
            <a:ext cx="122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第一项</a:t>
            </a:r>
          </a:p>
        </p:txBody>
      </p:sp>
    </p:spTree>
    <p:extLst>
      <p:ext uri="{BB962C8B-B14F-4D97-AF65-F5344CB8AC3E}">
        <p14:creationId xmlns:p14="http://schemas.microsoft.com/office/powerpoint/2010/main" val="243046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4" y="983673"/>
            <a:ext cx="8056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静磁场的旋度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57080679-A174-43CF-B017-B98E58DB4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4175" y="916692"/>
          <a:ext cx="20955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4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57080679-A174-43CF-B017-B98E58DB48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916692"/>
                        <a:ext cx="2095500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D3E17623-64B0-49F2-BEC9-A83CC4C2F2EE}"/>
              </a:ext>
            </a:extLst>
          </p:cNvPr>
          <p:cNvSpPr txBox="1"/>
          <p:nvPr/>
        </p:nvSpPr>
        <p:spPr>
          <a:xfrm>
            <a:off x="1961933" y="1706067"/>
            <a:ext cx="933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证明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D553F308-E400-4B81-85A7-3CBCAE133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400326"/>
              </p:ext>
            </p:extLst>
          </p:nvPr>
        </p:nvGraphicFramePr>
        <p:xfrm>
          <a:off x="2262188" y="2179903"/>
          <a:ext cx="1516063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5" name="Equation" r:id="rId5" imgW="761760" imgH="393480" progId="Equation.DSMT4">
                  <p:embed/>
                </p:oleObj>
              </mc:Choice>
              <mc:Fallback>
                <p:oleObj name="Equation" r:id="rId5" imgW="761760" imgH="3934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553F308-E400-4B81-85A7-3CBCAE133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179903"/>
                        <a:ext cx="1516063" cy="782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6E93E4A-7217-4857-AAFF-C097AF23FA7F}"/>
              </a:ext>
            </a:extLst>
          </p:cNvPr>
          <p:cNvSpPr txBox="1"/>
          <p:nvPr/>
        </p:nvSpPr>
        <p:spPr>
          <a:xfrm>
            <a:off x="3990976" y="2380430"/>
            <a:ext cx="5795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提问，为什么？自己证明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3127114-CBE6-4263-9C57-73E88F7BB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95235"/>
              </p:ext>
            </p:extLst>
          </p:nvPr>
        </p:nvGraphicFramePr>
        <p:xfrm>
          <a:off x="2184401" y="2974711"/>
          <a:ext cx="434498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6" name="Equation" r:id="rId7" imgW="2184120" imgH="431640" progId="Equation.DSMT4">
                  <p:embed/>
                </p:oleObj>
              </mc:Choice>
              <mc:Fallback>
                <p:oleObj name="Equation" r:id="rId7" imgW="2184120" imgH="43164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D553F308-E400-4B81-85A7-3CBCAE133D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1" y="2974711"/>
                        <a:ext cx="4344987" cy="858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02969B7-6A8D-46DA-9C2A-04B0984DC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728338"/>
              </p:ext>
            </p:extLst>
          </p:nvPr>
        </p:nvGraphicFramePr>
        <p:xfrm>
          <a:off x="2180648" y="3795437"/>
          <a:ext cx="59118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7" name="Equation" r:id="rId9" imgW="2971800" imgH="431640" progId="Equation.DSMT4">
                  <p:embed/>
                </p:oleObj>
              </mc:Choice>
              <mc:Fallback>
                <p:oleObj name="Equation" r:id="rId9" imgW="297180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E6E57FC9-6D9F-4050-862B-5873B39FA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648" y="3795437"/>
                        <a:ext cx="5911850" cy="858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DF967EF3-0A45-46B5-954D-01F0F301DE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4709" y="4690269"/>
            <a:ext cx="8679292" cy="461664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D07B905-973B-4FAA-A4F4-E0259A26C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809996"/>
              </p:ext>
            </p:extLst>
          </p:nvPr>
        </p:nvGraphicFramePr>
        <p:xfrm>
          <a:off x="2094709" y="5187928"/>
          <a:ext cx="4267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8" name="Equation" r:id="rId12" imgW="2145960" imgH="431640" progId="Equation.DSMT4">
                  <p:embed/>
                </p:oleObj>
              </mc:Choice>
              <mc:Fallback>
                <p:oleObj name="Equation" r:id="rId12" imgW="2145960" imgH="431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02969B7-6A8D-46DA-9C2A-04B0984DCD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709" y="5187928"/>
                        <a:ext cx="4267200" cy="857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D5B285-BFE9-458B-B31C-F7F715517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087678"/>
              </p:ext>
            </p:extLst>
          </p:nvPr>
        </p:nvGraphicFramePr>
        <p:xfrm>
          <a:off x="2094709" y="5926667"/>
          <a:ext cx="88423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9" name="Equation" r:id="rId14" imgW="4444920" imgH="431640" progId="Equation.DSMT4">
                  <p:embed/>
                </p:oleObj>
              </mc:Choice>
              <mc:Fallback>
                <p:oleObj name="Equation" r:id="rId14" imgW="4444920" imgH="43164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F02969B7-6A8D-46DA-9C2A-04B0984DCD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709" y="5926667"/>
                        <a:ext cx="8842375" cy="858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73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369</Words>
  <Application>Microsoft Office PowerPoint</Application>
  <PresentationFormat>宽屏</PresentationFormat>
  <Paragraphs>76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178</cp:revision>
  <dcterms:created xsi:type="dcterms:W3CDTF">2020-02-17T08:29:38Z</dcterms:created>
  <dcterms:modified xsi:type="dcterms:W3CDTF">2020-03-01T08:12:01Z</dcterms:modified>
</cp:coreProperties>
</file>