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88" r:id="rId4"/>
    <p:sldId id="290" r:id="rId5"/>
    <p:sldId id="291" r:id="rId6"/>
    <p:sldId id="292" r:id="rId7"/>
    <p:sldId id="293" r:id="rId8"/>
    <p:sldId id="294" r:id="rId9"/>
    <p:sldId id="295" r:id="rId10"/>
    <p:sldId id="296" r:id="rId11"/>
    <p:sldId id="282"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6305" autoAdjust="0"/>
  </p:normalViewPr>
  <p:slideViewPr>
    <p:cSldViewPr snapToGrid="0">
      <p:cViewPr varScale="1">
        <p:scale>
          <a:sx n="89" d="100"/>
          <a:sy n="89" d="100"/>
        </p:scale>
        <p:origin x="68" y="29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99E4A4-A6E3-42BA-85ED-15880F19E5C0}"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zh-CN" altLang="en-US"/>
        </a:p>
      </dgm:t>
    </dgm:pt>
    <dgm:pt modelId="{DBF6C2C2-0EEE-4C8E-94DB-C0C6D0113E35}">
      <dgm:prSet phldrT="[文本]"/>
      <dgm:spPr/>
      <dgm:t>
        <a:bodyPr/>
        <a:lstStyle/>
        <a:p>
          <a:r>
            <a:rPr lang="zh-CN" altLang="en-US" dirty="0"/>
            <a:t>电动力学理论基础</a:t>
          </a:r>
        </a:p>
      </dgm:t>
    </dgm:pt>
    <dgm:pt modelId="{3DAB177F-D943-45C8-99F7-2DE2F9ABBDD9}" type="parTrans" cxnId="{2230C1D3-AA98-45F7-92E1-D624AE2C6041}">
      <dgm:prSet/>
      <dgm:spPr/>
      <dgm:t>
        <a:bodyPr/>
        <a:lstStyle/>
        <a:p>
          <a:endParaRPr lang="zh-CN" altLang="en-US"/>
        </a:p>
      </dgm:t>
    </dgm:pt>
    <dgm:pt modelId="{CA95860D-8DBF-4FAE-B006-E94875C45546}" type="sibTrans" cxnId="{2230C1D3-AA98-45F7-92E1-D624AE2C6041}">
      <dgm:prSet/>
      <dgm:spPr/>
      <dgm:t>
        <a:bodyPr/>
        <a:lstStyle/>
        <a:p>
          <a:endParaRPr lang="zh-CN" altLang="en-US"/>
        </a:p>
      </dgm:t>
    </dgm:pt>
    <dgm:pt modelId="{A633FA87-2E84-4238-8799-742FEF2F296C}">
      <dgm:prSet phldrT="[文本]"/>
      <dgm:spPr/>
      <dgm:t>
        <a:bodyPr/>
        <a:lstStyle/>
        <a:p>
          <a:r>
            <a:rPr lang="zh-CN" altLang="en-US" dirty="0"/>
            <a:t>麦克斯韦方程组</a:t>
          </a:r>
        </a:p>
      </dgm:t>
    </dgm:pt>
    <dgm:pt modelId="{58748937-92C3-45B8-8763-8A41EE06D8D9}" type="parTrans" cxnId="{406194CB-D958-4CF8-B9EE-E8421DD1EE9E}">
      <dgm:prSet/>
      <dgm:spPr/>
      <dgm:t>
        <a:bodyPr/>
        <a:lstStyle/>
        <a:p>
          <a:endParaRPr lang="zh-CN" altLang="en-US"/>
        </a:p>
      </dgm:t>
    </dgm:pt>
    <dgm:pt modelId="{827ABE8E-6C79-4D60-A1A0-1104B79505EC}" type="sibTrans" cxnId="{406194CB-D958-4CF8-B9EE-E8421DD1EE9E}">
      <dgm:prSet/>
      <dgm:spPr/>
      <dgm:t>
        <a:bodyPr/>
        <a:lstStyle/>
        <a:p>
          <a:endParaRPr lang="zh-CN" altLang="en-US"/>
        </a:p>
      </dgm:t>
    </dgm:pt>
    <dgm:pt modelId="{202903ED-E959-4FF8-9D9E-A1E275718E22}">
      <dgm:prSet phldrT="[文本]"/>
      <dgm:spPr/>
      <dgm:t>
        <a:bodyPr/>
        <a:lstStyle/>
        <a:p>
          <a:r>
            <a:rPr lang="zh-CN" altLang="en-US" dirty="0"/>
            <a:t>洛伦兹力公式</a:t>
          </a:r>
        </a:p>
      </dgm:t>
    </dgm:pt>
    <dgm:pt modelId="{A6485EFB-3071-4E27-98B2-933802639C96}" type="parTrans" cxnId="{1555D2EE-78DA-43F8-9E2E-9AC858F1D70B}">
      <dgm:prSet/>
      <dgm:spPr/>
      <dgm:t>
        <a:bodyPr/>
        <a:lstStyle/>
        <a:p>
          <a:endParaRPr lang="zh-CN" altLang="en-US"/>
        </a:p>
      </dgm:t>
    </dgm:pt>
    <dgm:pt modelId="{371DC6DE-B2F8-45D7-80FF-89CB15E1CDFB}" type="sibTrans" cxnId="{1555D2EE-78DA-43F8-9E2E-9AC858F1D70B}">
      <dgm:prSet/>
      <dgm:spPr/>
      <dgm:t>
        <a:bodyPr/>
        <a:lstStyle/>
        <a:p>
          <a:endParaRPr lang="zh-CN" altLang="en-US"/>
        </a:p>
      </dgm:t>
    </dgm:pt>
    <dgm:pt modelId="{0D6EF902-77B6-4768-A44F-4412728BFFD2}" type="pres">
      <dgm:prSet presAssocID="{8399E4A4-A6E3-42BA-85ED-15880F19E5C0}" presName="theList" presStyleCnt="0">
        <dgm:presLayoutVars>
          <dgm:dir/>
          <dgm:animLvl val="lvl"/>
          <dgm:resizeHandles val="exact"/>
        </dgm:presLayoutVars>
      </dgm:prSet>
      <dgm:spPr/>
    </dgm:pt>
    <dgm:pt modelId="{8F86657D-5127-40CC-9741-DCE15D0DDB3C}" type="pres">
      <dgm:prSet presAssocID="{DBF6C2C2-0EEE-4C8E-94DB-C0C6D0113E35}" presName="compNode" presStyleCnt="0"/>
      <dgm:spPr/>
    </dgm:pt>
    <dgm:pt modelId="{EB455D3C-12F9-499D-A75B-FB4AE33FC3D0}" type="pres">
      <dgm:prSet presAssocID="{DBF6C2C2-0EEE-4C8E-94DB-C0C6D0113E35}" presName="aNode" presStyleLbl="bgShp" presStyleIdx="0" presStyleCnt="1" custLinFactNeighborX="30225" custLinFactNeighborY="28718"/>
      <dgm:spPr/>
    </dgm:pt>
    <dgm:pt modelId="{23DF9684-F300-4B5D-9360-AA0952F63EE4}" type="pres">
      <dgm:prSet presAssocID="{DBF6C2C2-0EEE-4C8E-94DB-C0C6D0113E35}" presName="textNode" presStyleLbl="bgShp" presStyleIdx="0" presStyleCnt="1"/>
      <dgm:spPr/>
    </dgm:pt>
    <dgm:pt modelId="{3DCF3BF3-BFA9-493E-8E76-E9DDF62CE596}" type="pres">
      <dgm:prSet presAssocID="{DBF6C2C2-0EEE-4C8E-94DB-C0C6D0113E35}" presName="compChildNode" presStyleCnt="0"/>
      <dgm:spPr/>
    </dgm:pt>
    <dgm:pt modelId="{C5D895C7-670F-44FE-8A44-8AAE6AD674E4}" type="pres">
      <dgm:prSet presAssocID="{DBF6C2C2-0EEE-4C8E-94DB-C0C6D0113E35}" presName="theInnerList" presStyleCnt="0"/>
      <dgm:spPr/>
    </dgm:pt>
    <dgm:pt modelId="{9E3407C2-3935-4DDE-B525-2B8D2C26E104}" type="pres">
      <dgm:prSet presAssocID="{A633FA87-2E84-4238-8799-742FEF2F296C}" presName="childNode" presStyleLbl="node1" presStyleIdx="0" presStyleCnt="2">
        <dgm:presLayoutVars>
          <dgm:bulletEnabled val="1"/>
        </dgm:presLayoutVars>
      </dgm:prSet>
      <dgm:spPr/>
    </dgm:pt>
    <dgm:pt modelId="{B90E3569-C441-41A9-8438-8183D75179EF}" type="pres">
      <dgm:prSet presAssocID="{A633FA87-2E84-4238-8799-742FEF2F296C}" presName="aSpace2" presStyleCnt="0"/>
      <dgm:spPr/>
    </dgm:pt>
    <dgm:pt modelId="{C467B939-5098-4FF6-BEFA-78E2CD168E0E}" type="pres">
      <dgm:prSet presAssocID="{202903ED-E959-4FF8-9D9E-A1E275718E22}" presName="childNode" presStyleLbl="node1" presStyleIdx="1" presStyleCnt="2">
        <dgm:presLayoutVars>
          <dgm:bulletEnabled val="1"/>
        </dgm:presLayoutVars>
      </dgm:prSet>
      <dgm:spPr/>
    </dgm:pt>
  </dgm:ptLst>
  <dgm:cxnLst>
    <dgm:cxn modelId="{A2B07915-D733-480E-9405-7BE663444F3D}" type="presOf" srcId="{A633FA87-2E84-4238-8799-742FEF2F296C}" destId="{9E3407C2-3935-4DDE-B525-2B8D2C26E104}" srcOrd="0" destOrd="0" presId="urn:microsoft.com/office/officeart/2005/8/layout/lProcess2"/>
    <dgm:cxn modelId="{F9CBB172-B261-47E8-86A8-CA8058CA8CE7}" type="presOf" srcId="{DBF6C2C2-0EEE-4C8E-94DB-C0C6D0113E35}" destId="{23DF9684-F300-4B5D-9360-AA0952F63EE4}" srcOrd="1" destOrd="0" presId="urn:microsoft.com/office/officeart/2005/8/layout/lProcess2"/>
    <dgm:cxn modelId="{6C4A0558-8527-4326-BDC6-86CDBE65F5A6}" type="presOf" srcId="{8399E4A4-A6E3-42BA-85ED-15880F19E5C0}" destId="{0D6EF902-77B6-4768-A44F-4412728BFFD2}" srcOrd="0" destOrd="0" presId="urn:microsoft.com/office/officeart/2005/8/layout/lProcess2"/>
    <dgm:cxn modelId="{AFFD07A7-982D-42D6-9F6E-F0EF06B590B5}" type="presOf" srcId="{202903ED-E959-4FF8-9D9E-A1E275718E22}" destId="{C467B939-5098-4FF6-BEFA-78E2CD168E0E}" srcOrd="0" destOrd="0" presId="urn:microsoft.com/office/officeart/2005/8/layout/lProcess2"/>
    <dgm:cxn modelId="{406194CB-D958-4CF8-B9EE-E8421DD1EE9E}" srcId="{DBF6C2C2-0EEE-4C8E-94DB-C0C6D0113E35}" destId="{A633FA87-2E84-4238-8799-742FEF2F296C}" srcOrd="0" destOrd="0" parTransId="{58748937-92C3-45B8-8763-8A41EE06D8D9}" sibTransId="{827ABE8E-6C79-4D60-A1A0-1104B79505EC}"/>
    <dgm:cxn modelId="{2230C1D3-AA98-45F7-92E1-D624AE2C6041}" srcId="{8399E4A4-A6E3-42BA-85ED-15880F19E5C0}" destId="{DBF6C2C2-0EEE-4C8E-94DB-C0C6D0113E35}" srcOrd="0" destOrd="0" parTransId="{3DAB177F-D943-45C8-99F7-2DE2F9ABBDD9}" sibTransId="{CA95860D-8DBF-4FAE-B006-E94875C45546}"/>
    <dgm:cxn modelId="{58493EE6-C99C-479A-A672-E30D49A3FEBF}" type="presOf" srcId="{DBF6C2C2-0EEE-4C8E-94DB-C0C6D0113E35}" destId="{EB455D3C-12F9-499D-A75B-FB4AE33FC3D0}" srcOrd="0" destOrd="0" presId="urn:microsoft.com/office/officeart/2005/8/layout/lProcess2"/>
    <dgm:cxn modelId="{1555D2EE-78DA-43F8-9E2E-9AC858F1D70B}" srcId="{DBF6C2C2-0EEE-4C8E-94DB-C0C6D0113E35}" destId="{202903ED-E959-4FF8-9D9E-A1E275718E22}" srcOrd="1" destOrd="0" parTransId="{A6485EFB-3071-4E27-98B2-933802639C96}" sibTransId="{371DC6DE-B2F8-45D7-80FF-89CB15E1CDFB}"/>
    <dgm:cxn modelId="{063C465E-E4EE-4FA8-8717-5701398765EB}" type="presParOf" srcId="{0D6EF902-77B6-4768-A44F-4412728BFFD2}" destId="{8F86657D-5127-40CC-9741-DCE15D0DDB3C}" srcOrd="0" destOrd="0" presId="urn:microsoft.com/office/officeart/2005/8/layout/lProcess2"/>
    <dgm:cxn modelId="{D43420A2-774C-4874-BEC0-89452EFD41E8}" type="presParOf" srcId="{8F86657D-5127-40CC-9741-DCE15D0DDB3C}" destId="{EB455D3C-12F9-499D-A75B-FB4AE33FC3D0}" srcOrd="0" destOrd="0" presId="urn:microsoft.com/office/officeart/2005/8/layout/lProcess2"/>
    <dgm:cxn modelId="{51DBB5FA-2F03-4EA8-BEA2-E4DB0E6CC790}" type="presParOf" srcId="{8F86657D-5127-40CC-9741-DCE15D0DDB3C}" destId="{23DF9684-F300-4B5D-9360-AA0952F63EE4}" srcOrd="1" destOrd="0" presId="urn:microsoft.com/office/officeart/2005/8/layout/lProcess2"/>
    <dgm:cxn modelId="{4350E6BC-507E-428E-A89E-B8BE221FA6B2}" type="presParOf" srcId="{8F86657D-5127-40CC-9741-DCE15D0DDB3C}" destId="{3DCF3BF3-BFA9-493E-8E76-E9DDF62CE596}" srcOrd="2" destOrd="0" presId="urn:microsoft.com/office/officeart/2005/8/layout/lProcess2"/>
    <dgm:cxn modelId="{A35A0FF1-3289-4AE7-ADA2-0BE32B59AA19}" type="presParOf" srcId="{3DCF3BF3-BFA9-493E-8E76-E9DDF62CE596}" destId="{C5D895C7-670F-44FE-8A44-8AAE6AD674E4}" srcOrd="0" destOrd="0" presId="urn:microsoft.com/office/officeart/2005/8/layout/lProcess2"/>
    <dgm:cxn modelId="{0256139E-0D00-431B-9010-C2DAF3D466AD}" type="presParOf" srcId="{C5D895C7-670F-44FE-8A44-8AAE6AD674E4}" destId="{9E3407C2-3935-4DDE-B525-2B8D2C26E104}" srcOrd="0" destOrd="0" presId="urn:microsoft.com/office/officeart/2005/8/layout/lProcess2"/>
    <dgm:cxn modelId="{13BD1115-6828-444F-B228-51332B754564}" type="presParOf" srcId="{C5D895C7-670F-44FE-8A44-8AAE6AD674E4}" destId="{B90E3569-C441-41A9-8438-8183D75179EF}" srcOrd="1" destOrd="0" presId="urn:microsoft.com/office/officeart/2005/8/layout/lProcess2"/>
    <dgm:cxn modelId="{60F37A1B-3ECE-4344-9E02-52A7D24E91A7}" type="presParOf" srcId="{C5D895C7-670F-44FE-8A44-8AAE6AD674E4}" destId="{C467B939-5098-4FF6-BEFA-78E2CD168E0E}" srcOrd="2" destOrd="0" presId="urn:microsoft.com/office/officeart/2005/8/layout/lProcess2"/>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55D3C-12F9-499D-A75B-FB4AE33FC3D0}">
      <dsp:nvSpPr>
        <dsp:cNvPr id="0" name=""/>
        <dsp:cNvSpPr/>
      </dsp:nvSpPr>
      <dsp:spPr>
        <a:xfrm>
          <a:off x="0" y="0"/>
          <a:ext cx="3242321" cy="3329961"/>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zh-CN" altLang="en-US" sz="2900" kern="1200" dirty="0"/>
            <a:t>电动力学理论基础</a:t>
          </a:r>
        </a:p>
      </dsp:txBody>
      <dsp:txXfrm>
        <a:off x="0" y="0"/>
        <a:ext cx="3242321" cy="998988"/>
      </dsp:txXfrm>
    </dsp:sp>
    <dsp:sp modelId="{9E3407C2-3935-4DDE-B525-2B8D2C26E104}">
      <dsp:nvSpPr>
        <dsp:cNvPr id="0" name=""/>
        <dsp:cNvSpPr/>
      </dsp:nvSpPr>
      <dsp:spPr>
        <a:xfrm>
          <a:off x="324232" y="999963"/>
          <a:ext cx="2593856" cy="1004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麦克斯韦方程组</a:t>
          </a:r>
        </a:p>
      </dsp:txBody>
      <dsp:txXfrm>
        <a:off x="353639" y="1029370"/>
        <a:ext cx="2535042" cy="945214"/>
      </dsp:txXfrm>
    </dsp:sp>
    <dsp:sp modelId="{C467B939-5098-4FF6-BEFA-78E2CD168E0E}">
      <dsp:nvSpPr>
        <dsp:cNvPr id="0" name=""/>
        <dsp:cNvSpPr/>
      </dsp:nvSpPr>
      <dsp:spPr>
        <a:xfrm>
          <a:off x="324232" y="2158458"/>
          <a:ext cx="2593856" cy="10040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040" tIns="49530" rIns="66040" bIns="49530" numCol="1" spcCol="1270" anchor="ctr" anchorCtr="0">
          <a:noAutofit/>
        </a:bodyPr>
        <a:lstStyle/>
        <a:p>
          <a:pPr marL="0" lvl="0" indent="0" algn="ctr" defTabSz="1155700">
            <a:lnSpc>
              <a:spcPct val="90000"/>
            </a:lnSpc>
            <a:spcBef>
              <a:spcPct val="0"/>
            </a:spcBef>
            <a:spcAft>
              <a:spcPct val="35000"/>
            </a:spcAft>
            <a:buNone/>
          </a:pPr>
          <a:r>
            <a:rPr lang="zh-CN" altLang="en-US" sz="2600" kern="1200" dirty="0"/>
            <a:t>洛伦兹力公式</a:t>
          </a:r>
        </a:p>
      </dsp:txBody>
      <dsp:txXfrm>
        <a:off x="353639" y="2187865"/>
        <a:ext cx="2535042" cy="945214"/>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 Id="rId4" Type="http://schemas.openxmlformats.org/officeDocument/2006/relationships/image" Target="../media/image1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4"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0470C-5D16-4850-9210-FEAA4E1E76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7E6748-BB4D-4BD7-9FBA-E2D0D97D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CEBC02-7C24-412C-9027-10C00A0767D8}"/>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F2E4A9AD-2C3A-4409-803B-74E4063576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335098-3D97-462B-AEAF-EF9A085225DD}"/>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8298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699FB-7FD0-4AD7-9F3C-D993AE2737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845184-FA45-4ADB-9A63-A3DA0FC335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602579-862C-412B-9EED-FC35B34DFCF2}"/>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AF77E344-747A-4C75-BADE-7B57B0A830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C5C46-0380-4CFD-B8C0-0F0B1A26725E}"/>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6397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EE26C2-CFB1-4DBA-B902-A814F7A48D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E213BC-4B88-40D7-AE05-BFE37515AC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BB5E3E-815E-4F00-8AB5-B25900FC15F1}"/>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6B3C4789-90FC-48AD-8597-DF50B847BD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9991D8-A605-4ADC-9806-A37BB61790F9}"/>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96765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D4AC9-82DF-43C0-A8EB-2B5A2F781B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5816C-680C-468A-8036-18FBDEA8B9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473EC1-38EA-40F0-9FEC-79C3DB9D65AA}"/>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C5FEFCE0-0F4B-45A8-837B-F9F1D1BFE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998AF-6D8E-4C51-A1DC-3364B6989A4F}"/>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74723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BA561-A9AC-4FBB-85F4-CC689D7444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03D68F-D992-4B17-9531-0866970C1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B4C1A7-7A5E-4605-8809-A961BBE8D0FD}"/>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2E2C6D00-DFB1-4D03-96E3-D5B55A9E2E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8C612-08A2-43FA-882D-51FBB6F06DAE}"/>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15112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24E3D-0E61-4804-BEB0-5CC984A770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23EC52-E807-43BE-9CCB-6D43637677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ED0F6D-0C15-4E1F-BE8D-EB3647CA92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164A3A-DB34-493E-A684-88546CCDC4AF}"/>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8876F559-BE5B-473D-A4B5-FEE504C85B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863CE-A7CC-4FE5-BD60-D9895D1F1815}"/>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14429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5936D-F53F-44AC-A836-D98246BB4E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1A2B99-BB17-4F9E-810A-D440D507F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854E13-9F79-4FC9-90D5-832A9AFF2A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4D0AE4-E312-466A-B21D-9FDF7F795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52FAA8-91D3-4BCB-B44B-21FD573FC6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2F77BA-0881-4FEB-9BFE-AE5D6F9A6860}"/>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8" name="页脚占位符 7">
            <a:extLst>
              <a:ext uri="{FF2B5EF4-FFF2-40B4-BE49-F238E27FC236}">
                <a16:creationId xmlns:a16="http://schemas.microsoft.com/office/drawing/2014/main" id="{47B86B2C-A9C9-40B3-B3FA-27F3A0275F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897441-15DF-4DF4-81BE-ECD2AFBC1B81}"/>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231924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2CF8A-A7AE-4F6C-9458-F1F1C5C5E6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686DB8-6C5B-4A01-BB24-C77440095865}"/>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4" name="页脚占位符 3">
            <a:extLst>
              <a:ext uri="{FF2B5EF4-FFF2-40B4-BE49-F238E27FC236}">
                <a16:creationId xmlns:a16="http://schemas.microsoft.com/office/drawing/2014/main" id="{30F9591E-2539-4EF5-AE70-3DACE04EFE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E2B5F3-F599-4FEF-AF70-B56A79323C6C}"/>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92943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92A2DF-60A2-4A26-9959-8B887B1BE1FA}"/>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3" name="页脚占位符 2">
            <a:extLst>
              <a:ext uri="{FF2B5EF4-FFF2-40B4-BE49-F238E27FC236}">
                <a16:creationId xmlns:a16="http://schemas.microsoft.com/office/drawing/2014/main" id="{79813DF4-12C1-47B1-9D9B-D96EA8C9C9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A55695-3645-4675-9FFB-B78FCBF6B497}"/>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272177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D0911-20A8-49F9-8252-1EAC874F4E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778261-658A-446E-AFF9-2A6DC6518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EAB6DA0-F036-4952-9A4F-EDFF6753A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C2B35B-9F0E-45C6-B2D8-36ADEB950982}"/>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27349615-D06E-46F1-ABB0-6F9A780456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5D2107-0AD7-4FB4-9BFE-3C87458CE28A}"/>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56837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6EB4-7415-4B05-BA1E-BF54718E7D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C884E8-24B2-44FC-8847-D5193675F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B7CC42-34E4-4AE9-A542-F42AFC2F4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E3FB79-D7D7-48A3-BF3F-C4F81E2971FE}"/>
              </a:ext>
            </a:extLst>
          </p:cNvPr>
          <p:cNvSpPr>
            <a:spLocks noGrp="1"/>
          </p:cNvSpPr>
          <p:nvPr>
            <p:ph type="dt" sz="half" idx="10"/>
          </p:nvPr>
        </p:nvSpPr>
        <p:spPr/>
        <p:txBody>
          <a:bodyPr/>
          <a:lstStyle/>
          <a:p>
            <a:fld id="{257640F5-5914-4C01-B895-CEC53455A3E3}" type="datetimeFigureOut">
              <a:rPr lang="zh-CN" altLang="en-US" smtClean="0"/>
              <a:t>2020/3/2</a:t>
            </a:fld>
            <a:endParaRPr lang="zh-CN" altLang="en-US"/>
          </a:p>
        </p:txBody>
      </p:sp>
      <p:sp>
        <p:nvSpPr>
          <p:cNvPr id="6" name="页脚占位符 5">
            <a:extLst>
              <a:ext uri="{FF2B5EF4-FFF2-40B4-BE49-F238E27FC236}">
                <a16:creationId xmlns:a16="http://schemas.microsoft.com/office/drawing/2014/main" id="{8C2BC2EF-52D1-43A6-B3F5-E8DA50F1E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96EE76-0FBF-4181-87F3-EC63C22CA12B}"/>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09791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8178B3-785E-4227-9C9F-46ACBA2D3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81643D-FB3E-47AD-8B08-AAAC9BB5E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C354DF-2BB4-4E13-87CE-32A2DB6A4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640F5-5914-4C01-B895-CEC53455A3E3}" type="datetimeFigureOut">
              <a:rPr lang="zh-CN" altLang="en-US" smtClean="0"/>
              <a:t>2020/3/2</a:t>
            </a:fld>
            <a:endParaRPr lang="zh-CN" altLang="en-US"/>
          </a:p>
        </p:txBody>
      </p:sp>
      <p:sp>
        <p:nvSpPr>
          <p:cNvPr id="5" name="页脚占位符 4">
            <a:extLst>
              <a:ext uri="{FF2B5EF4-FFF2-40B4-BE49-F238E27FC236}">
                <a16:creationId xmlns:a16="http://schemas.microsoft.com/office/drawing/2014/main" id="{B870F51E-3665-4F7B-9F2D-5F6F6D2F4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8FE510-2EED-404E-BA66-C10C21780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779171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wmf"/><Relationship Id="rId13" Type="http://schemas.openxmlformats.org/officeDocument/2006/relationships/diagramQuickStyle" Target="../diagrams/quickStyle1.xml"/><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vmlDrawing" Target="../drawings/vmlDrawing4.vml"/><Relationship Id="rId6" Type="http://schemas.openxmlformats.org/officeDocument/2006/relationships/image" Target="../media/image22.wmf"/><Relationship Id="rId11" Type="http://schemas.openxmlformats.org/officeDocument/2006/relationships/diagramData" Target="../diagrams/data1.xml"/><Relationship Id="rId5" Type="http://schemas.openxmlformats.org/officeDocument/2006/relationships/oleObject" Target="../embeddings/oleObject18.bin"/><Relationship Id="rId15" Type="http://schemas.microsoft.com/office/2007/relationships/diagramDrawing" Target="../diagrams/drawing1.xml"/><Relationship Id="rId10" Type="http://schemas.openxmlformats.org/officeDocument/2006/relationships/image" Target="../media/image24.wmf"/><Relationship Id="rId4" Type="http://schemas.openxmlformats.org/officeDocument/2006/relationships/image" Target="../media/image21.wmf"/><Relationship Id="rId9" Type="http://schemas.openxmlformats.org/officeDocument/2006/relationships/oleObject" Target="../embeddings/oleObject20.bin"/><Relationship Id="rId14" Type="http://schemas.openxmlformats.org/officeDocument/2006/relationships/diagramColors" Target="../diagrams/colors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wmf"/><Relationship Id="rId13" Type="http://schemas.openxmlformats.org/officeDocument/2006/relationships/oleObject" Target="../embeddings/oleObject12.bin"/><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12.wmf"/><Relationship Id="rId2" Type="http://schemas.openxmlformats.org/officeDocument/2006/relationships/slideLayout" Target="../slideLayouts/slideLayout1.xml"/><Relationship Id="rId1" Type="http://schemas.openxmlformats.org/officeDocument/2006/relationships/vmlDrawing" Target="../drawings/vmlDrawing2.vml"/><Relationship Id="rId6" Type="http://schemas.openxmlformats.org/officeDocument/2006/relationships/image" Target="../media/image9.w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 Id="rId14" Type="http://schemas.openxmlformats.org/officeDocument/2006/relationships/image" Target="../media/image13.wmf"/></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image" Target="../media/image16.wmf"/><Relationship Id="rId5" Type="http://schemas.openxmlformats.org/officeDocument/2006/relationships/oleObject" Target="../embeddings/oleObject14.bin"/><Relationship Id="rId10" Type="http://schemas.openxmlformats.org/officeDocument/2006/relationships/image" Target="../media/image18.wmf"/><Relationship Id="rId4" Type="http://schemas.openxmlformats.org/officeDocument/2006/relationships/image" Target="../media/image15.wmf"/><Relationship Id="rId9" Type="http://schemas.openxmlformats.org/officeDocument/2006/relationships/oleObject" Target="../embeddings/oleObject16.bin"/></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F6B11F-22C8-4E87-8853-90CFBF9C9116}"/>
              </a:ext>
            </a:extLst>
          </p:cNvPr>
          <p:cNvSpPr txBox="1"/>
          <p:nvPr/>
        </p:nvSpPr>
        <p:spPr>
          <a:xfrm>
            <a:off x="3154815" y="1831035"/>
            <a:ext cx="8056418" cy="923330"/>
          </a:xfrm>
          <a:prstGeom prst="rect">
            <a:avLst/>
          </a:prstGeom>
          <a:noFill/>
        </p:spPr>
        <p:txBody>
          <a:bodyPr wrap="square" rtlCol="0">
            <a:spAutoFit/>
          </a:bodyPr>
          <a:lstStyle/>
          <a:p>
            <a:r>
              <a:rPr lang="en-US" altLang="zh-CN" sz="5400" b="1" dirty="0"/>
              <a:t>1.3 </a:t>
            </a:r>
            <a:r>
              <a:rPr lang="zh-CN" altLang="en-US" sz="5400" b="1" dirty="0"/>
              <a:t>麦克斯韦方程组</a:t>
            </a:r>
          </a:p>
        </p:txBody>
      </p:sp>
    </p:spTree>
    <p:extLst>
      <p:ext uri="{BB962C8B-B14F-4D97-AF65-F5344CB8AC3E}">
        <p14:creationId xmlns:p14="http://schemas.microsoft.com/office/powerpoint/2010/main" val="225404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a:t>
            </a:r>
            <a:r>
              <a:rPr lang="en-US" altLang="zh-CN" sz="2400" b="1" dirty="0"/>
              <a:t> </a:t>
            </a:r>
            <a:r>
              <a:rPr lang="zh-CN" altLang="en-US" sz="2400" b="1" dirty="0"/>
              <a:t>洛伦兹力公式</a:t>
            </a:r>
          </a:p>
        </p:txBody>
      </p:sp>
      <p:sp>
        <p:nvSpPr>
          <p:cNvPr id="26" name="文本框 25">
            <a:extLst>
              <a:ext uri="{FF2B5EF4-FFF2-40B4-BE49-F238E27FC236}">
                <a16:creationId xmlns:a16="http://schemas.microsoft.com/office/drawing/2014/main" id="{BF918B7C-92F9-4E4A-9C32-17F7042C82BB}"/>
              </a:ext>
            </a:extLst>
          </p:cNvPr>
          <p:cNvSpPr txBox="1"/>
          <p:nvPr/>
        </p:nvSpPr>
        <p:spPr>
          <a:xfrm>
            <a:off x="1393963" y="1861528"/>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静止电荷</a:t>
            </a:r>
          </a:p>
        </p:txBody>
      </p:sp>
      <p:sp>
        <p:nvSpPr>
          <p:cNvPr id="15" name="文本框 14">
            <a:extLst>
              <a:ext uri="{FF2B5EF4-FFF2-40B4-BE49-F238E27FC236}">
                <a16:creationId xmlns:a16="http://schemas.microsoft.com/office/drawing/2014/main" id="{712C1FD3-59FD-478C-8CD7-0DF82C901F12}"/>
              </a:ext>
            </a:extLst>
          </p:cNvPr>
          <p:cNvSpPr txBox="1"/>
          <p:nvPr/>
        </p:nvSpPr>
        <p:spPr>
          <a:xfrm>
            <a:off x="1393963" y="2797479"/>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恒定电流元</a:t>
            </a:r>
          </a:p>
        </p:txBody>
      </p:sp>
      <p:graphicFrame>
        <p:nvGraphicFramePr>
          <p:cNvPr id="16" name="对象 15">
            <a:extLst>
              <a:ext uri="{FF2B5EF4-FFF2-40B4-BE49-F238E27FC236}">
                <a16:creationId xmlns:a16="http://schemas.microsoft.com/office/drawing/2014/main" id="{BF12107F-5542-40CA-A0E2-21108097A183}"/>
              </a:ext>
            </a:extLst>
          </p:cNvPr>
          <p:cNvGraphicFramePr>
            <a:graphicFrameLocks noChangeAspect="1"/>
          </p:cNvGraphicFramePr>
          <p:nvPr>
            <p:extLst>
              <p:ext uri="{D42A27DB-BD31-4B8C-83A1-F6EECF244321}">
                <p14:modId xmlns:p14="http://schemas.microsoft.com/office/powerpoint/2010/main" val="2616091185"/>
              </p:ext>
            </p:extLst>
          </p:nvPr>
        </p:nvGraphicFramePr>
        <p:xfrm>
          <a:off x="3763963" y="1861528"/>
          <a:ext cx="1217612" cy="568325"/>
        </p:xfrm>
        <a:graphic>
          <a:graphicData uri="http://schemas.openxmlformats.org/presentationml/2006/ole">
            <mc:AlternateContent xmlns:mc="http://schemas.openxmlformats.org/markup-compatibility/2006">
              <mc:Choice xmlns:v="urn:schemas-microsoft-com:vml" Requires="v">
                <p:oleObj spid="_x0000_s32811" name="Equation" r:id="rId3" imgW="520560" imgH="241200" progId="Equation.DSMT4">
                  <p:embed/>
                </p:oleObj>
              </mc:Choice>
              <mc:Fallback>
                <p:oleObj name="Equation" r:id="rId3" imgW="520560" imgH="241200" progId="Equation.DSMT4">
                  <p:embed/>
                  <p:pic>
                    <p:nvPicPr>
                      <p:cNvPr id="11" name="对象 10">
                        <a:extLst>
                          <a:ext uri="{FF2B5EF4-FFF2-40B4-BE49-F238E27FC236}">
                            <a16:creationId xmlns:a16="http://schemas.microsoft.com/office/drawing/2014/main" id="{D14FFE70-B626-4B98-96CA-C1E99847506B}"/>
                          </a:ext>
                        </a:extLst>
                      </p:cNvPr>
                      <p:cNvPicPr>
                        <a:picLocks noChangeAspect="1" noChangeArrowheads="1"/>
                      </p:cNvPicPr>
                      <p:nvPr/>
                    </p:nvPicPr>
                    <p:blipFill>
                      <a:blip r:embed="rId4"/>
                      <a:srcRect/>
                      <a:stretch>
                        <a:fillRect/>
                      </a:stretch>
                    </p:blipFill>
                    <p:spPr bwMode="auto">
                      <a:xfrm>
                        <a:off x="3763963" y="1861528"/>
                        <a:ext cx="1217612" cy="568325"/>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32C1290D-3439-404B-9923-9D91CA7CD333}"/>
              </a:ext>
            </a:extLst>
          </p:cNvPr>
          <p:cNvGraphicFramePr>
            <a:graphicFrameLocks noChangeAspect="1"/>
          </p:cNvGraphicFramePr>
          <p:nvPr>
            <p:extLst>
              <p:ext uri="{D42A27DB-BD31-4B8C-83A1-F6EECF244321}">
                <p14:modId xmlns:p14="http://schemas.microsoft.com/office/powerpoint/2010/main" val="3261858358"/>
              </p:ext>
            </p:extLst>
          </p:nvPr>
        </p:nvGraphicFramePr>
        <p:xfrm>
          <a:off x="3689351" y="2691460"/>
          <a:ext cx="2049462" cy="509588"/>
        </p:xfrm>
        <a:graphic>
          <a:graphicData uri="http://schemas.openxmlformats.org/presentationml/2006/ole">
            <mc:AlternateContent xmlns:mc="http://schemas.openxmlformats.org/markup-compatibility/2006">
              <mc:Choice xmlns:v="urn:schemas-microsoft-com:vml" Requires="v">
                <p:oleObj spid="_x0000_s32812" name="Equation" r:id="rId5" imgW="876240" imgH="215640" progId="Equation.DSMT4">
                  <p:embed/>
                </p:oleObj>
              </mc:Choice>
              <mc:Fallback>
                <p:oleObj name="Equation" r:id="rId5" imgW="876240" imgH="215640" progId="Equation.DSMT4">
                  <p:embed/>
                  <p:pic>
                    <p:nvPicPr>
                      <p:cNvPr id="16" name="对象 15">
                        <a:extLst>
                          <a:ext uri="{FF2B5EF4-FFF2-40B4-BE49-F238E27FC236}">
                            <a16:creationId xmlns:a16="http://schemas.microsoft.com/office/drawing/2014/main" id="{BF12107F-5542-40CA-A0E2-21108097A183}"/>
                          </a:ext>
                        </a:extLst>
                      </p:cNvPr>
                      <p:cNvPicPr>
                        <a:picLocks noChangeAspect="1" noChangeArrowheads="1"/>
                      </p:cNvPicPr>
                      <p:nvPr/>
                    </p:nvPicPr>
                    <p:blipFill>
                      <a:blip r:embed="rId6"/>
                      <a:srcRect/>
                      <a:stretch>
                        <a:fillRect/>
                      </a:stretch>
                    </p:blipFill>
                    <p:spPr bwMode="auto">
                      <a:xfrm>
                        <a:off x="3689351" y="2691460"/>
                        <a:ext cx="2049462" cy="509588"/>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341979DA-7BE6-49CB-91D8-4557B69E4643}"/>
              </a:ext>
            </a:extLst>
          </p:cNvPr>
          <p:cNvSpPr txBox="1"/>
          <p:nvPr/>
        </p:nvSpPr>
        <p:spPr>
          <a:xfrm>
            <a:off x="1393962" y="3733430"/>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广义力密度</a:t>
            </a:r>
          </a:p>
        </p:txBody>
      </p:sp>
      <p:graphicFrame>
        <p:nvGraphicFramePr>
          <p:cNvPr id="20" name="对象 19">
            <a:extLst>
              <a:ext uri="{FF2B5EF4-FFF2-40B4-BE49-F238E27FC236}">
                <a16:creationId xmlns:a16="http://schemas.microsoft.com/office/drawing/2014/main" id="{1FACD3FD-4E05-48E9-9710-FDCDEEAB1C06}"/>
              </a:ext>
            </a:extLst>
          </p:cNvPr>
          <p:cNvGraphicFramePr>
            <a:graphicFrameLocks noChangeAspect="1"/>
          </p:cNvGraphicFramePr>
          <p:nvPr>
            <p:extLst>
              <p:ext uri="{D42A27DB-BD31-4B8C-83A1-F6EECF244321}">
                <p14:modId xmlns:p14="http://schemas.microsoft.com/office/powerpoint/2010/main" val="468774006"/>
              </p:ext>
            </p:extLst>
          </p:nvPr>
        </p:nvGraphicFramePr>
        <p:xfrm>
          <a:off x="3689351" y="3675975"/>
          <a:ext cx="2257425" cy="569912"/>
        </p:xfrm>
        <a:graphic>
          <a:graphicData uri="http://schemas.openxmlformats.org/presentationml/2006/ole">
            <mc:AlternateContent xmlns:mc="http://schemas.openxmlformats.org/markup-compatibility/2006">
              <mc:Choice xmlns:v="urn:schemas-microsoft-com:vml" Requires="v">
                <p:oleObj spid="_x0000_s32813" name="Equation" r:id="rId7" imgW="965160" imgH="241200" progId="Equation.DSMT4">
                  <p:embed/>
                </p:oleObj>
              </mc:Choice>
              <mc:Fallback>
                <p:oleObj name="Equation" r:id="rId7" imgW="965160" imgH="241200" progId="Equation.DSMT4">
                  <p:embed/>
                  <p:pic>
                    <p:nvPicPr>
                      <p:cNvPr id="17" name="对象 16">
                        <a:extLst>
                          <a:ext uri="{FF2B5EF4-FFF2-40B4-BE49-F238E27FC236}">
                            <a16:creationId xmlns:a16="http://schemas.microsoft.com/office/drawing/2014/main" id="{32C1290D-3439-404B-9923-9D91CA7CD333}"/>
                          </a:ext>
                        </a:extLst>
                      </p:cNvPr>
                      <p:cNvPicPr>
                        <a:picLocks noChangeAspect="1" noChangeArrowheads="1"/>
                      </p:cNvPicPr>
                      <p:nvPr/>
                    </p:nvPicPr>
                    <p:blipFill>
                      <a:blip r:embed="rId8"/>
                      <a:srcRect/>
                      <a:stretch>
                        <a:fillRect/>
                      </a:stretch>
                    </p:blipFill>
                    <p:spPr bwMode="auto">
                      <a:xfrm>
                        <a:off x="3689351" y="3675975"/>
                        <a:ext cx="2257425" cy="569912"/>
                      </a:xfrm>
                      <a:prstGeom prst="rect">
                        <a:avLst/>
                      </a:prstGeom>
                      <a:noFill/>
                    </p:spPr>
                  </p:pic>
                </p:oleObj>
              </mc:Fallback>
            </mc:AlternateContent>
          </a:graphicData>
        </a:graphic>
      </p:graphicFrame>
      <p:sp>
        <p:nvSpPr>
          <p:cNvPr id="21" name="文本框 20">
            <a:extLst>
              <a:ext uri="{FF2B5EF4-FFF2-40B4-BE49-F238E27FC236}">
                <a16:creationId xmlns:a16="http://schemas.microsoft.com/office/drawing/2014/main" id="{23909D8B-FDBB-4FFA-884E-9416AABC5C92}"/>
              </a:ext>
            </a:extLst>
          </p:cNvPr>
          <p:cNvSpPr txBox="1"/>
          <p:nvPr/>
        </p:nvSpPr>
        <p:spPr>
          <a:xfrm>
            <a:off x="1393962" y="4717945"/>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带电粒子</a:t>
            </a:r>
          </a:p>
        </p:txBody>
      </p:sp>
      <p:graphicFrame>
        <p:nvGraphicFramePr>
          <p:cNvPr id="22" name="对象 21">
            <a:extLst>
              <a:ext uri="{FF2B5EF4-FFF2-40B4-BE49-F238E27FC236}">
                <a16:creationId xmlns:a16="http://schemas.microsoft.com/office/drawing/2014/main" id="{393F66A3-3681-421E-883D-C062B3B49A6B}"/>
              </a:ext>
            </a:extLst>
          </p:cNvPr>
          <p:cNvGraphicFramePr>
            <a:graphicFrameLocks noChangeAspect="1"/>
          </p:cNvGraphicFramePr>
          <p:nvPr>
            <p:extLst>
              <p:ext uri="{D42A27DB-BD31-4B8C-83A1-F6EECF244321}">
                <p14:modId xmlns:p14="http://schemas.microsoft.com/office/powerpoint/2010/main" val="1791167724"/>
              </p:ext>
            </p:extLst>
          </p:nvPr>
        </p:nvGraphicFramePr>
        <p:xfrm>
          <a:off x="3689351" y="4637217"/>
          <a:ext cx="2346325" cy="569912"/>
        </p:xfrm>
        <a:graphic>
          <a:graphicData uri="http://schemas.openxmlformats.org/presentationml/2006/ole">
            <mc:AlternateContent xmlns:mc="http://schemas.openxmlformats.org/markup-compatibility/2006">
              <mc:Choice xmlns:v="urn:schemas-microsoft-com:vml" Requires="v">
                <p:oleObj spid="_x0000_s32814" name="Equation" r:id="rId9" imgW="1002960" imgH="241200" progId="Equation.DSMT4">
                  <p:embed/>
                </p:oleObj>
              </mc:Choice>
              <mc:Fallback>
                <p:oleObj name="Equation" r:id="rId9" imgW="1002960" imgH="241200" progId="Equation.DSMT4">
                  <p:embed/>
                  <p:pic>
                    <p:nvPicPr>
                      <p:cNvPr id="20" name="对象 19">
                        <a:extLst>
                          <a:ext uri="{FF2B5EF4-FFF2-40B4-BE49-F238E27FC236}">
                            <a16:creationId xmlns:a16="http://schemas.microsoft.com/office/drawing/2014/main" id="{1FACD3FD-4E05-48E9-9710-FDCDEEAB1C06}"/>
                          </a:ext>
                        </a:extLst>
                      </p:cNvPr>
                      <p:cNvPicPr>
                        <a:picLocks noChangeAspect="1" noChangeArrowheads="1"/>
                      </p:cNvPicPr>
                      <p:nvPr/>
                    </p:nvPicPr>
                    <p:blipFill>
                      <a:blip r:embed="rId10"/>
                      <a:srcRect/>
                      <a:stretch>
                        <a:fillRect/>
                      </a:stretch>
                    </p:blipFill>
                    <p:spPr bwMode="auto">
                      <a:xfrm>
                        <a:off x="3689351" y="4637217"/>
                        <a:ext cx="2346325" cy="569912"/>
                      </a:xfrm>
                      <a:prstGeom prst="rect">
                        <a:avLst/>
                      </a:prstGeom>
                      <a:noFill/>
                    </p:spPr>
                  </p:pic>
                </p:oleObj>
              </mc:Fallback>
            </mc:AlternateContent>
          </a:graphicData>
        </a:graphic>
      </p:graphicFrame>
      <p:graphicFrame>
        <p:nvGraphicFramePr>
          <p:cNvPr id="3" name="图示 2">
            <a:extLst>
              <a:ext uri="{FF2B5EF4-FFF2-40B4-BE49-F238E27FC236}">
                <a16:creationId xmlns:a16="http://schemas.microsoft.com/office/drawing/2014/main" id="{08C0782C-C78C-4FF4-90D3-4945F7302B00}"/>
              </a:ext>
            </a:extLst>
          </p:cNvPr>
          <p:cNvGraphicFramePr/>
          <p:nvPr>
            <p:extLst>
              <p:ext uri="{D42A27DB-BD31-4B8C-83A1-F6EECF244321}">
                <p14:modId xmlns:p14="http://schemas.microsoft.com/office/powerpoint/2010/main" val="316184120"/>
              </p:ext>
            </p:extLst>
          </p:nvPr>
        </p:nvGraphicFramePr>
        <p:xfrm>
          <a:off x="7916215" y="1618816"/>
          <a:ext cx="3242321" cy="3329961"/>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spTree>
    <p:extLst>
      <p:ext uri="{BB962C8B-B14F-4D97-AF65-F5344CB8AC3E}">
        <p14:creationId xmlns:p14="http://schemas.microsoft.com/office/powerpoint/2010/main" val="546653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1097150F-BA59-4132-8B7B-029B2DFEDBA6}"/>
              </a:ext>
            </a:extLst>
          </p:cNvPr>
          <p:cNvSpPr txBox="1"/>
          <p:nvPr/>
        </p:nvSpPr>
        <p:spPr>
          <a:xfrm>
            <a:off x="944058" y="840798"/>
            <a:ext cx="1456242" cy="646331"/>
          </a:xfrm>
          <a:prstGeom prst="rect">
            <a:avLst/>
          </a:prstGeom>
          <a:noFill/>
        </p:spPr>
        <p:txBody>
          <a:bodyPr wrap="square" rtlCol="0">
            <a:spAutoFit/>
          </a:bodyPr>
          <a:lstStyle/>
          <a:p>
            <a:r>
              <a:rPr lang="zh-CN" altLang="en-US" sz="3600" b="1" dirty="0"/>
              <a:t>作业</a:t>
            </a:r>
            <a:endParaRPr lang="zh-CN" altLang="en-US" sz="2400" b="1" dirty="0"/>
          </a:p>
        </p:txBody>
      </p:sp>
      <p:sp>
        <p:nvSpPr>
          <p:cNvPr id="4" name="文本框 3">
            <a:extLst>
              <a:ext uri="{FF2B5EF4-FFF2-40B4-BE49-F238E27FC236}">
                <a16:creationId xmlns:a16="http://schemas.microsoft.com/office/drawing/2014/main" id="{182E7780-8067-4D26-94B6-1FBF3B6D94FD}"/>
              </a:ext>
            </a:extLst>
          </p:cNvPr>
          <p:cNvSpPr txBox="1"/>
          <p:nvPr/>
        </p:nvSpPr>
        <p:spPr>
          <a:xfrm>
            <a:off x="1189327" y="1750435"/>
            <a:ext cx="10169236" cy="830997"/>
          </a:xfrm>
          <a:prstGeom prst="rect">
            <a:avLst/>
          </a:prstGeom>
          <a:noFill/>
        </p:spPr>
        <p:txBody>
          <a:bodyPr wrap="square" rtlCol="0">
            <a:spAutoFit/>
          </a:bodyPr>
          <a:lstStyle/>
          <a:p>
            <a:r>
              <a:rPr lang="zh-CN" altLang="en-US" sz="2400" dirty="0"/>
              <a:t>无穷长细导线内电流恒定为</a:t>
            </a:r>
            <a:r>
              <a:rPr lang="en-US" altLang="zh-CN" sz="2400" dirty="0"/>
              <a:t>I</a:t>
            </a:r>
            <a:r>
              <a:rPr lang="zh-CN" altLang="en-US" sz="2400" dirty="0"/>
              <a:t>，请分别用安培环路定理和磁感应强度的积分一般形式两种方法求解距离导线垂直距离为</a:t>
            </a:r>
            <a:r>
              <a:rPr lang="en-US" altLang="zh-CN" sz="2400" dirty="0"/>
              <a:t>R</a:t>
            </a:r>
            <a:r>
              <a:rPr lang="zh-CN" altLang="en-US" sz="2400" dirty="0"/>
              <a:t>处磁感应强度</a:t>
            </a:r>
          </a:p>
        </p:txBody>
      </p:sp>
      <p:grpSp>
        <p:nvGrpSpPr>
          <p:cNvPr id="17" name="组合 16">
            <a:extLst>
              <a:ext uri="{FF2B5EF4-FFF2-40B4-BE49-F238E27FC236}">
                <a16:creationId xmlns:a16="http://schemas.microsoft.com/office/drawing/2014/main" id="{3C88EE45-311B-443A-B781-1052D4D343EB}"/>
              </a:ext>
            </a:extLst>
          </p:cNvPr>
          <p:cNvGrpSpPr/>
          <p:nvPr/>
        </p:nvGrpSpPr>
        <p:grpSpPr>
          <a:xfrm>
            <a:off x="931639" y="2686050"/>
            <a:ext cx="3319434" cy="4050506"/>
            <a:chOff x="931639" y="2686050"/>
            <a:chExt cx="3319434" cy="4050506"/>
          </a:xfrm>
        </p:grpSpPr>
        <p:cxnSp>
          <p:nvCxnSpPr>
            <p:cNvPr id="7" name="直接连接符 6">
              <a:extLst>
                <a:ext uri="{FF2B5EF4-FFF2-40B4-BE49-F238E27FC236}">
                  <a16:creationId xmlns:a16="http://schemas.microsoft.com/office/drawing/2014/main" id="{D794F2F2-49FB-4D8E-A4C9-2D10BCEA3883}"/>
                </a:ext>
              </a:extLst>
            </p:cNvPr>
            <p:cNvCxnSpPr/>
            <p:nvPr/>
          </p:nvCxnSpPr>
          <p:spPr>
            <a:xfrm flipH="1">
              <a:off x="2071688" y="2686050"/>
              <a:ext cx="50006" cy="40505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8593ED5D-C378-4F67-BE80-6B583F3AC2AA}"/>
                </a:ext>
              </a:extLst>
            </p:cNvPr>
            <p:cNvCxnSpPr>
              <a:cxnSpLocks/>
            </p:cNvCxnSpPr>
            <p:nvPr/>
          </p:nvCxnSpPr>
          <p:spPr>
            <a:xfrm flipV="1">
              <a:off x="1672179" y="4175164"/>
              <a:ext cx="0" cy="5182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9E2D16E9-14B1-4F95-88D8-93FA0CEE3626}"/>
                </a:ext>
              </a:extLst>
            </p:cNvPr>
            <p:cNvSpPr/>
            <p:nvPr/>
          </p:nvSpPr>
          <p:spPr>
            <a:xfrm>
              <a:off x="931639" y="4276569"/>
              <a:ext cx="704039" cy="369332"/>
            </a:xfrm>
            <a:prstGeom prst="rect">
              <a:avLst/>
            </a:prstGeom>
          </p:spPr>
          <p:txBody>
            <a:bodyPr wrap="none">
              <a:spAutoFit/>
            </a:bodyPr>
            <a:lstStyle/>
            <a:p>
              <a:r>
                <a:rPr lang="zh-CN" altLang="en-US" dirty="0"/>
                <a:t>电流</a:t>
              </a:r>
              <a:r>
                <a:rPr lang="en-US" altLang="zh-CN" dirty="0"/>
                <a:t>I</a:t>
              </a:r>
              <a:endParaRPr lang="zh-CN" altLang="en-US" dirty="0"/>
            </a:p>
          </p:txBody>
        </p:sp>
        <p:sp>
          <p:nvSpPr>
            <p:cNvPr id="11" name="矩形 10">
              <a:extLst>
                <a:ext uri="{FF2B5EF4-FFF2-40B4-BE49-F238E27FC236}">
                  <a16:creationId xmlns:a16="http://schemas.microsoft.com/office/drawing/2014/main" id="{CF6E2545-FE2F-4C55-B60D-6882449614DA}"/>
                </a:ext>
              </a:extLst>
            </p:cNvPr>
            <p:cNvSpPr/>
            <p:nvPr/>
          </p:nvSpPr>
          <p:spPr>
            <a:xfrm>
              <a:off x="3755304" y="4253746"/>
              <a:ext cx="317716" cy="369332"/>
            </a:xfrm>
            <a:prstGeom prst="rect">
              <a:avLst/>
            </a:prstGeom>
          </p:spPr>
          <p:txBody>
            <a:bodyPr wrap="none">
              <a:spAutoFit/>
            </a:bodyPr>
            <a:lstStyle/>
            <a:p>
              <a:r>
                <a:rPr lang="en-US" altLang="zh-CN" dirty="0"/>
                <a:t>R</a:t>
              </a:r>
              <a:endParaRPr lang="zh-CN" altLang="en-US" dirty="0"/>
            </a:p>
          </p:txBody>
        </p:sp>
        <p:cxnSp>
          <p:nvCxnSpPr>
            <p:cNvPr id="13" name="直接连接符 12">
              <a:extLst>
                <a:ext uri="{FF2B5EF4-FFF2-40B4-BE49-F238E27FC236}">
                  <a16:creationId xmlns:a16="http://schemas.microsoft.com/office/drawing/2014/main" id="{DB59A132-4B60-4644-A802-54D4985518EB}"/>
                </a:ext>
              </a:extLst>
            </p:cNvPr>
            <p:cNvCxnSpPr>
              <a:cxnSpLocks/>
            </p:cNvCxnSpPr>
            <p:nvPr/>
          </p:nvCxnSpPr>
          <p:spPr>
            <a:xfrm>
              <a:off x="2096691" y="4711303"/>
              <a:ext cx="209669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6" name="椭圆 15">
              <a:extLst>
                <a:ext uri="{FF2B5EF4-FFF2-40B4-BE49-F238E27FC236}">
                  <a16:creationId xmlns:a16="http://schemas.microsoft.com/office/drawing/2014/main" id="{A81F7FD0-B931-47E9-A025-91587AEB1424}"/>
                </a:ext>
              </a:extLst>
            </p:cNvPr>
            <p:cNvSpPr/>
            <p:nvPr/>
          </p:nvSpPr>
          <p:spPr>
            <a:xfrm>
              <a:off x="4093910" y="4614862"/>
              <a:ext cx="157163" cy="157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884510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1</a:t>
            </a:r>
            <a:r>
              <a:rPr lang="zh-CN" altLang="en-US" sz="2400" b="1" dirty="0"/>
              <a:t>）</a:t>
            </a:r>
            <a:r>
              <a:rPr lang="en-US" altLang="zh-CN" sz="2400" b="1" dirty="0"/>
              <a:t> </a:t>
            </a:r>
            <a:r>
              <a:rPr lang="zh-CN" altLang="en-US" sz="2400" b="1" dirty="0"/>
              <a:t>电磁感应定律</a:t>
            </a:r>
          </a:p>
        </p:txBody>
      </p:sp>
      <p:sp>
        <p:nvSpPr>
          <p:cNvPr id="11" name="文本框 10">
            <a:extLst>
              <a:ext uri="{FF2B5EF4-FFF2-40B4-BE49-F238E27FC236}">
                <a16:creationId xmlns:a16="http://schemas.microsoft.com/office/drawing/2014/main" id="{1AA0D4A9-32EF-4F76-9F95-FDE71881188A}"/>
              </a:ext>
            </a:extLst>
          </p:cNvPr>
          <p:cNvSpPr txBox="1"/>
          <p:nvPr/>
        </p:nvSpPr>
        <p:spPr>
          <a:xfrm>
            <a:off x="9571087" y="1788497"/>
            <a:ext cx="2206625" cy="461665"/>
          </a:xfrm>
          <a:prstGeom prst="rect">
            <a:avLst/>
          </a:prstGeom>
          <a:noFill/>
        </p:spPr>
        <p:txBody>
          <a:bodyPr wrap="square" rtlCol="0">
            <a:spAutoFit/>
          </a:bodyPr>
          <a:lstStyle/>
          <a:p>
            <a:r>
              <a:rPr lang="zh-CN" altLang="en-US" sz="2400" dirty="0">
                <a:solidFill>
                  <a:srgbClr val="FF0000"/>
                </a:solidFill>
              </a:rPr>
              <a:t>慕课堂测试题</a:t>
            </a:r>
          </a:p>
        </p:txBody>
      </p:sp>
      <p:sp>
        <p:nvSpPr>
          <p:cNvPr id="12" name="文本框 11">
            <a:extLst>
              <a:ext uri="{FF2B5EF4-FFF2-40B4-BE49-F238E27FC236}">
                <a16:creationId xmlns:a16="http://schemas.microsoft.com/office/drawing/2014/main" id="{79A7CA93-B1CE-4DBE-8D85-AB00EA2A1A85}"/>
              </a:ext>
            </a:extLst>
          </p:cNvPr>
          <p:cNvSpPr txBox="1"/>
          <p:nvPr/>
        </p:nvSpPr>
        <p:spPr>
          <a:xfrm>
            <a:off x="1394760" y="2170053"/>
            <a:ext cx="9163514" cy="830997"/>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文字描述 闭合线圈中的感应电动势与通过该线圈内部的</a:t>
            </a:r>
            <a:r>
              <a:rPr lang="zh-CN" altLang="en-US" sz="2400" u="sng" dirty="0">
                <a:solidFill>
                  <a:schemeClr val="bg1"/>
                </a:solidFill>
              </a:rPr>
              <a:t>磁通量</a:t>
            </a:r>
            <a:r>
              <a:rPr lang="zh-CN" altLang="en-US" sz="2400" dirty="0"/>
              <a:t>变化率成正比</a:t>
            </a:r>
          </a:p>
        </p:txBody>
      </p:sp>
      <p:sp>
        <p:nvSpPr>
          <p:cNvPr id="14" name="文本框 13">
            <a:extLst>
              <a:ext uri="{FF2B5EF4-FFF2-40B4-BE49-F238E27FC236}">
                <a16:creationId xmlns:a16="http://schemas.microsoft.com/office/drawing/2014/main" id="{74C3AC3E-1E70-4335-BC59-0018B1FA9E47}"/>
              </a:ext>
            </a:extLst>
          </p:cNvPr>
          <p:cNvSpPr txBox="1"/>
          <p:nvPr/>
        </p:nvSpPr>
        <p:spPr>
          <a:xfrm>
            <a:off x="1426152" y="5514109"/>
            <a:ext cx="1945698"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微分形式</a:t>
            </a:r>
          </a:p>
        </p:txBody>
      </p:sp>
      <p:sp>
        <p:nvSpPr>
          <p:cNvPr id="18" name="文本框 17">
            <a:extLst>
              <a:ext uri="{FF2B5EF4-FFF2-40B4-BE49-F238E27FC236}">
                <a16:creationId xmlns:a16="http://schemas.microsoft.com/office/drawing/2014/main" id="{7405004F-2FC0-4A4E-BC28-7295E8B84297}"/>
              </a:ext>
            </a:extLst>
          </p:cNvPr>
          <p:cNvSpPr txBox="1"/>
          <p:nvPr/>
        </p:nvSpPr>
        <p:spPr>
          <a:xfrm>
            <a:off x="1393965" y="1623502"/>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本质 变化磁场激发电场</a:t>
            </a:r>
          </a:p>
        </p:txBody>
      </p:sp>
      <p:sp>
        <p:nvSpPr>
          <p:cNvPr id="20" name="文本框 19">
            <a:extLst>
              <a:ext uri="{FF2B5EF4-FFF2-40B4-BE49-F238E27FC236}">
                <a16:creationId xmlns:a16="http://schemas.microsoft.com/office/drawing/2014/main" id="{B960B974-F841-4219-8EA1-7BE2202383DC}"/>
              </a:ext>
            </a:extLst>
          </p:cNvPr>
          <p:cNvSpPr txBox="1"/>
          <p:nvPr/>
        </p:nvSpPr>
        <p:spPr>
          <a:xfrm>
            <a:off x="1398543" y="3733462"/>
            <a:ext cx="1945698"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积分形式</a:t>
            </a:r>
          </a:p>
        </p:txBody>
      </p:sp>
      <p:graphicFrame>
        <p:nvGraphicFramePr>
          <p:cNvPr id="22" name="对象 21">
            <a:extLst>
              <a:ext uri="{FF2B5EF4-FFF2-40B4-BE49-F238E27FC236}">
                <a16:creationId xmlns:a16="http://schemas.microsoft.com/office/drawing/2014/main" id="{8AC1C179-EBE6-4E0E-ACBF-4ADA7B9E2D57}"/>
              </a:ext>
            </a:extLst>
          </p:cNvPr>
          <p:cNvGraphicFramePr>
            <a:graphicFrameLocks noChangeAspect="1"/>
          </p:cNvGraphicFramePr>
          <p:nvPr>
            <p:extLst>
              <p:ext uri="{D42A27DB-BD31-4B8C-83A1-F6EECF244321}">
                <p14:modId xmlns:p14="http://schemas.microsoft.com/office/powerpoint/2010/main" val="503274753"/>
              </p:ext>
            </p:extLst>
          </p:nvPr>
        </p:nvGraphicFramePr>
        <p:xfrm>
          <a:off x="3504001" y="3520624"/>
          <a:ext cx="3209925" cy="923925"/>
        </p:xfrm>
        <a:graphic>
          <a:graphicData uri="http://schemas.openxmlformats.org/presentationml/2006/ole">
            <mc:AlternateContent xmlns:mc="http://schemas.openxmlformats.org/markup-compatibility/2006">
              <mc:Choice xmlns:v="urn:schemas-microsoft-com:vml" Requires="v">
                <p:oleObj spid="_x0000_s27941" name="Equation" r:id="rId3" imgW="1371600" imgH="393480" progId="Equation.DSMT4">
                  <p:embed/>
                </p:oleObj>
              </mc:Choice>
              <mc:Fallback>
                <p:oleObj name="Equation" r:id="rId3" imgW="1371600" imgH="393480" progId="Equation.DSMT4">
                  <p:embed/>
                  <p:pic>
                    <p:nvPicPr>
                      <p:cNvPr id="14" name="对象 13">
                        <a:extLst>
                          <a:ext uri="{FF2B5EF4-FFF2-40B4-BE49-F238E27FC236}">
                            <a16:creationId xmlns:a16="http://schemas.microsoft.com/office/drawing/2014/main" id="{B624403C-7CCB-43C1-98AE-9A302D8EE5E7}"/>
                          </a:ext>
                        </a:extLst>
                      </p:cNvPr>
                      <p:cNvPicPr>
                        <a:picLocks noChangeAspect="1" noChangeArrowheads="1"/>
                      </p:cNvPicPr>
                      <p:nvPr/>
                    </p:nvPicPr>
                    <p:blipFill>
                      <a:blip r:embed="rId4"/>
                      <a:srcRect/>
                      <a:stretch>
                        <a:fillRect/>
                      </a:stretch>
                    </p:blipFill>
                    <p:spPr bwMode="auto">
                      <a:xfrm>
                        <a:off x="3504001" y="3520624"/>
                        <a:ext cx="3209925" cy="923925"/>
                      </a:xfrm>
                      <a:prstGeom prst="rect">
                        <a:avLst/>
                      </a:prstGeom>
                      <a:noFill/>
                    </p:spPr>
                  </p:pic>
                </p:oleObj>
              </mc:Fallback>
            </mc:AlternateContent>
          </a:graphicData>
        </a:graphic>
      </p:graphicFrame>
      <p:grpSp>
        <p:nvGrpSpPr>
          <p:cNvPr id="38" name="组合 37">
            <a:extLst>
              <a:ext uri="{FF2B5EF4-FFF2-40B4-BE49-F238E27FC236}">
                <a16:creationId xmlns:a16="http://schemas.microsoft.com/office/drawing/2014/main" id="{E5426B52-3DB4-4976-96F9-27C2019484D8}"/>
              </a:ext>
            </a:extLst>
          </p:cNvPr>
          <p:cNvGrpSpPr/>
          <p:nvPr/>
        </p:nvGrpSpPr>
        <p:grpSpPr>
          <a:xfrm>
            <a:off x="8412851" y="3040472"/>
            <a:ext cx="3069544" cy="2704469"/>
            <a:chOff x="8183846" y="2632064"/>
            <a:chExt cx="3069544" cy="2704469"/>
          </a:xfrm>
        </p:grpSpPr>
        <p:sp>
          <p:nvSpPr>
            <p:cNvPr id="10" name="任意多边形: 形状 9">
              <a:extLst>
                <a:ext uri="{FF2B5EF4-FFF2-40B4-BE49-F238E27FC236}">
                  <a16:creationId xmlns:a16="http://schemas.microsoft.com/office/drawing/2014/main" id="{1FC1818E-E40F-42E2-86B0-FFF1E338EA32}"/>
                </a:ext>
              </a:extLst>
            </p:cNvPr>
            <p:cNvSpPr/>
            <p:nvPr/>
          </p:nvSpPr>
          <p:spPr>
            <a:xfrm>
              <a:off x="8183846" y="2632064"/>
              <a:ext cx="2593294" cy="2286457"/>
            </a:xfrm>
            <a:custGeom>
              <a:avLst/>
              <a:gdLst>
                <a:gd name="connsiteX0" fmla="*/ 203070 w 2593294"/>
                <a:gd name="connsiteY0" fmla="*/ 1192684 h 2286457"/>
                <a:gd name="connsiteX1" fmla="*/ 537367 w 2593294"/>
                <a:gd name="connsiteY1" fmla="*/ 1812117 h 2286457"/>
                <a:gd name="connsiteX2" fmla="*/ 1392773 w 2593294"/>
                <a:gd name="connsiteY2" fmla="*/ 2195575 h 2286457"/>
                <a:gd name="connsiteX3" fmla="*/ 2317006 w 2593294"/>
                <a:gd name="connsiteY3" fmla="*/ 2185742 h 2286457"/>
                <a:gd name="connsiteX4" fmla="*/ 2572644 w 2593294"/>
                <a:gd name="connsiteY4" fmla="*/ 1094362 h 2286457"/>
                <a:gd name="connsiteX5" fmla="*/ 1874554 w 2593294"/>
                <a:gd name="connsiteY5" fmla="*/ 229123 h 2286457"/>
                <a:gd name="connsiteX6" fmla="*/ 527535 w 2593294"/>
                <a:gd name="connsiteY6" fmla="*/ 2981 h 2286457"/>
                <a:gd name="connsiteX7" fmla="*/ 6425 w 2593294"/>
                <a:gd name="connsiteY7" fmla="*/ 337278 h 2286457"/>
                <a:gd name="connsiteX8" fmla="*/ 222735 w 2593294"/>
                <a:gd name="connsiteY8" fmla="*/ 1271342 h 2286457"/>
                <a:gd name="connsiteX9" fmla="*/ 222735 w 2593294"/>
                <a:gd name="connsiteY9" fmla="*/ 1271342 h 2286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93294" h="2286457">
                  <a:moveTo>
                    <a:pt x="203070" y="1192684"/>
                  </a:moveTo>
                  <a:cubicBezTo>
                    <a:pt x="271076" y="1418826"/>
                    <a:pt x="339083" y="1644969"/>
                    <a:pt x="537367" y="1812117"/>
                  </a:cubicBezTo>
                  <a:cubicBezTo>
                    <a:pt x="735651" y="1979266"/>
                    <a:pt x="1096167" y="2133304"/>
                    <a:pt x="1392773" y="2195575"/>
                  </a:cubicBezTo>
                  <a:cubicBezTo>
                    <a:pt x="1689380" y="2257846"/>
                    <a:pt x="2120361" y="2369278"/>
                    <a:pt x="2317006" y="2185742"/>
                  </a:cubicBezTo>
                  <a:cubicBezTo>
                    <a:pt x="2513651" y="2002207"/>
                    <a:pt x="2646386" y="1420465"/>
                    <a:pt x="2572644" y="1094362"/>
                  </a:cubicBezTo>
                  <a:cubicBezTo>
                    <a:pt x="2498902" y="768259"/>
                    <a:pt x="2215406" y="411020"/>
                    <a:pt x="1874554" y="229123"/>
                  </a:cubicBezTo>
                  <a:cubicBezTo>
                    <a:pt x="1533703" y="47226"/>
                    <a:pt x="838890" y="-15045"/>
                    <a:pt x="527535" y="2981"/>
                  </a:cubicBezTo>
                  <a:cubicBezTo>
                    <a:pt x="216180" y="21007"/>
                    <a:pt x="57225" y="125885"/>
                    <a:pt x="6425" y="337278"/>
                  </a:cubicBezTo>
                  <a:cubicBezTo>
                    <a:pt x="-44375" y="548671"/>
                    <a:pt x="222735" y="1271342"/>
                    <a:pt x="222735" y="1271342"/>
                  </a:cubicBezTo>
                  <a:lnTo>
                    <a:pt x="222735" y="1271342"/>
                  </a:lnTo>
                </a:path>
              </a:pathLst>
            </a:cu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任意多边形: 形状 24">
              <a:extLst>
                <a:ext uri="{FF2B5EF4-FFF2-40B4-BE49-F238E27FC236}">
                  <a16:creationId xmlns:a16="http://schemas.microsoft.com/office/drawing/2014/main" id="{956554AD-E837-4FC3-89B5-8361B214E617}"/>
                </a:ext>
              </a:extLst>
            </p:cNvPr>
            <p:cNvSpPr/>
            <p:nvPr/>
          </p:nvSpPr>
          <p:spPr>
            <a:xfrm>
              <a:off x="8318415" y="2785138"/>
              <a:ext cx="2271251" cy="2043395"/>
            </a:xfrm>
            <a:custGeom>
              <a:avLst/>
              <a:gdLst>
                <a:gd name="connsiteX0" fmla="*/ 0 w 2271251"/>
                <a:gd name="connsiteY0" fmla="*/ 6622 h 1825590"/>
                <a:gd name="connsiteX1" fmla="*/ 196645 w 2271251"/>
                <a:gd name="connsiteY1" fmla="*/ 6622 h 1825590"/>
                <a:gd name="connsiteX2" fmla="*/ 825909 w 2271251"/>
                <a:gd name="connsiteY2" fmla="*/ 75448 h 1825590"/>
                <a:gd name="connsiteX3" fmla="*/ 1809135 w 2271251"/>
                <a:gd name="connsiteY3" fmla="*/ 635887 h 1825590"/>
                <a:gd name="connsiteX4" fmla="*/ 2084438 w 2271251"/>
                <a:gd name="connsiteY4" fmla="*/ 1274984 h 1825590"/>
                <a:gd name="connsiteX5" fmla="*/ 2271251 w 2271251"/>
                <a:gd name="connsiteY5" fmla="*/ 1825590 h 1825590"/>
                <a:gd name="connsiteX6" fmla="*/ 2271251 w 2271251"/>
                <a:gd name="connsiteY6" fmla="*/ 1825590 h 182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1251" h="1825590">
                  <a:moveTo>
                    <a:pt x="0" y="6622"/>
                  </a:moveTo>
                  <a:cubicBezTo>
                    <a:pt x="29496" y="886"/>
                    <a:pt x="58993" y="-4849"/>
                    <a:pt x="196645" y="6622"/>
                  </a:cubicBezTo>
                  <a:cubicBezTo>
                    <a:pt x="334297" y="18093"/>
                    <a:pt x="557161" y="-29429"/>
                    <a:pt x="825909" y="75448"/>
                  </a:cubicBezTo>
                  <a:cubicBezTo>
                    <a:pt x="1094657" y="180325"/>
                    <a:pt x="1599380" y="435964"/>
                    <a:pt x="1809135" y="635887"/>
                  </a:cubicBezTo>
                  <a:cubicBezTo>
                    <a:pt x="2018890" y="835810"/>
                    <a:pt x="2007419" y="1076700"/>
                    <a:pt x="2084438" y="1274984"/>
                  </a:cubicBezTo>
                  <a:cubicBezTo>
                    <a:pt x="2161457" y="1473268"/>
                    <a:pt x="2271251" y="1825590"/>
                    <a:pt x="2271251" y="1825590"/>
                  </a:cubicBezTo>
                  <a:lnTo>
                    <a:pt x="2271251" y="1825590"/>
                  </a:lnTo>
                </a:path>
              </a:pathLst>
            </a:custGeom>
            <a:noFill/>
            <a:ln w="28575">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7" name="直接箭头连接符 26">
              <a:extLst>
                <a:ext uri="{FF2B5EF4-FFF2-40B4-BE49-F238E27FC236}">
                  <a16:creationId xmlns:a16="http://schemas.microsoft.com/office/drawing/2014/main" id="{FCFAD972-DBFD-4D2B-A31D-2DD9828149E8}"/>
                </a:ext>
              </a:extLst>
            </p:cNvPr>
            <p:cNvCxnSpPr/>
            <p:nvPr/>
          </p:nvCxnSpPr>
          <p:spPr>
            <a:xfrm>
              <a:off x="9163640" y="4714266"/>
              <a:ext cx="580799" cy="228534"/>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28" name="对象 27">
              <a:extLst>
                <a:ext uri="{FF2B5EF4-FFF2-40B4-BE49-F238E27FC236}">
                  <a16:creationId xmlns:a16="http://schemas.microsoft.com/office/drawing/2014/main" id="{422461EC-394C-424B-AC63-E4C3E04A4869}"/>
                </a:ext>
              </a:extLst>
            </p:cNvPr>
            <p:cNvGraphicFramePr>
              <a:graphicFrameLocks noChangeAspect="1"/>
            </p:cNvGraphicFramePr>
            <p:nvPr>
              <p:extLst>
                <p:ext uri="{D42A27DB-BD31-4B8C-83A1-F6EECF244321}">
                  <p14:modId xmlns:p14="http://schemas.microsoft.com/office/powerpoint/2010/main" val="2959135917"/>
                </p:ext>
              </p:extLst>
            </p:nvPr>
          </p:nvGraphicFramePr>
          <p:xfrm>
            <a:off x="9126182" y="4828533"/>
            <a:ext cx="474663" cy="508000"/>
          </p:xfrm>
          <a:graphic>
            <a:graphicData uri="http://schemas.openxmlformats.org/presentationml/2006/ole">
              <mc:AlternateContent xmlns:mc="http://schemas.openxmlformats.org/markup-compatibility/2006">
                <mc:Choice xmlns:v="urn:schemas-microsoft-com:vml" Requires="v">
                  <p:oleObj spid="_x0000_s27942" name="Equation" r:id="rId5" imgW="203040" imgH="215640" progId="Equation.DSMT4">
                    <p:embed/>
                  </p:oleObj>
                </mc:Choice>
                <mc:Fallback>
                  <p:oleObj name="Equation" r:id="rId5" imgW="203040" imgH="215640" progId="Equation.DSMT4">
                    <p:embed/>
                    <p:pic>
                      <p:nvPicPr>
                        <p:cNvPr id="22" name="对象 21">
                          <a:extLst>
                            <a:ext uri="{FF2B5EF4-FFF2-40B4-BE49-F238E27FC236}">
                              <a16:creationId xmlns:a16="http://schemas.microsoft.com/office/drawing/2014/main" id="{8AC1C179-EBE6-4E0E-ACBF-4ADA7B9E2D57}"/>
                            </a:ext>
                          </a:extLst>
                        </p:cNvPr>
                        <p:cNvPicPr>
                          <a:picLocks noChangeAspect="1" noChangeArrowheads="1"/>
                        </p:cNvPicPr>
                        <p:nvPr/>
                      </p:nvPicPr>
                      <p:blipFill>
                        <a:blip r:embed="rId6"/>
                        <a:srcRect/>
                        <a:stretch>
                          <a:fillRect/>
                        </a:stretch>
                      </p:blipFill>
                      <p:spPr bwMode="auto">
                        <a:xfrm>
                          <a:off x="9126182" y="4828533"/>
                          <a:ext cx="474663" cy="508000"/>
                        </a:xfrm>
                        <a:prstGeom prst="rect">
                          <a:avLst/>
                        </a:prstGeom>
                        <a:noFill/>
                      </p:spPr>
                    </p:pic>
                  </p:oleObj>
                </mc:Fallback>
              </mc:AlternateContent>
            </a:graphicData>
          </a:graphic>
        </p:graphicFrame>
        <p:sp>
          <p:nvSpPr>
            <p:cNvPr id="29" name="任意多边形: 形状 28">
              <a:extLst>
                <a:ext uri="{FF2B5EF4-FFF2-40B4-BE49-F238E27FC236}">
                  <a16:creationId xmlns:a16="http://schemas.microsoft.com/office/drawing/2014/main" id="{941B3E9D-5F0D-442D-B28A-B8BDF26A3BC9}"/>
                </a:ext>
              </a:extLst>
            </p:cNvPr>
            <p:cNvSpPr/>
            <p:nvPr/>
          </p:nvSpPr>
          <p:spPr>
            <a:xfrm>
              <a:off x="10368771" y="3491492"/>
              <a:ext cx="314632" cy="304800"/>
            </a:xfrm>
            <a:custGeom>
              <a:avLst/>
              <a:gdLst>
                <a:gd name="connsiteX0" fmla="*/ 0 w 314632"/>
                <a:gd name="connsiteY0" fmla="*/ 0 h 304800"/>
                <a:gd name="connsiteX1" fmla="*/ 0 w 314632"/>
                <a:gd name="connsiteY1" fmla="*/ 0 h 304800"/>
                <a:gd name="connsiteX2" fmla="*/ 117987 w 314632"/>
                <a:gd name="connsiteY2" fmla="*/ 275304 h 304800"/>
                <a:gd name="connsiteX3" fmla="*/ 314632 w 314632"/>
                <a:gd name="connsiteY3" fmla="*/ 304800 h 304800"/>
                <a:gd name="connsiteX4" fmla="*/ 176981 w 314632"/>
                <a:gd name="connsiteY4" fmla="*/ 0 h 304800"/>
                <a:gd name="connsiteX5" fmla="*/ 0 w 314632"/>
                <a:gd name="connsiteY5"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4632" h="304800">
                  <a:moveTo>
                    <a:pt x="0" y="0"/>
                  </a:moveTo>
                  <a:lnTo>
                    <a:pt x="0" y="0"/>
                  </a:lnTo>
                  <a:lnTo>
                    <a:pt x="117987" y="275304"/>
                  </a:lnTo>
                  <a:lnTo>
                    <a:pt x="314632" y="304800"/>
                  </a:lnTo>
                  <a:lnTo>
                    <a:pt x="176981" y="0"/>
                  </a:lnTo>
                  <a:lnTo>
                    <a:pt x="0" y="0"/>
                  </a:lnTo>
                  <a:close/>
                </a:path>
              </a:pathLst>
            </a:custGeom>
            <a:solidFill>
              <a:schemeClr val="bg1"/>
            </a:solid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0" name="直接箭头连接符 29">
              <a:extLst>
                <a:ext uri="{FF2B5EF4-FFF2-40B4-BE49-F238E27FC236}">
                  <a16:creationId xmlns:a16="http://schemas.microsoft.com/office/drawing/2014/main" id="{E02B7A3C-2D8E-400A-A98D-4C279ACF51DD}"/>
                </a:ext>
              </a:extLst>
            </p:cNvPr>
            <p:cNvCxnSpPr>
              <a:cxnSpLocks/>
            </p:cNvCxnSpPr>
            <p:nvPr/>
          </p:nvCxnSpPr>
          <p:spPr>
            <a:xfrm flipV="1">
              <a:off x="10526087" y="3491492"/>
              <a:ext cx="554868" cy="145058"/>
            </a:xfrm>
            <a:prstGeom prst="straightConnector1">
              <a:avLst/>
            </a:prstGeom>
            <a:ln w="38100">
              <a:solidFill>
                <a:srgbClr val="FF0000"/>
              </a:solidFill>
              <a:tailEnd type="triangle"/>
            </a:ln>
          </p:spPr>
          <p:style>
            <a:lnRef idx="1">
              <a:schemeClr val="accent2"/>
            </a:lnRef>
            <a:fillRef idx="0">
              <a:schemeClr val="accent2"/>
            </a:fillRef>
            <a:effectRef idx="0">
              <a:schemeClr val="accent2"/>
            </a:effectRef>
            <a:fontRef idx="minor">
              <a:schemeClr val="tx1"/>
            </a:fontRef>
          </p:style>
        </p:cxnSp>
        <p:graphicFrame>
          <p:nvGraphicFramePr>
            <p:cNvPr id="32" name="对象 31">
              <a:extLst>
                <a:ext uri="{FF2B5EF4-FFF2-40B4-BE49-F238E27FC236}">
                  <a16:creationId xmlns:a16="http://schemas.microsoft.com/office/drawing/2014/main" id="{41FA4DB5-0686-45B8-B8FA-65CB560BE29A}"/>
                </a:ext>
              </a:extLst>
            </p:cNvPr>
            <p:cNvGraphicFramePr>
              <a:graphicFrameLocks noChangeAspect="1"/>
            </p:cNvGraphicFramePr>
            <p:nvPr>
              <p:extLst>
                <p:ext uri="{D42A27DB-BD31-4B8C-83A1-F6EECF244321}">
                  <p14:modId xmlns:p14="http://schemas.microsoft.com/office/powerpoint/2010/main" val="3892908106"/>
                </p:ext>
              </p:extLst>
            </p:nvPr>
          </p:nvGraphicFramePr>
          <p:xfrm>
            <a:off x="10777140" y="3047822"/>
            <a:ext cx="476250" cy="415925"/>
          </p:xfrm>
          <a:graphic>
            <a:graphicData uri="http://schemas.openxmlformats.org/presentationml/2006/ole">
              <mc:AlternateContent xmlns:mc="http://schemas.openxmlformats.org/markup-compatibility/2006">
                <mc:Choice xmlns:v="urn:schemas-microsoft-com:vml" Requires="v">
                  <p:oleObj spid="_x0000_s27943" name="Equation" r:id="rId7" imgW="203040" imgH="177480" progId="Equation.DSMT4">
                    <p:embed/>
                  </p:oleObj>
                </mc:Choice>
                <mc:Fallback>
                  <p:oleObj name="Equation" r:id="rId7" imgW="203040" imgH="177480" progId="Equation.DSMT4">
                    <p:embed/>
                    <p:pic>
                      <p:nvPicPr>
                        <p:cNvPr id="22" name="对象 21">
                          <a:extLst>
                            <a:ext uri="{FF2B5EF4-FFF2-40B4-BE49-F238E27FC236}">
                              <a16:creationId xmlns:a16="http://schemas.microsoft.com/office/drawing/2014/main" id="{8AC1C179-EBE6-4E0E-ACBF-4ADA7B9E2D57}"/>
                            </a:ext>
                          </a:extLst>
                        </p:cNvPr>
                        <p:cNvPicPr>
                          <a:picLocks noChangeAspect="1" noChangeArrowheads="1"/>
                        </p:cNvPicPr>
                        <p:nvPr/>
                      </p:nvPicPr>
                      <p:blipFill>
                        <a:blip r:embed="rId8"/>
                        <a:srcRect/>
                        <a:stretch>
                          <a:fillRect/>
                        </a:stretch>
                      </p:blipFill>
                      <p:spPr bwMode="auto">
                        <a:xfrm>
                          <a:off x="10777140" y="3047822"/>
                          <a:ext cx="476250" cy="415925"/>
                        </a:xfrm>
                        <a:prstGeom prst="rect">
                          <a:avLst/>
                        </a:prstGeom>
                        <a:noFill/>
                      </p:spPr>
                    </p:pic>
                  </p:oleObj>
                </mc:Fallback>
              </mc:AlternateContent>
            </a:graphicData>
          </a:graphic>
        </p:graphicFrame>
      </p:grpSp>
      <p:grpSp>
        <p:nvGrpSpPr>
          <p:cNvPr id="37" name="组合 36">
            <a:extLst>
              <a:ext uri="{FF2B5EF4-FFF2-40B4-BE49-F238E27FC236}">
                <a16:creationId xmlns:a16="http://schemas.microsoft.com/office/drawing/2014/main" id="{A3A4EDAC-86DE-48B4-815D-AE685198AC57}"/>
              </a:ext>
            </a:extLst>
          </p:cNvPr>
          <p:cNvGrpSpPr/>
          <p:nvPr/>
        </p:nvGrpSpPr>
        <p:grpSpPr>
          <a:xfrm>
            <a:off x="3466721" y="4545665"/>
            <a:ext cx="4385701" cy="514329"/>
            <a:chOff x="3629223" y="4046175"/>
            <a:chExt cx="4385701" cy="514329"/>
          </a:xfrm>
        </p:grpSpPr>
        <p:graphicFrame>
          <p:nvGraphicFramePr>
            <p:cNvPr id="33" name="对象 32">
              <a:extLst>
                <a:ext uri="{FF2B5EF4-FFF2-40B4-BE49-F238E27FC236}">
                  <a16:creationId xmlns:a16="http://schemas.microsoft.com/office/drawing/2014/main" id="{8D550681-4879-4852-8C1E-53232660A235}"/>
                </a:ext>
              </a:extLst>
            </p:cNvPr>
            <p:cNvGraphicFramePr>
              <a:graphicFrameLocks noChangeAspect="1"/>
            </p:cNvGraphicFramePr>
            <p:nvPr>
              <p:extLst>
                <p:ext uri="{D42A27DB-BD31-4B8C-83A1-F6EECF244321}">
                  <p14:modId xmlns:p14="http://schemas.microsoft.com/office/powerpoint/2010/main" val="1764054155"/>
                </p:ext>
              </p:extLst>
            </p:nvPr>
          </p:nvGraphicFramePr>
          <p:xfrm>
            <a:off x="3629223" y="4046175"/>
            <a:ext cx="474663" cy="508000"/>
          </p:xfrm>
          <a:graphic>
            <a:graphicData uri="http://schemas.openxmlformats.org/presentationml/2006/ole">
              <mc:AlternateContent xmlns:mc="http://schemas.openxmlformats.org/markup-compatibility/2006">
                <mc:Choice xmlns:v="urn:schemas-microsoft-com:vml" Requires="v">
                  <p:oleObj spid="_x0000_s27944" name="Equation" r:id="rId9" imgW="203040" imgH="215640" progId="Equation.DSMT4">
                    <p:embed/>
                  </p:oleObj>
                </mc:Choice>
                <mc:Fallback>
                  <p:oleObj name="Equation" r:id="rId9" imgW="203040" imgH="215640" progId="Equation.DSMT4">
                    <p:embed/>
                    <p:pic>
                      <p:nvPicPr>
                        <p:cNvPr id="28" name="对象 27">
                          <a:extLst>
                            <a:ext uri="{FF2B5EF4-FFF2-40B4-BE49-F238E27FC236}">
                              <a16:creationId xmlns:a16="http://schemas.microsoft.com/office/drawing/2014/main" id="{422461EC-394C-424B-AC63-E4C3E04A4869}"/>
                            </a:ext>
                          </a:extLst>
                        </p:cNvPr>
                        <p:cNvPicPr>
                          <a:picLocks noChangeAspect="1" noChangeArrowheads="1"/>
                        </p:cNvPicPr>
                        <p:nvPr/>
                      </p:nvPicPr>
                      <p:blipFill>
                        <a:blip r:embed="rId10"/>
                        <a:srcRect/>
                        <a:stretch>
                          <a:fillRect/>
                        </a:stretch>
                      </p:blipFill>
                      <p:spPr bwMode="auto">
                        <a:xfrm>
                          <a:off x="3629223" y="4046175"/>
                          <a:ext cx="474663" cy="508000"/>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EFE43D3B-C3EC-4B92-860A-10EEC0BCD1F2}"/>
                </a:ext>
              </a:extLst>
            </p:cNvPr>
            <p:cNvGraphicFramePr>
              <a:graphicFrameLocks noChangeAspect="1"/>
            </p:cNvGraphicFramePr>
            <p:nvPr>
              <p:extLst>
                <p:ext uri="{D42A27DB-BD31-4B8C-83A1-F6EECF244321}">
                  <p14:modId xmlns:p14="http://schemas.microsoft.com/office/powerpoint/2010/main" val="303054254"/>
                </p:ext>
              </p:extLst>
            </p:nvPr>
          </p:nvGraphicFramePr>
          <p:xfrm>
            <a:off x="4403274" y="4114830"/>
            <a:ext cx="476250" cy="415925"/>
          </p:xfrm>
          <a:graphic>
            <a:graphicData uri="http://schemas.openxmlformats.org/presentationml/2006/ole">
              <mc:AlternateContent xmlns:mc="http://schemas.openxmlformats.org/markup-compatibility/2006">
                <mc:Choice xmlns:v="urn:schemas-microsoft-com:vml" Requires="v">
                  <p:oleObj spid="_x0000_s27945" name="Equation" r:id="rId11" imgW="203040" imgH="177480" progId="Equation.DSMT4">
                    <p:embed/>
                  </p:oleObj>
                </mc:Choice>
                <mc:Fallback>
                  <p:oleObj name="Equation" r:id="rId11" imgW="203040" imgH="177480" progId="Equation.DSMT4">
                    <p:embed/>
                    <p:pic>
                      <p:nvPicPr>
                        <p:cNvPr id="32" name="对象 31">
                          <a:extLst>
                            <a:ext uri="{FF2B5EF4-FFF2-40B4-BE49-F238E27FC236}">
                              <a16:creationId xmlns:a16="http://schemas.microsoft.com/office/drawing/2014/main" id="{41FA4DB5-0686-45B8-B8FA-65CB560BE29A}"/>
                            </a:ext>
                          </a:extLst>
                        </p:cNvPr>
                        <p:cNvPicPr>
                          <a:picLocks noChangeAspect="1" noChangeArrowheads="1"/>
                        </p:cNvPicPr>
                        <p:nvPr/>
                      </p:nvPicPr>
                      <p:blipFill>
                        <a:blip r:embed="rId12"/>
                        <a:srcRect/>
                        <a:stretch>
                          <a:fillRect/>
                        </a:stretch>
                      </p:blipFill>
                      <p:spPr bwMode="auto">
                        <a:xfrm>
                          <a:off x="4403274" y="4114830"/>
                          <a:ext cx="476250" cy="415925"/>
                        </a:xfrm>
                        <a:prstGeom prst="rect">
                          <a:avLst/>
                        </a:prstGeom>
                        <a:noFill/>
                      </p:spPr>
                    </p:pic>
                  </p:oleObj>
                </mc:Fallback>
              </mc:AlternateContent>
            </a:graphicData>
          </a:graphic>
        </p:graphicFrame>
        <p:sp>
          <p:nvSpPr>
            <p:cNvPr id="35" name="文本框 34">
              <a:extLst>
                <a:ext uri="{FF2B5EF4-FFF2-40B4-BE49-F238E27FC236}">
                  <a16:creationId xmlns:a16="http://schemas.microsoft.com/office/drawing/2014/main" id="{A333F56F-E0DE-4CD0-A3B9-0EAA968634C2}"/>
                </a:ext>
              </a:extLst>
            </p:cNvPr>
            <p:cNvSpPr txBox="1"/>
            <p:nvPr/>
          </p:nvSpPr>
          <p:spPr>
            <a:xfrm>
              <a:off x="4804999" y="4093896"/>
              <a:ext cx="3209925" cy="461665"/>
            </a:xfrm>
            <a:prstGeom prst="rect">
              <a:avLst/>
            </a:prstGeom>
            <a:noFill/>
          </p:spPr>
          <p:txBody>
            <a:bodyPr wrap="square" rtlCol="0">
              <a:spAutoFit/>
            </a:bodyPr>
            <a:lstStyle/>
            <a:p>
              <a:r>
                <a:rPr lang="zh-CN" altLang="en-US" sz="2400" dirty="0"/>
                <a:t>方向成右手螺旋关系</a:t>
              </a:r>
            </a:p>
          </p:txBody>
        </p:sp>
        <p:sp>
          <p:nvSpPr>
            <p:cNvPr id="36" name="文本框 35">
              <a:extLst>
                <a:ext uri="{FF2B5EF4-FFF2-40B4-BE49-F238E27FC236}">
                  <a16:creationId xmlns:a16="http://schemas.microsoft.com/office/drawing/2014/main" id="{A3753468-50DA-480F-BBEA-3819E56DE9CB}"/>
                </a:ext>
              </a:extLst>
            </p:cNvPr>
            <p:cNvSpPr txBox="1"/>
            <p:nvPr/>
          </p:nvSpPr>
          <p:spPr>
            <a:xfrm>
              <a:off x="3964247" y="4098839"/>
              <a:ext cx="569699" cy="461665"/>
            </a:xfrm>
            <a:prstGeom prst="rect">
              <a:avLst/>
            </a:prstGeom>
            <a:noFill/>
          </p:spPr>
          <p:txBody>
            <a:bodyPr wrap="square" rtlCol="0">
              <a:spAutoFit/>
            </a:bodyPr>
            <a:lstStyle/>
            <a:p>
              <a:r>
                <a:rPr lang="zh-CN" altLang="en-US" sz="2400" dirty="0"/>
                <a:t>与</a:t>
              </a:r>
            </a:p>
          </p:txBody>
        </p:sp>
      </p:grpSp>
      <p:graphicFrame>
        <p:nvGraphicFramePr>
          <p:cNvPr id="39" name="对象 38">
            <a:extLst>
              <a:ext uri="{FF2B5EF4-FFF2-40B4-BE49-F238E27FC236}">
                <a16:creationId xmlns:a16="http://schemas.microsoft.com/office/drawing/2014/main" id="{1AC54B3D-123C-43EA-A710-AA4E70E528B9}"/>
              </a:ext>
            </a:extLst>
          </p:cNvPr>
          <p:cNvGraphicFramePr>
            <a:graphicFrameLocks noChangeAspect="1"/>
          </p:cNvGraphicFramePr>
          <p:nvPr>
            <p:extLst>
              <p:ext uri="{D42A27DB-BD31-4B8C-83A1-F6EECF244321}">
                <p14:modId xmlns:p14="http://schemas.microsoft.com/office/powerpoint/2010/main" val="3917316609"/>
              </p:ext>
            </p:extLst>
          </p:nvPr>
        </p:nvGraphicFramePr>
        <p:xfrm>
          <a:off x="3531610" y="5149123"/>
          <a:ext cx="2232025" cy="1136650"/>
        </p:xfrm>
        <a:graphic>
          <a:graphicData uri="http://schemas.openxmlformats.org/presentationml/2006/ole">
            <mc:AlternateContent xmlns:mc="http://schemas.openxmlformats.org/markup-compatibility/2006">
              <mc:Choice xmlns:v="urn:schemas-microsoft-com:vml" Requires="v">
                <p:oleObj spid="_x0000_s27946" name="Equation" r:id="rId13" imgW="825480" imgH="419040" progId="Equation.DSMT4">
                  <p:embed/>
                </p:oleObj>
              </mc:Choice>
              <mc:Fallback>
                <p:oleObj name="Equation" r:id="rId13" imgW="825480" imgH="419040" progId="Equation.DSMT4">
                  <p:embed/>
                  <p:pic>
                    <p:nvPicPr>
                      <p:cNvPr id="20" name="对象 19">
                        <a:extLst>
                          <a:ext uri="{FF2B5EF4-FFF2-40B4-BE49-F238E27FC236}">
                            <a16:creationId xmlns:a16="http://schemas.microsoft.com/office/drawing/2014/main" id="{57080679-A174-43CF-B017-B98E58DB489C}"/>
                          </a:ext>
                        </a:extLst>
                      </p:cNvPr>
                      <p:cNvPicPr>
                        <a:picLocks noChangeAspect="1" noChangeArrowheads="1"/>
                      </p:cNvPicPr>
                      <p:nvPr/>
                    </p:nvPicPr>
                    <p:blipFill>
                      <a:blip r:embed="rId14"/>
                      <a:srcRect/>
                      <a:stretch>
                        <a:fillRect/>
                      </a:stretch>
                    </p:blipFill>
                    <p:spPr bwMode="auto">
                      <a:xfrm>
                        <a:off x="3531610" y="5149123"/>
                        <a:ext cx="2232025" cy="1136650"/>
                      </a:xfrm>
                      <a:prstGeom prst="rect">
                        <a:avLst/>
                      </a:prstGeom>
                      <a:noFill/>
                    </p:spPr>
                  </p:pic>
                </p:oleObj>
              </mc:Fallback>
            </mc:AlternateContent>
          </a:graphicData>
        </a:graphic>
      </p:graphicFrame>
      <p:sp>
        <p:nvSpPr>
          <p:cNvPr id="40" name="文本框 39">
            <a:extLst>
              <a:ext uri="{FF2B5EF4-FFF2-40B4-BE49-F238E27FC236}">
                <a16:creationId xmlns:a16="http://schemas.microsoft.com/office/drawing/2014/main" id="{C5D49165-20F4-4203-B185-E9F030349F0C}"/>
              </a:ext>
            </a:extLst>
          </p:cNvPr>
          <p:cNvSpPr txBox="1"/>
          <p:nvPr/>
        </p:nvSpPr>
        <p:spPr>
          <a:xfrm>
            <a:off x="5923395" y="5526659"/>
            <a:ext cx="3110021" cy="461665"/>
          </a:xfrm>
          <a:prstGeom prst="rect">
            <a:avLst/>
          </a:prstGeom>
          <a:solidFill>
            <a:schemeClr val="bg1"/>
          </a:solidFill>
        </p:spPr>
        <p:txBody>
          <a:bodyPr wrap="square" rtlCol="0">
            <a:spAutoFit/>
          </a:bodyPr>
          <a:lstStyle/>
          <a:p>
            <a:r>
              <a:rPr lang="zh-CN" altLang="en-US" sz="2400" dirty="0">
                <a:solidFill>
                  <a:srgbClr val="FF0000"/>
                </a:solidFill>
              </a:rPr>
              <a:t>课上练习，自己证明</a:t>
            </a:r>
          </a:p>
        </p:txBody>
      </p:sp>
      <p:sp>
        <p:nvSpPr>
          <p:cNvPr id="41" name="文本框 40">
            <a:extLst>
              <a:ext uri="{FF2B5EF4-FFF2-40B4-BE49-F238E27FC236}">
                <a16:creationId xmlns:a16="http://schemas.microsoft.com/office/drawing/2014/main" id="{52582942-07E3-4C6D-B8EA-F24AC0EB9D19}"/>
              </a:ext>
            </a:extLst>
          </p:cNvPr>
          <p:cNvSpPr txBox="1"/>
          <p:nvPr/>
        </p:nvSpPr>
        <p:spPr>
          <a:xfrm>
            <a:off x="4642497" y="6295716"/>
            <a:ext cx="2206625" cy="461665"/>
          </a:xfrm>
          <a:prstGeom prst="rect">
            <a:avLst/>
          </a:prstGeom>
          <a:noFill/>
        </p:spPr>
        <p:txBody>
          <a:bodyPr wrap="square" rtlCol="0">
            <a:spAutoFit/>
          </a:bodyPr>
          <a:lstStyle/>
          <a:p>
            <a:r>
              <a:rPr lang="zh-CN" altLang="en-US" sz="2400" dirty="0">
                <a:solidFill>
                  <a:srgbClr val="FF0000"/>
                </a:solidFill>
              </a:rPr>
              <a:t>慕课堂测试题</a:t>
            </a:r>
          </a:p>
        </p:txBody>
      </p:sp>
    </p:spTree>
    <p:extLst>
      <p:ext uri="{BB962C8B-B14F-4D97-AF65-F5344CB8AC3E}">
        <p14:creationId xmlns:p14="http://schemas.microsoft.com/office/powerpoint/2010/main" val="1407343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1F6F618-2456-4200-80EC-24B13D42A3EE}"/>
              </a:ext>
            </a:extLst>
          </p:cNvPr>
          <p:cNvPicPr>
            <a:picLocks noChangeAspect="1"/>
          </p:cNvPicPr>
          <p:nvPr/>
        </p:nvPicPr>
        <p:blipFill>
          <a:blip r:embed="rId2"/>
          <a:stretch>
            <a:fillRect/>
          </a:stretch>
        </p:blipFill>
        <p:spPr>
          <a:xfrm>
            <a:off x="992916" y="998046"/>
            <a:ext cx="2533780" cy="3289469"/>
          </a:xfrm>
          <a:prstGeom prst="rect">
            <a:avLst/>
          </a:prstGeom>
        </p:spPr>
      </p:pic>
      <p:sp>
        <p:nvSpPr>
          <p:cNvPr id="5" name="矩形 4">
            <a:extLst>
              <a:ext uri="{FF2B5EF4-FFF2-40B4-BE49-F238E27FC236}">
                <a16:creationId xmlns:a16="http://schemas.microsoft.com/office/drawing/2014/main" id="{15060FAB-C8C4-40E5-A7E4-446B87273C0A}"/>
              </a:ext>
            </a:extLst>
          </p:cNvPr>
          <p:cNvSpPr/>
          <p:nvPr/>
        </p:nvSpPr>
        <p:spPr>
          <a:xfrm>
            <a:off x="3801086" y="755565"/>
            <a:ext cx="2783134" cy="584775"/>
          </a:xfrm>
          <a:prstGeom prst="rect">
            <a:avLst/>
          </a:prstGeom>
        </p:spPr>
        <p:txBody>
          <a:bodyPr wrap="none">
            <a:spAutoFit/>
          </a:bodyPr>
          <a:lstStyle/>
          <a:p>
            <a:r>
              <a:rPr lang="zh-CN" altLang="en-US" sz="3200" dirty="0">
                <a:solidFill>
                  <a:srgbClr val="333333"/>
                </a:solidFill>
                <a:latin typeface="arial" panose="020B0604020202020204" pitchFamily="34" charset="0"/>
              </a:rPr>
              <a:t>迈克尔</a:t>
            </a:r>
            <a:r>
              <a:rPr lang="en-US" altLang="zh-CN" sz="3200" dirty="0">
                <a:solidFill>
                  <a:srgbClr val="333333"/>
                </a:solidFill>
                <a:latin typeface="arial" panose="020B0604020202020204" pitchFamily="34" charset="0"/>
              </a:rPr>
              <a:t>·</a:t>
            </a:r>
            <a:r>
              <a:rPr lang="zh-CN" altLang="en-US" sz="3200" dirty="0">
                <a:solidFill>
                  <a:srgbClr val="333333"/>
                </a:solidFill>
                <a:latin typeface="arial" panose="020B0604020202020204" pitchFamily="34" charset="0"/>
              </a:rPr>
              <a:t>法拉第</a:t>
            </a:r>
            <a:endParaRPr lang="zh-CN" altLang="en-US" sz="3200" dirty="0"/>
          </a:p>
        </p:txBody>
      </p:sp>
      <p:sp>
        <p:nvSpPr>
          <p:cNvPr id="6" name="矩形 5">
            <a:extLst>
              <a:ext uri="{FF2B5EF4-FFF2-40B4-BE49-F238E27FC236}">
                <a16:creationId xmlns:a16="http://schemas.microsoft.com/office/drawing/2014/main" id="{C44F9907-41DF-4B9E-B712-08B9427C3AA8}"/>
              </a:ext>
            </a:extLst>
          </p:cNvPr>
          <p:cNvSpPr/>
          <p:nvPr/>
        </p:nvSpPr>
        <p:spPr>
          <a:xfrm>
            <a:off x="3801086" y="1340340"/>
            <a:ext cx="8250420" cy="3046988"/>
          </a:xfrm>
          <a:prstGeom prst="rect">
            <a:avLst/>
          </a:prstGeom>
        </p:spPr>
        <p:txBody>
          <a:bodyPr wrap="square">
            <a:spAutoFit/>
          </a:bodyPr>
          <a:lstStyle/>
          <a:p>
            <a:r>
              <a:rPr lang="zh-CN" altLang="en-US" sz="2400" dirty="0"/>
              <a:t>迈克尔</a:t>
            </a:r>
            <a:r>
              <a:rPr lang="en-US" altLang="zh-CN" sz="2400" dirty="0"/>
              <a:t>·</a:t>
            </a:r>
            <a:r>
              <a:rPr lang="zh-CN" altLang="en-US" sz="2400" dirty="0"/>
              <a:t>法拉第 （</a:t>
            </a:r>
            <a:r>
              <a:rPr lang="en-US" altLang="zh-CN" sz="2400" dirty="0"/>
              <a:t>Michael Faraday</a:t>
            </a:r>
            <a:r>
              <a:rPr lang="zh-CN" altLang="en-US" sz="2400" dirty="0"/>
              <a:t>，</a:t>
            </a:r>
            <a:r>
              <a:rPr lang="en-US" altLang="zh-CN" sz="2400" dirty="0"/>
              <a:t>1791</a:t>
            </a:r>
            <a:r>
              <a:rPr lang="zh-CN" altLang="en-US" sz="2400" dirty="0"/>
              <a:t>年</a:t>
            </a:r>
            <a:r>
              <a:rPr lang="en-US" altLang="zh-CN" sz="2400" dirty="0"/>
              <a:t>9</a:t>
            </a:r>
            <a:r>
              <a:rPr lang="zh-CN" altLang="en-US" sz="2400" dirty="0"/>
              <a:t>月</a:t>
            </a:r>
            <a:r>
              <a:rPr lang="en-US" altLang="zh-CN" sz="2400" dirty="0"/>
              <a:t>22</a:t>
            </a:r>
            <a:r>
              <a:rPr lang="zh-CN" altLang="en-US" sz="2400" dirty="0"/>
              <a:t>日～</a:t>
            </a:r>
            <a:r>
              <a:rPr lang="en-US" altLang="zh-CN" sz="2400" dirty="0"/>
              <a:t>1867</a:t>
            </a:r>
            <a:r>
              <a:rPr lang="zh-CN" altLang="en-US" sz="2400" dirty="0"/>
              <a:t>年</a:t>
            </a:r>
            <a:r>
              <a:rPr lang="en-US" altLang="zh-CN" sz="2400" dirty="0"/>
              <a:t>8</a:t>
            </a:r>
            <a:r>
              <a:rPr lang="zh-CN" altLang="en-US" sz="2400" dirty="0"/>
              <a:t>月</a:t>
            </a:r>
            <a:r>
              <a:rPr lang="en-US" altLang="zh-CN" sz="2400" dirty="0"/>
              <a:t>25</a:t>
            </a:r>
            <a:r>
              <a:rPr lang="zh-CN" altLang="en-US" sz="2400" dirty="0"/>
              <a:t>日），英国物理学家、化学家，也是著名的自学成才的科学家，出生于萨里郡纽因顿一个贫苦铁匠家庭，仅上过小学。</a:t>
            </a:r>
            <a:r>
              <a:rPr lang="en-US" altLang="zh-CN" sz="2400" dirty="0"/>
              <a:t>1831</a:t>
            </a:r>
            <a:r>
              <a:rPr lang="zh-CN" altLang="en-US" sz="2400" dirty="0"/>
              <a:t>年</a:t>
            </a:r>
            <a:r>
              <a:rPr lang="en-US" altLang="zh-CN" sz="2400" dirty="0"/>
              <a:t>10</a:t>
            </a:r>
            <a:r>
              <a:rPr lang="zh-CN" altLang="en-US" sz="2400" dirty="0"/>
              <a:t>月</a:t>
            </a:r>
            <a:r>
              <a:rPr lang="en-US" altLang="zh-CN" sz="2400" dirty="0"/>
              <a:t>17</a:t>
            </a:r>
            <a:r>
              <a:rPr lang="zh-CN" altLang="en-US" sz="2400" dirty="0"/>
              <a:t>日，法拉第首次发现电磁感应现象，并进而得到产生交流电的方法。</a:t>
            </a:r>
            <a:r>
              <a:rPr lang="en-US" altLang="zh-CN" sz="2400" dirty="0"/>
              <a:t>1831</a:t>
            </a:r>
            <a:r>
              <a:rPr lang="zh-CN" altLang="en-US" sz="2400" dirty="0"/>
              <a:t>年</a:t>
            </a:r>
            <a:r>
              <a:rPr lang="en-US" altLang="zh-CN" sz="2400" dirty="0"/>
              <a:t>10</a:t>
            </a:r>
            <a:r>
              <a:rPr lang="zh-CN" altLang="en-US" sz="2400" dirty="0"/>
              <a:t>月</a:t>
            </a:r>
            <a:r>
              <a:rPr lang="en-US" altLang="zh-CN" sz="2400" dirty="0"/>
              <a:t>28</a:t>
            </a:r>
            <a:r>
              <a:rPr lang="zh-CN" altLang="en-US" sz="2400" dirty="0"/>
              <a:t>日法拉第发明了圆盘发电机，是人类创造出的第一个发电机。</a:t>
            </a:r>
            <a:r>
              <a:rPr lang="en-US" altLang="zh-CN" sz="2400" dirty="0"/>
              <a:t>1867</a:t>
            </a:r>
            <a:r>
              <a:rPr lang="zh-CN" altLang="en-US" sz="2400" dirty="0"/>
              <a:t>年</a:t>
            </a:r>
            <a:r>
              <a:rPr lang="en-US" altLang="zh-CN" sz="2400" dirty="0"/>
              <a:t>8</a:t>
            </a:r>
            <a:r>
              <a:rPr lang="zh-CN" altLang="en-US" sz="2400" dirty="0"/>
              <a:t>月</a:t>
            </a:r>
            <a:r>
              <a:rPr lang="en-US" altLang="zh-CN" sz="2400" dirty="0"/>
              <a:t>25</a:t>
            </a:r>
            <a:r>
              <a:rPr lang="zh-CN" altLang="en-US" sz="2400" dirty="0"/>
              <a:t>日，法拉第因病医治无效逝世，享年</a:t>
            </a:r>
            <a:r>
              <a:rPr lang="en-US" altLang="zh-CN" sz="2400" dirty="0"/>
              <a:t>76</a:t>
            </a:r>
            <a:r>
              <a:rPr lang="zh-CN" altLang="en-US" sz="2400" dirty="0"/>
              <a:t>岁。由于他在电磁学方面做出了伟大贡献，被称为“电学之父”和“交流电之父”。</a:t>
            </a:r>
          </a:p>
        </p:txBody>
      </p:sp>
      <p:sp>
        <p:nvSpPr>
          <p:cNvPr id="7" name="矩形 6">
            <a:extLst>
              <a:ext uri="{FF2B5EF4-FFF2-40B4-BE49-F238E27FC236}">
                <a16:creationId xmlns:a16="http://schemas.microsoft.com/office/drawing/2014/main" id="{E6B3263F-048A-47C1-A5EE-497880F9609C}"/>
              </a:ext>
            </a:extLst>
          </p:cNvPr>
          <p:cNvSpPr/>
          <p:nvPr/>
        </p:nvSpPr>
        <p:spPr>
          <a:xfrm>
            <a:off x="2548549" y="5411880"/>
            <a:ext cx="3117306" cy="584775"/>
          </a:xfrm>
          <a:prstGeom prst="rect">
            <a:avLst/>
          </a:prstGeom>
        </p:spPr>
        <p:txBody>
          <a:bodyPr wrap="square">
            <a:spAutoFit/>
          </a:bodyPr>
          <a:lstStyle/>
          <a:p>
            <a:r>
              <a:rPr lang="zh-CN" altLang="en-US" sz="3200" dirty="0">
                <a:solidFill>
                  <a:schemeClr val="accent1"/>
                </a:solidFill>
              </a:rPr>
              <a:t>自学成才</a:t>
            </a:r>
          </a:p>
        </p:txBody>
      </p:sp>
      <p:sp>
        <p:nvSpPr>
          <p:cNvPr id="8" name="矩形 7">
            <a:extLst>
              <a:ext uri="{FF2B5EF4-FFF2-40B4-BE49-F238E27FC236}">
                <a16:creationId xmlns:a16="http://schemas.microsoft.com/office/drawing/2014/main" id="{12236439-D077-4F40-9730-730C0A07B0D8}"/>
              </a:ext>
            </a:extLst>
          </p:cNvPr>
          <p:cNvSpPr/>
          <p:nvPr/>
        </p:nvSpPr>
        <p:spPr>
          <a:xfrm>
            <a:off x="5706087" y="5454842"/>
            <a:ext cx="1716269" cy="584775"/>
          </a:xfrm>
          <a:prstGeom prst="rect">
            <a:avLst/>
          </a:prstGeom>
        </p:spPr>
        <p:txBody>
          <a:bodyPr wrap="square">
            <a:spAutoFit/>
          </a:bodyPr>
          <a:lstStyle/>
          <a:p>
            <a:r>
              <a:rPr lang="zh-CN" altLang="en-US" sz="3200" dirty="0">
                <a:solidFill>
                  <a:schemeClr val="accent1"/>
                </a:solidFill>
                <a:latin typeface="arial" panose="020B0604020202020204" pitchFamily="34" charset="0"/>
              </a:rPr>
              <a:t>爱情</a:t>
            </a:r>
            <a:endParaRPr lang="zh-CN" altLang="en-US" sz="3200" dirty="0">
              <a:solidFill>
                <a:schemeClr val="accent1"/>
              </a:solidFill>
            </a:endParaRPr>
          </a:p>
        </p:txBody>
      </p:sp>
      <p:sp>
        <p:nvSpPr>
          <p:cNvPr id="9" name="矩形 8">
            <a:extLst>
              <a:ext uri="{FF2B5EF4-FFF2-40B4-BE49-F238E27FC236}">
                <a16:creationId xmlns:a16="http://schemas.microsoft.com/office/drawing/2014/main" id="{B5755F15-1277-43B4-8754-1D2114AFDD4F}"/>
              </a:ext>
            </a:extLst>
          </p:cNvPr>
          <p:cNvSpPr/>
          <p:nvPr/>
        </p:nvSpPr>
        <p:spPr>
          <a:xfrm>
            <a:off x="8380231" y="5411880"/>
            <a:ext cx="1716269" cy="584775"/>
          </a:xfrm>
          <a:prstGeom prst="rect">
            <a:avLst/>
          </a:prstGeom>
        </p:spPr>
        <p:txBody>
          <a:bodyPr wrap="square">
            <a:spAutoFit/>
          </a:bodyPr>
          <a:lstStyle/>
          <a:p>
            <a:r>
              <a:rPr lang="zh-CN" altLang="en-US" sz="3200" dirty="0">
                <a:solidFill>
                  <a:schemeClr val="accent1"/>
                </a:solidFill>
                <a:latin typeface="arial" panose="020B0604020202020204" pitchFamily="34" charset="0"/>
              </a:rPr>
              <a:t>人品</a:t>
            </a:r>
            <a:endParaRPr lang="zh-CN" altLang="en-US" sz="3200" dirty="0">
              <a:solidFill>
                <a:schemeClr val="accent1"/>
              </a:solidFill>
            </a:endParaRPr>
          </a:p>
        </p:txBody>
      </p:sp>
    </p:spTree>
    <p:extLst>
      <p:ext uri="{BB962C8B-B14F-4D97-AF65-F5344CB8AC3E}">
        <p14:creationId xmlns:p14="http://schemas.microsoft.com/office/powerpoint/2010/main" val="202942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2</a:t>
            </a:r>
            <a:r>
              <a:rPr lang="zh-CN" altLang="en-US" sz="2400" b="1" dirty="0"/>
              <a:t>）</a:t>
            </a:r>
            <a:r>
              <a:rPr lang="en-US" altLang="zh-CN" sz="2400" b="1" dirty="0"/>
              <a:t> </a:t>
            </a:r>
            <a:r>
              <a:rPr lang="zh-CN" altLang="en-US" sz="2400" b="1" dirty="0"/>
              <a:t>位移电流</a:t>
            </a:r>
          </a:p>
        </p:txBody>
      </p:sp>
      <p:sp>
        <p:nvSpPr>
          <p:cNvPr id="26" name="文本框 25">
            <a:extLst>
              <a:ext uri="{FF2B5EF4-FFF2-40B4-BE49-F238E27FC236}">
                <a16:creationId xmlns:a16="http://schemas.microsoft.com/office/drawing/2014/main" id="{BF918B7C-92F9-4E4A-9C32-17F7042C82BB}"/>
              </a:ext>
            </a:extLst>
          </p:cNvPr>
          <p:cNvSpPr txBox="1"/>
          <p:nvPr/>
        </p:nvSpPr>
        <p:spPr>
          <a:xfrm>
            <a:off x="1393965" y="1623502"/>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本质 变化电场激发磁场</a:t>
            </a:r>
          </a:p>
        </p:txBody>
      </p:sp>
      <p:sp>
        <p:nvSpPr>
          <p:cNvPr id="31" name="文本框 30">
            <a:extLst>
              <a:ext uri="{FF2B5EF4-FFF2-40B4-BE49-F238E27FC236}">
                <a16:creationId xmlns:a16="http://schemas.microsoft.com/office/drawing/2014/main" id="{727A2537-7582-4123-A52F-165FC858BDC1}"/>
              </a:ext>
            </a:extLst>
          </p:cNvPr>
          <p:cNvSpPr txBox="1"/>
          <p:nvPr/>
        </p:nvSpPr>
        <p:spPr>
          <a:xfrm>
            <a:off x="1393965" y="2333114"/>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问题引入</a:t>
            </a:r>
          </a:p>
        </p:txBody>
      </p:sp>
      <p:graphicFrame>
        <p:nvGraphicFramePr>
          <p:cNvPr id="42" name="对象 41">
            <a:extLst>
              <a:ext uri="{FF2B5EF4-FFF2-40B4-BE49-F238E27FC236}">
                <a16:creationId xmlns:a16="http://schemas.microsoft.com/office/drawing/2014/main" id="{AC25A16F-E477-4E8A-A478-0C20D355E225}"/>
              </a:ext>
            </a:extLst>
          </p:cNvPr>
          <p:cNvGraphicFramePr>
            <a:graphicFrameLocks noChangeAspect="1"/>
          </p:cNvGraphicFramePr>
          <p:nvPr>
            <p:extLst>
              <p:ext uri="{D42A27DB-BD31-4B8C-83A1-F6EECF244321}">
                <p14:modId xmlns:p14="http://schemas.microsoft.com/office/powerpoint/2010/main" val="2666952742"/>
              </p:ext>
            </p:extLst>
          </p:nvPr>
        </p:nvGraphicFramePr>
        <p:xfrm>
          <a:off x="3676650" y="2156888"/>
          <a:ext cx="1841500" cy="969963"/>
        </p:xfrm>
        <a:graphic>
          <a:graphicData uri="http://schemas.openxmlformats.org/presentationml/2006/ole">
            <mc:AlternateContent xmlns:mc="http://schemas.openxmlformats.org/markup-compatibility/2006">
              <mc:Choice xmlns:v="urn:schemas-microsoft-com:vml" Requires="v">
                <p:oleObj spid="_x0000_s28896" name="Equation" r:id="rId3" imgW="749160" imgH="393480" progId="Equation.DSMT4">
                  <p:embed/>
                </p:oleObj>
              </mc:Choice>
              <mc:Fallback>
                <p:oleObj name="Equation" r:id="rId3" imgW="749160" imgH="393480" progId="Equation.DSMT4">
                  <p:embed/>
                  <p:pic>
                    <p:nvPicPr>
                      <p:cNvPr id="21" name="对象 20">
                        <a:extLst>
                          <a:ext uri="{FF2B5EF4-FFF2-40B4-BE49-F238E27FC236}">
                            <a16:creationId xmlns:a16="http://schemas.microsoft.com/office/drawing/2014/main" id="{B8718C8C-671F-4C73-9D2C-F5C4BC11A74D}"/>
                          </a:ext>
                        </a:extLst>
                      </p:cNvPr>
                      <p:cNvPicPr>
                        <a:picLocks noChangeAspect="1" noChangeArrowheads="1"/>
                      </p:cNvPicPr>
                      <p:nvPr/>
                    </p:nvPicPr>
                    <p:blipFill>
                      <a:blip r:embed="rId4"/>
                      <a:srcRect/>
                      <a:stretch>
                        <a:fillRect/>
                      </a:stretch>
                    </p:blipFill>
                    <p:spPr bwMode="auto">
                      <a:xfrm>
                        <a:off x="3676650" y="2156888"/>
                        <a:ext cx="1841500" cy="969963"/>
                      </a:xfrm>
                      <a:prstGeom prst="rect">
                        <a:avLst/>
                      </a:prstGeom>
                      <a:noFill/>
                    </p:spPr>
                  </p:pic>
                </p:oleObj>
              </mc:Fallback>
            </mc:AlternateContent>
          </a:graphicData>
        </a:graphic>
      </p:graphicFrame>
      <p:sp>
        <p:nvSpPr>
          <p:cNvPr id="43" name="文本框 42">
            <a:extLst>
              <a:ext uri="{FF2B5EF4-FFF2-40B4-BE49-F238E27FC236}">
                <a16:creationId xmlns:a16="http://schemas.microsoft.com/office/drawing/2014/main" id="{9A588B74-CA35-4519-A00E-8DD429DFE671}"/>
              </a:ext>
            </a:extLst>
          </p:cNvPr>
          <p:cNvSpPr txBox="1"/>
          <p:nvPr/>
        </p:nvSpPr>
        <p:spPr>
          <a:xfrm>
            <a:off x="6096000" y="2587262"/>
            <a:ext cx="2206625" cy="461665"/>
          </a:xfrm>
          <a:prstGeom prst="rect">
            <a:avLst/>
          </a:prstGeom>
          <a:noFill/>
        </p:spPr>
        <p:txBody>
          <a:bodyPr wrap="square" rtlCol="0">
            <a:spAutoFit/>
          </a:bodyPr>
          <a:lstStyle/>
          <a:p>
            <a:r>
              <a:rPr lang="zh-CN" altLang="en-US" sz="2400" dirty="0">
                <a:solidFill>
                  <a:srgbClr val="FF0000"/>
                </a:solidFill>
              </a:rPr>
              <a:t>慕课堂测试题</a:t>
            </a:r>
          </a:p>
        </p:txBody>
      </p:sp>
      <p:sp>
        <p:nvSpPr>
          <p:cNvPr id="44" name="文本框 43">
            <a:extLst>
              <a:ext uri="{FF2B5EF4-FFF2-40B4-BE49-F238E27FC236}">
                <a16:creationId xmlns:a16="http://schemas.microsoft.com/office/drawing/2014/main" id="{7323EBC8-7997-4B9A-B7EC-BC3D03DB4A79}"/>
              </a:ext>
            </a:extLst>
          </p:cNvPr>
          <p:cNvSpPr txBox="1"/>
          <p:nvPr/>
        </p:nvSpPr>
        <p:spPr>
          <a:xfrm>
            <a:off x="2338854" y="3308799"/>
            <a:ext cx="1337796" cy="461665"/>
          </a:xfrm>
          <a:prstGeom prst="rect">
            <a:avLst/>
          </a:prstGeom>
          <a:noFill/>
        </p:spPr>
        <p:txBody>
          <a:bodyPr wrap="square" rtlCol="0">
            <a:spAutoFit/>
          </a:bodyPr>
          <a:lstStyle/>
          <a:p>
            <a:r>
              <a:rPr lang="zh-CN" altLang="en-US" sz="2400" dirty="0"/>
              <a:t>交流电</a:t>
            </a:r>
          </a:p>
        </p:txBody>
      </p:sp>
      <p:graphicFrame>
        <p:nvGraphicFramePr>
          <p:cNvPr id="45" name="对象 44">
            <a:extLst>
              <a:ext uri="{FF2B5EF4-FFF2-40B4-BE49-F238E27FC236}">
                <a16:creationId xmlns:a16="http://schemas.microsoft.com/office/drawing/2014/main" id="{67C06CC7-CED5-4ADF-9184-AB831B3C6EB0}"/>
              </a:ext>
            </a:extLst>
          </p:cNvPr>
          <p:cNvGraphicFramePr>
            <a:graphicFrameLocks noChangeAspect="1"/>
          </p:cNvGraphicFramePr>
          <p:nvPr>
            <p:extLst>
              <p:ext uri="{D42A27DB-BD31-4B8C-83A1-F6EECF244321}">
                <p14:modId xmlns:p14="http://schemas.microsoft.com/office/powerpoint/2010/main" val="1787659875"/>
              </p:ext>
            </p:extLst>
          </p:nvPr>
        </p:nvGraphicFramePr>
        <p:xfrm>
          <a:off x="3676650" y="3093260"/>
          <a:ext cx="2403475" cy="969962"/>
        </p:xfrm>
        <a:graphic>
          <a:graphicData uri="http://schemas.openxmlformats.org/presentationml/2006/ole">
            <mc:AlternateContent xmlns:mc="http://schemas.openxmlformats.org/markup-compatibility/2006">
              <mc:Choice xmlns:v="urn:schemas-microsoft-com:vml" Requires="v">
                <p:oleObj spid="_x0000_s28897" name="Equation" r:id="rId5" imgW="977760" imgH="393480" progId="Equation.DSMT4">
                  <p:embed/>
                </p:oleObj>
              </mc:Choice>
              <mc:Fallback>
                <p:oleObj name="Equation" r:id="rId5" imgW="977760" imgH="393480" progId="Equation.DSMT4">
                  <p:embed/>
                  <p:pic>
                    <p:nvPicPr>
                      <p:cNvPr id="42" name="对象 41">
                        <a:extLst>
                          <a:ext uri="{FF2B5EF4-FFF2-40B4-BE49-F238E27FC236}">
                            <a16:creationId xmlns:a16="http://schemas.microsoft.com/office/drawing/2014/main" id="{AC25A16F-E477-4E8A-A478-0C20D355E225}"/>
                          </a:ext>
                        </a:extLst>
                      </p:cNvPr>
                      <p:cNvPicPr>
                        <a:picLocks noChangeAspect="1" noChangeArrowheads="1"/>
                      </p:cNvPicPr>
                      <p:nvPr/>
                    </p:nvPicPr>
                    <p:blipFill>
                      <a:blip r:embed="rId6"/>
                      <a:srcRect/>
                      <a:stretch>
                        <a:fillRect/>
                      </a:stretch>
                    </p:blipFill>
                    <p:spPr bwMode="auto">
                      <a:xfrm>
                        <a:off x="3676650" y="3093260"/>
                        <a:ext cx="2403475" cy="969962"/>
                      </a:xfrm>
                      <a:prstGeom prst="rect">
                        <a:avLst/>
                      </a:prstGeom>
                      <a:noFill/>
                    </p:spPr>
                  </p:pic>
                </p:oleObj>
              </mc:Fallback>
            </mc:AlternateContent>
          </a:graphicData>
        </a:graphic>
      </p:graphicFrame>
      <p:graphicFrame>
        <p:nvGraphicFramePr>
          <p:cNvPr id="46" name="对象 45">
            <a:extLst>
              <a:ext uri="{FF2B5EF4-FFF2-40B4-BE49-F238E27FC236}">
                <a16:creationId xmlns:a16="http://schemas.microsoft.com/office/drawing/2014/main" id="{9922073E-E111-435A-BAC4-19FAC8DE5483}"/>
              </a:ext>
            </a:extLst>
          </p:cNvPr>
          <p:cNvGraphicFramePr>
            <a:graphicFrameLocks noChangeAspect="1"/>
          </p:cNvGraphicFramePr>
          <p:nvPr>
            <p:extLst>
              <p:ext uri="{D42A27DB-BD31-4B8C-83A1-F6EECF244321}">
                <p14:modId xmlns:p14="http://schemas.microsoft.com/office/powerpoint/2010/main" val="1241476487"/>
              </p:ext>
            </p:extLst>
          </p:nvPr>
        </p:nvGraphicFramePr>
        <p:xfrm>
          <a:off x="3676650" y="4063222"/>
          <a:ext cx="2095500" cy="688975"/>
        </p:xfrm>
        <a:graphic>
          <a:graphicData uri="http://schemas.openxmlformats.org/presentationml/2006/ole">
            <mc:AlternateContent xmlns:mc="http://schemas.openxmlformats.org/markup-compatibility/2006">
              <mc:Choice xmlns:v="urn:schemas-microsoft-com:vml" Requires="v">
                <p:oleObj spid="_x0000_s28898" name="Equation" r:id="rId7" imgW="774360" imgH="253800" progId="Equation.DSMT4">
                  <p:embed/>
                </p:oleObj>
              </mc:Choice>
              <mc:Fallback>
                <p:oleObj name="Equation" r:id="rId7" imgW="774360" imgH="253800" progId="Equation.DSMT4">
                  <p:embed/>
                  <p:pic>
                    <p:nvPicPr>
                      <p:cNvPr id="20" name="对象 19">
                        <a:extLst>
                          <a:ext uri="{FF2B5EF4-FFF2-40B4-BE49-F238E27FC236}">
                            <a16:creationId xmlns:a16="http://schemas.microsoft.com/office/drawing/2014/main" id="{57080679-A174-43CF-B017-B98E58DB489C}"/>
                          </a:ext>
                        </a:extLst>
                      </p:cNvPr>
                      <p:cNvPicPr>
                        <a:picLocks noChangeAspect="1" noChangeArrowheads="1"/>
                      </p:cNvPicPr>
                      <p:nvPr/>
                    </p:nvPicPr>
                    <p:blipFill>
                      <a:blip r:embed="rId8"/>
                      <a:srcRect/>
                      <a:stretch>
                        <a:fillRect/>
                      </a:stretch>
                    </p:blipFill>
                    <p:spPr bwMode="auto">
                      <a:xfrm>
                        <a:off x="3676650" y="4063222"/>
                        <a:ext cx="2095500" cy="688975"/>
                      </a:xfrm>
                      <a:prstGeom prst="rect">
                        <a:avLst/>
                      </a:prstGeom>
                      <a:noFill/>
                    </p:spPr>
                  </p:pic>
                </p:oleObj>
              </mc:Fallback>
            </mc:AlternateContent>
          </a:graphicData>
        </a:graphic>
      </p:graphicFrame>
      <p:graphicFrame>
        <p:nvGraphicFramePr>
          <p:cNvPr id="47" name="对象 46">
            <a:extLst>
              <a:ext uri="{FF2B5EF4-FFF2-40B4-BE49-F238E27FC236}">
                <a16:creationId xmlns:a16="http://schemas.microsoft.com/office/drawing/2014/main" id="{EA90BE54-3AA9-45F9-A012-AD12D2A14263}"/>
              </a:ext>
            </a:extLst>
          </p:cNvPr>
          <p:cNvGraphicFramePr>
            <a:graphicFrameLocks noChangeAspect="1"/>
          </p:cNvGraphicFramePr>
          <p:nvPr>
            <p:extLst>
              <p:ext uri="{D42A27DB-BD31-4B8C-83A1-F6EECF244321}">
                <p14:modId xmlns:p14="http://schemas.microsoft.com/office/powerpoint/2010/main" val="1224568928"/>
              </p:ext>
            </p:extLst>
          </p:nvPr>
        </p:nvGraphicFramePr>
        <p:xfrm>
          <a:off x="6111877" y="3901281"/>
          <a:ext cx="3881438" cy="1171575"/>
        </p:xfrm>
        <a:graphic>
          <a:graphicData uri="http://schemas.openxmlformats.org/presentationml/2006/ole">
            <mc:AlternateContent xmlns:mc="http://schemas.openxmlformats.org/markup-compatibility/2006">
              <mc:Choice xmlns:v="urn:schemas-microsoft-com:vml" Requires="v">
                <p:oleObj spid="_x0000_s28899" name="Equation" r:id="rId9" imgW="1434960" imgH="431640" progId="Equation.DSMT4">
                  <p:embed/>
                </p:oleObj>
              </mc:Choice>
              <mc:Fallback>
                <p:oleObj name="Equation" r:id="rId9" imgW="1434960" imgH="431640" progId="Equation.DSMT4">
                  <p:embed/>
                  <p:pic>
                    <p:nvPicPr>
                      <p:cNvPr id="46" name="对象 45">
                        <a:extLst>
                          <a:ext uri="{FF2B5EF4-FFF2-40B4-BE49-F238E27FC236}">
                            <a16:creationId xmlns:a16="http://schemas.microsoft.com/office/drawing/2014/main" id="{9922073E-E111-435A-BAC4-19FAC8DE5483}"/>
                          </a:ext>
                        </a:extLst>
                      </p:cNvPr>
                      <p:cNvPicPr>
                        <a:picLocks noChangeAspect="1" noChangeArrowheads="1"/>
                      </p:cNvPicPr>
                      <p:nvPr/>
                    </p:nvPicPr>
                    <p:blipFill>
                      <a:blip r:embed="rId10"/>
                      <a:srcRect/>
                      <a:stretch>
                        <a:fillRect/>
                      </a:stretch>
                    </p:blipFill>
                    <p:spPr bwMode="auto">
                      <a:xfrm>
                        <a:off x="6111877" y="3901281"/>
                        <a:ext cx="3881438" cy="1171575"/>
                      </a:xfrm>
                      <a:prstGeom prst="rect">
                        <a:avLst/>
                      </a:prstGeom>
                      <a:noFill/>
                    </p:spPr>
                  </p:pic>
                </p:oleObj>
              </mc:Fallback>
            </mc:AlternateContent>
          </a:graphicData>
        </a:graphic>
      </p:graphicFrame>
      <p:sp>
        <p:nvSpPr>
          <p:cNvPr id="48" name="文本框 47">
            <a:extLst>
              <a:ext uri="{FF2B5EF4-FFF2-40B4-BE49-F238E27FC236}">
                <a16:creationId xmlns:a16="http://schemas.microsoft.com/office/drawing/2014/main" id="{B96D61BD-7713-4C96-9A09-B92EB5CA7AC4}"/>
              </a:ext>
            </a:extLst>
          </p:cNvPr>
          <p:cNvSpPr txBox="1"/>
          <p:nvPr/>
        </p:nvSpPr>
        <p:spPr>
          <a:xfrm>
            <a:off x="10798970" y="3670447"/>
            <a:ext cx="852487" cy="461665"/>
          </a:xfrm>
          <a:prstGeom prst="rect">
            <a:avLst/>
          </a:prstGeom>
          <a:noFill/>
        </p:spPr>
        <p:txBody>
          <a:bodyPr wrap="square" rtlCol="0">
            <a:spAutoFit/>
          </a:bodyPr>
          <a:lstStyle/>
          <a:p>
            <a:r>
              <a:rPr lang="zh-CN" altLang="en-US" sz="2400" dirty="0">
                <a:solidFill>
                  <a:srgbClr val="FF0000"/>
                </a:solidFill>
              </a:rPr>
              <a:t>矛盾</a:t>
            </a:r>
          </a:p>
        </p:txBody>
      </p:sp>
      <p:sp>
        <p:nvSpPr>
          <p:cNvPr id="2" name="右大括号 1">
            <a:extLst>
              <a:ext uri="{FF2B5EF4-FFF2-40B4-BE49-F238E27FC236}">
                <a16:creationId xmlns:a16="http://schemas.microsoft.com/office/drawing/2014/main" id="{4CDA3E4F-A0D0-479D-BD2C-2710DB80336D}"/>
              </a:ext>
            </a:extLst>
          </p:cNvPr>
          <p:cNvSpPr/>
          <p:nvPr/>
        </p:nvSpPr>
        <p:spPr>
          <a:xfrm>
            <a:off x="10111586" y="3147318"/>
            <a:ext cx="442912" cy="150792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 name="箭头: 右 2">
            <a:extLst>
              <a:ext uri="{FF2B5EF4-FFF2-40B4-BE49-F238E27FC236}">
                <a16:creationId xmlns:a16="http://schemas.microsoft.com/office/drawing/2014/main" id="{A4D6D096-2E47-4B29-BBCA-CB01A7AB5357}"/>
              </a:ext>
            </a:extLst>
          </p:cNvPr>
          <p:cNvSpPr/>
          <p:nvPr/>
        </p:nvSpPr>
        <p:spPr>
          <a:xfrm>
            <a:off x="5770564" y="4268406"/>
            <a:ext cx="342900" cy="278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a:extLst>
              <a:ext uri="{FF2B5EF4-FFF2-40B4-BE49-F238E27FC236}">
                <a16:creationId xmlns:a16="http://schemas.microsoft.com/office/drawing/2014/main" id="{42EA7F03-0796-4EF4-A50D-2B62910353CB}"/>
              </a:ext>
            </a:extLst>
          </p:cNvPr>
          <p:cNvSpPr txBox="1"/>
          <p:nvPr/>
        </p:nvSpPr>
        <p:spPr>
          <a:xfrm>
            <a:off x="1532871" y="4904865"/>
            <a:ext cx="5675173"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原因 不仅仅是电流</a:t>
            </a:r>
            <a:r>
              <a:rPr lang="zh-CN" altLang="en-US" sz="2400"/>
              <a:t>可以激发磁场</a:t>
            </a:r>
            <a:endParaRPr lang="zh-CN" altLang="en-US" sz="2400" dirty="0"/>
          </a:p>
        </p:txBody>
      </p:sp>
      <p:sp>
        <p:nvSpPr>
          <p:cNvPr id="50" name="文本框 49">
            <a:extLst>
              <a:ext uri="{FF2B5EF4-FFF2-40B4-BE49-F238E27FC236}">
                <a16:creationId xmlns:a16="http://schemas.microsoft.com/office/drawing/2014/main" id="{5309A1B6-9724-4B6F-9220-10B7FA8A9172}"/>
              </a:ext>
            </a:extLst>
          </p:cNvPr>
          <p:cNvSpPr txBox="1"/>
          <p:nvPr/>
        </p:nvSpPr>
        <p:spPr>
          <a:xfrm>
            <a:off x="1532872" y="5581153"/>
            <a:ext cx="1310342"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修正</a:t>
            </a:r>
          </a:p>
        </p:txBody>
      </p:sp>
      <p:graphicFrame>
        <p:nvGraphicFramePr>
          <p:cNvPr id="51" name="对象 50">
            <a:extLst>
              <a:ext uri="{FF2B5EF4-FFF2-40B4-BE49-F238E27FC236}">
                <a16:creationId xmlns:a16="http://schemas.microsoft.com/office/drawing/2014/main" id="{AD39D1F3-EA8A-4098-BFFF-618FBE739BF3}"/>
              </a:ext>
            </a:extLst>
          </p:cNvPr>
          <p:cNvGraphicFramePr>
            <a:graphicFrameLocks noChangeAspect="1"/>
          </p:cNvGraphicFramePr>
          <p:nvPr>
            <p:extLst>
              <p:ext uri="{D42A27DB-BD31-4B8C-83A1-F6EECF244321}">
                <p14:modId xmlns:p14="http://schemas.microsoft.com/office/powerpoint/2010/main" val="1246314989"/>
              </p:ext>
            </p:extLst>
          </p:nvPr>
        </p:nvGraphicFramePr>
        <p:xfrm>
          <a:off x="2843214" y="5225524"/>
          <a:ext cx="5908675" cy="1309688"/>
        </p:xfrm>
        <a:graphic>
          <a:graphicData uri="http://schemas.openxmlformats.org/presentationml/2006/ole">
            <mc:AlternateContent xmlns:mc="http://schemas.openxmlformats.org/markup-compatibility/2006">
              <mc:Choice xmlns:v="urn:schemas-microsoft-com:vml" Requires="v">
                <p:oleObj spid="_x0000_s28900" name="Equation" r:id="rId11" imgW="2184120" imgH="482400" progId="Equation.DSMT4">
                  <p:embed/>
                </p:oleObj>
              </mc:Choice>
              <mc:Fallback>
                <p:oleObj name="Equation" r:id="rId11" imgW="2184120" imgH="482400" progId="Equation.DSMT4">
                  <p:embed/>
                  <p:pic>
                    <p:nvPicPr>
                      <p:cNvPr id="46" name="对象 45">
                        <a:extLst>
                          <a:ext uri="{FF2B5EF4-FFF2-40B4-BE49-F238E27FC236}">
                            <a16:creationId xmlns:a16="http://schemas.microsoft.com/office/drawing/2014/main" id="{9922073E-E111-435A-BAC4-19FAC8DE5483}"/>
                          </a:ext>
                        </a:extLst>
                      </p:cNvPr>
                      <p:cNvPicPr>
                        <a:picLocks noChangeAspect="1" noChangeArrowheads="1"/>
                      </p:cNvPicPr>
                      <p:nvPr/>
                    </p:nvPicPr>
                    <p:blipFill>
                      <a:blip r:embed="rId12"/>
                      <a:srcRect/>
                      <a:stretch>
                        <a:fillRect/>
                      </a:stretch>
                    </p:blipFill>
                    <p:spPr bwMode="auto">
                      <a:xfrm>
                        <a:off x="2843214" y="5225524"/>
                        <a:ext cx="5908675" cy="1309688"/>
                      </a:xfrm>
                      <a:prstGeom prst="rect">
                        <a:avLst/>
                      </a:prstGeom>
                      <a:noFill/>
                    </p:spPr>
                  </p:pic>
                </p:oleObj>
              </mc:Fallback>
            </mc:AlternateContent>
          </a:graphicData>
        </a:graphic>
      </p:graphicFrame>
      <p:sp>
        <p:nvSpPr>
          <p:cNvPr id="52" name="文本框 51">
            <a:extLst>
              <a:ext uri="{FF2B5EF4-FFF2-40B4-BE49-F238E27FC236}">
                <a16:creationId xmlns:a16="http://schemas.microsoft.com/office/drawing/2014/main" id="{B4F1D2C1-F5C7-4036-A1B2-D25C43B046D1}"/>
              </a:ext>
            </a:extLst>
          </p:cNvPr>
          <p:cNvSpPr txBox="1"/>
          <p:nvPr/>
        </p:nvSpPr>
        <p:spPr>
          <a:xfrm>
            <a:off x="6238765" y="6396335"/>
            <a:ext cx="3110021" cy="461665"/>
          </a:xfrm>
          <a:prstGeom prst="rect">
            <a:avLst/>
          </a:prstGeom>
          <a:solidFill>
            <a:schemeClr val="bg1"/>
          </a:solidFill>
        </p:spPr>
        <p:txBody>
          <a:bodyPr wrap="square" rtlCol="0">
            <a:spAutoFit/>
          </a:bodyPr>
          <a:lstStyle/>
          <a:p>
            <a:r>
              <a:rPr lang="zh-CN" altLang="en-US" sz="2400" dirty="0">
                <a:solidFill>
                  <a:srgbClr val="FF0000"/>
                </a:solidFill>
              </a:rPr>
              <a:t>课上练习，自己证明</a:t>
            </a:r>
          </a:p>
        </p:txBody>
      </p:sp>
      <p:graphicFrame>
        <p:nvGraphicFramePr>
          <p:cNvPr id="53" name="对象 52">
            <a:extLst>
              <a:ext uri="{FF2B5EF4-FFF2-40B4-BE49-F238E27FC236}">
                <a16:creationId xmlns:a16="http://schemas.microsoft.com/office/drawing/2014/main" id="{32EEB426-69EB-4105-A680-953BB9993944}"/>
              </a:ext>
            </a:extLst>
          </p:cNvPr>
          <p:cNvGraphicFramePr>
            <a:graphicFrameLocks noChangeAspect="1"/>
          </p:cNvGraphicFramePr>
          <p:nvPr>
            <p:extLst>
              <p:ext uri="{D42A27DB-BD31-4B8C-83A1-F6EECF244321}">
                <p14:modId xmlns:p14="http://schemas.microsoft.com/office/powerpoint/2010/main" val="3057737428"/>
              </p:ext>
            </p:extLst>
          </p:nvPr>
        </p:nvGraphicFramePr>
        <p:xfrm>
          <a:off x="9348786" y="6238496"/>
          <a:ext cx="2003421" cy="699118"/>
        </p:xfrm>
        <a:graphic>
          <a:graphicData uri="http://schemas.openxmlformats.org/presentationml/2006/ole">
            <mc:AlternateContent xmlns:mc="http://schemas.openxmlformats.org/markup-compatibility/2006">
              <mc:Choice xmlns:v="urn:schemas-microsoft-com:vml" Requires="v">
                <p:oleObj spid="_x0000_s28901" name="Equation" r:id="rId13" imgW="876240" imgH="304560" progId="Equation.DSMT4">
                  <p:embed/>
                </p:oleObj>
              </mc:Choice>
              <mc:Fallback>
                <p:oleObj name="Equation" r:id="rId13" imgW="876240" imgH="304560" progId="Equation.DSMT4">
                  <p:embed/>
                  <p:pic>
                    <p:nvPicPr>
                      <p:cNvPr id="47" name="对象 46">
                        <a:extLst>
                          <a:ext uri="{FF2B5EF4-FFF2-40B4-BE49-F238E27FC236}">
                            <a16:creationId xmlns:a16="http://schemas.microsoft.com/office/drawing/2014/main" id="{EA90BE54-3AA9-45F9-A012-AD12D2A14263}"/>
                          </a:ext>
                        </a:extLst>
                      </p:cNvPr>
                      <p:cNvPicPr>
                        <a:picLocks noChangeAspect="1" noChangeArrowheads="1"/>
                      </p:cNvPicPr>
                      <p:nvPr/>
                    </p:nvPicPr>
                    <p:blipFill>
                      <a:blip r:embed="rId14"/>
                      <a:srcRect/>
                      <a:stretch>
                        <a:fillRect/>
                      </a:stretch>
                    </p:blipFill>
                    <p:spPr bwMode="auto">
                      <a:xfrm>
                        <a:off x="9348786" y="6238496"/>
                        <a:ext cx="2003421" cy="699118"/>
                      </a:xfrm>
                      <a:prstGeom prst="rect">
                        <a:avLst/>
                      </a:prstGeom>
                      <a:noFill/>
                    </p:spPr>
                  </p:pic>
                </p:oleObj>
              </mc:Fallback>
            </mc:AlternateContent>
          </a:graphicData>
        </a:graphic>
      </p:graphicFrame>
      <p:sp>
        <p:nvSpPr>
          <p:cNvPr id="54" name="文本框 53">
            <a:extLst>
              <a:ext uri="{FF2B5EF4-FFF2-40B4-BE49-F238E27FC236}">
                <a16:creationId xmlns:a16="http://schemas.microsoft.com/office/drawing/2014/main" id="{C431C7EB-FFF6-4EB8-A9D0-F446347F4D3C}"/>
              </a:ext>
            </a:extLst>
          </p:cNvPr>
          <p:cNvSpPr txBox="1"/>
          <p:nvPr/>
        </p:nvSpPr>
        <p:spPr>
          <a:xfrm>
            <a:off x="9348786" y="4656669"/>
            <a:ext cx="2206625" cy="461665"/>
          </a:xfrm>
          <a:prstGeom prst="rect">
            <a:avLst/>
          </a:prstGeom>
          <a:noFill/>
        </p:spPr>
        <p:txBody>
          <a:bodyPr wrap="square" rtlCol="0">
            <a:spAutoFit/>
          </a:bodyPr>
          <a:lstStyle/>
          <a:p>
            <a:r>
              <a:rPr lang="zh-CN" altLang="en-US" sz="2400" dirty="0">
                <a:solidFill>
                  <a:srgbClr val="FF0000"/>
                </a:solidFill>
              </a:rPr>
              <a:t>慕课堂测试题</a:t>
            </a:r>
          </a:p>
        </p:txBody>
      </p:sp>
    </p:spTree>
    <p:extLst>
      <p:ext uri="{BB962C8B-B14F-4D97-AF65-F5344CB8AC3E}">
        <p14:creationId xmlns:p14="http://schemas.microsoft.com/office/powerpoint/2010/main" val="225148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2</a:t>
            </a:r>
            <a:r>
              <a:rPr lang="zh-CN" altLang="en-US" sz="2400" b="1" dirty="0"/>
              <a:t>）</a:t>
            </a:r>
            <a:r>
              <a:rPr lang="en-US" altLang="zh-CN" sz="2400" b="1" dirty="0"/>
              <a:t> </a:t>
            </a:r>
            <a:r>
              <a:rPr lang="zh-CN" altLang="en-US" sz="2400" b="1" dirty="0"/>
              <a:t>位移电流</a:t>
            </a:r>
          </a:p>
        </p:txBody>
      </p:sp>
      <p:sp>
        <p:nvSpPr>
          <p:cNvPr id="26" name="文本框 25">
            <a:extLst>
              <a:ext uri="{FF2B5EF4-FFF2-40B4-BE49-F238E27FC236}">
                <a16:creationId xmlns:a16="http://schemas.microsoft.com/office/drawing/2014/main" id="{BF918B7C-92F9-4E4A-9C32-17F7042C82BB}"/>
              </a:ext>
            </a:extLst>
          </p:cNvPr>
          <p:cNvSpPr txBox="1"/>
          <p:nvPr/>
        </p:nvSpPr>
        <p:spPr>
          <a:xfrm>
            <a:off x="1393965" y="1623502"/>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物理意义</a:t>
            </a:r>
          </a:p>
        </p:txBody>
      </p:sp>
      <p:sp>
        <p:nvSpPr>
          <p:cNvPr id="19" name="文本框 18">
            <a:extLst>
              <a:ext uri="{FF2B5EF4-FFF2-40B4-BE49-F238E27FC236}">
                <a16:creationId xmlns:a16="http://schemas.microsoft.com/office/drawing/2014/main" id="{54DE75A7-22DD-46D6-944B-49421823D9F5}"/>
              </a:ext>
            </a:extLst>
          </p:cNvPr>
          <p:cNvSpPr txBox="1"/>
          <p:nvPr/>
        </p:nvSpPr>
        <p:spPr>
          <a:xfrm>
            <a:off x="1646377" y="2130198"/>
            <a:ext cx="7940536" cy="830997"/>
          </a:xfrm>
          <a:prstGeom prst="rect">
            <a:avLst/>
          </a:prstGeom>
          <a:noFill/>
        </p:spPr>
        <p:txBody>
          <a:bodyPr wrap="square" rtlCol="0">
            <a:spAutoFit/>
          </a:bodyPr>
          <a:lstStyle/>
          <a:p>
            <a:r>
              <a:rPr lang="zh-CN" altLang="en-US" sz="2400" dirty="0"/>
              <a:t>位移电流可以看作虚拟电流，它激发的磁场与实际电流激发的磁场等效</a:t>
            </a:r>
          </a:p>
        </p:txBody>
      </p:sp>
      <p:sp>
        <p:nvSpPr>
          <p:cNvPr id="20" name="文本框 19">
            <a:extLst>
              <a:ext uri="{FF2B5EF4-FFF2-40B4-BE49-F238E27FC236}">
                <a16:creationId xmlns:a16="http://schemas.microsoft.com/office/drawing/2014/main" id="{7713D82D-77F0-4B7C-88FE-6295D3668EE4}"/>
              </a:ext>
            </a:extLst>
          </p:cNvPr>
          <p:cNvSpPr txBox="1"/>
          <p:nvPr/>
        </p:nvSpPr>
        <p:spPr>
          <a:xfrm>
            <a:off x="1393964" y="2974554"/>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举例</a:t>
            </a:r>
          </a:p>
        </p:txBody>
      </p:sp>
      <p:sp>
        <p:nvSpPr>
          <p:cNvPr id="21" name="文本框 20">
            <a:extLst>
              <a:ext uri="{FF2B5EF4-FFF2-40B4-BE49-F238E27FC236}">
                <a16:creationId xmlns:a16="http://schemas.microsoft.com/office/drawing/2014/main" id="{8A23E6E2-7036-4842-A8F1-D24BB3DC7AA8}"/>
              </a:ext>
            </a:extLst>
          </p:cNvPr>
          <p:cNvSpPr txBox="1"/>
          <p:nvPr/>
        </p:nvSpPr>
        <p:spPr>
          <a:xfrm>
            <a:off x="3490911" y="1701256"/>
            <a:ext cx="2206625" cy="461665"/>
          </a:xfrm>
          <a:prstGeom prst="rect">
            <a:avLst/>
          </a:prstGeom>
          <a:noFill/>
        </p:spPr>
        <p:txBody>
          <a:bodyPr wrap="square" rtlCol="0">
            <a:spAutoFit/>
          </a:bodyPr>
          <a:lstStyle/>
          <a:p>
            <a:r>
              <a:rPr lang="zh-CN" altLang="en-US" sz="2400" dirty="0">
                <a:solidFill>
                  <a:srgbClr val="FF0000"/>
                </a:solidFill>
              </a:rPr>
              <a:t>慕课堂测试题</a:t>
            </a:r>
          </a:p>
        </p:txBody>
      </p:sp>
      <p:pic>
        <p:nvPicPr>
          <p:cNvPr id="5" name="图片 4">
            <a:extLst>
              <a:ext uri="{FF2B5EF4-FFF2-40B4-BE49-F238E27FC236}">
                <a16:creationId xmlns:a16="http://schemas.microsoft.com/office/drawing/2014/main" id="{BECE33C7-1450-4716-A7A1-8ABF1955531F}"/>
              </a:ext>
            </a:extLst>
          </p:cNvPr>
          <p:cNvPicPr>
            <a:picLocks noChangeAspect="1"/>
          </p:cNvPicPr>
          <p:nvPr/>
        </p:nvPicPr>
        <p:blipFill>
          <a:blip r:embed="rId2"/>
          <a:stretch>
            <a:fillRect/>
          </a:stretch>
        </p:blipFill>
        <p:spPr>
          <a:xfrm>
            <a:off x="2936345" y="2961195"/>
            <a:ext cx="2761191" cy="2300993"/>
          </a:xfrm>
          <a:prstGeom prst="rect">
            <a:avLst/>
          </a:prstGeom>
        </p:spPr>
      </p:pic>
      <p:sp>
        <p:nvSpPr>
          <p:cNvPr id="23" name="文本框 22">
            <a:extLst>
              <a:ext uri="{FF2B5EF4-FFF2-40B4-BE49-F238E27FC236}">
                <a16:creationId xmlns:a16="http://schemas.microsoft.com/office/drawing/2014/main" id="{B0A01D70-5EE6-44EA-9280-61EB5338D9FF}"/>
              </a:ext>
            </a:extLst>
          </p:cNvPr>
          <p:cNvSpPr txBox="1"/>
          <p:nvPr/>
        </p:nvSpPr>
        <p:spPr>
          <a:xfrm>
            <a:off x="1515703" y="5909158"/>
            <a:ext cx="9664268" cy="830997"/>
          </a:xfrm>
          <a:prstGeom prst="rect">
            <a:avLst/>
          </a:prstGeom>
          <a:solidFill>
            <a:schemeClr val="bg1"/>
          </a:solidFill>
        </p:spPr>
        <p:txBody>
          <a:bodyPr wrap="square" rtlCol="0">
            <a:spAutoFit/>
          </a:bodyPr>
          <a:lstStyle/>
          <a:p>
            <a:r>
              <a:rPr lang="zh-CN" altLang="en-US" sz="2400" dirty="0">
                <a:solidFill>
                  <a:srgbClr val="FF0000"/>
                </a:solidFill>
              </a:rPr>
              <a:t>思考题，从公式来看，什么情况下，变化的电场可以激发变化的磁场，变化的磁场又可以激发变化的电场</a:t>
            </a:r>
          </a:p>
        </p:txBody>
      </p:sp>
      <p:sp>
        <p:nvSpPr>
          <p:cNvPr id="24" name="文本框 23">
            <a:extLst>
              <a:ext uri="{FF2B5EF4-FFF2-40B4-BE49-F238E27FC236}">
                <a16:creationId xmlns:a16="http://schemas.microsoft.com/office/drawing/2014/main" id="{5126F87B-F431-4A99-8AA5-BED6B2161DC6}"/>
              </a:ext>
            </a:extLst>
          </p:cNvPr>
          <p:cNvSpPr txBox="1"/>
          <p:nvPr/>
        </p:nvSpPr>
        <p:spPr>
          <a:xfrm>
            <a:off x="1515703" y="5354840"/>
            <a:ext cx="5649478"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电磁波的存在，验证了位移电流理论</a:t>
            </a:r>
          </a:p>
        </p:txBody>
      </p:sp>
      <p:sp>
        <p:nvSpPr>
          <p:cNvPr id="25" name="文本框 24">
            <a:extLst>
              <a:ext uri="{FF2B5EF4-FFF2-40B4-BE49-F238E27FC236}">
                <a16:creationId xmlns:a16="http://schemas.microsoft.com/office/drawing/2014/main" id="{332BB399-5E90-4000-B6CE-BF725B3E22F2}"/>
              </a:ext>
            </a:extLst>
          </p:cNvPr>
          <p:cNvSpPr txBox="1"/>
          <p:nvPr/>
        </p:nvSpPr>
        <p:spPr>
          <a:xfrm>
            <a:off x="5986461" y="3896806"/>
            <a:ext cx="2206625" cy="461665"/>
          </a:xfrm>
          <a:prstGeom prst="rect">
            <a:avLst/>
          </a:prstGeom>
          <a:noFill/>
        </p:spPr>
        <p:txBody>
          <a:bodyPr wrap="square" rtlCol="0">
            <a:spAutoFit/>
          </a:bodyPr>
          <a:lstStyle/>
          <a:p>
            <a:r>
              <a:rPr lang="zh-CN" altLang="en-US" sz="2400" dirty="0">
                <a:solidFill>
                  <a:srgbClr val="FF0000"/>
                </a:solidFill>
              </a:rPr>
              <a:t>慕课堂测试题</a:t>
            </a:r>
          </a:p>
        </p:txBody>
      </p:sp>
    </p:spTree>
    <p:extLst>
      <p:ext uri="{BB962C8B-B14F-4D97-AF65-F5344CB8AC3E}">
        <p14:creationId xmlns:p14="http://schemas.microsoft.com/office/powerpoint/2010/main" val="160173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a:t>
            </a:r>
            <a:r>
              <a:rPr lang="en-US" altLang="zh-CN" sz="2400" b="1" dirty="0"/>
              <a:t> </a:t>
            </a:r>
            <a:r>
              <a:rPr lang="zh-CN" altLang="en-US" sz="2400" b="1" dirty="0"/>
              <a:t>真空中麦克斯韦方程组</a:t>
            </a:r>
          </a:p>
        </p:txBody>
      </p:sp>
      <p:sp>
        <p:nvSpPr>
          <p:cNvPr id="26" name="文本框 25">
            <a:extLst>
              <a:ext uri="{FF2B5EF4-FFF2-40B4-BE49-F238E27FC236}">
                <a16:creationId xmlns:a16="http://schemas.microsoft.com/office/drawing/2014/main" id="{BF918B7C-92F9-4E4A-9C32-17F7042C82BB}"/>
              </a:ext>
            </a:extLst>
          </p:cNvPr>
          <p:cNvSpPr txBox="1"/>
          <p:nvPr/>
        </p:nvSpPr>
        <p:spPr>
          <a:xfrm>
            <a:off x="1393965" y="1623502"/>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微分形式</a:t>
            </a:r>
          </a:p>
        </p:txBody>
      </p:sp>
      <p:graphicFrame>
        <p:nvGraphicFramePr>
          <p:cNvPr id="10" name="对象 9">
            <a:extLst>
              <a:ext uri="{FF2B5EF4-FFF2-40B4-BE49-F238E27FC236}">
                <a16:creationId xmlns:a16="http://schemas.microsoft.com/office/drawing/2014/main" id="{406EFA30-5858-479D-BFB3-F02711DB30D4}"/>
              </a:ext>
            </a:extLst>
          </p:cNvPr>
          <p:cNvGraphicFramePr>
            <a:graphicFrameLocks noChangeAspect="1"/>
          </p:cNvGraphicFramePr>
          <p:nvPr>
            <p:extLst>
              <p:ext uri="{D42A27DB-BD31-4B8C-83A1-F6EECF244321}">
                <p14:modId xmlns:p14="http://schemas.microsoft.com/office/powerpoint/2010/main" val="296741810"/>
              </p:ext>
            </p:extLst>
          </p:nvPr>
        </p:nvGraphicFramePr>
        <p:xfrm>
          <a:off x="2148682" y="3261519"/>
          <a:ext cx="3151187" cy="985837"/>
        </p:xfrm>
        <a:graphic>
          <a:graphicData uri="http://schemas.openxmlformats.org/presentationml/2006/ole">
            <mc:AlternateContent xmlns:mc="http://schemas.openxmlformats.org/markup-compatibility/2006">
              <mc:Choice xmlns:v="urn:schemas-microsoft-com:vml" Requires="v">
                <p:oleObj spid="_x0000_s29794" name="Equation" r:id="rId3" imgW="1346040" imgH="419040" progId="Equation.DSMT4">
                  <p:embed/>
                </p:oleObj>
              </mc:Choice>
              <mc:Fallback>
                <p:oleObj name="Equation" r:id="rId3" imgW="1346040" imgH="419040" progId="Equation.DSMT4">
                  <p:embed/>
                  <p:pic>
                    <p:nvPicPr>
                      <p:cNvPr id="51" name="对象 50">
                        <a:extLst>
                          <a:ext uri="{FF2B5EF4-FFF2-40B4-BE49-F238E27FC236}">
                            <a16:creationId xmlns:a16="http://schemas.microsoft.com/office/drawing/2014/main" id="{AD39D1F3-EA8A-4098-BFFF-618FBE739BF3}"/>
                          </a:ext>
                        </a:extLst>
                      </p:cNvPr>
                      <p:cNvPicPr>
                        <a:picLocks noChangeAspect="1" noChangeArrowheads="1"/>
                      </p:cNvPicPr>
                      <p:nvPr/>
                    </p:nvPicPr>
                    <p:blipFill>
                      <a:blip r:embed="rId4"/>
                      <a:srcRect/>
                      <a:stretch>
                        <a:fillRect/>
                      </a:stretch>
                    </p:blipFill>
                    <p:spPr bwMode="auto">
                      <a:xfrm>
                        <a:off x="2148682" y="3261519"/>
                        <a:ext cx="3151187" cy="985837"/>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D14FFE70-B626-4B98-96CA-C1E99847506B}"/>
              </a:ext>
            </a:extLst>
          </p:cNvPr>
          <p:cNvGraphicFramePr>
            <a:graphicFrameLocks noChangeAspect="1"/>
          </p:cNvGraphicFramePr>
          <p:nvPr>
            <p:extLst>
              <p:ext uri="{D42A27DB-BD31-4B8C-83A1-F6EECF244321}">
                <p14:modId xmlns:p14="http://schemas.microsoft.com/office/powerpoint/2010/main" val="777655976"/>
              </p:ext>
            </p:extLst>
          </p:nvPr>
        </p:nvGraphicFramePr>
        <p:xfrm>
          <a:off x="2148682" y="2296252"/>
          <a:ext cx="1931987" cy="985838"/>
        </p:xfrm>
        <a:graphic>
          <a:graphicData uri="http://schemas.openxmlformats.org/presentationml/2006/ole">
            <mc:AlternateContent xmlns:mc="http://schemas.openxmlformats.org/markup-compatibility/2006">
              <mc:Choice xmlns:v="urn:schemas-microsoft-com:vml" Requires="v">
                <p:oleObj spid="_x0000_s29795" name="Equation" r:id="rId5" imgW="825480" imgH="419040" progId="Equation.DSMT4">
                  <p:embed/>
                </p:oleObj>
              </mc:Choice>
              <mc:Fallback>
                <p:oleObj name="Equation" r:id="rId5" imgW="825480" imgH="419040" progId="Equation.DSMT4">
                  <p:embed/>
                  <p:pic>
                    <p:nvPicPr>
                      <p:cNvPr id="10" name="对象 9">
                        <a:extLst>
                          <a:ext uri="{FF2B5EF4-FFF2-40B4-BE49-F238E27FC236}">
                            <a16:creationId xmlns:a16="http://schemas.microsoft.com/office/drawing/2014/main" id="{406EFA30-5858-479D-BFB3-F02711DB30D4}"/>
                          </a:ext>
                        </a:extLst>
                      </p:cNvPr>
                      <p:cNvPicPr>
                        <a:picLocks noChangeAspect="1" noChangeArrowheads="1"/>
                      </p:cNvPicPr>
                      <p:nvPr/>
                    </p:nvPicPr>
                    <p:blipFill>
                      <a:blip r:embed="rId6"/>
                      <a:srcRect/>
                      <a:stretch>
                        <a:fillRect/>
                      </a:stretch>
                    </p:blipFill>
                    <p:spPr bwMode="auto">
                      <a:xfrm>
                        <a:off x="2148682" y="2296252"/>
                        <a:ext cx="1931987" cy="985838"/>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794D4841-7104-4CCB-835E-7901A5552AEA}"/>
              </a:ext>
            </a:extLst>
          </p:cNvPr>
          <p:cNvSpPr txBox="1"/>
          <p:nvPr/>
        </p:nvSpPr>
        <p:spPr>
          <a:xfrm>
            <a:off x="6207916" y="1718122"/>
            <a:ext cx="4036221" cy="461665"/>
          </a:xfrm>
          <a:prstGeom prst="rect">
            <a:avLst/>
          </a:prstGeom>
          <a:noFill/>
        </p:spPr>
        <p:txBody>
          <a:bodyPr wrap="square" rtlCol="0">
            <a:spAutoFit/>
          </a:bodyPr>
          <a:lstStyle/>
          <a:p>
            <a:r>
              <a:rPr lang="zh-CN" altLang="en-US" sz="2400" dirty="0">
                <a:solidFill>
                  <a:srgbClr val="FF0000"/>
                </a:solidFill>
              </a:rPr>
              <a:t>提问，各反映出什么定理？</a:t>
            </a:r>
          </a:p>
        </p:txBody>
      </p:sp>
      <p:graphicFrame>
        <p:nvGraphicFramePr>
          <p:cNvPr id="13" name="对象 12">
            <a:extLst>
              <a:ext uri="{FF2B5EF4-FFF2-40B4-BE49-F238E27FC236}">
                <a16:creationId xmlns:a16="http://schemas.microsoft.com/office/drawing/2014/main" id="{DB234ADD-1D9B-4201-B0B1-F24A49B9ABFA}"/>
              </a:ext>
            </a:extLst>
          </p:cNvPr>
          <p:cNvGraphicFramePr>
            <a:graphicFrameLocks noChangeAspect="1"/>
          </p:cNvGraphicFramePr>
          <p:nvPr>
            <p:extLst>
              <p:ext uri="{D42A27DB-BD31-4B8C-83A1-F6EECF244321}">
                <p14:modId xmlns:p14="http://schemas.microsoft.com/office/powerpoint/2010/main" val="4061787556"/>
              </p:ext>
            </p:extLst>
          </p:nvPr>
        </p:nvGraphicFramePr>
        <p:xfrm>
          <a:off x="2149148" y="4322763"/>
          <a:ext cx="1455738" cy="1016000"/>
        </p:xfrm>
        <a:graphic>
          <a:graphicData uri="http://schemas.openxmlformats.org/presentationml/2006/ole">
            <mc:AlternateContent xmlns:mc="http://schemas.openxmlformats.org/markup-compatibility/2006">
              <mc:Choice xmlns:v="urn:schemas-microsoft-com:vml" Requires="v">
                <p:oleObj spid="_x0000_s29796" name="Equation" r:id="rId7" imgW="622080" imgH="431640" progId="Equation.DSMT4">
                  <p:embed/>
                </p:oleObj>
              </mc:Choice>
              <mc:Fallback>
                <p:oleObj name="Equation" r:id="rId7" imgW="622080" imgH="431640" progId="Equation.DSMT4">
                  <p:embed/>
                  <p:pic>
                    <p:nvPicPr>
                      <p:cNvPr id="11" name="对象 10">
                        <a:extLst>
                          <a:ext uri="{FF2B5EF4-FFF2-40B4-BE49-F238E27FC236}">
                            <a16:creationId xmlns:a16="http://schemas.microsoft.com/office/drawing/2014/main" id="{D14FFE70-B626-4B98-96CA-C1E99847506B}"/>
                          </a:ext>
                        </a:extLst>
                      </p:cNvPr>
                      <p:cNvPicPr>
                        <a:picLocks noChangeAspect="1" noChangeArrowheads="1"/>
                      </p:cNvPicPr>
                      <p:nvPr/>
                    </p:nvPicPr>
                    <p:blipFill>
                      <a:blip r:embed="rId8"/>
                      <a:srcRect/>
                      <a:stretch>
                        <a:fillRect/>
                      </a:stretch>
                    </p:blipFill>
                    <p:spPr bwMode="auto">
                      <a:xfrm>
                        <a:off x="2149148" y="4322763"/>
                        <a:ext cx="1455738" cy="1016000"/>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95E6497F-5B2A-456F-8641-6D7F253151B0}"/>
              </a:ext>
            </a:extLst>
          </p:cNvPr>
          <p:cNvGraphicFramePr>
            <a:graphicFrameLocks noChangeAspect="1"/>
          </p:cNvGraphicFramePr>
          <p:nvPr>
            <p:extLst>
              <p:ext uri="{D42A27DB-BD31-4B8C-83A1-F6EECF244321}">
                <p14:modId xmlns:p14="http://schemas.microsoft.com/office/powerpoint/2010/main" val="2503024334"/>
              </p:ext>
            </p:extLst>
          </p:nvPr>
        </p:nvGraphicFramePr>
        <p:xfrm>
          <a:off x="2148682" y="5595225"/>
          <a:ext cx="1247775" cy="508000"/>
        </p:xfrm>
        <a:graphic>
          <a:graphicData uri="http://schemas.openxmlformats.org/presentationml/2006/ole">
            <mc:AlternateContent xmlns:mc="http://schemas.openxmlformats.org/markup-compatibility/2006">
              <mc:Choice xmlns:v="urn:schemas-microsoft-com:vml" Requires="v">
                <p:oleObj spid="_x0000_s29797" name="Equation" r:id="rId9" imgW="533160" imgH="215640" progId="Equation.DSMT4">
                  <p:embed/>
                </p:oleObj>
              </mc:Choice>
              <mc:Fallback>
                <p:oleObj name="Equation" r:id="rId9" imgW="533160" imgH="215640" progId="Equation.DSMT4">
                  <p:embed/>
                  <p:pic>
                    <p:nvPicPr>
                      <p:cNvPr id="13" name="对象 12">
                        <a:extLst>
                          <a:ext uri="{FF2B5EF4-FFF2-40B4-BE49-F238E27FC236}">
                            <a16:creationId xmlns:a16="http://schemas.microsoft.com/office/drawing/2014/main" id="{DB234ADD-1D9B-4201-B0B1-F24A49B9ABFA}"/>
                          </a:ext>
                        </a:extLst>
                      </p:cNvPr>
                      <p:cNvPicPr>
                        <a:picLocks noChangeAspect="1" noChangeArrowheads="1"/>
                      </p:cNvPicPr>
                      <p:nvPr/>
                    </p:nvPicPr>
                    <p:blipFill>
                      <a:blip r:embed="rId10"/>
                      <a:srcRect/>
                      <a:stretch>
                        <a:fillRect/>
                      </a:stretch>
                    </p:blipFill>
                    <p:spPr bwMode="auto">
                      <a:xfrm>
                        <a:off x="2148682" y="5595225"/>
                        <a:ext cx="1247775" cy="508000"/>
                      </a:xfrm>
                      <a:prstGeom prst="rect">
                        <a:avLst/>
                      </a:prstGeom>
                      <a:noFill/>
                    </p:spPr>
                  </p:pic>
                </p:oleObj>
              </mc:Fallback>
            </mc:AlternateContent>
          </a:graphicData>
        </a:graphic>
      </p:graphicFrame>
      <p:sp>
        <p:nvSpPr>
          <p:cNvPr id="2" name="左大括号 1">
            <a:extLst>
              <a:ext uri="{FF2B5EF4-FFF2-40B4-BE49-F238E27FC236}">
                <a16:creationId xmlns:a16="http://schemas.microsoft.com/office/drawing/2014/main" id="{7E2FC1C1-714C-49F9-B31F-760E039CA1BB}"/>
              </a:ext>
            </a:extLst>
          </p:cNvPr>
          <p:cNvSpPr/>
          <p:nvPr/>
        </p:nvSpPr>
        <p:spPr>
          <a:xfrm>
            <a:off x="1427045" y="2564586"/>
            <a:ext cx="550069" cy="351635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758985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a:t>
            </a:r>
            <a:r>
              <a:rPr lang="en-US" altLang="zh-CN" sz="2400" b="1" dirty="0"/>
              <a:t> </a:t>
            </a:r>
            <a:r>
              <a:rPr lang="zh-CN" altLang="en-US" sz="2400" b="1" dirty="0"/>
              <a:t>真空中麦克斯韦方程组</a:t>
            </a:r>
          </a:p>
        </p:txBody>
      </p:sp>
      <p:sp>
        <p:nvSpPr>
          <p:cNvPr id="26" name="文本框 25">
            <a:extLst>
              <a:ext uri="{FF2B5EF4-FFF2-40B4-BE49-F238E27FC236}">
                <a16:creationId xmlns:a16="http://schemas.microsoft.com/office/drawing/2014/main" id="{BF918B7C-92F9-4E4A-9C32-17F7042C82BB}"/>
              </a:ext>
            </a:extLst>
          </p:cNvPr>
          <p:cNvSpPr txBox="1"/>
          <p:nvPr/>
        </p:nvSpPr>
        <p:spPr>
          <a:xfrm>
            <a:off x="1393965" y="1623502"/>
            <a:ext cx="3406635" cy="461665"/>
          </a:xfrm>
          <a:prstGeom prst="rect">
            <a:avLst/>
          </a:prstGeom>
          <a:noFill/>
        </p:spPr>
        <p:txBody>
          <a:bodyPr wrap="square" rtlCol="0">
            <a:spAutoFit/>
          </a:bodyPr>
          <a:lstStyle/>
          <a:p>
            <a:r>
              <a:rPr lang="zh-CN" altLang="en-US" sz="2400" dirty="0"/>
              <a:t>麦克斯韦 英国物理学家</a:t>
            </a:r>
          </a:p>
        </p:txBody>
      </p:sp>
      <p:sp>
        <p:nvSpPr>
          <p:cNvPr id="15" name="文本框 14">
            <a:extLst>
              <a:ext uri="{FF2B5EF4-FFF2-40B4-BE49-F238E27FC236}">
                <a16:creationId xmlns:a16="http://schemas.microsoft.com/office/drawing/2014/main" id="{6E5010E1-9514-4E05-B231-D665C80E0DA5}"/>
              </a:ext>
            </a:extLst>
          </p:cNvPr>
          <p:cNvSpPr txBox="1"/>
          <p:nvPr/>
        </p:nvSpPr>
        <p:spPr>
          <a:xfrm>
            <a:off x="2689365" y="2263331"/>
            <a:ext cx="3406635" cy="461665"/>
          </a:xfrm>
          <a:prstGeom prst="rect">
            <a:avLst/>
          </a:prstGeom>
          <a:noFill/>
        </p:spPr>
        <p:txBody>
          <a:bodyPr wrap="square" rtlCol="0">
            <a:spAutoFit/>
          </a:bodyPr>
          <a:lstStyle/>
          <a:p>
            <a:r>
              <a:rPr lang="en-US" altLang="zh-CN" sz="2400" dirty="0"/>
              <a:t>16</a:t>
            </a:r>
            <a:r>
              <a:rPr lang="zh-CN" altLang="en-US" sz="2400" dirty="0"/>
              <a:t>岁 发表科研论文</a:t>
            </a:r>
          </a:p>
        </p:txBody>
      </p:sp>
      <p:sp>
        <p:nvSpPr>
          <p:cNvPr id="16" name="文本框 15">
            <a:extLst>
              <a:ext uri="{FF2B5EF4-FFF2-40B4-BE49-F238E27FC236}">
                <a16:creationId xmlns:a16="http://schemas.microsoft.com/office/drawing/2014/main" id="{FBEEFB24-577A-445D-9492-F3677BCB4746}"/>
              </a:ext>
            </a:extLst>
          </p:cNvPr>
          <p:cNvSpPr txBox="1"/>
          <p:nvPr/>
        </p:nvSpPr>
        <p:spPr>
          <a:xfrm>
            <a:off x="2689365" y="2844356"/>
            <a:ext cx="3406635" cy="461665"/>
          </a:xfrm>
          <a:prstGeom prst="rect">
            <a:avLst/>
          </a:prstGeom>
          <a:noFill/>
        </p:spPr>
        <p:txBody>
          <a:bodyPr wrap="square" rtlCol="0">
            <a:spAutoFit/>
          </a:bodyPr>
          <a:lstStyle/>
          <a:p>
            <a:r>
              <a:rPr lang="en-US" altLang="zh-CN" sz="2400" dirty="0"/>
              <a:t>17</a:t>
            </a:r>
            <a:r>
              <a:rPr lang="zh-CN" altLang="en-US" sz="2400" dirty="0"/>
              <a:t>岁 爱丁堡大学读本科</a:t>
            </a:r>
          </a:p>
        </p:txBody>
      </p:sp>
      <p:sp>
        <p:nvSpPr>
          <p:cNvPr id="17" name="文本框 16">
            <a:extLst>
              <a:ext uri="{FF2B5EF4-FFF2-40B4-BE49-F238E27FC236}">
                <a16:creationId xmlns:a16="http://schemas.microsoft.com/office/drawing/2014/main" id="{3DBBB837-53AF-4756-A353-9C4556869E27}"/>
              </a:ext>
            </a:extLst>
          </p:cNvPr>
          <p:cNvSpPr txBox="1"/>
          <p:nvPr/>
        </p:nvSpPr>
        <p:spPr>
          <a:xfrm>
            <a:off x="2689365" y="3425381"/>
            <a:ext cx="5811698" cy="461665"/>
          </a:xfrm>
          <a:prstGeom prst="rect">
            <a:avLst/>
          </a:prstGeom>
          <a:noFill/>
        </p:spPr>
        <p:txBody>
          <a:bodyPr wrap="square" rtlCol="0">
            <a:spAutoFit/>
          </a:bodyPr>
          <a:lstStyle/>
          <a:p>
            <a:r>
              <a:rPr lang="en-US" altLang="zh-CN" sz="2400" dirty="0"/>
              <a:t>19</a:t>
            </a:r>
            <a:r>
              <a:rPr lang="zh-CN" altLang="en-US" sz="2400" dirty="0"/>
              <a:t>岁 剑桥大学攻读博士研究生 数学专业</a:t>
            </a:r>
          </a:p>
        </p:txBody>
      </p:sp>
      <p:sp>
        <p:nvSpPr>
          <p:cNvPr id="18" name="文本框 17">
            <a:extLst>
              <a:ext uri="{FF2B5EF4-FFF2-40B4-BE49-F238E27FC236}">
                <a16:creationId xmlns:a16="http://schemas.microsoft.com/office/drawing/2014/main" id="{4C80F619-CCE3-441B-92C5-00CA9EBB3E73}"/>
              </a:ext>
            </a:extLst>
          </p:cNvPr>
          <p:cNvSpPr txBox="1"/>
          <p:nvPr/>
        </p:nvSpPr>
        <p:spPr>
          <a:xfrm>
            <a:off x="2689365" y="4006406"/>
            <a:ext cx="5811698" cy="461665"/>
          </a:xfrm>
          <a:prstGeom prst="rect">
            <a:avLst/>
          </a:prstGeom>
          <a:noFill/>
        </p:spPr>
        <p:txBody>
          <a:bodyPr wrap="square" rtlCol="0">
            <a:spAutoFit/>
          </a:bodyPr>
          <a:lstStyle/>
          <a:p>
            <a:r>
              <a:rPr lang="en-US" altLang="zh-CN" sz="2400" dirty="0"/>
              <a:t>23</a:t>
            </a:r>
            <a:r>
              <a:rPr lang="zh-CN" altLang="en-US" sz="2400" dirty="0"/>
              <a:t>岁 剑桥大学博士毕业</a:t>
            </a:r>
          </a:p>
        </p:txBody>
      </p:sp>
      <p:sp>
        <p:nvSpPr>
          <p:cNvPr id="19" name="文本框 18">
            <a:extLst>
              <a:ext uri="{FF2B5EF4-FFF2-40B4-BE49-F238E27FC236}">
                <a16:creationId xmlns:a16="http://schemas.microsoft.com/office/drawing/2014/main" id="{3A4C2CA0-50A2-4340-8C8E-585C1E6FA2E1}"/>
              </a:ext>
            </a:extLst>
          </p:cNvPr>
          <p:cNvSpPr txBox="1"/>
          <p:nvPr/>
        </p:nvSpPr>
        <p:spPr>
          <a:xfrm>
            <a:off x="2689365" y="4587431"/>
            <a:ext cx="5811698" cy="461665"/>
          </a:xfrm>
          <a:prstGeom prst="rect">
            <a:avLst/>
          </a:prstGeom>
          <a:noFill/>
        </p:spPr>
        <p:txBody>
          <a:bodyPr wrap="square" rtlCol="0">
            <a:spAutoFit/>
          </a:bodyPr>
          <a:lstStyle/>
          <a:p>
            <a:r>
              <a:rPr lang="en-US" altLang="zh-CN" sz="2400" dirty="0"/>
              <a:t>26</a:t>
            </a:r>
            <a:r>
              <a:rPr lang="zh-CN" altLang="en-US" sz="2400" dirty="0"/>
              <a:t>岁 剑桥大学教授</a:t>
            </a:r>
          </a:p>
        </p:txBody>
      </p:sp>
      <p:sp>
        <p:nvSpPr>
          <p:cNvPr id="20" name="文本框 19">
            <a:extLst>
              <a:ext uri="{FF2B5EF4-FFF2-40B4-BE49-F238E27FC236}">
                <a16:creationId xmlns:a16="http://schemas.microsoft.com/office/drawing/2014/main" id="{11D4A779-3136-4BDC-8FC5-5BCAA9A35B7F}"/>
              </a:ext>
            </a:extLst>
          </p:cNvPr>
          <p:cNvSpPr txBox="1"/>
          <p:nvPr/>
        </p:nvSpPr>
        <p:spPr>
          <a:xfrm>
            <a:off x="1474927" y="5286064"/>
            <a:ext cx="9405004" cy="830997"/>
          </a:xfrm>
          <a:prstGeom prst="rect">
            <a:avLst/>
          </a:prstGeom>
          <a:noFill/>
        </p:spPr>
        <p:txBody>
          <a:bodyPr wrap="square" rtlCol="0">
            <a:spAutoFit/>
          </a:bodyPr>
          <a:lstStyle/>
          <a:p>
            <a:r>
              <a:rPr lang="zh-CN" altLang="en-US" sz="2400" dirty="0"/>
              <a:t>电动力学创始人，创建了卡文迪许实验室，</a:t>
            </a:r>
            <a:r>
              <a:rPr lang="en-US" altLang="zh-CN" sz="2400" dirty="0"/>
              <a:t>1904-1989</a:t>
            </a:r>
            <a:r>
              <a:rPr lang="zh-CN" altLang="en-US" sz="2400" dirty="0"/>
              <a:t>年间，产生了</a:t>
            </a:r>
            <a:r>
              <a:rPr lang="en-US" altLang="zh-CN" sz="2400" dirty="0"/>
              <a:t>29</a:t>
            </a:r>
            <a:r>
              <a:rPr lang="zh-CN" altLang="en-US" sz="2400" dirty="0"/>
              <a:t>位诺贝尔奖得主，占剑桥总得奖数的三分之一</a:t>
            </a:r>
          </a:p>
        </p:txBody>
      </p:sp>
      <p:sp>
        <p:nvSpPr>
          <p:cNvPr id="22" name="文本框 21">
            <a:extLst>
              <a:ext uri="{FF2B5EF4-FFF2-40B4-BE49-F238E27FC236}">
                <a16:creationId xmlns:a16="http://schemas.microsoft.com/office/drawing/2014/main" id="{49E1589C-43EC-44CA-9BCD-CD7C1A2BAEE4}"/>
              </a:ext>
            </a:extLst>
          </p:cNvPr>
          <p:cNvSpPr txBox="1"/>
          <p:nvPr/>
        </p:nvSpPr>
        <p:spPr>
          <a:xfrm>
            <a:off x="1539944" y="6276085"/>
            <a:ext cx="9112111" cy="461665"/>
          </a:xfrm>
          <a:prstGeom prst="rect">
            <a:avLst/>
          </a:prstGeom>
          <a:noFill/>
        </p:spPr>
        <p:txBody>
          <a:bodyPr wrap="square" rtlCol="0">
            <a:spAutoFit/>
          </a:bodyPr>
          <a:lstStyle/>
          <a:p>
            <a:r>
              <a:rPr lang="zh-CN" altLang="en-US" sz="2400" dirty="0"/>
              <a:t>牛顿</a:t>
            </a:r>
            <a:r>
              <a:rPr lang="en-US" altLang="zh-CN" sz="2400" dirty="0"/>
              <a:t>——</a:t>
            </a:r>
            <a:r>
              <a:rPr lang="zh-CN" altLang="en-US" sz="2400" dirty="0"/>
              <a:t>麦克斯韦</a:t>
            </a:r>
            <a:r>
              <a:rPr lang="en-US" altLang="zh-CN" sz="2400" dirty="0"/>
              <a:t>——</a:t>
            </a:r>
            <a:r>
              <a:rPr lang="zh-CN" altLang="en-US" sz="2400" dirty="0"/>
              <a:t>爱因斯坦   三大最伟大的物理学家</a:t>
            </a:r>
          </a:p>
        </p:txBody>
      </p:sp>
      <p:pic>
        <p:nvPicPr>
          <p:cNvPr id="3" name="图片 2">
            <a:extLst>
              <a:ext uri="{FF2B5EF4-FFF2-40B4-BE49-F238E27FC236}">
                <a16:creationId xmlns:a16="http://schemas.microsoft.com/office/drawing/2014/main" id="{F357EE65-33B9-4984-8638-771288588DAB}"/>
              </a:ext>
            </a:extLst>
          </p:cNvPr>
          <p:cNvPicPr>
            <a:picLocks noChangeAspect="1"/>
          </p:cNvPicPr>
          <p:nvPr/>
        </p:nvPicPr>
        <p:blipFill>
          <a:blip r:embed="rId2"/>
          <a:stretch>
            <a:fillRect/>
          </a:stretch>
        </p:blipFill>
        <p:spPr>
          <a:xfrm>
            <a:off x="8581147" y="1181747"/>
            <a:ext cx="3245017" cy="3867349"/>
          </a:xfrm>
          <a:prstGeom prst="rect">
            <a:avLst/>
          </a:prstGeom>
        </p:spPr>
      </p:pic>
      <p:sp>
        <p:nvSpPr>
          <p:cNvPr id="5" name="矩形 4">
            <a:extLst>
              <a:ext uri="{FF2B5EF4-FFF2-40B4-BE49-F238E27FC236}">
                <a16:creationId xmlns:a16="http://schemas.microsoft.com/office/drawing/2014/main" id="{ED4284FD-80A7-4919-9167-790AF0F81629}"/>
              </a:ext>
            </a:extLst>
          </p:cNvPr>
          <p:cNvSpPr/>
          <p:nvPr/>
        </p:nvSpPr>
        <p:spPr>
          <a:xfrm>
            <a:off x="4880684" y="1669668"/>
            <a:ext cx="3390672" cy="369332"/>
          </a:xfrm>
          <a:prstGeom prst="rect">
            <a:avLst/>
          </a:prstGeom>
        </p:spPr>
        <p:txBody>
          <a:bodyPr wrap="none">
            <a:spAutoFit/>
          </a:bodyPr>
          <a:lstStyle/>
          <a:p>
            <a:r>
              <a:rPr lang="en-US" altLang="zh-CN" dirty="0"/>
              <a:t>1831</a:t>
            </a:r>
            <a:r>
              <a:rPr lang="zh-CN" altLang="en-US" dirty="0"/>
              <a:t>年</a:t>
            </a:r>
            <a:r>
              <a:rPr lang="en-US" altLang="zh-CN" dirty="0"/>
              <a:t>6</a:t>
            </a:r>
            <a:r>
              <a:rPr lang="zh-CN" altLang="en-US" dirty="0"/>
              <a:t>月</a:t>
            </a:r>
            <a:r>
              <a:rPr lang="en-US" altLang="zh-CN" dirty="0"/>
              <a:t>13</a:t>
            </a:r>
            <a:r>
              <a:rPr lang="zh-CN" altLang="en-US" dirty="0"/>
              <a:t>日</a:t>
            </a:r>
            <a:r>
              <a:rPr lang="en-US" altLang="zh-CN" dirty="0"/>
              <a:t>-1879</a:t>
            </a:r>
            <a:r>
              <a:rPr lang="zh-CN" altLang="en-US" dirty="0"/>
              <a:t>年</a:t>
            </a:r>
            <a:r>
              <a:rPr lang="en-US" altLang="zh-CN" dirty="0"/>
              <a:t>11</a:t>
            </a:r>
            <a:r>
              <a:rPr lang="zh-CN" altLang="en-US" dirty="0"/>
              <a:t>月</a:t>
            </a:r>
            <a:r>
              <a:rPr lang="en-US" altLang="zh-CN" dirty="0"/>
              <a:t>5</a:t>
            </a:r>
            <a:r>
              <a:rPr lang="zh-CN" altLang="en-US" dirty="0"/>
              <a:t>日</a:t>
            </a:r>
          </a:p>
        </p:txBody>
      </p:sp>
    </p:spTree>
    <p:extLst>
      <p:ext uri="{BB962C8B-B14F-4D97-AF65-F5344CB8AC3E}">
        <p14:creationId xmlns:p14="http://schemas.microsoft.com/office/powerpoint/2010/main" val="319969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a:t>
            </a:r>
            <a:r>
              <a:rPr lang="en-US" altLang="zh-CN" sz="2400" b="1" dirty="0"/>
              <a:t> </a:t>
            </a:r>
            <a:r>
              <a:rPr lang="zh-CN" altLang="en-US" sz="2400" b="1" dirty="0"/>
              <a:t>真空中麦克斯韦方程组</a:t>
            </a:r>
          </a:p>
        </p:txBody>
      </p:sp>
      <p:sp>
        <p:nvSpPr>
          <p:cNvPr id="26" name="文本框 25">
            <a:extLst>
              <a:ext uri="{FF2B5EF4-FFF2-40B4-BE49-F238E27FC236}">
                <a16:creationId xmlns:a16="http://schemas.microsoft.com/office/drawing/2014/main" id="{BF918B7C-92F9-4E4A-9C32-17F7042C82BB}"/>
              </a:ext>
            </a:extLst>
          </p:cNvPr>
          <p:cNvSpPr txBox="1"/>
          <p:nvPr/>
        </p:nvSpPr>
        <p:spPr>
          <a:xfrm>
            <a:off x="1393965" y="1623502"/>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积分形式</a:t>
            </a:r>
          </a:p>
        </p:txBody>
      </p:sp>
      <p:sp>
        <p:nvSpPr>
          <p:cNvPr id="15" name="文本框 14">
            <a:extLst>
              <a:ext uri="{FF2B5EF4-FFF2-40B4-BE49-F238E27FC236}">
                <a16:creationId xmlns:a16="http://schemas.microsoft.com/office/drawing/2014/main" id="{07A138A0-B8EE-421E-9F27-5BE56190C92C}"/>
              </a:ext>
            </a:extLst>
          </p:cNvPr>
          <p:cNvSpPr txBox="1"/>
          <p:nvPr/>
        </p:nvSpPr>
        <p:spPr>
          <a:xfrm>
            <a:off x="1458551" y="3198167"/>
            <a:ext cx="5063693" cy="461665"/>
          </a:xfrm>
          <a:prstGeom prst="rect">
            <a:avLst/>
          </a:prstGeom>
          <a:solidFill>
            <a:schemeClr val="bg1"/>
          </a:solidFill>
        </p:spPr>
        <p:txBody>
          <a:bodyPr wrap="square" rtlCol="0">
            <a:spAutoFit/>
          </a:bodyPr>
          <a:lstStyle/>
          <a:p>
            <a:r>
              <a:rPr lang="zh-CN" altLang="en-US" sz="2400" dirty="0">
                <a:solidFill>
                  <a:srgbClr val="FF0000"/>
                </a:solidFill>
              </a:rPr>
              <a:t>课上练习，自己写出四个积分形式</a:t>
            </a:r>
          </a:p>
        </p:txBody>
      </p:sp>
    </p:spTree>
    <p:extLst>
      <p:ext uri="{BB962C8B-B14F-4D97-AF65-F5344CB8AC3E}">
        <p14:creationId xmlns:p14="http://schemas.microsoft.com/office/powerpoint/2010/main" val="76969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5C937DD-B73B-466F-AD68-BBF27A3E8761}"/>
              </a:ext>
            </a:extLst>
          </p:cNvPr>
          <p:cNvSpPr txBox="1"/>
          <p:nvPr/>
        </p:nvSpPr>
        <p:spPr>
          <a:xfrm>
            <a:off x="1108364" y="983673"/>
            <a:ext cx="8056418" cy="461665"/>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a:t>
            </a:r>
            <a:r>
              <a:rPr lang="en-US" altLang="zh-CN" sz="2400" b="1" dirty="0"/>
              <a:t> </a:t>
            </a:r>
            <a:r>
              <a:rPr lang="zh-CN" altLang="en-US" sz="2400" b="1" dirty="0"/>
              <a:t>真空中麦克斯韦方程组</a:t>
            </a:r>
          </a:p>
        </p:txBody>
      </p:sp>
      <p:sp>
        <p:nvSpPr>
          <p:cNvPr id="26" name="文本框 25">
            <a:extLst>
              <a:ext uri="{FF2B5EF4-FFF2-40B4-BE49-F238E27FC236}">
                <a16:creationId xmlns:a16="http://schemas.microsoft.com/office/drawing/2014/main" id="{BF918B7C-92F9-4E4A-9C32-17F7042C82BB}"/>
              </a:ext>
            </a:extLst>
          </p:cNvPr>
          <p:cNvSpPr txBox="1"/>
          <p:nvPr/>
        </p:nvSpPr>
        <p:spPr>
          <a:xfrm>
            <a:off x="1393965" y="1623502"/>
            <a:ext cx="3985279"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积分形式</a:t>
            </a:r>
          </a:p>
        </p:txBody>
      </p:sp>
      <p:pic>
        <p:nvPicPr>
          <p:cNvPr id="3" name="图片 2">
            <a:extLst>
              <a:ext uri="{FF2B5EF4-FFF2-40B4-BE49-F238E27FC236}">
                <a16:creationId xmlns:a16="http://schemas.microsoft.com/office/drawing/2014/main" id="{EA8A8294-528C-4DB0-B556-6AD067448BB4}"/>
              </a:ext>
            </a:extLst>
          </p:cNvPr>
          <p:cNvPicPr>
            <a:picLocks noChangeAspect="1"/>
          </p:cNvPicPr>
          <p:nvPr/>
        </p:nvPicPr>
        <p:blipFill>
          <a:blip r:embed="rId2"/>
          <a:stretch>
            <a:fillRect/>
          </a:stretch>
        </p:blipFill>
        <p:spPr>
          <a:xfrm>
            <a:off x="1504034" y="2210273"/>
            <a:ext cx="5954042" cy="4534903"/>
          </a:xfrm>
          <a:prstGeom prst="rect">
            <a:avLst/>
          </a:prstGeom>
        </p:spPr>
      </p:pic>
      <p:sp>
        <p:nvSpPr>
          <p:cNvPr id="12" name="文本框 11">
            <a:extLst>
              <a:ext uri="{FF2B5EF4-FFF2-40B4-BE49-F238E27FC236}">
                <a16:creationId xmlns:a16="http://schemas.microsoft.com/office/drawing/2014/main" id="{1FA11D4F-CF7B-42DC-9FA8-A28FD1DEF103}"/>
              </a:ext>
            </a:extLst>
          </p:cNvPr>
          <p:cNvSpPr txBox="1"/>
          <p:nvPr/>
        </p:nvSpPr>
        <p:spPr>
          <a:xfrm>
            <a:off x="7049727" y="5374779"/>
            <a:ext cx="4115956" cy="830997"/>
          </a:xfrm>
          <a:prstGeom prst="rect">
            <a:avLst/>
          </a:prstGeom>
          <a:solidFill>
            <a:schemeClr val="bg1"/>
          </a:solidFill>
        </p:spPr>
        <p:txBody>
          <a:bodyPr wrap="square" rtlCol="0">
            <a:spAutoFit/>
          </a:bodyPr>
          <a:lstStyle/>
          <a:p>
            <a:r>
              <a:rPr lang="zh-CN" altLang="en-US" sz="2400" dirty="0">
                <a:solidFill>
                  <a:srgbClr val="FF0000"/>
                </a:solidFill>
              </a:rPr>
              <a:t>讨论，什么时候用微分形式，什么时候用积分形式？</a:t>
            </a:r>
          </a:p>
        </p:txBody>
      </p:sp>
    </p:spTree>
    <p:extLst>
      <p:ext uri="{BB962C8B-B14F-4D97-AF65-F5344CB8AC3E}">
        <p14:creationId xmlns:p14="http://schemas.microsoft.com/office/powerpoint/2010/main" val="7682992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TotalTime>
  <Words>490</Words>
  <Application>Microsoft Office PowerPoint</Application>
  <PresentationFormat>宽屏</PresentationFormat>
  <Paragraphs>65</Paragraphs>
  <Slides>11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11</vt:i4>
      </vt:variant>
    </vt:vector>
  </HeadingPairs>
  <TitlesOfParts>
    <vt:vector size="18" baseType="lpstr">
      <vt:lpstr>等线</vt:lpstr>
      <vt:lpstr>等线 Light</vt:lpstr>
      <vt:lpstr>Arial</vt:lpstr>
      <vt:lpstr>Arial</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Yi</dc:creator>
  <cp:lastModifiedBy>刘 Yi</cp:lastModifiedBy>
  <cp:revision>215</cp:revision>
  <dcterms:created xsi:type="dcterms:W3CDTF">2020-02-17T08:29:38Z</dcterms:created>
  <dcterms:modified xsi:type="dcterms:W3CDTF">2020-03-02T02:01:42Z</dcterms:modified>
</cp:coreProperties>
</file>