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56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Yi" initials="刘" lastIdx="1" clrIdx="0">
    <p:extLst>
      <p:ext uri="{19B8F6BF-5375-455C-9EA6-DF929625EA0E}">
        <p15:presenceInfo xmlns:p15="http://schemas.microsoft.com/office/powerpoint/2012/main" userId="c6692f469169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1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4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7.wmf"/><Relationship Id="rId4" Type="http://schemas.openxmlformats.org/officeDocument/2006/relationships/image" Target="../media/image22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312FE-093D-4C46-98F6-491FC3883B5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87F0-5959-4B0E-B034-D6A72DF15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5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png"/><Relationship Id="rId4" Type="http://schemas.openxmlformats.org/officeDocument/2006/relationships/image" Target="../media/image32.jpg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w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3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2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jp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8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2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154815" y="1831035"/>
            <a:ext cx="80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1.3 </a:t>
            </a:r>
            <a:r>
              <a:rPr lang="zh-CN" altLang="en-US" sz="5400" b="1" dirty="0"/>
              <a:t>介质的电磁性质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介质的磁化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28506" y="1518674"/>
            <a:ext cx="281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介质磁化过程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08517E-CA79-485F-8483-6DC2BC31FE22}"/>
              </a:ext>
            </a:extLst>
          </p:cNvPr>
          <p:cNvSpPr/>
          <p:nvPr/>
        </p:nvSpPr>
        <p:spPr>
          <a:xfrm>
            <a:off x="7264507" y="3976554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物质的磁性是由分子电流定向排列产生的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BF3DA-045A-442B-8AAB-DBBCC624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69" y="2094500"/>
            <a:ext cx="2222614" cy="1257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D89762-A406-44A6-8C64-AEB865224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75" y="2073290"/>
            <a:ext cx="2294307" cy="1299779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91B1E4F7-C750-49F2-BEA7-145D2B35AC3E}"/>
              </a:ext>
            </a:extLst>
          </p:cNvPr>
          <p:cNvSpPr/>
          <p:nvPr/>
        </p:nvSpPr>
        <p:spPr>
          <a:xfrm>
            <a:off x="4670370" y="2492348"/>
            <a:ext cx="59366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062EE0-FF2A-46A3-A521-46FEED122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634" y="3315934"/>
            <a:ext cx="4426177" cy="14605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56B9122-28AD-4AAF-A844-EDA2506EBACF}"/>
              </a:ext>
            </a:extLst>
          </p:cNvPr>
          <p:cNvSpPr txBox="1"/>
          <p:nvPr/>
        </p:nvSpPr>
        <p:spPr>
          <a:xfrm>
            <a:off x="1328505" y="4824604"/>
            <a:ext cx="281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磁化强度矢量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398C02D-67A6-408D-BBCC-E286AB77A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48498"/>
              </p:ext>
            </p:extLst>
          </p:nvPr>
        </p:nvGraphicFramePr>
        <p:xfrm>
          <a:off x="3135022" y="4970576"/>
          <a:ext cx="174942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Equation" r:id="rId6" imgW="711000" imgH="520560" progId="Equation.DSMT4">
                  <p:embed/>
                </p:oleObj>
              </mc:Choice>
              <mc:Fallback>
                <p:oleObj name="Equation" r:id="rId6" imgW="711000" imgH="520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E5B2213-837A-45AE-A234-710851A93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22" y="4970576"/>
                        <a:ext cx="1749425" cy="1277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C60756D8-6E29-4373-8904-205210AFF416}"/>
              </a:ext>
            </a:extLst>
          </p:cNvPr>
          <p:cNvSpPr txBox="1"/>
          <p:nvPr/>
        </p:nvSpPr>
        <p:spPr>
          <a:xfrm>
            <a:off x="5264038" y="5166011"/>
            <a:ext cx="474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物理意义：衡量介质磁化的程度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BFA133-087C-4F51-9711-18DAE43F718F}"/>
              </a:ext>
            </a:extLst>
          </p:cNvPr>
          <p:cNvSpPr txBox="1"/>
          <p:nvPr/>
        </p:nvSpPr>
        <p:spPr>
          <a:xfrm>
            <a:off x="1328505" y="6229897"/>
            <a:ext cx="650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若为同种分子，且磁偶极矩大小与方向相同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9B912DB-B5B4-4792-93F8-E03524D18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583621"/>
              </p:ext>
            </p:extLst>
          </p:nvPr>
        </p:nvGraphicFramePr>
        <p:xfrm>
          <a:off x="7829549" y="6138828"/>
          <a:ext cx="13446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8" imgW="545760" imgH="215640" progId="Equation.DSMT4">
                  <p:embed/>
                </p:oleObj>
              </mc:Choice>
              <mc:Fallback>
                <p:oleObj name="Equation" r:id="rId8" imgW="545760" imgH="215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7D80317-7851-4E71-B0B1-ECD6F0197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49" y="6138828"/>
                        <a:ext cx="1344613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80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磁化电流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50299" y="1540451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通过面</a:t>
            </a:r>
            <a:r>
              <a:rPr lang="en-US" altLang="zh-CN" sz="2400" dirty="0"/>
              <a:t>s</a:t>
            </a:r>
            <a:r>
              <a:rPr lang="zh-CN" altLang="en-US" sz="2400" dirty="0"/>
              <a:t>的磁化电流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8F0723-EC37-4794-A9BD-58412638F736}"/>
              </a:ext>
            </a:extLst>
          </p:cNvPr>
          <p:cNvSpPr txBox="1"/>
          <p:nvPr/>
        </p:nvSpPr>
        <p:spPr>
          <a:xfrm>
            <a:off x="1350299" y="4925927"/>
            <a:ext cx="50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穿过面</a:t>
            </a:r>
            <a:r>
              <a:rPr lang="en-US" altLang="zh-CN" sz="2400" dirty="0"/>
              <a:t>S</a:t>
            </a:r>
            <a:r>
              <a:rPr lang="zh-CN" altLang="en-US" sz="2400" dirty="0"/>
              <a:t>的总磁化电流为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A761E3A-5D47-470C-89CA-7014B48EF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02583"/>
              </p:ext>
            </p:extLst>
          </p:nvPr>
        </p:nvGraphicFramePr>
        <p:xfrm>
          <a:off x="1906372" y="5387592"/>
          <a:ext cx="56070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" name="Equation" r:id="rId3" imgW="2273040" imgH="291960" progId="Equation.DSMT4">
                  <p:embed/>
                </p:oleObj>
              </mc:Choice>
              <mc:Fallback>
                <p:oleObj name="Equation" r:id="rId3" imgW="2273040" imgH="2919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372" y="5387592"/>
                        <a:ext cx="5607050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126FAF-BB3D-4D32-9583-9F10343DED64}"/>
              </a:ext>
            </a:extLst>
          </p:cNvPr>
          <p:cNvGrpSpPr/>
          <p:nvPr/>
        </p:nvGrpSpPr>
        <p:grpSpPr>
          <a:xfrm>
            <a:off x="1583775" y="2052730"/>
            <a:ext cx="3215627" cy="2096506"/>
            <a:chOff x="1583775" y="2052730"/>
            <a:chExt cx="3215627" cy="2096506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B0CBC99-8072-4954-AE4C-23E102CB75A4}"/>
                </a:ext>
              </a:extLst>
            </p:cNvPr>
            <p:cNvGrpSpPr/>
            <p:nvPr/>
          </p:nvGrpSpPr>
          <p:grpSpPr>
            <a:xfrm>
              <a:off x="2400781" y="3574389"/>
              <a:ext cx="428857" cy="217861"/>
              <a:chOff x="1564308" y="2636044"/>
              <a:chExt cx="428857" cy="217861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38C12D0A-5447-463F-9E9A-33F9277239A4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E5F3DFF8-F28F-445D-A0E7-F38AFB874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2F0828A-A38E-4274-8982-E29E20C7361C}"/>
                </a:ext>
              </a:extLst>
            </p:cNvPr>
            <p:cNvGrpSpPr/>
            <p:nvPr/>
          </p:nvGrpSpPr>
          <p:grpSpPr>
            <a:xfrm>
              <a:off x="2181462" y="3203638"/>
              <a:ext cx="428857" cy="217861"/>
              <a:chOff x="1564308" y="2636044"/>
              <a:chExt cx="428857" cy="217861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F0036441-2FA3-4148-A0F6-A623F1C5AB4A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1859808B-1494-4D71-9535-DA510A9A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FD4899A-EF13-4130-AE03-22732EDFE169}"/>
                </a:ext>
              </a:extLst>
            </p:cNvPr>
            <p:cNvGrpSpPr/>
            <p:nvPr/>
          </p:nvGrpSpPr>
          <p:grpSpPr>
            <a:xfrm>
              <a:off x="2303585" y="2718738"/>
              <a:ext cx="428857" cy="217861"/>
              <a:chOff x="1564308" y="2636044"/>
              <a:chExt cx="428857" cy="217861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594716F-AA33-49B4-8498-685989B1F655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7715DEF3-065E-4D2B-BC17-DA6AC660E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ED7FDF8-66D9-4ED8-9DC8-A089D1C8CFD6}"/>
                </a:ext>
              </a:extLst>
            </p:cNvPr>
            <p:cNvGrpSpPr/>
            <p:nvPr/>
          </p:nvGrpSpPr>
          <p:grpSpPr>
            <a:xfrm>
              <a:off x="3405387" y="3827686"/>
              <a:ext cx="428857" cy="217861"/>
              <a:chOff x="1564308" y="2636044"/>
              <a:chExt cx="428857" cy="217861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20D592A-7B5C-4E0E-81A1-B67ECED665AC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FF1CCE00-25D5-42BD-BD86-C08D8FC96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746E671-7EF7-45FE-A869-9CD1160AA9BD}"/>
                </a:ext>
              </a:extLst>
            </p:cNvPr>
            <p:cNvGrpSpPr/>
            <p:nvPr/>
          </p:nvGrpSpPr>
          <p:grpSpPr>
            <a:xfrm>
              <a:off x="3825626" y="3411458"/>
              <a:ext cx="428857" cy="217861"/>
              <a:chOff x="1564308" y="2636044"/>
              <a:chExt cx="428857" cy="217861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402A3C0-00E1-4FB9-A0AF-F80302E1AF03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119F66EE-BD68-4014-B4D0-8B8AA56E4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1F46B52-3871-4C93-8BF1-458D03C866E4}"/>
                </a:ext>
              </a:extLst>
            </p:cNvPr>
            <p:cNvGrpSpPr/>
            <p:nvPr/>
          </p:nvGrpSpPr>
          <p:grpSpPr>
            <a:xfrm>
              <a:off x="3890188" y="2606950"/>
              <a:ext cx="428857" cy="217861"/>
              <a:chOff x="1564308" y="2636044"/>
              <a:chExt cx="428857" cy="217861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EAD8D5D-BEA4-4691-9D13-C62D541C3153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93392AD6-0069-47FC-B00A-6F50AEE27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8645C23-CA6A-48E3-925D-78B37191003B}"/>
                </a:ext>
              </a:extLst>
            </p:cNvPr>
            <p:cNvSpPr/>
            <p:nvPr/>
          </p:nvSpPr>
          <p:spPr>
            <a:xfrm>
              <a:off x="2228968" y="2230906"/>
              <a:ext cx="1842969" cy="1767401"/>
            </a:xfrm>
            <a:custGeom>
              <a:avLst/>
              <a:gdLst>
                <a:gd name="connsiteX0" fmla="*/ 244366 w 1842969"/>
                <a:gd name="connsiteY0" fmla="*/ 1388105 h 1767401"/>
                <a:gd name="connsiteX1" fmla="*/ 280085 w 1842969"/>
                <a:gd name="connsiteY1" fmla="*/ 1445255 h 1767401"/>
                <a:gd name="connsiteX2" fmla="*/ 544403 w 1842969"/>
                <a:gd name="connsiteY2" fmla="*/ 1659568 h 1767401"/>
                <a:gd name="connsiteX3" fmla="*/ 1287353 w 1842969"/>
                <a:gd name="connsiteY3" fmla="*/ 1738149 h 1767401"/>
                <a:gd name="connsiteX4" fmla="*/ 1765985 w 1842969"/>
                <a:gd name="connsiteY4" fmla="*/ 1166649 h 1767401"/>
                <a:gd name="connsiteX5" fmla="*/ 1751697 w 1842969"/>
                <a:gd name="connsiteY5" fmla="*/ 209387 h 1767401"/>
                <a:gd name="connsiteX6" fmla="*/ 894447 w 1842969"/>
                <a:gd name="connsiteY6" fmla="*/ 16505 h 1767401"/>
                <a:gd name="connsiteX7" fmla="*/ 358666 w 1842969"/>
                <a:gd name="connsiteY7" fmla="*/ 487993 h 1767401"/>
                <a:gd name="connsiteX8" fmla="*/ 1478 w 1842969"/>
                <a:gd name="connsiteY8" fmla="*/ 923762 h 1767401"/>
                <a:gd name="connsiteX9" fmla="*/ 244366 w 1842969"/>
                <a:gd name="connsiteY9" fmla="*/ 1388105 h 176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969" h="1767401">
                  <a:moveTo>
                    <a:pt x="244366" y="1388105"/>
                  </a:moveTo>
                  <a:cubicBezTo>
                    <a:pt x="290801" y="1475021"/>
                    <a:pt x="230079" y="1400011"/>
                    <a:pt x="280085" y="1445255"/>
                  </a:cubicBezTo>
                  <a:cubicBezTo>
                    <a:pt x="330091" y="1490499"/>
                    <a:pt x="376525" y="1610752"/>
                    <a:pt x="544403" y="1659568"/>
                  </a:cubicBezTo>
                  <a:cubicBezTo>
                    <a:pt x="712281" y="1708384"/>
                    <a:pt x="1083756" y="1820302"/>
                    <a:pt x="1287353" y="1738149"/>
                  </a:cubicBezTo>
                  <a:cubicBezTo>
                    <a:pt x="1490950" y="1655996"/>
                    <a:pt x="1688594" y="1421443"/>
                    <a:pt x="1765985" y="1166649"/>
                  </a:cubicBezTo>
                  <a:cubicBezTo>
                    <a:pt x="1843376" y="911855"/>
                    <a:pt x="1896953" y="401078"/>
                    <a:pt x="1751697" y="209387"/>
                  </a:cubicBezTo>
                  <a:cubicBezTo>
                    <a:pt x="1606441" y="17696"/>
                    <a:pt x="1126619" y="-29929"/>
                    <a:pt x="894447" y="16505"/>
                  </a:cubicBezTo>
                  <a:cubicBezTo>
                    <a:pt x="662275" y="62939"/>
                    <a:pt x="507494" y="336784"/>
                    <a:pt x="358666" y="487993"/>
                  </a:cubicBezTo>
                  <a:cubicBezTo>
                    <a:pt x="209838" y="639202"/>
                    <a:pt x="22909" y="773743"/>
                    <a:pt x="1478" y="923762"/>
                  </a:cubicBezTo>
                  <a:cubicBezTo>
                    <a:pt x="-19953" y="1073781"/>
                    <a:pt x="197931" y="1301189"/>
                    <a:pt x="244366" y="1388105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951D6DD-14ED-4F94-B1C3-453C190F1E4C}"/>
                </a:ext>
              </a:extLst>
            </p:cNvPr>
            <p:cNvGrpSpPr/>
            <p:nvPr/>
          </p:nvGrpSpPr>
          <p:grpSpPr>
            <a:xfrm>
              <a:off x="1806146" y="2643342"/>
              <a:ext cx="428857" cy="217861"/>
              <a:chOff x="1564308" y="2636044"/>
              <a:chExt cx="428857" cy="21786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67FF5E3-317F-4A78-B19D-8503D81D8C4B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366C99A-042D-4BBA-B5AE-4917AFC6D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F26A9BB-9D81-4168-919A-E6C20E31B64F}"/>
                </a:ext>
              </a:extLst>
            </p:cNvPr>
            <p:cNvGrpSpPr/>
            <p:nvPr/>
          </p:nvGrpSpPr>
          <p:grpSpPr>
            <a:xfrm>
              <a:off x="1583775" y="3072345"/>
              <a:ext cx="428857" cy="217861"/>
              <a:chOff x="1564308" y="2636044"/>
              <a:chExt cx="428857" cy="21786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EB818D2-98EE-4BF6-83DF-77DF0222ADCC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8D2D05C-F638-4783-95F4-A9DB3386C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85E1E5B-E1DA-4C6F-9FC1-3A299941BEEC}"/>
                </a:ext>
              </a:extLst>
            </p:cNvPr>
            <p:cNvGrpSpPr/>
            <p:nvPr/>
          </p:nvGrpSpPr>
          <p:grpSpPr>
            <a:xfrm>
              <a:off x="1906372" y="3813035"/>
              <a:ext cx="428857" cy="217861"/>
              <a:chOff x="1564308" y="2636044"/>
              <a:chExt cx="428857" cy="217861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D87572F-98A0-4A55-BF7B-C36FCEE7ECBD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9F70D50B-E4D8-4CC5-963D-E92B82326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919C72-6CEA-413C-92C8-37E47568AE58}"/>
                </a:ext>
              </a:extLst>
            </p:cNvPr>
            <p:cNvGrpSpPr/>
            <p:nvPr/>
          </p:nvGrpSpPr>
          <p:grpSpPr>
            <a:xfrm>
              <a:off x="2370379" y="2101301"/>
              <a:ext cx="428857" cy="217861"/>
              <a:chOff x="1564308" y="2636044"/>
              <a:chExt cx="428857" cy="217861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FDA012-B417-4C9C-9C92-127A4A8851CC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71A7BE6-5EDE-4757-AF9B-7B36A706C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6330673-4C19-4326-BF2A-BFD7BEF584C2}"/>
                </a:ext>
              </a:extLst>
            </p:cNvPr>
            <p:cNvGrpSpPr/>
            <p:nvPr/>
          </p:nvGrpSpPr>
          <p:grpSpPr>
            <a:xfrm>
              <a:off x="3895222" y="2052730"/>
              <a:ext cx="428857" cy="217861"/>
              <a:chOff x="1564308" y="2636044"/>
              <a:chExt cx="428857" cy="21786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AD6606-B75D-4077-9549-EBDB4338F0E0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9345BFE-0E50-450C-950E-8F32A6B81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12E706-7362-4A75-9355-36C056F7B690}"/>
                </a:ext>
              </a:extLst>
            </p:cNvPr>
            <p:cNvGrpSpPr/>
            <p:nvPr/>
          </p:nvGrpSpPr>
          <p:grpSpPr>
            <a:xfrm>
              <a:off x="4370545" y="3131004"/>
              <a:ext cx="428857" cy="217861"/>
              <a:chOff x="1564308" y="2636044"/>
              <a:chExt cx="428857" cy="217861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0439EF8-0C1F-4ECB-AF56-AA987CD958ED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43E788E-5824-4B46-91D1-4C5A9A26E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56C6E04-0BE3-4608-B20E-628E4D2B2A92}"/>
                </a:ext>
              </a:extLst>
            </p:cNvPr>
            <p:cNvGrpSpPr/>
            <p:nvPr/>
          </p:nvGrpSpPr>
          <p:grpSpPr>
            <a:xfrm>
              <a:off x="3998236" y="3931375"/>
              <a:ext cx="428857" cy="217861"/>
              <a:chOff x="1564308" y="2636044"/>
              <a:chExt cx="428857" cy="217861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916995C-6A21-499C-927A-15AC80741255}"/>
                  </a:ext>
                </a:extLst>
              </p:cNvPr>
              <p:cNvSpPr/>
              <p:nvPr/>
            </p:nvSpPr>
            <p:spPr>
              <a:xfrm>
                <a:off x="1564308" y="2636044"/>
                <a:ext cx="428857" cy="196453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D7232DC-CAA7-4D23-8108-260D01EBF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924" y="2825135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41D5052-03DA-4D0D-A502-24C3F3FB9494}"/>
                </a:ext>
              </a:extLst>
            </p:cNvPr>
            <p:cNvGrpSpPr/>
            <p:nvPr/>
          </p:nvGrpSpPr>
          <p:grpSpPr>
            <a:xfrm>
              <a:off x="2907506" y="2528019"/>
              <a:ext cx="395288" cy="304260"/>
              <a:chOff x="2907506" y="2528019"/>
              <a:chExt cx="395288" cy="30426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8283AF7-57AA-4DD6-B0E6-F771AEAD48F9}"/>
                  </a:ext>
                </a:extLst>
              </p:cNvPr>
              <p:cNvSpPr/>
              <p:nvPr/>
            </p:nvSpPr>
            <p:spPr>
              <a:xfrm>
                <a:off x="2907506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1F0CF2A-12C6-47D9-A9A5-433218D5C2FD}"/>
                  </a:ext>
                </a:extLst>
              </p:cNvPr>
              <p:cNvSpPr/>
              <p:nvPr/>
            </p:nvSpPr>
            <p:spPr>
              <a:xfrm>
                <a:off x="3181350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12D182AD-CB31-4F3B-B0B4-5333A6B92C3E}"/>
                  </a:ext>
                </a:extLst>
              </p:cNvPr>
              <p:cNvSpPr/>
              <p:nvPr/>
            </p:nvSpPr>
            <p:spPr>
              <a:xfrm rot="10800000">
                <a:off x="2954687" y="2528019"/>
                <a:ext cx="302922" cy="297115"/>
              </a:xfrm>
              <a:prstGeom prst="arc">
                <a:avLst>
                  <a:gd name="adj1" fmla="val 11196362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FFA183E-74C1-4050-9DFD-885C7A9F7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3649" y="2803509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463C4AA-403B-4875-A0E8-D6520BA02C9D}"/>
                </a:ext>
              </a:extLst>
            </p:cNvPr>
            <p:cNvGrpSpPr/>
            <p:nvPr/>
          </p:nvGrpSpPr>
          <p:grpSpPr>
            <a:xfrm>
              <a:off x="3352049" y="2803509"/>
              <a:ext cx="395288" cy="304260"/>
              <a:chOff x="2907506" y="2528019"/>
              <a:chExt cx="395288" cy="30426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9D84AB9-16E0-42AE-B57C-3B83901FCE6C}"/>
                  </a:ext>
                </a:extLst>
              </p:cNvPr>
              <p:cNvSpPr/>
              <p:nvPr/>
            </p:nvSpPr>
            <p:spPr>
              <a:xfrm>
                <a:off x="2907506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3B61640-4532-4EC0-88ED-56D5AB3A7D52}"/>
                  </a:ext>
                </a:extLst>
              </p:cNvPr>
              <p:cNvSpPr/>
              <p:nvPr/>
            </p:nvSpPr>
            <p:spPr>
              <a:xfrm>
                <a:off x="3181350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弧形 52">
                <a:extLst>
                  <a:ext uri="{FF2B5EF4-FFF2-40B4-BE49-F238E27FC236}">
                    <a16:creationId xmlns:a16="http://schemas.microsoft.com/office/drawing/2014/main" id="{6A9439D1-352D-433A-B9D2-4685CBD51BE3}"/>
                  </a:ext>
                </a:extLst>
              </p:cNvPr>
              <p:cNvSpPr/>
              <p:nvPr/>
            </p:nvSpPr>
            <p:spPr>
              <a:xfrm rot="10800000">
                <a:off x="2954687" y="2528019"/>
                <a:ext cx="302922" cy="297115"/>
              </a:xfrm>
              <a:prstGeom prst="arc">
                <a:avLst>
                  <a:gd name="adj1" fmla="val 11196362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1D7E42F-8D82-4C4F-90E4-EB0D12DFF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3649" y="2803509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04696E1-D869-4291-93E9-580E8192E319}"/>
                </a:ext>
              </a:extLst>
            </p:cNvPr>
            <p:cNvGrpSpPr/>
            <p:nvPr/>
          </p:nvGrpSpPr>
          <p:grpSpPr>
            <a:xfrm>
              <a:off x="2616455" y="2930239"/>
              <a:ext cx="395288" cy="304260"/>
              <a:chOff x="2907506" y="2528019"/>
              <a:chExt cx="395288" cy="304260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D56819B-996C-4851-8737-1B257A8F5E6F}"/>
                  </a:ext>
                </a:extLst>
              </p:cNvPr>
              <p:cNvSpPr/>
              <p:nvPr/>
            </p:nvSpPr>
            <p:spPr>
              <a:xfrm>
                <a:off x="2907506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2AE4022-5607-4BC5-803C-81DE79094131}"/>
                  </a:ext>
                </a:extLst>
              </p:cNvPr>
              <p:cNvSpPr/>
              <p:nvPr/>
            </p:nvSpPr>
            <p:spPr>
              <a:xfrm>
                <a:off x="3181350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1EC4E1D2-92DF-402B-B7ED-E26B35E68E5D}"/>
                  </a:ext>
                </a:extLst>
              </p:cNvPr>
              <p:cNvSpPr/>
              <p:nvPr/>
            </p:nvSpPr>
            <p:spPr>
              <a:xfrm rot="10800000">
                <a:off x="2954687" y="2528019"/>
                <a:ext cx="302922" cy="297115"/>
              </a:xfrm>
              <a:prstGeom prst="arc">
                <a:avLst>
                  <a:gd name="adj1" fmla="val 11196362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68178576-0603-455B-A70E-10FCDA45D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3649" y="2803509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6B2C948-687F-4905-BDF1-B0B9BFD27ADD}"/>
                </a:ext>
              </a:extLst>
            </p:cNvPr>
            <p:cNvGrpSpPr/>
            <p:nvPr/>
          </p:nvGrpSpPr>
          <p:grpSpPr>
            <a:xfrm>
              <a:off x="3059965" y="3401686"/>
              <a:ext cx="395288" cy="304260"/>
              <a:chOff x="2907506" y="2528019"/>
              <a:chExt cx="395288" cy="304260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8CAEE0B-C80D-4F4A-9B63-B16859F5A207}"/>
                  </a:ext>
                </a:extLst>
              </p:cNvPr>
              <p:cNvSpPr/>
              <p:nvPr/>
            </p:nvSpPr>
            <p:spPr>
              <a:xfrm>
                <a:off x="2907506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3E81A0E-BCD1-4B16-B52A-2138C2085144}"/>
                  </a:ext>
                </a:extLst>
              </p:cNvPr>
              <p:cNvSpPr/>
              <p:nvPr/>
            </p:nvSpPr>
            <p:spPr>
              <a:xfrm>
                <a:off x="3181350" y="2636044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28584486-3C8E-4678-B559-FB98ADEAB0A5}"/>
                  </a:ext>
                </a:extLst>
              </p:cNvPr>
              <p:cNvSpPr/>
              <p:nvPr/>
            </p:nvSpPr>
            <p:spPr>
              <a:xfrm rot="10800000">
                <a:off x="2954687" y="2528019"/>
                <a:ext cx="302922" cy="297115"/>
              </a:xfrm>
              <a:prstGeom prst="arc">
                <a:avLst>
                  <a:gd name="adj1" fmla="val 11196362"/>
                  <a:gd name="adj2" fmla="val 0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8CCD95D-843E-42DC-BCB1-2043845B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3649" y="2803509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01D4528-C692-4958-9D2E-CD62841F355A}"/>
                </a:ext>
              </a:extLst>
            </p:cNvPr>
            <p:cNvCxnSpPr>
              <a:cxnSpLocks/>
            </p:cNvCxnSpPr>
            <p:nvPr/>
          </p:nvCxnSpPr>
          <p:spPr>
            <a:xfrm>
              <a:off x="4061041" y="2793200"/>
              <a:ext cx="151624" cy="287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E600258-6099-4FB7-B560-EEECC6E9C407}"/>
                </a:ext>
              </a:extLst>
            </p:cNvPr>
            <p:cNvGrpSpPr/>
            <p:nvPr/>
          </p:nvGrpSpPr>
          <p:grpSpPr>
            <a:xfrm>
              <a:off x="3784281" y="2494931"/>
              <a:ext cx="935475" cy="317171"/>
              <a:chOff x="3784281" y="2494931"/>
              <a:chExt cx="935475" cy="317171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3962F2B-2859-4BC0-8E59-9E61C48A129D}"/>
                  </a:ext>
                </a:extLst>
              </p:cNvPr>
              <p:cNvSpPr/>
              <p:nvPr/>
            </p:nvSpPr>
            <p:spPr>
              <a:xfrm>
                <a:off x="3784281" y="2630521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604DD5A8-979E-49AD-AB94-B70E46E9494C}"/>
                  </a:ext>
                </a:extLst>
              </p:cNvPr>
              <p:cNvSpPr/>
              <p:nvPr/>
            </p:nvSpPr>
            <p:spPr>
              <a:xfrm rot="10800000">
                <a:off x="3823631" y="2494931"/>
                <a:ext cx="896125" cy="317171"/>
              </a:xfrm>
              <a:prstGeom prst="arc">
                <a:avLst>
                  <a:gd name="adj1" fmla="val 19579983"/>
                  <a:gd name="adj2" fmla="val 21248795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92F2D43-08B3-4CC5-A13C-7497F3F5C011}"/>
                </a:ext>
              </a:extLst>
            </p:cNvPr>
            <p:cNvGrpSpPr/>
            <p:nvPr/>
          </p:nvGrpSpPr>
          <p:grpSpPr>
            <a:xfrm>
              <a:off x="3719604" y="3312145"/>
              <a:ext cx="935475" cy="317171"/>
              <a:chOff x="3784281" y="2494931"/>
              <a:chExt cx="935475" cy="317171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340559D-B089-4C09-B685-BA58AE82F883}"/>
                  </a:ext>
                </a:extLst>
              </p:cNvPr>
              <p:cNvSpPr/>
              <p:nvPr/>
            </p:nvSpPr>
            <p:spPr>
              <a:xfrm>
                <a:off x="3784281" y="2630521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49F7AA0E-BF64-428E-9DD2-C0B29DE2BA8A}"/>
                  </a:ext>
                </a:extLst>
              </p:cNvPr>
              <p:cNvSpPr/>
              <p:nvPr/>
            </p:nvSpPr>
            <p:spPr>
              <a:xfrm rot="10800000">
                <a:off x="3823631" y="2494931"/>
                <a:ext cx="896125" cy="317171"/>
              </a:xfrm>
              <a:prstGeom prst="arc">
                <a:avLst>
                  <a:gd name="adj1" fmla="val 19579983"/>
                  <a:gd name="adj2" fmla="val 21248795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6DC0E68-1FB1-411F-8515-C29B56EFC958}"/>
                </a:ext>
              </a:extLst>
            </p:cNvPr>
            <p:cNvGrpSpPr/>
            <p:nvPr/>
          </p:nvGrpSpPr>
          <p:grpSpPr>
            <a:xfrm>
              <a:off x="3279599" y="3728630"/>
              <a:ext cx="935475" cy="317171"/>
              <a:chOff x="3784281" y="2494931"/>
              <a:chExt cx="935475" cy="317171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BF713BD-AEC0-4C24-BF76-380F3638AC16}"/>
                  </a:ext>
                </a:extLst>
              </p:cNvPr>
              <p:cNvSpPr/>
              <p:nvPr/>
            </p:nvSpPr>
            <p:spPr>
              <a:xfrm>
                <a:off x="3784281" y="2630521"/>
                <a:ext cx="121444" cy="12144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307080B6-C0E5-4383-819D-0CD4867B9690}"/>
                  </a:ext>
                </a:extLst>
              </p:cNvPr>
              <p:cNvSpPr/>
              <p:nvPr/>
            </p:nvSpPr>
            <p:spPr>
              <a:xfrm rot="10800000">
                <a:off x="3823631" y="2494931"/>
                <a:ext cx="896125" cy="317171"/>
              </a:xfrm>
              <a:prstGeom prst="arc">
                <a:avLst>
                  <a:gd name="adj1" fmla="val 19579983"/>
                  <a:gd name="adj2" fmla="val 21248795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2A4E661-532C-4F64-A28D-62CF3473AC1B}"/>
                </a:ext>
              </a:extLst>
            </p:cNvPr>
            <p:cNvGrpSpPr/>
            <p:nvPr/>
          </p:nvGrpSpPr>
          <p:grpSpPr>
            <a:xfrm>
              <a:off x="1734527" y="2581757"/>
              <a:ext cx="983582" cy="328183"/>
              <a:chOff x="1734527" y="2581757"/>
              <a:chExt cx="983582" cy="328183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58BAD575-A94A-490F-BE45-D40D75785E8E}"/>
                  </a:ext>
                </a:extLst>
              </p:cNvPr>
              <p:cNvGrpSpPr/>
              <p:nvPr/>
            </p:nvGrpSpPr>
            <p:grpSpPr>
              <a:xfrm rot="369930" flipH="1">
                <a:off x="1734527" y="2581757"/>
                <a:ext cx="983582" cy="317171"/>
                <a:chOff x="3784281" y="2494931"/>
                <a:chExt cx="935475" cy="317171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52DB0EB4-7BFC-433B-997B-8F8B5834CF33}"/>
                    </a:ext>
                  </a:extLst>
                </p:cNvPr>
                <p:cNvSpPr/>
                <p:nvPr/>
              </p:nvSpPr>
              <p:spPr>
                <a:xfrm>
                  <a:off x="3784281" y="2630521"/>
                  <a:ext cx="121444" cy="12144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弧形 97">
                  <a:extLst>
                    <a:ext uri="{FF2B5EF4-FFF2-40B4-BE49-F238E27FC236}">
                      <a16:creationId xmlns:a16="http://schemas.microsoft.com/office/drawing/2014/main" id="{6BCDE0F0-50F3-4876-B2B0-DA2CB8BCB5CD}"/>
                    </a:ext>
                  </a:extLst>
                </p:cNvPr>
                <p:cNvSpPr/>
                <p:nvPr/>
              </p:nvSpPr>
              <p:spPr>
                <a:xfrm rot="10800000">
                  <a:off x="3823631" y="2494931"/>
                  <a:ext cx="896125" cy="317171"/>
                </a:xfrm>
                <a:prstGeom prst="arc">
                  <a:avLst>
                    <a:gd name="adj1" fmla="val 19510990"/>
                    <a:gd name="adj2" fmla="val 21248795"/>
                  </a:avLst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2BE35622-DE32-4ADB-B34C-BD3203455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403" y="2881170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D4EEA3E-A17C-4E47-9D38-18EC4DDC7B96}"/>
                </a:ext>
              </a:extLst>
            </p:cNvPr>
            <p:cNvGrpSpPr/>
            <p:nvPr/>
          </p:nvGrpSpPr>
          <p:grpSpPr>
            <a:xfrm>
              <a:off x="1650008" y="3084778"/>
              <a:ext cx="983582" cy="328183"/>
              <a:chOff x="1734527" y="2581757"/>
              <a:chExt cx="983582" cy="328183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8C345991-FC8D-4FFB-8944-6F99CF01725C}"/>
                  </a:ext>
                </a:extLst>
              </p:cNvPr>
              <p:cNvGrpSpPr/>
              <p:nvPr/>
            </p:nvGrpSpPr>
            <p:grpSpPr>
              <a:xfrm rot="369930" flipH="1">
                <a:off x="1734527" y="2581757"/>
                <a:ext cx="983582" cy="317171"/>
                <a:chOff x="3784281" y="2494931"/>
                <a:chExt cx="935475" cy="317171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998444DE-CEC3-47F1-B7FE-9853F04EEDAA}"/>
                    </a:ext>
                  </a:extLst>
                </p:cNvPr>
                <p:cNvSpPr/>
                <p:nvPr/>
              </p:nvSpPr>
              <p:spPr>
                <a:xfrm>
                  <a:off x="3784281" y="2630521"/>
                  <a:ext cx="121444" cy="12144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弧形 103">
                  <a:extLst>
                    <a:ext uri="{FF2B5EF4-FFF2-40B4-BE49-F238E27FC236}">
                      <a16:creationId xmlns:a16="http://schemas.microsoft.com/office/drawing/2014/main" id="{A7DC02F2-E84A-47C8-8FC5-BAE6C4BD6E65}"/>
                    </a:ext>
                  </a:extLst>
                </p:cNvPr>
                <p:cNvSpPr/>
                <p:nvPr/>
              </p:nvSpPr>
              <p:spPr>
                <a:xfrm rot="10800000">
                  <a:off x="3823631" y="2494931"/>
                  <a:ext cx="896125" cy="317171"/>
                </a:xfrm>
                <a:prstGeom prst="arc">
                  <a:avLst>
                    <a:gd name="adj1" fmla="val 19510990"/>
                    <a:gd name="adj2" fmla="val 21248795"/>
                  </a:avLst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7EA1BE7B-69F5-43F8-9E34-2CC598066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403" y="2881170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1F04957-7E63-4C8E-975F-67A55089952C}"/>
                </a:ext>
              </a:extLst>
            </p:cNvPr>
            <p:cNvGrpSpPr/>
            <p:nvPr/>
          </p:nvGrpSpPr>
          <p:grpSpPr>
            <a:xfrm>
              <a:off x="1831834" y="3456112"/>
              <a:ext cx="983582" cy="328183"/>
              <a:chOff x="1734527" y="2581757"/>
              <a:chExt cx="983582" cy="328183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801A57F-60AC-474B-BD94-CAB1D6AAB1C5}"/>
                  </a:ext>
                </a:extLst>
              </p:cNvPr>
              <p:cNvGrpSpPr/>
              <p:nvPr/>
            </p:nvGrpSpPr>
            <p:grpSpPr>
              <a:xfrm rot="369930" flipH="1">
                <a:off x="1734527" y="2581757"/>
                <a:ext cx="983582" cy="317171"/>
                <a:chOff x="3784281" y="2494931"/>
                <a:chExt cx="935475" cy="317171"/>
              </a:xfrm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43061804-9401-4C51-ADFD-B2C63450AA41}"/>
                    </a:ext>
                  </a:extLst>
                </p:cNvPr>
                <p:cNvSpPr/>
                <p:nvPr/>
              </p:nvSpPr>
              <p:spPr>
                <a:xfrm>
                  <a:off x="3784281" y="2630521"/>
                  <a:ext cx="121444" cy="12144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弧形 111">
                  <a:extLst>
                    <a:ext uri="{FF2B5EF4-FFF2-40B4-BE49-F238E27FC236}">
                      <a16:creationId xmlns:a16="http://schemas.microsoft.com/office/drawing/2014/main" id="{88BA26A6-CEEE-488C-A129-8B109DCC8A83}"/>
                    </a:ext>
                  </a:extLst>
                </p:cNvPr>
                <p:cNvSpPr/>
                <p:nvPr/>
              </p:nvSpPr>
              <p:spPr>
                <a:xfrm rot="10800000">
                  <a:off x="3823631" y="2494931"/>
                  <a:ext cx="896125" cy="317171"/>
                </a:xfrm>
                <a:prstGeom prst="arc">
                  <a:avLst>
                    <a:gd name="adj1" fmla="val 19510990"/>
                    <a:gd name="adj2" fmla="val 21248795"/>
                  </a:avLst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D5E62EA1-4D25-4B9D-BD57-1D8503C66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403" y="2881170"/>
                <a:ext cx="151624" cy="287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61EF9DD-4B24-4F3A-8994-E9111EACDC11}"/>
              </a:ext>
            </a:extLst>
          </p:cNvPr>
          <p:cNvSpPr txBox="1"/>
          <p:nvPr/>
        </p:nvSpPr>
        <p:spPr>
          <a:xfrm>
            <a:off x="5167923" y="1980339"/>
            <a:ext cx="574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提问，哪里的分子电流可以有效通过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70C0376-921C-496B-950F-032B3FB2B4A0}"/>
              </a:ext>
            </a:extLst>
          </p:cNvPr>
          <p:cNvSpPr txBox="1"/>
          <p:nvPr/>
        </p:nvSpPr>
        <p:spPr>
          <a:xfrm>
            <a:off x="5139778" y="2614370"/>
            <a:ext cx="574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穿过面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的总磁化电流为边界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zh-CN" altLang="en-US" sz="2400" dirty="0">
                <a:solidFill>
                  <a:srgbClr val="FF0000"/>
                </a:solidFill>
              </a:rPr>
              <a:t>串联的 分子数目乘以每个分子的电流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CA821D8-8E8D-4F4A-8128-BCCF68BB0A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32" b="7685"/>
          <a:stretch/>
        </p:blipFill>
        <p:spPr>
          <a:xfrm>
            <a:off x="7729758" y="3413256"/>
            <a:ext cx="1594496" cy="2788019"/>
          </a:xfrm>
          <a:prstGeom prst="rect">
            <a:avLst/>
          </a:prstGeom>
        </p:spPr>
      </p:pic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004B8EA-6C04-4824-BF8A-2B21DB60BB93}"/>
              </a:ext>
            </a:extLst>
          </p:cNvPr>
          <p:cNvGrpSpPr/>
          <p:nvPr/>
        </p:nvGrpSpPr>
        <p:grpSpPr>
          <a:xfrm>
            <a:off x="1350299" y="4219768"/>
            <a:ext cx="3158862" cy="548646"/>
            <a:chOff x="1350299" y="4219768"/>
            <a:chExt cx="3158862" cy="548646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71E26B25-E356-4133-A9E7-ED9C76607CA9}"/>
                </a:ext>
              </a:extLst>
            </p:cNvPr>
            <p:cNvSpPr txBox="1"/>
            <p:nvPr/>
          </p:nvSpPr>
          <p:spPr>
            <a:xfrm>
              <a:off x="1350299" y="4306749"/>
              <a:ext cx="315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2400" dirty="0"/>
                <a:t>     </a:t>
              </a:r>
              <a:r>
                <a:rPr lang="zh-CN" altLang="en-US" sz="2400" dirty="0"/>
                <a:t>串联的分子数为</a:t>
              </a:r>
            </a:p>
          </p:txBody>
        </p:sp>
        <p:graphicFrame>
          <p:nvGraphicFramePr>
            <p:cNvPr id="119" name="对象 118">
              <a:extLst>
                <a:ext uri="{FF2B5EF4-FFF2-40B4-BE49-F238E27FC236}">
                  <a16:creationId xmlns:a16="http://schemas.microsoft.com/office/drawing/2014/main" id="{5B5A9FEA-EBBB-488D-9A83-2770C507F8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383286"/>
                </p:ext>
              </p:extLst>
            </p:nvPr>
          </p:nvGraphicFramePr>
          <p:xfrm>
            <a:off x="1761807" y="4219768"/>
            <a:ext cx="50165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1" name="Equation" r:id="rId6" imgW="203040" imgH="215640" progId="Equation.DSMT4">
                    <p:embed/>
                  </p:oleObj>
                </mc:Choice>
                <mc:Fallback>
                  <p:oleObj name="Equation" r:id="rId6" imgW="203040" imgH="21564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A761E3A-5D47-470C-89CA-7014B48EF7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807" y="4219768"/>
                          <a:ext cx="501650" cy="5318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id="{EE12BA8D-0A9D-4C14-8BE7-4F0CB642E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74340"/>
              </p:ext>
            </p:extLst>
          </p:nvPr>
        </p:nvGraphicFramePr>
        <p:xfrm>
          <a:off x="4577653" y="4197561"/>
          <a:ext cx="10017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2" name="Equation" r:id="rId8" imgW="406080" imgH="215640" progId="Equation.DSMT4">
                  <p:embed/>
                </p:oleObj>
              </mc:Choice>
              <mc:Fallback>
                <p:oleObj name="Equation" r:id="rId8" imgW="406080" imgH="215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653" y="4197561"/>
                        <a:ext cx="1001713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D4864B96-AD7E-4CDB-9264-204F63298ACC}"/>
              </a:ext>
            </a:extLst>
          </p:cNvPr>
          <p:cNvSpPr txBox="1"/>
          <p:nvPr/>
        </p:nvSpPr>
        <p:spPr>
          <a:xfrm>
            <a:off x="1350299" y="6245150"/>
            <a:ext cx="253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磁化电流密度</a:t>
            </a:r>
          </a:p>
        </p:txBody>
      </p:sp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42CBDC0E-CE0B-416E-97CE-02BBEA3B3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38928"/>
              </p:ext>
            </p:extLst>
          </p:nvPr>
        </p:nvGraphicFramePr>
        <p:xfrm>
          <a:off x="3964242" y="6183209"/>
          <a:ext cx="19097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3" name="Equation" r:id="rId10" imgW="774360" imgH="253800" progId="Equation.DSMT4">
                  <p:embed/>
                </p:oleObj>
              </mc:Choice>
              <mc:Fallback>
                <p:oleObj name="Equation" r:id="rId10" imgW="77436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242" y="6183209"/>
                        <a:ext cx="1909762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文本框 123">
            <a:extLst>
              <a:ext uri="{FF2B5EF4-FFF2-40B4-BE49-F238E27FC236}">
                <a16:creationId xmlns:a16="http://schemas.microsoft.com/office/drawing/2014/main" id="{D1BD78F8-82EA-415C-9C3F-DD681F6752CE}"/>
              </a:ext>
            </a:extLst>
          </p:cNvPr>
          <p:cNvSpPr txBox="1"/>
          <p:nvPr/>
        </p:nvSpPr>
        <p:spPr>
          <a:xfrm>
            <a:off x="6031706" y="6330805"/>
            <a:ext cx="239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提问，自己推导</a:t>
            </a:r>
          </a:p>
        </p:txBody>
      </p:sp>
    </p:spTree>
    <p:extLst>
      <p:ext uri="{BB962C8B-B14F-4D97-AF65-F5344CB8AC3E}">
        <p14:creationId xmlns:p14="http://schemas.microsoft.com/office/powerpoint/2010/main" val="191144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极化电流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50298" y="1547703"/>
            <a:ext cx="1005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产生原因  介质的极化程度随时间变化，极化分子正负中心产生移动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4864B96-AD7E-4CDB-9264-204F63298ACC}"/>
              </a:ext>
            </a:extLst>
          </p:cNvPr>
          <p:cNvSpPr txBox="1"/>
          <p:nvPr/>
        </p:nvSpPr>
        <p:spPr>
          <a:xfrm>
            <a:off x="1350298" y="5476638"/>
            <a:ext cx="254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极化电流密度</a:t>
            </a:r>
          </a:p>
        </p:txBody>
      </p:sp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42CBDC0E-CE0B-416E-97CE-02BBEA3B3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73128"/>
              </p:ext>
            </p:extLst>
          </p:nvPr>
        </p:nvGraphicFramePr>
        <p:xfrm>
          <a:off x="4156654" y="5448774"/>
          <a:ext cx="27559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Equation" r:id="rId3" imgW="1117440" imgH="520560" progId="Equation.DSMT4">
                  <p:embed/>
                </p:oleObj>
              </mc:Choice>
              <mc:Fallback>
                <p:oleObj name="Equation" r:id="rId3" imgW="1117440" imgH="520560" progId="Equation.DSMT4">
                  <p:embed/>
                  <p:pic>
                    <p:nvPicPr>
                      <p:cNvPr id="123" name="对象 122">
                        <a:extLst>
                          <a:ext uri="{FF2B5EF4-FFF2-40B4-BE49-F238E27FC236}">
                            <a16:creationId xmlns:a16="http://schemas.microsoft.com/office/drawing/2014/main" id="{42CBDC0E-CE0B-416E-97CE-02BBEA3B3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654" y="5448774"/>
                        <a:ext cx="2755900" cy="1284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>
            <a:extLst>
              <a:ext uri="{FF2B5EF4-FFF2-40B4-BE49-F238E27FC236}">
                <a16:creationId xmlns:a16="http://schemas.microsoft.com/office/drawing/2014/main" id="{0772312C-11B4-4446-AF3D-413BB4DE6A1B}"/>
              </a:ext>
            </a:extLst>
          </p:cNvPr>
          <p:cNvSpPr txBox="1"/>
          <p:nvPr/>
        </p:nvSpPr>
        <p:spPr>
          <a:xfrm>
            <a:off x="1336592" y="2124446"/>
            <a:ext cx="393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电偶极矩公式另一种形式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A91F23-9A20-411B-80EA-75D8A36082B6}"/>
              </a:ext>
            </a:extLst>
          </p:cNvPr>
          <p:cNvGrpSpPr/>
          <p:nvPr/>
        </p:nvGrpSpPr>
        <p:grpSpPr>
          <a:xfrm>
            <a:off x="5695769" y="2077008"/>
            <a:ext cx="3069791" cy="1240362"/>
            <a:chOff x="5616520" y="2262485"/>
            <a:chExt cx="3069791" cy="1240362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580EA2F-7089-448B-861D-838B33E6965E}"/>
                </a:ext>
              </a:extLst>
            </p:cNvPr>
            <p:cNvSpPr txBox="1"/>
            <p:nvPr/>
          </p:nvSpPr>
          <p:spPr>
            <a:xfrm>
              <a:off x="5616520" y="2262485"/>
              <a:ext cx="658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-q</a:t>
              </a:r>
              <a:endParaRPr lang="zh-CN" altLang="en-US" sz="24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6BED716-14A1-4EFC-95C5-9D74AE6A4E37}"/>
                </a:ext>
              </a:extLst>
            </p:cNvPr>
            <p:cNvSpPr txBox="1"/>
            <p:nvPr/>
          </p:nvSpPr>
          <p:spPr>
            <a:xfrm>
              <a:off x="8028221" y="2262485"/>
              <a:ext cx="658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+q</a:t>
              </a:r>
              <a:endParaRPr lang="zh-CN" altLang="en-US" sz="2400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D858646-45A5-4549-82AD-EE34D1664D6B}"/>
                </a:ext>
              </a:extLst>
            </p:cNvPr>
            <p:cNvGrpSpPr/>
            <p:nvPr/>
          </p:nvGrpSpPr>
          <p:grpSpPr>
            <a:xfrm>
              <a:off x="5759982" y="2805141"/>
              <a:ext cx="2711306" cy="697706"/>
              <a:chOff x="5759982" y="2805141"/>
              <a:chExt cx="2711306" cy="697706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F199751E-95A1-45CC-B40B-1871F7C90325}"/>
                  </a:ext>
                </a:extLst>
              </p:cNvPr>
              <p:cNvSpPr/>
              <p:nvPr/>
            </p:nvSpPr>
            <p:spPr>
              <a:xfrm>
                <a:off x="5759982" y="2805141"/>
                <a:ext cx="228044" cy="228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0DA7AC5-35A4-4388-839A-017AE6C47FFA}"/>
                  </a:ext>
                </a:extLst>
              </p:cNvPr>
              <p:cNvSpPr/>
              <p:nvPr/>
            </p:nvSpPr>
            <p:spPr>
              <a:xfrm>
                <a:off x="8243244" y="2805141"/>
                <a:ext cx="228044" cy="228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FCC5F11C-D473-45DA-BE82-431E2872D68A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>
                <a:off x="5874004" y="2902465"/>
                <a:ext cx="2369240" cy="166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1" name="对象 130">
                <a:extLst>
                  <a:ext uri="{FF2B5EF4-FFF2-40B4-BE49-F238E27FC236}">
                    <a16:creationId xmlns:a16="http://schemas.microsoft.com/office/drawing/2014/main" id="{31A44B84-1E8D-4C28-9586-DC3200886D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3546589"/>
                  </p:ext>
                </p:extLst>
              </p:nvPr>
            </p:nvGraphicFramePr>
            <p:xfrm>
              <a:off x="7010417" y="2971034"/>
              <a:ext cx="280987" cy="531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67" name="Equation" r:id="rId5" imgW="114120" imgH="215640" progId="Equation.DSMT4">
                      <p:embed/>
                    </p:oleObj>
                  </mc:Choice>
                  <mc:Fallback>
                    <p:oleObj name="Equation" r:id="rId5" imgW="114120" imgH="215640" progId="Equation.DSMT4">
                      <p:embed/>
                      <p:pic>
                        <p:nvPicPr>
                          <p:cNvPr id="34" name="对象 33">
                            <a:extLst>
                              <a:ext uri="{FF2B5EF4-FFF2-40B4-BE49-F238E27FC236}">
                                <a16:creationId xmlns:a16="http://schemas.microsoft.com/office/drawing/2014/main" id="{F72BCE78-3C3A-4F15-92BC-49E1440286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10417" y="2971034"/>
                            <a:ext cx="280987" cy="5318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CF353526-85F8-4929-86DC-6C463F0CA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40787"/>
              </p:ext>
            </p:extLst>
          </p:nvPr>
        </p:nvGraphicFramePr>
        <p:xfrm>
          <a:off x="2034665" y="2629487"/>
          <a:ext cx="29686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Equation" r:id="rId7" imgW="1206360" imgH="482400" progId="Equation.DSMT4">
                  <p:embed/>
                </p:oleObj>
              </mc:Choice>
              <mc:Fallback>
                <p:oleObj name="Equation" r:id="rId7" imgW="1206360" imgH="4824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6C5E8BE-20F3-4C65-B198-556F8D0D2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665" y="2629487"/>
                        <a:ext cx="2968625" cy="1189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E67132E-EA2B-40ED-AAC7-0D430581C423}"/>
              </a:ext>
            </a:extLst>
          </p:cNvPr>
          <p:cNvCxnSpPr>
            <a:endCxn id="127" idx="3"/>
          </p:cNvCxnSpPr>
          <p:nvPr/>
        </p:nvCxnSpPr>
        <p:spPr>
          <a:xfrm flipV="1">
            <a:off x="5772150" y="2814312"/>
            <a:ext cx="2583739" cy="1171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64E527E-3571-4061-B213-E75B9580EE86}"/>
              </a:ext>
            </a:extLst>
          </p:cNvPr>
          <p:cNvCxnSpPr>
            <a:cxnSpLocks/>
            <a:endCxn id="126" idx="4"/>
          </p:cNvCxnSpPr>
          <p:nvPr/>
        </p:nvCxnSpPr>
        <p:spPr>
          <a:xfrm flipV="1">
            <a:off x="5762663" y="2847708"/>
            <a:ext cx="190590" cy="1145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740F0BCB-6C12-4C81-B883-F254EF9DA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01276"/>
              </p:ext>
            </p:extLst>
          </p:nvPr>
        </p:nvGraphicFramePr>
        <p:xfrm>
          <a:off x="7027863" y="3432175"/>
          <a:ext cx="406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31" name="对象 130">
                        <a:extLst>
                          <a:ext uri="{FF2B5EF4-FFF2-40B4-BE49-F238E27FC236}">
                            <a16:creationId xmlns:a16="http://schemas.microsoft.com/office/drawing/2014/main" id="{31A44B84-1E8D-4C28-9586-DC3200886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3432175"/>
                        <a:ext cx="406400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BFBC3FE6-6AF8-45AE-8944-05B551762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79185"/>
              </p:ext>
            </p:extLst>
          </p:nvPr>
        </p:nvGraphicFramePr>
        <p:xfrm>
          <a:off x="5467350" y="3095625"/>
          <a:ext cx="374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0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740F0BCB-6C12-4C81-B883-F254EF9DA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3095625"/>
                        <a:ext cx="374650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文本框 135">
            <a:extLst>
              <a:ext uri="{FF2B5EF4-FFF2-40B4-BE49-F238E27FC236}">
                <a16:creationId xmlns:a16="http://schemas.microsoft.com/office/drawing/2014/main" id="{4EF30FC0-FFD0-496C-9B52-06B2177D97AC}"/>
              </a:ext>
            </a:extLst>
          </p:cNvPr>
          <p:cNvSpPr txBox="1"/>
          <p:nvPr/>
        </p:nvSpPr>
        <p:spPr>
          <a:xfrm>
            <a:off x="1350298" y="3800542"/>
            <a:ext cx="509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电极化强度公式另一种形式</a:t>
            </a:r>
          </a:p>
        </p:txBody>
      </p:sp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52964316-3DE2-44B8-9448-2D67FC6BE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90699"/>
              </p:ext>
            </p:extLst>
          </p:nvPr>
        </p:nvGraphicFramePr>
        <p:xfrm>
          <a:off x="2102860" y="4198700"/>
          <a:ext cx="303371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1" name="Equation" r:id="rId13" imgW="1231560" imgH="520560" progId="Equation.DSMT4">
                  <p:embed/>
                </p:oleObj>
              </mc:Choice>
              <mc:Fallback>
                <p:oleObj name="Equation" r:id="rId13" imgW="1231560" imgH="520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E5B2213-837A-45AE-A234-710851A93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860" y="4198700"/>
                        <a:ext cx="3033713" cy="1277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53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7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介质中的磁场旋度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28506" y="1518674"/>
            <a:ext cx="325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真空中的磁场旋度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E6DE2A-D897-4834-BF41-955CFC452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52083"/>
              </p:ext>
            </p:extLst>
          </p:nvPr>
        </p:nvGraphicFramePr>
        <p:xfrm>
          <a:off x="4908946" y="925017"/>
          <a:ext cx="14398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" name="Equation" r:id="rId3" imgW="583920" imgH="215640" progId="Equation.DSMT4">
                  <p:embed/>
                </p:oleObj>
              </mc:Choice>
              <mc:Fallback>
                <p:oleObj name="Equation" r:id="rId3" imgW="583920" imgH="215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CE6DE2A-D897-4834-BF41-955CFC452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946" y="925017"/>
                        <a:ext cx="1439863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E1CFDCB-0819-4F41-AF4E-8DB7DE54B96F}"/>
              </a:ext>
            </a:extLst>
          </p:cNvPr>
          <p:cNvGrpSpPr/>
          <p:nvPr/>
        </p:nvGrpSpPr>
        <p:grpSpPr>
          <a:xfrm>
            <a:off x="9180147" y="1699351"/>
            <a:ext cx="2726335" cy="561975"/>
            <a:chOff x="3606202" y="2939204"/>
            <a:chExt cx="2726335" cy="56197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68DCFBC-2B5F-4FC0-B3C9-88BDBD921F50}"/>
                </a:ext>
              </a:extLst>
            </p:cNvPr>
            <p:cNvSpPr txBox="1"/>
            <p:nvPr/>
          </p:nvSpPr>
          <p:spPr>
            <a:xfrm>
              <a:off x="3606202" y="3023866"/>
              <a:ext cx="23231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注意，为什么用</a:t>
              </a: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CA62C53-4861-41FF-AECA-E5436CC651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202728"/>
                </p:ext>
              </p:extLst>
            </p:nvPr>
          </p:nvGraphicFramePr>
          <p:xfrm>
            <a:off x="5861049" y="2939204"/>
            <a:ext cx="471488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56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CA62C53-4861-41FF-AECA-E5436CC651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1049" y="2939204"/>
                          <a:ext cx="471488" cy="561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5BC8038-67DE-4DEA-B770-7F9DDACCF770}"/>
              </a:ext>
            </a:extLst>
          </p:cNvPr>
          <p:cNvSpPr txBox="1"/>
          <p:nvPr/>
        </p:nvSpPr>
        <p:spPr>
          <a:xfrm>
            <a:off x="1328506" y="4223614"/>
            <a:ext cx="278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磁场强度的引入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1448BB3-2179-47E4-9A46-005530E6E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49419"/>
              </p:ext>
            </p:extLst>
          </p:nvPr>
        </p:nvGraphicFramePr>
        <p:xfrm>
          <a:off x="4467226" y="1239765"/>
          <a:ext cx="3443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7" name="Equation" r:id="rId7" imgW="1396800" imgH="419040" progId="Equation.DSMT4">
                  <p:embed/>
                </p:oleObj>
              </mc:Choice>
              <mc:Fallback>
                <p:oleObj name="Equation" r:id="rId7" imgW="139680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CE6DE2A-D897-4834-BF41-955CFC452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6" y="1239765"/>
                        <a:ext cx="3443288" cy="103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631FF76-3864-4950-BAD7-6C877C3F282F}"/>
              </a:ext>
            </a:extLst>
          </p:cNvPr>
          <p:cNvSpPr txBox="1"/>
          <p:nvPr/>
        </p:nvSpPr>
        <p:spPr>
          <a:xfrm>
            <a:off x="1328506" y="2400929"/>
            <a:ext cx="305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介质中的磁场旋度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A3E4236-6FE6-40BE-93B5-029BB308D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49363"/>
              </p:ext>
            </p:extLst>
          </p:nvPr>
        </p:nvGraphicFramePr>
        <p:xfrm>
          <a:off x="4470486" y="2134754"/>
          <a:ext cx="6135688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8" name="Equation" r:id="rId9" imgW="2489040" imgH="914400" progId="Equation.DSMT4">
                  <p:embed/>
                </p:oleObj>
              </mc:Choice>
              <mc:Fallback>
                <p:oleObj name="Equation" r:id="rId9" imgW="2489040" imgH="914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1448BB3-2179-47E4-9A46-005530E6E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86" y="2134754"/>
                        <a:ext cx="6135688" cy="225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0ACD489-E935-451E-8D9F-2F2648B2A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9281"/>
              </p:ext>
            </p:extLst>
          </p:nvPr>
        </p:nvGraphicFramePr>
        <p:xfrm>
          <a:off x="4116156" y="4562556"/>
          <a:ext cx="69183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" name="Equation" r:id="rId11" imgW="2806560" imgH="520560" progId="Equation.DSMT4">
                  <p:embed/>
                </p:oleObj>
              </mc:Choice>
              <mc:Fallback>
                <p:oleObj name="Equation" r:id="rId11" imgW="2806560" imgH="5205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DA3E4236-6FE6-40BE-93B5-029BB308D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156" y="4562556"/>
                        <a:ext cx="6918325" cy="1282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5C567D5-3D41-4ED3-B790-A301897AE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501796"/>
              </p:ext>
            </p:extLst>
          </p:nvPr>
        </p:nvGraphicFramePr>
        <p:xfrm>
          <a:off x="4116156" y="5748437"/>
          <a:ext cx="22844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0" name="Equation" r:id="rId13" imgW="927000" imgH="431640" progId="Equation.DSMT4">
                  <p:embed/>
                </p:oleObj>
              </mc:Choice>
              <mc:Fallback>
                <p:oleObj name="Equation" r:id="rId13" imgW="927000" imgH="431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0ACD489-E935-451E-8D9F-2F2648B2A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156" y="5748437"/>
                        <a:ext cx="2284412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101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12E90A-6EF5-4C6E-BD39-121218E8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678" y="3313451"/>
            <a:ext cx="4084903" cy="3515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7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介质中的磁场旋度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E6DE2A-D897-4834-BF41-955CFC452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946" y="925017"/>
          <a:ext cx="14398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Equation" r:id="rId4" imgW="583920" imgH="215640" progId="Equation.DSMT4">
                  <p:embed/>
                </p:oleObj>
              </mc:Choice>
              <mc:Fallback>
                <p:oleObj name="Equation" r:id="rId4" imgW="583920" imgH="215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CE6DE2A-D897-4834-BF41-955CFC452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946" y="925017"/>
                        <a:ext cx="1439863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6498852-2605-4912-90F9-514052EF9869}"/>
              </a:ext>
            </a:extLst>
          </p:cNvPr>
          <p:cNvSpPr txBox="1"/>
          <p:nvPr/>
        </p:nvSpPr>
        <p:spPr>
          <a:xfrm>
            <a:off x="1271356" y="1637576"/>
            <a:ext cx="278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磁场强度的旋度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48FF87-8B2C-4418-9C27-CC90DAF06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59268"/>
              </p:ext>
            </p:extLst>
          </p:nvPr>
        </p:nvGraphicFramePr>
        <p:xfrm>
          <a:off x="4155281" y="1637576"/>
          <a:ext cx="256698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Equation" r:id="rId6" imgW="1041120" imgH="419040" progId="Equation.DSMT4">
                  <p:embed/>
                </p:oleObj>
              </mc:Choice>
              <mc:Fallback>
                <p:oleObj name="Equation" r:id="rId6" imgW="104112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0ACD489-E935-451E-8D9F-2F2648B2A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281" y="1637576"/>
                        <a:ext cx="2566987" cy="103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78FA2CA-2015-4CC5-B97E-114067C28CC8}"/>
              </a:ext>
            </a:extLst>
          </p:cNvPr>
          <p:cNvSpPr txBox="1"/>
          <p:nvPr/>
        </p:nvSpPr>
        <p:spPr>
          <a:xfrm>
            <a:off x="1271356" y="2897258"/>
            <a:ext cx="278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介质磁导率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6CD6AA-9AA1-4445-ACEC-D0D07A1A73DB}"/>
              </a:ext>
            </a:extLst>
          </p:cNvPr>
          <p:cNvSpPr txBox="1"/>
          <p:nvPr/>
        </p:nvSpPr>
        <p:spPr>
          <a:xfrm>
            <a:off x="3530515" y="2851786"/>
            <a:ext cx="66421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线性、均匀、各向同性、非铁磁介质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B50D087-86C4-4B1A-BD2D-E5B03441C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72791"/>
              </p:ext>
            </p:extLst>
          </p:nvPr>
        </p:nvGraphicFramePr>
        <p:xfrm>
          <a:off x="2136522" y="4180993"/>
          <a:ext cx="45720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Equation" r:id="rId8" imgW="1854000" imgH="558720" progId="Equation.DSMT4">
                  <p:embed/>
                </p:oleObj>
              </mc:Choice>
              <mc:Fallback>
                <p:oleObj name="Equation" r:id="rId8" imgW="1854000" imgH="55872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96E9B6C1-8D05-433B-BA84-6FBEB04BC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522" y="4180993"/>
                        <a:ext cx="4572000" cy="1374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8C36355-EB64-47A1-B2DE-6DAFCFED1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211679"/>
              </p:ext>
            </p:extLst>
          </p:nvPr>
        </p:nvGraphicFramePr>
        <p:xfrm>
          <a:off x="2136522" y="3555518"/>
          <a:ext cx="16906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10" imgW="685800" imgH="253800" progId="Equation.DSMT4">
                  <p:embed/>
                </p:oleObj>
              </mc:Choice>
              <mc:Fallback>
                <p:oleObj name="Equation" r:id="rId10" imgW="68580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9B50D087-86C4-4B1A-BD2D-E5B03441C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522" y="3555518"/>
                        <a:ext cx="1690687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235D991D-C594-4D93-8EA9-6799C82ECF25}"/>
              </a:ext>
            </a:extLst>
          </p:cNvPr>
          <p:cNvSpPr txBox="1"/>
          <p:nvPr/>
        </p:nvSpPr>
        <p:spPr>
          <a:xfrm>
            <a:off x="3150863" y="5961645"/>
            <a:ext cx="3922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铁磁材料，非线性、非单值</a:t>
            </a:r>
          </a:p>
        </p:txBody>
      </p:sp>
    </p:spTree>
    <p:extLst>
      <p:ext uri="{BB962C8B-B14F-4D97-AF65-F5344CB8AC3E}">
        <p14:creationId xmlns:p14="http://schemas.microsoft.com/office/powerpoint/2010/main" val="324679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4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介质中的麦克斯韦方程组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32ACA29-CCFF-43A1-A403-0249762C7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58365"/>
              </p:ext>
            </p:extLst>
          </p:nvPr>
        </p:nvGraphicFramePr>
        <p:xfrm>
          <a:off x="2255839" y="2832034"/>
          <a:ext cx="2289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3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06EFA30-5858-479D-BFB3-F02711DB3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9" y="2832034"/>
                        <a:ext cx="2289175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F8DE8A6-B60A-44FA-A0D8-4DACB0A73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354457"/>
              </p:ext>
            </p:extLst>
          </p:nvPr>
        </p:nvGraphicFramePr>
        <p:xfrm>
          <a:off x="2255839" y="1846196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4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14FFE70-B626-4B98-96CA-C1E998475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9" y="1846196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E830E0D-CD65-495A-9813-98CDAB75E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79453"/>
              </p:ext>
            </p:extLst>
          </p:nvPr>
        </p:nvGraphicFramePr>
        <p:xfrm>
          <a:off x="2300288" y="4097338"/>
          <a:ext cx="13668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5" name="Equation" r:id="rId7" imgW="583920" imgH="241200" progId="Equation.DSMT4">
                  <p:embed/>
                </p:oleObj>
              </mc:Choice>
              <mc:Fallback>
                <p:oleObj name="Equation" r:id="rId7" imgW="58392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B234ADD-1D9B-4201-B0B1-F24A49B9A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097338"/>
                        <a:ext cx="1366837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5748333-2672-4417-80EE-C1262B181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10226"/>
              </p:ext>
            </p:extLst>
          </p:nvPr>
        </p:nvGraphicFramePr>
        <p:xfrm>
          <a:off x="2300289" y="5157950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6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5E6497F-5B2A-456F-8641-6D7F25315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9" y="5157950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左大括号 19">
            <a:extLst>
              <a:ext uri="{FF2B5EF4-FFF2-40B4-BE49-F238E27FC236}">
                <a16:creationId xmlns:a16="http://schemas.microsoft.com/office/drawing/2014/main" id="{F06A15A6-4D9B-4A95-806C-198155D13EAD}"/>
              </a:ext>
            </a:extLst>
          </p:cNvPr>
          <p:cNvSpPr/>
          <p:nvPr/>
        </p:nvSpPr>
        <p:spPr>
          <a:xfrm>
            <a:off x="1534202" y="2114530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FC78988-286C-4CEA-8D83-3EED52AF8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78937"/>
              </p:ext>
            </p:extLst>
          </p:nvPr>
        </p:nvGraphicFramePr>
        <p:xfrm>
          <a:off x="8443003" y="2801870"/>
          <a:ext cx="27352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7" name="Equation" r:id="rId11" imgW="1168200" imgH="444240" progId="Equation.DSMT4">
                  <p:embed/>
                </p:oleObj>
              </mc:Choice>
              <mc:Fallback>
                <p:oleObj name="Equation" r:id="rId11" imgW="116820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32ACA29-CCFF-43A1-A403-0249762C7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003" y="2801870"/>
                        <a:ext cx="2735263" cy="1046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E10E950-1135-4261-948F-26D0AA135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45732"/>
              </p:ext>
            </p:extLst>
          </p:nvPr>
        </p:nvGraphicFramePr>
        <p:xfrm>
          <a:off x="8480428" y="1846196"/>
          <a:ext cx="19319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8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8DE8A6-B60A-44FA-A0D8-4DACB0A73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428" y="1846196"/>
                        <a:ext cx="19319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1628C97-C6B9-451E-862B-CD3BEDAB9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99145"/>
              </p:ext>
            </p:extLst>
          </p:nvPr>
        </p:nvGraphicFramePr>
        <p:xfrm>
          <a:off x="8524874" y="3938587"/>
          <a:ext cx="13668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9" name="Equation" r:id="rId13" imgW="583920" imgH="393480" progId="Equation.DSMT4">
                  <p:embed/>
                </p:oleObj>
              </mc:Choice>
              <mc:Fallback>
                <p:oleObj name="Equation" r:id="rId13" imgW="58392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E830E0D-CD65-495A-9813-98CDAB75E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4" y="3938587"/>
                        <a:ext cx="1366838" cy="925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072DC9C-434C-4CF2-BA31-C71886B57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24790"/>
              </p:ext>
            </p:extLst>
          </p:nvPr>
        </p:nvGraphicFramePr>
        <p:xfrm>
          <a:off x="8480428" y="5145169"/>
          <a:ext cx="124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0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5748333-2672-4417-80EE-C1262B181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428" y="5145169"/>
                        <a:ext cx="124777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号 25">
            <a:extLst>
              <a:ext uri="{FF2B5EF4-FFF2-40B4-BE49-F238E27FC236}">
                <a16:creationId xmlns:a16="http://schemas.microsoft.com/office/drawing/2014/main" id="{1C76DEB3-8767-44AF-A799-A6F535904699}"/>
              </a:ext>
            </a:extLst>
          </p:cNvPr>
          <p:cNvSpPr/>
          <p:nvPr/>
        </p:nvSpPr>
        <p:spPr>
          <a:xfrm>
            <a:off x="7758791" y="2114530"/>
            <a:ext cx="550069" cy="35163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ED1AD7-3090-4FB8-925D-628FFC1CF1E9}"/>
              </a:ext>
            </a:extLst>
          </p:cNvPr>
          <p:cNvSpPr txBox="1"/>
          <p:nvPr/>
        </p:nvSpPr>
        <p:spPr>
          <a:xfrm>
            <a:off x="5085442" y="2724787"/>
            <a:ext cx="147682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线性、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均匀、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各向同性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A3BB00-F043-49F3-8AA7-6D800946C2DA}"/>
              </a:ext>
            </a:extLst>
          </p:cNvPr>
          <p:cNvSpPr txBox="1"/>
          <p:nvPr/>
        </p:nvSpPr>
        <p:spPr>
          <a:xfrm>
            <a:off x="4937237" y="2010503"/>
            <a:ext cx="20841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最简单介质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ECA6B3A-BF51-42DC-BD4E-7F7B370F5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659097"/>
              </p:ext>
            </p:extLst>
          </p:nvPr>
        </p:nvGraphicFramePr>
        <p:xfrm>
          <a:off x="5229225" y="4105275"/>
          <a:ext cx="1187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1" name="Equation" r:id="rId15" imgW="507960" imgH="215640" progId="Equation.DSMT4">
                  <p:embed/>
                </p:oleObj>
              </mc:Choice>
              <mc:Fallback>
                <p:oleObj name="Equation" r:id="rId15" imgW="507960" imgH="215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E830E0D-CD65-495A-9813-98CDAB75E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4105275"/>
                        <a:ext cx="1187450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13269DDF-8819-4BA0-A41E-9F055A215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17077"/>
              </p:ext>
            </p:extLst>
          </p:nvPr>
        </p:nvGraphicFramePr>
        <p:xfrm>
          <a:off x="5180013" y="4581525"/>
          <a:ext cx="1247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2" name="Equation" r:id="rId17" imgW="533160" imgH="241200" progId="Equation.DSMT4">
                  <p:embed/>
                </p:oleObj>
              </mc:Choice>
              <mc:Fallback>
                <p:oleObj name="Equation" r:id="rId17" imgW="53316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ECA6B3A-BF51-42DC-BD4E-7F7B370F5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4581525"/>
                        <a:ext cx="1247775" cy="565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1F58E7A-F433-4FDC-AD6F-8AA8F4AAC666}"/>
              </a:ext>
            </a:extLst>
          </p:cNvPr>
          <p:cNvSpPr/>
          <p:nvPr/>
        </p:nvSpPr>
        <p:spPr>
          <a:xfrm>
            <a:off x="8478048" y="1872456"/>
            <a:ext cx="3187591" cy="400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只用电场强度和磁感应强度描述介质中的麦克斯韦方程组</a:t>
            </a:r>
          </a:p>
        </p:txBody>
      </p:sp>
    </p:spTree>
    <p:extLst>
      <p:ext uri="{BB962C8B-B14F-4D97-AF65-F5344CB8AC3E}">
        <p14:creationId xmlns:p14="http://schemas.microsoft.com/office/powerpoint/2010/main" val="382043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150F-BA59-4132-8B7B-029B2DFEDBA6}"/>
              </a:ext>
            </a:extLst>
          </p:cNvPr>
          <p:cNvSpPr txBox="1"/>
          <p:nvPr/>
        </p:nvSpPr>
        <p:spPr>
          <a:xfrm>
            <a:off x="944058" y="840798"/>
            <a:ext cx="145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作业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1AC502-64C0-44F7-99BF-B7DF1B00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1" y="1714500"/>
            <a:ext cx="10957662" cy="986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305597-9250-4A1D-AA6B-2435947C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3053784"/>
            <a:ext cx="10915650" cy="17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0D4A9-32EF-4F76-9F95-FDE71881188A}"/>
              </a:ext>
            </a:extLst>
          </p:cNvPr>
          <p:cNvSpPr txBox="1"/>
          <p:nvPr/>
        </p:nvSpPr>
        <p:spPr>
          <a:xfrm>
            <a:off x="5136573" y="1590399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7CA93-B1CE-4DBE-8D85-AB00EA2A1A85}"/>
              </a:ext>
            </a:extLst>
          </p:cNvPr>
          <p:cNvSpPr txBox="1"/>
          <p:nvPr/>
        </p:nvSpPr>
        <p:spPr>
          <a:xfrm>
            <a:off x="1393965" y="2560698"/>
            <a:ext cx="916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原子构成分子的化学键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3AC3E-1E70-4335-BC59-0018B1FA9E47}"/>
              </a:ext>
            </a:extLst>
          </p:cNvPr>
          <p:cNvSpPr txBox="1"/>
          <p:nvPr/>
        </p:nvSpPr>
        <p:spPr>
          <a:xfrm>
            <a:off x="1345845" y="5973608"/>
            <a:ext cx="19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分子种类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60B974-F841-4219-8EA1-7BE2202383DC}"/>
              </a:ext>
            </a:extLst>
          </p:cNvPr>
          <p:cNvSpPr txBox="1"/>
          <p:nvPr/>
        </p:nvSpPr>
        <p:spPr>
          <a:xfrm>
            <a:off x="1345845" y="4675027"/>
            <a:ext cx="269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化学键种类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2FE115-A6A5-4167-994D-6F0258BF0ACA}"/>
              </a:ext>
            </a:extLst>
          </p:cNvPr>
          <p:cNvGrpSpPr/>
          <p:nvPr/>
        </p:nvGrpSpPr>
        <p:grpSpPr>
          <a:xfrm>
            <a:off x="1393965" y="1623502"/>
            <a:ext cx="3985279" cy="461665"/>
            <a:chOff x="1393965" y="1623502"/>
            <a:chExt cx="3985279" cy="46166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05004F-2FC0-4A4E-BC28-7295E8B84297}"/>
                </a:ext>
              </a:extLst>
            </p:cNvPr>
            <p:cNvSpPr txBox="1"/>
            <p:nvPr/>
          </p:nvSpPr>
          <p:spPr>
            <a:xfrm>
              <a:off x="1393965" y="1623502"/>
              <a:ext cx="3985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400" dirty="0"/>
                <a:t>原子       分子       介质</a:t>
              </a:r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C1D747B2-D2DD-48F7-B803-BA9B70946C12}"/>
                </a:ext>
              </a:extLst>
            </p:cNvPr>
            <p:cNvSpPr/>
            <p:nvPr/>
          </p:nvSpPr>
          <p:spPr>
            <a:xfrm>
              <a:off x="2514600" y="1788497"/>
              <a:ext cx="478631" cy="1688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970087F0-48FF-4AB8-ACC8-EF56EAC0A4D5}"/>
                </a:ext>
              </a:extLst>
            </p:cNvPr>
            <p:cNvSpPr/>
            <p:nvPr/>
          </p:nvSpPr>
          <p:spPr>
            <a:xfrm>
              <a:off x="3702068" y="1796021"/>
              <a:ext cx="478631" cy="1688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787C9AD-1FDA-466E-BA60-540FD652EFF5}"/>
              </a:ext>
            </a:extLst>
          </p:cNvPr>
          <p:cNvSpPr txBox="1"/>
          <p:nvPr/>
        </p:nvSpPr>
        <p:spPr>
          <a:xfrm>
            <a:off x="5586061" y="2217639"/>
            <a:ext cx="220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离子键 </a:t>
            </a:r>
            <a:r>
              <a:rPr lang="en-US" altLang="zh-CN" sz="2400" dirty="0" err="1"/>
              <a:t>Nacl</a:t>
            </a:r>
            <a:endParaRPr lang="en-US" altLang="zh-CN" sz="2400" dirty="0"/>
          </a:p>
          <a:p>
            <a:r>
              <a:rPr lang="zh-CN" altLang="en-US" sz="2400" dirty="0"/>
              <a:t>共价键 </a:t>
            </a:r>
            <a:r>
              <a:rPr lang="en-US" altLang="zh-CN" sz="2400" dirty="0"/>
              <a:t>H</a:t>
            </a:r>
            <a:r>
              <a:rPr lang="en-US" altLang="zh-CN" sz="1600" dirty="0"/>
              <a:t>2</a:t>
            </a:r>
            <a:r>
              <a:rPr lang="zh-CN" altLang="en-US" sz="1200" dirty="0"/>
              <a:t>  </a:t>
            </a:r>
            <a:r>
              <a:rPr lang="en-US" altLang="zh-CN" sz="2400" dirty="0"/>
              <a:t>SiO</a:t>
            </a:r>
            <a:r>
              <a:rPr lang="en-US" altLang="zh-CN" sz="1600" dirty="0"/>
              <a:t>2</a:t>
            </a:r>
            <a:endParaRPr lang="en-US" altLang="zh-CN" sz="1200" dirty="0"/>
          </a:p>
          <a:p>
            <a:r>
              <a:rPr lang="zh-CN" altLang="en-US" sz="2400" dirty="0"/>
              <a:t>金属键 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111FE00-3F7F-4073-A151-909360BC1AF3}"/>
              </a:ext>
            </a:extLst>
          </p:cNvPr>
          <p:cNvSpPr/>
          <p:nvPr/>
        </p:nvSpPr>
        <p:spPr>
          <a:xfrm>
            <a:off x="5118432" y="4025360"/>
            <a:ext cx="521623" cy="10369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BCECB-9FC0-4F13-9E9D-E13A414762E7}"/>
              </a:ext>
            </a:extLst>
          </p:cNvPr>
          <p:cNvSpPr/>
          <p:nvPr/>
        </p:nvSpPr>
        <p:spPr>
          <a:xfrm>
            <a:off x="2693219" y="3445303"/>
            <a:ext cx="7223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一般研究的介质为绝缘介质，原子通过共价键</a:t>
            </a:r>
            <a:r>
              <a:rPr lang="en-US" altLang="zh-CN" sz="2000" dirty="0"/>
              <a:t>/</a:t>
            </a:r>
            <a:r>
              <a:rPr lang="zh-CN" altLang="en-US" sz="2000" dirty="0"/>
              <a:t>离子键构成分子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08DB8E-59C0-4F7E-B590-43A0907FBD94}"/>
              </a:ext>
            </a:extLst>
          </p:cNvPr>
          <p:cNvSpPr txBox="1"/>
          <p:nvPr/>
        </p:nvSpPr>
        <p:spPr>
          <a:xfrm>
            <a:off x="8885090" y="3774151"/>
            <a:ext cx="3110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不考虑电离水溶液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7A2C2E23-DED4-4B68-A5F8-B4F0DBFEA532}"/>
              </a:ext>
            </a:extLst>
          </p:cNvPr>
          <p:cNvSpPr/>
          <p:nvPr/>
        </p:nvSpPr>
        <p:spPr>
          <a:xfrm>
            <a:off x="3463519" y="4358255"/>
            <a:ext cx="477098" cy="11465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E2CA0E-47C5-4762-8AF6-E30E3A7EEA13}"/>
              </a:ext>
            </a:extLst>
          </p:cNvPr>
          <p:cNvSpPr txBox="1"/>
          <p:nvPr/>
        </p:nvSpPr>
        <p:spPr>
          <a:xfrm>
            <a:off x="3940617" y="4331386"/>
            <a:ext cx="148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极性键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endParaRPr lang="en-US" altLang="zh-CN" sz="1200" dirty="0"/>
          </a:p>
          <a:p>
            <a:r>
              <a:rPr lang="zh-CN" altLang="en-US" sz="2400" dirty="0"/>
              <a:t>非极性键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22889F-D956-4BC7-AD30-65FB1549A95A}"/>
              </a:ext>
            </a:extLst>
          </p:cNvPr>
          <p:cNvSpPr/>
          <p:nvPr/>
        </p:nvSpPr>
        <p:spPr>
          <a:xfrm>
            <a:off x="5429250" y="5131605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共用电子不偏向任意一方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F6CEEBBC-64D3-4909-AEEF-F0EBB708C45E}"/>
              </a:ext>
            </a:extLst>
          </p:cNvPr>
          <p:cNvSpPr/>
          <p:nvPr/>
        </p:nvSpPr>
        <p:spPr>
          <a:xfrm>
            <a:off x="5101044" y="2215497"/>
            <a:ext cx="477098" cy="11465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2BAD5F-48B0-4899-9533-A4F17AA7A457}"/>
              </a:ext>
            </a:extLst>
          </p:cNvPr>
          <p:cNvSpPr txBox="1"/>
          <p:nvPr/>
        </p:nvSpPr>
        <p:spPr>
          <a:xfrm>
            <a:off x="5680006" y="3935188"/>
            <a:ext cx="4877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离子键</a:t>
            </a:r>
            <a:r>
              <a:rPr lang="en-US" altLang="zh-CN" sz="2400" dirty="0"/>
              <a:t>/</a:t>
            </a:r>
            <a:r>
              <a:rPr lang="zh-CN" altLang="en-US" sz="2400" dirty="0"/>
              <a:t>金属键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共用电子偏向吸引能力更强的原子</a:t>
            </a:r>
          </a:p>
          <a:p>
            <a:endParaRPr lang="en-US" altLang="zh-CN" sz="2400" dirty="0"/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7A8BBB7A-89C4-49BD-A8D3-34033720F76F}"/>
              </a:ext>
            </a:extLst>
          </p:cNvPr>
          <p:cNvSpPr/>
          <p:nvPr/>
        </p:nvSpPr>
        <p:spPr>
          <a:xfrm>
            <a:off x="3281666" y="5642763"/>
            <a:ext cx="477098" cy="11465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2DAB96-186C-424D-B514-3EFA50B0600F}"/>
              </a:ext>
            </a:extLst>
          </p:cNvPr>
          <p:cNvSpPr txBox="1"/>
          <p:nvPr/>
        </p:nvSpPr>
        <p:spPr>
          <a:xfrm>
            <a:off x="3893488" y="5589027"/>
            <a:ext cx="174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极性分子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endParaRPr lang="en-US" altLang="zh-CN" sz="1200" dirty="0"/>
          </a:p>
          <a:p>
            <a:r>
              <a:rPr lang="zh-CN" altLang="en-US" sz="2400" dirty="0"/>
              <a:t>非极性分子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357E72-7160-43A5-B841-601578B64639}"/>
              </a:ext>
            </a:extLst>
          </p:cNvPr>
          <p:cNvSpPr/>
          <p:nvPr/>
        </p:nvSpPr>
        <p:spPr>
          <a:xfrm>
            <a:off x="5680006" y="560102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极性键，分子结构不对称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119B8A-905A-49EB-80FD-71061C76DD5A}"/>
              </a:ext>
            </a:extLst>
          </p:cNvPr>
          <p:cNvSpPr/>
          <p:nvPr/>
        </p:nvSpPr>
        <p:spPr>
          <a:xfrm>
            <a:off x="5680005" y="6333885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非极性键或分子结构对称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1D5679-7098-446A-8F03-25ACDCD364AF}"/>
              </a:ext>
            </a:extLst>
          </p:cNvPr>
          <p:cNvSpPr txBox="1"/>
          <p:nvPr/>
        </p:nvSpPr>
        <p:spPr>
          <a:xfrm>
            <a:off x="9046586" y="5869070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电偶极矩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D6C6C8-F334-45B8-8142-E28E1962A1D6}"/>
              </a:ext>
            </a:extLst>
          </p:cNvPr>
          <p:cNvSpPr txBox="1"/>
          <p:nvPr/>
        </p:nvSpPr>
        <p:spPr>
          <a:xfrm>
            <a:off x="1322527" y="1703448"/>
            <a:ext cx="916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  对电荷系统极性的一种衡量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D3FCB8-12B7-493D-94DE-CD3D8E112721}"/>
              </a:ext>
            </a:extLst>
          </p:cNvPr>
          <p:cNvSpPr txBox="1"/>
          <p:nvPr/>
        </p:nvSpPr>
        <p:spPr>
          <a:xfrm>
            <a:off x="1322527" y="4231223"/>
            <a:ext cx="144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公式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D05F87-238E-4E8B-A375-631E57F99F0E}"/>
              </a:ext>
            </a:extLst>
          </p:cNvPr>
          <p:cNvSpPr/>
          <p:nvPr/>
        </p:nvSpPr>
        <p:spPr>
          <a:xfrm>
            <a:off x="3192978" y="4793457"/>
            <a:ext cx="228044" cy="22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E4A45EF-D741-44BF-AA87-25317D1AB956}"/>
              </a:ext>
            </a:extLst>
          </p:cNvPr>
          <p:cNvSpPr/>
          <p:nvPr/>
        </p:nvSpPr>
        <p:spPr>
          <a:xfrm>
            <a:off x="5676240" y="4793457"/>
            <a:ext cx="228044" cy="22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F2C4FBF-A6FA-42B7-A2EF-D1F93ADAEAD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307000" y="4890781"/>
            <a:ext cx="2369240" cy="16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6EFE0B4-7B91-4F4F-B540-E07F54C52DD3}"/>
              </a:ext>
            </a:extLst>
          </p:cNvPr>
          <p:cNvSpPr txBox="1"/>
          <p:nvPr/>
        </p:nvSpPr>
        <p:spPr>
          <a:xfrm>
            <a:off x="3049516" y="4250801"/>
            <a:ext cx="65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-q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310A94-E97C-45C4-9517-92128A003D52}"/>
              </a:ext>
            </a:extLst>
          </p:cNvPr>
          <p:cNvSpPr txBox="1"/>
          <p:nvPr/>
        </p:nvSpPr>
        <p:spPr>
          <a:xfrm>
            <a:off x="5461217" y="4250801"/>
            <a:ext cx="65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+q</a:t>
            </a:r>
            <a:endParaRPr lang="zh-CN" altLang="en-US" sz="2400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72BCE78-3C3A-4F15-92BC-49E144028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1943"/>
              </p:ext>
            </p:extLst>
          </p:nvPr>
        </p:nvGraphicFramePr>
        <p:xfrm>
          <a:off x="4443413" y="4959350"/>
          <a:ext cx="2809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" name="Equation" r:id="rId3" imgW="114120" imgH="215640" progId="Equation.DSMT4">
                  <p:embed/>
                </p:oleObj>
              </mc:Choice>
              <mc:Fallback>
                <p:oleObj name="Equation" r:id="rId3" imgW="114120" imgH="2156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C25A16F-E477-4E8A-A478-0C20D355E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4959350"/>
                        <a:ext cx="280987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6C5E8BE-20F3-4C65-B198-556F8D0D2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88498"/>
              </p:ext>
            </p:extLst>
          </p:nvPr>
        </p:nvGraphicFramePr>
        <p:xfrm>
          <a:off x="3144838" y="5637213"/>
          <a:ext cx="11255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9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F72BCE78-3C3A-4F15-92BC-49E144028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5637213"/>
                        <a:ext cx="1125537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CA843E-067F-48BF-850D-E4866CA4C97E}"/>
              </a:ext>
            </a:extLst>
          </p:cNvPr>
          <p:cNvGrpSpPr/>
          <p:nvPr/>
        </p:nvGrpSpPr>
        <p:grpSpPr>
          <a:xfrm>
            <a:off x="1322527" y="2577366"/>
            <a:ext cx="9163514" cy="1200329"/>
            <a:chOff x="1322527" y="2577366"/>
            <a:chExt cx="9163514" cy="12003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3F2076E-550E-4590-B825-6055170B825C}"/>
                </a:ext>
              </a:extLst>
            </p:cNvPr>
            <p:cNvSpPr txBox="1"/>
            <p:nvPr/>
          </p:nvSpPr>
          <p:spPr>
            <a:xfrm>
              <a:off x="1322527" y="2577366"/>
              <a:ext cx="91635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400" dirty="0"/>
                <a:t>定义    </a:t>
              </a:r>
              <a:r>
                <a:rPr lang="en-US" altLang="zh-CN" sz="2400" dirty="0"/>
                <a:t> </a:t>
              </a:r>
            </a:p>
            <a:p>
              <a:r>
                <a:rPr lang="en-US" altLang="zh-CN" sz="2400" dirty="0"/>
                <a:t>     </a:t>
              </a:r>
              <a:r>
                <a:rPr lang="zh-CN" altLang="en-US" sz="2400" dirty="0"/>
                <a:t>从</a:t>
              </a:r>
              <a:r>
                <a:rPr lang="en-US" altLang="zh-CN" sz="2400" dirty="0"/>
                <a:t>-q</a:t>
              </a:r>
              <a:r>
                <a:rPr lang="zh-CN" altLang="en-US" sz="2400" dirty="0"/>
                <a:t>指向</a:t>
              </a:r>
              <a:r>
                <a:rPr lang="en-US" altLang="zh-CN" sz="2400" dirty="0"/>
                <a:t>+q</a:t>
              </a:r>
              <a:r>
                <a:rPr lang="zh-CN" altLang="en-US" sz="2400" dirty="0"/>
                <a:t>的矢径</a:t>
              </a:r>
              <a:r>
                <a:rPr lang="en-US" altLang="zh-CN" sz="2400" dirty="0"/>
                <a:t>  </a:t>
              </a:r>
              <a:r>
                <a:rPr lang="zh-CN" altLang="en-US" sz="2400" dirty="0"/>
                <a:t>和电量</a:t>
              </a:r>
              <a:r>
                <a:rPr lang="en-US" altLang="zh-CN" sz="2400" dirty="0"/>
                <a:t>q</a:t>
              </a:r>
              <a:r>
                <a:rPr lang="zh-CN" altLang="en-US" sz="2400" dirty="0"/>
                <a:t>的乘积定义为电偶极子的电矩，也称电偶极矩。</a:t>
              </a:r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008A9A6D-0E2D-481A-ADDB-45D32F3BBF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35427"/>
                </p:ext>
              </p:extLst>
            </p:nvPr>
          </p:nvGraphicFramePr>
          <p:xfrm>
            <a:off x="4343982" y="2868611"/>
            <a:ext cx="280987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0" name="Equation" r:id="rId7" imgW="114120" imgH="215640" progId="Equation.DSMT4">
                    <p:embed/>
                  </p:oleObj>
                </mc:Choice>
                <mc:Fallback>
                  <p:oleObj name="Equation" r:id="rId7" imgW="114120" imgH="21564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F72BCE78-3C3A-4F15-92BC-49E144028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982" y="2868611"/>
                          <a:ext cx="280987" cy="5318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716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介质的极化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E50000E-DB05-4EFA-827B-B9C7B69CB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38352"/>
              </p:ext>
            </p:extLst>
          </p:nvPr>
        </p:nvGraphicFramePr>
        <p:xfrm>
          <a:off x="1910557" y="21898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1973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0459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6659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3973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外场条件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分子种类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微观（单个分子）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宏观（大量分子）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860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未加外场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非极性分子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没有电偶极矩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没有电偶极矩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6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极性分子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有电偶极矩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没有电偶极矩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639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加外场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非极性分子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正负中心被拉开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有电偶极矩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8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极性分子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电偶极矩取向规则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有电偶极矩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0668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BB78A3D-6048-4075-AADD-D682F0EDA601}"/>
              </a:ext>
            </a:extLst>
          </p:cNvPr>
          <p:cNvSpPr txBox="1"/>
          <p:nvPr/>
        </p:nvSpPr>
        <p:spPr>
          <a:xfrm>
            <a:off x="1328506" y="4282342"/>
            <a:ext cx="281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电极化强度矢量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E5B2213-837A-45AE-A234-710851A93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71441"/>
              </p:ext>
            </p:extLst>
          </p:nvPr>
        </p:nvGraphicFramePr>
        <p:xfrm>
          <a:off x="2624138" y="4788660"/>
          <a:ext cx="1595437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Equation" r:id="rId3" imgW="647640" imgH="520560" progId="Equation.DSMT4">
                  <p:embed/>
                </p:oleObj>
              </mc:Choice>
              <mc:Fallback>
                <p:oleObj name="Equation" r:id="rId3" imgW="647640" imgH="52056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6C5E8BE-20F3-4C65-B198-556F8D0D2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788660"/>
                        <a:ext cx="1595437" cy="1277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28506" y="1518674"/>
            <a:ext cx="281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介质极化过程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7670AC-048E-4DD0-99D3-4E65C24EC589}"/>
              </a:ext>
            </a:extLst>
          </p:cNvPr>
          <p:cNvSpPr txBox="1"/>
          <p:nvPr/>
        </p:nvSpPr>
        <p:spPr>
          <a:xfrm>
            <a:off x="4945625" y="4655424"/>
            <a:ext cx="474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物理意义：衡量介质极化的程度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70F783-7CE0-403A-8D2D-8D747C5D5BC3}"/>
              </a:ext>
            </a:extLst>
          </p:cNvPr>
          <p:cNvSpPr txBox="1"/>
          <p:nvPr/>
        </p:nvSpPr>
        <p:spPr>
          <a:xfrm>
            <a:off x="1328506" y="6137436"/>
            <a:ext cx="650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若为同种分子，且电偶极矩大小与方向相同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7D80317-7851-4E71-B0B1-ECD6F0197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56153"/>
              </p:ext>
            </p:extLst>
          </p:nvPr>
        </p:nvGraphicFramePr>
        <p:xfrm>
          <a:off x="7972427" y="6066598"/>
          <a:ext cx="1125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9AFEA26-47CD-49AE-8623-2EC2C5FA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7" y="6066598"/>
                        <a:ext cx="1125538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3B37C0D-B4BE-4976-9149-A30C56267187}"/>
              </a:ext>
            </a:extLst>
          </p:cNvPr>
          <p:cNvSpPr txBox="1"/>
          <p:nvPr/>
        </p:nvSpPr>
        <p:spPr>
          <a:xfrm>
            <a:off x="4945625" y="5330400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33843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束缚电荷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28506" y="1518674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束缚电荷产生的原因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8CC37C-5428-40D5-B3CF-B842E345B6CA}"/>
              </a:ext>
            </a:extLst>
          </p:cNvPr>
          <p:cNvGrpSpPr/>
          <p:nvPr/>
        </p:nvGrpSpPr>
        <p:grpSpPr>
          <a:xfrm>
            <a:off x="2563233" y="2446954"/>
            <a:ext cx="2265942" cy="1613886"/>
            <a:chOff x="2563233" y="2446954"/>
            <a:chExt cx="2265942" cy="161388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DAD66B2-6537-4C6C-A3B5-D6F47D1CEBAA}"/>
                </a:ext>
              </a:extLst>
            </p:cNvPr>
            <p:cNvSpPr/>
            <p:nvPr/>
          </p:nvSpPr>
          <p:spPr>
            <a:xfrm>
              <a:off x="2563233" y="2446954"/>
              <a:ext cx="1580142" cy="1613886"/>
            </a:xfrm>
            <a:custGeom>
              <a:avLst/>
              <a:gdLst>
                <a:gd name="connsiteX0" fmla="*/ 344932 w 1580142"/>
                <a:gd name="connsiteY0" fmla="*/ 203908 h 1613886"/>
                <a:gd name="connsiteX1" fmla="*/ 473520 w 1580142"/>
                <a:gd name="connsiteY1" fmla="*/ 96751 h 1613886"/>
                <a:gd name="connsiteX2" fmla="*/ 844995 w 1580142"/>
                <a:gd name="connsiteY2" fmla="*/ 3883 h 1613886"/>
                <a:gd name="connsiteX3" fmla="*/ 1309338 w 1580142"/>
                <a:gd name="connsiteY3" fmla="*/ 232483 h 1613886"/>
                <a:gd name="connsiteX4" fmla="*/ 1559370 w 1580142"/>
                <a:gd name="connsiteY4" fmla="*/ 1204033 h 1613886"/>
                <a:gd name="connsiteX5" fmla="*/ 773557 w 1580142"/>
                <a:gd name="connsiteY5" fmla="*/ 1611226 h 1613886"/>
                <a:gd name="connsiteX6" fmla="*/ 16320 w 1580142"/>
                <a:gd name="connsiteY6" fmla="*/ 1032583 h 1613886"/>
                <a:gd name="connsiteX7" fmla="*/ 259207 w 1580142"/>
                <a:gd name="connsiteY7" fmla="*/ 489658 h 1613886"/>
                <a:gd name="connsiteX8" fmla="*/ 344932 w 1580142"/>
                <a:gd name="connsiteY8" fmla="*/ 203908 h 16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0142" h="1613886">
                  <a:moveTo>
                    <a:pt x="344932" y="203908"/>
                  </a:moveTo>
                  <a:cubicBezTo>
                    <a:pt x="380651" y="138424"/>
                    <a:pt x="390176" y="130088"/>
                    <a:pt x="473520" y="96751"/>
                  </a:cubicBezTo>
                  <a:cubicBezTo>
                    <a:pt x="556864" y="63414"/>
                    <a:pt x="705692" y="-18739"/>
                    <a:pt x="844995" y="3883"/>
                  </a:cubicBezTo>
                  <a:cubicBezTo>
                    <a:pt x="984298" y="26505"/>
                    <a:pt x="1190276" y="32458"/>
                    <a:pt x="1309338" y="232483"/>
                  </a:cubicBezTo>
                  <a:cubicBezTo>
                    <a:pt x="1428401" y="432508"/>
                    <a:pt x="1648667" y="974243"/>
                    <a:pt x="1559370" y="1204033"/>
                  </a:cubicBezTo>
                  <a:cubicBezTo>
                    <a:pt x="1470073" y="1433824"/>
                    <a:pt x="1030732" y="1639801"/>
                    <a:pt x="773557" y="1611226"/>
                  </a:cubicBezTo>
                  <a:cubicBezTo>
                    <a:pt x="516382" y="1582651"/>
                    <a:pt x="102045" y="1219511"/>
                    <a:pt x="16320" y="1032583"/>
                  </a:cubicBezTo>
                  <a:cubicBezTo>
                    <a:pt x="-69405" y="845655"/>
                    <a:pt x="208010" y="632533"/>
                    <a:pt x="259207" y="489658"/>
                  </a:cubicBezTo>
                  <a:cubicBezTo>
                    <a:pt x="310404" y="346783"/>
                    <a:pt x="309213" y="269392"/>
                    <a:pt x="344932" y="2039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C49F64F-87B5-4937-9855-A310C56B596A}"/>
                </a:ext>
              </a:extLst>
            </p:cNvPr>
            <p:cNvSpPr/>
            <p:nvPr/>
          </p:nvSpPr>
          <p:spPr>
            <a:xfrm>
              <a:off x="3614738" y="2871766"/>
              <a:ext cx="321469" cy="335756"/>
            </a:xfrm>
            <a:custGeom>
              <a:avLst/>
              <a:gdLst>
                <a:gd name="connsiteX0" fmla="*/ 0 w 321469"/>
                <a:gd name="connsiteY0" fmla="*/ 114300 h 335756"/>
                <a:gd name="connsiteX1" fmla="*/ 171450 w 321469"/>
                <a:gd name="connsiteY1" fmla="*/ 335756 h 335756"/>
                <a:gd name="connsiteX2" fmla="*/ 321469 w 321469"/>
                <a:gd name="connsiteY2" fmla="*/ 178594 h 335756"/>
                <a:gd name="connsiteX3" fmla="*/ 164306 w 321469"/>
                <a:gd name="connsiteY3" fmla="*/ 0 h 335756"/>
                <a:gd name="connsiteX4" fmla="*/ 0 w 321469"/>
                <a:gd name="connsiteY4" fmla="*/ 114300 h 33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335756">
                  <a:moveTo>
                    <a:pt x="0" y="114300"/>
                  </a:moveTo>
                  <a:lnTo>
                    <a:pt x="171450" y="335756"/>
                  </a:lnTo>
                  <a:lnTo>
                    <a:pt x="321469" y="178594"/>
                  </a:lnTo>
                  <a:lnTo>
                    <a:pt x="164306" y="0"/>
                  </a:lnTo>
                  <a:lnTo>
                    <a:pt x="0" y="1143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353105-C9EB-40CE-8A01-D211F3C81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5472" y="2919411"/>
              <a:ext cx="1053703" cy="8530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EFED6F4-BD08-47D5-8DBD-B3258AD05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12" y="2011592"/>
            <a:ext cx="3520495" cy="241962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7B6A5CC-4745-4374-8A01-9993DBB03F13}"/>
              </a:ext>
            </a:extLst>
          </p:cNvPr>
          <p:cNvSpPr txBox="1"/>
          <p:nvPr/>
        </p:nvSpPr>
        <p:spPr>
          <a:xfrm>
            <a:off x="1328506" y="4627094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所选面元漏出的正电荷为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9AFEA26-47CD-49AE-8623-2EC2C5FA5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19531"/>
              </p:ext>
            </p:extLst>
          </p:nvPr>
        </p:nvGraphicFramePr>
        <p:xfrm>
          <a:off x="5753244" y="4518286"/>
          <a:ext cx="3411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6" name="Equation" r:id="rId4" imgW="1384200" imgH="241200" progId="Equation.DSMT4">
                  <p:embed/>
                </p:oleObj>
              </mc:Choice>
              <mc:Fallback>
                <p:oleObj name="Equation" r:id="rId4" imgW="138420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6C5E8BE-20F3-4C65-B198-556F8D0D2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244" y="4518286"/>
                        <a:ext cx="3411538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C4E715DF-4C16-490A-A87C-AAB923C59BA4}"/>
              </a:ext>
            </a:extLst>
          </p:cNvPr>
          <p:cNvSpPr txBox="1"/>
          <p:nvPr/>
        </p:nvSpPr>
        <p:spPr>
          <a:xfrm>
            <a:off x="1328506" y="5452387"/>
            <a:ext cx="50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所研究的体区域内的净余电荷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3FCE226-A892-492D-BE4C-46560581F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64222"/>
              </p:ext>
            </p:extLst>
          </p:nvPr>
        </p:nvGraphicFramePr>
        <p:xfrm>
          <a:off x="6056312" y="5323650"/>
          <a:ext cx="30368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7" name="Equation" r:id="rId6" imgW="1231560" imgH="291960" progId="Equation.DSMT4">
                  <p:embed/>
                </p:oleObj>
              </mc:Choice>
              <mc:Fallback>
                <p:oleObj name="Equation" r:id="rId6" imgW="1231560" imgH="2919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9AFEA26-47CD-49AE-8623-2EC2C5FA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2" y="5323650"/>
                        <a:ext cx="3036887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EF8F0723-EC37-4794-A9BD-58412638F736}"/>
              </a:ext>
            </a:extLst>
          </p:cNvPr>
          <p:cNvSpPr txBox="1"/>
          <p:nvPr/>
        </p:nvSpPr>
        <p:spPr>
          <a:xfrm>
            <a:off x="1328506" y="6182706"/>
            <a:ext cx="50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束缚电荷密度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A761E3A-5D47-470C-89CA-7014B48EF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52263"/>
              </p:ext>
            </p:extLst>
          </p:nvPr>
        </p:nvGraphicFramePr>
        <p:xfrm>
          <a:off x="4071937" y="6095679"/>
          <a:ext cx="17224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" name="Equation" r:id="rId8" imgW="698400" imgH="266400" progId="Equation.DSMT4">
                  <p:embed/>
                </p:oleObj>
              </mc:Choice>
              <mc:Fallback>
                <p:oleObj name="Equation" r:id="rId8" imgW="698400" imgH="266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3FCE226-A892-492D-BE4C-46560581F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7" y="6095679"/>
                        <a:ext cx="1722438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49A6E61-7E7E-4228-A0CB-0515DEBC890B}"/>
              </a:ext>
            </a:extLst>
          </p:cNvPr>
          <p:cNvSpPr txBox="1"/>
          <p:nvPr/>
        </p:nvSpPr>
        <p:spPr>
          <a:xfrm>
            <a:off x="6386511" y="1271853"/>
            <a:ext cx="509349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思考，提问，位于哪里的分子可以让分子中的正电部分漏出表面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6330E0-E9AF-4F9C-83C5-9667B4B814C2}"/>
              </a:ext>
            </a:extLst>
          </p:cNvPr>
          <p:cNvSpPr txBox="1"/>
          <p:nvPr/>
        </p:nvSpPr>
        <p:spPr>
          <a:xfrm>
            <a:off x="6574400" y="6193458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19116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束缚电荷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E23E5-46FA-45A7-A2E1-E43ED36822C6}"/>
              </a:ext>
            </a:extLst>
          </p:cNvPr>
          <p:cNvSpPr txBox="1"/>
          <p:nvPr/>
        </p:nvSpPr>
        <p:spPr>
          <a:xfrm>
            <a:off x="1252306" y="1857700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60EEC8-D804-458B-9501-E00A6936C7C1}"/>
              </a:ext>
            </a:extLst>
          </p:cNvPr>
          <p:cNvSpPr txBox="1"/>
          <p:nvPr/>
        </p:nvSpPr>
        <p:spPr>
          <a:xfrm>
            <a:off x="1352319" y="2493870"/>
            <a:ext cx="618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若介质均匀极化，则束缚电荷存在于？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D6CC5C-6025-4123-A8DD-28E28A3780D1}"/>
              </a:ext>
            </a:extLst>
          </p:cNvPr>
          <p:cNvSpPr txBox="1"/>
          <p:nvPr/>
        </p:nvSpPr>
        <p:spPr>
          <a:xfrm>
            <a:off x="6515099" y="2477605"/>
            <a:ext cx="3110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思考，提问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411421-362D-42FC-A43A-412ECFDA1FB0}"/>
              </a:ext>
            </a:extLst>
          </p:cNvPr>
          <p:cNvGrpSpPr/>
          <p:nvPr/>
        </p:nvGrpSpPr>
        <p:grpSpPr>
          <a:xfrm>
            <a:off x="5301342" y="3211901"/>
            <a:ext cx="4470630" cy="575094"/>
            <a:chOff x="5301342" y="3211901"/>
            <a:chExt cx="4470630" cy="57509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9FE59F1-194F-4E7A-8E65-546409E9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1342" y="3228166"/>
              <a:ext cx="4470630" cy="55882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A596D0-A482-427F-B025-FED92545208D}"/>
                </a:ext>
              </a:extLst>
            </p:cNvPr>
            <p:cNvSpPr/>
            <p:nvPr/>
          </p:nvSpPr>
          <p:spPr>
            <a:xfrm>
              <a:off x="5893593" y="3228166"/>
              <a:ext cx="621506" cy="5588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707A2B-6351-49D1-9DA3-4B1DC9CC654D}"/>
                </a:ext>
              </a:extLst>
            </p:cNvPr>
            <p:cNvSpPr/>
            <p:nvPr/>
          </p:nvSpPr>
          <p:spPr>
            <a:xfrm>
              <a:off x="6557963" y="3228165"/>
              <a:ext cx="621506" cy="5588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EFCDF8-28C1-41A4-94AD-9671BAA9D134}"/>
                </a:ext>
              </a:extLst>
            </p:cNvPr>
            <p:cNvSpPr/>
            <p:nvPr/>
          </p:nvSpPr>
          <p:spPr>
            <a:xfrm>
              <a:off x="7228798" y="3221021"/>
              <a:ext cx="621506" cy="5588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A1A1EF7-1669-46D9-B788-2C15D97EEB2C}"/>
                </a:ext>
              </a:extLst>
            </p:cNvPr>
            <p:cNvSpPr/>
            <p:nvPr/>
          </p:nvSpPr>
          <p:spPr>
            <a:xfrm>
              <a:off x="7908133" y="3213876"/>
              <a:ext cx="621506" cy="5588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297E26-CE2C-42BE-BD57-E1F8D6A60ABA}"/>
                </a:ext>
              </a:extLst>
            </p:cNvPr>
            <p:cNvSpPr/>
            <p:nvPr/>
          </p:nvSpPr>
          <p:spPr>
            <a:xfrm>
              <a:off x="8587468" y="3211901"/>
              <a:ext cx="621506" cy="5588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79CCF6C-35B5-47E9-A133-2E812BD1FE54}"/>
              </a:ext>
            </a:extLst>
          </p:cNvPr>
          <p:cNvSpPr txBox="1"/>
          <p:nvPr/>
        </p:nvSpPr>
        <p:spPr>
          <a:xfrm>
            <a:off x="1352319" y="4059625"/>
            <a:ext cx="618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若介质非均匀极化，则束缚电荷存在于？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C52C32-C8D4-41EA-AE8E-E287E1164372}"/>
              </a:ext>
            </a:extLst>
          </p:cNvPr>
          <p:cNvSpPr txBox="1"/>
          <p:nvPr/>
        </p:nvSpPr>
        <p:spPr>
          <a:xfrm>
            <a:off x="1691677" y="4765342"/>
            <a:ext cx="563897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思考，提问，什么情况会非均匀极化？提示，两种情况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F5B41C-C324-4487-B338-8C1081170262}"/>
              </a:ext>
            </a:extLst>
          </p:cNvPr>
          <p:cNvSpPr txBox="1"/>
          <p:nvPr/>
        </p:nvSpPr>
        <p:spPr>
          <a:xfrm>
            <a:off x="6846862" y="4075890"/>
            <a:ext cx="3110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思考，提问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6144E37-665C-4F45-B83F-30F93FB89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69883"/>
              </p:ext>
            </p:extLst>
          </p:nvPr>
        </p:nvGraphicFramePr>
        <p:xfrm>
          <a:off x="9890918" y="2407457"/>
          <a:ext cx="11572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4" imgW="469800" imgH="215640" progId="Equation.DSMT4">
                  <p:embed/>
                </p:oleObj>
              </mc:Choice>
              <mc:Fallback>
                <p:oleObj name="Equation" r:id="rId4" imgW="469800" imgH="215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918" y="2407457"/>
                        <a:ext cx="1157288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EF19EE00-6B7F-49AA-9831-7A13EB47BB3F}"/>
              </a:ext>
            </a:extLst>
          </p:cNvPr>
          <p:cNvSpPr txBox="1"/>
          <p:nvPr/>
        </p:nvSpPr>
        <p:spPr>
          <a:xfrm>
            <a:off x="8898221" y="2475239"/>
            <a:ext cx="127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介质内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A170CE1-5B81-4DB1-810F-C0D705C0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686458"/>
              </p:ext>
            </p:extLst>
          </p:nvPr>
        </p:nvGraphicFramePr>
        <p:xfrm>
          <a:off x="9890918" y="4029071"/>
          <a:ext cx="11572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6" imgW="469800" imgH="215640" progId="Equation.DSMT4">
                  <p:embed/>
                </p:oleObj>
              </mc:Choice>
              <mc:Fallback>
                <p:oleObj name="Equation" r:id="rId6" imgW="469800" imgH="215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C6144E37-665C-4F45-B83F-30F93FB89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918" y="4029071"/>
                        <a:ext cx="1157288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FD182A1F-871A-4B20-8C10-D31044789FE4}"/>
              </a:ext>
            </a:extLst>
          </p:cNvPr>
          <p:cNvSpPr txBox="1"/>
          <p:nvPr/>
        </p:nvSpPr>
        <p:spPr>
          <a:xfrm>
            <a:off x="8898221" y="4096853"/>
            <a:ext cx="127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介质内</a:t>
            </a:r>
          </a:p>
        </p:txBody>
      </p:sp>
    </p:spTree>
    <p:extLst>
      <p:ext uri="{BB962C8B-B14F-4D97-AF65-F5344CB8AC3E}">
        <p14:creationId xmlns:p14="http://schemas.microsoft.com/office/powerpoint/2010/main" val="8550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两介质分界面上的面束缚电荷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28506" y="1518674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面束缚电荷产生的原因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B6A5CC-4745-4374-8A01-9993DBB03F13}"/>
              </a:ext>
            </a:extLst>
          </p:cNvPr>
          <p:cNvSpPr txBox="1"/>
          <p:nvPr/>
        </p:nvSpPr>
        <p:spPr>
          <a:xfrm>
            <a:off x="1328506" y="4020804"/>
            <a:ext cx="50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左侧介质进入</a:t>
            </a:r>
            <a:r>
              <a:rPr lang="en-US" altLang="zh-CN" sz="2400" dirty="0"/>
              <a:t>1</a:t>
            </a:r>
            <a:r>
              <a:rPr lang="zh-CN" altLang="en-US" sz="2400" dirty="0"/>
              <a:t>区域的正电荷为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9AFEA26-47CD-49AE-8623-2EC2C5FA5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18406"/>
              </p:ext>
            </p:extLst>
          </p:nvPr>
        </p:nvGraphicFramePr>
        <p:xfrm>
          <a:off x="6080126" y="3905385"/>
          <a:ext cx="9096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9" name="Equation" r:id="rId3" imgW="368280" imgH="253800" progId="Equation.DSMT4">
                  <p:embed/>
                </p:oleObj>
              </mc:Choice>
              <mc:Fallback>
                <p:oleObj name="Equation" r:id="rId3" imgW="368280" imgH="253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9AFEA26-47CD-49AE-8623-2EC2C5FA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6" y="3905385"/>
                        <a:ext cx="909638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EF8F0723-EC37-4794-A9BD-58412638F736}"/>
              </a:ext>
            </a:extLst>
          </p:cNvPr>
          <p:cNvSpPr txBox="1"/>
          <p:nvPr/>
        </p:nvSpPr>
        <p:spPr>
          <a:xfrm>
            <a:off x="1328506" y="5247754"/>
            <a:ext cx="571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合起来的边界区域内净余电荷为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FD7DE4-F998-4D92-92CC-05B14DCF9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33" y="2079774"/>
            <a:ext cx="3613336" cy="18415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4F0B6E-E39B-48F4-8E01-4615CD9DDAA9}"/>
              </a:ext>
            </a:extLst>
          </p:cNvPr>
          <p:cNvSpPr txBox="1"/>
          <p:nvPr/>
        </p:nvSpPr>
        <p:spPr>
          <a:xfrm>
            <a:off x="1328506" y="4626287"/>
            <a:ext cx="50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右侧介质留在</a:t>
            </a:r>
            <a:r>
              <a:rPr lang="en-US" altLang="zh-CN" sz="2400" dirty="0"/>
              <a:t>2</a:t>
            </a:r>
            <a:r>
              <a:rPr lang="zh-CN" altLang="en-US" sz="2400" dirty="0"/>
              <a:t>区域的负电荷为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AC4794C-7E2B-466C-A1A8-D63731822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82436"/>
              </p:ext>
            </p:extLst>
          </p:nvPr>
        </p:nvGraphicFramePr>
        <p:xfrm>
          <a:off x="6096001" y="4526852"/>
          <a:ext cx="11604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0" name="Equation" r:id="rId6" imgW="469800" imgH="253800" progId="Equation.DSMT4">
                  <p:embed/>
                </p:oleObj>
              </mc:Choice>
              <mc:Fallback>
                <p:oleObj name="Equation" r:id="rId6" imgW="469800" imgH="253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9AFEA26-47CD-49AE-8623-2EC2C5FA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526852"/>
                        <a:ext cx="1160462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F5A5D7D-4C13-4682-96D5-412A9DA62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93602"/>
              </p:ext>
            </p:extLst>
          </p:nvPr>
        </p:nvGraphicFramePr>
        <p:xfrm>
          <a:off x="6937519" y="5123082"/>
          <a:ext cx="44545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1" name="Equation" r:id="rId8" imgW="1803240" imgH="304560" progId="Equation.DSMT4">
                  <p:embed/>
                </p:oleObj>
              </mc:Choice>
              <mc:Fallback>
                <p:oleObj name="Equation" r:id="rId8" imgW="1803240" imgH="3045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9AFEA26-47CD-49AE-8623-2EC2C5FA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519" y="5123082"/>
                        <a:ext cx="4454525" cy="7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3B325D3-C657-4373-8AE9-F798B82D8181}"/>
              </a:ext>
            </a:extLst>
          </p:cNvPr>
          <p:cNvSpPr txBox="1"/>
          <p:nvPr/>
        </p:nvSpPr>
        <p:spPr>
          <a:xfrm>
            <a:off x="1328506" y="5919751"/>
            <a:ext cx="434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边界区域内束缚电荷面密度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AEA743F-8711-4538-B7A1-2B8F8309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4502"/>
              </p:ext>
            </p:extLst>
          </p:nvPr>
        </p:nvGraphicFramePr>
        <p:xfrm>
          <a:off x="5641182" y="5800742"/>
          <a:ext cx="32305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2" name="Equation" r:id="rId10" imgW="1307880" imgH="304560" progId="Equation.DSMT4">
                  <p:embed/>
                </p:oleObj>
              </mc:Choice>
              <mc:Fallback>
                <p:oleObj name="Equation" r:id="rId10" imgW="1307880" imgH="304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F5A5D7D-4C13-4682-96D5-412A9DA62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182" y="5800742"/>
                        <a:ext cx="3230562" cy="7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D5F1627-AD1D-4E57-BB59-A3B83BB7D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24624"/>
              </p:ext>
            </p:extLst>
          </p:nvPr>
        </p:nvGraphicFramePr>
        <p:xfrm>
          <a:off x="9164781" y="5757810"/>
          <a:ext cx="28225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3" name="Equation" r:id="rId12" imgW="1143000" imgH="304560" progId="Equation.DSMT4">
                  <p:embed/>
                </p:oleObj>
              </mc:Choice>
              <mc:Fallback>
                <p:oleObj name="Equation" r:id="rId12" imgW="1143000" imgH="3045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AEA743F-8711-4538-B7A1-2B8F83093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781" y="5757810"/>
                        <a:ext cx="2822575" cy="7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6E0D2333-40AA-4602-BEB4-3B7F4D1BF47C}"/>
              </a:ext>
            </a:extLst>
          </p:cNvPr>
          <p:cNvGrpSpPr/>
          <p:nvPr/>
        </p:nvGrpSpPr>
        <p:grpSpPr>
          <a:xfrm>
            <a:off x="7258194" y="6322354"/>
            <a:ext cx="4729162" cy="561975"/>
            <a:chOff x="7258194" y="6322354"/>
            <a:chExt cx="4729162" cy="56197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EE0F236-95D4-4787-96FC-20CF0392BC60}"/>
                </a:ext>
              </a:extLst>
            </p:cNvPr>
            <p:cNvSpPr txBox="1"/>
            <p:nvPr/>
          </p:nvSpPr>
          <p:spPr>
            <a:xfrm>
              <a:off x="7258194" y="6381416"/>
              <a:ext cx="47291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注意     的方向由介质</a:t>
              </a: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r>
                <a:rPr lang="zh-CN" altLang="en-US" sz="2400" dirty="0">
                  <a:solidFill>
                    <a:srgbClr val="FF0000"/>
                  </a:solidFill>
                </a:rPr>
                <a:t>指向介质</a:t>
              </a:r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79BF47A-AA70-4D0B-AE12-4199C50B72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500500"/>
                </p:ext>
              </p:extLst>
            </p:nvPr>
          </p:nvGraphicFramePr>
          <p:xfrm>
            <a:off x="7980037" y="6322354"/>
            <a:ext cx="376238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4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9D5F1627-AD1D-4E57-BB59-A3B83BB7D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0037" y="6322354"/>
                          <a:ext cx="376238" cy="561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A0F8C94-6176-4280-ADE6-E280F971B6BC}"/>
              </a:ext>
            </a:extLst>
          </p:cNvPr>
          <p:cNvSpPr txBox="1"/>
          <p:nvPr/>
        </p:nvSpPr>
        <p:spPr>
          <a:xfrm>
            <a:off x="4295828" y="6410532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32415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介质中的高斯定理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介质中的电场散度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E0C29-9048-4C02-A89F-598052DC1293}"/>
              </a:ext>
            </a:extLst>
          </p:cNvPr>
          <p:cNvSpPr txBox="1"/>
          <p:nvPr/>
        </p:nvSpPr>
        <p:spPr>
          <a:xfrm>
            <a:off x="1328506" y="1518674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介质中的电场散度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8F0723-EC37-4794-A9BD-58412638F736}"/>
              </a:ext>
            </a:extLst>
          </p:cNvPr>
          <p:cNvSpPr txBox="1"/>
          <p:nvPr/>
        </p:nvSpPr>
        <p:spPr>
          <a:xfrm>
            <a:off x="1328507" y="4989448"/>
            <a:ext cx="313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电位移矢量的散度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E6DE2A-D897-4834-BF41-955CFC452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21626"/>
              </p:ext>
            </p:extLst>
          </p:nvPr>
        </p:nvGraphicFramePr>
        <p:xfrm>
          <a:off x="7574755" y="913525"/>
          <a:ext cx="12842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1" name="Equation" r:id="rId3" imgW="520560" imgH="215640" progId="Equation.DSMT4">
                  <p:embed/>
                </p:oleObj>
              </mc:Choice>
              <mc:Fallback>
                <p:oleObj name="Equation" r:id="rId3" imgW="520560" imgH="215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55" y="913525"/>
                        <a:ext cx="1284287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BE0D222-046E-4143-8AAB-0B4312E5E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40108"/>
              </p:ext>
            </p:extLst>
          </p:nvPr>
        </p:nvGraphicFramePr>
        <p:xfrm>
          <a:off x="2615406" y="1980339"/>
          <a:ext cx="29130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2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CE6DE2A-D897-4834-BF41-955CFC452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406" y="1980339"/>
                        <a:ext cx="2913062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E1CFDCB-0819-4F41-AF4E-8DB7DE54B96F}"/>
              </a:ext>
            </a:extLst>
          </p:cNvPr>
          <p:cNvGrpSpPr/>
          <p:nvPr/>
        </p:nvGrpSpPr>
        <p:grpSpPr>
          <a:xfrm>
            <a:off x="5963640" y="2185490"/>
            <a:ext cx="2693791" cy="561975"/>
            <a:chOff x="3606202" y="2939632"/>
            <a:chExt cx="2693791" cy="56197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68DCFBC-2B5F-4FC0-B3C9-88BDBD921F50}"/>
                </a:ext>
              </a:extLst>
            </p:cNvPr>
            <p:cNvSpPr txBox="1"/>
            <p:nvPr/>
          </p:nvSpPr>
          <p:spPr>
            <a:xfrm>
              <a:off x="3606202" y="3023866"/>
              <a:ext cx="23231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注意，为什么用</a:t>
              </a: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CA62C53-4861-41FF-AECA-E5436CC651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322379"/>
                </p:ext>
              </p:extLst>
            </p:nvPr>
          </p:nvGraphicFramePr>
          <p:xfrm>
            <a:off x="5892006" y="2939632"/>
            <a:ext cx="40798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93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1BE0D222-046E-4143-8AAB-0B4312E5E6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2006" y="2939632"/>
                          <a:ext cx="407987" cy="561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5BC8038-67DE-4DEA-B770-7F9DDACCF770}"/>
              </a:ext>
            </a:extLst>
          </p:cNvPr>
          <p:cNvSpPr txBox="1"/>
          <p:nvPr/>
        </p:nvSpPr>
        <p:spPr>
          <a:xfrm>
            <a:off x="1328506" y="3043964"/>
            <a:ext cx="440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电位移矢量的引入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1DDCF9F-C649-41AC-B899-1F49505A1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54215"/>
              </p:ext>
            </p:extLst>
          </p:nvPr>
        </p:nvGraphicFramePr>
        <p:xfrm>
          <a:off x="2600325" y="3641725"/>
          <a:ext cx="2787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4" name="Equation" r:id="rId9" imgW="1130040" imgH="279360" progId="Equation.DSMT4">
                  <p:embed/>
                </p:oleObj>
              </mc:Choice>
              <mc:Fallback>
                <p:oleObj name="Equation" r:id="rId9" imgW="113004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BE0D222-046E-4143-8AAB-0B4312E5E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641725"/>
                        <a:ext cx="278765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C2057F5-2A28-4C3E-AC52-79F606A8F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80733"/>
              </p:ext>
            </p:extLst>
          </p:nvPr>
        </p:nvGraphicFramePr>
        <p:xfrm>
          <a:off x="3132931" y="4332223"/>
          <a:ext cx="17224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5" name="Equation" r:id="rId11" imgW="698400" imgH="266400" progId="Equation.DSMT4">
                  <p:embed/>
                </p:oleObj>
              </mc:Choice>
              <mc:Fallback>
                <p:oleObj name="Equation" r:id="rId11" imgW="698400" imgH="266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931" y="4332223"/>
                        <a:ext cx="1722438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大括号 4">
            <a:extLst>
              <a:ext uri="{FF2B5EF4-FFF2-40B4-BE49-F238E27FC236}">
                <a16:creationId xmlns:a16="http://schemas.microsoft.com/office/drawing/2014/main" id="{AD408AF8-7610-4F2C-80DC-4FDF3FBC23F8}"/>
              </a:ext>
            </a:extLst>
          </p:cNvPr>
          <p:cNvSpPr/>
          <p:nvPr/>
        </p:nvSpPr>
        <p:spPr>
          <a:xfrm>
            <a:off x="5528468" y="3721894"/>
            <a:ext cx="200820" cy="1042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CCAC73F-45B3-42E3-9D4A-F2E0F59E0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8684"/>
              </p:ext>
            </p:extLst>
          </p:nvPr>
        </p:nvGraphicFramePr>
        <p:xfrm>
          <a:off x="6329363" y="3885497"/>
          <a:ext cx="25987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6" name="Equation" r:id="rId13" imgW="1054080" imgH="304560" progId="Equation.DSMT4">
                  <p:embed/>
                </p:oleObj>
              </mc:Choice>
              <mc:Fallback>
                <p:oleObj name="Equation" r:id="rId13" imgW="1054080" imgH="3045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BE0D222-046E-4143-8AAB-0B4312E5E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3885497"/>
                        <a:ext cx="2598738" cy="75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AE75E80-21C6-4A40-828A-FA6291BDD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171473"/>
              </p:ext>
            </p:extLst>
          </p:nvPr>
        </p:nvGraphicFramePr>
        <p:xfrm>
          <a:off x="9528176" y="3986212"/>
          <a:ext cx="18161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7" name="Equation" r:id="rId15" imgW="736560" imgH="253800" progId="Equation.DSMT4">
                  <p:embed/>
                </p:oleObj>
              </mc:Choice>
              <mc:Fallback>
                <p:oleObj name="Equation" r:id="rId15" imgW="73656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CCAC73F-45B3-42E3-9D4A-F2E0F59E0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176" y="3986212"/>
                        <a:ext cx="1816100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FCCD901-2105-443E-B88C-EB48D7A25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34463"/>
              </p:ext>
            </p:extLst>
          </p:nvPr>
        </p:nvGraphicFramePr>
        <p:xfrm>
          <a:off x="4764088" y="4924357"/>
          <a:ext cx="1565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8" name="Equation" r:id="rId17" imgW="634680" imgH="266400" progId="Equation.DSMT4">
                  <p:embed/>
                </p:oleObj>
              </mc:Choice>
              <mc:Fallback>
                <p:oleObj name="Equation" r:id="rId17" imgW="634680" imgH="2664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CCAC73F-45B3-42E3-9D4A-F2E0F59E0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924357"/>
                        <a:ext cx="1565275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65A58635-01D0-4609-A8A3-83FF15F20E47}"/>
              </a:ext>
            </a:extLst>
          </p:cNvPr>
          <p:cNvSpPr txBox="1"/>
          <p:nvPr/>
        </p:nvSpPr>
        <p:spPr>
          <a:xfrm>
            <a:off x="1328506" y="5814519"/>
            <a:ext cx="23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介质电容率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6E9B6C1-8D05-433B-BA84-6FBEB04BC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35862"/>
              </p:ext>
            </p:extLst>
          </p:nvPr>
        </p:nvGraphicFramePr>
        <p:xfrm>
          <a:off x="3667919" y="5741058"/>
          <a:ext cx="79216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9" name="Equation" r:id="rId19" imgW="3213000" imgH="266400" progId="Equation.DSMT4">
                  <p:embed/>
                </p:oleObj>
              </mc:Choice>
              <mc:Fallback>
                <p:oleObj name="Equation" r:id="rId19" imgW="3213000" imgH="2664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AE75E80-21C6-4A40-828A-FA6291BDD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919" y="5741058"/>
                        <a:ext cx="7921625" cy="65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F311B18C-3660-4127-BBC1-775FAA1205DA}"/>
              </a:ext>
            </a:extLst>
          </p:cNvPr>
          <p:cNvSpPr txBox="1"/>
          <p:nvPr/>
        </p:nvSpPr>
        <p:spPr>
          <a:xfrm>
            <a:off x="4287753" y="6349651"/>
            <a:ext cx="40832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线性、均匀、各向同性介质</a:t>
            </a:r>
          </a:p>
        </p:txBody>
      </p:sp>
    </p:spTree>
    <p:extLst>
      <p:ext uri="{BB962C8B-B14F-4D97-AF65-F5344CB8AC3E}">
        <p14:creationId xmlns:p14="http://schemas.microsoft.com/office/powerpoint/2010/main" val="349362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1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磁偶偶极矩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D6C6C8-F334-45B8-8142-E28E1962A1D6}"/>
              </a:ext>
            </a:extLst>
          </p:cNvPr>
          <p:cNvSpPr txBox="1"/>
          <p:nvPr/>
        </p:nvSpPr>
        <p:spPr>
          <a:xfrm>
            <a:off x="1322527" y="1703448"/>
            <a:ext cx="916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 磁矩关系到带电粒子的自旋、粒子在系统内的轨域运动。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D3FCB8-12B7-493D-94DE-CD3D8E112721}"/>
              </a:ext>
            </a:extLst>
          </p:cNvPr>
          <p:cNvSpPr txBox="1"/>
          <p:nvPr/>
        </p:nvSpPr>
        <p:spPr>
          <a:xfrm>
            <a:off x="1322526" y="2977124"/>
            <a:ext cx="885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  在一个载流回路中，磁矩的计算是电流乘于回路面积</a:t>
            </a:r>
            <a:endParaRPr lang="zh-CN" altLang="en-US" sz="3200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6C5E8BE-20F3-4C65-B198-556F8D0D2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44867"/>
              </p:ext>
            </p:extLst>
          </p:nvPr>
        </p:nvGraphicFramePr>
        <p:xfrm>
          <a:off x="2974975" y="4935477"/>
          <a:ext cx="1063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6C5E8BE-20F3-4C65-B198-556F8D0D2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935477"/>
                        <a:ext cx="106362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4B88747-12C9-4E29-8425-CB4D5EA77A4E}"/>
              </a:ext>
            </a:extLst>
          </p:cNvPr>
          <p:cNvSpPr txBox="1"/>
          <p:nvPr/>
        </p:nvSpPr>
        <p:spPr>
          <a:xfrm>
            <a:off x="1322526" y="4559836"/>
            <a:ext cx="12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公式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9D013D-1676-4252-A556-0D7EE4D6C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71" y="4250800"/>
            <a:ext cx="2216264" cy="14161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719E8C-466A-4BDC-BB6F-66973AD77241}"/>
              </a:ext>
            </a:extLst>
          </p:cNvPr>
          <p:cNvSpPr txBox="1"/>
          <p:nvPr/>
        </p:nvSpPr>
        <p:spPr>
          <a:xfrm>
            <a:off x="2084583" y="5956973"/>
            <a:ext cx="56389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提问，磁偶极矩的方向如何确定？</a:t>
            </a:r>
          </a:p>
        </p:txBody>
      </p:sp>
    </p:spTree>
    <p:extLst>
      <p:ext uri="{BB962C8B-B14F-4D97-AF65-F5344CB8AC3E}">
        <p14:creationId xmlns:p14="http://schemas.microsoft.com/office/powerpoint/2010/main" val="933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680</Words>
  <Application>Microsoft Office PowerPoint</Application>
  <PresentationFormat>宽屏</PresentationFormat>
  <Paragraphs>130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arial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306</cp:revision>
  <dcterms:created xsi:type="dcterms:W3CDTF">2020-02-17T08:29:38Z</dcterms:created>
  <dcterms:modified xsi:type="dcterms:W3CDTF">2020-03-04T01:55:59Z</dcterms:modified>
</cp:coreProperties>
</file>