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313" r:id="rId4"/>
    <p:sldId id="314" r:id="rId5"/>
    <p:sldId id="316" r:id="rId6"/>
    <p:sldId id="318" r:id="rId7"/>
    <p:sldId id="317" r:id="rId8"/>
    <p:sldId id="319" r:id="rId9"/>
    <p:sldId id="321" r:id="rId10"/>
    <p:sldId id="320" r:id="rId11"/>
    <p:sldId id="322" r:id="rId12"/>
    <p:sldId id="324" r:id="rId13"/>
    <p:sldId id="3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2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3.wmf"/><Relationship Id="rId7" Type="http://schemas.openxmlformats.org/officeDocument/2006/relationships/image" Target="../media/image19.wmf"/><Relationship Id="rId2" Type="http://schemas.openxmlformats.org/officeDocument/2006/relationships/image" Target="../media/image22.wmf"/><Relationship Id="rId1" Type="http://schemas.openxmlformats.org/officeDocument/2006/relationships/image" Target="../media/image6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6.wmf"/><Relationship Id="rId4" Type="http://schemas.openxmlformats.org/officeDocument/2006/relationships/image" Target="../media/image16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7.wmf"/><Relationship Id="rId1" Type="http://schemas.openxmlformats.org/officeDocument/2006/relationships/image" Target="../media/image27.wmf"/><Relationship Id="rId6" Type="http://schemas.openxmlformats.org/officeDocument/2006/relationships/image" Target="../media/image1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7.wmf"/><Relationship Id="rId6" Type="http://schemas.openxmlformats.org/officeDocument/2006/relationships/image" Target="../media/image37.wmf"/><Relationship Id="rId11" Type="http://schemas.openxmlformats.org/officeDocument/2006/relationships/image" Target="../media/image28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21.wmf"/><Relationship Id="rId7" Type="http://schemas.openxmlformats.org/officeDocument/2006/relationships/image" Target="../media/image46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312FE-093D-4C46-98F6-491FC3883B5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87F0-5959-4B0E-B034-D6A72DF15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5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8.wmf"/><Relationship Id="rId22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16.wmf"/><Relationship Id="rId10" Type="http://schemas.openxmlformats.org/officeDocument/2006/relationships/image" Target="../media/image29.wmf"/><Relationship Id="rId19" Type="http://schemas.openxmlformats.org/officeDocument/2006/relationships/image" Target="../media/image32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9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154815" y="1831035"/>
            <a:ext cx="80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1.5 </a:t>
            </a:r>
            <a:r>
              <a:rPr lang="zh-CN" altLang="en-US" sz="5400" b="1" dirty="0"/>
              <a:t>电磁场边值关系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矢量形式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3B8596A4-43B1-4FFE-AB31-C3C17EB66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30106"/>
              </p:ext>
            </p:extLst>
          </p:nvPr>
        </p:nvGraphicFramePr>
        <p:xfrm>
          <a:off x="2024856" y="1962150"/>
          <a:ext cx="2170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856" y="1962150"/>
                        <a:ext cx="21701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9B6BA1F1-FE17-47B8-8410-C6FD98B02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90093"/>
              </p:ext>
            </p:extLst>
          </p:nvPr>
        </p:nvGraphicFramePr>
        <p:xfrm>
          <a:off x="2024856" y="3362404"/>
          <a:ext cx="1871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856" y="3362404"/>
                        <a:ext cx="1871663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EC143EB6-A4CF-4612-94CA-F5B24FC58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97984"/>
              </p:ext>
            </p:extLst>
          </p:nvPr>
        </p:nvGraphicFramePr>
        <p:xfrm>
          <a:off x="2024856" y="2676564"/>
          <a:ext cx="1811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FC9EE23-BBD5-4659-BA52-FD1F41704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856" y="2676564"/>
                        <a:ext cx="1811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EA05EF38-587D-4EFC-B6EB-80A3422E7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61700"/>
              </p:ext>
            </p:extLst>
          </p:nvPr>
        </p:nvGraphicFramePr>
        <p:xfrm>
          <a:off x="1965325" y="4033838"/>
          <a:ext cx="21383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33838"/>
                        <a:ext cx="2138363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左大括号 64">
            <a:extLst>
              <a:ext uri="{FF2B5EF4-FFF2-40B4-BE49-F238E27FC236}">
                <a16:creationId xmlns:a16="http://schemas.microsoft.com/office/drawing/2014/main" id="{42E45063-9465-49C7-80C5-E254A37CC505}"/>
              </a:ext>
            </a:extLst>
          </p:cNvPr>
          <p:cNvSpPr/>
          <p:nvPr/>
        </p:nvSpPr>
        <p:spPr>
          <a:xfrm>
            <a:off x="1317456" y="1972755"/>
            <a:ext cx="550069" cy="2483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070B24CE-D952-4DDD-A3CD-127900137367}"/>
              </a:ext>
            </a:extLst>
          </p:cNvPr>
          <p:cNvSpPr/>
          <p:nvPr/>
        </p:nvSpPr>
        <p:spPr>
          <a:xfrm>
            <a:off x="5984706" y="1972755"/>
            <a:ext cx="550069" cy="2483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B9D0223F-5E6C-43EF-9FB9-5A70B88BF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0344"/>
              </p:ext>
            </p:extLst>
          </p:nvPr>
        </p:nvGraphicFramePr>
        <p:xfrm>
          <a:off x="6719887" y="1886743"/>
          <a:ext cx="2587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Equation" r:id="rId11" imgW="1104840" imgH="304560" progId="Equation.DSMT4">
                  <p:embed/>
                </p:oleObj>
              </mc:Choice>
              <mc:Fallback>
                <p:oleObj name="Equation" r:id="rId11" imgW="1104840" imgH="30456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3B8596A4-43B1-4FFE-AB31-C3C17EB66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7" y="1886743"/>
                        <a:ext cx="2587625" cy="71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73A7C992-28C9-4F54-B6D4-EB94957CD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95018"/>
              </p:ext>
            </p:extLst>
          </p:nvPr>
        </p:nvGraphicFramePr>
        <p:xfrm>
          <a:off x="6719887" y="2533253"/>
          <a:ext cx="2498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1" name="Equation" r:id="rId13" imgW="1066680" imgH="304560" progId="Equation.DSMT4">
                  <p:embed/>
                </p:oleObj>
              </mc:Choice>
              <mc:Fallback>
                <p:oleObj name="Equation" r:id="rId13" imgW="1066680" imgH="30456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9D0223F-5E6C-43EF-9FB9-5A70B88BF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7" y="2533253"/>
                        <a:ext cx="24987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5C7DD04B-50EE-4CE3-8735-18BA1B211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04932"/>
              </p:ext>
            </p:extLst>
          </p:nvPr>
        </p:nvGraphicFramePr>
        <p:xfrm>
          <a:off x="6719887" y="3900567"/>
          <a:ext cx="28289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2" name="Equation" r:id="rId15" imgW="1206360" imgH="304560" progId="Equation.DSMT4">
                  <p:embed/>
                </p:oleObj>
              </mc:Choice>
              <mc:Fallback>
                <p:oleObj name="Equation" r:id="rId15" imgW="1206360" imgH="30456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DC07497B-5F46-4715-B084-28D7DE97F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7" y="3900567"/>
                        <a:ext cx="2828925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8A6F3112-D7B8-437A-BEA7-B711150E7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21288"/>
              </p:ext>
            </p:extLst>
          </p:nvPr>
        </p:nvGraphicFramePr>
        <p:xfrm>
          <a:off x="6719887" y="3215956"/>
          <a:ext cx="23193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3" name="Equation" r:id="rId17" imgW="990360" imgH="304560" progId="Equation.DSMT4">
                  <p:embed/>
                </p:oleObj>
              </mc:Choice>
              <mc:Fallback>
                <p:oleObj name="Equation" r:id="rId17" imgW="990360" imgH="30456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9D0223F-5E6C-43EF-9FB9-5A70B88BF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7" y="3215956"/>
                        <a:ext cx="231933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箭头: 右 71">
            <a:extLst>
              <a:ext uri="{FF2B5EF4-FFF2-40B4-BE49-F238E27FC236}">
                <a16:creationId xmlns:a16="http://schemas.microsoft.com/office/drawing/2014/main" id="{9BBBE092-A9DE-41C4-BD89-B7A1047C2564}"/>
              </a:ext>
            </a:extLst>
          </p:cNvPr>
          <p:cNvSpPr/>
          <p:nvPr/>
        </p:nvSpPr>
        <p:spPr>
          <a:xfrm>
            <a:off x="4701854" y="2528887"/>
            <a:ext cx="792956" cy="7858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D6A085A-6599-46A4-BA90-F423A65571FC}"/>
              </a:ext>
            </a:extLst>
          </p:cNvPr>
          <p:cNvSpPr txBox="1"/>
          <p:nvPr/>
        </p:nvSpPr>
        <p:spPr>
          <a:xfrm>
            <a:off x="4005915" y="3661948"/>
            <a:ext cx="22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写出矢量形式？</a:t>
            </a:r>
          </a:p>
        </p:txBody>
      </p:sp>
    </p:spTree>
    <p:extLst>
      <p:ext uri="{BB962C8B-B14F-4D97-AF65-F5344CB8AC3E}">
        <p14:creationId xmlns:p14="http://schemas.microsoft.com/office/powerpoint/2010/main" val="301005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A9074B-5793-4F65-966D-851B8840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49" y="380919"/>
            <a:ext cx="7556888" cy="3238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0A5DF8-1AC1-4EC8-88E8-D72E5099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11" y="4079464"/>
            <a:ext cx="4203916" cy="1987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B493DC-2DBA-4FE7-9FE8-C860A90B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819" y="4079464"/>
            <a:ext cx="439442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A9074B-5793-4F65-966D-851B8840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49" y="380919"/>
            <a:ext cx="7556888" cy="32386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C00CEB-3D73-4060-99AA-594C03CD9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18" y="3609821"/>
            <a:ext cx="3562464" cy="1089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86C332-1A56-419E-BAE3-0D4606541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818" y="4680349"/>
            <a:ext cx="3562464" cy="92226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1763CA3-4E2C-4C92-B808-45EAF9830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76344"/>
              </p:ext>
            </p:extLst>
          </p:nvPr>
        </p:nvGraphicFramePr>
        <p:xfrm>
          <a:off x="7393781" y="3512333"/>
          <a:ext cx="2170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6" imgW="927000" imgH="241200" progId="Equation.DSMT4">
                  <p:embed/>
                </p:oleObj>
              </mc:Choice>
              <mc:Fallback>
                <p:oleObj name="Equation" r:id="rId6" imgW="927000" imgH="2412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3B8596A4-43B1-4FFE-AB31-C3C17EB66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3781" y="3512333"/>
                        <a:ext cx="21701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FD2D411-357E-473A-97B0-EBAC13ACCDDA}"/>
              </a:ext>
            </a:extLst>
          </p:cNvPr>
          <p:cNvSpPr txBox="1"/>
          <p:nvPr/>
        </p:nvSpPr>
        <p:spPr>
          <a:xfrm>
            <a:off x="7393781" y="4125133"/>
            <a:ext cx="4614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提问，利用该边界条件计算两介质交界面上的束缚电荷面密度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875BE2-AF43-49F1-85FA-0D01B169C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262" y="5115241"/>
            <a:ext cx="5171381" cy="16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150F-BA59-4132-8B7B-029B2DFEDBA6}"/>
              </a:ext>
            </a:extLst>
          </p:cNvPr>
          <p:cNvSpPr txBox="1"/>
          <p:nvPr/>
        </p:nvSpPr>
        <p:spPr>
          <a:xfrm>
            <a:off x="944058" y="840798"/>
            <a:ext cx="145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作业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34806-B743-473C-929B-D355DFEA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28" y="1895415"/>
            <a:ext cx="10904998" cy="2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944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为什么在两介质分界面上无法应用麦克斯韦方程组微分形式？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1D5679-7098-446A-8F03-25ACDCD364AF}"/>
              </a:ext>
            </a:extLst>
          </p:cNvPr>
          <p:cNvSpPr txBox="1"/>
          <p:nvPr/>
        </p:nvSpPr>
        <p:spPr>
          <a:xfrm>
            <a:off x="1475533" y="1584920"/>
            <a:ext cx="221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讨论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1D7E841-2386-4698-AF10-2E49B2C2E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16038"/>
              </p:ext>
            </p:extLst>
          </p:nvPr>
        </p:nvGraphicFramePr>
        <p:xfrm>
          <a:off x="3332112" y="2484092"/>
          <a:ext cx="2289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32ACA29-CCFF-43A1-A403-0249762C7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12" y="2484092"/>
                        <a:ext cx="2289175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629671A-35EF-4DC2-B944-DC50CBDFC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27490"/>
              </p:ext>
            </p:extLst>
          </p:nvPr>
        </p:nvGraphicFramePr>
        <p:xfrm>
          <a:off x="3332112" y="1498254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8DE8A6-B60A-44FA-A0D8-4DACB0A73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12" y="1498254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8343AEA-A0DC-4E38-89D0-66ADC9832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79830"/>
              </p:ext>
            </p:extLst>
          </p:nvPr>
        </p:nvGraphicFramePr>
        <p:xfrm>
          <a:off x="3376561" y="3749396"/>
          <a:ext cx="13668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E830E0D-CD65-495A-9813-98CDAB75E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561" y="3749396"/>
                        <a:ext cx="1366837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DFAD309-498B-4A93-9D14-AF4091EDC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16261"/>
              </p:ext>
            </p:extLst>
          </p:nvPr>
        </p:nvGraphicFramePr>
        <p:xfrm>
          <a:off x="3376562" y="4810008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5748333-2672-4417-80EE-C1262B181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562" y="4810008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左大括号 29">
            <a:extLst>
              <a:ext uri="{FF2B5EF4-FFF2-40B4-BE49-F238E27FC236}">
                <a16:creationId xmlns:a16="http://schemas.microsoft.com/office/drawing/2014/main" id="{4FE47287-B049-4418-88DE-E6C3532C297E}"/>
              </a:ext>
            </a:extLst>
          </p:cNvPr>
          <p:cNvSpPr/>
          <p:nvPr/>
        </p:nvSpPr>
        <p:spPr>
          <a:xfrm>
            <a:off x="2610475" y="1766588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F56DD5-2A2F-4CEC-A164-911029B2AF90}"/>
              </a:ext>
            </a:extLst>
          </p:cNvPr>
          <p:cNvSpPr txBox="1"/>
          <p:nvPr/>
        </p:nvSpPr>
        <p:spPr>
          <a:xfrm>
            <a:off x="6096000" y="1559627"/>
            <a:ext cx="4583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进一步分析，为什么同一介质内可以？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7131C1-7B5C-48FC-B04C-BF0D2770DA98}"/>
              </a:ext>
            </a:extLst>
          </p:cNvPr>
          <p:cNvSpPr txBox="1"/>
          <p:nvPr/>
        </p:nvSpPr>
        <p:spPr>
          <a:xfrm>
            <a:off x="6096000" y="3176474"/>
            <a:ext cx="326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介质均匀程度无突变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环境电场分布无突变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093AD8-FB70-4A69-B740-15F1C3C3DCC4}"/>
              </a:ext>
            </a:extLst>
          </p:cNvPr>
          <p:cNvSpPr txBox="1"/>
          <p:nvPr/>
        </p:nvSpPr>
        <p:spPr>
          <a:xfrm>
            <a:off x="6096000" y="2490052"/>
            <a:ext cx="183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也不一定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FF815E-5F7B-4F18-A2E6-D44C5ED892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203385"/>
            <a:ext cx="4057859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944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麦克斯韦方程组积分形式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88A21C3-1A69-4779-A5E4-36793DA08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64461"/>
              </p:ext>
            </p:extLst>
          </p:nvPr>
        </p:nvGraphicFramePr>
        <p:xfrm>
          <a:off x="2774899" y="2812705"/>
          <a:ext cx="2289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A1D7E841-2386-4698-AF10-2E49B2C2E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899" y="2812705"/>
                        <a:ext cx="2289175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00A0ABE-FD83-49A4-8F12-EC4243D0B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61052"/>
              </p:ext>
            </p:extLst>
          </p:nvPr>
        </p:nvGraphicFramePr>
        <p:xfrm>
          <a:off x="7956550" y="1952625"/>
          <a:ext cx="3298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9" name="Equation" r:id="rId5" imgW="1409400" imgH="393480" progId="Equation.DSMT4">
                  <p:embed/>
                </p:oleObj>
              </mc:Choice>
              <mc:Fallback>
                <p:oleObj name="Equation" r:id="rId5" imgW="140940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629671A-35EF-4DC2-B944-DC50CBDFC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952625"/>
                        <a:ext cx="3298825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359FBF4-CF36-4763-8DC9-451C4F9D5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6102"/>
              </p:ext>
            </p:extLst>
          </p:nvPr>
        </p:nvGraphicFramePr>
        <p:xfrm>
          <a:off x="2819348" y="4078009"/>
          <a:ext cx="13668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98343AEA-A0DC-4E38-89D0-66ADC9832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48" y="4078009"/>
                        <a:ext cx="1366837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CFBD8F9-E2E4-416A-B5CE-5604BC859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04606"/>
              </p:ext>
            </p:extLst>
          </p:nvPr>
        </p:nvGraphicFramePr>
        <p:xfrm>
          <a:off x="2819349" y="5138621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DFAD309-498B-4A93-9D14-AF4091EDC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49" y="5138621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41E66C9D-F373-406A-B494-68BD2FC4F228}"/>
              </a:ext>
            </a:extLst>
          </p:cNvPr>
          <p:cNvSpPr/>
          <p:nvPr/>
        </p:nvSpPr>
        <p:spPr>
          <a:xfrm>
            <a:off x="2053262" y="2095201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0C3C3DA-CE99-48EB-9066-A19B5B0CE3B8}"/>
              </a:ext>
            </a:extLst>
          </p:cNvPr>
          <p:cNvSpPr/>
          <p:nvPr/>
        </p:nvSpPr>
        <p:spPr>
          <a:xfrm>
            <a:off x="7210081" y="2095200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3D2B6E0-AE31-4F2D-A9A8-035B56113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54962"/>
              </p:ext>
            </p:extLst>
          </p:nvPr>
        </p:nvGraphicFramePr>
        <p:xfrm>
          <a:off x="2819348" y="1893336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" name="Equation" r:id="rId11" imgW="825480" imgH="419040" progId="Equation.DSMT4">
                  <p:embed/>
                </p:oleObj>
              </mc:Choice>
              <mc:Fallback>
                <p:oleObj name="Equation" r:id="rId11" imgW="82548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629671A-35EF-4DC2-B944-DC50CBDFC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48" y="1893336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1FDD41D-39E1-45A0-A611-3883FF6B1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43185"/>
              </p:ext>
            </p:extLst>
          </p:nvPr>
        </p:nvGraphicFramePr>
        <p:xfrm>
          <a:off x="7956361" y="2871442"/>
          <a:ext cx="3805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3"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00A0ABE-FD83-49A4-8F12-EC4243D0B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61" y="2871442"/>
                        <a:ext cx="3805237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F2F5A07-5E2A-4D61-8F40-781762959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44912"/>
              </p:ext>
            </p:extLst>
          </p:nvPr>
        </p:nvGraphicFramePr>
        <p:xfrm>
          <a:off x="7955567" y="3971233"/>
          <a:ext cx="19034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" name="Equation" r:id="rId15" imgW="812520" imgH="291960" progId="Equation.DSMT4">
                  <p:embed/>
                </p:oleObj>
              </mc:Choice>
              <mc:Fallback>
                <p:oleObj name="Equation" r:id="rId15" imgW="812520" imgH="2919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1FDD41D-39E1-45A0-A611-3883FF6B1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567" y="3971233"/>
                        <a:ext cx="1903413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B448ED0-5D9E-40E7-9347-F2D40B964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75252"/>
              </p:ext>
            </p:extLst>
          </p:nvPr>
        </p:nvGraphicFramePr>
        <p:xfrm>
          <a:off x="7955567" y="4890050"/>
          <a:ext cx="16367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" name="Equation" r:id="rId17" imgW="698400" imgH="291960" progId="Equation.DSMT4">
                  <p:embed/>
                </p:oleObj>
              </mc:Choice>
              <mc:Fallback>
                <p:oleObj name="Equation" r:id="rId17" imgW="698400" imgH="2919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F2F5A07-5E2A-4D61-8F40-781762959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567" y="4890050"/>
                        <a:ext cx="1636712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D1BCDB0-39AA-482C-803C-17F19BF8656D}"/>
              </a:ext>
            </a:extLst>
          </p:cNvPr>
          <p:cNvSpPr/>
          <p:nvPr/>
        </p:nvSpPr>
        <p:spPr>
          <a:xfrm>
            <a:off x="5758016" y="3456883"/>
            <a:ext cx="792956" cy="7858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BA483C-FF55-496A-B118-B0A89AECC3E9}"/>
              </a:ext>
            </a:extLst>
          </p:cNvPr>
          <p:cNvSpPr txBox="1"/>
          <p:nvPr/>
        </p:nvSpPr>
        <p:spPr>
          <a:xfrm>
            <a:off x="5062077" y="4589944"/>
            <a:ext cx="22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写出积分形式？</a:t>
            </a:r>
          </a:p>
        </p:txBody>
      </p:sp>
    </p:spTree>
    <p:extLst>
      <p:ext uri="{BB962C8B-B14F-4D97-AF65-F5344CB8AC3E}">
        <p14:creationId xmlns:p14="http://schemas.microsoft.com/office/powerpoint/2010/main" val="333386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电场法向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A5137B-D262-48A8-92BA-3378BFC2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05" y="1278340"/>
            <a:ext cx="4169632" cy="4125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E323CA-9395-42AD-9357-07F96A5E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77" y="1701740"/>
            <a:ext cx="4538567" cy="2748816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1777516-EC09-43EE-828A-55DD7CC96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5661"/>
              </p:ext>
            </p:extLst>
          </p:nvPr>
        </p:nvGraphicFramePr>
        <p:xfrm>
          <a:off x="2946400" y="5119688"/>
          <a:ext cx="2170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5" imgW="927000" imgH="241200" progId="Equation.DSMT4">
                  <p:embed/>
                </p:oleObj>
              </mc:Choice>
              <mc:Fallback>
                <p:oleObj name="Equation" r:id="rId5" imgW="92700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359FBF4-CF36-4763-8DC9-451C4F9D5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119688"/>
                        <a:ext cx="21701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8F000A09-F5CA-4623-A25C-0E33B9D707AB}"/>
              </a:ext>
            </a:extLst>
          </p:cNvPr>
          <p:cNvSpPr/>
          <p:nvPr/>
        </p:nvSpPr>
        <p:spPr>
          <a:xfrm>
            <a:off x="2065927" y="5253067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7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磁场法向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1777516-EC09-43EE-828A-55DD7CC96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71470"/>
              </p:ext>
            </p:extLst>
          </p:nvPr>
        </p:nvGraphicFramePr>
        <p:xfrm>
          <a:off x="3095625" y="5133975"/>
          <a:ext cx="1871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8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133975"/>
                        <a:ext cx="1871663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8F000A09-F5CA-4623-A25C-0E33B9D707AB}"/>
              </a:ext>
            </a:extLst>
          </p:cNvPr>
          <p:cNvSpPr/>
          <p:nvPr/>
        </p:nvSpPr>
        <p:spPr>
          <a:xfrm>
            <a:off x="2065927" y="5253067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A54AC7-4C9C-4C25-8D63-3B01BDFE315A}"/>
              </a:ext>
            </a:extLst>
          </p:cNvPr>
          <p:cNvGrpSpPr/>
          <p:nvPr/>
        </p:nvGrpSpPr>
        <p:grpSpPr>
          <a:xfrm>
            <a:off x="6914005" y="1314059"/>
            <a:ext cx="4169632" cy="4125509"/>
            <a:chOff x="6914005" y="1278340"/>
            <a:chExt cx="4169632" cy="412550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0A5137B-D262-48A8-92BA-3378BFC28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4005" y="1278340"/>
              <a:ext cx="4169632" cy="412550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2F539C-DFF1-426F-B847-127E7FA857BF}"/>
                </a:ext>
              </a:extLst>
            </p:cNvPr>
            <p:cNvSpPr/>
            <p:nvPr/>
          </p:nvSpPr>
          <p:spPr>
            <a:xfrm>
              <a:off x="9815513" y="1764506"/>
              <a:ext cx="614362" cy="592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57FB97-C9A6-4417-B870-B8A62849B755}"/>
                </a:ext>
              </a:extLst>
            </p:cNvPr>
            <p:cNvSpPr/>
            <p:nvPr/>
          </p:nvSpPr>
          <p:spPr>
            <a:xfrm>
              <a:off x="7517607" y="4581524"/>
              <a:ext cx="614362" cy="592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A0AA74DA-2E92-42B5-BF14-3973852EA0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69991"/>
                </p:ext>
              </p:extLst>
            </p:nvPr>
          </p:nvGraphicFramePr>
          <p:xfrm>
            <a:off x="9754751" y="1548216"/>
            <a:ext cx="560823" cy="750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59" name="Equation" r:id="rId6" imgW="190440" imgH="253800" progId="Equation.DSMT4">
                    <p:embed/>
                  </p:oleObj>
                </mc:Choice>
                <mc:Fallback>
                  <p:oleObj name="Equation" r:id="rId6" imgW="190440" imgH="25380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81777516-EC09-43EE-828A-55DD7CC96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4751" y="1548216"/>
                          <a:ext cx="560823" cy="7504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15CE2DD-C342-43C1-90B3-7B7D87A424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701018"/>
                </p:ext>
              </p:extLst>
            </p:nvPr>
          </p:nvGraphicFramePr>
          <p:xfrm>
            <a:off x="7548563" y="4279977"/>
            <a:ext cx="459581" cy="71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0" name="Equation" r:id="rId8" imgW="164880" imgH="253800" progId="Equation.DSMT4">
                    <p:embed/>
                  </p:oleObj>
                </mc:Choice>
                <mc:Fallback>
                  <p:oleObj name="Equation" r:id="rId8" imgW="164880" imgH="2538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A0AA74DA-2E92-42B5-BF14-3973852EA0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563" y="4279977"/>
                          <a:ext cx="459581" cy="7111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09AB59F-D9ED-45B3-927C-32F435AAD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15922"/>
              </p:ext>
            </p:extLst>
          </p:nvPr>
        </p:nvGraphicFramePr>
        <p:xfrm>
          <a:off x="2055187" y="1875832"/>
          <a:ext cx="16367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10" imgW="698400" imgH="291960" progId="Equation.DSMT4">
                  <p:embed/>
                </p:oleObj>
              </mc:Choice>
              <mc:Fallback>
                <p:oleObj name="Equation" r:id="rId10" imgW="69840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B448ED0-5D9E-40E7-9347-F2D40B964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187" y="1875832"/>
                        <a:ext cx="1636712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2BED849-D028-4185-A5BF-44D981CFDA6C}"/>
              </a:ext>
            </a:extLst>
          </p:cNvPr>
          <p:cNvSpPr txBox="1"/>
          <p:nvPr/>
        </p:nvSpPr>
        <p:spPr>
          <a:xfrm>
            <a:off x="2055187" y="3429000"/>
            <a:ext cx="221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</p:spTree>
    <p:extLst>
      <p:ext uri="{BB962C8B-B14F-4D97-AF65-F5344CB8AC3E}">
        <p14:creationId xmlns:p14="http://schemas.microsoft.com/office/powerpoint/2010/main" val="182608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电场切向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000A09-F5CA-4623-A25C-0E33B9D707AB}"/>
              </a:ext>
            </a:extLst>
          </p:cNvPr>
          <p:cNvSpPr/>
          <p:nvPr/>
        </p:nvSpPr>
        <p:spPr>
          <a:xfrm>
            <a:off x="2065927" y="5253067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629BD7-DE31-4064-8412-A2230A5FA8C4}"/>
              </a:ext>
            </a:extLst>
          </p:cNvPr>
          <p:cNvSpPr txBox="1"/>
          <p:nvPr/>
        </p:nvSpPr>
        <p:spPr>
          <a:xfrm>
            <a:off x="7235255" y="4833884"/>
            <a:ext cx="407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讨论，两侧电场是否共面？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546861B1-5537-4EAD-AB96-161D33364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4368" y="1662989"/>
          <a:ext cx="3298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9" name="Equation" r:id="rId3" imgW="1409400" imgH="393480" progId="Equation.DSMT4">
                  <p:embed/>
                </p:oleObj>
              </mc:Choice>
              <mc:Fallback>
                <p:oleObj name="Equation" r:id="rId3" imgW="1409400" imgH="3934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546861B1-5537-4EAD-AB96-161D33364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368" y="1662989"/>
                        <a:ext cx="3298825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58F925-F81F-496A-BB24-80E4FA2EA42C}"/>
              </a:ext>
            </a:extLst>
          </p:cNvPr>
          <p:cNvGrpSpPr/>
          <p:nvPr/>
        </p:nvGrpSpPr>
        <p:grpSpPr>
          <a:xfrm>
            <a:off x="7004556" y="1359200"/>
            <a:ext cx="4129088" cy="3176062"/>
            <a:chOff x="7004556" y="1359200"/>
            <a:chExt cx="4129088" cy="317606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98BB9F2-FC09-4A00-8F02-EECCBB6AF872}"/>
                </a:ext>
              </a:extLst>
            </p:cNvPr>
            <p:cNvGrpSpPr/>
            <p:nvPr/>
          </p:nvGrpSpPr>
          <p:grpSpPr>
            <a:xfrm>
              <a:off x="7004556" y="1909443"/>
              <a:ext cx="4129088" cy="2625819"/>
              <a:chOff x="6703773" y="1977518"/>
              <a:chExt cx="4129088" cy="262581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37D34E1B-D4D9-45E8-8668-409F3ECDA2BB}"/>
                  </a:ext>
                </a:extLst>
              </p:cNvPr>
              <p:cNvGrpSpPr/>
              <p:nvPr/>
            </p:nvGrpSpPr>
            <p:grpSpPr>
              <a:xfrm>
                <a:off x="6703773" y="2481643"/>
                <a:ext cx="4129088" cy="2121694"/>
                <a:chOff x="6703773" y="2481643"/>
                <a:chExt cx="4129088" cy="2121694"/>
              </a:xfrm>
            </p:grpSpPr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574DCCB8-CD4C-46BE-AD23-45A51E244C44}"/>
                    </a:ext>
                  </a:extLst>
                </p:cNvPr>
                <p:cNvSpPr/>
                <p:nvPr/>
              </p:nvSpPr>
              <p:spPr>
                <a:xfrm rot="1121772">
                  <a:off x="6703773" y="2481643"/>
                  <a:ext cx="4129088" cy="2121694"/>
                </a:xfrm>
                <a:prstGeom prst="parallelogram">
                  <a:avLst>
                    <a:gd name="adj" fmla="val 617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DBD318EE-7566-4215-A594-2E0EFB8D734C}"/>
                    </a:ext>
                  </a:extLst>
                </p:cNvPr>
                <p:cNvCxnSpPr>
                  <a:cxnSpLocks/>
                  <a:stCxn id="11" idx="5"/>
                  <a:endCxn id="11" idx="2"/>
                </p:cNvCxnSpPr>
                <p:nvPr/>
              </p:nvCxnSpPr>
              <p:spPr>
                <a:xfrm>
                  <a:off x="7432720" y="3090514"/>
                  <a:ext cx="2671194" cy="903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平行四边形 22">
                  <a:extLst>
                    <a:ext uri="{FF2B5EF4-FFF2-40B4-BE49-F238E27FC236}">
                      <a16:creationId xmlns:a16="http://schemas.microsoft.com/office/drawing/2014/main" id="{695A4361-B4B6-4441-BFC1-BA5810996926}"/>
                    </a:ext>
                  </a:extLst>
                </p:cNvPr>
                <p:cNvSpPr/>
                <p:nvPr/>
              </p:nvSpPr>
              <p:spPr>
                <a:xfrm rot="16200000">
                  <a:off x="8324205" y="2815056"/>
                  <a:ext cx="786817" cy="1646686"/>
                </a:xfrm>
                <a:prstGeom prst="parallelogram">
                  <a:avLst>
                    <a:gd name="adj" fmla="val 7019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id="{A4B0DF4B-5FF1-4E7F-875E-6DC891762621}"/>
                    </a:ext>
                  </a:extLst>
                </p:cNvPr>
                <p:cNvSpPr/>
                <p:nvPr/>
              </p:nvSpPr>
              <p:spPr>
                <a:xfrm rot="16200000">
                  <a:off x="8324204" y="2580227"/>
                  <a:ext cx="786817" cy="1646686"/>
                </a:xfrm>
                <a:prstGeom prst="parallelogram">
                  <a:avLst>
                    <a:gd name="adj" fmla="val 7019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B11B27A-4859-44DF-B583-1BDDE371FC6F}"/>
                  </a:ext>
                </a:extLst>
              </p:cNvPr>
              <p:cNvCxnSpPr>
                <a:stCxn id="17" idx="5"/>
              </p:cNvCxnSpPr>
              <p:nvPr/>
            </p:nvCxnSpPr>
            <p:spPr>
              <a:xfrm flipV="1">
                <a:off x="8717613" y="3244990"/>
                <a:ext cx="1386301" cy="27584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37F6B81F-0105-4218-A402-DF8768BA7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0251" y="3520834"/>
                <a:ext cx="1117361" cy="43419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E402E6E-697B-4C49-A83E-B27F74F43B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665" y="1977518"/>
                <a:ext cx="22694" cy="15276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92D09448-6DB9-4160-8D11-31BE948AC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8395" y="1359200"/>
            <a:ext cx="556666" cy="83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0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92D09448-6DB9-4160-8D11-31BE948ACD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8395" y="1359200"/>
                          <a:ext cx="556666" cy="838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E059BE4C-838E-4DA6-BE9D-6EB4501273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32643" y="2824347"/>
            <a:ext cx="586981" cy="787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1" name="Equation" r:id="rId7" imgW="190440" imgH="253800" progId="Equation.DSMT4">
                    <p:embed/>
                  </p:oleObj>
                </mc:Choice>
                <mc:Fallback>
                  <p:oleObj name="Equation" r:id="rId7" imgW="190440" imgH="2538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E059BE4C-838E-4DA6-BE9D-6EB4501273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2643" y="2824347"/>
                          <a:ext cx="586981" cy="7871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529CDCAA-F7E9-430B-886B-CFA7E242D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0913" y="3335338"/>
            <a:ext cx="54927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2" name="Equation" r:id="rId9" imgW="177480" imgH="253800" progId="Equation.DSMT4">
                    <p:embed/>
                  </p:oleObj>
                </mc:Choice>
                <mc:Fallback>
                  <p:oleObj name="Equation" r:id="rId9" imgW="177480" imgH="2538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529CDCAA-F7E9-430B-886B-CFA7E242D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913" y="3335338"/>
                          <a:ext cx="549275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3FCFC137-28FB-47CD-BE01-83642F3BC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7452" y="3750777"/>
            <a:ext cx="549276" cy="397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3" name="Equation" r:id="rId11" imgW="228600" imgH="164880" progId="Equation.DSMT4">
                    <p:embed/>
                  </p:oleObj>
                </mc:Choice>
                <mc:Fallback>
                  <p:oleObj name="Equation" r:id="rId11" imgW="228600" imgH="16488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3FCFC137-28FB-47CD-BE01-83642F3BC1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452" y="3750777"/>
                          <a:ext cx="549276" cy="3974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AA97C39-09D3-47AF-8C4F-123FB66DF2C9}"/>
              </a:ext>
            </a:extLst>
          </p:cNvPr>
          <p:cNvSpPr txBox="1"/>
          <p:nvPr/>
        </p:nvSpPr>
        <p:spPr>
          <a:xfrm>
            <a:off x="1920456" y="2891179"/>
            <a:ext cx="235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框无限薄时</a:t>
            </a: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4993E7C1-2D9F-4070-B445-F225D2104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927" y="3728904"/>
          <a:ext cx="26146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4993E7C1-2D9F-4070-B445-F225D2104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927" y="3728904"/>
                        <a:ext cx="2614613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FC9EE23-BBD5-4659-BA52-FD1F41704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92638"/>
              </p:ext>
            </p:extLst>
          </p:nvPr>
        </p:nvGraphicFramePr>
        <p:xfrm>
          <a:off x="3233738" y="5140325"/>
          <a:ext cx="1811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5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FC9EE23-BBD5-4659-BA52-FD1F41704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140325"/>
                        <a:ext cx="1811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358C07E3-A0DE-4FEE-A877-5E1F2024EF24}"/>
              </a:ext>
            </a:extLst>
          </p:cNvPr>
          <p:cNvSpPr txBox="1"/>
          <p:nvPr/>
        </p:nvSpPr>
        <p:spPr>
          <a:xfrm>
            <a:off x="7288057" y="5741377"/>
            <a:ext cx="407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若不管是否共面，如何证明？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154581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电场切向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000A09-F5CA-4623-A25C-0E33B9D707AB}"/>
              </a:ext>
            </a:extLst>
          </p:cNvPr>
          <p:cNvSpPr/>
          <p:nvPr/>
        </p:nvSpPr>
        <p:spPr>
          <a:xfrm>
            <a:off x="2163938" y="4585377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546861B1-5537-4EAD-AB96-161D33364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06140"/>
              </p:ext>
            </p:extLst>
          </p:nvPr>
        </p:nvGraphicFramePr>
        <p:xfrm>
          <a:off x="1934368" y="1662989"/>
          <a:ext cx="3298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5" name="Equation" r:id="rId3" imgW="1409400" imgH="393480" progId="Equation.DSMT4">
                  <p:embed/>
                </p:oleObj>
              </mc:Choice>
              <mc:Fallback>
                <p:oleObj name="Equation" r:id="rId3" imgW="140940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00A0ABE-FD83-49A4-8F12-EC4243D0B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368" y="1662989"/>
                        <a:ext cx="3298825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DAA97C39-09D3-47AF-8C4F-123FB66DF2C9}"/>
              </a:ext>
            </a:extLst>
          </p:cNvPr>
          <p:cNvSpPr txBox="1"/>
          <p:nvPr/>
        </p:nvSpPr>
        <p:spPr>
          <a:xfrm>
            <a:off x="1920456" y="2891179"/>
            <a:ext cx="235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框无限薄时</a:t>
            </a: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4993E7C1-2D9F-4070-B445-F225D2104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91892"/>
              </p:ext>
            </p:extLst>
          </p:nvPr>
        </p:nvGraphicFramePr>
        <p:xfrm>
          <a:off x="2065927" y="3728904"/>
          <a:ext cx="26146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6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927" y="3728904"/>
                        <a:ext cx="2614613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FC9EE23-BBD5-4659-BA52-FD1F41704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14395"/>
              </p:ext>
            </p:extLst>
          </p:nvPr>
        </p:nvGraphicFramePr>
        <p:xfrm>
          <a:off x="3331749" y="4472635"/>
          <a:ext cx="1811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7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4993E7C1-2D9F-4070-B445-F225D2104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749" y="4472635"/>
                        <a:ext cx="1811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1B3C07E-6233-4307-9483-33FF080FDDD5}"/>
              </a:ext>
            </a:extLst>
          </p:cNvPr>
          <p:cNvGrpSpPr/>
          <p:nvPr/>
        </p:nvGrpSpPr>
        <p:grpSpPr>
          <a:xfrm>
            <a:off x="7004556" y="1359200"/>
            <a:ext cx="4129088" cy="3176062"/>
            <a:chOff x="7004556" y="1359200"/>
            <a:chExt cx="4129088" cy="317606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758F925-F81F-496A-BB24-80E4FA2EA42C}"/>
                </a:ext>
              </a:extLst>
            </p:cNvPr>
            <p:cNvGrpSpPr/>
            <p:nvPr/>
          </p:nvGrpSpPr>
          <p:grpSpPr>
            <a:xfrm>
              <a:off x="7004556" y="1359200"/>
              <a:ext cx="4129088" cy="3176062"/>
              <a:chOff x="7004556" y="1359200"/>
              <a:chExt cx="4129088" cy="317606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A98BB9F2-FC09-4A00-8F02-EECCBB6AF872}"/>
                  </a:ext>
                </a:extLst>
              </p:cNvPr>
              <p:cNvGrpSpPr/>
              <p:nvPr/>
            </p:nvGrpSpPr>
            <p:grpSpPr>
              <a:xfrm>
                <a:off x="7004556" y="1909443"/>
                <a:ext cx="4129088" cy="2625819"/>
                <a:chOff x="6703773" y="1977518"/>
                <a:chExt cx="4129088" cy="2625819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37D34E1B-D4D9-45E8-8668-409F3ECDA2BB}"/>
                    </a:ext>
                  </a:extLst>
                </p:cNvPr>
                <p:cNvGrpSpPr/>
                <p:nvPr/>
              </p:nvGrpSpPr>
              <p:grpSpPr>
                <a:xfrm>
                  <a:off x="6703773" y="2481643"/>
                  <a:ext cx="4129088" cy="2121694"/>
                  <a:chOff x="6703773" y="2481643"/>
                  <a:chExt cx="4129088" cy="2121694"/>
                </a:xfrm>
              </p:grpSpPr>
              <p:sp>
                <p:nvSpPr>
                  <p:cNvPr id="11" name="平行四边形 10">
                    <a:extLst>
                      <a:ext uri="{FF2B5EF4-FFF2-40B4-BE49-F238E27FC236}">
                        <a16:creationId xmlns:a16="http://schemas.microsoft.com/office/drawing/2014/main" id="{574DCCB8-CD4C-46BE-AD23-45A51E244C44}"/>
                      </a:ext>
                    </a:extLst>
                  </p:cNvPr>
                  <p:cNvSpPr/>
                  <p:nvPr/>
                </p:nvSpPr>
                <p:spPr>
                  <a:xfrm rot="1121772">
                    <a:off x="6703773" y="2481643"/>
                    <a:ext cx="4129088" cy="2121694"/>
                  </a:xfrm>
                  <a:prstGeom prst="parallelogram">
                    <a:avLst>
                      <a:gd name="adj" fmla="val 6170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DBD318EE-7566-4215-A594-2E0EFB8D734C}"/>
                      </a:ext>
                    </a:extLst>
                  </p:cNvPr>
                  <p:cNvCxnSpPr>
                    <a:cxnSpLocks/>
                    <a:stCxn id="11" idx="5"/>
                    <a:endCxn id="11" idx="2"/>
                  </p:cNvCxnSpPr>
                  <p:nvPr/>
                </p:nvCxnSpPr>
                <p:spPr>
                  <a:xfrm>
                    <a:off x="7432720" y="3090514"/>
                    <a:ext cx="2671194" cy="903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平行四边形 22">
                    <a:extLst>
                      <a:ext uri="{FF2B5EF4-FFF2-40B4-BE49-F238E27FC236}">
                        <a16:creationId xmlns:a16="http://schemas.microsoft.com/office/drawing/2014/main" id="{695A4361-B4B6-4441-BFC1-BA58109969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324205" y="2815056"/>
                    <a:ext cx="786817" cy="1646686"/>
                  </a:xfrm>
                  <a:prstGeom prst="parallelogram">
                    <a:avLst>
                      <a:gd name="adj" fmla="val 70193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平行四边形 16">
                    <a:extLst>
                      <a:ext uri="{FF2B5EF4-FFF2-40B4-BE49-F238E27FC236}">
                        <a16:creationId xmlns:a16="http://schemas.microsoft.com/office/drawing/2014/main" id="{A4B0DF4B-5FF1-4E7F-875E-6DC8917626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324204" y="2580227"/>
                    <a:ext cx="786817" cy="1646686"/>
                  </a:xfrm>
                  <a:prstGeom prst="parallelogram">
                    <a:avLst>
                      <a:gd name="adj" fmla="val 70193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8B11B27A-4859-44DF-B583-1BDDE371FC6F}"/>
                    </a:ext>
                  </a:extLst>
                </p:cNvPr>
                <p:cNvCxnSpPr>
                  <a:stCxn id="17" idx="5"/>
                </p:cNvCxnSpPr>
                <p:nvPr/>
              </p:nvCxnSpPr>
              <p:spPr>
                <a:xfrm flipV="1">
                  <a:off x="8717613" y="3244990"/>
                  <a:ext cx="1386301" cy="275844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7F6B81F-0105-4218-A402-DF8768BA7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00251" y="3520834"/>
                  <a:ext cx="1117361" cy="434194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DE402E6E-697B-4C49-A83E-B27F74F43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8665" y="1977518"/>
                  <a:ext cx="22694" cy="152764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92D09448-6DB9-4160-8D11-31BE948ACD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0193141"/>
                  </p:ext>
                </p:extLst>
              </p:nvPr>
            </p:nvGraphicFramePr>
            <p:xfrm>
              <a:off x="9018395" y="1359200"/>
              <a:ext cx="556666" cy="838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48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15" name="对象 14">
                            <a:extLst>
                              <a:ext uri="{FF2B5EF4-FFF2-40B4-BE49-F238E27FC236}">
                                <a16:creationId xmlns:a16="http://schemas.microsoft.com/office/drawing/2014/main" id="{81777516-EC09-43EE-828A-55DD7CC9681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8395" y="1359200"/>
                            <a:ext cx="556666" cy="8387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>
                <a:extLst>
                  <a:ext uri="{FF2B5EF4-FFF2-40B4-BE49-F238E27FC236}">
                    <a16:creationId xmlns:a16="http://schemas.microsoft.com/office/drawing/2014/main" id="{E059BE4C-838E-4DA6-BE9D-6EB4501273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879198"/>
                  </p:ext>
                </p:extLst>
              </p:nvPr>
            </p:nvGraphicFramePr>
            <p:xfrm>
              <a:off x="9540237" y="2574173"/>
              <a:ext cx="586981" cy="787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49" name="Equation" r:id="rId11" imgW="190440" imgH="253800" progId="Equation.DSMT4">
                      <p:embed/>
                    </p:oleObj>
                  </mc:Choice>
                  <mc:Fallback>
                    <p:oleObj name="Equation" r:id="rId11" imgW="190440" imgH="253800" progId="Equation.DSMT4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92D09448-6DB9-4160-8D11-31BE948AC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0237" y="2574173"/>
                            <a:ext cx="586981" cy="7871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>
                <a:extLst>
                  <a:ext uri="{FF2B5EF4-FFF2-40B4-BE49-F238E27FC236}">
                    <a16:creationId xmlns:a16="http://schemas.microsoft.com/office/drawing/2014/main" id="{529CDCAA-F7E9-430B-886B-CFA7E242D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1671313"/>
                  </p:ext>
                </p:extLst>
              </p:nvPr>
            </p:nvGraphicFramePr>
            <p:xfrm>
              <a:off x="8071940" y="3685235"/>
              <a:ext cx="549275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50" name="Equation" r:id="rId13" imgW="177480" imgH="253800" progId="Equation.DSMT4">
                      <p:embed/>
                    </p:oleObj>
                  </mc:Choice>
                  <mc:Fallback>
                    <p:oleObj name="Equation" r:id="rId13" imgW="177480" imgH="253800" progId="Equation.DSMT4">
                      <p:embed/>
                      <p:pic>
                        <p:nvPicPr>
                          <p:cNvPr id="34" name="对象 33">
                            <a:extLst>
                              <a:ext uri="{FF2B5EF4-FFF2-40B4-BE49-F238E27FC236}">
                                <a16:creationId xmlns:a16="http://schemas.microsoft.com/office/drawing/2014/main" id="{E059BE4C-838E-4DA6-BE9D-6EB4501273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71940" y="3685235"/>
                            <a:ext cx="549275" cy="7874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extLst>
                  <a:ext uri="{FF2B5EF4-FFF2-40B4-BE49-F238E27FC236}">
                    <a16:creationId xmlns:a16="http://schemas.microsoft.com/office/drawing/2014/main" id="{3FCFC137-28FB-47CD-BE01-83642F3BC1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9535156"/>
                  </p:ext>
                </p:extLst>
              </p:nvPr>
            </p:nvGraphicFramePr>
            <p:xfrm>
              <a:off x="8747452" y="3750777"/>
              <a:ext cx="549276" cy="397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51" name="Equation" r:id="rId15" imgW="228600" imgH="164880" progId="Equation.DSMT4">
                      <p:embed/>
                    </p:oleObj>
                  </mc:Choice>
                  <mc:Fallback>
                    <p:oleObj name="Equation" r:id="rId15" imgW="228600" imgH="164880" progId="Equation.DSMT4">
                      <p:embed/>
                      <p:pic>
                        <p:nvPicPr>
                          <p:cNvPr id="35" name="对象 34">
                            <a:extLst>
                              <a:ext uri="{FF2B5EF4-FFF2-40B4-BE49-F238E27FC236}">
                                <a16:creationId xmlns:a16="http://schemas.microsoft.com/office/drawing/2014/main" id="{529CDCAA-F7E9-430B-886B-CFA7E242DA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7452" y="3750777"/>
                            <a:ext cx="549276" cy="39745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CD58343-AA80-4E7E-ACA8-C6D9CE0B5295}"/>
                </a:ext>
              </a:extLst>
            </p:cNvPr>
            <p:cNvCxnSpPr>
              <a:cxnSpLocks/>
            </p:cNvCxnSpPr>
            <p:nvPr/>
          </p:nvCxnSpPr>
          <p:spPr>
            <a:xfrm>
              <a:off x="9045534" y="3452759"/>
              <a:ext cx="1359163" cy="45742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9BAAB70-3F49-4DD3-A83C-BC36F3E0912C}"/>
                </a:ext>
              </a:extLst>
            </p:cNvPr>
            <p:cNvCxnSpPr>
              <a:cxnSpLocks/>
            </p:cNvCxnSpPr>
            <p:nvPr/>
          </p:nvCxnSpPr>
          <p:spPr>
            <a:xfrm>
              <a:off x="8990795" y="3446217"/>
              <a:ext cx="1098884" cy="373016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1984CA4-A53F-4A8A-B83E-CBBE006AA895}"/>
                </a:ext>
              </a:extLst>
            </p:cNvPr>
            <p:cNvCxnSpPr/>
            <p:nvPr/>
          </p:nvCxnSpPr>
          <p:spPr>
            <a:xfrm>
              <a:off x="10332643" y="3176915"/>
              <a:ext cx="0" cy="32158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07DCA79-9444-4BB8-A294-C93EE743A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6478" y="3523969"/>
              <a:ext cx="255028" cy="29526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266F3A6B-4787-41FD-ADC2-798EE2B845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615207"/>
                </p:ext>
              </p:extLst>
            </p:nvPr>
          </p:nvGraphicFramePr>
          <p:xfrm>
            <a:off x="10396190" y="3158154"/>
            <a:ext cx="441093" cy="4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2" name="Equation" r:id="rId17" imgW="228600" imgH="253800" progId="Equation.DSMT4">
                    <p:embed/>
                  </p:oleObj>
                </mc:Choice>
                <mc:Fallback>
                  <p:oleObj name="Equation" r:id="rId17" imgW="228600" imgH="2538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E059BE4C-838E-4DA6-BE9D-6EB4501273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6190" y="3158154"/>
                          <a:ext cx="441093" cy="4927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EF96949-93C7-41E3-B4E9-307FB3E91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72" y="3456070"/>
              <a:ext cx="1087220" cy="25412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8B1DD4B-07C6-469B-AC86-0C434B525A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72" y="3468776"/>
              <a:ext cx="0" cy="4181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71869DB-00B0-4F98-8B9F-DCE20861C2A7}"/>
                </a:ext>
              </a:extLst>
            </p:cNvPr>
            <p:cNvCxnSpPr>
              <a:cxnSpLocks/>
            </p:cNvCxnSpPr>
            <p:nvPr/>
          </p:nvCxnSpPr>
          <p:spPr>
            <a:xfrm>
              <a:off x="8282778" y="3205337"/>
              <a:ext cx="694502" cy="231602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A63F9FB-EDE0-4153-92B9-892CE9A32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8569" y="3186484"/>
              <a:ext cx="336016" cy="31201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01E58BF3-AB11-442F-BBF0-EAB813F838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995128"/>
                </p:ext>
              </p:extLst>
            </p:nvPr>
          </p:nvGraphicFramePr>
          <p:xfrm>
            <a:off x="7540625" y="3278188"/>
            <a:ext cx="41433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3" name="Equation" r:id="rId19" imgW="215640" imgH="253800" progId="Equation.DSMT4">
                    <p:embed/>
                  </p:oleObj>
                </mc:Choice>
                <mc:Fallback>
                  <p:oleObj name="Equation" r:id="rId19" imgW="215640" imgH="253800" progId="Equation.DSMT4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266F3A6B-4787-41FD-ADC2-798EE2B84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0625" y="3278188"/>
                          <a:ext cx="414338" cy="492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7E5A9E07-2904-4648-AD6F-79C49A9F12C6}"/>
              </a:ext>
            </a:extLst>
          </p:cNvPr>
          <p:cNvSpPr txBox="1"/>
          <p:nvPr/>
        </p:nvSpPr>
        <p:spPr>
          <a:xfrm>
            <a:off x="2008562" y="5218842"/>
            <a:ext cx="303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因为框是任意取的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B76D71F4-8152-4FD8-B5FC-52B12C29A05C}"/>
              </a:ext>
            </a:extLst>
          </p:cNvPr>
          <p:cNvSpPr/>
          <p:nvPr/>
        </p:nvSpPr>
        <p:spPr>
          <a:xfrm>
            <a:off x="2163938" y="5951459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48AAB3E7-8853-4888-8936-7E6498221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27097"/>
              </p:ext>
            </p:extLst>
          </p:nvPr>
        </p:nvGraphicFramePr>
        <p:xfrm>
          <a:off x="3331749" y="5838717"/>
          <a:ext cx="1811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4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FC9EE23-BBD5-4659-BA52-FD1F41704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749" y="5838717"/>
                        <a:ext cx="1811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BC75D397-5F2D-405A-AC52-38A392FB5896}"/>
              </a:ext>
            </a:extLst>
          </p:cNvPr>
          <p:cNvSpPr txBox="1"/>
          <p:nvPr/>
        </p:nvSpPr>
        <p:spPr>
          <a:xfrm>
            <a:off x="5573557" y="1841723"/>
            <a:ext cx="407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即使两侧电场不共面</a:t>
            </a:r>
          </a:p>
        </p:txBody>
      </p:sp>
    </p:spTree>
    <p:extLst>
      <p:ext uri="{BB962C8B-B14F-4D97-AF65-F5344CB8AC3E}">
        <p14:creationId xmlns:p14="http://schemas.microsoft.com/office/powerpoint/2010/main" val="351737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磁场切向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1777516-EC09-43EE-828A-55DD7CC96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836967"/>
              </p:ext>
            </p:extLst>
          </p:nvPr>
        </p:nvGraphicFramePr>
        <p:xfrm>
          <a:off x="3022600" y="5133975"/>
          <a:ext cx="2019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4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133975"/>
                        <a:ext cx="2019300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8F000A09-F5CA-4623-A25C-0E33B9D707AB}"/>
              </a:ext>
            </a:extLst>
          </p:cNvPr>
          <p:cNvSpPr/>
          <p:nvPr/>
        </p:nvSpPr>
        <p:spPr>
          <a:xfrm>
            <a:off x="2065927" y="5253067"/>
            <a:ext cx="668408" cy="301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6E97B-AF1E-4161-868B-62117C71E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280" y="1513255"/>
          <a:ext cx="3805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5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656E97B-AF1E-4161-868B-62117C71E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80" y="1513255"/>
                        <a:ext cx="3805237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11E987AA-F08E-4F6E-9CD3-949FC2BB3852}"/>
              </a:ext>
            </a:extLst>
          </p:cNvPr>
          <p:cNvSpPr txBox="1"/>
          <p:nvPr/>
        </p:nvSpPr>
        <p:spPr>
          <a:xfrm>
            <a:off x="1728153" y="3775256"/>
            <a:ext cx="235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框无限薄时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43EA3DE-7CF3-4C05-BB21-AA0F69D9ECCD}"/>
              </a:ext>
            </a:extLst>
          </p:cNvPr>
          <p:cNvGrpSpPr/>
          <p:nvPr/>
        </p:nvGrpSpPr>
        <p:grpSpPr>
          <a:xfrm>
            <a:off x="1383537" y="2470407"/>
            <a:ext cx="6607627" cy="461665"/>
            <a:chOff x="1383537" y="2470407"/>
            <a:chExt cx="6607627" cy="461665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E38937C-1F0D-48DF-8790-BA46F5065DB8}"/>
                </a:ext>
              </a:extLst>
            </p:cNvPr>
            <p:cNvSpPr txBox="1"/>
            <p:nvPr/>
          </p:nvSpPr>
          <p:spPr>
            <a:xfrm>
              <a:off x="1383537" y="2470407"/>
              <a:ext cx="6607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400" dirty="0"/>
                <a:t>电流线密度       垂直通过单位横截线的电流</a:t>
              </a:r>
            </a:p>
          </p:txBody>
        </p:sp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05B6D15C-FFCE-43E5-B11E-96D677609D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998" y="2471249"/>
            <a:ext cx="35718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6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05B6D15C-FFCE-43E5-B11E-96D677609D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998" y="2471249"/>
                          <a:ext cx="357188" cy="417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6C942019-E5B3-4BB6-886D-4E54F3D18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6313" y="3796056"/>
          <a:ext cx="1427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7" name="Equation" r:id="rId9" imgW="609480" imgH="241200" progId="Equation.DSMT4">
                  <p:embed/>
                </p:oleObj>
              </mc:Choice>
              <mc:Fallback>
                <p:oleObj name="Equation" r:id="rId9" imgW="60948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6C942019-E5B3-4BB6-886D-4E54F3D18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13" y="3796056"/>
                        <a:ext cx="1427162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4C2BE450-C41E-40BB-88C9-D1A92A4B8D53}"/>
              </a:ext>
            </a:extLst>
          </p:cNvPr>
          <p:cNvSpPr txBox="1"/>
          <p:nvPr/>
        </p:nvSpPr>
        <p:spPr>
          <a:xfrm>
            <a:off x="8258951" y="4867378"/>
            <a:ext cx="225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两侧磁场共面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0809E1B-08BE-4C5A-83C3-CAC9FF92A143}"/>
              </a:ext>
            </a:extLst>
          </p:cNvPr>
          <p:cNvGrpSpPr/>
          <p:nvPr/>
        </p:nvGrpSpPr>
        <p:grpSpPr>
          <a:xfrm>
            <a:off x="1735178" y="3186131"/>
            <a:ext cx="4461883" cy="475140"/>
            <a:chOff x="2426874" y="3149800"/>
            <a:chExt cx="4461883" cy="475140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E34F583B-E43A-48FC-B600-1FF2860F4A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1001" y="3159307"/>
            <a:ext cx="35718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8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E34F583B-E43A-48FC-B600-1FF2860F4A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001" y="3159307"/>
                          <a:ext cx="357188" cy="417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2BF746D-1593-4517-B3A3-C7F33D022C6A}"/>
                </a:ext>
              </a:extLst>
            </p:cNvPr>
            <p:cNvSpPr txBox="1"/>
            <p:nvPr/>
          </p:nvSpPr>
          <p:spPr>
            <a:xfrm>
              <a:off x="2426874" y="3163275"/>
              <a:ext cx="554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若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0D9E5BD-B3C1-4E44-AF43-2CD7E94337AA}"/>
                </a:ext>
              </a:extLst>
            </p:cNvPr>
            <p:cNvSpPr txBox="1"/>
            <p:nvPr/>
          </p:nvSpPr>
          <p:spPr>
            <a:xfrm>
              <a:off x="3329673" y="3149800"/>
              <a:ext cx="3559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与磁场所在面垂直</a:t>
              </a:r>
            </a:p>
          </p:txBody>
        </p:sp>
      </p:grp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53257E7-B39A-448F-9BDB-0DF4E6540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792131"/>
              </p:ext>
            </p:extLst>
          </p:nvPr>
        </p:nvGraphicFramePr>
        <p:xfrm>
          <a:off x="2214563" y="4438650"/>
          <a:ext cx="3208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9" name="Equation" r:id="rId12" imgW="1371600" imgH="228600" progId="Equation.DSMT4">
                  <p:embed/>
                </p:oleObj>
              </mc:Choice>
              <mc:Fallback>
                <p:oleObj name="Equation" r:id="rId12" imgW="137160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C53257E7-B39A-448F-9BDB-0DF4E6540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438650"/>
                        <a:ext cx="3208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7FD29EE6-7701-422B-93CD-4C59AE638FFD}"/>
              </a:ext>
            </a:extLst>
          </p:cNvPr>
          <p:cNvGrpSpPr/>
          <p:nvPr/>
        </p:nvGrpSpPr>
        <p:grpSpPr>
          <a:xfrm>
            <a:off x="7004556" y="1359200"/>
            <a:ext cx="4129088" cy="3176062"/>
            <a:chOff x="7004556" y="1359200"/>
            <a:chExt cx="4129088" cy="31760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CD53E0F-2F2C-40A9-9415-BA84CDF8940B}"/>
                </a:ext>
              </a:extLst>
            </p:cNvPr>
            <p:cNvGrpSpPr/>
            <p:nvPr/>
          </p:nvGrpSpPr>
          <p:grpSpPr>
            <a:xfrm>
              <a:off x="7004556" y="1359200"/>
              <a:ext cx="4129088" cy="3176062"/>
              <a:chOff x="7004556" y="1359200"/>
              <a:chExt cx="4129088" cy="317606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CB80FC0-5FF4-4ECF-9CE8-0B57C128FD11}"/>
                  </a:ext>
                </a:extLst>
              </p:cNvPr>
              <p:cNvGrpSpPr/>
              <p:nvPr/>
            </p:nvGrpSpPr>
            <p:grpSpPr>
              <a:xfrm>
                <a:off x="7004556" y="1909443"/>
                <a:ext cx="4129088" cy="2625819"/>
                <a:chOff x="6703773" y="1977518"/>
                <a:chExt cx="4129088" cy="2625819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A33874E-CEA8-4CFD-9400-5D0E6D63446F}"/>
                    </a:ext>
                  </a:extLst>
                </p:cNvPr>
                <p:cNvGrpSpPr/>
                <p:nvPr/>
              </p:nvGrpSpPr>
              <p:grpSpPr>
                <a:xfrm>
                  <a:off x="6703773" y="2481643"/>
                  <a:ext cx="4129088" cy="2121694"/>
                  <a:chOff x="6703773" y="2481643"/>
                  <a:chExt cx="4129088" cy="2121694"/>
                </a:xfrm>
              </p:grpSpPr>
              <p:sp>
                <p:nvSpPr>
                  <p:cNvPr id="19" name="平行四边形 18">
                    <a:extLst>
                      <a:ext uri="{FF2B5EF4-FFF2-40B4-BE49-F238E27FC236}">
                        <a16:creationId xmlns:a16="http://schemas.microsoft.com/office/drawing/2014/main" id="{88AAFE62-EF89-46DD-B3EE-86A6ABBF2948}"/>
                      </a:ext>
                    </a:extLst>
                  </p:cNvPr>
                  <p:cNvSpPr/>
                  <p:nvPr/>
                </p:nvSpPr>
                <p:spPr>
                  <a:xfrm rot="1121772">
                    <a:off x="6703773" y="2481643"/>
                    <a:ext cx="4129088" cy="2121694"/>
                  </a:xfrm>
                  <a:prstGeom prst="parallelogram">
                    <a:avLst>
                      <a:gd name="adj" fmla="val 6170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10D0EBC0-24E2-495D-9089-8D20FF46A19B}"/>
                      </a:ext>
                    </a:extLst>
                  </p:cNvPr>
                  <p:cNvCxnSpPr>
                    <a:cxnSpLocks/>
                    <a:stCxn id="19" idx="5"/>
                    <a:endCxn id="19" idx="2"/>
                  </p:cNvCxnSpPr>
                  <p:nvPr/>
                </p:nvCxnSpPr>
                <p:spPr>
                  <a:xfrm>
                    <a:off x="7432720" y="3090514"/>
                    <a:ext cx="2671194" cy="9039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平行四边形 20">
                    <a:extLst>
                      <a:ext uri="{FF2B5EF4-FFF2-40B4-BE49-F238E27FC236}">
                        <a16:creationId xmlns:a16="http://schemas.microsoft.com/office/drawing/2014/main" id="{30643D5D-B149-41B6-8E24-FF69B2B14D3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324205" y="2815056"/>
                    <a:ext cx="786817" cy="1646686"/>
                  </a:xfrm>
                  <a:prstGeom prst="parallelogram">
                    <a:avLst>
                      <a:gd name="adj" fmla="val 70193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" name="平行四边形 21">
                    <a:extLst>
                      <a:ext uri="{FF2B5EF4-FFF2-40B4-BE49-F238E27FC236}">
                        <a16:creationId xmlns:a16="http://schemas.microsoft.com/office/drawing/2014/main" id="{23B41E42-AF2B-4E9D-876E-6083BB4E00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324204" y="2580227"/>
                    <a:ext cx="786817" cy="1646686"/>
                  </a:xfrm>
                  <a:prstGeom prst="parallelogram">
                    <a:avLst>
                      <a:gd name="adj" fmla="val 70193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04E0891A-EEA7-4DC0-ADE4-D8A61D29C0EE}"/>
                    </a:ext>
                  </a:extLst>
                </p:cNvPr>
                <p:cNvCxnSpPr>
                  <a:stCxn id="22" idx="5"/>
                </p:cNvCxnSpPr>
                <p:nvPr/>
              </p:nvCxnSpPr>
              <p:spPr>
                <a:xfrm flipV="1">
                  <a:off x="8717613" y="3244990"/>
                  <a:ext cx="1386301" cy="275844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551EEA1F-9774-4252-B000-9BD7A7956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00251" y="3520834"/>
                  <a:ext cx="1117361" cy="434194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EDD104E2-FE8B-47F8-9D61-4E133974CB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8665" y="1977518"/>
                  <a:ext cx="22694" cy="152764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DB210210-7D63-45AD-876F-A876A92D42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18395" y="1359200"/>
              <a:ext cx="556666" cy="838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10" name="Equation" r:id="rId14" imgW="152280" imgH="228600" progId="Equation.DSMT4">
                      <p:embed/>
                    </p:oleObj>
                  </mc:Choice>
                  <mc:Fallback>
                    <p:oleObj name="Equation" r:id="rId14" imgW="152280" imgH="228600" progId="Equation.DSMT4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DB210210-7D63-45AD-876F-A876A92D42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8395" y="1359200"/>
                            <a:ext cx="556666" cy="8387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049D5905-335B-42F3-9AB6-631A1CE911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110137"/>
                  </p:ext>
                </p:extLst>
              </p:nvPr>
            </p:nvGraphicFramePr>
            <p:xfrm>
              <a:off x="10294938" y="2824163"/>
              <a:ext cx="665162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11" name="Equation" r:id="rId16" imgW="215640" imgH="253800" progId="Equation.DSMT4">
                      <p:embed/>
                    </p:oleObj>
                  </mc:Choice>
                  <mc:Fallback>
                    <p:oleObj name="Equation" r:id="rId16" imgW="215640" imgH="253800" progId="Equation.DSMT4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049D5905-335B-42F3-9AB6-631A1CE911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4938" y="2824163"/>
                            <a:ext cx="665162" cy="7874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extLst>
                  <a:ext uri="{FF2B5EF4-FFF2-40B4-BE49-F238E27FC236}">
                    <a16:creationId xmlns:a16="http://schemas.microsoft.com/office/drawing/2014/main" id="{36A2C4FD-CDDF-4D43-A8C0-04B0C88A6F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4092280"/>
                  </p:ext>
                </p:extLst>
              </p:nvPr>
            </p:nvGraphicFramePr>
            <p:xfrm>
              <a:off x="7261225" y="3335338"/>
              <a:ext cx="627063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12" name="Equation" r:id="rId18" imgW="203040" imgH="253800" progId="Equation.DSMT4">
                      <p:embed/>
                    </p:oleObj>
                  </mc:Choice>
                  <mc:Fallback>
                    <p:oleObj name="Equation" r:id="rId18" imgW="203040" imgH="253800" progId="Equation.DSMT4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36A2C4FD-CDDF-4D43-A8C0-04B0C88A6F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1225" y="3335338"/>
                            <a:ext cx="627063" cy="7874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A8B1C54D-AD1E-461F-A840-A58639FC89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7452" y="3750777"/>
              <a:ext cx="549276" cy="397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13" name="Equation" r:id="rId20" imgW="228600" imgH="164880" progId="Equation.DSMT4">
                      <p:embed/>
                    </p:oleObj>
                  </mc:Choice>
                  <mc:Fallback>
                    <p:oleObj name="Equation" r:id="rId20" imgW="228600" imgH="16488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A8B1C54D-AD1E-461F-A840-A58639FC89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7452" y="3750777"/>
                            <a:ext cx="549276" cy="39745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CFE0253-30AB-4B7D-B4AE-65E096512FDE}"/>
                </a:ext>
              </a:extLst>
            </p:cNvPr>
            <p:cNvGrpSpPr/>
            <p:nvPr/>
          </p:nvGrpSpPr>
          <p:grpSpPr>
            <a:xfrm>
              <a:off x="7947808" y="2831830"/>
              <a:ext cx="1054334" cy="847285"/>
              <a:chOff x="7947808" y="2831830"/>
              <a:chExt cx="1054334" cy="847285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3747B5B-77D5-4820-81A2-53BC3494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7808" y="3264789"/>
                <a:ext cx="504521" cy="4143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9352541-69C2-4D1F-BB39-6F67EFD4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774" y="2831830"/>
                <a:ext cx="322368" cy="26784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175B429-2A79-4E5E-BC4B-D312DF425B3D}"/>
                  </a:ext>
                </a:extLst>
              </p:cNvPr>
              <p:cNvCxnSpPr/>
              <p:nvPr/>
            </p:nvCxnSpPr>
            <p:spPr>
              <a:xfrm flipV="1">
                <a:off x="8452329" y="3103676"/>
                <a:ext cx="220184" cy="174983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F43CFF3-E54A-408B-AEEB-CB7157540E66}"/>
                </a:ext>
              </a:extLst>
            </p:cNvPr>
            <p:cNvGrpSpPr/>
            <p:nvPr/>
          </p:nvGrpSpPr>
          <p:grpSpPr>
            <a:xfrm>
              <a:off x="8984227" y="3187822"/>
              <a:ext cx="1054334" cy="847285"/>
              <a:chOff x="7947808" y="2831830"/>
              <a:chExt cx="1054334" cy="847285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9B6D6DE9-311E-490B-9AB6-B9137FC39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7808" y="3264789"/>
                <a:ext cx="504521" cy="4143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3A18550-E3B8-4C90-9B3C-44015744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774" y="2831830"/>
                <a:ext cx="322368" cy="26784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FF8937C-9B7A-4135-AE7F-FFC0247031F5}"/>
                  </a:ext>
                </a:extLst>
              </p:cNvPr>
              <p:cNvCxnSpPr/>
              <p:nvPr/>
            </p:nvCxnSpPr>
            <p:spPr>
              <a:xfrm flipV="1">
                <a:off x="8452329" y="3103676"/>
                <a:ext cx="220184" cy="174983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A5F81D7-F1E9-47E7-AB89-6E8ECAD2C187}"/>
                </a:ext>
              </a:extLst>
            </p:cNvPr>
            <p:cNvGrpSpPr/>
            <p:nvPr/>
          </p:nvGrpSpPr>
          <p:grpSpPr>
            <a:xfrm>
              <a:off x="8219258" y="2942067"/>
              <a:ext cx="1054334" cy="847285"/>
              <a:chOff x="7947808" y="2831830"/>
              <a:chExt cx="1054334" cy="847285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4A7AEC8-F089-4250-B6CB-59C4BFF434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7808" y="3264789"/>
                <a:ext cx="504521" cy="4143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3753D68A-4890-46D7-A069-F7E3895E4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774" y="2831830"/>
                <a:ext cx="322368" cy="26784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5FE4379-1C25-49B8-BA1E-8076D0C6A128}"/>
                  </a:ext>
                </a:extLst>
              </p:cNvPr>
              <p:cNvCxnSpPr/>
              <p:nvPr/>
            </p:nvCxnSpPr>
            <p:spPr>
              <a:xfrm flipV="1">
                <a:off x="8452329" y="3103676"/>
                <a:ext cx="220184" cy="174983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A4D9844-A67F-4028-965E-AC5559C1263D}"/>
                </a:ext>
              </a:extLst>
            </p:cNvPr>
            <p:cNvGrpSpPr/>
            <p:nvPr/>
          </p:nvGrpSpPr>
          <p:grpSpPr>
            <a:xfrm>
              <a:off x="8653732" y="3072717"/>
              <a:ext cx="1054334" cy="847285"/>
              <a:chOff x="7947808" y="2831830"/>
              <a:chExt cx="1054334" cy="847285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959D9AF-DF68-49BE-A26D-7F3A19585F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7808" y="3264789"/>
                <a:ext cx="504521" cy="4143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DAB0D3B6-8023-4A22-835E-292FBD073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774" y="2831830"/>
                <a:ext cx="322368" cy="26784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A9FFF2BC-4F70-4466-B5BC-E5628F275C47}"/>
                  </a:ext>
                </a:extLst>
              </p:cNvPr>
              <p:cNvCxnSpPr/>
              <p:nvPr/>
            </p:nvCxnSpPr>
            <p:spPr>
              <a:xfrm flipV="1">
                <a:off x="8452329" y="3103676"/>
                <a:ext cx="220184" cy="174983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EFB53F7D-C3A1-48C4-BF6B-653EFBC6B8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8366" y="2660741"/>
            <a:ext cx="35718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4" name="Equation" r:id="rId22" imgW="152280" imgH="177480" progId="Equation.DSMT4">
                    <p:embed/>
                  </p:oleObj>
                </mc:Choice>
                <mc:Fallback>
                  <p:oleObj name="Equation" r:id="rId22" imgW="152280" imgH="17748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EFB53F7D-C3A1-48C4-BF6B-653EFBC6B8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8366" y="2660741"/>
                          <a:ext cx="357188" cy="417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07755C8-1F7C-4E60-9E10-8A2434396CCF}"/>
              </a:ext>
            </a:extLst>
          </p:cNvPr>
          <p:cNvSpPr txBox="1"/>
          <p:nvPr/>
        </p:nvSpPr>
        <p:spPr>
          <a:xfrm>
            <a:off x="1804915" y="5883524"/>
            <a:ext cx="878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讨论，两侧磁场是否共面？线电流密度与磁场所在面是否垂直？</a:t>
            </a:r>
          </a:p>
        </p:txBody>
      </p:sp>
    </p:spTree>
    <p:extLst>
      <p:ext uri="{BB962C8B-B14F-4D97-AF65-F5344CB8AC3E}">
        <p14:creationId xmlns:p14="http://schemas.microsoft.com/office/powerpoint/2010/main" val="18079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25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磁场切向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6E97B-AF1E-4161-868B-62117C71E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280" y="1513255"/>
          <a:ext cx="3805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656E97B-AF1E-4161-868B-62117C71E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80" y="1513255"/>
                        <a:ext cx="3805237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4F0B68A2-3DFB-41C7-A897-6A2F72E29BBD}"/>
              </a:ext>
            </a:extLst>
          </p:cNvPr>
          <p:cNvSpPr txBox="1"/>
          <p:nvPr/>
        </p:nvSpPr>
        <p:spPr>
          <a:xfrm>
            <a:off x="1743695" y="2331862"/>
            <a:ext cx="801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即使两侧磁场不共面，线电流密度与磁场所在面不垂直？</a:t>
            </a:r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CDCC19D3-34BB-4008-BC4B-49FE8E3C3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13882"/>
              </p:ext>
            </p:extLst>
          </p:nvPr>
        </p:nvGraphicFramePr>
        <p:xfrm>
          <a:off x="7552846" y="2952507"/>
          <a:ext cx="2019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5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1777516-EC09-43EE-828A-55DD7CC9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846" y="2952507"/>
                        <a:ext cx="2019300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258004AE-97E4-43F5-8973-D9126F21F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34454"/>
              </p:ext>
            </p:extLst>
          </p:nvPr>
        </p:nvGraphicFramePr>
        <p:xfrm>
          <a:off x="7521548" y="3429000"/>
          <a:ext cx="19605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6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CDCC19D3-34BB-4008-BC4B-49FE8E3C3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48" y="3429000"/>
                        <a:ext cx="1960562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189AE058-A15A-4A2C-A45F-0DEFAB503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59856"/>
              </p:ext>
            </p:extLst>
          </p:nvPr>
        </p:nvGraphicFramePr>
        <p:xfrm>
          <a:off x="7521548" y="4010332"/>
          <a:ext cx="2357861" cy="73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7" name="Equation" r:id="rId9" imgW="901440" imgH="279360" progId="Equation.DSMT4">
                  <p:embed/>
                </p:oleObj>
              </mc:Choice>
              <mc:Fallback>
                <p:oleObj name="Equation" r:id="rId9" imgW="901440" imgH="279360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DDEE8BFD-ECD2-4DF7-9656-4804EE305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48" y="4010332"/>
                        <a:ext cx="2357861" cy="734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" name="组合 95">
            <a:extLst>
              <a:ext uri="{FF2B5EF4-FFF2-40B4-BE49-F238E27FC236}">
                <a16:creationId xmlns:a16="http://schemas.microsoft.com/office/drawing/2014/main" id="{6641EF8D-3193-4E50-AB46-3E335A0F0D26}"/>
              </a:ext>
            </a:extLst>
          </p:cNvPr>
          <p:cNvGrpSpPr/>
          <p:nvPr/>
        </p:nvGrpSpPr>
        <p:grpSpPr>
          <a:xfrm>
            <a:off x="1959399" y="2954834"/>
            <a:ext cx="4393407" cy="3214688"/>
            <a:chOff x="2836069" y="3119140"/>
            <a:chExt cx="4393407" cy="321468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EDBCE45-377E-4F21-8158-773354F7585D}"/>
                </a:ext>
              </a:extLst>
            </p:cNvPr>
            <p:cNvGrpSpPr/>
            <p:nvPr/>
          </p:nvGrpSpPr>
          <p:grpSpPr>
            <a:xfrm>
              <a:off x="2836069" y="3119140"/>
              <a:ext cx="4393407" cy="3214688"/>
              <a:chOff x="2836069" y="3119140"/>
              <a:chExt cx="4393407" cy="32146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5D2060C-A812-4512-96FB-A0ADEF6B7F8B}"/>
                  </a:ext>
                </a:extLst>
              </p:cNvPr>
              <p:cNvSpPr/>
              <p:nvPr/>
            </p:nvSpPr>
            <p:spPr>
              <a:xfrm>
                <a:off x="2836069" y="3119140"/>
                <a:ext cx="4393407" cy="3214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00C62E84-5E1F-424F-9BF7-10B47DF88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651" y="3762721"/>
                <a:ext cx="827595" cy="8832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8305A218-1065-4B6F-93CB-46DAB2041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6274" y="4617743"/>
                <a:ext cx="431377" cy="8345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EA98F252-95A9-4778-9FB0-FF1AD6A47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4390" y="3873295"/>
                <a:ext cx="0" cy="143151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BE42E3E0-B152-4922-9849-B50BB01AE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651" y="3771900"/>
                <a:ext cx="0" cy="83996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D24B14B-E8F4-49E3-8761-04D8CF1C78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651" y="4617743"/>
                <a:ext cx="0" cy="83996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65C4B18-7203-4A8D-9354-45A7EF7FC80C}"/>
                  </a:ext>
                </a:extLst>
              </p:cNvPr>
              <p:cNvCxnSpPr/>
              <p:nvPr/>
            </p:nvCxnSpPr>
            <p:spPr>
              <a:xfrm flipH="1">
                <a:off x="4917651" y="3771900"/>
                <a:ext cx="827595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B93369C-103B-401B-8045-C33CA0819C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7701" y="5457709"/>
                <a:ext cx="45995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E10DD6B4-1D8F-4978-8F09-36BA83C0E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651" y="4645940"/>
                <a:ext cx="809144" cy="9178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121CAEE-EF50-416D-B85C-0D55B9230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9249" y="4650528"/>
                <a:ext cx="423022" cy="459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3B823D18-EAE4-4749-BDC5-6E56B80C3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795" y="3781080"/>
                <a:ext cx="1" cy="896196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E90860C6-7BF4-4E96-A13F-90193E668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80" y="4637453"/>
                <a:ext cx="10421" cy="81480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76B2DB4F-F659-4DBA-B0A0-2411D2585E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323716"/>
                </p:ext>
              </p:extLst>
            </p:nvPr>
          </p:nvGraphicFramePr>
          <p:xfrm>
            <a:off x="3702050" y="5192713"/>
            <a:ext cx="744538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8" name="Equation" r:id="rId11" imgW="241200" imgH="253800" progId="Equation.DSMT4">
                    <p:embed/>
                  </p:oleObj>
                </mc:Choice>
                <mc:Fallback>
                  <p:oleObj name="Equation" r:id="rId11" imgW="24120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36A2C4FD-CDDF-4D43-A8C0-04B0C88A6F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050" y="5192713"/>
                          <a:ext cx="744538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DDEE8BFD-ECD2-4DF7-9656-4804EE3052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068206"/>
                </p:ext>
              </p:extLst>
            </p:nvPr>
          </p:nvGraphicFramePr>
          <p:xfrm>
            <a:off x="5745505" y="3187105"/>
            <a:ext cx="7842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9" name="Equation" r:id="rId13" imgW="253800" imgH="253800" progId="Equation.DSMT4">
                    <p:embed/>
                  </p:oleObj>
                </mc:Choice>
                <mc:Fallback>
                  <p:oleObj name="Equation" r:id="rId13" imgW="253800" imgH="253800" progId="Equation.DSMT4">
                    <p:embed/>
                    <p:pic>
                      <p:nvPicPr>
                        <p:cNvPr id="86" name="对象 85">
                          <a:extLst>
                            <a:ext uri="{FF2B5EF4-FFF2-40B4-BE49-F238E27FC236}">
                              <a16:creationId xmlns:a16="http://schemas.microsoft.com/office/drawing/2014/main" id="{76B2DB4F-F659-4DBA-B0A0-2411D2585E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5505" y="3187105"/>
                          <a:ext cx="784225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>
              <a:extLst>
                <a:ext uri="{FF2B5EF4-FFF2-40B4-BE49-F238E27FC236}">
                  <a16:creationId xmlns:a16="http://schemas.microsoft.com/office/drawing/2014/main" id="{8634676C-BA78-442E-9ECC-6A5EDBEF87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199230"/>
                </p:ext>
              </p:extLst>
            </p:nvPr>
          </p:nvGraphicFramePr>
          <p:xfrm>
            <a:off x="5715000" y="4341813"/>
            <a:ext cx="7842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0" name="Equation" r:id="rId15" imgW="253800" imgH="228600" progId="Equation.DSMT4">
                    <p:embed/>
                  </p:oleObj>
                </mc:Choice>
                <mc:Fallback>
                  <p:oleObj name="Equation" r:id="rId15" imgW="253800" imgH="228600" progId="Equation.DSMT4">
                    <p:embed/>
                    <p:pic>
                      <p:nvPicPr>
                        <p:cNvPr id="87" name="对象 86">
                          <a:extLst>
                            <a:ext uri="{FF2B5EF4-FFF2-40B4-BE49-F238E27FC236}">
                              <a16:creationId xmlns:a16="http://schemas.microsoft.com/office/drawing/2014/main" id="{DDEE8BFD-ECD2-4DF7-9656-4804EE305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4341813"/>
                          <a:ext cx="784225" cy="708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对象 88">
              <a:extLst>
                <a:ext uri="{FF2B5EF4-FFF2-40B4-BE49-F238E27FC236}">
                  <a16:creationId xmlns:a16="http://schemas.microsoft.com/office/drawing/2014/main" id="{80A007AF-7BEF-4EEE-89A6-BDA69963BA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8862461"/>
                </p:ext>
              </p:extLst>
            </p:nvPr>
          </p:nvGraphicFramePr>
          <p:xfrm>
            <a:off x="4123718" y="3226792"/>
            <a:ext cx="7842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1" name="Equation" r:id="rId17" imgW="253800" imgH="228600" progId="Equation.DSMT4">
                    <p:embed/>
                  </p:oleObj>
                </mc:Choice>
                <mc:Fallback>
                  <p:oleObj name="Equation" r:id="rId17" imgW="253800" imgH="228600" progId="Equation.DSMT4">
                    <p:embed/>
                    <p:pic>
                      <p:nvPicPr>
                        <p:cNvPr id="88" name="对象 87">
                          <a:extLst>
                            <a:ext uri="{FF2B5EF4-FFF2-40B4-BE49-F238E27FC236}">
                              <a16:creationId xmlns:a16="http://schemas.microsoft.com/office/drawing/2014/main" id="{8634676C-BA78-442E-9ECC-6A5EDBEF8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718" y="3226792"/>
                          <a:ext cx="784225" cy="708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extLst>
                <a:ext uri="{FF2B5EF4-FFF2-40B4-BE49-F238E27FC236}">
                  <a16:creationId xmlns:a16="http://schemas.microsoft.com/office/drawing/2014/main" id="{8D367FDA-0152-42F2-8F34-C84DB7C0C5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625855"/>
                </p:ext>
              </p:extLst>
            </p:nvPr>
          </p:nvGraphicFramePr>
          <p:xfrm>
            <a:off x="3708400" y="4292600"/>
            <a:ext cx="744538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" name="Equation" r:id="rId19" imgW="241200" imgH="228600" progId="Equation.DSMT4">
                    <p:embed/>
                  </p:oleObj>
                </mc:Choice>
                <mc:Fallback>
                  <p:oleObj name="Equation" r:id="rId19" imgW="241200" imgH="228600" progId="Equation.DSMT4">
                    <p:embed/>
                    <p:pic>
                      <p:nvPicPr>
                        <p:cNvPr id="88" name="对象 87">
                          <a:extLst>
                            <a:ext uri="{FF2B5EF4-FFF2-40B4-BE49-F238E27FC236}">
                              <a16:creationId xmlns:a16="http://schemas.microsoft.com/office/drawing/2014/main" id="{8634676C-BA78-442E-9ECC-6A5EDBEF8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4292600"/>
                          <a:ext cx="744538" cy="708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B5D81DF2-6BB6-418D-8124-5A1D70A0ED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191049"/>
                </p:ext>
              </p:extLst>
            </p:nvPr>
          </p:nvGraphicFramePr>
          <p:xfrm>
            <a:off x="4894576" y="5301057"/>
            <a:ext cx="744538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3" name="Equation" r:id="rId21" imgW="241200" imgH="228600" progId="Equation.DSMT4">
                    <p:embed/>
                  </p:oleObj>
                </mc:Choice>
                <mc:Fallback>
                  <p:oleObj name="Equation" r:id="rId21" imgW="241200" imgH="228600" progId="Equation.DSMT4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8D367FDA-0152-42F2-8F34-C84DB7C0C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576" y="5301057"/>
                          <a:ext cx="744538" cy="708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>
              <a:extLst>
                <a:ext uri="{FF2B5EF4-FFF2-40B4-BE49-F238E27FC236}">
                  <a16:creationId xmlns:a16="http://schemas.microsoft.com/office/drawing/2014/main" id="{11080667-88FE-4D99-B1CB-812A2719B1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355152"/>
                </p:ext>
              </p:extLst>
            </p:nvPr>
          </p:nvGraphicFramePr>
          <p:xfrm>
            <a:off x="6642071" y="4292600"/>
            <a:ext cx="455601" cy="532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4" name="Equation" r:id="rId23" imgW="152280" imgH="177480" progId="Equation.DSMT4">
                    <p:embed/>
                  </p:oleObj>
                </mc:Choice>
                <mc:Fallback>
                  <p:oleObj name="Equation" r:id="rId23" imgW="152280" imgH="17748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EFB53F7D-C3A1-48C4-BF6B-653EFBC6B8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2071" y="4292600"/>
                          <a:ext cx="455601" cy="5325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DC07497B-5F46-4715-B084-28D7DE97F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60053"/>
              </p:ext>
            </p:extLst>
          </p:nvPr>
        </p:nvGraphicFramePr>
        <p:xfrm>
          <a:off x="7435240" y="4787895"/>
          <a:ext cx="2530475" cy="188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" name="Equation" r:id="rId25" imgW="1079280" imgH="799920" progId="Equation.DSMT4">
                  <p:embed/>
                </p:oleObj>
              </mc:Choice>
              <mc:Fallback>
                <p:oleObj name="Equation" r:id="rId25" imgW="1079280" imgH="799920" progId="Equation.DSMT4">
                  <p:embed/>
                  <p:pic>
                    <p:nvPicPr>
                      <p:cNvPr id="94" name="对象 93">
                        <a:extLst>
                          <a:ext uri="{FF2B5EF4-FFF2-40B4-BE49-F238E27FC236}">
                            <a16:creationId xmlns:a16="http://schemas.microsoft.com/office/drawing/2014/main" id="{189AE058-A15A-4A2C-A45F-0DEFAB503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240" y="4787895"/>
                        <a:ext cx="2530475" cy="1882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文本框 97">
            <a:extLst>
              <a:ext uri="{FF2B5EF4-FFF2-40B4-BE49-F238E27FC236}">
                <a16:creationId xmlns:a16="http://schemas.microsoft.com/office/drawing/2014/main" id="{AEBCD7F0-A07D-4DC0-BCF7-42A96BDF937A}"/>
              </a:ext>
            </a:extLst>
          </p:cNvPr>
          <p:cNvSpPr txBox="1"/>
          <p:nvPr/>
        </p:nvSpPr>
        <p:spPr>
          <a:xfrm>
            <a:off x="9814092" y="5264388"/>
            <a:ext cx="207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解释计算步骤</a:t>
            </a:r>
          </a:p>
        </p:txBody>
      </p:sp>
    </p:spTree>
    <p:extLst>
      <p:ext uri="{BB962C8B-B14F-4D97-AF65-F5344CB8AC3E}">
        <p14:creationId xmlns:p14="http://schemas.microsoft.com/office/powerpoint/2010/main" val="184770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210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357</cp:revision>
  <dcterms:created xsi:type="dcterms:W3CDTF">2020-02-17T08:29:38Z</dcterms:created>
  <dcterms:modified xsi:type="dcterms:W3CDTF">2020-04-14T03:17:29Z</dcterms:modified>
</cp:coreProperties>
</file>