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0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312FE-093D-4C46-98F6-491FC3883B5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87F0-5959-4B0E-B034-D6A72DF15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5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5.wmf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0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21.wmf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2397577" y="1981053"/>
            <a:ext cx="80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1.6 </a:t>
            </a:r>
            <a:r>
              <a:rPr lang="zh-CN" altLang="en-US" sz="5400" b="1" dirty="0"/>
              <a:t>电磁场的能量和能流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182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CE274-69B1-4754-A7E8-3EC59DDAD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"/>
          <a:stretch/>
        </p:blipFill>
        <p:spPr>
          <a:xfrm>
            <a:off x="2537441" y="1698536"/>
            <a:ext cx="6902805" cy="33806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CBF81E8-24EB-441B-A4F9-37D5E8E8EDF7}"/>
              </a:ext>
            </a:extLst>
          </p:cNvPr>
          <p:cNvSpPr txBox="1"/>
          <p:nvPr/>
        </p:nvSpPr>
        <p:spPr>
          <a:xfrm>
            <a:off x="3448063" y="983673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385FB7-B9AE-4EC7-AC40-9FAEACD54E84}"/>
              </a:ext>
            </a:extLst>
          </p:cNvPr>
          <p:cNvSpPr txBox="1"/>
          <p:nvPr/>
        </p:nvSpPr>
        <p:spPr>
          <a:xfrm>
            <a:off x="2537441" y="5643494"/>
            <a:ext cx="65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讨论，在哪见过同轴传输线，同轴传输线的作用</a:t>
            </a:r>
          </a:p>
        </p:txBody>
      </p:sp>
    </p:spTree>
    <p:extLst>
      <p:ext uri="{BB962C8B-B14F-4D97-AF65-F5344CB8AC3E}">
        <p14:creationId xmlns:p14="http://schemas.microsoft.com/office/powerpoint/2010/main" val="6254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182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516CB1-5B6E-4882-B73F-94A3A4329823}"/>
              </a:ext>
            </a:extLst>
          </p:cNvPr>
          <p:cNvGrpSpPr/>
          <p:nvPr/>
        </p:nvGrpSpPr>
        <p:grpSpPr>
          <a:xfrm>
            <a:off x="4491998" y="304712"/>
            <a:ext cx="6591639" cy="1797851"/>
            <a:chOff x="4491998" y="304712"/>
            <a:chExt cx="6591639" cy="1797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D71D5D-6C04-476E-82A2-D7A7A6A47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22"/>
            <a:stretch/>
          </p:blipFill>
          <p:spPr>
            <a:xfrm>
              <a:off x="4491998" y="304712"/>
              <a:ext cx="6591639" cy="15026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251257-BBDD-4D1A-B1C0-0D7EE05B6AAC}"/>
                </a:ext>
              </a:extLst>
            </p:cNvPr>
            <p:cNvSpPr/>
            <p:nvPr/>
          </p:nvSpPr>
          <p:spPr>
            <a:xfrm>
              <a:off x="7150894" y="1445338"/>
              <a:ext cx="1828800" cy="65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67BE0B3-5158-40AD-AA02-C6CE9965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43" y="2204535"/>
            <a:ext cx="3367088" cy="3208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6CD4E-84CA-4311-96F7-473F8308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092" y="1807369"/>
            <a:ext cx="3935498" cy="24919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279E2-078D-4B0A-B94B-F79B48239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538" y="4293252"/>
            <a:ext cx="3678300" cy="24971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EE78D9C-7062-4EB3-A307-5A23F0002616}"/>
              </a:ext>
            </a:extLst>
          </p:cNvPr>
          <p:cNvSpPr txBox="1"/>
          <p:nvPr/>
        </p:nvSpPr>
        <p:spPr>
          <a:xfrm>
            <a:off x="3887609" y="6078324"/>
            <a:ext cx="21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逐步提问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6BB8C9-5D85-4ED2-A5CE-FFE3EBED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39" y="2069056"/>
            <a:ext cx="3005236" cy="31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182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516CB1-5B6E-4882-B73F-94A3A4329823}"/>
              </a:ext>
            </a:extLst>
          </p:cNvPr>
          <p:cNvGrpSpPr/>
          <p:nvPr/>
        </p:nvGrpSpPr>
        <p:grpSpPr>
          <a:xfrm>
            <a:off x="4491998" y="304712"/>
            <a:ext cx="6591639" cy="1797851"/>
            <a:chOff x="4491998" y="304712"/>
            <a:chExt cx="6591639" cy="1797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D71D5D-6C04-476E-82A2-D7A7A6A47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22"/>
            <a:stretch/>
          </p:blipFill>
          <p:spPr>
            <a:xfrm>
              <a:off x="4491998" y="304712"/>
              <a:ext cx="6591639" cy="15026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251257-BBDD-4D1A-B1C0-0D7EE05B6AAC}"/>
                </a:ext>
              </a:extLst>
            </p:cNvPr>
            <p:cNvSpPr/>
            <p:nvPr/>
          </p:nvSpPr>
          <p:spPr>
            <a:xfrm>
              <a:off x="7150894" y="1445338"/>
              <a:ext cx="1828800" cy="65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BE6CD4E-84CA-4311-96F7-473F8308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78" y="1939538"/>
            <a:ext cx="3486871" cy="22079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D3DF3B-B0A7-483D-9912-CDC09E167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434" y="1867554"/>
            <a:ext cx="5634520" cy="3383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854BDB-24BF-4BE3-AF09-3DF166E68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41" y="4147441"/>
            <a:ext cx="3252275" cy="22079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EDF064-EF71-455B-80C6-5A0DD9135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8" y="1976195"/>
            <a:ext cx="2386000" cy="2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182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516CB1-5B6E-4882-B73F-94A3A4329823}"/>
              </a:ext>
            </a:extLst>
          </p:cNvPr>
          <p:cNvGrpSpPr/>
          <p:nvPr/>
        </p:nvGrpSpPr>
        <p:grpSpPr>
          <a:xfrm>
            <a:off x="4491998" y="304712"/>
            <a:ext cx="6591639" cy="1797851"/>
            <a:chOff x="4491998" y="304712"/>
            <a:chExt cx="6591639" cy="1797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D71D5D-6C04-476E-82A2-D7A7A6A47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22"/>
            <a:stretch/>
          </p:blipFill>
          <p:spPr>
            <a:xfrm>
              <a:off x="4491998" y="304712"/>
              <a:ext cx="6591639" cy="15026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251257-BBDD-4D1A-B1C0-0D7EE05B6AAC}"/>
                </a:ext>
              </a:extLst>
            </p:cNvPr>
            <p:cNvSpPr/>
            <p:nvPr/>
          </p:nvSpPr>
          <p:spPr>
            <a:xfrm>
              <a:off x="7150894" y="1445338"/>
              <a:ext cx="1828800" cy="65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0962E65-9BB1-4A16-A3EA-AF51413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37" y="2191542"/>
            <a:ext cx="6813900" cy="3841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D6E9A9-4BD3-45F3-B29D-19A8B2DA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44" y="2102563"/>
            <a:ext cx="5203489" cy="34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150F-BA59-4132-8B7B-029B2DFEDBA6}"/>
              </a:ext>
            </a:extLst>
          </p:cNvPr>
          <p:cNvSpPr txBox="1"/>
          <p:nvPr/>
        </p:nvSpPr>
        <p:spPr>
          <a:xfrm>
            <a:off x="944058" y="840798"/>
            <a:ext cx="145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作业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DC3596-5A6D-483D-AAB1-6B32EB7F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38" y="1738289"/>
            <a:ext cx="10526218" cy="862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15AC3-51BC-4555-8E43-898C192E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38" y="3429000"/>
            <a:ext cx="10526218" cy="7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0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419382D8-7F89-424D-9176-903945A51EF3}"/>
              </a:ext>
            </a:extLst>
          </p:cNvPr>
          <p:cNvSpPr txBox="1"/>
          <p:nvPr/>
        </p:nvSpPr>
        <p:spPr>
          <a:xfrm>
            <a:off x="1526412" y="1969653"/>
            <a:ext cx="424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 场内单位体积的能量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2DA7DC-60DD-465B-903E-6F3E871BD402}"/>
              </a:ext>
            </a:extLst>
          </p:cNvPr>
          <p:cNvSpPr txBox="1"/>
          <p:nvPr/>
        </p:nvSpPr>
        <p:spPr>
          <a:xfrm>
            <a:off x="1526412" y="2870935"/>
            <a:ext cx="175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函数形式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21FF68-0AED-4318-BC2F-E2EA1300F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87734"/>
              </p:ext>
            </p:extLst>
          </p:nvPr>
        </p:nvGraphicFramePr>
        <p:xfrm>
          <a:off x="3579018" y="2821035"/>
          <a:ext cx="15446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2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629671A-35EF-4DC2-B944-DC50CBDFC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018" y="2821035"/>
                        <a:ext cx="1544637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77B26BC-8C86-42BE-867F-973C7052AAEB}"/>
              </a:ext>
            </a:extLst>
          </p:cNvPr>
          <p:cNvSpPr txBox="1"/>
          <p:nvPr/>
        </p:nvSpPr>
        <p:spPr>
          <a:xfrm>
            <a:off x="1526412" y="3859140"/>
            <a:ext cx="516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描述电磁场的空间分布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BB600C-9A70-463E-92E1-EF3249416A4D}"/>
              </a:ext>
            </a:extLst>
          </p:cNvPr>
          <p:cNvSpPr txBox="1"/>
          <p:nvPr/>
        </p:nvSpPr>
        <p:spPr>
          <a:xfrm>
            <a:off x="1526412" y="4873284"/>
            <a:ext cx="381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空间</a:t>
            </a:r>
            <a:r>
              <a:rPr lang="en-US" altLang="zh-CN" sz="2400" dirty="0"/>
              <a:t>V</a:t>
            </a:r>
            <a:r>
              <a:rPr lang="zh-CN" altLang="en-US" sz="2400" dirty="0"/>
              <a:t>内总能量表达式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10C19DA-5F56-405A-B11B-D18B1B035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14703"/>
              </p:ext>
            </p:extLst>
          </p:nvPr>
        </p:nvGraphicFramePr>
        <p:xfrm>
          <a:off x="5566567" y="4760422"/>
          <a:ext cx="11271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Equation" r:id="rId5" imgW="482400" imgH="291960" progId="Equation.DSMT4">
                  <p:embed/>
                </p:oleObj>
              </mc:Choice>
              <mc:Fallback>
                <p:oleObj name="Equation" r:id="rId5" imgW="482400" imgH="2919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21FF68-0AED-4318-BC2F-E2EA1300F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567" y="4760422"/>
                        <a:ext cx="1127125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56BE4EE-7FE0-461C-9F25-9EA8F1353FDB}"/>
              </a:ext>
            </a:extLst>
          </p:cNvPr>
          <p:cNvGrpSpPr/>
          <p:nvPr/>
        </p:nvGrpSpPr>
        <p:grpSpPr>
          <a:xfrm>
            <a:off x="1108363" y="983673"/>
            <a:ext cx="2683849" cy="461665"/>
            <a:chOff x="1108363" y="983673"/>
            <a:chExt cx="2683849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C937DD-B73B-466F-AD68-BBF27A3E8761}"/>
                </a:ext>
              </a:extLst>
            </p:cNvPr>
            <p:cNvSpPr txBox="1"/>
            <p:nvPr/>
          </p:nvSpPr>
          <p:spPr>
            <a:xfrm>
              <a:off x="1108363" y="983673"/>
              <a:ext cx="2470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）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能量密度</a:t>
              </a:r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BC8074AB-38F6-442B-BD87-BB1718DD41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208012"/>
                </p:ext>
              </p:extLst>
            </p:nvPr>
          </p:nvGraphicFramePr>
          <p:xfrm>
            <a:off x="3365824" y="1046299"/>
            <a:ext cx="426388" cy="395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4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C921FF68-0AED-4318-BC2F-E2EA1300F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824" y="1046299"/>
                          <a:ext cx="426388" cy="3959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614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419382D8-7F89-424D-9176-903945A51EF3}"/>
              </a:ext>
            </a:extLst>
          </p:cNvPr>
          <p:cNvSpPr txBox="1"/>
          <p:nvPr/>
        </p:nvSpPr>
        <p:spPr>
          <a:xfrm>
            <a:off x="1526411" y="1969653"/>
            <a:ext cx="782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  数值等于单位时间垂直流过单位横截面的能量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2DA7DC-60DD-465B-903E-6F3E871BD402}"/>
              </a:ext>
            </a:extLst>
          </p:cNvPr>
          <p:cNvSpPr txBox="1"/>
          <p:nvPr/>
        </p:nvSpPr>
        <p:spPr>
          <a:xfrm>
            <a:off x="1526412" y="2870935"/>
            <a:ext cx="415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方向   与能量传输方向一致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7B26BC-8C86-42BE-867F-973C7052AAEB}"/>
              </a:ext>
            </a:extLst>
          </p:cNvPr>
          <p:cNvSpPr txBox="1"/>
          <p:nvPr/>
        </p:nvSpPr>
        <p:spPr>
          <a:xfrm>
            <a:off x="1526412" y="3859140"/>
            <a:ext cx="603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描述能量在电磁场内的传播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BB600C-9A70-463E-92E1-EF3249416A4D}"/>
              </a:ext>
            </a:extLst>
          </p:cNvPr>
          <p:cNvSpPr txBox="1"/>
          <p:nvPr/>
        </p:nvSpPr>
        <p:spPr>
          <a:xfrm>
            <a:off x="1526412" y="4873284"/>
            <a:ext cx="381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流过曲面的能量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10C19DA-5F56-405A-B11B-D18B1B035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40532"/>
              </p:ext>
            </p:extLst>
          </p:nvPr>
        </p:nvGraphicFramePr>
        <p:xfrm>
          <a:off x="5000625" y="4846638"/>
          <a:ext cx="12176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3" imgW="520560" imgH="291960" progId="Equation.DSMT4">
                  <p:embed/>
                </p:oleObj>
              </mc:Choice>
              <mc:Fallback>
                <p:oleObj name="Equation" r:id="rId3" imgW="520560" imgH="2919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10C19DA-5F56-405A-B11B-D18B1B035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846638"/>
                        <a:ext cx="1217613" cy="68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DCD95F-7A53-47A3-9881-72DDEB60B0FC}"/>
              </a:ext>
            </a:extLst>
          </p:cNvPr>
          <p:cNvSpPr txBox="1"/>
          <p:nvPr/>
        </p:nvSpPr>
        <p:spPr>
          <a:xfrm>
            <a:off x="7027083" y="5303899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09A9CD-0D0E-442A-9426-E5A17AB3E681}"/>
              </a:ext>
            </a:extLst>
          </p:cNvPr>
          <p:cNvGrpSpPr/>
          <p:nvPr/>
        </p:nvGrpSpPr>
        <p:grpSpPr>
          <a:xfrm>
            <a:off x="1108363" y="964660"/>
            <a:ext cx="2554849" cy="480678"/>
            <a:chOff x="1108363" y="964660"/>
            <a:chExt cx="2554849" cy="48067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C937DD-B73B-466F-AD68-BBF27A3E8761}"/>
                </a:ext>
              </a:extLst>
            </p:cNvPr>
            <p:cNvSpPr txBox="1"/>
            <p:nvPr/>
          </p:nvSpPr>
          <p:spPr>
            <a:xfrm>
              <a:off x="1108363" y="983673"/>
              <a:ext cx="2470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）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能流密度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0D04610-7B02-473C-82CF-6B9A40CB2F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792573"/>
                </p:ext>
              </p:extLst>
            </p:nvPr>
          </p:nvGraphicFramePr>
          <p:xfrm>
            <a:off x="3380521" y="964660"/>
            <a:ext cx="282691" cy="442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2" name="Equation" r:id="rId5" imgW="139680" imgH="215640" progId="Equation.DSMT4">
                    <p:embed/>
                  </p:oleObj>
                </mc:Choice>
                <mc:Fallback>
                  <p:oleObj name="Equation" r:id="rId5" imgW="139680" imgH="2156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310C19DA-5F56-405A-B11B-D18B1B035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521" y="964660"/>
                          <a:ext cx="282691" cy="4426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565D98-BAB1-4DD0-9696-2387A8C6E112}"/>
              </a:ext>
            </a:extLst>
          </p:cNvPr>
          <p:cNvSpPr txBox="1"/>
          <p:nvPr/>
        </p:nvSpPr>
        <p:spPr>
          <a:xfrm>
            <a:off x="6346826" y="2903373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坡印亭矢量</a:t>
            </a:r>
          </a:p>
        </p:txBody>
      </p:sp>
    </p:spTree>
    <p:extLst>
      <p:ext uri="{BB962C8B-B14F-4D97-AF65-F5344CB8AC3E}">
        <p14:creationId xmlns:p14="http://schemas.microsoft.com/office/powerpoint/2010/main" val="18723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电磁场能量守恒定律的积分形式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8E5D89-D39F-4603-ABF6-050D386280D3}"/>
              </a:ext>
            </a:extLst>
          </p:cNvPr>
          <p:cNvSpPr txBox="1"/>
          <p:nvPr/>
        </p:nvSpPr>
        <p:spPr>
          <a:xfrm>
            <a:off x="4791088" y="1969653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CE8784-15C5-458A-8D29-16E5203BA521}"/>
              </a:ext>
            </a:extLst>
          </p:cNvPr>
          <p:cNvSpPr txBox="1"/>
          <p:nvPr/>
        </p:nvSpPr>
        <p:spPr>
          <a:xfrm>
            <a:off x="1526412" y="1969653"/>
            <a:ext cx="335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场和电荷相互作用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4BBB77-ED3F-4183-8AFB-76A2A58D008C}"/>
              </a:ext>
            </a:extLst>
          </p:cNvPr>
          <p:cNvSpPr txBox="1"/>
          <p:nvPr/>
        </p:nvSpPr>
        <p:spPr>
          <a:xfrm>
            <a:off x="1526411" y="4205647"/>
            <a:ext cx="240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空间某区域</a:t>
            </a:r>
            <a:r>
              <a:rPr lang="en-US" altLang="zh-CN" sz="2400" dirty="0"/>
              <a:t>V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1D8FC0-A051-4D0E-8BAB-BFF83AED1256}"/>
              </a:ext>
            </a:extLst>
          </p:cNvPr>
          <p:cNvSpPr txBox="1"/>
          <p:nvPr/>
        </p:nvSpPr>
        <p:spPr>
          <a:xfrm>
            <a:off x="1526411" y="2872147"/>
            <a:ext cx="306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场对电荷系统做功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1AF48E-A7BD-4810-8651-E3FAE1DC461A}"/>
              </a:ext>
            </a:extLst>
          </p:cNvPr>
          <p:cNvSpPr txBox="1"/>
          <p:nvPr/>
        </p:nvSpPr>
        <p:spPr>
          <a:xfrm>
            <a:off x="2650361" y="3396462"/>
            <a:ext cx="556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单位体积内场对电荷系统做功的功率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425FFB-8F73-41DF-AD9A-01FF30CB788A}"/>
              </a:ext>
            </a:extLst>
          </p:cNvPr>
          <p:cNvGrpSpPr/>
          <p:nvPr/>
        </p:nvGrpSpPr>
        <p:grpSpPr>
          <a:xfrm>
            <a:off x="8057357" y="3102979"/>
            <a:ext cx="3092450" cy="985838"/>
            <a:chOff x="8057357" y="3102979"/>
            <a:chExt cx="3092450" cy="985838"/>
          </a:xfrm>
        </p:grpSpPr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FF8332F9-FDBA-414B-8454-B8190912D6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3045446"/>
                </p:ext>
              </p:extLst>
            </p:nvPr>
          </p:nvGraphicFramePr>
          <p:xfrm>
            <a:off x="8057357" y="3102979"/>
            <a:ext cx="3092450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8" name="Equation" r:id="rId3" imgW="1320480" imgH="419040" progId="Equation.DSMT4">
                    <p:embed/>
                  </p:oleObj>
                </mc:Choice>
                <mc:Fallback>
                  <p:oleObj name="Equation" r:id="rId3" imgW="1320480" imgH="41904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5629671A-35EF-4DC2-B944-DC50CBDFC2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7357" y="3102979"/>
                          <a:ext cx="3092450" cy="985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37B723-C48A-42FD-8FC5-716B8719C4A6}"/>
                </a:ext>
              </a:extLst>
            </p:cNvPr>
            <p:cNvSpPr/>
            <p:nvPr/>
          </p:nvSpPr>
          <p:spPr>
            <a:xfrm>
              <a:off x="8504153" y="3102979"/>
              <a:ext cx="7341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i="1" dirty="0" err="1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đW</a:t>
              </a:r>
              <a:endParaRPr lang="zh-CN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F53833D-5780-4F46-97C5-7C252743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27023"/>
              </p:ext>
            </p:extLst>
          </p:nvPr>
        </p:nvGraphicFramePr>
        <p:xfrm>
          <a:off x="3059920" y="4811724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5" imgW="2095200" imgH="393480" progId="Equation.DSMT4">
                  <p:embed/>
                </p:oleObj>
              </mc:Choice>
              <mc:Fallback>
                <p:oleObj name="Equation" r:id="rId5" imgW="209520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00A0ABE-FD83-49A4-8F12-EC4243D0B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20" y="4811724"/>
                        <a:ext cx="49022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8004ADB0-165C-4E61-A169-4AFB3478AE54}"/>
              </a:ext>
            </a:extLst>
          </p:cNvPr>
          <p:cNvSpPr txBox="1"/>
          <p:nvPr/>
        </p:nvSpPr>
        <p:spPr>
          <a:xfrm>
            <a:off x="1951627" y="5738824"/>
            <a:ext cx="728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代表单位时间流入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>
                <a:solidFill>
                  <a:srgbClr val="FF0000"/>
                </a:solidFill>
              </a:rPr>
              <a:t>内的能量，这里面为什么有负号？</a:t>
            </a:r>
          </a:p>
        </p:txBody>
      </p:sp>
    </p:spTree>
    <p:extLst>
      <p:ext uri="{BB962C8B-B14F-4D97-AF65-F5344CB8AC3E}">
        <p14:creationId xmlns:p14="http://schemas.microsoft.com/office/powerpoint/2010/main" val="95333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电磁场能量守恒定律的微分形式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8E5D89-D39F-4603-ABF6-050D386280D3}"/>
              </a:ext>
            </a:extLst>
          </p:cNvPr>
          <p:cNvSpPr txBox="1"/>
          <p:nvPr/>
        </p:nvSpPr>
        <p:spPr>
          <a:xfrm>
            <a:off x="2817032" y="3048148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F53833D-5780-4F46-97C5-7C252743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04279"/>
              </p:ext>
            </p:extLst>
          </p:nvPr>
        </p:nvGraphicFramePr>
        <p:xfrm>
          <a:off x="2817032" y="1925649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Equation" r:id="rId3" imgW="2095200" imgH="393480" progId="Equation.DSMT4">
                  <p:embed/>
                </p:oleObj>
              </mc:Choice>
              <mc:Fallback>
                <p:oleObj name="Equation" r:id="rId3" imgW="209520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F53833D-5780-4F46-97C5-7C2527432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032" y="1925649"/>
                        <a:ext cx="49022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309E3A-1913-43BB-872C-6BBA456104F9}"/>
              </a:ext>
            </a:extLst>
          </p:cNvPr>
          <p:cNvSpPr txBox="1"/>
          <p:nvPr/>
        </p:nvSpPr>
        <p:spPr>
          <a:xfrm>
            <a:off x="1762153" y="4462822"/>
            <a:ext cx="456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推论   若</a:t>
            </a:r>
            <a:r>
              <a:rPr lang="en-US" altLang="zh-CN" sz="2400" dirty="0"/>
              <a:t>V</a:t>
            </a:r>
            <a:r>
              <a:rPr lang="zh-CN" altLang="en-US" sz="2400" dirty="0"/>
              <a:t>包括整个空间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9E74475-CE6A-4FCC-B316-9C047D6D3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031359"/>
              </p:ext>
            </p:extLst>
          </p:nvPr>
        </p:nvGraphicFramePr>
        <p:xfrm>
          <a:off x="3944144" y="3541702"/>
          <a:ext cx="2524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F53833D-5780-4F46-97C5-7C2527432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144" y="3541702"/>
                        <a:ext cx="2524125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9F03DAF-53C2-4B70-BFCC-BDA9C6B24269}"/>
              </a:ext>
            </a:extLst>
          </p:cNvPr>
          <p:cNvSpPr/>
          <p:nvPr/>
        </p:nvSpPr>
        <p:spPr>
          <a:xfrm>
            <a:off x="4115611" y="3592507"/>
            <a:ext cx="3371309" cy="787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FC7B031-2FF6-4EBB-A476-C5D64CD84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93935"/>
              </p:ext>
            </p:extLst>
          </p:nvPr>
        </p:nvGraphicFramePr>
        <p:xfrm>
          <a:off x="3867944" y="5151775"/>
          <a:ext cx="34464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Equation" r:id="rId7" imgW="1473120" imgH="393480" progId="Equation.DSMT4">
                  <p:embed/>
                </p:oleObj>
              </mc:Choice>
              <mc:Fallback>
                <p:oleObj name="Equation" r:id="rId7" imgW="147312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2F53833D-5780-4F46-97C5-7C2527432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944" y="5151775"/>
                        <a:ext cx="3446463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6F67FA1-9FBA-4F0E-8B86-D7B49D1B5DFA}"/>
              </a:ext>
            </a:extLst>
          </p:cNvPr>
          <p:cNvSpPr txBox="1"/>
          <p:nvPr/>
        </p:nvSpPr>
        <p:spPr>
          <a:xfrm>
            <a:off x="6600853" y="6164600"/>
            <a:ext cx="344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场和电荷总能量守恒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ED9F0-6982-49E7-979E-F656762F00CB}"/>
              </a:ext>
            </a:extLst>
          </p:cNvPr>
          <p:cNvSpPr txBox="1"/>
          <p:nvPr/>
        </p:nvSpPr>
        <p:spPr>
          <a:xfrm>
            <a:off x="2900363" y="6164599"/>
            <a:ext cx="3567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提问，两边代表什么意义</a:t>
            </a:r>
          </a:p>
        </p:txBody>
      </p:sp>
    </p:spTree>
    <p:extLst>
      <p:ext uri="{BB962C8B-B14F-4D97-AF65-F5344CB8AC3E}">
        <p14:creationId xmlns:p14="http://schemas.microsoft.com/office/powerpoint/2010/main" val="8123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电磁场能量密度和能流密度表达式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A7BC810-FB18-4575-A850-6A86BDF28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36507"/>
              </p:ext>
            </p:extLst>
          </p:nvPr>
        </p:nvGraphicFramePr>
        <p:xfrm>
          <a:off x="2229644" y="1823244"/>
          <a:ext cx="2465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FC7B031-2FF6-4EBB-A476-C5D64CD84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44" y="1823244"/>
                        <a:ext cx="246538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C13AD26-6472-485A-A0F4-87021286D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76129"/>
              </p:ext>
            </p:extLst>
          </p:nvPr>
        </p:nvGraphicFramePr>
        <p:xfrm>
          <a:off x="2074069" y="2536032"/>
          <a:ext cx="65643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7" name="Equation" r:id="rId5" imgW="2806560" imgH="304560" progId="Equation.DSMT4">
                  <p:embed/>
                </p:oleObj>
              </mc:Choice>
              <mc:Fallback>
                <p:oleObj name="Equation" r:id="rId5" imgW="2806560" imgH="3045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A7BC810-FB18-4575-A850-6A86BDF28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69" y="2536032"/>
                        <a:ext cx="6564313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2AFBDFB-F97C-4C40-A41D-7FECFE3D9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13652"/>
              </p:ext>
            </p:extLst>
          </p:nvPr>
        </p:nvGraphicFramePr>
        <p:xfrm>
          <a:off x="2229644" y="3255170"/>
          <a:ext cx="2289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8" name="Equation" r:id="rId7" imgW="977760" imgH="419040" progId="Equation.DSMT4">
                  <p:embed/>
                </p:oleObj>
              </mc:Choice>
              <mc:Fallback>
                <p:oleObj name="Equation" r:id="rId7" imgW="97776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88A21C3-1A69-4779-A5E4-36793DA08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44" y="3255170"/>
                        <a:ext cx="2289175" cy="98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FC1E746-2338-4CEA-97F5-2A8A7B7B0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140"/>
              </p:ext>
            </p:extLst>
          </p:nvPr>
        </p:nvGraphicFramePr>
        <p:xfrm>
          <a:off x="5273676" y="3255170"/>
          <a:ext cx="2349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name="Equation" r:id="rId9" imgW="1002960" imgH="419040" progId="Equation.DSMT4">
                  <p:embed/>
                </p:oleObj>
              </mc:Choice>
              <mc:Fallback>
                <p:oleObj name="Equation" r:id="rId9" imgW="10029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2AFBDFB-F97C-4C40-A41D-7FECFE3D9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6" y="3255170"/>
                        <a:ext cx="2349500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39831A6-03B6-4174-B1BA-418500B7D14E}"/>
              </a:ext>
            </a:extLst>
          </p:cNvPr>
          <p:cNvSpPr/>
          <p:nvPr/>
        </p:nvSpPr>
        <p:spPr>
          <a:xfrm>
            <a:off x="4674393" y="3604024"/>
            <a:ext cx="333375" cy="3071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BCEEEAB-5F75-448B-BA94-F20677FC2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04321"/>
              </p:ext>
            </p:extLst>
          </p:nvPr>
        </p:nvGraphicFramePr>
        <p:xfrm>
          <a:off x="2022475" y="4090987"/>
          <a:ext cx="70993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11" imgW="3035160" imgH="482400" progId="Equation.DSMT4">
                  <p:embed/>
                </p:oleObj>
              </mc:Choice>
              <mc:Fallback>
                <p:oleObj name="Equation" r:id="rId11" imgW="3035160" imgH="482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C13AD26-6472-485A-A0F4-87021286D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090987"/>
                        <a:ext cx="7099300" cy="113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6ACDE3A-FBD2-4324-B3B3-51B18C5F69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3451" y="5136073"/>
            <a:ext cx="10328549" cy="545867"/>
          </a:xfrm>
          <a:prstGeom prst="rect">
            <a:avLst/>
          </a:prstGeom>
        </p:spPr>
      </p:pic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DD44BC5-530F-43E2-9F1F-A8936A308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00929"/>
              </p:ext>
            </p:extLst>
          </p:nvPr>
        </p:nvGraphicFramePr>
        <p:xfrm>
          <a:off x="1997869" y="5861246"/>
          <a:ext cx="51736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Equation" r:id="rId14" imgW="2209680" imgH="304560" progId="Equation.DSMT4">
                  <p:embed/>
                </p:oleObj>
              </mc:Choice>
              <mc:Fallback>
                <p:oleObj name="Equation" r:id="rId14" imgW="220968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BCEEEAB-5F75-448B-BA94-F20677FC2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869" y="5861246"/>
                        <a:ext cx="5173663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08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电磁场能量密度和能流密度表达式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BCEEEAB-5F75-448B-BA94-F20677FC2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7172"/>
              </p:ext>
            </p:extLst>
          </p:nvPr>
        </p:nvGraphicFramePr>
        <p:xfrm>
          <a:off x="2193925" y="3624263"/>
          <a:ext cx="79295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3" name="Equation" r:id="rId3" imgW="3390840" imgH="419040" progId="Equation.DSMT4">
                  <p:embed/>
                </p:oleObj>
              </mc:Choice>
              <mc:Fallback>
                <p:oleObj name="Equation" r:id="rId3" imgW="339084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BCEEEAB-5F75-448B-BA94-F20677FC2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624263"/>
                        <a:ext cx="7929562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DD44BC5-530F-43E2-9F1F-A8936A308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58212"/>
              </p:ext>
            </p:extLst>
          </p:nvPr>
        </p:nvGraphicFramePr>
        <p:xfrm>
          <a:off x="2193925" y="1801019"/>
          <a:ext cx="51736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4" name="Equation" r:id="rId5" imgW="2209680" imgH="736560" progId="Equation.DSMT4">
                  <p:embed/>
                </p:oleObj>
              </mc:Choice>
              <mc:Fallback>
                <p:oleObj name="Equation" r:id="rId5" imgW="2209680" imgH="7365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DD44BC5-530F-43E2-9F1F-A8936A308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801019"/>
                        <a:ext cx="5173663" cy="173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F0CA2E0-94E1-47CE-96B4-26DB9493B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551021"/>
              </p:ext>
            </p:extLst>
          </p:nvPr>
        </p:nvGraphicFramePr>
        <p:xfrm>
          <a:off x="2228056" y="5075238"/>
          <a:ext cx="255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5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49E74475-CE6A-4FCC-B316-9C047D6D3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56" y="5075238"/>
                        <a:ext cx="2552700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F470E75-9D3A-459F-BD9D-0954315B7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29708"/>
              </p:ext>
            </p:extLst>
          </p:nvPr>
        </p:nvGraphicFramePr>
        <p:xfrm>
          <a:off x="7033419" y="4841225"/>
          <a:ext cx="1365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6" name="Equation" r:id="rId9" imgW="583920" imgH="215640" progId="Equation.DSMT4">
                  <p:embed/>
                </p:oleObj>
              </mc:Choice>
              <mc:Fallback>
                <p:oleObj name="Equation" r:id="rId9" imgW="583920" imgH="215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F0CA2E0-94E1-47CE-96B4-26DB9493B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419" y="4841225"/>
                        <a:ext cx="136525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0BBF2037-1E3D-4F8F-9E00-1D86981AF16B}"/>
              </a:ext>
            </a:extLst>
          </p:cNvPr>
          <p:cNvSpPr/>
          <p:nvPr/>
        </p:nvSpPr>
        <p:spPr>
          <a:xfrm>
            <a:off x="5222081" y="5286375"/>
            <a:ext cx="657225" cy="5879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82D193-D8C6-4D7F-9D01-652A86273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93715"/>
              </p:ext>
            </p:extLst>
          </p:nvPr>
        </p:nvGraphicFramePr>
        <p:xfrm>
          <a:off x="6994525" y="5580063"/>
          <a:ext cx="3175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Equation" r:id="rId11" imgW="1358640" imgH="419040" progId="Equation.DSMT4">
                  <p:embed/>
                </p:oleObj>
              </mc:Choice>
              <mc:Fallback>
                <p:oleObj name="Equation" r:id="rId11" imgW="135864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580063"/>
                        <a:ext cx="3175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16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电磁场能量密度和能流密度表达式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F470E75-9D3A-459F-BD9D-0954315B7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38057"/>
              </p:ext>
            </p:extLst>
          </p:nvPr>
        </p:nvGraphicFramePr>
        <p:xfrm>
          <a:off x="3856831" y="2750700"/>
          <a:ext cx="18113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2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831" y="2750700"/>
                        <a:ext cx="1811337" cy="1019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48891CD-DD4F-4164-A2B8-428F2AA96737}"/>
              </a:ext>
            </a:extLst>
          </p:cNvPr>
          <p:cNvSpPr txBox="1"/>
          <p:nvPr/>
        </p:nvSpPr>
        <p:spPr>
          <a:xfrm>
            <a:off x="1819304" y="1905360"/>
            <a:ext cx="16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真空中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C325DB3-78A9-42A3-967E-D15E4577C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39098"/>
              </p:ext>
            </p:extLst>
          </p:nvPr>
        </p:nvGraphicFramePr>
        <p:xfrm>
          <a:off x="3856831" y="1905360"/>
          <a:ext cx="1365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3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831" y="1905360"/>
                        <a:ext cx="1365250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9AB7D40-3E54-4BEF-BE84-482C6735F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24600"/>
              </p:ext>
            </p:extLst>
          </p:nvPr>
        </p:nvGraphicFramePr>
        <p:xfrm>
          <a:off x="5693571" y="1905361"/>
          <a:ext cx="12763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4"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C325DB3-78A9-42A3-967E-D15E4577C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571" y="1905361"/>
                        <a:ext cx="1276350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F171498-54EC-4BCA-B091-4B41FB012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89708"/>
              </p:ext>
            </p:extLst>
          </p:nvPr>
        </p:nvGraphicFramePr>
        <p:xfrm>
          <a:off x="3900488" y="3657600"/>
          <a:ext cx="6972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5" name="Equation" r:id="rId9" imgW="2984400" imgH="482400" progId="Equation.DSMT4">
                  <p:embed/>
                </p:oleObj>
              </mc:Choice>
              <mc:Fallback>
                <p:oleObj name="Equation" r:id="rId9" imgW="2984400" imgH="482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82D193-D8C6-4D7F-9D01-652A86273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657600"/>
                        <a:ext cx="6972300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D2AA98F-084E-4AFE-9B4F-51D1641EB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46038"/>
              </p:ext>
            </p:extLst>
          </p:nvPr>
        </p:nvGraphicFramePr>
        <p:xfrm>
          <a:off x="3944146" y="4923627"/>
          <a:ext cx="30257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6" name="Equation" r:id="rId11" imgW="1295280" imgH="482400" progId="Equation.DSMT4">
                  <p:embed/>
                </p:oleObj>
              </mc:Choice>
              <mc:Fallback>
                <p:oleObj name="Equation" r:id="rId11" imgW="129528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F171498-54EC-4BCA-B091-4B41FB012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146" y="4923627"/>
                        <a:ext cx="302577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499ED61-A9E0-4F53-9E51-31A0A4E07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28185"/>
              </p:ext>
            </p:extLst>
          </p:nvPr>
        </p:nvGraphicFramePr>
        <p:xfrm>
          <a:off x="328614" y="2918762"/>
          <a:ext cx="1365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7" name="Equation" r:id="rId13" imgW="583920" imgH="215640" progId="Equation.DSMT4">
                  <p:embed/>
                </p:oleObj>
              </mc:Choice>
              <mc:Fallback>
                <p:oleObj name="Equation" r:id="rId13" imgW="58392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4" y="2918762"/>
                        <a:ext cx="136525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1DE4815-5771-40F4-BA9D-B92D72166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64970"/>
              </p:ext>
            </p:extLst>
          </p:nvPr>
        </p:nvGraphicFramePr>
        <p:xfrm>
          <a:off x="289720" y="3657600"/>
          <a:ext cx="3175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8" name="Equation" r:id="rId15" imgW="1358640" imgH="419040" progId="Equation.DSMT4">
                  <p:embed/>
                </p:oleObj>
              </mc:Choice>
              <mc:Fallback>
                <p:oleObj name="Equation" r:id="rId15" imgW="13586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82D193-D8C6-4D7F-9D01-652A86273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20" y="3657600"/>
                        <a:ext cx="3175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75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FF751EB-7EFA-4A6D-89B9-A9F06E21BF8E}"/>
              </a:ext>
            </a:extLst>
          </p:cNvPr>
          <p:cNvSpPr txBox="1"/>
          <p:nvPr/>
        </p:nvSpPr>
        <p:spPr>
          <a:xfrm>
            <a:off x="1108363" y="983673"/>
            <a:ext cx="58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电磁场能量密度和能流密度表达式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8891CD-DD4F-4164-A2B8-428F2AA96737}"/>
              </a:ext>
            </a:extLst>
          </p:cNvPr>
          <p:cNvSpPr txBox="1"/>
          <p:nvPr/>
        </p:nvSpPr>
        <p:spPr>
          <a:xfrm>
            <a:off x="1819304" y="1905360"/>
            <a:ext cx="16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介质中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C325DB3-78A9-42A3-967E-D15E4577C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36769"/>
              </p:ext>
            </p:extLst>
          </p:nvPr>
        </p:nvGraphicFramePr>
        <p:xfrm>
          <a:off x="6876255" y="4329113"/>
          <a:ext cx="1246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2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C325DB3-78A9-42A3-967E-D15E4577C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5" y="4329113"/>
                        <a:ext cx="124618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9AB7D40-3E54-4BEF-BE84-482C6735F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41812"/>
              </p:ext>
            </p:extLst>
          </p:nvPr>
        </p:nvGraphicFramePr>
        <p:xfrm>
          <a:off x="5307013" y="4329113"/>
          <a:ext cx="11874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3"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9AB7D40-3E54-4BEF-BE84-482C6735F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329113"/>
                        <a:ext cx="1187450" cy="50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D2AA98F-084E-4AFE-9B4F-51D1641EB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72000"/>
              </p:ext>
            </p:extLst>
          </p:nvPr>
        </p:nvGraphicFramePr>
        <p:xfrm>
          <a:off x="6494463" y="5013962"/>
          <a:ext cx="52784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4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D2AA98F-084E-4AFE-9B4F-51D1641E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5013962"/>
                        <a:ext cx="5278437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73BBC17-C424-4B10-80E0-4E73BF79C562}"/>
              </a:ext>
            </a:extLst>
          </p:cNvPr>
          <p:cNvSpPr txBox="1"/>
          <p:nvPr/>
        </p:nvSpPr>
        <p:spPr>
          <a:xfrm>
            <a:off x="3624673" y="1918860"/>
            <a:ext cx="470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忽略介质损耗与焦耳热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0B27044-43D6-41CC-AF4B-5998678F2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62271"/>
              </p:ext>
            </p:extLst>
          </p:nvPr>
        </p:nvGraphicFramePr>
        <p:xfrm>
          <a:off x="3762375" y="3644263"/>
          <a:ext cx="26717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Equation" r:id="rId9" imgW="1143000" imgH="215640" progId="Equation.DSMT4">
                  <p:embed/>
                </p:oleObj>
              </mc:Choice>
              <mc:Fallback>
                <p:oleObj name="Equation" r:id="rId9" imgW="1143000" imgH="215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82D193-D8C6-4D7F-9D01-652A86273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644263"/>
                        <a:ext cx="2671763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90FD5D7-522E-4848-A87A-F84A3DF8E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01339"/>
              </p:ext>
            </p:extLst>
          </p:nvPr>
        </p:nvGraphicFramePr>
        <p:xfrm>
          <a:off x="3733007" y="2704150"/>
          <a:ext cx="1365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6" name="Equation" r:id="rId11" imgW="583920" imgH="215640" progId="Equation.DSMT4">
                  <p:embed/>
                </p:oleObj>
              </mc:Choice>
              <mc:Fallback>
                <p:oleObj name="Equation" r:id="rId11" imgW="58392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007" y="2704150"/>
                        <a:ext cx="136525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86E287C-A283-4A9D-A8C4-430965E3C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72704"/>
              </p:ext>
            </p:extLst>
          </p:nvPr>
        </p:nvGraphicFramePr>
        <p:xfrm>
          <a:off x="328614" y="2690162"/>
          <a:ext cx="1365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7" name="Equation" r:id="rId13" imgW="583920" imgH="215640" progId="Equation.DSMT4">
                  <p:embed/>
                </p:oleObj>
              </mc:Choice>
              <mc:Fallback>
                <p:oleObj name="Equation" r:id="rId13" imgW="58392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F470E75-9D3A-459F-BD9D-0954315B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4" y="2690162"/>
                        <a:ext cx="136525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CE79120-70D6-4013-8E02-3A95DDF35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74991"/>
              </p:ext>
            </p:extLst>
          </p:nvPr>
        </p:nvGraphicFramePr>
        <p:xfrm>
          <a:off x="289720" y="3429000"/>
          <a:ext cx="3175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8" name="Equation" r:id="rId14" imgW="1358640" imgH="419040" progId="Equation.DSMT4">
                  <p:embed/>
                </p:oleObj>
              </mc:Choice>
              <mc:Fallback>
                <p:oleObj name="Equation" r:id="rId14" imgW="135864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82D193-D8C6-4D7F-9D01-652A86273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20" y="3429000"/>
                        <a:ext cx="3175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5EB25ECD-DE3C-4205-90CA-F86F47EF12F1}"/>
              </a:ext>
            </a:extLst>
          </p:cNvPr>
          <p:cNvSpPr txBox="1"/>
          <p:nvPr/>
        </p:nvSpPr>
        <p:spPr>
          <a:xfrm>
            <a:off x="3624673" y="4353543"/>
            <a:ext cx="165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线性介质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182F9A3-93BA-4C9F-A339-AEE7EE075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48695"/>
              </p:ext>
            </p:extLst>
          </p:nvPr>
        </p:nvGraphicFramePr>
        <p:xfrm>
          <a:off x="2039938" y="5038725"/>
          <a:ext cx="3443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9" name="Equation" r:id="rId16" imgW="1473120" imgH="457200" progId="Equation.DSMT4">
                  <p:embed/>
                </p:oleObj>
              </mc:Choice>
              <mc:Fallback>
                <p:oleObj name="Equation" r:id="rId16" imgW="1473120" imgH="457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F171498-54EC-4BCA-B091-4B41FB012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038725"/>
                        <a:ext cx="3443287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4DE35CC7-9231-4C5C-8784-E5F48EC24716}"/>
              </a:ext>
            </a:extLst>
          </p:cNvPr>
          <p:cNvSpPr/>
          <p:nvPr/>
        </p:nvSpPr>
        <p:spPr>
          <a:xfrm>
            <a:off x="5768975" y="5385260"/>
            <a:ext cx="415926" cy="3857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D92D0B-E3BD-494F-8CFB-3FF7464F4DD8}"/>
              </a:ext>
            </a:extLst>
          </p:cNvPr>
          <p:cNvSpPr txBox="1"/>
          <p:nvPr/>
        </p:nvSpPr>
        <p:spPr>
          <a:xfrm>
            <a:off x="7312832" y="3668224"/>
            <a:ext cx="310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19736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226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397</cp:revision>
  <dcterms:created xsi:type="dcterms:W3CDTF">2020-02-17T08:29:38Z</dcterms:created>
  <dcterms:modified xsi:type="dcterms:W3CDTF">2020-03-17T04:10:31Z</dcterms:modified>
</cp:coreProperties>
</file>