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3" r:id="rId3"/>
    <p:sldId id="256" r:id="rId4"/>
    <p:sldId id="274" r:id="rId5"/>
    <p:sldId id="275" r:id="rId6"/>
    <p:sldId id="276" r:id="rId7"/>
    <p:sldId id="278" r:id="rId8"/>
    <p:sldId id="277" r:id="rId9"/>
    <p:sldId id="279" r:id="rId10"/>
    <p:sldId id="283" r:id="rId11"/>
    <p:sldId id="284" r:id="rId12"/>
    <p:sldId id="280" r:id="rId13"/>
    <p:sldId id="285" r:id="rId14"/>
    <p:sldId id="286" r:id="rId15"/>
    <p:sldId id="281" r:id="rId16"/>
    <p:sldId id="287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6305" autoAdjust="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12.wmf"/><Relationship Id="rId1" Type="http://schemas.openxmlformats.org/officeDocument/2006/relationships/image" Target="../media/image57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12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47.wmf"/><Relationship Id="rId3" Type="http://schemas.openxmlformats.org/officeDocument/2006/relationships/image" Target="../media/image49.png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6.wmf"/><Relationship Id="rId5" Type="http://schemas.openxmlformats.org/officeDocument/2006/relationships/image" Target="../media/image44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52.png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65.bin"/><Relationship Id="rId3" Type="http://schemas.openxmlformats.org/officeDocument/2006/relationships/oleObject" Target="../embeddings/oleObject58.bin"/><Relationship Id="rId21" Type="http://schemas.openxmlformats.org/officeDocument/2006/relationships/image" Target="../media/image64.wmf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wmf"/><Relationship Id="rId11" Type="http://schemas.openxmlformats.org/officeDocument/2006/relationships/image" Target="../media/image59.wmf"/><Relationship Id="rId24" Type="http://schemas.openxmlformats.org/officeDocument/2006/relationships/oleObject" Target="../embeddings/oleObject68.bin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61.wmf"/><Relationship Id="rId23" Type="http://schemas.openxmlformats.org/officeDocument/2006/relationships/image" Target="../media/image65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6.png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69.png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8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42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1678133" y="2084676"/>
            <a:ext cx="10130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2.1</a:t>
            </a:r>
            <a:r>
              <a:rPr lang="zh-CN" altLang="en-US" sz="5400" b="1" dirty="0"/>
              <a:t>静电场的标势及其微分方程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99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）静电势的边值关系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80E04B5-DAAD-412C-AEA9-F70F38E668AB}"/>
              </a:ext>
            </a:extLst>
          </p:cNvPr>
          <p:cNvSpPr txBox="1"/>
          <p:nvPr/>
        </p:nvSpPr>
        <p:spPr>
          <a:xfrm>
            <a:off x="1918855" y="1704110"/>
            <a:ext cx="481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推导 第二类边界条件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D78416F-2B47-4EDC-9242-3830CE50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83" y="842570"/>
            <a:ext cx="3608739" cy="3570551"/>
          </a:xfrm>
          <a:prstGeom prst="rect">
            <a:avLst/>
          </a:prstGeom>
        </p:spPr>
      </p:pic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D89766E7-3A27-4EF5-A9AC-657331D65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985011"/>
              </p:ext>
            </p:extLst>
          </p:nvPr>
        </p:nvGraphicFramePr>
        <p:xfrm>
          <a:off x="1918855" y="2424547"/>
          <a:ext cx="25876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1" name="Equation" r:id="rId4" imgW="1104840" imgH="304560" progId="Equation.DSMT4">
                  <p:embed/>
                </p:oleObj>
              </mc:Choice>
              <mc:Fallback>
                <p:oleObj name="Equation" r:id="rId4" imgW="1104840" imgH="3045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795126B-9B78-4BB5-BBDA-79BDA86479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855" y="2424547"/>
                        <a:ext cx="2587625" cy="715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E11F33DC-DE9E-42FC-9632-7AF6FD694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787453"/>
              </p:ext>
            </p:extLst>
          </p:nvPr>
        </p:nvGraphicFramePr>
        <p:xfrm>
          <a:off x="5170079" y="2499159"/>
          <a:ext cx="21701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" name="Equation" r:id="rId6" imgW="927000" imgH="241200" progId="Equation.DSMT4">
                  <p:embed/>
                </p:oleObj>
              </mc:Choice>
              <mc:Fallback>
                <p:oleObj name="Equation" r:id="rId6" imgW="92700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3EBFF33-E60F-4EFF-B07F-AE9437FC5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079" y="2499159"/>
                        <a:ext cx="2170113" cy="566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3547773-3B3A-4A11-97D4-3194BA4EA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841451"/>
              </p:ext>
            </p:extLst>
          </p:nvPr>
        </p:nvGraphicFramePr>
        <p:xfrm>
          <a:off x="1918855" y="3250405"/>
          <a:ext cx="16494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" name="Equation" r:id="rId8" imgW="609480" imgH="241200" progId="Equation.DSMT4">
                  <p:embed/>
                </p:oleObj>
              </mc:Choice>
              <mc:Fallback>
                <p:oleObj name="Equation" r:id="rId8" imgW="609480" imgH="241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F4086C44-BA8C-49EA-825B-46F2BE88F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855" y="3250405"/>
                        <a:ext cx="1649413" cy="652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FFA19BFA-370F-4A73-ACBD-9CA1EE1A3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02974"/>
              </p:ext>
            </p:extLst>
          </p:nvPr>
        </p:nvGraphicFramePr>
        <p:xfrm>
          <a:off x="4306887" y="3094831"/>
          <a:ext cx="17891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4" name="Equation" r:id="rId10" imgW="660240" imgH="393480" progId="Equation.DSMT4">
                  <p:embed/>
                </p:oleObj>
              </mc:Choice>
              <mc:Fallback>
                <p:oleObj name="Equation" r:id="rId10" imgW="660240" imgH="39348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23547773-3B3A-4A11-97D4-3194BA4EA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7" y="3094831"/>
                        <a:ext cx="1789113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8D98413E-8E3C-4B31-87F1-F9C035ED4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891960"/>
              </p:ext>
            </p:extLst>
          </p:nvPr>
        </p:nvGraphicFramePr>
        <p:xfrm>
          <a:off x="1918855" y="4260570"/>
          <a:ext cx="4678363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5" name="Equation" r:id="rId12" imgW="1726920" imgH="431640" progId="Equation.DSMT4">
                  <p:embed/>
                </p:oleObj>
              </mc:Choice>
              <mc:Fallback>
                <p:oleObj name="Equation" r:id="rId12" imgW="1726920" imgH="43164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FFA19BFA-370F-4A73-ACBD-9CA1EE1A3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855" y="4260570"/>
                        <a:ext cx="4678363" cy="1166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FAAA1784-979A-4308-B496-4F63E82B0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648315"/>
              </p:ext>
            </p:extLst>
          </p:nvPr>
        </p:nvGraphicFramePr>
        <p:xfrm>
          <a:off x="1918855" y="5608638"/>
          <a:ext cx="35433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6" name="Equation" r:id="rId14" imgW="1307880" imgH="393480" progId="Equation.DSMT4">
                  <p:embed/>
                </p:oleObj>
              </mc:Choice>
              <mc:Fallback>
                <p:oleObj name="Equation" r:id="rId14" imgW="1307880" imgH="39348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8D98413E-8E3C-4B31-87F1-F9C035ED4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855" y="5608638"/>
                        <a:ext cx="3543300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01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99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）导体的静电场特性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80E04B5-DAAD-412C-AEA9-F70F38E668AB}"/>
              </a:ext>
            </a:extLst>
          </p:cNvPr>
          <p:cNvSpPr txBox="1"/>
          <p:nvPr/>
        </p:nvSpPr>
        <p:spPr>
          <a:xfrm>
            <a:off x="2354624" y="1975573"/>
            <a:ext cx="481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内部无净电荷，电荷只在表面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0EA21C-60D3-42C2-956B-FA319F99393E}"/>
              </a:ext>
            </a:extLst>
          </p:cNvPr>
          <p:cNvSpPr txBox="1"/>
          <p:nvPr/>
        </p:nvSpPr>
        <p:spPr>
          <a:xfrm>
            <a:off x="2354624" y="2736640"/>
            <a:ext cx="481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内部电场为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73190D-F33D-4353-BBE6-B8B7B5BCFD81}"/>
              </a:ext>
            </a:extLst>
          </p:cNvPr>
          <p:cNvSpPr txBox="1"/>
          <p:nvPr/>
        </p:nvSpPr>
        <p:spPr>
          <a:xfrm>
            <a:off x="2354624" y="3497707"/>
            <a:ext cx="481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表面电场必沿法线方向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44B6D-A137-4C7B-A950-51EA0D70370F}"/>
              </a:ext>
            </a:extLst>
          </p:cNvPr>
          <p:cNvSpPr txBox="1"/>
          <p:nvPr/>
        </p:nvSpPr>
        <p:spPr>
          <a:xfrm>
            <a:off x="2354624" y="4258774"/>
            <a:ext cx="481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整个导体的电势相等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E2BA53-B02F-417C-80B1-922FFAEA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492" y="1541922"/>
            <a:ext cx="2210658" cy="8953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584E02E-2C88-4D84-9091-CFE133C03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333" y="2736640"/>
            <a:ext cx="2540131" cy="2286118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7AE9708-9815-4AA9-9DC7-F78415F69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323517"/>
              </p:ext>
            </p:extLst>
          </p:nvPr>
        </p:nvGraphicFramePr>
        <p:xfrm>
          <a:off x="3659188" y="5019841"/>
          <a:ext cx="1441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Equation" r:id="rId5" imgW="583920" imgH="215640" progId="Equation.DSMT4">
                  <p:embed/>
                </p:oleObj>
              </mc:Choice>
              <mc:Fallback>
                <p:oleObj name="Equation" r:id="rId5" imgW="583920" imgH="2156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28CB761-BEAB-49C1-B6E7-CE75D1F6A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5019841"/>
                        <a:ext cx="144145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448ED75-C154-483D-88E4-EFFD68BAD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104959"/>
              </p:ext>
            </p:extLst>
          </p:nvPr>
        </p:nvGraphicFramePr>
        <p:xfrm>
          <a:off x="3659188" y="5553241"/>
          <a:ext cx="20288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7" imgW="749160" imgH="393480" progId="Equation.DSMT4">
                  <p:embed/>
                </p:oleObj>
              </mc:Choice>
              <mc:Fallback>
                <p:oleObj name="Equation" r:id="rId7" imgW="749160" imgH="39348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FAAA1784-979A-4308-B496-4F63E82B0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5553241"/>
                        <a:ext cx="2028825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左大括号 17">
            <a:extLst>
              <a:ext uri="{FF2B5EF4-FFF2-40B4-BE49-F238E27FC236}">
                <a16:creationId xmlns:a16="http://schemas.microsoft.com/office/drawing/2014/main" id="{CBF74E7E-C8C7-4ABB-A8AC-9849D1E3BC66}"/>
              </a:ext>
            </a:extLst>
          </p:cNvPr>
          <p:cNvSpPr/>
          <p:nvPr/>
        </p:nvSpPr>
        <p:spPr>
          <a:xfrm>
            <a:off x="3336131" y="5286541"/>
            <a:ext cx="200025" cy="1043720"/>
          </a:xfrm>
          <a:prstGeom prst="leftBrace">
            <a:avLst>
              <a:gd name="adj1" fmla="val 23078"/>
              <a:gd name="adj2" fmla="val 5068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7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99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）静电场能量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4934065-3FB7-466E-90DA-91F2EEA9E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339237"/>
              </p:ext>
            </p:extLst>
          </p:nvPr>
        </p:nvGraphicFramePr>
        <p:xfrm>
          <a:off x="7563862" y="2115916"/>
          <a:ext cx="27876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3" imgW="1193760" imgH="393480" progId="Equation.DSMT4">
                  <p:embed/>
                </p:oleObj>
              </mc:Choice>
              <mc:Fallback>
                <p:oleObj name="Equation" r:id="rId3" imgW="1193760" imgH="393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DD2AA98F-084E-4AFE-9B4F-51D1641EB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862" y="2115916"/>
                        <a:ext cx="2787650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E411741-2D24-4C92-AADB-58E1D0C31CCD}"/>
              </a:ext>
            </a:extLst>
          </p:cNvPr>
          <p:cNvSpPr txBox="1"/>
          <p:nvPr/>
        </p:nvSpPr>
        <p:spPr>
          <a:xfrm>
            <a:off x="3333318" y="2349428"/>
            <a:ext cx="481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线性、均匀、各向同性介质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6F3BFA-588A-4FB6-8E3E-30EB96F3DF9A}"/>
              </a:ext>
            </a:extLst>
          </p:cNvPr>
          <p:cNvSpPr txBox="1"/>
          <p:nvPr/>
        </p:nvSpPr>
        <p:spPr>
          <a:xfrm>
            <a:off x="3333318" y="2967335"/>
            <a:ext cx="2696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只考虑静电场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33BD988-1FCB-4048-AFA6-D6F9A1157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058614"/>
              </p:ext>
            </p:extLst>
          </p:nvPr>
        </p:nvGraphicFramePr>
        <p:xfrm>
          <a:off x="5738597" y="2733823"/>
          <a:ext cx="15430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Equation" r:id="rId5" imgW="660240" imgH="393480" progId="Equation.DSMT4">
                  <p:embed/>
                </p:oleObj>
              </mc:Choice>
              <mc:Fallback>
                <p:oleObj name="Equation" r:id="rId5" imgW="66024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4934065-3FB7-466E-90DA-91F2EEA9EC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597" y="2733823"/>
                        <a:ext cx="1543050" cy="928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D79594F-BB60-4DD2-912D-0F8A3C41DCA1}"/>
              </a:ext>
            </a:extLst>
          </p:cNvPr>
          <p:cNvSpPr txBox="1"/>
          <p:nvPr/>
        </p:nvSpPr>
        <p:spPr>
          <a:xfrm>
            <a:off x="2404631" y="1667890"/>
            <a:ext cx="2696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能量密度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1FFDED-52DD-48C8-8AA2-F40C8A96AF79}"/>
              </a:ext>
            </a:extLst>
          </p:cNvPr>
          <p:cNvSpPr txBox="1"/>
          <p:nvPr/>
        </p:nvSpPr>
        <p:spPr>
          <a:xfrm>
            <a:off x="2471306" y="3693806"/>
            <a:ext cx="5672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空间中静电场总能量第一种表达式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8D537B4-174E-4021-89BF-0F0303648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974189"/>
              </p:ext>
            </p:extLst>
          </p:nvPr>
        </p:nvGraphicFramePr>
        <p:xfrm>
          <a:off x="3479583" y="4298073"/>
          <a:ext cx="24034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Equation" r:id="rId7" imgW="1028520" imgH="393480" progId="Equation.DSMT4">
                  <p:embed/>
                </p:oleObj>
              </mc:Choice>
              <mc:Fallback>
                <p:oleObj name="Equation" r:id="rId7" imgW="1028520" imgH="393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B33BD988-1FCB-4048-AFA6-D6F9A1157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583" y="4298073"/>
                        <a:ext cx="2403475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313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99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）静电场能量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1FFDED-52DD-48C8-8AA2-F40C8A96AF79}"/>
              </a:ext>
            </a:extLst>
          </p:cNvPr>
          <p:cNvSpPr txBox="1"/>
          <p:nvPr/>
        </p:nvSpPr>
        <p:spPr>
          <a:xfrm>
            <a:off x="2049824" y="1631239"/>
            <a:ext cx="795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空间中静电场总能量第二种表达式推导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8D537B4-174E-4021-89BF-0F0303648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73794"/>
              </p:ext>
            </p:extLst>
          </p:nvPr>
        </p:nvGraphicFramePr>
        <p:xfrm>
          <a:off x="7946663" y="1397727"/>
          <a:ext cx="21955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4" name="Equation" r:id="rId3" imgW="939600" imgH="393480" progId="Equation.DSMT4">
                  <p:embed/>
                </p:oleObj>
              </mc:Choice>
              <mc:Fallback>
                <p:oleObj name="Equation" r:id="rId3" imgW="939600" imgH="393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8D537B4-174E-4021-89BF-0F0303648C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6663" y="1397727"/>
                        <a:ext cx="2195513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2D078FC-2F38-4089-B9A5-199F02707D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920144"/>
              </p:ext>
            </p:extLst>
          </p:nvPr>
        </p:nvGraphicFramePr>
        <p:xfrm>
          <a:off x="2118881" y="2092904"/>
          <a:ext cx="16494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" name="Equation" r:id="rId5" imgW="609480" imgH="241200" progId="Equation.DSMT4">
                  <p:embed/>
                </p:oleObj>
              </mc:Choice>
              <mc:Fallback>
                <p:oleObj name="Equation" r:id="rId5" imgW="609480" imgH="24120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23547773-3B3A-4A11-97D4-3194BA4EA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881" y="2092904"/>
                        <a:ext cx="1649413" cy="652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0CEED0F-869F-444A-8FD6-43FFB607D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448544"/>
              </p:ext>
            </p:extLst>
          </p:nvPr>
        </p:nvGraphicFramePr>
        <p:xfrm>
          <a:off x="4842055" y="2130158"/>
          <a:ext cx="21669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" name="Equation" r:id="rId7" imgW="927000" imgH="241200" progId="Equation.DSMT4">
                  <p:embed/>
                </p:oleObj>
              </mc:Choice>
              <mc:Fallback>
                <p:oleObj name="Equation" r:id="rId7" imgW="927000" imgH="2412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B33BD988-1FCB-4048-AFA6-D6F9A1157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055" y="2130158"/>
                        <a:ext cx="2166937" cy="569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右 18">
            <a:extLst>
              <a:ext uri="{FF2B5EF4-FFF2-40B4-BE49-F238E27FC236}">
                <a16:creationId xmlns:a16="http://schemas.microsoft.com/office/drawing/2014/main" id="{4A14E368-26C4-4BFC-9738-E40F72CA16F0}"/>
              </a:ext>
            </a:extLst>
          </p:cNvPr>
          <p:cNvSpPr/>
          <p:nvPr/>
        </p:nvSpPr>
        <p:spPr>
          <a:xfrm>
            <a:off x="4004396" y="2216773"/>
            <a:ext cx="535781" cy="3966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B3AD85-5886-4A98-8DF5-1892743664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8881" y="2778011"/>
            <a:ext cx="8941260" cy="381020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A335BDD-13F5-4280-9DB2-01C434782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885728"/>
              </p:ext>
            </p:extLst>
          </p:nvPr>
        </p:nvGraphicFramePr>
        <p:xfrm>
          <a:off x="2171630" y="3298561"/>
          <a:ext cx="5267757" cy="68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" name="Equation" r:id="rId10" imgW="2374560" imgH="304560" progId="Equation.DSMT4">
                  <p:embed/>
                </p:oleObj>
              </mc:Choice>
              <mc:Fallback>
                <p:oleObj name="Equation" r:id="rId10" imgW="2374560" imgH="3045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0CEED0F-869F-444A-8FD6-43FFB607D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630" y="3298561"/>
                        <a:ext cx="5267757" cy="682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9BFEE61-69CE-41F8-9A51-82C637971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900234"/>
              </p:ext>
            </p:extLst>
          </p:nvPr>
        </p:nvGraphicFramePr>
        <p:xfrm>
          <a:off x="2171630" y="3975582"/>
          <a:ext cx="4386333" cy="69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" name="Equation" r:id="rId12" imgW="1930320" imgH="304560" progId="Equation.DSMT4">
                  <p:embed/>
                </p:oleObj>
              </mc:Choice>
              <mc:Fallback>
                <p:oleObj name="Equation" r:id="rId12" imgW="1930320" imgH="3045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0CEED0F-869F-444A-8FD6-43FFB607D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630" y="3975582"/>
                        <a:ext cx="4386333" cy="699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606F703-4FB5-4DBA-9A62-6B19E4B5A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924880"/>
              </p:ext>
            </p:extLst>
          </p:nvPr>
        </p:nvGraphicFramePr>
        <p:xfrm>
          <a:off x="2171630" y="4519421"/>
          <a:ext cx="6601257" cy="890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" name="Equation" r:id="rId14" imgW="2946240" imgH="393480" progId="Equation.DSMT4">
                  <p:embed/>
                </p:oleObj>
              </mc:Choice>
              <mc:Fallback>
                <p:oleObj name="Equation" r:id="rId14" imgW="2946240" imgH="393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8D537B4-174E-4021-89BF-0F0303648C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630" y="4519421"/>
                        <a:ext cx="6601257" cy="890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B47DE8D-D955-4DB1-B646-3666E3AAE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411690"/>
              </p:ext>
            </p:extLst>
          </p:nvPr>
        </p:nvGraphicFramePr>
        <p:xfrm>
          <a:off x="2171848" y="5373458"/>
          <a:ext cx="36417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0" name="Equation" r:id="rId16" imgW="1739880" imgH="304560" progId="Equation.DSMT4">
                  <p:embed/>
                </p:oleObj>
              </mc:Choice>
              <mc:Fallback>
                <p:oleObj name="Equation" r:id="rId16" imgW="1739880" imgH="30456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606F703-4FB5-4DBA-9A62-6B19E4B5A0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848" y="5373458"/>
                        <a:ext cx="3641725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273A7CA5-8E34-446A-8B89-C2DC9C4BEB26}"/>
              </a:ext>
            </a:extLst>
          </p:cNvPr>
          <p:cNvSpPr txBox="1"/>
          <p:nvPr/>
        </p:nvSpPr>
        <p:spPr>
          <a:xfrm>
            <a:off x="5980583" y="5409837"/>
            <a:ext cx="1476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无穷远处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EC0FA94-151B-4903-9B33-2E8AF55DC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437960"/>
              </p:ext>
            </p:extLst>
          </p:nvPr>
        </p:nvGraphicFramePr>
        <p:xfrm>
          <a:off x="7439387" y="5152794"/>
          <a:ext cx="9191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1" name="Equation" r:id="rId18" imgW="393480" imgH="393480" progId="Equation.DSMT4">
                  <p:embed/>
                </p:oleObj>
              </mc:Choice>
              <mc:Fallback>
                <p:oleObj name="Equation" r:id="rId18" imgW="393480" imgH="393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5B47DE8D-D955-4DB1-B646-3666E3AAE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387" y="5152794"/>
                        <a:ext cx="919162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51A5DB88-6060-40C0-B99B-B9155D7966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009416"/>
              </p:ext>
            </p:extLst>
          </p:nvPr>
        </p:nvGraphicFramePr>
        <p:xfrm>
          <a:off x="8589279" y="5177119"/>
          <a:ext cx="11255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2" name="Equation" r:id="rId20" imgW="482400" imgH="393480" progId="Equation.DSMT4">
                  <p:embed/>
                </p:oleObj>
              </mc:Choice>
              <mc:Fallback>
                <p:oleObj name="Equation" r:id="rId20" imgW="482400" imgH="3934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EC0FA94-151B-4903-9B33-2E8AF55DC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9279" y="5177119"/>
                        <a:ext cx="1125537" cy="92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4980136-F943-47FD-A2AD-528C612F0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570673"/>
              </p:ext>
            </p:extLst>
          </p:nvPr>
        </p:nvGraphicFramePr>
        <p:xfrm>
          <a:off x="9969500" y="5400675"/>
          <a:ext cx="11255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3" name="Equation" r:id="rId22" imgW="482400" imgH="203040" progId="Equation.DSMT4">
                  <p:embed/>
                </p:oleObj>
              </mc:Choice>
              <mc:Fallback>
                <p:oleObj name="Equation" r:id="rId22" imgW="482400" imgH="2030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51A5DB88-6060-40C0-B99B-B9155D7966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0" y="5400675"/>
                        <a:ext cx="1125538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35FE8EB-668F-49CD-A3FF-8574131C8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213880"/>
              </p:ext>
            </p:extLst>
          </p:nvPr>
        </p:nvGraphicFramePr>
        <p:xfrm>
          <a:off x="2169283" y="5922716"/>
          <a:ext cx="21955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4" name="Equation" r:id="rId24" imgW="939600" imgH="393480" progId="Equation.DSMT4">
                  <p:embed/>
                </p:oleObj>
              </mc:Choice>
              <mc:Fallback>
                <p:oleObj name="Equation" r:id="rId24" imgW="939600" imgH="393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8D537B4-174E-4021-89BF-0F0303648C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283" y="5922716"/>
                        <a:ext cx="2195513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8F2920DA-5890-44F7-976F-062308402720}"/>
              </a:ext>
            </a:extLst>
          </p:cNvPr>
          <p:cNvSpPr txBox="1"/>
          <p:nvPr/>
        </p:nvSpPr>
        <p:spPr>
          <a:xfrm>
            <a:off x="4752614" y="5811774"/>
            <a:ext cx="1779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如何理解？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C44011-D293-42E9-9E02-2C33D9E6AAA4}"/>
              </a:ext>
            </a:extLst>
          </p:cNvPr>
          <p:cNvSpPr txBox="1"/>
          <p:nvPr/>
        </p:nvSpPr>
        <p:spPr>
          <a:xfrm>
            <a:off x="7827637" y="6308562"/>
            <a:ext cx="270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  <a:r>
              <a:rPr lang="en-US" altLang="zh-CN" sz="2400" dirty="0">
                <a:solidFill>
                  <a:srgbClr val="FF0000"/>
                </a:solidFill>
              </a:rPr>
              <a:t>06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9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99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）静电场能量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1FFDED-52DD-48C8-8AA2-F40C8A96AF79}"/>
              </a:ext>
            </a:extLst>
          </p:cNvPr>
          <p:cNvSpPr txBox="1"/>
          <p:nvPr/>
        </p:nvSpPr>
        <p:spPr>
          <a:xfrm>
            <a:off x="2049824" y="1631239"/>
            <a:ext cx="795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空间中静电场总能量第三种表达式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18D537B4-174E-4021-89BF-0F0303648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935485"/>
              </p:ext>
            </p:extLst>
          </p:nvPr>
        </p:nvGraphicFramePr>
        <p:xfrm>
          <a:off x="2762250" y="3188840"/>
          <a:ext cx="6319837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3" imgW="2705040" imgH="863280" progId="Equation.DSMT4">
                  <p:embed/>
                </p:oleObj>
              </mc:Choice>
              <mc:Fallback>
                <p:oleObj name="Equation" r:id="rId3" imgW="2705040" imgH="8632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8D537B4-174E-4021-89BF-0F0303648C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3188840"/>
                        <a:ext cx="6319837" cy="203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DA7A48D0-1888-4F08-90E9-EBECAFDCCD38}"/>
              </a:ext>
            </a:extLst>
          </p:cNvPr>
          <p:cNvSpPr txBox="1"/>
          <p:nvPr/>
        </p:nvSpPr>
        <p:spPr>
          <a:xfrm>
            <a:off x="2640374" y="2410040"/>
            <a:ext cx="345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</a:t>
            </a:r>
            <a:r>
              <a:rPr lang="en-US" altLang="zh-CN" sz="2400" dirty="0"/>
              <a:t>V</a:t>
            </a:r>
            <a:r>
              <a:rPr lang="zh-CN" altLang="en-US" sz="2400" dirty="0"/>
              <a:t>内空间均匀充满介质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895B450-43F7-4A9B-9709-D35FF5C77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5835"/>
              </p:ext>
            </p:extLst>
          </p:nvPr>
        </p:nvGraphicFramePr>
        <p:xfrm>
          <a:off x="6096000" y="2476566"/>
          <a:ext cx="2968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8D537B4-174E-4021-89BF-0F0303648C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76566"/>
                        <a:ext cx="296863" cy="32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1BCCF8DB-71DA-40CF-83E6-992BFC1FD639}"/>
              </a:ext>
            </a:extLst>
          </p:cNvPr>
          <p:cNvSpPr txBox="1"/>
          <p:nvPr/>
        </p:nvSpPr>
        <p:spPr>
          <a:xfrm>
            <a:off x="8288770" y="4534264"/>
            <a:ext cx="1779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如何理解？</a:t>
            </a:r>
          </a:p>
        </p:txBody>
      </p:sp>
    </p:spTree>
    <p:extLst>
      <p:ext uri="{BB962C8B-B14F-4D97-AF65-F5344CB8AC3E}">
        <p14:creationId xmlns:p14="http://schemas.microsoft.com/office/powerpoint/2010/main" val="1818729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99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）例题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56DD71-52B2-488A-9929-7800A441D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50" y="1575522"/>
            <a:ext cx="5778797" cy="3937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96E629-3B5E-4AFB-9EED-C64C0C0D8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662" y="813548"/>
            <a:ext cx="2209914" cy="17590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F84206-C47E-455E-B7E5-861DF36464F9}"/>
              </a:ext>
            </a:extLst>
          </p:cNvPr>
          <p:cNvSpPr/>
          <p:nvPr/>
        </p:nvSpPr>
        <p:spPr>
          <a:xfrm>
            <a:off x="2308047" y="264324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方法一 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1BBD78E-50C0-469B-AB2A-5A3E4EED5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836421"/>
              </p:ext>
            </p:extLst>
          </p:nvPr>
        </p:nvGraphicFramePr>
        <p:xfrm>
          <a:off x="3738110" y="2363569"/>
          <a:ext cx="24034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5" imgW="1028520" imgH="393480" progId="Equation.DSMT4">
                  <p:embed/>
                </p:oleObj>
              </mc:Choice>
              <mc:Fallback>
                <p:oleObj name="Equation" r:id="rId5" imgW="1028520" imgH="393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8D537B4-174E-4021-89BF-0F0303648C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110" y="2363569"/>
                        <a:ext cx="2403475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E75A070-FAD3-469F-B15F-63D431082DCF}"/>
              </a:ext>
            </a:extLst>
          </p:cNvPr>
          <p:cNvSpPr/>
          <p:nvPr/>
        </p:nvSpPr>
        <p:spPr>
          <a:xfrm>
            <a:off x="2308047" y="428154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方法二 </a:t>
            </a:r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C2FDF3D-34EE-4548-B027-A387385FF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424426"/>
              </p:ext>
            </p:extLst>
          </p:nvPr>
        </p:nvGraphicFramePr>
        <p:xfrm>
          <a:off x="3738110" y="4001869"/>
          <a:ext cx="219551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7" imgW="939600" imgH="393480" progId="Equation.DSMT4">
                  <p:embed/>
                </p:oleObj>
              </mc:Choice>
              <mc:Fallback>
                <p:oleObj name="Equation" r:id="rId7" imgW="939600" imgH="393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18D537B4-174E-4021-89BF-0F0303648C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110" y="4001869"/>
                        <a:ext cx="2195513" cy="928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71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99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）例题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56DD71-52B2-488A-9929-7800A441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50" y="1575522"/>
            <a:ext cx="5778797" cy="3937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496E629-3B5E-4AFB-9EED-C64C0C0D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662" y="813548"/>
            <a:ext cx="2209914" cy="17590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F84206-C47E-455E-B7E5-861DF36464F9}"/>
              </a:ext>
            </a:extLst>
          </p:cNvPr>
          <p:cNvSpPr/>
          <p:nvPr/>
        </p:nvSpPr>
        <p:spPr>
          <a:xfrm>
            <a:off x="930297" y="221214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方法一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75A070-FAD3-469F-B15F-63D431082DCF}"/>
              </a:ext>
            </a:extLst>
          </p:cNvPr>
          <p:cNvSpPr/>
          <p:nvPr/>
        </p:nvSpPr>
        <p:spPr>
          <a:xfrm>
            <a:off x="5694184" y="2203256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方法二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B1FABC-95D0-4AA6-9F85-658FFD05F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169" y="2099426"/>
            <a:ext cx="1784442" cy="495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EA7FC3-63BF-4AD1-AE1A-D4BEA428F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413" y="2724935"/>
            <a:ext cx="3109899" cy="22646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209081-6E51-4843-A540-668684DA0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2530" y="5038138"/>
            <a:ext cx="3929154" cy="16723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E4AE7B-6353-46E1-9B70-2B1470E80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0785" y="2862940"/>
            <a:ext cx="4860919" cy="175904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969A9BDC-5C61-424A-90D3-AEB4B6FCC1E8}"/>
              </a:ext>
            </a:extLst>
          </p:cNvPr>
          <p:cNvGrpSpPr/>
          <p:nvPr/>
        </p:nvGrpSpPr>
        <p:grpSpPr>
          <a:xfrm>
            <a:off x="6157440" y="4680613"/>
            <a:ext cx="1501526" cy="941105"/>
            <a:chOff x="6520905" y="4709187"/>
            <a:chExt cx="1501526" cy="94110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82C625E-A649-4032-AF3F-B1FDC28BA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2043" y="4709187"/>
              <a:ext cx="1000388" cy="94110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E4854CD-4B47-4364-93ED-A3B550D1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20905" y="4970718"/>
              <a:ext cx="479972" cy="41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176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1CAF67-F78D-45C3-AC68-2191E7612500}"/>
              </a:ext>
            </a:extLst>
          </p:cNvPr>
          <p:cNvSpPr txBox="1"/>
          <p:nvPr/>
        </p:nvSpPr>
        <p:spPr>
          <a:xfrm>
            <a:off x="822396" y="896714"/>
            <a:ext cx="970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课后作业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65AFF9-DF42-4320-B6F3-6383C97B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17" y="1660446"/>
            <a:ext cx="8937089" cy="27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0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1199501" y="2041813"/>
            <a:ext cx="10130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静电场：电荷静止，没有变化磁场，电场不随时间变化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本质任务：给定自由电荷分布以及空间中的介质和导体分布，求解空间中的静电场分布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5906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静电场的标势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2B73C-F92A-4F86-81F1-5A1E12DCB1F7}"/>
              </a:ext>
            </a:extLst>
          </p:cNvPr>
          <p:cNvSpPr txBox="1"/>
          <p:nvPr/>
        </p:nvSpPr>
        <p:spPr>
          <a:xfrm>
            <a:off x="1918855" y="1704110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标势的引入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A9E6EE3-A860-4FD7-BF7E-390B76B20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579708"/>
              </p:ext>
            </p:extLst>
          </p:nvPr>
        </p:nvGraphicFramePr>
        <p:xfrm>
          <a:off x="3114675" y="2202254"/>
          <a:ext cx="16494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" name="Equation" r:id="rId3" imgW="609480" imgH="215640" progId="Equation.DSMT4">
                  <p:embed/>
                </p:oleObj>
              </mc:Choice>
              <mc:Fallback>
                <p:oleObj name="Equation" r:id="rId3" imgW="609480" imgH="2156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0BC12A1-37C3-44F4-9C09-96015CB55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2202254"/>
                        <a:ext cx="1649413" cy="58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7B9BD24-B500-4409-9DBD-0201147A9B64}"/>
              </a:ext>
            </a:extLst>
          </p:cNvPr>
          <p:cNvSpPr txBox="1"/>
          <p:nvPr/>
        </p:nvSpPr>
        <p:spPr>
          <a:xfrm>
            <a:off x="4510882" y="1680891"/>
            <a:ext cx="254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  <a:r>
              <a:rPr lang="en-US" altLang="zh-CN" sz="2400" dirty="0">
                <a:solidFill>
                  <a:srgbClr val="FF0000"/>
                </a:solidFill>
              </a:rPr>
              <a:t>01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BE7EF57-1780-472E-8B4A-20BD41118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695337"/>
              </p:ext>
            </p:extLst>
          </p:nvPr>
        </p:nvGraphicFramePr>
        <p:xfrm>
          <a:off x="3114675" y="2917448"/>
          <a:ext cx="17176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" name="Equation" r:id="rId5" imgW="634680" imgH="266400" progId="Equation.DSMT4">
                  <p:embed/>
                </p:oleObj>
              </mc:Choice>
              <mc:Fallback>
                <p:oleObj name="Equation" r:id="rId5" imgW="634680" imgH="2664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A9E6EE3-A860-4FD7-BF7E-390B76B20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2917448"/>
                        <a:ext cx="1717675" cy="722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左大括号 6">
            <a:extLst>
              <a:ext uri="{FF2B5EF4-FFF2-40B4-BE49-F238E27FC236}">
                <a16:creationId xmlns:a16="http://schemas.microsoft.com/office/drawing/2014/main" id="{8360D5A1-7DF3-4954-B0B2-391A796D117B}"/>
              </a:ext>
            </a:extLst>
          </p:cNvPr>
          <p:cNvSpPr/>
          <p:nvPr/>
        </p:nvSpPr>
        <p:spPr>
          <a:xfrm>
            <a:off x="2743200" y="2346420"/>
            <a:ext cx="200025" cy="1043720"/>
          </a:xfrm>
          <a:prstGeom prst="leftBrace">
            <a:avLst>
              <a:gd name="adj1" fmla="val 23078"/>
              <a:gd name="adj2" fmla="val 5068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C6D117F-DBD8-4A39-99E2-9D14C08B555F}"/>
              </a:ext>
            </a:extLst>
          </p:cNvPr>
          <p:cNvSpPr/>
          <p:nvPr/>
        </p:nvSpPr>
        <p:spPr>
          <a:xfrm rot="19932749">
            <a:off x="8320608" y="2064646"/>
            <a:ext cx="2536646" cy="96083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652430C-66EC-41A3-B564-A3C1FFBB7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689180"/>
              </p:ext>
            </p:extLst>
          </p:nvPr>
        </p:nvGraphicFramePr>
        <p:xfrm>
          <a:off x="8036524" y="2969244"/>
          <a:ext cx="412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A9E6EE3-A860-4FD7-BF7E-390B76B20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6524" y="2969244"/>
                        <a:ext cx="412750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E99F7C6-85C6-4F05-804A-0179C43E88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585746"/>
              </p:ext>
            </p:extLst>
          </p:nvPr>
        </p:nvGraphicFramePr>
        <p:xfrm>
          <a:off x="10710863" y="1371600"/>
          <a:ext cx="447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652430C-66EC-41A3-B564-A3C1FFBB7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0863" y="1371600"/>
                        <a:ext cx="447675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E0E0E3E-40BB-46E1-AD67-2E497C7DD7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90227"/>
              </p:ext>
            </p:extLst>
          </p:nvPr>
        </p:nvGraphicFramePr>
        <p:xfrm>
          <a:off x="2620962" y="3561369"/>
          <a:ext cx="4603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3" name="Equation" r:id="rId11" imgW="1701720" imgH="304560" progId="Equation.DSMT4">
                  <p:embed/>
                </p:oleObj>
              </mc:Choice>
              <mc:Fallback>
                <p:oleObj name="Equation" r:id="rId11" imgW="1701720" imgH="3045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A9E6EE3-A860-4FD7-BF7E-390B76B20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2" y="3561369"/>
                        <a:ext cx="4603750" cy="82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EED4C35-987A-4230-AA8B-1414D90395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473256"/>
              </p:ext>
            </p:extLst>
          </p:nvPr>
        </p:nvGraphicFramePr>
        <p:xfrm>
          <a:off x="9820275" y="3081338"/>
          <a:ext cx="4810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4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652430C-66EC-41A3-B564-A3C1FFBB7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0275" y="3081338"/>
                        <a:ext cx="481013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3CEAE1D-334D-4D35-9BD0-934130F20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06849"/>
              </p:ext>
            </p:extLst>
          </p:nvPr>
        </p:nvGraphicFramePr>
        <p:xfrm>
          <a:off x="8795184" y="1546650"/>
          <a:ext cx="5143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5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0EED4C35-987A-4230-AA8B-1414D9039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5184" y="1546650"/>
                        <a:ext cx="514350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4E7CD6E9-D304-4344-81CA-588A27BA9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031940"/>
              </p:ext>
            </p:extLst>
          </p:nvPr>
        </p:nvGraphicFramePr>
        <p:xfrm>
          <a:off x="2611582" y="4409890"/>
          <a:ext cx="37099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6" name="Equation" r:id="rId17" imgW="1371600" imgH="317160" progId="Equation.DSMT4">
                  <p:embed/>
                </p:oleObj>
              </mc:Choice>
              <mc:Fallback>
                <p:oleObj name="Equation" r:id="rId17" imgW="1371600" imgH="31716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9E0E0E3E-40BB-46E1-AD67-2E497C7DD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582" y="4409890"/>
                        <a:ext cx="3709988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FECAC51-506F-42E0-8398-5EEA1A048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96919"/>
              </p:ext>
            </p:extLst>
          </p:nvPr>
        </p:nvGraphicFramePr>
        <p:xfrm>
          <a:off x="7224712" y="4386869"/>
          <a:ext cx="29876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7" name="Equation" r:id="rId19" imgW="1104840" imgH="317160" progId="Equation.DSMT4">
                  <p:embed/>
                </p:oleObj>
              </mc:Choice>
              <mc:Fallback>
                <p:oleObj name="Equation" r:id="rId19" imgW="1104840" imgH="31716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4E7CD6E9-D304-4344-81CA-588A27BA95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712" y="4386869"/>
                        <a:ext cx="2987675" cy="86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D31F2C10-A218-4CDF-B412-6A7C19A07244}"/>
              </a:ext>
            </a:extLst>
          </p:cNvPr>
          <p:cNvSpPr/>
          <p:nvPr/>
        </p:nvSpPr>
        <p:spPr>
          <a:xfrm>
            <a:off x="6523976" y="4558098"/>
            <a:ext cx="535781" cy="3966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FCE672-C153-4531-B361-528968C8D000}"/>
              </a:ext>
            </a:extLst>
          </p:cNvPr>
          <p:cNvSpPr txBox="1"/>
          <p:nvPr/>
        </p:nvSpPr>
        <p:spPr>
          <a:xfrm>
            <a:off x="1805926" y="5428479"/>
            <a:ext cx="2244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标势的定义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61E3F6-70AF-448A-9E7D-4E440F390829}"/>
              </a:ext>
            </a:extLst>
          </p:cNvPr>
          <p:cNvSpPr txBox="1"/>
          <p:nvPr/>
        </p:nvSpPr>
        <p:spPr>
          <a:xfrm>
            <a:off x="10411991" y="4446802"/>
            <a:ext cx="149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物理意义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22B139-E48F-40F6-A13A-D14BDD6E745A}"/>
              </a:ext>
            </a:extLst>
          </p:cNvPr>
          <p:cNvSpPr txBox="1"/>
          <p:nvPr/>
        </p:nvSpPr>
        <p:spPr>
          <a:xfrm>
            <a:off x="2536571" y="6095837"/>
            <a:ext cx="937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移动单位正电荷从</a:t>
            </a:r>
            <a:r>
              <a:rPr lang="en-US" altLang="zh-CN" sz="2400" dirty="0"/>
              <a:t>P1</a:t>
            </a:r>
            <a:r>
              <a:rPr lang="zh-CN" altLang="en-US" sz="2400" dirty="0"/>
              <a:t>到</a:t>
            </a:r>
            <a:r>
              <a:rPr lang="en-US" altLang="zh-CN" sz="2400" dirty="0"/>
              <a:t>P2</a:t>
            </a:r>
            <a:r>
              <a:rPr lang="zh-CN" altLang="en-US" sz="2400" dirty="0"/>
              <a:t>所做的功为两点间电势的减小值（电势差）</a:t>
            </a:r>
          </a:p>
        </p:txBody>
      </p:sp>
    </p:spTree>
    <p:extLst>
      <p:ext uri="{BB962C8B-B14F-4D97-AF65-F5344CB8AC3E}">
        <p14:creationId xmlns:p14="http://schemas.microsoft.com/office/powerpoint/2010/main" val="140734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静电场的标势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2B73C-F92A-4F86-81F1-5A1E12DCB1F7}"/>
              </a:ext>
            </a:extLst>
          </p:cNvPr>
          <p:cNvSpPr txBox="1"/>
          <p:nvPr/>
        </p:nvSpPr>
        <p:spPr>
          <a:xfrm>
            <a:off x="1918855" y="1704110"/>
            <a:ext cx="269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标势的定义式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C6D117F-DBD8-4A39-99E2-9D14C08B555F}"/>
              </a:ext>
            </a:extLst>
          </p:cNvPr>
          <p:cNvSpPr/>
          <p:nvPr/>
        </p:nvSpPr>
        <p:spPr>
          <a:xfrm rot="19932749">
            <a:off x="8320608" y="2064646"/>
            <a:ext cx="2536646" cy="96083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652430C-66EC-41A3-B564-A3C1FFBB7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6524" y="2969244"/>
          <a:ext cx="4127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39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652430C-66EC-41A3-B564-A3C1FFBB7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6524" y="2969244"/>
                        <a:ext cx="412750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E99F7C6-85C6-4F05-804A-0179C43E8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0863" y="1371600"/>
          <a:ext cx="447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0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CE99F7C6-85C6-4F05-804A-0179C43E88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0863" y="1371600"/>
                        <a:ext cx="447675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EED4C35-987A-4230-AA8B-1414D9039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0275" y="3081338"/>
          <a:ext cx="4810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1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0EED4C35-987A-4230-AA8B-1414D9039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0275" y="3081338"/>
                        <a:ext cx="481013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3CEAE1D-334D-4D35-9BD0-934130F20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5184" y="1546650"/>
          <a:ext cx="5143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2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83CEAE1D-334D-4D35-9BD0-934130F20A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5184" y="1546650"/>
                        <a:ext cx="514350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E649FF5-F8FF-44E6-B365-F417067B8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7604"/>
              </p:ext>
            </p:extLst>
          </p:nvPr>
        </p:nvGraphicFramePr>
        <p:xfrm>
          <a:off x="3161611" y="2262981"/>
          <a:ext cx="439578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" name="Equation" r:id="rId11" imgW="1625400" imgH="355320" progId="Equation.DSMT4">
                  <p:embed/>
                </p:oleObj>
              </mc:Choice>
              <mc:Fallback>
                <p:oleObj name="Equation" r:id="rId11" imgW="1625400" imgH="35532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FECAC51-506F-42E0-8398-5EEA1A0481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611" y="2262981"/>
                        <a:ext cx="4395788" cy="963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DAD221F9-F36A-4051-A9B0-FB522DD9795A}"/>
              </a:ext>
            </a:extLst>
          </p:cNvPr>
          <p:cNvSpPr txBox="1"/>
          <p:nvPr/>
        </p:nvSpPr>
        <p:spPr>
          <a:xfrm>
            <a:off x="1918855" y="3169743"/>
            <a:ext cx="269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标势的微分形式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35D4939-BD77-4788-A9EF-F708C68E2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73716"/>
              </p:ext>
            </p:extLst>
          </p:nvPr>
        </p:nvGraphicFramePr>
        <p:xfrm>
          <a:off x="3230667" y="3786982"/>
          <a:ext cx="21288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4" name="Equation" r:id="rId13" imgW="787320" imgH="241200" progId="Equation.DSMT4">
                  <p:embed/>
                </p:oleObj>
              </mc:Choice>
              <mc:Fallback>
                <p:oleObj name="Equation" r:id="rId13" imgW="787320" imgH="2412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E649FF5-F8FF-44E6-B365-F417067B8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67" y="3786982"/>
                        <a:ext cx="2128838" cy="652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0CC02EEF-84DF-4F8B-B620-668CDA2DFF09}"/>
              </a:ext>
            </a:extLst>
          </p:cNvPr>
          <p:cNvSpPr txBox="1"/>
          <p:nvPr/>
        </p:nvSpPr>
        <p:spPr>
          <a:xfrm>
            <a:off x="1918855" y="4635376"/>
            <a:ext cx="269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利用电势求电场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E0DF217B-B4E6-43DA-A2B7-5A559B00D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746743"/>
              </p:ext>
            </p:extLst>
          </p:nvPr>
        </p:nvGraphicFramePr>
        <p:xfrm>
          <a:off x="3470275" y="5459413"/>
          <a:ext cx="16494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5" name="Equation" r:id="rId15" imgW="609480" imgH="241200" progId="Equation.DSMT4">
                  <p:embed/>
                </p:oleObj>
              </mc:Choice>
              <mc:Fallback>
                <p:oleObj name="Equation" r:id="rId15" imgW="609480" imgH="2412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35D4939-BD77-4788-A9EF-F708C68E2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5459413"/>
                        <a:ext cx="1649413" cy="652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F683064-31D1-4C67-B1F2-FC7969BAF1BB}"/>
              </a:ext>
            </a:extLst>
          </p:cNvPr>
          <p:cNvSpPr txBox="1"/>
          <p:nvPr/>
        </p:nvSpPr>
        <p:spPr>
          <a:xfrm>
            <a:off x="5350774" y="6396335"/>
            <a:ext cx="315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  <a:r>
              <a:rPr lang="en-US" altLang="zh-CN" sz="2400" dirty="0">
                <a:solidFill>
                  <a:srgbClr val="FF0000"/>
                </a:solidFill>
              </a:rPr>
              <a:t>04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1E52EF3-AA03-446F-A04D-443C88948394}"/>
              </a:ext>
            </a:extLst>
          </p:cNvPr>
          <p:cNvSpPr txBox="1"/>
          <p:nvPr/>
        </p:nvSpPr>
        <p:spPr>
          <a:xfrm>
            <a:off x="5383608" y="5544878"/>
            <a:ext cx="312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自己完成推导，提示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8231025F-2315-4297-95CE-38C2A063B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59741"/>
              </p:ext>
            </p:extLst>
          </p:nvPr>
        </p:nvGraphicFramePr>
        <p:xfrm>
          <a:off x="8313738" y="5391150"/>
          <a:ext cx="38782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6" name="Equation" r:id="rId17" imgW="1434960" imgH="266400" progId="Equation.DSMT4">
                  <p:embed/>
                </p:oleObj>
              </mc:Choice>
              <mc:Fallback>
                <p:oleObj name="Equation" r:id="rId17" imgW="1434960" imgH="2664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35D4939-BD77-4788-A9EF-F708C68E2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3738" y="5391150"/>
                        <a:ext cx="3878262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CB720DD-B05E-4137-92BA-D61337721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898988"/>
              </p:ext>
            </p:extLst>
          </p:nvPr>
        </p:nvGraphicFramePr>
        <p:xfrm>
          <a:off x="7509669" y="4416891"/>
          <a:ext cx="4682331" cy="106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7" name="Equation" r:id="rId19" imgW="1841400" imgH="419040" progId="Equation.DSMT4">
                  <p:embed/>
                </p:oleObj>
              </mc:Choice>
              <mc:Fallback>
                <p:oleObj name="Equation" r:id="rId19" imgW="1841400" imgH="4190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C35D4939-BD77-4788-A9EF-F708C68E2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669" y="4416891"/>
                        <a:ext cx="4682331" cy="1065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94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静电场的标势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2B73C-F92A-4F86-81F1-5A1E12DCB1F7}"/>
              </a:ext>
            </a:extLst>
          </p:cNvPr>
          <p:cNvSpPr txBox="1"/>
          <p:nvPr/>
        </p:nvSpPr>
        <p:spPr>
          <a:xfrm>
            <a:off x="1918855" y="1704110"/>
            <a:ext cx="269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电势参考点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E649FF5-F8FF-44E6-B365-F417067B8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403000"/>
              </p:ext>
            </p:extLst>
          </p:nvPr>
        </p:nvGraphicFramePr>
        <p:xfrm>
          <a:off x="2298508" y="2946291"/>
          <a:ext cx="5245291" cy="814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8" name="Equation" r:id="rId3" imgW="2133360" imgH="330120" progId="Equation.DSMT4">
                  <p:embed/>
                </p:oleObj>
              </mc:Choice>
              <mc:Fallback>
                <p:oleObj name="Equation" r:id="rId3" imgW="2133360" imgH="33012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E649FF5-F8FF-44E6-B365-F417067B8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508" y="2946291"/>
                        <a:ext cx="5245291" cy="8140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D2F49F7A-6BCF-4E99-AE05-30EF60164D1C}"/>
              </a:ext>
            </a:extLst>
          </p:cNvPr>
          <p:cNvSpPr txBox="1"/>
          <p:nvPr/>
        </p:nvSpPr>
        <p:spPr>
          <a:xfrm>
            <a:off x="2191352" y="2479004"/>
            <a:ext cx="753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有限电荷有限区域，一般选取无穷远处为电势</a:t>
            </a:r>
            <a:r>
              <a:rPr lang="en-US" altLang="zh-CN" sz="2400" dirty="0"/>
              <a:t>0</a:t>
            </a:r>
            <a:r>
              <a:rPr lang="zh-CN" altLang="en-US" sz="2400" dirty="0"/>
              <a:t>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E5B76F-E76D-403F-9B0E-04D219658C0B}"/>
              </a:ext>
            </a:extLst>
          </p:cNvPr>
          <p:cNvSpPr txBox="1"/>
          <p:nvPr/>
        </p:nvSpPr>
        <p:spPr>
          <a:xfrm>
            <a:off x="2278568" y="3897389"/>
            <a:ext cx="4273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应用</a:t>
            </a:r>
            <a:r>
              <a:rPr lang="zh-CN" altLang="en-US" sz="2400" dirty="0"/>
              <a:t> 真空中点电荷的电势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F036AB-C998-4BDC-8642-7DF61945C936}"/>
              </a:ext>
            </a:extLst>
          </p:cNvPr>
          <p:cNvSpPr txBox="1"/>
          <p:nvPr/>
        </p:nvSpPr>
        <p:spPr>
          <a:xfrm>
            <a:off x="8810119" y="3917332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自己完成推导</a:t>
            </a: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34735B89-AFE5-4136-AC82-60A4810390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070052"/>
              </p:ext>
            </p:extLst>
          </p:nvPr>
        </p:nvGraphicFramePr>
        <p:xfrm>
          <a:off x="6224589" y="3636937"/>
          <a:ext cx="2026442" cy="932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9" name="Equation" r:id="rId5" imgW="939600" imgH="431640" progId="Equation.DSMT4">
                  <p:embed/>
                </p:oleObj>
              </mc:Choice>
              <mc:Fallback>
                <p:oleObj name="Equation" r:id="rId5" imgW="939600" imgH="431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E649FF5-F8FF-44E6-B365-F417067B8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9" y="3636937"/>
                        <a:ext cx="2026442" cy="932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FD28FA9D-1BDB-4C52-8FB1-69223EFA865B}"/>
              </a:ext>
            </a:extLst>
          </p:cNvPr>
          <p:cNvSpPr txBox="1"/>
          <p:nvPr/>
        </p:nvSpPr>
        <p:spPr>
          <a:xfrm>
            <a:off x="2964068" y="4923057"/>
            <a:ext cx="4273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真空中多个点电荷的电势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F76C5EAF-9BED-4F1A-9CC5-34F8061AE1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383419"/>
              </p:ext>
            </p:extLst>
          </p:nvPr>
        </p:nvGraphicFramePr>
        <p:xfrm>
          <a:off x="6551613" y="4687888"/>
          <a:ext cx="24923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0" name="Equation" r:id="rId7" imgW="1155600" imgH="431640" progId="Equation.DSMT4">
                  <p:embed/>
                </p:oleObj>
              </mc:Choice>
              <mc:Fallback>
                <p:oleObj name="Equation" r:id="rId7" imgW="1155600" imgH="4316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34735B89-AFE5-4136-AC82-60A481039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4687888"/>
                        <a:ext cx="2492375" cy="931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2A69DB5F-CEF9-4C82-87A3-58CF9078B559}"/>
              </a:ext>
            </a:extLst>
          </p:cNvPr>
          <p:cNvSpPr txBox="1"/>
          <p:nvPr/>
        </p:nvSpPr>
        <p:spPr>
          <a:xfrm>
            <a:off x="2964068" y="5928641"/>
            <a:ext cx="4273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真空中连续分布电荷的电势</a:t>
            </a: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BC14DB6-216B-4652-B233-B0F01AE97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095513"/>
              </p:ext>
            </p:extLst>
          </p:nvPr>
        </p:nvGraphicFramePr>
        <p:xfrm>
          <a:off x="7031760" y="5665760"/>
          <a:ext cx="2794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1" name="Equation" r:id="rId9" imgW="1295280" imgH="457200" progId="Equation.DSMT4">
                  <p:embed/>
                </p:oleObj>
              </mc:Choice>
              <mc:Fallback>
                <p:oleObj name="Equation" r:id="rId9" imgW="1295280" imgH="4572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76C5EAF-9BED-4F1A-9CC5-34F8061AE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760" y="5665760"/>
                        <a:ext cx="2794000" cy="987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848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静电场的标势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2B73C-F92A-4F86-81F1-5A1E12DCB1F7}"/>
              </a:ext>
            </a:extLst>
          </p:cNvPr>
          <p:cNvSpPr txBox="1"/>
          <p:nvPr/>
        </p:nvSpPr>
        <p:spPr>
          <a:xfrm>
            <a:off x="1918855" y="1704110"/>
            <a:ext cx="269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电势参考点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F49F7A-6BCF-4E99-AE05-30EF60164D1C}"/>
              </a:ext>
            </a:extLst>
          </p:cNvPr>
          <p:cNvSpPr txBox="1"/>
          <p:nvPr/>
        </p:nvSpPr>
        <p:spPr>
          <a:xfrm>
            <a:off x="2191352" y="2479004"/>
            <a:ext cx="912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电荷无限区域分布，一般选取空间某一点为参考点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96EACB-89A7-4212-BE5A-F5A006E65787}"/>
              </a:ext>
            </a:extLst>
          </p:cNvPr>
          <p:cNvSpPr txBox="1"/>
          <p:nvPr/>
        </p:nvSpPr>
        <p:spPr>
          <a:xfrm>
            <a:off x="9847263" y="3351633"/>
            <a:ext cx="241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  <a:r>
              <a:rPr lang="en-US" altLang="zh-CN" sz="2400" dirty="0">
                <a:solidFill>
                  <a:srgbClr val="FF0000"/>
                </a:solidFill>
              </a:rPr>
              <a:t>02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0B89AA-FC21-447F-A948-21771A045962}"/>
              </a:ext>
            </a:extLst>
          </p:cNvPr>
          <p:cNvSpPr txBox="1"/>
          <p:nvPr/>
        </p:nvSpPr>
        <p:spPr>
          <a:xfrm>
            <a:off x="2191352" y="3311601"/>
            <a:ext cx="891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应用 </a:t>
            </a:r>
            <a:r>
              <a:rPr lang="zh-CN" altLang="en-US" sz="2400" dirty="0"/>
              <a:t>无穷空间均匀电场的电势，选取坐标原点为参考点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931A9F2-4728-4EBC-8167-FCD6B526C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959654"/>
              </p:ext>
            </p:extLst>
          </p:nvPr>
        </p:nvGraphicFramePr>
        <p:xfrm>
          <a:off x="3765550" y="3784600"/>
          <a:ext cx="35861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Equation" r:id="rId3" imgW="1549080" imgH="330120" progId="Equation.DSMT4">
                  <p:embed/>
                </p:oleObj>
              </mc:Choice>
              <mc:Fallback>
                <p:oleObj name="Equation" r:id="rId3" imgW="1549080" imgH="33012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E649FF5-F8FF-44E6-B365-F417067B8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784600"/>
                        <a:ext cx="3586163" cy="766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97A6549-D78B-4CD4-9CEF-DB8D637C9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123984"/>
              </p:ext>
            </p:extLst>
          </p:nvPr>
        </p:nvGraphicFramePr>
        <p:xfrm>
          <a:off x="3794125" y="4616450"/>
          <a:ext cx="52879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5" imgW="2286000" imgH="330120" progId="Equation.DSMT4">
                  <p:embed/>
                </p:oleObj>
              </mc:Choice>
              <mc:Fallback>
                <p:oleObj name="Equation" r:id="rId5" imgW="2286000" imgH="3301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D6F3284-CA31-4749-8FAB-0E6C56D8D1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4616450"/>
                        <a:ext cx="5287963" cy="766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15DB4CA-9B9E-4A1A-8FBD-75E02F5F5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957719"/>
              </p:ext>
            </p:extLst>
          </p:nvPr>
        </p:nvGraphicFramePr>
        <p:xfrm>
          <a:off x="3794125" y="5564188"/>
          <a:ext cx="20558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Equation" r:id="rId7" imgW="888840" imgH="266400" progId="Equation.DSMT4">
                  <p:embed/>
                </p:oleObj>
              </mc:Choice>
              <mc:Fallback>
                <p:oleObj name="Equation" r:id="rId7" imgW="888840" imgH="2664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EF50F87-568B-48EA-9A43-7F4F5A3758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5564188"/>
                        <a:ext cx="2055813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AC774FAF-7ACB-4837-869A-6F8B2A0132A1}"/>
              </a:ext>
            </a:extLst>
          </p:cNvPr>
          <p:cNvSpPr txBox="1"/>
          <p:nvPr/>
        </p:nvSpPr>
        <p:spPr>
          <a:xfrm>
            <a:off x="6215664" y="5643493"/>
            <a:ext cx="283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设原点电势为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819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静电场的标势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2B73C-F92A-4F86-81F1-5A1E12DCB1F7}"/>
              </a:ext>
            </a:extLst>
          </p:cNvPr>
          <p:cNvSpPr txBox="1"/>
          <p:nvPr/>
        </p:nvSpPr>
        <p:spPr>
          <a:xfrm>
            <a:off x="1918855" y="1704110"/>
            <a:ext cx="269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电势参考点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F49F7A-6BCF-4E99-AE05-30EF60164D1C}"/>
              </a:ext>
            </a:extLst>
          </p:cNvPr>
          <p:cNvSpPr txBox="1"/>
          <p:nvPr/>
        </p:nvSpPr>
        <p:spPr>
          <a:xfrm>
            <a:off x="2217719" y="2251723"/>
            <a:ext cx="930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电荷无限区域分布，一般选取空间某一点为参考点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96EACB-89A7-4212-BE5A-F5A006E65787}"/>
              </a:ext>
            </a:extLst>
          </p:cNvPr>
          <p:cNvSpPr txBox="1"/>
          <p:nvPr/>
        </p:nvSpPr>
        <p:spPr>
          <a:xfrm>
            <a:off x="9732626" y="2773119"/>
            <a:ext cx="247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  <a:r>
              <a:rPr lang="en-US" altLang="zh-CN" sz="2400" dirty="0">
                <a:solidFill>
                  <a:srgbClr val="FF0000"/>
                </a:solidFill>
              </a:rPr>
              <a:t>03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8E9E799-578E-4A8D-9A8D-68EE91AE0631}"/>
              </a:ext>
            </a:extLst>
          </p:cNvPr>
          <p:cNvGrpSpPr/>
          <p:nvPr/>
        </p:nvGrpSpPr>
        <p:grpSpPr>
          <a:xfrm>
            <a:off x="797504" y="2457889"/>
            <a:ext cx="2179385" cy="4050506"/>
            <a:chOff x="2071688" y="2686050"/>
            <a:chExt cx="2179385" cy="4050506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6B8457C-7712-4B4B-A361-E10466DBBEE7}"/>
                </a:ext>
              </a:extLst>
            </p:cNvPr>
            <p:cNvCxnSpPr/>
            <p:nvPr/>
          </p:nvCxnSpPr>
          <p:spPr>
            <a:xfrm flipH="1">
              <a:off x="2071688" y="2686050"/>
              <a:ext cx="50006" cy="40505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6B0AD00-BC40-47D9-9471-EBCD66008357}"/>
                </a:ext>
              </a:extLst>
            </p:cNvPr>
            <p:cNvSpPr/>
            <p:nvPr/>
          </p:nvSpPr>
          <p:spPr>
            <a:xfrm>
              <a:off x="2269085" y="4140149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电荷线密度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CC4CFAE-2B7B-41F5-A880-11A10AA274D1}"/>
                </a:ext>
              </a:extLst>
            </p:cNvPr>
            <p:cNvCxnSpPr>
              <a:cxnSpLocks/>
            </p:cNvCxnSpPr>
            <p:nvPr/>
          </p:nvCxnSpPr>
          <p:spPr>
            <a:xfrm>
              <a:off x="2096691" y="4711303"/>
              <a:ext cx="209669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CFFF6FEF-A2D2-4CE0-B842-C2C98071C841}"/>
                </a:ext>
              </a:extLst>
            </p:cNvPr>
            <p:cNvSpPr/>
            <p:nvPr/>
          </p:nvSpPr>
          <p:spPr>
            <a:xfrm>
              <a:off x="4093910" y="4614862"/>
              <a:ext cx="157163" cy="1571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A076442-0346-46FB-A457-94E4B272D4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368319"/>
              </p:ext>
            </p:extLst>
          </p:nvPr>
        </p:nvGraphicFramePr>
        <p:xfrm>
          <a:off x="2235975" y="3909917"/>
          <a:ext cx="3429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7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511CAE0-28CF-4274-8792-A1F1543E2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975" y="3909917"/>
                        <a:ext cx="342900" cy="379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14A1D32A-2B6F-4074-BDC8-521A07909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55812"/>
              </p:ext>
            </p:extLst>
          </p:nvPr>
        </p:nvGraphicFramePr>
        <p:xfrm>
          <a:off x="2614613" y="4605338"/>
          <a:ext cx="4111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8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EA076442-0346-46FB-A457-94E4B272D4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4605338"/>
                        <a:ext cx="411162" cy="449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CE6735FA-951C-4720-94A7-2DB8B76C3809}"/>
              </a:ext>
            </a:extLst>
          </p:cNvPr>
          <p:cNvSpPr txBox="1"/>
          <p:nvPr/>
        </p:nvSpPr>
        <p:spPr>
          <a:xfrm>
            <a:off x="5423981" y="3865821"/>
            <a:ext cx="5291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先求电场，再求电势，自己完成推导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BB9A20-2B37-4BDD-B82B-744B8174460F}"/>
              </a:ext>
            </a:extLst>
          </p:cNvPr>
          <p:cNvGrpSpPr/>
          <p:nvPr/>
        </p:nvGrpSpPr>
        <p:grpSpPr>
          <a:xfrm>
            <a:off x="2235975" y="2799336"/>
            <a:ext cx="7859904" cy="494576"/>
            <a:chOff x="2191352" y="2943919"/>
            <a:chExt cx="7859904" cy="49457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E0B89AA-FC21-447F-A948-21771A045962}"/>
                </a:ext>
              </a:extLst>
            </p:cNvPr>
            <p:cNvSpPr txBox="1"/>
            <p:nvPr/>
          </p:nvSpPr>
          <p:spPr>
            <a:xfrm>
              <a:off x="2191352" y="2947266"/>
              <a:ext cx="7859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应用 </a:t>
              </a:r>
              <a:r>
                <a:rPr lang="zh-CN" altLang="en-US" sz="2400" dirty="0"/>
                <a:t>均匀带电无限长直导线，选取某一点     为参考点</a:t>
              </a:r>
            </a:p>
          </p:txBody>
        </p: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ADA0E114-058A-411D-9F79-EB00123A68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2199669"/>
                </p:ext>
              </p:extLst>
            </p:nvPr>
          </p:nvGraphicFramePr>
          <p:xfrm>
            <a:off x="7892256" y="2943919"/>
            <a:ext cx="408782" cy="494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9"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14A1D32A-2B6F-4074-BDC8-521A07909C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2256" y="2943919"/>
                          <a:ext cx="408782" cy="4945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11B01D12-15B9-4761-A413-B29B01CED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355539"/>
              </p:ext>
            </p:extLst>
          </p:nvPr>
        </p:nvGraphicFramePr>
        <p:xfrm>
          <a:off x="5524500" y="4465282"/>
          <a:ext cx="417353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0" name="Equation" r:id="rId9" imgW="1803240" imgH="431640" progId="Equation.DSMT4">
                  <p:embed/>
                </p:oleObj>
              </mc:Choice>
              <mc:Fallback>
                <p:oleObj name="Equation" r:id="rId9" imgW="1803240" imgH="4316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597A6549-D78B-4CD4-9CEF-DB8D637C9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465282"/>
                        <a:ext cx="4173538" cy="1001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64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99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）静电势的微分方程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2B73C-F92A-4F86-81F1-5A1E12DCB1F7}"/>
              </a:ext>
            </a:extLst>
          </p:cNvPr>
          <p:cNvSpPr txBox="1"/>
          <p:nvPr/>
        </p:nvSpPr>
        <p:spPr>
          <a:xfrm>
            <a:off x="1918855" y="1704110"/>
            <a:ext cx="269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引入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E119620-0C2E-4C70-B699-40537A7AE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00426"/>
              </p:ext>
            </p:extLst>
          </p:nvPr>
        </p:nvGraphicFramePr>
        <p:xfrm>
          <a:off x="3104501" y="2215818"/>
          <a:ext cx="16494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2" name="Equation" r:id="rId3" imgW="609480" imgH="241200" progId="Equation.DSMT4">
                  <p:embed/>
                </p:oleObj>
              </mc:Choice>
              <mc:Fallback>
                <p:oleObj name="Equation" r:id="rId3" imgW="609480" imgH="2412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E0DF217B-B4E6-43DA-A2B7-5A559B00D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501" y="2215818"/>
                        <a:ext cx="1649413" cy="652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左大括号 6">
            <a:extLst>
              <a:ext uri="{FF2B5EF4-FFF2-40B4-BE49-F238E27FC236}">
                <a16:creationId xmlns:a16="http://schemas.microsoft.com/office/drawing/2014/main" id="{3968B75A-7C9E-4959-9351-8E7D33F8FF29}"/>
              </a:ext>
            </a:extLst>
          </p:cNvPr>
          <p:cNvSpPr/>
          <p:nvPr/>
        </p:nvSpPr>
        <p:spPr>
          <a:xfrm>
            <a:off x="2743200" y="2346420"/>
            <a:ext cx="200025" cy="1043720"/>
          </a:xfrm>
          <a:prstGeom prst="leftBrace">
            <a:avLst>
              <a:gd name="adj1" fmla="val 23078"/>
              <a:gd name="adj2" fmla="val 5068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B7A54A3-0979-4A0D-9916-FFF6B9671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924213"/>
              </p:ext>
            </p:extLst>
          </p:nvPr>
        </p:nvGraphicFramePr>
        <p:xfrm>
          <a:off x="3104500" y="2868280"/>
          <a:ext cx="30226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3" name="Equation" r:id="rId5" imgW="1117440" imgH="266400" progId="Equation.DSMT4">
                  <p:embed/>
                </p:oleObj>
              </mc:Choice>
              <mc:Fallback>
                <p:oleObj name="Equation" r:id="rId5" imgW="1117440" imgH="266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0BE7EF57-1780-472E-8B4A-20BD41118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500" y="2868280"/>
                        <a:ext cx="3022600" cy="722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58D3C42-E0A2-44A4-BCBF-9EEE388C6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108438"/>
              </p:ext>
            </p:extLst>
          </p:nvPr>
        </p:nvGraphicFramePr>
        <p:xfrm>
          <a:off x="7115370" y="2165775"/>
          <a:ext cx="26098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" name="Equation" r:id="rId7" imgW="965160" imgH="419040" progId="Equation.DSMT4">
                  <p:embed/>
                </p:oleObj>
              </mc:Choice>
              <mc:Fallback>
                <p:oleObj name="Equation" r:id="rId7" imgW="965160" imgH="419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B7A54A3-0979-4A0D-9916-FFF6B9671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370" y="2165775"/>
                        <a:ext cx="2609850" cy="1135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8A1C3FBE-843A-4DFB-9079-51E2509CDF65}"/>
              </a:ext>
            </a:extLst>
          </p:cNvPr>
          <p:cNvSpPr/>
          <p:nvPr/>
        </p:nvSpPr>
        <p:spPr>
          <a:xfrm>
            <a:off x="6215257" y="2542049"/>
            <a:ext cx="535781" cy="3966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6FD3A8E-9894-4568-9271-125B31D7E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941744"/>
              </p:ext>
            </p:extLst>
          </p:nvPr>
        </p:nvGraphicFramePr>
        <p:xfrm>
          <a:off x="2843212" y="3878472"/>
          <a:ext cx="206057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" name="Equation" r:id="rId9" imgW="761760" imgH="419040" progId="Equation.DSMT4">
                  <p:embed/>
                </p:oleObj>
              </mc:Choice>
              <mc:Fallback>
                <p:oleObj name="Equation" r:id="rId9" imgW="76176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58D3C42-E0A2-44A4-BCBF-9EEE388C64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2" y="3878472"/>
                        <a:ext cx="2060575" cy="1135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1A4091A-9D63-49CF-BC5E-CAC7BF545299}"/>
              </a:ext>
            </a:extLst>
          </p:cNvPr>
          <p:cNvSpPr txBox="1"/>
          <p:nvPr/>
        </p:nvSpPr>
        <p:spPr>
          <a:xfrm>
            <a:off x="5571692" y="4215170"/>
            <a:ext cx="154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泊松方程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8B7C41B-C541-4510-841F-6D21382A8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975241"/>
              </p:ext>
            </p:extLst>
          </p:nvPr>
        </p:nvGraphicFramePr>
        <p:xfrm>
          <a:off x="2843212" y="5369676"/>
          <a:ext cx="14430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6" name="Equation" r:id="rId11" imgW="533160" imgH="241200" progId="Equation.DSMT4">
                  <p:embed/>
                </p:oleObj>
              </mc:Choice>
              <mc:Fallback>
                <p:oleObj name="Equation" r:id="rId11" imgW="533160" imgH="241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6FD3A8E-9894-4568-9271-125B31D7E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2" y="5369676"/>
                        <a:ext cx="1443038" cy="654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6C2C77D-BBB3-4E1A-B098-874C977F49C0}"/>
              </a:ext>
            </a:extLst>
          </p:cNvPr>
          <p:cNvSpPr txBox="1"/>
          <p:nvPr/>
        </p:nvSpPr>
        <p:spPr>
          <a:xfrm>
            <a:off x="5571692" y="5471548"/>
            <a:ext cx="242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拉普拉斯方程</a:t>
            </a:r>
          </a:p>
        </p:txBody>
      </p:sp>
    </p:spTree>
    <p:extLst>
      <p:ext uri="{BB962C8B-B14F-4D97-AF65-F5344CB8AC3E}">
        <p14:creationId xmlns:p14="http://schemas.microsoft.com/office/powerpoint/2010/main" val="359411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99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）静电势的边值关系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2B73C-F92A-4F86-81F1-5A1E12DCB1F7}"/>
              </a:ext>
            </a:extLst>
          </p:cNvPr>
          <p:cNvSpPr txBox="1"/>
          <p:nvPr/>
        </p:nvSpPr>
        <p:spPr>
          <a:xfrm>
            <a:off x="1918854" y="1704110"/>
            <a:ext cx="437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推导 第一类边界条件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6997160-1111-4A03-B540-3B5D533FCFCB}"/>
              </a:ext>
            </a:extLst>
          </p:cNvPr>
          <p:cNvGrpSpPr/>
          <p:nvPr/>
        </p:nvGrpSpPr>
        <p:grpSpPr>
          <a:xfrm>
            <a:off x="7304593" y="459087"/>
            <a:ext cx="4129088" cy="3568232"/>
            <a:chOff x="7004556" y="1359200"/>
            <a:chExt cx="4129088" cy="356823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784FF49-3DC3-4417-8E3B-A03A97C8E2F3}"/>
                </a:ext>
              </a:extLst>
            </p:cNvPr>
            <p:cNvGrpSpPr/>
            <p:nvPr/>
          </p:nvGrpSpPr>
          <p:grpSpPr>
            <a:xfrm>
              <a:off x="7004556" y="1909443"/>
              <a:ext cx="4129088" cy="2625819"/>
              <a:chOff x="6703773" y="1977518"/>
              <a:chExt cx="4129088" cy="2625819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672F1F35-625E-47EA-82F3-04B16F2D09C4}"/>
                  </a:ext>
                </a:extLst>
              </p:cNvPr>
              <p:cNvGrpSpPr/>
              <p:nvPr/>
            </p:nvGrpSpPr>
            <p:grpSpPr>
              <a:xfrm>
                <a:off x="6703773" y="2481643"/>
                <a:ext cx="4129088" cy="2121694"/>
                <a:chOff x="6703773" y="2481643"/>
                <a:chExt cx="4129088" cy="2121694"/>
              </a:xfrm>
            </p:grpSpPr>
            <p:sp>
              <p:nvSpPr>
                <p:cNvPr id="16" name="平行四边形 15">
                  <a:extLst>
                    <a:ext uri="{FF2B5EF4-FFF2-40B4-BE49-F238E27FC236}">
                      <a16:creationId xmlns:a16="http://schemas.microsoft.com/office/drawing/2014/main" id="{35869BFE-DB00-4E98-BE20-0F25B826E5C2}"/>
                    </a:ext>
                  </a:extLst>
                </p:cNvPr>
                <p:cNvSpPr/>
                <p:nvPr/>
              </p:nvSpPr>
              <p:spPr>
                <a:xfrm rot="1121772">
                  <a:off x="6703773" y="2481643"/>
                  <a:ext cx="4129088" cy="2121694"/>
                </a:xfrm>
                <a:prstGeom prst="parallelogram">
                  <a:avLst>
                    <a:gd name="adj" fmla="val 617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E8FBA1C8-00C8-4D57-9959-53866D543F9A}"/>
                    </a:ext>
                  </a:extLst>
                </p:cNvPr>
                <p:cNvCxnSpPr>
                  <a:cxnSpLocks/>
                  <a:stCxn id="16" idx="5"/>
                  <a:endCxn id="16" idx="2"/>
                </p:cNvCxnSpPr>
                <p:nvPr/>
              </p:nvCxnSpPr>
              <p:spPr>
                <a:xfrm>
                  <a:off x="7432720" y="3090514"/>
                  <a:ext cx="2671194" cy="903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平行四边形 17">
                  <a:extLst>
                    <a:ext uri="{FF2B5EF4-FFF2-40B4-BE49-F238E27FC236}">
                      <a16:creationId xmlns:a16="http://schemas.microsoft.com/office/drawing/2014/main" id="{EAD73BEF-943D-46A9-A054-E1F95DF546F9}"/>
                    </a:ext>
                  </a:extLst>
                </p:cNvPr>
                <p:cNvSpPr/>
                <p:nvPr/>
              </p:nvSpPr>
              <p:spPr>
                <a:xfrm rot="16200000">
                  <a:off x="8324205" y="2815056"/>
                  <a:ext cx="786817" cy="1646686"/>
                </a:xfrm>
                <a:prstGeom prst="parallelogram">
                  <a:avLst>
                    <a:gd name="adj" fmla="val 7019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:a16="http://schemas.microsoft.com/office/drawing/2014/main" id="{15B71C0A-AC5E-418F-8ACA-A864BE778323}"/>
                    </a:ext>
                  </a:extLst>
                </p:cNvPr>
                <p:cNvSpPr/>
                <p:nvPr/>
              </p:nvSpPr>
              <p:spPr>
                <a:xfrm rot="16200000">
                  <a:off x="8324204" y="2580227"/>
                  <a:ext cx="786817" cy="1646686"/>
                </a:xfrm>
                <a:prstGeom prst="parallelogram">
                  <a:avLst>
                    <a:gd name="adj" fmla="val 7019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68CC2C93-2C27-404A-A8FA-C05F79B56D04}"/>
                  </a:ext>
                </a:extLst>
              </p:cNvPr>
              <p:cNvCxnSpPr>
                <a:stCxn id="19" idx="5"/>
              </p:cNvCxnSpPr>
              <p:nvPr/>
            </p:nvCxnSpPr>
            <p:spPr>
              <a:xfrm flipV="1">
                <a:off x="8717613" y="3244990"/>
                <a:ext cx="1386301" cy="27584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C1177069-7F0C-4986-8820-C3CE72328C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00251" y="3520834"/>
                <a:ext cx="1117361" cy="43419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F95C0F91-1A49-42CF-8E67-FE7F38282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8665" y="1977518"/>
                <a:ext cx="22694" cy="15276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548AB435-F33F-40D4-9E4A-5A1688F50A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18395" y="1359200"/>
            <a:ext cx="556666" cy="838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81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92D09448-6DB9-4160-8D11-31BE948ACD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8395" y="1359200"/>
                          <a:ext cx="556666" cy="8387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C95FADCC-42AD-4FAB-8DC2-3C4E456B7B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1982650"/>
                </p:ext>
              </p:extLst>
            </p:nvPr>
          </p:nvGraphicFramePr>
          <p:xfrm>
            <a:off x="10311212" y="1987788"/>
            <a:ext cx="586981" cy="787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82" name="Equation" r:id="rId5" imgW="190440" imgH="253800" progId="Equation.DSMT4">
                    <p:embed/>
                  </p:oleObj>
                </mc:Choice>
                <mc:Fallback>
                  <p:oleObj name="Equation" r:id="rId5" imgW="190440" imgH="25380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E059BE4C-838E-4DA6-BE9D-6EB4501273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1212" y="1987788"/>
                          <a:ext cx="586981" cy="7871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BDCA03F7-51EF-4DBD-A467-411C9764A0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9031812"/>
                </p:ext>
              </p:extLst>
            </p:nvPr>
          </p:nvGraphicFramePr>
          <p:xfrm>
            <a:off x="7485811" y="4140032"/>
            <a:ext cx="549275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83" name="Equation" r:id="rId7" imgW="177480" imgH="253800" progId="Equation.DSMT4">
                    <p:embed/>
                  </p:oleObj>
                </mc:Choice>
                <mc:Fallback>
                  <p:oleObj name="Equation" r:id="rId7" imgW="177480" imgH="25380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529CDCAA-F7E9-430B-886B-CFA7E242DA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5811" y="4140032"/>
                          <a:ext cx="549275" cy="787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CF6AD227-77BB-4853-8B83-C183DDFFBE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47452" y="3750777"/>
            <a:ext cx="549276" cy="397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84" name="Equation" r:id="rId9" imgW="228600" imgH="164880" progId="Equation.DSMT4">
                    <p:embed/>
                  </p:oleObj>
                </mc:Choice>
                <mc:Fallback>
                  <p:oleObj name="Equation" r:id="rId9" imgW="228600" imgH="164880" progId="Equation.DSMT4">
                    <p:embed/>
                    <p:pic>
                      <p:nvPicPr>
                        <p:cNvPr id="40" name="对象 39">
                          <a:extLst>
                            <a:ext uri="{FF2B5EF4-FFF2-40B4-BE49-F238E27FC236}">
                              <a16:creationId xmlns:a16="http://schemas.microsoft.com/office/drawing/2014/main" id="{3FCFC137-28FB-47CD-BE01-83642F3BC1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7452" y="3750777"/>
                          <a:ext cx="549276" cy="3974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ACCA2B3-42D1-4EB1-8099-865FA6449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742450"/>
              </p:ext>
            </p:extLst>
          </p:nvPr>
        </p:nvGraphicFramePr>
        <p:xfrm>
          <a:off x="8064763" y="2339005"/>
          <a:ext cx="376568" cy="56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5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DCA03F7-51EF-4DBD-A467-411C9764A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763" y="2339005"/>
                        <a:ext cx="376568" cy="568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1B8C41E9-C887-4176-B50B-C67318E4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143185"/>
              </p:ext>
            </p:extLst>
          </p:nvPr>
        </p:nvGraphicFramePr>
        <p:xfrm>
          <a:off x="9756732" y="2938294"/>
          <a:ext cx="4397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6" name="Equation" r:id="rId13" imgW="177480" imgH="279360" progId="Equation.DSMT4">
                  <p:embed/>
                </p:oleObj>
              </mc:Choice>
              <mc:Fallback>
                <p:oleObj name="Equation" r:id="rId13" imgW="177480" imgH="27936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ACCA2B3-42D1-4EB1-8099-865FA64493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6732" y="2938294"/>
                        <a:ext cx="439737" cy="695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A76B47-1035-4217-9F36-6A81BACA1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588489"/>
              </p:ext>
            </p:extLst>
          </p:nvPr>
        </p:nvGraphicFramePr>
        <p:xfrm>
          <a:off x="8555038" y="1600200"/>
          <a:ext cx="4095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7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ACCA2B3-42D1-4EB1-8099-865FA64493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5038" y="1600200"/>
                        <a:ext cx="409575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CA94D043-5F89-44E2-96C2-27D34F4FE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482575"/>
              </p:ext>
            </p:extLst>
          </p:nvPr>
        </p:nvGraphicFramePr>
        <p:xfrm>
          <a:off x="10142510" y="2165775"/>
          <a:ext cx="5048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8" name="Equation" r:id="rId17" imgW="203040" imgH="279360" progId="Equation.DSMT4">
                  <p:embed/>
                </p:oleObj>
              </mc:Choice>
              <mc:Fallback>
                <p:oleObj name="Equation" r:id="rId17" imgW="203040" imgH="27936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4A76B47-1035-4217-9F36-6A81BACA14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2510" y="2165775"/>
                        <a:ext cx="504825" cy="693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948BD047-15FA-45A0-8CDE-EEDA9CFF2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952710"/>
              </p:ext>
            </p:extLst>
          </p:nvPr>
        </p:nvGraphicFramePr>
        <p:xfrm>
          <a:off x="4866717" y="2369511"/>
          <a:ext cx="181133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9" name="Equation" r:id="rId19" imgW="774360" imgH="228600" progId="Equation.DSMT4">
                  <p:embed/>
                </p:oleObj>
              </mc:Choice>
              <mc:Fallback>
                <p:oleObj name="Equation" r:id="rId19" imgW="774360" imgH="22860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BFC9EE23-BBD5-4659-BA52-FD1F417043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717" y="2369511"/>
                        <a:ext cx="1811337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28E5C2B-F867-46DB-A357-A763D1CBC8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677289"/>
              </p:ext>
            </p:extLst>
          </p:nvPr>
        </p:nvGraphicFramePr>
        <p:xfrm>
          <a:off x="1987565" y="2311230"/>
          <a:ext cx="24987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0" name="Equation" r:id="rId21" imgW="1066680" imgH="304560" progId="Equation.DSMT4">
                  <p:embed/>
                </p:oleObj>
              </mc:Choice>
              <mc:Fallback>
                <p:oleObj name="Equation" r:id="rId21" imgW="1066680" imgH="30456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73A7C992-28C9-4F54-B6D4-EB94957CDB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65" y="2311230"/>
                        <a:ext cx="2498725" cy="71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63639A80-00F4-43DA-A2BF-95F1C941F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807431"/>
              </p:ext>
            </p:extLst>
          </p:nvPr>
        </p:nvGraphicFramePr>
        <p:xfrm>
          <a:off x="1987565" y="3285956"/>
          <a:ext cx="25542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1" name="Equation" r:id="rId23" imgW="1091880" imgH="228600" progId="Equation.DSMT4">
                  <p:embed/>
                </p:oleObj>
              </mc:Choice>
              <mc:Fallback>
                <p:oleObj name="Equation" r:id="rId23" imgW="1091880" imgH="2286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948BD047-15FA-45A0-8CDE-EEDA9CFF2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65" y="3285956"/>
                        <a:ext cx="2554288" cy="538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60B2C29A-2677-479A-B808-F47F59E11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134011"/>
              </p:ext>
            </p:extLst>
          </p:nvPr>
        </p:nvGraphicFramePr>
        <p:xfrm>
          <a:off x="2014097" y="4027319"/>
          <a:ext cx="46656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2" name="Equation" r:id="rId25" imgW="1892160" imgH="291960" progId="Equation.DSMT4">
                  <p:embed/>
                </p:oleObj>
              </mc:Choice>
              <mc:Fallback>
                <p:oleObj name="Equation" r:id="rId25" imgW="1892160" imgH="29196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E649FF5-F8FF-44E6-B365-F417067B8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097" y="4027319"/>
                        <a:ext cx="4665662" cy="720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997BE198-A033-4325-9D24-19EBB1182D30}"/>
              </a:ext>
            </a:extLst>
          </p:cNvPr>
          <p:cNvSpPr txBox="1"/>
          <p:nvPr/>
        </p:nvSpPr>
        <p:spPr>
          <a:xfrm>
            <a:off x="2001323" y="5059252"/>
            <a:ext cx="849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另一方面，无限扁时，</a:t>
            </a:r>
            <a:r>
              <a:rPr lang="en-US" altLang="zh-CN" sz="2400" dirty="0"/>
              <a:t>P1</a:t>
            </a:r>
            <a:r>
              <a:rPr lang="zh-CN" altLang="en-US" sz="2400" dirty="0"/>
              <a:t>到</a:t>
            </a:r>
            <a:r>
              <a:rPr lang="en-US" altLang="zh-CN" sz="2400" dirty="0"/>
              <a:t>P2</a:t>
            </a:r>
            <a:r>
              <a:rPr lang="zh-CN" altLang="en-US" sz="2400" dirty="0"/>
              <a:t>无距离，不做功，没有电势差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28CB761-BEAB-49C1-B6E7-CE75D1F6A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238464"/>
              </p:ext>
            </p:extLst>
          </p:nvPr>
        </p:nvGraphicFramePr>
        <p:xfrm>
          <a:off x="2045381" y="5854191"/>
          <a:ext cx="22558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3" name="Equation" r:id="rId27" imgW="914400" imgH="253800" progId="Equation.DSMT4">
                  <p:embed/>
                </p:oleObj>
              </mc:Choice>
              <mc:Fallback>
                <p:oleObj name="Equation" r:id="rId27" imgW="914400" imgH="2538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60B2C29A-2677-479A-B808-F47F59E11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381" y="5854191"/>
                        <a:ext cx="2255837" cy="627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8225AAA8-2D04-4D74-9F71-E5A5AB8935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770001"/>
              </p:ext>
            </p:extLst>
          </p:nvPr>
        </p:nvGraphicFramePr>
        <p:xfrm>
          <a:off x="4866717" y="5854191"/>
          <a:ext cx="22558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4" name="Equation" r:id="rId29" imgW="914400" imgH="253800" progId="Equation.DSMT4">
                  <p:embed/>
                </p:oleObj>
              </mc:Choice>
              <mc:Fallback>
                <p:oleObj name="Equation" r:id="rId29" imgW="914400" imgH="2538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28CB761-BEAB-49C1-B6E7-CE75D1F6A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717" y="5854191"/>
                        <a:ext cx="2255837" cy="627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4D51D101-1137-47DC-A810-D9C5B49ABA04}"/>
              </a:ext>
            </a:extLst>
          </p:cNvPr>
          <p:cNvSpPr txBox="1"/>
          <p:nvPr/>
        </p:nvSpPr>
        <p:spPr>
          <a:xfrm>
            <a:off x="7769975" y="5950356"/>
            <a:ext cx="2841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  <a:r>
              <a:rPr lang="en-US" altLang="zh-CN" sz="2400" dirty="0">
                <a:solidFill>
                  <a:srgbClr val="FF0000"/>
                </a:solidFill>
              </a:rPr>
              <a:t>05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82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417</Words>
  <Application>Microsoft Office PowerPoint</Application>
  <PresentationFormat>宽屏</PresentationFormat>
  <Paragraphs>72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Wingdings</vt:lpstr>
      <vt:lpstr>Office 主题​​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168</cp:revision>
  <dcterms:created xsi:type="dcterms:W3CDTF">2020-02-17T08:29:38Z</dcterms:created>
  <dcterms:modified xsi:type="dcterms:W3CDTF">2020-03-18T01:53:13Z</dcterms:modified>
</cp:coreProperties>
</file>