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04" r:id="rId19"/>
    <p:sldId id="282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7.wmf"/><Relationship Id="rId7" Type="http://schemas.openxmlformats.org/officeDocument/2006/relationships/image" Target="../media/image46.wmf"/><Relationship Id="rId2" Type="http://schemas.openxmlformats.org/officeDocument/2006/relationships/image" Target="../media/image6.wmf"/><Relationship Id="rId1" Type="http://schemas.openxmlformats.org/officeDocument/2006/relationships/image" Target="../media/image42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9.wmf"/><Relationship Id="rId7" Type="http://schemas.openxmlformats.org/officeDocument/2006/relationships/image" Target="../media/image42.wmf"/><Relationship Id="rId2" Type="http://schemas.openxmlformats.org/officeDocument/2006/relationships/image" Target="../media/image8.wmf"/><Relationship Id="rId1" Type="http://schemas.openxmlformats.org/officeDocument/2006/relationships/image" Target="../media/image41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13.wmf"/><Relationship Id="rId6" Type="http://schemas.openxmlformats.org/officeDocument/2006/relationships/image" Target="../media/image49.wmf"/><Relationship Id="rId5" Type="http://schemas.openxmlformats.org/officeDocument/2006/relationships/image" Target="../media/image42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image" Target="../media/image42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49.wmf"/><Relationship Id="rId1" Type="http://schemas.openxmlformats.org/officeDocument/2006/relationships/image" Target="../media/image4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5.wmf"/><Relationship Id="rId4" Type="http://schemas.openxmlformats.org/officeDocument/2006/relationships/image" Target="../media/image16.wmf"/><Relationship Id="rId9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4.wmf"/><Relationship Id="rId7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1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.wmf"/><Relationship Id="rId1" Type="http://schemas.openxmlformats.org/officeDocument/2006/relationships/image" Target="../media/image30.wmf"/><Relationship Id="rId5" Type="http://schemas.openxmlformats.org/officeDocument/2006/relationships/image" Target="../media/image35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image" Target="../media/image3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0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10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54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0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3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22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6.wmf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8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6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677516" y="2106107"/>
            <a:ext cx="483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2.2</a:t>
            </a:r>
            <a:r>
              <a:rPr lang="zh-CN" altLang="en-US" sz="5400" b="1" dirty="0"/>
              <a:t> 唯一性定理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969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给定每个导体上的电势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39AD63-84C5-415C-892C-19C6377E7FDB}"/>
              </a:ext>
            </a:extLst>
          </p:cNvPr>
          <p:cNvGrpSpPr/>
          <p:nvPr/>
        </p:nvGrpSpPr>
        <p:grpSpPr>
          <a:xfrm>
            <a:off x="8901411" y="1019349"/>
            <a:ext cx="2731085" cy="3094108"/>
            <a:chOff x="8882511" y="1021874"/>
            <a:chExt cx="2731085" cy="309410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7F1614-0C17-4AA5-AB85-9EE2C62E6415}"/>
                </a:ext>
              </a:extLst>
            </p:cNvPr>
            <p:cNvGrpSpPr/>
            <p:nvPr/>
          </p:nvGrpSpPr>
          <p:grpSpPr>
            <a:xfrm>
              <a:off x="8882511" y="1021874"/>
              <a:ext cx="2731085" cy="3094108"/>
              <a:chOff x="8125273" y="2906922"/>
              <a:chExt cx="2731085" cy="3094108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6106FAA-65AC-4C64-9C8E-4EF321BF3831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407632B4-D832-4412-A17D-50C9DC0981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5447868"/>
                  </p:ext>
                </p:extLst>
              </p:nvPr>
            </p:nvGraphicFramePr>
            <p:xfrm>
              <a:off x="9186975" y="4330638"/>
              <a:ext cx="393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43" name="Equation" r:id="rId3" imgW="177480" imgH="177480" progId="Equation.DSMT4">
                      <p:embed/>
                    </p:oleObj>
                  </mc:Choice>
                  <mc:Fallback>
                    <p:oleObj name="Equation" r:id="rId3" imgW="177480" imgH="17748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407632B4-D832-4412-A17D-50C9DC0981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6975" y="4330638"/>
                            <a:ext cx="393700" cy="3937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F0E7319-5B55-486E-B395-6A4F6F3834B0}"/>
                </a:ext>
              </a:extLst>
            </p:cNvPr>
            <p:cNvSpPr/>
            <p:nvPr/>
          </p:nvSpPr>
          <p:spPr>
            <a:xfrm>
              <a:off x="9498387" y="1620460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D8A73EB-E824-4870-8A93-08C25FAE7787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AADBA68-416D-4AA1-9407-4045197863B4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4AA27B2-2569-4EFA-B48D-D8FDE2FDAB78}"/>
              </a:ext>
            </a:extLst>
          </p:cNvPr>
          <p:cNvGrpSpPr/>
          <p:nvPr/>
        </p:nvGrpSpPr>
        <p:grpSpPr>
          <a:xfrm>
            <a:off x="2179322" y="2197171"/>
            <a:ext cx="5298245" cy="880634"/>
            <a:chOff x="2443212" y="2061669"/>
            <a:chExt cx="5298245" cy="880634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EEB3122-E4A9-4AFB-A07D-D4FFFF9DA520}"/>
                </a:ext>
              </a:extLst>
            </p:cNvPr>
            <p:cNvGrpSpPr/>
            <p:nvPr/>
          </p:nvGrpSpPr>
          <p:grpSpPr>
            <a:xfrm>
              <a:off x="2443212" y="2210093"/>
              <a:ext cx="5298245" cy="583786"/>
              <a:chOff x="2443212" y="2210093"/>
              <a:chExt cx="5298245" cy="58378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5F60E8-D7F8-4943-99A1-315CDC248FDB}"/>
                  </a:ext>
                </a:extLst>
              </p:cNvPr>
              <p:cNvSpPr/>
              <p:nvPr/>
            </p:nvSpPr>
            <p:spPr>
              <a:xfrm>
                <a:off x="2443212" y="2424547"/>
                <a:ext cx="5298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zh-CN" altLang="en-US" dirty="0"/>
                  <a:t>的边界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给定        或            ，则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内电场唯一确定</a:t>
                </a:r>
              </a:p>
            </p:txBody>
          </p: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87511408-A64C-4228-9B56-50CB6C69AD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501773"/>
                  </p:ext>
                </p:extLst>
              </p:nvPr>
            </p:nvGraphicFramePr>
            <p:xfrm>
              <a:off x="3947319" y="2210093"/>
              <a:ext cx="524669" cy="583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44" name="Equation" r:id="rId5" imgW="228600" imgH="253800" progId="Equation.DSMT4">
                      <p:embed/>
                    </p:oleObj>
                  </mc:Choice>
                  <mc:Fallback>
                    <p:oleObj name="Equation" r:id="rId5" imgW="228600" imgH="25380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312E9363-9B4D-4476-911E-3822395BAC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7319" y="2210093"/>
                            <a:ext cx="524669" cy="58378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CE5185CC-A0B8-45D6-9A27-5F67C8C6BC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813575"/>
                </p:ext>
              </p:extLst>
            </p:nvPr>
          </p:nvGraphicFramePr>
          <p:xfrm>
            <a:off x="4764277" y="2061669"/>
            <a:ext cx="656113" cy="880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5" name="Equation" r:id="rId7" imgW="330120" imgH="444240" progId="Equation.DSMT4">
                    <p:embed/>
                  </p:oleObj>
                </mc:Choice>
                <mc:Fallback>
                  <p:oleObj name="Equation" r:id="rId7" imgW="330120" imgH="44424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68D6464C-7612-469D-8C2A-4DE90E0A03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277" y="2061669"/>
                          <a:ext cx="656113" cy="8806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8147B22-217A-4941-9CDF-757F38CEECF5}"/>
              </a:ext>
            </a:extLst>
          </p:cNvPr>
          <p:cNvGrpSpPr/>
          <p:nvPr/>
        </p:nvGrpSpPr>
        <p:grpSpPr>
          <a:xfrm>
            <a:off x="2175973" y="3885149"/>
            <a:ext cx="4064250" cy="461665"/>
            <a:chOff x="2009165" y="3326577"/>
            <a:chExt cx="4064250" cy="461665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891E968-8094-4554-BE52-DA217E12A5FD}"/>
                </a:ext>
              </a:extLst>
            </p:cNvPr>
            <p:cNvSpPr txBox="1"/>
            <p:nvPr/>
          </p:nvSpPr>
          <p:spPr>
            <a:xfrm>
              <a:off x="2009165" y="3326577"/>
              <a:ext cx="3969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在</a:t>
              </a:r>
              <a:r>
                <a:rPr lang="en-US" altLang="zh-CN" sz="2400" dirty="0"/>
                <a:t>V</a:t>
              </a:r>
              <a:r>
                <a:rPr lang="zh-CN" altLang="en-US" sz="2400" dirty="0"/>
                <a:t>内去掉导体后的区域为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292882F7-8C46-42F1-ABF9-E6E4080758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314590"/>
                </p:ext>
              </p:extLst>
            </p:nvPr>
          </p:nvGraphicFramePr>
          <p:xfrm>
            <a:off x="5679715" y="3392954"/>
            <a:ext cx="39370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6" name="Equation" r:id="rId9" imgW="177480" imgH="177480" progId="Equation.DSMT4">
                    <p:embed/>
                  </p:oleObj>
                </mc:Choice>
                <mc:Fallback>
                  <p:oleObj name="Equation" r:id="rId9" imgW="177480" imgH="1774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407632B4-D832-4412-A17D-50C9DC0981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9715" y="3392954"/>
                          <a:ext cx="393700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9F03DFD-F240-40B6-81E6-7EDA50EE2610}"/>
              </a:ext>
            </a:extLst>
          </p:cNvPr>
          <p:cNvSpPr txBox="1"/>
          <p:nvPr/>
        </p:nvSpPr>
        <p:spPr>
          <a:xfrm>
            <a:off x="1831231" y="3283500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   唯一性定理证明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1DB473A-D547-4125-9BDD-2923E9C90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2890"/>
              </p:ext>
            </p:extLst>
          </p:nvPr>
        </p:nvGraphicFramePr>
        <p:xfrm>
          <a:off x="2269886" y="4749542"/>
          <a:ext cx="393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" name="Equation" r:id="rId11" imgW="177480" imgH="177480" progId="Equation.DSMT4">
                  <p:embed/>
                </p:oleObj>
              </mc:Choice>
              <mc:Fallback>
                <p:oleObj name="Equation" r:id="rId11" imgW="177480" imgH="1774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292882F7-8C46-42F1-ABF9-E6E408075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886" y="4749542"/>
                        <a:ext cx="393700" cy="395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6E516FAB-7A2D-4198-8D41-639C9922862E}"/>
              </a:ext>
            </a:extLst>
          </p:cNvPr>
          <p:cNvSpPr txBox="1"/>
          <p:nvPr/>
        </p:nvSpPr>
        <p:spPr>
          <a:xfrm>
            <a:off x="2663585" y="4716353"/>
            <a:ext cx="720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的全部边界（内和外）给定       或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7FD1F19-11B6-4E52-A9B3-43A25C81B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086481"/>
              </p:ext>
            </p:extLst>
          </p:nvPr>
        </p:nvGraphicFramePr>
        <p:xfrm>
          <a:off x="6488969" y="4594232"/>
          <a:ext cx="524669" cy="58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Equation" r:id="rId12" imgW="228600" imgH="253800" progId="Equation.DSMT4">
                  <p:embed/>
                </p:oleObj>
              </mc:Choice>
              <mc:Fallback>
                <p:oleObj name="Equation" r:id="rId12" imgW="22860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87511408-A64C-4228-9B56-50CB6C69A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969" y="4594232"/>
                        <a:ext cx="524669" cy="583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7129B2B7-47F6-40BE-9883-B6776A655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46023"/>
              </p:ext>
            </p:extLst>
          </p:nvPr>
        </p:nvGraphicFramePr>
        <p:xfrm>
          <a:off x="7377555" y="4506868"/>
          <a:ext cx="656113" cy="88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Equation" r:id="rId13" imgW="330120" imgH="444240" progId="Equation.DSMT4">
                  <p:embed/>
                </p:oleObj>
              </mc:Choice>
              <mc:Fallback>
                <p:oleObj name="Equation" r:id="rId13" imgW="330120" imgH="4442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CE5185CC-A0B8-45D6-9A27-5F67C8C6B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555" y="4506868"/>
                        <a:ext cx="656113" cy="880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EFC34BFE-6BCB-4F58-B3F9-C1BA6180C3DD}"/>
              </a:ext>
            </a:extLst>
          </p:cNvPr>
          <p:cNvSpPr txBox="1"/>
          <p:nvPr/>
        </p:nvSpPr>
        <p:spPr>
          <a:xfrm>
            <a:off x="2187210" y="5532640"/>
            <a:ext cx="66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根据前面的证明结果，</a:t>
            </a:r>
            <a:r>
              <a:rPr lang="en-US" altLang="zh-CN" sz="2400" dirty="0"/>
              <a:t>V</a:t>
            </a:r>
            <a:r>
              <a:rPr lang="zh-CN" altLang="en-US" sz="2400" dirty="0"/>
              <a:t>内电场唯一确定</a:t>
            </a:r>
          </a:p>
        </p:txBody>
      </p:sp>
    </p:spTree>
    <p:extLst>
      <p:ext uri="{BB962C8B-B14F-4D97-AF65-F5344CB8AC3E}">
        <p14:creationId xmlns:p14="http://schemas.microsoft.com/office/powerpoint/2010/main" val="113515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969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给定每个导体上的总电荷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39AD63-84C5-415C-892C-19C6377E7FDB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7F1614-0C17-4AA5-AB85-9EE2C62E6415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4A0C28E-EEB1-4476-B34D-8934A160CAA1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6106FAA-65AC-4C64-9C8E-4EF321BF3831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6ACF7807-D7E3-4991-97ED-0455B8962FDE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1C745965-9EBD-4540-AAAE-479BD2CFCE73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569BDA2D-965D-4002-AE52-47CEA4D6E10D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56DE03C1-B36E-4DBC-9ED8-4664F1F7FF86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8AB3278-8BB6-4711-B13E-7184F55FD5FB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58BECAB9-DF58-46AB-A6DC-872DBC7D8258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3CAE7F53-0239-435A-96E8-B648E5B94DDA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73A93E79-8063-4A4E-9219-3B146E6DF241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CFEF85A4-03D7-464E-B54D-8406A2C29F64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FBEA5303-FDB1-4260-A587-581413DFE0FC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29445401-40C5-458E-A220-673E274F3303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984D8AC7-334E-4BB8-879E-217CA7173986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4A581AF3-F477-4256-9439-AB728985FCC0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407632B4-D832-4412-A17D-50C9DC0981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6118298"/>
                  </p:ext>
                </p:extLst>
              </p:nvPr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76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407632B4-D832-4412-A17D-50C9DC0981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F0E7319-5B55-486E-B395-6A4F6F3834B0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D8A73EB-E824-4870-8A93-08C25FAE7787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AADBA68-416D-4AA1-9407-4045197863B4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4AA27B2-2569-4EFA-B48D-D8FDE2FDAB78}"/>
              </a:ext>
            </a:extLst>
          </p:cNvPr>
          <p:cNvGrpSpPr/>
          <p:nvPr/>
        </p:nvGrpSpPr>
        <p:grpSpPr>
          <a:xfrm>
            <a:off x="2179322" y="2197171"/>
            <a:ext cx="5298245" cy="880634"/>
            <a:chOff x="2443212" y="2061669"/>
            <a:chExt cx="5298245" cy="880634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EEB3122-E4A9-4AFB-A07D-D4FFFF9DA520}"/>
                </a:ext>
              </a:extLst>
            </p:cNvPr>
            <p:cNvGrpSpPr/>
            <p:nvPr/>
          </p:nvGrpSpPr>
          <p:grpSpPr>
            <a:xfrm>
              <a:off x="2443212" y="2210093"/>
              <a:ext cx="5298245" cy="583786"/>
              <a:chOff x="2443212" y="2210093"/>
              <a:chExt cx="5298245" cy="58378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5F60E8-D7F8-4943-99A1-315CDC248FDB}"/>
                  </a:ext>
                </a:extLst>
              </p:cNvPr>
              <p:cNvSpPr/>
              <p:nvPr/>
            </p:nvSpPr>
            <p:spPr>
              <a:xfrm>
                <a:off x="2443212" y="2424547"/>
                <a:ext cx="5298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zh-CN" altLang="en-US" dirty="0"/>
                  <a:t>的边界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给定        或            ，则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内电场唯一确定</a:t>
                </a:r>
              </a:p>
            </p:txBody>
          </p: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87511408-A64C-4228-9B56-50CB6C69AD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47319" y="2210093"/>
              <a:ext cx="524669" cy="583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77" name="Equation" r:id="rId5" imgW="228600" imgH="253800" progId="Equation.DSMT4">
                      <p:embed/>
                    </p:oleObj>
                  </mc:Choice>
                  <mc:Fallback>
                    <p:oleObj name="Equation" r:id="rId5" imgW="228600" imgH="253800" progId="Equation.DSMT4">
                      <p:embed/>
                      <p:pic>
                        <p:nvPicPr>
                          <p:cNvPr id="55" name="对象 54">
                            <a:extLst>
                              <a:ext uri="{FF2B5EF4-FFF2-40B4-BE49-F238E27FC236}">
                                <a16:creationId xmlns:a16="http://schemas.microsoft.com/office/drawing/2014/main" id="{87511408-A64C-4228-9B56-50CB6C69AD0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7319" y="2210093"/>
                            <a:ext cx="524669" cy="58378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CE5185CC-A0B8-45D6-9A27-5F67C8C6BC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594284"/>
                </p:ext>
              </p:extLst>
            </p:nvPr>
          </p:nvGraphicFramePr>
          <p:xfrm>
            <a:off x="4764277" y="2061669"/>
            <a:ext cx="656113" cy="880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78" name="Equation" r:id="rId7" imgW="330120" imgH="444240" progId="Equation.DSMT4">
                    <p:embed/>
                  </p:oleObj>
                </mc:Choice>
                <mc:Fallback>
                  <p:oleObj name="Equation" r:id="rId7" imgW="330120" imgH="444240" progId="Equation.DSMT4">
                    <p:embed/>
                    <p:pic>
                      <p:nvPicPr>
                        <p:cNvPr id="53" name="对象 52">
                          <a:extLst>
                            <a:ext uri="{FF2B5EF4-FFF2-40B4-BE49-F238E27FC236}">
                              <a16:creationId xmlns:a16="http://schemas.microsoft.com/office/drawing/2014/main" id="{CE5185CC-A0B8-45D6-9A27-5F67C8C6B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277" y="2061669"/>
                          <a:ext cx="656113" cy="8806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3891E968-8094-4554-BE52-DA217E12A5FD}"/>
              </a:ext>
            </a:extLst>
          </p:cNvPr>
          <p:cNvSpPr txBox="1"/>
          <p:nvPr/>
        </p:nvSpPr>
        <p:spPr>
          <a:xfrm>
            <a:off x="2121272" y="3737796"/>
            <a:ext cx="537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个导体上应用高斯定理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69A5ACFB-075D-4BE9-8351-74041C082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107840"/>
              </p:ext>
            </p:extLst>
          </p:nvPr>
        </p:nvGraphicFramePr>
        <p:xfrm>
          <a:off x="5679973" y="1635955"/>
          <a:ext cx="39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292882F7-8C46-42F1-ABF9-E6E408075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973" y="1635955"/>
                        <a:ext cx="39370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22C97A24-9ECA-462B-B7DC-3131E8875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22625"/>
              </p:ext>
            </p:extLst>
          </p:nvPr>
        </p:nvGraphicFramePr>
        <p:xfrm>
          <a:off x="2228850" y="4384675"/>
          <a:ext cx="19494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0" name="Equation" r:id="rId11" imgW="850680" imgH="317160" progId="Equation.DSMT4">
                  <p:embed/>
                </p:oleObj>
              </mc:Choice>
              <mc:Fallback>
                <p:oleObj name="Equation" r:id="rId11" imgW="850680" imgH="31716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87511408-A64C-4228-9B56-50CB6C69A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384675"/>
                        <a:ext cx="19494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608961D1-483D-4571-85AF-99EA57BF3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3987"/>
              </p:ext>
            </p:extLst>
          </p:nvPr>
        </p:nvGraphicFramePr>
        <p:xfrm>
          <a:off x="4822825" y="4381500"/>
          <a:ext cx="20955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1" name="Equation" r:id="rId13" imgW="914400" imgH="317160" progId="Equation.DSMT4">
                  <p:embed/>
                </p:oleObj>
              </mc:Choice>
              <mc:Fallback>
                <p:oleObj name="Equation" r:id="rId13" imgW="914400" imgH="31716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22C97A24-9ECA-462B-B7DC-3131E8875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4381500"/>
                        <a:ext cx="2095500" cy="728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00FD0FA-D998-4AE7-8B38-D5C607293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21547"/>
              </p:ext>
            </p:extLst>
          </p:nvPr>
        </p:nvGraphicFramePr>
        <p:xfrm>
          <a:off x="7550150" y="4379913"/>
          <a:ext cx="28527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2" name="Equation" r:id="rId15" imgW="1244520" imgH="330120" progId="Equation.DSMT4">
                  <p:embed/>
                </p:oleObj>
              </mc:Choice>
              <mc:Fallback>
                <p:oleObj name="Equation" r:id="rId15" imgW="1244520" imgH="33012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608961D1-483D-4571-85AF-99EA57BF3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4379913"/>
                        <a:ext cx="2852738" cy="758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C47B235A-FFF0-42CE-B703-13377C7B70DD}"/>
              </a:ext>
            </a:extLst>
          </p:cNvPr>
          <p:cNvSpPr/>
          <p:nvPr/>
        </p:nvSpPr>
        <p:spPr>
          <a:xfrm>
            <a:off x="4356788" y="4637455"/>
            <a:ext cx="307181" cy="240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BFA481AD-1407-4D6F-8BD6-5B5DF95EA742}"/>
              </a:ext>
            </a:extLst>
          </p:cNvPr>
          <p:cNvSpPr/>
          <p:nvPr/>
        </p:nvSpPr>
        <p:spPr>
          <a:xfrm>
            <a:off x="7014429" y="4624879"/>
            <a:ext cx="307181" cy="240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7B2F860-9C1D-408D-893B-4D4AE8F47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47248"/>
              </p:ext>
            </p:extLst>
          </p:nvPr>
        </p:nvGraphicFramePr>
        <p:xfrm>
          <a:off x="2382838" y="5154613"/>
          <a:ext cx="2501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3" name="Equation" r:id="rId17" imgW="1091880" imgH="393480" progId="Equation.DSMT4">
                  <p:embed/>
                </p:oleObj>
              </mc:Choice>
              <mc:Fallback>
                <p:oleObj name="Equation" r:id="rId17" imgW="1091880" imgH="393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00FD0FA-D998-4AE7-8B38-D5C607293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154613"/>
                        <a:ext cx="2501900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867CB06-6B10-474A-BA83-133CB30A3E08}"/>
              </a:ext>
            </a:extLst>
          </p:cNvPr>
          <p:cNvSpPr txBox="1"/>
          <p:nvPr/>
        </p:nvSpPr>
        <p:spPr>
          <a:xfrm>
            <a:off x="1747402" y="3190004"/>
            <a:ext cx="3969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潜在条件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B157DB70-7AC7-473F-8DF3-BCD7084D7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02494"/>
              </p:ext>
            </p:extLst>
          </p:nvPr>
        </p:nvGraphicFramePr>
        <p:xfrm>
          <a:off x="2326010" y="6154467"/>
          <a:ext cx="23352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4" name="Equation" r:id="rId19" imgW="1015920" imgH="279360" progId="Equation.DSMT4">
                  <p:embed/>
                </p:oleObj>
              </mc:Choice>
              <mc:Fallback>
                <p:oleObj name="Equation" r:id="rId19" imgW="1015920" imgH="27936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87511408-A64C-4228-9B56-50CB6C69A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010" y="6154467"/>
                        <a:ext cx="2335213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左大括号 49">
            <a:extLst>
              <a:ext uri="{FF2B5EF4-FFF2-40B4-BE49-F238E27FC236}">
                <a16:creationId xmlns:a16="http://schemas.microsoft.com/office/drawing/2014/main" id="{B8B9C8C5-DA24-4115-BA65-7C9819C1FD64}"/>
              </a:ext>
            </a:extLst>
          </p:cNvPr>
          <p:cNvSpPr/>
          <p:nvPr/>
        </p:nvSpPr>
        <p:spPr>
          <a:xfrm>
            <a:off x="1975222" y="5305090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97D4FB15-8D93-47FE-9C42-DC7F0766D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69096"/>
              </p:ext>
            </p:extLst>
          </p:nvPr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5" name="Equation" r:id="rId21" imgW="88560" imgH="164880" progId="Equation.DSMT4">
                  <p:embed/>
                </p:oleObj>
              </mc:Choice>
              <mc:Fallback>
                <p:oleObj name="Equation" r:id="rId21" imgW="8856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07632B4-D832-4412-A17D-50C9DC098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75277224-B4B8-46E4-B9DE-62E598303014}"/>
              </a:ext>
            </a:extLst>
          </p:cNvPr>
          <p:cNvSpPr txBox="1"/>
          <p:nvPr/>
        </p:nvSpPr>
        <p:spPr>
          <a:xfrm>
            <a:off x="4460083" y="5003260"/>
            <a:ext cx="561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   介电常数不能拿到积分外面，为什么？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386845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31D573-6060-42E5-B9F1-6A31EC5E4E60}"/>
              </a:ext>
            </a:extLst>
          </p:cNvPr>
          <p:cNvSpPr txBox="1"/>
          <p:nvPr/>
        </p:nvSpPr>
        <p:spPr>
          <a:xfrm>
            <a:off x="1710671" y="1697786"/>
            <a:ext cx="301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52E1E73-A5C3-4375-9CEA-41D964B714B6}"/>
              </a:ext>
            </a:extLst>
          </p:cNvPr>
          <p:cNvGrpSpPr/>
          <p:nvPr/>
        </p:nvGrpSpPr>
        <p:grpSpPr>
          <a:xfrm>
            <a:off x="2031750" y="2311736"/>
            <a:ext cx="4064250" cy="461665"/>
            <a:chOff x="2009165" y="3326577"/>
            <a:chExt cx="4064250" cy="461665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40EB921-ADEA-40F2-9AAE-5C7C987A39D0}"/>
                </a:ext>
              </a:extLst>
            </p:cNvPr>
            <p:cNvSpPr txBox="1"/>
            <p:nvPr/>
          </p:nvSpPr>
          <p:spPr>
            <a:xfrm>
              <a:off x="2009165" y="3326577"/>
              <a:ext cx="3969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在</a:t>
              </a:r>
              <a:r>
                <a:rPr lang="en-US" altLang="zh-CN" sz="2400" dirty="0"/>
                <a:t>V</a:t>
              </a:r>
              <a:r>
                <a:rPr lang="zh-CN" altLang="en-US" sz="2400" dirty="0"/>
                <a:t>内去掉导体后的区域为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4F6B20F3-8006-4E73-80A1-0A42FBAB81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35838"/>
                </p:ext>
              </p:extLst>
            </p:nvPr>
          </p:nvGraphicFramePr>
          <p:xfrm>
            <a:off x="5679715" y="3392954"/>
            <a:ext cx="39370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7" name="Equation" r:id="rId3" imgW="177480" imgH="177480" progId="Equation.DSMT4">
                    <p:embed/>
                  </p:oleObj>
                </mc:Choice>
                <mc:Fallback>
                  <p:oleObj name="Equation" r:id="rId3" imgW="177480" imgH="177480" progId="Equation.DSMT4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292882F7-8C46-42F1-ABF9-E6E4080758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9715" y="3392954"/>
                          <a:ext cx="393700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8940778-7552-4ED5-9DDF-338D261179BB}"/>
              </a:ext>
            </a:extLst>
          </p:cNvPr>
          <p:cNvGrpSpPr/>
          <p:nvPr/>
        </p:nvGrpSpPr>
        <p:grpSpPr>
          <a:xfrm>
            <a:off x="2042116" y="2873872"/>
            <a:ext cx="5076644" cy="506233"/>
            <a:chOff x="2174262" y="4806220"/>
            <a:chExt cx="5076644" cy="506233"/>
          </a:xfrm>
        </p:grpSpPr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347B5810-2AD4-4C98-8F13-EA3A3F4729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626802"/>
                </p:ext>
              </p:extLst>
            </p:nvPr>
          </p:nvGraphicFramePr>
          <p:xfrm>
            <a:off x="3335338" y="4806220"/>
            <a:ext cx="40957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8" name="Equation" r:id="rId5" imgW="177480" imgH="203040" progId="Equation.DSMT4">
                    <p:embed/>
                  </p:oleObj>
                </mc:Choice>
                <mc:Fallback>
                  <p:oleObj name="Equation" r:id="rId5" imgW="177480" imgH="20304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13A6DD10-0326-4583-9A6D-7EB3B07E8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338" y="4806220"/>
                          <a:ext cx="409575" cy="468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C419DE5-280A-4387-A8EE-8549665A31A4}"/>
                </a:ext>
              </a:extLst>
            </p:cNvPr>
            <p:cNvSpPr txBox="1"/>
            <p:nvPr/>
          </p:nvSpPr>
          <p:spPr>
            <a:xfrm>
              <a:off x="2174262" y="4850788"/>
              <a:ext cx="5076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设不同       和       均满足泊松方程 </a:t>
              </a:r>
            </a:p>
          </p:txBody>
        </p:sp>
        <p:graphicFrame>
          <p:nvGraphicFramePr>
            <p:cNvPr id="63" name="对象 62">
              <a:extLst>
                <a:ext uri="{FF2B5EF4-FFF2-40B4-BE49-F238E27FC236}">
                  <a16:creationId xmlns:a16="http://schemas.microsoft.com/office/drawing/2014/main" id="{F295C3B0-B010-4EF9-BA0E-B97F0CBBA5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040772"/>
                </p:ext>
              </p:extLst>
            </p:nvPr>
          </p:nvGraphicFramePr>
          <p:xfrm>
            <a:off x="4188221" y="4822708"/>
            <a:ext cx="4381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9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CB9F8109-A1E1-4FE2-95AE-8866FEB45D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221" y="4822708"/>
                          <a:ext cx="438150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7C49F56-1DCE-49CC-BC0A-DBD9F4439037}"/>
              </a:ext>
            </a:extLst>
          </p:cNvPr>
          <p:cNvSpPr txBox="1"/>
          <p:nvPr/>
        </p:nvSpPr>
        <p:spPr>
          <a:xfrm>
            <a:off x="2042116" y="3579649"/>
            <a:ext cx="47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令</a:t>
            </a: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5284EDBD-821D-4E01-9C13-93DF3E89A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72590"/>
              </p:ext>
            </p:extLst>
          </p:nvPr>
        </p:nvGraphicFramePr>
        <p:xfrm>
          <a:off x="2685798" y="3537009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9" imgW="698400" imgH="203040" progId="Equation.DSMT4">
                  <p:embed/>
                </p:oleObj>
              </mc:Choice>
              <mc:Fallback>
                <p:oleObj name="Equation" r:id="rId9" imgW="698400" imgH="203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48FB88F-8555-48F2-BC31-F37167393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798" y="3537009"/>
                        <a:ext cx="1720850" cy="50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67949F6B-18E4-475A-B7E9-D60CA306047E}"/>
              </a:ext>
            </a:extLst>
          </p:cNvPr>
          <p:cNvSpPr txBox="1"/>
          <p:nvPr/>
        </p:nvSpPr>
        <p:spPr>
          <a:xfrm>
            <a:off x="2070741" y="4188683"/>
            <a:ext cx="43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个导体边界上，</a:t>
            </a:r>
          </a:p>
        </p:txBody>
      </p: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F2AFCADC-B0BC-4DF4-A5A2-B2C5FF7E9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709"/>
              </p:ext>
            </p:extLst>
          </p:nvPr>
        </p:nvGraphicFramePr>
        <p:xfrm>
          <a:off x="2420938" y="4708525"/>
          <a:ext cx="61102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Equation" r:id="rId11" imgW="2666880" imgH="393480" progId="Equation.DSMT4">
                  <p:embed/>
                </p:oleObj>
              </mc:Choice>
              <mc:Fallback>
                <p:oleObj name="Equation" r:id="rId11" imgW="2666880" imgH="393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7B2F860-9C1D-408D-893B-4D4AE8F47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708525"/>
                        <a:ext cx="6110287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03B05A8A-9DD8-494B-831F-28E693CAD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11533"/>
              </p:ext>
            </p:extLst>
          </p:nvPr>
        </p:nvGraphicFramePr>
        <p:xfrm>
          <a:off x="2279650" y="5784850"/>
          <a:ext cx="36195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13" imgW="1574640" imgH="279360" progId="Equation.DSMT4">
                  <p:embed/>
                </p:oleObj>
              </mc:Choice>
              <mc:Fallback>
                <p:oleObj name="Equation" r:id="rId13" imgW="1574640" imgH="27936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B157DB70-7AC7-473F-8DF3-BCD7084D7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784850"/>
                        <a:ext cx="36195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左大括号 70">
            <a:extLst>
              <a:ext uri="{FF2B5EF4-FFF2-40B4-BE49-F238E27FC236}">
                <a16:creationId xmlns:a16="http://schemas.microsoft.com/office/drawing/2014/main" id="{94EC0812-7609-4D42-BBFE-354C0E7C45F7}"/>
              </a:ext>
            </a:extLst>
          </p:cNvPr>
          <p:cNvSpPr/>
          <p:nvPr/>
        </p:nvSpPr>
        <p:spPr>
          <a:xfrm>
            <a:off x="2042116" y="4935474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3FB2D21-2446-482C-A3F2-D99CF79F874D}"/>
              </a:ext>
            </a:extLst>
          </p:cNvPr>
          <p:cNvSpPr txBox="1"/>
          <p:nvPr/>
        </p:nvSpPr>
        <p:spPr>
          <a:xfrm>
            <a:off x="6096000" y="5784850"/>
            <a:ext cx="243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E80889D-AB6A-4B3C-929D-79904CE80C1E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3BBE981D-9791-40AE-B1B5-7C5560FCCC44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1D92E6C-F2AB-419D-B84F-643BFA6FB4C5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9898AE84-9CD0-4580-8347-2C1A7C48D5B0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441A6632-83E2-4C88-9091-E9427B4DC974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3196965E-5BED-4BA8-872F-175777385D56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53233C6F-6C1A-4E14-ACFD-56ECB9120B95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308A495B-C1F9-4CBB-A1D6-BC25E9F851A6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AD34FFAE-7751-45DF-A489-A80BA6E8A987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5A0B97F2-6A92-453D-B633-5217C86C2F07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35D87B3-0AA0-43CA-B9EC-7E7588A857EA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DA6DE332-FB4D-4EED-A868-C9F7371D868C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CAC0CF6A-F2E8-47FC-8388-B8BDE7C343BA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7D5F0AB9-B713-40A0-9458-FFE4A4F71785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B7ABCD29-D25D-4FBC-AF9F-98B92F9773C8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8E6D630E-47F4-4C5E-BB38-CAE431E28495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8293CCC4-1093-4DE9-9252-D392F33A0931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79" name="对象 78">
                <a:extLst>
                  <a:ext uri="{FF2B5EF4-FFF2-40B4-BE49-F238E27FC236}">
                    <a16:creationId xmlns:a16="http://schemas.microsoft.com/office/drawing/2014/main" id="{0EB77911-D4B4-4C0F-A1FA-D955FE5166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8255692"/>
                  </p:ext>
                </p:extLst>
              </p:nvPr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13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407632B4-D832-4412-A17D-50C9DC0981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F956EF1F-323C-4658-9202-8642666D548B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6C39E2B-C349-45F5-B3E4-C64EC122DAA4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D569514-CAC2-49F7-B165-950DF4941054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C87D457A-AF66-4DFC-BC86-2B78AE0D9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19197"/>
              </p:ext>
            </p:extLst>
          </p:nvPr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Equation" r:id="rId17" imgW="88560" imgH="164880" progId="Equation.DSMT4">
                  <p:embed/>
                </p:oleObj>
              </mc:Choice>
              <mc:Fallback>
                <p:oleObj name="Equation" r:id="rId17" imgW="88560" imgH="1648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97D4FB15-8D93-47FE-9C42-DC7F0766D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1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31D573-6060-42E5-B9F1-6A31EC5E4E60}"/>
              </a:ext>
            </a:extLst>
          </p:cNvPr>
          <p:cNvSpPr txBox="1"/>
          <p:nvPr/>
        </p:nvSpPr>
        <p:spPr>
          <a:xfrm>
            <a:off x="1710671" y="1697786"/>
            <a:ext cx="301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F5C22C69-1A71-4454-9628-715FA956F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14987"/>
              </p:ext>
            </p:extLst>
          </p:nvPr>
        </p:nvGraphicFramePr>
        <p:xfrm>
          <a:off x="2010749" y="2346205"/>
          <a:ext cx="3641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8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813C1C3-8F3C-4129-B89E-B1D005B1A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749" y="2346205"/>
                        <a:ext cx="3641725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82F07C61-CC31-45E9-B44D-0F1F79F11330}"/>
              </a:ext>
            </a:extLst>
          </p:cNvPr>
          <p:cNvSpPr txBox="1"/>
          <p:nvPr/>
        </p:nvSpPr>
        <p:spPr>
          <a:xfrm>
            <a:off x="1916677" y="3134164"/>
            <a:ext cx="2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的外边界上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ABE1F78A-C863-4F03-8464-FD23B39E5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16906"/>
              </p:ext>
            </p:extLst>
          </p:nvPr>
        </p:nvGraphicFramePr>
        <p:xfrm>
          <a:off x="1803400" y="3768725"/>
          <a:ext cx="28495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9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9780ED8-B6F0-426A-903C-4FE86C241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768725"/>
                        <a:ext cx="2849563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E2C9CD1B-1F53-4F7C-AF79-ADE04668C57A}"/>
              </a:ext>
            </a:extLst>
          </p:cNvPr>
          <p:cNvSpPr/>
          <p:nvPr/>
        </p:nvSpPr>
        <p:spPr>
          <a:xfrm>
            <a:off x="4689698" y="3843899"/>
            <a:ext cx="46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或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D027C4F2-14BE-44E9-B3B3-3F540C985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01300"/>
              </p:ext>
            </p:extLst>
          </p:nvPr>
        </p:nvGraphicFramePr>
        <p:xfrm>
          <a:off x="5229973" y="3451589"/>
          <a:ext cx="40576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0" name="Equation" r:id="rId7" imgW="1498320" imgH="444240" progId="Equation.DSMT4">
                  <p:embed/>
                </p:oleObj>
              </mc:Choice>
              <mc:Fallback>
                <p:oleObj name="Equation" r:id="rId7" imgW="1498320" imgH="4442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D648F5-D526-4B73-B32C-1683F91BF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973" y="3451589"/>
                        <a:ext cx="4057650" cy="120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08BFA91C-60BD-48D0-AA88-7D035F11C351}"/>
              </a:ext>
            </a:extLst>
          </p:cNvPr>
          <p:cNvSpPr txBox="1"/>
          <p:nvPr/>
        </p:nvSpPr>
        <p:spPr>
          <a:xfrm>
            <a:off x="2053997" y="4520420"/>
            <a:ext cx="254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第一类边界条件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4B0597-20AC-419F-9F24-440DDDEE8DF6}"/>
              </a:ext>
            </a:extLst>
          </p:cNvPr>
          <p:cNvSpPr txBox="1"/>
          <p:nvPr/>
        </p:nvSpPr>
        <p:spPr>
          <a:xfrm>
            <a:off x="5913594" y="4516583"/>
            <a:ext cx="254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第二类边界条件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BBCD46F-B0ED-4CFA-9E4B-12DAAD72D621}"/>
              </a:ext>
            </a:extLst>
          </p:cNvPr>
          <p:cNvSpPr txBox="1"/>
          <p:nvPr/>
        </p:nvSpPr>
        <p:spPr>
          <a:xfrm>
            <a:off x="1884490" y="5099549"/>
            <a:ext cx="204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引入矢量函数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8547A1BE-9B52-4B80-9FF4-3029819C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01614"/>
              </p:ext>
            </p:extLst>
          </p:nvPr>
        </p:nvGraphicFramePr>
        <p:xfrm>
          <a:off x="4240213" y="5016500"/>
          <a:ext cx="11572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1" name="Equation" r:id="rId9" imgW="469800" imgH="253800" progId="Equation.DSMT4">
                  <p:embed/>
                </p:oleObj>
              </mc:Choice>
              <mc:Fallback>
                <p:oleObj name="Equation" r:id="rId9" imgW="469800" imgH="2538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57A1981B-BEF9-4150-85C2-2DC139D7B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5016500"/>
                        <a:ext cx="1157287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2740E3E-EDFD-4BF3-8AA4-AB9393BC8E96}"/>
              </a:ext>
            </a:extLst>
          </p:cNvPr>
          <p:cNvSpPr txBox="1"/>
          <p:nvPr/>
        </p:nvSpPr>
        <p:spPr>
          <a:xfrm>
            <a:off x="1900164" y="5963017"/>
            <a:ext cx="190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在分区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/>
              <a:t>内，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F966B99-736F-4F62-B29D-10ADFDDA7183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AD51258-F948-4B3D-A309-1C8C42A0B4CF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EAC36900-0C37-44E3-944B-9972D86B0126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7BB96A22-1CC1-45B8-8771-9E212E339759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86C63852-AB5A-448F-BDA2-DB5783E0DBE0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BDAEFDD2-B616-490A-86B0-1FF30D9E4B0F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5C9D5CCA-D6F6-4518-9D43-F9D86002ABCB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44860735-8BA3-47C0-B722-203941372DE5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968178B-0006-42D7-B520-A79CD40B2200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4106A6FB-7B38-49A8-ADAC-1BC76583C420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64EC46E9-3B81-47C5-83D2-8796945E933D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54A968BE-8264-4AC4-A9AD-18484624E1D0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68219131-9C95-4258-AADD-A1B29EADFDC3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BBC8D993-31F4-4869-B426-F440132EC186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E3CA0EBC-6A1F-49AE-8683-519F253DB987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E6E99032-FD0F-44C1-A576-375764CFCBB0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9836193A-D67C-4EE0-9308-0D1AEA3CEF0F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73" name="对象 72">
                <a:extLst>
                  <a:ext uri="{FF2B5EF4-FFF2-40B4-BE49-F238E27FC236}">
                    <a16:creationId xmlns:a16="http://schemas.microsoft.com/office/drawing/2014/main" id="{3168036F-2593-4B9F-84A4-2193D24C92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8255692"/>
                  </p:ext>
                </p:extLst>
              </p:nvPr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2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407632B4-D832-4412-A17D-50C9DC0981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2D4B02C-2E65-4F4A-BE65-217AF52F6BC8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0A350CE-5861-4155-BB38-1C7E9B1CE3A6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9193872-5946-4E55-B4B6-CC6A1A24E68E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9268AFA1-7CE5-4C30-9BA3-31DD1CC7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19197"/>
              </p:ext>
            </p:extLst>
          </p:nvPr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97D4FB15-8D93-47FE-9C42-DC7F0766D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2BF3A7C3-F8F8-4C31-A754-6599A9715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15257"/>
              </p:ext>
            </p:extLst>
          </p:nvPr>
        </p:nvGraphicFramePr>
        <p:xfrm>
          <a:off x="4062413" y="5675313"/>
          <a:ext cx="50688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15" imgW="2057400" imgH="355320" progId="Equation.DSMT4">
                  <p:embed/>
                </p:oleObj>
              </mc:Choice>
              <mc:Fallback>
                <p:oleObj name="Equation" r:id="rId15" imgW="2057400" imgH="3553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5675313"/>
                        <a:ext cx="5068887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F2632F42-4AF4-49DE-A05C-3384AC5C9D0C}"/>
              </a:ext>
            </a:extLst>
          </p:cNvPr>
          <p:cNvSpPr txBox="1"/>
          <p:nvPr/>
        </p:nvSpPr>
        <p:spPr>
          <a:xfrm>
            <a:off x="9309850" y="5843150"/>
            <a:ext cx="196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前面已证明</a:t>
            </a:r>
          </a:p>
        </p:txBody>
      </p:sp>
    </p:spTree>
    <p:extLst>
      <p:ext uri="{BB962C8B-B14F-4D97-AF65-F5344CB8AC3E}">
        <p14:creationId xmlns:p14="http://schemas.microsoft.com/office/powerpoint/2010/main" val="369317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31D573-6060-42E5-B9F1-6A31EC5E4E60}"/>
              </a:ext>
            </a:extLst>
          </p:cNvPr>
          <p:cNvSpPr txBox="1"/>
          <p:nvPr/>
        </p:nvSpPr>
        <p:spPr>
          <a:xfrm>
            <a:off x="1710671" y="1697786"/>
            <a:ext cx="301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F966B99-736F-4F62-B29D-10ADFDDA7183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AD51258-F948-4B3D-A309-1C8C42A0B4CF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EAC36900-0C37-44E3-944B-9972D86B0126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7BB96A22-1CC1-45B8-8771-9E212E339759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86C63852-AB5A-448F-BDA2-DB5783E0DBE0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BDAEFDD2-B616-490A-86B0-1FF30D9E4B0F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5C9D5CCA-D6F6-4518-9D43-F9D86002ABCB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44860735-8BA3-47C0-B722-203941372DE5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968178B-0006-42D7-B520-A79CD40B2200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4106A6FB-7B38-49A8-ADAC-1BC76583C420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64EC46E9-3B81-47C5-83D2-8796945E933D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54A968BE-8264-4AC4-A9AD-18484624E1D0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68219131-9C95-4258-AADD-A1B29EADFDC3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BBC8D993-31F4-4869-B426-F440132EC186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E3CA0EBC-6A1F-49AE-8683-519F253DB987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E6E99032-FD0F-44C1-A576-375764CFCBB0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9836193A-D67C-4EE0-9308-0D1AEA3CEF0F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73" name="对象 72">
                <a:extLst>
                  <a:ext uri="{FF2B5EF4-FFF2-40B4-BE49-F238E27FC236}">
                    <a16:creationId xmlns:a16="http://schemas.microsoft.com/office/drawing/2014/main" id="{3168036F-2593-4B9F-84A4-2193D24C92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44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73" name="对象 72">
                            <a:extLst>
                              <a:ext uri="{FF2B5EF4-FFF2-40B4-BE49-F238E27FC236}">
                                <a16:creationId xmlns:a16="http://schemas.microsoft.com/office/drawing/2014/main" id="{3168036F-2593-4B9F-84A4-2193D24C92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2D4B02C-2E65-4F4A-BE65-217AF52F6BC8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0A350CE-5861-4155-BB38-1C7E9B1CE3A6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9193872-5946-4E55-B4B6-CC6A1A24E68E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9268AFA1-7CE5-4C30-9BA3-31DD1CC7C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9268AFA1-7CE5-4C30-9BA3-31DD1CC7C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2BF3A7C3-F8F8-4C31-A754-6599A9715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530537"/>
              </p:ext>
            </p:extLst>
          </p:nvPr>
        </p:nvGraphicFramePr>
        <p:xfrm>
          <a:off x="1608566" y="2337866"/>
          <a:ext cx="50688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7" imgW="2057400" imgH="355320" progId="Equation.DSMT4">
                  <p:embed/>
                </p:oleObj>
              </mc:Choice>
              <mc:Fallback>
                <p:oleObj name="Equation" r:id="rId7" imgW="2057400" imgH="355320" progId="Equation.DSMT4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2BF3A7C3-F8F8-4C31-A754-6599A9715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566" y="2337866"/>
                        <a:ext cx="5068887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0CB5FCA9-477D-44B6-914B-3AC7D8C4E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08204"/>
              </p:ext>
            </p:extLst>
          </p:nvPr>
        </p:nvGraphicFramePr>
        <p:xfrm>
          <a:off x="1747838" y="4913313"/>
          <a:ext cx="88868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Equation" r:id="rId9" imgW="3606480" imgH="368280" progId="Equation.DSMT4">
                  <p:embed/>
                </p:oleObj>
              </mc:Choice>
              <mc:Fallback>
                <p:oleObj name="Equation" r:id="rId9" imgW="3606480" imgH="368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0CB5FCA9-477D-44B6-914B-3AC7D8C4E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913313"/>
                        <a:ext cx="8886825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BE5A8D-8133-4607-BB7B-A96D0FF27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88975"/>
              </p:ext>
            </p:extLst>
          </p:nvPr>
        </p:nvGraphicFramePr>
        <p:xfrm>
          <a:off x="1610064" y="3574772"/>
          <a:ext cx="5975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Equation" r:id="rId11" imgW="2425680" imgH="393480" progId="Equation.DSMT4">
                  <p:embed/>
                </p:oleObj>
              </mc:Choice>
              <mc:Fallback>
                <p:oleObj name="Equation" r:id="rId11" imgW="2425680" imgH="393480" progId="Equation.DSMT4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2BF3A7C3-F8F8-4C31-A754-6599A9715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64" y="3574772"/>
                        <a:ext cx="5975350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026C2A3-EA95-4AE3-B7E7-717ECC425348}"/>
              </a:ext>
            </a:extLst>
          </p:cNvPr>
          <p:cNvSpPr txBox="1"/>
          <p:nvPr/>
        </p:nvSpPr>
        <p:spPr>
          <a:xfrm>
            <a:off x="4061629" y="5820953"/>
            <a:ext cx="240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05689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31D573-6060-42E5-B9F1-6A31EC5E4E60}"/>
              </a:ext>
            </a:extLst>
          </p:cNvPr>
          <p:cNvSpPr txBox="1"/>
          <p:nvPr/>
        </p:nvSpPr>
        <p:spPr>
          <a:xfrm>
            <a:off x="1710671" y="1697786"/>
            <a:ext cx="301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F966B99-736F-4F62-B29D-10ADFDDA7183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AD51258-F948-4B3D-A309-1C8C42A0B4CF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EAC36900-0C37-44E3-944B-9972D86B0126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7BB96A22-1CC1-45B8-8771-9E212E339759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86C63852-AB5A-448F-BDA2-DB5783E0DBE0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BDAEFDD2-B616-490A-86B0-1FF30D9E4B0F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5C9D5CCA-D6F6-4518-9D43-F9D86002ABCB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44860735-8BA3-47C0-B722-203941372DE5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968178B-0006-42D7-B520-A79CD40B2200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4106A6FB-7B38-49A8-ADAC-1BC76583C420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64EC46E9-3B81-47C5-83D2-8796945E933D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54A968BE-8264-4AC4-A9AD-18484624E1D0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68219131-9C95-4258-AADD-A1B29EADFDC3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BBC8D993-31F4-4869-B426-F440132EC186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E3CA0EBC-6A1F-49AE-8683-519F253DB987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E6E99032-FD0F-44C1-A576-375764CFCBB0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9836193A-D67C-4EE0-9308-0D1AEA3CEF0F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73" name="对象 72">
                <a:extLst>
                  <a:ext uri="{FF2B5EF4-FFF2-40B4-BE49-F238E27FC236}">
                    <a16:creationId xmlns:a16="http://schemas.microsoft.com/office/drawing/2014/main" id="{3168036F-2593-4B9F-84A4-2193D24C92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7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73" name="对象 72">
                            <a:extLst>
                              <a:ext uri="{FF2B5EF4-FFF2-40B4-BE49-F238E27FC236}">
                                <a16:creationId xmlns:a16="http://schemas.microsoft.com/office/drawing/2014/main" id="{3168036F-2593-4B9F-84A4-2193D24C92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2D4B02C-2E65-4F4A-BE65-217AF52F6BC8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0A350CE-5861-4155-BB38-1C7E9B1CE3A6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9193872-5946-4E55-B4B6-CC6A1A24E68E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9268AFA1-7CE5-4C30-9BA3-31DD1CC7C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9268AFA1-7CE5-4C30-9BA3-31DD1CC7C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C0443CE-C34B-4657-A7AC-F56C78D12E1E}"/>
              </a:ext>
            </a:extLst>
          </p:cNvPr>
          <p:cNvSpPr txBox="1"/>
          <p:nvPr/>
        </p:nvSpPr>
        <p:spPr>
          <a:xfrm>
            <a:off x="1710671" y="2315474"/>
            <a:ext cx="43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个导体边界上，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9E76A702-4496-4709-865B-F2764CED2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52922"/>
              </p:ext>
            </p:extLst>
          </p:nvPr>
        </p:nvGraphicFramePr>
        <p:xfrm>
          <a:off x="1228474" y="2721038"/>
          <a:ext cx="7693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7" imgW="3124080" imgH="393480" progId="Equation.DSMT4">
                  <p:embed/>
                </p:oleObj>
              </mc:Choice>
              <mc:Fallback>
                <p:oleObj name="Equation" r:id="rId7" imgW="3124080" imgH="393480" progId="Equation.DSMT4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2BF3A7C3-F8F8-4C31-A754-6599A9715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474" y="2721038"/>
                        <a:ext cx="7693025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F8D7990-1D09-45EE-BECA-11ABCBF2CD1F}"/>
              </a:ext>
            </a:extLst>
          </p:cNvPr>
          <p:cNvSpPr txBox="1"/>
          <p:nvPr/>
        </p:nvSpPr>
        <p:spPr>
          <a:xfrm>
            <a:off x="3862144" y="3821867"/>
            <a:ext cx="34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为什么可以提到前面？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4A283F-1424-47D8-B2F4-E8EA2D934978}"/>
              </a:ext>
            </a:extLst>
          </p:cNvPr>
          <p:cNvSpPr txBox="1"/>
          <p:nvPr/>
        </p:nvSpPr>
        <p:spPr>
          <a:xfrm>
            <a:off x="7360865" y="3795015"/>
            <a:ext cx="226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为什么等于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9B1BDF0-F04D-44A8-843E-EBBE04553918}"/>
              </a:ext>
            </a:extLst>
          </p:cNvPr>
          <p:cNvSpPr txBox="1"/>
          <p:nvPr/>
        </p:nvSpPr>
        <p:spPr>
          <a:xfrm>
            <a:off x="1710671" y="4244904"/>
            <a:ext cx="228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外边界上，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3D208D50-66B8-449E-A8A1-626016B88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12462"/>
              </p:ext>
            </p:extLst>
          </p:nvPr>
        </p:nvGraphicFramePr>
        <p:xfrm>
          <a:off x="1789113" y="4787900"/>
          <a:ext cx="5314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9" imgW="2158920" imgH="393480" progId="Equation.DSMT4">
                  <p:embed/>
                </p:oleObj>
              </mc:Choice>
              <mc:Fallback>
                <p:oleObj name="Equation" r:id="rId9" imgW="2158920" imgH="3934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9E76A702-4496-4709-865B-F2764CED2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787900"/>
                        <a:ext cx="5314950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600FA1D9-291E-48B6-B8C8-87430D87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85173"/>
              </p:ext>
            </p:extLst>
          </p:nvPr>
        </p:nvGraphicFramePr>
        <p:xfrm>
          <a:off x="1735570" y="5874327"/>
          <a:ext cx="9294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11" imgW="3771720" imgH="368280" progId="Equation.DSMT4">
                  <p:embed/>
                </p:oleObj>
              </mc:Choice>
              <mc:Fallback>
                <p:oleObj name="Equation" r:id="rId11" imgW="3771720" imgH="36828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0CB5FCA9-477D-44B6-914B-3AC7D8C4E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570" y="5874327"/>
                        <a:ext cx="92948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69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介质中含导体静电场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31D573-6060-42E5-B9F1-6A31EC5E4E60}"/>
              </a:ext>
            </a:extLst>
          </p:cNvPr>
          <p:cNvSpPr txBox="1"/>
          <p:nvPr/>
        </p:nvSpPr>
        <p:spPr>
          <a:xfrm>
            <a:off x="1710671" y="1697786"/>
            <a:ext cx="301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F966B99-736F-4F62-B29D-10ADFDDA7183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882511" y="986421"/>
            <a:chExt cx="2731085" cy="3132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AD51258-F948-4B3D-A309-1C8C42A0B4CF}"/>
                </a:ext>
              </a:extLst>
            </p:cNvPr>
            <p:cNvGrpSpPr/>
            <p:nvPr/>
          </p:nvGrpSpPr>
          <p:grpSpPr>
            <a:xfrm>
              <a:off x="8882511" y="986421"/>
              <a:ext cx="2731085" cy="3132085"/>
              <a:chOff x="8125273" y="2871469"/>
              <a:chExt cx="2731085" cy="31320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EAC36900-0C37-44E3-944B-9972D86B0126}"/>
                  </a:ext>
                </a:extLst>
              </p:cNvPr>
              <p:cNvGrpSpPr/>
              <p:nvPr/>
            </p:nvGrpSpPr>
            <p:grpSpPr>
              <a:xfrm>
                <a:off x="8125273" y="2871469"/>
                <a:ext cx="2731085" cy="3132085"/>
                <a:chOff x="8125273" y="2871469"/>
                <a:chExt cx="2731085" cy="3132085"/>
              </a:xfrm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7BB96A22-1CC1-45B8-8771-9E212E339759}"/>
                    </a:ext>
                  </a:extLst>
                </p:cNvPr>
                <p:cNvSpPr/>
                <p:nvPr/>
              </p:nvSpPr>
              <p:spPr>
                <a:xfrm>
                  <a:off x="8125273" y="2906922"/>
                  <a:ext cx="2731085" cy="3094108"/>
                </a:xfrm>
                <a:custGeom>
                  <a:avLst/>
                  <a:gdLst>
                    <a:gd name="connsiteX0" fmla="*/ 97183 w 2731085"/>
                    <a:gd name="connsiteY0" fmla="*/ 900697 h 3094108"/>
                    <a:gd name="connsiteX1" fmla="*/ 647252 w 2731085"/>
                    <a:gd name="connsiteY1" fmla="*/ 57734 h 3094108"/>
                    <a:gd name="connsiteX2" fmla="*/ 1883120 w 2731085"/>
                    <a:gd name="connsiteY2" fmla="*/ 250616 h 3094108"/>
                    <a:gd name="connsiteX3" fmla="*/ 2726083 w 2731085"/>
                    <a:gd name="connsiteY3" fmla="*/ 1665078 h 3094108"/>
                    <a:gd name="connsiteX4" fmla="*/ 2140295 w 2731085"/>
                    <a:gd name="connsiteY4" fmla="*/ 3029534 h 3094108"/>
                    <a:gd name="connsiteX5" fmla="*/ 368645 w 2731085"/>
                    <a:gd name="connsiteY5" fmla="*/ 2758072 h 3094108"/>
                    <a:gd name="connsiteX6" fmla="*/ 25745 w 2731085"/>
                    <a:gd name="connsiteY6" fmla="*/ 1743659 h 3094108"/>
                    <a:gd name="connsiteX7" fmla="*/ 97183 w 2731085"/>
                    <a:gd name="connsiteY7" fmla="*/ 900697 h 309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1085" h="3094108">
                      <a:moveTo>
                        <a:pt x="97183" y="900697"/>
                      </a:moveTo>
                      <a:cubicBezTo>
                        <a:pt x="200768" y="619709"/>
                        <a:pt x="349596" y="166081"/>
                        <a:pt x="647252" y="57734"/>
                      </a:cubicBezTo>
                      <a:cubicBezTo>
                        <a:pt x="944908" y="-50613"/>
                        <a:pt x="1536648" y="-17275"/>
                        <a:pt x="1883120" y="250616"/>
                      </a:cubicBezTo>
                      <a:cubicBezTo>
                        <a:pt x="2229592" y="518507"/>
                        <a:pt x="2683221" y="1201925"/>
                        <a:pt x="2726083" y="1665078"/>
                      </a:cubicBezTo>
                      <a:cubicBezTo>
                        <a:pt x="2768945" y="2128231"/>
                        <a:pt x="2533201" y="2847368"/>
                        <a:pt x="2140295" y="3029534"/>
                      </a:cubicBezTo>
                      <a:cubicBezTo>
                        <a:pt x="1747389" y="3211700"/>
                        <a:pt x="721070" y="2972384"/>
                        <a:pt x="368645" y="2758072"/>
                      </a:cubicBezTo>
                      <a:cubicBezTo>
                        <a:pt x="16220" y="2543760"/>
                        <a:pt x="73370" y="2049650"/>
                        <a:pt x="25745" y="1743659"/>
                      </a:cubicBezTo>
                      <a:cubicBezTo>
                        <a:pt x="-21880" y="1437668"/>
                        <a:pt x="-6402" y="1181685"/>
                        <a:pt x="97183" y="900697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86C63852-AB5A-448F-BDA2-DB5783E0DBE0}"/>
                    </a:ext>
                  </a:extLst>
                </p:cNvPr>
                <p:cNvSpPr/>
                <p:nvPr/>
              </p:nvSpPr>
              <p:spPr>
                <a:xfrm>
                  <a:off x="8393906" y="3164681"/>
                  <a:ext cx="1628775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BDAEFDD2-B616-490A-86B0-1FF30D9E4B0F}"/>
                    </a:ext>
                  </a:extLst>
                </p:cNvPr>
                <p:cNvSpPr/>
                <p:nvPr/>
              </p:nvSpPr>
              <p:spPr>
                <a:xfrm>
                  <a:off x="8244335" y="3488260"/>
                  <a:ext cx="2028810" cy="2598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5C9D5CCA-D6F6-4518-9D43-F9D86002ABCB}"/>
                    </a:ext>
                  </a:extLst>
                </p:cNvPr>
                <p:cNvSpPr/>
                <p:nvPr/>
              </p:nvSpPr>
              <p:spPr>
                <a:xfrm>
                  <a:off x="8193887" y="3748150"/>
                  <a:ext cx="2285993" cy="3253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44860735-8BA3-47C0-B722-203941372DE5}"/>
                    </a:ext>
                  </a:extLst>
                </p:cNvPr>
                <p:cNvSpPr/>
                <p:nvPr/>
              </p:nvSpPr>
              <p:spPr>
                <a:xfrm>
                  <a:off x="8143882" y="4073467"/>
                  <a:ext cx="2536024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968178B-0006-42D7-B520-A79CD40B2200}"/>
                    </a:ext>
                  </a:extLst>
                </p:cNvPr>
                <p:cNvSpPr/>
                <p:nvPr/>
              </p:nvSpPr>
              <p:spPr>
                <a:xfrm>
                  <a:off x="8193886" y="4466758"/>
                  <a:ext cx="2662471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4106A6FB-7B38-49A8-ADAC-1BC76583C420}"/>
                    </a:ext>
                  </a:extLst>
                </p:cNvPr>
                <p:cNvSpPr/>
                <p:nvPr/>
              </p:nvSpPr>
              <p:spPr>
                <a:xfrm>
                  <a:off x="8219378" y="4876000"/>
                  <a:ext cx="2636979" cy="390201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64EC46E9-3B81-47C5-83D2-8796945E933D}"/>
                    </a:ext>
                  </a:extLst>
                </p:cNvPr>
                <p:cNvSpPr/>
                <p:nvPr/>
              </p:nvSpPr>
              <p:spPr>
                <a:xfrm>
                  <a:off x="8393906" y="5436394"/>
                  <a:ext cx="2286001" cy="193819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54A968BE-8264-4AC4-A9AD-18484624E1D0}"/>
                    </a:ext>
                  </a:extLst>
                </p:cNvPr>
                <p:cNvSpPr/>
                <p:nvPr/>
              </p:nvSpPr>
              <p:spPr>
                <a:xfrm rot="15897342">
                  <a:off x="7836322" y="4180628"/>
                  <a:ext cx="3130886" cy="512568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68219131-9C95-4258-AADD-A1B29EADFDC3}"/>
                    </a:ext>
                  </a:extLst>
                </p:cNvPr>
                <p:cNvSpPr/>
                <p:nvPr/>
              </p:nvSpPr>
              <p:spPr>
                <a:xfrm rot="15897342">
                  <a:off x="8318699" y="4184633"/>
                  <a:ext cx="3106125" cy="531717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BBC8D993-31F4-4869-B426-F440132EC186}"/>
                    </a:ext>
                  </a:extLst>
                </p:cNvPr>
                <p:cNvSpPr/>
                <p:nvPr/>
              </p:nvSpPr>
              <p:spPr>
                <a:xfrm rot="15897342">
                  <a:off x="8994860" y="4220394"/>
                  <a:ext cx="2633637" cy="421922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E3CA0EBC-6A1F-49AE-8683-519F253DB987}"/>
                    </a:ext>
                  </a:extLst>
                </p:cNvPr>
                <p:cNvSpPr/>
                <p:nvPr/>
              </p:nvSpPr>
              <p:spPr>
                <a:xfrm rot="15897342">
                  <a:off x="7539212" y="4246275"/>
                  <a:ext cx="2898785" cy="55535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E6E99032-FD0F-44C1-A576-375764CFCBB0}"/>
                    </a:ext>
                  </a:extLst>
                </p:cNvPr>
                <p:cNvSpPr/>
                <p:nvPr/>
              </p:nvSpPr>
              <p:spPr>
                <a:xfrm rot="15897342">
                  <a:off x="7449381" y="4465110"/>
                  <a:ext cx="2379883" cy="430190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9836193A-D67C-4EE0-9308-0D1AEA3CEF0F}"/>
                    </a:ext>
                  </a:extLst>
                </p:cNvPr>
                <p:cNvSpPr/>
                <p:nvPr/>
              </p:nvSpPr>
              <p:spPr>
                <a:xfrm rot="15897342">
                  <a:off x="7550472" y="4683380"/>
                  <a:ext cx="1641786" cy="283134"/>
                </a:xfrm>
                <a:custGeom>
                  <a:avLst/>
                  <a:gdLst>
                    <a:gd name="connsiteX0" fmla="*/ 0 w 1628775"/>
                    <a:gd name="connsiteY0" fmla="*/ 185738 h 259890"/>
                    <a:gd name="connsiteX1" fmla="*/ 871538 w 1628775"/>
                    <a:gd name="connsiteY1" fmla="*/ 250032 h 259890"/>
                    <a:gd name="connsiteX2" fmla="*/ 1628775 w 1628775"/>
                    <a:gd name="connsiteY2" fmla="*/ 0 h 25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5" h="259890">
                      <a:moveTo>
                        <a:pt x="0" y="185738"/>
                      </a:moveTo>
                      <a:cubicBezTo>
                        <a:pt x="300038" y="233363"/>
                        <a:pt x="600076" y="280988"/>
                        <a:pt x="871538" y="250032"/>
                      </a:cubicBezTo>
                      <a:cubicBezTo>
                        <a:pt x="1143001" y="219076"/>
                        <a:pt x="1385888" y="109538"/>
                        <a:pt x="1628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73" name="对象 72">
                <a:extLst>
                  <a:ext uri="{FF2B5EF4-FFF2-40B4-BE49-F238E27FC236}">
                    <a16:creationId xmlns:a16="http://schemas.microsoft.com/office/drawing/2014/main" id="{3168036F-2593-4B9F-84A4-2193D24C92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58760" y="3294626"/>
              <a:ext cx="366713" cy="506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4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73" name="对象 72">
                            <a:extLst>
                              <a:ext uri="{FF2B5EF4-FFF2-40B4-BE49-F238E27FC236}">
                                <a16:creationId xmlns:a16="http://schemas.microsoft.com/office/drawing/2014/main" id="{3168036F-2593-4B9F-84A4-2193D24C92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8760" y="3294626"/>
                            <a:ext cx="366713" cy="5064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2D4B02C-2E65-4F4A-BE65-217AF52F6BC8}"/>
                </a:ext>
              </a:extLst>
            </p:cNvPr>
            <p:cNvSpPr/>
            <p:nvPr/>
          </p:nvSpPr>
          <p:spPr>
            <a:xfrm>
              <a:off x="9469097" y="1584723"/>
              <a:ext cx="44582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0A350CE-5861-4155-BB38-1C7E9B1CE3A6}"/>
                </a:ext>
              </a:extLst>
            </p:cNvPr>
            <p:cNvSpPr/>
            <p:nvPr/>
          </p:nvSpPr>
          <p:spPr>
            <a:xfrm>
              <a:off x="9322192" y="3077805"/>
              <a:ext cx="1122406" cy="538991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9193872-5946-4E55-B4B6-CC6A1A24E68E}"/>
                </a:ext>
              </a:extLst>
            </p:cNvPr>
            <p:cNvSpPr/>
            <p:nvPr/>
          </p:nvSpPr>
          <p:spPr>
            <a:xfrm rot="4584058">
              <a:off x="10739924" y="1885477"/>
              <a:ext cx="408557" cy="852519"/>
            </a:xfrm>
            <a:custGeom>
              <a:avLst/>
              <a:gdLst>
                <a:gd name="connsiteX0" fmla="*/ 2243 w 445826"/>
                <a:gd name="connsiteY0" fmla="*/ 338279 h 538991"/>
                <a:gd name="connsiteX1" fmla="*/ 252274 w 445826"/>
                <a:gd name="connsiteY1" fmla="*/ 2523 h 538991"/>
                <a:gd name="connsiteX2" fmla="*/ 445155 w 445826"/>
                <a:gd name="connsiteY2" fmla="*/ 202548 h 538991"/>
                <a:gd name="connsiteX3" fmla="*/ 309424 w 445826"/>
                <a:gd name="connsiteY3" fmla="*/ 531160 h 538991"/>
                <a:gd name="connsiteX4" fmla="*/ 137974 w 445826"/>
                <a:gd name="connsiteY4" fmla="*/ 431148 h 538991"/>
                <a:gd name="connsiteX5" fmla="*/ 2243 w 445826"/>
                <a:gd name="connsiteY5" fmla="*/ 338279 h 53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26" h="538991">
                  <a:moveTo>
                    <a:pt x="2243" y="338279"/>
                  </a:moveTo>
                  <a:cubicBezTo>
                    <a:pt x="21293" y="266841"/>
                    <a:pt x="178455" y="25145"/>
                    <a:pt x="252274" y="2523"/>
                  </a:cubicBezTo>
                  <a:cubicBezTo>
                    <a:pt x="326093" y="-20099"/>
                    <a:pt x="435630" y="114442"/>
                    <a:pt x="445155" y="202548"/>
                  </a:cubicBezTo>
                  <a:cubicBezTo>
                    <a:pt x="454680" y="290654"/>
                    <a:pt x="360621" y="493060"/>
                    <a:pt x="309424" y="531160"/>
                  </a:cubicBezTo>
                  <a:cubicBezTo>
                    <a:pt x="258227" y="569260"/>
                    <a:pt x="185599" y="457342"/>
                    <a:pt x="137974" y="431148"/>
                  </a:cubicBezTo>
                  <a:cubicBezTo>
                    <a:pt x="90349" y="404954"/>
                    <a:pt x="-16807" y="409717"/>
                    <a:pt x="2243" y="338279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9268AFA1-7CE5-4C30-9BA3-31DD1CC7C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607" y="1686727"/>
          <a:ext cx="198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9268AFA1-7CE5-4C30-9BA3-31DD1CC7C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3607" y="1686727"/>
                        <a:ext cx="19843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274B99A-0DAD-4D9C-B1A1-7365289AE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37117"/>
              </p:ext>
            </p:extLst>
          </p:nvPr>
        </p:nvGraphicFramePr>
        <p:xfrm>
          <a:off x="2272547" y="2535527"/>
          <a:ext cx="3317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Equation" r:id="rId7" imgW="1346040" imgH="393480" progId="Equation.DSMT4">
                  <p:embed/>
                </p:oleObj>
              </mc:Choice>
              <mc:Fallback>
                <p:oleObj name="Equation" r:id="rId7" imgW="134604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47" y="2535527"/>
                        <a:ext cx="3317875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F7E4954-4312-4C67-BA83-A080F049D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18393"/>
              </p:ext>
            </p:extLst>
          </p:nvPr>
        </p:nvGraphicFramePr>
        <p:xfrm>
          <a:off x="2393178" y="3559645"/>
          <a:ext cx="1190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D1D0EF0A-62A0-4B94-A8D9-C2AD7B999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78" y="3559645"/>
                        <a:ext cx="1190625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F2D63027-BB8B-472C-BCF9-89A53D3D5160}"/>
              </a:ext>
            </a:extLst>
          </p:cNvPr>
          <p:cNvGrpSpPr/>
          <p:nvPr/>
        </p:nvGrpSpPr>
        <p:grpSpPr>
          <a:xfrm>
            <a:off x="2393178" y="4366433"/>
            <a:ext cx="4873374" cy="461665"/>
            <a:chOff x="2041776" y="4253520"/>
            <a:chExt cx="4873374" cy="46166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86A783C-B793-4FE7-A337-D13742A258E5}"/>
                </a:ext>
              </a:extLst>
            </p:cNvPr>
            <p:cNvSpPr txBox="1"/>
            <p:nvPr/>
          </p:nvSpPr>
          <p:spPr>
            <a:xfrm>
              <a:off x="2041776" y="4253520"/>
              <a:ext cx="487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可知，   为常量，与空间坐标无关</a:t>
              </a: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45CBED8F-192B-457D-A3E3-6ED35DC7B3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3176"/>
                </p:ext>
              </p:extLst>
            </p:nvPr>
          </p:nvGraphicFramePr>
          <p:xfrm>
            <a:off x="2940845" y="4308785"/>
            <a:ext cx="3444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8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D5B6CABE-D703-41BF-91FE-34180C8EF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845" y="4308785"/>
                          <a:ext cx="344487" cy="406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B75295D-BFD4-4A93-BF3E-148A2B96E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8790"/>
              </p:ext>
            </p:extLst>
          </p:nvPr>
        </p:nvGraphicFramePr>
        <p:xfrm>
          <a:off x="2393178" y="5066647"/>
          <a:ext cx="3092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13" imgW="1143000" imgH="241200" progId="Equation.DSMT4">
                  <p:embed/>
                </p:oleObj>
              </mc:Choice>
              <mc:Fallback>
                <p:oleObj name="Equation" r:id="rId13" imgW="114300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8A7281B6-7B0E-4F87-92D4-96CF16817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78" y="5066647"/>
                        <a:ext cx="3092450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8E48A4F2-5672-4607-90D0-8BA6E8CA2185}"/>
              </a:ext>
            </a:extLst>
          </p:cNvPr>
          <p:cNvSpPr txBox="1"/>
          <p:nvPr/>
        </p:nvSpPr>
        <p:spPr>
          <a:xfrm>
            <a:off x="2403902" y="5917826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所以，电场唯一解，得证</a:t>
            </a:r>
          </a:p>
        </p:txBody>
      </p:sp>
    </p:spTree>
    <p:extLst>
      <p:ext uri="{BB962C8B-B14F-4D97-AF65-F5344CB8AC3E}">
        <p14:creationId xmlns:p14="http://schemas.microsoft.com/office/powerpoint/2010/main" val="37732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E8F6E8-8126-45C2-9F68-EFB69F83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2" y="1541433"/>
            <a:ext cx="6737696" cy="11176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C9D01-B682-4D1E-8FD8-EF373FF0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12" y="3176826"/>
            <a:ext cx="3208901" cy="2901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B04D44-D19D-42CD-9BDD-5FC7B37E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50" y="3479006"/>
            <a:ext cx="4375375" cy="217816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03FB14F-2845-4E7D-BD82-CA43907FC2A5}"/>
              </a:ext>
            </a:extLst>
          </p:cNvPr>
          <p:cNvSpPr txBox="1"/>
          <p:nvPr/>
        </p:nvSpPr>
        <p:spPr>
          <a:xfrm>
            <a:off x="4090744" y="2838215"/>
            <a:ext cx="458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分析是否满足唯一性定理？</a:t>
            </a:r>
          </a:p>
        </p:txBody>
      </p:sp>
    </p:spTree>
    <p:extLst>
      <p:ext uri="{BB962C8B-B14F-4D97-AF65-F5344CB8AC3E}">
        <p14:creationId xmlns:p14="http://schemas.microsoft.com/office/powerpoint/2010/main" val="159141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415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3C8C820-CACD-42EF-B9EA-6B4C107633B0}"/>
              </a:ext>
            </a:extLst>
          </p:cNvPr>
          <p:cNvGrpSpPr/>
          <p:nvPr/>
        </p:nvGrpSpPr>
        <p:grpSpPr>
          <a:xfrm>
            <a:off x="514350" y="1952474"/>
            <a:ext cx="6421707" cy="3416877"/>
            <a:chOff x="592931" y="2171700"/>
            <a:chExt cx="6421707" cy="341687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89FF95E-9AA0-45B2-8FE3-AFB891D1E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09" y="2171700"/>
              <a:ext cx="6110729" cy="341687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FD0E13F-BD32-4A77-84CE-62370DB3A8E6}"/>
                </a:ext>
              </a:extLst>
            </p:cNvPr>
            <p:cNvSpPr/>
            <p:nvPr/>
          </p:nvSpPr>
          <p:spPr>
            <a:xfrm>
              <a:off x="592931" y="2193131"/>
              <a:ext cx="174307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F2B006E-F771-4F21-896D-455F7388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35" y="42481"/>
            <a:ext cx="4132358" cy="32321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0C5851-060B-4CBF-B420-A49C9BC5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000" y="3353233"/>
            <a:ext cx="4132358" cy="34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143740" y="146620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作业讲解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65AFF9-DF42-4320-B6F3-6383C97B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3" y="653815"/>
            <a:ext cx="7144007" cy="21957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D73764-9557-421E-8384-DE120DA23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3" y="3131312"/>
            <a:ext cx="8275835" cy="299571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ED4510FA-B4E9-46C4-BE3D-52D79AD95212}"/>
              </a:ext>
            </a:extLst>
          </p:cNvPr>
          <p:cNvSpPr/>
          <p:nvPr/>
        </p:nvSpPr>
        <p:spPr>
          <a:xfrm>
            <a:off x="9679781" y="1407318"/>
            <a:ext cx="1821657" cy="18216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52A96D-40B5-4DE1-8B52-9CC0926B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21389"/>
              </p:ext>
            </p:extLst>
          </p:nvPr>
        </p:nvGraphicFramePr>
        <p:xfrm>
          <a:off x="9854803" y="1832371"/>
          <a:ext cx="14716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5" imgW="596880" imgH="393480" progId="Equation.DSMT4">
                  <p:embed/>
                </p:oleObj>
              </mc:Choice>
              <mc:Fallback>
                <p:oleObj name="Equation" r:id="rId5" imgW="596880" imgH="393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F7E4954-4312-4C67-BA83-A080F049D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803" y="1832371"/>
                        <a:ext cx="1471612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30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V</a:t>
            </a:r>
            <a:r>
              <a:rPr lang="zh-CN" altLang="en-US" sz="2400" dirty="0"/>
              <a:t>内介质不均匀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CE672-C153-4531-B361-528968C8D000}"/>
              </a:ext>
            </a:extLst>
          </p:cNvPr>
          <p:cNvSpPr txBox="1"/>
          <p:nvPr/>
        </p:nvSpPr>
        <p:spPr>
          <a:xfrm>
            <a:off x="1918855" y="3146861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每个分区内泊松方程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7753E4-A291-4542-974A-E87F6741BE3C}"/>
              </a:ext>
            </a:extLst>
          </p:cNvPr>
          <p:cNvSpPr txBox="1"/>
          <p:nvPr/>
        </p:nvSpPr>
        <p:spPr>
          <a:xfrm>
            <a:off x="2536571" y="2209641"/>
            <a:ext cx="610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根据介质分布情况，将</a:t>
            </a:r>
            <a:r>
              <a:rPr lang="en-US" altLang="zh-CN" sz="2400" dirty="0"/>
              <a:t>V</a:t>
            </a:r>
            <a:r>
              <a:rPr lang="zh-CN" altLang="en-US" sz="2400" dirty="0"/>
              <a:t>分成若干区域，每个分域内部介质均匀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B04D77A-5315-4BAF-AEF7-0535BD255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9924"/>
              </p:ext>
            </p:extLst>
          </p:nvPr>
        </p:nvGraphicFramePr>
        <p:xfrm>
          <a:off x="2611582" y="3488260"/>
          <a:ext cx="20605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5"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6FD3A8E-9894-4568-9271-125B31D7E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82" y="3488260"/>
                        <a:ext cx="2060575" cy="1238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439748C-1FAA-403A-A12F-208B1603DC47}"/>
              </a:ext>
            </a:extLst>
          </p:cNvPr>
          <p:cNvSpPr txBox="1"/>
          <p:nvPr/>
        </p:nvSpPr>
        <p:spPr>
          <a:xfrm>
            <a:off x="1918855" y="4606541"/>
            <a:ext cx="610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分区和分区之间的边界条件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62F2AF7-8D1D-4B00-A441-C46ABB637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311978"/>
              </p:ext>
            </p:extLst>
          </p:nvPr>
        </p:nvGraphicFramePr>
        <p:xfrm>
          <a:off x="2611582" y="5129213"/>
          <a:ext cx="1127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6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8CB761-BEAB-49C1-B6E7-CE75D1F6A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82" y="5129213"/>
                        <a:ext cx="11271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10FBB5E-BFCA-4CBE-A6FE-8187116CC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64717"/>
              </p:ext>
            </p:extLst>
          </p:nvPr>
        </p:nvGraphicFramePr>
        <p:xfrm>
          <a:off x="2611582" y="5610225"/>
          <a:ext cx="2647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7" name="Equation" r:id="rId7" imgW="977760" imgH="419040" progId="Equation.DSMT4">
                  <p:embed/>
                </p:oleObj>
              </mc:Choice>
              <mc:Fallback>
                <p:oleObj name="Equation" r:id="rId7" imgW="977760" imgH="4190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FAAA1784-979A-4308-B496-4F63E82B0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82" y="5610225"/>
                        <a:ext cx="2647950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0DD2DF16-039E-4E90-819C-554B4EF1EAB8}"/>
              </a:ext>
            </a:extLst>
          </p:cNvPr>
          <p:cNvSpPr txBox="1"/>
          <p:nvPr/>
        </p:nvSpPr>
        <p:spPr>
          <a:xfrm>
            <a:off x="6008882" y="983673"/>
            <a:ext cx="442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提问，为什么需要唯一性定理？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9EB53E-6543-4013-A35A-75801F02047B}"/>
              </a:ext>
            </a:extLst>
          </p:cNvPr>
          <p:cNvGrpSpPr/>
          <p:nvPr/>
        </p:nvGrpSpPr>
        <p:grpSpPr>
          <a:xfrm>
            <a:off x="8125273" y="2871469"/>
            <a:ext cx="2731085" cy="3132085"/>
            <a:chOff x="8125273" y="2871469"/>
            <a:chExt cx="2731085" cy="31320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F17F584-7E91-49A6-957B-59C515DAF648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BFEBF2-563B-48EA-A3E3-723314FBE820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820EA9FC-B3A8-4505-8C48-3E1DE5983590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909FC012-C9A4-4677-BDD4-35B9955A939C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36EDEC6-65B4-4C70-A954-6EC5FF00EFC7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568C517A-12C2-461E-8314-D46515199A20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2D5B70D-CF89-461A-BED4-66B347B5A723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62ED3CB8-CB89-43F9-A209-E9F92E40772D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B756664B-DF8B-42A2-B17C-7A18FF174DB5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2F0D82C-ADBB-4FB2-8EF2-316369BE6FA5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97EF797A-1862-4C49-9A93-C160083C43BA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10835E5-0C3F-4D59-9561-CB2E6B1BA49D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D93FBE0-944E-476A-B969-0C93A794823B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F3D0A8EA-5782-434C-B231-453DFBF1A92B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516284D-4E6E-4D10-B049-D743820F3F49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BF8AA572-D9FF-4C4D-83B7-474091C77B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541247"/>
                </p:ext>
              </p:extLst>
            </p:nvPr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8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C813C1C3-8F3C-4129-B89E-B1D005B1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EF917297-0FC3-4FAD-866D-DC7B32C739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258778"/>
                </p:ext>
              </p:extLst>
            </p:nvPr>
          </p:nvGraphicFramePr>
          <p:xfrm>
            <a:off x="9717088" y="4310063"/>
            <a:ext cx="366712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9" name="Equation" r:id="rId11" imgW="164880" imgH="241200" progId="Equation.DSMT4">
                    <p:embed/>
                  </p:oleObj>
                </mc:Choice>
                <mc:Fallback>
                  <p:oleObj name="Equation" r:id="rId11" imgW="164880" imgH="24120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BF8AA572-D9FF-4C4D-83B7-474091C77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7088" y="4310063"/>
                          <a:ext cx="366712" cy="534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143740" y="146620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作业讲解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A80451-9E08-45EC-9017-84B2384F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70" y="3246708"/>
            <a:ext cx="6343001" cy="36112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F68B95-4A22-419C-A8F7-ECBA1D48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08" y="146620"/>
            <a:ext cx="8275835" cy="29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143740" y="146620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作业讲解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A80451-9E08-45EC-9017-84B2384F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" y="898500"/>
            <a:ext cx="4211793" cy="2397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FB8E80-69FD-4C41-9A9B-417F6415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34" y="83671"/>
            <a:ext cx="7277474" cy="5804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826BB7-108F-4B2F-91E7-D0458BD3B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330" y="5887869"/>
            <a:ext cx="6597989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143740" y="146620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作业讲解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85D68-2013-4EB0-BDCF-0D98DF80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4" y="608285"/>
            <a:ext cx="9506950" cy="4942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A9D28F-26F4-493A-8ECD-63567254A7CA}"/>
              </a:ext>
            </a:extLst>
          </p:cNvPr>
          <p:cNvSpPr txBox="1"/>
          <p:nvPr/>
        </p:nvSpPr>
        <p:spPr>
          <a:xfrm>
            <a:off x="4762256" y="5781521"/>
            <a:ext cx="458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另一种方法？</a:t>
            </a:r>
          </a:p>
        </p:txBody>
      </p:sp>
    </p:spTree>
    <p:extLst>
      <p:ext uri="{BB962C8B-B14F-4D97-AF65-F5344CB8AC3E}">
        <p14:creationId xmlns:p14="http://schemas.microsoft.com/office/powerpoint/2010/main" val="9880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A82650-EB19-4F55-A508-FA749BAED6BA}"/>
              </a:ext>
            </a:extLst>
          </p:cNvPr>
          <p:cNvGrpSpPr/>
          <p:nvPr/>
        </p:nvGrpSpPr>
        <p:grpSpPr>
          <a:xfrm>
            <a:off x="2443212" y="2061669"/>
            <a:ext cx="5298245" cy="880634"/>
            <a:chOff x="2443212" y="2061669"/>
            <a:chExt cx="5298245" cy="8806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5A8A18E-F359-437A-A0C4-373F9FDC060A}"/>
                </a:ext>
              </a:extLst>
            </p:cNvPr>
            <p:cNvGrpSpPr/>
            <p:nvPr/>
          </p:nvGrpSpPr>
          <p:grpSpPr>
            <a:xfrm>
              <a:off x="2443212" y="2210093"/>
              <a:ext cx="5298245" cy="583786"/>
              <a:chOff x="2443212" y="2210093"/>
              <a:chExt cx="5298245" cy="58378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783FBB-1510-4CEE-B4E4-F3F8AE04E94B}"/>
                  </a:ext>
                </a:extLst>
              </p:cNvPr>
              <p:cNvSpPr/>
              <p:nvPr/>
            </p:nvSpPr>
            <p:spPr>
              <a:xfrm>
                <a:off x="2443212" y="2424547"/>
                <a:ext cx="5298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zh-CN" altLang="en-US" dirty="0"/>
                  <a:t>的边界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给定        或            ，则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内电场唯一确定</a:t>
                </a:r>
              </a:p>
            </p:txBody>
          </p:sp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312E9363-9B4D-4476-911E-3822395BAC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7730717"/>
                  </p:ext>
                </p:extLst>
              </p:nvPr>
            </p:nvGraphicFramePr>
            <p:xfrm>
              <a:off x="3947319" y="2210093"/>
              <a:ext cx="524669" cy="583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68" name="Equation" r:id="rId3" imgW="228600" imgH="253800" progId="Equation.DSMT4">
                      <p:embed/>
                    </p:oleObj>
                  </mc:Choice>
                  <mc:Fallback>
                    <p:oleObj name="Equation" r:id="rId3" imgW="228600" imgH="253800" progId="Equation.DSMT4">
                      <p:embed/>
                      <p:pic>
                        <p:nvPicPr>
                          <p:cNvPr id="30" name="对象 29">
                            <a:extLst>
                              <a:ext uri="{FF2B5EF4-FFF2-40B4-BE49-F238E27FC236}">
                                <a16:creationId xmlns:a16="http://schemas.microsoft.com/office/drawing/2014/main" id="{562F2AF7-8D1D-4B00-A441-C46ABB637A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7319" y="2210093"/>
                            <a:ext cx="524669" cy="58378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8D6464C-7612-469D-8C2A-4DE90E0A03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119027"/>
                </p:ext>
              </p:extLst>
            </p:nvPr>
          </p:nvGraphicFramePr>
          <p:xfrm>
            <a:off x="4764277" y="2061669"/>
            <a:ext cx="656113" cy="880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9" name="Equation" r:id="rId5" imgW="330120" imgH="444240" progId="Equation.DSMT4">
                    <p:embed/>
                  </p:oleObj>
                </mc:Choice>
                <mc:Fallback>
                  <p:oleObj name="Equation" r:id="rId5" imgW="330120" imgH="44424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F10FBB5E-BFCA-4CBE-A6FE-8187116CC8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277" y="2061669"/>
                          <a:ext cx="656113" cy="8806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918855" y="2983888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77BF6-16DE-4073-B060-DA0EAA51DDA8}"/>
              </a:ext>
            </a:extLst>
          </p:cNvPr>
          <p:cNvGrpSpPr/>
          <p:nvPr/>
        </p:nvGrpSpPr>
        <p:grpSpPr>
          <a:xfrm>
            <a:off x="2443212" y="3557889"/>
            <a:ext cx="5076644" cy="506233"/>
            <a:chOff x="2174262" y="4806220"/>
            <a:chExt cx="5076644" cy="506233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13A6DD10-0326-4583-9A6D-7EB3B07E86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846407"/>
                </p:ext>
              </p:extLst>
            </p:nvPr>
          </p:nvGraphicFramePr>
          <p:xfrm>
            <a:off x="3335338" y="4806220"/>
            <a:ext cx="40957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0" name="Equation" r:id="rId7" imgW="177480" imgH="203040" progId="Equation.DSMT4">
                    <p:embed/>
                  </p:oleObj>
                </mc:Choice>
                <mc:Fallback>
                  <p:oleObj name="Equation" r:id="rId7" imgW="177480" imgH="20304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312E9363-9B4D-4476-911E-3822395BAC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338" y="4806220"/>
                          <a:ext cx="409575" cy="468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41B01E-8AC9-43D4-A783-4393137CE4EB}"/>
                </a:ext>
              </a:extLst>
            </p:cNvPr>
            <p:cNvSpPr txBox="1"/>
            <p:nvPr/>
          </p:nvSpPr>
          <p:spPr>
            <a:xfrm>
              <a:off x="2174262" y="4850788"/>
              <a:ext cx="5076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设不同       和       均满足泊松方程 </a:t>
              </a: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B9F8109-A1E1-4FE2-95AE-8866FEB45D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719222"/>
                </p:ext>
              </p:extLst>
            </p:nvPr>
          </p:nvGraphicFramePr>
          <p:xfrm>
            <a:off x="4188221" y="4822708"/>
            <a:ext cx="4381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1"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13A6DD10-0326-4583-9A6D-7EB3B07E8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221" y="4822708"/>
                          <a:ext cx="438150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8E42D3C-BFC5-40C8-AF1D-FE485518AE69}"/>
              </a:ext>
            </a:extLst>
          </p:cNvPr>
          <p:cNvSpPr txBox="1"/>
          <p:nvPr/>
        </p:nvSpPr>
        <p:spPr>
          <a:xfrm>
            <a:off x="2443212" y="4263666"/>
            <a:ext cx="47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令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48FB88F-8555-48F2-BC31-F37167393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2235"/>
              </p:ext>
            </p:extLst>
          </p:nvPr>
        </p:nvGraphicFramePr>
        <p:xfrm>
          <a:off x="3086894" y="4221026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2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62F2AF7-8D1D-4B00-A441-C46ABB637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894" y="4221026"/>
                        <a:ext cx="1720850" cy="50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60F0D83A-33E1-4C6B-9294-FA0F984078EA}"/>
              </a:ext>
            </a:extLst>
          </p:cNvPr>
          <p:cNvSpPr txBox="1"/>
          <p:nvPr/>
        </p:nvSpPr>
        <p:spPr>
          <a:xfrm>
            <a:off x="2471837" y="4872700"/>
            <a:ext cx="190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内，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813C1C3-8F3C-4129-B89E-B1D005B1A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30278"/>
              </p:ext>
            </p:extLst>
          </p:nvPr>
        </p:nvGraphicFramePr>
        <p:xfrm>
          <a:off x="2644775" y="5334000"/>
          <a:ext cx="21304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3" name="Equation" r:id="rId13" imgW="787320" imgH="457200" progId="Equation.DSMT4">
                  <p:embed/>
                </p:oleObj>
              </mc:Choice>
              <mc:Fallback>
                <p:oleObj name="Equation" r:id="rId13" imgW="787320" imgH="457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B04D77A-5315-4BAF-AEF7-0535BD255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5334000"/>
                        <a:ext cx="2130425" cy="1238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50E3B7-11B2-4100-B4BF-5757F76F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12700"/>
              </p:ext>
            </p:extLst>
          </p:nvPr>
        </p:nvGraphicFramePr>
        <p:xfrm>
          <a:off x="5218114" y="5350669"/>
          <a:ext cx="21986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4" name="Equation" r:id="rId15" imgW="812520" imgH="457200" progId="Equation.DSMT4">
                  <p:embed/>
                </p:oleObj>
              </mc:Choice>
              <mc:Fallback>
                <p:oleObj name="Equation" r:id="rId15" imgW="812520" imgH="457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813C1C3-8F3C-4129-B89E-B1D005B1A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4" y="5350669"/>
                        <a:ext cx="2198688" cy="1238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BFCEF2-EE4B-446A-B943-D80BDD5E67A1}"/>
              </a:ext>
            </a:extLst>
          </p:cNvPr>
          <p:cNvGrpSpPr/>
          <p:nvPr/>
        </p:nvGrpSpPr>
        <p:grpSpPr>
          <a:xfrm>
            <a:off x="8125273" y="2871469"/>
            <a:ext cx="2731085" cy="3132085"/>
            <a:chOff x="8125273" y="2871469"/>
            <a:chExt cx="2731085" cy="313208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2EF4E2D-E9A7-4E3E-86BA-EF81A6891DA1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CC7B087-2F10-435A-885B-E4540DB1833C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DC7665-3C4B-46F4-BB5B-2689794EC782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75EC503-46EE-45AD-ADC0-E0CC385A7234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9BA8D5FD-5385-4309-AC1A-CF69BA0260BB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DF30BDBE-ECA5-4AA7-80D8-83AF15E9C1EA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3909E2F-FEDF-41E8-B2E7-327FC43283F6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B88B394-9D03-476A-B43D-ED748ECF3F2C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FEDD1F40-9CB4-4470-9010-EBEB1233F67E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1572E90-6B6E-4890-8269-F1AF784D4FB2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83F856C-6CF7-46E9-8563-FFC5EF527BA2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868198FC-9755-4F0E-AE79-05E3466CC32C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9DE9B09-6111-4FCC-81FE-7C9212AD1CBB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3BD31A3-133F-40BA-8237-DB668BCC7A44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313DEB2-20E4-4771-B762-39D3305C57A3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BA59582B-C9B8-4595-A35A-A607E784D4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26802"/>
                </p:ext>
              </p:extLst>
            </p:nvPr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5" name="Equation" r:id="rId17" imgW="152280" imgH="228600" progId="Equation.DSMT4">
                    <p:embed/>
                  </p:oleObj>
                </mc:Choice>
                <mc:Fallback>
                  <p:oleObj name="Equation" r:id="rId17" imgW="152280" imgH="22860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BF8AA572-D9FF-4C4D-83B7-474091C77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00DA7E4A-F39A-4BE2-B6AB-36832F3508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11669"/>
                </p:ext>
              </p:extLst>
            </p:nvPr>
          </p:nvGraphicFramePr>
          <p:xfrm>
            <a:off x="9717088" y="4310063"/>
            <a:ext cx="366712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6" name="Equation" r:id="rId19" imgW="164880" imgH="241200" progId="Equation.DSMT4">
                    <p:embed/>
                  </p:oleObj>
                </mc:Choice>
                <mc:Fallback>
                  <p:oleObj name="Equation" r:id="rId19" imgW="164880" imgH="2412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EF917297-0FC3-4FAD-866D-DC7B32C73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7088" y="4310063"/>
                          <a:ext cx="366712" cy="534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424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F0D83A-33E1-4C6B-9294-FA0F984078EA}"/>
              </a:ext>
            </a:extLst>
          </p:cNvPr>
          <p:cNvSpPr txBox="1"/>
          <p:nvPr/>
        </p:nvSpPr>
        <p:spPr>
          <a:xfrm>
            <a:off x="2211435" y="2272375"/>
            <a:ext cx="190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内，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813C1C3-8F3C-4129-B89E-B1D005B1A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20688"/>
              </p:ext>
            </p:extLst>
          </p:nvPr>
        </p:nvGraphicFramePr>
        <p:xfrm>
          <a:off x="2293937" y="2868945"/>
          <a:ext cx="3641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8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813C1C3-8F3C-4129-B89E-B1D005B1A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7" y="2868945"/>
                        <a:ext cx="3641725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CF44498-C0D7-4D7B-A309-651B30582247}"/>
              </a:ext>
            </a:extLst>
          </p:cNvPr>
          <p:cNvSpPr txBox="1"/>
          <p:nvPr/>
        </p:nvSpPr>
        <p:spPr>
          <a:xfrm>
            <a:off x="2293937" y="3640770"/>
            <a:ext cx="243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在分区交界面上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2B45609-312E-495B-A165-E1DFFCC40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70215"/>
              </p:ext>
            </p:extLst>
          </p:nvPr>
        </p:nvGraphicFramePr>
        <p:xfrm>
          <a:off x="2384425" y="4173356"/>
          <a:ext cx="1127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9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62F2AF7-8D1D-4B00-A441-C46ABB637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173356"/>
                        <a:ext cx="11271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5BA4C5C-8F3E-4DF6-A989-566305B19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27280"/>
              </p:ext>
            </p:extLst>
          </p:nvPr>
        </p:nvGraphicFramePr>
        <p:xfrm>
          <a:off x="2384425" y="4839589"/>
          <a:ext cx="2647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0" name="Equation" r:id="rId7" imgW="977760" imgH="419040" progId="Equation.DSMT4">
                  <p:embed/>
                </p:oleObj>
              </mc:Choice>
              <mc:Fallback>
                <p:oleObj name="Equation" r:id="rId7" imgW="977760" imgH="4190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10FBB5E-BFCA-4CBE-A6FE-8187116CC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839589"/>
                        <a:ext cx="2647950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F1F14B1-DA1E-4B31-9EF5-172894C60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49356"/>
              </p:ext>
            </p:extLst>
          </p:nvPr>
        </p:nvGraphicFramePr>
        <p:xfrm>
          <a:off x="5778500" y="4173356"/>
          <a:ext cx="11588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1" name="Equation" r:id="rId9" imgW="469800" imgH="241200" progId="Equation.DSMT4">
                  <p:embed/>
                </p:oleObj>
              </mc:Choice>
              <mc:Fallback>
                <p:oleObj name="Equation" r:id="rId9" imgW="46980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2B45609-312E-495B-A165-E1DFFCC40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173356"/>
                        <a:ext cx="115887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24D8BFA-B9B2-4915-ADFE-6E2E85F8B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05675"/>
              </p:ext>
            </p:extLst>
          </p:nvPr>
        </p:nvGraphicFramePr>
        <p:xfrm>
          <a:off x="5684838" y="4839589"/>
          <a:ext cx="2647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2" name="Equation" r:id="rId11" imgW="977760" imgH="419040" progId="Equation.DSMT4">
                  <p:embed/>
                </p:oleObj>
              </mc:Choice>
              <mc:Fallback>
                <p:oleObj name="Equation" r:id="rId11" imgW="97776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5BA4C5C-8F3E-4DF6-A989-566305B19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4839589"/>
                        <a:ext cx="2647950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3FA84BE-B4A1-4D0B-BC89-900D53102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10295"/>
              </p:ext>
            </p:extLst>
          </p:nvPr>
        </p:nvGraphicFramePr>
        <p:xfrm>
          <a:off x="9665042" y="4102435"/>
          <a:ext cx="1127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3" name="Equation" r:id="rId13" imgW="457200" imgH="241200" progId="Equation.DSMT4">
                  <p:embed/>
                </p:oleObj>
              </mc:Choice>
              <mc:Fallback>
                <p:oleObj name="Equation" r:id="rId13" imgW="45720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2B45609-312E-495B-A165-E1DFFCC40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5042" y="4102435"/>
                        <a:ext cx="11271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5316F64-BC1A-42F2-B0C2-73AF50000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702"/>
              </p:ext>
            </p:extLst>
          </p:nvPr>
        </p:nvGraphicFramePr>
        <p:xfrm>
          <a:off x="9520978" y="4754201"/>
          <a:ext cx="2647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4" name="Equation" r:id="rId15" imgW="977760" imgH="419040" progId="Equation.DSMT4">
                  <p:embed/>
                </p:oleObj>
              </mc:Choice>
              <mc:Fallback>
                <p:oleObj name="Equation" r:id="rId15" imgW="97776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624D8BFA-B9B2-4915-ADFE-6E2E85F8B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978" y="4754201"/>
                        <a:ext cx="2647950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050EF67-9656-4E17-9A51-C226D4283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86481"/>
              </p:ext>
            </p:extLst>
          </p:nvPr>
        </p:nvGraphicFramePr>
        <p:xfrm>
          <a:off x="9418638" y="3522995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5" name="Equation" r:id="rId17" imgW="698400" imgH="203040" progId="Equation.DSMT4">
                  <p:embed/>
                </p:oleObj>
              </mc:Choice>
              <mc:Fallback>
                <p:oleObj name="Equation" r:id="rId17" imgW="698400" imgH="203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48FB88F-8555-48F2-BC31-F37167393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8638" y="3522995"/>
                        <a:ext cx="1720850" cy="50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84CCC337-20A6-4BCC-8D12-8D51816B8C66}"/>
              </a:ext>
            </a:extLst>
          </p:cNvPr>
          <p:cNvSpPr/>
          <p:nvPr/>
        </p:nvSpPr>
        <p:spPr>
          <a:xfrm>
            <a:off x="8709819" y="4897255"/>
            <a:ext cx="442912" cy="3891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CE7BA73-ACBD-4BF4-99DE-B1655C282464}"/>
              </a:ext>
            </a:extLst>
          </p:cNvPr>
          <p:cNvSpPr/>
          <p:nvPr/>
        </p:nvSpPr>
        <p:spPr>
          <a:xfrm>
            <a:off x="2214563" y="4345658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FB3E8AB7-4F39-43AD-AE5C-4B774EBD9339}"/>
              </a:ext>
            </a:extLst>
          </p:cNvPr>
          <p:cNvSpPr/>
          <p:nvPr/>
        </p:nvSpPr>
        <p:spPr>
          <a:xfrm>
            <a:off x="9405514" y="4345658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FE4387D1-9BA4-476B-86FA-A98746E4AC3E}"/>
              </a:ext>
            </a:extLst>
          </p:cNvPr>
          <p:cNvSpPr/>
          <p:nvPr/>
        </p:nvSpPr>
        <p:spPr>
          <a:xfrm>
            <a:off x="5439568" y="4345658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B009A5-1EEA-48BE-B6E2-D49E8FAB7564}"/>
              </a:ext>
            </a:extLst>
          </p:cNvPr>
          <p:cNvGrpSpPr/>
          <p:nvPr/>
        </p:nvGrpSpPr>
        <p:grpSpPr>
          <a:xfrm>
            <a:off x="8186021" y="229609"/>
            <a:ext cx="2731085" cy="3132085"/>
            <a:chOff x="8125273" y="2871469"/>
            <a:chExt cx="2731085" cy="31320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B65B067-83C1-486D-A304-EB2AA230446C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3B58DEB1-33FA-4438-9BF2-84B7EA034ACC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172F2E28-7C19-4602-A7D1-B2903AC35E72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281D0AA1-6EBD-49CA-B338-A7FD6302C45A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7DB7FEB-C6C4-406B-9E74-90E8DC864803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94157B2-2767-4D1B-89D5-BE8DA18DDDC6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7FBA4010-B531-4D9C-AD8A-0C77CE056162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706145F-94B7-4778-8891-4C4A4A29179E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140C710-874C-437D-BF12-180591B3FD1F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EBCF245-836E-4BB8-B220-41EF0015C630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42DC73F0-E011-4015-AE3E-2DFF9B14B1EE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FD547732-97DA-44D7-A186-67ABA9E233AC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F6AD566-87D8-4C51-86CC-E9AD4AE4457C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66EA44D4-0F21-4496-B83A-CCC67FA89B23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96DB721-FD0D-4B97-AB86-3B83E5DBBBC5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3D29D4C5-F485-4724-9A2A-AD79C78B1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26802"/>
                </p:ext>
              </p:extLst>
            </p:nvPr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6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BF8AA572-D9FF-4C4D-83B7-474091C77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F014435A-DFE9-45D4-B7F4-D15A7F91F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11669"/>
                </p:ext>
              </p:extLst>
            </p:nvPr>
          </p:nvGraphicFramePr>
          <p:xfrm>
            <a:off x="9717088" y="4310063"/>
            <a:ext cx="366712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7" name="Equation" r:id="rId21" imgW="164880" imgH="241200" progId="Equation.DSMT4">
                    <p:embed/>
                  </p:oleObj>
                </mc:Choice>
                <mc:Fallback>
                  <p:oleObj name="Equation" r:id="rId21" imgW="164880" imgH="24120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EF917297-0FC3-4FAD-866D-DC7B32C73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7088" y="4310063"/>
                          <a:ext cx="366712" cy="534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03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F44498-C0D7-4D7B-A309-651B30582247}"/>
              </a:ext>
            </a:extLst>
          </p:cNvPr>
          <p:cNvSpPr txBox="1"/>
          <p:nvPr/>
        </p:nvSpPr>
        <p:spPr>
          <a:xfrm>
            <a:off x="2122486" y="2222979"/>
            <a:ext cx="2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的整个边界上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9780ED8-B6F0-426A-903C-4FE86C241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388270"/>
              </p:ext>
            </p:extLst>
          </p:nvPr>
        </p:nvGraphicFramePr>
        <p:xfrm>
          <a:off x="2501900" y="2947988"/>
          <a:ext cx="2003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93FA84BE-B4A1-4D0B-BC89-900D53102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947988"/>
                        <a:ext cx="2003425" cy="50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17E04DA-BBFC-4FA5-B6FA-671CD4EA80E8}"/>
              </a:ext>
            </a:extLst>
          </p:cNvPr>
          <p:cNvSpPr/>
          <p:nvPr/>
        </p:nvSpPr>
        <p:spPr>
          <a:xfrm>
            <a:off x="4965551" y="2961055"/>
            <a:ext cx="46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或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ED648F5-D526-4B73-B32C-1683F91BF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08289"/>
              </p:ext>
            </p:extLst>
          </p:nvPr>
        </p:nvGraphicFramePr>
        <p:xfrm>
          <a:off x="5746750" y="2665413"/>
          <a:ext cx="32321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5316F64-BC1A-42F2-B0C2-73AF50000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2665413"/>
                        <a:ext cx="3232150" cy="1065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1E49F3A9-98A0-418C-B7AB-C0A4BD5C77EE}"/>
              </a:ext>
            </a:extLst>
          </p:cNvPr>
          <p:cNvSpPr txBox="1"/>
          <p:nvPr/>
        </p:nvSpPr>
        <p:spPr>
          <a:xfrm>
            <a:off x="2329850" y="3637576"/>
            <a:ext cx="254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第一类边界条件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182FFD-0036-4E05-AB42-C5FE6512C401}"/>
              </a:ext>
            </a:extLst>
          </p:cNvPr>
          <p:cNvSpPr txBox="1"/>
          <p:nvPr/>
        </p:nvSpPr>
        <p:spPr>
          <a:xfrm>
            <a:off x="6189447" y="3633739"/>
            <a:ext cx="254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第二类边界条件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78E330-3FE1-4846-B789-E45A1F1BDABA}"/>
              </a:ext>
            </a:extLst>
          </p:cNvPr>
          <p:cNvSpPr txBox="1"/>
          <p:nvPr/>
        </p:nvSpPr>
        <p:spPr>
          <a:xfrm>
            <a:off x="2118782" y="4284005"/>
            <a:ext cx="204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引入矢量函数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7A1981B-BEF9-4150-85C2-2DC139D7B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77243"/>
              </p:ext>
            </p:extLst>
          </p:nvPr>
        </p:nvGraphicFramePr>
        <p:xfrm>
          <a:off x="4505042" y="4201305"/>
          <a:ext cx="10953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9780ED8-B6F0-426A-903C-4FE86C241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042" y="4201305"/>
                        <a:ext cx="1095375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4FE99C5-CF5E-4ECC-B588-1823DFFDE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00512"/>
              </p:ext>
            </p:extLst>
          </p:nvPr>
        </p:nvGraphicFramePr>
        <p:xfrm>
          <a:off x="4505042" y="5208706"/>
          <a:ext cx="52276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57A1981B-BEF9-4150-85C2-2DC139D7B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042" y="5208706"/>
                        <a:ext cx="5227637" cy="814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B9D79BED-CC73-4349-8F0F-7ADDF797EF04}"/>
              </a:ext>
            </a:extLst>
          </p:cNvPr>
          <p:cNvSpPr txBox="1"/>
          <p:nvPr/>
        </p:nvSpPr>
        <p:spPr>
          <a:xfrm>
            <a:off x="2211435" y="5385068"/>
            <a:ext cx="190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内，</a:t>
            </a:r>
          </a:p>
        </p:txBody>
      </p:sp>
    </p:spTree>
    <p:extLst>
      <p:ext uri="{BB962C8B-B14F-4D97-AF65-F5344CB8AC3E}">
        <p14:creationId xmlns:p14="http://schemas.microsoft.com/office/powerpoint/2010/main" val="7848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4FE99C5-CF5E-4ECC-B588-1823DFFDE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88482"/>
              </p:ext>
            </p:extLst>
          </p:nvPr>
        </p:nvGraphicFramePr>
        <p:xfrm>
          <a:off x="2507853" y="2212782"/>
          <a:ext cx="52276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Equation" r:id="rId3" imgW="2120760" imgH="330120" progId="Equation.DSMT4">
                  <p:embed/>
                </p:oleObj>
              </mc:Choice>
              <mc:Fallback>
                <p:oleObj name="Equation" r:id="rId3" imgW="2120760" imgH="3301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53" y="2212782"/>
                        <a:ext cx="5227637" cy="814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C606C826-1EA4-4177-AD44-13BD1D6C0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853" y="3102481"/>
            <a:ext cx="8941260" cy="381020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CA3C566-174A-4BAD-8BCC-2A7C11A28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95562"/>
              </p:ext>
            </p:extLst>
          </p:nvPr>
        </p:nvGraphicFramePr>
        <p:xfrm>
          <a:off x="2507853" y="3724275"/>
          <a:ext cx="4757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" name="Equation" r:id="rId6" imgW="1930320" imgH="304560" progId="Equation.DSMT4">
                  <p:embed/>
                </p:oleObj>
              </mc:Choice>
              <mc:Fallback>
                <p:oleObj name="Equation" r:id="rId6" imgW="1930320" imgH="30456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53" y="3724275"/>
                        <a:ext cx="4757738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33E3819-7015-4A9F-A742-3C78CF343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74459"/>
              </p:ext>
            </p:extLst>
          </p:nvPr>
        </p:nvGraphicFramePr>
        <p:xfrm>
          <a:off x="2507853" y="4587082"/>
          <a:ext cx="776128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8" imgW="3149280" imgH="330120" progId="Equation.DSMT4">
                  <p:embed/>
                </p:oleObj>
              </mc:Choice>
              <mc:Fallback>
                <p:oleObj name="Equation" r:id="rId8" imgW="3149280" imgH="3301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53" y="4587082"/>
                        <a:ext cx="7761287" cy="814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F3E14042-0441-49B7-BA46-978A05C8D492}"/>
              </a:ext>
            </a:extLst>
          </p:cNvPr>
          <p:cNvSpPr/>
          <p:nvPr/>
        </p:nvSpPr>
        <p:spPr>
          <a:xfrm>
            <a:off x="9008269" y="5401469"/>
            <a:ext cx="300038" cy="3810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E9F0A74-F97A-4805-AFD4-545614A8B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34380"/>
              </p:ext>
            </p:extLst>
          </p:nvPr>
        </p:nvGraphicFramePr>
        <p:xfrm>
          <a:off x="9008269" y="5880100"/>
          <a:ext cx="312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8269" y="5880100"/>
                        <a:ext cx="312737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35200AF-C17B-4CF3-BC9B-59EBA3C15398}"/>
              </a:ext>
            </a:extLst>
          </p:cNvPr>
          <p:cNvSpPr txBox="1"/>
          <p:nvPr/>
        </p:nvSpPr>
        <p:spPr>
          <a:xfrm>
            <a:off x="9516464" y="5551656"/>
            <a:ext cx="13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027D7BF-BE2B-4844-B1E0-205127882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71166"/>
              </p:ext>
            </p:extLst>
          </p:nvPr>
        </p:nvGraphicFramePr>
        <p:xfrm>
          <a:off x="2507853" y="5628750"/>
          <a:ext cx="49450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Equation" r:id="rId12" imgW="2006280" imgH="355320" progId="Equation.DSMT4">
                  <p:embed/>
                </p:oleObj>
              </mc:Choice>
              <mc:Fallback>
                <p:oleObj name="Equation" r:id="rId12" imgW="2006280" imgH="3553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33E3819-7015-4A9F-A742-3C78CF343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53" y="5628750"/>
                        <a:ext cx="4945062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8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4FE99C5-CF5E-4ECC-B588-1823DFFDE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69298"/>
              </p:ext>
            </p:extLst>
          </p:nvPr>
        </p:nvGraphicFramePr>
        <p:xfrm>
          <a:off x="2288382" y="2224087"/>
          <a:ext cx="48815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6" name="Equation" r:id="rId3" imgW="1981080" imgH="355320" progId="Equation.DSMT4">
                  <p:embed/>
                </p:oleObj>
              </mc:Choice>
              <mc:Fallback>
                <p:oleObj name="Equation" r:id="rId3" imgW="1981080" imgH="3553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382" y="2224087"/>
                        <a:ext cx="4881562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F6B34EE-E522-4D0B-9C3D-2AE26A0AEDF8}"/>
              </a:ext>
            </a:extLst>
          </p:cNvPr>
          <p:cNvSpPr txBox="1"/>
          <p:nvPr/>
        </p:nvSpPr>
        <p:spPr>
          <a:xfrm>
            <a:off x="2246080" y="3098362"/>
            <a:ext cx="28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对所有分区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求和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CF06184-69CD-47C8-B57A-CFD237D51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47886"/>
              </p:ext>
            </p:extLst>
          </p:nvPr>
        </p:nvGraphicFramePr>
        <p:xfrm>
          <a:off x="2288382" y="3521760"/>
          <a:ext cx="57896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7" name="Equation" r:id="rId5" imgW="2349360" imgH="393480" progId="Equation.DSMT4">
                  <p:embed/>
                </p:oleObj>
              </mc:Choice>
              <mc:Fallback>
                <p:oleObj name="Equation" r:id="rId5" imgW="2349360" imgH="3934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4FE99C5-CF5E-4ECC-B588-1823DFFD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382" y="3521760"/>
                        <a:ext cx="5789613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7F1614-0C17-4AA5-AB85-9EE2C62E6415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125273" y="2871469"/>
            <a:chExt cx="2731085" cy="31320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4A0C28E-EEB1-4476-B34D-8934A160CAA1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6106FAA-65AC-4C64-9C8E-4EF321BF3831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CF7807-D7E3-4991-97ED-0455B8962FDE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1C745965-9EBD-4540-AAAE-479BD2CFCE73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69BDA2D-965D-4002-AE52-47CEA4D6E10D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6DE03C1-B36E-4DBC-9ED8-4664F1F7FF86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78AB3278-8BB6-4711-B13E-7184F55FD5FB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8BECAB9-DF58-46AB-A6DC-872DBC7D8258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CAE7F53-0239-435A-96E8-B648E5B94DDA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3A93E79-8063-4A4E-9219-3B146E6DF241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EF85A4-03D7-464E-B54D-8406A2C29F64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BEA5303-FDB1-4260-A587-581413DFE0FC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9445401-40C5-458E-A220-673E274F3303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984D8AC7-334E-4BB8-879E-217CA7173986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A581AF3-F477-4256-9439-AB728985FCC0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407632B4-D832-4412-A17D-50C9DC0981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526802"/>
                </p:ext>
              </p:extLst>
            </p:nvPr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8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BF8AA572-D9FF-4C4D-83B7-474091C77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2555FD3-E351-4DE2-BB28-3C571183A733}"/>
              </a:ext>
            </a:extLst>
          </p:cNvPr>
          <p:cNvSpPr txBox="1"/>
          <p:nvPr/>
        </p:nvSpPr>
        <p:spPr>
          <a:xfrm>
            <a:off x="2246080" y="4561147"/>
            <a:ext cx="351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在各分区的交界面处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12E26B1-7882-4B68-BD27-A3F593B71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69934"/>
              </p:ext>
            </p:extLst>
          </p:nvPr>
        </p:nvGraphicFramePr>
        <p:xfrm>
          <a:off x="2728461" y="4899118"/>
          <a:ext cx="1127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9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93FA84BE-B4A1-4D0B-BC89-900D53102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461" y="4899118"/>
                        <a:ext cx="11271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BF839A05-B666-451B-A8D0-9FB5A6234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95366"/>
              </p:ext>
            </p:extLst>
          </p:nvPr>
        </p:nvGraphicFramePr>
        <p:xfrm>
          <a:off x="2584397" y="5550884"/>
          <a:ext cx="2647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0" name="Equation" r:id="rId11" imgW="977760" imgH="419040" progId="Equation.DSMT4">
                  <p:embed/>
                </p:oleObj>
              </mc:Choice>
              <mc:Fallback>
                <p:oleObj name="Equation" r:id="rId11" imgW="97776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5316F64-BC1A-42F2-B0C2-73AF50000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97" y="5550884"/>
                        <a:ext cx="2647950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左大括号 42">
            <a:extLst>
              <a:ext uri="{FF2B5EF4-FFF2-40B4-BE49-F238E27FC236}">
                <a16:creationId xmlns:a16="http://schemas.microsoft.com/office/drawing/2014/main" id="{7846032E-34CC-41FE-BA37-5CA1B8DAF9E8}"/>
              </a:ext>
            </a:extLst>
          </p:cNvPr>
          <p:cNvSpPr/>
          <p:nvPr/>
        </p:nvSpPr>
        <p:spPr>
          <a:xfrm>
            <a:off x="2468933" y="5142341"/>
            <a:ext cx="146050" cy="14923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40AB620-7965-4404-8180-1659395CD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8827"/>
              </p:ext>
            </p:extLst>
          </p:nvPr>
        </p:nvGraphicFramePr>
        <p:xfrm>
          <a:off x="6145666" y="4697320"/>
          <a:ext cx="48529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1" name="Equation" r:id="rId13" imgW="1968480" imgH="304560" progId="Equation.DSMT4">
                  <p:embed/>
                </p:oleObj>
              </mc:Choice>
              <mc:Fallback>
                <p:oleObj name="Equation" r:id="rId13" imgW="1968480" imgH="3045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666" y="4697320"/>
                        <a:ext cx="4852988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0E6B9A2-A6F0-4877-BC6B-3C85078C6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84144"/>
              </p:ext>
            </p:extLst>
          </p:nvPr>
        </p:nvGraphicFramePr>
        <p:xfrm>
          <a:off x="6207125" y="5730082"/>
          <a:ext cx="19256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2" name="Equation" r:id="rId15" imgW="711000" imgH="393480" progId="Equation.DSMT4">
                  <p:embed/>
                </p:oleObj>
              </mc:Choice>
              <mc:Fallback>
                <p:oleObj name="Equation" r:id="rId15" imgW="711000" imgH="3934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BF839A05-B666-451B-A8D0-9FB5A6234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730082"/>
                        <a:ext cx="1925638" cy="1065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667126A3-AF20-4616-9352-E51CB4C31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451660"/>
              </p:ext>
            </p:extLst>
          </p:nvPr>
        </p:nvGraphicFramePr>
        <p:xfrm>
          <a:off x="8731250" y="5697538"/>
          <a:ext cx="20970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3" name="Equation" r:id="rId17" imgW="774360" imgH="419040" progId="Equation.DSMT4">
                  <p:embed/>
                </p:oleObj>
              </mc:Choice>
              <mc:Fallback>
                <p:oleObj name="Equation" r:id="rId17" imgW="774360" imgH="41904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0E6B9A2-A6F0-4877-BC6B-3C85078C6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0" y="5697538"/>
                        <a:ext cx="2097088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3BC33565-FDE3-4C23-A315-2E3D187818D6}"/>
              </a:ext>
            </a:extLst>
          </p:cNvPr>
          <p:cNvSpPr/>
          <p:nvPr/>
        </p:nvSpPr>
        <p:spPr>
          <a:xfrm>
            <a:off x="7043738" y="5357813"/>
            <a:ext cx="310751" cy="3397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9105374B-1C55-40F4-85E1-520210C24C69}"/>
              </a:ext>
            </a:extLst>
          </p:cNvPr>
          <p:cNvSpPr/>
          <p:nvPr/>
        </p:nvSpPr>
        <p:spPr>
          <a:xfrm>
            <a:off x="9505726" y="5381021"/>
            <a:ext cx="310751" cy="3397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E2A557E-A996-428B-B845-7D9D438B9C54}"/>
              </a:ext>
            </a:extLst>
          </p:cNvPr>
          <p:cNvSpPr txBox="1"/>
          <p:nvPr/>
        </p:nvSpPr>
        <p:spPr>
          <a:xfrm>
            <a:off x="10015978" y="5335691"/>
            <a:ext cx="231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为什么有负号？</a:t>
            </a:r>
          </a:p>
        </p:txBody>
      </p:sp>
    </p:spTree>
    <p:extLst>
      <p:ext uri="{BB962C8B-B14F-4D97-AF65-F5344CB8AC3E}">
        <p14:creationId xmlns:p14="http://schemas.microsoft.com/office/powerpoint/2010/main" val="36999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CF06184-69CD-47C8-B57A-CFD237D51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04246"/>
              </p:ext>
            </p:extLst>
          </p:nvPr>
        </p:nvGraphicFramePr>
        <p:xfrm>
          <a:off x="2159125" y="2198239"/>
          <a:ext cx="57896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9" name="Equation" r:id="rId3" imgW="2349360" imgH="393480" progId="Equation.DSMT4">
                  <p:embed/>
                </p:oleObj>
              </mc:Choice>
              <mc:Fallback>
                <p:oleObj name="Equation" r:id="rId3" imgW="234936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125" y="2198239"/>
                        <a:ext cx="5789613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7F1614-0C17-4AA5-AB85-9EE2C62E6415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125273" y="2871469"/>
            <a:chExt cx="2731085" cy="31320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4A0C28E-EEB1-4476-B34D-8934A160CAA1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6106FAA-65AC-4C64-9C8E-4EF321BF3831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CF7807-D7E3-4991-97ED-0455B8962FDE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1C745965-9EBD-4540-AAAE-479BD2CFCE73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69BDA2D-965D-4002-AE52-47CEA4D6E10D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6DE03C1-B36E-4DBC-9ED8-4664F1F7FF86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78AB3278-8BB6-4711-B13E-7184F55FD5FB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8BECAB9-DF58-46AB-A6DC-872DBC7D8258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CAE7F53-0239-435A-96E8-B648E5B94DDA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3A93E79-8063-4A4E-9219-3B146E6DF241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EF85A4-03D7-464E-B54D-8406A2C29F64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BEA5303-FDB1-4260-A587-581413DFE0FC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9445401-40C5-458E-A220-673E274F3303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984D8AC7-334E-4BB8-879E-217CA7173986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A581AF3-F477-4256-9439-AB728985FCC0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407632B4-D832-4412-A17D-50C9DC098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0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407632B4-D832-4412-A17D-50C9DC0981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2555FD3-E351-4DE2-BB28-3C571183A733}"/>
              </a:ext>
            </a:extLst>
          </p:cNvPr>
          <p:cNvSpPr txBox="1"/>
          <p:nvPr/>
        </p:nvSpPr>
        <p:spPr>
          <a:xfrm>
            <a:off x="2062869" y="3457379"/>
            <a:ext cx="578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在各分区的交界面处，面积分求和为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6914C56E-EF08-409D-8DA8-59D33FC00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330230"/>
              </p:ext>
            </p:extLst>
          </p:nvPr>
        </p:nvGraphicFramePr>
        <p:xfrm>
          <a:off x="2122427" y="3999403"/>
          <a:ext cx="5413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1" name="Equation" r:id="rId7" imgW="2197080" imgH="368280" progId="Equation.DSMT4">
                  <p:embed/>
                </p:oleObj>
              </mc:Choice>
              <mc:Fallback>
                <p:oleObj name="Equation" r:id="rId7" imgW="2197080" imgH="3682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27" y="3999403"/>
                        <a:ext cx="5413375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7CA9A333-0499-477A-9AFD-4674172442CB}"/>
              </a:ext>
            </a:extLst>
          </p:cNvPr>
          <p:cNvSpPr txBox="1"/>
          <p:nvPr/>
        </p:nvSpPr>
        <p:spPr>
          <a:xfrm>
            <a:off x="7850256" y="4104244"/>
            <a:ext cx="285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只剩</a:t>
            </a:r>
            <a:r>
              <a:rPr lang="en-US" altLang="zh-CN" sz="2400" dirty="0"/>
              <a:t>V</a:t>
            </a:r>
            <a:r>
              <a:rPr lang="zh-CN" altLang="en-US" sz="2400" dirty="0"/>
              <a:t>外边界面积分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C6CA2B48-A6E3-4775-A0CD-3E1DB1375D00}"/>
              </a:ext>
            </a:extLst>
          </p:cNvPr>
          <p:cNvSpPr/>
          <p:nvPr/>
        </p:nvSpPr>
        <p:spPr>
          <a:xfrm>
            <a:off x="6179344" y="4751109"/>
            <a:ext cx="300038" cy="3810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A1DA567-6893-4F86-96EC-36C8FF933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63225"/>
              </p:ext>
            </p:extLst>
          </p:nvPr>
        </p:nvGraphicFramePr>
        <p:xfrm>
          <a:off x="6179344" y="5229740"/>
          <a:ext cx="312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2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E9F0A74-F97A-4805-AFD4-545614A8B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344" y="5229740"/>
                        <a:ext cx="312737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0B3540D6-E3A8-4F66-828E-8DDBC184F703}"/>
              </a:ext>
            </a:extLst>
          </p:cNvPr>
          <p:cNvSpPr txBox="1"/>
          <p:nvPr/>
        </p:nvSpPr>
        <p:spPr>
          <a:xfrm>
            <a:off x="6687539" y="4901296"/>
            <a:ext cx="13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1E365-EA49-4710-B2F2-2725FA45A1F1}"/>
              </a:ext>
            </a:extLst>
          </p:cNvPr>
          <p:cNvSpPr txBox="1"/>
          <p:nvPr/>
        </p:nvSpPr>
        <p:spPr>
          <a:xfrm>
            <a:off x="2159125" y="6014725"/>
            <a:ext cx="488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第一类与第二类边界条件都成立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DA2131CE-DB29-470C-A066-29AA089B4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51132"/>
              </p:ext>
            </p:extLst>
          </p:nvPr>
        </p:nvGraphicFramePr>
        <p:xfrm>
          <a:off x="2119175" y="5071001"/>
          <a:ext cx="33797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3" name="Equation" r:id="rId11" imgW="1371600" imgH="368280" progId="Equation.DSMT4">
                  <p:embed/>
                </p:oleObj>
              </mc:Choice>
              <mc:Fallback>
                <p:oleObj name="Equation" r:id="rId11" imgW="1371600" imgH="36828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6914C56E-EF08-409D-8DA8-59D33FC00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175" y="5071001"/>
                        <a:ext cx="3379788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介质静电场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10571-EA68-4799-8CE4-6A70860C8C2C}"/>
              </a:ext>
            </a:extLst>
          </p:cNvPr>
          <p:cNvSpPr txBox="1"/>
          <p:nvPr/>
        </p:nvSpPr>
        <p:spPr>
          <a:xfrm>
            <a:off x="1831231" y="1675805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唯一性定理证明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CF06184-69CD-47C8-B57A-CFD237D51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42034"/>
              </p:ext>
            </p:extLst>
          </p:nvPr>
        </p:nvGraphicFramePr>
        <p:xfrm>
          <a:off x="2042116" y="2367937"/>
          <a:ext cx="32242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116" y="2367937"/>
                        <a:ext cx="3224213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7F1614-0C17-4AA5-AB85-9EE2C62E6415}"/>
              </a:ext>
            </a:extLst>
          </p:cNvPr>
          <p:cNvGrpSpPr/>
          <p:nvPr/>
        </p:nvGrpSpPr>
        <p:grpSpPr>
          <a:xfrm>
            <a:off x="8882511" y="986421"/>
            <a:ext cx="2731085" cy="3132085"/>
            <a:chOff x="8125273" y="2871469"/>
            <a:chExt cx="2731085" cy="31320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4A0C28E-EEB1-4476-B34D-8934A160CAA1}"/>
                </a:ext>
              </a:extLst>
            </p:cNvPr>
            <p:cNvGrpSpPr/>
            <p:nvPr/>
          </p:nvGrpSpPr>
          <p:grpSpPr>
            <a:xfrm>
              <a:off x="8125273" y="2871469"/>
              <a:ext cx="2731085" cy="3132085"/>
              <a:chOff x="8125273" y="2871469"/>
              <a:chExt cx="2731085" cy="3132085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6106FAA-65AC-4C64-9C8E-4EF321BF3831}"/>
                  </a:ext>
                </a:extLst>
              </p:cNvPr>
              <p:cNvSpPr/>
              <p:nvPr/>
            </p:nvSpPr>
            <p:spPr>
              <a:xfrm>
                <a:off x="8125273" y="2906922"/>
                <a:ext cx="2731085" cy="3094108"/>
              </a:xfrm>
              <a:custGeom>
                <a:avLst/>
                <a:gdLst>
                  <a:gd name="connsiteX0" fmla="*/ 97183 w 2731085"/>
                  <a:gd name="connsiteY0" fmla="*/ 900697 h 3094108"/>
                  <a:gd name="connsiteX1" fmla="*/ 647252 w 2731085"/>
                  <a:gd name="connsiteY1" fmla="*/ 57734 h 3094108"/>
                  <a:gd name="connsiteX2" fmla="*/ 1883120 w 2731085"/>
                  <a:gd name="connsiteY2" fmla="*/ 250616 h 3094108"/>
                  <a:gd name="connsiteX3" fmla="*/ 2726083 w 2731085"/>
                  <a:gd name="connsiteY3" fmla="*/ 1665078 h 3094108"/>
                  <a:gd name="connsiteX4" fmla="*/ 2140295 w 2731085"/>
                  <a:gd name="connsiteY4" fmla="*/ 3029534 h 3094108"/>
                  <a:gd name="connsiteX5" fmla="*/ 368645 w 2731085"/>
                  <a:gd name="connsiteY5" fmla="*/ 2758072 h 3094108"/>
                  <a:gd name="connsiteX6" fmla="*/ 25745 w 2731085"/>
                  <a:gd name="connsiteY6" fmla="*/ 1743659 h 3094108"/>
                  <a:gd name="connsiteX7" fmla="*/ 97183 w 2731085"/>
                  <a:gd name="connsiteY7" fmla="*/ 900697 h 30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1085" h="3094108">
                    <a:moveTo>
                      <a:pt x="97183" y="900697"/>
                    </a:moveTo>
                    <a:cubicBezTo>
                      <a:pt x="200768" y="619709"/>
                      <a:pt x="349596" y="166081"/>
                      <a:pt x="647252" y="57734"/>
                    </a:cubicBezTo>
                    <a:cubicBezTo>
                      <a:pt x="944908" y="-50613"/>
                      <a:pt x="1536648" y="-17275"/>
                      <a:pt x="1883120" y="250616"/>
                    </a:cubicBezTo>
                    <a:cubicBezTo>
                      <a:pt x="2229592" y="518507"/>
                      <a:pt x="2683221" y="1201925"/>
                      <a:pt x="2726083" y="1665078"/>
                    </a:cubicBezTo>
                    <a:cubicBezTo>
                      <a:pt x="2768945" y="2128231"/>
                      <a:pt x="2533201" y="2847368"/>
                      <a:pt x="2140295" y="3029534"/>
                    </a:cubicBezTo>
                    <a:cubicBezTo>
                      <a:pt x="1747389" y="3211700"/>
                      <a:pt x="721070" y="2972384"/>
                      <a:pt x="368645" y="2758072"/>
                    </a:cubicBezTo>
                    <a:cubicBezTo>
                      <a:pt x="16220" y="2543760"/>
                      <a:pt x="73370" y="2049650"/>
                      <a:pt x="25745" y="1743659"/>
                    </a:cubicBezTo>
                    <a:cubicBezTo>
                      <a:pt x="-21880" y="1437668"/>
                      <a:pt x="-6402" y="1181685"/>
                      <a:pt x="97183" y="900697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CF7807-D7E3-4991-97ED-0455B8962FDE}"/>
                  </a:ext>
                </a:extLst>
              </p:cNvPr>
              <p:cNvSpPr/>
              <p:nvPr/>
            </p:nvSpPr>
            <p:spPr>
              <a:xfrm>
                <a:off x="8393906" y="3164681"/>
                <a:ext cx="1628775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1C745965-9EBD-4540-AAAE-479BD2CFCE73}"/>
                  </a:ext>
                </a:extLst>
              </p:cNvPr>
              <p:cNvSpPr/>
              <p:nvPr/>
            </p:nvSpPr>
            <p:spPr>
              <a:xfrm>
                <a:off x="8244335" y="3488260"/>
                <a:ext cx="2028810" cy="2598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69BDA2D-965D-4002-AE52-47CEA4D6E10D}"/>
                  </a:ext>
                </a:extLst>
              </p:cNvPr>
              <p:cNvSpPr/>
              <p:nvPr/>
            </p:nvSpPr>
            <p:spPr>
              <a:xfrm>
                <a:off x="8193887" y="3748150"/>
                <a:ext cx="2285993" cy="3253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6DE03C1-B36E-4DBC-9ED8-4664F1F7FF86}"/>
                  </a:ext>
                </a:extLst>
              </p:cNvPr>
              <p:cNvSpPr/>
              <p:nvPr/>
            </p:nvSpPr>
            <p:spPr>
              <a:xfrm>
                <a:off x="8143882" y="4073467"/>
                <a:ext cx="2536024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78AB3278-8BB6-4711-B13E-7184F55FD5FB}"/>
                  </a:ext>
                </a:extLst>
              </p:cNvPr>
              <p:cNvSpPr/>
              <p:nvPr/>
            </p:nvSpPr>
            <p:spPr>
              <a:xfrm>
                <a:off x="8193886" y="4466758"/>
                <a:ext cx="2662471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8BECAB9-DF58-46AB-A6DC-872DBC7D8258}"/>
                  </a:ext>
                </a:extLst>
              </p:cNvPr>
              <p:cNvSpPr/>
              <p:nvPr/>
            </p:nvSpPr>
            <p:spPr>
              <a:xfrm>
                <a:off x="8219378" y="4876000"/>
                <a:ext cx="2636979" cy="390201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CAE7F53-0239-435A-96E8-B648E5B94DDA}"/>
                  </a:ext>
                </a:extLst>
              </p:cNvPr>
              <p:cNvSpPr/>
              <p:nvPr/>
            </p:nvSpPr>
            <p:spPr>
              <a:xfrm>
                <a:off x="8393906" y="5436394"/>
                <a:ext cx="2286001" cy="193819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3A93E79-8063-4A4E-9219-3B146E6DF241}"/>
                  </a:ext>
                </a:extLst>
              </p:cNvPr>
              <p:cNvSpPr/>
              <p:nvPr/>
            </p:nvSpPr>
            <p:spPr>
              <a:xfrm rot="15897342">
                <a:off x="7836322" y="4180628"/>
                <a:ext cx="3130886" cy="512568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EF85A4-03D7-464E-B54D-8406A2C29F64}"/>
                  </a:ext>
                </a:extLst>
              </p:cNvPr>
              <p:cNvSpPr/>
              <p:nvPr/>
            </p:nvSpPr>
            <p:spPr>
              <a:xfrm rot="15897342">
                <a:off x="8318699" y="4184633"/>
                <a:ext cx="3106125" cy="531717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BEA5303-FDB1-4260-A587-581413DFE0FC}"/>
                  </a:ext>
                </a:extLst>
              </p:cNvPr>
              <p:cNvSpPr/>
              <p:nvPr/>
            </p:nvSpPr>
            <p:spPr>
              <a:xfrm rot="15897342">
                <a:off x="8994860" y="4220394"/>
                <a:ext cx="2633637" cy="421922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9445401-40C5-458E-A220-673E274F3303}"/>
                  </a:ext>
                </a:extLst>
              </p:cNvPr>
              <p:cNvSpPr/>
              <p:nvPr/>
            </p:nvSpPr>
            <p:spPr>
              <a:xfrm rot="15897342">
                <a:off x="7539212" y="4246275"/>
                <a:ext cx="2898785" cy="55535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984D8AC7-334E-4BB8-879E-217CA7173986}"/>
                  </a:ext>
                </a:extLst>
              </p:cNvPr>
              <p:cNvSpPr/>
              <p:nvPr/>
            </p:nvSpPr>
            <p:spPr>
              <a:xfrm rot="15897342">
                <a:off x="7449381" y="4465110"/>
                <a:ext cx="2379883" cy="430190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A581AF3-F477-4256-9439-AB728985FCC0}"/>
                  </a:ext>
                </a:extLst>
              </p:cNvPr>
              <p:cNvSpPr/>
              <p:nvPr/>
            </p:nvSpPr>
            <p:spPr>
              <a:xfrm rot="15897342">
                <a:off x="7550472" y="4683380"/>
                <a:ext cx="1641786" cy="283134"/>
              </a:xfrm>
              <a:custGeom>
                <a:avLst/>
                <a:gdLst>
                  <a:gd name="connsiteX0" fmla="*/ 0 w 1628775"/>
                  <a:gd name="connsiteY0" fmla="*/ 185738 h 259890"/>
                  <a:gd name="connsiteX1" fmla="*/ 871538 w 1628775"/>
                  <a:gd name="connsiteY1" fmla="*/ 250032 h 259890"/>
                  <a:gd name="connsiteX2" fmla="*/ 1628775 w 1628775"/>
                  <a:gd name="connsiteY2" fmla="*/ 0 h 25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8775" h="259890">
                    <a:moveTo>
                      <a:pt x="0" y="185738"/>
                    </a:moveTo>
                    <a:cubicBezTo>
                      <a:pt x="300038" y="233363"/>
                      <a:pt x="600076" y="280988"/>
                      <a:pt x="871538" y="250032"/>
                    </a:cubicBezTo>
                    <a:cubicBezTo>
                      <a:pt x="1143001" y="219076"/>
                      <a:pt x="1385888" y="109538"/>
                      <a:pt x="1628775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407632B4-D832-4412-A17D-50C9DC098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8863" y="4407650"/>
            <a:ext cx="338030" cy="507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8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407632B4-D832-4412-A17D-50C9DC0981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863" y="4407650"/>
                          <a:ext cx="338030" cy="507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D1D0EF0A-62A0-4B94-A8D9-C2AD7B999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77008"/>
              </p:ext>
            </p:extLst>
          </p:nvPr>
        </p:nvGraphicFramePr>
        <p:xfrm>
          <a:off x="2118865" y="3404090"/>
          <a:ext cx="1190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7" imgW="482400" imgH="241200" progId="Equation.DSMT4">
                  <p:embed/>
                </p:oleObj>
              </mc:Choice>
              <mc:Fallback>
                <p:oleObj name="Equation" r:id="rId7" imgW="48240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F06184-69CD-47C8-B57A-CFD237D51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865" y="3404090"/>
                        <a:ext cx="1190625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BC971859-CDA9-4001-991A-FBB61658790D}"/>
              </a:ext>
            </a:extLst>
          </p:cNvPr>
          <p:cNvSpPr txBox="1"/>
          <p:nvPr/>
        </p:nvSpPr>
        <p:spPr>
          <a:xfrm>
            <a:off x="3604288" y="3506682"/>
            <a:ext cx="13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51A5D9-91B0-4D9A-A852-4BEC806366C9}"/>
              </a:ext>
            </a:extLst>
          </p:cNvPr>
          <p:cNvGrpSpPr/>
          <p:nvPr/>
        </p:nvGrpSpPr>
        <p:grpSpPr>
          <a:xfrm>
            <a:off x="2173879" y="4107099"/>
            <a:ext cx="4873374" cy="461665"/>
            <a:chOff x="2041776" y="4253520"/>
            <a:chExt cx="4873374" cy="461665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FAF922-23B7-4BAC-B0BF-092A2CD869C6}"/>
                </a:ext>
              </a:extLst>
            </p:cNvPr>
            <p:cNvSpPr txBox="1"/>
            <p:nvPr/>
          </p:nvSpPr>
          <p:spPr>
            <a:xfrm>
              <a:off x="2041776" y="4253520"/>
              <a:ext cx="487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可知，   为常量，与空间坐标无关</a:t>
              </a:r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D5B6CABE-D703-41BF-91FE-34180C8EFE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754994"/>
                </p:ext>
              </p:extLst>
            </p:nvPr>
          </p:nvGraphicFramePr>
          <p:xfrm>
            <a:off x="2940845" y="4308785"/>
            <a:ext cx="3444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0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D1D0EF0A-62A0-4B94-A8D9-C2AD7B999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845" y="4308785"/>
                          <a:ext cx="344487" cy="406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8A7281B6-7B0E-4F87-92D4-96CF1681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64628"/>
              </p:ext>
            </p:extLst>
          </p:nvPr>
        </p:nvGraphicFramePr>
        <p:xfrm>
          <a:off x="2173879" y="4855964"/>
          <a:ext cx="3092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11" imgW="1143000" imgH="241200" progId="Equation.DSMT4">
                  <p:embed/>
                </p:oleObj>
              </mc:Choice>
              <mc:Fallback>
                <p:oleObj name="Equation" r:id="rId11" imgW="1143000" imgH="241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0DF217B-B4E6-43DA-A2B7-5A559B00D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879" y="4855964"/>
                        <a:ext cx="3092450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BD7B7E50-F06A-48B1-A53C-E0F36415DFB3}"/>
              </a:ext>
            </a:extLst>
          </p:cNvPr>
          <p:cNvSpPr txBox="1"/>
          <p:nvPr/>
        </p:nvSpPr>
        <p:spPr>
          <a:xfrm>
            <a:off x="5410694" y="4951362"/>
            <a:ext cx="13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0DF6A28-213E-46FA-A1CB-AC267604AB41}"/>
              </a:ext>
            </a:extLst>
          </p:cNvPr>
          <p:cNvSpPr txBox="1"/>
          <p:nvPr/>
        </p:nvSpPr>
        <p:spPr>
          <a:xfrm>
            <a:off x="2184603" y="5707143"/>
            <a:ext cx="354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所以，电场唯一解，得证</a:t>
            </a:r>
          </a:p>
        </p:txBody>
      </p:sp>
    </p:spTree>
    <p:extLst>
      <p:ext uri="{BB962C8B-B14F-4D97-AF65-F5344CB8AC3E}">
        <p14:creationId xmlns:p14="http://schemas.microsoft.com/office/powerpoint/2010/main" val="323394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491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235</cp:revision>
  <dcterms:created xsi:type="dcterms:W3CDTF">2020-02-17T08:29:38Z</dcterms:created>
  <dcterms:modified xsi:type="dcterms:W3CDTF">2020-03-23T01:53:04Z</dcterms:modified>
</cp:coreProperties>
</file>