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  <p:sldId id="31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2" autoAdjust="0"/>
    <p:restoredTop sz="96305" autoAdjust="0"/>
  </p:normalViewPr>
  <p:slideViewPr>
    <p:cSldViewPr snapToGrid="0">
      <p:cViewPr varScale="1">
        <p:scale>
          <a:sx n="88" d="100"/>
          <a:sy n="88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27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5.wmf"/><Relationship Id="rId11" Type="http://schemas.openxmlformats.org/officeDocument/2006/relationships/image" Target="../media/image54.wmf"/><Relationship Id="rId5" Type="http://schemas.openxmlformats.org/officeDocument/2006/relationships/image" Target="../media/image44.wmf"/><Relationship Id="rId10" Type="http://schemas.openxmlformats.org/officeDocument/2006/relationships/image" Target="../media/image53.wmf"/><Relationship Id="rId4" Type="http://schemas.openxmlformats.org/officeDocument/2006/relationships/image" Target="../media/image43.wmf"/><Relationship Id="rId9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44.wmf"/><Relationship Id="rId1" Type="http://schemas.openxmlformats.org/officeDocument/2006/relationships/image" Target="../media/image5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6.wmf"/><Relationship Id="rId7" Type="http://schemas.openxmlformats.org/officeDocument/2006/relationships/image" Target="../media/image29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1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34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21.wmf"/><Relationship Id="rId9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27.wmf"/><Relationship Id="rId7" Type="http://schemas.openxmlformats.org/officeDocument/2006/relationships/image" Target="../media/image46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2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39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1.wmf"/><Relationship Id="rId5" Type="http://schemas.openxmlformats.org/officeDocument/2006/relationships/image" Target="../media/image31.png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8.wmf"/><Relationship Id="rId4" Type="http://schemas.openxmlformats.org/officeDocument/2006/relationships/image" Target="../media/image34.wmf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35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9.w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1.bin"/><Relationship Id="rId22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5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55.wmf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0.bin"/><Relationship Id="rId14" Type="http://schemas.openxmlformats.org/officeDocument/2006/relationships/oleObject" Target="../embeddings/oleObject53.bin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6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62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7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5.png"/><Relationship Id="rId4" Type="http://schemas.openxmlformats.org/officeDocument/2006/relationships/image" Target="../media/image10.wmf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2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7.png"/><Relationship Id="rId4" Type="http://schemas.openxmlformats.org/officeDocument/2006/relationships/image" Target="../media/image10.wmf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4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19.png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20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19.bin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.wmf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7.wmf"/><Relationship Id="rId19" Type="http://schemas.openxmlformats.org/officeDocument/2006/relationships/image" Target="../media/image29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8.wmf"/><Relationship Id="rId22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3.png"/><Relationship Id="rId4" Type="http://schemas.openxmlformats.org/officeDocument/2006/relationships/image" Target="../media/image10.wmf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4299022" y="2106107"/>
            <a:ext cx="4836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2.4</a:t>
            </a:r>
            <a:r>
              <a:rPr lang="zh-CN" altLang="en-US" sz="5400" b="1" dirty="0"/>
              <a:t> 镜像法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FCB18E2-4706-498F-9E81-213F7D4D3B6D}"/>
              </a:ext>
            </a:extLst>
          </p:cNvPr>
          <p:cNvSpPr/>
          <p:nvPr/>
        </p:nvSpPr>
        <p:spPr>
          <a:xfrm>
            <a:off x="374167" y="822842"/>
            <a:ext cx="3343092" cy="420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64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应用举例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620746-684A-40EA-A5BD-0AA264A98D40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endParaRPr lang="zh-CN" altLang="en-US" sz="2800" dirty="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3B3F16F-5640-4C1C-89C4-276302B8A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817119"/>
              </p:ext>
            </p:extLst>
          </p:nvPr>
        </p:nvGraphicFramePr>
        <p:xfrm>
          <a:off x="5226064" y="75242"/>
          <a:ext cx="5993585" cy="490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1" name="Equation" r:id="rId3" imgW="2908080" imgH="2387520" progId="Equation.DSMT4">
                  <p:embed/>
                </p:oleObj>
              </mc:Choice>
              <mc:Fallback>
                <p:oleObj name="Equation" r:id="rId3" imgW="2908080" imgH="238752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4A7B418B-0310-4F52-8C3F-5C005AD99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64" y="75242"/>
                        <a:ext cx="5993585" cy="4905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36532114-AC21-44B5-A856-65F623E04590}"/>
              </a:ext>
            </a:extLst>
          </p:cNvPr>
          <p:cNvGrpSpPr/>
          <p:nvPr/>
        </p:nvGrpSpPr>
        <p:grpSpPr>
          <a:xfrm>
            <a:off x="779130" y="2300288"/>
            <a:ext cx="3464878" cy="2153073"/>
            <a:chOff x="779130" y="2300288"/>
            <a:chExt cx="3464878" cy="215307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0A6DD1F-8BBA-4A06-8E14-75A1A74E5C10}"/>
                </a:ext>
              </a:extLst>
            </p:cNvPr>
            <p:cNvGrpSpPr/>
            <p:nvPr/>
          </p:nvGrpSpPr>
          <p:grpSpPr>
            <a:xfrm>
              <a:off x="779130" y="2300288"/>
              <a:ext cx="3464878" cy="2153073"/>
              <a:chOff x="1200612" y="2630442"/>
              <a:chExt cx="3464878" cy="2153073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8744825A-F39E-4269-AD4E-2816F8C07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0612" y="2630442"/>
                <a:ext cx="3464878" cy="2153073"/>
              </a:xfrm>
              <a:prstGeom prst="rect">
                <a:avLst/>
              </a:prstGeom>
            </p:spPr>
          </p:pic>
          <p:graphicFrame>
            <p:nvGraphicFramePr>
              <p:cNvPr id="15" name="对象 14">
                <a:extLst>
                  <a:ext uri="{FF2B5EF4-FFF2-40B4-BE49-F238E27FC236}">
                    <a16:creationId xmlns:a16="http://schemas.microsoft.com/office/drawing/2014/main" id="{AFA0DC6E-06AE-4F38-B1DD-E90459502C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2050385"/>
                  </p:ext>
                </p:extLst>
              </p:nvPr>
            </p:nvGraphicFramePr>
            <p:xfrm>
              <a:off x="2451592" y="3898115"/>
              <a:ext cx="376237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02" name="Equation" r:id="rId6" imgW="190440" imgH="203040" progId="Equation.DSMT4">
                      <p:embed/>
                    </p:oleObj>
                  </mc:Choice>
                  <mc:Fallback>
                    <p:oleObj name="Equation" r:id="rId6" imgW="190440" imgH="203040" progId="Equation.DSMT4">
                      <p:embed/>
                      <p:pic>
                        <p:nvPicPr>
                          <p:cNvPr id="31" name="对象 30">
                            <a:extLst>
                              <a:ext uri="{FF2B5EF4-FFF2-40B4-BE49-F238E27FC236}">
                                <a16:creationId xmlns:a16="http://schemas.microsoft.com/office/drawing/2014/main" id="{C8D53E2B-CEC4-4F6A-8559-D448DE56B46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1592" y="3898115"/>
                            <a:ext cx="376237" cy="4000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0828B8-47F1-4A9D-9343-B32FF07EECA4}"/>
                  </a:ext>
                </a:extLst>
              </p:cNvPr>
              <p:cNvSpPr/>
              <p:nvPr/>
            </p:nvSpPr>
            <p:spPr>
              <a:xfrm>
                <a:off x="2549231" y="3750470"/>
                <a:ext cx="147645" cy="147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E356F89-A336-459E-B2DE-4967FB1F3A42}"/>
                  </a:ext>
                </a:extLst>
              </p:cNvPr>
              <p:cNvSpPr/>
              <p:nvPr/>
            </p:nvSpPr>
            <p:spPr>
              <a:xfrm>
                <a:off x="2130774" y="3743325"/>
                <a:ext cx="147645" cy="147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9" name="对象 18">
                <a:extLst>
                  <a:ext uri="{FF2B5EF4-FFF2-40B4-BE49-F238E27FC236}">
                    <a16:creationId xmlns:a16="http://schemas.microsoft.com/office/drawing/2014/main" id="{ECBF25B7-8520-4DFC-B9D2-855B6143A83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8431042"/>
                  </p:ext>
                </p:extLst>
              </p:nvPr>
            </p:nvGraphicFramePr>
            <p:xfrm>
              <a:off x="1876781" y="3417097"/>
              <a:ext cx="401638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03" name="Equation" r:id="rId8" imgW="203040" imgH="203040" progId="Equation.DSMT4">
                      <p:embed/>
                    </p:oleObj>
                  </mc:Choice>
                  <mc:Fallback>
                    <p:oleObj name="Equation" r:id="rId8" imgW="203040" imgH="203040" progId="Equation.DSMT4">
                      <p:embed/>
                      <p:pic>
                        <p:nvPicPr>
                          <p:cNvPr id="34" name="对象 33">
                            <a:extLst>
                              <a:ext uri="{FF2B5EF4-FFF2-40B4-BE49-F238E27FC236}">
                                <a16:creationId xmlns:a16="http://schemas.microsoft.com/office/drawing/2014/main" id="{419C9745-58BF-43DC-B6F5-B037412D925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6781" y="3417097"/>
                            <a:ext cx="401638" cy="4000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4C31407B-80F4-44A8-9E3E-C93C6FCF17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1761686"/>
                </p:ext>
              </p:extLst>
            </p:nvPr>
          </p:nvGraphicFramePr>
          <p:xfrm>
            <a:off x="1885647" y="3085355"/>
            <a:ext cx="28892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04" name="Equation" r:id="rId10" imgW="126720" imgH="177480" progId="Equation.DSMT4">
                    <p:embed/>
                  </p:oleObj>
                </mc:Choice>
                <mc:Fallback>
                  <p:oleObj name="Equation" r:id="rId10" imgW="126720" imgH="177480" progId="Equation.DSMT4">
                    <p:embed/>
                    <p:pic>
                      <p:nvPicPr>
                        <p:cNvPr id="36" name="对象 35">
                          <a:extLst>
                            <a:ext uri="{FF2B5EF4-FFF2-40B4-BE49-F238E27FC236}">
                              <a16:creationId xmlns:a16="http://schemas.microsoft.com/office/drawing/2014/main" id="{E165B09D-6C7D-401E-BC51-2A1801AD4E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647" y="3085355"/>
                          <a:ext cx="288925" cy="4032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169FB8B7-83C4-416B-9348-BD401E2B2154}"/>
              </a:ext>
            </a:extLst>
          </p:cNvPr>
          <p:cNvSpPr/>
          <p:nvPr/>
        </p:nvSpPr>
        <p:spPr>
          <a:xfrm>
            <a:off x="1405531" y="449305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讨论</a:t>
            </a:r>
            <a:endParaRPr lang="zh-CN" altLang="en-US" sz="2800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5E332ED4-5832-480B-849D-B729AA8A16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011983"/>
              </p:ext>
            </p:extLst>
          </p:nvPr>
        </p:nvGraphicFramePr>
        <p:xfrm>
          <a:off x="2401827" y="4560308"/>
          <a:ext cx="8524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5" name="Equation" r:id="rId12" imgW="431640" imgH="228600" progId="Equation.DSMT4">
                  <p:embed/>
                </p:oleObj>
              </mc:Choice>
              <mc:Fallback>
                <p:oleObj name="Equation" r:id="rId12" imgW="43164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4A7B418B-0310-4F52-8C3F-5C005AD99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27" y="4560308"/>
                        <a:ext cx="852488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7EECDCC2-BF60-4BAC-AEBF-75884C3EA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021491"/>
              </p:ext>
            </p:extLst>
          </p:nvPr>
        </p:nvGraphicFramePr>
        <p:xfrm>
          <a:off x="3440909" y="4560308"/>
          <a:ext cx="752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6" name="Equation" r:id="rId14" imgW="380880" imgH="203040" progId="Equation.DSMT4">
                  <p:embed/>
                </p:oleObj>
              </mc:Choice>
              <mc:Fallback>
                <p:oleObj name="Equation" r:id="rId14" imgW="380880" imgH="203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5E332ED4-5832-480B-849D-B729AA8A1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909" y="4560308"/>
                        <a:ext cx="752475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D4088F9-6DDD-4A86-84F4-D4B1286F8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087835"/>
              </p:ext>
            </p:extLst>
          </p:nvPr>
        </p:nvGraphicFramePr>
        <p:xfrm>
          <a:off x="1475739" y="5235684"/>
          <a:ext cx="9286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7" name="Equation" r:id="rId16" imgW="469800" imgH="228600" progId="Equation.DSMT4">
                  <p:embed/>
                </p:oleObj>
              </mc:Choice>
              <mc:Fallback>
                <p:oleObj name="Equation" r:id="rId16" imgW="469800" imgH="2286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5E332ED4-5832-480B-849D-B729AA8A1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39" y="5235684"/>
                        <a:ext cx="928688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AF28470F-395C-4EB8-ADC1-71BAA4AAB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731314"/>
              </p:ext>
            </p:extLst>
          </p:nvPr>
        </p:nvGraphicFramePr>
        <p:xfrm>
          <a:off x="3290398" y="4906420"/>
          <a:ext cx="3464878" cy="893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8" name="Equation" r:id="rId18" imgW="1866600" imgH="482400" progId="Equation.DSMT4">
                  <p:embed/>
                </p:oleObj>
              </mc:Choice>
              <mc:Fallback>
                <p:oleObj name="Equation" r:id="rId18" imgW="1866600" imgH="4824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3B3F16F-5640-4C1C-89C4-276302B8AA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398" y="4906420"/>
                        <a:ext cx="3464878" cy="8933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899E275A-64EA-4356-90D7-C0CA3318D556}"/>
              </a:ext>
            </a:extLst>
          </p:cNvPr>
          <p:cNvSpPr txBox="1"/>
          <p:nvPr/>
        </p:nvSpPr>
        <p:spPr>
          <a:xfrm>
            <a:off x="7519396" y="5085477"/>
            <a:ext cx="1404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为什么？</a:t>
            </a: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F34B10A5-EAC3-41FF-AC16-A53C135D5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718580"/>
              </p:ext>
            </p:extLst>
          </p:nvPr>
        </p:nvGraphicFramePr>
        <p:xfrm>
          <a:off x="1475739" y="6124059"/>
          <a:ext cx="9540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09" name="Equation" r:id="rId20" imgW="482400" imgH="228600" progId="Equation.DSMT4">
                  <p:embed/>
                </p:oleObj>
              </mc:Choice>
              <mc:Fallback>
                <p:oleObj name="Equation" r:id="rId20" imgW="48240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3D4088F9-6DDD-4A86-84F4-D4B1286F8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39" y="6124059"/>
                        <a:ext cx="954087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845C76AC-B546-4EE6-A2E9-3282E45BB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697142"/>
              </p:ext>
            </p:extLst>
          </p:nvPr>
        </p:nvGraphicFramePr>
        <p:xfrm>
          <a:off x="3252049" y="5801873"/>
          <a:ext cx="3948029" cy="109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10" name="Equation" r:id="rId22" imgW="2286000" imgH="634680" progId="Equation.DSMT4">
                  <p:embed/>
                </p:oleObj>
              </mc:Choice>
              <mc:Fallback>
                <p:oleObj name="Equation" r:id="rId22" imgW="2286000" imgH="63468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AF28470F-395C-4EB8-ADC1-71BAA4AAB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049" y="5801873"/>
                        <a:ext cx="3948029" cy="10952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53013FF8-3DEE-4A14-91DB-5764EE5D1E3B}"/>
              </a:ext>
            </a:extLst>
          </p:cNvPr>
          <p:cNvSpPr txBox="1"/>
          <p:nvPr/>
        </p:nvSpPr>
        <p:spPr>
          <a:xfrm>
            <a:off x="7519397" y="6113244"/>
            <a:ext cx="1404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为什么？</a:t>
            </a:r>
          </a:p>
        </p:txBody>
      </p:sp>
    </p:spTree>
    <p:extLst>
      <p:ext uri="{BB962C8B-B14F-4D97-AF65-F5344CB8AC3E}">
        <p14:creationId xmlns:p14="http://schemas.microsoft.com/office/powerpoint/2010/main" val="424320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FCB18E2-4706-498F-9E81-213F7D4D3B6D}"/>
              </a:ext>
            </a:extLst>
          </p:cNvPr>
          <p:cNvSpPr/>
          <p:nvPr/>
        </p:nvSpPr>
        <p:spPr>
          <a:xfrm>
            <a:off x="374167" y="822842"/>
            <a:ext cx="3343092" cy="420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64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应用举例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620746-684A-40EA-A5BD-0AA264A98D40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3</a:t>
            </a:r>
            <a:endParaRPr lang="zh-CN" altLang="en-US" sz="28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F4F7D6-1132-478F-A2E4-7FECF57F60B2}"/>
              </a:ext>
            </a:extLst>
          </p:cNvPr>
          <p:cNvGrpSpPr/>
          <p:nvPr/>
        </p:nvGrpSpPr>
        <p:grpSpPr>
          <a:xfrm>
            <a:off x="2281858" y="1513327"/>
            <a:ext cx="9797052" cy="864767"/>
            <a:chOff x="2518275" y="1546927"/>
            <a:chExt cx="9797052" cy="86476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4D5234F-89B4-42BE-A5AC-97FEB8C43256}"/>
                </a:ext>
              </a:extLst>
            </p:cNvPr>
            <p:cNvSpPr txBox="1"/>
            <p:nvPr/>
          </p:nvSpPr>
          <p:spPr>
            <a:xfrm>
              <a:off x="2518275" y="1580697"/>
              <a:ext cx="9197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接地的空心导体球壳内外半径为     和      ，在球内离球心处为</a:t>
              </a:r>
              <a:endParaRPr lang="en-US" altLang="zh-CN" sz="2400" b="1" dirty="0"/>
            </a:p>
            <a:p>
              <a:r>
                <a:rPr lang="zh-CN" altLang="en-US" sz="2400" b="1" dirty="0"/>
                <a:t>处置一点电荷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zh-CN" altLang="en-US" sz="2400" b="1" dirty="0"/>
                <a:t>，用镜像法求电势和导体球上的感应电荷</a:t>
              </a:r>
              <a:endParaRPr lang="en-US" altLang="zh-CN" sz="2400" b="1" dirty="0"/>
            </a:p>
          </p:txBody>
        </p: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AEB2819D-9616-4195-97F9-433FDADEE3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4884668"/>
                </p:ext>
              </p:extLst>
            </p:nvPr>
          </p:nvGraphicFramePr>
          <p:xfrm>
            <a:off x="6894085" y="1560433"/>
            <a:ext cx="3746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3"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AEB2819D-9616-4195-97F9-433FDADEE3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4085" y="1560433"/>
                          <a:ext cx="374650" cy="5191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078222DC-B243-4FB4-80A7-AAE50669FC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1373525"/>
                </p:ext>
              </p:extLst>
            </p:nvPr>
          </p:nvGraphicFramePr>
          <p:xfrm>
            <a:off x="10870702" y="1546927"/>
            <a:ext cx="1444625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4" name="Equation" r:id="rId5" imgW="634680" imgH="253800" progId="Equation.DSMT4">
                    <p:embed/>
                  </p:oleObj>
                </mc:Choice>
                <mc:Fallback>
                  <p:oleObj name="Equation" r:id="rId5" imgW="634680" imgH="25380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078222DC-B243-4FB4-80A7-AAE50669FC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0702" y="1546927"/>
                          <a:ext cx="1444625" cy="5762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489D5F22-4F82-46EB-9D1E-44E48DAF860F}"/>
              </a:ext>
            </a:extLst>
          </p:cNvPr>
          <p:cNvSpPr txBox="1"/>
          <p:nvPr/>
        </p:nvSpPr>
        <p:spPr>
          <a:xfrm>
            <a:off x="5173020" y="4870416"/>
            <a:ext cx="45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边界条件如何等效成镜像电荷？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C65F0FC-CA1F-48F9-8E28-DD32D2EAEA34}"/>
              </a:ext>
            </a:extLst>
          </p:cNvPr>
          <p:cNvGrpSpPr/>
          <p:nvPr/>
        </p:nvGrpSpPr>
        <p:grpSpPr>
          <a:xfrm>
            <a:off x="3670521" y="5643494"/>
            <a:ext cx="8901301" cy="461665"/>
            <a:chOff x="2511569" y="4448330"/>
            <a:chExt cx="8901301" cy="46166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F193AAB-D0F9-4105-BC26-05968C04004B}"/>
                </a:ext>
              </a:extLst>
            </p:cNvPr>
            <p:cNvSpPr txBox="1"/>
            <p:nvPr/>
          </p:nvSpPr>
          <p:spPr>
            <a:xfrm>
              <a:off x="2511569" y="4448330"/>
              <a:ext cx="8901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镜像电荷 </a:t>
              </a:r>
              <a:r>
                <a:rPr lang="en-US" altLang="zh-CN" sz="2400" dirty="0"/>
                <a:t>   , </a:t>
              </a:r>
              <a:r>
                <a:rPr lang="zh-CN" altLang="en-US" sz="2400" dirty="0"/>
                <a:t>保证导体球壳内表面电势为</a:t>
              </a:r>
              <a:r>
                <a:rPr lang="en-US" altLang="zh-CN" sz="2400" dirty="0"/>
                <a:t>0</a:t>
              </a:r>
              <a:endParaRPr lang="zh-CN" altLang="en-US" sz="2400" dirty="0"/>
            </a:p>
          </p:txBody>
        </p: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FA60ED27-CBC9-472B-8C4A-B9537FF400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3376188"/>
                </p:ext>
              </p:extLst>
            </p:nvPr>
          </p:nvGraphicFramePr>
          <p:xfrm>
            <a:off x="3842658" y="4483305"/>
            <a:ext cx="37724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5" name="Equation" r:id="rId7" imgW="190440" imgH="203040" progId="Equation.DSMT4">
                    <p:embed/>
                  </p:oleObj>
                </mc:Choice>
                <mc:Fallback>
                  <p:oleObj name="Equation" r:id="rId7" imgW="190440" imgH="20304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FA60ED27-CBC9-472B-8C4A-B9537FF400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658" y="4483305"/>
                          <a:ext cx="377240" cy="4000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56023F79-B8DD-447F-A631-10FAF042E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692443"/>
              </p:ext>
            </p:extLst>
          </p:nvPr>
        </p:nvGraphicFramePr>
        <p:xfrm>
          <a:off x="7444570" y="1526834"/>
          <a:ext cx="431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6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EB2819D-9616-4195-97F9-433FDADEE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4570" y="1526834"/>
                        <a:ext cx="431800" cy="519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B6A04B4E-C25C-4FF0-AD5C-8D51342436A4}"/>
              </a:ext>
            </a:extLst>
          </p:cNvPr>
          <p:cNvSpPr txBox="1"/>
          <p:nvPr/>
        </p:nvSpPr>
        <p:spPr>
          <a:xfrm>
            <a:off x="5162984" y="4254466"/>
            <a:ext cx="446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边界条件？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41F5D0B-A8E5-4758-B8E7-2A5EC89119A5}"/>
              </a:ext>
            </a:extLst>
          </p:cNvPr>
          <p:cNvSpPr txBox="1"/>
          <p:nvPr/>
        </p:nvSpPr>
        <p:spPr>
          <a:xfrm>
            <a:off x="4666930" y="2630295"/>
            <a:ext cx="296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球壳外部电势为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24799D3-8C7C-423E-A3F4-9F91C845C8FB}"/>
              </a:ext>
            </a:extLst>
          </p:cNvPr>
          <p:cNvSpPr txBox="1"/>
          <p:nvPr/>
        </p:nvSpPr>
        <p:spPr>
          <a:xfrm>
            <a:off x="7396944" y="2618993"/>
            <a:ext cx="446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用拉普拉斯方程通解法证明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B56361-9C5B-4CF3-950A-31184248C149}"/>
              </a:ext>
            </a:extLst>
          </p:cNvPr>
          <p:cNvGrpSpPr/>
          <p:nvPr/>
        </p:nvGrpSpPr>
        <p:grpSpPr>
          <a:xfrm>
            <a:off x="522514" y="2589312"/>
            <a:ext cx="2503715" cy="2935414"/>
            <a:chOff x="522514" y="2589312"/>
            <a:chExt cx="2503715" cy="293541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D604625-0168-428D-9501-A35009126C86}"/>
                </a:ext>
              </a:extLst>
            </p:cNvPr>
            <p:cNvSpPr/>
            <p:nvPr/>
          </p:nvSpPr>
          <p:spPr>
            <a:xfrm>
              <a:off x="522514" y="2589312"/>
              <a:ext cx="2503715" cy="25037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AF43CCC-7876-47B7-A496-76DABE6BEF4C}"/>
                </a:ext>
              </a:extLst>
            </p:cNvPr>
            <p:cNvSpPr/>
            <p:nvPr/>
          </p:nvSpPr>
          <p:spPr>
            <a:xfrm>
              <a:off x="720837" y="2781627"/>
              <a:ext cx="2119086" cy="21190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80F8D73-FC71-4504-9CBE-9D9F30808DFA}"/>
                </a:ext>
              </a:extLst>
            </p:cNvPr>
            <p:cNvSpPr/>
            <p:nvPr/>
          </p:nvSpPr>
          <p:spPr>
            <a:xfrm>
              <a:off x="1775209" y="3818309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DF944C32-6116-4571-B807-040D572D2EBA}"/>
                </a:ext>
              </a:extLst>
            </p:cNvPr>
            <p:cNvSpPr/>
            <p:nvPr/>
          </p:nvSpPr>
          <p:spPr>
            <a:xfrm>
              <a:off x="2184724" y="3792601"/>
              <a:ext cx="97134" cy="971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083D0DF1-7EA7-4E02-B94A-22AD172D9B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2522307"/>
                </p:ext>
              </p:extLst>
            </p:nvPr>
          </p:nvGraphicFramePr>
          <p:xfrm>
            <a:off x="1879905" y="3833911"/>
            <a:ext cx="288925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7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078222DC-B243-4FB4-80A7-AAE50669FC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9905" y="3833911"/>
                          <a:ext cx="288925" cy="3175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12AF91F-998B-4417-A7FF-F604E4C353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6534" y="3091960"/>
              <a:ext cx="789758" cy="7492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396893A1-A6C7-478E-9DB6-939EB32C77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6013176"/>
                </p:ext>
              </p:extLst>
            </p:nvPr>
          </p:nvGraphicFramePr>
          <p:xfrm>
            <a:off x="1022127" y="3334029"/>
            <a:ext cx="3746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8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AEB2819D-9616-4195-97F9-433FDADEE3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127" y="3334029"/>
                          <a:ext cx="374650" cy="5191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7C6617E-9665-4E48-88C8-0105C4108E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4935" y="2666034"/>
              <a:ext cx="493574" cy="1169376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A09DECB4-24D4-48C9-889E-94CE62B32A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5626745"/>
                </p:ext>
              </p:extLst>
            </p:nvPr>
          </p:nvGraphicFramePr>
          <p:xfrm>
            <a:off x="1549075" y="2884475"/>
            <a:ext cx="431800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9" name="Equation" r:id="rId14" imgW="190440" imgH="228600" progId="Equation.DSMT4">
                    <p:embed/>
                  </p:oleObj>
                </mc:Choice>
                <mc:Fallback>
                  <p:oleObj name="Equation" r:id="rId14" imgW="190440" imgH="228600" progId="Equation.DSMT4">
                    <p:embed/>
                    <p:pic>
                      <p:nvPicPr>
                        <p:cNvPr id="37" name="对象 36">
                          <a:extLst>
                            <a:ext uri="{FF2B5EF4-FFF2-40B4-BE49-F238E27FC236}">
                              <a16:creationId xmlns:a16="http://schemas.microsoft.com/office/drawing/2014/main" id="{56023F79-B8DD-447F-A631-10FAF042E5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075" y="2884475"/>
                          <a:ext cx="431800" cy="5191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31BA8D8F-9343-4B2A-97E6-187884E12E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819301"/>
                </p:ext>
              </p:extLst>
            </p:nvPr>
          </p:nvGraphicFramePr>
          <p:xfrm>
            <a:off x="1577304" y="3843500"/>
            <a:ext cx="288925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30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47" name="对象 46">
                          <a:extLst>
                            <a:ext uri="{FF2B5EF4-FFF2-40B4-BE49-F238E27FC236}">
                              <a16:creationId xmlns:a16="http://schemas.microsoft.com/office/drawing/2014/main" id="{083D0DF1-7EA7-4E02-B94A-22AD172D9B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304" y="3843500"/>
                          <a:ext cx="288925" cy="3175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566C17E5-4A1D-4F97-A1C9-853AE063FB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5236801"/>
                </p:ext>
              </p:extLst>
            </p:nvPr>
          </p:nvGraphicFramePr>
          <p:xfrm>
            <a:off x="2071688" y="3403600"/>
            <a:ext cx="34607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31" name="Equation" r:id="rId17" imgW="152280" imgH="203040" progId="Equation.DSMT4">
                    <p:embed/>
                  </p:oleObj>
                </mc:Choice>
                <mc:Fallback>
                  <p:oleObj name="Equation" r:id="rId17" imgW="152280" imgH="203040" progId="Equation.DSMT4">
                    <p:embed/>
                    <p:pic>
                      <p:nvPicPr>
                        <p:cNvPr id="47" name="对象 46">
                          <a:extLst>
                            <a:ext uri="{FF2B5EF4-FFF2-40B4-BE49-F238E27FC236}">
                              <a16:creationId xmlns:a16="http://schemas.microsoft.com/office/drawing/2014/main" id="{083D0DF1-7EA7-4E02-B94A-22AD172D9B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88" y="3403600"/>
                          <a:ext cx="346075" cy="4603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29BBB57-0A19-4699-8053-79CB9EB7F0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8885" y="3833911"/>
              <a:ext cx="410353" cy="233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3665612-A4B3-465B-BC5F-C8E01A062A8F}"/>
                </a:ext>
              </a:extLst>
            </p:cNvPr>
            <p:cNvGrpSpPr/>
            <p:nvPr/>
          </p:nvGrpSpPr>
          <p:grpSpPr>
            <a:xfrm>
              <a:off x="1577304" y="5093806"/>
              <a:ext cx="409576" cy="430920"/>
              <a:chOff x="10210799" y="5761729"/>
              <a:chExt cx="564357" cy="593767"/>
            </a:xfrm>
          </p:grpSpPr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61C4B25-6CF5-41F9-8D27-52CE30492075}"/>
                  </a:ext>
                </a:extLst>
              </p:cNvPr>
              <p:cNvCxnSpPr/>
              <p:nvPr/>
            </p:nvCxnSpPr>
            <p:spPr>
              <a:xfrm>
                <a:off x="10210799" y="6038790"/>
                <a:ext cx="56435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36972FE-7837-494F-B2CC-658854162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5814" y="6191190"/>
                <a:ext cx="28336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39EDEB68-DB0F-454E-944F-536BB2BBB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7493" y="6355496"/>
                <a:ext cx="1190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F8E8E6E1-A1E0-45C4-9451-5F8774EBBCA8}"/>
                  </a:ext>
                </a:extLst>
              </p:cNvPr>
              <p:cNvCxnSpPr/>
              <p:nvPr/>
            </p:nvCxnSpPr>
            <p:spPr>
              <a:xfrm>
                <a:off x="10489404" y="5761729"/>
                <a:ext cx="0" cy="2770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A39967F0-3AB1-41E7-A4BD-57E789208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34404"/>
              </p:ext>
            </p:extLst>
          </p:nvPr>
        </p:nvGraphicFramePr>
        <p:xfrm>
          <a:off x="3633438" y="2596894"/>
          <a:ext cx="9223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2" name="Equation" r:id="rId19" imgW="406080" imgH="228600" progId="Equation.DSMT4">
                  <p:embed/>
                </p:oleObj>
              </mc:Choice>
              <mc:Fallback>
                <p:oleObj name="Equation" r:id="rId19" imgW="40608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EB2819D-9616-4195-97F9-433FDADEE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438" y="2596894"/>
                        <a:ext cx="922338" cy="51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7CCE019B-F5EC-4442-8246-7D92CAD270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941013"/>
              </p:ext>
            </p:extLst>
          </p:nvPr>
        </p:nvGraphicFramePr>
        <p:xfrm>
          <a:off x="3578660" y="3137567"/>
          <a:ext cx="15843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3" name="Equation" r:id="rId21" imgW="698400" imgH="228600" progId="Equation.DSMT4">
                  <p:embed/>
                </p:oleObj>
              </mc:Choice>
              <mc:Fallback>
                <p:oleObj name="Equation" r:id="rId21" imgW="698400" imgH="2286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A39967F0-3AB1-41E7-A4BD-57E789208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660" y="3137567"/>
                        <a:ext cx="1584325" cy="51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63">
            <a:extLst>
              <a:ext uri="{FF2B5EF4-FFF2-40B4-BE49-F238E27FC236}">
                <a16:creationId xmlns:a16="http://schemas.microsoft.com/office/drawing/2014/main" id="{E8C08391-CED6-4969-BDA1-EFB2D952BB59}"/>
              </a:ext>
            </a:extLst>
          </p:cNvPr>
          <p:cNvSpPr txBox="1"/>
          <p:nvPr/>
        </p:nvSpPr>
        <p:spPr>
          <a:xfrm>
            <a:off x="5173020" y="3137567"/>
            <a:ext cx="296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球壳上电势为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  <p:graphicFrame>
        <p:nvGraphicFramePr>
          <p:cNvPr id="65" name="对象 64">
            <a:extLst>
              <a:ext uri="{FF2B5EF4-FFF2-40B4-BE49-F238E27FC236}">
                <a16:creationId xmlns:a16="http://schemas.microsoft.com/office/drawing/2014/main" id="{25C61B05-5B45-4E27-8569-151DEEFF1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990318"/>
              </p:ext>
            </p:extLst>
          </p:nvPr>
        </p:nvGraphicFramePr>
        <p:xfrm>
          <a:off x="3648075" y="3656013"/>
          <a:ext cx="8937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4" name="Equation" r:id="rId23" imgW="393480" imgH="228600" progId="Equation.DSMT4">
                  <p:embed/>
                </p:oleObj>
              </mc:Choice>
              <mc:Fallback>
                <p:oleObj name="Equation" r:id="rId23" imgW="393480" imgH="2286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A39967F0-3AB1-41E7-A4BD-57E789208D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3656013"/>
                        <a:ext cx="893763" cy="519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文本框 65">
            <a:extLst>
              <a:ext uri="{FF2B5EF4-FFF2-40B4-BE49-F238E27FC236}">
                <a16:creationId xmlns:a16="http://schemas.microsoft.com/office/drawing/2014/main" id="{8E7A80D0-E96A-4F9C-AEEA-573E4DFD7E62}"/>
              </a:ext>
            </a:extLst>
          </p:cNvPr>
          <p:cNvSpPr txBox="1"/>
          <p:nvPr/>
        </p:nvSpPr>
        <p:spPr>
          <a:xfrm>
            <a:off x="4917990" y="3689746"/>
            <a:ext cx="296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用镜像法求解</a:t>
            </a:r>
          </a:p>
        </p:txBody>
      </p:sp>
    </p:spTree>
    <p:extLst>
      <p:ext uri="{BB962C8B-B14F-4D97-AF65-F5344CB8AC3E}">
        <p14:creationId xmlns:p14="http://schemas.microsoft.com/office/powerpoint/2010/main" val="137860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FCB18E2-4706-498F-9E81-213F7D4D3B6D}"/>
              </a:ext>
            </a:extLst>
          </p:cNvPr>
          <p:cNvSpPr/>
          <p:nvPr/>
        </p:nvSpPr>
        <p:spPr>
          <a:xfrm>
            <a:off x="374167" y="822842"/>
            <a:ext cx="3343092" cy="420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64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应用举例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620746-684A-40EA-A5BD-0AA264A98D40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3</a:t>
            </a:r>
            <a:endParaRPr lang="zh-CN" altLang="en-US" sz="28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F4F7D6-1132-478F-A2E4-7FECF57F60B2}"/>
              </a:ext>
            </a:extLst>
          </p:cNvPr>
          <p:cNvGrpSpPr/>
          <p:nvPr/>
        </p:nvGrpSpPr>
        <p:grpSpPr>
          <a:xfrm>
            <a:off x="2281858" y="1513327"/>
            <a:ext cx="9797052" cy="864767"/>
            <a:chOff x="2518275" y="1546927"/>
            <a:chExt cx="9797052" cy="864767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4D5234F-89B4-42BE-A5AC-97FEB8C43256}"/>
                </a:ext>
              </a:extLst>
            </p:cNvPr>
            <p:cNvSpPr txBox="1"/>
            <p:nvPr/>
          </p:nvSpPr>
          <p:spPr>
            <a:xfrm>
              <a:off x="2518275" y="1580697"/>
              <a:ext cx="9197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接地的空心导体球壳内外半径为     和      ，在球内离球心处为</a:t>
              </a:r>
              <a:endParaRPr lang="en-US" altLang="zh-CN" sz="2400" b="1" dirty="0"/>
            </a:p>
            <a:p>
              <a:r>
                <a:rPr lang="zh-CN" altLang="en-US" sz="2400" b="1" dirty="0"/>
                <a:t>处置一点电荷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zh-CN" altLang="en-US" sz="2400" b="1" dirty="0"/>
                <a:t>，用镜像法求电势和导体球上的感应电荷</a:t>
              </a:r>
              <a:endParaRPr lang="en-US" altLang="zh-CN" sz="2400" b="1" dirty="0"/>
            </a:p>
          </p:txBody>
        </p: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AEB2819D-9616-4195-97F9-433FDADEE3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94085" y="1560433"/>
            <a:ext cx="3746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0"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AEB2819D-9616-4195-97F9-433FDADEE3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4085" y="1560433"/>
                          <a:ext cx="374650" cy="5191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078222DC-B243-4FB4-80A7-AAE50669FC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70702" y="1546927"/>
            <a:ext cx="1444625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1" name="Equation" r:id="rId5" imgW="634680" imgH="253800" progId="Equation.DSMT4">
                    <p:embed/>
                  </p:oleObj>
                </mc:Choice>
                <mc:Fallback>
                  <p:oleObj name="Equation" r:id="rId5" imgW="634680" imgH="25380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078222DC-B243-4FB4-80A7-AAE50669FC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0702" y="1546927"/>
                          <a:ext cx="1444625" cy="5762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C65F0FC-CA1F-48F9-8E28-DD32D2EAEA34}"/>
              </a:ext>
            </a:extLst>
          </p:cNvPr>
          <p:cNvGrpSpPr/>
          <p:nvPr/>
        </p:nvGrpSpPr>
        <p:grpSpPr>
          <a:xfrm>
            <a:off x="4757738" y="2536935"/>
            <a:ext cx="8901301" cy="461665"/>
            <a:chOff x="2628555" y="851632"/>
            <a:chExt cx="8901301" cy="46166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F193AAB-D0F9-4105-BC26-05968C04004B}"/>
                </a:ext>
              </a:extLst>
            </p:cNvPr>
            <p:cNvSpPr txBox="1"/>
            <p:nvPr/>
          </p:nvSpPr>
          <p:spPr>
            <a:xfrm>
              <a:off x="2628555" y="851632"/>
              <a:ext cx="8901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镜像电荷 </a:t>
              </a:r>
              <a:r>
                <a:rPr lang="en-US" altLang="zh-CN" sz="2400" dirty="0"/>
                <a:t>   , </a:t>
              </a:r>
              <a:r>
                <a:rPr lang="zh-CN" altLang="en-US" sz="2400" dirty="0"/>
                <a:t>距离球心距离为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FA60ED27-CBC9-472B-8C4A-B9537FF400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466783"/>
                </p:ext>
              </p:extLst>
            </p:nvPr>
          </p:nvGraphicFramePr>
          <p:xfrm>
            <a:off x="3980544" y="882439"/>
            <a:ext cx="37724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2" name="Equation" r:id="rId7" imgW="190440" imgH="203040" progId="Equation.DSMT4">
                    <p:embed/>
                  </p:oleObj>
                </mc:Choice>
                <mc:Fallback>
                  <p:oleObj name="Equation" r:id="rId7" imgW="190440" imgH="20304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FA60ED27-CBC9-472B-8C4A-B9537FF400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0544" y="882439"/>
                          <a:ext cx="377240" cy="4000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56023F79-B8DD-447F-A631-10FAF042E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4570" y="1526834"/>
          <a:ext cx="431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3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56023F79-B8DD-447F-A631-10FAF042E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4570" y="1526834"/>
                        <a:ext cx="431800" cy="519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7130AFA9-4432-49A0-8B62-7C6CE3039496}"/>
              </a:ext>
            </a:extLst>
          </p:cNvPr>
          <p:cNvSpPr txBox="1"/>
          <p:nvPr/>
        </p:nvSpPr>
        <p:spPr>
          <a:xfrm>
            <a:off x="4757738" y="3236931"/>
            <a:ext cx="555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自己画图计算镜像电荷的电量和位置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F811E8-2010-4C51-B662-2FA993D026EE}"/>
              </a:ext>
            </a:extLst>
          </p:cNvPr>
          <p:cNvGrpSpPr/>
          <p:nvPr/>
        </p:nvGrpSpPr>
        <p:grpSpPr>
          <a:xfrm>
            <a:off x="312057" y="2478843"/>
            <a:ext cx="3751524" cy="3340892"/>
            <a:chOff x="522514" y="2183834"/>
            <a:chExt cx="3751524" cy="334089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2B56361-9C5B-4CF3-950A-31184248C149}"/>
                </a:ext>
              </a:extLst>
            </p:cNvPr>
            <p:cNvGrpSpPr/>
            <p:nvPr/>
          </p:nvGrpSpPr>
          <p:grpSpPr>
            <a:xfrm>
              <a:off x="522514" y="2589312"/>
              <a:ext cx="3570515" cy="2935414"/>
              <a:chOff x="522514" y="2589312"/>
              <a:chExt cx="3570515" cy="2935414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9D604625-0168-428D-9501-A35009126C86}"/>
                  </a:ext>
                </a:extLst>
              </p:cNvPr>
              <p:cNvSpPr/>
              <p:nvPr/>
            </p:nvSpPr>
            <p:spPr>
              <a:xfrm>
                <a:off x="522514" y="2589312"/>
                <a:ext cx="2503715" cy="250371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7AF43CCC-7876-47B7-A496-76DABE6BEF4C}"/>
                  </a:ext>
                </a:extLst>
              </p:cNvPr>
              <p:cNvSpPr/>
              <p:nvPr/>
            </p:nvSpPr>
            <p:spPr>
              <a:xfrm>
                <a:off x="720837" y="2781627"/>
                <a:ext cx="2119086" cy="21190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80F8D73-FC71-4504-9CBE-9D9F30808DFA}"/>
                  </a:ext>
                </a:extLst>
              </p:cNvPr>
              <p:cNvSpPr/>
              <p:nvPr/>
            </p:nvSpPr>
            <p:spPr>
              <a:xfrm>
                <a:off x="1775209" y="38183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DF944C32-6116-4571-B807-040D572D2EBA}"/>
                  </a:ext>
                </a:extLst>
              </p:cNvPr>
              <p:cNvSpPr/>
              <p:nvPr/>
            </p:nvSpPr>
            <p:spPr>
              <a:xfrm>
                <a:off x="2184724" y="3792601"/>
                <a:ext cx="97134" cy="9713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7" name="对象 46">
                <a:extLst>
                  <a:ext uri="{FF2B5EF4-FFF2-40B4-BE49-F238E27FC236}">
                    <a16:creationId xmlns:a16="http://schemas.microsoft.com/office/drawing/2014/main" id="{083D0DF1-7EA7-4E02-B94A-22AD172D9B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79905" y="3833911"/>
              <a:ext cx="288925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4" name="Equation" r:id="rId11" imgW="126720" imgH="139680" progId="Equation.DSMT4">
                      <p:embed/>
                    </p:oleObj>
                  </mc:Choice>
                  <mc:Fallback>
                    <p:oleObj name="Equation" r:id="rId11" imgW="126720" imgH="139680" progId="Equation.DSMT4">
                      <p:embed/>
                      <p:pic>
                        <p:nvPicPr>
                          <p:cNvPr id="47" name="对象 46">
                            <a:extLst>
                              <a:ext uri="{FF2B5EF4-FFF2-40B4-BE49-F238E27FC236}">
                                <a16:creationId xmlns:a16="http://schemas.microsoft.com/office/drawing/2014/main" id="{083D0DF1-7EA7-4E02-B94A-22AD172D9B9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9905" y="3833911"/>
                            <a:ext cx="288925" cy="3175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F12AF91F-998B-4417-A7FF-F604E4C353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6534" y="3091960"/>
                <a:ext cx="789758" cy="7492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8" name="对象 47">
                <a:extLst>
                  <a:ext uri="{FF2B5EF4-FFF2-40B4-BE49-F238E27FC236}">
                    <a16:creationId xmlns:a16="http://schemas.microsoft.com/office/drawing/2014/main" id="{396893A1-A6C7-478E-9DB6-939EB32C77F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22127" y="3334029"/>
              <a:ext cx="374650" cy="519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5" name="Equation" r:id="rId13" imgW="164880" imgH="228600" progId="Equation.DSMT4">
                      <p:embed/>
                    </p:oleObj>
                  </mc:Choice>
                  <mc:Fallback>
                    <p:oleObj name="Equation" r:id="rId13" imgW="164880" imgH="228600" progId="Equation.DSMT4">
                      <p:embed/>
                      <p:pic>
                        <p:nvPicPr>
                          <p:cNvPr id="48" name="对象 47">
                            <a:extLst>
                              <a:ext uri="{FF2B5EF4-FFF2-40B4-BE49-F238E27FC236}">
                                <a16:creationId xmlns:a16="http://schemas.microsoft.com/office/drawing/2014/main" id="{396893A1-A6C7-478E-9DB6-939EB32C77F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2127" y="3334029"/>
                            <a:ext cx="374650" cy="5191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07C6617E-9665-4E48-88C8-0105C4108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04935" y="2666034"/>
                <a:ext cx="493574" cy="1169376"/>
              </a:xfrm>
              <a:prstGeom prst="straightConnector1">
                <a:avLst/>
              </a:prstGeom>
              <a:ln w="28575">
                <a:prstDash val="sys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50" name="对象 49">
                <a:extLst>
                  <a:ext uri="{FF2B5EF4-FFF2-40B4-BE49-F238E27FC236}">
                    <a16:creationId xmlns:a16="http://schemas.microsoft.com/office/drawing/2014/main" id="{A09DECB4-24D4-48C9-889E-94CE62B32A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49075" y="2884475"/>
              <a:ext cx="431800" cy="519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6" name="Equation" r:id="rId14" imgW="190440" imgH="228600" progId="Equation.DSMT4">
                      <p:embed/>
                    </p:oleObj>
                  </mc:Choice>
                  <mc:Fallback>
                    <p:oleObj name="Equation" r:id="rId14" imgW="190440" imgH="228600" progId="Equation.DSMT4">
                      <p:embed/>
                      <p:pic>
                        <p:nvPicPr>
                          <p:cNvPr id="50" name="对象 49">
                            <a:extLst>
                              <a:ext uri="{FF2B5EF4-FFF2-40B4-BE49-F238E27FC236}">
                                <a16:creationId xmlns:a16="http://schemas.microsoft.com/office/drawing/2014/main" id="{A09DECB4-24D4-48C9-889E-94CE62B32A9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9075" y="2884475"/>
                            <a:ext cx="431800" cy="5191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对象 50">
                <a:extLst>
                  <a:ext uri="{FF2B5EF4-FFF2-40B4-BE49-F238E27FC236}">
                    <a16:creationId xmlns:a16="http://schemas.microsoft.com/office/drawing/2014/main" id="{31BA8D8F-9343-4B2A-97E6-187884E12E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77304" y="3843500"/>
              <a:ext cx="288925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7" name="Equation" r:id="rId15" imgW="126720" imgH="139680" progId="Equation.DSMT4">
                      <p:embed/>
                    </p:oleObj>
                  </mc:Choice>
                  <mc:Fallback>
                    <p:oleObj name="Equation" r:id="rId15" imgW="126720" imgH="139680" progId="Equation.DSMT4">
                      <p:embed/>
                      <p:pic>
                        <p:nvPicPr>
                          <p:cNvPr id="51" name="对象 50">
                            <a:extLst>
                              <a:ext uri="{FF2B5EF4-FFF2-40B4-BE49-F238E27FC236}">
                                <a16:creationId xmlns:a16="http://schemas.microsoft.com/office/drawing/2014/main" id="{31BA8D8F-9343-4B2A-97E6-187884E12EA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7304" y="3843500"/>
                            <a:ext cx="288925" cy="3175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对象 51">
                <a:extLst>
                  <a:ext uri="{FF2B5EF4-FFF2-40B4-BE49-F238E27FC236}">
                    <a16:creationId xmlns:a16="http://schemas.microsoft.com/office/drawing/2014/main" id="{566C17E5-4A1D-4F97-A1C9-853AE063FB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25038954"/>
                  </p:ext>
                </p:extLst>
              </p:nvPr>
            </p:nvGraphicFramePr>
            <p:xfrm>
              <a:off x="2109404" y="3295330"/>
              <a:ext cx="346075" cy="460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38" name="Equation" r:id="rId17" imgW="152280" imgH="203040" progId="Equation.DSMT4">
                      <p:embed/>
                    </p:oleObj>
                  </mc:Choice>
                  <mc:Fallback>
                    <p:oleObj name="Equation" r:id="rId17" imgW="152280" imgH="203040" progId="Equation.DSMT4">
                      <p:embed/>
                      <p:pic>
                        <p:nvPicPr>
                          <p:cNvPr id="52" name="对象 51">
                            <a:extLst>
                              <a:ext uri="{FF2B5EF4-FFF2-40B4-BE49-F238E27FC236}">
                                <a16:creationId xmlns:a16="http://schemas.microsoft.com/office/drawing/2014/main" id="{566C17E5-4A1D-4F97-A1C9-853AE063FB7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404" y="3295330"/>
                            <a:ext cx="346075" cy="4603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529BBB57-0A19-4699-8053-79CB9EB7F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8885" y="3836243"/>
                <a:ext cx="2304144" cy="16899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83665612-A4B3-465B-BC5F-C8E01A062A8F}"/>
                  </a:ext>
                </a:extLst>
              </p:cNvPr>
              <p:cNvGrpSpPr/>
              <p:nvPr/>
            </p:nvGrpSpPr>
            <p:grpSpPr>
              <a:xfrm>
                <a:off x="1577304" y="5093806"/>
                <a:ext cx="409576" cy="430920"/>
                <a:chOff x="10210799" y="5761729"/>
                <a:chExt cx="564357" cy="593767"/>
              </a:xfrm>
            </p:grpSpPr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061C4B25-6CF5-41F9-8D27-52CE30492075}"/>
                    </a:ext>
                  </a:extLst>
                </p:cNvPr>
                <p:cNvCxnSpPr/>
                <p:nvPr/>
              </p:nvCxnSpPr>
              <p:spPr>
                <a:xfrm>
                  <a:off x="10210799" y="6038790"/>
                  <a:ext cx="56435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C36972FE-7837-494F-B2CC-658854162E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5814" y="6191190"/>
                  <a:ext cx="28336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39EDEB68-DB0F-454E-944F-536BB2BBB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7493" y="6355496"/>
                  <a:ext cx="119063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F8E8E6E1-A1E0-45C4-9451-5F8774EBBCA8}"/>
                    </a:ext>
                  </a:extLst>
                </p:cNvPr>
                <p:cNvCxnSpPr/>
                <p:nvPr/>
              </p:nvCxnSpPr>
              <p:spPr>
                <a:xfrm>
                  <a:off x="10489404" y="5761729"/>
                  <a:ext cx="0" cy="27706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930A3F3-4C34-4E1D-9CCC-377CD7805A6E}"/>
                </a:ext>
              </a:extLst>
            </p:cNvPr>
            <p:cNvSpPr/>
            <p:nvPr/>
          </p:nvSpPr>
          <p:spPr>
            <a:xfrm>
              <a:off x="4009571" y="3809255"/>
              <a:ext cx="97134" cy="971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DE7B5D13-C612-45B7-AC42-DF32406C03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4063649"/>
                </p:ext>
              </p:extLst>
            </p:nvPr>
          </p:nvGraphicFramePr>
          <p:xfrm>
            <a:off x="3842238" y="3343112"/>
            <a:ext cx="431800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9" name="Equation" r:id="rId19" imgW="190440" imgH="203040" progId="Equation.DSMT4">
                    <p:embed/>
                  </p:oleObj>
                </mc:Choice>
                <mc:Fallback>
                  <p:oleObj name="Equation" r:id="rId19" imgW="190440" imgH="203040" progId="Equation.DSMT4">
                    <p:embed/>
                    <p:pic>
                      <p:nvPicPr>
                        <p:cNvPr id="52" name="对象 51">
                          <a:extLst>
                            <a:ext uri="{FF2B5EF4-FFF2-40B4-BE49-F238E27FC236}">
                              <a16:creationId xmlns:a16="http://schemas.microsoft.com/office/drawing/2014/main" id="{566C17E5-4A1D-4F97-A1C9-853AE063FB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238" y="3343112"/>
                          <a:ext cx="431800" cy="4603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EE51CA2-2BEE-4E0D-979A-46FA495A97D6}"/>
                </a:ext>
              </a:extLst>
            </p:cNvPr>
            <p:cNvSpPr/>
            <p:nvPr/>
          </p:nvSpPr>
          <p:spPr>
            <a:xfrm>
              <a:off x="3269122" y="2669234"/>
              <a:ext cx="97134" cy="9713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45E940E-787A-44F5-B56F-ED2FC5B04A7D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V="1">
              <a:off x="1803159" y="2752143"/>
              <a:ext cx="1480188" cy="1099424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FA1210B1-CB9E-464C-8D23-250B1A8F95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9558468"/>
                </p:ext>
              </p:extLst>
            </p:nvPr>
          </p:nvGraphicFramePr>
          <p:xfrm>
            <a:off x="2556375" y="2183834"/>
            <a:ext cx="149860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40" name="Equation" r:id="rId21" imgW="660240" imgH="253800" progId="Equation.DSMT4">
                    <p:embed/>
                  </p:oleObj>
                </mc:Choice>
                <mc:Fallback>
                  <p:oleObj name="Equation" r:id="rId21" imgW="660240" imgH="25380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AEB2819D-9616-4195-97F9-433FDADEE3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375" y="2183834"/>
                          <a:ext cx="1498600" cy="5778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" name="对象 68">
            <a:extLst>
              <a:ext uri="{FF2B5EF4-FFF2-40B4-BE49-F238E27FC236}">
                <a16:creationId xmlns:a16="http://schemas.microsoft.com/office/drawing/2014/main" id="{B11EDD35-A31A-4680-BC05-CB240C800E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765250"/>
              </p:ext>
            </p:extLst>
          </p:nvPr>
        </p:nvGraphicFramePr>
        <p:xfrm>
          <a:off x="3086566" y="3925000"/>
          <a:ext cx="8648207" cy="144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1" name="Equation" r:id="rId23" imgW="4228920" imgH="711000" progId="Equation.DSMT4">
                  <p:embed/>
                </p:oleObj>
              </mc:Choice>
              <mc:Fallback>
                <p:oleObj name="Equation" r:id="rId23" imgW="4228920" imgH="7110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3B3F16F-5640-4C1C-89C4-276302B8AA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566" y="3925000"/>
                        <a:ext cx="8648207" cy="1448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91E5FD0D-8970-4977-8DAA-D56850FA9112}"/>
              </a:ext>
            </a:extLst>
          </p:cNvPr>
          <p:cNvSpPr txBox="1"/>
          <p:nvPr/>
        </p:nvSpPr>
        <p:spPr>
          <a:xfrm>
            <a:off x="4039281" y="5430026"/>
            <a:ext cx="2056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利用高斯定理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7283B198-837D-420E-8DC4-CB70E093D5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614388"/>
              </p:ext>
            </p:extLst>
          </p:nvPr>
        </p:nvGraphicFramePr>
        <p:xfrm>
          <a:off x="6109727" y="5388036"/>
          <a:ext cx="29876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2" name="Equation" r:id="rId25" imgW="1460160" imgH="291960" progId="Equation.DSMT4">
                  <p:embed/>
                </p:oleObj>
              </mc:Choice>
              <mc:Fallback>
                <p:oleObj name="Equation" r:id="rId25" imgW="1460160" imgH="291960" progId="Equation.DSMT4">
                  <p:embed/>
                  <p:pic>
                    <p:nvPicPr>
                      <p:cNvPr id="69" name="对象 68">
                        <a:extLst>
                          <a:ext uri="{FF2B5EF4-FFF2-40B4-BE49-F238E27FC236}">
                            <a16:creationId xmlns:a16="http://schemas.microsoft.com/office/drawing/2014/main" id="{B11EDD35-A31A-4680-BC05-CB240C800E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727" y="5388036"/>
                        <a:ext cx="2987675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A207488A-D64B-42C6-9DB2-7D7BE63CD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762920"/>
              </p:ext>
            </p:extLst>
          </p:nvPr>
        </p:nvGraphicFramePr>
        <p:xfrm>
          <a:off x="6143318" y="6054317"/>
          <a:ext cx="14033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3" name="Equation" r:id="rId27" imgW="685800" imgH="241200" progId="Equation.DSMT4">
                  <p:embed/>
                </p:oleObj>
              </mc:Choice>
              <mc:Fallback>
                <p:oleObj name="Equation" r:id="rId27" imgW="685800" imgH="241200" progId="Equation.DSMT4">
                  <p:embed/>
                  <p:pic>
                    <p:nvPicPr>
                      <p:cNvPr id="73" name="对象 72">
                        <a:extLst>
                          <a:ext uri="{FF2B5EF4-FFF2-40B4-BE49-F238E27FC236}">
                            <a16:creationId xmlns:a16="http://schemas.microsoft.com/office/drawing/2014/main" id="{7283B198-837D-420E-8DC4-CB70E093D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318" y="6054317"/>
                        <a:ext cx="1403350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:a16="http://schemas.microsoft.com/office/drawing/2014/main" id="{A88C8DD0-7859-44B5-92E9-44E4C10D6003}"/>
              </a:ext>
            </a:extLst>
          </p:cNvPr>
          <p:cNvSpPr txBox="1"/>
          <p:nvPr/>
        </p:nvSpPr>
        <p:spPr>
          <a:xfrm>
            <a:off x="8037966" y="6054816"/>
            <a:ext cx="2528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位置</a:t>
            </a:r>
            <a:r>
              <a:rPr lang="en-US" altLang="zh-CN" sz="2400" dirty="0">
                <a:solidFill>
                  <a:srgbClr val="FF0000"/>
                </a:solidFill>
              </a:rPr>
              <a:t>?  </a:t>
            </a:r>
            <a:r>
              <a:rPr lang="zh-CN" altLang="en-US" sz="2400" dirty="0">
                <a:solidFill>
                  <a:srgbClr val="FF0000"/>
                </a:solidFill>
              </a:rPr>
              <a:t>如何证明？</a:t>
            </a:r>
          </a:p>
        </p:txBody>
      </p:sp>
    </p:spTree>
    <p:extLst>
      <p:ext uri="{BB962C8B-B14F-4D97-AF65-F5344CB8AC3E}">
        <p14:creationId xmlns:p14="http://schemas.microsoft.com/office/powerpoint/2010/main" val="425348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FCB18E2-4706-498F-9E81-213F7D4D3B6D}"/>
              </a:ext>
            </a:extLst>
          </p:cNvPr>
          <p:cNvSpPr/>
          <p:nvPr/>
        </p:nvSpPr>
        <p:spPr>
          <a:xfrm>
            <a:off x="374167" y="822842"/>
            <a:ext cx="3343092" cy="420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64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应用举例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620746-684A-40EA-A5BD-0AA264A98D40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4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4D5234F-89B4-42BE-A5AC-97FEB8C43256}"/>
              </a:ext>
            </a:extLst>
          </p:cNvPr>
          <p:cNvSpPr txBox="1"/>
          <p:nvPr/>
        </p:nvSpPr>
        <p:spPr>
          <a:xfrm>
            <a:off x="2281858" y="1547097"/>
            <a:ext cx="9197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有一点电荷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位于两个相互垂直的接地导体平面所围成的直角空间内，它到两个平面的距离为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，求空间电势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2981993-2082-45A2-BDCC-6B69B4530710}"/>
              </a:ext>
            </a:extLst>
          </p:cNvPr>
          <p:cNvSpPr txBox="1"/>
          <p:nvPr/>
        </p:nvSpPr>
        <p:spPr>
          <a:xfrm>
            <a:off x="6077601" y="2846790"/>
            <a:ext cx="446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边界条件？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B02682E-D99F-4341-A81E-264F0192D0F3}"/>
              </a:ext>
            </a:extLst>
          </p:cNvPr>
          <p:cNvSpPr txBox="1"/>
          <p:nvPr/>
        </p:nvSpPr>
        <p:spPr>
          <a:xfrm>
            <a:off x="6077601" y="3448793"/>
            <a:ext cx="45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边界条件如何等效成镜像电荷？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62A0FF0-8360-4CE2-A320-FA2700CF8F22}"/>
              </a:ext>
            </a:extLst>
          </p:cNvPr>
          <p:cNvSpPr txBox="1"/>
          <p:nvPr/>
        </p:nvSpPr>
        <p:spPr>
          <a:xfrm>
            <a:off x="6077601" y="4050796"/>
            <a:ext cx="45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如何确定镜像电荷的电量和位置？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5AD08AF-5C55-4E72-B0D5-89DFFD3020CC}"/>
              </a:ext>
            </a:extLst>
          </p:cNvPr>
          <p:cNvGrpSpPr/>
          <p:nvPr/>
        </p:nvGrpSpPr>
        <p:grpSpPr>
          <a:xfrm>
            <a:off x="218699" y="2343876"/>
            <a:ext cx="4399413" cy="4293653"/>
            <a:chOff x="218699" y="2343876"/>
            <a:chExt cx="4399413" cy="4293653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9B4A960-4605-4360-A412-EF0581657490}"/>
                </a:ext>
              </a:extLst>
            </p:cNvPr>
            <p:cNvGrpSpPr/>
            <p:nvPr/>
          </p:nvGrpSpPr>
          <p:grpSpPr>
            <a:xfrm>
              <a:off x="218699" y="2343876"/>
              <a:ext cx="4399413" cy="4293653"/>
              <a:chOff x="218699" y="2343876"/>
              <a:chExt cx="4399413" cy="4293653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A1EBA2BD-5263-47E4-81D3-086974A63515}"/>
                  </a:ext>
                </a:extLst>
              </p:cNvPr>
              <p:cNvCxnSpPr/>
              <p:nvPr/>
            </p:nvCxnSpPr>
            <p:spPr>
              <a:xfrm>
                <a:off x="2547257" y="2510971"/>
                <a:ext cx="0" cy="197578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57033169-9719-414C-B9B7-83C871F7B797}"/>
                  </a:ext>
                </a:extLst>
              </p:cNvPr>
              <p:cNvCxnSpPr/>
              <p:nvPr/>
            </p:nvCxnSpPr>
            <p:spPr>
              <a:xfrm>
                <a:off x="2547257" y="4486753"/>
                <a:ext cx="0" cy="1975782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824778C1-E56C-469B-B1D2-4D39B7DD6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151" y="4512461"/>
                <a:ext cx="2075505" cy="40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CBC1A35B-1D40-474A-82D4-0D5DD6139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2607" y="4516548"/>
                <a:ext cx="2075505" cy="4087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2" name="对象 61">
                <a:extLst>
                  <a:ext uri="{FF2B5EF4-FFF2-40B4-BE49-F238E27FC236}">
                    <a16:creationId xmlns:a16="http://schemas.microsoft.com/office/drawing/2014/main" id="{7F15080D-F216-4BEC-B9E2-8A9700E0DA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4313183"/>
                  </p:ext>
                </p:extLst>
              </p:nvPr>
            </p:nvGraphicFramePr>
            <p:xfrm>
              <a:off x="1476588" y="3323564"/>
              <a:ext cx="346075" cy="460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09" name="Equation" r:id="rId3" imgW="152280" imgH="203040" progId="Equation.DSMT4">
                      <p:embed/>
                    </p:oleObj>
                  </mc:Choice>
                  <mc:Fallback>
                    <p:oleObj name="Equation" r:id="rId3" imgW="152280" imgH="203040" progId="Equation.DSMT4">
                      <p:embed/>
                      <p:pic>
                        <p:nvPicPr>
                          <p:cNvPr id="52" name="对象 51">
                            <a:extLst>
                              <a:ext uri="{FF2B5EF4-FFF2-40B4-BE49-F238E27FC236}">
                                <a16:creationId xmlns:a16="http://schemas.microsoft.com/office/drawing/2014/main" id="{566C17E5-4A1D-4F97-A1C9-853AE063FB7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6588" y="3323564"/>
                            <a:ext cx="346075" cy="46037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C80014FA-1A68-401E-A155-93A349A0A563}"/>
                  </a:ext>
                </a:extLst>
              </p:cNvPr>
              <p:cNvSpPr/>
              <p:nvPr/>
            </p:nvSpPr>
            <p:spPr>
              <a:xfrm>
                <a:off x="1520903" y="3847740"/>
                <a:ext cx="97134" cy="9713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7049A5E1-895C-4F78-89A1-36A9D0514F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206" y="3896526"/>
                <a:ext cx="947401" cy="0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05CCBE2-8327-4B7A-8776-209B0D9A2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9470" y="3920293"/>
                <a:ext cx="0" cy="592168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6" name="对象 65">
                <a:extLst>
                  <a:ext uri="{FF2B5EF4-FFF2-40B4-BE49-F238E27FC236}">
                    <a16:creationId xmlns:a16="http://schemas.microsoft.com/office/drawing/2014/main" id="{6DA2EAD3-A914-432D-9A53-8388D78BB6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5131318"/>
                  </p:ext>
                </p:extLst>
              </p:nvPr>
            </p:nvGraphicFramePr>
            <p:xfrm>
              <a:off x="1188485" y="4050103"/>
              <a:ext cx="288925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10" name="Equation" r:id="rId5" imgW="126720" imgH="139680" progId="Equation.DSMT4">
                      <p:embed/>
                    </p:oleObj>
                  </mc:Choice>
                  <mc:Fallback>
                    <p:oleObj name="Equation" r:id="rId5" imgW="126720" imgH="139680" progId="Equation.DSMT4">
                      <p:embed/>
                      <p:pic>
                        <p:nvPicPr>
                          <p:cNvPr id="47" name="对象 46">
                            <a:extLst>
                              <a:ext uri="{FF2B5EF4-FFF2-40B4-BE49-F238E27FC236}">
                                <a16:creationId xmlns:a16="http://schemas.microsoft.com/office/drawing/2014/main" id="{083D0DF1-7EA7-4E02-B94A-22AD172D9B9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8485" y="4050103"/>
                            <a:ext cx="288925" cy="3175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对象 67">
                <a:extLst>
                  <a:ext uri="{FF2B5EF4-FFF2-40B4-BE49-F238E27FC236}">
                    <a16:creationId xmlns:a16="http://schemas.microsoft.com/office/drawing/2014/main" id="{7D178C15-AEBB-4932-840E-7DDFE25F675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3958938"/>
                  </p:ext>
                </p:extLst>
              </p:nvPr>
            </p:nvGraphicFramePr>
            <p:xfrm>
              <a:off x="1971675" y="3417888"/>
              <a:ext cx="288925" cy="403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11" name="Equation" r:id="rId7" imgW="126720" imgH="177480" progId="Equation.DSMT4">
                      <p:embed/>
                    </p:oleObj>
                  </mc:Choice>
                  <mc:Fallback>
                    <p:oleObj name="Equation" r:id="rId7" imgW="126720" imgH="177480" progId="Equation.DSMT4">
                      <p:embed/>
                      <p:pic>
                        <p:nvPicPr>
                          <p:cNvPr id="66" name="对象 65">
                            <a:extLst>
                              <a:ext uri="{FF2B5EF4-FFF2-40B4-BE49-F238E27FC236}">
                                <a16:creationId xmlns:a16="http://schemas.microsoft.com/office/drawing/2014/main" id="{6DA2EAD3-A914-432D-9A53-8388D78BB61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1675" y="3417888"/>
                            <a:ext cx="288925" cy="4032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6A7DCD5-8B83-4F1F-B360-E7A99FC8A5B0}"/>
                  </a:ext>
                </a:extLst>
              </p:cNvPr>
              <p:cNvGrpSpPr/>
              <p:nvPr/>
            </p:nvGrpSpPr>
            <p:grpSpPr>
              <a:xfrm>
                <a:off x="1975699" y="4525674"/>
                <a:ext cx="409576" cy="430920"/>
                <a:chOff x="10210799" y="5761729"/>
                <a:chExt cx="564357" cy="593767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5F97A6A6-D9AA-4223-A348-AD702EED004C}"/>
                    </a:ext>
                  </a:extLst>
                </p:cNvPr>
                <p:cNvCxnSpPr/>
                <p:nvPr/>
              </p:nvCxnSpPr>
              <p:spPr>
                <a:xfrm>
                  <a:off x="10210799" y="6038790"/>
                  <a:ext cx="56435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EB9F2D4C-A004-4B5D-8C2C-9D33EB6C3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35814" y="6191190"/>
                  <a:ext cx="28336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110852BF-4A55-4857-BED7-6B27269A3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7493" y="6355496"/>
                  <a:ext cx="119063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C740C675-8B11-4B41-A763-F0E099EAE07C}"/>
                    </a:ext>
                  </a:extLst>
                </p:cNvPr>
                <p:cNvCxnSpPr/>
                <p:nvPr/>
              </p:nvCxnSpPr>
              <p:spPr>
                <a:xfrm>
                  <a:off x="10489404" y="5761729"/>
                  <a:ext cx="0" cy="27706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82" name="对象 81">
                <a:extLst>
                  <a:ext uri="{FF2B5EF4-FFF2-40B4-BE49-F238E27FC236}">
                    <a16:creationId xmlns:a16="http://schemas.microsoft.com/office/drawing/2014/main" id="{9291CA4A-C7F9-459B-9706-6482ACF9729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1370186"/>
                  </p:ext>
                </p:extLst>
              </p:nvPr>
            </p:nvGraphicFramePr>
            <p:xfrm>
              <a:off x="586652" y="2343876"/>
              <a:ext cx="1441450" cy="5778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412" name="Equation" r:id="rId9" imgW="634680" imgH="253800" progId="Equation.DSMT4">
                      <p:embed/>
                    </p:oleObj>
                  </mc:Choice>
                  <mc:Fallback>
                    <p:oleObj name="Equation" r:id="rId9" imgW="634680" imgH="253800" progId="Equation.DSMT4">
                      <p:embed/>
                      <p:pic>
                        <p:nvPicPr>
                          <p:cNvPr id="67" name="对象 66">
                            <a:extLst>
                              <a:ext uri="{FF2B5EF4-FFF2-40B4-BE49-F238E27FC236}">
                                <a16:creationId xmlns:a16="http://schemas.microsoft.com/office/drawing/2014/main" id="{FA1210B1-CB9E-464C-8D23-250B1A8F95B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6652" y="2343876"/>
                            <a:ext cx="1441450" cy="5778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F5ACDB44-30F2-419D-82C6-7BD6663980DA}"/>
                  </a:ext>
                </a:extLst>
              </p:cNvPr>
              <p:cNvSpPr/>
              <p:nvPr/>
            </p:nvSpPr>
            <p:spPr>
              <a:xfrm>
                <a:off x="990634" y="3033173"/>
                <a:ext cx="97134" cy="9713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BD874B9F-1544-4B31-BAAA-09D0E2764C46}"/>
                  </a:ext>
                </a:extLst>
              </p:cNvPr>
              <p:cNvGrpSpPr/>
              <p:nvPr/>
            </p:nvGrpSpPr>
            <p:grpSpPr>
              <a:xfrm>
                <a:off x="218699" y="5240983"/>
                <a:ext cx="1449640" cy="1396546"/>
                <a:chOff x="2678767" y="4630738"/>
                <a:chExt cx="1449640" cy="1396546"/>
              </a:xfrm>
            </p:grpSpPr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29800A3C-42C0-4447-A40F-48B54347356A}"/>
                    </a:ext>
                  </a:extLst>
                </p:cNvPr>
                <p:cNvCxnSpPr/>
                <p:nvPr/>
              </p:nvCxnSpPr>
              <p:spPr>
                <a:xfrm flipV="1">
                  <a:off x="3345543" y="4726748"/>
                  <a:ext cx="0" cy="62420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303C5FD0-0E20-4542-9BEB-479EC9903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543" y="5350950"/>
                  <a:ext cx="624114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箭头连接符 85">
                  <a:extLst>
                    <a:ext uri="{FF2B5EF4-FFF2-40B4-BE49-F238E27FC236}">
                      <a16:creationId xmlns:a16="http://schemas.microsoft.com/office/drawing/2014/main" id="{18505956-2CBB-45A3-9335-7FDE7830B7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3051" y="5350950"/>
                  <a:ext cx="418999" cy="360421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87" name="对象 86">
                  <a:extLst>
                    <a:ext uri="{FF2B5EF4-FFF2-40B4-BE49-F238E27FC236}">
                      <a16:creationId xmlns:a16="http://schemas.microsoft.com/office/drawing/2014/main" id="{A29D7A6E-3A95-43CE-A4B2-FD4A8F1185E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57211780"/>
                    </p:ext>
                  </p:extLst>
                </p:nvPr>
              </p:nvGraphicFramePr>
              <p:xfrm>
                <a:off x="2678767" y="5711371"/>
                <a:ext cx="287338" cy="3159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413" name="Equation" r:id="rId11" imgW="126720" imgH="139680" progId="Equation.DSMT4">
                        <p:embed/>
                      </p:oleObj>
                    </mc:Choice>
                    <mc:Fallback>
                      <p:oleObj name="Equation" r:id="rId11" imgW="126720" imgH="139680" progId="Equation.DSMT4">
                        <p:embed/>
                        <p:pic>
                          <p:nvPicPr>
                            <p:cNvPr id="62" name="对象 61">
                              <a:extLst>
                                <a:ext uri="{FF2B5EF4-FFF2-40B4-BE49-F238E27FC236}">
                                  <a16:creationId xmlns:a16="http://schemas.microsoft.com/office/drawing/2014/main" id="{7F15080D-F216-4BEC-B9E2-8A9700E0DAC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8767" y="5711371"/>
                              <a:ext cx="287338" cy="31591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8" name="对象 87">
                  <a:extLst>
                    <a:ext uri="{FF2B5EF4-FFF2-40B4-BE49-F238E27FC236}">
                      <a16:creationId xmlns:a16="http://schemas.microsoft.com/office/drawing/2014/main" id="{939F3440-496D-4B8B-BE53-158654C10C3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15694829"/>
                    </p:ext>
                  </p:extLst>
                </p:nvPr>
              </p:nvGraphicFramePr>
              <p:xfrm>
                <a:off x="3810907" y="5451134"/>
                <a:ext cx="317500" cy="3746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414" name="Equation" r:id="rId13" imgW="139680" imgH="164880" progId="Equation.DSMT4">
                        <p:embed/>
                      </p:oleObj>
                    </mc:Choice>
                    <mc:Fallback>
                      <p:oleObj name="Equation" r:id="rId13" imgW="139680" imgH="164880" progId="Equation.DSMT4">
                        <p:embed/>
                        <p:pic>
                          <p:nvPicPr>
                            <p:cNvPr id="62" name="对象 61">
                              <a:extLst>
                                <a:ext uri="{FF2B5EF4-FFF2-40B4-BE49-F238E27FC236}">
                                  <a16:creationId xmlns:a16="http://schemas.microsoft.com/office/drawing/2014/main" id="{7F15080D-F216-4BEC-B9E2-8A9700E0DAC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10907" y="5451134"/>
                              <a:ext cx="317500" cy="37465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9" name="对象 88">
                  <a:extLst>
                    <a:ext uri="{FF2B5EF4-FFF2-40B4-BE49-F238E27FC236}">
                      <a16:creationId xmlns:a16="http://schemas.microsoft.com/office/drawing/2014/main" id="{74BB0337-BEEE-4BA4-B574-6D6DB6BCE67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69338827"/>
                    </p:ext>
                  </p:extLst>
                </p:nvPr>
              </p:nvGraphicFramePr>
              <p:xfrm>
                <a:off x="3368675" y="4630738"/>
                <a:ext cx="288925" cy="288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8415" name="Equation" r:id="rId15" imgW="126720" imgH="126720" progId="Equation.DSMT4">
                        <p:embed/>
                      </p:oleObj>
                    </mc:Choice>
                    <mc:Fallback>
                      <p:oleObj name="Equation" r:id="rId15" imgW="126720" imgH="126720" progId="Equation.DSMT4">
                        <p:embed/>
                        <p:pic>
                          <p:nvPicPr>
                            <p:cNvPr id="88" name="对象 87">
                              <a:extLst>
                                <a:ext uri="{FF2B5EF4-FFF2-40B4-BE49-F238E27FC236}">
                                  <a16:creationId xmlns:a16="http://schemas.microsoft.com/office/drawing/2014/main" id="{939F3440-496D-4B8B-BE53-158654C10C3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8675" y="4630738"/>
                              <a:ext cx="288925" cy="28892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90" name="对象 89">
              <a:extLst>
                <a:ext uri="{FF2B5EF4-FFF2-40B4-BE49-F238E27FC236}">
                  <a16:creationId xmlns:a16="http://schemas.microsoft.com/office/drawing/2014/main" id="{585332D1-F8A0-42CB-8730-0C738DADCA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93187"/>
                </p:ext>
              </p:extLst>
            </p:nvPr>
          </p:nvGraphicFramePr>
          <p:xfrm>
            <a:off x="2610174" y="4567998"/>
            <a:ext cx="288925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6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62" name="对象 61">
                          <a:extLst>
                            <a:ext uri="{FF2B5EF4-FFF2-40B4-BE49-F238E27FC236}">
                              <a16:creationId xmlns:a16="http://schemas.microsoft.com/office/drawing/2014/main" id="{7F15080D-F216-4BEC-B9E2-8A9700E0DA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174" y="4567998"/>
                          <a:ext cx="288925" cy="3175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对象 90">
              <a:extLst>
                <a:ext uri="{FF2B5EF4-FFF2-40B4-BE49-F238E27FC236}">
                  <a16:creationId xmlns:a16="http://schemas.microsoft.com/office/drawing/2014/main" id="{2D5F54DD-A76B-4F42-998B-C12A8702CA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2052557"/>
                </p:ext>
              </p:extLst>
            </p:nvPr>
          </p:nvGraphicFramePr>
          <p:xfrm>
            <a:off x="823411" y="5960402"/>
            <a:ext cx="288925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17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90" name="对象 89">
                          <a:extLst>
                            <a:ext uri="{FF2B5EF4-FFF2-40B4-BE49-F238E27FC236}">
                              <a16:creationId xmlns:a16="http://schemas.microsoft.com/office/drawing/2014/main" id="{585332D1-F8A0-42CB-8730-0C738DADCA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411" y="5960402"/>
                          <a:ext cx="288925" cy="3175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5029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1CAF67-F78D-45C3-AC68-2191E7612500}"/>
              </a:ext>
            </a:extLst>
          </p:cNvPr>
          <p:cNvSpPr txBox="1"/>
          <p:nvPr/>
        </p:nvSpPr>
        <p:spPr>
          <a:xfrm>
            <a:off x="446541" y="818686"/>
            <a:ext cx="9709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作业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4C877B-ED6A-4004-9BFC-092F77AA9ACF}"/>
              </a:ext>
            </a:extLst>
          </p:cNvPr>
          <p:cNvGrpSpPr/>
          <p:nvPr/>
        </p:nvGrpSpPr>
        <p:grpSpPr>
          <a:xfrm>
            <a:off x="1084430" y="1513780"/>
            <a:ext cx="10528009" cy="893343"/>
            <a:chOff x="1084430" y="1513780"/>
            <a:chExt cx="10528009" cy="89334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E9BAE8E-D775-4AFC-87CD-E9BA0BE1A5F1}"/>
                </a:ext>
              </a:extLst>
            </p:cNvPr>
            <p:cNvGrpSpPr/>
            <p:nvPr/>
          </p:nvGrpSpPr>
          <p:grpSpPr>
            <a:xfrm>
              <a:off x="1084430" y="1513780"/>
              <a:ext cx="10528009" cy="893343"/>
              <a:chOff x="2518275" y="1518351"/>
              <a:chExt cx="10528009" cy="893343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8BD407-E23C-4078-9FD0-E1BAA84B3818}"/>
                  </a:ext>
                </a:extLst>
              </p:cNvPr>
              <p:cNvSpPr txBox="1"/>
              <p:nvPr/>
            </p:nvSpPr>
            <p:spPr>
              <a:xfrm>
                <a:off x="2518275" y="1580697"/>
                <a:ext cx="91974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空心导体球壳内外半径为     和      ，球壳带电荷     ，在球内离球心处为处置一点电荷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b="1" dirty="0"/>
                  <a:t>，求空间各处电势</a:t>
                </a:r>
                <a:endParaRPr lang="en-US" altLang="zh-CN" sz="2400" b="1" dirty="0"/>
              </a:p>
            </p:txBody>
          </p:sp>
          <p:graphicFrame>
            <p:nvGraphicFramePr>
              <p:cNvPr id="9" name="对象 8">
                <a:extLst>
                  <a:ext uri="{FF2B5EF4-FFF2-40B4-BE49-F238E27FC236}">
                    <a16:creationId xmlns:a16="http://schemas.microsoft.com/office/drawing/2014/main" id="{F076B516-BC07-435A-A464-EC8F52C481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9303503"/>
                  </p:ext>
                </p:extLst>
              </p:nvPr>
            </p:nvGraphicFramePr>
            <p:xfrm>
              <a:off x="5986942" y="1546927"/>
              <a:ext cx="374650" cy="519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66" name="Equation" r:id="rId3" imgW="164880" imgH="228600" progId="Equation.DSMT4">
                      <p:embed/>
                    </p:oleObj>
                  </mc:Choice>
                  <mc:Fallback>
                    <p:oleObj name="Equation" r:id="rId3" imgW="164880" imgH="228600" progId="Equation.DSMT4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AEB2819D-9616-4195-97F9-433FDADEE3A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86942" y="1546927"/>
                            <a:ext cx="374650" cy="5191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>
                <a:extLst>
                  <a:ext uri="{FF2B5EF4-FFF2-40B4-BE49-F238E27FC236}">
                    <a16:creationId xmlns:a16="http://schemas.microsoft.com/office/drawing/2014/main" id="{9076E41D-65BC-412E-9A21-C0296CA5B0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4564520"/>
                  </p:ext>
                </p:extLst>
              </p:nvPr>
            </p:nvGraphicFramePr>
            <p:xfrm>
              <a:off x="11601659" y="1518351"/>
              <a:ext cx="1444625" cy="576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67" name="Equation" r:id="rId5" imgW="634680" imgH="253800" progId="Equation.DSMT4">
                      <p:embed/>
                    </p:oleObj>
                  </mc:Choice>
                  <mc:Fallback>
                    <p:oleObj name="Equation" r:id="rId5" imgW="634680" imgH="253800" progId="Equation.DSMT4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078222DC-B243-4FB4-80A7-AAE50669FC7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01659" y="1518351"/>
                            <a:ext cx="1444625" cy="5762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D877D7EF-0B1A-43D8-8C38-F5DA7DB4E1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8593183"/>
                </p:ext>
              </p:extLst>
            </p:nvPr>
          </p:nvGraphicFramePr>
          <p:xfrm>
            <a:off x="5325484" y="1542356"/>
            <a:ext cx="431800" cy="519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8"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37" name="对象 36">
                          <a:extLst>
                            <a:ext uri="{FF2B5EF4-FFF2-40B4-BE49-F238E27FC236}">
                              <a16:creationId xmlns:a16="http://schemas.microsoft.com/office/drawing/2014/main" id="{56023F79-B8DD-447F-A631-10FAF042E5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5484" y="1542356"/>
                          <a:ext cx="431800" cy="5191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8EC248C-4C08-4221-8F63-31DAA3D792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690619"/>
              </p:ext>
            </p:extLst>
          </p:nvPr>
        </p:nvGraphicFramePr>
        <p:xfrm>
          <a:off x="7588816" y="1542356"/>
          <a:ext cx="431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F076B516-BC07-435A-A464-EC8F52C48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816" y="1542356"/>
                        <a:ext cx="431800" cy="5191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08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64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镜像法适用条件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2B73C-F92A-4F86-81F1-5A1E12DCB1F7}"/>
              </a:ext>
            </a:extLst>
          </p:cNvPr>
          <p:cNvSpPr txBox="1"/>
          <p:nvPr/>
        </p:nvSpPr>
        <p:spPr>
          <a:xfrm>
            <a:off x="2353969" y="2917153"/>
            <a:ext cx="5067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区域内只有一个或几个点电荷，区域边界是导体或介质界面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AB04D77A-5315-4BAF-AEF7-0535BD255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965718"/>
              </p:ext>
            </p:extLst>
          </p:nvPr>
        </p:nvGraphicFramePr>
        <p:xfrm>
          <a:off x="2392008" y="1726406"/>
          <a:ext cx="1855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75" name="Equation" r:id="rId3" imgW="685800" imgH="393480" progId="Equation.DSMT4">
                  <p:embed/>
                </p:oleObj>
              </mc:Choice>
              <mc:Fallback>
                <p:oleObj name="Equation" r:id="rId3" imgW="685800" imgH="3934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56FD3A8E-9894-4568-9271-125B31D7E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008" y="1726406"/>
                        <a:ext cx="1855788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8C8CC0EC-D86B-4FBF-9B09-623B2991E7F8}"/>
              </a:ext>
            </a:extLst>
          </p:cNvPr>
          <p:cNvGrpSpPr/>
          <p:nvPr/>
        </p:nvGrpSpPr>
        <p:grpSpPr>
          <a:xfrm>
            <a:off x="2261100" y="4014949"/>
            <a:ext cx="3641792" cy="2579568"/>
            <a:chOff x="2261100" y="4014949"/>
            <a:chExt cx="3641792" cy="257956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481CCCB-F358-46CC-BED5-9214595E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1100" y="4014949"/>
              <a:ext cx="3641792" cy="2262862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1AB80AE-0F1D-4600-90A9-5093B8D51EC7}"/>
                </a:ext>
              </a:extLst>
            </p:cNvPr>
            <p:cNvGrpSpPr/>
            <p:nvPr/>
          </p:nvGrpSpPr>
          <p:grpSpPr>
            <a:xfrm>
              <a:off x="5022056" y="6000750"/>
              <a:ext cx="564357" cy="593767"/>
              <a:chOff x="5022056" y="6000750"/>
              <a:chExt cx="564357" cy="593767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1D889D8C-E12D-4950-8222-DD0BE0818A57}"/>
                  </a:ext>
                </a:extLst>
              </p:cNvPr>
              <p:cNvCxnSpPr/>
              <p:nvPr/>
            </p:nvCxnSpPr>
            <p:spPr>
              <a:xfrm>
                <a:off x="5022056" y="6277811"/>
                <a:ext cx="56435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4BD0347-6884-468C-8267-AB399ABD2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7071" y="6430211"/>
                <a:ext cx="28336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84A2EC1-499D-45DD-A075-3FCDD8CCC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8750" y="6594517"/>
                <a:ext cx="1190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C77964FC-810E-4470-8CE6-5F9495F4CCFC}"/>
                  </a:ext>
                </a:extLst>
              </p:cNvPr>
              <p:cNvCxnSpPr/>
              <p:nvPr/>
            </p:nvCxnSpPr>
            <p:spPr>
              <a:xfrm>
                <a:off x="5300661" y="6000750"/>
                <a:ext cx="0" cy="2770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734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64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镜像法原理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E3BE54-A2A6-4520-BB06-43F47721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21" y="1642436"/>
            <a:ext cx="6857386" cy="25365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BFB30C-F47C-4C2C-B2B5-7A6FFF517C4F}"/>
              </a:ext>
            </a:extLst>
          </p:cNvPr>
          <p:cNvSpPr txBox="1"/>
          <p:nvPr/>
        </p:nvSpPr>
        <p:spPr>
          <a:xfrm>
            <a:off x="6783485" y="712890"/>
            <a:ext cx="4420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提问，为什么利用镜像法求解的电场就是实际电场？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5BA505E-1928-4E4A-AF6B-6C9BD26D23F7}"/>
              </a:ext>
            </a:extLst>
          </p:cNvPr>
          <p:cNvGrpSpPr/>
          <p:nvPr/>
        </p:nvGrpSpPr>
        <p:grpSpPr>
          <a:xfrm>
            <a:off x="1605723" y="4187552"/>
            <a:ext cx="3641792" cy="2588468"/>
            <a:chOff x="4861425" y="4178985"/>
            <a:chExt cx="3641792" cy="258846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481CCCB-F358-46CC-BED5-9214595E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1425" y="4178985"/>
              <a:ext cx="3641792" cy="2262862"/>
            </a:xfrm>
            <a:prstGeom prst="rect">
              <a:avLst/>
            </a:prstGeom>
          </p:spPr>
        </p:pic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C6DDA46-3B78-4CC1-B172-EF24A8A69232}"/>
                </a:ext>
              </a:extLst>
            </p:cNvPr>
            <p:cNvGrpSpPr/>
            <p:nvPr/>
          </p:nvGrpSpPr>
          <p:grpSpPr>
            <a:xfrm>
              <a:off x="7608093" y="6173686"/>
              <a:ext cx="564357" cy="593767"/>
              <a:chOff x="5022056" y="6000750"/>
              <a:chExt cx="564357" cy="593767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6370D9C9-4D8F-44A5-8357-6D3A1A996389}"/>
                  </a:ext>
                </a:extLst>
              </p:cNvPr>
              <p:cNvCxnSpPr/>
              <p:nvPr/>
            </p:nvCxnSpPr>
            <p:spPr>
              <a:xfrm>
                <a:off x="5022056" y="6277811"/>
                <a:ext cx="56435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5A70A9FD-5F27-474A-B8D7-3D43A4095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7071" y="6430211"/>
                <a:ext cx="28336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28537924-6598-4C48-8267-25699E4B7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8750" y="6594517"/>
                <a:ext cx="11906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3D62CD97-78D0-48F1-80CB-A24BEA6DF3AE}"/>
                  </a:ext>
                </a:extLst>
              </p:cNvPr>
              <p:cNvCxnSpPr/>
              <p:nvPr/>
            </p:nvCxnSpPr>
            <p:spPr>
              <a:xfrm>
                <a:off x="5300661" y="6000750"/>
                <a:ext cx="0" cy="27706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4617C21-1FF7-4246-8210-BAE9C5BA0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5382" y="1740985"/>
            <a:ext cx="3340893" cy="3740801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7CDBFC-D545-4F58-B6B5-1DACC15498D5}"/>
              </a:ext>
            </a:extLst>
          </p:cNvPr>
          <p:cNvGrpSpPr/>
          <p:nvPr/>
        </p:nvGrpSpPr>
        <p:grpSpPr>
          <a:xfrm>
            <a:off x="8703696" y="3611385"/>
            <a:ext cx="409576" cy="430920"/>
            <a:chOff x="10210799" y="5761729"/>
            <a:chExt cx="564357" cy="59376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52AAF1C-2159-452A-A73D-4F2F3B9D3A88}"/>
                </a:ext>
              </a:extLst>
            </p:cNvPr>
            <p:cNvCxnSpPr/>
            <p:nvPr/>
          </p:nvCxnSpPr>
          <p:spPr>
            <a:xfrm>
              <a:off x="10210799" y="6038790"/>
              <a:ext cx="5643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F158166-0036-4EED-921B-E9E627763B64}"/>
                </a:ext>
              </a:extLst>
            </p:cNvPr>
            <p:cNvCxnSpPr>
              <a:cxnSpLocks/>
            </p:cNvCxnSpPr>
            <p:nvPr/>
          </p:nvCxnSpPr>
          <p:spPr>
            <a:xfrm>
              <a:off x="10335814" y="6191190"/>
              <a:ext cx="2833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52E9B4E-7CB7-4173-9C61-0373FBE8C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427493" y="6355496"/>
              <a:ext cx="11906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6C5969A-9690-4B23-91F2-F84123A8EC97}"/>
                </a:ext>
              </a:extLst>
            </p:cNvPr>
            <p:cNvCxnSpPr/>
            <p:nvPr/>
          </p:nvCxnSpPr>
          <p:spPr>
            <a:xfrm>
              <a:off x="10489404" y="5761729"/>
              <a:ext cx="0" cy="2770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170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6EA33518-297E-4062-BCD9-C2FDECDE6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618" y="5447476"/>
            <a:ext cx="6089963" cy="120656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9191425-775F-4AA2-8F65-DE59C3A94F08}"/>
              </a:ext>
            </a:extLst>
          </p:cNvPr>
          <p:cNvSpPr txBox="1"/>
          <p:nvPr/>
        </p:nvSpPr>
        <p:spPr>
          <a:xfrm>
            <a:off x="1575299" y="4921300"/>
            <a:ext cx="243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无穷大导体平板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693DB7-C664-4D85-84E2-02C1FF9780D7}"/>
              </a:ext>
            </a:extLst>
          </p:cNvPr>
          <p:cNvSpPr txBox="1"/>
          <p:nvPr/>
        </p:nvSpPr>
        <p:spPr>
          <a:xfrm>
            <a:off x="3956501" y="4921300"/>
            <a:ext cx="152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镜像电荷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6AD98AB5-3423-4F6E-B032-1FFFA86FA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63360"/>
              </p:ext>
            </p:extLst>
          </p:nvPr>
        </p:nvGraphicFramePr>
        <p:xfrm>
          <a:off x="5326855" y="4921299"/>
          <a:ext cx="432397" cy="46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5" name="Equation" r:id="rId4" imgW="190440" imgH="203040" progId="Equation.DSMT4">
                  <p:embed/>
                </p:oleObj>
              </mc:Choice>
              <mc:Fallback>
                <p:oleObj name="Equation" r:id="rId4" imgW="190440" imgH="20304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B04D77A-5315-4BAF-AEF7-0535BD255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855" y="4921299"/>
                        <a:ext cx="432397" cy="461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733A0F3-9A40-4410-B0EA-1B10B96499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2232"/>
          <a:stretch/>
        </p:blipFill>
        <p:spPr>
          <a:xfrm>
            <a:off x="6117431" y="4694486"/>
            <a:ext cx="1804988" cy="81765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C7492BF-920C-4D96-9122-0DF3F43E75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232"/>
          <a:stretch/>
        </p:blipFill>
        <p:spPr>
          <a:xfrm>
            <a:off x="8078810" y="4736973"/>
            <a:ext cx="1767330" cy="8006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7E05521C-C888-48A3-A4C5-83F389EE79B6}"/>
              </a:ext>
            </a:extLst>
          </p:cNvPr>
          <p:cNvGrpSpPr/>
          <p:nvPr/>
        </p:nvGrpSpPr>
        <p:grpSpPr>
          <a:xfrm>
            <a:off x="264649" y="756859"/>
            <a:ext cx="8868743" cy="4033918"/>
            <a:chOff x="1955131" y="1645740"/>
            <a:chExt cx="8281738" cy="37669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01A059D-1CA0-404C-801E-40E1FD99B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55131" y="1645740"/>
              <a:ext cx="8281738" cy="376692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FCB18E2-4706-498F-9E81-213F7D4D3B6D}"/>
                </a:ext>
              </a:extLst>
            </p:cNvPr>
            <p:cNvSpPr/>
            <p:nvPr/>
          </p:nvSpPr>
          <p:spPr>
            <a:xfrm>
              <a:off x="2057400" y="1707356"/>
              <a:ext cx="3121819" cy="392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64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镜像法求解思路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A77DF0D-FD63-4E5B-A300-2F0491BC7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3392" y="1243598"/>
            <a:ext cx="2906189" cy="32540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FAE5B51-7507-407A-8C3E-981615F0AA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5299" y="5676974"/>
            <a:ext cx="3820642" cy="899372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D68115B1-D907-4C6A-8CE8-0A3E286A19D8}"/>
              </a:ext>
            </a:extLst>
          </p:cNvPr>
          <p:cNvGrpSpPr/>
          <p:nvPr/>
        </p:nvGrpSpPr>
        <p:grpSpPr>
          <a:xfrm>
            <a:off x="9080190" y="2870629"/>
            <a:ext cx="409576" cy="430920"/>
            <a:chOff x="10210799" y="5761729"/>
            <a:chExt cx="564357" cy="593767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58B6DA4-8E88-4545-9CDC-F71FA563DE97}"/>
                </a:ext>
              </a:extLst>
            </p:cNvPr>
            <p:cNvCxnSpPr/>
            <p:nvPr/>
          </p:nvCxnSpPr>
          <p:spPr>
            <a:xfrm>
              <a:off x="10210799" y="6038790"/>
              <a:ext cx="56435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AC31947-E5F2-49D2-BBDC-CA15F9E23493}"/>
                </a:ext>
              </a:extLst>
            </p:cNvPr>
            <p:cNvCxnSpPr>
              <a:cxnSpLocks/>
            </p:cNvCxnSpPr>
            <p:nvPr/>
          </p:nvCxnSpPr>
          <p:spPr>
            <a:xfrm>
              <a:off x="10335814" y="6191190"/>
              <a:ext cx="2833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19D28F1-C44C-46B6-984F-E0DE015371D5}"/>
                </a:ext>
              </a:extLst>
            </p:cNvPr>
            <p:cNvCxnSpPr>
              <a:cxnSpLocks/>
            </p:cNvCxnSpPr>
            <p:nvPr/>
          </p:nvCxnSpPr>
          <p:spPr>
            <a:xfrm>
              <a:off x="10427493" y="6355496"/>
              <a:ext cx="11906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52B7A19-8D21-42C0-838F-AB8E17B002CB}"/>
                </a:ext>
              </a:extLst>
            </p:cNvPr>
            <p:cNvCxnSpPr/>
            <p:nvPr/>
          </p:nvCxnSpPr>
          <p:spPr>
            <a:xfrm>
              <a:off x="10489404" y="5761729"/>
              <a:ext cx="0" cy="2770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56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FCB18E2-4706-498F-9E81-213F7D4D3B6D}"/>
              </a:ext>
            </a:extLst>
          </p:cNvPr>
          <p:cNvSpPr/>
          <p:nvPr/>
        </p:nvSpPr>
        <p:spPr>
          <a:xfrm>
            <a:off x="374167" y="822842"/>
            <a:ext cx="3343092" cy="420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64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应用举例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620746-684A-40EA-A5BD-0AA264A98D40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</a:t>
            </a:r>
            <a:endParaRPr lang="zh-CN" altLang="en-US" sz="28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F4F7D6-1132-478F-A2E4-7FECF57F60B2}"/>
              </a:ext>
            </a:extLst>
          </p:cNvPr>
          <p:cNvGrpSpPr/>
          <p:nvPr/>
        </p:nvGrpSpPr>
        <p:grpSpPr>
          <a:xfrm>
            <a:off x="2411119" y="1435988"/>
            <a:ext cx="9197475" cy="886950"/>
            <a:chOff x="2518275" y="1524744"/>
            <a:chExt cx="9197475" cy="88695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4D5234F-89B4-42BE-A5AC-97FEB8C43256}"/>
                </a:ext>
              </a:extLst>
            </p:cNvPr>
            <p:cNvSpPr txBox="1"/>
            <p:nvPr/>
          </p:nvSpPr>
          <p:spPr>
            <a:xfrm>
              <a:off x="2518275" y="1580697"/>
              <a:ext cx="9197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真空中有一半径为     的接地导体球，距球心为                 处有一点电荷</a:t>
              </a:r>
              <a:r>
                <a:rPr lang="en-US" altLang="zh-CN" sz="2400" b="1" dirty="0"/>
                <a:t>Q</a:t>
              </a:r>
              <a:r>
                <a:rPr lang="zh-CN" altLang="en-US" sz="2400" b="1" dirty="0"/>
                <a:t>，求空间的电势分布</a:t>
              </a:r>
            </a:p>
          </p:txBody>
        </p: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AEB2819D-9616-4195-97F9-433FDADEE3A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1731509"/>
                </p:ext>
              </p:extLst>
            </p:nvPr>
          </p:nvGraphicFramePr>
          <p:xfrm>
            <a:off x="5039114" y="1569661"/>
            <a:ext cx="433387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0" name="Equation" r:id="rId3" imgW="190440" imgH="228600" progId="Equation.DSMT4">
                    <p:embed/>
                  </p:oleObj>
                </mc:Choice>
                <mc:Fallback>
                  <p:oleObj name="Equation" r:id="rId3" imgW="190440" imgH="22860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6AD98AB5-3423-4F6E-B032-1FFFA86FA6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114" y="1569661"/>
                          <a:ext cx="433387" cy="5191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078222DC-B243-4FB4-80A7-AAE50669FC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0030324"/>
                </p:ext>
              </p:extLst>
            </p:nvPr>
          </p:nvGraphicFramePr>
          <p:xfrm>
            <a:off x="8809038" y="1524744"/>
            <a:ext cx="1473200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1" name="Equation" r:id="rId5" imgW="647640" imgH="253800" progId="Equation.DSMT4">
                    <p:embed/>
                  </p:oleObj>
                </mc:Choice>
                <mc:Fallback>
                  <p:oleObj name="Equation" r:id="rId5" imgW="647640" imgH="25380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AEB2819D-9616-4195-97F9-433FDADEE3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9038" y="1524744"/>
                          <a:ext cx="1473200" cy="5762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4C7C007-1A1F-460F-B2AD-90A49891B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4" y="2513282"/>
            <a:ext cx="3971663" cy="260373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23B3987-941C-4DC8-9617-FBAC59E4D360}"/>
              </a:ext>
            </a:extLst>
          </p:cNvPr>
          <p:cNvSpPr txBox="1"/>
          <p:nvPr/>
        </p:nvSpPr>
        <p:spPr>
          <a:xfrm>
            <a:off x="5611912" y="2513282"/>
            <a:ext cx="186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边界条件？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C40740-AD76-47BE-BE65-B0EBFEDF3EBB}"/>
              </a:ext>
            </a:extLst>
          </p:cNvPr>
          <p:cNvSpPr txBox="1"/>
          <p:nvPr/>
        </p:nvSpPr>
        <p:spPr>
          <a:xfrm>
            <a:off x="5611912" y="3198167"/>
            <a:ext cx="45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边界条件如何等效成镜像电荷？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379A7C9-4E0E-41E6-BD16-B9AA2E1E2F6B}"/>
              </a:ext>
            </a:extLst>
          </p:cNvPr>
          <p:cNvSpPr txBox="1"/>
          <p:nvPr/>
        </p:nvSpPr>
        <p:spPr>
          <a:xfrm>
            <a:off x="5611912" y="3887665"/>
            <a:ext cx="45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如何确定镜像电荷的电量和位置？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E123ED-FB84-4E04-BE87-5D4141AD1B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6394" y="4464373"/>
            <a:ext cx="5377406" cy="10311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78D8BBF-7330-4A2E-9846-D89BBB4C11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394" y="5712667"/>
            <a:ext cx="1448800" cy="879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99A476C-C41E-4E71-B828-5877EE130B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1859" y="5774551"/>
            <a:ext cx="2154180" cy="9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2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FCB18E2-4706-498F-9E81-213F7D4D3B6D}"/>
              </a:ext>
            </a:extLst>
          </p:cNvPr>
          <p:cNvSpPr/>
          <p:nvPr/>
        </p:nvSpPr>
        <p:spPr>
          <a:xfrm>
            <a:off x="374167" y="822842"/>
            <a:ext cx="3343092" cy="420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64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应用举例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620746-684A-40EA-A5BD-0AA264A98D40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</a:t>
            </a:r>
            <a:endParaRPr lang="zh-CN" altLang="en-US" sz="28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F4F7D6-1132-478F-A2E4-7FECF57F60B2}"/>
              </a:ext>
            </a:extLst>
          </p:cNvPr>
          <p:cNvGrpSpPr/>
          <p:nvPr/>
        </p:nvGrpSpPr>
        <p:grpSpPr>
          <a:xfrm>
            <a:off x="2411119" y="1435988"/>
            <a:ext cx="9197475" cy="886950"/>
            <a:chOff x="2518275" y="1524744"/>
            <a:chExt cx="9197475" cy="88695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4D5234F-89B4-42BE-A5AC-97FEB8C43256}"/>
                </a:ext>
              </a:extLst>
            </p:cNvPr>
            <p:cNvSpPr txBox="1"/>
            <p:nvPr/>
          </p:nvSpPr>
          <p:spPr>
            <a:xfrm>
              <a:off x="2518275" y="1580697"/>
              <a:ext cx="9197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真空中有一半径为     的接地导体球，距球心为                 处有一点电荷</a:t>
              </a:r>
              <a:r>
                <a:rPr lang="en-US" altLang="zh-CN" sz="2400" b="1" dirty="0"/>
                <a:t>Q</a:t>
              </a:r>
              <a:r>
                <a:rPr lang="zh-CN" altLang="en-US" sz="2400" b="1" dirty="0"/>
                <a:t>，求空间的电势分布</a:t>
              </a:r>
            </a:p>
          </p:txBody>
        </p: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AEB2819D-9616-4195-97F9-433FDADEE3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9114" y="1569661"/>
            <a:ext cx="433387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0" name="Equation" r:id="rId3" imgW="190440" imgH="228600" progId="Equation.DSMT4">
                    <p:embed/>
                  </p:oleObj>
                </mc:Choice>
                <mc:Fallback>
                  <p:oleObj name="Equation" r:id="rId3" imgW="190440" imgH="22860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AEB2819D-9616-4195-97F9-433FDADEE3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114" y="1569661"/>
                          <a:ext cx="433387" cy="5191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078222DC-B243-4FB4-80A7-AAE50669FC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09038" y="1524744"/>
            <a:ext cx="1473200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1" name="Equation" r:id="rId5" imgW="647640" imgH="253800" progId="Equation.DSMT4">
                    <p:embed/>
                  </p:oleObj>
                </mc:Choice>
                <mc:Fallback>
                  <p:oleObj name="Equation" r:id="rId5" imgW="647640" imgH="25380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078222DC-B243-4FB4-80A7-AAE50669FC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9038" y="1524744"/>
                          <a:ext cx="1473200" cy="5762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4C7C007-1A1F-460F-B2AD-90A49891BA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4" y="2513282"/>
            <a:ext cx="3971663" cy="26037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99A476C-C41E-4E71-B828-5877EE130B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7109" y="2378891"/>
            <a:ext cx="2154180" cy="90661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2216214-86FF-40CD-BE05-2EA3656891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7109" y="3323555"/>
            <a:ext cx="2323437" cy="4978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C8B4FB8-5879-42BC-9B26-0063B2EC1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7564" y="3993706"/>
            <a:ext cx="2262982" cy="8309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7446C3-1A86-4A60-9EF3-FA1B340D59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97564" y="4950560"/>
            <a:ext cx="2515861" cy="830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B4CFF8-D6C7-4B95-A19B-143085D96B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5438" y="2239041"/>
            <a:ext cx="1840034" cy="20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2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FCB18E2-4706-498F-9E81-213F7D4D3B6D}"/>
              </a:ext>
            </a:extLst>
          </p:cNvPr>
          <p:cNvSpPr/>
          <p:nvPr/>
        </p:nvSpPr>
        <p:spPr>
          <a:xfrm>
            <a:off x="374167" y="822842"/>
            <a:ext cx="3343092" cy="420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64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应用举例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620746-684A-40EA-A5BD-0AA264A98D40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1</a:t>
            </a:r>
            <a:endParaRPr lang="zh-CN" altLang="en-US" sz="28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F4F7D6-1132-478F-A2E4-7FECF57F60B2}"/>
              </a:ext>
            </a:extLst>
          </p:cNvPr>
          <p:cNvGrpSpPr/>
          <p:nvPr/>
        </p:nvGrpSpPr>
        <p:grpSpPr>
          <a:xfrm>
            <a:off x="2411119" y="1435988"/>
            <a:ext cx="9197475" cy="886950"/>
            <a:chOff x="2518275" y="1524744"/>
            <a:chExt cx="9197475" cy="88695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4D5234F-89B4-42BE-A5AC-97FEB8C43256}"/>
                </a:ext>
              </a:extLst>
            </p:cNvPr>
            <p:cNvSpPr txBox="1"/>
            <p:nvPr/>
          </p:nvSpPr>
          <p:spPr>
            <a:xfrm>
              <a:off x="2518275" y="1580697"/>
              <a:ext cx="9197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真空中有一半径为     的接地导体球，距球心为                 处有一点电荷</a:t>
              </a:r>
              <a:r>
                <a:rPr lang="en-US" altLang="zh-CN" sz="2400" b="1" dirty="0"/>
                <a:t>Q</a:t>
              </a:r>
              <a:r>
                <a:rPr lang="zh-CN" altLang="en-US" sz="2400" b="1" dirty="0"/>
                <a:t>，求空间的电势分布</a:t>
              </a:r>
            </a:p>
          </p:txBody>
        </p: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AEB2819D-9616-4195-97F9-433FDADEE3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9114" y="1569661"/>
            <a:ext cx="433387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7" name="Equation" r:id="rId3" imgW="190440" imgH="228600" progId="Equation.DSMT4">
                    <p:embed/>
                  </p:oleObj>
                </mc:Choice>
                <mc:Fallback>
                  <p:oleObj name="Equation" r:id="rId3" imgW="190440" imgH="22860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AEB2819D-9616-4195-97F9-433FDADEE3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114" y="1569661"/>
                          <a:ext cx="433387" cy="5191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078222DC-B243-4FB4-80A7-AAE50669FC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09038" y="1524744"/>
            <a:ext cx="1473200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8" name="Equation" r:id="rId5" imgW="647640" imgH="253800" progId="Equation.DSMT4">
                    <p:embed/>
                  </p:oleObj>
                </mc:Choice>
                <mc:Fallback>
                  <p:oleObj name="Equation" r:id="rId5" imgW="647640" imgH="253800" progId="Equation.DSMT4">
                    <p:embed/>
                    <p:pic>
                      <p:nvPicPr>
                        <p:cNvPr id="24" name="对象 23">
                          <a:extLst>
                            <a:ext uri="{FF2B5EF4-FFF2-40B4-BE49-F238E27FC236}">
                              <a16:creationId xmlns:a16="http://schemas.microsoft.com/office/drawing/2014/main" id="{078222DC-B243-4FB4-80A7-AAE50669FC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9038" y="1524744"/>
                          <a:ext cx="1473200" cy="5762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8B4CFF8-D6C7-4B95-A19B-143085D96B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2308" y="5060634"/>
            <a:ext cx="1430743" cy="1627385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AB823B-9ED0-4843-ABE3-7C96600329F0}"/>
              </a:ext>
            </a:extLst>
          </p:cNvPr>
          <p:cNvGrpSpPr/>
          <p:nvPr/>
        </p:nvGrpSpPr>
        <p:grpSpPr>
          <a:xfrm>
            <a:off x="915365" y="2219914"/>
            <a:ext cx="3842373" cy="2865272"/>
            <a:chOff x="1862849" y="2800350"/>
            <a:chExt cx="4337926" cy="323480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3F3C91C-597E-4F43-802F-8D8DB3482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62849" y="2809742"/>
              <a:ext cx="4337926" cy="3225416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803A05-5320-4282-9FB8-97B7225ABE7C}"/>
                </a:ext>
              </a:extLst>
            </p:cNvPr>
            <p:cNvSpPr/>
            <p:nvPr/>
          </p:nvSpPr>
          <p:spPr>
            <a:xfrm>
              <a:off x="1871663" y="2800350"/>
              <a:ext cx="2807493" cy="250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5B79F4C-8402-41C6-BC8E-754A59B40B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930904"/>
              </p:ext>
            </p:extLst>
          </p:nvPr>
        </p:nvGraphicFramePr>
        <p:xfrm>
          <a:off x="3121020" y="3545312"/>
          <a:ext cx="2889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9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EB2819D-9616-4195-97F9-433FDADEE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0" y="3545312"/>
                        <a:ext cx="288925" cy="317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53CF469-AA44-4007-937D-59FC51D36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689489"/>
              </p:ext>
            </p:extLst>
          </p:nvPr>
        </p:nvGraphicFramePr>
        <p:xfrm>
          <a:off x="1901250" y="3927771"/>
          <a:ext cx="2889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0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5B79F4C-8402-41C6-BC8E-754A59B40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250" y="3927771"/>
                        <a:ext cx="288925" cy="403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DB79F2F6-E6B5-484B-AF86-72360E8C73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1958" y="2607501"/>
            <a:ext cx="6978121" cy="187562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8F490DC-7C7D-43EB-9B9C-00BD250C2D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11320" y="4483123"/>
            <a:ext cx="2247897" cy="2356111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38E48EB6-D006-4CD4-B0CA-26D34E5D9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95013"/>
              </p:ext>
            </p:extLst>
          </p:nvPr>
        </p:nvGraphicFramePr>
        <p:xfrm>
          <a:off x="7789069" y="5334153"/>
          <a:ext cx="16494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11" name="Equation" r:id="rId15" imgW="609480" imgH="241200" progId="Equation.DSMT4">
                  <p:embed/>
                </p:oleObj>
              </mc:Choice>
              <mc:Fallback>
                <p:oleObj name="Equation" r:id="rId15" imgW="60948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AB04D77A-5315-4BAF-AEF7-0535BD255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069" y="5334153"/>
                        <a:ext cx="1649413" cy="654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94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FCB18E2-4706-498F-9E81-213F7D4D3B6D}"/>
              </a:ext>
            </a:extLst>
          </p:cNvPr>
          <p:cNvSpPr/>
          <p:nvPr/>
        </p:nvSpPr>
        <p:spPr>
          <a:xfrm>
            <a:off x="374167" y="822842"/>
            <a:ext cx="3343092" cy="420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64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应用举例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620746-684A-40EA-A5BD-0AA264A98D40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endParaRPr lang="zh-CN" altLang="en-US" sz="2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CE4DF87-D93E-4BB8-AF9F-3356EC773840}"/>
              </a:ext>
            </a:extLst>
          </p:cNvPr>
          <p:cNvGrpSpPr/>
          <p:nvPr/>
        </p:nvGrpSpPr>
        <p:grpSpPr>
          <a:xfrm>
            <a:off x="2411119" y="1423755"/>
            <a:ext cx="9197475" cy="899183"/>
            <a:chOff x="2411119" y="1423755"/>
            <a:chExt cx="9197475" cy="89918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AF4F7D6-1132-478F-A2E4-7FECF57F60B2}"/>
                </a:ext>
              </a:extLst>
            </p:cNvPr>
            <p:cNvGrpSpPr/>
            <p:nvPr/>
          </p:nvGrpSpPr>
          <p:grpSpPr>
            <a:xfrm>
              <a:off x="2411119" y="1423755"/>
              <a:ext cx="9197475" cy="899183"/>
              <a:chOff x="2518275" y="1512511"/>
              <a:chExt cx="9197475" cy="899183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4D5234F-89B4-42BE-A5AC-97FEB8C43256}"/>
                  </a:ext>
                </a:extLst>
              </p:cNvPr>
              <p:cNvSpPr txBox="1"/>
              <p:nvPr/>
            </p:nvSpPr>
            <p:spPr>
              <a:xfrm>
                <a:off x="2518275" y="1580697"/>
                <a:ext cx="91974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真空中有一半径为     的导体球，带电量为    ，距球心为                 处有一点电荷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b="1" dirty="0"/>
                  <a:t>，求空间的电势分布及点电荷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b="1" dirty="0"/>
                  <a:t>所受的力</a:t>
                </a:r>
              </a:p>
            </p:txBody>
          </p:sp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AEB2819D-9616-4195-97F9-433FDADEE3A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39114" y="1569661"/>
              <a:ext cx="433387" cy="519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69" name="Equation" r:id="rId3" imgW="190440" imgH="228600" progId="Equation.DSMT4">
                      <p:embed/>
                    </p:oleObj>
                  </mc:Choice>
                  <mc:Fallback>
                    <p:oleObj name="Equation" r:id="rId3" imgW="190440" imgH="228600" progId="Equation.DSMT4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AEB2819D-9616-4195-97F9-433FDADEE3A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9114" y="1569661"/>
                            <a:ext cx="433387" cy="5191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078222DC-B243-4FB4-80A7-AAE50669FC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5307977"/>
                  </p:ext>
                </p:extLst>
              </p:nvPr>
            </p:nvGraphicFramePr>
            <p:xfrm>
              <a:off x="10073481" y="1512511"/>
              <a:ext cx="1473200" cy="576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70" name="Equation" r:id="rId5" imgW="647640" imgH="253800" progId="Equation.DSMT4">
                      <p:embed/>
                    </p:oleObj>
                  </mc:Choice>
                  <mc:Fallback>
                    <p:oleObj name="Equation" r:id="rId5" imgW="647640" imgH="253800" progId="Equation.DSMT4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078222DC-B243-4FB4-80A7-AAE50669FC7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73481" y="1512511"/>
                            <a:ext cx="1473200" cy="5762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25EBDC20-B043-4281-B3C2-7E9E40A4F4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3171020"/>
                </p:ext>
              </p:extLst>
            </p:nvPr>
          </p:nvGraphicFramePr>
          <p:xfrm>
            <a:off x="8117879" y="1478306"/>
            <a:ext cx="376042" cy="450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1"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AEB2819D-9616-4195-97F9-433FDADEE3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7879" y="1478306"/>
                          <a:ext cx="376042" cy="450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4ADBC29-E0D7-4808-92B0-64A0E31F59DE}"/>
              </a:ext>
            </a:extLst>
          </p:cNvPr>
          <p:cNvSpPr txBox="1"/>
          <p:nvPr/>
        </p:nvSpPr>
        <p:spPr>
          <a:xfrm>
            <a:off x="5026123" y="2463276"/>
            <a:ext cx="446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边界条件？（提示，两个）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9D5F22-4F82-46EB-9D1E-44E48DAF860F}"/>
              </a:ext>
            </a:extLst>
          </p:cNvPr>
          <p:cNvSpPr txBox="1"/>
          <p:nvPr/>
        </p:nvSpPr>
        <p:spPr>
          <a:xfrm>
            <a:off x="5026123" y="3065279"/>
            <a:ext cx="45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边界条件如何等效成镜像电荷？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B28A936-099D-451D-B86B-9DDA1E2FA7EF}"/>
              </a:ext>
            </a:extLst>
          </p:cNvPr>
          <p:cNvSpPr txBox="1"/>
          <p:nvPr/>
        </p:nvSpPr>
        <p:spPr>
          <a:xfrm>
            <a:off x="5026123" y="3667282"/>
            <a:ext cx="45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如何确定镜像电荷的电量和位置？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C65F0FC-CA1F-48F9-8E28-DD32D2EAEA34}"/>
              </a:ext>
            </a:extLst>
          </p:cNvPr>
          <p:cNvGrpSpPr/>
          <p:nvPr/>
        </p:nvGrpSpPr>
        <p:grpSpPr>
          <a:xfrm>
            <a:off x="3745834" y="4292698"/>
            <a:ext cx="8901301" cy="461665"/>
            <a:chOff x="2511569" y="4448330"/>
            <a:chExt cx="8901301" cy="461665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F193AAB-D0F9-4105-BC26-05968C04004B}"/>
                </a:ext>
              </a:extLst>
            </p:cNvPr>
            <p:cNvSpPr txBox="1"/>
            <p:nvPr/>
          </p:nvSpPr>
          <p:spPr>
            <a:xfrm>
              <a:off x="2511569" y="4448330"/>
              <a:ext cx="89013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第一个镜像电荷 </a:t>
              </a:r>
              <a:r>
                <a:rPr lang="en-US" altLang="zh-CN" sz="2400" dirty="0"/>
                <a:t>   , </a:t>
              </a:r>
              <a:r>
                <a:rPr lang="zh-CN" altLang="en-US" sz="2400" dirty="0"/>
                <a:t>保证导体球表面为等势面</a:t>
              </a:r>
              <a:r>
                <a:rPr lang="en-US" altLang="zh-CN" sz="2400" dirty="0"/>
                <a:t> </a:t>
              </a:r>
              <a:endParaRPr lang="zh-CN" altLang="en-US" sz="2400" dirty="0"/>
            </a:p>
          </p:txBody>
        </p:sp>
        <p:graphicFrame>
          <p:nvGraphicFramePr>
            <p:cNvPr id="35" name="对象 34">
              <a:extLst>
                <a:ext uri="{FF2B5EF4-FFF2-40B4-BE49-F238E27FC236}">
                  <a16:creationId xmlns:a16="http://schemas.microsoft.com/office/drawing/2014/main" id="{FA60ED27-CBC9-472B-8C4A-B9537FF400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8655376"/>
                </p:ext>
              </p:extLst>
            </p:nvPr>
          </p:nvGraphicFramePr>
          <p:xfrm>
            <a:off x="4764883" y="4479925"/>
            <a:ext cx="37724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2" name="Equation" r:id="rId9" imgW="190440" imgH="203040" progId="Equation.DSMT4">
                    <p:embed/>
                  </p:oleObj>
                </mc:Choice>
                <mc:Fallback>
                  <p:oleObj name="Equation" r:id="rId9" imgW="190440" imgH="20304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C8D53E2B-CEC4-4F6A-8559-D448DE56B4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883" y="4479925"/>
                          <a:ext cx="377240" cy="4000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A55F3D6-1C28-4C32-AD22-12B0F2CA8D2D}"/>
              </a:ext>
            </a:extLst>
          </p:cNvPr>
          <p:cNvGrpSpPr/>
          <p:nvPr/>
        </p:nvGrpSpPr>
        <p:grpSpPr>
          <a:xfrm>
            <a:off x="779130" y="2300288"/>
            <a:ext cx="3464878" cy="2153073"/>
            <a:chOff x="779130" y="2300288"/>
            <a:chExt cx="3464878" cy="215307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FB7DDEE-4D10-4C53-B9ED-B0889AA75778}"/>
                </a:ext>
              </a:extLst>
            </p:cNvPr>
            <p:cNvGrpSpPr/>
            <p:nvPr/>
          </p:nvGrpSpPr>
          <p:grpSpPr>
            <a:xfrm>
              <a:off x="779130" y="2300288"/>
              <a:ext cx="3464878" cy="2153073"/>
              <a:chOff x="1200612" y="2630442"/>
              <a:chExt cx="3464878" cy="2153073"/>
            </a:xfrm>
          </p:grpSpPr>
          <p:pic>
            <p:nvPicPr>
              <p:cNvPr id="30" name="图片 29">
                <a:extLst>
                  <a:ext uri="{FF2B5EF4-FFF2-40B4-BE49-F238E27FC236}">
                    <a16:creationId xmlns:a16="http://schemas.microsoft.com/office/drawing/2014/main" id="{ED46E3C2-8E48-416E-B8D8-7A2D35024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0612" y="2630442"/>
                <a:ext cx="3464878" cy="2153073"/>
              </a:xfrm>
              <a:prstGeom prst="rect">
                <a:avLst/>
              </a:prstGeom>
            </p:spPr>
          </p:pic>
          <p:graphicFrame>
            <p:nvGraphicFramePr>
              <p:cNvPr id="31" name="对象 30">
                <a:extLst>
                  <a:ext uri="{FF2B5EF4-FFF2-40B4-BE49-F238E27FC236}">
                    <a16:creationId xmlns:a16="http://schemas.microsoft.com/office/drawing/2014/main" id="{C8D53E2B-CEC4-4F6A-8559-D448DE56B4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9040046"/>
                  </p:ext>
                </p:extLst>
              </p:nvPr>
            </p:nvGraphicFramePr>
            <p:xfrm>
              <a:off x="2451592" y="3898115"/>
              <a:ext cx="376237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73" name="Equation" r:id="rId12" imgW="190440" imgH="203040" progId="Equation.DSMT4">
                      <p:embed/>
                    </p:oleObj>
                  </mc:Choice>
                  <mc:Fallback>
                    <p:oleObj name="Equation" r:id="rId12" imgW="190440" imgH="203040" progId="Equation.DSMT4">
                      <p:embed/>
                      <p:pic>
                        <p:nvPicPr>
                          <p:cNvPr id="16" name="对象 15">
                            <a:extLst>
                              <a:ext uri="{FF2B5EF4-FFF2-40B4-BE49-F238E27FC236}">
                                <a16:creationId xmlns:a16="http://schemas.microsoft.com/office/drawing/2014/main" id="{2D674874-B640-4C7F-AE3C-42EA8D2632F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1592" y="3898115"/>
                            <a:ext cx="376237" cy="4000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631E46E8-E333-4D7C-9E40-73CD69A995B6}"/>
                  </a:ext>
                </a:extLst>
              </p:cNvPr>
              <p:cNvSpPr/>
              <p:nvPr/>
            </p:nvSpPr>
            <p:spPr>
              <a:xfrm>
                <a:off x="2549231" y="3750470"/>
                <a:ext cx="147645" cy="147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B7471F5-5BD5-409A-8576-48B0BD481F90}"/>
                  </a:ext>
                </a:extLst>
              </p:cNvPr>
              <p:cNvSpPr/>
              <p:nvPr/>
            </p:nvSpPr>
            <p:spPr>
              <a:xfrm>
                <a:off x="2130774" y="3743325"/>
                <a:ext cx="147645" cy="1476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4" name="对象 33">
                <a:extLst>
                  <a:ext uri="{FF2B5EF4-FFF2-40B4-BE49-F238E27FC236}">
                    <a16:creationId xmlns:a16="http://schemas.microsoft.com/office/drawing/2014/main" id="{419C9745-58BF-43DC-B6F5-B037412D92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4982211"/>
                  </p:ext>
                </p:extLst>
              </p:nvPr>
            </p:nvGraphicFramePr>
            <p:xfrm>
              <a:off x="1876781" y="3417097"/>
              <a:ext cx="401638" cy="4000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74" name="Equation" r:id="rId13" imgW="203040" imgH="203040" progId="Equation.DSMT4">
                      <p:embed/>
                    </p:oleObj>
                  </mc:Choice>
                  <mc:Fallback>
                    <p:oleObj name="Equation" r:id="rId13" imgW="203040" imgH="203040" progId="Equation.DSMT4">
                      <p:embed/>
                      <p:pic>
                        <p:nvPicPr>
                          <p:cNvPr id="21" name="对象 20">
                            <a:extLst>
                              <a:ext uri="{FF2B5EF4-FFF2-40B4-BE49-F238E27FC236}">
                                <a16:creationId xmlns:a16="http://schemas.microsoft.com/office/drawing/2014/main" id="{511CC8E6-F898-4E48-9C40-40CF97C0344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6781" y="3417097"/>
                            <a:ext cx="401638" cy="4000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E165B09D-6C7D-401E-BC51-2A1801AD4E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5304554"/>
                </p:ext>
              </p:extLst>
            </p:nvPr>
          </p:nvGraphicFramePr>
          <p:xfrm>
            <a:off x="1885647" y="3085355"/>
            <a:ext cx="288925" cy="403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5" name="Equation" r:id="rId15" imgW="126720" imgH="177480" progId="Equation.DSMT4">
                    <p:embed/>
                  </p:oleObj>
                </mc:Choice>
                <mc:Fallback>
                  <p:oleObj name="Equation" r:id="rId15" imgW="126720" imgH="17748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6F1A30A7-1417-45BE-BE56-6A81069411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647" y="3085355"/>
                          <a:ext cx="288925" cy="4032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C9A6F612-1061-4FFB-9341-082B62E2A6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75033" y="3690644"/>
            <a:ext cx="1464492" cy="1665772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DAA9CC38-3A09-4E00-ACE8-476A9649CCE6}"/>
              </a:ext>
            </a:extLst>
          </p:cNvPr>
          <p:cNvGrpSpPr/>
          <p:nvPr/>
        </p:nvGrpSpPr>
        <p:grpSpPr>
          <a:xfrm>
            <a:off x="3745834" y="5359402"/>
            <a:ext cx="8901301" cy="830997"/>
            <a:chOff x="2511569" y="4448330"/>
            <a:chExt cx="8901301" cy="830997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7C3EF6A-B63E-485C-AB84-E3222F67BC22}"/>
                </a:ext>
              </a:extLst>
            </p:cNvPr>
            <p:cNvSpPr txBox="1"/>
            <p:nvPr/>
          </p:nvSpPr>
          <p:spPr>
            <a:xfrm>
              <a:off x="2511569" y="4448330"/>
              <a:ext cx="89013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第二个镜像电荷 </a:t>
              </a:r>
              <a:r>
                <a:rPr lang="en-US" altLang="zh-CN" sz="2400" dirty="0"/>
                <a:t>   , </a:t>
              </a:r>
              <a:r>
                <a:rPr lang="zh-CN" altLang="en-US" sz="2400" dirty="0"/>
                <a:t>保证导体球表面为等势面，且导体球</a:t>
              </a:r>
              <a:endParaRPr lang="en-US" altLang="zh-CN" sz="2400" dirty="0"/>
            </a:p>
            <a:p>
              <a:r>
                <a:rPr lang="zh-CN" altLang="en-US" sz="2400" dirty="0"/>
                <a:t>总带电量为</a:t>
              </a:r>
              <a:r>
                <a:rPr lang="en-US" altLang="zh-CN" sz="2400" dirty="0"/>
                <a:t> </a:t>
              </a:r>
              <a:endParaRPr lang="zh-CN" altLang="en-US" sz="2400" dirty="0"/>
            </a:p>
          </p:txBody>
        </p:sp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902EC3E3-59BD-4EAE-8B63-9C7F6EF750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8350300"/>
                </p:ext>
              </p:extLst>
            </p:nvPr>
          </p:nvGraphicFramePr>
          <p:xfrm>
            <a:off x="4752198" y="4480078"/>
            <a:ext cx="403225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6" name="Equation" r:id="rId18" imgW="203040" imgH="203040" progId="Equation.DSMT4">
                    <p:embed/>
                  </p:oleObj>
                </mc:Choice>
                <mc:Fallback>
                  <p:oleObj name="Equation" r:id="rId18" imgW="203040" imgH="20304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FA60ED27-CBC9-472B-8C4A-B9537FF400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198" y="4480078"/>
                          <a:ext cx="403225" cy="4000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7761B428-B25E-4692-8C9F-C686615626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736399"/>
              </p:ext>
            </p:extLst>
          </p:nvPr>
        </p:nvGraphicFramePr>
        <p:xfrm>
          <a:off x="5401066" y="5732830"/>
          <a:ext cx="376042" cy="45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7" name="Equation" r:id="rId20" imgW="190440" imgH="228600" progId="Equation.DSMT4">
                  <p:embed/>
                </p:oleObj>
              </mc:Choice>
              <mc:Fallback>
                <p:oleObj name="Equation" r:id="rId20" imgW="19044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25EBDC20-B043-4281-B3C2-7E9E40A4F4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066" y="5732830"/>
                        <a:ext cx="376042" cy="450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4A7B418B-0310-4F52-8C3F-5C005AD99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10430"/>
              </p:ext>
            </p:extLst>
          </p:nvPr>
        </p:nvGraphicFramePr>
        <p:xfrm>
          <a:off x="6641765" y="5873282"/>
          <a:ext cx="1581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8" name="Equation" r:id="rId21" imgW="799920" imgH="228600" progId="Equation.DSMT4">
                  <p:embed/>
                </p:oleObj>
              </mc:Choice>
              <mc:Fallback>
                <p:oleObj name="Equation" r:id="rId21" imgW="79992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7761B428-B25E-4692-8C9F-C68661562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1765" y="5873282"/>
                        <a:ext cx="1581150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FDF0744A-32A6-4067-8819-8521D9ABFFA8}"/>
              </a:ext>
            </a:extLst>
          </p:cNvPr>
          <p:cNvSpPr txBox="1"/>
          <p:nvPr/>
        </p:nvSpPr>
        <p:spPr>
          <a:xfrm>
            <a:off x="6542979" y="6324132"/>
            <a:ext cx="456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位置位于球心处</a:t>
            </a:r>
          </a:p>
        </p:txBody>
      </p:sp>
    </p:spTree>
    <p:extLst>
      <p:ext uri="{BB962C8B-B14F-4D97-AF65-F5344CB8AC3E}">
        <p14:creationId xmlns:p14="http://schemas.microsoft.com/office/powerpoint/2010/main" val="178793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FCB18E2-4706-498F-9E81-213F7D4D3B6D}"/>
              </a:ext>
            </a:extLst>
          </p:cNvPr>
          <p:cNvSpPr/>
          <p:nvPr/>
        </p:nvSpPr>
        <p:spPr>
          <a:xfrm>
            <a:off x="374167" y="822842"/>
            <a:ext cx="3343092" cy="420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364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应用举例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620746-684A-40EA-A5BD-0AA264A98D40}"/>
              </a:ext>
            </a:extLst>
          </p:cNvPr>
          <p:cNvSpPr/>
          <p:nvPr/>
        </p:nvSpPr>
        <p:spPr>
          <a:xfrm>
            <a:off x="1348438" y="1551266"/>
            <a:ext cx="742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/>
              <a:t>2</a:t>
            </a:r>
            <a:endParaRPr lang="zh-CN" altLang="en-US" sz="28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CE4DF87-D93E-4BB8-AF9F-3356EC773840}"/>
              </a:ext>
            </a:extLst>
          </p:cNvPr>
          <p:cNvGrpSpPr/>
          <p:nvPr/>
        </p:nvGrpSpPr>
        <p:grpSpPr>
          <a:xfrm>
            <a:off x="2411119" y="1423755"/>
            <a:ext cx="9197475" cy="899183"/>
            <a:chOff x="2411119" y="1423755"/>
            <a:chExt cx="9197475" cy="89918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AF4F7D6-1132-478F-A2E4-7FECF57F60B2}"/>
                </a:ext>
              </a:extLst>
            </p:cNvPr>
            <p:cNvGrpSpPr/>
            <p:nvPr/>
          </p:nvGrpSpPr>
          <p:grpSpPr>
            <a:xfrm>
              <a:off x="2411119" y="1423755"/>
              <a:ext cx="9197475" cy="899183"/>
              <a:chOff x="2518275" y="1512511"/>
              <a:chExt cx="9197475" cy="899183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4D5234F-89B4-42BE-A5AC-97FEB8C43256}"/>
                  </a:ext>
                </a:extLst>
              </p:cNvPr>
              <p:cNvSpPr txBox="1"/>
              <p:nvPr/>
            </p:nvSpPr>
            <p:spPr>
              <a:xfrm>
                <a:off x="2518275" y="1580697"/>
                <a:ext cx="91974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真空中有一半径为     的导体球，带电量为    ，距球心为                 处有一点电荷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b="1" dirty="0"/>
                  <a:t>，求空间的电势分布及点电荷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b="1" dirty="0"/>
                  <a:t>所受的力</a:t>
                </a:r>
              </a:p>
            </p:txBody>
          </p:sp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AEB2819D-9616-4195-97F9-433FDADEE3A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39114" y="1569661"/>
              <a:ext cx="433387" cy="519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53" name="Equation" r:id="rId3" imgW="190440" imgH="228600" progId="Equation.DSMT4">
                      <p:embed/>
                    </p:oleObj>
                  </mc:Choice>
                  <mc:Fallback>
                    <p:oleObj name="Equation" r:id="rId3" imgW="190440" imgH="228600" progId="Equation.DSMT4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AEB2819D-9616-4195-97F9-433FDADEE3A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9114" y="1569661"/>
                            <a:ext cx="433387" cy="5191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078222DC-B243-4FB4-80A7-AAE50669FC7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73481" y="1512511"/>
              <a:ext cx="1473200" cy="576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54" name="Equation" r:id="rId5" imgW="647640" imgH="253800" progId="Equation.DSMT4">
                      <p:embed/>
                    </p:oleObj>
                  </mc:Choice>
                  <mc:Fallback>
                    <p:oleObj name="Equation" r:id="rId5" imgW="647640" imgH="253800" progId="Equation.DSMT4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078222DC-B243-4FB4-80A7-AAE50669FC7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73481" y="1512511"/>
                            <a:ext cx="1473200" cy="57626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25EBDC20-B043-4281-B3C2-7E9E40A4F4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17879" y="1478306"/>
            <a:ext cx="376042" cy="450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5"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25EBDC20-B043-4281-B3C2-7E9E40A4F4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7879" y="1478306"/>
                          <a:ext cx="376042" cy="450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94A0E2A-0AE2-4877-935B-8EA4DF88E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0230" y="2301331"/>
            <a:ext cx="3035456" cy="24512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CD8778-B239-4F80-A18C-96026FC5EE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0766" y="2630743"/>
            <a:ext cx="6265939" cy="299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1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556</Words>
  <Application>Microsoft Office PowerPoint</Application>
  <PresentationFormat>宽屏</PresentationFormat>
  <Paragraphs>65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291</cp:revision>
  <dcterms:created xsi:type="dcterms:W3CDTF">2020-02-17T08:29:38Z</dcterms:created>
  <dcterms:modified xsi:type="dcterms:W3CDTF">2020-03-31T07:01:10Z</dcterms:modified>
</cp:coreProperties>
</file>