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350" r:id="rId4"/>
    <p:sldId id="351" r:id="rId5"/>
    <p:sldId id="352" r:id="rId6"/>
    <p:sldId id="353" r:id="rId7"/>
    <p:sldId id="354" r:id="rId8"/>
    <p:sldId id="356" r:id="rId9"/>
    <p:sldId id="358" r:id="rId10"/>
    <p:sldId id="355" r:id="rId11"/>
    <p:sldId id="357" r:id="rId12"/>
    <p:sldId id="359" r:id="rId13"/>
    <p:sldId id="360" r:id="rId14"/>
    <p:sldId id="361" r:id="rId15"/>
    <p:sldId id="362" r:id="rId16"/>
    <p:sldId id="363" r:id="rId17"/>
    <p:sldId id="3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2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2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21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7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image" Target="../media/image88.png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9.png"/><Relationship Id="rId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11" Type="http://schemas.openxmlformats.org/officeDocument/2006/relationships/image" Target="../media/image10.wmf"/><Relationship Id="rId5" Type="http://schemas.openxmlformats.org/officeDocument/2006/relationships/image" Target="../media/image2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3" Type="http://schemas.openxmlformats.org/officeDocument/2006/relationships/image" Target="../media/image5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7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50.png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17" Type="http://schemas.openxmlformats.org/officeDocument/2006/relationships/image" Target="../media/image49.png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47.png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6.wmf"/><Relationship Id="rId10" Type="http://schemas.openxmlformats.org/officeDocument/2006/relationships/image" Target="../media/image40.wmf"/><Relationship Id="rId19" Type="http://schemas.openxmlformats.org/officeDocument/2006/relationships/image" Target="../media/image51.png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2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4081307" y="2106107"/>
            <a:ext cx="4836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2.6</a:t>
            </a:r>
            <a:r>
              <a:rPr lang="zh-CN" altLang="en-US" sz="5400" b="1" dirty="0"/>
              <a:t> 电多极矩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电四极矩及其电势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FF83F-4E39-4281-8C9A-CAF539DF7B4D}"/>
              </a:ext>
            </a:extLst>
          </p:cNvPr>
          <p:cNvSpPr txBox="1"/>
          <p:nvPr/>
        </p:nvSpPr>
        <p:spPr>
          <a:xfrm>
            <a:off x="1522019" y="1507463"/>
            <a:ext cx="356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电四极矩电势计算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18F985A-351F-4B14-8179-7D8DCC4F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355" y="1894396"/>
            <a:ext cx="4524530" cy="918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90F0D4-B6D4-43CF-B4B4-0E1E11943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563" y="877824"/>
            <a:ext cx="2858008" cy="27371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E783DE-18A2-4BE3-8457-0056C209A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304" y="2813117"/>
            <a:ext cx="5791547" cy="33230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385D034-DE4A-41C2-9B61-CAB7D408CE29}"/>
              </a:ext>
            </a:extLst>
          </p:cNvPr>
          <p:cNvSpPr txBox="1"/>
          <p:nvPr/>
        </p:nvSpPr>
        <p:spPr>
          <a:xfrm>
            <a:off x="1108363" y="2187829"/>
            <a:ext cx="135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方法一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FA478C-9086-4F66-AF45-2F769D77DAB5}"/>
              </a:ext>
            </a:extLst>
          </p:cNvPr>
          <p:cNvSpPr txBox="1"/>
          <p:nvPr/>
        </p:nvSpPr>
        <p:spPr>
          <a:xfrm>
            <a:off x="1108363" y="2868195"/>
            <a:ext cx="135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方法二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58B775-DEA0-4DB9-A433-5CF08C108816}"/>
              </a:ext>
            </a:extLst>
          </p:cNvPr>
          <p:cNvSpPr txBox="1"/>
          <p:nvPr/>
        </p:nvSpPr>
        <p:spPr>
          <a:xfrm>
            <a:off x="1108363" y="6191213"/>
            <a:ext cx="135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方法三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B6C70D6-F88F-4F95-BAB0-3561552A2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02570"/>
              </p:ext>
            </p:extLst>
          </p:nvPr>
        </p:nvGraphicFramePr>
        <p:xfrm>
          <a:off x="2544310" y="5956113"/>
          <a:ext cx="3124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name="Equation" r:id="rId6" imgW="1447560" imgH="431640" progId="Equation.DSMT4">
                  <p:embed/>
                </p:oleObj>
              </mc:Choice>
              <mc:Fallback>
                <p:oleObj name="Equation" r:id="rId6" imgW="1447560" imgH="431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E134A23-9C37-4320-B0F4-C58D200D2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310" y="5956113"/>
                        <a:ext cx="31242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48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电四极矩及其电势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FF83F-4E39-4281-8C9A-CAF539DF7B4D}"/>
              </a:ext>
            </a:extLst>
          </p:cNvPr>
          <p:cNvSpPr txBox="1"/>
          <p:nvPr/>
        </p:nvSpPr>
        <p:spPr>
          <a:xfrm>
            <a:off x="1492991" y="1725177"/>
            <a:ext cx="442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优化后的电四极矩计算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36E0C39-3657-44BA-B993-2970566A5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25662"/>
              </p:ext>
            </p:extLst>
          </p:nvPr>
        </p:nvGraphicFramePr>
        <p:xfrm>
          <a:off x="2066925" y="2266694"/>
          <a:ext cx="4029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5" name="Equation" r:id="rId3" imgW="1866600" imgH="304560" progId="Equation.DSMT4">
                  <p:embed/>
                </p:oleObj>
              </mc:Choice>
              <mc:Fallback>
                <p:oleObj name="Equation" r:id="rId3" imgW="1866600" imgH="3045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36E0C39-3657-44BA-B993-2970566A5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266694"/>
                        <a:ext cx="4029075" cy="65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FD4196-AFC4-420D-8252-7B2EA83A2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312257"/>
              </p:ext>
            </p:extLst>
          </p:nvPr>
        </p:nvGraphicFramePr>
        <p:xfrm>
          <a:off x="2040390" y="3142547"/>
          <a:ext cx="44418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6" name="Equation" r:id="rId5" imgW="2057400" imgH="355320" progId="Equation.DSMT4">
                  <p:embed/>
                </p:oleObj>
              </mc:Choice>
              <mc:Fallback>
                <p:oleObj name="Equation" r:id="rId5" imgW="2057400" imgH="3553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EFD4196-AFC4-420D-8252-7B2EA83A2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390" y="3142547"/>
                        <a:ext cx="444182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D8363A2-BA15-4EB4-AB94-5348D9C73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70711"/>
              </p:ext>
            </p:extLst>
          </p:nvPr>
        </p:nvGraphicFramePr>
        <p:xfrm>
          <a:off x="6674304" y="2266694"/>
          <a:ext cx="26273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7" name="Equation" r:id="rId7" imgW="1218960" imgH="253800" progId="Equation.DSMT4">
                  <p:embed/>
                </p:oleObj>
              </mc:Choice>
              <mc:Fallback>
                <p:oleObj name="Equation" r:id="rId7" imgW="1218960" imgH="2538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36E0C39-3657-44BA-B993-2970566A5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304" y="2266694"/>
                        <a:ext cx="2627313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0BDB105-74B5-4AEA-A1F2-3BA7E8845764}"/>
              </a:ext>
            </a:extLst>
          </p:cNvPr>
          <p:cNvSpPr txBox="1"/>
          <p:nvPr/>
        </p:nvSpPr>
        <p:spPr>
          <a:xfrm>
            <a:off x="9715334" y="2309705"/>
            <a:ext cx="1627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单位张量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ABA0E8D-211C-43DC-8F21-C9E52DAFB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07660"/>
              </p:ext>
            </p:extLst>
          </p:nvPr>
        </p:nvGraphicFramePr>
        <p:xfrm>
          <a:off x="9871899" y="2959520"/>
          <a:ext cx="13144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8" name="Equation" r:id="rId9" imgW="609480" imgH="711000" progId="Equation.DSMT4">
                  <p:embed/>
                </p:oleObj>
              </mc:Choice>
              <mc:Fallback>
                <p:oleObj name="Equation" r:id="rId9" imgW="609480" imgH="7110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D8363A2-BA15-4EB4-AB94-5348D9C73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1899" y="2959520"/>
                        <a:ext cx="1314450" cy="1533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1597438-868E-4072-9AF6-C130F5F2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68584"/>
              </p:ext>
            </p:extLst>
          </p:nvPr>
        </p:nvGraphicFramePr>
        <p:xfrm>
          <a:off x="2040390" y="4321039"/>
          <a:ext cx="25225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9" name="Equation" r:id="rId11" imgW="1168200" imgH="228600" progId="Equation.DSMT4">
                  <p:embed/>
                </p:oleObj>
              </mc:Choice>
              <mc:Fallback>
                <p:oleObj name="Equation" r:id="rId11" imgW="11682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EFD4196-AFC4-420D-8252-7B2EA83A2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390" y="4321039"/>
                        <a:ext cx="2522538" cy="49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DB334B49-E410-4BD5-926A-2FA2264DCBAE}"/>
              </a:ext>
            </a:extLst>
          </p:cNvPr>
          <p:cNvSpPr txBox="1"/>
          <p:nvPr/>
        </p:nvSpPr>
        <p:spPr>
          <a:xfrm>
            <a:off x="4792821" y="4262212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A808D4-3DC3-4313-89E9-09DAC208DD3B}"/>
              </a:ext>
            </a:extLst>
          </p:cNvPr>
          <p:cNvSpPr txBox="1"/>
          <p:nvPr/>
        </p:nvSpPr>
        <p:spPr>
          <a:xfrm>
            <a:off x="2040390" y="5224893"/>
            <a:ext cx="416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</a:t>
            </a:r>
            <a:r>
              <a:rPr lang="zh-CN" altLang="en-US" sz="2400" dirty="0"/>
              <a:t>个分量里只有</a:t>
            </a:r>
            <a:r>
              <a:rPr lang="en-US" altLang="zh-CN" sz="2400" dirty="0"/>
              <a:t>5</a:t>
            </a:r>
            <a:r>
              <a:rPr lang="zh-CN" altLang="en-US" sz="2400" dirty="0"/>
              <a:t>个独立变量</a:t>
            </a:r>
          </a:p>
        </p:txBody>
      </p:sp>
    </p:spTree>
    <p:extLst>
      <p:ext uri="{BB962C8B-B14F-4D97-AF65-F5344CB8AC3E}">
        <p14:creationId xmlns:p14="http://schemas.microsoft.com/office/powerpoint/2010/main" val="18432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电四极矩及其电势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6F3AC5-4B89-43DB-B7D7-47447F3B5038}"/>
              </a:ext>
            </a:extLst>
          </p:cNvPr>
          <p:cNvSpPr txBox="1"/>
          <p:nvPr/>
        </p:nvSpPr>
        <p:spPr>
          <a:xfrm>
            <a:off x="1431304" y="1454894"/>
            <a:ext cx="442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优化后的电四极矩电势计算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7BEF92A-0267-4D0D-A1EA-BBFDBCB0C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045701"/>
              </p:ext>
            </p:extLst>
          </p:nvPr>
        </p:nvGraphicFramePr>
        <p:xfrm>
          <a:off x="1821316" y="1948864"/>
          <a:ext cx="8389937" cy="409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5" name="Equation" r:id="rId3" imgW="4787640" imgH="2336760" progId="Equation.DSMT4">
                  <p:embed/>
                </p:oleObj>
              </mc:Choice>
              <mc:Fallback>
                <p:oleObj name="Equation" r:id="rId3" imgW="4787640" imgH="23367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7BEF92A-0267-4D0D-A1EA-BBFDBCB0C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316" y="1948864"/>
                        <a:ext cx="8389937" cy="4094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E97769A0-9295-46C4-9ED2-7797CE2E97B4}"/>
              </a:ext>
            </a:extLst>
          </p:cNvPr>
          <p:cNvSpPr txBox="1"/>
          <p:nvPr/>
        </p:nvSpPr>
        <p:spPr>
          <a:xfrm>
            <a:off x="6561722" y="4437135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F6B5E3-B8FE-4B25-B6A5-D3C2B343010A}"/>
              </a:ext>
            </a:extLst>
          </p:cNvPr>
          <p:cNvSpPr txBox="1"/>
          <p:nvPr/>
        </p:nvSpPr>
        <p:spPr>
          <a:xfrm>
            <a:off x="6561721" y="4898800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提示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F4EBAF87-5A6E-49F2-A215-047E16B1D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6288"/>
              </p:ext>
            </p:extLst>
          </p:nvPr>
        </p:nvGraphicFramePr>
        <p:xfrm>
          <a:off x="7473836" y="5018457"/>
          <a:ext cx="3759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6" name="Equation" r:id="rId5" imgW="2145960" imgH="457200" progId="Equation.DSMT4">
                  <p:embed/>
                </p:oleObj>
              </mc:Choice>
              <mc:Fallback>
                <p:oleObj name="Equation" r:id="rId5" imgW="2145960" imgH="457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7BEF92A-0267-4D0D-A1EA-BBFDBCB0C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836" y="5018457"/>
                        <a:ext cx="37592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EAFA484-746C-4467-AAB7-E72A749FF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435281"/>
              </p:ext>
            </p:extLst>
          </p:nvPr>
        </p:nvGraphicFramePr>
        <p:xfrm>
          <a:off x="6172200" y="6175410"/>
          <a:ext cx="29337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7" name="Equation" r:id="rId7" imgW="1358640" imgH="291960" progId="Equation.DSMT4">
                  <p:embed/>
                </p:oleObj>
              </mc:Choice>
              <mc:Fallback>
                <p:oleObj name="Equation" r:id="rId7" imgW="1358640" imgH="2919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36E0C39-3657-44BA-B993-2970566A5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175410"/>
                        <a:ext cx="29337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AA21CD6-1195-4D5F-8893-FE9315A4E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65028"/>
              </p:ext>
            </p:extLst>
          </p:nvPr>
        </p:nvGraphicFramePr>
        <p:xfrm>
          <a:off x="2200874" y="6075332"/>
          <a:ext cx="31797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8" name="Equation" r:id="rId9" imgW="1473120" imgH="317160" progId="Equation.DSMT4">
                  <p:embed/>
                </p:oleObj>
              </mc:Choice>
              <mc:Fallback>
                <p:oleObj name="Equation" r:id="rId9" imgW="1473120" imgH="3171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EFD4196-AFC4-420D-8252-7B2EA83A2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74" y="6075332"/>
                        <a:ext cx="3179763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09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76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14EBD2-7559-4240-A3EC-4D857461DB9B}"/>
              </a:ext>
            </a:extLst>
          </p:cNvPr>
          <p:cNvSpPr/>
          <p:nvPr/>
        </p:nvSpPr>
        <p:spPr>
          <a:xfrm>
            <a:off x="1737843" y="1604221"/>
            <a:ext cx="4245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例</a:t>
            </a:r>
            <a:r>
              <a:rPr lang="en-US" altLang="zh-CN" sz="2000" b="1" dirty="0"/>
              <a:t>1 </a:t>
            </a:r>
            <a:r>
              <a:rPr lang="zh-CN" altLang="en-US" sz="2000" b="1" dirty="0"/>
              <a:t>球对称性的电荷分布的电四极矩</a:t>
            </a:r>
            <a:endParaRPr lang="zh-CN" altLang="en-US" sz="200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7374128-776C-421E-AD6E-413E348E7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535426"/>
              </p:ext>
            </p:extLst>
          </p:nvPr>
        </p:nvGraphicFramePr>
        <p:xfrm>
          <a:off x="2346325" y="3001057"/>
          <a:ext cx="25225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6" name="Equation" r:id="rId3" imgW="1168200" imgH="228600" progId="Equation.DSMT4">
                  <p:embed/>
                </p:oleObj>
              </mc:Choice>
              <mc:Fallback>
                <p:oleObj name="Equation" r:id="rId3" imgW="116820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1597438-868E-4072-9AF6-C130F5F23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3001057"/>
                        <a:ext cx="2522538" cy="49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7A9DCC7-AAAA-4A10-AFD9-1488C8392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57999"/>
              </p:ext>
            </p:extLst>
          </p:nvPr>
        </p:nvGraphicFramePr>
        <p:xfrm>
          <a:off x="2346325" y="2257425"/>
          <a:ext cx="20843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7" name="Equation" r:id="rId5" imgW="965160" imgH="228600" progId="Equation.DSMT4">
                  <p:embed/>
                </p:oleObj>
              </mc:Choice>
              <mc:Fallback>
                <p:oleObj name="Equation" r:id="rId5" imgW="96516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7374128-776C-421E-AD6E-413E348E7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2257425"/>
                        <a:ext cx="2084388" cy="490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16CEDB4-1943-49C0-8066-DF2BD6790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24416"/>
              </p:ext>
            </p:extLst>
          </p:nvPr>
        </p:nvGraphicFramePr>
        <p:xfrm>
          <a:off x="5663974" y="2666999"/>
          <a:ext cx="26066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8" name="Equation" r:id="rId7" imgW="1206360" imgH="228600" progId="Equation.DSMT4">
                  <p:embed/>
                </p:oleObj>
              </mc:Choice>
              <mc:Fallback>
                <p:oleObj name="Equation" r:id="rId7" imgW="120636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7A9DCC7-AAAA-4A10-AFD9-1488C8392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74" y="2666999"/>
                        <a:ext cx="2606675" cy="490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大括号 2">
            <a:extLst>
              <a:ext uri="{FF2B5EF4-FFF2-40B4-BE49-F238E27FC236}">
                <a16:creationId xmlns:a16="http://schemas.microsoft.com/office/drawing/2014/main" id="{72C5BA67-0CDA-4622-8239-9D57DFB8E2E1}"/>
              </a:ext>
            </a:extLst>
          </p:cNvPr>
          <p:cNvSpPr/>
          <p:nvPr/>
        </p:nvSpPr>
        <p:spPr>
          <a:xfrm>
            <a:off x="5059961" y="2353468"/>
            <a:ext cx="342076" cy="100148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0E2B0D-C2A5-4797-9A3E-206299AC2462}"/>
              </a:ext>
            </a:extLst>
          </p:cNvPr>
          <p:cNvSpPr txBox="1"/>
          <p:nvPr/>
        </p:nvSpPr>
        <p:spPr>
          <a:xfrm>
            <a:off x="904041" y="2286298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4A78ABD-1E5F-456E-BCC8-71F011AD3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2138"/>
              </p:ext>
            </p:extLst>
          </p:nvPr>
        </p:nvGraphicFramePr>
        <p:xfrm>
          <a:off x="2346325" y="3812156"/>
          <a:ext cx="31273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9" name="Equation" r:id="rId9" imgW="1447560" imgH="317160" progId="Equation.DSMT4">
                  <p:embed/>
                </p:oleObj>
              </mc:Choice>
              <mc:Fallback>
                <p:oleObj name="Equation" r:id="rId9" imgW="1447560" imgH="31716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4AA21CD6-1195-4D5F-8893-FE9315A4E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3812156"/>
                        <a:ext cx="3127375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8450B12C-12C9-45EF-B8D4-9B7AEF5CAEA1}"/>
              </a:ext>
            </a:extLst>
          </p:cNvPr>
          <p:cNvSpPr txBox="1"/>
          <p:nvPr/>
        </p:nvSpPr>
        <p:spPr>
          <a:xfrm>
            <a:off x="5663974" y="5022946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3273F86-9455-4436-B462-FD05E1CAC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167824"/>
              </p:ext>
            </p:extLst>
          </p:nvPr>
        </p:nvGraphicFramePr>
        <p:xfrm>
          <a:off x="2250281" y="4953571"/>
          <a:ext cx="331946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0" name="Equation" r:id="rId11" imgW="1536480" imgH="317160" progId="Equation.DSMT4">
                  <p:embed/>
                </p:oleObj>
              </mc:Choice>
              <mc:Fallback>
                <p:oleObj name="Equation" r:id="rId11" imgW="1536480" imgH="31716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D4A78ABD-1E5F-456E-BCC8-71F011AD3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281" y="4953571"/>
                        <a:ext cx="3319462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5A2B718-0747-4D95-B96B-039AF72C1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25231"/>
              </p:ext>
            </p:extLst>
          </p:nvPr>
        </p:nvGraphicFramePr>
        <p:xfrm>
          <a:off x="2345531" y="4422826"/>
          <a:ext cx="12620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1" name="Equation" r:id="rId13" imgW="583920" imgH="241200" progId="Equation.DSMT4">
                  <p:embed/>
                </p:oleObj>
              </mc:Choice>
              <mc:Fallback>
                <p:oleObj name="Equation" r:id="rId13" imgW="58392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3273F86-9455-4436-B462-FD05E1CAC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531" y="4422826"/>
                        <a:ext cx="1262063" cy="51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AC37DD9-00F5-4B29-9A24-FF62CE234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862252"/>
              </p:ext>
            </p:extLst>
          </p:nvPr>
        </p:nvGraphicFramePr>
        <p:xfrm>
          <a:off x="2250281" y="5733718"/>
          <a:ext cx="10429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2" name="Equation" r:id="rId15" imgW="482400" imgH="228600" progId="Equation.DSMT4">
                  <p:embed/>
                </p:oleObj>
              </mc:Choice>
              <mc:Fallback>
                <p:oleObj name="Equation" r:id="rId15" imgW="48240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3273F86-9455-4436-B462-FD05E1CAC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281" y="5733718"/>
                        <a:ext cx="1042988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04D96253-737B-4811-9CA6-A82E7DA438F4}"/>
              </a:ext>
            </a:extLst>
          </p:cNvPr>
          <p:cNvSpPr txBox="1"/>
          <p:nvPr/>
        </p:nvSpPr>
        <p:spPr>
          <a:xfrm>
            <a:off x="1350491" y="6298292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B64EBBE-7001-44E0-B069-1D0A0DE83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276158"/>
              </p:ext>
            </p:extLst>
          </p:nvPr>
        </p:nvGraphicFramePr>
        <p:xfrm>
          <a:off x="2250281" y="6304193"/>
          <a:ext cx="10429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3" name="Equation" r:id="rId17" imgW="482400" imgH="228600" progId="Equation.DSMT4">
                  <p:embed/>
                </p:oleObj>
              </mc:Choice>
              <mc:Fallback>
                <p:oleObj name="Equation" r:id="rId17" imgW="48240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CAC37DD9-00F5-4B29-9A24-FF62CE234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281" y="6304193"/>
                        <a:ext cx="1042988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8C561FF-E12B-42EC-92FB-92689F61C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17241"/>
              </p:ext>
            </p:extLst>
          </p:nvPr>
        </p:nvGraphicFramePr>
        <p:xfrm>
          <a:off x="3684588" y="6283325"/>
          <a:ext cx="1016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4" name="Equation" r:id="rId19" imgW="469800" imgH="228600" progId="Equation.DSMT4">
                  <p:embed/>
                </p:oleObj>
              </mc:Choice>
              <mc:Fallback>
                <p:oleObj name="Equation" r:id="rId19" imgW="46980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B64EBBE-7001-44E0-B069-1D0A0DE83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6283325"/>
                        <a:ext cx="1016000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48AE12A4-7E4A-4E62-91EB-EA74AFDCA141}"/>
              </a:ext>
            </a:extLst>
          </p:cNvPr>
          <p:cNvSpPr/>
          <p:nvPr/>
        </p:nvSpPr>
        <p:spPr>
          <a:xfrm>
            <a:off x="6190343" y="5674272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球对称性的电荷分布没有电四极矩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A47658-1D6E-4C9F-93A2-23365762ABFB}"/>
              </a:ext>
            </a:extLst>
          </p:cNvPr>
          <p:cNvSpPr/>
          <p:nvPr/>
        </p:nvSpPr>
        <p:spPr>
          <a:xfrm>
            <a:off x="6190343" y="6150145"/>
            <a:ext cx="429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球对称性的电荷分布也没有电偶极矩</a:t>
            </a:r>
            <a:endParaRPr lang="zh-CN" altLang="en-US" sz="2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489BEC-FE60-49D4-980B-F565C849654E}"/>
              </a:ext>
            </a:extLst>
          </p:cNvPr>
          <p:cNvSpPr txBox="1"/>
          <p:nvPr/>
        </p:nvSpPr>
        <p:spPr>
          <a:xfrm>
            <a:off x="10431916" y="6119367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自己证明</a:t>
            </a:r>
          </a:p>
        </p:txBody>
      </p:sp>
    </p:spTree>
    <p:extLst>
      <p:ext uri="{BB962C8B-B14F-4D97-AF65-F5344CB8AC3E}">
        <p14:creationId xmlns:p14="http://schemas.microsoft.com/office/powerpoint/2010/main" val="137853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76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14EBD2-7559-4240-A3EC-4D857461DB9B}"/>
              </a:ext>
            </a:extLst>
          </p:cNvPr>
          <p:cNvSpPr/>
          <p:nvPr/>
        </p:nvSpPr>
        <p:spPr>
          <a:xfrm>
            <a:off x="1737843" y="1604221"/>
            <a:ext cx="7066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例</a:t>
            </a:r>
            <a:r>
              <a:rPr lang="en-US" altLang="zh-CN" sz="2000" b="1" dirty="0"/>
              <a:t>2 </a:t>
            </a:r>
            <a:r>
              <a:rPr lang="zh-CN" altLang="en-US" sz="2000" b="1" dirty="0"/>
              <a:t>均匀带电的长形旋转椭球体，求其电四极矩和远处的电势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4CD42C-644A-4408-9909-F40C585F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201" y="798287"/>
            <a:ext cx="2861826" cy="31664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6FBF1B-91AF-43C7-B37D-7FA47009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43" y="2251272"/>
            <a:ext cx="1968601" cy="2336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15B3C4-3942-458E-97F1-CA5592866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434" y="5015116"/>
            <a:ext cx="2711589" cy="9207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DAC9A0-C58E-4F6A-8B12-0BFB77E7D72E}"/>
              </a:ext>
            </a:extLst>
          </p:cNvPr>
          <p:cNvSpPr txBox="1"/>
          <p:nvPr/>
        </p:nvSpPr>
        <p:spPr>
          <a:xfrm>
            <a:off x="1909107" y="5988146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67DFC9-DDF0-45AE-9CA5-297E3CC80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67" y="2333763"/>
            <a:ext cx="3870334" cy="20339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88AD37-343E-4C89-8A72-9608938ABAD4}"/>
              </a:ext>
            </a:extLst>
          </p:cNvPr>
          <p:cNvSpPr txBox="1"/>
          <p:nvPr/>
        </p:nvSpPr>
        <p:spPr>
          <a:xfrm>
            <a:off x="5189336" y="4357359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C1AB85-518D-4006-B4A8-FA3D47D4C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427" y="4933087"/>
            <a:ext cx="1701887" cy="6413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4348555-6DAA-4A07-BDBA-1D03DDE85F56}"/>
              </a:ext>
            </a:extLst>
          </p:cNvPr>
          <p:cNvSpPr txBox="1"/>
          <p:nvPr/>
        </p:nvSpPr>
        <p:spPr>
          <a:xfrm>
            <a:off x="6853314" y="5015116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</p:spTree>
    <p:extLst>
      <p:ext uri="{BB962C8B-B14F-4D97-AF65-F5344CB8AC3E}">
        <p14:creationId xmlns:p14="http://schemas.microsoft.com/office/powerpoint/2010/main" val="17342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76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）应用举例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14EBD2-7559-4240-A3EC-4D857461DB9B}"/>
              </a:ext>
            </a:extLst>
          </p:cNvPr>
          <p:cNvSpPr/>
          <p:nvPr/>
        </p:nvSpPr>
        <p:spPr>
          <a:xfrm>
            <a:off x="1737843" y="1604221"/>
            <a:ext cx="7066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例</a:t>
            </a:r>
            <a:r>
              <a:rPr lang="en-US" altLang="zh-CN" sz="2000" b="1" dirty="0"/>
              <a:t>2 </a:t>
            </a:r>
            <a:r>
              <a:rPr lang="zh-CN" altLang="en-US" sz="2000" b="1" dirty="0"/>
              <a:t>均匀带电的长形旋转椭球体，求其电四极矩和远处的电势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4CD42C-644A-4408-9909-F40C585F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201" y="798287"/>
            <a:ext cx="2861826" cy="3166446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4240C423-09B0-4F41-BD0D-2DD294343F03}"/>
              </a:ext>
            </a:extLst>
          </p:cNvPr>
          <p:cNvGrpSpPr/>
          <p:nvPr/>
        </p:nvGrpSpPr>
        <p:grpSpPr>
          <a:xfrm>
            <a:off x="1398255" y="2048069"/>
            <a:ext cx="1701886" cy="850850"/>
            <a:chOff x="1394925" y="2328946"/>
            <a:chExt cx="1524244" cy="76203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C9903BB-341A-4FD1-88B3-833FD4461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7423" y="2328946"/>
              <a:ext cx="901746" cy="76203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84C928C-0C11-4D2C-90A0-C1A781BD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4925" y="2475959"/>
              <a:ext cx="685835" cy="469924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7545A63D-D469-4AB6-B7C8-EF6C45F0E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44" y="3501650"/>
            <a:ext cx="4978656" cy="33021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CB101DA-2F28-49A0-806E-12DBD6356D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5695"/>
          <a:stretch/>
        </p:blipFill>
        <p:spPr>
          <a:xfrm>
            <a:off x="4955802" y="2220657"/>
            <a:ext cx="3670489" cy="13353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C1AB85-518D-4006-B4A8-FA3D47D4C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755" y="2793417"/>
            <a:ext cx="1784887" cy="67266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795090D-57E4-4D1E-81A2-70F7DA53D957}"/>
              </a:ext>
            </a:extLst>
          </p:cNvPr>
          <p:cNvSpPr txBox="1"/>
          <p:nvPr/>
        </p:nvSpPr>
        <p:spPr>
          <a:xfrm>
            <a:off x="7000220" y="3501650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47D4AC3-7628-4295-A580-0C5BB81F5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122832"/>
              </p:ext>
            </p:extLst>
          </p:nvPr>
        </p:nvGraphicFramePr>
        <p:xfrm>
          <a:off x="6146800" y="4119814"/>
          <a:ext cx="5868988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9" imgW="2717640" imgH="1193760" progId="Equation.DSMT4">
                  <p:embed/>
                </p:oleObj>
              </mc:Choice>
              <mc:Fallback>
                <p:oleObj name="Equation" r:id="rId9" imgW="2717640" imgH="119376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68AE62E-303A-46B1-8EEE-36961209F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4119814"/>
                        <a:ext cx="5868988" cy="2576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37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76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）电荷体系在外电场中的能量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EF16C53-B9F1-4308-A9B1-4142F6165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79440"/>
              </p:ext>
            </p:extLst>
          </p:nvPr>
        </p:nvGraphicFramePr>
        <p:xfrm>
          <a:off x="1988684" y="2285554"/>
          <a:ext cx="21955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2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C2FDF3D-34EE-4548-B027-A387385FF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684" y="2285554"/>
                        <a:ext cx="2195513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42E73E57-D925-4B3C-A852-02649E379E26}"/>
              </a:ext>
            </a:extLst>
          </p:cNvPr>
          <p:cNvSpPr txBox="1"/>
          <p:nvPr/>
        </p:nvSpPr>
        <p:spPr>
          <a:xfrm>
            <a:off x="1931080" y="1769460"/>
            <a:ext cx="709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外电场电势为          ，电荷分布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38D0A4E-1124-43BF-9117-945E97DC4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04492"/>
              </p:ext>
            </p:extLst>
          </p:nvPr>
        </p:nvGraphicFramePr>
        <p:xfrm>
          <a:off x="3811588" y="1687066"/>
          <a:ext cx="9493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3" name="Equation" r:id="rId5" imgW="406080" imgH="253800" progId="Equation.DSMT4">
                  <p:embed/>
                </p:oleObj>
              </mc:Choice>
              <mc:Fallback>
                <p:oleObj name="Equation" r:id="rId5" imgW="40608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DEF16C53-B9F1-4308-A9B1-4142F6165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687066"/>
                        <a:ext cx="949325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0F7611C-6A4B-43BA-8A9D-F72253395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9983"/>
              </p:ext>
            </p:extLst>
          </p:nvPr>
        </p:nvGraphicFramePr>
        <p:xfrm>
          <a:off x="6211208" y="1687067"/>
          <a:ext cx="8604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4" name="Equation" r:id="rId7" imgW="368280" imgH="253800" progId="Equation.DSMT4">
                  <p:embed/>
                </p:oleObj>
              </mc:Choice>
              <mc:Fallback>
                <p:oleObj name="Equation" r:id="rId7" imgW="368280" imgH="2538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C38D0A4E-1124-43BF-9117-945E97DC4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208" y="1687067"/>
                        <a:ext cx="860425" cy="59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79CEA47F-FECF-4579-9B46-58DF7B7B9CB3}"/>
              </a:ext>
            </a:extLst>
          </p:cNvPr>
          <p:cNvSpPr txBox="1"/>
          <p:nvPr/>
        </p:nvSpPr>
        <p:spPr>
          <a:xfrm>
            <a:off x="1931079" y="3263532"/>
            <a:ext cx="8744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若电荷分布于小区域内，取区域内适当点为坐标原点，把</a:t>
            </a:r>
            <a:endParaRPr lang="en-US" altLang="zh-CN" sz="2400" dirty="0"/>
          </a:p>
          <a:p>
            <a:r>
              <a:rPr lang="zh-CN" altLang="en-US" sz="2400" dirty="0"/>
              <a:t>在原点展开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984077F-E678-4704-9BC2-651FEE9B0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66204"/>
              </p:ext>
            </p:extLst>
          </p:nvPr>
        </p:nvGraphicFramePr>
        <p:xfrm>
          <a:off x="9725932" y="3195120"/>
          <a:ext cx="9493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5" name="Equation" r:id="rId9" imgW="406080" imgH="253800" progId="Equation.DSMT4">
                  <p:embed/>
                </p:oleObj>
              </mc:Choice>
              <mc:Fallback>
                <p:oleObj name="Equation" r:id="rId9" imgW="406080" imgH="2538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C38D0A4E-1124-43BF-9117-945E97DC4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932" y="3195120"/>
                        <a:ext cx="949325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AE1AF62-B31F-4BE0-920A-F8319D4C8F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8684" y="4246649"/>
            <a:ext cx="3740342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8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76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）电荷体系在外电场中的能量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EF16C53-B9F1-4308-A9B1-4142F6165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189612"/>
              </p:ext>
            </p:extLst>
          </p:nvPr>
        </p:nvGraphicFramePr>
        <p:xfrm>
          <a:off x="1931079" y="1513750"/>
          <a:ext cx="21955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DEF16C53-B9F1-4308-A9B1-4142F6165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079" y="1513750"/>
                        <a:ext cx="2195513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65A450D-ECE5-4608-AA07-9DB649402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079" y="2446729"/>
            <a:ext cx="5815363" cy="34275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676B32-9DAA-46D2-A04E-F8DDED03D5E3}"/>
              </a:ext>
            </a:extLst>
          </p:cNvPr>
          <p:cNvSpPr txBox="1"/>
          <p:nvPr/>
        </p:nvSpPr>
        <p:spPr>
          <a:xfrm>
            <a:off x="2094391" y="6121478"/>
            <a:ext cx="3733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各项物理意义？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2174D8-21DC-4863-93C7-BE308BD6FBD3}"/>
              </a:ext>
            </a:extLst>
          </p:cNvPr>
          <p:cNvSpPr txBox="1"/>
          <p:nvPr/>
        </p:nvSpPr>
        <p:spPr>
          <a:xfrm>
            <a:off x="7291966" y="3248967"/>
            <a:ext cx="221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自己推导过程</a:t>
            </a:r>
          </a:p>
        </p:txBody>
      </p:sp>
    </p:spTree>
    <p:extLst>
      <p:ext uri="{BB962C8B-B14F-4D97-AF65-F5344CB8AC3E}">
        <p14:creationId xmlns:p14="http://schemas.microsoft.com/office/powerpoint/2010/main" val="34510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电势的多极展开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03DDF-F5E2-41D3-8A05-D6D1A4497065}"/>
              </a:ext>
            </a:extLst>
          </p:cNvPr>
          <p:cNvSpPr txBox="1"/>
          <p:nvPr/>
        </p:nvSpPr>
        <p:spPr>
          <a:xfrm>
            <a:off x="1615493" y="1783883"/>
            <a:ext cx="37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适用条件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E98FB5-E8F1-4D90-AF81-71CA62660CD3}"/>
              </a:ext>
            </a:extLst>
          </p:cNvPr>
          <p:cNvSpPr txBox="1"/>
          <p:nvPr/>
        </p:nvSpPr>
        <p:spPr>
          <a:xfrm>
            <a:off x="1756452" y="2523068"/>
            <a:ext cx="518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电荷分布的区域非常小，待求解场点距离电荷分布区域非常远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177EEA-569B-41E4-9088-FB7016E09945}"/>
              </a:ext>
            </a:extLst>
          </p:cNvPr>
          <p:cNvSpPr txBox="1"/>
          <p:nvPr/>
        </p:nvSpPr>
        <p:spPr>
          <a:xfrm>
            <a:off x="1615493" y="3538352"/>
            <a:ext cx="37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电势积分形式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5F3CD53B-FD8C-494C-81B3-BEC82176E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492299"/>
              </p:ext>
            </p:extLst>
          </p:nvPr>
        </p:nvGraphicFramePr>
        <p:xfrm>
          <a:off x="2100394" y="4118740"/>
          <a:ext cx="2794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1"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5BC14DB6-216B-4652-B233-B0F01AE97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394" y="4118740"/>
                        <a:ext cx="2794000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CE02AEB9-3844-41A1-AC86-6D9F732B5A14}"/>
              </a:ext>
            </a:extLst>
          </p:cNvPr>
          <p:cNvGrpSpPr/>
          <p:nvPr/>
        </p:nvGrpSpPr>
        <p:grpSpPr>
          <a:xfrm>
            <a:off x="8420266" y="617970"/>
            <a:ext cx="2537797" cy="3810196"/>
            <a:chOff x="8420266" y="617970"/>
            <a:chExt cx="2537797" cy="38101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1F64AE9-CD76-4F7D-9743-2C349050319B}"/>
                </a:ext>
              </a:extLst>
            </p:cNvPr>
            <p:cNvGrpSpPr/>
            <p:nvPr/>
          </p:nvGrpSpPr>
          <p:grpSpPr>
            <a:xfrm>
              <a:off x="8420266" y="617970"/>
              <a:ext cx="2537797" cy="3810196"/>
              <a:chOff x="7126514" y="2061886"/>
              <a:chExt cx="2537797" cy="3810196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C149857-9A91-41A6-9707-316AC249A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3231" y="2061886"/>
                <a:ext cx="2521080" cy="3810196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8238A2D-43AD-4E4D-842B-B121DF3F9002}"/>
                  </a:ext>
                </a:extLst>
              </p:cNvPr>
              <p:cNvSpPr/>
              <p:nvPr/>
            </p:nvSpPr>
            <p:spPr>
              <a:xfrm>
                <a:off x="7126514" y="2245548"/>
                <a:ext cx="10160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A51BC0-8432-431F-980B-33ED742316F1}"/>
                </a:ext>
              </a:extLst>
            </p:cNvPr>
            <p:cNvSpPr/>
            <p:nvPr/>
          </p:nvSpPr>
          <p:spPr>
            <a:xfrm>
              <a:off x="9618000" y="617970"/>
              <a:ext cx="1016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4A8B410-1881-41A8-93D4-7E5C4BE8A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70422"/>
              </p:ext>
            </p:extLst>
          </p:nvPr>
        </p:nvGraphicFramePr>
        <p:xfrm>
          <a:off x="9991499" y="545523"/>
          <a:ext cx="1397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2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5F3CD53B-FD8C-494C-81B3-BEC82176E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499" y="545523"/>
                        <a:ext cx="1397000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54AC774-0EE1-466A-93F6-E2AAD505A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53637"/>
              </p:ext>
            </p:extLst>
          </p:nvPr>
        </p:nvGraphicFramePr>
        <p:xfrm>
          <a:off x="2100394" y="5224888"/>
          <a:ext cx="2409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3" name="Equation" r:id="rId8" imgW="1117440" imgH="279360" progId="Equation.DSMT4">
                  <p:embed/>
                </p:oleObj>
              </mc:Choice>
              <mc:Fallback>
                <p:oleObj name="Equation" r:id="rId8" imgW="1117440" imgH="2793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5F3CD53B-FD8C-494C-81B3-BEC82176E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394" y="5224888"/>
                        <a:ext cx="2409825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3A6CB365-DAA8-4589-BAB7-24A0EC8E1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98040"/>
              </p:ext>
            </p:extLst>
          </p:nvPr>
        </p:nvGraphicFramePr>
        <p:xfrm>
          <a:off x="2100394" y="5946861"/>
          <a:ext cx="4710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4" name="Equation" r:id="rId10" imgW="2184120" imgH="330120" progId="Equation.DSMT4">
                  <p:embed/>
                </p:oleObj>
              </mc:Choice>
              <mc:Fallback>
                <p:oleObj name="Equation" r:id="rId10" imgW="2184120" imgH="33012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54AC774-0EE1-466A-93F6-E2AAD505A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394" y="5946861"/>
                        <a:ext cx="4710113" cy="712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34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电势的多极展开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03DDF-F5E2-41D3-8A05-D6D1A4497065}"/>
              </a:ext>
            </a:extLst>
          </p:cNvPr>
          <p:cNvSpPr txBox="1"/>
          <p:nvPr/>
        </p:nvSpPr>
        <p:spPr>
          <a:xfrm>
            <a:off x="1584501" y="1553599"/>
            <a:ext cx="37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泰勒展开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B80632-D6D8-4965-9A4A-AAAEC9E1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35" y="1934033"/>
            <a:ext cx="6989685" cy="9116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C0750C-A56F-4220-94A6-3637BE8F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7" y="3128194"/>
            <a:ext cx="4706382" cy="12632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FD1994-BFDB-44DC-ACE6-388D181C3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576" y="3030222"/>
            <a:ext cx="6832887" cy="320137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DE6C436-F87C-4DCD-9710-BF19A5A8C0B1}"/>
              </a:ext>
            </a:extLst>
          </p:cNvPr>
          <p:cNvSpPr txBox="1"/>
          <p:nvPr/>
        </p:nvSpPr>
        <p:spPr>
          <a:xfrm>
            <a:off x="7431314" y="6396335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B381262-2272-43C5-80E0-2832B11CCCF1}"/>
              </a:ext>
            </a:extLst>
          </p:cNvPr>
          <p:cNvSpPr/>
          <p:nvPr/>
        </p:nvSpPr>
        <p:spPr>
          <a:xfrm>
            <a:off x="7286171" y="6231596"/>
            <a:ext cx="145143" cy="241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电势的多极展开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02AEB9-3844-41A1-AC86-6D9F732B5A14}"/>
              </a:ext>
            </a:extLst>
          </p:cNvPr>
          <p:cNvGrpSpPr/>
          <p:nvPr/>
        </p:nvGrpSpPr>
        <p:grpSpPr>
          <a:xfrm>
            <a:off x="8420266" y="617970"/>
            <a:ext cx="2537797" cy="3810196"/>
            <a:chOff x="8420266" y="617970"/>
            <a:chExt cx="2537797" cy="38101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1F64AE9-CD76-4F7D-9743-2C349050319B}"/>
                </a:ext>
              </a:extLst>
            </p:cNvPr>
            <p:cNvGrpSpPr/>
            <p:nvPr/>
          </p:nvGrpSpPr>
          <p:grpSpPr>
            <a:xfrm>
              <a:off x="8420266" y="617970"/>
              <a:ext cx="2537797" cy="3810196"/>
              <a:chOff x="7126514" y="2061886"/>
              <a:chExt cx="2537797" cy="3810196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C149857-9A91-41A6-9707-316AC249A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231" y="2061886"/>
                <a:ext cx="2521080" cy="3810196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8238A2D-43AD-4E4D-842B-B121DF3F9002}"/>
                  </a:ext>
                </a:extLst>
              </p:cNvPr>
              <p:cNvSpPr/>
              <p:nvPr/>
            </p:nvSpPr>
            <p:spPr>
              <a:xfrm>
                <a:off x="7126514" y="2245548"/>
                <a:ext cx="10160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A51BC0-8432-431F-980B-33ED742316F1}"/>
                </a:ext>
              </a:extLst>
            </p:cNvPr>
            <p:cNvSpPr/>
            <p:nvPr/>
          </p:nvSpPr>
          <p:spPr>
            <a:xfrm>
              <a:off x="9618000" y="617970"/>
              <a:ext cx="1016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4A8B410-1881-41A8-93D4-7E5C4BE8A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1499" y="545523"/>
          <a:ext cx="1397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0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F4A8B410-1881-41A8-93D4-7E5C4BE8A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499" y="545523"/>
                        <a:ext cx="1397000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D8F47CE-107F-4508-AD8C-155557D63AE7}"/>
              </a:ext>
            </a:extLst>
          </p:cNvPr>
          <p:cNvSpPr txBox="1"/>
          <p:nvPr/>
        </p:nvSpPr>
        <p:spPr>
          <a:xfrm>
            <a:off x="1506635" y="1616110"/>
            <a:ext cx="37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电势的多极展开过程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2F9EBB-88D3-4C4A-A6AF-6BE58EAE8249}"/>
              </a:ext>
            </a:extLst>
          </p:cNvPr>
          <p:cNvGrpSpPr/>
          <p:nvPr/>
        </p:nvGrpSpPr>
        <p:grpSpPr>
          <a:xfrm>
            <a:off x="1689846" y="2128963"/>
            <a:ext cx="6512706" cy="788210"/>
            <a:chOff x="2198699" y="2248546"/>
            <a:chExt cx="5666817" cy="68583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405A52D-6861-4AE8-9BDE-E3BD9AE01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8536" y="2248546"/>
              <a:ext cx="4476980" cy="68583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E7AC116-249C-4BCF-BE88-71DA4E52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8699" y="2397323"/>
              <a:ext cx="1111307" cy="431822"/>
            </a:xfrm>
            <a:prstGeom prst="rect">
              <a:avLst/>
            </a:prstGeom>
          </p:spPr>
        </p:pic>
      </p:grp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988FE33-DFB1-4114-9970-F71AB11C0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43308"/>
              </p:ext>
            </p:extLst>
          </p:nvPr>
        </p:nvGraphicFramePr>
        <p:xfrm>
          <a:off x="1689846" y="2863101"/>
          <a:ext cx="20828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1" name="Equation" r:id="rId8" imgW="965160" imgH="444240" progId="Equation.DSMT4">
                  <p:embed/>
                </p:oleObj>
              </mc:Choice>
              <mc:Fallback>
                <p:oleObj name="Equation" r:id="rId8" imgW="965160" imgH="4442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5F3CD53B-FD8C-494C-81B3-BEC82176E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846" y="2863101"/>
                        <a:ext cx="2082800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B01E22C-FBAE-44BE-9715-5A8BC1780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53940"/>
              </p:ext>
            </p:extLst>
          </p:nvPr>
        </p:nvGraphicFramePr>
        <p:xfrm>
          <a:off x="1667006" y="3733782"/>
          <a:ext cx="30702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2" name="Equation" r:id="rId10" imgW="1422360" imgH="444240" progId="Equation.DSMT4">
                  <p:embed/>
                </p:oleObj>
              </mc:Choice>
              <mc:Fallback>
                <p:oleObj name="Equation" r:id="rId10" imgW="1422360" imgH="4442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988FE33-DFB1-4114-9970-F71AB11C0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006" y="3733782"/>
                        <a:ext cx="3070225" cy="960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AFE5CCE-2321-4B02-A440-3ABBFCCBF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45381"/>
              </p:ext>
            </p:extLst>
          </p:nvPr>
        </p:nvGraphicFramePr>
        <p:xfrm>
          <a:off x="1667006" y="4694219"/>
          <a:ext cx="4413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3" name="Equation" r:id="rId12" imgW="2044440" imgH="393480" progId="Equation.DSMT4">
                  <p:embed/>
                </p:oleObj>
              </mc:Choice>
              <mc:Fallback>
                <p:oleObj name="Equation" r:id="rId12" imgW="204444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B01E22C-FBAE-44BE-9715-5A8BC1780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006" y="4694219"/>
                        <a:ext cx="4413250" cy="85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C8B7E1B-F950-4BB8-840A-E38AD8F98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81480"/>
              </p:ext>
            </p:extLst>
          </p:nvPr>
        </p:nvGraphicFramePr>
        <p:xfrm>
          <a:off x="1640812" y="5654656"/>
          <a:ext cx="88788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4" name="Equation" r:id="rId14" imgW="4114800" imgH="457200" progId="Equation.DSMT4">
                  <p:embed/>
                </p:oleObj>
              </mc:Choice>
              <mc:Fallback>
                <p:oleObj name="Equation" r:id="rId14" imgW="4114800" imgH="4572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5F3CD53B-FD8C-494C-81B3-BEC82176E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12" y="5654656"/>
                        <a:ext cx="8878888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96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电势多极展开各项的物理意义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02AEB9-3844-41A1-AC86-6D9F732B5A14}"/>
              </a:ext>
            </a:extLst>
          </p:cNvPr>
          <p:cNvGrpSpPr/>
          <p:nvPr/>
        </p:nvGrpSpPr>
        <p:grpSpPr>
          <a:xfrm>
            <a:off x="8420266" y="617970"/>
            <a:ext cx="2537797" cy="3810196"/>
            <a:chOff x="8420266" y="617970"/>
            <a:chExt cx="2537797" cy="38101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1F64AE9-CD76-4F7D-9743-2C349050319B}"/>
                </a:ext>
              </a:extLst>
            </p:cNvPr>
            <p:cNvGrpSpPr/>
            <p:nvPr/>
          </p:nvGrpSpPr>
          <p:grpSpPr>
            <a:xfrm>
              <a:off x="8420266" y="617970"/>
              <a:ext cx="2537797" cy="3810196"/>
              <a:chOff x="7126514" y="2061886"/>
              <a:chExt cx="2537797" cy="3810196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DC149857-9A91-41A6-9707-316AC249A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231" y="2061886"/>
                <a:ext cx="2521080" cy="3810196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8238A2D-43AD-4E4D-842B-B121DF3F9002}"/>
                  </a:ext>
                </a:extLst>
              </p:cNvPr>
              <p:cNvSpPr/>
              <p:nvPr/>
            </p:nvSpPr>
            <p:spPr>
              <a:xfrm>
                <a:off x="7126514" y="2245548"/>
                <a:ext cx="10160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A51BC0-8432-431F-980B-33ED742316F1}"/>
                </a:ext>
              </a:extLst>
            </p:cNvPr>
            <p:cNvSpPr/>
            <p:nvPr/>
          </p:nvSpPr>
          <p:spPr>
            <a:xfrm>
              <a:off x="9618000" y="617970"/>
              <a:ext cx="1016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4A8B410-1881-41A8-93D4-7E5C4BE8A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1499" y="545523"/>
          <a:ext cx="1397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4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F4A8B410-1881-41A8-93D4-7E5C4BE8A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1499" y="545523"/>
                        <a:ext cx="1397000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D8F47CE-107F-4508-AD8C-155557D63AE7}"/>
              </a:ext>
            </a:extLst>
          </p:cNvPr>
          <p:cNvSpPr txBox="1"/>
          <p:nvPr/>
        </p:nvSpPr>
        <p:spPr>
          <a:xfrm>
            <a:off x="1108363" y="2967335"/>
            <a:ext cx="178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第一项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C8B7E1B-F950-4BB8-840A-E38AD8F98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557097"/>
              </p:ext>
            </p:extLst>
          </p:nvPr>
        </p:nvGraphicFramePr>
        <p:xfrm>
          <a:off x="965897" y="1674644"/>
          <a:ext cx="88788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5" name="Equation" r:id="rId6" imgW="4114800" imgH="457200" progId="Equation.DSMT4">
                  <p:embed/>
                </p:oleObj>
              </mc:Choice>
              <mc:Fallback>
                <p:oleObj name="Equation" r:id="rId6" imgW="411480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C8B7E1B-F950-4BB8-840A-E38AD8F98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97" y="1674644"/>
                        <a:ext cx="8878888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68AE62E-303A-46B1-8EEE-36961209F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31752"/>
              </p:ext>
            </p:extLst>
          </p:nvPr>
        </p:nvGraphicFramePr>
        <p:xfrm>
          <a:off x="1124734" y="3440741"/>
          <a:ext cx="68818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6" name="Equation" r:id="rId8" imgW="3187440" imgH="457200" progId="Equation.DSMT4">
                  <p:embed/>
                </p:oleObj>
              </mc:Choice>
              <mc:Fallback>
                <p:oleObj name="Equation" r:id="rId8" imgW="318744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C8B7E1B-F950-4BB8-840A-E38AD8F98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34" y="3440741"/>
                        <a:ext cx="6881813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5514B8DD-DCB9-446F-889D-EE272CAA434C}"/>
              </a:ext>
            </a:extLst>
          </p:cNvPr>
          <p:cNvSpPr txBox="1"/>
          <p:nvPr/>
        </p:nvSpPr>
        <p:spPr>
          <a:xfrm>
            <a:off x="6810911" y="4325690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物理意义？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EAA2BC-A847-4C51-8B56-F5CDFDA44727}"/>
              </a:ext>
            </a:extLst>
          </p:cNvPr>
          <p:cNvSpPr txBox="1"/>
          <p:nvPr/>
        </p:nvSpPr>
        <p:spPr>
          <a:xfrm>
            <a:off x="1108362" y="4439907"/>
            <a:ext cx="178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第二项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CEDDB58-1812-40C2-9D13-2FC162A2E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60622"/>
              </p:ext>
            </p:extLst>
          </p:nvPr>
        </p:nvGraphicFramePr>
        <p:xfrm>
          <a:off x="1123287" y="4925054"/>
          <a:ext cx="95107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7" name="Equation" r:id="rId10" imgW="4406760" imgH="457200" progId="Equation.DSMT4">
                  <p:embed/>
                </p:oleObj>
              </mc:Choice>
              <mc:Fallback>
                <p:oleObj name="Equation" r:id="rId10" imgW="440676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C8B7E1B-F950-4BB8-840A-E38AD8F98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287" y="4925054"/>
                        <a:ext cx="9510713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2DB920BE-AF9A-4BEC-962E-81B4B6DF78B2}"/>
              </a:ext>
            </a:extLst>
          </p:cNvPr>
          <p:cNvSpPr txBox="1"/>
          <p:nvPr/>
        </p:nvSpPr>
        <p:spPr>
          <a:xfrm>
            <a:off x="9820964" y="5778365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物理意义？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AFC5C90-9C6F-46B3-8E9E-DD891A5F4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47157"/>
              </p:ext>
            </p:extLst>
          </p:nvPr>
        </p:nvGraphicFramePr>
        <p:xfrm>
          <a:off x="1189038" y="6008688"/>
          <a:ext cx="24669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8" name="Equation" r:id="rId12" imgW="1143000" imgH="291960" progId="Equation.DSMT4">
                  <p:embed/>
                </p:oleObj>
              </mc:Choice>
              <mc:Fallback>
                <p:oleObj name="Equation" r:id="rId12" imgW="1143000" imgH="2919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CEDDB58-1812-40C2-9D13-2FC162A2E8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6008688"/>
                        <a:ext cx="2466975" cy="631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85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电势多极展开各项的物理意义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8F47CE-107F-4508-AD8C-155557D63AE7}"/>
              </a:ext>
            </a:extLst>
          </p:cNvPr>
          <p:cNvSpPr txBox="1"/>
          <p:nvPr/>
        </p:nvSpPr>
        <p:spPr>
          <a:xfrm>
            <a:off x="868877" y="2503470"/>
            <a:ext cx="178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第三项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C8B7E1B-F950-4BB8-840A-E38AD8F98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897" y="1674644"/>
          <a:ext cx="88788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7" name="Equation" r:id="rId3" imgW="4114800" imgH="457200" progId="Equation.DSMT4">
                  <p:embed/>
                </p:oleObj>
              </mc:Choice>
              <mc:Fallback>
                <p:oleObj name="Equation" r:id="rId3" imgW="411480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C8B7E1B-F950-4BB8-840A-E38AD8F98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97" y="1674644"/>
                        <a:ext cx="8878888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E134A23-9C37-4320-B0F4-C58D200D2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81189"/>
              </p:ext>
            </p:extLst>
          </p:nvPr>
        </p:nvGraphicFramePr>
        <p:xfrm>
          <a:off x="742835" y="4777617"/>
          <a:ext cx="110982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8" name="Equation" r:id="rId5" imgW="5143320" imgH="457200" progId="Equation.DSMT4">
                  <p:embed/>
                </p:oleObj>
              </mc:Choice>
              <mc:Fallback>
                <p:oleObj name="Equation" r:id="rId5" imgW="514332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C8B7E1B-F950-4BB8-840A-E38AD8F98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35" y="4777617"/>
                        <a:ext cx="11098213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FAD0317-3FC0-49C7-B67A-59EBA14252B6}"/>
              </a:ext>
            </a:extLst>
          </p:cNvPr>
          <p:cNvSpPr txBox="1"/>
          <p:nvPr/>
        </p:nvSpPr>
        <p:spPr>
          <a:xfrm>
            <a:off x="1456448" y="2951204"/>
            <a:ext cx="273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三维空间并矢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CFFD16E-5035-41D9-BC7C-2443F95AA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245930"/>
              </p:ext>
            </p:extLst>
          </p:nvPr>
        </p:nvGraphicFramePr>
        <p:xfrm>
          <a:off x="3627581" y="2891375"/>
          <a:ext cx="72898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9" name="Equation" r:id="rId7" imgW="3377880" imgH="482400" progId="Equation.DSMT4">
                  <p:embed/>
                </p:oleObj>
              </mc:Choice>
              <mc:Fallback>
                <p:oleObj name="Equation" r:id="rId7" imgW="3377880" imgH="4824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988FE33-DFB1-4114-9970-F71AB11C0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581" y="2891375"/>
                        <a:ext cx="7289800" cy="1042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CEE019C-1D47-4FCF-B7CB-CFBFEE28D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73656"/>
              </p:ext>
            </p:extLst>
          </p:nvPr>
        </p:nvGraphicFramePr>
        <p:xfrm>
          <a:off x="3627581" y="3985430"/>
          <a:ext cx="46863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0" name="Equation" r:id="rId9" imgW="2171520" imgH="444240" progId="Equation.DSMT4">
                  <p:embed/>
                </p:oleObj>
              </mc:Choice>
              <mc:Fallback>
                <p:oleObj name="Equation" r:id="rId9" imgW="2171520" imgH="4442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C8B7E1B-F950-4BB8-840A-E38AD8F98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581" y="3985430"/>
                        <a:ext cx="4686300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A4FCD27F-5B3E-43BE-8E55-E7982AA1FD22}"/>
              </a:ext>
            </a:extLst>
          </p:cNvPr>
          <p:cNvSpPr txBox="1"/>
          <p:nvPr/>
        </p:nvSpPr>
        <p:spPr>
          <a:xfrm>
            <a:off x="8668893" y="4125157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自己验证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9D8E026-2E9F-46F6-BD89-438341F39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253913"/>
              </p:ext>
            </p:extLst>
          </p:nvPr>
        </p:nvGraphicFramePr>
        <p:xfrm>
          <a:off x="822015" y="5995497"/>
          <a:ext cx="28781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1" name="Equation" r:id="rId11" imgW="1333440" imgH="291960" progId="Equation.DSMT4">
                  <p:embed/>
                </p:oleObj>
              </mc:Choice>
              <mc:Fallback>
                <p:oleObj name="Equation" r:id="rId11" imgW="1333440" imgH="2919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E134A23-9C37-4320-B0F4-C58D200D2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15" y="5995497"/>
                        <a:ext cx="2878137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02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电偶极矩及其电势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8230E8D8-C446-4972-B40A-05919815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43" y="1923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145E54-9490-4DE4-89AF-41BC43977FB7}"/>
              </a:ext>
            </a:extLst>
          </p:cNvPr>
          <p:cNvSpPr txBox="1"/>
          <p:nvPr/>
        </p:nvSpPr>
        <p:spPr>
          <a:xfrm>
            <a:off x="1492991" y="1725177"/>
            <a:ext cx="260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电偶极矩计算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49D0E2A-AFCE-4E78-A0C8-ABC3191D2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8554"/>
              </p:ext>
            </p:extLst>
          </p:nvPr>
        </p:nvGraphicFramePr>
        <p:xfrm>
          <a:off x="2365375" y="2316163"/>
          <a:ext cx="24669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3" name="Equation" r:id="rId3" imgW="1143000" imgH="291960" progId="Equation.DSMT4">
                  <p:embed/>
                </p:oleObj>
              </mc:Choice>
              <mc:Fallback>
                <p:oleObj name="Equation" r:id="rId3" imgW="1143000" imgH="29196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5AFC5C90-9C6F-46B3-8E9E-DD891A5F4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316163"/>
                        <a:ext cx="2466975" cy="631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042634AF-43C5-46C1-806D-C7CBDC944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829" y="3568650"/>
            <a:ext cx="5450114" cy="196595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4528874-5F6E-4914-91EF-B2E01929B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052" y="983673"/>
            <a:ext cx="2198957" cy="356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电偶极矩及其电势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3C0F9F2-BD79-4673-8D2D-910D54BC6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48624"/>
              </p:ext>
            </p:extLst>
          </p:nvPr>
        </p:nvGraphicFramePr>
        <p:xfrm>
          <a:off x="1886403" y="2212783"/>
          <a:ext cx="2251982" cy="91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2" name="Equation" r:id="rId3" imgW="1002865" imgH="418918" progId="Equation.DSMT4">
                  <p:embed/>
                </p:oleObj>
              </mc:Choice>
              <mc:Fallback>
                <p:oleObj name="Equation" r:id="rId3" imgW="1002865" imgH="418918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3C0F9F2-BD79-4673-8D2D-910D54BC6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403" y="2212783"/>
                        <a:ext cx="2251982" cy="917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E58CB7B-A37B-4941-A4EA-3A2936A4F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672404"/>
              </p:ext>
            </p:extLst>
          </p:nvPr>
        </p:nvGraphicFramePr>
        <p:xfrm>
          <a:off x="1856466" y="3107612"/>
          <a:ext cx="1596572" cy="64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3" name="Equation" r:id="rId5" imgW="977476" imgH="393529" progId="Equation.DSMT4">
                  <p:embed/>
                </p:oleObj>
              </mc:Choice>
              <mc:Fallback>
                <p:oleObj name="Equation" r:id="rId5" imgW="977476" imgH="393529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E58CB7B-A37B-4941-A4EA-3A2936A4F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466" y="3107612"/>
                        <a:ext cx="1596572" cy="642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E9C69F9-6C9B-42C6-8A18-84AB12373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74319"/>
              </p:ext>
            </p:extLst>
          </p:nvPr>
        </p:nvGraphicFramePr>
        <p:xfrm>
          <a:off x="1836964" y="3668036"/>
          <a:ext cx="1596573" cy="64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4" name="Equation" r:id="rId7" imgW="977476" imgH="393529" progId="Equation.DSMT4">
                  <p:embed/>
                </p:oleObj>
              </mc:Choice>
              <mc:Fallback>
                <p:oleObj name="Equation" r:id="rId7" imgW="977476" imgH="393529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E9C69F9-6C9B-42C6-8A18-84AB12373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964" y="3668036"/>
                        <a:ext cx="1596573" cy="642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CF3FAE9-19AE-4358-816A-CCD1C7C0D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970294"/>
              </p:ext>
            </p:extLst>
          </p:nvPr>
        </p:nvGraphicFramePr>
        <p:xfrm>
          <a:off x="1830145" y="4307372"/>
          <a:ext cx="5878782" cy="72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5" name="Equation" r:id="rId9" imgW="3136900" imgH="393700" progId="Equation.DSMT4">
                  <p:embed/>
                </p:oleObj>
              </mc:Choice>
              <mc:Fallback>
                <p:oleObj name="Equation" r:id="rId9" imgW="3136900" imgH="3937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CF3FAE9-19AE-4358-816A-CCD1C7C0D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145" y="4307372"/>
                        <a:ext cx="5878782" cy="727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88221FE-1528-4DD0-B93B-3B4352D5F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686771"/>
              </p:ext>
            </p:extLst>
          </p:nvPr>
        </p:nvGraphicFramePr>
        <p:xfrm>
          <a:off x="1769382" y="5005923"/>
          <a:ext cx="2486024" cy="76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6" name="Equation" r:id="rId11" imgW="1269449" imgH="393529" progId="Equation.DSMT4">
                  <p:embed/>
                </p:oleObj>
              </mc:Choice>
              <mc:Fallback>
                <p:oleObj name="Equation" r:id="rId11" imgW="1269449" imgH="393529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88221FE-1528-4DD0-B93B-3B4352D5F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382" y="5005923"/>
                        <a:ext cx="2486024" cy="761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1D44560-C11A-4584-BAA1-676E9AEAA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22174"/>
              </p:ext>
            </p:extLst>
          </p:nvPr>
        </p:nvGraphicFramePr>
        <p:xfrm>
          <a:off x="4769536" y="5036220"/>
          <a:ext cx="1976558" cy="76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7" name="Equation" r:id="rId13" imgW="965200" imgH="381000" progId="Equation.DSMT4">
                  <p:embed/>
                </p:oleObj>
              </mc:Choice>
              <mc:Fallback>
                <p:oleObj name="Equation" r:id="rId13" imgW="965200" imgH="381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1D44560-C11A-4584-BAA1-676E9AEAA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536" y="5036220"/>
                        <a:ext cx="1976558" cy="761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2089793-B70B-4449-A885-747514498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26058"/>
              </p:ext>
            </p:extLst>
          </p:nvPr>
        </p:nvGraphicFramePr>
        <p:xfrm>
          <a:off x="1830145" y="5817827"/>
          <a:ext cx="64135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8" name="Equation" r:id="rId15" imgW="2971800" imgH="431640" progId="Equation.DSMT4">
                  <p:embed/>
                </p:oleObj>
              </mc:Choice>
              <mc:Fallback>
                <p:oleObj name="Equation" r:id="rId15" imgW="297180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A2089793-B70B-4449-A885-747514498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145" y="5817827"/>
                        <a:ext cx="6413500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D75D320-21DF-46B0-81C4-6275C37EC896}"/>
              </a:ext>
            </a:extLst>
          </p:cNvPr>
          <p:cNvSpPr txBox="1"/>
          <p:nvPr/>
        </p:nvSpPr>
        <p:spPr>
          <a:xfrm>
            <a:off x="1492991" y="1725177"/>
            <a:ext cx="337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电偶极矩的电势计算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84854-2899-4ABD-8EB7-9FE07CE0ADEC}"/>
              </a:ext>
            </a:extLst>
          </p:cNvPr>
          <p:cNvGrpSpPr/>
          <p:nvPr/>
        </p:nvGrpSpPr>
        <p:grpSpPr>
          <a:xfrm>
            <a:off x="7078789" y="355971"/>
            <a:ext cx="5015702" cy="4077243"/>
            <a:chOff x="7078789" y="355971"/>
            <a:chExt cx="5015702" cy="407724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F88BAD3-B48E-4031-B5B2-225A5178376F}"/>
                </a:ext>
              </a:extLst>
            </p:cNvPr>
            <p:cNvGrpSpPr/>
            <p:nvPr/>
          </p:nvGrpSpPr>
          <p:grpSpPr>
            <a:xfrm>
              <a:off x="7078789" y="355971"/>
              <a:ext cx="5015702" cy="4077243"/>
              <a:chOff x="5879307" y="1684709"/>
              <a:chExt cx="5015702" cy="4077243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D8474E8-DC6E-4CA7-BE17-4B39B1BE1F2F}"/>
                  </a:ext>
                </a:extLst>
              </p:cNvPr>
              <p:cNvSpPr/>
              <p:nvPr/>
            </p:nvSpPr>
            <p:spPr>
              <a:xfrm>
                <a:off x="6314797" y="5064246"/>
                <a:ext cx="228044" cy="2280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8B386E7-5FA5-4949-9259-2716BE643F8E}"/>
                  </a:ext>
                </a:extLst>
              </p:cNvPr>
              <p:cNvSpPr/>
              <p:nvPr/>
            </p:nvSpPr>
            <p:spPr>
              <a:xfrm>
                <a:off x="8798059" y="5064246"/>
                <a:ext cx="228044" cy="2280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825FC077-C2EA-42F2-A38A-72D3B3FA3781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6428819" y="5161570"/>
                <a:ext cx="2369240" cy="1669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42BCABD-C13F-4FA7-8511-B9B3910499C5}"/>
                  </a:ext>
                </a:extLst>
              </p:cNvPr>
              <p:cNvSpPr txBox="1"/>
              <p:nvPr/>
            </p:nvSpPr>
            <p:spPr>
              <a:xfrm>
                <a:off x="5915887" y="4565871"/>
                <a:ext cx="658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-q</a:t>
                </a:r>
                <a:endParaRPr lang="zh-CN" altLang="en-US" sz="24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8615AF-CE14-4ABA-9ED4-F6255BDED956}"/>
                  </a:ext>
                </a:extLst>
              </p:cNvPr>
              <p:cNvSpPr txBox="1"/>
              <p:nvPr/>
            </p:nvSpPr>
            <p:spPr>
              <a:xfrm>
                <a:off x="9004775" y="4573520"/>
                <a:ext cx="6580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+q</a:t>
                </a:r>
                <a:endParaRPr lang="zh-CN" altLang="en-US" sz="2400" dirty="0"/>
              </a:p>
            </p:txBody>
          </p:sp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5D6719E5-8AA8-49A4-8056-498EDA7907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9451277"/>
                  </p:ext>
                </p:extLst>
              </p:nvPr>
            </p:nvGraphicFramePr>
            <p:xfrm>
              <a:off x="7565232" y="5230139"/>
              <a:ext cx="280987" cy="531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69" name="Equation" r:id="rId17" imgW="114120" imgH="215640" progId="Equation.DSMT4">
                      <p:embed/>
                    </p:oleObj>
                  </mc:Choice>
                  <mc:Fallback>
                    <p:oleObj name="Equation" r:id="rId17" imgW="114120" imgH="215640" progId="Equation.DSMT4">
                      <p:embed/>
                      <p:pic>
                        <p:nvPicPr>
                          <p:cNvPr id="28" name="对象 27">
                            <a:extLst>
                              <a:ext uri="{FF2B5EF4-FFF2-40B4-BE49-F238E27FC236}">
                                <a16:creationId xmlns:a16="http://schemas.microsoft.com/office/drawing/2014/main" id="{F3C666A5-1FC1-449C-859C-FC2934C3D0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65232" y="5230139"/>
                            <a:ext cx="280987" cy="5318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BAB1DE4-8B00-4A4E-9C24-8DBF9A54BD47}"/>
                  </a:ext>
                </a:extLst>
              </p:cNvPr>
              <p:cNvSpPr/>
              <p:nvPr/>
            </p:nvSpPr>
            <p:spPr>
              <a:xfrm>
                <a:off x="9466812" y="1980944"/>
                <a:ext cx="116453" cy="11645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21" name="对象 20">
                <a:extLst>
                  <a:ext uri="{FF2B5EF4-FFF2-40B4-BE49-F238E27FC236}">
                    <a16:creationId xmlns:a16="http://schemas.microsoft.com/office/drawing/2014/main" id="{1091CC64-0465-43BA-BE9E-4949B3B7ED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6310308"/>
                  </p:ext>
                </p:extLst>
              </p:nvPr>
            </p:nvGraphicFramePr>
            <p:xfrm>
              <a:off x="9659319" y="1684709"/>
              <a:ext cx="37465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70" name="Equation" r:id="rId19" imgW="152280" imgH="164880" progId="Equation.DSMT4">
                      <p:embed/>
                    </p:oleObj>
                  </mc:Choice>
                  <mc:Fallback>
                    <p:oleObj name="Equation" r:id="rId19" imgW="152280" imgH="164880" progId="Equation.DSMT4">
                      <p:embed/>
                      <p:pic>
                        <p:nvPicPr>
                          <p:cNvPr id="31" name="对象 30">
                            <a:extLst>
                              <a:ext uri="{FF2B5EF4-FFF2-40B4-BE49-F238E27FC236}">
                                <a16:creationId xmlns:a16="http://schemas.microsoft.com/office/drawing/2014/main" id="{A24B8AC2-D9E0-44EE-8333-0654C9B5EA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59319" y="1684709"/>
                            <a:ext cx="374650" cy="4064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F7F60F8-0A74-4E19-891B-D7AB310EA95F}"/>
                  </a:ext>
                </a:extLst>
              </p:cNvPr>
              <p:cNvCxnSpPr>
                <a:cxnSpLocks/>
                <a:stCxn id="14" idx="7"/>
                <a:endCxn id="20" idx="3"/>
              </p:cNvCxnSpPr>
              <p:nvPr/>
            </p:nvCxnSpPr>
            <p:spPr>
              <a:xfrm flipV="1">
                <a:off x="6509445" y="2080343"/>
                <a:ext cx="2974421" cy="301729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1E51BE9-7DDD-454C-A5F9-4E1DAB1E270C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8912081" y="2051036"/>
                <a:ext cx="606787" cy="301321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C08D4CA-54E9-419B-93CA-E3D8FB49970A}"/>
                  </a:ext>
                </a:extLst>
              </p:cNvPr>
              <p:cNvSpPr/>
              <p:nvPr/>
            </p:nvSpPr>
            <p:spPr>
              <a:xfrm>
                <a:off x="7703381" y="5111773"/>
                <a:ext cx="116453" cy="11645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88C72EE-78FE-4746-9D6D-89A39038373B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flipV="1">
                <a:off x="7761608" y="2048913"/>
                <a:ext cx="1754585" cy="306286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7" name="对象 26">
                <a:extLst>
                  <a:ext uri="{FF2B5EF4-FFF2-40B4-BE49-F238E27FC236}">
                    <a16:creationId xmlns:a16="http://schemas.microsoft.com/office/drawing/2014/main" id="{762BF0A9-09EE-4806-B0D3-4F1F0F6248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4228565"/>
                  </p:ext>
                </p:extLst>
              </p:nvPr>
            </p:nvGraphicFramePr>
            <p:xfrm>
              <a:off x="8427977" y="3557641"/>
              <a:ext cx="37465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71" name="Equation" r:id="rId21" imgW="152280" imgH="164880" progId="Equation.DSMT4">
                      <p:embed/>
                    </p:oleObj>
                  </mc:Choice>
                  <mc:Fallback>
                    <p:oleObj name="Equation" r:id="rId21" imgW="152280" imgH="164880" progId="Equation.DSMT4">
                      <p:embed/>
                      <p:pic>
                        <p:nvPicPr>
                          <p:cNvPr id="42" name="对象 41">
                            <a:extLst>
                              <a:ext uri="{FF2B5EF4-FFF2-40B4-BE49-F238E27FC236}">
                                <a16:creationId xmlns:a16="http://schemas.microsoft.com/office/drawing/2014/main" id="{DF3FD6BC-5149-4CAF-8E55-8F1942A6F8C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7977" y="3557641"/>
                            <a:ext cx="374650" cy="4064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B58CADF6-4816-4E52-962D-2809985A11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0078194"/>
                  </p:ext>
                </p:extLst>
              </p:nvPr>
            </p:nvGraphicFramePr>
            <p:xfrm>
              <a:off x="5879307" y="3407195"/>
              <a:ext cx="1685925" cy="968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72" name="Equation" r:id="rId23" imgW="685800" imgH="393480" progId="Equation.DSMT4">
                      <p:embed/>
                    </p:oleObj>
                  </mc:Choice>
                  <mc:Fallback>
                    <p:oleObj name="Equation" r:id="rId23" imgW="685800" imgH="393480" progId="Equation.DSMT4">
                      <p:embed/>
                      <p:pic>
                        <p:nvPicPr>
                          <p:cNvPr id="43" name="对象 42">
                            <a:extLst>
                              <a:ext uri="{FF2B5EF4-FFF2-40B4-BE49-F238E27FC236}">
                                <a16:creationId xmlns:a16="http://schemas.microsoft.com/office/drawing/2014/main" id="{5D13878C-6F6E-44B8-85D5-6C4FFAFC94A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79307" y="3407195"/>
                            <a:ext cx="1685925" cy="9683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>
                <a:extLst>
                  <a:ext uri="{FF2B5EF4-FFF2-40B4-BE49-F238E27FC236}">
                    <a16:creationId xmlns:a16="http://schemas.microsoft.com/office/drawing/2014/main" id="{7B9B2569-FE42-469C-AE41-4991FC0F1A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8750677"/>
                  </p:ext>
                </p:extLst>
              </p:nvPr>
            </p:nvGraphicFramePr>
            <p:xfrm>
              <a:off x="9147171" y="3835977"/>
              <a:ext cx="1747838" cy="968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73" name="Equation" r:id="rId25" imgW="711000" imgH="393480" progId="Equation.DSMT4">
                      <p:embed/>
                    </p:oleObj>
                  </mc:Choice>
                  <mc:Fallback>
                    <p:oleObj name="Equation" r:id="rId25" imgW="711000" imgH="393480" progId="Equation.DSMT4">
                      <p:embed/>
                      <p:pic>
                        <p:nvPicPr>
                          <p:cNvPr id="44" name="对象 43">
                            <a:extLst>
                              <a:ext uri="{FF2B5EF4-FFF2-40B4-BE49-F238E27FC236}">
                                <a16:creationId xmlns:a16="http://schemas.microsoft.com/office/drawing/2014/main" id="{728F52D4-E298-448B-88AE-6508676CBF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47171" y="3835977"/>
                            <a:ext cx="1747838" cy="9683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3F4A3788-842E-4756-9108-761FD4AD95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7950464"/>
                </p:ext>
              </p:extLst>
            </p:nvPr>
          </p:nvGraphicFramePr>
          <p:xfrm>
            <a:off x="9184481" y="3387765"/>
            <a:ext cx="312737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4" name="Equation" r:id="rId27" imgW="126720" imgH="177480" progId="Equation.DSMT4">
                    <p:embed/>
                  </p:oleObj>
                </mc:Choice>
                <mc:Fallback>
                  <p:oleObj name="Equation" r:id="rId27" imgW="126720" imgH="17748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7B9B2569-FE42-469C-AE41-4991FC0F1A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4481" y="3387765"/>
                          <a:ext cx="312737" cy="4381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BF85D787-62E5-4A3D-B176-DCD0DA5EBDB7}"/>
              </a:ext>
            </a:extLst>
          </p:cNvPr>
          <p:cNvSpPr txBox="1"/>
          <p:nvPr/>
        </p:nvSpPr>
        <p:spPr>
          <a:xfrm>
            <a:off x="631634" y="2412501"/>
            <a:ext cx="135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方法一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ABE673B-2AA9-4934-B3CD-D2CF0839FB3A}"/>
              </a:ext>
            </a:extLst>
          </p:cNvPr>
          <p:cNvSpPr txBox="1"/>
          <p:nvPr/>
        </p:nvSpPr>
        <p:spPr>
          <a:xfrm>
            <a:off x="631634" y="6064651"/>
            <a:ext cx="1359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方法二</a:t>
            </a:r>
          </a:p>
        </p:txBody>
      </p:sp>
    </p:spTree>
    <p:extLst>
      <p:ext uri="{BB962C8B-B14F-4D97-AF65-F5344CB8AC3E}">
        <p14:creationId xmlns:p14="http://schemas.microsoft.com/office/powerpoint/2010/main" val="57718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电四极矩及其电势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FF83F-4E39-4281-8C9A-CAF539DF7B4D}"/>
              </a:ext>
            </a:extLst>
          </p:cNvPr>
          <p:cNvSpPr txBox="1"/>
          <p:nvPr/>
        </p:nvSpPr>
        <p:spPr>
          <a:xfrm>
            <a:off x="1492991" y="1725177"/>
            <a:ext cx="260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电四极矩计算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36E0C39-3657-44BA-B993-2970566A5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4930" y="2258069"/>
          <a:ext cx="28781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6" name="Equation" r:id="rId3" imgW="1333440" imgH="291960" progId="Equation.DSMT4">
                  <p:embed/>
                </p:oleObj>
              </mc:Choice>
              <mc:Fallback>
                <p:oleObj name="Equation" r:id="rId3" imgW="1333440" imgH="2919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36E0C39-3657-44BA-B993-2970566A5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930" y="2258069"/>
                        <a:ext cx="2878137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FD4196-AFC4-420D-8252-7B2EA83A2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4930" y="2959533"/>
          <a:ext cx="31797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7" name="Equation" r:id="rId5" imgW="1473120" imgH="317160" progId="Equation.DSMT4">
                  <p:embed/>
                </p:oleObj>
              </mc:Choice>
              <mc:Fallback>
                <p:oleObj name="Equation" r:id="rId5" imgW="1473120" imgH="3171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EFD4196-AFC4-420D-8252-7B2EA83A2B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930" y="2959533"/>
                        <a:ext cx="3179763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4984A1-52BA-4113-9516-1CB679721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4930" y="3714973"/>
          <a:ext cx="18907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8" name="Equation" r:id="rId7" imgW="876240" imgH="368280" progId="Equation.DSMT4">
                  <p:embed/>
                </p:oleObj>
              </mc:Choice>
              <mc:Fallback>
                <p:oleObj name="Equation" r:id="rId7" imgW="876240" imgH="3682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4984A1-52BA-4113-9516-1CB679721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930" y="3714973"/>
                        <a:ext cx="1890713" cy="793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873A6C7-8A86-4564-8131-A5152605335A}"/>
              </a:ext>
            </a:extLst>
          </p:cNvPr>
          <p:cNvSpPr txBox="1"/>
          <p:nvPr/>
        </p:nvSpPr>
        <p:spPr>
          <a:xfrm>
            <a:off x="1913906" y="4579950"/>
            <a:ext cx="260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九个分量，其中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6B94354-B339-43CC-A031-5CAFCF407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5735" y="5132547"/>
          <a:ext cx="12874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9" name="Equation" r:id="rId9" imgW="596880" imgH="228600" progId="Equation.DSMT4">
                  <p:embed/>
                </p:oleObj>
              </mc:Choice>
              <mc:Fallback>
                <p:oleObj name="Equation" r:id="rId9" imgW="5968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6B94354-B339-43CC-A031-5CAFCF407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735" y="5132547"/>
                        <a:ext cx="1287462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258A2C-477C-4CF5-8E87-E27A2394D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5735" y="5708242"/>
          <a:ext cx="12874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0" name="Equation" r:id="rId11" imgW="596880" imgH="228600" progId="Equation.DSMT4">
                  <p:embed/>
                </p:oleObj>
              </mc:Choice>
              <mc:Fallback>
                <p:oleObj name="Equation" r:id="rId11" imgW="596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C258A2C-477C-4CF5-8E87-E27A2394D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735" y="5708242"/>
                        <a:ext cx="1287462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EBBBCC8-C267-4590-8173-5D1E4D420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3488" y="6283325"/>
          <a:ext cx="1314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1" name="Equation" r:id="rId13" imgW="609480" imgH="228600" progId="Equation.DSMT4">
                  <p:embed/>
                </p:oleObj>
              </mc:Choice>
              <mc:Fallback>
                <p:oleObj name="Equation" r:id="rId13" imgW="6094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EBBBCC8-C267-4590-8173-5D1E4D420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6283325"/>
                        <a:ext cx="1314450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A9C1AA96-2407-4109-9B97-48F4A55E7D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93484" y="5226435"/>
            <a:ext cx="4600858" cy="16315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7FB3B2-AD1A-4BC5-9C17-D577CBAAA0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8194" y="4612509"/>
            <a:ext cx="2212569" cy="5645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37C6EF-1DC3-4534-8AF4-F298CB4A8B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92802" y="4568923"/>
            <a:ext cx="1651085" cy="4572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A859C74-1769-4AC6-A19F-E008CC133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83026" y="5602600"/>
            <a:ext cx="2343660" cy="12159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861CC0-F235-4B19-B95E-5CE44E248D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83026" y="5026146"/>
            <a:ext cx="1381799" cy="47648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187BFEB-F822-4373-8E49-34729957946A}"/>
              </a:ext>
            </a:extLst>
          </p:cNvPr>
          <p:cNvGrpSpPr/>
          <p:nvPr/>
        </p:nvGrpSpPr>
        <p:grpSpPr>
          <a:xfrm>
            <a:off x="5611487" y="597601"/>
            <a:ext cx="5796764" cy="4025531"/>
            <a:chOff x="5611487" y="597601"/>
            <a:chExt cx="5796764" cy="402553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BDD6D03-6BF9-4249-8768-424AC2A33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611487" y="597601"/>
              <a:ext cx="5796764" cy="4025531"/>
            </a:xfrm>
            <a:prstGeom prst="rect">
              <a:avLst/>
            </a:prstGeom>
          </p:spPr>
        </p:pic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4C080FD-BC04-4421-B0C5-03AFE0A47837}"/>
                </a:ext>
              </a:extLst>
            </p:cNvPr>
            <p:cNvGrpSpPr/>
            <p:nvPr/>
          </p:nvGrpSpPr>
          <p:grpSpPr>
            <a:xfrm>
              <a:off x="9785203" y="1074416"/>
              <a:ext cx="501797" cy="1441933"/>
              <a:chOff x="9785203" y="1074416"/>
              <a:chExt cx="501797" cy="1441933"/>
            </a:xfrm>
          </p:grpSpPr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F76E6348-56AA-46A2-A155-91E7A099D6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1682453"/>
                  </p:ext>
                </p:extLst>
              </p:nvPr>
            </p:nvGraphicFramePr>
            <p:xfrm>
              <a:off x="9916001" y="1074416"/>
              <a:ext cx="274638" cy="382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02" name="Equation" r:id="rId21" imgW="126720" imgH="177480" progId="Equation.DSMT4">
                      <p:embed/>
                    </p:oleObj>
                  </mc:Choice>
                  <mc:Fallback>
                    <p:oleObj name="Equation" r:id="rId21" imgW="126720" imgH="177480" progId="Equation.DSMT4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36B94354-B339-43CC-A031-5CAFCF4070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16001" y="1074416"/>
                            <a:ext cx="274638" cy="3825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FCD76577-86DE-4950-94F9-6AA655F57C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4533225"/>
                  </p:ext>
                </p:extLst>
              </p:nvPr>
            </p:nvGraphicFramePr>
            <p:xfrm>
              <a:off x="9917384" y="1406956"/>
              <a:ext cx="274638" cy="300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03" name="Equation" r:id="rId23" imgW="126720" imgH="139680" progId="Equation.DSMT4">
                      <p:embed/>
                    </p:oleObj>
                  </mc:Choice>
                  <mc:Fallback>
                    <p:oleObj name="Equation" r:id="rId23" imgW="126720" imgH="139680" progId="Equation.DSMT4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F76E6348-56AA-46A2-A155-91E7A099D6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17384" y="1406956"/>
                            <a:ext cx="274638" cy="30003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C303027D-FFDD-417D-95DA-17DE2BC2BC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9106131"/>
                  </p:ext>
                </p:extLst>
              </p:nvPr>
            </p:nvGraphicFramePr>
            <p:xfrm>
              <a:off x="9820275" y="1897063"/>
              <a:ext cx="466725" cy="300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04" name="Equation" r:id="rId25" imgW="215640" imgH="139680" progId="Equation.DSMT4">
                      <p:embed/>
                    </p:oleObj>
                  </mc:Choice>
                  <mc:Fallback>
                    <p:oleObj name="Equation" r:id="rId25" imgW="215640" imgH="139680" progId="Equation.DSMT4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FCD76577-86DE-4950-94F9-6AA655F57C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20275" y="1897063"/>
                            <a:ext cx="466725" cy="30003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>
                <a:extLst>
                  <a:ext uri="{FF2B5EF4-FFF2-40B4-BE49-F238E27FC236}">
                    <a16:creationId xmlns:a16="http://schemas.microsoft.com/office/drawing/2014/main" id="{41EA9207-80B0-4369-8D20-463C596131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020178"/>
                  </p:ext>
                </p:extLst>
              </p:nvPr>
            </p:nvGraphicFramePr>
            <p:xfrm>
              <a:off x="9785203" y="2133761"/>
              <a:ext cx="438150" cy="382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05" name="Equation" r:id="rId27" imgW="203040" imgH="177480" progId="Equation.DSMT4">
                      <p:embed/>
                    </p:oleObj>
                  </mc:Choice>
                  <mc:Fallback>
                    <p:oleObj name="Equation" r:id="rId27" imgW="203040" imgH="177480" progId="Equation.DSMT4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F76E6348-56AA-46A2-A155-91E7A099D6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85203" y="2133761"/>
                            <a:ext cx="438150" cy="3825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27673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10280</TotalTime>
  <Words>315</Words>
  <Application>Microsoft Office PowerPoint</Application>
  <PresentationFormat>宽屏</PresentationFormat>
  <Paragraphs>68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Wingdings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425</cp:revision>
  <dcterms:created xsi:type="dcterms:W3CDTF">2020-02-17T08:29:38Z</dcterms:created>
  <dcterms:modified xsi:type="dcterms:W3CDTF">2020-04-15T01:59:44Z</dcterms:modified>
</cp:coreProperties>
</file>