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66" r:id="rId3"/>
    <p:sldId id="383" r:id="rId4"/>
    <p:sldId id="384" r:id="rId5"/>
    <p:sldId id="386" r:id="rId6"/>
    <p:sldId id="385" r:id="rId7"/>
    <p:sldId id="388" r:id="rId8"/>
    <p:sldId id="389" r:id="rId9"/>
    <p:sldId id="387" r:id="rId10"/>
    <p:sldId id="390" r:id="rId11"/>
    <p:sldId id="391" r:id="rId12"/>
    <p:sldId id="3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2" autoAdjust="0"/>
    <p:restoredTop sz="96305" autoAdjust="0"/>
  </p:normalViewPr>
  <p:slideViewPr>
    <p:cSldViewPr snapToGrid="0">
      <p:cViewPr varScale="1">
        <p:scale>
          <a:sx n="88" d="100"/>
          <a:sy n="88" d="100"/>
        </p:scale>
        <p:origin x="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0470C-5D16-4850-9210-FEAA4E1E7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7E6748-BB4D-4BD7-9FBA-E2D0D97D3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EBC02-7C24-412C-9027-10C00A07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4A9AD-2C3A-4409-803B-74E40635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35098-3D97-462B-AEAF-EF9A0852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699FB-7FD0-4AD7-9F3C-D993AE2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45184-FA45-4ADB-9A63-A3DA0FC33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02579-862C-412B-9EED-FC35B34D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7E344-747A-4C75-BADE-7B57B0A8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C5C46-0380-4CFD-B8C0-0F0B1A26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EE26C2-CFB1-4DBA-B902-A814F7A4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213BC-4B88-40D7-AE05-BFE37515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B5E3E-815E-4F00-8AB5-B25900FC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C4789-90FC-48AD-8597-DF50B847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991D8-A605-4ADC-9806-A37BB61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5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4AC9-82DF-43C0-A8EB-2B5A2F7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5816C-680C-468A-8036-18FBDEA8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73EC1-38EA-40F0-9FEC-79C3DB9D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EFCE0-0F4B-45A8-837B-F9F1D1BF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998AF-6D8E-4C51-A1DC-3364B698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BA561-A9AC-4FBB-85F4-CC689D74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3D68F-D992-4B17-9531-0866970C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4C1A7-7A5E-4605-8809-A961BBE8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C6D00-DFB1-4D03-96E3-D5B55A9E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8C612-08A2-43FA-882D-51FBB6F0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4E3D-0E61-4804-BEB0-5CC984A7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3EC52-E807-43BE-9CCB-6D436376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D0F6D-0C15-4E1F-BE8D-EB3647CA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164A3A-DB34-493E-A684-88546CCD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F559-BE5B-473D-A4B5-FEE504C8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863CE-A7CC-4FE5-BD60-D9895D1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936D-F53F-44AC-A836-D98246BB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A2B99-BB17-4F9E-810A-D440D507F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54E13-9F79-4FC9-90D5-832A9AFF2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D0AE4-E312-466A-B21D-9FDF7F795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2FAA8-91D3-4BCB-B44B-21FD573FC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2F77BA-0881-4FEB-9BFE-AE5D6F9A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B86B2C-A9C9-40B3-B3FA-27F3A027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97441-15DF-4DF4-81BE-ECD2AFB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2CF8A-A7AE-4F6C-9458-F1F1C5C5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86DB8-6C5B-4A01-BB24-C7744009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9591E-2539-4EF5-AE70-3DACE04E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2B5F3-F599-4FEF-AF70-B56A7932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92A2DF-60A2-4A26-9959-8B887B1B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13DF4-12C1-47B1-9D9B-D96EA8C9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55695-3645-4675-9FFB-B78FCBF6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7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D0911-20A8-49F9-8252-1EAC874F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78261-658A-446E-AFF9-2A6DC651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6DA0-F036-4952-9A4F-EDFF6753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2B35B-9F0E-45C6-B2D8-36ADEB95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49615-D06E-46F1-ABB0-6F9A7804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2107-0AD7-4FB4-9BFE-3C87458C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7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A6EB4-7415-4B05-BA1E-BF54718E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C884E8-24B2-44FC-8847-D5193675F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7CC42-34E4-4AE9-A542-F42AFC2F4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3FB79-D7D7-48A3-BF3F-C4F81E29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BC2EF-52D1-43A6-B3F5-E8DA50F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6EE76-0FBF-4181-87F3-EC63C22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1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178B3-785E-4227-9C9F-46ACBA2D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1643D-FB3E-47AD-8B08-AAAC9BB5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354DF-2BB4-4E13-87CE-32A2DB6A4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40F5-5914-4C01-B895-CEC53455A3E3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0F51E-3665-4F7B-9F2D-5F6F6D2F4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FE510-2EED-404E-BA66-C10C21780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7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28.png"/><Relationship Id="rId10" Type="http://schemas.openxmlformats.org/officeDocument/2006/relationships/image" Target="../media/image38.png"/><Relationship Id="rId4" Type="http://schemas.openxmlformats.org/officeDocument/2006/relationships/image" Target="../media/image26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44.wmf"/><Relationship Id="rId3" Type="http://schemas.openxmlformats.org/officeDocument/2006/relationships/image" Target="../media/image25.png"/><Relationship Id="rId7" Type="http://schemas.openxmlformats.org/officeDocument/2006/relationships/image" Target="../media/image47.png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6.png"/><Relationship Id="rId11" Type="http://schemas.openxmlformats.org/officeDocument/2006/relationships/image" Target="../media/image43.wmf"/><Relationship Id="rId5" Type="http://schemas.openxmlformats.org/officeDocument/2006/relationships/image" Target="../media/image45.png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26.png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3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11" Type="http://schemas.openxmlformats.org/officeDocument/2006/relationships/image" Target="../media/image27.png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31.png"/><Relationship Id="rId10" Type="http://schemas.openxmlformats.org/officeDocument/2006/relationships/image" Target="../media/image24.wmf"/><Relationship Id="rId4" Type="http://schemas.openxmlformats.org/officeDocument/2006/relationships/image" Target="../media/image26.png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F6B11F-22C8-4E87-8853-90CFBF9C9116}"/>
              </a:ext>
            </a:extLst>
          </p:cNvPr>
          <p:cNvSpPr txBox="1"/>
          <p:nvPr/>
        </p:nvSpPr>
        <p:spPr>
          <a:xfrm>
            <a:off x="4286739" y="2214965"/>
            <a:ext cx="361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3.2 </a:t>
            </a:r>
            <a:r>
              <a:rPr lang="zh-CN" altLang="en-US" sz="5400" b="1" dirty="0"/>
              <a:t>磁标势</a:t>
            </a:r>
          </a:p>
        </p:txBody>
      </p:sp>
    </p:spTree>
    <p:extLst>
      <p:ext uri="{BB962C8B-B14F-4D97-AF65-F5344CB8AC3E}">
        <p14:creationId xmlns:p14="http://schemas.microsoft.com/office/powerpoint/2010/main" val="225404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C02ECF59-7677-42D7-942C-B0B81AA02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b="1072"/>
          <a:stretch/>
        </p:blipFill>
        <p:spPr>
          <a:xfrm>
            <a:off x="6199682" y="6059190"/>
            <a:ext cx="5252090" cy="7256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CBDEE1B-7494-43E1-BE23-AA02966E1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676" y="455352"/>
            <a:ext cx="3928010" cy="197997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）静磁场标势拉普拉斯方程求解</a:t>
            </a:r>
            <a:endParaRPr lang="en-US" altLang="zh-CN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2AC1A2-718E-403B-B8A6-C59BD844B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750" y="1685494"/>
            <a:ext cx="6058211" cy="4191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FFFA36-7E59-46C5-9F61-1C987CAE588E}"/>
              </a:ext>
            </a:extLst>
          </p:cNvPr>
          <p:cNvSpPr txBox="1"/>
          <p:nvPr/>
        </p:nvSpPr>
        <p:spPr>
          <a:xfrm>
            <a:off x="1420420" y="1675504"/>
            <a:ext cx="63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例</a:t>
            </a:r>
            <a:endParaRPr lang="en-US" altLang="zh-CN" sz="24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7140452-E86C-421C-9A3E-2E75B8666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420" y="2173910"/>
            <a:ext cx="4178922" cy="142161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A83FDA4-6086-413E-BE1D-7E11C9EE2A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4793" y="4425504"/>
            <a:ext cx="1750952" cy="35828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A2EDFE3-3473-48F3-8FFD-0998F4D2D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7590" y="3664818"/>
            <a:ext cx="805704" cy="5284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D9848A-BCD8-4C4D-8015-6E897B0FDC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0525" y="3683188"/>
            <a:ext cx="849356" cy="4917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E8F00F-6287-420C-81E4-4CB5E49F48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2976" y="3921984"/>
            <a:ext cx="1301817" cy="13653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9DEE27-4C26-477F-9469-23BC93BCEA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4793" y="5613764"/>
            <a:ext cx="1860646" cy="4445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01D4F8-C0D5-42D3-AD10-9AFF5EC629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0152" y="5613764"/>
            <a:ext cx="1244664" cy="3873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335A75F-2651-4439-939C-B8F9DD1138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0" y="2675480"/>
            <a:ext cx="5185250" cy="1517811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47D29D24-DABD-4C43-BD34-C6F596154EF8}"/>
              </a:ext>
            </a:extLst>
          </p:cNvPr>
          <p:cNvGrpSpPr/>
          <p:nvPr/>
        </p:nvGrpSpPr>
        <p:grpSpPr>
          <a:xfrm>
            <a:off x="6096000" y="4096864"/>
            <a:ext cx="6050466" cy="1393293"/>
            <a:chOff x="6096000" y="4096864"/>
            <a:chExt cx="6050466" cy="139329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736F14BC-98BB-422D-9C9F-7768B21B1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96000" y="4193291"/>
              <a:ext cx="5666602" cy="1296866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9AB6593-486E-422F-9D55-876B52478836}"/>
                </a:ext>
              </a:extLst>
            </p:cNvPr>
            <p:cNvSpPr/>
            <p:nvPr/>
          </p:nvSpPr>
          <p:spPr>
            <a:xfrm>
              <a:off x="9267370" y="4838532"/>
              <a:ext cx="2402115" cy="6516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CA68A04-EC04-43C1-85B6-F3008DD57D4D}"/>
                </a:ext>
              </a:extLst>
            </p:cNvPr>
            <p:cNvSpPr/>
            <p:nvPr/>
          </p:nvSpPr>
          <p:spPr>
            <a:xfrm>
              <a:off x="10564410" y="4096864"/>
              <a:ext cx="1582056" cy="6516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F37C7CD3-9E19-4347-967B-62550D9EBB0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6000" y="5498438"/>
            <a:ext cx="5573485" cy="64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7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CBDEE1B-7494-43E1-BE23-AA02966E1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676" y="455352"/>
            <a:ext cx="3928010" cy="197997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）静磁场标势拉普拉斯方程求解</a:t>
            </a:r>
            <a:endParaRPr lang="en-US" altLang="zh-CN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2AC1A2-718E-403B-B8A6-C59BD844B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750" y="1685494"/>
            <a:ext cx="6058211" cy="4191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FFFA36-7E59-46C5-9F61-1C987CAE588E}"/>
              </a:ext>
            </a:extLst>
          </p:cNvPr>
          <p:cNvSpPr txBox="1"/>
          <p:nvPr/>
        </p:nvSpPr>
        <p:spPr>
          <a:xfrm>
            <a:off x="1420420" y="1675504"/>
            <a:ext cx="63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例</a:t>
            </a:r>
            <a:endParaRPr lang="en-US" altLang="zh-CN" sz="2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9F1A350-A8C6-488E-A819-197D91630FBF}"/>
              </a:ext>
            </a:extLst>
          </p:cNvPr>
          <p:cNvSpPr txBox="1"/>
          <p:nvPr/>
        </p:nvSpPr>
        <p:spPr>
          <a:xfrm>
            <a:off x="1430736" y="2349282"/>
            <a:ext cx="950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讨论</a:t>
            </a:r>
            <a:endParaRPr lang="en-US" altLang="zh-CN" sz="24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BF0C232-F7C7-4DDC-AB57-FF82A0895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785" y="5233938"/>
            <a:ext cx="6731991" cy="96325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E210077-A319-4F36-A92C-63F20C8FB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71" y="2817654"/>
            <a:ext cx="6236020" cy="22607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29408A4-93E7-4046-B40B-A726CBFFE0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307" y="3522539"/>
            <a:ext cx="2584583" cy="660434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C1FE3512-40B4-4A2D-B06D-8DA60065ADAE}"/>
              </a:ext>
            </a:extLst>
          </p:cNvPr>
          <p:cNvGrpSpPr/>
          <p:nvPr/>
        </p:nvGrpSpPr>
        <p:grpSpPr>
          <a:xfrm>
            <a:off x="8591936" y="2626143"/>
            <a:ext cx="1954915" cy="869255"/>
            <a:chOff x="9533143" y="2749515"/>
            <a:chExt cx="1528130" cy="679485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079009EC-0531-46FE-B7CC-05C6C78A6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13469" y="2749515"/>
              <a:ext cx="1047804" cy="67948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6347CC4-C2F0-4340-860A-5C2F8206D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33143" y="2879696"/>
              <a:ext cx="387370" cy="419122"/>
            </a:xfrm>
            <a:prstGeom prst="rect">
              <a:avLst/>
            </a:prstGeom>
          </p:spPr>
        </p:pic>
      </p:grp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7EC97A40-139E-44E3-920E-BD7B9F81B5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424227"/>
              </p:ext>
            </p:extLst>
          </p:nvPr>
        </p:nvGraphicFramePr>
        <p:xfrm>
          <a:off x="8818563" y="4238625"/>
          <a:ext cx="14525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4" name="Equation" r:id="rId10" imgW="622080" imgH="355320" progId="Equation.DSMT4">
                  <p:embed/>
                </p:oleObj>
              </mc:Choice>
              <mc:Fallback>
                <p:oleObj name="Equation" r:id="rId10" imgW="622080" imgH="35532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CF3FAE9-19AE-4358-816A-CCD1C7C0DA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8563" y="4238625"/>
                        <a:ext cx="1452562" cy="819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446D52C4-43C6-458E-926C-0832CFD793C8}"/>
              </a:ext>
            </a:extLst>
          </p:cNvPr>
          <p:cNvSpPr txBox="1"/>
          <p:nvPr/>
        </p:nvSpPr>
        <p:spPr>
          <a:xfrm>
            <a:off x="8731396" y="5039355"/>
            <a:ext cx="950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对比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EFECF8A-C4F9-47FB-8CD0-3239D334E7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670008"/>
              </p:ext>
            </p:extLst>
          </p:nvPr>
        </p:nvGraphicFramePr>
        <p:xfrm>
          <a:off x="8731396" y="5408865"/>
          <a:ext cx="1573747" cy="942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5" name="Equation" r:id="rId12" imgW="647640" imgH="393480" progId="Equation.DSMT4">
                  <p:embed/>
                </p:oleObj>
              </mc:Choice>
              <mc:Fallback>
                <p:oleObj name="Equation" r:id="rId12" imgW="647640" imgH="3934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CF3FAE9-19AE-4358-816A-CCD1C7C0DA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396" y="5408865"/>
                        <a:ext cx="1573747" cy="9421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338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125F49E-17A0-4FF5-819A-A5D006F183C9}"/>
              </a:ext>
            </a:extLst>
          </p:cNvPr>
          <p:cNvSpPr txBox="1"/>
          <p:nvPr/>
        </p:nvSpPr>
        <p:spPr>
          <a:xfrm>
            <a:off x="556821" y="506761"/>
            <a:ext cx="149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作业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7F913A-E8AF-44F9-9189-E9610AD59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68" y="1218581"/>
            <a:ext cx="10261377" cy="79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9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26103DDF-F5E2-41D3-8A05-D6D1A4497065}"/>
              </a:ext>
            </a:extLst>
          </p:cNvPr>
          <p:cNvSpPr txBox="1"/>
          <p:nvPr/>
        </p:nvSpPr>
        <p:spPr>
          <a:xfrm>
            <a:off x="1615494" y="1783883"/>
            <a:ext cx="450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静磁场（恒定电流）一般情况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177EEA-569B-41E4-9088-FB7016E09945}"/>
              </a:ext>
            </a:extLst>
          </p:cNvPr>
          <p:cNvSpPr txBox="1"/>
          <p:nvPr/>
        </p:nvSpPr>
        <p:spPr>
          <a:xfrm>
            <a:off x="1727375" y="3665285"/>
            <a:ext cx="5638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静磁场（恒定电流）特殊情况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18E21DA-79E4-46DC-BA78-13AE63D11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81388" y="2432050"/>
          <a:ext cx="14255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21" name="Equation" r:id="rId3" imgW="660240" imgH="215640" progId="Equation.DSMT4">
                  <p:embed/>
                </p:oleObj>
              </mc:Choice>
              <mc:Fallback>
                <p:oleObj name="Equation" r:id="rId3" imgW="660240" imgH="2156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718E21DA-79E4-46DC-BA78-13AE63D11C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2432050"/>
                        <a:ext cx="1425575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1340CB97-FF9B-4BBA-B4D2-3F4DC2BFE7DE}"/>
              </a:ext>
            </a:extLst>
          </p:cNvPr>
          <p:cNvSpPr txBox="1"/>
          <p:nvPr/>
        </p:nvSpPr>
        <p:spPr>
          <a:xfrm>
            <a:off x="5026351" y="2463792"/>
            <a:ext cx="929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有旋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）磁标势的引入</a:t>
            </a:r>
            <a:endParaRPr lang="en-US" altLang="zh-CN" sz="2400" b="1" dirty="0"/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90C3FD29-4C12-43F6-9393-077EF153A8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837312"/>
              </p:ext>
            </p:extLst>
          </p:nvPr>
        </p:nvGraphicFramePr>
        <p:xfrm>
          <a:off x="3481388" y="3056810"/>
          <a:ext cx="460533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22" name="Equation" r:id="rId5" imgW="2133360" imgH="304560" progId="Equation.DSMT4">
                  <p:embed/>
                </p:oleObj>
              </mc:Choice>
              <mc:Fallback>
                <p:oleObj name="Equation" r:id="rId5" imgW="2133360" imgH="30456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718E21DA-79E4-46DC-BA78-13AE63D11C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3056810"/>
                        <a:ext cx="4605338" cy="658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C03B6095-27BD-44DF-AAD0-23AB5F0572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6112" y="4354405"/>
            <a:ext cx="2921150" cy="3810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9A82F2-DABE-418F-A038-A815EE44FD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8880" y="5059118"/>
            <a:ext cx="3714941" cy="673135"/>
          </a:xfrm>
          <a:prstGeom prst="rect">
            <a:avLst/>
          </a:prstGeom>
        </p:spPr>
      </p:pic>
      <p:sp>
        <p:nvSpPr>
          <p:cNvPr id="6" name="左大括号 5">
            <a:extLst>
              <a:ext uri="{FF2B5EF4-FFF2-40B4-BE49-F238E27FC236}">
                <a16:creationId xmlns:a16="http://schemas.microsoft.com/office/drawing/2014/main" id="{ABC4683E-FAC3-4F68-A5EB-800F7185A032}"/>
              </a:ext>
            </a:extLst>
          </p:cNvPr>
          <p:cNvSpPr/>
          <p:nvPr/>
        </p:nvSpPr>
        <p:spPr>
          <a:xfrm>
            <a:off x="2634343" y="4354405"/>
            <a:ext cx="304800" cy="143679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0119D951-D389-4F86-9635-F819054470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466224"/>
              </p:ext>
            </p:extLst>
          </p:nvPr>
        </p:nvGraphicFramePr>
        <p:xfrm>
          <a:off x="7723188" y="4616450"/>
          <a:ext cx="13700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23" name="Equation" r:id="rId9" imgW="634680" imgH="215640" progId="Equation.DSMT4">
                  <p:embed/>
                </p:oleObj>
              </mc:Choice>
              <mc:Fallback>
                <p:oleObj name="Equation" r:id="rId9" imgW="634680" imgH="2156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718E21DA-79E4-46DC-BA78-13AE63D11C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3188" y="4616450"/>
                        <a:ext cx="1370012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箭头: 右 6">
            <a:extLst>
              <a:ext uri="{FF2B5EF4-FFF2-40B4-BE49-F238E27FC236}">
                <a16:creationId xmlns:a16="http://schemas.microsoft.com/office/drawing/2014/main" id="{2A0CF6BA-7BB7-4026-95F7-4A03843B4472}"/>
              </a:ext>
            </a:extLst>
          </p:cNvPr>
          <p:cNvSpPr/>
          <p:nvPr/>
        </p:nvSpPr>
        <p:spPr>
          <a:xfrm>
            <a:off x="7061200" y="4680857"/>
            <a:ext cx="457200" cy="3782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C69E3456-B48B-4AF0-A0C3-D2A63D9D2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37428"/>
              </p:ext>
            </p:extLst>
          </p:nvPr>
        </p:nvGraphicFramePr>
        <p:xfrm>
          <a:off x="9973307" y="4534692"/>
          <a:ext cx="167163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24" name="Equation" r:id="rId11" imgW="774360" imgH="291960" progId="Equation.DSMT4">
                  <p:embed/>
                </p:oleObj>
              </mc:Choice>
              <mc:Fallback>
                <p:oleObj name="Equation" r:id="rId11" imgW="774360" imgH="29196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90C3FD29-4C12-43F6-9393-077EF153A8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3307" y="4534692"/>
                        <a:ext cx="1671637" cy="630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箭头: 右 28">
            <a:extLst>
              <a:ext uri="{FF2B5EF4-FFF2-40B4-BE49-F238E27FC236}">
                <a16:creationId xmlns:a16="http://schemas.microsoft.com/office/drawing/2014/main" id="{D1C9EEDB-4601-47FE-9E2D-2087C77C2970}"/>
              </a:ext>
            </a:extLst>
          </p:cNvPr>
          <p:cNvSpPr/>
          <p:nvPr/>
        </p:nvSpPr>
        <p:spPr>
          <a:xfrm>
            <a:off x="9329057" y="4660681"/>
            <a:ext cx="457200" cy="3782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185F5A0-B7CA-4453-9086-61994BF6E893}"/>
              </a:ext>
            </a:extLst>
          </p:cNvPr>
          <p:cNvSpPr txBox="1"/>
          <p:nvPr/>
        </p:nvSpPr>
        <p:spPr>
          <a:xfrm>
            <a:off x="2634343" y="6044685"/>
            <a:ext cx="211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可以引入标势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8CA544EA-5014-42B6-B402-2AE54C3299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586176"/>
              </p:ext>
            </p:extLst>
          </p:nvPr>
        </p:nvGraphicFramePr>
        <p:xfrm>
          <a:off x="4640263" y="5908675"/>
          <a:ext cx="3606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25" name="Equation" r:id="rId13" imgW="1803240" imgH="355320" progId="Equation.DSMT4">
                  <p:embed/>
                </p:oleObj>
              </mc:Choice>
              <mc:Fallback>
                <p:oleObj name="Equation" r:id="rId13" imgW="1803240" imgH="35532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8E649FF5-F8FF-44E6-B365-F417067B87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5908675"/>
                        <a:ext cx="36068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BABD28B4-6C13-4EDC-B757-2FBC49C680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062649"/>
              </p:ext>
            </p:extLst>
          </p:nvPr>
        </p:nvGraphicFramePr>
        <p:xfrm>
          <a:off x="8617858" y="5967412"/>
          <a:ext cx="16351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26" name="Equation" r:id="rId15" imgW="698400" imgH="253800" progId="Equation.DSMT4">
                  <p:embed/>
                </p:oleObj>
              </mc:Choice>
              <mc:Fallback>
                <p:oleObj name="Equation" r:id="rId15" imgW="698400" imgH="2538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E0DF217B-B4E6-43DA-A2B7-5A559B00D1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7858" y="5967412"/>
                        <a:ext cx="1635125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609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26103DDF-F5E2-41D3-8A05-D6D1A4497065}"/>
              </a:ext>
            </a:extLst>
          </p:cNvPr>
          <p:cNvSpPr txBox="1"/>
          <p:nvPr/>
        </p:nvSpPr>
        <p:spPr>
          <a:xfrm>
            <a:off x="1615494" y="1783883"/>
            <a:ext cx="450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磁标势应用举例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）磁标势的引入</a:t>
            </a:r>
            <a:endParaRPr lang="en-US" altLang="zh-CN" sz="2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D0A16D-224D-4314-BD85-42981954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18" y="2789839"/>
            <a:ext cx="3491293" cy="2492561"/>
          </a:xfrm>
          <a:prstGeom prst="rect">
            <a:avLst/>
          </a:prstGeom>
        </p:spPr>
      </p:pic>
      <p:pic>
        <p:nvPicPr>
          <p:cNvPr id="115714" name="Picture 2">
            <a:extLst>
              <a:ext uri="{FF2B5EF4-FFF2-40B4-BE49-F238E27FC236}">
                <a16:creationId xmlns:a16="http://schemas.microsoft.com/office/drawing/2014/main" id="{6FB65686-F666-4F5B-991C-8C6FD5B92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925" y="2789839"/>
            <a:ext cx="4384447" cy="235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6BE40AC-719E-4A72-AEF2-FC0CCA1514FB}"/>
              </a:ext>
            </a:extLst>
          </p:cNvPr>
          <p:cNvSpPr txBox="1"/>
          <p:nvPr/>
        </p:nvSpPr>
        <p:spPr>
          <a:xfrm>
            <a:off x="2936295" y="5466552"/>
            <a:ext cx="2194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扣除电流区域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04F8A9-37F5-4576-9A4C-3E4F953FE1FF}"/>
              </a:ext>
            </a:extLst>
          </p:cNvPr>
          <p:cNvSpPr txBox="1"/>
          <p:nvPr/>
        </p:nvSpPr>
        <p:spPr>
          <a:xfrm>
            <a:off x="8575093" y="5405197"/>
            <a:ext cx="153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永磁体</a:t>
            </a:r>
          </a:p>
        </p:txBody>
      </p:sp>
    </p:spTree>
    <p:extLst>
      <p:ext uri="{BB962C8B-B14F-4D97-AF65-F5344CB8AC3E}">
        <p14:creationId xmlns:p14="http://schemas.microsoft.com/office/powerpoint/2010/main" val="192610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EE177EEA-569B-41E4-9088-FB7016E09945}"/>
              </a:ext>
            </a:extLst>
          </p:cNvPr>
          <p:cNvSpPr txBox="1"/>
          <p:nvPr/>
        </p:nvSpPr>
        <p:spPr>
          <a:xfrm>
            <a:off x="2035803" y="3622084"/>
            <a:ext cx="7750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把分子电流看作一对假想的磁荷组成的磁偶极子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）假想磁荷</a:t>
            </a:r>
            <a:endParaRPr lang="en-US" altLang="zh-CN" sz="2400" b="1" dirty="0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ABC4683E-FAC3-4F68-A5EB-800F7185A032}"/>
              </a:ext>
            </a:extLst>
          </p:cNvPr>
          <p:cNvSpPr/>
          <p:nvPr/>
        </p:nvSpPr>
        <p:spPr>
          <a:xfrm>
            <a:off x="2046514" y="1747550"/>
            <a:ext cx="163965" cy="80050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2A0CF6BA-7BB7-4026-95F7-4A03843B4472}"/>
              </a:ext>
            </a:extLst>
          </p:cNvPr>
          <p:cNvSpPr/>
          <p:nvPr/>
        </p:nvSpPr>
        <p:spPr>
          <a:xfrm>
            <a:off x="4642418" y="1828396"/>
            <a:ext cx="457200" cy="3782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478526F-1A0D-47A1-8A8A-A2B7FF895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298966"/>
              </p:ext>
            </p:extLst>
          </p:nvPr>
        </p:nvGraphicFramePr>
        <p:xfrm>
          <a:off x="2210480" y="1615884"/>
          <a:ext cx="11525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39" name="Equation" r:id="rId3" imgW="533160" imgH="215640" progId="Equation.DSMT4">
                  <p:embed/>
                </p:oleObj>
              </mc:Choice>
              <mc:Fallback>
                <p:oleObj name="Equation" r:id="rId3" imgW="533160" imgH="2156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718E21DA-79E4-46DC-BA78-13AE63D11C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480" y="1615884"/>
                        <a:ext cx="1152525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04A8513A-D53A-4B21-96E4-2946599205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430926"/>
              </p:ext>
            </p:extLst>
          </p:nvPr>
        </p:nvGraphicFramePr>
        <p:xfrm>
          <a:off x="2210480" y="2148007"/>
          <a:ext cx="219551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40" name="Equation" r:id="rId5" imgW="1015920" imgH="304560" progId="Equation.DSMT4">
                  <p:embed/>
                </p:oleObj>
              </mc:Choice>
              <mc:Fallback>
                <p:oleObj name="Equation" r:id="rId5" imgW="1015920" imgH="30456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3478526F-1A0D-47A1-8A8A-A2B7FF8957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480" y="2148007"/>
                        <a:ext cx="2195513" cy="658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B3DDA948-DDAE-4C70-80D1-2FC7D152B5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931207"/>
              </p:ext>
            </p:extLst>
          </p:nvPr>
        </p:nvGraphicFramePr>
        <p:xfrm>
          <a:off x="5430386" y="1703217"/>
          <a:ext cx="24161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41" name="Equation" r:id="rId7" imgW="1117440" imgH="304560" progId="Equation.DSMT4">
                  <p:embed/>
                </p:oleObj>
              </mc:Choice>
              <mc:Fallback>
                <p:oleObj name="Equation" r:id="rId7" imgW="1117440" imgH="30456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3478526F-1A0D-47A1-8A8A-A2B7FF8957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0386" y="1703217"/>
                        <a:ext cx="2416175" cy="658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箭头: 右 23">
            <a:extLst>
              <a:ext uri="{FF2B5EF4-FFF2-40B4-BE49-F238E27FC236}">
                <a16:creationId xmlns:a16="http://schemas.microsoft.com/office/drawing/2014/main" id="{B4E0E83D-C501-4A5B-B9B4-02F279ACD2FE}"/>
              </a:ext>
            </a:extLst>
          </p:cNvPr>
          <p:cNvSpPr/>
          <p:nvPr/>
        </p:nvSpPr>
        <p:spPr>
          <a:xfrm>
            <a:off x="8247063" y="1784489"/>
            <a:ext cx="457200" cy="3782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E18B0C10-407A-4A71-8C34-C92D32B806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917274"/>
              </p:ext>
            </p:extLst>
          </p:nvPr>
        </p:nvGraphicFramePr>
        <p:xfrm>
          <a:off x="9021082" y="1703217"/>
          <a:ext cx="19208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42" name="Equation" r:id="rId9" imgW="888840" imgH="215640" progId="Equation.DSMT4">
                  <p:embed/>
                </p:oleObj>
              </mc:Choice>
              <mc:Fallback>
                <p:oleObj name="Equation" r:id="rId9" imgW="888840" imgH="2156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B3DDA948-DDAE-4C70-80D1-2FC7D152B5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1082" y="1703217"/>
                        <a:ext cx="1920875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0D359282-1ED7-4EEE-9A9E-3EA6DDE907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967716"/>
              </p:ext>
            </p:extLst>
          </p:nvPr>
        </p:nvGraphicFramePr>
        <p:xfrm>
          <a:off x="2128496" y="2937532"/>
          <a:ext cx="19748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43" name="Equation" r:id="rId11" imgW="914400" imgH="253800" progId="Equation.DSMT4">
                  <p:embed/>
                </p:oleObj>
              </mc:Choice>
              <mc:Fallback>
                <p:oleObj name="Equation" r:id="rId11" imgW="914400" imgH="25380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E18B0C10-407A-4A71-8C34-C92D32B806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496" y="2937532"/>
                        <a:ext cx="1974850" cy="549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323B03AC-E293-4AEE-A302-969A602522E3}"/>
              </a:ext>
            </a:extLst>
          </p:cNvPr>
          <p:cNvSpPr txBox="1"/>
          <p:nvPr/>
        </p:nvSpPr>
        <p:spPr>
          <a:xfrm>
            <a:off x="4753253" y="2998572"/>
            <a:ext cx="99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对比</a:t>
            </a:r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3EE87B24-6C46-47C1-ACAF-3E91E438DF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012246"/>
              </p:ext>
            </p:extLst>
          </p:nvPr>
        </p:nvGraphicFramePr>
        <p:xfrm>
          <a:off x="6124123" y="2858917"/>
          <a:ext cx="17224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44" name="Equation" r:id="rId13" imgW="698400" imgH="266400" progId="Equation.DSMT4">
                  <p:embed/>
                </p:oleObj>
              </mc:Choice>
              <mc:Fallback>
                <p:oleObj name="Equation" r:id="rId13" imgW="698400" imgH="2664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6A761E3A-5D47-470C-89CA-7014B48EF7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123" y="2858917"/>
                        <a:ext cx="1722438" cy="657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09C599FE-AD14-48C2-B012-7904323BE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990710"/>
              </p:ext>
            </p:extLst>
          </p:nvPr>
        </p:nvGraphicFramePr>
        <p:xfrm>
          <a:off x="2192027" y="4219026"/>
          <a:ext cx="15081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45" name="Equation" r:id="rId15" imgW="698400" imgH="431640" progId="Equation.DSMT4">
                  <p:embed/>
                </p:oleObj>
              </mc:Choice>
              <mc:Fallback>
                <p:oleObj name="Equation" r:id="rId15" imgW="698400" imgH="4316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E18B0C10-407A-4A71-8C34-C92D32B806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027" y="4219026"/>
                        <a:ext cx="1508125" cy="933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7CE3CD4A-41AF-4644-8CC4-4C2FEACE7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689077"/>
              </p:ext>
            </p:extLst>
          </p:nvPr>
        </p:nvGraphicFramePr>
        <p:xfrm>
          <a:off x="2128526" y="5152476"/>
          <a:ext cx="16351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46" name="Equation" r:id="rId17" imgW="698400" imgH="253800" progId="Equation.DSMT4">
                  <p:embed/>
                </p:oleObj>
              </mc:Choice>
              <mc:Fallback>
                <p:oleObj name="Equation" r:id="rId17" imgW="698400" imgH="2538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BABD28B4-6C13-4EDC-B757-2FBC49C680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526" y="5152476"/>
                        <a:ext cx="1635125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左大括号 38">
            <a:extLst>
              <a:ext uri="{FF2B5EF4-FFF2-40B4-BE49-F238E27FC236}">
                <a16:creationId xmlns:a16="http://schemas.microsoft.com/office/drawing/2014/main" id="{2E7B32E2-354E-4141-A2AA-6B9A97D6D14E}"/>
              </a:ext>
            </a:extLst>
          </p:cNvPr>
          <p:cNvSpPr/>
          <p:nvPr/>
        </p:nvSpPr>
        <p:spPr>
          <a:xfrm>
            <a:off x="1882665" y="4397729"/>
            <a:ext cx="213544" cy="124106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5E121022-4D3C-4C5D-98F1-7D2FD33C8AC8}"/>
              </a:ext>
            </a:extLst>
          </p:cNvPr>
          <p:cNvSpPr/>
          <p:nvPr/>
        </p:nvSpPr>
        <p:spPr>
          <a:xfrm>
            <a:off x="4185218" y="4829132"/>
            <a:ext cx="457200" cy="37826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E360E4B2-5081-4630-AF57-670B694E00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540960"/>
              </p:ext>
            </p:extLst>
          </p:nvPr>
        </p:nvGraphicFramePr>
        <p:xfrm>
          <a:off x="5063985" y="4526241"/>
          <a:ext cx="187166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47" name="Equation" r:id="rId19" imgW="799920" imgH="431640" progId="Equation.DSMT4">
                  <p:embed/>
                </p:oleObj>
              </mc:Choice>
              <mc:Fallback>
                <p:oleObj name="Equation" r:id="rId19" imgW="799920" imgH="431640" progId="Equation.DSMT4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7CE3CD4A-41AF-4644-8CC4-4C2FEACE78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3985" y="4526241"/>
                        <a:ext cx="1871662" cy="1009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本框 41">
            <a:extLst>
              <a:ext uri="{FF2B5EF4-FFF2-40B4-BE49-F238E27FC236}">
                <a16:creationId xmlns:a16="http://schemas.microsoft.com/office/drawing/2014/main" id="{33E98418-846D-45E6-8F34-138E8077E4CF}"/>
              </a:ext>
            </a:extLst>
          </p:cNvPr>
          <p:cNvSpPr txBox="1"/>
          <p:nvPr/>
        </p:nvSpPr>
        <p:spPr>
          <a:xfrm>
            <a:off x="4989459" y="5636983"/>
            <a:ext cx="3065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静磁场标势泊松方程</a:t>
            </a:r>
          </a:p>
        </p:txBody>
      </p:sp>
    </p:spTree>
    <p:extLst>
      <p:ext uri="{BB962C8B-B14F-4D97-AF65-F5344CB8AC3E}">
        <p14:creationId xmlns:p14="http://schemas.microsoft.com/office/powerpoint/2010/main" val="74256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）假想磁荷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CA3C14-8035-4182-853E-79926CEA8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132" y="1773820"/>
            <a:ext cx="7499735" cy="38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7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）静电场与静磁场标势对比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6E352C-CE8D-4360-B3FC-7B1F6900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30" y="1738450"/>
            <a:ext cx="9455023" cy="425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0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）静电场与静磁场标势对比</a:t>
            </a:r>
            <a:endParaRPr lang="en-US" altLang="zh-CN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AE7AFC-AD2B-4DDD-BFB8-6E0151CA0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399" y="1771533"/>
            <a:ext cx="8939201" cy="41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CBDEE1B-7494-43E1-BE23-AA02966E1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676" y="455352"/>
            <a:ext cx="3928010" cy="197997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）静磁场标势拉普拉斯方程求解</a:t>
            </a:r>
            <a:endParaRPr lang="en-US" altLang="zh-CN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2AC1A2-718E-403B-B8A6-C59BD844B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750" y="1685494"/>
            <a:ext cx="6058211" cy="4191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FFFA36-7E59-46C5-9F61-1C987CAE588E}"/>
              </a:ext>
            </a:extLst>
          </p:cNvPr>
          <p:cNvSpPr txBox="1"/>
          <p:nvPr/>
        </p:nvSpPr>
        <p:spPr>
          <a:xfrm>
            <a:off x="1420420" y="1675504"/>
            <a:ext cx="63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例</a:t>
            </a:r>
            <a:endParaRPr lang="en-US" altLang="zh-CN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A86D64-8AC3-445F-8E81-4B5F9D7BDCD2}"/>
              </a:ext>
            </a:extLst>
          </p:cNvPr>
          <p:cNvSpPr txBox="1"/>
          <p:nvPr/>
        </p:nvSpPr>
        <p:spPr>
          <a:xfrm>
            <a:off x="1905750" y="2867891"/>
            <a:ext cx="2750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球内无自由电流</a:t>
            </a:r>
            <a:endParaRPr lang="en-US" altLang="zh-CN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36705D-8161-4608-986B-9659149449E1}"/>
              </a:ext>
            </a:extLst>
          </p:cNvPr>
          <p:cNvSpPr txBox="1"/>
          <p:nvPr/>
        </p:nvSpPr>
        <p:spPr>
          <a:xfrm>
            <a:off x="1905750" y="2318616"/>
            <a:ext cx="3011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球外真空无自由电流</a:t>
            </a:r>
            <a:endParaRPr lang="en-US" altLang="zh-CN" sz="2400" b="1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241AC47-E39C-4A89-8147-1F7CC80771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2404" y="2794718"/>
          <a:ext cx="24415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6" name="Equation" r:id="rId5" imgW="1130040" imgH="253800" progId="Equation.DSMT4">
                  <p:embed/>
                </p:oleObj>
              </mc:Choice>
              <mc:Fallback>
                <p:oleObj name="Equation" r:id="rId5" imgW="1130040" imgH="2538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241AC47-E39C-4A89-8147-1F7CC80771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2404" y="2794718"/>
                        <a:ext cx="2441575" cy="549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227FAC0-B9A3-4341-9BF3-614844AD4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4855" y="2252586"/>
          <a:ext cx="13366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7" name="Equation" r:id="rId7" imgW="571320" imgH="253800" progId="Equation.DSMT4">
                  <p:embed/>
                </p:oleObj>
              </mc:Choice>
              <mc:Fallback>
                <p:oleObj name="Equation" r:id="rId7" imgW="571320" imgH="2538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3227FAC0-B9A3-4341-9BF3-614844AD42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4855" y="2252586"/>
                        <a:ext cx="1336675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99ED211-3E61-4E8F-A033-2144C76606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3614" y="2735831"/>
          <a:ext cx="1397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8" name="Equation" r:id="rId9" imgW="596880" imgH="253800" progId="Equation.DSMT4">
                  <p:embed/>
                </p:oleObj>
              </mc:Choice>
              <mc:Fallback>
                <p:oleObj name="Equation" r:id="rId9" imgW="596880" imgH="2538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C99ED211-3E61-4E8F-A033-2144C76606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614" y="2735831"/>
                        <a:ext cx="1397000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F3578C21-2697-44B4-8EED-B8AA1EE186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8976" y="3441170"/>
            <a:ext cx="6444638" cy="63515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7140452-E86C-421C-9A3E-2E75B86662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8698" y="4131336"/>
            <a:ext cx="4178922" cy="14216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33C9843-7D1D-4648-911A-A7D10E3DBA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10548" y="3788436"/>
            <a:ext cx="2019404" cy="4889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113E25B-0DEA-4324-8D50-4051826F1B96}"/>
              </a:ext>
            </a:extLst>
          </p:cNvPr>
          <p:cNvSpPr txBox="1"/>
          <p:nvPr/>
        </p:nvSpPr>
        <p:spPr>
          <a:xfrm>
            <a:off x="7239685" y="3364692"/>
            <a:ext cx="144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边界条件</a:t>
            </a:r>
            <a:endParaRPr lang="en-US" altLang="zh-CN" sz="2400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C562E8B-0089-4234-9D9B-55668A64AB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10548" y="4422677"/>
            <a:ext cx="2609984" cy="3873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4459DD5-3518-4ADA-869D-F928D96545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78535" y="4955313"/>
            <a:ext cx="4146763" cy="977950"/>
          </a:xfrm>
          <a:prstGeom prst="rect">
            <a:avLst/>
          </a:prstGeom>
        </p:spPr>
      </p:pic>
      <p:sp>
        <p:nvSpPr>
          <p:cNvPr id="17" name="左大括号 16">
            <a:extLst>
              <a:ext uri="{FF2B5EF4-FFF2-40B4-BE49-F238E27FC236}">
                <a16:creationId xmlns:a16="http://schemas.microsoft.com/office/drawing/2014/main" id="{F81C20AD-F7A6-47A5-8462-0907B0DAFD94}"/>
              </a:ext>
            </a:extLst>
          </p:cNvPr>
          <p:cNvSpPr/>
          <p:nvPr/>
        </p:nvSpPr>
        <p:spPr>
          <a:xfrm>
            <a:off x="7414105" y="3919704"/>
            <a:ext cx="125902" cy="190034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56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CBDEE1B-7494-43E1-BE23-AA02966E1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676" y="455352"/>
            <a:ext cx="3928010" cy="197997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）静磁场标势拉普拉斯方程求解</a:t>
            </a:r>
            <a:endParaRPr lang="en-US" altLang="zh-CN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2AC1A2-718E-403B-B8A6-C59BD844B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750" y="1685494"/>
            <a:ext cx="6058211" cy="41912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FFFA36-7E59-46C5-9F61-1C987CAE588E}"/>
              </a:ext>
            </a:extLst>
          </p:cNvPr>
          <p:cNvSpPr txBox="1"/>
          <p:nvPr/>
        </p:nvSpPr>
        <p:spPr>
          <a:xfrm>
            <a:off x="1420420" y="1675504"/>
            <a:ext cx="63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例</a:t>
            </a:r>
            <a:endParaRPr lang="en-US" altLang="zh-CN" sz="24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7140452-E86C-421C-9A3E-2E75B8666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20" y="2173910"/>
            <a:ext cx="4178922" cy="14216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33C9843-7D1D-4648-911A-A7D10E3DB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1283" y="3998542"/>
            <a:ext cx="2019404" cy="4889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113E25B-0DEA-4324-8D50-4051826F1B96}"/>
              </a:ext>
            </a:extLst>
          </p:cNvPr>
          <p:cNvSpPr txBox="1"/>
          <p:nvPr/>
        </p:nvSpPr>
        <p:spPr>
          <a:xfrm>
            <a:off x="1420420" y="3574798"/>
            <a:ext cx="144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边界条件</a:t>
            </a:r>
            <a:endParaRPr lang="en-US" altLang="zh-CN" sz="2400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C562E8B-0089-4234-9D9B-55668A64AB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1283" y="4632783"/>
            <a:ext cx="2609984" cy="3873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4459DD5-3518-4ADA-869D-F928D96545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9270" y="5165419"/>
            <a:ext cx="4146763" cy="977950"/>
          </a:xfrm>
          <a:prstGeom prst="rect">
            <a:avLst/>
          </a:prstGeom>
        </p:spPr>
      </p:pic>
      <p:sp>
        <p:nvSpPr>
          <p:cNvPr id="17" name="左大括号 16">
            <a:extLst>
              <a:ext uri="{FF2B5EF4-FFF2-40B4-BE49-F238E27FC236}">
                <a16:creationId xmlns:a16="http://schemas.microsoft.com/office/drawing/2014/main" id="{F81C20AD-F7A6-47A5-8462-0907B0DAFD94}"/>
              </a:ext>
            </a:extLst>
          </p:cNvPr>
          <p:cNvSpPr/>
          <p:nvPr/>
        </p:nvSpPr>
        <p:spPr>
          <a:xfrm>
            <a:off x="1594840" y="4129810"/>
            <a:ext cx="125902" cy="190034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6855CCB-9C56-4FB9-87F5-A6F25AD385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6710" y="2515036"/>
            <a:ext cx="4695064" cy="345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11090</TotalTime>
  <Words>138</Words>
  <Application>Microsoft Office PowerPoint</Application>
  <PresentationFormat>宽屏</PresentationFormat>
  <Paragraphs>32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Arial</vt:lpstr>
      <vt:lpstr>Wingdings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Yi</dc:creator>
  <cp:lastModifiedBy>刘 Yi</cp:lastModifiedBy>
  <cp:revision>515</cp:revision>
  <dcterms:created xsi:type="dcterms:W3CDTF">2020-02-17T08:29:38Z</dcterms:created>
  <dcterms:modified xsi:type="dcterms:W3CDTF">2020-04-20T04:28:15Z</dcterms:modified>
</cp:coreProperties>
</file>