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366" r:id="rId3"/>
    <p:sldId id="393" r:id="rId4"/>
    <p:sldId id="352" r:id="rId5"/>
    <p:sldId id="394" r:id="rId6"/>
    <p:sldId id="395" r:id="rId7"/>
    <p:sldId id="354" r:id="rId8"/>
    <p:sldId id="396" r:id="rId9"/>
    <p:sldId id="397" r:id="rId10"/>
    <p:sldId id="398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42" autoAdjust="0"/>
    <p:restoredTop sz="96305" autoAdjust="0"/>
  </p:normalViewPr>
  <p:slideViewPr>
    <p:cSldViewPr snapToGrid="0">
      <p:cViewPr varScale="1">
        <p:scale>
          <a:sx n="88" d="100"/>
          <a:sy n="88" d="100"/>
        </p:scale>
        <p:origin x="44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Relationship Id="rId4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4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1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4" Type="http://schemas.openxmlformats.org/officeDocument/2006/relationships/image" Target="../media/image20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image" Target="../media/image26.wmf"/><Relationship Id="rId7" Type="http://schemas.openxmlformats.org/officeDocument/2006/relationships/image" Target="../media/image30.wmf"/><Relationship Id="rId2" Type="http://schemas.openxmlformats.org/officeDocument/2006/relationships/image" Target="../media/image25.wmf"/><Relationship Id="rId1" Type="http://schemas.openxmlformats.org/officeDocument/2006/relationships/image" Target="../media/image23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0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00470C-5D16-4850-9210-FEAA4E1E7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27E6748-BB4D-4BD7-9FBA-E2D0D97D3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CEBC02-7C24-412C-9027-10C00A076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E4A9AD-2C3A-4409-803B-74E406357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335098-3D97-462B-AEAF-EF9A08522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9894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1699FB-7FD0-4AD7-9F3C-D993AE273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6845184-FA45-4ADB-9A63-A3DA0FC33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602579-862C-412B-9EED-FC35B34D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77E344-747A-4C75-BADE-7B57B0A8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4C5C46-0380-4CFD-B8C0-0F0B1A267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73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AEE26C2-CFB1-4DBA-B902-A814F7A48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CE213BC-4B88-40D7-AE05-BFE37515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BB5E3E-815E-4F00-8AB5-B25900FC1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3C4789-90FC-48AD-8597-DF50B847B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9991D8-A605-4ADC-9806-A37BB6179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657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7D4AC9-82DF-43C0-A8EB-2B5A2F78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25816C-680C-468A-8036-18FBDEA8B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473EC1-38EA-40F0-9FEC-79C3DB9D6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FEFCE0-0F4B-45A8-837B-F9F1D1BF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8998AF-6D8E-4C51-A1DC-3364B698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234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BA561-A9AC-4FBB-85F4-CC689D744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103D68F-D992-4B17-9531-0866970C1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4C1A7-7A5E-4605-8809-A961BBE8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C6D00-DFB1-4D03-96E3-D5B55A9E2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8C612-08A2-43FA-882D-51FBB6F06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123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224E3D-0E61-4804-BEB0-5CC984A77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23EC52-E807-43BE-9CCB-6D43637677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ED0F6D-0C15-4E1F-BE8D-EB3647CA9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164A3A-DB34-493E-A684-88546CCDC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76F559-BE5B-473D-A4B5-FEE504C8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B863CE-A7CC-4FE5-BD60-D9895D1F1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91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5936D-F53F-44AC-A836-D98246BB4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1A2B99-BB17-4F9E-810A-D440D507F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2854E13-9F79-4FC9-90D5-832A9AFF2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4D0AE4-E312-466A-B21D-9FDF7F795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552FAA8-91D3-4BCB-B44B-21FD573FC6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2F77BA-0881-4FEB-9BFE-AE5D6F9A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7B86B2C-A9C9-40B3-B3FA-27F3A0275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897441-15DF-4DF4-81BE-ECD2AFBC1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24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82CF8A-A7AE-4F6C-9458-F1F1C5C5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C686DB8-6C5B-4A01-BB24-C7744009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F9591E-2539-4EF5-AE70-3DACE04EF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7E2B5F3-F599-4FEF-AF70-B56A79323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4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B92A2DF-60A2-4A26-9959-8B887B1BE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9813DF4-12C1-47B1-9D9B-D96EA8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A55695-3645-4675-9FFB-B78FCBF6B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1770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BD0911-20A8-49F9-8252-1EAC874F4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778261-658A-446E-AFF9-2A6DC6518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AB6DA0-F036-4952-9A4F-EDFF6753AF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FC2B35B-9F0E-45C6-B2D8-36ADEB950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349615-D06E-46F1-ABB0-6F9A78045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5D2107-0AD7-4FB4-9BFE-3C87458CE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375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6A6EB4-7415-4B05-BA1E-BF54718E7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6C884E8-24B2-44FC-8847-D5193675F6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B7CC42-34E4-4AE9-A542-F42AFC2F4B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0E3FB79-D7D7-48A3-BF3F-C4F81E297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C2BC2EF-52D1-43A6-B3F5-E8DA50F1E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96EE76-0FBF-4181-87F3-EC63C22CA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791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D8178B3-785E-4227-9C9F-46ACBA2D3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881643D-FB3E-47AD-8B08-AAAC9BB5E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C354DF-2BB4-4E13-87CE-32A2DB6A48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640F5-5914-4C01-B895-CEC53455A3E3}" type="datetimeFigureOut">
              <a:rPr lang="zh-CN" altLang="en-US" smtClean="0"/>
              <a:t>2020/5/18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70F51E-3665-4F7B-9F2D-5F6F6D2F4C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8FE510-2EED-404E-BA66-C10C217804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AD496-645C-42C8-84D4-18E3E75358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917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9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8.wmf"/><Relationship Id="rId5" Type="http://schemas.openxmlformats.org/officeDocument/2006/relationships/image" Target="../media/image5.wmf"/><Relationship Id="rId10" Type="http://schemas.openxmlformats.org/officeDocument/2006/relationships/oleObject" Target="../embeddings/oleObject7.bin"/><Relationship Id="rId4" Type="http://schemas.openxmlformats.org/officeDocument/2006/relationships/oleObject" Target="../embeddings/oleObject4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oleObject" Target="../embeddings/oleObject8.bin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3.wmf"/><Relationship Id="rId5" Type="http://schemas.openxmlformats.org/officeDocument/2006/relationships/image" Target="../media/image4.png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0.wmf"/><Relationship Id="rId9" Type="http://schemas.openxmlformats.org/officeDocument/2006/relationships/image" Target="../media/image12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4.png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6.wmf"/><Relationship Id="rId5" Type="http://schemas.openxmlformats.org/officeDocument/2006/relationships/image" Target="../media/image11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23.wmf"/><Relationship Id="rId3" Type="http://schemas.openxmlformats.org/officeDocument/2006/relationships/image" Target="../media/image4.png"/><Relationship Id="rId7" Type="http://schemas.openxmlformats.org/officeDocument/2006/relationships/image" Target="../media/image18.wmf"/><Relationship Id="rId12" Type="http://schemas.openxmlformats.org/officeDocument/2006/relationships/image" Target="../media/image24.png"/><Relationship Id="rId17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22.wmf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5" Type="http://schemas.openxmlformats.org/officeDocument/2006/relationships/oleObject" Target="../embeddings/oleObject21.bin"/><Relationship Id="rId10" Type="http://schemas.openxmlformats.org/officeDocument/2006/relationships/oleObject" Target="../embeddings/oleObject19.bin"/><Relationship Id="rId4" Type="http://schemas.openxmlformats.org/officeDocument/2006/relationships/oleObject" Target="../embeddings/oleObject16.bin"/><Relationship Id="rId9" Type="http://schemas.openxmlformats.org/officeDocument/2006/relationships/image" Target="../media/image19.wmf"/><Relationship Id="rId14" Type="http://schemas.openxmlformats.org/officeDocument/2006/relationships/image" Target="../media/image21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13" Type="http://schemas.openxmlformats.org/officeDocument/2006/relationships/oleObject" Target="../embeddings/oleObject28.bin"/><Relationship Id="rId18" Type="http://schemas.openxmlformats.org/officeDocument/2006/relationships/image" Target="../media/image31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28.wmf"/><Relationship Id="rId17" Type="http://schemas.openxmlformats.org/officeDocument/2006/relationships/oleObject" Target="../embeddings/oleObject30.bin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30.wmf"/><Relationship Id="rId20" Type="http://schemas.openxmlformats.org/officeDocument/2006/relationships/image" Target="../media/image33.png"/><Relationship Id="rId1" Type="http://schemas.openxmlformats.org/officeDocument/2006/relationships/vmlDrawing" Target="../drawings/vmlDrawing6.vml"/><Relationship Id="rId6" Type="http://schemas.openxmlformats.org/officeDocument/2006/relationships/image" Target="../media/image25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5" Type="http://schemas.openxmlformats.org/officeDocument/2006/relationships/oleObject" Target="../embeddings/oleObject29.bin"/><Relationship Id="rId10" Type="http://schemas.openxmlformats.org/officeDocument/2006/relationships/image" Target="../media/image27.wmf"/><Relationship Id="rId19" Type="http://schemas.openxmlformats.org/officeDocument/2006/relationships/image" Target="../media/image32.png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6.bin"/><Relationship Id="rId14" Type="http://schemas.openxmlformats.org/officeDocument/2006/relationships/image" Target="../media/image2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2.bin"/><Relationship Id="rId5" Type="http://schemas.openxmlformats.org/officeDocument/2006/relationships/image" Target="../media/image34.wmf"/><Relationship Id="rId4" Type="http://schemas.openxmlformats.org/officeDocument/2006/relationships/oleObject" Target="../embeddings/oleObject31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41.png"/><Relationship Id="rId7" Type="http://schemas.openxmlformats.org/officeDocument/2006/relationships/image" Target="../media/image3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7F6B11F-22C8-4E87-8853-90CFBF9C9116}"/>
              </a:ext>
            </a:extLst>
          </p:cNvPr>
          <p:cNvSpPr txBox="1"/>
          <p:nvPr/>
        </p:nvSpPr>
        <p:spPr>
          <a:xfrm>
            <a:off x="3721798" y="2214965"/>
            <a:ext cx="47484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/>
              <a:t>3.3 </a:t>
            </a:r>
            <a:r>
              <a:rPr lang="zh-CN" altLang="en-US" sz="5400" b="1" dirty="0"/>
              <a:t>磁多极矩</a:t>
            </a:r>
          </a:p>
        </p:txBody>
      </p:sp>
    </p:spTree>
    <p:extLst>
      <p:ext uri="{BB962C8B-B14F-4D97-AF65-F5344CB8AC3E}">
        <p14:creationId xmlns:p14="http://schemas.microsoft.com/office/powerpoint/2010/main" val="2254047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7549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6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小区域内电流分布在外磁场中的能量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230E8D8-C446-4972-B40A-05919815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43" y="1923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73E5AD-EEB3-484D-B5DD-8F17D8F65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8522" y="1688262"/>
            <a:ext cx="1878278" cy="60744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9BC2F274-E5DD-4440-868A-1E286E63B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950" y="1832227"/>
            <a:ext cx="3556565" cy="31951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C110CCD-1F24-4FCF-8ADE-C812896C4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151" y="2664751"/>
            <a:ext cx="3748042" cy="35932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6F385D2-5781-483C-96AD-9AA77EF69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3409" y="2556284"/>
            <a:ext cx="3744877" cy="67118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07082D-685F-4468-B3E9-F03784B732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86472" y="3308485"/>
            <a:ext cx="7041441" cy="77850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67C9836-F2CD-43B8-9A0B-A81DED4E833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38694" y="4288953"/>
            <a:ext cx="5737642" cy="145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624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）磁矢势的多极展开</a:t>
            </a:r>
            <a:endParaRPr lang="en-US" altLang="zh-CN" sz="2400" b="1" dirty="0"/>
          </a:p>
        </p:txBody>
      </p:sp>
      <p:graphicFrame>
        <p:nvGraphicFramePr>
          <p:cNvPr id="18" name="对象 17">
            <a:extLst>
              <a:ext uri="{FF2B5EF4-FFF2-40B4-BE49-F238E27FC236}">
                <a16:creationId xmlns:a16="http://schemas.microsoft.com/office/drawing/2014/main" id="{1ED508F9-37DC-4938-AD97-033A9545744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127693"/>
              </p:ext>
            </p:extLst>
          </p:nvPr>
        </p:nvGraphicFramePr>
        <p:xfrm>
          <a:off x="2100394" y="4101906"/>
          <a:ext cx="2949575" cy="849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54" name="Equation" r:id="rId3" imgW="1498320" imgH="431640" progId="Equation.DSMT4">
                  <p:embed/>
                </p:oleObj>
              </mc:Choice>
              <mc:Fallback>
                <p:oleObj name="Equation" r:id="rId3" imgW="1498320" imgH="4316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38E4482-5D64-4DA2-B25B-3FD078A56A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394" y="4101906"/>
                        <a:ext cx="2949575" cy="8493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374BDF32-0686-4045-8FB1-1991DADFE614}"/>
              </a:ext>
            </a:extLst>
          </p:cNvPr>
          <p:cNvSpPr txBox="1"/>
          <p:nvPr/>
        </p:nvSpPr>
        <p:spPr>
          <a:xfrm>
            <a:off x="1615493" y="1783883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适用条件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883A5FF4-62B5-4EB3-8DA1-028E842BFB94}"/>
              </a:ext>
            </a:extLst>
          </p:cNvPr>
          <p:cNvSpPr txBox="1"/>
          <p:nvPr/>
        </p:nvSpPr>
        <p:spPr>
          <a:xfrm>
            <a:off x="1756452" y="2523068"/>
            <a:ext cx="51835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电流分布的区域非常小，待求解场点距离电流分布区域非常远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1F71583-B16C-4582-98BD-25E634E4C8E6}"/>
              </a:ext>
            </a:extLst>
          </p:cNvPr>
          <p:cNvSpPr txBox="1"/>
          <p:nvPr/>
        </p:nvSpPr>
        <p:spPr>
          <a:xfrm>
            <a:off x="1615493" y="3538352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电势积分形式</a:t>
            </a:r>
          </a:p>
        </p:txBody>
      </p:sp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42FB5643-7577-4DAE-9D87-593F70FE3B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464113"/>
              </p:ext>
            </p:extLst>
          </p:nvPr>
        </p:nvGraphicFramePr>
        <p:xfrm>
          <a:off x="2100394" y="5224888"/>
          <a:ext cx="2409825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55" name="Equation" r:id="rId5" imgW="1117440" imgH="279360" progId="Equation.DSMT4">
                  <p:embed/>
                </p:oleObj>
              </mc:Choice>
              <mc:Fallback>
                <p:oleObj name="Equation" r:id="rId5" imgW="1117440" imgH="279360" progId="Equation.DSMT4">
                  <p:embed/>
                  <p:pic>
                    <p:nvPicPr>
                      <p:cNvPr id="37" name="对象 36">
                        <a:extLst>
                          <a:ext uri="{FF2B5EF4-FFF2-40B4-BE49-F238E27FC236}">
                            <a16:creationId xmlns:a16="http://schemas.microsoft.com/office/drawing/2014/main" id="{754AC774-0EE1-466A-93F6-E2AAD505AE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394" y="5224888"/>
                        <a:ext cx="2409825" cy="603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>
            <a:extLst>
              <a:ext uri="{FF2B5EF4-FFF2-40B4-BE49-F238E27FC236}">
                <a16:creationId xmlns:a16="http://schemas.microsoft.com/office/drawing/2014/main" id="{AF4BB8D4-600F-4002-8871-1EC14E5B5B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5448110"/>
              </p:ext>
            </p:extLst>
          </p:nvPr>
        </p:nvGraphicFramePr>
        <p:xfrm>
          <a:off x="2100394" y="5946861"/>
          <a:ext cx="4710113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856" name="Equation" r:id="rId7" imgW="2184120" imgH="330120" progId="Equation.DSMT4">
                  <p:embed/>
                </p:oleObj>
              </mc:Choice>
              <mc:Fallback>
                <p:oleObj name="Equation" r:id="rId7" imgW="2184120" imgH="330120" progId="Equation.DSMT4">
                  <p:embed/>
                  <p:pic>
                    <p:nvPicPr>
                      <p:cNvPr id="38" name="对象 37">
                        <a:extLst>
                          <a:ext uri="{FF2B5EF4-FFF2-40B4-BE49-F238E27FC236}">
                            <a16:creationId xmlns:a16="http://schemas.microsoft.com/office/drawing/2014/main" id="{3A6CB365-DAA8-4589-BAB7-24A0EC8E13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00394" y="5946861"/>
                        <a:ext cx="4710113" cy="7127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87838089-0236-42AC-8D40-199CA0B645AF}"/>
              </a:ext>
            </a:extLst>
          </p:cNvPr>
          <p:cNvGrpSpPr/>
          <p:nvPr/>
        </p:nvGrpSpPr>
        <p:grpSpPr>
          <a:xfrm>
            <a:off x="7895290" y="1086071"/>
            <a:ext cx="3377032" cy="2414621"/>
            <a:chOff x="7844490" y="1214505"/>
            <a:chExt cx="3377032" cy="2414621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C492561-AED3-4402-877F-8F021ED125C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844490" y="1214505"/>
              <a:ext cx="3377032" cy="2414621"/>
            </a:xfrm>
            <a:prstGeom prst="rect">
              <a:avLst/>
            </a:prstGeom>
          </p:spPr>
        </p:pic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51EE936-8681-459E-9209-99F22C64533E}"/>
                </a:ext>
              </a:extLst>
            </p:cNvPr>
            <p:cNvSpPr/>
            <p:nvPr/>
          </p:nvSpPr>
          <p:spPr>
            <a:xfrm>
              <a:off x="7851747" y="1886857"/>
              <a:ext cx="341567" cy="119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7609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>
            <a:extLst>
              <a:ext uri="{FF2B5EF4-FFF2-40B4-BE49-F238E27FC236}">
                <a16:creationId xmlns:a16="http://schemas.microsoft.com/office/drawing/2014/main" id="{00B81E36-220C-4FC2-A2F6-4A07936DCA82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）磁矢势的多极展开</a:t>
            </a:r>
            <a:endParaRPr lang="en-US" altLang="zh-CN" sz="2400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2ED36DE-24C0-4D93-9750-B8AC3EE39B8C}"/>
              </a:ext>
            </a:extLst>
          </p:cNvPr>
          <p:cNvSpPr txBox="1"/>
          <p:nvPr/>
        </p:nvSpPr>
        <p:spPr>
          <a:xfrm>
            <a:off x="1584501" y="1553599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泰勒展开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54CFEE3F-E0BE-44A8-A725-2C0600121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335" y="1934033"/>
            <a:ext cx="6989685" cy="911698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4770DCF-8691-4A1C-9688-1374EF77A4D2}"/>
              </a:ext>
            </a:extLst>
          </p:cNvPr>
          <p:cNvSpPr txBox="1"/>
          <p:nvPr/>
        </p:nvSpPr>
        <p:spPr>
          <a:xfrm>
            <a:off x="1533374" y="2845731"/>
            <a:ext cx="3763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电势的多极展开过程</a:t>
            </a: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541CEED6-7D69-4D5A-9CD3-9E58276ECD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5438600"/>
              </p:ext>
            </p:extLst>
          </p:nvPr>
        </p:nvGraphicFramePr>
        <p:xfrm>
          <a:off x="1667006" y="3332547"/>
          <a:ext cx="2082800" cy="960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2" name="Equation" r:id="rId4" imgW="965160" imgH="444240" progId="Equation.DSMT4">
                  <p:embed/>
                </p:oleObj>
              </mc:Choice>
              <mc:Fallback>
                <p:oleObj name="Equation" r:id="rId4" imgW="965160" imgH="444240" progId="Equation.DSMT4">
                  <p:embed/>
                  <p:pic>
                    <p:nvPicPr>
                      <p:cNvPr id="17" name="对象 16">
                        <a:extLst>
                          <a:ext uri="{FF2B5EF4-FFF2-40B4-BE49-F238E27FC236}">
                            <a16:creationId xmlns:a16="http://schemas.microsoft.com/office/drawing/2014/main" id="{A988FE33-DFB1-4114-9970-F71AB11C02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006" y="3332547"/>
                        <a:ext cx="2082800" cy="9604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BE5F8B91-BF94-438E-BDE4-FEB283B3BC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1191056"/>
              </p:ext>
            </p:extLst>
          </p:nvPr>
        </p:nvGraphicFramePr>
        <p:xfrm>
          <a:off x="4069120" y="3383533"/>
          <a:ext cx="3070225" cy="960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3" name="Equation" r:id="rId6" imgW="1422360" imgH="444240" progId="Equation.DSMT4">
                  <p:embed/>
                </p:oleObj>
              </mc:Choice>
              <mc:Fallback>
                <p:oleObj name="Equation" r:id="rId6" imgW="1422360" imgH="444240" progId="Equation.DSMT4">
                  <p:embed/>
                  <p:pic>
                    <p:nvPicPr>
                      <p:cNvPr id="18" name="对象 17">
                        <a:extLst>
                          <a:ext uri="{FF2B5EF4-FFF2-40B4-BE49-F238E27FC236}">
                            <a16:creationId xmlns:a16="http://schemas.microsoft.com/office/drawing/2014/main" id="{AB01E22C-FBAE-44BE-9715-5A8BC1780A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9120" y="3383533"/>
                        <a:ext cx="3070225" cy="9604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对象 16">
            <a:extLst>
              <a:ext uri="{FF2B5EF4-FFF2-40B4-BE49-F238E27FC236}">
                <a16:creationId xmlns:a16="http://schemas.microsoft.com/office/drawing/2014/main" id="{D271FF83-DB2A-4AB8-9743-B7420C0967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1751817"/>
              </p:ext>
            </p:extLst>
          </p:nvPr>
        </p:nvGraphicFramePr>
        <p:xfrm>
          <a:off x="1667006" y="4362524"/>
          <a:ext cx="44132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4" name="Equation" r:id="rId8" imgW="2044440" imgH="393480" progId="Equation.DSMT4">
                  <p:embed/>
                </p:oleObj>
              </mc:Choice>
              <mc:Fallback>
                <p:oleObj name="Equation" r:id="rId8" imgW="2044440" imgH="393480" progId="Equation.DSMT4">
                  <p:embed/>
                  <p:pic>
                    <p:nvPicPr>
                      <p:cNvPr id="19" name="对象 18">
                        <a:extLst>
                          <a:ext uri="{FF2B5EF4-FFF2-40B4-BE49-F238E27FC236}">
                            <a16:creationId xmlns:a16="http://schemas.microsoft.com/office/drawing/2014/main" id="{6AFE5CCE-2321-4B02-A440-3ABBFCCBFF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7006" y="4362524"/>
                        <a:ext cx="4413250" cy="85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F50B0965-DBE4-4050-873E-9667718A4B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2065150"/>
              </p:ext>
            </p:extLst>
          </p:nvPr>
        </p:nvGraphicFramePr>
        <p:xfrm>
          <a:off x="1584325" y="5334000"/>
          <a:ext cx="9729788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45" name="Equation" r:id="rId10" imgW="4508280" imgH="457200" progId="Equation.DSMT4">
                  <p:embed/>
                </p:oleObj>
              </mc:Choice>
              <mc:Fallback>
                <p:oleObj name="Equation" r:id="rId10" imgW="4508280" imgH="45720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CC8B7E1B-F950-4BB8-840A-E38AD8F98D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5334000"/>
                        <a:ext cx="9729788" cy="9890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880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79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）磁矢势多极展开各项的物理意义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8F47CE-107F-4508-AD8C-155557D63AE7}"/>
              </a:ext>
            </a:extLst>
          </p:cNvPr>
          <p:cNvSpPr txBox="1"/>
          <p:nvPr/>
        </p:nvSpPr>
        <p:spPr>
          <a:xfrm>
            <a:off x="1108362" y="2685240"/>
            <a:ext cx="178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第一项</a:t>
            </a:r>
          </a:p>
        </p:txBody>
      </p:sp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868AE62E-303A-46B1-8EEE-36961209F1D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7071699"/>
              </p:ext>
            </p:extLst>
          </p:nvPr>
        </p:nvGraphicFramePr>
        <p:xfrm>
          <a:off x="1258888" y="3197225"/>
          <a:ext cx="658177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8" name="Equation" r:id="rId3" imgW="3047760" imgH="431640" progId="Equation.DSMT4">
                  <p:embed/>
                </p:oleObj>
              </mc:Choice>
              <mc:Fallback>
                <p:oleObj name="Equation" r:id="rId3" imgW="3047760" imgH="43164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68AE62E-303A-46B1-8EEE-36961209F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197225"/>
                        <a:ext cx="6581775" cy="933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739859-3EEE-4052-A774-EE1EE6D9094A}"/>
              </a:ext>
            </a:extLst>
          </p:cNvPr>
          <p:cNvGrpSpPr/>
          <p:nvPr/>
        </p:nvGrpSpPr>
        <p:grpSpPr>
          <a:xfrm>
            <a:off x="8654697" y="876467"/>
            <a:ext cx="3377032" cy="2414621"/>
            <a:chOff x="7844490" y="1214505"/>
            <a:chExt cx="3377032" cy="241462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9219E9D-FC7E-4F0B-9D3F-08E5D9293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44490" y="1214505"/>
              <a:ext cx="3377032" cy="2414621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556045-4B89-409C-8AC8-B593377FF135}"/>
                </a:ext>
              </a:extLst>
            </p:cNvPr>
            <p:cNvSpPr/>
            <p:nvPr/>
          </p:nvSpPr>
          <p:spPr>
            <a:xfrm>
              <a:off x="7851747" y="1886857"/>
              <a:ext cx="341567" cy="119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3E43D00-13EA-4BC6-8496-C1E98E32B9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257839"/>
              </p:ext>
            </p:extLst>
          </p:nvPr>
        </p:nvGraphicFramePr>
        <p:xfrm>
          <a:off x="1147182" y="1578890"/>
          <a:ext cx="72898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9" name="Equation" r:id="rId6" imgW="3377880" imgH="431640" progId="Equation.DSMT4">
                  <p:embed/>
                </p:oleObj>
              </mc:Choice>
              <mc:Fallback>
                <p:oleObj name="Equation" r:id="rId6" imgW="337788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50B0965-DBE4-4050-873E-9667718A4B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82" y="1578890"/>
                        <a:ext cx="7289800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文本框 29">
            <a:extLst>
              <a:ext uri="{FF2B5EF4-FFF2-40B4-BE49-F238E27FC236}">
                <a16:creationId xmlns:a16="http://schemas.microsoft.com/office/drawing/2014/main" id="{7EF961E6-E96C-443B-8BBF-61553B53CDC6}"/>
              </a:ext>
            </a:extLst>
          </p:cNvPr>
          <p:cNvSpPr txBox="1"/>
          <p:nvPr/>
        </p:nvSpPr>
        <p:spPr>
          <a:xfrm>
            <a:off x="1258888" y="4180995"/>
            <a:ext cx="8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静磁场，电流恒定，可以把电流分为许多闭合流管，对一个流管</a:t>
            </a:r>
          </a:p>
        </p:txBody>
      </p:sp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C18EBB1-E333-4348-86AB-78D593090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5530304"/>
              </p:ext>
            </p:extLst>
          </p:nvPr>
        </p:nvGraphicFramePr>
        <p:xfrm>
          <a:off x="1246188" y="4813300"/>
          <a:ext cx="4524375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0" name="Equation" r:id="rId8" imgW="2095200" imgH="291960" progId="Equation.DSMT4">
                  <p:embed/>
                </p:oleObj>
              </mc:Choice>
              <mc:Fallback>
                <p:oleObj name="Equation" r:id="rId8" imgW="2095200" imgH="29196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68AE62E-303A-46B1-8EEE-36961209F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6188" y="4813300"/>
                        <a:ext cx="4524375" cy="6318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E4232C50-CF75-4DF7-928D-6AA0B966E6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866647"/>
              </p:ext>
            </p:extLst>
          </p:nvPr>
        </p:nvGraphicFramePr>
        <p:xfrm>
          <a:off x="1258888" y="5617111"/>
          <a:ext cx="15636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1" name="Equation" r:id="rId10" imgW="723600" imgH="266400" progId="Equation.DSMT4">
                  <p:embed/>
                </p:oleObj>
              </mc:Choice>
              <mc:Fallback>
                <p:oleObj name="Equation" r:id="rId10" imgW="723600" imgH="266400" progId="Equation.DSMT4">
                  <p:embed/>
                  <p:pic>
                    <p:nvPicPr>
                      <p:cNvPr id="21" name="对象 20">
                        <a:extLst>
                          <a:ext uri="{FF2B5EF4-FFF2-40B4-BE49-F238E27FC236}">
                            <a16:creationId xmlns:a16="http://schemas.microsoft.com/office/drawing/2014/main" id="{868AE62E-303A-46B1-8EEE-36961209F1D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5617111"/>
                        <a:ext cx="1563687" cy="5762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BFAB6074-CEC7-444B-ADFC-3D3CEE5F7CA0}"/>
              </a:ext>
            </a:extLst>
          </p:cNvPr>
          <p:cNvSpPr txBox="1"/>
          <p:nvPr/>
        </p:nvSpPr>
        <p:spPr>
          <a:xfrm>
            <a:off x="3182031" y="5674409"/>
            <a:ext cx="3073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静磁场不含磁单极项</a:t>
            </a:r>
          </a:p>
        </p:txBody>
      </p:sp>
    </p:spTree>
    <p:extLst>
      <p:ext uri="{BB962C8B-B14F-4D97-AF65-F5344CB8AC3E}">
        <p14:creationId xmlns:p14="http://schemas.microsoft.com/office/powerpoint/2010/main" val="1178859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79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）磁矢势多极展开各项的物理意义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EAA2BC-A847-4C51-8B56-F5CDFDA44727}"/>
              </a:ext>
            </a:extLst>
          </p:cNvPr>
          <p:cNvSpPr txBox="1"/>
          <p:nvPr/>
        </p:nvSpPr>
        <p:spPr>
          <a:xfrm>
            <a:off x="1147182" y="2639181"/>
            <a:ext cx="178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第二项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739859-3EEE-4052-A774-EE1EE6D9094A}"/>
              </a:ext>
            </a:extLst>
          </p:cNvPr>
          <p:cNvGrpSpPr/>
          <p:nvPr/>
        </p:nvGrpSpPr>
        <p:grpSpPr>
          <a:xfrm>
            <a:off x="8690982" y="774867"/>
            <a:ext cx="3377032" cy="2414621"/>
            <a:chOff x="7844490" y="1214505"/>
            <a:chExt cx="3377032" cy="241462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9219E9D-FC7E-4F0B-9D3F-08E5D9293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4490" y="1214505"/>
              <a:ext cx="3377032" cy="2414621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556045-4B89-409C-8AC8-B593377FF135}"/>
                </a:ext>
              </a:extLst>
            </p:cNvPr>
            <p:cNvSpPr/>
            <p:nvPr/>
          </p:nvSpPr>
          <p:spPr>
            <a:xfrm>
              <a:off x="7851747" y="1886857"/>
              <a:ext cx="341567" cy="119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03E43D00-13EA-4BC6-8496-C1E98E32B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7182" y="1578890"/>
          <a:ext cx="7289800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6" name="Equation" r:id="rId4" imgW="3377880" imgH="431640" progId="Equation.DSMT4">
                  <p:embed/>
                </p:oleObj>
              </mc:Choice>
              <mc:Fallback>
                <p:oleObj name="Equation" r:id="rId4" imgW="3377880" imgH="431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3E43D00-13EA-4BC6-8496-C1E98E32B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82" y="1578890"/>
                        <a:ext cx="7289800" cy="9350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35D299F-88C9-411C-8684-B240C02D7C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1967201"/>
              </p:ext>
            </p:extLst>
          </p:nvPr>
        </p:nvGraphicFramePr>
        <p:xfrm>
          <a:off x="1235939" y="3189488"/>
          <a:ext cx="4576762" cy="85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7" name="Equation" r:id="rId6" imgW="2120760" imgH="393480" progId="Equation.DSMT4">
                  <p:embed/>
                </p:oleObj>
              </mc:Choice>
              <mc:Fallback>
                <p:oleObj name="Equation" r:id="rId6" imgW="2120760" imgH="39348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03E43D00-13EA-4BC6-8496-C1E98E32B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5939" y="3189488"/>
                        <a:ext cx="4576762" cy="852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C6C34D5D-5760-40FC-90BA-A5FEF193BE78}"/>
              </a:ext>
            </a:extLst>
          </p:cNvPr>
          <p:cNvSpPr txBox="1"/>
          <p:nvPr/>
        </p:nvSpPr>
        <p:spPr>
          <a:xfrm>
            <a:off x="1258888" y="4180995"/>
            <a:ext cx="8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对于一个闭合流管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CABBA32-D7FF-4052-9453-9236F60B7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08210395"/>
              </p:ext>
            </p:extLst>
          </p:nvPr>
        </p:nvGraphicFramePr>
        <p:xfrm>
          <a:off x="1120775" y="4670425"/>
          <a:ext cx="860425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8" name="Equation" r:id="rId8" imgW="3987720" imgH="419040" progId="Equation.DSMT4">
                  <p:embed/>
                </p:oleObj>
              </mc:Choice>
              <mc:Fallback>
                <p:oleObj name="Equation" r:id="rId8" imgW="3987720" imgH="419040" progId="Equation.DSMT4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135D299F-88C9-411C-8684-B240C02D7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0775" y="4670425"/>
                        <a:ext cx="8604250" cy="906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5BAE885-2346-4FE6-ABF2-A370558A1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3385770"/>
              </p:ext>
            </p:extLst>
          </p:nvPr>
        </p:nvGraphicFramePr>
        <p:xfrm>
          <a:off x="1147182" y="5709044"/>
          <a:ext cx="6440488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79" name="Equation" r:id="rId10" imgW="2984400" imgH="330120" progId="Equation.DSMT4">
                  <p:embed/>
                </p:oleObj>
              </mc:Choice>
              <mc:Fallback>
                <p:oleObj name="Equation" r:id="rId10" imgW="2984400" imgH="3301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BCABBA32-D7FF-4052-9453-9236F60B7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82" y="5709044"/>
                        <a:ext cx="6440488" cy="714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56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79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）磁矢势多极展开各项的物理意义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FEAA2BC-A847-4C51-8B56-F5CDFDA44727}"/>
              </a:ext>
            </a:extLst>
          </p:cNvPr>
          <p:cNvSpPr txBox="1"/>
          <p:nvPr/>
        </p:nvSpPr>
        <p:spPr>
          <a:xfrm>
            <a:off x="1147182" y="1577494"/>
            <a:ext cx="178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第二项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43739859-3EEE-4052-A774-EE1EE6D9094A}"/>
              </a:ext>
            </a:extLst>
          </p:cNvPr>
          <p:cNvGrpSpPr/>
          <p:nvPr/>
        </p:nvGrpSpPr>
        <p:grpSpPr>
          <a:xfrm>
            <a:off x="8690982" y="774867"/>
            <a:ext cx="3377032" cy="2414621"/>
            <a:chOff x="7844490" y="1214505"/>
            <a:chExt cx="3377032" cy="2414621"/>
          </a:xfrm>
        </p:grpSpPr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C9219E9D-FC7E-4F0B-9D3F-08E5D9293E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44490" y="1214505"/>
              <a:ext cx="3377032" cy="2414621"/>
            </a:xfrm>
            <a:prstGeom prst="rect">
              <a:avLst/>
            </a:prstGeom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556045-4B89-409C-8AC8-B593377FF135}"/>
                </a:ext>
              </a:extLst>
            </p:cNvPr>
            <p:cNvSpPr/>
            <p:nvPr/>
          </p:nvSpPr>
          <p:spPr>
            <a:xfrm>
              <a:off x="7851747" y="1886857"/>
              <a:ext cx="341567" cy="11974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C6C34D5D-5760-40FC-90BA-A5FEF193BE78}"/>
              </a:ext>
            </a:extLst>
          </p:cNvPr>
          <p:cNvSpPr txBox="1"/>
          <p:nvPr/>
        </p:nvSpPr>
        <p:spPr>
          <a:xfrm>
            <a:off x="1147182" y="2035811"/>
            <a:ext cx="8792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对于一个闭合流管</a:t>
            </a:r>
          </a:p>
        </p:txBody>
      </p: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BCABBA32-D7FF-4052-9453-9236F60B79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6171512"/>
              </p:ext>
            </p:extLst>
          </p:nvPr>
        </p:nvGraphicFramePr>
        <p:xfrm>
          <a:off x="1147182" y="2365271"/>
          <a:ext cx="3452813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3" name="Equation" r:id="rId4" imgW="1600200" imgH="393480" progId="Equation.DSMT4">
                  <p:embed/>
                </p:oleObj>
              </mc:Choice>
              <mc:Fallback>
                <p:oleObj name="Equation" r:id="rId4" imgW="1600200" imgH="39348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BCABBA32-D7FF-4052-9453-9236F60B7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82" y="2365271"/>
                        <a:ext cx="3452813" cy="85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>
            <a:extLst>
              <a:ext uri="{FF2B5EF4-FFF2-40B4-BE49-F238E27FC236}">
                <a16:creationId xmlns:a16="http://schemas.microsoft.com/office/drawing/2014/main" id="{85BAE885-2346-4FE6-ABF2-A370558A17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9186567"/>
              </p:ext>
            </p:extLst>
          </p:nvPr>
        </p:nvGraphicFramePr>
        <p:xfrm>
          <a:off x="1147182" y="3141017"/>
          <a:ext cx="3836987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4" name="Equation" r:id="rId6" imgW="1777680" imgH="304560" progId="Equation.DSMT4">
                  <p:embed/>
                </p:oleObj>
              </mc:Choice>
              <mc:Fallback>
                <p:oleObj name="Equation" r:id="rId6" imgW="1777680" imgH="30456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5BAE885-2346-4FE6-ABF2-A370558A1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82" y="3141017"/>
                        <a:ext cx="3836987" cy="65881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A8EFE7E8-CA56-43CB-83CB-7F5DBFD328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4523905"/>
              </p:ext>
            </p:extLst>
          </p:nvPr>
        </p:nvGraphicFramePr>
        <p:xfrm>
          <a:off x="5544658" y="3155624"/>
          <a:ext cx="11779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5" name="Equation" r:id="rId8" imgW="545760" imgH="215640" progId="Equation.DSMT4">
                  <p:embed/>
                </p:oleObj>
              </mc:Choice>
              <mc:Fallback>
                <p:oleObj name="Equation" r:id="rId8" imgW="545760" imgH="21564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5BAE885-2346-4FE6-ABF2-A370558A1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44658" y="3155624"/>
                        <a:ext cx="1177925" cy="4667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9B955CA0-581C-4D36-B3DD-C4C9DBF7C8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88758"/>
              </p:ext>
            </p:extLst>
          </p:nvPr>
        </p:nvGraphicFramePr>
        <p:xfrm>
          <a:off x="1147182" y="3861840"/>
          <a:ext cx="1030605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6" name="Equation" r:id="rId10" imgW="4775040" imgH="393480" progId="Equation.DSMT4">
                  <p:embed/>
                </p:oleObj>
              </mc:Choice>
              <mc:Fallback>
                <p:oleObj name="Equation" r:id="rId10" imgW="4775040" imgH="393480" progId="Equation.DSMT4">
                  <p:embed/>
                  <p:pic>
                    <p:nvPicPr>
                      <p:cNvPr id="22" name="对象 21">
                        <a:extLst>
                          <a:ext uri="{FF2B5EF4-FFF2-40B4-BE49-F238E27FC236}">
                            <a16:creationId xmlns:a16="http://schemas.microsoft.com/office/drawing/2014/main" id="{85BAE885-2346-4FE6-ABF2-A370558A17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7182" y="3861840"/>
                        <a:ext cx="10306050" cy="8509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>
            <a:extLst>
              <a:ext uri="{FF2B5EF4-FFF2-40B4-BE49-F238E27FC236}">
                <a16:creationId xmlns:a16="http://schemas.microsoft.com/office/drawing/2014/main" id="{02F1CC33-CBC2-4B1A-BDAD-C994A1DBDBA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80394" y="4683146"/>
            <a:ext cx="6743426" cy="538170"/>
          </a:xfrm>
          <a:prstGeom prst="rect">
            <a:avLst/>
          </a:prstGeom>
        </p:spPr>
      </p:pic>
      <p:graphicFrame>
        <p:nvGraphicFramePr>
          <p:cNvPr id="21" name="对象 20">
            <a:extLst>
              <a:ext uri="{FF2B5EF4-FFF2-40B4-BE49-F238E27FC236}">
                <a16:creationId xmlns:a16="http://schemas.microsoft.com/office/drawing/2014/main" id="{4210BF9F-9082-4AC5-A46F-637E9CDA15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5731775"/>
              </p:ext>
            </p:extLst>
          </p:nvPr>
        </p:nvGraphicFramePr>
        <p:xfrm>
          <a:off x="1135903" y="5027206"/>
          <a:ext cx="3998132" cy="8111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7" name="Equation" r:id="rId13" imgW="1942920" imgH="393480" progId="Equation.DSMT4">
                  <p:embed/>
                </p:oleObj>
              </mc:Choice>
              <mc:Fallback>
                <p:oleObj name="Equation" r:id="rId13" imgW="1942920" imgH="393480" progId="Equation.DSMT4">
                  <p:embed/>
                  <p:pic>
                    <p:nvPicPr>
                      <p:cNvPr id="16" name="对象 15">
                        <a:extLst>
                          <a:ext uri="{FF2B5EF4-FFF2-40B4-BE49-F238E27FC236}">
                            <a16:creationId xmlns:a16="http://schemas.microsoft.com/office/drawing/2014/main" id="{9B955CA0-581C-4D36-B3DD-C4C9DBF7C8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903" y="5027206"/>
                        <a:ext cx="3998132" cy="81112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96650DB3-332A-4EC7-A7E3-0E6C308BF9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7411646"/>
              </p:ext>
            </p:extLst>
          </p:nvPr>
        </p:nvGraphicFramePr>
        <p:xfrm>
          <a:off x="1108363" y="5551210"/>
          <a:ext cx="7859712" cy="1201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8" name="Equation" r:id="rId15" imgW="3746160" imgH="571320" progId="Equation.DSMT4">
                  <p:embed/>
                </p:oleObj>
              </mc:Choice>
              <mc:Fallback>
                <p:oleObj name="Equation" r:id="rId15" imgW="3746160" imgH="571320" progId="Equation.DSMT4">
                  <p:embed/>
                  <p:pic>
                    <p:nvPicPr>
                      <p:cNvPr id="20" name="对象 19">
                        <a:extLst>
                          <a:ext uri="{FF2B5EF4-FFF2-40B4-BE49-F238E27FC236}">
                            <a16:creationId xmlns:a16="http://schemas.microsoft.com/office/drawing/2014/main" id="{BCABBA32-D7FF-4052-9453-9236F60B79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8363" y="5551210"/>
                        <a:ext cx="7859712" cy="12017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78B5943E-D5C1-41BB-9A38-86396CCA74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4211898"/>
              </p:ext>
            </p:extLst>
          </p:nvPr>
        </p:nvGraphicFramePr>
        <p:xfrm>
          <a:off x="9391196" y="5925859"/>
          <a:ext cx="23177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5039" name="Equation" r:id="rId17" imgW="1104840" imgH="393480" progId="Equation.DSMT4">
                  <p:embed/>
                </p:oleObj>
              </mc:Choice>
              <mc:Fallback>
                <p:oleObj name="Equation" r:id="rId17" imgW="1104840" imgH="39348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6650DB3-332A-4EC7-A7E3-0E6C308BF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1196" y="5925859"/>
                        <a:ext cx="2317750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5740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3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磁偶极矩及其磁矢势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230E8D8-C446-4972-B40A-05919815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43" y="1923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2145E54-9490-4DE4-89AF-41BC43977FB7}"/>
              </a:ext>
            </a:extLst>
          </p:cNvPr>
          <p:cNvSpPr txBox="1"/>
          <p:nvPr/>
        </p:nvSpPr>
        <p:spPr>
          <a:xfrm>
            <a:off x="1492991" y="1725177"/>
            <a:ext cx="260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磁偶极矩计算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39FC610-7453-44F5-B30C-FCB621690D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9542009"/>
              </p:ext>
            </p:extLst>
          </p:nvPr>
        </p:nvGraphicFramePr>
        <p:xfrm>
          <a:off x="1914152" y="2268762"/>
          <a:ext cx="2317750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1" name="Equation" r:id="rId3" imgW="1104840" imgH="393480" progId="Equation.DSMT4">
                  <p:embed/>
                </p:oleObj>
              </mc:Choice>
              <mc:Fallback>
                <p:oleObj name="Equation" r:id="rId3" imgW="1104840" imgH="39348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78B5943E-D5C1-41BB-9A38-86396CCA74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152" y="2268762"/>
                        <a:ext cx="2317750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1CF6F6F7-06AA-4706-8506-1F091CF81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181464"/>
              </p:ext>
            </p:extLst>
          </p:nvPr>
        </p:nvGraphicFramePr>
        <p:xfrm>
          <a:off x="3906564" y="3670981"/>
          <a:ext cx="2849563" cy="827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2" name="Equation" r:id="rId5" imgW="1358640" imgH="393480" progId="Equation.DSMT4">
                  <p:embed/>
                </p:oleObj>
              </mc:Choice>
              <mc:Fallback>
                <p:oleObj name="Equation" r:id="rId5" imgW="135864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39FC610-7453-44F5-B30C-FCB621690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06564" y="3670981"/>
                        <a:ext cx="2849563" cy="8270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本框 10">
            <a:extLst>
              <a:ext uri="{FF2B5EF4-FFF2-40B4-BE49-F238E27FC236}">
                <a16:creationId xmlns:a16="http://schemas.microsoft.com/office/drawing/2014/main" id="{E48843A7-B70F-465D-884E-810BCFA9F1E4}"/>
              </a:ext>
            </a:extLst>
          </p:cNvPr>
          <p:cNvSpPr txBox="1"/>
          <p:nvPr/>
        </p:nvSpPr>
        <p:spPr>
          <a:xfrm>
            <a:off x="1841333" y="3890905"/>
            <a:ext cx="22589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体电流分布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1185F2A2-716D-4075-BB67-902CC9655238}"/>
              </a:ext>
            </a:extLst>
          </p:cNvPr>
          <p:cNvGrpSpPr/>
          <p:nvPr/>
        </p:nvGrpSpPr>
        <p:grpSpPr>
          <a:xfrm>
            <a:off x="8107203" y="1604525"/>
            <a:ext cx="2417090" cy="1718337"/>
            <a:chOff x="3377216" y="3165061"/>
            <a:chExt cx="2417090" cy="1718337"/>
          </a:xfrm>
        </p:grpSpPr>
        <p:sp>
          <p:nvSpPr>
            <p:cNvPr id="5" name="任意多边形: 形状 4">
              <a:extLst>
                <a:ext uri="{FF2B5EF4-FFF2-40B4-BE49-F238E27FC236}">
                  <a16:creationId xmlns:a16="http://schemas.microsoft.com/office/drawing/2014/main" id="{106B93E4-99BF-4C8F-AC0B-CB4B6BACEC90}"/>
                </a:ext>
              </a:extLst>
            </p:cNvPr>
            <p:cNvSpPr/>
            <p:nvPr/>
          </p:nvSpPr>
          <p:spPr>
            <a:xfrm>
              <a:off x="3377216" y="3235154"/>
              <a:ext cx="2353481" cy="1648244"/>
            </a:xfrm>
            <a:custGeom>
              <a:avLst/>
              <a:gdLst>
                <a:gd name="connsiteX0" fmla="*/ 310724 w 2353481"/>
                <a:gd name="connsiteY0" fmla="*/ 216704 h 1648244"/>
                <a:gd name="connsiteX1" fmla="*/ 775182 w 2353481"/>
                <a:gd name="connsiteY1" fmla="*/ 20762 h 1648244"/>
                <a:gd name="connsiteX2" fmla="*/ 1486382 w 2353481"/>
                <a:gd name="connsiteY2" fmla="*/ 86076 h 1648244"/>
                <a:gd name="connsiteX3" fmla="*/ 2313696 w 2353481"/>
                <a:gd name="connsiteY3" fmla="*/ 731962 h 1648244"/>
                <a:gd name="connsiteX4" fmla="*/ 2081467 w 2353481"/>
                <a:gd name="connsiteY4" fmla="*/ 1501219 h 1648244"/>
                <a:gd name="connsiteX5" fmla="*/ 862267 w 2353481"/>
                <a:gd name="connsiteY5" fmla="*/ 1610076 h 1648244"/>
                <a:gd name="connsiteX6" fmla="*/ 34953 w 2353481"/>
                <a:gd name="connsiteY6" fmla="*/ 1044019 h 1648244"/>
                <a:gd name="connsiteX7" fmla="*/ 172839 w 2353481"/>
                <a:gd name="connsiteY7" fmla="*/ 383619 h 1648244"/>
                <a:gd name="connsiteX8" fmla="*/ 310724 w 2353481"/>
                <a:gd name="connsiteY8" fmla="*/ 216704 h 16482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353481" h="1648244">
                  <a:moveTo>
                    <a:pt x="310724" y="216704"/>
                  </a:moveTo>
                  <a:cubicBezTo>
                    <a:pt x="411115" y="156228"/>
                    <a:pt x="579239" y="42533"/>
                    <a:pt x="775182" y="20762"/>
                  </a:cubicBezTo>
                  <a:cubicBezTo>
                    <a:pt x="971125" y="-1009"/>
                    <a:pt x="1229963" y="-32457"/>
                    <a:pt x="1486382" y="86076"/>
                  </a:cubicBezTo>
                  <a:cubicBezTo>
                    <a:pt x="1742801" y="204609"/>
                    <a:pt x="2214515" y="496105"/>
                    <a:pt x="2313696" y="731962"/>
                  </a:cubicBezTo>
                  <a:cubicBezTo>
                    <a:pt x="2412877" y="967819"/>
                    <a:pt x="2323372" y="1354867"/>
                    <a:pt x="2081467" y="1501219"/>
                  </a:cubicBezTo>
                  <a:cubicBezTo>
                    <a:pt x="1839562" y="1647571"/>
                    <a:pt x="1203353" y="1686276"/>
                    <a:pt x="862267" y="1610076"/>
                  </a:cubicBezTo>
                  <a:cubicBezTo>
                    <a:pt x="521181" y="1533876"/>
                    <a:pt x="149858" y="1248429"/>
                    <a:pt x="34953" y="1044019"/>
                  </a:cubicBezTo>
                  <a:cubicBezTo>
                    <a:pt x="-79952" y="839609"/>
                    <a:pt x="120829" y="519086"/>
                    <a:pt x="172839" y="383619"/>
                  </a:cubicBezTo>
                  <a:cubicBezTo>
                    <a:pt x="224849" y="248152"/>
                    <a:pt x="210333" y="277180"/>
                    <a:pt x="310724" y="216704"/>
                  </a:cubicBezTo>
                  <a:close/>
                </a:path>
              </a:pathLst>
            </a:cu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8D5CDF84-D437-4014-9E61-AFEDD713C07C}"/>
                </a:ext>
              </a:extLst>
            </p:cNvPr>
            <p:cNvCxnSpPr/>
            <p:nvPr/>
          </p:nvCxnSpPr>
          <p:spPr>
            <a:xfrm flipV="1">
              <a:off x="4343893" y="3683164"/>
              <a:ext cx="1088572" cy="39062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E4B0255-CCC6-4345-850F-BF8AE4CB6BDD}"/>
                </a:ext>
              </a:extLst>
            </p:cNvPr>
            <p:cNvSpPr/>
            <p:nvPr/>
          </p:nvSpPr>
          <p:spPr>
            <a:xfrm>
              <a:off x="4343893" y="4012598"/>
              <a:ext cx="93355" cy="93355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CB86BDD7-11EF-4E62-AACC-E32BD46DBDA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90024088"/>
                </p:ext>
              </p:extLst>
            </p:nvPr>
          </p:nvGraphicFramePr>
          <p:xfrm>
            <a:off x="4761819" y="3855172"/>
            <a:ext cx="346075" cy="3730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63" name="Equation" r:id="rId7" imgW="164880" imgH="177480" progId="Equation.DSMT4">
                    <p:embed/>
                  </p:oleObj>
                </mc:Choice>
                <mc:Fallback>
                  <p:oleObj name="Equation" r:id="rId7" imgW="164880" imgH="17748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A39FC610-7453-44F5-B30C-FCB621690D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61819" y="3855172"/>
                          <a:ext cx="346075" cy="3730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E003F84E-C54D-408A-80D4-739C04D04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174343" y="3483429"/>
              <a:ext cx="258122" cy="199736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0" name="对象 19">
              <a:extLst>
                <a:ext uri="{FF2B5EF4-FFF2-40B4-BE49-F238E27FC236}">
                  <a16:creationId xmlns:a16="http://schemas.microsoft.com/office/drawing/2014/main" id="{4DE62853-07FD-41D7-9ED1-268FFC425FD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25398812"/>
                </p:ext>
              </p:extLst>
            </p:nvPr>
          </p:nvGraphicFramePr>
          <p:xfrm>
            <a:off x="5368856" y="3165061"/>
            <a:ext cx="425450" cy="4540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064" name="Equation" r:id="rId9" imgW="203040" imgH="215640" progId="Equation.DSMT4">
                    <p:embed/>
                  </p:oleObj>
                </mc:Choice>
                <mc:Fallback>
                  <p:oleObj name="Equation" r:id="rId9" imgW="203040" imgH="215640" progId="Equation.DSMT4">
                    <p:embed/>
                    <p:pic>
                      <p:nvPicPr>
                        <p:cNvPr id="8" name="对象 7">
                          <a:extLst>
                            <a:ext uri="{FF2B5EF4-FFF2-40B4-BE49-F238E27FC236}">
                              <a16:creationId xmlns:a16="http://schemas.microsoft.com/office/drawing/2014/main" id="{A39FC610-7453-44F5-B30C-FCB621690DE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68856" y="3165061"/>
                          <a:ext cx="425450" cy="454025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C81C0DBA-A914-4819-A3BD-E290CB8D04E5}"/>
                </a:ext>
              </a:extLst>
            </p:cNvPr>
            <p:cNvCxnSpPr>
              <a:cxnSpLocks/>
              <a:stCxn id="12" idx="7"/>
            </p:cNvCxnSpPr>
            <p:nvPr/>
          </p:nvCxnSpPr>
          <p:spPr>
            <a:xfrm flipV="1">
              <a:off x="4423576" y="3500452"/>
              <a:ext cx="794640" cy="525818"/>
            </a:xfrm>
            <a:prstGeom prst="straightConnector1">
              <a:avLst/>
            </a:prstGeom>
            <a:ln w="28575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8F3DD725-9281-4573-B24B-E9E66DE4D3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4971893"/>
              </p:ext>
            </p:extLst>
          </p:nvPr>
        </p:nvGraphicFramePr>
        <p:xfrm>
          <a:off x="5015024" y="2236307"/>
          <a:ext cx="2478087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5" name="Equation" r:id="rId11" imgW="1180800" imgH="393480" progId="Equation.DSMT4">
                  <p:embed/>
                </p:oleObj>
              </mc:Choice>
              <mc:Fallback>
                <p:oleObj name="Equation" r:id="rId11" imgW="1180800" imgH="39348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39FC610-7453-44F5-B30C-FCB621690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024" y="2236307"/>
                        <a:ext cx="2478087" cy="8270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4C3FB779-F108-4C8B-B841-2B76FEC58D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5242"/>
              </p:ext>
            </p:extLst>
          </p:nvPr>
        </p:nvGraphicFramePr>
        <p:xfrm>
          <a:off x="5015024" y="3095850"/>
          <a:ext cx="11985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6" name="Equation" r:id="rId13" imgW="571320" imgH="215640" progId="Equation.DSMT4">
                  <p:embed/>
                </p:oleObj>
              </mc:Choice>
              <mc:Fallback>
                <p:oleObj name="Equation" r:id="rId13" imgW="571320" imgH="21564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39FC610-7453-44F5-B30C-FCB621690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5024" y="3095850"/>
                        <a:ext cx="1198563" cy="4540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文本框 28">
            <a:extLst>
              <a:ext uri="{FF2B5EF4-FFF2-40B4-BE49-F238E27FC236}">
                <a16:creationId xmlns:a16="http://schemas.microsoft.com/office/drawing/2014/main" id="{4C526753-9E09-43DC-871C-D8A72BE66EC1}"/>
              </a:ext>
            </a:extLst>
          </p:cNvPr>
          <p:cNvSpPr txBox="1"/>
          <p:nvPr/>
        </p:nvSpPr>
        <p:spPr>
          <a:xfrm>
            <a:off x="1492991" y="5557874"/>
            <a:ext cx="3376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l"/>
            </a:pPr>
            <a:r>
              <a:rPr lang="zh-CN" altLang="en-US" sz="2400" dirty="0"/>
              <a:t>磁偶极矩的矢势计算</a:t>
            </a:r>
          </a:p>
        </p:txBody>
      </p:sp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6FC5306B-FE94-434D-AB20-DD6F76E0A9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4139915"/>
              </p:ext>
            </p:extLst>
          </p:nvPr>
        </p:nvGraphicFramePr>
        <p:xfrm>
          <a:off x="1914152" y="5976938"/>
          <a:ext cx="2532063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7" name="Equation" r:id="rId15" imgW="1206360" imgH="419040" progId="Equation.DSMT4">
                  <p:embed/>
                </p:oleObj>
              </mc:Choice>
              <mc:Fallback>
                <p:oleObj name="Equation" r:id="rId15" imgW="1206360" imgH="419040" progId="Equation.DSMT4">
                  <p:embed/>
                  <p:pic>
                    <p:nvPicPr>
                      <p:cNvPr id="24" name="对象 23">
                        <a:extLst>
                          <a:ext uri="{FF2B5EF4-FFF2-40B4-BE49-F238E27FC236}">
                            <a16:creationId xmlns:a16="http://schemas.microsoft.com/office/drawing/2014/main" id="{96650DB3-332A-4EC7-A7E3-0E6C308BF9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4152" y="5976938"/>
                        <a:ext cx="2532063" cy="8810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F2FA573E-07F3-4514-8D11-56FDA96E1F60}"/>
              </a:ext>
            </a:extLst>
          </p:cNvPr>
          <p:cNvSpPr txBox="1"/>
          <p:nvPr/>
        </p:nvSpPr>
        <p:spPr>
          <a:xfrm>
            <a:off x="1841333" y="4572494"/>
            <a:ext cx="356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任意线圈，总磁偶极矩</a:t>
            </a:r>
          </a:p>
        </p:txBody>
      </p:sp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88E07A15-7823-4C02-A0FA-0B79A097A2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3382436"/>
              </p:ext>
            </p:extLst>
          </p:nvPr>
        </p:nvGraphicFramePr>
        <p:xfrm>
          <a:off x="5181600" y="4459288"/>
          <a:ext cx="1438275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068" name="Equation" r:id="rId17" imgW="685800" imgH="291960" progId="Equation.DSMT4">
                  <p:embed/>
                </p:oleObj>
              </mc:Choice>
              <mc:Fallback>
                <p:oleObj name="Equation" r:id="rId17" imgW="685800" imgH="29196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39FC610-7453-44F5-B30C-FCB621690DE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459288"/>
                        <a:ext cx="1438275" cy="6143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文本框 32">
            <a:extLst>
              <a:ext uri="{FF2B5EF4-FFF2-40B4-BE49-F238E27FC236}">
                <a16:creationId xmlns:a16="http://schemas.microsoft.com/office/drawing/2014/main" id="{A02C56A2-A888-4B01-AE8F-21DFD8A8DED5}"/>
              </a:ext>
            </a:extLst>
          </p:cNvPr>
          <p:cNvSpPr txBox="1"/>
          <p:nvPr/>
        </p:nvSpPr>
        <p:spPr>
          <a:xfrm>
            <a:off x="3375820" y="5096209"/>
            <a:ext cx="65723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可以看作无数个小线圈组成，与曲面选取无关</a:t>
            </a: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80CCDE56-A8B6-47D0-8B01-EF388F088F7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69744" y="3776679"/>
            <a:ext cx="4045158" cy="1327218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0F52D03-C1BF-4B7C-89A3-211A60CE758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910141" y="4271059"/>
            <a:ext cx="1930499" cy="2146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85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4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磁偶极矩的场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230E8D8-C446-4972-B40A-05919815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43" y="1923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16A91C1-235A-4BB0-A2B1-C767AA26B0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715" y="1604632"/>
            <a:ext cx="8324540" cy="384451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D0332781-D9F9-4F4B-9AC7-5C90ACF0792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90593381"/>
              </p:ext>
            </p:extLst>
          </p:nvPr>
        </p:nvGraphicFramePr>
        <p:xfrm>
          <a:off x="1719943" y="2148377"/>
          <a:ext cx="6656387" cy="2654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8" name="Equation" r:id="rId4" imgW="3606480" imgH="1434960" progId="Equation.DSMT4">
                  <p:embed/>
                </p:oleObj>
              </mc:Choice>
              <mc:Fallback>
                <p:oleObj name="Equation" r:id="rId4" imgW="3606480" imgH="143496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6FC5306B-FE94-434D-AB20-DD6F76E0A9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943" y="2148377"/>
                        <a:ext cx="6656387" cy="26543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D779DD40-C804-4029-AEA2-14D58D67C04C}"/>
              </a:ext>
            </a:extLst>
          </p:cNvPr>
          <p:cNvSpPr txBox="1"/>
          <p:nvPr/>
        </p:nvSpPr>
        <p:spPr>
          <a:xfrm>
            <a:off x="8624748" y="3244694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哪些项是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CFB7EC7C-5E5C-4948-94A2-EE6FCDE9E1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322226"/>
              </p:ext>
            </p:extLst>
          </p:nvPr>
        </p:nvGraphicFramePr>
        <p:xfrm>
          <a:off x="1820636" y="5114141"/>
          <a:ext cx="2866903" cy="902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999" name="Equation" r:id="rId6" imgW="1333440" imgH="419040" progId="Equation.DSMT4">
                  <p:embed/>
                </p:oleObj>
              </mc:Choice>
              <mc:Fallback>
                <p:oleObj name="Equation" r:id="rId6" imgW="1333440" imgH="4190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D0332781-D9F9-4F4B-9AC7-5C90ACF079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0636" y="5114141"/>
                        <a:ext cx="2866903" cy="90203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文本框 30">
            <a:extLst>
              <a:ext uri="{FF2B5EF4-FFF2-40B4-BE49-F238E27FC236}">
                <a16:creationId xmlns:a16="http://schemas.microsoft.com/office/drawing/2014/main" id="{4D760561-7627-4F48-8723-1FFC6D8E511C}"/>
              </a:ext>
            </a:extLst>
          </p:cNvPr>
          <p:cNvSpPr txBox="1"/>
          <p:nvPr/>
        </p:nvSpPr>
        <p:spPr>
          <a:xfrm>
            <a:off x="5048136" y="4265912"/>
            <a:ext cx="4829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注意是磁偶极矩远处的电场</a:t>
            </a:r>
          </a:p>
        </p:txBody>
      </p:sp>
    </p:spTree>
    <p:extLst>
      <p:ext uri="{BB962C8B-B14F-4D97-AF65-F5344CB8AC3E}">
        <p14:creationId xmlns:p14="http://schemas.microsoft.com/office/powerpoint/2010/main" val="192609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5C937DD-B73B-466F-AD68-BBF27A3E8761}"/>
              </a:ext>
            </a:extLst>
          </p:cNvPr>
          <p:cNvSpPr txBox="1"/>
          <p:nvPr/>
        </p:nvSpPr>
        <p:spPr>
          <a:xfrm>
            <a:off x="1108363" y="983673"/>
            <a:ext cx="5183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 </a:t>
            </a:r>
            <a:r>
              <a:rPr lang="zh-CN" altLang="en-US" sz="2400" b="1" dirty="0"/>
              <a:t>磁偶极矩的磁标势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8230E8D8-C446-4972-B40A-059198156E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943" y="192314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zh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B850E7D-89F6-4D47-BB9E-0A06ECD05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88" y="1536691"/>
            <a:ext cx="7840515" cy="386452"/>
          </a:xfrm>
          <a:prstGeom prst="rect">
            <a:avLst/>
          </a:prstGeom>
        </p:spPr>
      </p:pic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F69B21C-06E3-425D-B2C2-15899E3943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1470746"/>
              </p:ext>
            </p:extLst>
          </p:nvPr>
        </p:nvGraphicFramePr>
        <p:xfrm>
          <a:off x="1918888" y="2151743"/>
          <a:ext cx="7920037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3" name="Equation" r:id="rId4" imgW="3987720" imgH="914400" progId="Equation.DSMT4">
                  <p:embed/>
                </p:oleObj>
              </mc:Choice>
              <mc:Fallback>
                <p:oleObj name="Equation" r:id="rId4" imgW="3987720" imgH="914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FB7EC7C-5E5C-4948-94A2-EE6FCDE9E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88" y="2151743"/>
                        <a:ext cx="7920037" cy="182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E10CEC1D-E323-4CA9-8CA2-43D3A26A6ACC}"/>
              </a:ext>
            </a:extLst>
          </p:cNvPr>
          <p:cNvSpPr txBox="1"/>
          <p:nvPr/>
        </p:nvSpPr>
        <p:spPr>
          <a:xfrm>
            <a:off x="6189872" y="3429000"/>
            <a:ext cx="16260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哪些项是</a:t>
            </a:r>
            <a:r>
              <a:rPr lang="en-US" altLang="zh-CN" sz="2400" dirty="0">
                <a:solidFill>
                  <a:srgbClr val="FF0000"/>
                </a:solidFill>
              </a:rPr>
              <a:t>0</a:t>
            </a:r>
            <a:r>
              <a:rPr lang="zh-CN" altLang="en-US" sz="2400" dirty="0">
                <a:solidFill>
                  <a:srgbClr val="FF0000"/>
                </a:solidFill>
              </a:rPr>
              <a:t>？</a:t>
            </a:r>
          </a:p>
        </p:txBody>
      </p: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833911F9-9738-42AD-A60A-3CE0816495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557978"/>
              </p:ext>
            </p:extLst>
          </p:nvPr>
        </p:nvGraphicFramePr>
        <p:xfrm>
          <a:off x="1918888" y="4168983"/>
          <a:ext cx="5120831" cy="101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4" name="Equation" r:id="rId6" imgW="2425680" imgH="482400" progId="Equation.DSMT4">
                  <p:embed/>
                </p:oleObj>
              </mc:Choice>
              <mc:Fallback>
                <p:oleObj name="Equation" r:id="rId6" imgW="2425680" imgH="4824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CFB7EC7C-5E5C-4948-94A2-EE6FCDE9E1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88" y="4168983"/>
                        <a:ext cx="5120831" cy="10194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extLst>
              <a:ext uri="{FF2B5EF4-FFF2-40B4-BE49-F238E27FC236}">
                <a16:creationId xmlns:a16="http://schemas.microsoft.com/office/drawing/2014/main" id="{C27D9997-5752-4628-85D8-907DFE5067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1069365"/>
              </p:ext>
            </p:extLst>
          </p:nvPr>
        </p:nvGraphicFramePr>
        <p:xfrm>
          <a:off x="1918888" y="5255078"/>
          <a:ext cx="20367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5" name="Equation" r:id="rId8" imgW="965160" imgH="253800" progId="Equation.DSMT4">
                  <p:embed/>
                </p:oleObj>
              </mc:Choice>
              <mc:Fallback>
                <p:oleObj name="Equation" r:id="rId8" imgW="965160" imgH="25380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833911F9-9738-42AD-A60A-3CE0816495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88" y="5255078"/>
                        <a:ext cx="2036763" cy="5365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7C5E1684-5D8B-4863-AFAA-8A9A82B602A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570920"/>
              </p:ext>
            </p:extLst>
          </p:nvPr>
        </p:nvGraphicFramePr>
        <p:xfrm>
          <a:off x="1918888" y="5791653"/>
          <a:ext cx="3889375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36" name="Equation" r:id="rId10" imgW="1841400" imgH="482400" progId="Equation.DSMT4">
                  <p:embed/>
                </p:oleObj>
              </mc:Choice>
              <mc:Fallback>
                <p:oleObj name="Equation" r:id="rId10" imgW="1841400" imgH="48240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C27D9997-5752-4628-85D8-907DFE50674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8888" y="5791653"/>
                        <a:ext cx="3889375" cy="10191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225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11205</TotalTime>
  <Words>196</Words>
  <Application>Microsoft Office PowerPoint</Application>
  <PresentationFormat>宽屏</PresentationFormat>
  <Paragraphs>34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Calibri</vt:lpstr>
      <vt:lpstr>Wingdings</vt:lpstr>
      <vt:lpstr>Office 主题​​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Yi</dc:creator>
  <cp:lastModifiedBy>刘 Yi</cp:lastModifiedBy>
  <cp:revision>534</cp:revision>
  <dcterms:created xsi:type="dcterms:W3CDTF">2020-02-17T08:29:38Z</dcterms:created>
  <dcterms:modified xsi:type="dcterms:W3CDTF">2020-05-18T07:39:33Z</dcterms:modified>
</cp:coreProperties>
</file>