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366" r:id="rId3"/>
    <p:sldId id="400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39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2" autoAdjust="0"/>
    <p:restoredTop sz="96305" autoAdjust="0"/>
  </p:normalViewPr>
  <p:slideViewPr>
    <p:cSldViewPr snapToGrid="0">
      <p:cViewPr varScale="1">
        <p:scale>
          <a:sx n="88" d="100"/>
          <a:sy n="88" d="100"/>
        </p:scale>
        <p:origin x="8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1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48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70.wmf"/><Relationship Id="rId7" Type="http://schemas.openxmlformats.org/officeDocument/2006/relationships/image" Target="../media/image61.wmf"/><Relationship Id="rId2" Type="http://schemas.openxmlformats.org/officeDocument/2006/relationships/image" Target="../media/image64.wmf"/><Relationship Id="rId1" Type="http://schemas.openxmlformats.org/officeDocument/2006/relationships/image" Target="../media/image69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Relationship Id="rId9" Type="http://schemas.openxmlformats.org/officeDocument/2006/relationships/image" Target="../media/image7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4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image" Target="../media/image2.wmf"/><Relationship Id="rId1" Type="http://schemas.openxmlformats.org/officeDocument/2006/relationships/image" Target="../media/image7.wmf"/><Relationship Id="rId6" Type="http://schemas.openxmlformats.org/officeDocument/2006/relationships/image" Target="../media/image4.wmf"/><Relationship Id="rId5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21.wmf"/><Relationship Id="rId7" Type="http://schemas.openxmlformats.org/officeDocument/2006/relationships/image" Target="../media/image23.wmf"/><Relationship Id="rId2" Type="http://schemas.openxmlformats.org/officeDocument/2006/relationships/image" Target="../media/image2.wmf"/><Relationship Id="rId1" Type="http://schemas.openxmlformats.org/officeDocument/2006/relationships/image" Target="../media/image20.wmf"/><Relationship Id="rId6" Type="http://schemas.openxmlformats.org/officeDocument/2006/relationships/image" Target="../media/image9.wmf"/><Relationship Id="rId5" Type="http://schemas.openxmlformats.org/officeDocument/2006/relationships/image" Target="../media/image22.wmf"/><Relationship Id="rId4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5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33.wmf"/><Relationship Id="rId7" Type="http://schemas.openxmlformats.org/officeDocument/2006/relationships/image" Target="../media/image21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7.wmf"/><Relationship Id="rId7" Type="http://schemas.openxmlformats.org/officeDocument/2006/relationships/image" Target="../media/image40.wmf"/><Relationship Id="rId12" Type="http://schemas.openxmlformats.org/officeDocument/2006/relationships/image" Target="../media/image45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39.wmf"/><Relationship Id="rId11" Type="http://schemas.openxmlformats.org/officeDocument/2006/relationships/image" Target="../media/image44.wmf"/><Relationship Id="rId5" Type="http://schemas.openxmlformats.org/officeDocument/2006/relationships/image" Target="../media/image38.wmf"/><Relationship Id="rId10" Type="http://schemas.openxmlformats.org/officeDocument/2006/relationships/image" Target="../media/image43.wmf"/><Relationship Id="rId4" Type="http://schemas.openxmlformats.org/officeDocument/2006/relationships/image" Target="../media/image9.wmf"/><Relationship Id="rId9" Type="http://schemas.openxmlformats.org/officeDocument/2006/relationships/image" Target="../media/image4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0470C-5D16-4850-9210-FEAA4E1E7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7E6748-BB4D-4BD7-9FBA-E2D0D97D3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EBC02-7C24-412C-9027-10C00A07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E4A9AD-2C3A-4409-803B-74E40635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35098-3D97-462B-AEAF-EF9A0852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699FB-7FD0-4AD7-9F3C-D993AE27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845184-FA45-4ADB-9A63-A3DA0FC33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02579-862C-412B-9EED-FC35B34D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7E344-747A-4C75-BADE-7B57B0A8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C5C46-0380-4CFD-B8C0-0F0B1A26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7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EE26C2-CFB1-4DBA-B902-A814F7A48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E213BC-4B88-40D7-AE05-BFE37515A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B5E3E-815E-4F00-8AB5-B25900FC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3C4789-90FC-48AD-8597-DF50B847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991D8-A605-4ADC-9806-A37BB617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65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D4AC9-82DF-43C0-A8EB-2B5A2F78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5816C-680C-468A-8036-18FBDEA8B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73EC1-38EA-40F0-9FEC-79C3DB9D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EFCE0-0F4B-45A8-837B-F9F1D1BF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998AF-6D8E-4C51-A1DC-3364B698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23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BA561-A9AC-4FBB-85F4-CC689D74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03D68F-D992-4B17-9531-0866970C1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B4C1A7-7A5E-4605-8809-A961BBE8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C6D00-DFB1-4D03-96E3-D5B55A9E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8C612-08A2-43FA-882D-51FBB6F0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2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24E3D-0E61-4804-BEB0-5CC984A7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3EC52-E807-43BE-9CCB-6D4363767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ED0F6D-0C15-4E1F-BE8D-EB3647CA9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164A3A-DB34-493E-A684-88546CCD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76F559-BE5B-473D-A4B5-FEE504C8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B863CE-A7CC-4FE5-BD60-D9895D1F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9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5936D-F53F-44AC-A836-D98246BB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1A2B99-BB17-4F9E-810A-D440D507F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54E13-9F79-4FC9-90D5-832A9AFF2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4D0AE4-E312-466A-B21D-9FDF7F795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52FAA8-91D3-4BCB-B44B-21FD573FC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2F77BA-0881-4FEB-9BFE-AE5D6F9A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B86B2C-A9C9-40B3-B3FA-27F3A027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897441-15DF-4DF4-81BE-ECD2AFBC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4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2CF8A-A7AE-4F6C-9458-F1F1C5C5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686DB8-6C5B-4A01-BB24-C77440095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F9591E-2539-4EF5-AE70-3DACE04EF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E2B5F3-F599-4FEF-AF70-B56A7932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43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92A2DF-60A2-4A26-9959-8B887B1B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813DF4-12C1-47B1-9D9B-D96EA8C9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A55695-3645-4675-9FFB-B78FCBF6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7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D0911-20A8-49F9-8252-1EAC874F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78261-658A-446E-AFF9-2A6DC6518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AB6DA0-F036-4952-9A4F-EDFF6753A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C2B35B-9F0E-45C6-B2D8-36ADEB95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349615-D06E-46F1-ABB0-6F9A7804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5D2107-0AD7-4FB4-9BFE-3C87458C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37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A6EB4-7415-4B05-BA1E-BF54718E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C884E8-24B2-44FC-8847-D5193675F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B7CC42-34E4-4AE9-A542-F42AFC2F4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E3FB79-D7D7-48A3-BF3F-C4F81E29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2BC2EF-52D1-43A6-B3F5-E8DA50F1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96EE76-0FBF-4181-87F3-EC63C22C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91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8178B3-785E-4227-9C9F-46ACBA2D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81643D-FB3E-47AD-8B08-AAAC9BB5E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C354DF-2BB4-4E13-87CE-32A2DB6A4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640F5-5914-4C01-B895-CEC53455A3E3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70F51E-3665-4F7B-9F2D-5F6F6D2F4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FE510-2EED-404E-BA66-C10C21780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17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41.wmf"/><Relationship Id="rId26" Type="http://schemas.openxmlformats.org/officeDocument/2006/relationships/oleObject" Target="../embeddings/oleObject59.bin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54.bin"/><Relationship Id="rId25" Type="http://schemas.openxmlformats.org/officeDocument/2006/relationships/image" Target="../media/image44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51.bin"/><Relationship Id="rId24" Type="http://schemas.openxmlformats.org/officeDocument/2006/relationships/oleObject" Target="../embeddings/oleObject58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55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39.wmf"/><Relationship Id="rId22" Type="http://schemas.openxmlformats.org/officeDocument/2006/relationships/image" Target="../media/image43.wmf"/><Relationship Id="rId27" Type="http://schemas.openxmlformats.org/officeDocument/2006/relationships/image" Target="../media/image4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49.wmf"/><Relationship Id="rId3" Type="http://schemas.openxmlformats.org/officeDocument/2006/relationships/image" Target="../media/image52.png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64.bin"/><Relationship Id="rId17" Type="http://schemas.openxmlformats.org/officeDocument/2006/relationships/image" Target="../media/image51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66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41.wmf"/><Relationship Id="rId5" Type="http://schemas.openxmlformats.org/officeDocument/2006/relationships/image" Target="../media/image46.wmf"/><Relationship Id="rId15" Type="http://schemas.openxmlformats.org/officeDocument/2006/relationships/image" Target="../media/image50.wmf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60.bin"/><Relationship Id="rId9" Type="http://schemas.openxmlformats.org/officeDocument/2006/relationships/image" Target="../media/image48.wmf"/><Relationship Id="rId14" Type="http://schemas.openxmlformats.org/officeDocument/2006/relationships/oleObject" Target="../embeddings/oleObject6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56.wmf"/><Relationship Id="rId18" Type="http://schemas.openxmlformats.org/officeDocument/2006/relationships/oleObject" Target="../embeddings/oleObject74.bin"/><Relationship Id="rId3" Type="http://schemas.openxmlformats.org/officeDocument/2006/relationships/image" Target="../media/image59.png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71.bin"/><Relationship Id="rId17" Type="http://schemas.openxmlformats.org/officeDocument/2006/relationships/image" Target="../media/image58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73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55.wmf"/><Relationship Id="rId5" Type="http://schemas.openxmlformats.org/officeDocument/2006/relationships/image" Target="../media/image48.wmf"/><Relationship Id="rId15" Type="http://schemas.openxmlformats.org/officeDocument/2006/relationships/image" Target="../media/image57.wmf"/><Relationship Id="rId10" Type="http://schemas.openxmlformats.org/officeDocument/2006/relationships/oleObject" Target="../embeddings/oleObject70.bin"/><Relationship Id="rId19" Type="http://schemas.openxmlformats.org/officeDocument/2006/relationships/image" Target="../media/image12.wmf"/><Relationship Id="rId4" Type="http://schemas.openxmlformats.org/officeDocument/2006/relationships/oleObject" Target="../embeddings/oleObject67.bin"/><Relationship Id="rId9" Type="http://schemas.openxmlformats.org/officeDocument/2006/relationships/image" Target="../media/image54.wmf"/><Relationship Id="rId14" Type="http://schemas.openxmlformats.org/officeDocument/2006/relationships/oleObject" Target="../embeddings/oleObject7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63.wmf"/><Relationship Id="rId18" Type="http://schemas.openxmlformats.org/officeDocument/2006/relationships/image" Target="../media/image65.wmf"/><Relationship Id="rId3" Type="http://schemas.openxmlformats.org/officeDocument/2006/relationships/image" Target="../media/image67.png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79.bin"/><Relationship Id="rId17" Type="http://schemas.openxmlformats.org/officeDocument/2006/relationships/oleObject" Target="../embeddings/oleObject8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4.wmf"/><Relationship Id="rId20" Type="http://schemas.openxmlformats.org/officeDocument/2006/relationships/image" Target="../media/image66.w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62.wmf"/><Relationship Id="rId5" Type="http://schemas.openxmlformats.org/officeDocument/2006/relationships/image" Target="../media/image60.wmf"/><Relationship Id="rId15" Type="http://schemas.openxmlformats.org/officeDocument/2006/relationships/oleObject" Target="../embeddings/oleObject81.bin"/><Relationship Id="rId10" Type="http://schemas.openxmlformats.org/officeDocument/2006/relationships/oleObject" Target="../embeddings/oleObject78.bin"/><Relationship Id="rId19" Type="http://schemas.openxmlformats.org/officeDocument/2006/relationships/oleObject" Target="../embeddings/oleObject83.bin"/><Relationship Id="rId4" Type="http://schemas.openxmlformats.org/officeDocument/2006/relationships/oleObject" Target="../embeddings/oleObject75.bin"/><Relationship Id="rId9" Type="http://schemas.openxmlformats.org/officeDocument/2006/relationships/oleObject" Target="../embeddings/oleObject77.bin"/><Relationship Id="rId14" Type="http://schemas.openxmlformats.org/officeDocument/2006/relationships/oleObject" Target="../embeddings/oleObject8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13" Type="http://schemas.openxmlformats.org/officeDocument/2006/relationships/image" Target="../media/image72.wmf"/><Relationship Id="rId18" Type="http://schemas.openxmlformats.org/officeDocument/2006/relationships/oleObject" Target="../embeddings/oleObject92.bin"/><Relationship Id="rId3" Type="http://schemas.openxmlformats.org/officeDocument/2006/relationships/oleObject" Target="../embeddings/oleObject84.bin"/><Relationship Id="rId21" Type="http://schemas.openxmlformats.org/officeDocument/2006/relationships/image" Target="../media/image74.wmf"/><Relationship Id="rId7" Type="http://schemas.openxmlformats.org/officeDocument/2006/relationships/image" Target="../media/image76.png"/><Relationship Id="rId12" Type="http://schemas.openxmlformats.org/officeDocument/2006/relationships/oleObject" Target="../embeddings/oleObject88.bin"/><Relationship Id="rId17" Type="http://schemas.openxmlformats.org/officeDocument/2006/relationships/oleObject" Target="../embeddings/oleObject91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90.bin"/><Relationship Id="rId20" Type="http://schemas.openxmlformats.org/officeDocument/2006/relationships/oleObject" Target="../embeddings/oleObject93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4.wmf"/><Relationship Id="rId11" Type="http://schemas.openxmlformats.org/officeDocument/2006/relationships/image" Target="../media/image71.wmf"/><Relationship Id="rId5" Type="http://schemas.openxmlformats.org/officeDocument/2006/relationships/oleObject" Target="../embeddings/oleObject85.bin"/><Relationship Id="rId15" Type="http://schemas.openxmlformats.org/officeDocument/2006/relationships/image" Target="../media/image73.wmf"/><Relationship Id="rId23" Type="http://schemas.openxmlformats.org/officeDocument/2006/relationships/image" Target="../media/image75.wmf"/><Relationship Id="rId10" Type="http://schemas.openxmlformats.org/officeDocument/2006/relationships/oleObject" Target="../embeddings/oleObject87.bin"/><Relationship Id="rId19" Type="http://schemas.openxmlformats.org/officeDocument/2006/relationships/image" Target="../media/image61.wmf"/><Relationship Id="rId4" Type="http://schemas.openxmlformats.org/officeDocument/2006/relationships/image" Target="../media/image69.wmf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89.bin"/><Relationship Id="rId22" Type="http://schemas.openxmlformats.org/officeDocument/2006/relationships/oleObject" Target="../embeddings/oleObject9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77.wmf"/><Relationship Id="rId4" Type="http://schemas.openxmlformats.org/officeDocument/2006/relationships/oleObject" Target="../embeddings/oleObject9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101.bin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4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10" Type="http://schemas.openxmlformats.org/officeDocument/2006/relationships/image" Target="../media/image81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8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8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9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19.pn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4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26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2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24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4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F6B11F-22C8-4E87-8853-90CFBF9C9116}"/>
              </a:ext>
            </a:extLst>
          </p:cNvPr>
          <p:cNvSpPr txBox="1"/>
          <p:nvPr/>
        </p:nvSpPr>
        <p:spPr>
          <a:xfrm>
            <a:off x="3721798" y="2214965"/>
            <a:ext cx="4748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4.1 </a:t>
            </a:r>
            <a:r>
              <a:rPr lang="zh-CN" altLang="en-US" sz="5400" b="1" dirty="0"/>
              <a:t>平面电磁波</a:t>
            </a:r>
          </a:p>
        </p:txBody>
      </p:sp>
    </p:spTree>
    <p:extLst>
      <p:ext uri="{BB962C8B-B14F-4D97-AF65-F5344CB8AC3E}">
        <p14:creationId xmlns:p14="http://schemas.microsoft.com/office/powerpoint/2010/main" val="225404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8364" y="983673"/>
            <a:ext cx="2926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）亥姆霍兹方程</a:t>
            </a:r>
            <a:endParaRPr lang="en-US" altLang="zh-CN" sz="24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9A2F7EA-9B23-4BE6-A9B1-6FBABF23B9DE}"/>
              </a:ext>
            </a:extLst>
          </p:cNvPr>
          <p:cNvSpPr txBox="1"/>
          <p:nvPr/>
        </p:nvSpPr>
        <p:spPr>
          <a:xfrm>
            <a:off x="1442006" y="1584427"/>
            <a:ext cx="7564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线性介质时谐电磁波亥姆霍兹方程引入（电场）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F7F6E94-321D-4540-AE45-039A753949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615375"/>
              </p:ext>
            </p:extLst>
          </p:nvPr>
        </p:nvGraphicFramePr>
        <p:xfrm>
          <a:off x="1649187" y="3034102"/>
          <a:ext cx="762635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29" name="Equation" r:id="rId3" imgW="3886200" imgH="304560" progId="Equation.DSMT4">
                  <p:embed/>
                </p:oleObj>
              </mc:Choice>
              <mc:Fallback>
                <p:oleObj name="Equation" r:id="rId3" imgW="3886200" imgH="30456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A0762588-C8DC-491A-B1CC-642D8D8690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187" y="3034102"/>
                        <a:ext cx="7626350" cy="6016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ECBB6657-7959-41B5-A537-3D599EC9C7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169700"/>
              </p:ext>
            </p:extLst>
          </p:nvPr>
        </p:nvGraphicFramePr>
        <p:xfrm>
          <a:off x="1649187" y="2534207"/>
          <a:ext cx="4254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30" name="Equation" r:id="rId5" imgW="2133360" imgH="266400" progId="Equation.DSMT4">
                  <p:embed/>
                </p:oleObj>
              </mc:Choice>
              <mc:Fallback>
                <p:oleObj name="Equation" r:id="rId5" imgW="2133360" imgH="2664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9E4D63D9-365E-4074-965F-97F2ACEBCE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187" y="2534207"/>
                        <a:ext cx="4254500" cy="53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747AE7FA-1EE8-4C79-A260-8CE301A2D8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404620"/>
              </p:ext>
            </p:extLst>
          </p:nvPr>
        </p:nvGraphicFramePr>
        <p:xfrm>
          <a:off x="1649187" y="2043092"/>
          <a:ext cx="366553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31" name="Equation" r:id="rId7" imgW="1866600" imgH="266400" progId="Equation.DSMT4">
                  <p:embed/>
                </p:oleObj>
              </mc:Choice>
              <mc:Fallback>
                <p:oleObj name="Equation" r:id="rId7" imgW="1866600" imgH="2664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A0762588-C8DC-491A-B1CC-642D8D8690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187" y="2043092"/>
                        <a:ext cx="3665538" cy="527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2D14D883-4C58-45C3-A8C5-411FEA0066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299031"/>
              </p:ext>
            </p:extLst>
          </p:nvPr>
        </p:nvGraphicFramePr>
        <p:xfrm>
          <a:off x="1649187" y="3597190"/>
          <a:ext cx="4627557" cy="62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32" name="Equation" r:id="rId9" imgW="2286000" imgH="304560" progId="Equation.DSMT4">
                  <p:embed/>
                </p:oleObj>
              </mc:Choice>
              <mc:Fallback>
                <p:oleObj name="Equation" r:id="rId9" imgW="2286000" imgH="30456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65E82B56-0853-4AB3-9A30-F08D641F9B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187" y="3597190"/>
                        <a:ext cx="4627557" cy="621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15052381-9DC2-4A69-8E37-F7153A56C1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184039"/>
              </p:ext>
            </p:extLst>
          </p:nvPr>
        </p:nvGraphicFramePr>
        <p:xfrm>
          <a:off x="1688904" y="4140040"/>
          <a:ext cx="20605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33" name="Equation" r:id="rId11" imgW="1015920" imgH="241200" progId="Equation.DSMT4">
                  <p:embed/>
                </p:oleObj>
              </mc:Choice>
              <mc:Fallback>
                <p:oleObj name="Equation" r:id="rId11" imgW="1015920" imgH="24120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2D14D883-4C58-45C3-A8C5-411FEA0066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8904" y="4140040"/>
                        <a:ext cx="2060575" cy="492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300D5BBB-C41B-44CA-AE64-EAA0BFC32F4F}"/>
              </a:ext>
            </a:extLst>
          </p:cNvPr>
          <p:cNvSpPr txBox="1"/>
          <p:nvPr/>
        </p:nvSpPr>
        <p:spPr>
          <a:xfrm>
            <a:off x="1442007" y="4609528"/>
            <a:ext cx="6476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亥姆霍兹方程（电场）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138B122D-B3D6-4BC3-BE6B-4F7B486081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323373"/>
              </p:ext>
            </p:extLst>
          </p:nvPr>
        </p:nvGraphicFramePr>
        <p:xfrm>
          <a:off x="1908205" y="5076426"/>
          <a:ext cx="1649412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34" name="Equation" r:id="rId13" imgW="812520" imgH="215640" progId="Equation.DSMT4">
                  <p:embed/>
                </p:oleObj>
              </mc:Choice>
              <mc:Fallback>
                <p:oleObj name="Equation" r:id="rId13" imgW="812520" imgH="21564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15052381-9DC2-4A69-8E37-F7153A56C1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205" y="5076426"/>
                        <a:ext cx="1649412" cy="439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1BB00396-2FEE-441F-B4AA-282E18C8C7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471186"/>
              </p:ext>
            </p:extLst>
          </p:nvPr>
        </p:nvGraphicFramePr>
        <p:xfrm>
          <a:off x="4101227" y="5064985"/>
          <a:ext cx="13652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35" name="Equation" r:id="rId15" imgW="672840" imgH="253800" progId="Equation.DSMT4">
                  <p:embed/>
                </p:oleObj>
              </mc:Choice>
              <mc:Fallback>
                <p:oleObj name="Equation" r:id="rId15" imgW="672840" imgH="25380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15052381-9DC2-4A69-8E37-F7153A56C1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1227" y="5064985"/>
                        <a:ext cx="1365250" cy="517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25FC68EE-F5B0-47C6-BDD7-BB22314C6E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248809"/>
              </p:ext>
            </p:extLst>
          </p:nvPr>
        </p:nvGraphicFramePr>
        <p:xfrm>
          <a:off x="1908205" y="5598385"/>
          <a:ext cx="10779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36" name="Equation" r:id="rId17" imgW="533160" imgH="215640" progId="Equation.DSMT4">
                  <p:embed/>
                </p:oleObj>
              </mc:Choice>
              <mc:Fallback>
                <p:oleObj name="Equation" r:id="rId17" imgW="533160" imgH="21564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E4567C13-7F08-470D-8AAC-94815789D7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205" y="5598385"/>
                        <a:ext cx="1077912" cy="438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左大括号 34">
            <a:extLst>
              <a:ext uri="{FF2B5EF4-FFF2-40B4-BE49-F238E27FC236}">
                <a16:creationId xmlns:a16="http://schemas.microsoft.com/office/drawing/2014/main" id="{F25E49D8-8D14-4E14-990D-668D20084253}"/>
              </a:ext>
            </a:extLst>
          </p:cNvPr>
          <p:cNvSpPr/>
          <p:nvPr/>
        </p:nvSpPr>
        <p:spPr>
          <a:xfrm>
            <a:off x="1688904" y="5137876"/>
            <a:ext cx="219301" cy="164411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0E56FC19-57B7-4C74-A037-B46EC0E68D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162142"/>
              </p:ext>
            </p:extLst>
          </p:nvPr>
        </p:nvGraphicFramePr>
        <p:xfrm>
          <a:off x="1908205" y="6080125"/>
          <a:ext cx="35655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37" name="Equation" r:id="rId19" imgW="1815840" imgH="393480" progId="Equation.DSMT4">
                  <p:embed/>
                </p:oleObj>
              </mc:Choice>
              <mc:Fallback>
                <p:oleObj name="Equation" r:id="rId19" imgW="1815840" imgH="39348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747AE7FA-1EE8-4C79-A260-8CE301A2D8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205" y="6080125"/>
                        <a:ext cx="3565525" cy="777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文本框 36">
            <a:extLst>
              <a:ext uri="{FF2B5EF4-FFF2-40B4-BE49-F238E27FC236}">
                <a16:creationId xmlns:a16="http://schemas.microsoft.com/office/drawing/2014/main" id="{E33E5DFB-7F83-4CC3-83BE-AD6B55B36132}"/>
              </a:ext>
            </a:extLst>
          </p:cNvPr>
          <p:cNvSpPr txBox="1"/>
          <p:nvPr/>
        </p:nvSpPr>
        <p:spPr>
          <a:xfrm>
            <a:off x="6216837" y="4559353"/>
            <a:ext cx="6476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亥姆霍兹方程（磁场）</a:t>
            </a:r>
          </a:p>
        </p:txBody>
      </p: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57FF2BDB-B8E6-44B3-9165-F673BCCEC8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020912"/>
              </p:ext>
            </p:extLst>
          </p:nvPr>
        </p:nvGraphicFramePr>
        <p:xfrm>
          <a:off x="6696075" y="5026025"/>
          <a:ext cx="162401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38" name="Equation" r:id="rId21" imgW="799920" imgH="215640" progId="Equation.DSMT4">
                  <p:embed/>
                </p:oleObj>
              </mc:Choice>
              <mc:Fallback>
                <p:oleObj name="Equation" r:id="rId21" imgW="799920" imgH="21564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138B122D-B3D6-4BC3-BE6B-4F7B486081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075" y="5026025"/>
                        <a:ext cx="1624013" cy="439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A9751A63-DFDB-40C3-AECE-9511AF0D2F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299784"/>
              </p:ext>
            </p:extLst>
          </p:nvPr>
        </p:nvGraphicFramePr>
        <p:xfrm>
          <a:off x="8876057" y="5014810"/>
          <a:ext cx="13652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39" name="Equation" r:id="rId23" imgW="672840" imgH="253800" progId="Equation.DSMT4">
                  <p:embed/>
                </p:oleObj>
              </mc:Choice>
              <mc:Fallback>
                <p:oleObj name="Equation" r:id="rId23" imgW="672840" imgH="25380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1BB00396-2FEE-441F-B4AA-282E18C8C7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6057" y="5014810"/>
                        <a:ext cx="1365250" cy="517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257CAB65-67EB-47C0-BA2A-8105BA4C9A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079240"/>
              </p:ext>
            </p:extLst>
          </p:nvPr>
        </p:nvGraphicFramePr>
        <p:xfrm>
          <a:off x="6719015" y="5591800"/>
          <a:ext cx="10779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40" name="Equation" r:id="rId24" imgW="533160" imgH="215640" progId="Equation.DSMT4">
                  <p:embed/>
                </p:oleObj>
              </mc:Choice>
              <mc:Fallback>
                <p:oleObj name="Equation" r:id="rId24" imgW="533160" imgH="21564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25FC68EE-F5B0-47C6-BDD7-BB22314C6E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9015" y="5591800"/>
                        <a:ext cx="1077912" cy="438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左大括号 40">
            <a:extLst>
              <a:ext uri="{FF2B5EF4-FFF2-40B4-BE49-F238E27FC236}">
                <a16:creationId xmlns:a16="http://schemas.microsoft.com/office/drawing/2014/main" id="{87BF1461-CE09-46CF-99C5-F6480C4D6080}"/>
              </a:ext>
            </a:extLst>
          </p:cNvPr>
          <p:cNvSpPr/>
          <p:nvPr/>
        </p:nvSpPr>
        <p:spPr>
          <a:xfrm>
            <a:off x="6463734" y="5087701"/>
            <a:ext cx="219301" cy="164411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0B97D493-D4DC-4D80-99ED-E6D451D041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950189"/>
              </p:ext>
            </p:extLst>
          </p:nvPr>
        </p:nvGraphicFramePr>
        <p:xfrm>
          <a:off x="6715838" y="5987792"/>
          <a:ext cx="535940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41" name="Equation" r:id="rId26" imgW="2730240" imgH="444240" progId="Equation.DSMT4">
                  <p:embed/>
                </p:oleObj>
              </mc:Choice>
              <mc:Fallback>
                <p:oleObj name="Equation" r:id="rId26" imgW="2730240" imgH="444240" progId="Equation.DSMT4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0E56FC19-57B7-4C74-A037-B46EC0E68D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838" y="5987792"/>
                        <a:ext cx="5359400" cy="877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58BA30C2-7E8B-4D95-8A75-37EF05AB75B2}"/>
              </a:ext>
            </a:extLst>
          </p:cNvPr>
          <p:cNvSpPr txBox="1"/>
          <p:nvPr/>
        </p:nvSpPr>
        <p:spPr>
          <a:xfrm>
            <a:off x="10401890" y="5004098"/>
            <a:ext cx="167334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自己推导</a:t>
            </a:r>
          </a:p>
        </p:txBody>
      </p:sp>
    </p:spTree>
    <p:extLst>
      <p:ext uri="{BB962C8B-B14F-4D97-AF65-F5344CB8AC3E}">
        <p14:creationId xmlns:p14="http://schemas.microsoft.com/office/powerpoint/2010/main" val="501983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8363" y="983673"/>
            <a:ext cx="2512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）平面电磁波</a:t>
            </a:r>
            <a:endParaRPr lang="en-US" altLang="zh-CN" sz="24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9A2F7EA-9B23-4BE6-A9B1-6FBABF23B9DE}"/>
              </a:ext>
            </a:extLst>
          </p:cNvPr>
          <p:cNvSpPr txBox="1"/>
          <p:nvPr/>
        </p:nvSpPr>
        <p:spPr>
          <a:xfrm>
            <a:off x="1442006" y="1584427"/>
            <a:ext cx="7564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沿</a:t>
            </a:r>
            <a:r>
              <a:rPr lang="en-US" altLang="zh-CN" sz="2400" dirty="0"/>
              <a:t>x</a:t>
            </a:r>
            <a:r>
              <a:rPr lang="zh-CN" altLang="en-US" sz="2400" dirty="0"/>
              <a:t>方向传播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E20E088-B8AE-421D-AAD6-6ECCBCEB9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823" y="1051815"/>
            <a:ext cx="2752764" cy="2842723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1044373C-C821-4EED-8B9D-45B91E86E8E5}"/>
              </a:ext>
            </a:extLst>
          </p:cNvPr>
          <p:cNvSpPr txBox="1"/>
          <p:nvPr/>
        </p:nvSpPr>
        <p:spPr>
          <a:xfrm>
            <a:off x="1743176" y="2126632"/>
            <a:ext cx="6961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电磁波场强在与</a:t>
            </a:r>
            <a:r>
              <a:rPr lang="en-US" altLang="zh-CN" sz="2400" dirty="0"/>
              <a:t>x</a:t>
            </a:r>
            <a:r>
              <a:rPr lang="zh-CN" altLang="en-US" sz="2400" dirty="0"/>
              <a:t>轴正交的平面上各点有相同的值</a:t>
            </a:r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EC9DAE9B-51CD-4DDB-A4FF-08C7608714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845883"/>
              </p:ext>
            </p:extLst>
          </p:nvPr>
        </p:nvGraphicFramePr>
        <p:xfrm>
          <a:off x="1801234" y="2937679"/>
          <a:ext cx="27828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02" name="Equation" r:id="rId4" imgW="1371600" imgH="419040" progId="Equation.DSMT4">
                  <p:embed/>
                </p:oleObj>
              </mc:Choice>
              <mc:Fallback>
                <p:oleObj name="Equation" r:id="rId4" imgW="1371600" imgH="41904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138B122D-B3D6-4BC3-BE6B-4F7B486081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234" y="2937679"/>
                        <a:ext cx="2782888" cy="854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3E229382-5561-4605-86B4-C3FFE2438F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486070"/>
              </p:ext>
            </p:extLst>
          </p:nvPr>
        </p:nvGraphicFramePr>
        <p:xfrm>
          <a:off x="5391830" y="2779713"/>
          <a:ext cx="15970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03" name="Equation" r:id="rId6" imgW="787320" imgH="266400" progId="Equation.DSMT4">
                  <p:embed/>
                </p:oleObj>
              </mc:Choice>
              <mc:Fallback>
                <p:oleObj name="Equation" r:id="rId6" imgW="787320" imgH="26640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EC9DAE9B-51CD-4DDB-A4FF-08C7608714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830" y="2779713"/>
                        <a:ext cx="1597025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53313163-12C6-44E4-B66C-9B9CFDA410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457168"/>
              </p:ext>
            </p:extLst>
          </p:nvPr>
        </p:nvGraphicFramePr>
        <p:xfrm>
          <a:off x="5391830" y="3351613"/>
          <a:ext cx="22669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04" name="Equation" r:id="rId8" imgW="1117440" imgH="266400" progId="Equation.DSMT4">
                  <p:embed/>
                </p:oleObj>
              </mc:Choice>
              <mc:Fallback>
                <p:oleObj name="Equation" r:id="rId8" imgW="1117440" imgH="26640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3E229382-5561-4605-86B4-C3FFE2438F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830" y="3351613"/>
                        <a:ext cx="2266950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96753AB5-4AF4-4869-9F52-0331DF0921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150932"/>
              </p:ext>
            </p:extLst>
          </p:nvPr>
        </p:nvGraphicFramePr>
        <p:xfrm>
          <a:off x="1882549" y="4381409"/>
          <a:ext cx="10779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05" name="Equation" r:id="rId10" imgW="533160" imgH="215640" progId="Equation.DSMT4">
                  <p:embed/>
                </p:oleObj>
              </mc:Choice>
              <mc:Fallback>
                <p:oleObj name="Equation" r:id="rId10" imgW="533160" imgH="21564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25FC68EE-F5B0-47C6-BDD7-BB22314C6E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549" y="4381409"/>
                        <a:ext cx="1077912" cy="438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A9C73850-8A6A-44C0-A67B-03722D5F7D1C}"/>
              </a:ext>
            </a:extLst>
          </p:cNvPr>
          <p:cNvSpPr/>
          <p:nvPr/>
        </p:nvSpPr>
        <p:spPr>
          <a:xfrm>
            <a:off x="4815557" y="3237716"/>
            <a:ext cx="341086" cy="254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739188D5-D5B9-48D1-A7F1-D4DFEA6F5EA2}"/>
              </a:ext>
            </a:extLst>
          </p:cNvPr>
          <p:cNvSpPr/>
          <p:nvPr/>
        </p:nvSpPr>
        <p:spPr>
          <a:xfrm>
            <a:off x="3192678" y="4473484"/>
            <a:ext cx="341086" cy="254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62A1F9AC-7CD9-4CD1-93B9-97EF2B3445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216402"/>
              </p:ext>
            </p:extLst>
          </p:nvPr>
        </p:nvGraphicFramePr>
        <p:xfrm>
          <a:off x="3845152" y="4269704"/>
          <a:ext cx="6775450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06" name="Equation" r:id="rId12" imgW="3340080" imgH="583920" progId="Equation.DSMT4">
                  <p:embed/>
                </p:oleObj>
              </mc:Choice>
              <mc:Fallback>
                <p:oleObj name="Equation" r:id="rId12" imgW="3340080" imgH="58392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53313163-12C6-44E4-B66C-9B9CFDA410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5152" y="4269704"/>
                        <a:ext cx="6775450" cy="1185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78EA8DA6-9CE6-4CA4-AAB7-D876CF00C0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979308"/>
              </p:ext>
            </p:extLst>
          </p:nvPr>
        </p:nvGraphicFramePr>
        <p:xfrm>
          <a:off x="1882549" y="5408014"/>
          <a:ext cx="38576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07" name="Equation" r:id="rId14" imgW="190440" imgH="253800" progId="Equation.DSMT4">
                  <p:embed/>
                </p:oleObj>
              </mc:Choice>
              <mc:Fallback>
                <p:oleObj name="Equation" r:id="rId14" imgW="190440" imgH="253800" progId="Equation.DSMT4">
                  <p:embed/>
                  <p:pic>
                    <p:nvPicPr>
                      <p:cNvPr id="45" name="对象 44">
                        <a:extLst>
                          <a:ext uri="{FF2B5EF4-FFF2-40B4-BE49-F238E27FC236}">
                            <a16:creationId xmlns:a16="http://schemas.microsoft.com/office/drawing/2014/main" id="{62A1F9AC-7CD9-4CD1-93B9-97EF2B3445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549" y="5408014"/>
                        <a:ext cx="385762" cy="515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文本框 46">
            <a:extLst>
              <a:ext uri="{FF2B5EF4-FFF2-40B4-BE49-F238E27FC236}">
                <a16:creationId xmlns:a16="http://schemas.microsoft.com/office/drawing/2014/main" id="{8E04DD3E-107F-42EE-9767-B5E5448FF001}"/>
              </a:ext>
            </a:extLst>
          </p:cNvPr>
          <p:cNvSpPr txBox="1"/>
          <p:nvPr/>
        </p:nvSpPr>
        <p:spPr>
          <a:xfrm>
            <a:off x="2268311" y="5435149"/>
            <a:ext cx="196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与</a:t>
            </a:r>
            <a:r>
              <a:rPr lang="en-US" altLang="zh-CN" sz="2400" dirty="0"/>
              <a:t>x</a:t>
            </a:r>
            <a:r>
              <a:rPr lang="zh-CN" altLang="en-US" sz="2400" dirty="0"/>
              <a:t>方向垂直</a:t>
            </a:r>
          </a:p>
        </p:txBody>
      </p:sp>
      <p:graphicFrame>
        <p:nvGraphicFramePr>
          <p:cNvPr id="48" name="对象 47">
            <a:extLst>
              <a:ext uri="{FF2B5EF4-FFF2-40B4-BE49-F238E27FC236}">
                <a16:creationId xmlns:a16="http://schemas.microsoft.com/office/drawing/2014/main" id="{352AC50F-128B-4770-8253-9AA28F6554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173139"/>
              </p:ext>
            </p:extLst>
          </p:nvPr>
        </p:nvGraphicFramePr>
        <p:xfrm>
          <a:off x="4349345" y="5398909"/>
          <a:ext cx="874713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08" name="Equation" r:id="rId16" imgW="431640" imgH="253800" progId="Equation.DSMT4">
                  <p:embed/>
                </p:oleObj>
              </mc:Choice>
              <mc:Fallback>
                <p:oleObj name="Equation" r:id="rId16" imgW="431640" imgH="253800" progId="Equation.DSMT4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78EA8DA6-9CE6-4CA4-AAB7-D876CF00C0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345" y="5398909"/>
                        <a:ext cx="874713" cy="515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文本框 48">
            <a:extLst>
              <a:ext uri="{FF2B5EF4-FFF2-40B4-BE49-F238E27FC236}">
                <a16:creationId xmlns:a16="http://schemas.microsoft.com/office/drawing/2014/main" id="{7D0F8E6F-0257-4B8F-899E-91B9382A4B42}"/>
              </a:ext>
            </a:extLst>
          </p:cNvPr>
          <p:cNvSpPr txBox="1"/>
          <p:nvPr/>
        </p:nvSpPr>
        <p:spPr>
          <a:xfrm>
            <a:off x="1801234" y="6041414"/>
            <a:ext cx="456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电场方向需与传播方向垂直</a:t>
            </a:r>
          </a:p>
        </p:txBody>
      </p:sp>
    </p:spTree>
    <p:extLst>
      <p:ext uri="{BB962C8B-B14F-4D97-AF65-F5344CB8AC3E}">
        <p14:creationId xmlns:p14="http://schemas.microsoft.com/office/powerpoint/2010/main" val="1822813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8363" y="983673"/>
            <a:ext cx="2512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）平面电磁波</a:t>
            </a:r>
            <a:endParaRPr lang="en-US" altLang="zh-CN" sz="24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9A2F7EA-9B23-4BE6-A9B1-6FBABF23B9DE}"/>
              </a:ext>
            </a:extLst>
          </p:cNvPr>
          <p:cNvSpPr txBox="1"/>
          <p:nvPr/>
        </p:nvSpPr>
        <p:spPr>
          <a:xfrm>
            <a:off x="1442006" y="1584427"/>
            <a:ext cx="7564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沿</a:t>
            </a:r>
            <a:r>
              <a:rPr lang="en-US" altLang="zh-CN" sz="2400" dirty="0"/>
              <a:t>x</a:t>
            </a:r>
            <a:r>
              <a:rPr lang="zh-CN" altLang="en-US" sz="2400" dirty="0"/>
              <a:t>方向传播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D0F8E6F-0257-4B8F-899E-91B9382A4B42}"/>
              </a:ext>
            </a:extLst>
          </p:cNvPr>
          <p:cNvSpPr txBox="1"/>
          <p:nvPr/>
        </p:nvSpPr>
        <p:spPr>
          <a:xfrm>
            <a:off x="1748745" y="2728106"/>
            <a:ext cx="1210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取实部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F4DF04D-2680-4D7F-BB9E-D083D7120FCD}"/>
              </a:ext>
            </a:extLst>
          </p:cNvPr>
          <p:cNvGrpSpPr/>
          <p:nvPr/>
        </p:nvGrpSpPr>
        <p:grpSpPr>
          <a:xfrm>
            <a:off x="7188093" y="1466687"/>
            <a:ext cx="4816070" cy="1694543"/>
            <a:chOff x="6505922" y="1981126"/>
            <a:chExt cx="4115011" cy="144787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B857C92-0BA6-4346-8B96-4994A8EBD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5922" y="1981126"/>
              <a:ext cx="4115011" cy="1447874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6AF144B-2DD5-4D99-A42B-CE5254128121}"/>
                </a:ext>
              </a:extLst>
            </p:cNvPr>
            <p:cNvSpPr/>
            <p:nvPr/>
          </p:nvSpPr>
          <p:spPr>
            <a:xfrm>
              <a:off x="8882743" y="1981126"/>
              <a:ext cx="892628" cy="2976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25FC7726-FA53-47AE-A686-546545CBC1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828638"/>
              </p:ext>
            </p:extLst>
          </p:nvPr>
        </p:nvGraphicFramePr>
        <p:xfrm>
          <a:off x="1748745" y="2185181"/>
          <a:ext cx="22669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30" name="Equation" r:id="rId4" imgW="1117440" imgH="266400" progId="Equation.DSMT4">
                  <p:embed/>
                </p:oleObj>
              </mc:Choice>
              <mc:Fallback>
                <p:oleObj name="Equation" r:id="rId4" imgW="1117440" imgH="26640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53313163-12C6-44E4-B66C-9B9CFDA410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8745" y="2185181"/>
                        <a:ext cx="2266950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44823FE9-D27C-419A-8150-B33C08BAF7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405140"/>
              </p:ext>
            </p:extLst>
          </p:nvPr>
        </p:nvGraphicFramePr>
        <p:xfrm>
          <a:off x="1748745" y="3271031"/>
          <a:ext cx="30654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31" name="Equation" r:id="rId6" imgW="1511280" imgH="266400" progId="Equation.DSMT4">
                  <p:embed/>
                </p:oleObj>
              </mc:Choice>
              <mc:Fallback>
                <p:oleObj name="Equation" r:id="rId6" imgW="1511280" imgH="2664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25FC7726-FA53-47AE-A686-546545CBC1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8745" y="3271031"/>
                        <a:ext cx="3065462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AD0D7998-2470-4C4A-B673-3038DA2015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829756"/>
              </p:ext>
            </p:extLst>
          </p:nvPr>
        </p:nvGraphicFramePr>
        <p:xfrm>
          <a:off x="2622324" y="3895216"/>
          <a:ext cx="25241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32" name="Equation" r:id="rId8" imgW="1244520" imgH="266400" progId="Equation.DSMT4">
                  <p:embed/>
                </p:oleObj>
              </mc:Choice>
              <mc:Fallback>
                <p:oleObj name="Equation" r:id="rId8" imgW="1244520" imgH="26640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44823FE9-D27C-419A-8150-B33C08BAF7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324" y="3895216"/>
                        <a:ext cx="2524125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01FFA32F-857E-45F4-AFE3-50A720BD1DC7}"/>
              </a:ext>
            </a:extLst>
          </p:cNvPr>
          <p:cNvSpPr txBox="1"/>
          <p:nvPr/>
        </p:nvSpPr>
        <p:spPr>
          <a:xfrm>
            <a:off x="1759597" y="3919126"/>
            <a:ext cx="1210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t=0</a:t>
            </a:r>
            <a:endParaRPr lang="zh-CN" altLang="en-US" sz="2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ADEB2E2-0B9E-4B23-9713-DB74CCFC21C1}"/>
              </a:ext>
            </a:extLst>
          </p:cNvPr>
          <p:cNvSpPr txBox="1"/>
          <p:nvPr/>
        </p:nvSpPr>
        <p:spPr>
          <a:xfrm>
            <a:off x="5624378" y="3919126"/>
            <a:ext cx="3354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X=0</a:t>
            </a:r>
            <a:r>
              <a:rPr lang="zh-CN" altLang="en-US" sz="2400" dirty="0"/>
              <a:t>的平面位于波峰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0CA90D8-B1E5-49CD-A0F5-496EBF5DEE1E}"/>
              </a:ext>
            </a:extLst>
          </p:cNvPr>
          <p:cNvSpPr txBox="1"/>
          <p:nvPr/>
        </p:nvSpPr>
        <p:spPr>
          <a:xfrm>
            <a:off x="1740355" y="4543311"/>
            <a:ext cx="1750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另一时刻</a:t>
            </a:r>
            <a:r>
              <a:rPr lang="en-US" altLang="zh-CN" sz="2400" dirty="0"/>
              <a:t>t</a:t>
            </a:r>
            <a:endParaRPr lang="zh-CN" altLang="en-US" sz="2400" dirty="0"/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C0F9296E-CF05-4426-8026-979763B51A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76712"/>
              </p:ext>
            </p:extLst>
          </p:nvPr>
        </p:nvGraphicFramePr>
        <p:xfrm>
          <a:off x="3281476" y="4540446"/>
          <a:ext cx="30654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33" name="Equation" r:id="rId10" imgW="1511280" imgH="266400" progId="Equation.DSMT4">
                  <p:embed/>
                </p:oleObj>
              </mc:Choice>
              <mc:Fallback>
                <p:oleObj name="Equation" r:id="rId10" imgW="1511280" imgH="26640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44823FE9-D27C-419A-8150-B33C08BAF7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476" y="4540446"/>
                        <a:ext cx="3065462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id="{6E8D4438-B6AA-4B23-96FD-AA08EECB4C05}"/>
              </a:ext>
            </a:extLst>
          </p:cNvPr>
          <p:cNvSpPr txBox="1"/>
          <p:nvPr/>
        </p:nvSpPr>
        <p:spPr>
          <a:xfrm>
            <a:off x="7919014" y="4540446"/>
            <a:ext cx="3354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的平面位于波峰</a:t>
            </a:r>
          </a:p>
        </p:txBody>
      </p:sp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FC16A598-AA55-4DC8-9974-4B6173DE8B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103709"/>
              </p:ext>
            </p:extLst>
          </p:nvPr>
        </p:nvGraphicFramePr>
        <p:xfrm>
          <a:off x="7045553" y="4374093"/>
          <a:ext cx="8763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34" name="Equation" r:id="rId12" imgW="431640" imgH="393480" progId="Equation.DSMT4">
                  <p:embed/>
                </p:oleObj>
              </mc:Choice>
              <mc:Fallback>
                <p:oleObj name="Equation" r:id="rId12" imgW="431640" imgH="39348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C0F9296E-CF05-4426-8026-979763B51A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5553" y="4374093"/>
                        <a:ext cx="876300" cy="800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252D690B-CD89-44E6-9EA4-19A318B95BBE}"/>
              </a:ext>
            </a:extLst>
          </p:cNvPr>
          <p:cNvSpPr txBox="1"/>
          <p:nvPr/>
        </p:nvSpPr>
        <p:spPr>
          <a:xfrm>
            <a:off x="1759597" y="5185676"/>
            <a:ext cx="1210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相速度</a:t>
            </a:r>
          </a:p>
        </p:txBody>
      </p:sp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D784E927-A03D-434A-9CA8-5E9390A512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679123"/>
              </p:ext>
            </p:extLst>
          </p:nvPr>
        </p:nvGraphicFramePr>
        <p:xfrm>
          <a:off x="2857552" y="5002111"/>
          <a:ext cx="167322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35" name="Equation" r:id="rId14" imgW="825480" imgH="444240" progId="Equation.DSMT4">
                  <p:embed/>
                </p:oleObj>
              </mc:Choice>
              <mc:Fallback>
                <p:oleObj name="Equation" r:id="rId14" imgW="825480" imgH="444240" progId="Equation.DSMT4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FC16A598-AA55-4DC8-9974-4B6173DE8B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52" y="5002111"/>
                        <a:ext cx="1673225" cy="903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45AF3C5C-FAE3-4B47-AAF0-8C72302D78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486589"/>
              </p:ext>
            </p:extLst>
          </p:nvPr>
        </p:nvGraphicFramePr>
        <p:xfrm>
          <a:off x="1857602" y="5846967"/>
          <a:ext cx="3091769" cy="1040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36" name="Equation" r:id="rId16" imgW="1473120" imgH="495000" progId="Equation.DSMT4">
                  <p:embed/>
                </p:oleObj>
              </mc:Choice>
              <mc:Fallback>
                <p:oleObj name="Equation" r:id="rId16" imgW="1473120" imgH="495000" progId="Equation.DSMT4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C893633B-7A1E-4DF5-ADB1-6AD94D58C8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602" y="5846967"/>
                        <a:ext cx="3091769" cy="10401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2F1E582C-F5F4-4E8A-8846-1F8BEB1DE2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228991"/>
              </p:ext>
            </p:extLst>
          </p:nvPr>
        </p:nvGraphicFramePr>
        <p:xfrm>
          <a:off x="5157074" y="4924437"/>
          <a:ext cx="1584494" cy="1058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37" name="Equation" r:id="rId18" imgW="685800" imgH="457200" progId="Equation.DSMT4">
                  <p:embed/>
                </p:oleObj>
              </mc:Choice>
              <mc:Fallback>
                <p:oleObj name="Equation" r:id="rId18" imgW="685800" imgH="4572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5385E636-3259-4654-B16F-ED05938A0E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074" y="4924437"/>
                        <a:ext cx="1584494" cy="10586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本框 39">
            <a:extLst>
              <a:ext uri="{FF2B5EF4-FFF2-40B4-BE49-F238E27FC236}">
                <a16:creationId xmlns:a16="http://schemas.microsoft.com/office/drawing/2014/main" id="{EC092DCC-4DC0-43BC-A2B1-D8BA8EA8B28B}"/>
              </a:ext>
            </a:extLst>
          </p:cNvPr>
          <p:cNvSpPr txBox="1"/>
          <p:nvPr/>
        </p:nvSpPr>
        <p:spPr>
          <a:xfrm>
            <a:off x="5325950" y="6027003"/>
            <a:ext cx="4315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色散介质，不同电磁波频率，</a:t>
            </a:r>
            <a:endParaRPr lang="en-US" altLang="zh-CN" sz="2400" dirty="0"/>
          </a:p>
          <a:p>
            <a:r>
              <a:rPr lang="en-US" altLang="zh-CN" sz="2400" dirty="0"/>
              <a:t>n</a:t>
            </a:r>
            <a:r>
              <a:rPr lang="zh-CN" altLang="en-US" sz="2400" dirty="0"/>
              <a:t>不同，相速度也不同</a:t>
            </a:r>
          </a:p>
        </p:txBody>
      </p:sp>
    </p:spTree>
    <p:extLst>
      <p:ext uri="{BB962C8B-B14F-4D97-AF65-F5344CB8AC3E}">
        <p14:creationId xmlns:p14="http://schemas.microsoft.com/office/powerpoint/2010/main" val="3606858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B5D55C2-90A1-472C-9046-7E6EDC80F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457" y="5001467"/>
            <a:ext cx="4149826" cy="129388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8363" y="983673"/>
            <a:ext cx="2512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）平面电磁波</a:t>
            </a:r>
            <a:endParaRPr lang="en-US" altLang="zh-CN" sz="2400" b="1" dirty="0"/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25FC7726-FA53-47AE-A686-546545CBC1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953908"/>
              </p:ext>
            </p:extLst>
          </p:nvPr>
        </p:nvGraphicFramePr>
        <p:xfrm>
          <a:off x="1759597" y="1897593"/>
          <a:ext cx="4607997" cy="748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46" name="Equation" r:id="rId4" imgW="1879560" imgH="304560" progId="Equation.DSMT4">
                  <p:embed/>
                </p:oleObj>
              </mc:Choice>
              <mc:Fallback>
                <p:oleObj name="Equation" r:id="rId4" imgW="1879560" imgH="30456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25FC7726-FA53-47AE-A686-546545CBC1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597" y="1897593"/>
                        <a:ext cx="4607997" cy="7481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82217527-0317-4687-AE05-08DF0A1EE189}"/>
              </a:ext>
            </a:extLst>
          </p:cNvPr>
          <p:cNvGrpSpPr/>
          <p:nvPr/>
        </p:nvGrpSpPr>
        <p:grpSpPr>
          <a:xfrm>
            <a:off x="1442006" y="1445338"/>
            <a:ext cx="7564107" cy="461665"/>
            <a:chOff x="1442006" y="1584427"/>
            <a:chExt cx="7564107" cy="461665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9A2F7EA-9B23-4BE6-A9B1-6FBABF23B9DE}"/>
                </a:ext>
              </a:extLst>
            </p:cNvPr>
            <p:cNvSpPr txBox="1"/>
            <p:nvPr/>
          </p:nvSpPr>
          <p:spPr>
            <a:xfrm>
              <a:off x="1442006" y="1584427"/>
              <a:ext cx="75641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l"/>
              </a:pPr>
              <a:r>
                <a:rPr lang="zh-CN" altLang="en-US" sz="2400" dirty="0"/>
                <a:t>一般坐标系下，电磁波沿    方向传播</a:t>
              </a:r>
            </a:p>
          </p:txBody>
        </p:sp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879D0586-FDA8-48D6-8F42-A14FA3E678C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7194595"/>
                </p:ext>
              </p:extLst>
            </p:nvPr>
          </p:nvGraphicFramePr>
          <p:xfrm>
            <a:off x="5293323" y="1584427"/>
            <a:ext cx="282575" cy="438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447" name="Equation" r:id="rId6" imgW="139680" imgH="215640" progId="Equation.DSMT4">
                    <p:embed/>
                  </p:oleObj>
                </mc:Choice>
                <mc:Fallback>
                  <p:oleObj name="Equation" r:id="rId6" imgW="139680" imgH="215640" progId="Equation.DSMT4">
                    <p:embed/>
                    <p:pic>
                      <p:nvPicPr>
                        <p:cNvPr id="21" name="对象 20">
                          <a:extLst>
                            <a:ext uri="{FF2B5EF4-FFF2-40B4-BE49-F238E27FC236}">
                              <a16:creationId xmlns:a16="http://schemas.microsoft.com/office/drawing/2014/main" id="{44823FE9-D27C-419A-8150-B33C08BAF72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3323" y="1584427"/>
                          <a:ext cx="282575" cy="4381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EDD859C-C8F1-47C9-8F9E-4DB5A640E9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9864" y="675655"/>
            <a:ext cx="3121322" cy="2498764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50FD4CE5-FE43-4A90-B88E-AB4789BDBC45}"/>
              </a:ext>
            </a:extLst>
          </p:cNvPr>
          <p:cNvSpPr txBox="1"/>
          <p:nvPr/>
        </p:nvSpPr>
        <p:spPr>
          <a:xfrm>
            <a:off x="1718231" y="2659874"/>
            <a:ext cx="3575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等相位面与传播方向垂直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83B0A54-2FC7-4BCE-AB84-657D5BFDCE1C}"/>
              </a:ext>
            </a:extLst>
          </p:cNvPr>
          <p:cNvSpPr txBox="1"/>
          <p:nvPr/>
        </p:nvSpPr>
        <p:spPr>
          <a:xfrm>
            <a:off x="1718231" y="3167807"/>
            <a:ext cx="1141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波矢量</a:t>
            </a:r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A63D0AC2-DFE6-45C0-8840-24A50159D6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762584"/>
              </p:ext>
            </p:extLst>
          </p:nvPr>
        </p:nvGraphicFramePr>
        <p:xfrm>
          <a:off x="2775095" y="3167807"/>
          <a:ext cx="2825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48" name="Equation" r:id="rId9" imgW="139680" imgH="215640" progId="Equation.DSMT4">
                  <p:embed/>
                </p:oleObj>
              </mc:Choice>
              <mc:Fallback>
                <p:oleObj name="Equation" r:id="rId9" imgW="139680" imgH="21564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879D0586-FDA8-48D6-8F42-A14FA3E678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5095" y="3167807"/>
                        <a:ext cx="282575" cy="438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6B051F7C-C6BD-40F5-9403-C7FCCB0103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833175"/>
              </p:ext>
            </p:extLst>
          </p:nvPr>
        </p:nvGraphicFramePr>
        <p:xfrm>
          <a:off x="3202751" y="3116206"/>
          <a:ext cx="9239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49" name="Equation" r:id="rId10" imgW="457200" imgH="393480" progId="Equation.DSMT4">
                  <p:embed/>
                </p:oleObj>
              </mc:Choice>
              <mc:Fallback>
                <p:oleObj name="Equation" r:id="rId10" imgW="457200" imgH="39348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A63D0AC2-DFE6-45C0-8840-24A50159D6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2751" y="3116206"/>
                        <a:ext cx="923925" cy="800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文本框 40">
            <a:extLst>
              <a:ext uri="{FF2B5EF4-FFF2-40B4-BE49-F238E27FC236}">
                <a16:creationId xmlns:a16="http://schemas.microsoft.com/office/drawing/2014/main" id="{26341FD1-09E6-4F75-8EB0-E5DBE1FEF89E}"/>
              </a:ext>
            </a:extLst>
          </p:cNvPr>
          <p:cNvSpPr txBox="1"/>
          <p:nvPr/>
        </p:nvSpPr>
        <p:spPr>
          <a:xfrm>
            <a:off x="4110587" y="3305566"/>
            <a:ext cx="167334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为什么？</a:t>
            </a:r>
          </a:p>
        </p:txBody>
      </p:sp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A8467562-9404-4C5E-BCA4-F0F403F893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429057"/>
              </p:ext>
            </p:extLst>
          </p:nvPr>
        </p:nvGraphicFramePr>
        <p:xfrm>
          <a:off x="5784089" y="3136349"/>
          <a:ext cx="8985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50" name="Equation" r:id="rId12" imgW="444240" imgH="393480" progId="Equation.DSMT4">
                  <p:embed/>
                </p:oleObj>
              </mc:Choice>
              <mc:Fallback>
                <p:oleObj name="Equation" r:id="rId12" imgW="444240" imgH="39348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6B051F7C-C6BD-40F5-9403-C7FCCB0103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089" y="3136349"/>
                        <a:ext cx="898525" cy="800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557FB5A1-2071-487B-B763-9428697E49B7}"/>
              </a:ext>
            </a:extLst>
          </p:cNvPr>
          <p:cNvSpPr txBox="1"/>
          <p:nvPr/>
        </p:nvSpPr>
        <p:spPr>
          <a:xfrm>
            <a:off x="6898679" y="3305566"/>
            <a:ext cx="1141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波数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9C7538E-53ED-419E-9065-7B1B4F80388B}"/>
              </a:ext>
            </a:extLst>
          </p:cNvPr>
          <p:cNvGrpSpPr/>
          <p:nvPr/>
        </p:nvGrpSpPr>
        <p:grpSpPr>
          <a:xfrm>
            <a:off x="1442006" y="3793535"/>
            <a:ext cx="7564107" cy="474350"/>
            <a:chOff x="1652556" y="5054498"/>
            <a:chExt cx="7564107" cy="474350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05A775D3-4D20-40E0-B23C-BC2AE9305919}"/>
                </a:ext>
              </a:extLst>
            </p:cNvPr>
            <p:cNvGrpSpPr/>
            <p:nvPr/>
          </p:nvGrpSpPr>
          <p:grpSpPr>
            <a:xfrm>
              <a:off x="1652556" y="5067183"/>
              <a:ext cx="7564107" cy="461665"/>
              <a:chOff x="1442006" y="1584427"/>
              <a:chExt cx="7564107" cy="461665"/>
            </a:xfrm>
          </p:grpSpPr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69BC978C-5C8B-4B44-BDDB-699748F81EFB}"/>
                  </a:ext>
                </a:extLst>
              </p:cNvPr>
              <p:cNvSpPr txBox="1"/>
              <p:nvPr/>
            </p:nvSpPr>
            <p:spPr>
              <a:xfrm>
                <a:off x="1442006" y="1584427"/>
                <a:ext cx="75641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400" dirty="0"/>
                  <a:t>    与    方向的关系</a:t>
                </a:r>
              </a:p>
            </p:txBody>
          </p:sp>
          <p:graphicFrame>
            <p:nvGraphicFramePr>
              <p:cNvPr id="46" name="对象 45">
                <a:extLst>
                  <a:ext uri="{FF2B5EF4-FFF2-40B4-BE49-F238E27FC236}">
                    <a16:creationId xmlns:a16="http://schemas.microsoft.com/office/drawing/2014/main" id="{F4E86A18-9EF5-43B0-92E3-4628724AEC0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13046086"/>
                  </p:ext>
                </p:extLst>
              </p:nvPr>
            </p:nvGraphicFramePr>
            <p:xfrm>
              <a:off x="2594471" y="1586256"/>
              <a:ext cx="282575" cy="438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9451" name="Equation" r:id="rId14" imgW="139680" imgH="215640" progId="Equation.DSMT4">
                      <p:embed/>
                    </p:oleObj>
                  </mc:Choice>
                  <mc:Fallback>
                    <p:oleObj name="Equation" r:id="rId14" imgW="139680" imgH="215640" progId="Equation.DSMT4">
                      <p:embed/>
                      <p:pic>
                        <p:nvPicPr>
                          <p:cNvPr id="23" name="对象 22">
                            <a:extLst>
                              <a:ext uri="{FF2B5EF4-FFF2-40B4-BE49-F238E27FC236}">
                                <a16:creationId xmlns:a16="http://schemas.microsoft.com/office/drawing/2014/main" id="{879D0586-FDA8-48D6-8F42-A14FA3E678C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94471" y="1586256"/>
                            <a:ext cx="282575" cy="43815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7" name="对象 46">
              <a:extLst>
                <a:ext uri="{FF2B5EF4-FFF2-40B4-BE49-F238E27FC236}">
                  <a16:creationId xmlns:a16="http://schemas.microsoft.com/office/drawing/2014/main" id="{A6788909-C669-437C-BD2F-179553545FB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8003630"/>
                </p:ext>
              </p:extLst>
            </p:nvPr>
          </p:nvGraphicFramePr>
          <p:xfrm>
            <a:off x="2088521" y="5054498"/>
            <a:ext cx="309563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452" name="Equation" r:id="rId15" imgW="152280" imgH="203040" progId="Equation.DSMT4">
                    <p:embed/>
                  </p:oleObj>
                </mc:Choice>
                <mc:Fallback>
                  <p:oleObj name="Equation" r:id="rId15" imgW="152280" imgH="203040" progId="Equation.DSMT4">
                    <p:embed/>
                    <p:pic>
                      <p:nvPicPr>
                        <p:cNvPr id="46" name="对象 45">
                          <a:extLst>
                            <a:ext uri="{FF2B5EF4-FFF2-40B4-BE49-F238E27FC236}">
                              <a16:creationId xmlns:a16="http://schemas.microsoft.com/office/drawing/2014/main" id="{F4E86A18-9EF5-43B0-92E3-4628724AEC0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8521" y="5054498"/>
                          <a:ext cx="309563" cy="4127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" name="对象 47">
            <a:extLst>
              <a:ext uri="{FF2B5EF4-FFF2-40B4-BE49-F238E27FC236}">
                <a16:creationId xmlns:a16="http://schemas.microsoft.com/office/drawing/2014/main" id="{C3404568-9BCB-4189-85F0-447BAAF3DE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880124"/>
              </p:ext>
            </p:extLst>
          </p:nvPr>
        </p:nvGraphicFramePr>
        <p:xfrm>
          <a:off x="1808529" y="4218970"/>
          <a:ext cx="908367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53" name="Equation" r:id="rId17" imgW="4495680" imgH="380880" progId="Equation.DSMT4">
                  <p:embed/>
                </p:oleObj>
              </mc:Choice>
              <mc:Fallback>
                <p:oleObj name="Equation" r:id="rId17" imgW="4495680" imgH="38088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96753AB5-4AF4-4869-9F52-0331DF0921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529" y="4218970"/>
                        <a:ext cx="9083675" cy="773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文本框 49">
            <a:extLst>
              <a:ext uri="{FF2B5EF4-FFF2-40B4-BE49-F238E27FC236}">
                <a16:creationId xmlns:a16="http://schemas.microsoft.com/office/drawing/2014/main" id="{B4498767-B338-47ED-8148-28F411F5B5B4}"/>
              </a:ext>
            </a:extLst>
          </p:cNvPr>
          <p:cNvSpPr txBox="1"/>
          <p:nvPr/>
        </p:nvSpPr>
        <p:spPr>
          <a:xfrm>
            <a:off x="9372102" y="4773434"/>
            <a:ext cx="22798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自己推导证明</a:t>
            </a:r>
          </a:p>
        </p:txBody>
      </p:sp>
      <p:graphicFrame>
        <p:nvGraphicFramePr>
          <p:cNvPr id="51" name="对象 50">
            <a:extLst>
              <a:ext uri="{FF2B5EF4-FFF2-40B4-BE49-F238E27FC236}">
                <a16:creationId xmlns:a16="http://schemas.microsoft.com/office/drawing/2014/main" id="{6D45AFF1-3BD6-453A-BAFA-CB2114D8AC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949782"/>
              </p:ext>
            </p:extLst>
          </p:nvPr>
        </p:nvGraphicFramePr>
        <p:xfrm>
          <a:off x="1808529" y="4959291"/>
          <a:ext cx="8509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54" name="Equation" r:id="rId19" imgW="419040" imgH="215640" progId="Equation.DSMT4">
                  <p:embed/>
                </p:oleObj>
              </mc:Choice>
              <mc:Fallback>
                <p:oleObj name="Equation" r:id="rId19" imgW="419040" imgH="215640" progId="Equation.DSMT4">
                  <p:embed/>
                  <p:pic>
                    <p:nvPicPr>
                      <p:cNvPr id="47" name="对象 46">
                        <a:extLst>
                          <a:ext uri="{FF2B5EF4-FFF2-40B4-BE49-F238E27FC236}">
                            <a16:creationId xmlns:a16="http://schemas.microsoft.com/office/drawing/2014/main" id="{A6788909-C669-437C-BD2F-179553545F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529" y="4959291"/>
                        <a:ext cx="850900" cy="438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文本框 56">
            <a:extLst>
              <a:ext uri="{FF2B5EF4-FFF2-40B4-BE49-F238E27FC236}">
                <a16:creationId xmlns:a16="http://schemas.microsoft.com/office/drawing/2014/main" id="{6F51C13A-85AF-4281-9363-A6BAF7B07E81}"/>
              </a:ext>
            </a:extLst>
          </p:cNvPr>
          <p:cNvSpPr txBox="1"/>
          <p:nvPr/>
        </p:nvSpPr>
        <p:spPr>
          <a:xfrm>
            <a:off x="1759597" y="5582097"/>
            <a:ext cx="433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平面电磁波的电场为横波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BED2D37-4401-4590-98FB-4772DE708C2F}"/>
              </a:ext>
            </a:extLst>
          </p:cNvPr>
          <p:cNvSpPr txBox="1"/>
          <p:nvPr/>
        </p:nvSpPr>
        <p:spPr>
          <a:xfrm>
            <a:off x="1808529" y="6360265"/>
            <a:ext cx="895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电场方向为电磁波偏振方向，可分解为两个独立的偏振方向</a:t>
            </a:r>
          </a:p>
        </p:txBody>
      </p:sp>
    </p:spTree>
    <p:extLst>
      <p:ext uri="{BB962C8B-B14F-4D97-AF65-F5344CB8AC3E}">
        <p14:creationId xmlns:p14="http://schemas.microsoft.com/office/powerpoint/2010/main" val="525715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8363" y="983673"/>
            <a:ext cx="2512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）平面电磁波</a:t>
            </a:r>
            <a:endParaRPr lang="en-US" altLang="zh-CN" sz="2400" b="1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9C7538E-53ED-419E-9065-7B1B4F80388B}"/>
              </a:ext>
            </a:extLst>
          </p:cNvPr>
          <p:cNvGrpSpPr/>
          <p:nvPr/>
        </p:nvGrpSpPr>
        <p:grpSpPr>
          <a:xfrm>
            <a:off x="1362177" y="1557579"/>
            <a:ext cx="7564107" cy="477773"/>
            <a:chOff x="1652556" y="5051075"/>
            <a:chExt cx="7564107" cy="477773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05A775D3-4D20-40E0-B23C-BC2AE9305919}"/>
                </a:ext>
              </a:extLst>
            </p:cNvPr>
            <p:cNvGrpSpPr/>
            <p:nvPr/>
          </p:nvGrpSpPr>
          <p:grpSpPr>
            <a:xfrm>
              <a:off x="1652556" y="5051075"/>
              <a:ext cx="7564107" cy="477773"/>
              <a:chOff x="1442006" y="1568319"/>
              <a:chExt cx="7564107" cy="477773"/>
            </a:xfrm>
          </p:grpSpPr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69BC978C-5C8B-4B44-BDDB-699748F81EFB}"/>
                  </a:ext>
                </a:extLst>
              </p:cNvPr>
              <p:cNvSpPr txBox="1"/>
              <p:nvPr/>
            </p:nvSpPr>
            <p:spPr>
              <a:xfrm>
                <a:off x="1442006" y="1584427"/>
                <a:ext cx="75641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400" dirty="0"/>
                  <a:t>    与    振幅和方向的关系</a:t>
                </a:r>
              </a:p>
            </p:txBody>
          </p:sp>
          <p:graphicFrame>
            <p:nvGraphicFramePr>
              <p:cNvPr id="46" name="对象 45">
                <a:extLst>
                  <a:ext uri="{FF2B5EF4-FFF2-40B4-BE49-F238E27FC236}">
                    <a16:creationId xmlns:a16="http://schemas.microsoft.com/office/drawing/2014/main" id="{F4E86A18-9EF5-43B0-92E3-4628724AEC0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2991593"/>
                  </p:ext>
                </p:extLst>
              </p:nvPr>
            </p:nvGraphicFramePr>
            <p:xfrm>
              <a:off x="2585270" y="1568319"/>
              <a:ext cx="307975" cy="4111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0468" name="Equation" r:id="rId3" imgW="152280" imgH="203040" progId="Equation.DSMT4">
                      <p:embed/>
                    </p:oleObj>
                  </mc:Choice>
                  <mc:Fallback>
                    <p:oleObj name="Equation" r:id="rId3" imgW="152280" imgH="203040" progId="Equation.DSMT4">
                      <p:embed/>
                      <p:pic>
                        <p:nvPicPr>
                          <p:cNvPr id="46" name="对象 45">
                            <a:extLst>
                              <a:ext uri="{FF2B5EF4-FFF2-40B4-BE49-F238E27FC236}">
                                <a16:creationId xmlns:a16="http://schemas.microsoft.com/office/drawing/2014/main" id="{F4E86A18-9EF5-43B0-92E3-4628724AEC0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85270" y="1568319"/>
                            <a:ext cx="307975" cy="41116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7" name="对象 46">
              <a:extLst>
                <a:ext uri="{FF2B5EF4-FFF2-40B4-BE49-F238E27FC236}">
                  <a16:creationId xmlns:a16="http://schemas.microsoft.com/office/drawing/2014/main" id="{A6788909-C669-437C-BD2F-179553545F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88521" y="5054498"/>
            <a:ext cx="309563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69" name="Equation" r:id="rId5" imgW="152280" imgH="203040" progId="Equation.DSMT4">
                    <p:embed/>
                  </p:oleObj>
                </mc:Choice>
                <mc:Fallback>
                  <p:oleObj name="Equation" r:id="rId5" imgW="152280" imgH="203040" progId="Equation.DSMT4">
                    <p:embed/>
                    <p:pic>
                      <p:nvPicPr>
                        <p:cNvPr id="47" name="对象 46">
                          <a:extLst>
                            <a:ext uri="{FF2B5EF4-FFF2-40B4-BE49-F238E27FC236}">
                              <a16:creationId xmlns:a16="http://schemas.microsoft.com/office/drawing/2014/main" id="{A6788909-C669-437C-BD2F-179553545FB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8521" y="5054498"/>
                          <a:ext cx="309563" cy="4127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B4498767-B338-47ED-8148-28F411F5B5B4}"/>
              </a:ext>
            </a:extLst>
          </p:cNvPr>
          <p:cNvSpPr txBox="1"/>
          <p:nvPr/>
        </p:nvSpPr>
        <p:spPr>
          <a:xfrm>
            <a:off x="9582053" y="2802870"/>
            <a:ext cx="22798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自己推导证明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F51C13A-85AF-4281-9363-A6BAF7B07E81}"/>
              </a:ext>
            </a:extLst>
          </p:cNvPr>
          <p:cNvSpPr txBox="1"/>
          <p:nvPr/>
        </p:nvSpPr>
        <p:spPr>
          <a:xfrm>
            <a:off x="1722061" y="4662128"/>
            <a:ext cx="433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平面电磁波为横波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75D631-D043-46B8-B39A-4B3B78C5A4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9499" y="4065342"/>
            <a:ext cx="3803845" cy="1314518"/>
          </a:xfrm>
          <a:prstGeom prst="rect">
            <a:avLst/>
          </a:prstGeom>
        </p:spPr>
      </p:pic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CC70D8A7-D6B3-4F05-AAAB-21E74C4BFF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301170"/>
              </p:ext>
            </p:extLst>
          </p:nvPr>
        </p:nvGraphicFramePr>
        <p:xfrm>
          <a:off x="1798142" y="3365735"/>
          <a:ext cx="7065963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70" name="Equation" r:id="rId8" imgW="3530520" imgH="393480" progId="Equation.DSMT4">
                  <p:embed/>
                </p:oleObj>
              </mc:Choice>
              <mc:Fallback>
                <p:oleObj name="Equation" r:id="rId8" imgW="3530520" imgH="393480" progId="Equation.DSMT4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0E56FC19-57B7-4C74-A037-B46EC0E68D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142" y="3365735"/>
                        <a:ext cx="7065963" cy="793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00C89AD4-EADF-4866-AEA5-96FC5D83A3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944187"/>
              </p:ext>
            </p:extLst>
          </p:nvPr>
        </p:nvGraphicFramePr>
        <p:xfrm>
          <a:off x="1798142" y="2675924"/>
          <a:ext cx="77025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71" name="Equation" r:id="rId10" imgW="3632040" imgH="291960" progId="Equation.DSMT4">
                  <p:embed/>
                </p:oleObj>
              </mc:Choice>
              <mc:Fallback>
                <p:oleObj name="Equation" r:id="rId10" imgW="3632040" imgH="29196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CC70D8A7-D6B3-4F05-AAAB-21E74C4BFF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142" y="2675924"/>
                        <a:ext cx="7702550" cy="625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F8B8F2A6-2F91-4A2C-9B31-8329C9168E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971558"/>
              </p:ext>
            </p:extLst>
          </p:nvPr>
        </p:nvGraphicFramePr>
        <p:xfrm>
          <a:off x="1785507" y="1989860"/>
          <a:ext cx="2737572" cy="708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72" name="Equation" r:id="rId12" imgW="1180800" imgH="304560" progId="Equation.DSMT4">
                  <p:embed/>
                </p:oleObj>
              </mc:Choice>
              <mc:Fallback>
                <p:oleObj name="Equation" r:id="rId12" imgW="1180800" imgH="30456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25FC7726-FA53-47AE-A686-546545CBC1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507" y="1989860"/>
                        <a:ext cx="2737572" cy="7084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6D856B39-FB78-4F14-94BB-8B037859F6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565883"/>
              </p:ext>
            </p:extLst>
          </p:nvPr>
        </p:nvGraphicFramePr>
        <p:xfrm>
          <a:off x="1798142" y="5296998"/>
          <a:ext cx="13731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73" name="Equation" r:id="rId14" imgW="685800" imgH="253800" progId="Equation.DSMT4">
                  <p:embed/>
                </p:oleObj>
              </mc:Choice>
              <mc:Fallback>
                <p:oleObj name="Equation" r:id="rId14" imgW="685800" imgH="2538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CC70D8A7-D6B3-4F05-AAAB-21E74C4BFF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142" y="5296998"/>
                        <a:ext cx="1373188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F0F00C53-9E87-4E54-8B45-92100D1BF1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03866"/>
              </p:ext>
            </p:extLst>
          </p:nvPr>
        </p:nvGraphicFramePr>
        <p:xfrm>
          <a:off x="1803537" y="4162837"/>
          <a:ext cx="3095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74" name="Equation" r:id="rId16" imgW="152280" imgH="203040" progId="Equation.DSMT4">
                  <p:embed/>
                </p:oleObj>
              </mc:Choice>
              <mc:Fallback>
                <p:oleObj name="Equation" r:id="rId16" imgW="152280" imgH="203040" progId="Equation.DSMT4">
                  <p:embed/>
                  <p:pic>
                    <p:nvPicPr>
                      <p:cNvPr id="47" name="对象 46">
                        <a:extLst>
                          <a:ext uri="{FF2B5EF4-FFF2-40B4-BE49-F238E27FC236}">
                            <a16:creationId xmlns:a16="http://schemas.microsoft.com/office/drawing/2014/main" id="{A6788909-C669-437C-BD2F-179553545F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537" y="4162837"/>
                        <a:ext cx="309563" cy="412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10280436-99FC-4E9F-A3DB-8D01C5C235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408422"/>
              </p:ext>
            </p:extLst>
          </p:nvPr>
        </p:nvGraphicFramePr>
        <p:xfrm>
          <a:off x="2318113" y="4159485"/>
          <a:ext cx="3079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75" name="Equation" r:id="rId17" imgW="152280" imgH="203040" progId="Equation.DSMT4">
                  <p:embed/>
                </p:oleObj>
              </mc:Choice>
              <mc:Fallback>
                <p:oleObj name="Equation" r:id="rId17" imgW="152280" imgH="203040" progId="Equation.DSMT4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F4E86A18-9EF5-43B0-92E3-4628724AEC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8113" y="4159485"/>
                        <a:ext cx="307975" cy="411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8FAF93C5-0DDA-4DC3-9B88-138D31672A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430788"/>
              </p:ext>
            </p:extLst>
          </p:nvPr>
        </p:nvGraphicFramePr>
        <p:xfrm>
          <a:off x="2831101" y="4161080"/>
          <a:ext cx="2825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76" name="Equation" r:id="rId18" imgW="139680" imgH="215640" progId="Equation.DSMT4">
                  <p:embed/>
                </p:oleObj>
              </mc:Choice>
              <mc:Fallback>
                <p:oleObj name="Equation" r:id="rId18" imgW="139680" imgH="215640" progId="Equation.DSMT4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F4E86A18-9EF5-43B0-92E3-4628724AEC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1101" y="4161080"/>
                        <a:ext cx="282575" cy="438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文本框 37">
            <a:extLst>
              <a:ext uri="{FF2B5EF4-FFF2-40B4-BE49-F238E27FC236}">
                <a16:creationId xmlns:a16="http://schemas.microsoft.com/office/drawing/2014/main" id="{0CE69774-BF37-43D9-A593-C79DA4D34199}"/>
              </a:ext>
            </a:extLst>
          </p:cNvPr>
          <p:cNvSpPr txBox="1"/>
          <p:nvPr/>
        </p:nvSpPr>
        <p:spPr>
          <a:xfrm>
            <a:off x="3190009" y="4174505"/>
            <a:ext cx="1479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两两垂直</a:t>
            </a:r>
          </a:p>
        </p:txBody>
      </p:sp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4E844BEF-166D-4A44-B35D-A86968E6C1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930274"/>
              </p:ext>
            </p:extLst>
          </p:nvPr>
        </p:nvGraphicFramePr>
        <p:xfrm>
          <a:off x="1785507" y="5808173"/>
          <a:ext cx="1652587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77" name="Equation" r:id="rId20" imgW="825480" imgH="444240" progId="Equation.DSMT4">
                  <p:embed/>
                </p:oleObj>
              </mc:Choice>
              <mc:Fallback>
                <p:oleObj name="Equation" r:id="rId20" imgW="825480" imgH="44424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6D856B39-FB78-4F14-94BB-8B037859F6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507" y="5808173"/>
                        <a:ext cx="1652587" cy="895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本框 39">
            <a:extLst>
              <a:ext uri="{FF2B5EF4-FFF2-40B4-BE49-F238E27FC236}">
                <a16:creationId xmlns:a16="http://schemas.microsoft.com/office/drawing/2014/main" id="{162BEC0A-773D-4F04-88BB-FF0DCA221C8B}"/>
              </a:ext>
            </a:extLst>
          </p:cNvPr>
          <p:cNvSpPr txBox="1"/>
          <p:nvPr/>
        </p:nvSpPr>
        <p:spPr>
          <a:xfrm>
            <a:off x="3732290" y="5980901"/>
            <a:ext cx="1463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真空中</a:t>
            </a:r>
          </a:p>
        </p:txBody>
      </p:sp>
      <p:graphicFrame>
        <p:nvGraphicFramePr>
          <p:cNvPr id="49" name="对象 48">
            <a:extLst>
              <a:ext uri="{FF2B5EF4-FFF2-40B4-BE49-F238E27FC236}">
                <a16:creationId xmlns:a16="http://schemas.microsoft.com/office/drawing/2014/main" id="{9149423C-D559-4F7F-84F9-8D59EF1EED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828141"/>
              </p:ext>
            </p:extLst>
          </p:nvPr>
        </p:nvGraphicFramePr>
        <p:xfrm>
          <a:off x="4932816" y="5824099"/>
          <a:ext cx="1931987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78" name="Equation" r:id="rId22" imgW="965160" imgH="457200" progId="Equation.DSMT4">
                  <p:embed/>
                </p:oleObj>
              </mc:Choice>
              <mc:Fallback>
                <p:oleObj name="Equation" r:id="rId22" imgW="965160" imgH="457200" progId="Equation.DSMT4">
                  <p:embed/>
                  <p:pic>
                    <p:nvPicPr>
                      <p:cNvPr id="39" name="对象 38">
                        <a:extLst>
                          <a:ext uri="{FF2B5EF4-FFF2-40B4-BE49-F238E27FC236}">
                            <a16:creationId xmlns:a16="http://schemas.microsoft.com/office/drawing/2014/main" id="{4E844BEF-166D-4A44-B35D-A86968E6C1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816" y="5824099"/>
                        <a:ext cx="1931987" cy="920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984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54E20AE-41AF-4DBA-879B-CCA47F759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601637" y="2689685"/>
            <a:ext cx="2417124" cy="2402801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8363" y="983673"/>
            <a:ext cx="2512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）平面电磁波</a:t>
            </a:r>
            <a:endParaRPr lang="en-US" altLang="zh-CN" sz="2400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9BC978C-5C8B-4B44-BDDB-699748F81EFB}"/>
              </a:ext>
            </a:extLst>
          </p:cNvPr>
          <p:cNvSpPr txBox="1"/>
          <p:nvPr/>
        </p:nvSpPr>
        <p:spPr>
          <a:xfrm>
            <a:off x="1362177" y="1573687"/>
            <a:ext cx="7564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补充 偏振特性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7087BEB-4FC1-4ABA-809B-5B3682E3D6D4}"/>
              </a:ext>
            </a:extLst>
          </p:cNvPr>
          <p:cNvSpPr/>
          <p:nvPr/>
        </p:nvSpPr>
        <p:spPr>
          <a:xfrm>
            <a:off x="1226456" y="2144992"/>
            <a:ext cx="9100457" cy="1176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线偏振光    电场只沿着一个确定的方向振动，其大小随相位变化，但方向不变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椭圆偏振光    电场方向随时间旋转，电场大小变化为椭圆规律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圆偏振光    电场方向随时间旋转，电场大小不变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60635-B399-4A94-A34B-1E6C74B629F4}"/>
              </a:ext>
            </a:extLst>
          </p:cNvPr>
          <p:cNvSpPr/>
          <p:nvPr/>
        </p:nvSpPr>
        <p:spPr>
          <a:xfrm>
            <a:off x="4049456" y="34290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偏振片是用人工方法制成的薄膜，它允许透过某一电场振动方向的光，吸收与其垂直振动的光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6BE899-12FA-4FF3-A461-9EB9F89ABF05}"/>
              </a:ext>
            </a:extLst>
          </p:cNvPr>
          <p:cNvSpPr/>
          <p:nvPr/>
        </p:nvSpPr>
        <p:spPr>
          <a:xfrm>
            <a:off x="1226456" y="3898264"/>
            <a:ext cx="1170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线偏振光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95E48D-5D4B-4A13-8902-92016EEFD2FF}"/>
              </a:ext>
            </a:extLst>
          </p:cNvPr>
          <p:cNvSpPr/>
          <p:nvPr/>
        </p:nvSpPr>
        <p:spPr>
          <a:xfrm>
            <a:off x="2825111" y="342900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偏振片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C79C0EA-5971-4893-9FA3-231AE434F383}"/>
              </a:ext>
            </a:extLst>
          </p:cNvPr>
          <p:cNvSpPr/>
          <p:nvPr/>
        </p:nvSpPr>
        <p:spPr>
          <a:xfrm>
            <a:off x="2825111" y="427082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布鲁斯特角</a:t>
            </a: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0D7CF719-E41B-4D8F-A20F-8C13B0157F52}"/>
              </a:ext>
            </a:extLst>
          </p:cNvPr>
          <p:cNvSpPr/>
          <p:nvPr/>
        </p:nvSpPr>
        <p:spPr>
          <a:xfrm>
            <a:off x="2466953" y="3607191"/>
            <a:ext cx="288174" cy="93617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79FB021-44A2-408C-864D-91B9B7D9CACD}"/>
              </a:ext>
            </a:extLst>
          </p:cNvPr>
          <p:cNvSpPr/>
          <p:nvPr/>
        </p:nvSpPr>
        <p:spPr>
          <a:xfrm>
            <a:off x="1226456" y="509964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圆偏振光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40C233F-DC21-43B8-940C-D307485606E6}"/>
              </a:ext>
            </a:extLst>
          </p:cNvPr>
          <p:cNvSpPr/>
          <p:nvPr/>
        </p:nvSpPr>
        <p:spPr>
          <a:xfrm>
            <a:off x="6132761" y="50792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一定波长的光垂直入射通过时，出射的寻常光和异常光之间相位差</a:t>
            </a:r>
            <a:r>
              <a:rPr lang="en-US" altLang="zh-CN" dirty="0"/>
              <a:t>1/4</a:t>
            </a:r>
            <a:r>
              <a:rPr lang="zh-CN" altLang="en-US" dirty="0"/>
              <a:t>波长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4700827-AFA7-4E81-8966-16DC3E8CF731}"/>
              </a:ext>
            </a:extLst>
          </p:cNvPr>
          <p:cNvGrpSpPr/>
          <p:nvPr/>
        </p:nvGrpSpPr>
        <p:grpSpPr>
          <a:xfrm>
            <a:off x="2466953" y="5067619"/>
            <a:ext cx="3824990" cy="433388"/>
            <a:chOff x="2466953" y="5067619"/>
            <a:chExt cx="3824990" cy="433388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8B9343D-D6BB-47F6-92A6-6691EBBCE3F3}"/>
                </a:ext>
              </a:extLst>
            </p:cNvPr>
            <p:cNvSpPr/>
            <p:nvPr/>
          </p:nvSpPr>
          <p:spPr>
            <a:xfrm>
              <a:off x="2466953" y="5079219"/>
              <a:ext cx="38249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线偏振光</a:t>
              </a:r>
              <a:r>
                <a:rPr lang="en-US" altLang="zh-CN" dirty="0"/>
                <a:t>+</a:t>
              </a:r>
              <a:r>
                <a:rPr lang="zh-CN" altLang="en-US" dirty="0"/>
                <a:t>四分之一波片（         ）</a:t>
              </a:r>
            </a:p>
          </p:txBody>
        </p:sp>
        <p:graphicFrame>
          <p:nvGraphicFramePr>
            <p:cNvPr id="32" name="对象 31">
              <a:extLst>
                <a:ext uri="{FF2B5EF4-FFF2-40B4-BE49-F238E27FC236}">
                  <a16:creationId xmlns:a16="http://schemas.microsoft.com/office/drawing/2014/main" id="{14064182-C492-4D86-A0F7-C9BBD80B469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5263002"/>
                </p:ext>
              </p:extLst>
            </p:nvPr>
          </p:nvGraphicFramePr>
          <p:xfrm>
            <a:off x="5216297" y="5067619"/>
            <a:ext cx="560387" cy="433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326" name="Equation" r:id="rId4" imgW="279360" imgH="215640" progId="Equation.DSMT4">
                    <p:embed/>
                  </p:oleObj>
                </mc:Choice>
                <mc:Fallback>
                  <p:oleObj name="Equation" r:id="rId4" imgW="279360" imgH="215640" progId="Equation.DSMT4">
                    <p:embed/>
                    <p:pic>
                      <p:nvPicPr>
                        <p:cNvPr id="49" name="对象 48">
                          <a:extLst>
                            <a:ext uri="{FF2B5EF4-FFF2-40B4-BE49-F238E27FC236}">
                              <a16:creationId xmlns:a16="http://schemas.microsoft.com/office/drawing/2014/main" id="{9149423C-D559-4F7F-84F9-8D59EF1EEDF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6297" y="5067619"/>
                          <a:ext cx="560387" cy="4333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5BA09234-2556-4B7A-BDC3-AF06CFB01555}"/>
              </a:ext>
            </a:extLst>
          </p:cNvPr>
          <p:cNvSpPr/>
          <p:nvPr/>
        </p:nvSpPr>
        <p:spPr>
          <a:xfrm>
            <a:off x="1226456" y="592256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椭圆偏振光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8B78B4-6D60-4E5F-88E0-DE573EC3ACAC}"/>
              </a:ext>
            </a:extLst>
          </p:cNvPr>
          <p:cNvSpPr/>
          <p:nvPr/>
        </p:nvSpPr>
        <p:spPr>
          <a:xfrm>
            <a:off x="2755127" y="5932312"/>
            <a:ext cx="3824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线偏振光</a:t>
            </a:r>
            <a:r>
              <a:rPr lang="en-US" altLang="zh-CN" dirty="0"/>
              <a:t>+</a:t>
            </a:r>
            <a:r>
              <a:rPr lang="zh-CN" altLang="en-US" dirty="0"/>
              <a:t>四分之一波片（其他角度）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CB9FB0E-CD81-4F37-A04E-C118238811E5}"/>
              </a:ext>
            </a:extLst>
          </p:cNvPr>
          <p:cNvSpPr/>
          <p:nvPr/>
        </p:nvSpPr>
        <p:spPr>
          <a:xfrm>
            <a:off x="10618246" y="2497857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o</a:t>
            </a:r>
            <a:r>
              <a:rPr lang="zh-CN" altLang="en-US" dirty="0"/>
              <a:t>光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F1A922B-A37A-4289-9E4B-538C1DDD3CBC}"/>
              </a:ext>
            </a:extLst>
          </p:cNvPr>
          <p:cNvSpPr/>
          <p:nvPr/>
        </p:nvSpPr>
        <p:spPr>
          <a:xfrm>
            <a:off x="11571633" y="3991370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</a:t>
            </a:r>
            <a:r>
              <a:rPr lang="zh-CN" altLang="en-US" dirty="0"/>
              <a:t>光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87D8464-6EDA-4B69-9691-1EB63B9B8F70}"/>
              </a:ext>
            </a:extLst>
          </p:cNvPr>
          <p:cNvSpPr/>
          <p:nvPr/>
        </p:nvSpPr>
        <p:spPr>
          <a:xfrm>
            <a:off x="7878669" y="6116978"/>
            <a:ext cx="26877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二分之一波片作用？</a:t>
            </a:r>
          </a:p>
        </p:txBody>
      </p:sp>
    </p:spTree>
    <p:extLst>
      <p:ext uri="{BB962C8B-B14F-4D97-AF65-F5344CB8AC3E}">
        <p14:creationId xmlns:p14="http://schemas.microsoft.com/office/powerpoint/2010/main" val="1821678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8363" y="983673"/>
            <a:ext cx="437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7</a:t>
            </a:r>
            <a:r>
              <a:rPr lang="zh-CN" altLang="en-US" sz="2400" b="1" dirty="0"/>
              <a:t>）电磁波的能量和能流</a:t>
            </a:r>
            <a:endParaRPr lang="en-US" altLang="zh-CN" sz="2400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9BC978C-5C8B-4B44-BDDB-699748F81EFB}"/>
              </a:ext>
            </a:extLst>
          </p:cNvPr>
          <p:cNvSpPr txBox="1"/>
          <p:nvPr/>
        </p:nvSpPr>
        <p:spPr>
          <a:xfrm>
            <a:off x="1362177" y="1573687"/>
            <a:ext cx="7564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瞬时能量和能流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D13C720-15E7-4008-939E-56DE8CCE6921}"/>
              </a:ext>
            </a:extLst>
          </p:cNvPr>
          <p:cNvSpPr txBox="1"/>
          <p:nvPr/>
        </p:nvSpPr>
        <p:spPr>
          <a:xfrm>
            <a:off x="1870177" y="2198873"/>
            <a:ext cx="413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线性均匀各向同性介质</a:t>
            </a:r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201AAEF6-1E3E-4464-894B-CA690E8615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967078"/>
              </p:ext>
            </p:extLst>
          </p:nvPr>
        </p:nvGraphicFramePr>
        <p:xfrm>
          <a:off x="1897782" y="2640787"/>
          <a:ext cx="1652587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86" name="Equation" r:id="rId3" imgW="825480" imgH="444240" progId="Equation.DSMT4">
                  <p:embed/>
                </p:oleObj>
              </mc:Choice>
              <mc:Fallback>
                <p:oleObj name="Equation" r:id="rId3" imgW="825480" imgH="444240" progId="Equation.DSMT4">
                  <p:embed/>
                  <p:pic>
                    <p:nvPicPr>
                      <p:cNvPr id="39" name="对象 38">
                        <a:extLst>
                          <a:ext uri="{FF2B5EF4-FFF2-40B4-BE49-F238E27FC236}">
                            <a16:creationId xmlns:a16="http://schemas.microsoft.com/office/drawing/2014/main" id="{4E844BEF-166D-4A44-B35D-A86968E6C1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782" y="2640787"/>
                        <a:ext cx="1652587" cy="895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101F147C-B853-4AA8-8FAA-814A66C49A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852228"/>
              </p:ext>
            </p:extLst>
          </p:nvPr>
        </p:nvGraphicFramePr>
        <p:xfrm>
          <a:off x="5230562" y="1870522"/>
          <a:ext cx="4875725" cy="997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87" name="Equation" r:id="rId5" imgW="2260440" imgH="457200" progId="Equation.DSMT4">
                  <p:embed/>
                </p:oleObj>
              </mc:Choice>
              <mc:Fallback>
                <p:oleObj name="Equation" r:id="rId5" imgW="2260440" imgH="4572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DD2AA98F-084E-4AFE-9B4F-51D1641EB4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0562" y="1870522"/>
                        <a:ext cx="4875725" cy="9971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822A45FE-A8E1-42E6-B2D5-E4AE45BAA6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168495"/>
              </p:ext>
            </p:extLst>
          </p:nvPr>
        </p:nvGraphicFramePr>
        <p:xfrm>
          <a:off x="4024360" y="2678248"/>
          <a:ext cx="15335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88" name="Equation" r:id="rId7" imgW="711000" imgH="419040" progId="Equation.DSMT4">
                  <p:embed/>
                </p:oleObj>
              </mc:Choice>
              <mc:Fallback>
                <p:oleObj name="Equation" r:id="rId7" imgW="711000" imgH="41904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01F147C-B853-4AA8-8FAA-814A66C49A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360" y="2678248"/>
                        <a:ext cx="1533525" cy="914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1A117921-0749-428A-9AAE-D3FA5D9403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040197"/>
              </p:ext>
            </p:extLst>
          </p:nvPr>
        </p:nvGraphicFramePr>
        <p:xfrm>
          <a:off x="6240156" y="2658003"/>
          <a:ext cx="19446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89" name="Equation" r:id="rId9" imgW="901440" imgH="419040" progId="Equation.DSMT4">
                  <p:embed/>
                </p:oleObj>
              </mc:Choice>
              <mc:Fallback>
                <p:oleObj name="Equation" r:id="rId9" imgW="901440" imgH="41904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01F147C-B853-4AA8-8FAA-814A66C49A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156" y="2658003"/>
                        <a:ext cx="1944687" cy="914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D2FE7CC5-58E2-4187-9737-8CFC8060AB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390539"/>
              </p:ext>
            </p:extLst>
          </p:nvPr>
        </p:nvGraphicFramePr>
        <p:xfrm>
          <a:off x="1870176" y="3732856"/>
          <a:ext cx="5326586" cy="2834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90" name="Equation" r:id="rId11" imgW="2603160" imgH="1371600" progId="Equation.DSMT4">
                  <p:embed/>
                </p:oleObj>
              </mc:Choice>
              <mc:Fallback>
                <p:oleObj name="Equation" r:id="rId11" imgW="2603160" imgH="13716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B90FD5D7-522E-4848-A87A-F84A3DF8EB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176" y="3732856"/>
                        <a:ext cx="5326586" cy="28348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76E0CB8F-B3F5-48D0-B2CA-FCEC3F86F9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208246"/>
              </p:ext>
            </p:extLst>
          </p:nvPr>
        </p:nvGraphicFramePr>
        <p:xfrm>
          <a:off x="7826827" y="3808391"/>
          <a:ext cx="18796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91" name="Equation" r:id="rId13" imgW="939600" imgH="253800" progId="Equation.DSMT4">
                  <p:embed/>
                </p:oleObj>
              </mc:Choice>
              <mc:Fallback>
                <p:oleObj name="Equation" r:id="rId13" imgW="939600" imgH="2538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CC70D8A7-D6B3-4F05-AAAB-21E74C4BFF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827" y="3808391"/>
                        <a:ext cx="1879600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D7964B89-1708-4D01-A043-AB49937A88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081810"/>
              </p:ext>
            </p:extLst>
          </p:nvPr>
        </p:nvGraphicFramePr>
        <p:xfrm>
          <a:off x="7940446" y="4720865"/>
          <a:ext cx="985838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92" name="Equation" r:id="rId15" imgW="457200" imgH="393480" progId="Equation.DSMT4">
                  <p:embed/>
                </p:oleObj>
              </mc:Choice>
              <mc:Fallback>
                <p:oleObj name="Equation" r:id="rId15" imgW="457200" imgH="39348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1A117921-0749-428A-9AAE-D3FA5D9403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0446" y="4720865"/>
                        <a:ext cx="985838" cy="858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0596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8363" y="983673"/>
            <a:ext cx="437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7</a:t>
            </a:r>
            <a:r>
              <a:rPr lang="zh-CN" altLang="en-US" sz="2400" b="1" dirty="0"/>
              <a:t>）电磁波的能量和能流</a:t>
            </a:r>
            <a:endParaRPr lang="en-US" altLang="zh-CN" sz="2400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9BC978C-5C8B-4B44-BDDB-699748F81EFB}"/>
              </a:ext>
            </a:extLst>
          </p:cNvPr>
          <p:cNvSpPr txBox="1"/>
          <p:nvPr/>
        </p:nvSpPr>
        <p:spPr>
          <a:xfrm>
            <a:off x="1362177" y="1573687"/>
            <a:ext cx="7564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平均能量和能流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2C3379B1-93D8-47EC-8C3E-257483ED58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036654"/>
              </p:ext>
            </p:extLst>
          </p:nvPr>
        </p:nvGraphicFramePr>
        <p:xfrm>
          <a:off x="1672318" y="4574407"/>
          <a:ext cx="2081212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7" name="Equation" r:id="rId3" imgW="965160" imgH="393480" progId="Equation.DSMT4">
                  <p:embed/>
                </p:oleObj>
              </mc:Choice>
              <mc:Fallback>
                <p:oleObj name="Equation" r:id="rId3" imgW="965160" imgH="39348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1A117921-0749-428A-9AAE-D3FA5D9403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2318" y="4574407"/>
                        <a:ext cx="2081212" cy="855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C6A24B8-3602-4978-9FAE-713E93620C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660986"/>
              </p:ext>
            </p:extLst>
          </p:nvPr>
        </p:nvGraphicFramePr>
        <p:xfrm>
          <a:off x="1672318" y="5484169"/>
          <a:ext cx="31686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8" name="Equation" r:id="rId5" imgW="1549080" imgH="469800" progId="Equation.DSMT4">
                  <p:embed/>
                </p:oleObj>
              </mc:Choice>
              <mc:Fallback>
                <p:oleObj name="Equation" r:id="rId5" imgW="1549080" imgH="46980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D2FE7CC5-58E2-4187-9737-8CFC8060AB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2318" y="5484169"/>
                        <a:ext cx="3168650" cy="971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9CFD0B32-8CAD-4603-B97E-E5A2F915A6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713854"/>
              </p:ext>
            </p:extLst>
          </p:nvPr>
        </p:nvGraphicFramePr>
        <p:xfrm>
          <a:off x="1672318" y="2060714"/>
          <a:ext cx="4792663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9" name="Equation" r:id="rId7" imgW="2222280" imgH="1206360" progId="Equation.DSMT4">
                  <p:embed/>
                </p:oleObj>
              </mc:Choice>
              <mc:Fallback>
                <p:oleObj name="Equation" r:id="rId7" imgW="2222280" imgH="120636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70CFBB98-20DB-4822-8A55-2FCE4E5D6D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2318" y="2060714"/>
                        <a:ext cx="4792663" cy="2622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0861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96B3F-4282-4296-A021-F3E3D7C1E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230086" cy="1325563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作业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2174CB-FD4F-4A3D-9CB5-9004CA87C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21" y="1625373"/>
            <a:ext cx="9781022" cy="7250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BAE0F94-6204-48AA-83FD-D4F2DE90B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64" y="2942033"/>
            <a:ext cx="10122135" cy="1432378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2EC703EB-4073-4217-88AC-0E43B399BCAE}"/>
              </a:ext>
            </a:extLst>
          </p:cNvPr>
          <p:cNvSpPr txBox="1">
            <a:spLocks/>
          </p:cNvSpPr>
          <p:nvPr/>
        </p:nvSpPr>
        <p:spPr>
          <a:xfrm>
            <a:off x="1429657" y="774842"/>
            <a:ext cx="18106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5D82C41-A70F-4C5D-85A2-E8250A8414E4}"/>
              </a:ext>
            </a:extLst>
          </p:cNvPr>
          <p:cNvSpPr txBox="1">
            <a:spLocks/>
          </p:cNvSpPr>
          <p:nvPr/>
        </p:nvSpPr>
        <p:spPr>
          <a:xfrm>
            <a:off x="1429656" y="2103437"/>
            <a:ext cx="18106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第四章</a:t>
            </a:r>
          </a:p>
        </p:txBody>
      </p:sp>
    </p:spTree>
    <p:extLst>
      <p:ext uri="{BB962C8B-B14F-4D97-AF65-F5344CB8AC3E}">
        <p14:creationId xmlns:p14="http://schemas.microsoft.com/office/powerpoint/2010/main" val="1402210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8363" y="983673"/>
            <a:ext cx="518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）真空中的波动方程</a:t>
            </a:r>
            <a:endParaRPr lang="en-US" altLang="zh-CN" sz="24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74BDF32-0686-4045-8FB1-1991DADFE614}"/>
              </a:ext>
            </a:extLst>
          </p:cNvPr>
          <p:cNvSpPr txBox="1"/>
          <p:nvPr/>
        </p:nvSpPr>
        <p:spPr>
          <a:xfrm>
            <a:off x="1615493" y="1783883"/>
            <a:ext cx="4313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真空中的麦克斯韦方程组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E8DAA50-D485-433E-AA30-E1A4F129521C}"/>
              </a:ext>
            </a:extLst>
          </p:cNvPr>
          <p:cNvSpPr txBox="1"/>
          <p:nvPr/>
        </p:nvSpPr>
        <p:spPr>
          <a:xfrm>
            <a:off x="5395904" y="3724304"/>
            <a:ext cx="242513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没有电荷、电流分布的自由空间</a:t>
            </a:r>
          </a:p>
        </p:txBody>
      </p: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C43E9D54-C9FB-4AD3-A6CE-BC22A68F6643}"/>
              </a:ext>
            </a:extLst>
          </p:cNvPr>
          <p:cNvSpPr/>
          <p:nvPr/>
        </p:nvSpPr>
        <p:spPr>
          <a:xfrm>
            <a:off x="7917077" y="2489179"/>
            <a:ext cx="550069" cy="3516353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7FA3AA55-7414-447F-89C1-2AC016CAF7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641165"/>
              </p:ext>
            </p:extLst>
          </p:nvPr>
        </p:nvGraphicFramePr>
        <p:xfrm>
          <a:off x="2148682" y="3261519"/>
          <a:ext cx="3151187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81" name="Equation" r:id="rId3" imgW="1346040" imgH="419040" progId="Equation.DSMT4">
                  <p:embed/>
                </p:oleObj>
              </mc:Choice>
              <mc:Fallback>
                <p:oleObj name="Equation" r:id="rId3" imgW="1346040" imgH="41904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06EFA30-5858-479D-BFB3-F02711DB30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8682" y="3261519"/>
                        <a:ext cx="3151187" cy="985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A9AEDFB3-66A5-4277-91BA-75BEECCE49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756064"/>
              </p:ext>
            </p:extLst>
          </p:nvPr>
        </p:nvGraphicFramePr>
        <p:xfrm>
          <a:off x="2148682" y="2296252"/>
          <a:ext cx="1931987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82" name="Equation" r:id="rId5" imgW="825480" imgH="419040" progId="Equation.DSMT4">
                  <p:embed/>
                </p:oleObj>
              </mc:Choice>
              <mc:Fallback>
                <p:oleObj name="Equation" r:id="rId5" imgW="825480" imgH="4190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14FFE70-B626-4B98-96CA-C1E9984750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8682" y="2296252"/>
                        <a:ext cx="1931987" cy="985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EAFC40BE-78DB-4404-8988-DDEFA6DA9C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295033"/>
              </p:ext>
            </p:extLst>
          </p:nvPr>
        </p:nvGraphicFramePr>
        <p:xfrm>
          <a:off x="2149148" y="4322763"/>
          <a:ext cx="145573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83" name="Equation" r:id="rId7" imgW="622080" imgH="431640" progId="Equation.DSMT4">
                  <p:embed/>
                </p:oleObj>
              </mc:Choice>
              <mc:Fallback>
                <p:oleObj name="Equation" r:id="rId7" imgW="622080" imgH="4316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DB234ADD-1D9B-4201-B0B1-F24A49B9AB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148" y="4322763"/>
                        <a:ext cx="1455738" cy="1016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C4F1FDBC-4D50-4672-A041-53739A6738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382099"/>
              </p:ext>
            </p:extLst>
          </p:nvPr>
        </p:nvGraphicFramePr>
        <p:xfrm>
          <a:off x="2148682" y="5595225"/>
          <a:ext cx="12477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84" name="Equation" r:id="rId9" imgW="533160" imgH="215640" progId="Equation.DSMT4">
                  <p:embed/>
                </p:oleObj>
              </mc:Choice>
              <mc:Fallback>
                <p:oleObj name="Equation" r:id="rId9" imgW="533160" imgH="2156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95E6497F-5B2A-456F-8641-6D7F253151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8682" y="5595225"/>
                        <a:ext cx="1247775" cy="50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左大括号 38">
            <a:extLst>
              <a:ext uri="{FF2B5EF4-FFF2-40B4-BE49-F238E27FC236}">
                <a16:creationId xmlns:a16="http://schemas.microsoft.com/office/drawing/2014/main" id="{5DAF49E6-1DA0-4D9D-8D0A-5F6FD7A0ED10}"/>
              </a:ext>
            </a:extLst>
          </p:cNvPr>
          <p:cNvSpPr/>
          <p:nvPr/>
        </p:nvSpPr>
        <p:spPr>
          <a:xfrm>
            <a:off x="1427045" y="2564586"/>
            <a:ext cx="550069" cy="3516353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9292B41B-05FD-41F9-96D2-60C34CDCDC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169183"/>
              </p:ext>
            </p:extLst>
          </p:nvPr>
        </p:nvGraphicFramePr>
        <p:xfrm>
          <a:off x="8492433" y="3231386"/>
          <a:ext cx="2408237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85" name="Equation" r:id="rId11" imgW="1028520" imgH="419040" progId="Equation.DSMT4">
                  <p:embed/>
                </p:oleObj>
              </mc:Choice>
              <mc:Fallback>
                <p:oleObj name="Equation" r:id="rId11" imgW="1028520" imgH="419040" progId="Equation.DSMT4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7FA3AA55-7414-447F-89C1-2AC016CAF7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2433" y="3231386"/>
                        <a:ext cx="2408237" cy="985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43086A62-3799-4957-9084-A4E91C7864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244372"/>
              </p:ext>
            </p:extLst>
          </p:nvPr>
        </p:nvGraphicFramePr>
        <p:xfrm>
          <a:off x="8543006" y="2245548"/>
          <a:ext cx="1931987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86" name="Equation" r:id="rId5" imgW="825480" imgH="419040" progId="Equation.DSMT4">
                  <p:embed/>
                </p:oleObj>
              </mc:Choice>
              <mc:Fallback>
                <p:oleObj name="Equation" r:id="rId5" imgW="825480" imgH="419040" progId="Equation.DSMT4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A9AEDFB3-66A5-4277-91BA-75BEECCE49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3006" y="2245548"/>
                        <a:ext cx="1931987" cy="985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70D22645-A59A-4EF8-B83C-50E5985BEF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920276"/>
              </p:ext>
            </p:extLst>
          </p:nvPr>
        </p:nvGraphicFramePr>
        <p:xfrm>
          <a:off x="8543006" y="4468076"/>
          <a:ext cx="12477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87" name="Equation" r:id="rId13" imgW="533160" imgH="215640" progId="Equation.DSMT4">
                  <p:embed/>
                </p:oleObj>
              </mc:Choice>
              <mc:Fallback>
                <p:oleObj name="Equation" r:id="rId13" imgW="533160" imgH="215640" progId="Equation.DSMT4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EAFC40BE-78DB-4404-8988-DDEFA6DA9C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3006" y="4468076"/>
                        <a:ext cx="1247775" cy="50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93FEA116-A60D-45C0-BA09-8A324AC783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763801"/>
              </p:ext>
            </p:extLst>
          </p:nvPr>
        </p:nvGraphicFramePr>
        <p:xfrm>
          <a:off x="8543006" y="5544521"/>
          <a:ext cx="12477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88" name="Equation" r:id="rId9" imgW="533160" imgH="215640" progId="Equation.DSMT4">
                  <p:embed/>
                </p:oleObj>
              </mc:Choice>
              <mc:Fallback>
                <p:oleObj name="Equation" r:id="rId9" imgW="533160" imgH="215640" progId="Equation.DSMT4">
                  <p:embed/>
                  <p:pic>
                    <p:nvPicPr>
                      <p:cNvPr id="38" name="对象 37">
                        <a:extLst>
                          <a:ext uri="{FF2B5EF4-FFF2-40B4-BE49-F238E27FC236}">
                            <a16:creationId xmlns:a16="http://schemas.microsoft.com/office/drawing/2014/main" id="{C4F1FDBC-4D50-4672-A041-53739A6738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3006" y="5544521"/>
                        <a:ext cx="1247775" cy="50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6091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8363" y="983673"/>
            <a:ext cx="518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）真空中的波动方程</a:t>
            </a:r>
            <a:endParaRPr lang="en-US" altLang="zh-CN" sz="24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74BDF32-0686-4045-8FB1-1991DADFE614}"/>
              </a:ext>
            </a:extLst>
          </p:cNvPr>
          <p:cNvSpPr txBox="1"/>
          <p:nvPr/>
        </p:nvSpPr>
        <p:spPr>
          <a:xfrm>
            <a:off x="1615493" y="1783883"/>
            <a:ext cx="4313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波动方程的引入</a:t>
            </a:r>
            <a:endParaRPr lang="en-US" altLang="zh-CN" sz="2400" dirty="0"/>
          </a:p>
        </p:txBody>
      </p: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C43E9D54-C9FB-4AD3-A6CE-BC22A68F6643}"/>
              </a:ext>
            </a:extLst>
          </p:cNvPr>
          <p:cNvSpPr/>
          <p:nvPr/>
        </p:nvSpPr>
        <p:spPr>
          <a:xfrm>
            <a:off x="8712481" y="672998"/>
            <a:ext cx="637891" cy="144529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9292B41B-05FD-41F9-96D2-60C34CDCDC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026705"/>
              </p:ext>
            </p:extLst>
          </p:nvPr>
        </p:nvGraphicFramePr>
        <p:xfrm>
          <a:off x="9299799" y="1445338"/>
          <a:ext cx="2408237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37" name="Equation" r:id="rId3" imgW="1028520" imgH="419040" progId="Equation.DSMT4">
                  <p:embed/>
                </p:oleObj>
              </mc:Choice>
              <mc:Fallback>
                <p:oleObj name="Equation" r:id="rId3" imgW="1028520" imgH="419040" progId="Equation.DSMT4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9292B41B-05FD-41F9-96D2-60C34CDCDC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9799" y="1445338"/>
                        <a:ext cx="2408237" cy="985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43086A62-3799-4957-9084-A4E91C7864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766345"/>
              </p:ext>
            </p:extLst>
          </p:nvPr>
        </p:nvGraphicFramePr>
        <p:xfrm>
          <a:off x="9350372" y="459500"/>
          <a:ext cx="1931987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38" name="Equation" r:id="rId5" imgW="825480" imgH="419040" progId="Equation.DSMT4">
                  <p:embed/>
                </p:oleObj>
              </mc:Choice>
              <mc:Fallback>
                <p:oleObj name="Equation" r:id="rId5" imgW="825480" imgH="41904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43086A62-3799-4957-9084-A4E91C7864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72" y="459500"/>
                        <a:ext cx="1931987" cy="985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D7953877-DB3B-4952-B3FE-61DB382B40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677038"/>
              </p:ext>
            </p:extLst>
          </p:nvPr>
        </p:nvGraphicFramePr>
        <p:xfrm>
          <a:off x="1730374" y="2365423"/>
          <a:ext cx="8731251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39" name="Equation" r:id="rId7" imgW="4127400" imgH="482400" progId="Equation.DSMT4">
                  <p:embed/>
                </p:oleObj>
              </mc:Choice>
              <mc:Fallback>
                <p:oleObj name="Equation" r:id="rId7" imgW="4127400" imgH="48240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43086A62-3799-4957-9084-A4E91C7864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4" y="2365423"/>
                        <a:ext cx="8731251" cy="1027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65E82B56-0853-4AB3-9A30-F08D641F9B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327169"/>
              </p:ext>
            </p:extLst>
          </p:nvPr>
        </p:nvGraphicFramePr>
        <p:xfrm>
          <a:off x="1730374" y="3392535"/>
          <a:ext cx="483552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40" name="Equation" r:id="rId9" imgW="2286000" imgH="304560" progId="Equation.DSMT4">
                  <p:embed/>
                </p:oleObj>
              </mc:Choice>
              <mc:Fallback>
                <p:oleObj name="Equation" r:id="rId9" imgW="2286000" imgH="30456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D7953877-DB3B-4952-B3FE-61DB382B40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4" y="3392535"/>
                        <a:ext cx="4835525" cy="6492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51DDDD07-2902-409E-B4FA-7B5A645713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257182"/>
              </p:ext>
            </p:extLst>
          </p:nvPr>
        </p:nvGraphicFramePr>
        <p:xfrm>
          <a:off x="9518792" y="3787822"/>
          <a:ext cx="12477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41" name="Equation" r:id="rId11" imgW="533160" imgH="215640" progId="Equation.DSMT4">
                  <p:embed/>
                </p:oleObj>
              </mc:Choice>
              <mc:Fallback>
                <p:oleObj name="Equation" r:id="rId11" imgW="533160" imgH="215640" progId="Equation.DSMT4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70D22645-A59A-4EF8-B83C-50E5985BEF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8792" y="3787822"/>
                        <a:ext cx="1247775" cy="50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6938075F-DF2F-437C-9B9E-8B021D7833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094130"/>
              </p:ext>
            </p:extLst>
          </p:nvPr>
        </p:nvGraphicFramePr>
        <p:xfrm>
          <a:off x="9518792" y="4932410"/>
          <a:ext cx="12477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42" name="Equation" r:id="rId13" imgW="533160" imgH="215640" progId="Equation.DSMT4">
                  <p:embed/>
                </p:oleObj>
              </mc:Choice>
              <mc:Fallback>
                <p:oleObj name="Equation" r:id="rId13" imgW="533160" imgH="215640" progId="Equation.DSMT4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93FEA116-A60D-45C0-BA09-8A324AC783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8792" y="4932410"/>
                        <a:ext cx="1247775" cy="50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左大括号 19">
            <a:extLst>
              <a:ext uri="{FF2B5EF4-FFF2-40B4-BE49-F238E27FC236}">
                <a16:creationId xmlns:a16="http://schemas.microsoft.com/office/drawing/2014/main" id="{0F8E91DC-BE33-46D1-ABDF-61A013EA170B}"/>
              </a:ext>
            </a:extLst>
          </p:cNvPr>
          <p:cNvSpPr/>
          <p:nvPr/>
        </p:nvSpPr>
        <p:spPr>
          <a:xfrm>
            <a:off x="8712481" y="3932969"/>
            <a:ext cx="637891" cy="144529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FE45D30D-F51C-44B8-888D-CB87C516D2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008550"/>
              </p:ext>
            </p:extLst>
          </p:nvPr>
        </p:nvGraphicFramePr>
        <p:xfrm>
          <a:off x="1730374" y="4041822"/>
          <a:ext cx="2532062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43" name="Equation" r:id="rId15" imgW="1193760" imgH="419040" progId="Equation.DSMT4">
                  <p:embed/>
                </p:oleObj>
              </mc:Choice>
              <mc:Fallback>
                <p:oleObj name="Equation" r:id="rId15" imgW="1193760" imgH="41904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65E82B56-0853-4AB3-9A30-F08D641F9B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4" y="4041822"/>
                        <a:ext cx="2532062" cy="890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FCDAFE96-37FE-4DA1-8C40-B06F7B2DFBC1}"/>
              </a:ext>
            </a:extLst>
          </p:cNvPr>
          <p:cNvSpPr txBox="1"/>
          <p:nvPr/>
        </p:nvSpPr>
        <p:spPr>
          <a:xfrm>
            <a:off x="1664937" y="4932410"/>
            <a:ext cx="133146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同理</a:t>
            </a:r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C8A1992C-74CE-483F-8D57-A98FFCF8F3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234184"/>
              </p:ext>
            </p:extLst>
          </p:nvPr>
        </p:nvGraphicFramePr>
        <p:xfrm>
          <a:off x="1743075" y="5440363"/>
          <a:ext cx="250507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44" name="Equation" r:id="rId17" imgW="1180800" imgH="419040" progId="Equation.DSMT4">
                  <p:embed/>
                </p:oleObj>
              </mc:Choice>
              <mc:Fallback>
                <p:oleObj name="Equation" r:id="rId17" imgW="1180800" imgH="41904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FE45D30D-F51C-44B8-888D-CB87C516D2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5440363"/>
                        <a:ext cx="2505075" cy="8905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D89476D7-74DB-42B6-A8A0-72255681EE8A}"/>
              </a:ext>
            </a:extLst>
          </p:cNvPr>
          <p:cNvSpPr txBox="1"/>
          <p:nvPr/>
        </p:nvSpPr>
        <p:spPr>
          <a:xfrm>
            <a:off x="4422651" y="5654823"/>
            <a:ext cx="167334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自己推导</a:t>
            </a:r>
          </a:p>
        </p:txBody>
      </p:sp>
    </p:spTree>
    <p:extLst>
      <p:ext uri="{BB962C8B-B14F-4D97-AF65-F5344CB8AC3E}">
        <p14:creationId xmlns:p14="http://schemas.microsoft.com/office/powerpoint/2010/main" val="168326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8363" y="983673"/>
            <a:ext cx="518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）真空中的波动方程</a:t>
            </a:r>
            <a:endParaRPr lang="en-US" altLang="zh-CN" sz="24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74BDF32-0686-4045-8FB1-1991DADFE614}"/>
              </a:ext>
            </a:extLst>
          </p:cNvPr>
          <p:cNvSpPr txBox="1"/>
          <p:nvPr/>
        </p:nvSpPr>
        <p:spPr>
          <a:xfrm>
            <a:off x="1615493" y="1783883"/>
            <a:ext cx="4313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波动方程</a:t>
            </a:r>
            <a:endParaRPr lang="en-US" altLang="zh-CN" sz="2400" dirty="0"/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FE45D30D-F51C-44B8-888D-CB87C516D2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124296"/>
              </p:ext>
            </p:extLst>
          </p:nvPr>
        </p:nvGraphicFramePr>
        <p:xfrm>
          <a:off x="2434121" y="2320864"/>
          <a:ext cx="2532062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05" name="Equation" r:id="rId3" imgW="1193760" imgH="419040" progId="Equation.DSMT4">
                  <p:embed/>
                </p:oleObj>
              </mc:Choice>
              <mc:Fallback>
                <p:oleObj name="Equation" r:id="rId3" imgW="1193760" imgH="41904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FE45D30D-F51C-44B8-888D-CB87C516D2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4121" y="2320864"/>
                        <a:ext cx="2532062" cy="890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C8A1992C-74CE-483F-8D57-A98FFCF8F3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257387"/>
              </p:ext>
            </p:extLst>
          </p:nvPr>
        </p:nvGraphicFramePr>
        <p:xfrm>
          <a:off x="2434121" y="3257740"/>
          <a:ext cx="250507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06" name="Equation" r:id="rId5" imgW="1180800" imgH="419040" progId="Equation.DSMT4">
                  <p:embed/>
                </p:oleObj>
              </mc:Choice>
              <mc:Fallback>
                <p:oleObj name="Equation" r:id="rId5" imgW="1180800" imgH="41904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C8A1992C-74CE-483F-8D57-A98FFCF8F3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4121" y="3257740"/>
                        <a:ext cx="2505075" cy="8905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左大括号 25">
            <a:extLst>
              <a:ext uri="{FF2B5EF4-FFF2-40B4-BE49-F238E27FC236}">
                <a16:creationId xmlns:a16="http://schemas.microsoft.com/office/drawing/2014/main" id="{A92588AD-A32E-483B-9A41-ED018E99B79B}"/>
              </a:ext>
            </a:extLst>
          </p:cNvPr>
          <p:cNvSpPr/>
          <p:nvPr/>
        </p:nvSpPr>
        <p:spPr>
          <a:xfrm>
            <a:off x="1668648" y="2535091"/>
            <a:ext cx="637891" cy="144529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5385E636-3259-4654-B16F-ED05938A0E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566445"/>
              </p:ext>
            </p:extLst>
          </p:nvPr>
        </p:nvGraphicFramePr>
        <p:xfrm>
          <a:off x="6900723" y="2644397"/>
          <a:ext cx="1584494" cy="1058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07" name="Equation" r:id="rId7" imgW="685800" imgH="457200" progId="Equation.DSMT4">
                  <p:embed/>
                </p:oleObj>
              </mc:Choice>
              <mc:Fallback>
                <p:oleObj name="Equation" r:id="rId7" imgW="685800" imgH="45720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FE45D30D-F51C-44B8-888D-CB87C516D2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0723" y="2644397"/>
                        <a:ext cx="1584494" cy="10586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E0765AB6-30E4-458C-96AC-A697C37E81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180956"/>
              </p:ext>
            </p:extLst>
          </p:nvPr>
        </p:nvGraphicFramePr>
        <p:xfrm>
          <a:off x="2434121" y="4492158"/>
          <a:ext cx="2262187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08" name="Equation" r:id="rId9" imgW="1066680" imgH="419040" progId="Equation.DSMT4">
                  <p:embed/>
                </p:oleObj>
              </mc:Choice>
              <mc:Fallback>
                <p:oleObj name="Equation" r:id="rId9" imgW="1066680" imgH="41904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FE45D30D-F51C-44B8-888D-CB87C516D2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4121" y="4492158"/>
                        <a:ext cx="2262187" cy="890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87255689-D920-4FA6-AC96-4647BD4B8F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563814"/>
              </p:ext>
            </p:extLst>
          </p:nvPr>
        </p:nvGraphicFramePr>
        <p:xfrm>
          <a:off x="2434121" y="5429032"/>
          <a:ext cx="2263775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09" name="Equation" r:id="rId11" imgW="1066680" imgH="419040" progId="Equation.DSMT4">
                  <p:embed/>
                </p:oleObj>
              </mc:Choice>
              <mc:Fallback>
                <p:oleObj name="Equation" r:id="rId11" imgW="1066680" imgH="41904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C8A1992C-74CE-483F-8D57-A98FFCF8F3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4121" y="5429032"/>
                        <a:ext cx="2263775" cy="890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左大括号 29">
            <a:extLst>
              <a:ext uri="{FF2B5EF4-FFF2-40B4-BE49-F238E27FC236}">
                <a16:creationId xmlns:a16="http://schemas.microsoft.com/office/drawing/2014/main" id="{CBC3D4F5-AAF1-4BE7-A072-8E54BBEF5675}"/>
              </a:ext>
            </a:extLst>
          </p:cNvPr>
          <p:cNvSpPr/>
          <p:nvPr/>
        </p:nvSpPr>
        <p:spPr>
          <a:xfrm>
            <a:off x="1641661" y="4706384"/>
            <a:ext cx="637891" cy="144529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051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8363" y="983673"/>
            <a:ext cx="518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）介质的色散</a:t>
            </a:r>
            <a:endParaRPr lang="en-US" altLang="zh-CN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08AB1A-0814-4FBF-A286-0EE48F2EB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983" y="5373488"/>
            <a:ext cx="2774646" cy="132041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6EDBA31-8382-4E11-B38B-1C5D9F47C15E}"/>
              </a:ext>
            </a:extLst>
          </p:cNvPr>
          <p:cNvSpPr/>
          <p:nvPr/>
        </p:nvSpPr>
        <p:spPr>
          <a:xfrm>
            <a:off x="3011270" y="4205078"/>
            <a:ext cx="232674" cy="3386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F2FA21AF-26E0-43F2-B75B-0C9A27BC9C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81377"/>
              </p:ext>
            </p:extLst>
          </p:nvPr>
        </p:nvGraphicFramePr>
        <p:xfrm>
          <a:off x="1926195" y="4074070"/>
          <a:ext cx="2943225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80" name="Equation" r:id="rId4" imgW="1193760" imgH="266400" progId="Equation.DSMT4">
                  <p:embed/>
                </p:oleObj>
              </mc:Choice>
              <mc:Fallback>
                <p:oleObj name="Equation" r:id="rId4" imgW="1193760" imgH="2664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98C36355-EB64-47A1-B2DE-6DAFCFED15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6195" y="4074070"/>
                        <a:ext cx="2943225" cy="655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4AC395C5-34C2-40E4-8649-1CCF71A000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29729"/>
              </p:ext>
            </p:extLst>
          </p:nvPr>
        </p:nvGraphicFramePr>
        <p:xfrm>
          <a:off x="2003983" y="3430289"/>
          <a:ext cx="278765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81" name="Equation" r:id="rId6" imgW="1130040" imgH="266400" progId="Equation.DSMT4">
                  <p:embed/>
                </p:oleObj>
              </mc:Choice>
              <mc:Fallback>
                <p:oleObj name="Equation" r:id="rId6" imgW="1130040" imgH="2664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87F3E009-8050-4714-9773-9F1B2506E9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983" y="3430289"/>
                        <a:ext cx="2787650" cy="657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4A47A00E-121E-4CFF-89DD-4AFB10AAD227}"/>
              </a:ext>
            </a:extLst>
          </p:cNvPr>
          <p:cNvSpPr txBox="1"/>
          <p:nvPr/>
        </p:nvSpPr>
        <p:spPr>
          <a:xfrm>
            <a:off x="1615493" y="1783883"/>
            <a:ext cx="2296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电磁波振动</a:t>
            </a: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361A078B-8C7F-4D42-ACF1-01F6EFD916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890435"/>
              </p:ext>
            </p:extLst>
          </p:nvPr>
        </p:nvGraphicFramePr>
        <p:xfrm>
          <a:off x="3903662" y="1707454"/>
          <a:ext cx="2192338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82" name="Equation" r:id="rId8" imgW="888840" imgH="253800" progId="Equation.DSMT4">
                  <p:embed/>
                </p:oleObj>
              </mc:Choice>
              <mc:Fallback>
                <p:oleObj name="Equation" r:id="rId8" imgW="888840" imgH="2538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4AC395C5-34C2-40E4-8649-1CCF71A000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3662" y="1707454"/>
                        <a:ext cx="2192338" cy="6270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462B425C-0DA0-46E5-9890-84FFBCD700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056060"/>
              </p:ext>
            </p:extLst>
          </p:nvPr>
        </p:nvGraphicFramePr>
        <p:xfrm>
          <a:off x="6967648" y="1818196"/>
          <a:ext cx="13112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83" name="Equation" r:id="rId10" imgW="533160" imgH="203040" progId="Equation.DSMT4">
                  <p:embed/>
                </p:oleObj>
              </mc:Choice>
              <mc:Fallback>
                <p:oleObj name="Equation" r:id="rId10" imgW="533160" imgH="20304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361A078B-8C7F-4D42-ACF1-01F6EFD916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7648" y="1818196"/>
                        <a:ext cx="1311275" cy="5000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D4F69271-2962-4626-AAD7-24E2D4CF682E}"/>
              </a:ext>
            </a:extLst>
          </p:cNvPr>
          <p:cNvSpPr txBox="1"/>
          <p:nvPr/>
        </p:nvSpPr>
        <p:spPr>
          <a:xfrm>
            <a:off x="6507879" y="2265880"/>
            <a:ext cx="1151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角频率</a:t>
            </a:r>
            <a:endParaRPr lang="en-US" altLang="zh-CN" sz="24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F3D90AC-5E73-4EC7-9041-0B49AAF10AA5}"/>
              </a:ext>
            </a:extLst>
          </p:cNvPr>
          <p:cNvSpPr txBox="1"/>
          <p:nvPr/>
        </p:nvSpPr>
        <p:spPr>
          <a:xfrm>
            <a:off x="1659825" y="2886989"/>
            <a:ext cx="604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极化强度、磁化强度与电磁波频率有关</a:t>
            </a:r>
            <a:endParaRPr lang="en-US" altLang="zh-CN" sz="24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7C817B5-FA2A-4FA4-AF02-656385EABF83}"/>
              </a:ext>
            </a:extLst>
          </p:cNvPr>
          <p:cNvSpPr txBox="1"/>
          <p:nvPr/>
        </p:nvSpPr>
        <p:spPr>
          <a:xfrm>
            <a:off x="7705558" y="2265879"/>
            <a:ext cx="848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频率</a:t>
            </a:r>
            <a:endParaRPr lang="en-US" altLang="zh-CN" sz="24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F34EC03-708C-4031-801C-BB2B8F538B8D}"/>
              </a:ext>
            </a:extLst>
          </p:cNvPr>
          <p:cNvSpPr txBox="1"/>
          <p:nvPr/>
        </p:nvSpPr>
        <p:spPr>
          <a:xfrm>
            <a:off x="1769851" y="4792773"/>
            <a:ext cx="604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色散线性介质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5076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8363" y="983673"/>
            <a:ext cx="518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）介质中的波动方程</a:t>
            </a:r>
            <a:endParaRPr lang="en-US" altLang="zh-CN" sz="24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6EDBA31-8382-4E11-B38B-1C5D9F47C15E}"/>
              </a:ext>
            </a:extLst>
          </p:cNvPr>
          <p:cNvSpPr/>
          <p:nvPr/>
        </p:nvSpPr>
        <p:spPr>
          <a:xfrm>
            <a:off x="4578813" y="4132506"/>
            <a:ext cx="232674" cy="3386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A47A00E-121E-4CFF-89DD-4AFB10AAD227}"/>
              </a:ext>
            </a:extLst>
          </p:cNvPr>
          <p:cNvSpPr txBox="1"/>
          <p:nvPr/>
        </p:nvSpPr>
        <p:spPr>
          <a:xfrm>
            <a:off x="6807780" y="1798553"/>
            <a:ext cx="4676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非色散线性介质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D35FAF9-84E0-4F5B-87DC-5DD093E86FD0}"/>
              </a:ext>
            </a:extLst>
          </p:cNvPr>
          <p:cNvSpPr txBox="1"/>
          <p:nvPr/>
        </p:nvSpPr>
        <p:spPr>
          <a:xfrm>
            <a:off x="1769851" y="1798553"/>
            <a:ext cx="539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绝缘介质中的麦克斯韦方程组</a:t>
            </a: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320693A6-8100-4E32-A8E4-E26A5D75F1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191092"/>
              </p:ext>
            </p:extLst>
          </p:nvPr>
        </p:nvGraphicFramePr>
        <p:xfrm>
          <a:off x="2471387" y="3340933"/>
          <a:ext cx="1814513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76" name="Equation" r:id="rId3" imgW="774360" imgH="419040" progId="Equation.DSMT4">
                  <p:embed/>
                </p:oleObj>
              </mc:Choice>
              <mc:Fallback>
                <p:oleObj name="Equation" r:id="rId3" imgW="774360" imgH="4190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B32ACA29-CCFF-43A1-A403-0249762C79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387" y="3340933"/>
                        <a:ext cx="1814513" cy="985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8F7FFD60-693F-44C8-90E8-736E6AFDBA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812525"/>
              </p:ext>
            </p:extLst>
          </p:nvPr>
        </p:nvGraphicFramePr>
        <p:xfrm>
          <a:off x="2426938" y="2370590"/>
          <a:ext cx="1931987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77" name="Equation" r:id="rId5" imgW="825480" imgH="419040" progId="Equation.DSMT4">
                  <p:embed/>
                </p:oleObj>
              </mc:Choice>
              <mc:Fallback>
                <p:oleObj name="Equation" r:id="rId5" imgW="825480" imgH="4190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3F8DE8A6-B60A-44FA-A0D8-4DACB0A735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6938" y="2370590"/>
                        <a:ext cx="1931987" cy="985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E26A360D-EBA3-42C7-BA0B-0A3C7B4677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868314"/>
              </p:ext>
            </p:extLst>
          </p:nvPr>
        </p:nvGraphicFramePr>
        <p:xfrm>
          <a:off x="2516188" y="4651375"/>
          <a:ext cx="127793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78" name="Equation" r:id="rId7" imgW="545760" imgH="215640" progId="Equation.DSMT4">
                  <p:embed/>
                </p:oleObj>
              </mc:Choice>
              <mc:Fallback>
                <p:oleObj name="Equation" r:id="rId7" imgW="545760" imgH="21564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3E830E0D-CD65-495A-9813-98CDAB75E9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4651375"/>
                        <a:ext cx="1277937" cy="5064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84ECF106-9766-4568-8099-C6096393F1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634983"/>
              </p:ext>
            </p:extLst>
          </p:nvPr>
        </p:nvGraphicFramePr>
        <p:xfrm>
          <a:off x="2471388" y="5682344"/>
          <a:ext cx="12477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79" name="Equation" r:id="rId9" imgW="533160" imgH="215640" progId="Equation.DSMT4">
                  <p:embed/>
                </p:oleObj>
              </mc:Choice>
              <mc:Fallback>
                <p:oleObj name="Equation" r:id="rId9" imgW="533160" imgH="21564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D5748333-2672-4417-80EE-C1262B1814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388" y="5682344"/>
                        <a:ext cx="1247775" cy="50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左大括号 26">
            <a:extLst>
              <a:ext uri="{FF2B5EF4-FFF2-40B4-BE49-F238E27FC236}">
                <a16:creationId xmlns:a16="http://schemas.microsoft.com/office/drawing/2014/main" id="{0D30CB7E-CE94-431E-ABE7-6BD310F8A52C}"/>
              </a:ext>
            </a:extLst>
          </p:cNvPr>
          <p:cNvSpPr/>
          <p:nvPr/>
        </p:nvSpPr>
        <p:spPr>
          <a:xfrm>
            <a:off x="1705301" y="2638924"/>
            <a:ext cx="550069" cy="3516353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BE433889-3595-4D32-B451-F4C17910ED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689660"/>
              </p:ext>
            </p:extLst>
          </p:nvPr>
        </p:nvGraphicFramePr>
        <p:xfrm>
          <a:off x="7093607" y="2237850"/>
          <a:ext cx="4308475" cy="244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80" name="Equation" r:id="rId11" imgW="2387520" imgH="1346040" progId="Equation.DSMT4">
                  <p:embed/>
                </p:oleObj>
              </mc:Choice>
              <mc:Fallback>
                <p:oleObj name="Equation" r:id="rId11" imgW="2387520" imgH="13460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D7953877-DB3B-4952-B3FE-61DB382B40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3607" y="2237850"/>
                        <a:ext cx="4308475" cy="2444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6131AB64-71B0-415B-A61E-C70E28F4B6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028732"/>
              </p:ext>
            </p:extLst>
          </p:nvPr>
        </p:nvGraphicFramePr>
        <p:xfrm>
          <a:off x="7166235" y="4682600"/>
          <a:ext cx="4420757" cy="593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81" name="Equation" r:id="rId13" imgW="2286000" imgH="304560" progId="Equation.DSMT4">
                  <p:embed/>
                </p:oleObj>
              </mc:Choice>
              <mc:Fallback>
                <p:oleObj name="Equation" r:id="rId13" imgW="2286000" imgH="30456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65E82B56-0853-4AB3-9A30-F08D641F9B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6235" y="4682600"/>
                        <a:ext cx="4420757" cy="5935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02C57F44-8A2D-46F3-8239-33608E5992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317279"/>
              </p:ext>
            </p:extLst>
          </p:nvPr>
        </p:nvGraphicFramePr>
        <p:xfrm>
          <a:off x="8413750" y="5121275"/>
          <a:ext cx="2316163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82" name="Equation" r:id="rId15" imgW="1091880" imgH="419040" progId="Equation.DSMT4">
                  <p:embed/>
                </p:oleObj>
              </mc:Choice>
              <mc:Fallback>
                <p:oleObj name="Equation" r:id="rId15" imgW="1091880" imgH="41904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FE45D30D-F51C-44B8-888D-CB87C516D2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0" y="5121275"/>
                        <a:ext cx="2316163" cy="890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9203308A-EDC1-4EF0-BD67-73831B4120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416881"/>
              </p:ext>
            </p:extLst>
          </p:nvPr>
        </p:nvGraphicFramePr>
        <p:xfrm>
          <a:off x="8439150" y="5967413"/>
          <a:ext cx="2290763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83" name="Equation" r:id="rId17" imgW="1079280" imgH="419040" progId="Equation.DSMT4">
                  <p:embed/>
                </p:oleObj>
              </mc:Choice>
              <mc:Fallback>
                <p:oleObj name="Equation" r:id="rId17" imgW="1079280" imgH="41904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C8A1992C-74CE-483F-8D57-A98FFCF8F3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9150" y="5967413"/>
                        <a:ext cx="2290763" cy="8905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左大括号 34">
            <a:extLst>
              <a:ext uri="{FF2B5EF4-FFF2-40B4-BE49-F238E27FC236}">
                <a16:creationId xmlns:a16="http://schemas.microsoft.com/office/drawing/2014/main" id="{90EFC594-BCCE-4E23-A009-A9A19993D59A}"/>
              </a:ext>
            </a:extLst>
          </p:cNvPr>
          <p:cNvSpPr/>
          <p:nvPr/>
        </p:nvSpPr>
        <p:spPr>
          <a:xfrm>
            <a:off x="7567235" y="5244764"/>
            <a:ext cx="637891" cy="144529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2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8363" y="983673"/>
            <a:ext cx="518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）介质中的波动方程</a:t>
            </a:r>
            <a:endParaRPr lang="en-US" altLang="zh-CN" sz="24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A47A00E-121E-4CFF-89DD-4AFB10AAD227}"/>
              </a:ext>
            </a:extLst>
          </p:cNvPr>
          <p:cNvSpPr txBox="1"/>
          <p:nvPr/>
        </p:nvSpPr>
        <p:spPr>
          <a:xfrm>
            <a:off x="1419551" y="1863868"/>
            <a:ext cx="4676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非色散线性介质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F34EC03-708C-4031-801C-BB2B8F538B8D}"/>
              </a:ext>
            </a:extLst>
          </p:cNvPr>
          <p:cNvSpPr txBox="1"/>
          <p:nvPr/>
        </p:nvSpPr>
        <p:spPr>
          <a:xfrm>
            <a:off x="1484460" y="4301635"/>
            <a:ext cx="604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色散线性介质</a:t>
            </a:r>
            <a:endParaRPr lang="en-US" altLang="zh-CN" sz="2400" dirty="0"/>
          </a:p>
        </p:txBody>
      </p: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BE433889-3595-4D32-B451-F4C17910ED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497455"/>
              </p:ext>
            </p:extLst>
          </p:nvPr>
        </p:nvGraphicFramePr>
        <p:xfrm>
          <a:off x="1819275" y="4919972"/>
          <a:ext cx="81819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5" name="Equation" r:id="rId3" imgW="4533840" imgH="482400" progId="Equation.DSMT4">
                  <p:embed/>
                </p:oleObj>
              </mc:Choice>
              <mc:Fallback>
                <p:oleObj name="Equation" r:id="rId3" imgW="4533840" imgH="48240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BE433889-3595-4D32-B451-F4C17910ED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4919972"/>
                        <a:ext cx="8181975" cy="876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02C57F44-8A2D-46F3-8239-33608E5992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434961"/>
              </p:ext>
            </p:extLst>
          </p:nvPr>
        </p:nvGraphicFramePr>
        <p:xfrm>
          <a:off x="2403546" y="2378075"/>
          <a:ext cx="2316163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6" name="Equation" r:id="rId5" imgW="1091880" imgH="419040" progId="Equation.DSMT4">
                  <p:embed/>
                </p:oleObj>
              </mc:Choice>
              <mc:Fallback>
                <p:oleObj name="Equation" r:id="rId5" imgW="1091880" imgH="41904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02C57F44-8A2D-46F3-8239-33608E5992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546" y="2378075"/>
                        <a:ext cx="2316163" cy="890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9203308A-EDC1-4EF0-BD67-73831B4120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076723"/>
              </p:ext>
            </p:extLst>
          </p:nvPr>
        </p:nvGraphicFramePr>
        <p:xfrm>
          <a:off x="2428946" y="3224213"/>
          <a:ext cx="2290763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7" name="Equation" r:id="rId7" imgW="1079280" imgH="419040" progId="Equation.DSMT4">
                  <p:embed/>
                </p:oleObj>
              </mc:Choice>
              <mc:Fallback>
                <p:oleObj name="Equation" r:id="rId7" imgW="1079280" imgH="41904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9203308A-EDC1-4EF0-BD67-73831B4120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946" y="3224213"/>
                        <a:ext cx="2290763" cy="8905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左大括号 34">
            <a:extLst>
              <a:ext uri="{FF2B5EF4-FFF2-40B4-BE49-F238E27FC236}">
                <a16:creationId xmlns:a16="http://schemas.microsoft.com/office/drawing/2014/main" id="{90EFC594-BCCE-4E23-A009-A9A19993D59A}"/>
              </a:ext>
            </a:extLst>
          </p:cNvPr>
          <p:cNvSpPr/>
          <p:nvPr/>
        </p:nvSpPr>
        <p:spPr>
          <a:xfrm>
            <a:off x="1557031" y="2501564"/>
            <a:ext cx="637891" cy="144529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E652604-18E8-4B1E-97C7-7A607A53722B}"/>
              </a:ext>
            </a:extLst>
          </p:cNvPr>
          <p:cNvSpPr txBox="1"/>
          <p:nvPr/>
        </p:nvSpPr>
        <p:spPr>
          <a:xfrm>
            <a:off x="1819275" y="5722111"/>
            <a:ext cx="3128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哪里有问题？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2" name="十字形 1">
            <a:extLst>
              <a:ext uri="{FF2B5EF4-FFF2-40B4-BE49-F238E27FC236}">
                <a16:creationId xmlns:a16="http://schemas.microsoft.com/office/drawing/2014/main" id="{83295754-CB57-489F-8110-F4CC65CC2B0F}"/>
              </a:ext>
            </a:extLst>
          </p:cNvPr>
          <p:cNvSpPr/>
          <p:nvPr/>
        </p:nvSpPr>
        <p:spPr>
          <a:xfrm rot="2484233">
            <a:off x="10204424" y="4813836"/>
            <a:ext cx="1088571" cy="1088571"/>
          </a:xfrm>
          <a:prstGeom prst="plus">
            <a:avLst>
              <a:gd name="adj" fmla="val 483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9E3C5E3-FE74-4E6A-A24B-2230C74AB5EE}"/>
              </a:ext>
            </a:extLst>
          </p:cNvPr>
          <p:cNvSpPr txBox="1"/>
          <p:nvPr/>
        </p:nvSpPr>
        <p:spPr>
          <a:xfrm>
            <a:off x="1819275" y="6263154"/>
            <a:ext cx="604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色散介质中无法推出一般波动方程</a:t>
            </a:r>
            <a:endParaRPr lang="en-US" altLang="zh-CN" sz="2400" dirty="0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B8FEC6A1-7A93-4716-B6C3-48B2162432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403393"/>
              </p:ext>
            </p:extLst>
          </p:nvPr>
        </p:nvGraphicFramePr>
        <p:xfrm>
          <a:off x="5297488" y="2670175"/>
          <a:ext cx="1350962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8" name="Equation" r:id="rId9" imgW="583920" imgH="444240" progId="Equation.DSMT4">
                  <p:embed/>
                </p:oleObj>
              </mc:Choice>
              <mc:Fallback>
                <p:oleObj name="Equation" r:id="rId9" imgW="583920" imgH="44424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5385E636-3259-4654-B16F-ED05938A0E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7488" y="2670175"/>
                        <a:ext cx="1350962" cy="1028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1A922CF8-4442-4F31-A205-D7FA6D32AB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255949"/>
              </p:ext>
            </p:extLst>
          </p:nvPr>
        </p:nvGraphicFramePr>
        <p:xfrm>
          <a:off x="8099425" y="2322513"/>
          <a:ext cx="2262188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9" name="Equation" r:id="rId11" imgW="1066680" imgH="419040" progId="Equation.DSMT4">
                  <p:embed/>
                </p:oleObj>
              </mc:Choice>
              <mc:Fallback>
                <p:oleObj name="Equation" r:id="rId11" imgW="1066680" imgH="41904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02C57F44-8A2D-46F3-8239-33608E5992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9425" y="2322513"/>
                        <a:ext cx="2262188" cy="8905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67E41B5B-65DF-4361-B6C7-54F4A6191E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141092"/>
              </p:ext>
            </p:extLst>
          </p:nvPr>
        </p:nvGraphicFramePr>
        <p:xfrm>
          <a:off x="8110538" y="3168650"/>
          <a:ext cx="2263775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0" name="Equation" r:id="rId13" imgW="1066680" imgH="419040" progId="Equation.DSMT4">
                  <p:embed/>
                </p:oleObj>
              </mc:Choice>
              <mc:Fallback>
                <p:oleObj name="Equation" r:id="rId13" imgW="1066680" imgH="41904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9203308A-EDC1-4EF0-BD67-73831B4120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0538" y="3168650"/>
                        <a:ext cx="2263775" cy="890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左大括号 31">
            <a:extLst>
              <a:ext uri="{FF2B5EF4-FFF2-40B4-BE49-F238E27FC236}">
                <a16:creationId xmlns:a16="http://schemas.microsoft.com/office/drawing/2014/main" id="{2F849F02-4CC6-4BB4-81E5-6F3321DCD91C}"/>
              </a:ext>
            </a:extLst>
          </p:cNvPr>
          <p:cNvSpPr/>
          <p:nvPr/>
        </p:nvSpPr>
        <p:spPr>
          <a:xfrm>
            <a:off x="7226229" y="2446737"/>
            <a:ext cx="637891" cy="144529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503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8363" y="983673"/>
            <a:ext cx="518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）时谐电磁波</a:t>
            </a:r>
            <a:endParaRPr lang="en-US" altLang="zh-CN" sz="24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A47A00E-121E-4CFF-89DD-4AFB10AAD227}"/>
              </a:ext>
            </a:extLst>
          </p:cNvPr>
          <p:cNvSpPr txBox="1"/>
          <p:nvPr/>
        </p:nvSpPr>
        <p:spPr>
          <a:xfrm>
            <a:off x="1419551" y="1863868"/>
            <a:ext cx="4676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单色波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3F04D69-5E42-46D1-9ECC-75112D80FEF3}"/>
              </a:ext>
            </a:extLst>
          </p:cNvPr>
          <p:cNvSpPr txBox="1"/>
          <p:nvPr/>
        </p:nvSpPr>
        <p:spPr>
          <a:xfrm>
            <a:off x="1791090" y="2458954"/>
            <a:ext cx="8609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以一定频率做正弦振荡的电磁波为时谐电磁波，又称单色波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7B131C2-EBAC-48F0-ACC4-62D334514100}"/>
              </a:ext>
            </a:extLst>
          </p:cNvPr>
          <p:cNvSpPr txBox="1"/>
          <p:nvPr/>
        </p:nvSpPr>
        <p:spPr>
          <a:xfrm>
            <a:off x="1522020" y="3616316"/>
            <a:ext cx="4676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表达式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A22AD0B-E8A4-4876-8786-96F04BA5BFD2}"/>
              </a:ext>
            </a:extLst>
          </p:cNvPr>
          <p:cNvSpPr txBox="1"/>
          <p:nvPr/>
        </p:nvSpPr>
        <p:spPr>
          <a:xfrm>
            <a:off x="1791090" y="3010851"/>
            <a:ext cx="10400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一般电磁波可以分解为不同频率单色波的叠加，可用傅里叶变换进行分解</a:t>
            </a:r>
            <a:endParaRPr lang="en-US" altLang="zh-CN" sz="2400" dirty="0"/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31A5F115-535D-46FC-96E3-FD502054D6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419778"/>
              </p:ext>
            </p:extLst>
          </p:nvPr>
        </p:nvGraphicFramePr>
        <p:xfrm>
          <a:off x="2182813" y="4168213"/>
          <a:ext cx="258445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19" name="Equation" r:id="rId3" imgW="1218960" imgH="266400" progId="Equation.DSMT4">
                  <p:embed/>
                </p:oleObj>
              </mc:Choice>
              <mc:Fallback>
                <p:oleObj name="Equation" r:id="rId3" imgW="1218960" imgH="26640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02C57F44-8A2D-46F3-8239-33608E5992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4168213"/>
                        <a:ext cx="2584450" cy="566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D27B8A27-CBBE-4C17-B28E-095E907514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161355"/>
              </p:ext>
            </p:extLst>
          </p:nvPr>
        </p:nvGraphicFramePr>
        <p:xfrm>
          <a:off x="2195513" y="4735513"/>
          <a:ext cx="2557462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20" name="Equation" r:id="rId5" imgW="1206360" imgH="266400" progId="Equation.DSMT4">
                  <p:embed/>
                </p:oleObj>
              </mc:Choice>
              <mc:Fallback>
                <p:oleObj name="Equation" r:id="rId5" imgW="1206360" imgH="26640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31A5F115-535D-46FC-96E3-FD502054D6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735513"/>
                        <a:ext cx="2557462" cy="566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D562ECD9-E790-4543-B187-24F8F64BB21A}"/>
              </a:ext>
            </a:extLst>
          </p:cNvPr>
          <p:cNvSpPr txBox="1"/>
          <p:nvPr/>
        </p:nvSpPr>
        <p:spPr>
          <a:xfrm>
            <a:off x="1522019" y="5302250"/>
            <a:ext cx="4676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时谐电磁波在线性介质中</a:t>
            </a:r>
          </a:p>
        </p:txBody>
      </p:sp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B3838376-C48C-41D1-84EC-71D0AD020D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341170"/>
              </p:ext>
            </p:extLst>
          </p:nvPr>
        </p:nvGraphicFramePr>
        <p:xfrm>
          <a:off x="6641717" y="4756188"/>
          <a:ext cx="2316163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21" name="Equation" r:id="rId7" imgW="1091880" imgH="419040" progId="Equation.DSMT4">
                  <p:embed/>
                </p:oleObj>
              </mc:Choice>
              <mc:Fallback>
                <p:oleObj name="Equation" r:id="rId7" imgW="1091880" imgH="41904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02C57F44-8A2D-46F3-8239-33608E5992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1717" y="4756188"/>
                        <a:ext cx="2316163" cy="890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30533542-7AB4-4BA9-B384-3FF71466FE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043554"/>
              </p:ext>
            </p:extLst>
          </p:nvPr>
        </p:nvGraphicFramePr>
        <p:xfrm>
          <a:off x="6667117" y="5602326"/>
          <a:ext cx="2290763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22" name="Equation" r:id="rId9" imgW="1079280" imgH="419040" progId="Equation.DSMT4">
                  <p:embed/>
                </p:oleObj>
              </mc:Choice>
              <mc:Fallback>
                <p:oleObj name="Equation" r:id="rId9" imgW="1079280" imgH="41904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9203308A-EDC1-4EF0-BD67-73831B4120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117" y="5602326"/>
                        <a:ext cx="2290763" cy="8905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左大括号 38">
            <a:extLst>
              <a:ext uri="{FF2B5EF4-FFF2-40B4-BE49-F238E27FC236}">
                <a16:creationId xmlns:a16="http://schemas.microsoft.com/office/drawing/2014/main" id="{E7089A45-1D22-4870-B0E0-2C7E7EEDD537}"/>
              </a:ext>
            </a:extLst>
          </p:cNvPr>
          <p:cNvSpPr/>
          <p:nvPr/>
        </p:nvSpPr>
        <p:spPr>
          <a:xfrm>
            <a:off x="5795202" y="4879677"/>
            <a:ext cx="637891" cy="144529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9519858-0C9F-42C4-BF0D-7F3F2C1F8373}"/>
              </a:ext>
            </a:extLst>
          </p:cNvPr>
          <p:cNvSpPr txBox="1"/>
          <p:nvPr/>
        </p:nvSpPr>
        <p:spPr>
          <a:xfrm>
            <a:off x="2540698" y="6033482"/>
            <a:ext cx="3290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频率固定，色散无影响</a:t>
            </a:r>
          </a:p>
        </p:txBody>
      </p:sp>
    </p:spTree>
    <p:extLst>
      <p:ext uri="{BB962C8B-B14F-4D97-AF65-F5344CB8AC3E}">
        <p14:creationId xmlns:p14="http://schemas.microsoft.com/office/powerpoint/2010/main" val="1763937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8363" y="983673"/>
            <a:ext cx="518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）亥姆霍兹方程</a:t>
            </a:r>
            <a:endParaRPr lang="en-US" altLang="zh-CN" sz="24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A47A00E-121E-4CFF-89DD-4AFB10AAD227}"/>
              </a:ext>
            </a:extLst>
          </p:cNvPr>
          <p:cNvSpPr txBox="1"/>
          <p:nvPr/>
        </p:nvSpPr>
        <p:spPr>
          <a:xfrm>
            <a:off x="1346980" y="1798587"/>
            <a:ext cx="6476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线性绝缘介质时谐电磁波麦克斯韦方程组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9E4D63D9-365E-4074-965F-97F2ACEBCE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902970"/>
              </p:ext>
            </p:extLst>
          </p:nvPr>
        </p:nvGraphicFramePr>
        <p:xfrm>
          <a:off x="1536350" y="4023839"/>
          <a:ext cx="625475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80" name="Equation" r:id="rId3" imgW="3136680" imgH="431640" progId="Equation.DSMT4">
                  <p:embed/>
                </p:oleObj>
              </mc:Choice>
              <mc:Fallback>
                <p:oleObj name="Equation" r:id="rId3" imgW="3136680" imgH="43164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320693A6-8100-4E32-A8E4-E26A5D75F1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350" y="4023839"/>
                        <a:ext cx="6254750" cy="865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A0762588-C8DC-491A-B1CC-642D8D8690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119045"/>
              </p:ext>
            </p:extLst>
          </p:nvPr>
        </p:nvGraphicFramePr>
        <p:xfrm>
          <a:off x="1536350" y="3446260"/>
          <a:ext cx="5781675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81" name="Equation" r:id="rId5" imgW="2946240" imgH="431640" progId="Equation.DSMT4">
                  <p:embed/>
                </p:oleObj>
              </mc:Choice>
              <mc:Fallback>
                <p:oleObj name="Equation" r:id="rId5" imgW="2946240" imgH="43164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8F7FFD60-693F-44C8-90E8-736E6AFDBA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350" y="3446260"/>
                        <a:ext cx="5781675" cy="852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CDB1C27-CD55-4B45-BC45-A980005498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689123"/>
              </p:ext>
            </p:extLst>
          </p:nvPr>
        </p:nvGraphicFramePr>
        <p:xfrm>
          <a:off x="1536350" y="2272760"/>
          <a:ext cx="2671762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82" name="Equation" r:id="rId7" imgW="1143000" imgH="266400" progId="Equation.DSMT4">
                  <p:embed/>
                </p:oleObj>
              </mc:Choice>
              <mc:Fallback>
                <p:oleObj name="Equation" r:id="rId7" imgW="1143000" imgH="26640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5ECA6B3A-BF51-42DC-BD4E-7F7B370F52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350" y="2272760"/>
                        <a:ext cx="2671762" cy="627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526C23EB-05A5-4FDB-9BCE-25EF72B300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445744"/>
              </p:ext>
            </p:extLst>
          </p:nvPr>
        </p:nvGraphicFramePr>
        <p:xfrm>
          <a:off x="1536350" y="2782892"/>
          <a:ext cx="276225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83" name="Equation" r:id="rId9" imgW="1180800" imgH="266400" progId="Equation.DSMT4">
                  <p:embed/>
                </p:oleObj>
              </mc:Choice>
              <mc:Fallback>
                <p:oleObj name="Equation" r:id="rId9" imgW="1180800" imgH="26640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13269DDF-8819-4BA0-A41E-9F055A2154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350" y="2782892"/>
                        <a:ext cx="2762250" cy="623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A7A47F6D-E192-4A07-8E34-ED9C55E35F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877509"/>
              </p:ext>
            </p:extLst>
          </p:nvPr>
        </p:nvGraphicFramePr>
        <p:xfrm>
          <a:off x="5746070" y="2317403"/>
          <a:ext cx="258445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84" name="Equation" r:id="rId11" imgW="1218960" imgH="266400" progId="Equation.DSMT4">
                  <p:embed/>
                </p:oleObj>
              </mc:Choice>
              <mc:Fallback>
                <p:oleObj name="Equation" r:id="rId11" imgW="1218960" imgH="26640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31A5F115-535D-46FC-96E3-FD502054D6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070" y="2317403"/>
                        <a:ext cx="2584450" cy="566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B98C2647-12E9-4246-A0B8-75793B521A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874052"/>
              </p:ext>
            </p:extLst>
          </p:nvPr>
        </p:nvGraphicFramePr>
        <p:xfrm>
          <a:off x="5746070" y="2862092"/>
          <a:ext cx="2557462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85" name="Equation" r:id="rId13" imgW="1206360" imgH="266400" progId="Equation.DSMT4">
                  <p:embed/>
                </p:oleObj>
              </mc:Choice>
              <mc:Fallback>
                <p:oleObj name="Equation" r:id="rId13" imgW="1206360" imgH="2664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D27B8A27-CBBE-4C17-B28E-095E907514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070" y="2862092"/>
                        <a:ext cx="2557462" cy="566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E4567C13-7F08-470D-8AAC-94815789D7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692383"/>
              </p:ext>
            </p:extLst>
          </p:nvPr>
        </p:nvGraphicFramePr>
        <p:xfrm>
          <a:off x="1536351" y="4838113"/>
          <a:ext cx="1105250" cy="437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86" name="Equation" r:id="rId15" imgW="545760" imgH="215640" progId="Equation.DSMT4">
                  <p:embed/>
                </p:oleObj>
              </mc:Choice>
              <mc:Fallback>
                <p:oleObj name="Equation" r:id="rId15" imgW="545760" imgH="21564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E26A360D-EBA3-42C7-BA0B-0A3C7B4677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351" y="4838113"/>
                        <a:ext cx="1105250" cy="4379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77737003-9156-41B1-9C79-5F33185C10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750392"/>
              </p:ext>
            </p:extLst>
          </p:nvPr>
        </p:nvGraphicFramePr>
        <p:xfrm>
          <a:off x="1536350" y="5367144"/>
          <a:ext cx="1054450" cy="429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87" name="Equation" r:id="rId17" imgW="533160" imgH="215640" progId="Equation.DSMT4">
                  <p:embed/>
                </p:oleObj>
              </mc:Choice>
              <mc:Fallback>
                <p:oleObj name="Equation" r:id="rId17" imgW="533160" imgH="21564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84ECF106-9766-4568-8099-C6096393F1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350" y="5367144"/>
                        <a:ext cx="1054450" cy="4292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C70B3141-A963-4A34-961B-1671436AB19B}"/>
              </a:ext>
            </a:extLst>
          </p:cNvPr>
          <p:cNvSpPr txBox="1"/>
          <p:nvPr/>
        </p:nvSpPr>
        <p:spPr>
          <a:xfrm>
            <a:off x="3114354" y="4980804"/>
            <a:ext cx="6210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四个方程不再相互独立，后两式可由前两式推出，为什么？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E9B10A14-456D-450A-8C0E-5587199C5D10}"/>
              </a:ext>
            </a:extLst>
          </p:cNvPr>
          <p:cNvSpPr/>
          <p:nvPr/>
        </p:nvSpPr>
        <p:spPr>
          <a:xfrm>
            <a:off x="1012796" y="3713637"/>
            <a:ext cx="495466" cy="208280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102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12090</TotalTime>
  <Words>519</Words>
  <Application>Microsoft Office PowerPoint</Application>
  <PresentationFormat>宽屏</PresentationFormat>
  <Paragraphs>95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等线 Light</vt:lpstr>
      <vt:lpstr>微软雅黑</vt:lpstr>
      <vt:lpstr>Arial</vt:lpstr>
      <vt:lpstr>Wingdings</vt:lpstr>
      <vt:lpstr>Office 主题​​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Yi</dc:creator>
  <cp:lastModifiedBy>刘 Yi</cp:lastModifiedBy>
  <cp:revision>591</cp:revision>
  <dcterms:created xsi:type="dcterms:W3CDTF">2020-02-17T08:29:38Z</dcterms:created>
  <dcterms:modified xsi:type="dcterms:W3CDTF">2020-04-21T15:59:07Z</dcterms:modified>
</cp:coreProperties>
</file>