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6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39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wmf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19" Type="http://schemas.openxmlformats.org/officeDocument/2006/relationships/image" Target="../media/image22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6.wmf"/><Relationship Id="rId3" Type="http://schemas.openxmlformats.org/officeDocument/2006/relationships/image" Target="../media/image48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9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969656" y="2381879"/>
            <a:ext cx="3875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4.4 </a:t>
            </a:r>
            <a:r>
              <a:rPr lang="zh-CN" altLang="en-US" sz="5400" b="1" dirty="0"/>
              <a:t>谐振腔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理想导体矩形谐振腔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07ABE-E9FC-4255-803C-05B00527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46" y="560635"/>
            <a:ext cx="2759591" cy="3115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5133B6-CD52-419C-A530-BDF427C9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86" y="2157139"/>
            <a:ext cx="3837095" cy="14621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03BFFB-BB00-4B85-96ED-61348D94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86" y="3676068"/>
            <a:ext cx="6343976" cy="16701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46E9DF-A198-45AD-9DDE-ADBADC3FC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744" y="5402998"/>
            <a:ext cx="2965972" cy="380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6D5C06-8C9B-4570-85E3-910BFC22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744" y="5858542"/>
            <a:ext cx="3040306" cy="72967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332046C-A3EF-4DFE-A560-856ACCEEC9C7}"/>
              </a:ext>
            </a:extLst>
          </p:cNvPr>
          <p:cNvSpPr txBox="1"/>
          <p:nvPr/>
        </p:nvSpPr>
        <p:spPr>
          <a:xfrm>
            <a:off x="1895677" y="5753722"/>
            <a:ext cx="98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</a:t>
            </a:r>
          </a:p>
        </p:txBody>
      </p:sp>
    </p:spTree>
    <p:extLst>
      <p:ext uri="{BB962C8B-B14F-4D97-AF65-F5344CB8AC3E}">
        <p14:creationId xmlns:p14="http://schemas.microsoft.com/office/powerpoint/2010/main" val="172237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理想导体矩形谐振腔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07ABE-E9FC-4255-803C-05B00527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46" y="560635"/>
            <a:ext cx="2759591" cy="31154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FD2CA6-42E1-49EC-B183-4E9A70AD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65" y="2151009"/>
            <a:ext cx="3570607" cy="1434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E09BF4-0556-4522-BDC1-8A984849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08" y="3712882"/>
            <a:ext cx="7201270" cy="18733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CFA6E6-8936-42AC-9EE4-9147052FE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886" y="5731696"/>
            <a:ext cx="2768742" cy="6223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2F544C-3422-4120-B2FA-D0EA5A018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372" y="5871466"/>
            <a:ext cx="3346622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2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理想导体矩形谐振腔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07ABE-E9FC-4255-803C-05B00527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046" y="560635"/>
            <a:ext cx="2759591" cy="31154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FD2CA6-42E1-49EC-B183-4E9A70AD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65" y="2151009"/>
            <a:ext cx="3570607" cy="1434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CFA6E6-8936-42AC-9EE4-9147052FE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914" y="2151009"/>
            <a:ext cx="2768742" cy="62233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ED108F3-4C26-4259-A1CE-BD42238C9898}"/>
              </a:ext>
            </a:extLst>
          </p:cNvPr>
          <p:cNvGrpSpPr/>
          <p:nvPr/>
        </p:nvGrpSpPr>
        <p:grpSpPr>
          <a:xfrm>
            <a:off x="1874085" y="3745091"/>
            <a:ext cx="5875719" cy="447821"/>
            <a:chOff x="1874085" y="3745091"/>
            <a:chExt cx="5875719" cy="4478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A1E9369-8821-4495-B413-CABE50A01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4085" y="3745091"/>
              <a:ext cx="5875719" cy="4478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508F6A-C517-4BCA-B341-10130E0F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6720" y="3774119"/>
              <a:ext cx="184159" cy="82554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6E66E708-8C85-4DBF-891E-7E7380049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386" y="4240334"/>
            <a:ext cx="2486985" cy="525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77BEAD-ADD0-4BD1-93E3-DE756D340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7386" y="4754451"/>
            <a:ext cx="7902775" cy="5483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4729CE-9B30-44BC-B667-A9AC730FC2DF}"/>
              </a:ext>
            </a:extLst>
          </p:cNvPr>
          <p:cNvSpPr txBox="1"/>
          <p:nvPr/>
        </p:nvSpPr>
        <p:spPr>
          <a:xfrm>
            <a:off x="1874085" y="5458828"/>
            <a:ext cx="927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如何理解？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相互独立，则电场可以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往三个独立方向分解，有三个独立偏振模式。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只有两个独立变量，只能往二个独立方向分解，只有二个独立偏振模式。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本征频率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51F35B-CE38-4BC4-8360-381115B9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00" y="2329701"/>
            <a:ext cx="4165814" cy="8318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DC434E-4213-4725-8319-5C5575DE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85" y="5604879"/>
            <a:ext cx="2070206" cy="2286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6CBEF5-AEF4-43CC-8BD1-F02E2BAAA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538" b="-3412"/>
          <a:stretch/>
        </p:blipFill>
        <p:spPr>
          <a:xfrm>
            <a:off x="7476674" y="2522336"/>
            <a:ext cx="1456176" cy="2823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7CDC96-FAE9-46A2-B478-1E07DC9D6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80" b="-1"/>
          <a:stretch/>
        </p:blipFill>
        <p:spPr>
          <a:xfrm>
            <a:off x="7417306" y="3113111"/>
            <a:ext cx="2311519" cy="715038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4C83A0-509E-46F3-A8D9-F0A089A5DCBC}"/>
              </a:ext>
            </a:extLst>
          </p:cNvPr>
          <p:cNvGrpSpPr/>
          <p:nvPr/>
        </p:nvGrpSpPr>
        <p:grpSpPr>
          <a:xfrm>
            <a:off x="9507081" y="2447182"/>
            <a:ext cx="1147529" cy="298465"/>
            <a:chOff x="5170732" y="4601970"/>
            <a:chExt cx="1147529" cy="29846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4CE1E45-38C7-4825-B856-B52907142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0732" y="4601970"/>
              <a:ext cx="622332" cy="29846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5694375-B596-457D-804A-CAA1E31C8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3738" y="4635507"/>
              <a:ext cx="444523" cy="247663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E51B7E2-9BD7-4882-905A-2D12A395F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432" y="3267760"/>
            <a:ext cx="4134062" cy="8572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7AABBC-7DAB-4F7A-A347-698227BB72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4225" y="4125054"/>
            <a:ext cx="2254366" cy="7366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EC501A7-5146-47F9-B112-C6E5858A6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9100" y="4231220"/>
            <a:ext cx="3410125" cy="106050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125008E-2CEA-451D-9B93-058B654CA32E}"/>
              </a:ext>
            </a:extLst>
          </p:cNvPr>
          <p:cNvSpPr txBox="1"/>
          <p:nvPr/>
        </p:nvSpPr>
        <p:spPr>
          <a:xfrm>
            <a:off x="7296911" y="1743773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截止频率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39A49F8-CAB4-47DC-BDA6-67F278C455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6674" y="5008765"/>
            <a:ext cx="1695537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B55E8-8165-4021-ACE0-B3D32BD0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3" y="1447329"/>
            <a:ext cx="9640665" cy="7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）无界空间中的电磁波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9ACF9C-B054-49D3-B0BD-5EFBB2DA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67" y="4454166"/>
            <a:ext cx="5691992" cy="17068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264ED68-3937-406E-96DB-0E54EA8AB5CF}"/>
              </a:ext>
            </a:extLst>
          </p:cNvPr>
          <p:cNvSpPr txBox="1"/>
          <p:nvPr/>
        </p:nvSpPr>
        <p:spPr>
          <a:xfrm>
            <a:off x="1962400" y="2387208"/>
            <a:ext cx="143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无界空间</a:t>
            </a:r>
            <a:endParaRPr lang="en-US" altLang="zh-CN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2EB6E7-75CB-4D96-ABB0-FA6ADD7231C4}"/>
              </a:ext>
            </a:extLst>
          </p:cNvPr>
          <p:cNvSpPr txBox="1"/>
          <p:nvPr/>
        </p:nvSpPr>
        <p:spPr>
          <a:xfrm>
            <a:off x="4219372" y="2387207"/>
            <a:ext cx="206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平面电磁波</a:t>
            </a:r>
            <a:endParaRPr lang="en-US" altLang="zh-CN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D15FF3-535F-40F8-9580-D4DB8F7BF86E}"/>
              </a:ext>
            </a:extLst>
          </p:cNvPr>
          <p:cNvSpPr txBox="1"/>
          <p:nvPr/>
        </p:nvSpPr>
        <p:spPr>
          <a:xfrm>
            <a:off x="6494485" y="1798260"/>
            <a:ext cx="9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电场</a:t>
            </a:r>
            <a:endParaRPr lang="en-US" altLang="zh-CN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083D3F-9C98-404C-9F5B-71B591F44C06}"/>
              </a:ext>
            </a:extLst>
          </p:cNvPr>
          <p:cNvSpPr txBox="1"/>
          <p:nvPr/>
        </p:nvSpPr>
        <p:spPr>
          <a:xfrm>
            <a:off x="6494485" y="2920890"/>
            <a:ext cx="93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磁场</a:t>
            </a:r>
            <a:endParaRPr lang="en-US" altLang="zh-CN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31C15B-157B-424C-9FCC-D5BE7B4A2E21}"/>
              </a:ext>
            </a:extLst>
          </p:cNvPr>
          <p:cNvSpPr txBox="1"/>
          <p:nvPr/>
        </p:nvSpPr>
        <p:spPr>
          <a:xfrm>
            <a:off x="7985709" y="2387207"/>
            <a:ext cx="170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横电磁波</a:t>
            </a:r>
            <a:endParaRPr lang="en-US" altLang="zh-CN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A23DE0-7A98-463B-9DFB-1C5F7BD0DFBA}"/>
              </a:ext>
            </a:extLst>
          </p:cNvPr>
          <p:cNvSpPr txBox="1"/>
          <p:nvPr/>
        </p:nvSpPr>
        <p:spPr>
          <a:xfrm>
            <a:off x="2013200" y="3327182"/>
            <a:ext cx="150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真空或绝缘介质</a:t>
            </a:r>
            <a:endParaRPr lang="en-US" altLang="zh-CN" sz="2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F53D70-C66D-4671-AE76-8529D3ECBB3D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3394037" y="2618040"/>
            <a:ext cx="82533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>
            <a:extLst>
              <a:ext uri="{FF2B5EF4-FFF2-40B4-BE49-F238E27FC236}">
                <a16:creationId xmlns:a16="http://schemas.microsoft.com/office/drawing/2014/main" id="{746C2F0F-C6E5-42E8-9E40-30E752841E90}"/>
              </a:ext>
            </a:extLst>
          </p:cNvPr>
          <p:cNvSpPr/>
          <p:nvPr/>
        </p:nvSpPr>
        <p:spPr>
          <a:xfrm>
            <a:off x="6129981" y="1997556"/>
            <a:ext cx="152399" cy="124096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D9445546-95A5-4833-981B-F57F233CD5BD}"/>
              </a:ext>
            </a:extLst>
          </p:cNvPr>
          <p:cNvSpPr/>
          <p:nvPr/>
        </p:nvSpPr>
        <p:spPr>
          <a:xfrm flipH="1">
            <a:off x="7517740" y="1997556"/>
            <a:ext cx="152399" cy="124096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1A32028-D5DC-4ACE-83B7-5416188852EF}"/>
              </a:ext>
            </a:extLst>
          </p:cNvPr>
          <p:cNvSpPr txBox="1"/>
          <p:nvPr/>
        </p:nvSpPr>
        <p:spPr>
          <a:xfrm>
            <a:off x="8243789" y="3567054"/>
            <a:ext cx="170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TEM</a:t>
            </a:r>
            <a:r>
              <a:rPr lang="zh-CN" altLang="en-US" sz="2400" dirty="0"/>
              <a:t>波</a:t>
            </a:r>
            <a:endParaRPr lang="en-US" altLang="zh-CN" sz="2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ACF702-1C8C-4843-9ED9-5FABDA17B27C}"/>
              </a:ext>
            </a:extLst>
          </p:cNvPr>
          <p:cNvSpPr txBox="1"/>
          <p:nvPr/>
        </p:nvSpPr>
        <p:spPr>
          <a:xfrm>
            <a:off x="4433629" y="3324444"/>
            <a:ext cx="150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最基本存在形式</a:t>
            </a:r>
            <a:endParaRPr lang="en-US" altLang="zh-CN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4539ECE-FFE7-486C-A56A-36058D5E6909}"/>
              </a:ext>
            </a:extLst>
          </p:cNvPr>
          <p:cNvSpPr txBox="1"/>
          <p:nvPr/>
        </p:nvSpPr>
        <p:spPr>
          <a:xfrm>
            <a:off x="6206180" y="3622548"/>
            <a:ext cx="162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横向振动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609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）有界空间中的电磁波</a:t>
            </a:r>
            <a:endParaRPr lang="en-US" altLang="zh-CN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64ED68-3937-406E-96DB-0E54EA8AB5CF}"/>
              </a:ext>
            </a:extLst>
          </p:cNvPr>
          <p:cNvSpPr txBox="1"/>
          <p:nvPr/>
        </p:nvSpPr>
        <p:spPr>
          <a:xfrm>
            <a:off x="1962400" y="2387208"/>
            <a:ext cx="143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有界空间</a:t>
            </a:r>
            <a:endParaRPr lang="en-US" altLang="zh-CN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D15FF3-535F-40F8-9580-D4DB8F7BF86E}"/>
              </a:ext>
            </a:extLst>
          </p:cNvPr>
          <p:cNvSpPr txBox="1"/>
          <p:nvPr/>
        </p:nvSpPr>
        <p:spPr>
          <a:xfrm>
            <a:off x="3870910" y="1813698"/>
            <a:ext cx="185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一般导体</a:t>
            </a:r>
            <a:endParaRPr lang="en-US" altLang="zh-CN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A23DE0-7A98-463B-9DFB-1C5F7BD0DFBA}"/>
              </a:ext>
            </a:extLst>
          </p:cNvPr>
          <p:cNvSpPr txBox="1"/>
          <p:nvPr/>
        </p:nvSpPr>
        <p:spPr>
          <a:xfrm>
            <a:off x="1754524" y="2968227"/>
            <a:ext cx="17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（导体表面）</a:t>
            </a:r>
            <a:endParaRPr lang="en-US" altLang="zh-CN" sz="24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46C2F0F-C6E5-42E8-9E40-30E752841E90}"/>
              </a:ext>
            </a:extLst>
          </p:cNvPr>
          <p:cNvSpPr/>
          <p:nvPr/>
        </p:nvSpPr>
        <p:spPr>
          <a:xfrm>
            <a:off x="3633407" y="1997556"/>
            <a:ext cx="152399" cy="124096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E12EE2-92D8-4FE9-9892-01ECAE4ADCB3}"/>
              </a:ext>
            </a:extLst>
          </p:cNvPr>
          <p:cNvSpPr txBox="1"/>
          <p:nvPr/>
        </p:nvSpPr>
        <p:spPr>
          <a:xfrm>
            <a:off x="3947228" y="2862779"/>
            <a:ext cx="185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理想导体</a:t>
            </a:r>
            <a:endParaRPr lang="en-US" altLang="zh-CN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29A663-AF45-4D72-9A8E-EAA242888C63}"/>
              </a:ext>
            </a:extLst>
          </p:cNvPr>
          <p:cNvSpPr txBox="1"/>
          <p:nvPr/>
        </p:nvSpPr>
        <p:spPr>
          <a:xfrm>
            <a:off x="5802204" y="1836253"/>
            <a:ext cx="467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只有一小部分电磁能量透入导体</a:t>
            </a:r>
            <a:endParaRPr lang="en-US" altLang="zh-CN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32740C-93B1-45C7-B725-B29C62B32778}"/>
              </a:ext>
            </a:extLst>
          </p:cNvPr>
          <p:cNvSpPr txBox="1"/>
          <p:nvPr/>
        </p:nvSpPr>
        <p:spPr>
          <a:xfrm>
            <a:off x="5802204" y="2908635"/>
            <a:ext cx="300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电磁波被全部反射</a:t>
            </a:r>
            <a:endParaRPr lang="en-US" altLang="zh-CN" sz="2400" dirty="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7398689-E47E-4C50-96EA-6B9FEA730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15994"/>
              </p:ext>
            </p:extLst>
          </p:nvPr>
        </p:nvGraphicFramePr>
        <p:xfrm>
          <a:off x="4097403" y="3384143"/>
          <a:ext cx="1155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4" name="Equation" r:id="rId3" imgW="469800" imgH="139680" progId="Equation.DSMT4">
                  <p:embed/>
                </p:oleObj>
              </mc:Choice>
              <mc:Fallback>
                <p:oleObj name="Equation" r:id="rId3" imgW="469800" imgH="1396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72E2F7B-82FC-41A9-BCD5-B7DFAD637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403" y="3384143"/>
                        <a:ext cx="1155700" cy="34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F125C84-4495-4B8F-B3E0-36372C982814}"/>
              </a:ext>
            </a:extLst>
          </p:cNvPr>
          <p:cNvSpPr txBox="1"/>
          <p:nvPr/>
        </p:nvSpPr>
        <p:spPr>
          <a:xfrm>
            <a:off x="2210847" y="4690235"/>
            <a:ext cx="150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</a:t>
            </a:r>
            <a:endParaRPr lang="en-US" altLang="zh-CN" sz="2400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709116CD-49E6-4E7C-B847-1C2FD45D6E2A}"/>
              </a:ext>
            </a:extLst>
          </p:cNvPr>
          <p:cNvSpPr/>
          <p:nvPr/>
        </p:nvSpPr>
        <p:spPr>
          <a:xfrm>
            <a:off x="3254055" y="4300584"/>
            <a:ext cx="152399" cy="124096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3E3FD3-4209-43D2-84CD-6639E224DA7F}"/>
              </a:ext>
            </a:extLst>
          </p:cNvPr>
          <p:cNvSpPr txBox="1"/>
          <p:nvPr/>
        </p:nvSpPr>
        <p:spPr>
          <a:xfrm>
            <a:off x="3633408" y="4123122"/>
            <a:ext cx="95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波导</a:t>
            </a:r>
            <a:endParaRPr lang="en-US" altLang="zh-CN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4D30D3-CED9-4EA6-8B82-EB6C586D46F8}"/>
              </a:ext>
            </a:extLst>
          </p:cNvPr>
          <p:cNvSpPr txBox="1"/>
          <p:nvPr/>
        </p:nvSpPr>
        <p:spPr>
          <a:xfrm>
            <a:off x="3633407" y="5223808"/>
            <a:ext cx="1328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谐振腔</a:t>
            </a:r>
            <a:endParaRPr lang="en-US" altLang="zh-CN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63F62C-A1F2-4B2A-9E49-0B00BF939880}"/>
              </a:ext>
            </a:extLst>
          </p:cNvPr>
          <p:cNvSpPr txBox="1"/>
          <p:nvPr/>
        </p:nvSpPr>
        <p:spPr>
          <a:xfrm>
            <a:off x="4874716" y="4098418"/>
            <a:ext cx="26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传输高频电磁波</a:t>
            </a:r>
            <a:endParaRPr lang="en-US" altLang="zh-CN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7F65803-F658-4D6D-9719-E6F6125CE7F2}"/>
              </a:ext>
            </a:extLst>
          </p:cNvPr>
          <p:cNvSpPr txBox="1"/>
          <p:nvPr/>
        </p:nvSpPr>
        <p:spPr>
          <a:xfrm>
            <a:off x="4874716" y="5193968"/>
            <a:ext cx="2658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产生高频电磁波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2849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）理想导体的边界条件</a:t>
            </a:r>
            <a:endParaRPr lang="en-US" altLang="zh-CN" sz="2400" b="1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9F725537-85CA-462D-B451-44E54FE06B19}"/>
              </a:ext>
            </a:extLst>
          </p:cNvPr>
          <p:cNvSpPr/>
          <p:nvPr/>
        </p:nvSpPr>
        <p:spPr>
          <a:xfrm>
            <a:off x="1724763" y="2306584"/>
            <a:ext cx="550069" cy="2483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9F8C897-E323-4C8D-8F3B-4349754AF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048119"/>
              </p:ext>
            </p:extLst>
          </p:nvPr>
        </p:nvGraphicFramePr>
        <p:xfrm>
          <a:off x="2459944" y="2220572"/>
          <a:ext cx="2587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53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9D0223F-5E6C-43EF-9FB9-5A70B88BF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44" y="2220572"/>
                        <a:ext cx="2587625" cy="71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ECBE25CF-0807-4D8C-AAAF-918F4024B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235691"/>
              </p:ext>
            </p:extLst>
          </p:nvPr>
        </p:nvGraphicFramePr>
        <p:xfrm>
          <a:off x="2459944" y="2867082"/>
          <a:ext cx="2498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54" name="Equation" r:id="rId5" imgW="1066680" imgH="304560" progId="Equation.DSMT4">
                  <p:embed/>
                </p:oleObj>
              </mc:Choice>
              <mc:Fallback>
                <p:oleObj name="Equation" r:id="rId5" imgW="1066680" imgH="30456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73A7C992-28C9-4F54-B6D4-EB94957CD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44" y="2867082"/>
                        <a:ext cx="24987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C127883-705D-454E-A5FB-8FCD4AB90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25945"/>
              </p:ext>
            </p:extLst>
          </p:nvPr>
        </p:nvGraphicFramePr>
        <p:xfrm>
          <a:off x="2459944" y="4234396"/>
          <a:ext cx="28289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55" name="Equation" r:id="rId7" imgW="1206360" imgH="304560" progId="Equation.DSMT4">
                  <p:embed/>
                </p:oleObj>
              </mc:Choice>
              <mc:Fallback>
                <p:oleObj name="Equation" r:id="rId7" imgW="1206360" imgH="30456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5C7DD04B-50EE-4CE3-8735-18BA1B211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44" y="4234396"/>
                        <a:ext cx="2828925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7C405189-D1A8-42AB-9FA8-69FDA3FA5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541241"/>
              </p:ext>
            </p:extLst>
          </p:nvPr>
        </p:nvGraphicFramePr>
        <p:xfrm>
          <a:off x="2459944" y="3549785"/>
          <a:ext cx="23193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56" name="Equation" r:id="rId9" imgW="990360" imgH="304560" progId="Equation.DSMT4">
                  <p:embed/>
                </p:oleObj>
              </mc:Choice>
              <mc:Fallback>
                <p:oleObj name="Equation" r:id="rId9" imgW="990360" imgH="30456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8A6F3112-D7B8-437A-BEA7-B711150E7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944" y="3549785"/>
                        <a:ext cx="231933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B339F93F-9510-4769-A5A6-4C7718AE9E9C}"/>
              </a:ext>
            </a:extLst>
          </p:cNvPr>
          <p:cNvGrpSpPr/>
          <p:nvPr/>
        </p:nvGrpSpPr>
        <p:grpSpPr>
          <a:xfrm>
            <a:off x="6226629" y="736394"/>
            <a:ext cx="4210871" cy="1221640"/>
            <a:chOff x="6560456" y="4303202"/>
            <a:chExt cx="4210871" cy="122164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8E2B89E-C777-4178-ABCE-C2D7961A491F}"/>
                </a:ext>
              </a:extLst>
            </p:cNvPr>
            <p:cNvCxnSpPr>
              <a:cxnSpLocks/>
            </p:cNvCxnSpPr>
            <p:nvPr/>
          </p:nvCxnSpPr>
          <p:spPr>
            <a:xfrm>
              <a:off x="6560456" y="4951946"/>
              <a:ext cx="40277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1A0DECB-417F-4EEE-A5B0-D7FCB3A07DBA}"/>
                </a:ext>
              </a:extLst>
            </p:cNvPr>
            <p:cNvCxnSpPr/>
            <p:nvPr/>
          </p:nvCxnSpPr>
          <p:spPr>
            <a:xfrm flipV="1">
              <a:off x="8186057" y="4557486"/>
              <a:ext cx="0" cy="3944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C9299027-A123-4B61-817A-47CD0B920C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398196"/>
                </p:ext>
              </p:extLst>
            </p:nvPr>
          </p:nvGraphicFramePr>
          <p:xfrm>
            <a:off x="7763668" y="4303202"/>
            <a:ext cx="357188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57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69F8C897-E323-4C8D-8F3B-4349754AF5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3668" y="4303202"/>
                          <a:ext cx="357188" cy="536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A27AB59F-5F74-4C94-A105-E39D1ED56C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707974"/>
                </p:ext>
              </p:extLst>
            </p:nvPr>
          </p:nvGraphicFramePr>
          <p:xfrm>
            <a:off x="7004051" y="5063177"/>
            <a:ext cx="20796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58" name="Equation" r:id="rId13" imgW="88560" imgH="164880" progId="Equation.DSMT4">
                    <p:embed/>
                  </p:oleObj>
                </mc:Choice>
                <mc:Fallback>
                  <p:oleObj name="Equation" r:id="rId13" imgW="88560" imgH="1648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C9299027-A123-4B61-817A-47CD0B920C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4051" y="5063177"/>
                          <a:ext cx="207962" cy="388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B046B2FD-C1B0-4053-88C9-814FAAC030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278089"/>
                </p:ext>
              </p:extLst>
            </p:nvPr>
          </p:nvGraphicFramePr>
          <p:xfrm>
            <a:off x="6959600" y="4416898"/>
            <a:ext cx="296863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59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A27AB59F-5F74-4C94-A105-E39D1ED56C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9600" y="4416898"/>
                          <a:ext cx="296863" cy="3889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5F9A846-3B23-4C23-8399-09A5FDE9923A}"/>
                </a:ext>
              </a:extLst>
            </p:cNvPr>
            <p:cNvSpPr txBox="1"/>
            <p:nvPr/>
          </p:nvSpPr>
          <p:spPr>
            <a:xfrm>
              <a:off x="8343986" y="5063177"/>
              <a:ext cx="1707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理想导体</a:t>
              </a:r>
              <a:endParaRPr lang="en-US" altLang="zh-CN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0B7EF94-6782-4CA5-BF58-78CEA5D6FB85}"/>
                </a:ext>
              </a:extLst>
            </p:cNvPr>
            <p:cNvSpPr txBox="1"/>
            <p:nvPr/>
          </p:nvSpPr>
          <p:spPr>
            <a:xfrm>
              <a:off x="8343986" y="4372142"/>
              <a:ext cx="2427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真空或绝缘介质</a:t>
              </a:r>
              <a:endParaRPr lang="en-US" altLang="zh-CN" sz="2400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812A1B63-4F11-441E-BBA8-933D90278604}"/>
              </a:ext>
            </a:extLst>
          </p:cNvPr>
          <p:cNvSpPr txBox="1"/>
          <p:nvPr/>
        </p:nvSpPr>
        <p:spPr>
          <a:xfrm>
            <a:off x="5305909" y="3959531"/>
            <a:ext cx="197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理想导体内没有电磁场</a:t>
            </a:r>
            <a:endParaRPr lang="en-US" altLang="zh-CN" sz="2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E915E20-AF7A-4374-8EE2-B99CFAF1D9A1}"/>
              </a:ext>
            </a:extLst>
          </p:cNvPr>
          <p:cNvSpPr/>
          <p:nvPr/>
        </p:nvSpPr>
        <p:spPr>
          <a:xfrm>
            <a:off x="5856681" y="3319902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14F5E7D4-B059-490F-B33B-EBE83E299763}"/>
              </a:ext>
            </a:extLst>
          </p:cNvPr>
          <p:cNvSpPr/>
          <p:nvPr/>
        </p:nvSpPr>
        <p:spPr>
          <a:xfrm>
            <a:off x="7233333" y="2337936"/>
            <a:ext cx="550069" cy="2483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0E8C00CF-AD14-4626-9E82-B153A9B5D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1338"/>
              </p:ext>
            </p:extLst>
          </p:nvPr>
        </p:nvGraphicFramePr>
        <p:xfrm>
          <a:off x="7968514" y="2268130"/>
          <a:ext cx="15478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0" name="Equation" r:id="rId17" imgW="660240" imgH="266400" progId="Equation.DSMT4">
                  <p:embed/>
                </p:oleObj>
              </mc:Choice>
              <mc:Fallback>
                <p:oleObj name="Equation" r:id="rId17" imgW="660240" imgH="2664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69F8C897-E323-4C8D-8F3B-4349754AF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514" y="2268130"/>
                        <a:ext cx="1547812" cy="62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066F387-428E-43F9-B756-476462EF3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164076"/>
              </p:ext>
            </p:extLst>
          </p:nvPr>
        </p:nvGraphicFramePr>
        <p:xfrm>
          <a:off x="7968514" y="2903990"/>
          <a:ext cx="14589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1" name="Equation" r:id="rId19" imgW="622080" imgH="253800" progId="Equation.DSMT4">
                  <p:embed/>
                </p:oleObj>
              </mc:Choice>
              <mc:Fallback>
                <p:oleObj name="Equation" r:id="rId19" imgW="62208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ECBE25CF-0807-4D8C-AAAF-918F4024B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514" y="2903990"/>
                        <a:ext cx="145891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1EA886C2-E7D7-4928-A501-0A661F569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356152"/>
              </p:ext>
            </p:extLst>
          </p:nvPr>
        </p:nvGraphicFramePr>
        <p:xfrm>
          <a:off x="8050305" y="4245436"/>
          <a:ext cx="1727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2" name="Equation" r:id="rId21" imgW="736560" imgH="266400" progId="Equation.DSMT4">
                  <p:embed/>
                </p:oleObj>
              </mc:Choice>
              <mc:Fallback>
                <p:oleObj name="Equation" r:id="rId21" imgW="736560" imgH="2664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FC127883-705D-454E-A5FB-8FCD4AB90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305" y="4245436"/>
                        <a:ext cx="1727200" cy="628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C72698C-E3D0-43AA-B88E-C1DE0FD4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91058"/>
              </p:ext>
            </p:extLst>
          </p:nvPr>
        </p:nvGraphicFramePr>
        <p:xfrm>
          <a:off x="8018839" y="3574713"/>
          <a:ext cx="1279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3" name="Equation" r:id="rId23" imgW="545760" imgH="253800" progId="Equation.DSMT4">
                  <p:embed/>
                </p:oleObj>
              </mc:Choice>
              <mc:Fallback>
                <p:oleObj name="Equation" r:id="rId23" imgW="545760" imgH="2538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7C405189-D1A8-42AB-9FA8-69FDA3FA5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839" y="3574713"/>
                        <a:ext cx="127952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29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）理想导体边界处的电磁场分布</a:t>
            </a:r>
            <a:endParaRPr lang="en-US" altLang="zh-CN" sz="2400" b="1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066F387-428E-43F9-B756-476462EF3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61834"/>
              </p:ext>
            </p:extLst>
          </p:nvPr>
        </p:nvGraphicFramePr>
        <p:xfrm>
          <a:off x="1814456" y="1858961"/>
          <a:ext cx="14589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36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0066F387-428E-43F9-B756-476462EF3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456" y="1858961"/>
                        <a:ext cx="145891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BC72698C-E3D0-43AA-B88E-C1DE0FD4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62516"/>
              </p:ext>
            </p:extLst>
          </p:nvPr>
        </p:nvGraphicFramePr>
        <p:xfrm>
          <a:off x="1814456" y="2541668"/>
          <a:ext cx="1279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37" name="Equation" r:id="rId5" imgW="545760" imgH="253800" progId="Equation.DSMT4">
                  <p:embed/>
                </p:oleObj>
              </mc:Choice>
              <mc:Fallback>
                <p:oleObj name="Equation" r:id="rId5" imgW="545760" imgH="2538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BC72698C-E3D0-43AA-B88E-C1DE0FD4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456" y="2541668"/>
                        <a:ext cx="127952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A3A7701-224C-4BE2-9BF5-0483961B1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23395"/>
              </p:ext>
            </p:extLst>
          </p:nvPr>
        </p:nvGraphicFramePr>
        <p:xfrm>
          <a:off x="4896758" y="1889123"/>
          <a:ext cx="9826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38"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0066F387-428E-43F9-B756-476462EF3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58" y="1889123"/>
                        <a:ext cx="982662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484C871-6CA4-47F8-BCEE-261E7B184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68516"/>
              </p:ext>
            </p:extLst>
          </p:nvPr>
        </p:nvGraphicFramePr>
        <p:xfrm>
          <a:off x="4896758" y="2571036"/>
          <a:ext cx="10128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39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BC72698C-E3D0-43AA-B88E-C1DE0FD4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58" y="2571036"/>
                        <a:ext cx="1012825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号 25">
            <a:extLst>
              <a:ext uri="{FF2B5EF4-FFF2-40B4-BE49-F238E27FC236}">
                <a16:creationId xmlns:a16="http://schemas.microsoft.com/office/drawing/2014/main" id="{713F7FE9-9041-490B-B8D7-BA137FEDEFF3}"/>
              </a:ext>
            </a:extLst>
          </p:cNvPr>
          <p:cNvSpPr/>
          <p:nvPr/>
        </p:nvSpPr>
        <p:spPr>
          <a:xfrm>
            <a:off x="1557981" y="1956097"/>
            <a:ext cx="256475" cy="1057275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DC6C30D0-B09E-4DB6-B4DC-B2178A59D767}"/>
              </a:ext>
            </a:extLst>
          </p:cNvPr>
          <p:cNvSpPr/>
          <p:nvPr/>
        </p:nvSpPr>
        <p:spPr>
          <a:xfrm>
            <a:off x="4589133" y="1956097"/>
            <a:ext cx="256475" cy="1057275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AA703A4-8FE7-4606-9919-490EEDE5741C}"/>
              </a:ext>
            </a:extLst>
          </p:cNvPr>
          <p:cNvSpPr/>
          <p:nvPr/>
        </p:nvSpPr>
        <p:spPr>
          <a:xfrm>
            <a:off x="3572412" y="2314221"/>
            <a:ext cx="602344" cy="3410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88FF318-131F-43B0-ADA8-55D97CBC6E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33769"/>
              </p:ext>
            </p:extLst>
          </p:nvPr>
        </p:nvGraphicFramePr>
        <p:xfrm>
          <a:off x="4419345" y="3253652"/>
          <a:ext cx="357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0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0066F387-428E-43F9-B756-476462EF3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345" y="3253652"/>
                        <a:ext cx="35718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56177F48-2EC3-4656-8CA1-ABAFAF2CFE69}"/>
              </a:ext>
            </a:extLst>
          </p:cNvPr>
          <p:cNvSpPr txBox="1"/>
          <p:nvPr/>
        </p:nvSpPr>
        <p:spPr>
          <a:xfrm>
            <a:off x="4776533" y="3321268"/>
            <a:ext cx="267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与界面垂直    或者</a:t>
            </a:r>
            <a:endParaRPr lang="en-US" altLang="zh-CN" sz="2400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27C4B3C3-4689-4D42-BAD2-31F06CC29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17551"/>
              </p:ext>
            </p:extLst>
          </p:nvPr>
        </p:nvGraphicFramePr>
        <p:xfrm>
          <a:off x="7364384" y="3238570"/>
          <a:ext cx="8921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1" name="Equation" r:id="rId13" imgW="380880" imgH="215640" progId="Equation.DSMT4">
                  <p:embed/>
                </p:oleObj>
              </mc:Choice>
              <mc:Fallback>
                <p:oleObj name="Equation" r:id="rId13" imgW="380880" imgH="21564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388FF318-131F-43B0-ADA8-55D97CBC6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384" y="3238570"/>
                        <a:ext cx="892175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88A056AB-6589-4E5D-AB50-9C9C4490A8A0}"/>
              </a:ext>
            </a:extLst>
          </p:cNvPr>
          <p:cNvSpPr txBox="1"/>
          <p:nvPr/>
        </p:nvSpPr>
        <p:spPr>
          <a:xfrm>
            <a:off x="1557981" y="3350807"/>
            <a:ext cx="2426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理想导体边界处</a:t>
            </a:r>
            <a:endParaRPr lang="en-US" altLang="zh-CN" sz="2400" b="1" dirty="0"/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7D2E44DA-CDEF-4E5A-8791-B1681B75F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17731"/>
              </p:ext>
            </p:extLst>
          </p:nvPr>
        </p:nvGraphicFramePr>
        <p:xfrm>
          <a:off x="4410539" y="3812472"/>
          <a:ext cx="3571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2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BC72698C-E3D0-43AA-B88E-C1DE0FD4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539" y="3812472"/>
                        <a:ext cx="357188" cy="477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A44C8750-B8DE-412E-8E9C-0A9E9DD339BE}"/>
              </a:ext>
            </a:extLst>
          </p:cNvPr>
          <p:cNvSpPr txBox="1"/>
          <p:nvPr/>
        </p:nvSpPr>
        <p:spPr>
          <a:xfrm>
            <a:off x="4757624" y="3911214"/>
            <a:ext cx="283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与界面平行    或者</a:t>
            </a:r>
            <a:endParaRPr lang="en-US" altLang="zh-CN" sz="2400" dirty="0"/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FCDE8E4F-F1C7-4A14-9DD2-321B7A4DB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77932"/>
              </p:ext>
            </p:extLst>
          </p:nvPr>
        </p:nvGraphicFramePr>
        <p:xfrm>
          <a:off x="7364383" y="3837623"/>
          <a:ext cx="892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43" name="Equation" r:id="rId17" imgW="380880" imgH="215640" progId="Equation.DSMT4">
                  <p:embed/>
                </p:oleObj>
              </mc:Choice>
              <mc:Fallback>
                <p:oleObj name="Equation" r:id="rId17" imgW="380880" imgH="21564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7D2E44DA-CDEF-4E5A-8791-B1681B75FD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383" y="3837623"/>
                        <a:ext cx="892175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199829D-C826-4B53-A08C-BC0375A87B8D}"/>
              </a:ext>
            </a:extLst>
          </p:cNvPr>
          <p:cNvGrpSpPr/>
          <p:nvPr/>
        </p:nvGrpSpPr>
        <p:grpSpPr>
          <a:xfrm>
            <a:off x="2712100" y="4382462"/>
            <a:ext cx="2360300" cy="2327334"/>
            <a:chOff x="1557981" y="4372879"/>
            <a:chExt cx="2360300" cy="2327334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0C8A08F-DFA7-4E9D-9F39-73C4D06C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557981" y="4372879"/>
              <a:ext cx="2360300" cy="232733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16F277E-1F63-4960-9BF1-7DC6F668E208}"/>
                </a:ext>
              </a:extLst>
            </p:cNvPr>
            <p:cNvSpPr/>
            <p:nvPr/>
          </p:nvSpPr>
          <p:spPr>
            <a:xfrm>
              <a:off x="2707844" y="4565065"/>
              <a:ext cx="879081" cy="986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98A655-1F83-4DE1-A371-A529484475FF}"/>
              </a:ext>
            </a:extLst>
          </p:cNvPr>
          <p:cNvGrpSpPr/>
          <p:nvPr/>
        </p:nvGrpSpPr>
        <p:grpSpPr>
          <a:xfrm>
            <a:off x="5752058" y="4361330"/>
            <a:ext cx="2220459" cy="2331792"/>
            <a:chOff x="4597939" y="4351747"/>
            <a:chExt cx="2220459" cy="233179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AD656E6-49B5-479A-8282-D1D87D6504C3}"/>
                </a:ext>
              </a:extLst>
            </p:cNvPr>
            <p:cNvGrpSpPr/>
            <p:nvPr/>
          </p:nvGrpSpPr>
          <p:grpSpPr>
            <a:xfrm>
              <a:off x="4597939" y="4351747"/>
              <a:ext cx="2220459" cy="2331792"/>
              <a:chOff x="4597939" y="4351747"/>
              <a:chExt cx="2220459" cy="2331792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5584CD1-4B30-4B92-928D-201270428CFC}"/>
                  </a:ext>
                </a:extLst>
              </p:cNvPr>
              <p:cNvGrpSpPr/>
              <p:nvPr/>
            </p:nvGrpSpPr>
            <p:grpSpPr>
              <a:xfrm>
                <a:off x="4597939" y="4351747"/>
                <a:ext cx="2220459" cy="2331792"/>
                <a:chOff x="4597939" y="4351747"/>
                <a:chExt cx="2220459" cy="2331792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DD35D50C-CBE2-46CF-B497-41C23DC9F0B6}"/>
                    </a:ext>
                  </a:extLst>
                </p:cNvPr>
                <p:cNvGrpSpPr/>
                <p:nvPr/>
              </p:nvGrpSpPr>
              <p:grpSpPr>
                <a:xfrm>
                  <a:off x="4597939" y="4351747"/>
                  <a:ext cx="2220459" cy="2331792"/>
                  <a:chOff x="4597939" y="4351747"/>
                  <a:chExt cx="2220459" cy="2331792"/>
                </a:xfrm>
              </p:grpSpPr>
              <p:pic>
                <p:nvPicPr>
                  <p:cNvPr id="55" name="图片 54">
                    <a:extLst>
                      <a:ext uri="{FF2B5EF4-FFF2-40B4-BE49-F238E27FC236}">
                        <a16:creationId xmlns:a16="http://schemas.microsoft.com/office/drawing/2014/main" id="{6D6C542A-931E-44D9-97C2-58D1B4FCF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97939" y="4351747"/>
                    <a:ext cx="2220459" cy="2331792"/>
                  </a:xfrm>
                  <a:prstGeom prst="rect">
                    <a:avLst/>
                  </a:prstGeom>
                </p:spPr>
              </p:pic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A13A72E3-D287-4445-9498-3A78FC9FA262}"/>
                      </a:ext>
                    </a:extLst>
                  </p:cNvPr>
                  <p:cNvSpPr/>
                  <p:nvPr/>
                </p:nvSpPr>
                <p:spPr>
                  <a:xfrm>
                    <a:off x="5675368" y="4526723"/>
                    <a:ext cx="950404" cy="9869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52FEF0D-DD40-4195-8E37-876B1CF4987E}"/>
                    </a:ext>
                  </a:extLst>
                </p:cNvPr>
                <p:cNvSpPr/>
                <p:nvPr/>
              </p:nvSpPr>
              <p:spPr>
                <a:xfrm>
                  <a:off x="5699267" y="6040816"/>
                  <a:ext cx="396733" cy="3962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E82745C-98D9-4420-9909-46B6645D63F6}"/>
                  </a:ext>
                </a:extLst>
              </p:cNvPr>
              <p:cNvSpPr/>
              <p:nvPr/>
            </p:nvSpPr>
            <p:spPr>
              <a:xfrm>
                <a:off x="5189722" y="6040816"/>
                <a:ext cx="396733" cy="3962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93959C4-8639-4FF8-9F9B-EBCF71B85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8156" y="5888841"/>
              <a:ext cx="114981" cy="9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1194502-B553-4764-86CC-57A5A3A461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78158" y="5881585"/>
              <a:ext cx="114981" cy="9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23161E5-AE3B-4CE0-B8F6-457AA1549C13}"/>
              </a:ext>
            </a:extLst>
          </p:cNvPr>
          <p:cNvSpPr txBox="1"/>
          <p:nvPr/>
        </p:nvSpPr>
        <p:spPr>
          <a:xfrm>
            <a:off x="8256558" y="5668446"/>
            <a:ext cx="2375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理想导体边界处电场分布的理解</a:t>
            </a:r>
            <a:endParaRPr lang="en-US" altLang="zh-CN" sz="24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AE2C442-F4C1-4D87-9D86-5A5BD0821F9B}"/>
              </a:ext>
            </a:extLst>
          </p:cNvPr>
          <p:cNvSpPr txBox="1"/>
          <p:nvPr/>
        </p:nvSpPr>
        <p:spPr>
          <a:xfrm>
            <a:off x="1438772" y="5948001"/>
            <a:ext cx="147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真空或绝缘介质</a:t>
            </a:r>
            <a:endParaRPr lang="en-US" altLang="zh-CN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0B6D32C-8953-445B-BD1A-311B86266F9F}"/>
              </a:ext>
            </a:extLst>
          </p:cNvPr>
          <p:cNvSpPr txBox="1"/>
          <p:nvPr/>
        </p:nvSpPr>
        <p:spPr>
          <a:xfrm>
            <a:off x="1923571" y="4990832"/>
            <a:ext cx="99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理想导体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402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）理想导体边界处的电磁场分布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C314ED-D3FF-4397-ABDF-EAD0C4D9A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2" b="-7984"/>
          <a:stretch/>
        </p:blipFill>
        <p:spPr>
          <a:xfrm>
            <a:off x="1861291" y="1777080"/>
            <a:ext cx="6186882" cy="4616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72F0DB-65BC-4080-BEA9-2155A550F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205" y="596659"/>
            <a:ext cx="3475575" cy="220459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188BE63-4346-4A21-A18B-4D05AC8FD9C3}"/>
              </a:ext>
            </a:extLst>
          </p:cNvPr>
          <p:cNvSpPr txBox="1"/>
          <p:nvPr/>
        </p:nvSpPr>
        <p:spPr>
          <a:xfrm>
            <a:off x="1861291" y="2492112"/>
            <a:ext cx="347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亥姆霍兹方程（电场）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F84EFF8-D3A0-4656-8F76-AFE7189DA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57137"/>
              </p:ext>
            </p:extLst>
          </p:nvPr>
        </p:nvGraphicFramePr>
        <p:xfrm>
          <a:off x="2248764" y="3050113"/>
          <a:ext cx="16494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4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CE7E2152-0B99-46CA-B745-4FD6774D8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764" y="3050113"/>
                        <a:ext cx="1649412" cy="43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DC85D21D-CEA6-42A9-820C-66038EC0C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46875"/>
              </p:ext>
            </p:extLst>
          </p:nvPr>
        </p:nvGraphicFramePr>
        <p:xfrm>
          <a:off x="2248764" y="3616430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5" name="Equation" r:id="rId7" imgW="533160" imgH="215640" progId="Equation.DSMT4">
                  <p:embed/>
                </p:oleObj>
              </mc:Choice>
              <mc:Fallback>
                <p:oleObj name="Equation" r:id="rId7" imgW="533160" imgH="21564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BE34D563-50FF-45FF-BDE0-2597D56FD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764" y="3616430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大括号 38">
            <a:extLst>
              <a:ext uri="{FF2B5EF4-FFF2-40B4-BE49-F238E27FC236}">
                <a16:creationId xmlns:a16="http://schemas.microsoft.com/office/drawing/2014/main" id="{58F2F07F-101C-4759-AA38-B969B19D057F}"/>
              </a:ext>
            </a:extLst>
          </p:cNvPr>
          <p:cNvSpPr/>
          <p:nvPr/>
        </p:nvSpPr>
        <p:spPr>
          <a:xfrm>
            <a:off x="2029463" y="3111563"/>
            <a:ext cx="314594" cy="9430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A8A176-9CD0-459F-BF97-2B4A87016E54}"/>
              </a:ext>
            </a:extLst>
          </p:cNvPr>
          <p:cNvSpPr txBox="1"/>
          <p:nvPr/>
        </p:nvSpPr>
        <p:spPr>
          <a:xfrm>
            <a:off x="2121990" y="4617878"/>
            <a:ext cx="120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边界处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050C99-86D1-4968-A13C-1A8A6C761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586" y="3496540"/>
            <a:ext cx="2413124" cy="781090"/>
          </a:xfrm>
          <a:prstGeom prst="rect">
            <a:avLst/>
          </a:prstGeom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16F3348F-1A93-4DFF-9641-868ED474236B}"/>
              </a:ext>
            </a:extLst>
          </p:cNvPr>
          <p:cNvSpPr/>
          <p:nvPr/>
        </p:nvSpPr>
        <p:spPr>
          <a:xfrm>
            <a:off x="3600459" y="3691398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590FE3-B4EA-41A6-AE18-5319A9B8AD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7833" y="4433023"/>
            <a:ext cx="2235315" cy="774740"/>
          </a:xfrm>
          <a:prstGeom prst="rect">
            <a:avLst/>
          </a:prstGeom>
        </p:spPr>
      </p:pic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D97A7C4-1914-478D-ADAB-542F8EC44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34342"/>
              </p:ext>
            </p:extLst>
          </p:nvPr>
        </p:nvGraphicFramePr>
        <p:xfrm>
          <a:off x="5017511" y="5541276"/>
          <a:ext cx="845477" cy="4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6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8A3A7701-224C-4BE2-9BF5-0483961B1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511" y="5541276"/>
                        <a:ext cx="845477" cy="461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左大括号 62">
            <a:extLst>
              <a:ext uri="{FF2B5EF4-FFF2-40B4-BE49-F238E27FC236}">
                <a16:creationId xmlns:a16="http://schemas.microsoft.com/office/drawing/2014/main" id="{6070D0B3-9066-4B77-A1AE-3AE24C51B6C5}"/>
              </a:ext>
            </a:extLst>
          </p:cNvPr>
          <p:cNvSpPr/>
          <p:nvPr/>
        </p:nvSpPr>
        <p:spPr>
          <a:xfrm>
            <a:off x="4709886" y="5533341"/>
            <a:ext cx="256475" cy="1057275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6106CF-0A0B-41FE-A796-BC97691DA9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4728" y="6061978"/>
            <a:ext cx="797233" cy="625031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B382EADC-3BF1-43C0-8149-8CE91C191815}"/>
              </a:ext>
            </a:extLst>
          </p:cNvPr>
          <p:cNvSpPr txBox="1"/>
          <p:nvPr/>
        </p:nvSpPr>
        <p:spPr>
          <a:xfrm>
            <a:off x="2146666" y="5831145"/>
            <a:ext cx="256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理想导体边界处</a:t>
            </a:r>
          </a:p>
        </p:txBody>
      </p:sp>
    </p:spTree>
    <p:extLst>
      <p:ext uri="{BB962C8B-B14F-4D97-AF65-F5344CB8AC3E}">
        <p14:creationId xmlns:p14="http://schemas.microsoft.com/office/powerpoint/2010/main" val="328085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5B9917-5C6F-4072-872C-CA4DA19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0" y="2346296"/>
            <a:ext cx="3018119" cy="242878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）理想导体边界处的电磁场分布</a:t>
            </a:r>
            <a:endParaRPr lang="en-US" altLang="zh-CN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3B98A9-5387-4742-9E58-122A0D7E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49" y="1698957"/>
            <a:ext cx="6495632" cy="7649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2B19136-1615-4A86-AF15-7E021B84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803" y="1698957"/>
            <a:ext cx="1163531" cy="393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2B59C-CA87-40D4-ABE6-5A3DC308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2735876"/>
            <a:ext cx="2275122" cy="3753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F0D767-98B6-4468-B65C-68F0CD07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953" y="2673471"/>
            <a:ext cx="2314103" cy="5001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2C4850-D081-428F-B737-6B7D0ABC87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793" y="3429000"/>
            <a:ext cx="4359855" cy="116902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77AA19-3C7E-433C-BBA6-C6F89BF5FA68}"/>
              </a:ext>
            </a:extLst>
          </p:cNvPr>
          <p:cNvGrpSpPr/>
          <p:nvPr/>
        </p:nvGrpSpPr>
        <p:grpSpPr>
          <a:xfrm>
            <a:off x="3752793" y="4785711"/>
            <a:ext cx="5601580" cy="1115032"/>
            <a:chOff x="3752793" y="4785711"/>
            <a:chExt cx="5601580" cy="111503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0098E44-E5E3-44D2-AF0D-133D0563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52793" y="4785711"/>
              <a:ext cx="5601580" cy="111503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5F8A3FB-50AD-48D7-B610-14A074BC1B70}"/>
                </a:ext>
              </a:extLst>
            </p:cNvPr>
            <p:cNvSpPr/>
            <p:nvPr/>
          </p:nvSpPr>
          <p:spPr>
            <a:xfrm>
              <a:off x="8476343" y="5558971"/>
              <a:ext cx="878030" cy="341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F366F67-79D9-4E99-9156-195B2583F9A9}"/>
              </a:ext>
            </a:extLst>
          </p:cNvPr>
          <p:cNvSpPr txBox="1"/>
          <p:nvPr/>
        </p:nvSpPr>
        <p:spPr>
          <a:xfrm>
            <a:off x="2693252" y="6156341"/>
            <a:ext cx="907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本质：入射反射各种情况叠加后，电场只剩下与导体板垂直的分量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7749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187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LC</a:t>
            </a:r>
            <a:r>
              <a:rPr lang="zh-CN" altLang="en-US" sz="2400" dirty="0"/>
              <a:t>回路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D09EFA-AC35-451C-AFED-81DAC1232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/>
          <a:stretch/>
        </p:blipFill>
        <p:spPr>
          <a:xfrm>
            <a:off x="3317590" y="3233080"/>
            <a:ext cx="1792564" cy="7767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F2DF39-A1D2-4DF6-A40F-B01C9509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60" y="3007366"/>
            <a:ext cx="3184191" cy="18846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F30ADFC-A123-48FD-84E4-1B50DE68F84D}"/>
              </a:ext>
            </a:extLst>
          </p:cNvPr>
          <p:cNvSpPr txBox="1"/>
          <p:nvPr/>
        </p:nvSpPr>
        <p:spPr>
          <a:xfrm>
            <a:off x="2055974" y="4395753"/>
            <a:ext cx="444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辐射损耗随频率提高而增大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F3AFE-83AB-40CB-A2C6-F369AC15B004}"/>
              </a:ext>
            </a:extLst>
          </p:cNvPr>
          <p:cNvSpPr txBox="1"/>
          <p:nvPr/>
        </p:nvSpPr>
        <p:spPr>
          <a:xfrm>
            <a:off x="2034201" y="4936352"/>
            <a:ext cx="460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由于趋肤效应，焦耳损耗也增大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70FDAB-515E-4B98-A985-DCE91F5B2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42" y="5573683"/>
            <a:ext cx="4747161" cy="404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7F48C1-2A27-4F65-96C2-850AD447E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024" y="2225646"/>
            <a:ext cx="7829952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232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）谐振腔</a:t>
            </a:r>
            <a:endParaRPr lang="en-US" altLang="zh-CN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6E938-0B0C-4E3D-B3E3-E56B3755A14C}"/>
              </a:ext>
            </a:extLst>
          </p:cNvPr>
          <p:cNvSpPr txBox="1"/>
          <p:nvPr/>
        </p:nvSpPr>
        <p:spPr>
          <a:xfrm>
            <a:off x="1504432" y="1656687"/>
            <a:ext cx="425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理想导体矩形谐振腔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07ABE-E9FC-4255-803C-05B00527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46" y="560635"/>
            <a:ext cx="2759591" cy="3115433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5BA01C5-410E-4B0C-A022-CAAB64DF2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2188"/>
              </p:ext>
            </p:extLst>
          </p:nvPr>
        </p:nvGraphicFramePr>
        <p:xfrm>
          <a:off x="1855488" y="2764581"/>
          <a:ext cx="3790671" cy="57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7" name="Equation" r:id="rId4" imgW="1676160" imgH="253800" progId="Equation.DSMT4">
                  <p:embed/>
                </p:oleObj>
              </mc:Choice>
              <mc:Fallback>
                <p:oleObj name="Equation" r:id="rId4" imgW="167616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CD09257B-C163-4CCB-B487-0570629E8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488" y="2764581"/>
                        <a:ext cx="3790671" cy="57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BE006F1-BAF0-4CC0-A553-9006EA9B9693}"/>
              </a:ext>
            </a:extLst>
          </p:cNvPr>
          <p:cNvSpPr txBox="1"/>
          <p:nvPr/>
        </p:nvSpPr>
        <p:spPr>
          <a:xfrm>
            <a:off x="1742714" y="2186458"/>
            <a:ext cx="201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时谐电磁波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ED9C55-1CC6-49D5-B53C-5B343180EC2D}"/>
              </a:ext>
            </a:extLst>
          </p:cNvPr>
          <p:cNvSpPr txBox="1"/>
          <p:nvPr/>
        </p:nvSpPr>
        <p:spPr>
          <a:xfrm>
            <a:off x="3629672" y="2186457"/>
            <a:ext cx="269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电场任一直角分量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08B2C90-DDB3-4FA2-BC00-0323616FA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46600"/>
              </p:ext>
            </p:extLst>
          </p:nvPr>
        </p:nvGraphicFramePr>
        <p:xfrm>
          <a:off x="5117925" y="3392943"/>
          <a:ext cx="1520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8" name="Equation" r:id="rId6" imgW="749160" imgH="215640" progId="Equation.DSMT4">
                  <p:embed/>
                </p:oleObj>
              </mc:Choice>
              <mc:Fallback>
                <p:oleObj name="Equation" r:id="rId6" imgW="749160" imgH="21564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CE7E2152-0B99-46CA-B745-4FD6774D8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925" y="3392943"/>
                        <a:ext cx="1520825" cy="43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11AA896-1D61-4120-80BA-50E7AA3E0ABF}"/>
              </a:ext>
            </a:extLst>
          </p:cNvPr>
          <p:cNvSpPr txBox="1"/>
          <p:nvPr/>
        </p:nvSpPr>
        <p:spPr>
          <a:xfrm>
            <a:off x="1742714" y="4026114"/>
            <a:ext cx="201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分离变量法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5F4026-CFAB-4F8A-AEC1-5CBC72123F1F}"/>
              </a:ext>
            </a:extLst>
          </p:cNvPr>
          <p:cNvSpPr txBox="1"/>
          <p:nvPr/>
        </p:nvSpPr>
        <p:spPr>
          <a:xfrm>
            <a:off x="1742714" y="3429000"/>
            <a:ext cx="347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亥姆霍兹方程（电场）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F45E54A-165E-4B1C-9C0C-A8BAA9BAF0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740829"/>
              </p:ext>
            </p:extLst>
          </p:nvPr>
        </p:nvGraphicFramePr>
        <p:xfrm>
          <a:off x="3477721" y="4026114"/>
          <a:ext cx="3729071" cy="54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9" name="Equation" r:id="rId8" imgW="1726920" imgH="253800" progId="Equation.DSMT4">
                  <p:embed/>
                </p:oleObj>
              </mc:Choice>
              <mc:Fallback>
                <p:oleObj name="Equation" r:id="rId8" imgW="172692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5BA01C5-410E-4B0C-A022-CAAB64DF2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21" y="4026114"/>
                        <a:ext cx="3729071" cy="547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862B7C5-CF71-48F4-92E3-1B0E9DC7B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382595"/>
              </p:ext>
            </p:extLst>
          </p:nvPr>
        </p:nvGraphicFramePr>
        <p:xfrm>
          <a:off x="2386807" y="4487779"/>
          <a:ext cx="1729410" cy="76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0" name="Equation" r:id="rId10" imgW="952200" imgH="419040" progId="Equation.DSMT4">
                  <p:embed/>
                </p:oleObj>
              </mc:Choice>
              <mc:Fallback>
                <p:oleObj name="Equation" r:id="rId10" imgW="952200" imgH="4190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C9DAE9B-51CD-4DDB-A4FF-08C760871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807" y="4487779"/>
                        <a:ext cx="1729410" cy="764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5913866-B3F6-4A3C-B0E5-4D0A0CBA9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44138"/>
              </p:ext>
            </p:extLst>
          </p:nvPr>
        </p:nvGraphicFramePr>
        <p:xfrm>
          <a:off x="2418545" y="5181541"/>
          <a:ext cx="1697672" cy="85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1" name="Equation" r:id="rId12" imgW="888840" imgH="444240" progId="Equation.DSMT4">
                  <p:embed/>
                </p:oleObj>
              </mc:Choice>
              <mc:Fallback>
                <p:oleObj name="Equation" r:id="rId12" imgW="888840" imgH="4442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862B7C5-CF71-48F4-92E3-1B0E9DC7B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545" y="5181541"/>
                        <a:ext cx="1697672" cy="853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49EE645-F292-4A5B-AAFB-B45E524A4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24960"/>
              </p:ext>
            </p:extLst>
          </p:nvPr>
        </p:nvGraphicFramePr>
        <p:xfrm>
          <a:off x="2428388" y="5964101"/>
          <a:ext cx="1589768" cy="77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2" name="Equation" r:id="rId14" imgW="863280" imgH="419040" progId="Equation.DSMT4">
                  <p:embed/>
                </p:oleObj>
              </mc:Choice>
              <mc:Fallback>
                <p:oleObj name="Equation" r:id="rId14" imgW="863280" imgH="4190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862B7C5-CF71-48F4-92E3-1B0E9DC7B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388" y="5964101"/>
                        <a:ext cx="1589768" cy="7747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83366139-2AA9-4115-9DED-B750B587C39C}"/>
              </a:ext>
            </a:extLst>
          </p:cNvPr>
          <p:cNvSpPr/>
          <p:nvPr/>
        </p:nvSpPr>
        <p:spPr>
          <a:xfrm>
            <a:off x="2051970" y="4719281"/>
            <a:ext cx="278357" cy="2019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CE7A099-FCC1-4365-836C-F4976B7164A3}"/>
              </a:ext>
            </a:extLst>
          </p:cNvPr>
          <p:cNvSpPr/>
          <p:nvPr/>
        </p:nvSpPr>
        <p:spPr>
          <a:xfrm>
            <a:off x="4571999" y="5450114"/>
            <a:ext cx="474879" cy="3193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5133B6-CD52-419C-A530-BDF427C941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35086" y="4835230"/>
            <a:ext cx="3837095" cy="14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6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18575</TotalTime>
  <Words>274</Words>
  <Application>Microsoft Office PowerPoint</Application>
  <PresentationFormat>宽屏</PresentationFormat>
  <Paragraphs>62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Wingdings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785</cp:revision>
  <dcterms:created xsi:type="dcterms:W3CDTF">2020-02-17T08:29:38Z</dcterms:created>
  <dcterms:modified xsi:type="dcterms:W3CDTF">2020-04-30T13:50:57Z</dcterms:modified>
</cp:coreProperties>
</file>