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6" r:id="rId3"/>
    <p:sldId id="463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399" r:id="rId13"/>
    <p:sldId id="477" r:id="rId14"/>
    <p:sldId id="476" r:id="rId15"/>
    <p:sldId id="478" r:id="rId16"/>
    <p:sldId id="474" r:id="rId17"/>
    <p:sldId id="475" r:id="rId18"/>
    <p:sldId id="4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11" Type="http://schemas.openxmlformats.org/officeDocument/2006/relationships/image" Target="../media/image90.wmf"/><Relationship Id="rId5" Type="http://schemas.openxmlformats.org/officeDocument/2006/relationships/image" Target="../media/image84.wmf"/><Relationship Id="rId10" Type="http://schemas.openxmlformats.org/officeDocument/2006/relationships/image" Target="../media/image89.wmf"/><Relationship Id="rId4" Type="http://schemas.openxmlformats.org/officeDocument/2006/relationships/image" Target="../media/image83.wmf"/><Relationship Id="rId9" Type="http://schemas.openxmlformats.org/officeDocument/2006/relationships/image" Target="../media/image8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openxmlformats.org/officeDocument/2006/relationships/image" Target="../media/image19.png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28.png"/><Relationship Id="rId14" Type="http://schemas.openxmlformats.org/officeDocument/2006/relationships/image" Target="../media/image5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1.png"/><Relationship Id="rId11" Type="http://schemas.openxmlformats.org/officeDocument/2006/relationships/image" Target="../media/image64.png"/><Relationship Id="rId5" Type="http://schemas.openxmlformats.org/officeDocument/2006/relationships/image" Target="../media/image60.png"/><Relationship Id="rId10" Type="http://schemas.openxmlformats.org/officeDocument/2006/relationships/image" Target="../media/image63.png"/><Relationship Id="rId4" Type="http://schemas.openxmlformats.org/officeDocument/2006/relationships/image" Target="../media/image59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12" Type="http://schemas.openxmlformats.org/officeDocument/2006/relationships/image" Target="../media/image68.wmf"/><Relationship Id="rId1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" Type="http://schemas.openxmlformats.org/officeDocument/2006/relationships/image" Target="../media/image91.png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95.png"/><Relationship Id="rId12" Type="http://schemas.openxmlformats.org/officeDocument/2006/relationships/image" Target="../media/image96.png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4.png"/><Relationship Id="rId11" Type="http://schemas.openxmlformats.org/officeDocument/2006/relationships/image" Target="../media/image81.wmf"/><Relationship Id="rId24" Type="http://schemas.openxmlformats.org/officeDocument/2006/relationships/image" Target="../media/image87.wmf"/><Relationship Id="rId5" Type="http://schemas.openxmlformats.org/officeDocument/2006/relationships/image" Target="../media/image93.png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28" Type="http://schemas.openxmlformats.org/officeDocument/2006/relationships/image" Target="../media/image89.wmf"/><Relationship Id="rId10" Type="http://schemas.openxmlformats.org/officeDocument/2006/relationships/oleObject" Target="../embeddings/oleObject15.bin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2.png"/><Relationship Id="rId9" Type="http://schemas.openxmlformats.org/officeDocument/2006/relationships/image" Target="../media/image80.wmf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23.bin"/><Relationship Id="rId30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oleObject" Target="../embeddings/oleObject25.bin"/><Relationship Id="rId3" Type="http://schemas.openxmlformats.org/officeDocument/2006/relationships/image" Target="../media/image92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7.wmf"/><Relationship Id="rId10" Type="http://schemas.openxmlformats.org/officeDocument/2006/relationships/image" Target="../media/image113.png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21.png"/><Relationship Id="rId3" Type="http://schemas.openxmlformats.org/officeDocument/2006/relationships/image" Target="../media/image66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16.png"/><Relationship Id="rId11" Type="http://schemas.openxmlformats.org/officeDocument/2006/relationships/image" Target="../media/image119.png"/><Relationship Id="rId5" Type="http://schemas.openxmlformats.org/officeDocument/2006/relationships/image" Target="../media/image110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09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7.wmf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28.pn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36.png"/><Relationship Id="rId1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49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14.png"/><Relationship Id="rId10" Type="http://schemas.openxmlformats.org/officeDocument/2006/relationships/image" Target="../media/image46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4568371" y="2381879"/>
            <a:ext cx="3055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4.5 </a:t>
            </a:r>
            <a:r>
              <a:rPr lang="zh-CN" altLang="en-US" sz="5400" b="1" dirty="0"/>
              <a:t>波导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TE</a:t>
            </a:r>
            <a:r>
              <a:rPr lang="en-US" altLang="zh-CN" sz="1200" b="1" dirty="0"/>
              <a:t>10</a:t>
            </a:r>
            <a:r>
              <a:rPr lang="zh-CN" altLang="en-US" sz="2400" b="1" dirty="0"/>
              <a:t>波的电磁场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708F1E-5583-442B-B90E-8ABA8991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449" y="3251191"/>
            <a:ext cx="596931" cy="3556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BCCC9FA-F688-42E5-AB4E-11ACFB951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134" y="3237356"/>
            <a:ext cx="647733" cy="3556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D933AD-6311-4145-8819-61BDFCD03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801" y="1554195"/>
            <a:ext cx="3238666" cy="1549480"/>
          </a:xfrm>
          <a:prstGeom prst="rect">
            <a:avLst/>
          </a:prstGeom>
        </p:spPr>
      </p:pic>
      <p:sp>
        <p:nvSpPr>
          <p:cNvPr id="10" name="左大括号 9">
            <a:extLst>
              <a:ext uri="{FF2B5EF4-FFF2-40B4-BE49-F238E27FC236}">
                <a16:creationId xmlns:a16="http://schemas.microsoft.com/office/drawing/2014/main" id="{011D20E5-C09E-44BE-A294-D336F2A40701}"/>
              </a:ext>
            </a:extLst>
          </p:cNvPr>
          <p:cNvSpPr/>
          <p:nvPr/>
        </p:nvSpPr>
        <p:spPr>
          <a:xfrm>
            <a:off x="1826527" y="15588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D70BE6-A243-4884-BA61-50E831AF24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449" y="3749266"/>
            <a:ext cx="565179" cy="3429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4DA5FFC-8E03-4CC3-BD36-C2F4F6F54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169" y="1775276"/>
            <a:ext cx="2267067" cy="755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E1D644-21CD-4E05-8828-5D283242B2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3134" y="3749266"/>
            <a:ext cx="577880" cy="41277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7E97C9B-E522-47EA-99D7-99218729434F}"/>
              </a:ext>
            </a:extLst>
          </p:cNvPr>
          <p:cNvSpPr/>
          <p:nvPr/>
        </p:nvSpPr>
        <p:spPr>
          <a:xfrm>
            <a:off x="2977732" y="3322271"/>
            <a:ext cx="341086" cy="208212"/>
          </a:xfrm>
          <a:prstGeom prst="rightArrow">
            <a:avLst>
              <a:gd name="adj1" fmla="val 50000"/>
              <a:gd name="adj2" fmla="val 256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82A253A6-FD32-4774-891F-3E1216445593}"/>
              </a:ext>
            </a:extLst>
          </p:cNvPr>
          <p:cNvSpPr/>
          <p:nvPr/>
        </p:nvSpPr>
        <p:spPr>
          <a:xfrm>
            <a:off x="2958301" y="3853981"/>
            <a:ext cx="341086" cy="208212"/>
          </a:xfrm>
          <a:prstGeom prst="rightArrow">
            <a:avLst>
              <a:gd name="adj1" fmla="val 50000"/>
              <a:gd name="adj2" fmla="val 256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B52718E-9091-479C-95D3-BAB5650A8D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54449" y="4303524"/>
            <a:ext cx="2696090" cy="435243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54258158-60A2-4D17-8D6F-8DA980264F6C}"/>
              </a:ext>
            </a:extLst>
          </p:cNvPr>
          <p:cNvSpPr/>
          <p:nvPr/>
        </p:nvSpPr>
        <p:spPr>
          <a:xfrm>
            <a:off x="5041101" y="4417039"/>
            <a:ext cx="341086" cy="208212"/>
          </a:xfrm>
          <a:prstGeom prst="rightArrow">
            <a:avLst>
              <a:gd name="adj1" fmla="val 50000"/>
              <a:gd name="adj2" fmla="val 2560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BC4385-9166-492B-B49B-01F64E810B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540" y="4283438"/>
            <a:ext cx="666784" cy="3746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8BA5EF-FC1F-42BA-B2C6-C6597E848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7339" y="4919397"/>
            <a:ext cx="5950256" cy="488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3F521E-DE4B-4507-83AE-C5310EBD24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0988" y="2251333"/>
            <a:ext cx="3616407" cy="255830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F19DE8C-D272-480A-9C10-DB5D34E8E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49009"/>
              </p:ext>
            </p:extLst>
          </p:nvPr>
        </p:nvGraphicFramePr>
        <p:xfrm>
          <a:off x="8569325" y="4738767"/>
          <a:ext cx="9271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4" name="Equation" r:id="rId13" imgW="457200" imgH="393480" progId="Equation.DSMT4">
                  <p:embed/>
                </p:oleObj>
              </mc:Choice>
              <mc:Fallback>
                <p:oleObj name="Equation" r:id="rId13" imgW="457200" imgH="39348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7812A6AD-5C8D-4868-9B28-779F76369A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9325" y="4738767"/>
                        <a:ext cx="927100" cy="80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376680B3-0D1A-4362-9007-8BFD3BE3F2A7}"/>
              </a:ext>
            </a:extLst>
          </p:cNvPr>
          <p:cNvSpPr txBox="1"/>
          <p:nvPr/>
        </p:nvSpPr>
        <p:spPr>
          <a:xfrm>
            <a:off x="2065681" y="5688082"/>
            <a:ext cx="323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电场空间分布如何？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2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TE</a:t>
            </a:r>
            <a:r>
              <a:rPr lang="en-US" altLang="zh-CN" sz="1200" b="1" dirty="0"/>
              <a:t>10</a:t>
            </a:r>
            <a:r>
              <a:rPr lang="zh-CN" altLang="en-US" sz="2400" b="1" dirty="0"/>
              <a:t>波的电磁场</a:t>
            </a:r>
            <a:endParaRPr lang="en-US" altLang="zh-CN" sz="24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B3F521E-DE4B-4507-83AE-C5310EBD2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59" y="166188"/>
            <a:ext cx="3616407" cy="255830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AE16BE39-E989-4EC3-BA33-6FE6B2245562}"/>
              </a:ext>
            </a:extLst>
          </p:cNvPr>
          <p:cNvGrpSpPr/>
          <p:nvPr/>
        </p:nvGrpSpPr>
        <p:grpSpPr>
          <a:xfrm>
            <a:off x="1418022" y="1556869"/>
            <a:ext cx="6832168" cy="3102465"/>
            <a:chOff x="1500702" y="1877767"/>
            <a:chExt cx="6832168" cy="31024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77C5F25-A8F2-476B-B34C-53984285D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0702" y="1877767"/>
              <a:ext cx="6832168" cy="31024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6E80C4-AAC7-4070-ABBD-FB1B2628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69503" y="1982401"/>
              <a:ext cx="158758" cy="63503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6928189-57D4-4502-8B50-FA91C5F4E09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47"/>
          <a:stretch/>
        </p:blipFill>
        <p:spPr>
          <a:xfrm>
            <a:off x="1796511" y="4659748"/>
            <a:ext cx="4250184" cy="641383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F19DE8C-D272-480A-9C10-DB5D34E8E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939735"/>
              </p:ext>
            </p:extLst>
          </p:nvPr>
        </p:nvGraphicFramePr>
        <p:xfrm>
          <a:off x="7701579" y="3857854"/>
          <a:ext cx="9271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87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8F19DE8C-D272-480A-9C10-DB5D34E8E4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1579" y="3857854"/>
                        <a:ext cx="927100" cy="80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21766561-B1CD-4408-9804-A7A4E698D4B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128" r="180"/>
          <a:stretch/>
        </p:blipFill>
        <p:spPr>
          <a:xfrm>
            <a:off x="1796511" y="5421897"/>
            <a:ext cx="4640039" cy="57210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2E2CB9B-CDCF-4C6E-BC4B-C3F3BD6FA6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7934" y="4659334"/>
            <a:ext cx="1365320" cy="5905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7E636D-C81E-4A16-9E70-780CA39C936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862" r="24" b="-11000"/>
          <a:stretch/>
        </p:blipFill>
        <p:spPr>
          <a:xfrm>
            <a:off x="1796511" y="6100999"/>
            <a:ext cx="698370" cy="32657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5FC8D94D-5B61-4ACC-AC82-BFCF81816277}"/>
              </a:ext>
            </a:extLst>
          </p:cNvPr>
          <p:cNvSpPr txBox="1"/>
          <p:nvPr/>
        </p:nvSpPr>
        <p:spPr>
          <a:xfrm>
            <a:off x="2969842" y="6196737"/>
            <a:ext cx="323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磁场空间分布如何？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9001E47-22DC-4574-B65C-186B5D056C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7934" y="5390439"/>
            <a:ext cx="5461468" cy="11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0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AEE511-7307-48C0-AFC9-771F1774C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25" y="1504105"/>
            <a:ext cx="9163372" cy="69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作业讲解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99DE9EE-8551-4A23-9A57-8BEC83C72DF5}"/>
              </a:ext>
            </a:extLst>
          </p:cNvPr>
          <p:cNvGrpSpPr/>
          <p:nvPr/>
        </p:nvGrpSpPr>
        <p:grpSpPr>
          <a:xfrm>
            <a:off x="1048006" y="1408783"/>
            <a:ext cx="9633260" cy="420017"/>
            <a:chOff x="1048006" y="1408783"/>
            <a:chExt cx="8135257" cy="3547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22133A4-EE70-4EC0-9C59-0FC92A19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84" y="1423974"/>
              <a:ext cx="565179" cy="2667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20C6E39-B0AF-40DF-BD6F-82C38D982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43" b="3697"/>
            <a:stretch/>
          </p:blipFill>
          <p:spPr>
            <a:xfrm>
              <a:off x="1048006" y="1408783"/>
              <a:ext cx="7642862" cy="354703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1A6B69E-CB08-47D0-8EB5-F50944BE6273}"/>
              </a:ext>
            </a:extLst>
          </p:cNvPr>
          <p:cNvSpPr txBox="1"/>
          <p:nvPr/>
        </p:nvSpPr>
        <p:spPr>
          <a:xfrm>
            <a:off x="1152257" y="1828800"/>
            <a:ext cx="58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电磁波从真空垂直入射到良导体表面</a:t>
            </a:r>
            <a:endParaRPr lang="en-US" altLang="zh-CN" sz="2400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64E0F5-61FD-44AA-83F4-84DFD499D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802836"/>
              </p:ext>
            </p:extLst>
          </p:nvPr>
        </p:nvGraphicFramePr>
        <p:xfrm>
          <a:off x="1152257" y="2416868"/>
          <a:ext cx="3158486" cy="58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0" name="Equation" r:id="rId5" imgW="1434960" imgH="266400" progId="Equation.DSMT4">
                  <p:embed/>
                </p:oleObj>
              </mc:Choice>
              <mc:Fallback>
                <p:oleObj name="Equation" r:id="rId5" imgW="1434960" imgH="2664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128D3063-F6CB-41A9-81B4-D66B2F43A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257" y="2416868"/>
                        <a:ext cx="3158486" cy="58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2E6E3BC-E976-4F5A-A517-0E9CAE2F7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257" y="2993210"/>
            <a:ext cx="3966258" cy="747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F2EEA9-0A56-413F-A8B1-8218F856B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268" y="3804094"/>
            <a:ext cx="1582668" cy="389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13AA3-4DB1-437E-83F7-8475162F7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3268" y="4317399"/>
            <a:ext cx="3295819" cy="717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8D6C64-32C3-4D5A-8146-E2DEA0F8D9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2257" y="5059284"/>
            <a:ext cx="1512941" cy="389933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D998733-A17F-4A5E-85DA-1602A14E5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3629"/>
              </p:ext>
            </p:extLst>
          </p:nvPr>
        </p:nvGraphicFramePr>
        <p:xfrm>
          <a:off x="1256165" y="5512254"/>
          <a:ext cx="343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11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264E0F5-61FD-44AA-83F4-84DFD499D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65" y="5512254"/>
                        <a:ext cx="3438525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AC960184-573E-4817-99A3-B883324010ED}"/>
              </a:ext>
            </a:extLst>
          </p:cNvPr>
          <p:cNvGrpSpPr/>
          <p:nvPr/>
        </p:nvGrpSpPr>
        <p:grpSpPr>
          <a:xfrm>
            <a:off x="1202011" y="6010295"/>
            <a:ext cx="3492679" cy="685835"/>
            <a:chOff x="1202011" y="6010295"/>
            <a:chExt cx="3492679" cy="68583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E272A6-356F-4F85-80A6-B068919B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02011" y="6010295"/>
              <a:ext cx="3492679" cy="6858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D0846C-5ADD-406B-8C9E-04791A9B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19272" y="6179030"/>
              <a:ext cx="266714" cy="20321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7BB4BD-4CB0-4FCC-A912-31951FB90133}"/>
              </a:ext>
            </a:extLst>
          </p:cNvPr>
          <p:cNvGrpSpPr/>
          <p:nvPr/>
        </p:nvGrpSpPr>
        <p:grpSpPr>
          <a:xfrm>
            <a:off x="6690095" y="2290465"/>
            <a:ext cx="3238666" cy="747847"/>
            <a:chOff x="6690095" y="2290465"/>
            <a:chExt cx="3238666" cy="74784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63EC181-3E22-4283-A68A-8C82724B0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5277"/>
            <a:stretch/>
          </p:blipFill>
          <p:spPr>
            <a:xfrm>
              <a:off x="6690095" y="2290465"/>
              <a:ext cx="3238666" cy="74784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BD14E0F-E4C2-4B4E-9D6D-4E304973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39729" y="2435361"/>
              <a:ext cx="266714" cy="20321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3C2C9D1-1B7C-4B35-93EA-9104AFA943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84033" y="3199240"/>
            <a:ext cx="1352620" cy="7175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80E84DC-3914-4000-9868-AFA04AFCD8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4033" y="4006067"/>
            <a:ext cx="2368672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0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DEE7ACDB-31AA-4EBF-A089-7F88D370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75" y="6273770"/>
            <a:ext cx="2476627" cy="58423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3D8B72-03D8-4B49-B154-6B1E0960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49" y="1424513"/>
            <a:ext cx="9823380" cy="730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E437049-0D85-4203-B9B9-1BBD6337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360" y="2184401"/>
            <a:ext cx="3287569" cy="3024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63490F-37C9-452F-82C9-6A627BDD5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91" y="2254751"/>
            <a:ext cx="4826248" cy="4953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6D5AB0-CC25-4D10-B3CF-A984BFC09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689" y="2789990"/>
            <a:ext cx="1403422" cy="412771"/>
          </a:xfrm>
          <a:prstGeom prst="rect">
            <a:avLst/>
          </a:prstGeom>
        </p:spPr>
      </p:pic>
      <p:sp>
        <p:nvSpPr>
          <p:cNvPr id="28" name="左大括号 27">
            <a:extLst>
              <a:ext uri="{FF2B5EF4-FFF2-40B4-BE49-F238E27FC236}">
                <a16:creationId xmlns:a16="http://schemas.microsoft.com/office/drawing/2014/main" id="{F494A512-975D-4860-9E7A-CAC8BD5BA94B}"/>
              </a:ext>
            </a:extLst>
          </p:cNvPr>
          <p:cNvSpPr/>
          <p:nvPr/>
        </p:nvSpPr>
        <p:spPr>
          <a:xfrm>
            <a:off x="7954874" y="51861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1EA8136-9689-4D45-B569-881BD49C9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41987"/>
              </p:ext>
            </p:extLst>
          </p:nvPr>
        </p:nvGraphicFramePr>
        <p:xfrm>
          <a:off x="8337411" y="5092061"/>
          <a:ext cx="2516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9" name="Equation" r:id="rId8" imgW="1244520" imgH="241200" progId="Equation.DSMT4">
                  <p:embed/>
                </p:oleObj>
              </mc:Choice>
              <mc:Fallback>
                <p:oleObj name="Equation" r:id="rId8" imgW="12445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B209AA08-07D7-42A9-B481-51AB9BB85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411" y="5092061"/>
                        <a:ext cx="2516187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ED46B2E-B5DF-477C-9BF8-DE1E889BF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27417"/>
              </p:ext>
            </p:extLst>
          </p:nvPr>
        </p:nvGraphicFramePr>
        <p:xfrm>
          <a:off x="8337411" y="5584186"/>
          <a:ext cx="18510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0" name="Equation" r:id="rId10" imgW="914400" imgH="393480" progId="Equation.DSMT4">
                  <p:embed/>
                </p:oleObj>
              </mc:Choice>
              <mc:Fallback>
                <p:oleObj name="Equation" r:id="rId10" imgW="914400" imgH="3934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F3E1988E-3066-43EE-BDED-9C67B250C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411" y="5584186"/>
                        <a:ext cx="1851025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id="{5DFC0B7B-90EF-473D-A6EA-1F8580138E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33"/>
          <a:stretch/>
        </p:blipFill>
        <p:spPr>
          <a:xfrm>
            <a:off x="894024" y="5117292"/>
            <a:ext cx="2226982" cy="1311568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5665BD74-63B3-4958-9B36-802B85CC4BA1}"/>
              </a:ext>
            </a:extLst>
          </p:cNvPr>
          <p:cNvSpPr/>
          <p:nvPr/>
        </p:nvSpPr>
        <p:spPr>
          <a:xfrm>
            <a:off x="3246861" y="5584186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3C98FDF-4BB5-4157-95BD-1AF9D6B4E2B6}"/>
              </a:ext>
            </a:extLst>
          </p:cNvPr>
          <p:cNvSpPr/>
          <p:nvPr/>
        </p:nvSpPr>
        <p:spPr>
          <a:xfrm>
            <a:off x="3845639" y="51861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BF5B211-F0DF-4A1C-BCAF-25299E40E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6973"/>
              </p:ext>
            </p:extLst>
          </p:nvPr>
        </p:nvGraphicFramePr>
        <p:xfrm>
          <a:off x="4070664" y="5117292"/>
          <a:ext cx="3157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1" name="Equation" r:id="rId13" imgW="1562040" imgH="241200" progId="Equation.DSMT4">
                  <p:embed/>
                </p:oleObj>
              </mc:Choice>
              <mc:Fallback>
                <p:oleObj name="Equation" r:id="rId13" imgW="156204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8320FF93-AACF-4C76-9A2F-CF0893160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64" y="5117292"/>
                        <a:ext cx="3157537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9F76CC75-ACBD-4F91-BFC4-744D54B93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35502"/>
              </p:ext>
            </p:extLst>
          </p:nvPr>
        </p:nvGraphicFramePr>
        <p:xfrm>
          <a:off x="4070664" y="5597829"/>
          <a:ext cx="2647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2" name="Equation" r:id="rId15" imgW="1307880" imgH="393480" progId="Equation.DSMT4">
                  <p:embed/>
                </p:oleObj>
              </mc:Choice>
              <mc:Fallback>
                <p:oleObj name="Equation" r:id="rId15" imgW="1307880" imgH="393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C339EBB8-7756-4F1C-92D6-C50AFCE31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64" y="5597829"/>
                        <a:ext cx="2647950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箭头: 右 35">
            <a:extLst>
              <a:ext uri="{FF2B5EF4-FFF2-40B4-BE49-F238E27FC236}">
                <a16:creationId xmlns:a16="http://schemas.microsoft.com/office/drawing/2014/main" id="{59A1EAEA-49B4-4C31-8897-C5F1D2DE9259}"/>
              </a:ext>
            </a:extLst>
          </p:cNvPr>
          <p:cNvSpPr/>
          <p:nvPr/>
        </p:nvSpPr>
        <p:spPr>
          <a:xfrm>
            <a:off x="7250026" y="5510919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29867E12-38A7-4129-BA05-60BD9F743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0385"/>
              </p:ext>
            </p:extLst>
          </p:nvPr>
        </p:nvGraphicFramePr>
        <p:xfrm>
          <a:off x="1120801" y="3218152"/>
          <a:ext cx="1101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3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4107B5E-6302-4001-817A-2F8A69CA0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801" y="3218152"/>
                        <a:ext cx="1101725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592E513-52FA-4005-B7B6-60E6A53B6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73968"/>
              </p:ext>
            </p:extLst>
          </p:nvPr>
        </p:nvGraphicFramePr>
        <p:xfrm>
          <a:off x="3523125" y="3253870"/>
          <a:ext cx="1412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4" name="Equation" r:id="rId19" imgW="698400" imgH="228600" progId="Equation.DSMT4">
                  <p:embed/>
                </p:oleObj>
              </mc:Choice>
              <mc:Fallback>
                <p:oleObj name="Equation" r:id="rId19" imgW="6984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6158E12-8C0E-43EC-8DFA-3FA661090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25" y="3253870"/>
                        <a:ext cx="141287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2940FF6-1F3E-43E2-BB7C-8AEC4EF82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01684"/>
              </p:ext>
            </p:extLst>
          </p:nvPr>
        </p:nvGraphicFramePr>
        <p:xfrm>
          <a:off x="1120801" y="3991973"/>
          <a:ext cx="1517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5" name="Equation" r:id="rId21" imgW="647640" imgH="241200" progId="Equation.DSMT4">
                  <p:embed/>
                </p:oleObj>
              </mc:Choice>
              <mc:Fallback>
                <p:oleObj name="Equation" r:id="rId21" imgW="64764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98DA413-CCF9-434A-8099-F2EFAA712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801" y="3991973"/>
                        <a:ext cx="1517650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FA21B55-D0D8-4577-9798-47C6AE442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40039"/>
              </p:ext>
            </p:extLst>
          </p:nvPr>
        </p:nvGraphicFramePr>
        <p:xfrm>
          <a:off x="3523125" y="3978621"/>
          <a:ext cx="874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6" name="Equation" r:id="rId23" imgW="431640" imgH="241200" progId="Equation.DSMT4">
                  <p:embed/>
                </p:oleObj>
              </mc:Choice>
              <mc:Fallback>
                <p:oleObj name="Equation" r:id="rId23" imgW="43164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E34F22D-6657-4A5B-9974-6EF0CBED9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25" y="3978621"/>
                        <a:ext cx="874713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3F8E2164-9493-45CA-8564-F2EBA836F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58656"/>
              </p:ext>
            </p:extLst>
          </p:nvPr>
        </p:nvGraphicFramePr>
        <p:xfrm>
          <a:off x="4543302" y="3937191"/>
          <a:ext cx="8747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7" name="Equation" r:id="rId25" imgW="431640" imgH="241200" progId="Equation.DSMT4">
                  <p:embed/>
                </p:oleObj>
              </mc:Choice>
              <mc:Fallback>
                <p:oleObj name="Equation" r:id="rId25" imgW="431640" imgH="241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D0521D7-A210-44DA-A658-5AF1B1C40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302" y="3937191"/>
                        <a:ext cx="87471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箭头: 右 41">
            <a:extLst>
              <a:ext uri="{FF2B5EF4-FFF2-40B4-BE49-F238E27FC236}">
                <a16:creationId xmlns:a16="http://schemas.microsoft.com/office/drawing/2014/main" id="{DDBFD3BB-95B6-46CE-AD8D-8F5C4C5F4807}"/>
              </a:ext>
            </a:extLst>
          </p:cNvPr>
          <p:cNvSpPr/>
          <p:nvPr/>
        </p:nvSpPr>
        <p:spPr>
          <a:xfrm>
            <a:off x="2908031" y="3319959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0DEACCB-0113-4529-B0C3-6DE81F8C368E}"/>
              </a:ext>
            </a:extLst>
          </p:cNvPr>
          <p:cNvSpPr/>
          <p:nvPr/>
        </p:nvSpPr>
        <p:spPr>
          <a:xfrm>
            <a:off x="2908031" y="4086166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0680B46-8E10-4AC9-B1BA-7F780F21D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00265"/>
              </p:ext>
            </p:extLst>
          </p:nvPr>
        </p:nvGraphicFramePr>
        <p:xfrm>
          <a:off x="5763563" y="3268058"/>
          <a:ext cx="822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8" name="Equation" r:id="rId27" imgW="406080" imgH="228600" progId="Equation.DSMT4">
                  <p:embed/>
                </p:oleObj>
              </mc:Choice>
              <mc:Fallback>
                <p:oleObj name="Equation" r:id="rId27" imgW="4060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C39E723-A3D8-40A9-8934-89EA750EB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563" y="3268058"/>
                        <a:ext cx="8223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E3EDD8A-D743-4A39-9F37-3A429B603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76341"/>
              </p:ext>
            </p:extLst>
          </p:nvPr>
        </p:nvGraphicFramePr>
        <p:xfrm>
          <a:off x="6718614" y="3245021"/>
          <a:ext cx="8747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9" name="Equation" r:id="rId29" imgW="431640" imgH="228600" progId="Equation.DSMT4">
                  <p:embed/>
                </p:oleObj>
              </mc:Choice>
              <mc:Fallback>
                <p:oleObj name="Equation" r:id="rId29" imgW="43164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801F366-82CB-4252-9B78-2CC475A49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614" y="3245021"/>
                        <a:ext cx="874712" cy="465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右 45">
            <a:extLst>
              <a:ext uri="{FF2B5EF4-FFF2-40B4-BE49-F238E27FC236}">
                <a16:creationId xmlns:a16="http://schemas.microsoft.com/office/drawing/2014/main" id="{71A5A982-7EB3-4C2D-9458-6B0AAF13C7F7}"/>
              </a:ext>
            </a:extLst>
          </p:cNvPr>
          <p:cNvSpPr/>
          <p:nvPr/>
        </p:nvSpPr>
        <p:spPr>
          <a:xfrm>
            <a:off x="5118743" y="3324958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6CBAF942-BF03-4CC2-B682-9B5BAAA8C754}"/>
              </a:ext>
            </a:extLst>
          </p:cNvPr>
          <p:cNvSpPr/>
          <p:nvPr/>
        </p:nvSpPr>
        <p:spPr>
          <a:xfrm>
            <a:off x="851221" y="33620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27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3D8B72-03D8-4B49-B154-6B1E0960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49" y="1424513"/>
            <a:ext cx="9823380" cy="7308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3767C5-74F8-4411-B66F-8B2C204E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1" y="2170200"/>
            <a:ext cx="3391074" cy="1593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9CB05-777B-462F-91AA-990824B3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8" y="3711927"/>
            <a:ext cx="7461633" cy="6731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D65C35-3D88-4CCB-999D-D98F3C5BA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91" y="4450609"/>
            <a:ext cx="7537837" cy="692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672DA-D8AD-4BE5-ADFC-70FBF1D5D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91" y="5208342"/>
            <a:ext cx="2152761" cy="6794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9C04C-662A-4720-8F32-EBBE9F60A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44" y="5195641"/>
            <a:ext cx="1733639" cy="704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B9FB0A-306F-4873-AB92-E19B8F8E3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8924" y="5229814"/>
            <a:ext cx="5200917" cy="723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79DBE3-B8AC-4FA3-BF9B-30D8840995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9824" y="5953751"/>
            <a:ext cx="4972306" cy="698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CD8981-5305-4623-B69D-87196B1006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637" y="3682049"/>
            <a:ext cx="2908449" cy="1619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FA9BAB-3AD9-4410-8EAB-09E327F87A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4637" y="2332919"/>
            <a:ext cx="1485976" cy="361969"/>
          </a:xfrm>
          <a:prstGeom prst="rect">
            <a:avLst/>
          </a:prstGeom>
        </p:spPr>
      </p:pic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508D6EB6-D8B1-4E8D-9347-F6B33502C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87429"/>
              </p:ext>
            </p:extLst>
          </p:nvPr>
        </p:nvGraphicFramePr>
        <p:xfrm>
          <a:off x="8428576" y="2807741"/>
          <a:ext cx="3314620" cy="8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3" name="Equation" r:id="rId13" imgW="1892160" imgH="457200" progId="Equation.DSMT4">
                  <p:embed/>
                </p:oleObj>
              </mc:Choice>
              <mc:Fallback>
                <p:oleObj name="Equation" r:id="rId13" imgW="1892160" imgH="457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F764A54-3ED9-49F3-BDD9-EC808AF80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576" y="2807741"/>
                        <a:ext cx="3314620" cy="809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1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2015F6-68D7-44C6-A742-D5A140AF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33" y="1447329"/>
            <a:ext cx="9640665" cy="773356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9EBEF6-9BDA-4270-A69B-EAC5A0BA8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7129" y="2356078"/>
          <a:ext cx="3425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25" name="Equation" r:id="rId4" imgW="1688760" imgH="266400" progId="Equation.DSMT4">
                  <p:embed/>
                </p:oleObj>
              </mc:Choice>
              <mc:Fallback>
                <p:oleObj name="Equation" r:id="rId4" imgW="1688760" imgH="266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B9EBEF6-9BDA-4270-A69B-EAC5A0BA8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129" y="2356078"/>
                        <a:ext cx="34258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F87B3E0-0C13-4C72-8D1A-7FDD0BBF74DB}"/>
              </a:ext>
            </a:extLst>
          </p:cNvPr>
          <p:cNvGrpSpPr/>
          <p:nvPr/>
        </p:nvGrpSpPr>
        <p:grpSpPr>
          <a:xfrm>
            <a:off x="1199033" y="3024832"/>
            <a:ext cx="1981302" cy="1457438"/>
            <a:chOff x="1199033" y="3024832"/>
            <a:chExt cx="1981302" cy="14574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44106D-ED71-4FF9-85A4-3312B031B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9033" y="3034396"/>
              <a:ext cx="1981302" cy="144787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21E8AAD-414F-4913-B6AE-48BC7452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632" y="3024832"/>
              <a:ext cx="207740" cy="1510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F95D3D-20FE-4475-BD2F-7D01D2755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631" y="3943113"/>
              <a:ext cx="207740" cy="15108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E5507A8-D905-470D-BD12-B8AF111F8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14" y="4517234"/>
            <a:ext cx="9754101" cy="5397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3D3144-2997-463D-8E2A-89251E414A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315" y="5245838"/>
            <a:ext cx="6216970" cy="4254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0072F7-59CD-4796-8BA8-35CB84566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7129" y="5777118"/>
            <a:ext cx="6483683" cy="8191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698BAD-2FC2-47A1-ACEB-3CBCBB953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1212" y="5224640"/>
            <a:ext cx="3606985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2015F6-68D7-44C6-A742-D5A140AF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3" y="1447329"/>
            <a:ext cx="9640665" cy="7733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698BAD-2FC2-47A1-ACEB-3CBCBB95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8" y="2343554"/>
            <a:ext cx="3606985" cy="13716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EA584D-6029-459E-B71D-D502794D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76" y="3975979"/>
            <a:ext cx="7080614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DE5A96-0EAD-4C20-8F85-FCC3B9F5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11" y="1293647"/>
            <a:ext cx="9163372" cy="6921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87F2FFB-5823-4BCE-AE33-918F03557AB5}"/>
              </a:ext>
            </a:extLst>
          </p:cNvPr>
          <p:cNvGrpSpPr/>
          <p:nvPr/>
        </p:nvGrpSpPr>
        <p:grpSpPr>
          <a:xfrm>
            <a:off x="1443511" y="2498266"/>
            <a:ext cx="1981302" cy="1457438"/>
            <a:chOff x="1199033" y="3024832"/>
            <a:chExt cx="1981302" cy="14574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20D54A-C89E-4042-BEA0-C3FD52370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9033" y="3034396"/>
              <a:ext cx="1981302" cy="14478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48FC19-1AD4-4EE1-8AF1-C672A5118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632" y="3024832"/>
              <a:ext cx="207740" cy="1510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733FF6E-25E9-4AD9-AE2F-38E02FF1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631" y="3943113"/>
              <a:ext cx="207740" cy="15108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25AF3B3-E46B-43D1-B0FD-49D34A643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87" y="3871744"/>
            <a:ext cx="7556888" cy="406421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CBAA18C-E145-40FA-967F-01FBABB98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95976"/>
              </p:ext>
            </p:extLst>
          </p:nvPr>
        </p:nvGraphicFramePr>
        <p:xfrm>
          <a:off x="1595911" y="1994656"/>
          <a:ext cx="5486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71" name="Equation" r:id="rId7" imgW="2705040" imgH="266400" progId="Equation.DSMT4">
                  <p:embed/>
                </p:oleObj>
              </mc:Choice>
              <mc:Fallback>
                <p:oleObj name="Equation" r:id="rId7" imgW="270504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451E714-C4F2-4055-BBA8-CCB52478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911" y="1994656"/>
                        <a:ext cx="54864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C21A75B0-9095-4881-B164-E923F1B58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84" y="4278165"/>
            <a:ext cx="3467278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E0DD21-4947-4561-8847-D7291C44F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004" y="4665535"/>
            <a:ext cx="4489681" cy="4508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6B52E5-EED2-4047-9902-CE614B420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087" y="5094049"/>
            <a:ext cx="5035809" cy="5461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BEB36F-EF02-47A1-85C7-7BCFACA9B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087" y="5639265"/>
            <a:ext cx="6299524" cy="5715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796380-0843-4114-A290-A1AE610681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5679" y="5564353"/>
            <a:ext cx="3190973" cy="5379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7B3FCA-AC2E-486B-82A5-FE0B2BC142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1663" y="6164143"/>
            <a:ext cx="3486329" cy="68583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C8FFE6-1E96-4F81-9F03-267C5CF9F91D}"/>
              </a:ext>
            </a:extLst>
          </p:cNvPr>
          <p:cNvGrpSpPr/>
          <p:nvPr/>
        </p:nvGrpSpPr>
        <p:grpSpPr>
          <a:xfrm>
            <a:off x="366004" y="6230735"/>
            <a:ext cx="5702593" cy="565179"/>
            <a:chOff x="1476960" y="6170406"/>
            <a:chExt cx="5702593" cy="56517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54F656A-A221-4045-8B9A-05D3E56D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76960" y="6170406"/>
              <a:ext cx="5702593" cy="56517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A500D30-CFAB-4571-9CA4-6E1316240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352" y="6184920"/>
              <a:ext cx="207740" cy="151084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E77876D-9CB3-41BF-876A-3A39DB70A2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29240" y="3487796"/>
            <a:ext cx="3105310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）电磁能量的传输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ED4192-BA59-479F-93A4-0B0C40C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56" y="1719664"/>
            <a:ext cx="2628973" cy="4618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07E22F-43FB-424E-9DFE-A7E48291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33" y="1728938"/>
            <a:ext cx="5023454" cy="19228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BD1866-BDDE-4FB5-84C9-A9760948E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658" y="3833046"/>
            <a:ext cx="2628974" cy="3493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AE15D1-0DB3-4A03-BFB2-9EBA9BC12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939" y="3935365"/>
            <a:ext cx="5651403" cy="23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9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）矩形波导中的电磁波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2F0C10-E2C8-4201-BCBE-1385FC07D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893" y="1881403"/>
            <a:ext cx="2539621" cy="422344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451E714-C4F2-4055-BBA8-CCB524784A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00168"/>
              </p:ext>
            </p:extLst>
          </p:nvPr>
        </p:nvGraphicFramePr>
        <p:xfrm>
          <a:off x="1977912" y="2468349"/>
          <a:ext cx="5486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5" name="Equation" r:id="rId5" imgW="2705040" imgH="266400" progId="Equation.DSMT4">
                  <p:embed/>
                </p:oleObj>
              </mc:Choice>
              <mc:Fallback>
                <p:oleObj name="Equation" r:id="rId5" imgW="2705040" imgH="2664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53313163-12C6-44E4-B66C-9B9CFDA41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7912" y="2468349"/>
                        <a:ext cx="54864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3665836-1DA5-4245-AF57-6F95EDF408C6}"/>
              </a:ext>
            </a:extLst>
          </p:cNvPr>
          <p:cNvSpPr txBox="1"/>
          <p:nvPr/>
        </p:nvSpPr>
        <p:spPr>
          <a:xfrm>
            <a:off x="1904834" y="3101712"/>
            <a:ext cx="3478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亥姆霍兹方程（电场）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FD201F66-DE82-4ACA-94F6-4446E09A7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376090"/>
              </p:ext>
            </p:extLst>
          </p:nvPr>
        </p:nvGraphicFramePr>
        <p:xfrm>
          <a:off x="2292307" y="3659713"/>
          <a:ext cx="16494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6" name="Equation" r:id="rId7" imgW="812520" imgH="215640" progId="Equation.DSMT4">
                  <p:embed/>
                </p:oleObj>
              </mc:Choice>
              <mc:Fallback>
                <p:oleObj name="Equation" r:id="rId7" imgW="812520" imgH="21564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FF84EFF8-D3A0-4656-8F76-AFE7189DA8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07" y="3659713"/>
                        <a:ext cx="1649412" cy="439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AB3220C-6C9B-4AE7-9AF5-C0C20DC73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20510"/>
              </p:ext>
            </p:extLst>
          </p:nvPr>
        </p:nvGraphicFramePr>
        <p:xfrm>
          <a:off x="2292307" y="4226030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7" name="Equation" r:id="rId9" imgW="533160" imgH="215640" progId="Equation.DSMT4">
                  <p:embed/>
                </p:oleObj>
              </mc:Choice>
              <mc:Fallback>
                <p:oleObj name="Equation" r:id="rId9" imgW="533160" imgH="215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DC85D21D-CEA6-42A9-820C-66038EC0C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07" y="4226030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1CF196D6-297D-4307-9FBD-B50DB03950BF}"/>
              </a:ext>
            </a:extLst>
          </p:cNvPr>
          <p:cNvSpPr/>
          <p:nvPr/>
        </p:nvSpPr>
        <p:spPr>
          <a:xfrm>
            <a:off x="2073006" y="3721163"/>
            <a:ext cx="314594" cy="9430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812A6AD-5C8D-4868-9B28-779F76369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272789"/>
              </p:ext>
            </p:extLst>
          </p:nvPr>
        </p:nvGraphicFramePr>
        <p:xfrm>
          <a:off x="4599033" y="3638465"/>
          <a:ext cx="1365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8" name="Equation" r:id="rId11" imgW="672840" imgH="253800" progId="Equation.DSMT4">
                  <p:embed/>
                </p:oleObj>
              </mc:Choice>
              <mc:Fallback>
                <p:oleObj name="Equation" r:id="rId11" imgW="672840" imgH="253800" progId="Equation.DSMT4">
                  <p:embed/>
                  <p:pic>
                    <p:nvPicPr>
                      <p:cNvPr id="39" name="对象 38">
                        <a:extLst>
                          <a:ext uri="{FF2B5EF4-FFF2-40B4-BE49-F238E27FC236}">
                            <a16:creationId xmlns:a16="http://schemas.microsoft.com/office/drawing/2014/main" id="{A9751A63-DFDB-40C3-AECE-9511AF0D2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033" y="3638465"/>
                        <a:ext cx="1365250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973D130-F5BD-46EB-94FB-56F68C2651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4312" y="4053774"/>
            <a:ext cx="2413124" cy="78109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4035CFD-E54E-4660-8C58-44000CB37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47138"/>
              </p:ext>
            </p:extLst>
          </p:nvPr>
        </p:nvGraphicFramePr>
        <p:xfrm>
          <a:off x="2073006" y="4928598"/>
          <a:ext cx="5824991" cy="862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9" name="Equation" r:id="rId14" imgW="3098520" imgH="457200" progId="Equation.DSMT4">
                  <p:embed/>
                </p:oleObj>
              </mc:Choice>
              <mc:Fallback>
                <p:oleObj name="Equation" r:id="rId14" imgW="3098520" imgH="457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451E714-C4F2-4055-BBA8-CCB52478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006" y="4928598"/>
                        <a:ext cx="5824991" cy="8621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7F6471F-B009-4569-80BC-6B980A907CDC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7519"/>
          <a:stretch/>
        </p:blipFill>
        <p:spPr>
          <a:xfrm>
            <a:off x="2073006" y="6016774"/>
            <a:ext cx="5086611" cy="78109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761BC92-A2AE-47F2-8503-C6B262D031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97997" y="6093362"/>
            <a:ext cx="1987652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）矩形波导中的电磁波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211345-15EF-4AB9-B2DD-A6853B685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6671" r="525"/>
          <a:stretch/>
        </p:blipFill>
        <p:spPr>
          <a:xfrm>
            <a:off x="1725687" y="1661016"/>
            <a:ext cx="5502427" cy="4616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C748D4-4541-4C64-A523-3581452B6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041" y="2266032"/>
            <a:ext cx="1886047" cy="3810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555204-256D-46CD-8BD9-F418557EF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687" y="2878319"/>
            <a:ext cx="2311519" cy="1739989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5EEEE68-EA04-4823-B5BB-151FA7AE4274}"/>
              </a:ext>
            </a:extLst>
          </p:cNvPr>
          <p:cNvSpPr/>
          <p:nvPr/>
        </p:nvSpPr>
        <p:spPr>
          <a:xfrm>
            <a:off x="4453085" y="3552625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1FEF99-7C16-447E-8962-3118440F6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807" y="5443291"/>
            <a:ext cx="5816899" cy="12637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95893B-E8AD-453E-9562-F564D34E0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4275" y="5208444"/>
            <a:ext cx="3238666" cy="1549480"/>
          </a:xfrm>
          <a:prstGeom prst="rect">
            <a:avLst/>
          </a:prstGeom>
        </p:spPr>
      </p:pic>
      <p:sp>
        <p:nvSpPr>
          <p:cNvPr id="23" name="箭头: 右 22">
            <a:extLst>
              <a:ext uri="{FF2B5EF4-FFF2-40B4-BE49-F238E27FC236}">
                <a16:creationId xmlns:a16="http://schemas.microsoft.com/office/drawing/2014/main" id="{9007CB24-483B-4216-96D9-A46C08FD08B8}"/>
              </a:ext>
            </a:extLst>
          </p:cNvPr>
          <p:cNvSpPr/>
          <p:nvPr/>
        </p:nvSpPr>
        <p:spPr>
          <a:xfrm>
            <a:off x="7867851" y="5800253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7A0483D4-D13D-4B7C-B8D1-45AB5F60539C}"/>
              </a:ext>
            </a:extLst>
          </p:cNvPr>
          <p:cNvSpPr/>
          <p:nvPr/>
        </p:nvSpPr>
        <p:spPr>
          <a:xfrm>
            <a:off x="8604698" y="52672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A34D6BB-B7B4-4F06-BE32-2EFEE5767271}"/>
              </a:ext>
            </a:extLst>
          </p:cNvPr>
          <p:cNvGrpSpPr/>
          <p:nvPr/>
        </p:nvGrpSpPr>
        <p:grpSpPr>
          <a:xfrm>
            <a:off x="5282622" y="3271415"/>
            <a:ext cx="3434396" cy="898449"/>
            <a:chOff x="5289879" y="3271415"/>
            <a:chExt cx="3434396" cy="89844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085AE9-86BC-49F2-9AE3-34FF6584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9879" y="3271415"/>
              <a:ext cx="3434396" cy="89844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08F96F-DDC9-4380-B735-78A405E4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3279" y="3811452"/>
              <a:ext cx="399559" cy="33183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8E57BE-481C-438F-8872-157F4528B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3134" y="3822595"/>
              <a:ext cx="350145" cy="245847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0C5F16-05E0-4801-AFE7-366073D11921}"/>
              </a:ext>
            </a:extLst>
          </p:cNvPr>
          <p:cNvGrpSpPr/>
          <p:nvPr/>
        </p:nvGrpSpPr>
        <p:grpSpPr>
          <a:xfrm>
            <a:off x="1892041" y="4805609"/>
            <a:ext cx="6325917" cy="461664"/>
            <a:chOff x="1892041" y="4805609"/>
            <a:chExt cx="6325917" cy="46166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458B9B7-A2A0-4A76-B122-A81DE50E4A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85"/>
            <a:stretch/>
          </p:blipFill>
          <p:spPr>
            <a:xfrm>
              <a:off x="1892041" y="4805609"/>
              <a:ext cx="6325917" cy="461664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EF1F46B-F972-4F04-89E5-ED0139F43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28114" y="4892268"/>
              <a:ext cx="787196" cy="36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6363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）矩形波导中的电磁波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995893B-E8AD-453E-9562-F564D34E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104" y="1500044"/>
            <a:ext cx="3238666" cy="1549480"/>
          </a:xfrm>
          <a:prstGeom prst="rect">
            <a:avLst/>
          </a:prstGeom>
        </p:spPr>
      </p:pic>
      <p:sp>
        <p:nvSpPr>
          <p:cNvPr id="24" name="左大括号 23">
            <a:extLst>
              <a:ext uri="{FF2B5EF4-FFF2-40B4-BE49-F238E27FC236}">
                <a16:creationId xmlns:a16="http://schemas.microsoft.com/office/drawing/2014/main" id="{7A0483D4-D13D-4B7C-B8D1-45AB5F60539C}"/>
              </a:ext>
            </a:extLst>
          </p:cNvPr>
          <p:cNvSpPr/>
          <p:nvPr/>
        </p:nvSpPr>
        <p:spPr>
          <a:xfrm>
            <a:off x="1826527" y="15588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1A9576-D039-454F-89B1-9D725C9CD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104" y="4488030"/>
            <a:ext cx="2267067" cy="7556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E50241-39B7-439C-B836-BDEB1A4CD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6375" y="4833650"/>
            <a:ext cx="2228965" cy="317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DBDB23-C7BC-4B3D-9DC1-A77A7BE9A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0330" y="4756646"/>
            <a:ext cx="3994355" cy="387370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45834DF2-739A-4AB3-882D-667B0CEF5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991180"/>
              </p:ext>
            </p:extLst>
          </p:nvPr>
        </p:nvGraphicFramePr>
        <p:xfrm>
          <a:off x="1985349" y="5408317"/>
          <a:ext cx="10779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32" name="Equation" r:id="rId8" imgW="533160" imgH="215640" progId="Equation.DSMT4">
                  <p:embed/>
                </p:oleObj>
              </mc:Choice>
              <mc:Fallback>
                <p:oleObj name="Equation" r:id="rId8" imgW="533160" imgH="21564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DC85D21D-CEA6-42A9-820C-66038EC0C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349" y="5408317"/>
                        <a:ext cx="1077912" cy="438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816552BC-59C0-48D8-A22C-53ADF966DF0A}"/>
              </a:ext>
            </a:extLst>
          </p:cNvPr>
          <p:cNvSpPr/>
          <p:nvPr/>
        </p:nvSpPr>
        <p:spPr>
          <a:xfrm>
            <a:off x="3337044" y="5483285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1142CA4-F10B-48BA-920C-1E5E103AF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2287" y="5307408"/>
            <a:ext cx="2413124" cy="781090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B1971887-DEFC-4026-9223-83D4F5B8B957}"/>
              </a:ext>
            </a:extLst>
          </p:cNvPr>
          <p:cNvSpPr/>
          <p:nvPr/>
        </p:nvSpPr>
        <p:spPr>
          <a:xfrm>
            <a:off x="6924355" y="5502266"/>
            <a:ext cx="602344" cy="3913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16DC53-2EAC-4924-911C-616C504809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7503" y="5408317"/>
            <a:ext cx="3122726" cy="5041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6F146C0-B8E7-4D57-8368-80DD5BDF9F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6104" y="6207326"/>
            <a:ext cx="3730592" cy="34230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56E1628-A04D-45AF-80BC-D83EFF6B9B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0695" y="6160314"/>
            <a:ext cx="4668733" cy="358658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EF0270E-D39F-4199-9E44-776BCA022ACB}"/>
              </a:ext>
            </a:extLst>
          </p:cNvPr>
          <p:cNvGrpSpPr/>
          <p:nvPr/>
        </p:nvGrpSpPr>
        <p:grpSpPr>
          <a:xfrm>
            <a:off x="1897739" y="3197783"/>
            <a:ext cx="7182219" cy="1218431"/>
            <a:chOff x="1897739" y="3197783"/>
            <a:chExt cx="7182219" cy="1218431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8F8D110E-C3BA-4519-97AE-E9C585BC4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97739" y="3197783"/>
              <a:ext cx="7182219" cy="1200212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20349B6-0DFD-46E6-8A8C-83F67D44CB65}"/>
                </a:ext>
              </a:extLst>
            </p:cNvPr>
            <p:cNvSpPr/>
            <p:nvPr/>
          </p:nvSpPr>
          <p:spPr>
            <a:xfrm>
              <a:off x="2065681" y="4325257"/>
              <a:ext cx="2840148" cy="90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234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）矩形波导中的</a:t>
            </a:r>
            <a:r>
              <a:rPr lang="en-US" altLang="zh-CN" sz="2400" b="1" dirty="0"/>
              <a:t>TE</a:t>
            </a:r>
            <a:r>
              <a:rPr lang="zh-CN" altLang="en-US" sz="2400" b="1" dirty="0"/>
              <a:t>波和</a:t>
            </a:r>
            <a:r>
              <a:rPr lang="en-US" altLang="zh-CN" sz="2400" b="1" dirty="0"/>
              <a:t>TM</a:t>
            </a:r>
            <a:r>
              <a:rPr lang="zh-CN" altLang="en-US" sz="2400" b="1" dirty="0"/>
              <a:t>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D1DD394-3111-47B7-B4C0-C7517097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741" y="3812623"/>
            <a:ext cx="4576211" cy="9935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B97464-AE00-439B-8BE8-41C2D83F1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741" y="3250209"/>
            <a:ext cx="3122726" cy="5041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5D82F0D-986D-456A-8AC6-9569C6996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801" y="1554195"/>
            <a:ext cx="3238666" cy="1549480"/>
          </a:xfrm>
          <a:prstGeom prst="rect">
            <a:avLst/>
          </a:prstGeom>
        </p:spPr>
      </p:pic>
      <p:sp>
        <p:nvSpPr>
          <p:cNvPr id="23" name="左大括号 22">
            <a:extLst>
              <a:ext uri="{FF2B5EF4-FFF2-40B4-BE49-F238E27FC236}">
                <a16:creationId xmlns:a16="http://schemas.microsoft.com/office/drawing/2014/main" id="{4E0C4519-9667-4E48-80DF-0777AA9EAADF}"/>
              </a:ext>
            </a:extLst>
          </p:cNvPr>
          <p:cNvSpPr/>
          <p:nvPr/>
        </p:nvSpPr>
        <p:spPr>
          <a:xfrm>
            <a:off x="1826527" y="15588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CB5471-AD40-4F1B-A2D4-705E5A91F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118656"/>
              </p:ext>
            </p:extLst>
          </p:nvPr>
        </p:nvGraphicFramePr>
        <p:xfrm>
          <a:off x="7195881" y="4108718"/>
          <a:ext cx="2526392" cy="861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1" name="Equation" r:id="rId7" imgW="1422360" imgH="482400" progId="Equation.DSMT4">
                  <p:embed/>
                </p:oleObj>
              </mc:Choice>
              <mc:Fallback>
                <p:oleObj name="Equation" r:id="rId7" imgW="1422360" imgH="4824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45834DF2-739A-4AB3-882D-667B0CEF5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881" y="4108718"/>
                        <a:ext cx="2526392" cy="8612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4B30BE2-7910-4081-AB0B-C7CF855B7006}"/>
              </a:ext>
            </a:extLst>
          </p:cNvPr>
          <p:cNvGrpSpPr/>
          <p:nvPr/>
        </p:nvGrpSpPr>
        <p:grpSpPr>
          <a:xfrm>
            <a:off x="1953716" y="5570889"/>
            <a:ext cx="7867851" cy="441914"/>
            <a:chOff x="1715751" y="5282775"/>
            <a:chExt cx="7867851" cy="44191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999CAF-0DD3-48D5-B3C5-9933C8D50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15751" y="5305567"/>
              <a:ext cx="4261069" cy="41912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EFB0734-6009-4FFC-836B-136FE9B7A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3770" y="5282775"/>
              <a:ext cx="3549832" cy="393720"/>
            </a:xfrm>
            <a:prstGeom prst="rect">
              <a:avLst/>
            </a:prstGeom>
          </p:spPr>
        </p:pic>
      </p:grp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C7F96170-6DA8-461F-A4B3-49D2038F70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447298"/>
              </p:ext>
            </p:extLst>
          </p:nvPr>
        </p:nvGraphicFramePr>
        <p:xfrm>
          <a:off x="3600912" y="4969924"/>
          <a:ext cx="8112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2" name="Equation" r:id="rId11" imgW="457200" imgH="228600" progId="Equation.DSMT4">
                  <p:embed/>
                </p:oleObj>
              </mc:Choice>
              <mc:Fallback>
                <p:oleObj name="Equation" r:id="rId11" imgW="457200" imgH="2286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46CB5471-AD40-4F1B-A2D4-705E5A91F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912" y="4969924"/>
                        <a:ext cx="811212" cy="407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0A97F582-077A-43F0-BF77-BB7F291D4397}"/>
              </a:ext>
            </a:extLst>
          </p:cNvPr>
          <p:cNvSpPr txBox="1"/>
          <p:nvPr/>
        </p:nvSpPr>
        <p:spPr>
          <a:xfrm>
            <a:off x="1941227" y="4920238"/>
            <a:ext cx="1849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若选取波模</a:t>
            </a:r>
            <a:endParaRPr lang="en-US" altLang="zh-CN" sz="2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52250C-5DF8-4987-8FAF-7CB9FE9FC495}"/>
              </a:ext>
            </a:extLst>
          </p:cNvPr>
          <p:cNvSpPr txBox="1"/>
          <p:nvPr/>
        </p:nvSpPr>
        <p:spPr>
          <a:xfrm>
            <a:off x="4677692" y="4879596"/>
            <a:ext cx="54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</a:t>
            </a:r>
            <a:endParaRPr lang="en-US" altLang="zh-CN" sz="2400" b="1" dirty="0"/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381F356B-F407-4674-819C-6F5B7B2EA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22117"/>
              </p:ext>
            </p:extLst>
          </p:nvPr>
        </p:nvGraphicFramePr>
        <p:xfrm>
          <a:off x="5122467" y="4941930"/>
          <a:ext cx="7651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63" name="Equation" r:id="rId13" imgW="431640" imgH="228600" progId="Equation.DSMT4">
                  <p:embed/>
                </p:oleObj>
              </mc:Choice>
              <mc:Fallback>
                <p:oleObj name="Equation" r:id="rId13" imgW="431640" imgH="2286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C7F96170-6DA8-461F-A4B3-49D2038F70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467" y="4941930"/>
                        <a:ext cx="765175" cy="407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5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）矩形波导中的</a:t>
            </a:r>
            <a:r>
              <a:rPr lang="en-US" altLang="zh-CN" sz="2400" b="1" dirty="0"/>
              <a:t>TE</a:t>
            </a:r>
            <a:r>
              <a:rPr lang="zh-CN" altLang="en-US" sz="2400" b="1" dirty="0"/>
              <a:t>波和</a:t>
            </a:r>
            <a:r>
              <a:rPr lang="en-US" altLang="zh-CN" sz="2400" b="1" dirty="0"/>
              <a:t>TM</a:t>
            </a:r>
            <a:r>
              <a:rPr lang="zh-CN" altLang="en-US" sz="2400" b="1" dirty="0"/>
              <a:t>波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773F31-451A-403B-AD9B-67723711B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84" y="3212532"/>
            <a:ext cx="4927279" cy="96840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6A97C34-B9D6-4D2B-A80F-97E4B15234A3}"/>
              </a:ext>
            </a:extLst>
          </p:cNvPr>
          <p:cNvGrpSpPr/>
          <p:nvPr/>
        </p:nvGrpSpPr>
        <p:grpSpPr>
          <a:xfrm>
            <a:off x="1883801" y="4328479"/>
            <a:ext cx="6991608" cy="497957"/>
            <a:chOff x="1979991" y="3176108"/>
            <a:chExt cx="6991608" cy="49795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B5505F0-6BD6-45CD-9B89-BB5E5DD9B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9991" y="3235892"/>
              <a:ext cx="4267419" cy="43817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9B7D5EE-C81A-4171-9353-1CD80270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7309" y="3176108"/>
              <a:ext cx="2724290" cy="444523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FACB4E8-8C8B-466B-A13C-9D0C4E353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801" y="1554195"/>
            <a:ext cx="3238666" cy="1549480"/>
          </a:xfrm>
          <a:prstGeom prst="rect">
            <a:avLst/>
          </a:prstGeom>
        </p:spPr>
      </p:pic>
      <p:sp>
        <p:nvSpPr>
          <p:cNvPr id="24" name="左大括号 23">
            <a:extLst>
              <a:ext uri="{FF2B5EF4-FFF2-40B4-BE49-F238E27FC236}">
                <a16:creationId xmlns:a16="http://schemas.microsoft.com/office/drawing/2014/main" id="{98CD31CA-7F20-4523-89B2-77906034F070}"/>
              </a:ext>
            </a:extLst>
          </p:cNvPr>
          <p:cNvSpPr/>
          <p:nvPr/>
        </p:nvSpPr>
        <p:spPr>
          <a:xfrm>
            <a:off x="1826527" y="15588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23E302-4C59-4761-A5D7-1004D5F48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104" y="5038163"/>
            <a:ext cx="4451579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）矩形波导的截止频率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ACB4E8-8C8B-466B-A13C-9D0C4E35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801" y="1554195"/>
            <a:ext cx="3238666" cy="1549480"/>
          </a:xfrm>
          <a:prstGeom prst="rect">
            <a:avLst/>
          </a:prstGeom>
        </p:spPr>
      </p:pic>
      <p:sp>
        <p:nvSpPr>
          <p:cNvPr id="24" name="左大括号 23">
            <a:extLst>
              <a:ext uri="{FF2B5EF4-FFF2-40B4-BE49-F238E27FC236}">
                <a16:creationId xmlns:a16="http://schemas.microsoft.com/office/drawing/2014/main" id="{98CD31CA-7F20-4523-89B2-77906034F070}"/>
              </a:ext>
            </a:extLst>
          </p:cNvPr>
          <p:cNvSpPr/>
          <p:nvPr/>
        </p:nvSpPr>
        <p:spPr>
          <a:xfrm>
            <a:off x="1826527" y="1558876"/>
            <a:ext cx="239154" cy="146683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B5644A-C6DD-4571-8C0E-CB9FBF61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06" y="3152477"/>
            <a:ext cx="1519347" cy="5080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AE60EF-D8E7-4618-90D5-F0F1C4D3C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104" y="3173749"/>
            <a:ext cx="1987652" cy="4191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161DF4E-84DF-4FF6-92F4-4734ECAD1B52}"/>
              </a:ext>
            </a:extLst>
          </p:cNvPr>
          <p:cNvSpPr txBox="1"/>
          <p:nvPr/>
        </p:nvSpPr>
        <p:spPr>
          <a:xfrm>
            <a:off x="4227904" y="3175676"/>
            <a:ext cx="54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若</a:t>
            </a:r>
            <a:endParaRPr lang="en-US" altLang="zh-CN" sz="2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BB2DD6-E1F1-4DB5-AEDA-68A40F595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907" y="3249402"/>
            <a:ext cx="5112013" cy="311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B3225E-F7FC-418A-B747-FC23954167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387" y="4727196"/>
            <a:ext cx="4943834" cy="9193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C7A6A0-BCF2-45A5-9F80-3CC3E9F15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6104" y="3592871"/>
            <a:ext cx="2067096" cy="6890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00F6B7-328C-45BE-8685-F2A21EA5F5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6527" y="4262844"/>
            <a:ext cx="5591766" cy="416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19CC4C-1284-473E-902C-09D07ECAE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3347" y="5745794"/>
            <a:ext cx="5398125" cy="3838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3095EDA-BCEE-4D69-92D9-3CF92A7514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1262" y="5556912"/>
            <a:ext cx="2655351" cy="7615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484FA7B-34A0-4046-A9CC-023EEDCB2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5387" y="6283176"/>
            <a:ext cx="1720961" cy="38381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B0C8206-5141-4BD4-ADF7-4CE8EAE0F1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32559" y="6168211"/>
            <a:ext cx="1878094" cy="68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）矩形波导的截止频率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0B6FD-CDDB-49EF-9C30-438ABCB9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60" y="874816"/>
            <a:ext cx="2936482" cy="2386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865AC0-1FB4-4A96-AC97-288EA3C56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43" y="2484580"/>
            <a:ext cx="6540223" cy="33824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EDF7A26-8B48-4153-AE8D-DE438ADB8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141" y="1801636"/>
            <a:ext cx="1878094" cy="682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4133561-B0B5-45F2-8807-93DB6B131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786" y="1876346"/>
            <a:ext cx="1720961" cy="3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18794</TotalTime>
  <Words>116</Words>
  <Application>Microsoft Office PowerPoint</Application>
  <PresentationFormat>宽屏</PresentationFormat>
  <Paragraphs>25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作业讲解</vt:lpstr>
      <vt:lpstr>作业讲解</vt:lpstr>
      <vt:lpstr>作业讲解</vt:lpstr>
      <vt:lpstr>作业讲解</vt:lpstr>
      <vt:lpstr>作业讲解</vt:lpstr>
      <vt:lpstr>作业讲解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849</cp:revision>
  <dcterms:created xsi:type="dcterms:W3CDTF">2020-02-17T08:29:38Z</dcterms:created>
  <dcterms:modified xsi:type="dcterms:W3CDTF">2020-05-10T14:59:55Z</dcterms:modified>
</cp:coreProperties>
</file>