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504" r:id="rId3"/>
    <p:sldId id="573" r:id="rId4"/>
    <p:sldId id="575" r:id="rId5"/>
    <p:sldId id="576" r:id="rId6"/>
    <p:sldId id="577" r:id="rId7"/>
    <p:sldId id="578" r:id="rId8"/>
    <p:sldId id="579" r:id="rId9"/>
    <p:sldId id="580" r:id="rId10"/>
    <p:sldId id="581" r:id="rId11"/>
  </p:sldIdLst>
  <p:sldSz cx="12192000" cy="6858000"/>
  <p:notesSz cx="7102475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Yi" initials="刘" lastIdx="1" clrIdx="0">
    <p:extLst>
      <p:ext uri="{19B8F6BF-5375-455C-9EA6-DF929625EA0E}">
        <p15:presenceInfo xmlns:p15="http://schemas.microsoft.com/office/powerpoint/2012/main" userId="c6692f469169f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4" autoAdjust="0"/>
    <p:restoredTop sz="96305" autoAdjust="0"/>
  </p:normalViewPr>
  <p:slideViewPr>
    <p:cSldViewPr snapToGrid="0">
      <p:cViewPr varScale="1">
        <p:scale>
          <a:sx n="89" d="100"/>
          <a:sy n="89" d="100"/>
        </p:scale>
        <p:origin x="52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5%8F%82%E8%80%83%E7%B3%BB/823115" TargetMode="External"/><Relationship Id="rId3" Type="http://schemas.openxmlformats.org/officeDocument/2006/relationships/hyperlink" Target="https://baike.baidu.com/item/%E5%90%84%E5%90%91%E5%90%8C%E6%80%A7" TargetMode="External"/><Relationship Id="rId7" Type="http://schemas.openxmlformats.org/officeDocument/2006/relationships/hyperlink" Target="https://baike.baidu.com/item/%E6%83%AF%E6%80%A7%E5%8F%82%E8%80%83%E7%B3%BB/9831220" TargetMode="External"/><Relationship Id="rId2" Type="http://schemas.openxmlformats.org/officeDocument/2006/relationships/hyperlink" Target="https://baike.baidu.com/item/%E7%A9%BA%E9%97%B4/552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aike.baidu.com/item/%E5%8A%A0%E9%80%9F%E5%BA%A6%E8%BF%90%E5%8A%A8" TargetMode="External"/><Relationship Id="rId5" Type="http://schemas.openxmlformats.org/officeDocument/2006/relationships/hyperlink" Target="https://baike.baidu.com/item/%E5%B8%B8%E6%95%B0" TargetMode="External"/><Relationship Id="rId4" Type="http://schemas.openxmlformats.org/officeDocument/2006/relationships/hyperlink" Target="https://baike.baidu.com/item/%E7%9B%B8%E5%AF%B9%E9%80%9F%E5%BA%A6" TargetMode="External"/><Relationship Id="rId9" Type="http://schemas.openxmlformats.org/officeDocument/2006/relationships/hyperlink" Target="https://baike.baidu.com/item/%E8%87%AA%E8%BD%AC/1726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2793207" y="2638810"/>
            <a:ext cx="735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6.1 </a:t>
            </a:r>
            <a:r>
              <a:rPr lang="zh-CN" altLang="en-US" sz="5400" b="1" dirty="0"/>
              <a:t>相对论的实验基础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）相对论的实验基础</a:t>
            </a:r>
            <a:endParaRPr lang="en-US" altLang="zh-CN" sz="2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E07E689-03FE-413C-BE35-759A4CFA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41" y="1638144"/>
            <a:ext cx="7328277" cy="19495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EAFBB4B-8BA9-4F8B-BE60-B995EAE76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15" y="3696466"/>
            <a:ext cx="6693244" cy="10795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90772A-66B3-4FF3-8EAA-30F582A6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015" y="4913368"/>
            <a:ext cx="6883754" cy="68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9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）参考系</a:t>
            </a:r>
            <a:endParaRPr lang="en-US" altLang="zh-CN" sz="24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BA13FCE-6135-4615-AF1A-20C334D61F14}"/>
              </a:ext>
            </a:extLst>
          </p:cNvPr>
          <p:cNvSpPr txBox="1"/>
          <p:nvPr/>
        </p:nvSpPr>
        <p:spPr>
          <a:xfrm>
            <a:off x="1678459" y="1414609"/>
            <a:ext cx="567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惯性参考系</a:t>
            </a: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655752-E8F9-4EB1-A2E3-E6E721CA7ED3}"/>
              </a:ext>
            </a:extLst>
          </p:cNvPr>
          <p:cNvSpPr/>
          <p:nvPr/>
        </p:nvSpPr>
        <p:spPr>
          <a:xfrm>
            <a:off x="2047875" y="1927780"/>
            <a:ext cx="7610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在惯性参考系中，不受力的物体会保持相对静止或匀速直线运动状态，其时间是均匀流逝的，</a:t>
            </a:r>
            <a:r>
              <a:rPr lang="zh-CN" altLang="en-US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空间</a:t>
            </a:r>
            <a:r>
              <a:rPr lang="zh-CN" altLang="en-US" dirty="0">
                <a:latin typeface="arial" panose="020B0604020202020204" pitchFamily="34" charset="0"/>
              </a:rPr>
              <a:t>是均匀和</a:t>
            </a:r>
            <a:r>
              <a:rPr lang="zh-CN" altLang="en-US" dirty="0"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各向同性</a:t>
            </a:r>
            <a:r>
              <a:rPr lang="zh-CN" altLang="en-US" dirty="0">
                <a:latin typeface="arial" panose="020B0604020202020204" pitchFamily="34" charset="0"/>
              </a:rPr>
              <a:t>的。在这样的参考系内，描述运动的方程有着最简单的形式。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8648BF-F447-48F0-AD5C-A993DFFF6FDD}"/>
              </a:ext>
            </a:extLst>
          </p:cNvPr>
          <p:cNvSpPr/>
          <p:nvPr/>
        </p:nvSpPr>
        <p:spPr>
          <a:xfrm>
            <a:off x="2047875" y="3009612"/>
            <a:ext cx="81391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i="1" dirty="0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为一惯性系，则任何对于</a:t>
            </a:r>
            <a:r>
              <a:rPr lang="en-US" altLang="zh-CN" i="1" dirty="0">
                <a:solidFill>
                  <a:srgbClr val="333333"/>
                </a:solidFill>
                <a:latin typeface="arial" panose="020B0604020202020204" pitchFamily="34" charset="0"/>
              </a:rPr>
              <a:t>S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作等速直线运动的参考系</a:t>
            </a:r>
            <a:r>
              <a:rPr lang="en-US" altLang="zh-CN" i="1" dirty="0">
                <a:solidFill>
                  <a:srgbClr val="333333"/>
                </a:solidFill>
                <a:latin typeface="arial" panose="020B0604020202020204" pitchFamily="34" charset="0"/>
              </a:rPr>
              <a:t>S‘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都是惯性系，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所有惯性系都是等效（等价）的，其物理规律与运动方程形式都是一致的。</a:t>
            </a:r>
            <a:endParaRPr lang="en-US" altLang="zh-CN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一个参考系是不是惯性系要通过实验确定。</a:t>
            </a:r>
            <a:endParaRPr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59D117-7E6D-46A8-AB2C-B5966569D5F5}"/>
              </a:ext>
            </a:extLst>
          </p:cNvPr>
          <p:cNvSpPr/>
          <p:nvPr/>
        </p:nvSpPr>
        <p:spPr>
          <a:xfrm>
            <a:off x="2094309" y="4213662"/>
            <a:ext cx="8003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惯性系有个特性：两个惯性系之间的</a:t>
            </a:r>
            <a:r>
              <a:rPr lang="zh-CN" altLang="en-US" dirty="0"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相对速度</a:t>
            </a:r>
            <a:r>
              <a:rPr lang="zh-CN" altLang="en-US" dirty="0">
                <a:latin typeface="arial" panose="020B0604020202020204" pitchFamily="34" charset="0"/>
              </a:rPr>
              <a:t>必是</a:t>
            </a:r>
            <a:r>
              <a:rPr lang="zh-CN" altLang="en-US" dirty="0"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常数</a:t>
            </a:r>
            <a:r>
              <a:rPr lang="zh-CN" altLang="en-US" dirty="0">
                <a:latin typeface="arial" panose="020B0604020202020204" pitchFamily="34" charset="0"/>
              </a:rPr>
              <a:t>；相对于一个惯性系，任何非惯性参考系（非惯性系）必定呈</a:t>
            </a:r>
            <a:r>
              <a:rPr lang="zh-CN" altLang="en-US" dirty="0"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加速度运动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FB63BD-87EA-49FF-85FE-CA4294F22F83}"/>
              </a:ext>
            </a:extLst>
          </p:cNvPr>
          <p:cNvSpPr txBox="1"/>
          <p:nvPr/>
        </p:nvSpPr>
        <p:spPr>
          <a:xfrm>
            <a:off x="1678459" y="4981726"/>
            <a:ext cx="567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非惯性参考系</a:t>
            </a:r>
            <a:endParaRPr lang="en-US" altLang="zh-CN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3B70C1-B949-4613-9008-797B33FC205E}"/>
              </a:ext>
            </a:extLst>
          </p:cNvPr>
          <p:cNvSpPr/>
          <p:nvPr/>
        </p:nvSpPr>
        <p:spPr>
          <a:xfrm>
            <a:off x="2117604" y="5615331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相对某</a:t>
            </a:r>
            <a:r>
              <a:rPr lang="zh-CN" altLang="en-US" dirty="0"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惯性参考系</a:t>
            </a:r>
            <a:r>
              <a:rPr lang="zh-CN" altLang="en-US" dirty="0">
                <a:latin typeface="arial" panose="020B0604020202020204" pitchFamily="34" charset="0"/>
              </a:rPr>
              <a:t>做非匀速直线运动的</a:t>
            </a:r>
            <a:r>
              <a:rPr lang="zh-CN" altLang="en-US" dirty="0"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参考系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C89107-859D-4CAB-A771-623C75EEC017}"/>
              </a:ext>
            </a:extLst>
          </p:cNvPr>
          <p:cNvSpPr/>
          <p:nvPr/>
        </p:nvSpPr>
        <p:spPr>
          <a:xfrm>
            <a:off x="2094309" y="6063558"/>
            <a:ext cx="10074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地球有</a:t>
            </a:r>
            <a:r>
              <a:rPr lang="zh-CN" altLang="en-US" dirty="0"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自转</a:t>
            </a:r>
            <a:r>
              <a:rPr lang="zh-CN" altLang="en-US" dirty="0">
                <a:latin typeface="arial" panose="020B0604020202020204" pitchFamily="34" charset="0"/>
              </a:rPr>
              <a:t>和公转，在地球上所观察到的各种力学现象，实际（精确）上是非惯性系中的力学问题。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8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1036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）惯性参考系的速度矢量合成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32A4B7-9CEF-47D4-9F28-8C39BF809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57" y="1658094"/>
            <a:ext cx="2390812" cy="2962973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979D4B4-6BE1-4FC3-BC3F-746CE66B8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017389"/>
              </p:ext>
            </p:extLst>
          </p:nvPr>
        </p:nvGraphicFramePr>
        <p:xfrm>
          <a:off x="2531270" y="4416279"/>
          <a:ext cx="2905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7" name="Equation" r:id="rId4" imgW="126720" imgH="177480" progId="Equation.DSMT4">
                  <p:embed/>
                </p:oleObj>
              </mc:Choice>
              <mc:Fallback>
                <p:oleObj name="Equation" r:id="rId4" imgW="126720" imgH="17748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4AD77069-8A92-4902-8D18-6552ED726D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270" y="4416279"/>
                        <a:ext cx="290512" cy="409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C1B1E57-0ED7-4529-A060-DADC95E55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30953"/>
              </p:ext>
            </p:extLst>
          </p:nvPr>
        </p:nvGraphicFramePr>
        <p:xfrm>
          <a:off x="2927350" y="2612530"/>
          <a:ext cx="347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8" name="Equation" r:id="rId6" imgW="152280" imgH="228600" progId="Equation.DSMT4">
                  <p:embed/>
                </p:oleObj>
              </mc:Choice>
              <mc:Fallback>
                <p:oleObj name="Equation" r:id="rId6" imgW="1522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979D4B4-6BE1-4FC3-BC3F-746CE66B8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612530"/>
                        <a:ext cx="347663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680A067-77B5-4EEB-ABF3-927247DB1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67923"/>
              </p:ext>
            </p:extLst>
          </p:nvPr>
        </p:nvGraphicFramePr>
        <p:xfrm>
          <a:off x="3800475" y="3248025"/>
          <a:ext cx="3794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79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C1B1E57-0ED7-4529-A060-DADC95E55B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475" y="3248025"/>
                        <a:ext cx="379413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C86483B-F983-4125-952E-EC8BE322AB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183972"/>
              </p:ext>
            </p:extLst>
          </p:nvPr>
        </p:nvGraphicFramePr>
        <p:xfrm>
          <a:off x="5160169" y="1910854"/>
          <a:ext cx="1400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0" name="Equation" r:id="rId10" imgW="609480" imgH="228600" progId="Equation.DSMT4">
                  <p:embed/>
                </p:oleObj>
              </mc:Choice>
              <mc:Fallback>
                <p:oleObj name="Equation" r:id="rId10" imgW="609480" imgH="2286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4680A067-77B5-4EEB-ABF3-927247DB11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169" y="1910854"/>
                        <a:ext cx="1400175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AD36538-7206-47C8-B3C4-331D0192F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340299"/>
              </p:ext>
            </p:extLst>
          </p:nvPr>
        </p:nvGraphicFramePr>
        <p:xfrm>
          <a:off x="5160169" y="2762249"/>
          <a:ext cx="3032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81" name="Equation" r:id="rId12" imgW="1320480" imgH="241200" progId="Equation.DSMT4">
                  <p:embed/>
                </p:oleObj>
              </mc:Choice>
              <mc:Fallback>
                <p:oleObj name="Equation" r:id="rId12" imgW="1320480" imgH="241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C86483B-F983-4125-952E-EC8BE322AB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169" y="2762249"/>
                        <a:ext cx="3032125" cy="55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34E8D0E3-8712-4BB1-8168-5A9BA6F2AC39}"/>
              </a:ext>
            </a:extLst>
          </p:cNvPr>
          <p:cNvGrpSpPr/>
          <p:nvPr/>
        </p:nvGrpSpPr>
        <p:grpSpPr>
          <a:xfrm>
            <a:off x="5062538" y="3496352"/>
            <a:ext cx="5418931" cy="527050"/>
            <a:chOff x="5139532" y="3935147"/>
            <a:chExt cx="5418931" cy="52705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50B574F-7C3F-4597-9DF1-74A59DC6CBBD}"/>
                </a:ext>
              </a:extLst>
            </p:cNvPr>
            <p:cNvSpPr txBox="1"/>
            <p:nvPr/>
          </p:nvSpPr>
          <p:spPr>
            <a:xfrm>
              <a:off x="5139532" y="3967840"/>
              <a:ext cx="54189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惯性参考系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中物体移动的速度</a:t>
              </a:r>
              <a:endParaRPr lang="en-US" altLang="zh-CN" sz="2400" b="1" dirty="0"/>
            </a:p>
          </p:txBody>
        </p: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F65F2C79-9E1F-4A72-A235-8BF53AFB64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1794023"/>
                </p:ext>
              </p:extLst>
            </p:nvPr>
          </p:nvGraphicFramePr>
          <p:xfrm>
            <a:off x="9486898" y="3935147"/>
            <a:ext cx="347663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82" name="Equation" r:id="rId14" imgW="152280" imgH="228600" progId="Equation.DSMT4">
                    <p:embed/>
                  </p:oleObj>
                </mc:Choice>
                <mc:Fallback>
                  <p:oleObj name="Equation" r:id="rId14" imgW="152280" imgH="2286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AC1B1E57-0ED7-4529-A060-DADC95E55B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6898" y="3935147"/>
                          <a:ext cx="347663" cy="5270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554A6B-77DD-4EEF-9595-58EA094B2B5B}"/>
              </a:ext>
            </a:extLst>
          </p:cNvPr>
          <p:cNvGrpSpPr/>
          <p:nvPr/>
        </p:nvGrpSpPr>
        <p:grpSpPr>
          <a:xfrm>
            <a:off x="5062538" y="4201880"/>
            <a:ext cx="6424499" cy="461665"/>
            <a:chOff x="5041900" y="4640675"/>
            <a:chExt cx="6424499" cy="46166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C1D198-63F2-48F8-A2A3-C2C411C57E65}"/>
                </a:ext>
              </a:extLst>
            </p:cNvPr>
            <p:cNvSpPr txBox="1"/>
            <p:nvPr/>
          </p:nvSpPr>
          <p:spPr>
            <a:xfrm>
              <a:off x="5041900" y="4640675"/>
              <a:ext cx="642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惯性参考系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相对于惯性参考系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运动的速度</a:t>
              </a:r>
              <a:endParaRPr lang="en-US" altLang="zh-CN" sz="2400" b="1" dirty="0"/>
            </a:p>
          </p:txBody>
        </p:sp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BA4DE201-5BDE-431C-9A1F-34CAE470D7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7299322"/>
                </p:ext>
              </p:extLst>
            </p:nvPr>
          </p:nvGraphicFramePr>
          <p:xfrm>
            <a:off x="11027570" y="4640675"/>
            <a:ext cx="290512" cy="40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83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979D4B4-6BE1-4FC3-BC3F-746CE66B8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7570" y="4640675"/>
                          <a:ext cx="290512" cy="4095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10DE59-C2A7-4F34-9763-4FBF66608F3E}"/>
              </a:ext>
            </a:extLst>
          </p:cNvPr>
          <p:cNvGrpSpPr/>
          <p:nvPr/>
        </p:nvGrpSpPr>
        <p:grpSpPr>
          <a:xfrm>
            <a:off x="5062538" y="4874715"/>
            <a:ext cx="6424499" cy="527050"/>
            <a:chOff x="5041901" y="5346203"/>
            <a:chExt cx="6424499" cy="52705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7B0541D-9C96-4A4F-8A38-89CEB3FA56DD}"/>
                </a:ext>
              </a:extLst>
            </p:cNvPr>
            <p:cNvSpPr txBox="1"/>
            <p:nvPr/>
          </p:nvSpPr>
          <p:spPr>
            <a:xfrm>
              <a:off x="5041901" y="5387626"/>
              <a:ext cx="6424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惯性参考系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中观察到的物体移动的速度</a:t>
              </a:r>
              <a:endParaRPr lang="en-US" altLang="zh-CN" sz="2400" b="1" dirty="0"/>
            </a:p>
          </p:txBody>
        </p:sp>
        <p:graphicFrame>
          <p:nvGraphicFramePr>
            <p:cNvPr id="27" name="对象 26">
              <a:extLst>
                <a:ext uri="{FF2B5EF4-FFF2-40B4-BE49-F238E27FC236}">
                  <a16:creationId xmlns:a16="http://schemas.microsoft.com/office/drawing/2014/main" id="{BEEAB42C-E56C-45F8-88CE-BC769689C0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6829598"/>
                </p:ext>
              </p:extLst>
            </p:nvPr>
          </p:nvGraphicFramePr>
          <p:xfrm>
            <a:off x="10541002" y="5346203"/>
            <a:ext cx="379413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684" name="Equation" r:id="rId17" imgW="164880" imgH="228600" progId="Equation.DSMT4">
                    <p:embed/>
                  </p:oleObj>
                </mc:Choice>
                <mc:Fallback>
                  <p:oleObj name="Equation" r:id="rId17" imgW="164880" imgH="22860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4680A067-77B5-4EEB-ABF3-927247DB11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1002" y="5346203"/>
                          <a:ext cx="379413" cy="5270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09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）电动力学与参考系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CE67FE-3658-4639-B55F-D247582F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20" y="1818471"/>
            <a:ext cx="6007409" cy="40642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0A0DFA9-9DDE-4927-9106-4DA5095C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812" y="2747143"/>
            <a:ext cx="7213971" cy="7048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520ED42-EB42-4FDF-93C5-2EA3CD30E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360" y="3839351"/>
            <a:ext cx="7258423" cy="6794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56FEAF-1CF7-4B0C-8D55-FB65D7A2E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812" y="4983937"/>
            <a:ext cx="7340977" cy="75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）电动力学与参考系</a:t>
            </a:r>
            <a:endParaRPr lang="en-US" altLang="zh-CN" sz="24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EC8274-18D7-4A06-9843-3E6B2C279E4B}"/>
              </a:ext>
            </a:extLst>
          </p:cNvPr>
          <p:cNvGrpSpPr/>
          <p:nvPr/>
        </p:nvGrpSpPr>
        <p:grpSpPr>
          <a:xfrm>
            <a:off x="2323913" y="1792995"/>
            <a:ext cx="7315576" cy="2850442"/>
            <a:chOff x="2316769" y="1978733"/>
            <a:chExt cx="7315576" cy="285044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AABF627-B7D9-4812-BB7A-7A6B3DCEE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4011"/>
            <a:stretch/>
          </p:blipFill>
          <p:spPr>
            <a:xfrm>
              <a:off x="2316769" y="1978733"/>
              <a:ext cx="7315576" cy="2850442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F2FAF1-A49C-4A2C-BB57-071ADCF6E5B8}"/>
                </a:ext>
              </a:extLst>
            </p:cNvPr>
            <p:cNvSpPr/>
            <p:nvPr/>
          </p:nvSpPr>
          <p:spPr>
            <a:xfrm>
              <a:off x="6200775" y="4450556"/>
              <a:ext cx="3328988" cy="378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3B847EE-2275-4478-A93B-0AD0BE9A48AC}"/>
              </a:ext>
            </a:extLst>
          </p:cNvPr>
          <p:cNvGrpSpPr/>
          <p:nvPr/>
        </p:nvGrpSpPr>
        <p:grpSpPr>
          <a:xfrm>
            <a:off x="2431134" y="5177621"/>
            <a:ext cx="5242195" cy="374669"/>
            <a:chOff x="2431134" y="5177621"/>
            <a:chExt cx="5242195" cy="37466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799F891-AFDB-4931-A5A2-68CE7CF1D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31134" y="5177621"/>
              <a:ext cx="4743694" cy="37466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E4B3659-CCF4-4FED-8823-ADFBCB6FC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6252" y="5186352"/>
              <a:ext cx="527077" cy="342918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46C6D10-1764-4CC6-A8B8-36DF88544C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663" t="3279"/>
          <a:stretch/>
        </p:blipFill>
        <p:spPr>
          <a:xfrm>
            <a:off x="2431134" y="5621101"/>
            <a:ext cx="3664866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8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DBEDB8-6950-4AB6-9CFB-9BA06AC9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02" y="1504932"/>
            <a:ext cx="3028203" cy="33480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）相对论的实验基础</a:t>
            </a:r>
            <a:endParaRPr lang="en-US" altLang="zh-CN" sz="24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2E9644-662C-4A31-B281-C99125BB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72" y="1412063"/>
            <a:ext cx="6693244" cy="7048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1E8264F-D868-4BA7-9B73-9B8E80275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272" y="2251859"/>
            <a:ext cx="5162815" cy="368319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E5F62126-78FF-4543-8048-7C57302C3584}"/>
              </a:ext>
            </a:extLst>
          </p:cNvPr>
          <p:cNvGrpSpPr/>
          <p:nvPr/>
        </p:nvGrpSpPr>
        <p:grpSpPr>
          <a:xfrm>
            <a:off x="1879236" y="2755088"/>
            <a:ext cx="8583245" cy="3788635"/>
            <a:chOff x="1834978" y="3099500"/>
            <a:chExt cx="8583245" cy="3788635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F19AF516-F8CD-4F29-83AE-BF47213899ED}"/>
                </a:ext>
              </a:extLst>
            </p:cNvPr>
            <p:cNvGrpSpPr/>
            <p:nvPr/>
          </p:nvGrpSpPr>
          <p:grpSpPr>
            <a:xfrm>
              <a:off x="1834978" y="3099500"/>
              <a:ext cx="7052816" cy="2498475"/>
              <a:chOff x="1834978" y="3099500"/>
              <a:chExt cx="7052816" cy="2498475"/>
            </a:xfrm>
          </p:grpSpPr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2F979A27-A29F-499D-8222-A0E1EAA43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4978" y="3099500"/>
                <a:ext cx="5473981" cy="149867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178A7838-DE36-4850-A217-86FF49D1F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1193" y="4731413"/>
                <a:ext cx="6826601" cy="406421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B48E6FE4-9B14-490B-82B9-B301BA7BC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1193" y="5236007"/>
                <a:ext cx="1149409" cy="330217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AC59812-A23D-4E4B-8FBA-F32C74867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00953" y="5204255"/>
                <a:ext cx="2667137" cy="393720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A9ED8408-8EB2-4766-A63E-8030923B4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8090" y="5191555"/>
                <a:ext cx="2349621" cy="374669"/>
              </a:xfrm>
              <a:prstGeom prst="rect">
                <a:avLst/>
              </a:prstGeom>
            </p:spPr>
          </p:pic>
        </p:grp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CF35200-580D-413D-8C2C-42794AD22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61193" y="5696148"/>
              <a:ext cx="1505027" cy="36196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E1CE3D8-8891-45D2-A3E3-BBCDFC921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566220" y="5727899"/>
              <a:ext cx="4400776" cy="349268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1A1A627D-220F-42C2-9314-ECD3C24DC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61193" y="6156289"/>
              <a:ext cx="4197566" cy="34291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0213F4C-BB8F-4CFE-AD0E-16A65B194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58759" y="6124538"/>
              <a:ext cx="4159464" cy="37466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AF54234-2024-4A7D-AD2F-07A302EF0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107091" y="6532517"/>
              <a:ext cx="2387723" cy="355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85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DBEDB8-6950-4AB6-9CFB-9BA06AC9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90" y="276207"/>
            <a:ext cx="3028203" cy="33480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）相对论的实验基础</a:t>
            </a:r>
            <a:endParaRPr lang="en-US" altLang="zh-CN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256701-6C25-4995-A3E0-C7BF5F53C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4" y="1504932"/>
            <a:ext cx="1562180" cy="3429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2E034E-C22D-40FB-A988-3ACE3725D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692" y="1504932"/>
            <a:ext cx="3943553" cy="685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06365-736F-4374-BC07-5315DE0F4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692" y="2190767"/>
            <a:ext cx="4540483" cy="10859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2E4979-C00B-4EB9-83C0-A6DC38B76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603" y="3962508"/>
            <a:ext cx="2152691" cy="24128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7116BA-A802-458B-BA9D-DDCDF5BFA1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813" y="4237751"/>
            <a:ext cx="5327924" cy="106685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70ED-6A89-4DFF-BEC4-7D81067D5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9221" y="5498971"/>
            <a:ext cx="3054507" cy="4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DBEDB8-6950-4AB6-9CFB-9BA06AC9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790" y="276207"/>
            <a:ext cx="3028203" cy="33480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）相对论的实验基础</a:t>
            </a:r>
            <a:endParaRPr lang="en-US" altLang="zh-CN" sz="24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A2E4979-C00B-4EB9-83C0-A6DC38B7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265" y="3919645"/>
            <a:ext cx="2152691" cy="24128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70ED-6A89-4DFF-BEC4-7D81067D5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40" y="1553394"/>
            <a:ext cx="3054507" cy="4953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5A58FA-D282-47D9-9762-8551443C5C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295" y="2124994"/>
            <a:ext cx="3549832" cy="5461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BF4F71A-061A-4600-9CB5-41371B53F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95" y="2794944"/>
            <a:ext cx="4547437" cy="13545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644EB-4145-4852-AE89-8267506E98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5295" y="4273322"/>
            <a:ext cx="4775445" cy="10085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2AE19E-DDC8-448C-8CE0-9D2EEC81718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762" b="-6762"/>
          <a:stretch/>
        </p:blipFill>
        <p:spPr>
          <a:xfrm>
            <a:off x="2065295" y="5126049"/>
            <a:ext cx="3408409" cy="10717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2B1A28-CC7F-48D9-B8BB-00F59036A5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240"/>
          <a:stretch/>
        </p:blipFill>
        <p:spPr>
          <a:xfrm>
            <a:off x="2093470" y="6109600"/>
            <a:ext cx="3670489" cy="73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0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DBEDB8-6950-4AB6-9CFB-9BA06AC9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38" y="585077"/>
            <a:ext cx="3028203" cy="334808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1220" y="862229"/>
            <a:ext cx="5099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）相对论的实验基础</a:t>
            </a:r>
            <a:endParaRPr lang="en-US" altLang="zh-CN" sz="24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A2B1A28-CC7F-48D9-B8BB-00F59036A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0"/>
          <a:stretch/>
        </p:blipFill>
        <p:spPr>
          <a:xfrm>
            <a:off x="1872014" y="1523312"/>
            <a:ext cx="3670489" cy="7358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161178-6981-4A53-B1F1-6140184BA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676" y="2259118"/>
            <a:ext cx="5753396" cy="77474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420F2E06-5FE3-40BB-842C-55A694AC9EA9}"/>
              </a:ext>
            </a:extLst>
          </p:cNvPr>
          <p:cNvGrpSpPr/>
          <p:nvPr/>
        </p:nvGrpSpPr>
        <p:grpSpPr>
          <a:xfrm>
            <a:off x="1838676" y="3123396"/>
            <a:ext cx="5084230" cy="368319"/>
            <a:chOff x="1838676" y="3123396"/>
            <a:chExt cx="5084230" cy="36831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7AB6068-71E1-45D3-B805-88582AD7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38676" y="3123396"/>
              <a:ext cx="3911801" cy="36831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C402A22C-C2A9-4491-BF91-3ED9EC70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29045" y="3153560"/>
              <a:ext cx="1193861" cy="323867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11430A0B-E0C3-4425-94A9-4D1B44ED2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5833" y="4122388"/>
            <a:ext cx="4578585" cy="9080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04B9C1D-F9D3-4F20-92D0-500B1EF11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8676" y="3603841"/>
            <a:ext cx="3822896" cy="4064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D925F7-BF40-42EC-BDF4-682973EF4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5833" y="5161768"/>
            <a:ext cx="6077262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4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22291</TotalTime>
  <Words>259</Words>
  <Application>Microsoft Office PowerPoint</Application>
  <PresentationFormat>宽屏</PresentationFormat>
  <Paragraphs>22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Arial</vt:lpstr>
      <vt:lpstr>Wingdings</vt:lpstr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1121</cp:revision>
  <cp:lastPrinted>2020-05-12T08:50:43Z</cp:lastPrinted>
  <dcterms:created xsi:type="dcterms:W3CDTF">2020-02-17T08:29:38Z</dcterms:created>
  <dcterms:modified xsi:type="dcterms:W3CDTF">2020-05-28T06:20:30Z</dcterms:modified>
</cp:coreProperties>
</file>