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504" r:id="rId3"/>
    <p:sldId id="583" r:id="rId4"/>
    <p:sldId id="584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</p:sldIdLst>
  <p:sldSz cx="12192000" cy="6858000"/>
  <p:notesSz cx="7102475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Yi" initials="刘" lastIdx="1" clrIdx="0">
    <p:extLst>
      <p:ext uri="{19B8F6BF-5375-455C-9EA6-DF929625EA0E}">
        <p15:presenceInfo xmlns:p15="http://schemas.microsoft.com/office/powerpoint/2012/main" userId="c6692f469169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4" autoAdjust="0"/>
    <p:restoredTop sz="96305" autoAdjust="0"/>
  </p:normalViewPr>
  <p:slideViewPr>
    <p:cSldViewPr snapToGrid="0">
      <p:cViewPr varScale="1">
        <p:scale>
          <a:sx n="89" d="100"/>
          <a:sy n="89" d="100"/>
        </p:scale>
        <p:origin x="52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3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wmf"/><Relationship Id="rId11" Type="http://schemas.openxmlformats.org/officeDocument/2006/relationships/image" Target="../media/image42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4.png"/><Relationship Id="rId9" Type="http://schemas.openxmlformats.org/officeDocument/2006/relationships/image" Target="../media/image45.png"/><Relationship Id="rId1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59.png"/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12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65.png"/><Relationship Id="rId5" Type="http://schemas.openxmlformats.org/officeDocument/2006/relationships/image" Target="../media/image52.png"/><Relationship Id="rId10" Type="http://schemas.openxmlformats.org/officeDocument/2006/relationships/image" Target="../media/image64.png"/><Relationship Id="rId4" Type="http://schemas.openxmlformats.org/officeDocument/2006/relationships/image" Target="../media/image51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8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85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2793207" y="2638810"/>
            <a:ext cx="7358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6.2 </a:t>
            </a:r>
            <a:r>
              <a:rPr lang="zh-CN" altLang="en-US" sz="5400" b="1" dirty="0"/>
              <a:t>相对论的基本原理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）间隔不变性</a:t>
            </a:r>
            <a:endParaRPr lang="en-US" altLang="zh-CN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573870-339B-4847-92B2-1F1612AEBED5}"/>
              </a:ext>
            </a:extLst>
          </p:cNvPr>
          <p:cNvSpPr txBox="1"/>
          <p:nvPr/>
        </p:nvSpPr>
        <p:spPr>
          <a:xfrm>
            <a:off x="1632239" y="1482118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间隔不变性</a:t>
            </a:r>
            <a:endParaRPr lang="en-US" altLang="zh-CN" sz="24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527705E-0B29-405C-9E1A-D8F16B357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767" y="1588231"/>
            <a:ext cx="2743468" cy="260713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15E4577-C73C-4F81-AC8B-0DE1DE72E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847" y="3351362"/>
            <a:ext cx="6439231" cy="609631"/>
          </a:xfrm>
          <a:prstGeom prst="rect">
            <a:avLst/>
          </a:prstGeom>
        </p:spPr>
      </p:pic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3439509-598E-4AFE-9D88-F3F294EF2A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672526"/>
              </p:ext>
            </p:extLst>
          </p:nvPr>
        </p:nvGraphicFramePr>
        <p:xfrm>
          <a:off x="1949450" y="2623501"/>
          <a:ext cx="1571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28" name="Equation" r:id="rId5" imgW="774360" imgH="253800" progId="Equation.DSMT4">
                  <p:embed/>
                </p:oleObj>
              </mc:Choice>
              <mc:Fallback>
                <p:oleObj name="Equation" r:id="rId5" imgW="77436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B03A128-A9A3-450A-ABF8-BBCD0FE9F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2623501"/>
                        <a:ext cx="1571625" cy="517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2AFFC4C-0BE7-490A-9FB6-CCDDF2174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778604"/>
              </p:ext>
            </p:extLst>
          </p:nvPr>
        </p:nvGraphicFramePr>
        <p:xfrm>
          <a:off x="5025231" y="2623500"/>
          <a:ext cx="17002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29" name="Equation" r:id="rId7" imgW="838080" imgH="253800" progId="Equation.DSMT4">
                  <p:embed/>
                </p:oleObj>
              </mc:Choice>
              <mc:Fallback>
                <p:oleObj name="Equation" r:id="rId7" imgW="838080" imgH="253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73439509-598E-4AFE-9D88-F3F294EF2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231" y="2623500"/>
                        <a:ext cx="1700213" cy="517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F09A12A0-1027-476B-8230-327E4AF35051}"/>
              </a:ext>
            </a:extLst>
          </p:cNvPr>
          <p:cNvSpPr/>
          <p:nvPr/>
        </p:nvSpPr>
        <p:spPr>
          <a:xfrm>
            <a:off x="3993356" y="2786063"/>
            <a:ext cx="607219" cy="207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3EDC5D-3D7C-48EA-8EFF-C7CBFF0DCE13}"/>
              </a:ext>
            </a:extLst>
          </p:cNvPr>
          <p:cNvSpPr txBox="1"/>
          <p:nvPr/>
        </p:nvSpPr>
        <p:spPr>
          <a:xfrm>
            <a:off x="1949450" y="2042008"/>
            <a:ext cx="344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一般情况</a:t>
            </a:r>
            <a:endParaRPr lang="en-US" altLang="zh-CN" sz="2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8401C15-E43C-4686-A418-A9EA25B0D9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4847" y="4668432"/>
            <a:ext cx="7150467" cy="558829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2428292-ECDD-41F0-A6D5-2E7A451C8F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106929"/>
              </p:ext>
            </p:extLst>
          </p:nvPr>
        </p:nvGraphicFramePr>
        <p:xfrm>
          <a:off x="1946465" y="4031080"/>
          <a:ext cx="1571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30" name="Equation" r:id="rId10" imgW="774360" imgH="253800" progId="Equation.DSMT4">
                  <p:embed/>
                </p:oleObj>
              </mc:Choice>
              <mc:Fallback>
                <p:oleObj name="Equation" r:id="rId10" imgW="774360" imgH="253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73439509-598E-4AFE-9D88-F3F294EF2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465" y="4031080"/>
                        <a:ext cx="1571625" cy="517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830AD67-DFA0-4775-ACB8-A4CB93FA9E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83410"/>
              </p:ext>
            </p:extLst>
          </p:nvPr>
        </p:nvGraphicFramePr>
        <p:xfrm>
          <a:off x="5022246" y="4031079"/>
          <a:ext cx="17002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31" name="Equation" r:id="rId12" imgW="838080" imgH="253800" progId="Equation.DSMT4">
                  <p:embed/>
                </p:oleObj>
              </mc:Choice>
              <mc:Fallback>
                <p:oleObj name="Equation" r:id="rId12" imgW="838080" imgH="2538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D2AFFC4C-0BE7-490A-9FB6-CCDDF2174A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246" y="4031079"/>
                        <a:ext cx="1700213" cy="517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箭头: 右 24">
            <a:extLst>
              <a:ext uri="{FF2B5EF4-FFF2-40B4-BE49-F238E27FC236}">
                <a16:creationId xmlns:a16="http://schemas.microsoft.com/office/drawing/2014/main" id="{BD799DD9-4F67-4BC6-B2A0-3F99123F4F04}"/>
              </a:ext>
            </a:extLst>
          </p:cNvPr>
          <p:cNvSpPr/>
          <p:nvPr/>
        </p:nvSpPr>
        <p:spPr>
          <a:xfrm>
            <a:off x="3990371" y="4193642"/>
            <a:ext cx="607219" cy="207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5B420D1-0756-4CCF-908D-42E72233AB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4847" y="5495959"/>
            <a:ext cx="977950" cy="3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8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）间隔不变性</a:t>
            </a:r>
            <a:endParaRPr lang="en-US" altLang="zh-CN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573870-339B-4847-92B2-1F1612AEBED5}"/>
              </a:ext>
            </a:extLst>
          </p:cNvPr>
          <p:cNvSpPr txBox="1"/>
          <p:nvPr/>
        </p:nvSpPr>
        <p:spPr>
          <a:xfrm>
            <a:off x="1632239" y="1482118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举例应用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F986EA-BDF1-4670-9924-871E8123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180" y="1323894"/>
            <a:ext cx="3840239" cy="285158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618B176-7D9D-474C-8CA7-FE87449D9A32}"/>
              </a:ext>
            </a:extLst>
          </p:cNvPr>
          <p:cNvGrpSpPr/>
          <p:nvPr/>
        </p:nvGrpSpPr>
        <p:grpSpPr>
          <a:xfrm>
            <a:off x="1101220" y="2002723"/>
            <a:ext cx="7118716" cy="1651085"/>
            <a:chOff x="1236479" y="1996238"/>
            <a:chExt cx="7118716" cy="165108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8E863CE-0361-4F98-B942-CAB0B0541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479" y="1996238"/>
              <a:ext cx="7118716" cy="165108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52E4E1F-CCDC-4221-A20B-CD0C807A3B07}"/>
                </a:ext>
              </a:extLst>
            </p:cNvPr>
            <p:cNvSpPr/>
            <p:nvPr/>
          </p:nvSpPr>
          <p:spPr>
            <a:xfrm>
              <a:off x="1236479" y="1996238"/>
              <a:ext cx="1563871" cy="375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75033E01-F213-4881-97F2-128F99318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08" y="3724735"/>
            <a:ext cx="1600282" cy="4254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BED5BE-2D39-4B0D-8804-D2C78796B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489" y="3724735"/>
            <a:ext cx="2476627" cy="3619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733020-5539-4802-921E-4535B524EF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3720" b="2882"/>
          <a:stretch/>
        </p:blipFill>
        <p:spPr>
          <a:xfrm>
            <a:off x="1376247" y="3753669"/>
            <a:ext cx="1204481" cy="33303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05D31E-FC66-47E4-AF7A-2055825760BB}"/>
              </a:ext>
            </a:extLst>
          </p:cNvPr>
          <p:cNvGrpSpPr/>
          <p:nvPr/>
        </p:nvGrpSpPr>
        <p:grpSpPr>
          <a:xfrm>
            <a:off x="2838408" y="4285293"/>
            <a:ext cx="6382078" cy="533427"/>
            <a:chOff x="2845552" y="4587591"/>
            <a:chExt cx="6382078" cy="53342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84AF9D-581C-4E6D-982B-8E2A276BE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5552" y="4587591"/>
              <a:ext cx="5493032" cy="53342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5151FD6-DD89-467D-BB63-EF0CB878F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38584" y="4619342"/>
              <a:ext cx="889046" cy="469924"/>
            </a:xfrm>
            <a:prstGeom prst="rect">
              <a:avLst/>
            </a:prstGeom>
          </p:spPr>
        </p:pic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7F0CE67C-D340-4902-9E9E-EFC5BED704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6811" y="5141792"/>
            <a:ext cx="1003352" cy="32386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CFFF70E-0608-40DF-84E5-B8A286A048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6810" y="5160843"/>
            <a:ext cx="977950" cy="304816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DBC50C19-F854-4C07-9DDB-59D855BD4ABB}"/>
              </a:ext>
            </a:extLst>
          </p:cNvPr>
          <p:cNvGrpSpPr/>
          <p:nvPr/>
        </p:nvGrpSpPr>
        <p:grpSpPr>
          <a:xfrm>
            <a:off x="4432869" y="4866445"/>
            <a:ext cx="2857247" cy="882695"/>
            <a:chOff x="4363410" y="4929062"/>
            <a:chExt cx="2857247" cy="882695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CCBEFBF-FA9A-4A01-8097-A769346D4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63410" y="5179900"/>
              <a:ext cx="457223" cy="38102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ADAFEFF7-BC2A-4FF2-BB14-BAB32ADD2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87112" y="5278330"/>
              <a:ext cx="260363" cy="260363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B2CFE62B-2B13-4893-B653-6A6A10A8B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13954" y="4929062"/>
              <a:ext cx="2006703" cy="882695"/>
            </a:xfrm>
            <a:prstGeom prst="rect">
              <a:avLst/>
            </a:prstGeom>
          </p:spPr>
        </p:pic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E6243B47-4178-4B58-AF35-9AE34F7875E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83437" y="4925471"/>
            <a:ext cx="4141726" cy="76800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A0A3DBC-7529-4548-9F81-F5B7DF41588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38408" y="5622231"/>
            <a:ext cx="2698889" cy="85094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D47F8647-F35A-4840-A34B-78B6E2B1324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65677" y="5863543"/>
            <a:ext cx="1549480" cy="36831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4193BA2-1AA4-4729-9135-DD2FF6CBF6A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66718" y="6420186"/>
            <a:ext cx="4648439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5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）间隔不变性</a:t>
            </a:r>
            <a:endParaRPr lang="en-US" altLang="zh-CN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573870-339B-4847-92B2-1F1612AEBED5}"/>
              </a:ext>
            </a:extLst>
          </p:cNvPr>
          <p:cNvSpPr txBox="1"/>
          <p:nvPr/>
        </p:nvSpPr>
        <p:spPr>
          <a:xfrm>
            <a:off x="1632239" y="1482118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举例应用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F986EA-BDF1-4670-9924-871E8123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180" y="1323894"/>
            <a:ext cx="3840239" cy="285158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618B176-7D9D-474C-8CA7-FE87449D9A32}"/>
              </a:ext>
            </a:extLst>
          </p:cNvPr>
          <p:cNvGrpSpPr/>
          <p:nvPr/>
        </p:nvGrpSpPr>
        <p:grpSpPr>
          <a:xfrm>
            <a:off x="1101220" y="2002723"/>
            <a:ext cx="7118716" cy="1651085"/>
            <a:chOff x="1236479" y="1996238"/>
            <a:chExt cx="7118716" cy="165108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8E863CE-0361-4F98-B942-CAB0B0541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479" y="1996238"/>
              <a:ext cx="7118716" cy="165108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52E4E1F-CCDC-4221-A20B-CD0C807A3B07}"/>
                </a:ext>
              </a:extLst>
            </p:cNvPr>
            <p:cNvSpPr/>
            <p:nvPr/>
          </p:nvSpPr>
          <p:spPr>
            <a:xfrm>
              <a:off x="1236479" y="1996238"/>
              <a:ext cx="1563871" cy="375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91733020-5539-4802-921E-4535B524EF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720" b="2882"/>
          <a:stretch/>
        </p:blipFill>
        <p:spPr>
          <a:xfrm>
            <a:off x="1376247" y="3753669"/>
            <a:ext cx="1204481" cy="33303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05D31E-FC66-47E4-AF7A-2055825760BB}"/>
              </a:ext>
            </a:extLst>
          </p:cNvPr>
          <p:cNvGrpSpPr/>
          <p:nvPr/>
        </p:nvGrpSpPr>
        <p:grpSpPr>
          <a:xfrm>
            <a:off x="2674638" y="3705615"/>
            <a:ext cx="6382078" cy="533427"/>
            <a:chOff x="2845552" y="4587591"/>
            <a:chExt cx="6382078" cy="53342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84AF9D-581C-4E6D-982B-8E2A276BE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5552" y="4587591"/>
              <a:ext cx="5493032" cy="53342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5151FD6-DD89-467D-BB63-EF0CB878F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8584" y="4619342"/>
              <a:ext cx="889046" cy="469924"/>
            </a:xfrm>
            <a:prstGeom prst="rect">
              <a:avLst/>
            </a:prstGeom>
          </p:spPr>
        </p:pic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7F0CE67C-D340-4902-9E9E-EFC5BED70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091" y="4207290"/>
            <a:ext cx="1003352" cy="32386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4193BA2-1AA4-4729-9135-DD2FF6CBF6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9575" y="4239042"/>
            <a:ext cx="4648439" cy="4191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F436380-6F23-4797-A484-636E41150F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1954" y="4772469"/>
            <a:ext cx="1085906" cy="3365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F8F2FF-E804-4D17-AFA2-D1DFE47C03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8908" y="4734364"/>
            <a:ext cx="1409772" cy="412771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6F489BDF-B11F-4276-A3C7-F3EC9E6B799A}"/>
              </a:ext>
            </a:extLst>
          </p:cNvPr>
          <p:cNvSpPr/>
          <p:nvPr/>
        </p:nvSpPr>
        <p:spPr>
          <a:xfrm>
            <a:off x="3921678" y="4837388"/>
            <a:ext cx="335756" cy="20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FCE7F46-73E5-44A3-ABE5-52855ABF48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4547" y="5303585"/>
            <a:ext cx="1676486" cy="138437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347DFE1-9411-4593-8CFF-E36A82DF64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6721" y="5429727"/>
            <a:ext cx="1600282" cy="42547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9ABCC17-DA07-469A-9936-68FC2AFE7D3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9522"/>
          <a:stretch/>
        </p:blipFill>
        <p:spPr>
          <a:xfrm>
            <a:off x="2640517" y="5921360"/>
            <a:ext cx="1676486" cy="768002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id="{73A54206-5BB7-496A-8A8F-4AAAC85A5300}"/>
              </a:ext>
            </a:extLst>
          </p:cNvPr>
          <p:cNvSpPr/>
          <p:nvPr/>
        </p:nvSpPr>
        <p:spPr>
          <a:xfrm>
            <a:off x="4607311" y="5921396"/>
            <a:ext cx="335756" cy="20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34BF1CF2-83E6-42A8-9715-5C0B6B5901DB}"/>
              </a:ext>
            </a:extLst>
          </p:cNvPr>
          <p:cNvSpPr/>
          <p:nvPr/>
        </p:nvSpPr>
        <p:spPr>
          <a:xfrm>
            <a:off x="2444443" y="5494650"/>
            <a:ext cx="272278" cy="101194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7E58D38-18F4-462F-8508-52CDFD3FB7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0222" y="5794729"/>
            <a:ext cx="4807197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8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）洛伦兹变换</a:t>
            </a:r>
            <a:endParaRPr lang="en-US" altLang="zh-CN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FCDD7D-CE2D-4A3F-B536-A8906BE0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49" y="1458083"/>
            <a:ext cx="7093315" cy="13843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BC5A7A-9716-4632-922E-A2549106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06" y="3162246"/>
            <a:ext cx="2425825" cy="2076557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CF1AB63E-0165-4799-89C8-08D2689967CE}"/>
              </a:ext>
            </a:extLst>
          </p:cNvPr>
          <p:cNvGrpSpPr/>
          <p:nvPr/>
        </p:nvGrpSpPr>
        <p:grpSpPr>
          <a:xfrm>
            <a:off x="4399570" y="3317011"/>
            <a:ext cx="7264773" cy="698536"/>
            <a:chOff x="4399570" y="3317011"/>
            <a:chExt cx="7264773" cy="698536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8C7C9E3-1860-4347-8B82-53E701DF8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9570" y="3317011"/>
              <a:ext cx="7264773" cy="698536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93FC12D-4F11-4385-9F76-DAC4847E7FB8}"/>
                </a:ext>
              </a:extLst>
            </p:cNvPr>
            <p:cNvSpPr/>
            <p:nvPr/>
          </p:nvSpPr>
          <p:spPr>
            <a:xfrm>
              <a:off x="7915275" y="3666279"/>
              <a:ext cx="2786063" cy="3492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BAE702AE-5172-4022-B3C6-E2D7694548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246"/>
          <a:stretch/>
        </p:blipFill>
        <p:spPr>
          <a:xfrm>
            <a:off x="1799249" y="5300663"/>
            <a:ext cx="7690245" cy="5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9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）洛伦兹变换</a:t>
            </a:r>
            <a:endParaRPr lang="en-US" altLang="zh-CN" sz="2400" b="1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AE702AE-5172-4022-B3C6-E2D769454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6"/>
          <a:stretch/>
        </p:blipFill>
        <p:spPr>
          <a:xfrm>
            <a:off x="1656375" y="1493043"/>
            <a:ext cx="7690245" cy="55957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BDFAEA8-ECBB-4909-8A10-91BA3F2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75" y="2561507"/>
            <a:ext cx="2381372" cy="160663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7A0FCD6-B164-45A5-81A6-3B848F13D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197" y="2221765"/>
            <a:ext cx="1670136" cy="6794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5A5CD92-9B44-4E7C-8ECD-2D54E560D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197" y="2887079"/>
            <a:ext cx="1727289" cy="6286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5F6603-56C7-4F0F-A927-37E99C543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491" y="3605441"/>
            <a:ext cx="1092256" cy="368319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06AA8B08-E1D8-4940-9071-2EF9FCAE6838}"/>
              </a:ext>
            </a:extLst>
          </p:cNvPr>
          <p:cNvSpPr/>
          <p:nvPr/>
        </p:nvSpPr>
        <p:spPr>
          <a:xfrm>
            <a:off x="4537450" y="3086100"/>
            <a:ext cx="414337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315DCBB-3D45-4612-A1D6-D0D76C289216}"/>
              </a:ext>
            </a:extLst>
          </p:cNvPr>
          <p:cNvGrpSpPr/>
          <p:nvPr/>
        </p:nvGrpSpPr>
        <p:grpSpPr>
          <a:xfrm>
            <a:off x="1838155" y="4385126"/>
            <a:ext cx="3613336" cy="448328"/>
            <a:chOff x="1838155" y="4385126"/>
            <a:chExt cx="3613336" cy="44832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272339C-2CC8-474D-9AFD-C537E5591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69654"/>
            <a:stretch/>
          </p:blipFill>
          <p:spPr>
            <a:xfrm>
              <a:off x="1838155" y="4395001"/>
              <a:ext cx="1262233" cy="39372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46AE74A-8432-4681-ABCD-62CC531CDF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4304" b="-13869"/>
            <a:stretch/>
          </p:blipFill>
          <p:spPr>
            <a:xfrm>
              <a:off x="3134847" y="4385126"/>
              <a:ext cx="2316644" cy="448328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DA100E2A-5D12-4565-90DB-4C0BE1CFD9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8308" y="4933135"/>
            <a:ext cx="2057506" cy="4318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8A0078-BA3C-48F1-84DE-CFD2188DD5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1497" y="4742625"/>
            <a:ext cx="1314518" cy="8128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634DCE-24BD-406E-9CE2-27457E8DC6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5325" y="3651956"/>
            <a:ext cx="2692538" cy="12954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ADADEAF-C552-4D19-B264-BB8DCFEF49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5506" y="5087998"/>
            <a:ext cx="2432175" cy="1295467"/>
          </a:xfrm>
          <a:prstGeom prst="rect">
            <a:avLst/>
          </a:prstGeom>
        </p:spPr>
      </p:pic>
      <p:sp>
        <p:nvSpPr>
          <p:cNvPr id="25" name="箭头: 右 24">
            <a:extLst>
              <a:ext uri="{FF2B5EF4-FFF2-40B4-BE49-F238E27FC236}">
                <a16:creationId xmlns:a16="http://schemas.microsoft.com/office/drawing/2014/main" id="{27824CA8-D43F-410E-9DE7-7C54EB0F684D}"/>
              </a:ext>
            </a:extLst>
          </p:cNvPr>
          <p:cNvSpPr/>
          <p:nvPr/>
        </p:nvSpPr>
        <p:spPr>
          <a:xfrm>
            <a:off x="7266105" y="4805385"/>
            <a:ext cx="414337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89D2865-B136-4F5E-8953-E42FE202654E}"/>
              </a:ext>
            </a:extLst>
          </p:cNvPr>
          <p:cNvSpPr/>
          <p:nvPr/>
        </p:nvSpPr>
        <p:spPr>
          <a:xfrm>
            <a:off x="7865269" y="3864769"/>
            <a:ext cx="265263" cy="20645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6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）洛伦兹变换</a:t>
            </a:r>
            <a:endParaRPr lang="en-US" altLang="zh-CN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242951-0750-4DF4-A100-F3B20B6FC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545" y="1320691"/>
            <a:ext cx="2203563" cy="421661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407A9B8-D595-43C2-9372-6FED444C7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62" y="1352443"/>
            <a:ext cx="2425825" cy="207655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63404A0-1C68-47B5-B425-5D4923DC7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356" y="3523368"/>
            <a:ext cx="2692538" cy="129546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E9AEAC8-0BA6-4C48-9693-549635491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537" y="4959410"/>
            <a:ext cx="2432175" cy="1295467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573CC350-5355-4CDA-932F-6D639634AD9D}"/>
              </a:ext>
            </a:extLst>
          </p:cNvPr>
          <p:cNvSpPr/>
          <p:nvPr/>
        </p:nvSpPr>
        <p:spPr>
          <a:xfrm>
            <a:off x="4951530" y="3286125"/>
            <a:ext cx="414337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E00322C-B20D-477C-A1BE-17A246378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8545" y="5833836"/>
            <a:ext cx="2349621" cy="3238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EE8FDCE-A5CB-4951-8CBB-3B7676C652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9036" y="1225441"/>
            <a:ext cx="2260716" cy="42356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6B50178-9273-4866-90A5-99EF760EDD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7245" y="5841686"/>
            <a:ext cx="2654436" cy="3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）洛伦兹变换应用举例</a:t>
            </a:r>
            <a:endParaRPr lang="en-US" altLang="zh-CN" sz="2400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BE60270-854B-4DA2-954F-4FD9D52536E9}"/>
              </a:ext>
            </a:extLst>
          </p:cNvPr>
          <p:cNvGrpSpPr/>
          <p:nvPr/>
        </p:nvGrpSpPr>
        <p:grpSpPr>
          <a:xfrm>
            <a:off x="1101220" y="1323894"/>
            <a:ext cx="6921856" cy="1327218"/>
            <a:chOff x="770553" y="1558097"/>
            <a:chExt cx="6921856" cy="132721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42BC65B-5BDE-49DE-92D1-26A9E522A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553" y="1558097"/>
              <a:ext cx="6921856" cy="1327218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4F5910E-09D3-4CE0-A0F2-861E8FDF8019}"/>
                </a:ext>
              </a:extLst>
            </p:cNvPr>
            <p:cNvSpPr/>
            <p:nvPr/>
          </p:nvSpPr>
          <p:spPr>
            <a:xfrm>
              <a:off x="770553" y="1621631"/>
              <a:ext cx="1522591" cy="321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3C437C0-6876-4F60-8095-77120486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696" y="1439197"/>
            <a:ext cx="3212381" cy="320655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6239F42-15E4-456B-91F4-8D56475D563F}"/>
              </a:ext>
            </a:extLst>
          </p:cNvPr>
          <p:cNvGrpSpPr/>
          <p:nvPr/>
        </p:nvGrpSpPr>
        <p:grpSpPr>
          <a:xfrm>
            <a:off x="1318358" y="2933777"/>
            <a:ext cx="5741338" cy="357999"/>
            <a:chOff x="1325502" y="3226584"/>
            <a:chExt cx="5741338" cy="35799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0CE27F5-3B4A-467A-92EF-108651A16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5502" y="3273417"/>
              <a:ext cx="2368672" cy="31116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EF0BAB3-3EC2-4BE2-8D0D-F575DCBFD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9269" y="3226584"/>
              <a:ext cx="3327571" cy="336567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7BCE0B8-50A4-4046-A5E4-0CE0D2C62981}"/>
              </a:ext>
            </a:extLst>
          </p:cNvPr>
          <p:cNvGrpSpPr/>
          <p:nvPr/>
        </p:nvGrpSpPr>
        <p:grpSpPr>
          <a:xfrm>
            <a:off x="1318358" y="3372787"/>
            <a:ext cx="4170490" cy="355618"/>
            <a:chOff x="1325502" y="3872701"/>
            <a:chExt cx="4170490" cy="355618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8154230-EF70-4C3A-89F5-8C4FF5D4C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5502" y="3872701"/>
              <a:ext cx="1612983" cy="35561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51BB679-77F3-4D81-A05E-0F191F56C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66957" y="3894927"/>
              <a:ext cx="2629035" cy="311166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7A84548A-73D3-4123-8A39-93419DC9BC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3728" y="3728405"/>
            <a:ext cx="3399728" cy="12043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AE9DB11-F983-4095-A6FA-42D4DC374C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9738" y="3847350"/>
            <a:ext cx="965250" cy="7874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F9391C-674F-43ED-AA08-7200992357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3728" y="4932715"/>
            <a:ext cx="3557017" cy="1340807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E5B743-B37A-4D60-A880-D45F03FE0B26}"/>
              </a:ext>
            </a:extLst>
          </p:cNvPr>
          <p:cNvGrpSpPr/>
          <p:nvPr/>
        </p:nvGrpSpPr>
        <p:grpSpPr>
          <a:xfrm>
            <a:off x="1356042" y="6345145"/>
            <a:ext cx="6482514" cy="330217"/>
            <a:chOff x="1356042" y="6345145"/>
            <a:chExt cx="6482514" cy="330217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CD4FB90F-139F-463F-AA28-AA2A7544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56042" y="6345145"/>
              <a:ext cx="3632387" cy="330217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952AB49-B25F-4986-BB76-ED993A6DB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36457" y="6368164"/>
              <a:ext cx="2902099" cy="298465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2CA3897-2076-41D1-AAAF-1E895F6EC9E4}"/>
              </a:ext>
            </a:extLst>
          </p:cNvPr>
          <p:cNvGrpSpPr/>
          <p:nvPr/>
        </p:nvGrpSpPr>
        <p:grpSpPr>
          <a:xfrm>
            <a:off x="6826746" y="4904184"/>
            <a:ext cx="5203331" cy="1194586"/>
            <a:chOff x="6362400" y="4802941"/>
            <a:chExt cx="5829600" cy="1338365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DC671C9E-D84C-4940-ABFE-CDF302F91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87506" y="4802941"/>
              <a:ext cx="4394426" cy="698536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23CEBAA7-8FFB-4569-B678-44DF7A400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62400" y="5474522"/>
              <a:ext cx="5829600" cy="666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94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）洛伦兹变换应用举例</a:t>
            </a:r>
            <a:endParaRPr lang="en-US" altLang="zh-CN" sz="2400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BE60270-854B-4DA2-954F-4FD9D52536E9}"/>
              </a:ext>
            </a:extLst>
          </p:cNvPr>
          <p:cNvGrpSpPr/>
          <p:nvPr/>
        </p:nvGrpSpPr>
        <p:grpSpPr>
          <a:xfrm>
            <a:off x="1101220" y="1323894"/>
            <a:ext cx="6921856" cy="1327218"/>
            <a:chOff x="770553" y="1558097"/>
            <a:chExt cx="6921856" cy="132721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42BC65B-5BDE-49DE-92D1-26A9E522A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553" y="1558097"/>
              <a:ext cx="6921856" cy="1327218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4F5910E-09D3-4CE0-A0F2-861E8FDF8019}"/>
                </a:ext>
              </a:extLst>
            </p:cNvPr>
            <p:cNvSpPr/>
            <p:nvPr/>
          </p:nvSpPr>
          <p:spPr>
            <a:xfrm>
              <a:off x="770553" y="1621631"/>
              <a:ext cx="1522591" cy="321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3C437C0-6876-4F60-8095-77120486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696" y="1439197"/>
            <a:ext cx="3212381" cy="32065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EB6779-8F37-47B3-B2DC-345808007F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3" b="-1"/>
          <a:stretch/>
        </p:blipFill>
        <p:spPr>
          <a:xfrm>
            <a:off x="1246844" y="3753022"/>
            <a:ext cx="5340624" cy="1281179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7EE19DC4-BB6C-4B33-AE15-A7FDF36F30A9}"/>
              </a:ext>
            </a:extLst>
          </p:cNvPr>
          <p:cNvGrpSpPr/>
          <p:nvPr/>
        </p:nvGrpSpPr>
        <p:grpSpPr>
          <a:xfrm>
            <a:off x="1412924" y="2887655"/>
            <a:ext cx="4219299" cy="754858"/>
            <a:chOff x="859908" y="2851966"/>
            <a:chExt cx="4219299" cy="75485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B02EE91-C071-4409-B4DF-9AEC15B41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6832" y="2851966"/>
              <a:ext cx="990624" cy="41276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0FD5A2B-465D-4C9F-9DFC-5B4361A49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6831" y="3295658"/>
              <a:ext cx="1000905" cy="30397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665B09C-A872-4A01-AB52-24636C8D1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78906" y="2853824"/>
              <a:ext cx="1400301" cy="36886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FAB6342-09C9-4F46-AF4B-B385126E9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71699" y="3301229"/>
              <a:ext cx="1178844" cy="303978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253FC34-5F6F-4620-A08C-0184E3ED3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9908" y="2898547"/>
              <a:ext cx="241312" cy="279414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78F36E3-F8DB-4402-97E9-B0C8091DE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5508" y="3295658"/>
              <a:ext cx="254013" cy="311166"/>
            </a:xfrm>
            <a:prstGeom prst="rect">
              <a:avLst/>
            </a:prstGeom>
          </p:spPr>
        </p:pic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AFAF3FC6-A9D2-45B2-9C59-27A4B7E53F6B}"/>
                </a:ext>
              </a:extLst>
            </p:cNvPr>
            <p:cNvSpPr/>
            <p:nvPr/>
          </p:nvSpPr>
          <p:spPr>
            <a:xfrm>
              <a:off x="2878931" y="2966636"/>
              <a:ext cx="373936" cy="1461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B84A93F1-5F47-459A-B7D7-AC1DD03C3783}"/>
                </a:ext>
              </a:extLst>
            </p:cNvPr>
            <p:cNvSpPr/>
            <p:nvPr/>
          </p:nvSpPr>
          <p:spPr>
            <a:xfrm>
              <a:off x="2874242" y="3374964"/>
              <a:ext cx="373936" cy="1461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74684D-FA9B-48AC-9E85-C63D82695842}"/>
              </a:ext>
            </a:extLst>
          </p:cNvPr>
          <p:cNvGrpSpPr/>
          <p:nvPr/>
        </p:nvGrpSpPr>
        <p:grpSpPr>
          <a:xfrm>
            <a:off x="1378610" y="5046948"/>
            <a:ext cx="6871053" cy="989784"/>
            <a:chOff x="1378610" y="5390806"/>
            <a:chExt cx="6871053" cy="989784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AD730FFA-86DA-45A7-9F69-F4E43E8837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5075"/>
            <a:stretch/>
          </p:blipFill>
          <p:spPr>
            <a:xfrm>
              <a:off x="1378610" y="5390806"/>
              <a:ext cx="6871053" cy="934347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B0A02D3-06D5-48E0-9ABA-F3B16A56CD4A}"/>
                </a:ext>
              </a:extLst>
            </p:cNvPr>
            <p:cNvSpPr/>
            <p:nvPr/>
          </p:nvSpPr>
          <p:spPr>
            <a:xfrm>
              <a:off x="4100513" y="6015038"/>
              <a:ext cx="4149150" cy="3655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C49682E-F37A-4536-92BD-116A9524C88A}"/>
              </a:ext>
            </a:extLst>
          </p:cNvPr>
          <p:cNvGrpSpPr/>
          <p:nvPr/>
        </p:nvGrpSpPr>
        <p:grpSpPr>
          <a:xfrm>
            <a:off x="499702" y="6136111"/>
            <a:ext cx="8594554" cy="379840"/>
            <a:chOff x="499702" y="6136111"/>
            <a:chExt cx="8594554" cy="37984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21F1A00-93F2-482C-953A-5D7AA333CE38}"/>
                </a:ext>
              </a:extLst>
            </p:cNvPr>
            <p:cNvGrpSpPr/>
            <p:nvPr/>
          </p:nvGrpSpPr>
          <p:grpSpPr>
            <a:xfrm>
              <a:off x="499702" y="6136111"/>
              <a:ext cx="4314434" cy="365552"/>
              <a:chOff x="1378610" y="6024898"/>
              <a:chExt cx="4314434" cy="365552"/>
            </a:xfrm>
          </p:grpSpPr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CDF25186-1555-4875-84EB-67C531F2C9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b="47669"/>
              <a:stretch/>
            </p:blipFill>
            <p:spPr>
              <a:xfrm>
                <a:off x="1412924" y="6024898"/>
                <a:ext cx="4280120" cy="365552"/>
              </a:xfrm>
              <a:prstGeom prst="rect">
                <a:avLst/>
              </a:prstGeom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4B0C41F-FB42-41DE-89E0-149653420AE8}"/>
                  </a:ext>
                </a:extLst>
              </p:cNvPr>
              <p:cNvSpPr/>
              <p:nvPr/>
            </p:nvSpPr>
            <p:spPr>
              <a:xfrm>
                <a:off x="1378610" y="6052697"/>
                <a:ext cx="885959" cy="321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A2C4D34C-1BE9-494F-988B-A58F27BA1F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50856"/>
            <a:stretch/>
          </p:blipFill>
          <p:spPr>
            <a:xfrm>
              <a:off x="4814136" y="6172662"/>
              <a:ext cx="4280120" cy="343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）相对论的基本原理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50A919-B589-4A4A-9C9D-742CBEDD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52" y="1876345"/>
            <a:ext cx="7423532" cy="31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7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）伽利略坐标变换与经典时空观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97E17C-9EB5-466F-9795-D55C6D705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76" y="2102007"/>
            <a:ext cx="7226671" cy="71123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D7FE710-FFA3-41BE-9F54-01A4C27FDDB9}"/>
              </a:ext>
            </a:extLst>
          </p:cNvPr>
          <p:cNvSpPr/>
          <p:nvPr/>
        </p:nvSpPr>
        <p:spPr>
          <a:xfrm>
            <a:off x="5915025" y="2579070"/>
            <a:ext cx="3337110" cy="234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CE9B37-15FA-468D-A207-79DAD7A87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64" y="3176843"/>
            <a:ext cx="1644735" cy="20511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45E9F8-D505-437F-94E1-9BBEAA630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-12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7196" y="2604664"/>
            <a:ext cx="4049803" cy="28801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ABF4FB-B402-4F82-8FFA-4FA6C2B28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286" y="3126644"/>
            <a:ext cx="1441524" cy="2044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4573870-339B-4847-92B2-1F1612AEBED5}"/>
              </a:ext>
            </a:extLst>
          </p:cNvPr>
          <p:cNvSpPr txBox="1"/>
          <p:nvPr/>
        </p:nvSpPr>
        <p:spPr>
          <a:xfrm>
            <a:off x="1632239" y="1482118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伽利略坐标变换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1205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）伽利略坐标变换与经典时空观</a:t>
            </a:r>
            <a:endParaRPr lang="en-US" altLang="zh-CN" sz="2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7FE710-FFA3-41BE-9F54-01A4C27FDDB9}"/>
              </a:ext>
            </a:extLst>
          </p:cNvPr>
          <p:cNvSpPr/>
          <p:nvPr/>
        </p:nvSpPr>
        <p:spPr>
          <a:xfrm>
            <a:off x="5915025" y="2579070"/>
            <a:ext cx="3337110" cy="234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CE9B37-15FA-468D-A207-79DAD7A87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64" y="3176843"/>
            <a:ext cx="1644735" cy="20511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ABF4FB-B402-4F82-8FFA-4FA6C2B28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799" y="3120294"/>
            <a:ext cx="1441524" cy="2044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4573870-339B-4847-92B2-1F1612AEBED5}"/>
              </a:ext>
            </a:extLst>
          </p:cNvPr>
          <p:cNvSpPr txBox="1"/>
          <p:nvPr/>
        </p:nvSpPr>
        <p:spPr>
          <a:xfrm>
            <a:off x="1632239" y="1482118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伽利略坐标变换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46134A-07E7-439F-9404-B11587221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821" y="3155719"/>
            <a:ext cx="1485976" cy="20384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88D038-346B-4FEE-90FC-C4747B165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6945" y="3152046"/>
            <a:ext cx="1536779" cy="2013053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1139D787-D74F-4CF6-878A-34E0131F2D89}"/>
              </a:ext>
            </a:extLst>
          </p:cNvPr>
          <p:cNvSpPr/>
          <p:nvPr/>
        </p:nvSpPr>
        <p:spPr>
          <a:xfrm>
            <a:off x="6073913" y="3987122"/>
            <a:ext cx="464654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79A9379-9356-4760-8304-E60C0506B964}"/>
              </a:ext>
            </a:extLst>
          </p:cNvPr>
          <p:cNvGrpSpPr/>
          <p:nvPr/>
        </p:nvGrpSpPr>
        <p:grpSpPr>
          <a:xfrm>
            <a:off x="2089188" y="2128239"/>
            <a:ext cx="4563221" cy="461665"/>
            <a:chOff x="2089188" y="2128239"/>
            <a:chExt cx="4563221" cy="46166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39AD448-D4BE-48FB-A194-A45D02036C13}"/>
                </a:ext>
              </a:extLst>
            </p:cNvPr>
            <p:cNvSpPr txBox="1"/>
            <p:nvPr/>
          </p:nvSpPr>
          <p:spPr>
            <a:xfrm>
              <a:off x="2089188" y="2128239"/>
              <a:ext cx="4563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一般情况，两坐标系相对速度</a:t>
              </a:r>
              <a:endParaRPr lang="en-US" altLang="zh-CN" sz="2400" b="1" dirty="0"/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F691F89F-BA1B-4C66-BDCC-7DB1136082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5324171"/>
                </p:ext>
              </p:extLst>
            </p:nvPr>
          </p:nvGraphicFramePr>
          <p:xfrm>
            <a:off x="6248055" y="2150325"/>
            <a:ext cx="290512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45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2979D4B4-6BE1-4FC3-BC3F-746CE66B83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055" y="2150325"/>
                          <a:ext cx="290512" cy="4095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0153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）伽利略坐标变换与经典时空观</a:t>
            </a:r>
            <a:endParaRPr lang="en-US" altLang="zh-CN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573870-339B-4847-92B2-1F1612AEBED5}"/>
              </a:ext>
            </a:extLst>
          </p:cNvPr>
          <p:cNvSpPr txBox="1"/>
          <p:nvPr/>
        </p:nvSpPr>
        <p:spPr>
          <a:xfrm>
            <a:off x="1632239" y="1482118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经典时空观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2CF68A-DF89-4A08-9DCA-D678571AA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072" y="2102007"/>
            <a:ext cx="6934556" cy="13970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7A03030-51B0-41FB-BB4A-D5DFDEF773F9}"/>
              </a:ext>
            </a:extLst>
          </p:cNvPr>
          <p:cNvSpPr/>
          <p:nvPr/>
        </p:nvSpPr>
        <p:spPr>
          <a:xfrm>
            <a:off x="1947862" y="3873431"/>
            <a:ext cx="8974931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</a:rPr>
              <a:t>绝对时空观认为时间和空间是两个独立的观念，彼此之间没有联系，分别具有绝对性。绝对时空观认为时间与空间的度量与惯性参照系的运动状态无关，同一物体在不同惯性参照系中观察到的运动学量（如坐标、速度）可通过伽利略变换而互相联系。这就是力学相对性原理：一切力学规律在伽利略变换下是不变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13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）伽利略坐标变换与经典时空观</a:t>
            </a:r>
            <a:endParaRPr lang="en-US" altLang="zh-CN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573870-339B-4847-92B2-1F1612AEBED5}"/>
              </a:ext>
            </a:extLst>
          </p:cNvPr>
          <p:cNvSpPr txBox="1"/>
          <p:nvPr/>
        </p:nvSpPr>
        <p:spPr>
          <a:xfrm>
            <a:off x="1632239" y="1482118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经典时空观与光速不变性的矛盾举例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C67699-5D93-457A-961B-4CFDAD99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81" y="2075396"/>
            <a:ext cx="7131417" cy="971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522957-91B8-4955-8DB0-2D9F79A8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977" y="1152900"/>
            <a:ext cx="3372023" cy="3204452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84B0E051-3F01-4531-92B0-95AAE80FD4A8}"/>
              </a:ext>
            </a:extLst>
          </p:cNvPr>
          <p:cNvGrpSpPr/>
          <p:nvPr/>
        </p:nvGrpSpPr>
        <p:grpSpPr>
          <a:xfrm>
            <a:off x="1186681" y="3257541"/>
            <a:ext cx="7606897" cy="816496"/>
            <a:chOff x="1186681" y="3257541"/>
            <a:chExt cx="7606897" cy="8164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AEFFD10-0455-44A9-868E-554427871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6681" y="3257541"/>
              <a:ext cx="6604339" cy="342918"/>
            </a:xfrm>
            <a:prstGeom prst="rect">
              <a:avLst/>
            </a:prstGeom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0549E87-23DD-4CDC-94A8-A7D6485A2E23}"/>
                </a:ext>
              </a:extLst>
            </p:cNvPr>
            <p:cNvGrpSpPr/>
            <p:nvPr/>
          </p:nvGrpSpPr>
          <p:grpSpPr>
            <a:xfrm>
              <a:off x="1186681" y="3737920"/>
              <a:ext cx="7606897" cy="336117"/>
              <a:chOff x="1765324" y="3804861"/>
              <a:chExt cx="7606897" cy="336117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19623048-1C11-4FAC-94CC-C63AC634F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5324" y="3817111"/>
                <a:ext cx="4242018" cy="323867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A487C979-983E-442D-83CA-B971CE8D6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0198" y="3804861"/>
                <a:ext cx="3372023" cy="317516"/>
              </a:xfrm>
              <a:prstGeom prst="rect">
                <a:avLst/>
              </a:prstGeom>
            </p:spPr>
          </p:pic>
        </p:grp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AB8BE85C-1643-403E-9B1B-4DA32A5763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2088"/>
          <a:stretch/>
        </p:blipFill>
        <p:spPr>
          <a:xfrm>
            <a:off x="5219138" y="4873731"/>
            <a:ext cx="5937555" cy="312632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C1CD2533-CEE9-458F-80F2-595E65573DE3}"/>
              </a:ext>
            </a:extLst>
          </p:cNvPr>
          <p:cNvGrpSpPr/>
          <p:nvPr/>
        </p:nvGrpSpPr>
        <p:grpSpPr>
          <a:xfrm>
            <a:off x="1186681" y="4409793"/>
            <a:ext cx="8495944" cy="1277255"/>
            <a:chOff x="1186681" y="4409793"/>
            <a:chExt cx="8495944" cy="127725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C159AAC-CDED-491E-8DE9-FF22FE4F961A}"/>
                </a:ext>
              </a:extLst>
            </p:cNvPr>
            <p:cNvGrpSpPr/>
            <p:nvPr/>
          </p:nvGrpSpPr>
          <p:grpSpPr>
            <a:xfrm>
              <a:off x="1186681" y="4409793"/>
              <a:ext cx="8495944" cy="834256"/>
              <a:chOff x="1186681" y="4409793"/>
              <a:chExt cx="8495944" cy="83425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56A3760-3015-4F80-8141-DA5ADFFBA4D7}"/>
                  </a:ext>
                </a:extLst>
              </p:cNvPr>
              <p:cNvGrpSpPr/>
              <p:nvPr/>
            </p:nvGrpSpPr>
            <p:grpSpPr>
              <a:xfrm>
                <a:off x="1186681" y="4409793"/>
                <a:ext cx="8495944" cy="336567"/>
                <a:chOff x="1124446" y="4411280"/>
                <a:chExt cx="8495944" cy="336567"/>
              </a:xfrm>
            </p:grpSpPr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FAE6B120-0608-4DD7-9BEC-C49F5C36B7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24446" y="4411280"/>
                  <a:ext cx="4254719" cy="336567"/>
                </a:xfrm>
                <a:prstGeom prst="rect">
                  <a:avLst/>
                </a:prstGeom>
              </p:spPr>
            </p:pic>
            <p:pic>
              <p:nvPicPr>
                <p:cNvPr id="12" name="图片 11">
                  <a:extLst>
                    <a:ext uri="{FF2B5EF4-FFF2-40B4-BE49-F238E27FC236}">
                      <a16:creationId xmlns:a16="http://schemas.microsoft.com/office/drawing/2014/main" id="{C140564B-0C52-408F-A279-CE94B4D986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2971" y="4416525"/>
                  <a:ext cx="4267419" cy="311166"/>
                </a:xfrm>
                <a:prstGeom prst="rect">
                  <a:avLst/>
                </a:prstGeom>
              </p:spPr>
            </p:pic>
          </p:grp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8E9F6A48-044E-4247-A6DE-3AF858D902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86681" y="4920182"/>
                <a:ext cx="4032457" cy="323867"/>
              </a:xfrm>
              <a:prstGeom prst="rect">
                <a:avLst/>
              </a:prstGeom>
            </p:spPr>
          </p:pic>
        </p:grp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9D38720-79A5-407A-8C7D-CE12794A6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86681" y="5375882"/>
              <a:ext cx="2216264" cy="311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875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）间隔不变性</a:t>
            </a:r>
            <a:endParaRPr lang="en-US" altLang="zh-CN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573870-339B-4847-92B2-1F1612AEBED5}"/>
              </a:ext>
            </a:extLst>
          </p:cNvPr>
          <p:cNvSpPr txBox="1"/>
          <p:nvPr/>
        </p:nvSpPr>
        <p:spPr>
          <a:xfrm>
            <a:off x="1632239" y="1482118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狭义相对论时空描述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57DB38-4B35-4F4E-9F02-A7BDDDBE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83" y="2146234"/>
            <a:ext cx="7226671" cy="128276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5F0CC56-5D5F-4A0F-A03B-1650751F7896}"/>
              </a:ext>
            </a:extLst>
          </p:cNvPr>
          <p:cNvSpPr txBox="1"/>
          <p:nvPr/>
        </p:nvSpPr>
        <p:spPr>
          <a:xfrm>
            <a:off x="1632239" y="3474932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时空事件举例</a:t>
            </a:r>
            <a:endParaRPr lang="en-US" altLang="zh-CN" sz="2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B977B19-FB7E-452F-A5BC-469760C0205C}"/>
              </a:ext>
            </a:extLst>
          </p:cNvPr>
          <p:cNvGrpSpPr/>
          <p:nvPr/>
        </p:nvGrpSpPr>
        <p:grpSpPr>
          <a:xfrm>
            <a:off x="2061183" y="4447772"/>
            <a:ext cx="8560240" cy="441347"/>
            <a:chOff x="2125602" y="4094152"/>
            <a:chExt cx="8560240" cy="44134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FCB7756-A853-4AA9-8A9B-BB343285C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5602" y="4122728"/>
              <a:ext cx="2368672" cy="412771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1D72A30-75BD-478D-A1F5-1CCF73DAD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4274" y="4094152"/>
              <a:ext cx="6191568" cy="336567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B254328-6D36-4424-9AE6-41D1D7FB44F9}"/>
              </a:ext>
            </a:extLst>
          </p:cNvPr>
          <p:cNvGrpSpPr/>
          <p:nvPr/>
        </p:nvGrpSpPr>
        <p:grpSpPr>
          <a:xfrm>
            <a:off x="2061183" y="3982529"/>
            <a:ext cx="1219746" cy="374669"/>
            <a:chOff x="2061183" y="3982529"/>
            <a:chExt cx="1219746" cy="374669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EBE23A0-B047-4A57-90CC-1C5DE469B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1183" y="3982529"/>
              <a:ext cx="590580" cy="374669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AAB1E6D-F252-4C21-B95F-5D6F1E9FD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7648" y="4039781"/>
              <a:ext cx="603281" cy="311166"/>
            </a:xfrm>
            <a:prstGeom prst="rect">
              <a:avLst/>
            </a:prstGeom>
          </p:spPr>
        </p:pic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6527705E-0B29-405C-9E1A-D8F16B357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5767" y="1588231"/>
            <a:ext cx="2743468" cy="2607133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AADF093B-7398-4584-86D9-F36186B90937}"/>
              </a:ext>
            </a:extLst>
          </p:cNvPr>
          <p:cNvGrpSpPr/>
          <p:nvPr/>
        </p:nvGrpSpPr>
        <p:grpSpPr>
          <a:xfrm>
            <a:off x="2061183" y="4958154"/>
            <a:ext cx="7630712" cy="337360"/>
            <a:chOff x="2061183" y="4917695"/>
            <a:chExt cx="7630712" cy="337360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4BDB52E-BE7B-44EA-BB5B-2429E56E3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61183" y="4917695"/>
              <a:ext cx="7055213" cy="330217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B6E5CF9D-CADE-451C-80ED-2FDF3BBE4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94964" y="4924838"/>
              <a:ext cx="596931" cy="330217"/>
            </a:xfrm>
            <a:prstGeom prst="rect">
              <a:avLst/>
            </a:prstGeom>
          </p:spPr>
        </p:pic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43347C57-AA48-47A7-95EA-EDAEA69595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1183" y="5462186"/>
            <a:ext cx="2806844" cy="45722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3EF9A04-BEBC-4CB9-9EE6-4C3B24360E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16481" y="5462185"/>
            <a:ext cx="3187864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6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）间隔不变性</a:t>
            </a:r>
            <a:endParaRPr lang="en-US" altLang="zh-CN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573870-339B-4847-92B2-1F1612AEBED5}"/>
              </a:ext>
            </a:extLst>
          </p:cNvPr>
          <p:cNvSpPr txBox="1"/>
          <p:nvPr/>
        </p:nvSpPr>
        <p:spPr>
          <a:xfrm>
            <a:off x="1632239" y="1482118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间隔不变性</a:t>
            </a:r>
            <a:endParaRPr lang="en-US" altLang="zh-CN" sz="24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527705E-0B29-405C-9E1A-D8F16B357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767" y="1588231"/>
            <a:ext cx="2743468" cy="260713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3347C57-AA48-47A7-95EA-EDAEA695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327" y="2047474"/>
            <a:ext cx="2806844" cy="45722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3EF9A04-BEBC-4CB9-9EE6-4C3B24360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899" y="2047473"/>
            <a:ext cx="3187864" cy="45722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7B2EC58-6967-4398-938C-F483472EA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327" y="3122159"/>
            <a:ext cx="2800494" cy="107320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DA3F2CDB-BE90-4E27-AC92-1344B817DF46}"/>
              </a:ext>
            </a:extLst>
          </p:cNvPr>
          <p:cNvSpPr txBox="1"/>
          <p:nvPr/>
        </p:nvSpPr>
        <p:spPr>
          <a:xfrm>
            <a:off x="2015871" y="2623593"/>
            <a:ext cx="319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根据光速不变性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865BD8-783C-4C19-B4AA-9A07719D4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614" y="4232265"/>
            <a:ext cx="5639779" cy="23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8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）间隔不变性</a:t>
            </a:r>
            <a:endParaRPr lang="en-US" altLang="zh-CN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573870-339B-4847-92B2-1F1612AEBED5}"/>
              </a:ext>
            </a:extLst>
          </p:cNvPr>
          <p:cNvSpPr txBox="1"/>
          <p:nvPr/>
        </p:nvSpPr>
        <p:spPr>
          <a:xfrm>
            <a:off x="1632239" y="1482118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间隔不变性</a:t>
            </a:r>
            <a:endParaRPr lang="en-US" altLang="zh-CN" sz="24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527705E-0B29-405C-9E1A-D8F16B357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767" y="1588231"/>
            <a:ext cx="2743468" cy="2607133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7B7EEF80-FE55-4E41-9C4C-A0B80FC5EEE0}"/>
              </a:ext>
            </a:extLst>
          </p:cNvPr>
          <p:cNvGrpSpPr/>
          <p:nvPr/>
        </p:nvGrpSpPr>
        <p:grpSpPr>
          <a:xfrm>
            <a:off x="2086697" y="2102007"/>
            <a:ext cx="5146011" cy="393720"/>
            <a:chOff x="2086697" y="2102007"/>
            <a:chExt cx="5146011" cy="39372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9DCE8DE-96D5-423A-9A6A-237272900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6697" y="2102007"/>
              <a:ext cx="2775093" cy="39372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5F4D6A8-C3EC-4FC9-B644-A951473CB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9291" y="2102007"/>
              <a:ext cx="2273417" cy="393720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BFE25E1-F947-4FA4-AA1B-4B7D4AA31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697" y="2555230"/>
            <a:ext cx="2933851" cy="3365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D5FFAF-21F8-4EB8-A6B5-AF3D48B1D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6697" y="3105133"/>
            <a:ext cx="2768742" cy="3238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29C381-15D1-4258-99E3-76231B0610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0424" y="2990827"/>
            <a:ext cx="3168813" cy="4381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430948-92F8-4AC0-8935-FFB73493D4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0424" y="3704616"/>
            <a:ext cx="3518081" cy="5397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6A40C6-4CA7-4705-8B79-651D26FEF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0712" y="4486266"/>
            <a:ext cx="1466925" cy="3429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D00C5E-76CE-412D-8818-F8B27F560E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0643" y="4478593"/>
            <a:ext cx="1016052" cy="4191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970B47B-6310-4A50-AEDF-395A6C5743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0712" y="5226166"/>
            <a:ext cx="6769448" cy="3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22423</TotalTime>
  <Words>215</Words>
  <Application>Microsoft Office PowerPoint</Application>
  <PresentationFormat>宽屏</PresentationFormat>
  <Paragraphs>32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Arial</vt:lpstr>
      <vt:lpstr>Arial</vt:lpstr>
      <vt:lpstr>Wingdings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1169</cp:revision>
  <cp:lastPrinted>2020-05-12T08:50:43Z</cp:lastPrinted>
  <dcterms:created xsi:type="dcterms:W3CDTF">2020-02-17T08:29:38Z</dcterms:created>
  <dcterms:modified xsi:type="dcterms:W3CDTF">2020-05-28T08:48:21Z</dcterms:modified>
</cp:coreProperties>
</file>