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504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</p:sldIdLst>
  <p:sldSz cx="12192000" cy="6858000"/>
  <p:notesSz cx="7102475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Yi" initials="刘" lastIdx="1" clrIdx="0">
    <p:extLst>
      <p:ext uri="{19B8F6BF-5375-455C-9EA6-DF929625EA0E}">
        <p15:presenceInfo xmlns:p15="http://schemas.microsoft.com/office/powerpoint/2012/main" userId="c6692f469169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4" autoAdjust="0"/>
    <p:restoredTop sz="96305" autoAdjust="0"/>
  </p:normalViewPr>
  <p:slideViewPr>
    <p:cSldViewPr snapToGrid="0">
      <p:cViewPr varScale="1">
        <p:scale>
          <a:sx n="89" d="100"/>
          <a:sy n="89" d="100"/>
        </p:scale>
        <p:origin x="5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2.png"/><Relationship Id="rId5" Type="http://schemas.openxmlformats.org/officeDocument/2006/relationships/image" Target="../media/image19.pn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27.png"/><Relationship Id="rId3" Type="http://schemas.openxmlformats.org/officeDocument/2006/relationships/image" Target="../media/image18.png"/><Relationship Id="rId21" Type="http://schemas.openxmlformats.org/officeDocument/2006/relationships/image" Target="../media/image30.png"/><Relationship Id="rId7" Type="http://schemas.openxmlformats.org/officeDocument/2006/relationships/image" Target="../media/image22.png"/><Relationship Id="rId12" Type="http://schemas.openxmlformats.org/officeDocument/2006/relationships/image" Target="../media/image16.wmf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15.wmf"/><Relationship Id="rId19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16.wmf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8.png"/><Relationship Id="rId5" Type="http://schemas.openxmlformats.org/officeDocument/2006/relationships/image" Target="../media/image17.wmf"/><Relationship Id="rId10" Type="http://schemas.openxmlformats.org/officeDocument/2006/relationships/image" Target="../media/image37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2793207" y="2638810"/>
            <a:ext cx="735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6.3 </a:t>
            </a:r>
            <a:r>
              <a:rPr lang="zh-CN" altLang="en-US" sz="5400" b="1" dirty="0"/>
              <a:t>相对论的时空理论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）运动时钟的延缓</a:t>
            </a:r>
            <a:endParaRPr lang="en-US" altLang="zh-CN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E8D5BF-8679-4F02-9362-08E1CB5D774C}"/>
              </a:ext>
            </a:extLst>
          </p:cNvPr>
          <p:cNvSpPr txBox="1"/>
          <p:nvPr/>
        </p:nvSpPr>
        <p:spPr>
          <a:xfrm>
            <a:off x="1632239" y="1482118"/>
            <a:ext cx="363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双生子佯谬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C55CEF-BD13-437E-95C2-CB357EE3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48" y="2179611"/>
            <a:ext cx="7156818" cy="9843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D70D500-E90D-48F4-8963-6B22471F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16" y="3236372"/>
            <a:ext cx="6191568" cy="13081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E53FAA-994A-426A-8F0C-27B9D15F8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248" y="5252194"/>
            <a:ext cx="7226671" cy="10160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FEE466-3852-41D7-B7ED-BC4E9D8601CD}"/>
              </a:ext>
            </a:extLst>
          </p:cNvPr>
          <p:cNvSpPr txBox="1"/>
          <p:nvPr/>
        </p:nvSpPr>
        <p:spPr>
          <a:xfrm>
            <a:off x="1971516" y="4667534"/>
            <a:ext cx="7308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相对运动，彼此经历的时间都延缓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2615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）运动尺度的缩短</a:t>
            </a:r>
            <a:endParaRPr lang="en-US" altLang="zh-CN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E8D5BF-8679-4F02-9362-08E1CB5D774C}"/>
              </a:ext>
            </a:extLst>
          </p:cNvPr>
          <p:cNvSpPr txBox="1"/>
          <p:nvPr/>
        </p:nvSpPr>
        <p:spPr>
          <a:xfrm>
            <a:off x="1632239" y="1482118"/>
            <a:ext cx="363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运动产生的尺度缩短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1DB7A9-37BC-4DF2-804A-AD8952C7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73" y="2314593"/>
            <a:ext cx="1733639" cy="12637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2F8B1E-7B99-4F0F-B5DA-2AE6F3DE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09" y="2200309"/>
            <a:ext cx="1784442" cy="135262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30721B4-ABF5-4DD8-8F88-5999BB3A0E34}"/>
              </a:ext>
            </a:extLst>
          </p:cNvPr>
          <p:cNvGrpSpPr/>
          <p:nvPr/>
        </p:nvGrpSpPr>
        <p:grpSpPr>
          <a:xfrm>
            <a:off x="1699473" y="3872338"/>
            <a:ext cx="6444631" cy="461665"/>
            <a:chOff x="1699473" y="3872338"/>
            <a:chExt cx="6444631" cy="46166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07C2759-AD47-47B0-9536-2FE2578F7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9473" y="3876139"/>
              <a:ext cx="558829" cy="431822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910ADBA-D40D-48C4-B784-69603D7EC965}"/>
                </a:ext>
              </a:extLst>
            </p:cNvPr>
            <p:cNvSpPr txBox="1"/>
            <p:nvPr/>
          </p:nvSpPr>
          <p:spPr>
            <a:xfrm>
              <a:off x="2320649" y="3872338"/>
              <a:ext cx="5823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在同一时刻测量出的长度才有意义</a:t>
              </a:r>
              <a:endParaRPr lang="en-US" altLang="zh-CN" sz="2400" dirty="0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33291ED6-C2B1-4056-8799-96D7E3277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914" y="768311"/>
            <a:ext cx="2203563" cy="42166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831F491-6A8A-4418-B1B8-380726C87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884" y="5108881"/>
            <a:ext cx="2349621" cy="323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0A0FDB-107D-46DA-9A32-43DA6EDC0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391" y="909095"/>
            <a:ext cx="3664523" cy="2307292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0548B15-44A1-4C9E-BFE5-F46250EA5B20}"/>
              </a:ext>
            </a:extLst>
          </p:cNvPr>
          <p:cNvGrpSpPr/>
          <p:nvPr/>
        </p:nvGrpSpPr>
        <p:grpSpPr>
          <a:xfrm>
            <a:off x="1784806" y="4492227"/>
            <a:ext cx="2222614" cy="1301817"/>
            <a:chOff x="1784806" y="4492227"/>
            <a:chExt cx="2222614" cy="130181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A3976FE-11DF-4C0D-8C7F-AD1258A80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84806" y="4492227"/>
              <a:ext cx="2222614" cy="1301817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152AF7F-29EB-4700-BD5B-054E476F5AC1}"/>
                </a:ext>
              </a:extLst>
            </p:cNvPr>
            <p:cNvSpPr/>
            <p:nvPr/>
          </p:nvSpPr>
          <p:spPr>
            <a:xfrm>
              <a:off x="3686175" y="5614988"/>
              <a:ext cx="321245" cy="179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5EEE827F-6C3C-430C-A9A4-83C7F341F5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4488" y="4415400"/>
            <a:ext cx="1562180" cy="1289116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BEDF215B-AD29-4851-A01C-22EAACFF70C8}"/>
              </a:ext>
            </a:extLst>
          </p:cNvPr>
          <p:cNvSpPr/>
          <p:nvPr/>
        </p:nvSpPr>
        <p:spPr>
          <a:xfrm>
            <a:off x="4107656" y="4822031"/>
            <a:ext cx="442913" cy="221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484FF22-DE39-4DBC-B06A-80B386EB47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2807" y="4390756"/>
            <a:ext cx="1625684" cy="895396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8005CAE8-72ED-4FA1-AADD-43C260E3304E}"/>
              </a:ext>
            </a:extLst>
          </p:cNvPr>
          <p:cNvSpPr/>
          <p:nvPr/>
        </p:nvSpPr>
        <p:spPr>
          <a:xfrm>
            <a:off x="6723957" y="4727725"/>
            <a:ext cx="442913" cy="221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4330BE5-BBE6-4928-B8D1-E1AF21AC42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9473" y="5722033"/>
            <a:ext cx="3804832" cy="107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0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）运动尺度的缩短</a:t>
            </a:r>
            <a:endParaRPr lang="en-US" altLang="zh-CN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E8D5BF-8679-4F02-9362-08E1CB5D774C}"/>
              </a:ext>
            </a:extLst>
          </p:cNvPr>
          <p:cNvSpPr txBox="1"/>
          <p:nvPr/>
        </p:nvSpPr>
        <p:spPr>
          <a:xfrm>
            <a:off x="1632239" y="1482118"/>
            <a:ext cx="6125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运动产生的尺度缩短与时间延缓的相关性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86A15E-7CCA-4CD0-8D51-C0D99EE9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15" y="2214470"/>
            <a:ext cx="7175869" cy="360063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269180-09F1-458F-8FAF-75C0994D4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06" y="5876231"/>
            <a:ext cx="6331275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0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）相对论速度变换公式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B34DDF-FE93-49F7-A96B-74689C49D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62" y="1728742"/>
            <a:ext cx="4400776" cy="1771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573E51-7ECB-4C94-8257-1E8AD5FEB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42" y="1594608"/>
            <a:ext cx="1562180" cy="13970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3E4359-4915-4957-814B-17483DDB8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626" y="1594608"/>
            <a:ext cx="1771741" cy="15685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146F1D-6271-451C-A701-82DBE3A81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1274" y="3667887"/>
            <a:ext cx="3168813" cy="11938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79644B-9936-4117-A824-C965828DC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089" y="3396528"/>
            <a:ext cx="3333921" cy="15113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34CB82-3194-4BD4-A953-2634742277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1261" y="5411762"/>
            <a:ext cx="2451226" cy="977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2C3159-2E0F-45EC-8788-C668B06F44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4473" y="5017562"/>
            <a:ext cx="2514729" cy="15558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B4CF1A-FFDB-4FEC-9B29-A4AB3774DF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0069" y="5045309"/>
            <a:ext cx="2571882" cy="153677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E76FD34-653B-4CE6-8DC6-9E392AF73888}"/>
              </a:ext>
            </a:extLst>
          </p:cNvPr>
          <p:cNvSpPr txBox="1"/>
          <p:nvPr/>
        </p:nvSpPr>
        <p:spPr>
          <a:xfrm>
            <a:off x="4923033" y="6351255"/>
            <a:ext cx="234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自己推导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6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）相对论速度变换公式</a:t>
            </a:r>
            <a:endParaRPr lang="en-US" altLang="zh-CN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34CB82-3194-4BD4-A953-26347422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423" y="1941513"/>
            <a:ext cx="2196502" cy="8763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2C3159-2E0F-45EC-8788-C668B06F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68" y="2862802"/>
            <a:ext cx="2165746" cy="13399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B4CF1A-FFDB-4FEC-9B29-A4AB3774D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894" y="4264570"/>
            <a:ext cx="2302870" cy="13760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40368FA-F9E9-4BD5-A53E-3A13B01EC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873" y="1829376"/>
            <a:ext cx="1832027" cy="12117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D6D9B6-3C77-41B3-BA54-B712AFF4F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471" y="3018985"/>
            <a:ext cx="2165745" cy="139619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71223D-01E9-4F15-BE8F-8BE54A8C5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1873" y="4477227"/>
            <a:ext cx="2126519" cy="14213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CFEDEA7-829B-471B-BB78-E3B0F4C81D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5172" y="1401714"/>
            <a:ext cx="3238666" cy="43817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1C6C29-4769-4EBE-94EB-896509A50F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3203" y="1450651"/>
            <a:ext cx="2946551" cy="39372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48199B6-9E05-4F08-9F84-B948B43282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9277" y="5594273"/>
            <a:ext cx="5251618" cy="11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）相对论时空结构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1C46D6-606E-4510-9B9F-3AE58E43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49" y="2776591"/>
            <a:ext cx="4642089" cy="5143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69B7B09-16D2-41A8-88B6-6794BFF74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731" y="2069644"/>
            <a:ext cx="1003352" cy="463574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78383072-9FA6-464E-8585-6A7C471D73FB}"/>
              </a:ext>
            </a:extLst>
          </p:cNvPr>
          <p:cNvSpPr/>
          <p:nvPr/>
        </p:nvSpPr>
        <p:spPr>
          <a:xfrm>
            <a:off x="3193257" y="2228850"/>
            <a:ext cx="550069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1C6222-678D-45B0-B3E9-9ADD2DFD4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878" y="2154228"/>
            <a:ext cx="882695" cy="3492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34A74D-BD01-4C64-875B-946BD3CCA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731" y="3534340"/>
            <a:ext cx="5118363" cy="5016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E2B7F4-EE46-45C6-8A05-FC6EFB9E3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6731" y="4427488"/>
            <a:ext cx="7252073" cy="19177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17DEC91-21D7-4811-ACC3-2BCC75A3BCDA}"/>
              </a:ext>
            </a:extLst>
          </p:cNvPr>
          <p:cNvSpPr txBox="1"/>
          <p:nvPr/>
        </p:nvSpPr>
        <p:spPr>
          <a:xfrm>
            <a:off x="1632239" y="1482118"/>
            <a:ext cx="243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事件间隔分类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987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）相对论时空结构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B73D08-FCA8-4B47-BBBC-DAD6FE800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312" y="984918"/>
            <a:ext cx="2656737" cy="303402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E9CE1B-E0A3-444F-9A2C-4DC7CD401C8D}"/>
              </a:ext>
            </a:extLst>
          </p:cNvPr>
          <p:cNvSpPr txBox="1"/>
          <p:nvPr/>
        </p:nvSpPr>
        <p:spPr>
          <a:xfrm>
            <a:off x="2072088" y="1984234"/>
            <a:ext cx="320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二维空间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时间坐标</a:t>
            </a:r>
            <a:endParaRPr lang="en-US" altLang="zh-CN" sz="24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C14885-7F81-4025-8ABB-4A86B31FAFCE}"/>
              </a:ext>
            </a:extLst>
          </p:cNvPr>
          <p:cNvGrpSpPr/>
          <p:nvPr/>
        </p:nvGrpSpPr>
        <p:grpSpPr>
          <a:xfrm>
            <a:off x="2171700" y="2486350"/>
            <a:ext cx="6065044" cy="941899"/>
            <a:chOff x="2171700" y="2486350"/>
            <a:chExt cx="6065044" cy="94189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D53249C-BC12-4725-BC89-C539B07155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06"/>
            <a:stretch/>
          </p:blipFill>
          <p:spPr>
            <a:xfrm>
              <a:off x="2171700" y="2486350"/>
              <a:ext cx="6065044" cy="941899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8798F1-9B26-4292-AE5A-82C73CBF28C2}"/>
                </a:ext>
              </a:extLst>
            </p:cNvPr>
            <p:cNvSpPr/>
            <p:nvPr/>
          </p:nvSpPr>
          <p:spPr>
            <a:xfrm>
              <a:off x="6972300" y="3228975"/>
              <a:ext cx="764381" cy="199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DE3E5C96-96F7-4A8B-96D6-13EBF743E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706" y="3786827"/>
            <a:ext cx="4238752" cy="14459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886A426-D7A6-497D-B639-6ECE249C11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476" y="4005774"/>
            <a:ext cx="4374362" cy="3711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49E779-50F7-46ED-9052-41374F1D4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194" y="4522598"/>
            <a:ext cx="4338644" cy="40806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D7D2BAA3-607D-42A8-B2C9-D00282204C0C}"/>
              </a:ext>
            </a:extLst>
          </p:cNvPr>
          <p:cNvGrpSpPr/>
          <p:nvPr/>
        </p:nvGrpSpPr>
        <p:grpSpPr>
          <a:xfrm>
            <a:off x="2274714" y="5508165"/>
            <a:ext cx="6176343" cy="975212"/>
            <a:chOff x="2281857" y="5462343"/>
            <a:chExt cx="6756747" cy="106685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543E7F3-FEBD-42D2-9621-5C5932C14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1857" y="5462343"/>
              <a:ext cx="6756747" cy="106685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15CAEC5-DF56-468C-BB7F-8ED01765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47628" y="6124417"/>
              <a:ext cx="1289116" cy="361969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16FB675-E684-4CCE-B7FD-5A1D261F8DD4}"/>
              </a:ext>
            </a:extLst>
          </p:cNvPr>
          <p:cNvSpPr txBox="1"/>
          <p:nvPr/>
        </p:nvSpPr>
        <p:spPr>
          <a:xfrm>
            <a:off x="1632239" y="1482118"/>
            <a:ext cx="243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事件间隔分类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0209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）因果律和相互作用的最大传播速度</a:t>
            </a:r>
            <a:endParaRPr lang="en-US" altLang="zh-CN" sz="24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C40E4B7-5069-4135-8023-5B6F1D90E240}"/>
              </a:ext>
            </a:extLst>
          </p:cNvPr>
          <p:cNvGrpSpPr/>
          <p:nvPr/>
        </p:nvGrpSpPr>
        <p:grpSpPr>
          <a:xfrm>
            <a:off x="1729189" y="2102007"/>
            <a:ext cx="7079055" cy="4553126"/>
            <a:chOff x="1243414" y="1608937"/>
            <a:chExt cx="7079055" cy="455312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382E4E0-5626-4E44-889A-3909D0E67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414" y="1608937"/>
              <a:ext cx="7079055" cy="3354473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074E06B-F819-422A-80A1-F46523797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0563" y="4963410"/>
              <a:ext cx="6282989" cy="1198653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CB4CD38-702C-417C-904B-6B43E9645A34}"/>
              </a:ext>
            </a:extLst>
          </p:cNvPr>
          <p:cNvSpPr txBox="1"/>
          <p:nvPr/>
        </p:nvSpPr>
        <p:spPr>
          <a:xfrm>
            <a:off x="1632239" y="1482118"/>
            <a:ext cx="243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因果律描述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4579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）因果律和相互作用的最大传播速度</a:t>
            </a:r>
            <a:endParaRPr lang="en-US" altLang="zh-CN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CB4CD38-702C-417C-904B-6B43E9645A34}"/>
              </a:ext>
            </a:extLst>
          </p:cNvPr>
          <p:cNvSpPr txBox="1"/>
          <p:nvPr/>
        </p:nvSpPr>
        <p:spPr>
          <a:xfrm>
            <a:off x="1632239" y="1482118"/>
            <a:ext cx="3689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因果关系绝对性证明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776B35-184B-49AC-93D6-F481013B3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50" y="3134204"/>
            <a:ext cx="3752256" cy="14299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ED01B95-82E9-49A2-99E9-50A633A92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239" y="2082761"/>
            <a:ext cx="2203563" cy="42166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B0CC18-7DB7-4A1E-97D6-8800D8C40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209" y="6423331"/>
            <a:ext cx="2349621" cy="3238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C67535-35A6-4F3B-BEB6-DD7223B57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751" y="2086150"/>
            <a:ext cx="673135" cy="393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C968AB-369B-4682-BA90-337735C91C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1901" y="2182141"/>
            <a:ext cx="679485" cy="32386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E07F271-0585-4478-BB9D-E83AF12937E1}"/>
              </a:ext>
            </a:extLst>
          </p:cNvPr>
          <p:cNvSpPr txBox="1"/>
          <p:nvPr/>
        </p:nvSpPr>
        <p:spPr>
          <a:xfrm>
            <a:off x="4546451" y="2087103"/>
            <a:ext cx="147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原因事件</a:t>
            </a:r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4D3AAD-6D09-441F-924E-18D1FE0C5A0C}"/>
              </a:ext>
            </a:extLst>
          </p:cNvPr>
          <p:cNvSpPr txBox="1"/>
          <p:nvPr/>
        </p:nvSpPr>
        <p:spPr>
          <a:xfrm>
            <a:off x="7617550" y="2113243"/>
            <a:ext cx="147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结果事件</a:t>
            </a:r>
            <a:endParaRPr lang="en-US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678956-704C-4587-BBBE-720A425EE2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5930" y="5895956"/>
            <a:ext cx="4959605" cy="311166"/>
          </a:xfrm>
          <a:prstGeom prst="rect">
            <a:avLst/>
          </a:prstGeom>
        </p:spPr>
      </p:pic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27CE369-4236-4B58-AA64-79C93F819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708253"/>
              </p:ext>
            </p:extLst>
          </p:nvPr>
        </p:nvGraphicFramePr>
        <p:xfrm>
          <a:off x="6341863" y="2726238"/>
          <a:ext cx="12112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754" name="Equation" r:id="rId9" imgW="596880" imgH="228600" progId="Equation.DSMT4">
                  <p:embed/>
                </p:oleObj>
              </mc:Choice>
              <mc:Fallback>
                <p:oleObj name="Equation" r:id="rId9" imgW="59688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B03A128-A9A3-450A-ABF8-BBCD0FE9F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1863" y="2726238"/>
                        <a:ext cx="1211262" cy="465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C18F5135-32C8-4A36-B598-18A07038FEA4}"/>
              </a:ext>
            </a:extLst>
          </p:cNvPr>
          <p:cNvGrpSpPr/>
          <p:nvPr/>
        </p:nvGrpSpPr>
        <p:grpSpPr>
          <a:xfrm>
            <a:off x="4631462" y="2747445"/>
            <a:ext cx="1728856" cy="461665"/>
            <a:chOff x="4645614" y="2747445"/>
            <a:chExt cx="1728856" cy="461665"/>
          </a:xfrm>
        </p:grpSpPr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0D7D9C48-42CC-40B0-9DE6-C991A430F4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825364"/>
                </p:ext>
              </p:extLst>
            </p:nvPr>
          </p:nvGraphicFramePr>
          <p:xfrm>
            <a:off x="4645614" y="2837944"/>
            <a:ext cx="284162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755" name="Equation" r:id="rId11" imgW="139680" imgH="152280" progId="Equation.DSMT4">
                    <p:embed/>
                  </p:oleObj>
                </mc:Choice>
                <mc:Fallback>
                  <p:oleObj name="Equation" r:id="rId11" imgW="139680" imgH="15228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E27CE369-4236-4B58-AA64-79C93F8198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614" y="2837944"/>
                          <a:ext cx="284162" cy="3095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733F11-76AC-4F3D-8A52-8EB723F8B0B9}"/>
                </a:ext>
              </a:extLst>
            </p:cNvPr>
            <p:cNvSpPr txBox="1"/>
            <p:nvPr/>
          </p:nvSpPr>
          <p:spPr>
            <a:xfrm>
              <a:off x="4897170" y="2747445"/>
              <a:ext cx="1477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坐标系</a:t>
              </a:r>
              <a:endParaRPr lang="en-US" altLang="zh-CN" sz="24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442D59-7098-4EC7-AF3E-BDF171FE838C}"/>
              </a:ext>
            </a:extLst>
          </p:cNvPr>
          <p:cNvGrpSpPr/>
          <p:nvPr/>
        </p:nvGrpSpPr>
        <p:grpSpPr>
          <a:xfrm>
            <a:off x="4619625" y="3545584"/>
            <a:ext cx="1767413" cy="461665"/>
            <a:chOff x="4619625" y="3545584"/>
            <a:chExt cx="1767413" cy="461665"/>
          </a:xfrm>
        </p:grpSpPr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7A2D265A-4D46-4440-93F1-CB3FBCB58D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8272472"/>
                </p:ext>
              </p:extLst>
            </p:nvPr>
          </p:nvGraphicFramePr>
          <p:xfrm>
            <a:off x="4619625" y="3608388"/>
            <a:ext cx="33655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3756"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0D7D9C48-42CC-40B0-9DE6-C991A430F4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9625" y="3608388"/>
                          <a:ext cx="336550" cy="3349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C79197-6F13-4E9D-83A6-48BDD972FC82}"/>
                </a:ext>
              </a:extLst>
            </p:cNvPr>
            <p:cNvSpPr txBox="1"/>
            <p:nvPr/>
          </p:nvSpPr>
          <p:spPr>
            <a:xfrm>
              <a:off x="4909738" y="3545584"/>
              <a:ext cx="1477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坐标系</a:t>
              </a:r>
              <a:endParaRPr lang="en-US" altLang="zh-CN" sz="2400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3EC684AF-3C4A-40DA-AFF7-525BB7ADFE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46451" y="4219668"/>
            <a:ext cx="1790792" cy="107955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1F0A388-6AA9-46A2-8785-6E69ACF6264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2160" y="4596520"/>
            <a:ext cx="2006703" cy="42547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5811700-0360-4FD1-9488-3D095998D84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05789" y="4671082"/>
            <a:ext cx="3217143" cy="26985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61F8EF2-7F99-4730-A2E6-7E1A410A559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58842" y="5363194"/>
            <a:ext cx="666784" cy="27941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8C00144-F7A5-40A8-A4B6-647C5B31A79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62670" y="5341413"/>
            <a:ext cx="1816193" cy="406421"/>
          </a:xfrm>
          <a:prstGeom prst="rect">
            <a:avLst/>
          </a:prstGeom>
        </p:spPr>
      </p:pic>
      <p:sp>
        <p:nvSpPr>
          <p:cNvPr id="28" name="箭头: 右 27">
            <a:extLst>
              <a:ext uri="{FF2B5EF4-FFF2-40B4-BE49-F238E27FC236}">
                <a16:creationId xmlns:a16="http://schemas.microsoft.com/office/drawing/2014/main" id="{EE9E95AF-B3E9-446B-ACF1-669952C2EE19}"/>
              </a:ext>
            </a:extLst>
          </p:cNvPr>
          <p:cNvSpPr/>
          <p:nvPr/>
        </p:nvSpPr>
        <p:spPr>
          <a:xfrm>
            <a:off x="6910304" y="2233291"/>
            <a:ext cx="650195" cy="283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A0D17CCC-8B80-4620-967E-63B0C0D4C337}"/>
              </a:ext>
            </a:extLst>
          </p:cNvPr>
          <p:cNvSpPr/>
          <p:nvPr/>
        </p:nvSpPr>
        <p:spPr>
          <a:xfrm>
            <a:off x="5693289" y="5370534"/>
            <a:ext cx="650195" cy="283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501E8CD-B9B8-4ED6-A923-BD66CF7963BE}"/>
              </a:ext>
            </a:extLst>
          </p:cNvPr>
          <p:cNvGrpSpPr/>
          <p:nvPr/>
        </p:nvGrpSpPr>
        <p:grpSpPr>
          <a:xfrm>
            <a:off x="4710140" y="6423331"/>
            <a:ext cx="4747579" cy="349268"/>
            <a:chOff x="4710140" y="6423331"/>
            <a:chExt cx="4747579" cy="349268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646A22D7-EB21-432C-B12C-6D19DD11B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710140" y="6438865"/>
              <a:ext cx="1498677" cy="317516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D43E931-E63E-4613-BD2B-C65543EFD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225403" y="6423331"/>
              <a:ext cx="3232316" cy="349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351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）同时相对性</a:t>
            </a:r>
            <a:endParaRPr lang="en-US" altLang="zh-CN" sz="2400" b="1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B935C8-798B-41BC-A212-5BD725AA1327}"/>
              </a:ext>
            </a:extLst>
          </p:cNvPr>
          <p:cNvGrpSpPr/>
          <p:nvPr/>
        </p:nvGrpSpPr>
        <p:grpSpPr>
          <a:xfrm>
            <a:off x="1608742" y="1428621"/>
            <a:ext cx="5877908" cy="5215336"/>
            <a:chOff x="2158811" y="1321465"/>
            <a:chExt cx="5877908" cy="521533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057A738-D1E7-4483-81EF-952A5184B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8811" y="1321465"/>
              <a:ext cx="5877908" cy="301249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4B78AA5-04C6-41A4-9515-E369608C3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5961" y="4333956"/>
              <a:ext cx="5763608" cy="2202845"/>
            </a:xfrm>
            <a:prstGeom prst="rect">
              <a:avLst/>
            </a:prstGeom>
          </p:spPr>
        </p:pic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FF56DE6-1380-4119-9FAF-0C93C9A3B92C}"/>
              </a:ext>
            </a:extLst>
          </p:cNvPr>
          <p:cNvSpPr txBox="1"/>
          <p:nvPr/>
        </p:nvSpPr>
        <p:spPr>
          <a:xfrm>
            <a:off x="7850981" y="2465507"/>
            <a:ext cx="101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举例</a:t>
            </a:r>
            <a:endParaRPr lang="en-US" altLang="zh-CN" sz="2400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51F0FB2A-629D-4878-8BDF-444E39729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820" y="1093061"/>
            <a:ext cx="3212381" cy="3206559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E8016A74-607D-422F-AECF-A09DCB8AA3D3}"/>
              </a:ext>
            </a:extLst>
          </p:cNvPr>
          <p:cNvSpPr/>
          <p:nvPr/>
        </p:nvSpPr>
        <p:spPr>
          <a:xfrm>
            <a:off x="7429500" y="2567968"/>
            <a:ext cx="421481" cy="260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9D6E14-985E-4CB3-833C-E82C1D892BDC}"/>
              </a:ext>
            </a:extLst>
          </p:cNvPr>
          <p:cNvSpPr txBox="1"/>
          <p:nvPr/>
        </p:nvSpPr>
        <p:spPr>
          <a:xfrm>
            <a:off x="7983608" y="4369675"/>
            <a:ext cx="4132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同时这一概念出现了相对性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421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）运动时钟的延缓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B24B02-3A86-4F41-9017-8A9FEBADE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988" y="2304977"/>
            <a:ext cx="7271124" cy="28766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3E8D5BF-8679-4F02-9362-08E1CB5D774C}"/>
              </a:ext>
            </a:extLst>
          </p:cNvPr>
          <p:cNvSpPr txBox="1"/>
          <p:nvPr/>
        </p:nvSpPr>
        <p:spPr>
          <a:xfrm>
            <a:off x="1632239" y="1482118"/>
            <a:ext cx="243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计时基准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026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）运动时钟的延缓</a:t>
            </a:r>
            <a:endParaRPr lang="en-US" altLang="zh-CN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E8D5BF-8679-4F02-9362-08E1CB5D774C}"/>
              </a:ext>
            </a:extLst>
          </p:cNvPr>
          <p:cNvSpPr txBox="1"/>
          <p:nvPr/>
        </p:nvSpPr>
        <p:spPr>
          <a:xfrm>
            <a:off x="1632239" y="1482118"/>
            <a:ext cx="363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运动产生的时间延缓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EC2680-90DE-438D-8313-AC04AB38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231" y="2102007"/>
            <a:ext cx="3397425" cy="527077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F38FC06-5CAC-43F4-A711-8CE1556C0DEB}"/>
              </a:ext>
            </a:extLst>
          </p:cNvPr>
          <p:cNvGrpSpPr/>
          <p:nvPr/>
        </p:nvGrpSpPr>
        <p:grpSpPr>
          <a:xfrm>
            <a:off x="1969293" y="2135261"/>
            <a:ext cx="1767413" cy="461665"/>
            <a:chOff x="4619625" y="3545584"/>
            <a:chExt cx="1767413" cy="461665"/>
          </a:xfrm>
        </p:grpSpPr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71622FB2-2DF5-48E3-BEE5-BFBF9AA2AD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3469495"/>
                </p:ext>
              </p:extLst>
            </p:nvPr>
          </p:nvGraphicFramePr>
          <p:xfrm>
            <a:off x="4619625" y="3608388"/>
            <a:ext cx="336550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749" name="Equation" r:id="rId4" imgW="164880" imgH="164880" progId="Equation.DSMT4">
                    <p:embed/>
                  </p:oleObj>
                </mc:Choice>
                <mc:Fallback>
                  <p:oleObj name="Equation" r:id="rId4" imgW="164880" imgH="16488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7A2D265A-4D46-4440-93F1-CB3FBCB58D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9625" y="3608388"/>
                          <a:ext cx="336550" cy="3349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85404D8-32C1-4E4F-8DA5-F45E69E0EC21}"/>
                </a:ext>
              </a:extLst>
            </p:cNvPr>
            <p:cNvSpPr txBox="1"/>
            <p:nvPr/>
          </p:nvSpPr>
          <p:spPr>
            <a:xfrm>
              <a:off x="4909738" y="3545584"/>
              <a:ext cx="1477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坐标系</a:t>
              </a:r>
              <a:endParaRPr lang="en-US" altLang="zh-CN" sz="2400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DF25081-4D4F-4A1A-B037-6DFF782079C5}"/>
              </a:ext>
            </a:extLst>
          </p:cNvPr>
          <p:cNvSpPr txBox="1"/>
          <p:nvPr/>
        </p:nvSpPr>
        <p:spPr>
          <a:xfrm>
            <a:off x="3680763" y="2135261"/>
            <a:ext cx="234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目标相对静止</a:t>
            </a:r>
            <a:endParaRPr lang="en-US" altLang="zh-CN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9F57944-4F9C-4394-BA1C-7DAAB079899C}"/>
              </a:ext>
            </a:extLst>
          </p:cNvPr>
          <p:cNvGrpSpPr/>
          <p:nvPr/>
        </p:nvGrpSpPr>
        <p:grpSpPr>
          <a:xfrm>
            <a:off x="2007850" y="2755150"/>
            <a:ext cx="1728856" cy="461665"/>
            <a:chOff x="4645614" y="2747445"/>
            <a:chExt cx="1728856" cy="461665"/>
          </a:xfrm>
        </p:grpSpPr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A09E81EF-BEDE-4D54-9328-D870B29487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9003476"/>
                </p:ext>
              </p:extLst>
            </p:nvPr>
          </p:nvGraphicFramePr>
          <p:xfrm>
            <a:off x="4645614" y="2837944"/>
            <a:ext cx="284162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750" name="Equation" r:id="rId6" imgW="139680" imgH="152280" progId="Equation.DSMT4">
                    <p:embed/>
                  </p:oleObj>
                </mc:Choice>
                <mc:Fallback>
                  <p:oleObj name="Equation" r:id="rId6" imgW="139680" imgH="15228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0D7D9C48-42CC-40B0-9DE6-C991A430F4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5614" y="2837944"/>
                          <a:ext cx="284162" cy="3095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BB837DD-22CC-44D4-9063-238C6F66EC31}"/>
                </a:ext>
              </a:extLst>
            </p:cNvPr>
            <p:cNvSpPr txBox="1"/>
            <p:nvPr/>
          </p:nvSpPr>
          <p:spPr>
            <a:xfrm>
              <a:off x="4897170" y="2747445"/>
              <a:ext cx="1477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坐标系</a:t>
              </a:r>
              <a:endParaRPr lang="en-US" altLang="zh-CN" sz="24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85953B-A056-44F3-AB98-9C610A5C70EE}"/>
              </a:ext>
            </a:extLst>
          </p:cNvPr>
          <p:cNvGrpSpPr/>
          <p:nvPr/>
        </p:nvGrpSpPr>
        <p:grpSpPr>
          <a:xfrm>
            <a:off x="3652463" y="2756089"/>
            <a:ext cx="3917901" cy="475173"/>
            <a:chOff x="3652463" y="2756089"/>
            <a:chExt cx="3917901" cy="47517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7293978-4635-44F1-9ECF-3AC8C5300A62}"/>
                </a:ext>
              </a:extLst>
            </p:cNvPr>
            <p:cNvSpPr txBox="1"/>
            <p:nvPr/>
          </p:nvSpPr>
          <p:spPr>
            <a:xfrm>
              <a:off x="3652463" y="2769597"/>
              <a:ext cx="1255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 目标随</a:t>
              </a:r>
              <a:endParaRPr lang="en-US" altLang="zh-CN" sz="2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B5FE409-E7DF-4835-8241-9B632FE40BD7}"/>
                </a:ext>
              </a:extLst>
            </p:cNvPr>
            <p:cNvSpPr txBox="1"/>
            <p:nvPr/>
          </p:nvSpPr>
          <p:spPr>
            <a:xfrm>
              <a:off x="5947046" y="2756089"/>
              <a:ext cx="1623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 一起运动</a:t>
              </a:r>
              <a:endParaRPr lang="en-US" altLang="zh-CN" sz="2400" dirty="0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28C26FA-D9A6-4CDB-847F-7D5E0721A163}"/>
                </a:ext>
              </a:extLst>
            </p:cNvPr>
            <p:cNvGrpSpPr/>
            <p:nvPr/>
          </p:nvGrpSpPr>
          <p:grpSpPr>
            <a:xfrm>
              <a:off x="4777221" y="2769131"/>
              <a:ext cx="1767413" cy="461665"/>
              <a:chOff x="4619625" y="3545584"/>
              <a:chExt cx="1767413" cy="461665"/>
            </a:xfrm>
          </p:grpSpPr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0DD37639-311B-4682-A7BF-3E8BA88669F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239558"/>
                  </p:ext>
                </p:extLst>
              </p:nvPr>
            </p:nvGraphicFramePr>
            <p:xfrm>
              <a:off x="4619625" y="3608388"/>
              <a:ext cx="336550" cy="334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5751" name="Equation" r:id="rId8" imgW="164880" imgH="164880" progId="Equation.DSMT4">
                      <p:embed/>
                    </p:oleObj>
                  </mc:Choice>
                  <mc:Fallback>
                    <p:oleObj name="Equation" r:id="rId8" imgW="164880" imgH="164880" progId="Equation.DSMT4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71622FB2-2DF5-48E3-BEE5-BFBF9AA2AD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9625" y="3608388"/>
                            <a:ext cx="336550" cy="33496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7BE52F3-28DA-4B95-8FFF-2CDBC576DAF9}"/>
                  </a:ext>
                </a:extLst>
              </p:cNvPr>
              <p:cNvSpPr txBox="1"/>
              <p:nvPr/>
            </p:nvSpPr>
            <p:spPr>
              <a:xfrm>
                <a:off x="4909738" y="3545584"/>
                <a:ext cx="1477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坐标系</a:t>
                </a:r>
                <a:endParaRPr lang="en-US" altLang="zh-CN" sz="2400" dirty="0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F8146BE-7CE5-4A53-95B9-09239E379B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1058" y="3236866"/>
            <a:ext cx="5715294" cy="4953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72B3EE7-420C-46C4-9E98-9EE1EB7E69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2439" y="3964297"/>
            <a:ext cx="2863997" cy="89539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A826647-7638-4A83-B0F0-4DEBC5AC80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3229" y="4364307"/>
            <a:ext cx="1181161" cy="42547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471653C-9322-4D7B-98D8-23E5E52E0F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70435" y="4105418"/>
            <a:ext cx="2511403" cy="117157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D571896-91F5-43A1-A1BA-13D5E4FF3D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9436" y="4947755"/>
            <a:ext cx="6848059" cy="1834830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979C00E4-1798-46C7-B668-E54094BA3827}"/>
              </a:ext>
            </a:extLst>
          </p:cNvPr>
          <p:cNvSpPr/>
          <p:nvPr/>
        </p:nvSpPr>
        <p:spPr>
          <a:xfrm>
            <a:off x="7515225" y="4462882"/>
            <a:ext cx="714375" cy="228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5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）运动时钟的延缓</a:t>
            </a:r>
            <a:endParaRPr lang="en-US" altLang="zh-CN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E8D5BF-8679-4F02-9362-08E1CB5D774C}"/>
              </a:ext>
            </a:extLst>
          </p:cNvPr>
          <p:cNvSpPr txBox="1"/>
          <p:nvPr/>
        </p:nvSpPr>
        <p:spPr>
          <a:xfrm>
            <a:off x="1632239" y="1482118"/>
            <a:ext cx="363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实验验证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B4506D-282F-46FE-BEF2-1B5D966D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88" y="2209709"/>
            <a:ext cx="7779150" cy="35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1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22553</TotalTime>
  <Words>182</Words>
  <Application>Microsoft Office PowerPoint</Application>
  <PresentationFormat>宽屏</PresentationFormat>
  <Paragraphs>40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Wingdings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1202</cp:revision>
  <cp:lastPrinted>2020-05-12T08:50:43Z</cp:lastPrinted>
  <dcterms:created xsi:type="dcterms:W3CDTF">2020-02-17T08:29:38Z</dcterms:created>
  <dcterms:modified xsi:type="dcterms:W3CDTF">2020-06-02T10:20:29Z</dcterms:modified>
</cp:coreProperties>
</file>