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5013978f284400d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/>
  <p:notesSz cx="6858000" cy="9144000"/>
  <p:defaultTextStyle>
    <a:lvl1pPr marL="0" lvl="0" indent="0" algn="l" defTabSz="91440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sz="1800" b="0" i="0" u="none" baseline="0">
        <a:solidFill>
          <a:schemeClr val="tx1"/>
        </a:solidFill>
        <a:latin typeface="Arial"/>
        <a:ea typeface="宋体"/>
      </a:defRPr>
    </a:lvl1pPr>
    <a:lvl2pPr marL="457200" lvl="1" indent="0" algn="l" defTabSz="91440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sz="1800" b="0" i="0" u="none" baseline="0">
        <a:solidFill>
          <a:schemeClr val="tx1"/>
        </a:solidFill>
        <a:latin typeface="Arial"/>
        <a:ea typeface="宋体"/>
      </a:defRPr>
    </a:lvl2pPr>
    <a:lvl3pPr marL="914400" lvl="2" indent="0" algn="l" defTabSz="91440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sz="1800" b="0" i="0" u="none" baseline="0">
        <a:solidFill>
          <a:schemeClr val="tx1"/>
        </a:solidFill>
        <a:latin typeface="Arial"/>
        <a:ea typeface="宋体"/>
      </a:defRPr>
    </a:lvl3pPr>
    <a:lvl4pPr marL="1371600" lvl="3" indent="0" algn="l" defTabSz="91440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sz="1800" b="0" i="0" u="none" baseline="0">
        <a:solidFill>
          <a:schemeClr val="tx1"/>
        </a:solidFill>
        <a:latin typeface="Arial"/>
        <a:ea typeface="宋体"/>
      </a:defRPr>
    </a:lvl4pPr>
    <a:lvl5pPr marL="1828800" lvl="4" indent="0" algn="l" defTabSz="91440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sz="1800" b="0" i="0" u="none" baseline="0">
        <a:solidFill>
          <a:schemeClr val="tx1"/>
        </a:solidFill>
        <a:latin typeface="Arial"/>
        <a:ea typeface="宋体"/>
      </a:defRPr>
    </a:lvl5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tableStyles" Target="/ppt/tableStyles.xml" Id="rId16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5362" name="日期占位符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DA252D64-65BB-4C7B-92E1-9166246F8801}" type="datetime1">
              <a:rPr lang="zh-CN"/>
              <a:t>*</a:t>
            </a:fld>
            <a:endParaRPr lang="zh-CN"/>
          </a:p>
        </p:txBody>
      </p:sp>
      <p:sp>
        <p:nvSpPr>
          <p:cNvPr id="15363" name="页脚占位符 4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5364" name="灯片编号占位符 5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B87441DD-8E33-461A-B038-F26887B3F226}" type="slidenum">
              <a:rPr lang="zh-CN"/>
              <a:t>*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6386" name="日期占位符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5435B9A1-9081-4301-A5E4-048B47D79BB2}" type="datetime1">
              <a:rPr lang="zh-CN"/>
              <a:t>*</a:t>
            </a:fld>
            <a:endParaRPr lang="zh-CN"/>
          </a:p>
        </p:txBody>
      </p:sp>
      <p:sp>
        <p:nvSpPr>
          <p:cNvPr id="16387" name="页脚占位符 4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6388" name="灯片编号占位符 5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45537330-D94B-4309-AE11-F7B592B47B86}" type="slidenum">
              <a:rPr lang="zh-CN"/>
              <a:t>*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170" name="日期占位符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EF864B61-C054-44A6-9722-FD94AB7913C8}" type="datetime1">
              <a:rPr lang="zh-CN"/>
              <a:t>*</a:t>
            </a:fld>
            <a:endParaRPr lang="zh-CN"/>
          </a:p>
        </p:txBody>
      </p:sp>
      <p:sp>
        <p:nvSpPr>
          <p:cNvPr id="7171" name="页脚占位符 4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7172" name="灯片编号占位符 5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970887DA-5143-4A85-B3E9-BAA27BDED1E3}" type="slidenum">
              <a:rPr lang="zh-CN"/>
              <a:t>*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/>
            </a:lvl1pPr>
            <a:lvl2pPr marL="457200" lvl="1" indent="0">
              <a:buNone/>
              <a:defRPr sz="2000"/>
            </a:lvl2pPr>
            <a:lvl3pPr marL="914400" lvl="2" indent="0">
              <a:buNone/>
              <a:defRPr sz="1800"/>
            </a:lvl3pPr>
            <a:lvl4pPr marL="1371600" lvl="3" indent="0">
              <a:buNone/>
              <a:defRPr sz="1600"/>
            </a:lvl4pPr>
            <a:lvl5pPr marL="1828800" lvl="4" indent="0">
              <a:buNone/>
              <a:defRPr sz="1600"/>
            </a:lvl5pPr>
            <a:lvl6pPr marL="2286000" lvl="5" indent="0">
              <a:buNone/>
              <a:defRPr sz="1600"/>
            </a:lvl6pPr>
            <a:lvl7pPr marL="2743200" lvl="6" indent="0">
              <a:buNone/>
              <a:defRPr sz="1600"/>
            </a:lvl7pPr>
            <a:lvl8pPr marL="3200400" lvl="7" indent="0">
              <a:buNone/>
              <a:defRPr sz="1600"/>
            </a:lvl8pPr>
            <a:lvl9pPr marL="3657600" lvl="8" indent="0">
              <a:buNone/>
              <a:defRPr sz="1600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8194" name="日期占位符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00325FE2-414C-4420-8ABE-171F561956CA}" type="datetime1">
              <a:rPr lang="zh-CN"/>
              <a:t>*</a:t>
            </a:fld>
            <a:endParaRPr lang="zh-CN"/>
          </a:p>
        </p:txBody>
      </p:sp>
      <p:sp>
        <p:nvSpPr>
          <p:cNvPr id="8195" name="页脚占位符 4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8196" name="灯片编号占位符 5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E102C004-D105-4830-AC7A-911AD41DFC10}" type="slidenum">
              <a:rPr lang="zh-CN"/>
              <a:t>*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218" name="日期占位符 4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8C8FB56A-BBBA-4F5F-898F-4FAD63BFD2FD}" type="datetime1">
              <a:rPr lang="zh-CN"/>
              <a:t>*</a:t>
            </a:fld>
            <a:endParaRPr lang="zh-CN"/>
          </a:p>
        </p:txBody>
      </p:sp>
      <p:sp>
        <p:nvSpPr>
          <p:cNvPr id="9219" name="页脚占位符 5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9220" name="灯片编号占位符 6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05A71AE8-B1B3-4898-A5D3-6E6C33879EBD}" type="slidenum">
              <a:rPr lang="zh-CN"/>
              <a:t>*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42" name="日期占位符 6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8556163D-5601-4DF7-A9FB-928075778DC5}" type="datetime1">
              <a:rPr lang="zh-CN"/>
              <a:t>*</a:t>
            </a:fld>
            <a:endParaRPr lang="zh-CN"/>
          </a:p>
        </p:txBody>
      </p:sp>
      <p:sp>
        <p:nvSpPr>
          <p:cNvPr id="10243" name="页脚占位符 7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0244" name="灯片编号占位符 8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828A2406-BAB3-476A-926A-68FB20761F5D}" type="slidenum">
              <a:rPr lang="zh-CN"/>
              <a:t>*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11266" name="日期占位符 2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B285150C-7C41-4889-93B6-34DD23596851}" type="datetime1">
              <a:rPr lang="zh-CN"/>
              <a:t>*</a:t>
            </a:fld>
            <a:endParaRPr lang="zh-CN"/>
          </a:p>
        </p:txBody>
      </p:sp>
      <p:sp>
        <p:nvSpPr>
          <p:cNvPr id="11267" name="页脚占位符 3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1268" name="灯片编号占位符 4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4621E9D1-5B00-4BE9-B1E1-1AB31A14ACD1}" type="slidenum">
              <a:rPr lang="zh-CN"/>
              <a:t>*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2290" name="日期占位符 1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258A4540-50F9-422B-92E2-3ECFF271D3C1}" type="datetime1">
              <a:rPr lang="zh-CN"/>
              <a:t>*</a:t>
            </a:fld>
            <a:endParaRPr lang="zh-CN"/>
          </a:p>
        </p:txBody>
      </p:sp>
      <p:sp>
        <p:nvSpPr>
          <p:cNvPr id="12291" name="页脚占位符 2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5FF57B30-8163-4E81-AD2E-9386FA9F9AAC}" type="slidenum">
              <a:rPr lang="zh-CN"/>
              <a:t>*</a:t>
            </a:fld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13314" name="日期占位符 4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B69DB49E-2925-4B29-8A62-95B54292AF02}" type="datetime1">
              <a:rPr lang="zh-CN"/>
              <a:t>*</a:t>
            </a:fld>
            <a:endParaRPr lang="zh-CN"/>
          </a:p>
        </p:txBody>
      </p:sp>
      <p:sp>
        <p:nvSpPr>
          <p:cNvPr id="13315" name="页脚占位符 5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3316" name="灯片编号占位符 6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847020F1-CA5D-4F13-A321-39CE1A77FDF7}" type="slidenum">
              <a:rPr lang="zh-CN"/>
              <a:t>*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3200" b="0" i="0" u="none" strike="noStrike" kern="1200" spc="0" baseline="0">
              <a:ln>
                <a:noFill/>
              </a:ln>
              <a:solidFill>
                <a:schemeClr val="tx1"/>
              </a:solidFill>
              <a:latin typeface="Calibri"/>
              <a:ea typeface="宋体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14338" name="日期占位符 4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C135A9B1-F782-4B7B-8097-79EF5122678E}" type="datetime1">
              <a:rPr lang="zh-CN"/>
              <a:t>*</a:t>
            </a:fld>
            <a:endParaRPr lang="zh-CN"/>
          </a:p>
        </p:txBody>
      </p:sp>
      <p:sp>
        <p:nvSpPr>
          <p:cNvPr id="14339" name="页脚占位符 5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4340" name="灯片编号占位符 6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BA41C6C2-8BE2-40F6-A1CD-AC4B765D458B}" type="slidenum">
              <a:rPr lang="zh-CN"/>
              <a:t>*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slideMasters/theme/theme1.xml" Id="rId12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lvl="0" indent="0" algn="ctr" defTabSz="91440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kern="1200" baseline="0">
          <a:solidFill>
            <a:schemeClr val="tx1"/>
          </a:solidFill>
          <a:latin typeface="Calibri"/>
          <a:ea typeface="宋体"/>
        </a:defRPr>
      </a:lvl1pPr>
      <a:lvl2pPr lvl="1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2pPr>
      <a:lvl3pPr lvl="2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3pPr>
      <a:lvl4pPr lvl="3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4pPr>
      <a:lvl5pPr lvl="4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5pPr>
      <a:lvl6pPr marL="457200" lvl="5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6pPr>
      <a:lvl7pPr marL="914400" lvl="6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7pPr>
      <a:lvl8pPr marL="1371600" lvl="7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8pPr>
      <a:lvl9pPr marL="1828800" lvl="8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9pPr>
    </p:titleStyle>
    <p:bodyStyle>
      <a:lvl1pPr marL="342900" lvl="0" indent="-342900" algn="l" defTabSz="91440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sz="3200" b="0" i="0" u="none" kern="1200" baseline="0">
          <a:solidFill>
            <a:schemeClr val="tx1"/>
          </a:solidFill>
          <a:latin typeface="Calibri"/>
          <a:ea typeface="宋体"/>
        </a:defRPr>
      </a:lvl1pPr>
      <a:lvl2pPr marL="742950" lvl="1" indent="-285750" algn="l" defTabSz="91440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sz="2800" b="0" i="0" u="none" kern="1200" baseline="0">
          <a:solidFill>
            <a:schemeClr val="tx1"/>
          </a:solidFill>
          <a:latin typeface="Calibri"/>
          <a:ea typeface="宋体"/>
        </a:defRPr>
      </a:lvl2pPr>
      <a:lvl3pPr marL="1143000" lvl="2" indent="-228600" algn="l" defTabSz="91440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sz="2400" b="0" i="0" u="none" kern="1200" baseline="0">
          <a:solidFill>
            <a:schemeClr val="tx1"/>
          </a:solidFill>
          <a:latin typeface="Calibri"/>
          <a:ea typeface="宋体"/>
        </a:defRPr>
      </a:lvl3pPr>
      <a:lvl4pPr marL="1600200" lvl="3" indent="-228600" algn="l" defTabSz="91440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sz="2000" b="0" i="0" u="none" kern="1200" baseline="0">
          <a:solidFill>
            <a:schemeClr val="tx1"/>
          </a:solidFill>
          <a:latin typeface="Calibri"/>
          <a:ea typeface="宋体"/>
        </a:defRPr>
      </a:lvl4pPr>
      <a:lvl5pPr marL="2057400" lvl="4" indent="-228600" algn="l" defTabSz="91440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sz="2000" b="0" i="0" u="none" kern="1200" baseline="0">
          <a:solidFill>
            <a:schemeClr val="tx1"/>
          </a:solidFill>
          <a:latin typeface="Calibri"/>
          <a:ea typeface="宋体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9pPr>
    </p:bodyStyle>
    <p:other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800" b="0" i="0" u="none" kern="1200" baseline="0">
          <a:solidFill>
            <a:schemeClr val="tx1"/>
          </a:solidFill>
          <a:latin typeface="Calibri"/>
          <a:ea typeface="宋体"/>
        </a:defRPr>
      </a:lvl1pPr>
      <a:lvl2pPr marL="457200" lvl="1" indent="0" algn="l" defTabSz="91440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800" b="0" i="0" u="none" kern="1200" baseline="0">
          <a:solidFill>
            <a:schemeClr val="tx1"/>
          </a:solidFill>
          <a:latin typeface="Calibri"/>
          <a:ea typeface="宋体"/>
        </a:defRPr>
      </a:lvl2pPr>
      <a:lvl3pPr marL="914400" lvl="2" indent="0" algn="l" defTabSz="91440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800" b="0" i="0" u="none" kern="1200" baseline="0">
          <a:solidFill>
            <a:schemeClr val="tx1"/>
          </a:solidFill>
          <a:latin typeface="Calibri"/>
          <a:ea typeface="宋体"/>
        </a:defRPr>
      </a:lvl3pPr>
      <a:lvl4pPr marL="1371600" lvl="3" indent="0" algn="l" defTabSz="91440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800" b="0" i="0" u="none" kern="1200" baseline="0">
          <a:solidFill>
            <a:schemeClr val="tx1"/>
          </a:solidFill>
          <a:latin typeface="Calibri"/>
          <a:ea typeface="宋体"/>
        </a:defRPr>
      </a:lvl4pPr>
      <a:lvl5pPr marL="1828800" lvl="4" indent="0" algn="l" defTabSz="91440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800" b="0" i="0" u="none" kern="1200" baseline="0">
          <a:solidFill>
            <a:schemeClr val="tx1"/>
          </a:solidFill>
          <a:latin typeface="Calibri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Calibri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Calibri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Calibri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Calibri"/>
          <a:ea typeface="宋体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.png" Id="rId2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Relationship Type="http://schemas.openxmlformats.org/officeDocument/2006/relationships/image" Target="/ppt/media/image4.png" Id="rId4" /><Relationship Type="http://schemas.openxmlformats.org/officeDocument/2006/relationships/image" Target="/ppt/media/image5.png" Id="rId5" /><Relationship Type="http://schemas.openxmlformats.org/officeDocument/2006/relationships/image" Target="/ppt/media/image6.png" Id="rId6" /><Relationship Type="http://schemas.openxmlformats.org/officeDocument/2006/relationships/image" Target="/ppt/media/image7.png" Id="rId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8.png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9.png" Id="rId2" /><Relationship Type="http://schemas.openxmlformats.org/officeDocument/2006/relationships/image" Target="/ppt/media/image10.png" Id="rId3" /><Relationship Type="http://schemas.openxmlformats.org/officeDocument/2006/relationships/image" Target="/ppt/media/image11.png" Id="rId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2.png" Id="rId2" /><Relationship Type="http://schemas.openxmlformats.org/officeDocument/2006/relationships/image" Target="/ppt/media/image13.png" Id="rId3" /><Relationship Type="http://schemas.openxmlformats.org/officeDocument/2006/relationships/image" Target="/ppt/media/image14.png" Id="rId4" /><Relationship Type="http://schemas.openxmlformats.org/officeDocument/2006/relationships/image" Target="/ppt/media/image15.png" Id="rId5" /><Relationship Type="http://schemas.openxmlformats.org/officeDocument/2006/relationships/image" Target="/ppt/media/image16.png" Id="rId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7.png" Id="rId2" /><Relationship Type="http://schemas.openxmlformats.org/officeDocument/2006/relationships/image" Target="/ppt/media/image18.png" Id="rId3" /><Relationship Type="http://schemas.openxmlformats.org/officeDocument/2006/relationships/image" Target="/ppt/media/image19.png" Id="rId4" /><Relationship Type="http://schemas.openxmlformats.org/officeDocument/2006/relationships/image" Target="/ppt/media/image20.png" Id="rId5" /><Relationship Type="http://schemas.openxmlformats.org/officeDocument/2006/relationships/image" Target="/ppt/media/image21.png" Id="rId6" /><Relationship Type="http://schemas.openxmlformats.org/officeDocument/2006/relationships/image" Target="/ppt/media/image22.png" Id="rId7" /><Relationship Type="http://schemas.openxmlformats.org/officeDocument/2006/relationships/image" Target="/ppt/media/image23.png" Id="rId8" /><Relationship Type="http://schemas.openxmlformats.org/officeDocument/2006/relationships/image" Target="/ppt/media/image24.png" Id="rId9" /><Relationship Type="http://schemas.openxmlformats.org/officeDocument/2006/relationships/image" Target="/ppt/media/image25.png" Id="rId1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18434" name="矩形 12"/>
          <p:cNvPicPr>
            <a:picLocks noChangeAspect="0"/>
          </p:cNvPicPr>
          <p:nvPr/>
        </p:nvPicPr>
        <p:blipFill>
          <a:blip r:embed="rId2"/>
          <a:stretch/>
        </p:blipFill>
        <p:spPr>
          <a:xfrm>
            <a:off x="539750" y="1628775"/>
            <a:ext cx="8242300" cy="12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7650" name="Oval 4"/>
          <p:cNvSpPr/>
          <p:nvPr/>
        </p:nvSpPr>
        <p:spPr>
          <a:xfrm>
            <a:off x="1295400" y="2895600"/>
            <a:ext cx="608013" cy="533400"/>
          </a:xfrm>
          <a:prstGeom prst="ellipse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Times New Roman"/>
              </a:rPr>
              <a:t>X</a:t>
            </a:r>
            <a:endParaRPr lang="en-US" sz="2400" b="1">
              <a:latin typeface="Times New Roman"/>
            </a:endParaRPr>
          </a:p>
        </p:txBody>
      </p:sp>
      <p:sp>
        <p:nvSpPr>
          <p:cNvPr id="27651" name="Rectangle 6"/>
          <p:cNvSpPr/>
          <p:nvPr/>
        </p:nvSpPr>
        <p:spPr>
          <a:xfrm>
            <a:off x="1981200" y="2743200"/>
            <a:ext cx="838200" cy="53340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宋体"/>
              </a:rPr>
              <a:t></a:t>
            </a:r>
            <a:endParaRPr lang="en-US" sz="2400" b="1">
              <a:latin typeface="宋体"/>
            </a:endParaRPr>
          </a:p>
        </p:txBody>
      </p:sp>
      <p:sp>
        <p:nvSpPr>
          <p:cNvPr id="27652" name="Oval 7"/>
          <p:cNvSpPr/>
          <p:nvPr/>
        </p:nvSpPr>
        <p:spPr>
          <a:xfrm>
            <a:off x="3048000" y="2895600"/>
            <a:ext cx="608013" cy="533400"/>
          </a:xfrm>
          <a:prstGeom prst="ellipse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en-GB" sz="2400" b="1">
              <a:latin typeface="Times New Roman"/>
            </a:endParaRPr>
          </a:p>
        </p:txBody>
      </p:sp>
      <p:sp>
        <p:nvSpPr>
          <p:cNvPr id="27653" name="Oval 9"/>
          <p:cNvSpPr/>
          <p:nvPr/>
        </p:nvSpPr>
        <p:spPr>
          <a:xfrm>
            <a:off x="3048000" y="4419600"/>
            <a:ext cx="608013" cy="533400"/>
          </a:xfrm>
          <a:prstGeom prst="ellipse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en-GB" sz="2400" b="1">
              <a:latin typeface="Times New Roman"/>
            </a:endParaRPr>
          </a:p>
        </p:txBody>
      </p:sp>
      <p:sp>
        <p:nvSpPr>
          <p:cNvPr id="27654" name="Oval 10"/>
          <p:cNvSpPr/>
          <p:nvPr/>
        </p:nvSpPr>
        <p:spPr>
          <a:xfrm>
            <a:off x="3048000" y="1600200"/>
            <a:ext cx="608013" cy="533400"/>
          </a:xfrm>
          <a:prstGeom prst="ellipse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en-GB" sz="2400" b="1">
              <a:latin typeface="Times New Roman"/>
            </a:endParaRPr>
          </a:p>
        </p:txBody>
      </p:sp>
      <p:sp>
        <p:nvSpPr>
          <p:cNvPr id="27655" name="Oval 12"/>
          <p:cNvSpPr/>
          <p:nvPr/>
        </p:nvSpPr>
        <p:spPr>
          <a:xfrm>
            <a:off x="7010400" y="2895600"/>
            <a:ext cx="608013" cy="533400"/>
          </a:xfrm>
          <a:prstGeom prst="ellipse">
            <a:avLst/>
          </a:prstGeom>
          <a:noFill/>
          <a:ln w="57150" cmpd="thickThin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Times New Roman"/>
              </a:rPr>
              <a:t>P</a:t>
            </a:r>
            <a:r>
              <a:rPr lang="en-US" sz="2800" b="1" baseline="-25000">
                <a:latin typeface="Times New Roman"/>
              </a:rPr>
              <a:t>2</a:t>
            </a:r>
            <a:endParaRPr lang="en-US" sz="2400" b="1">
              <a:latin typeface="Times New Roman"/>
            </a:endParaRPr>
          </a:p>
        </p:txBody>
      </p:sp>
      <p:cxnSp>
        <p:nvCxnSpPr>
          <p:cNvPr id="27656" name="Line 13"/>
          <p:cNvCxnSpPr/>
          <p:nvPr/>
        </p:nvCxnSpPr>
        <p:spPr>
          <a:xfrm flipV="1">
            <a:off x="1828800" y="2057400"/>
            <a:ext cx="1295400" cy="914400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cxnSp>
        <p:nvCxnSpPr>
          <p:cNvPr id="27657" name="Line 14"/>
          <p:cNvCxnSpPr/>
          <p:nvPr/>
        </p:nvCxnSpPr>
        <p:spPr>
          <a:xfrm>
            <a:off x="3657600" y="18288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cxnSp>
        <p:nvCxnSpPr>
          <p:cNvPr id="27658" name="Line 16"/>
          <p:cNvCxnSpPr/>
          <p:nvPr/>
        </p:nvCxnSpPr>
        <p:spPr>
          <a:xfrm>
            <a:off x="1905000" y="32004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cxnSp>
        <p:nvCxnSpPr>
          <p:cNvPr id="27659" name="Line 17"/>
          <p:cNvCxnSpPr/>
          <p:nvPr/>
        </p:nvCxnSpPr>
        <p:spPr>
          <a:xfrm>
            <a:off x="3657600" y="32004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cxnSp>
        <p:nvCxnSpPr>
          <p:cNvPr id="27660" name="Line 18"/>
          <p:cNvCxnSpPr/>
          <p:nvPr/>
        </p:nvCxnSpPr>
        <p:spPr>
          <a:xfrm>
            <a:off x="5791200" y="32004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cxnSp>
        <p:nvCxnSpPr>
          <p:cNvPr id="27661" name="Line 19"/>
          <p:cNvCxnSpPr/>
          <p:nvPr/>
        </p:nvCxnSpPr>
        <p:spPr>
          <a:xfrm>
            <a:off x="1820863" y="3371850"/>
            <a:ext cx="1258887" cy="1184275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cxnSp>
        <p:nvCxnSpPr>
          <p:cNvPr id="27662" name="Line 20"/>
          <p:cNvCxnSpPr/>
          <p:nvPr/>
        </p:nvCxnSpPr>
        <p:spPr>
          <a:xfrm>
            <a:off x="3657600" y="4724400"/>
            <a:ext cx="1073150" cy="0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sp>
        <p:nvSpPr>
          <p:cNvPr id="27663" name="Rectangle 22"/>
          <p:cNvSpPr/>
          <p:nvPr/>
        </p:nvSpPr>
        <p:spPr>
          <a:xfrm>
            <a:off x="1981200" y="2057400"/>
            <a:ext cx="838200" cy="53340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宋体"/>
              </a:rPr>
              <a:t></a:t>
            </a:r>
            <a:endParaRPr lang="en-US" sz="2800" b="1">
              <a:latin typeface="宋体"/>
            </a:endParaRPr>
          </a:p>
        </p:txBody>
      </p:sp>
      <p:sp>
        <p:nvSpPr>
          <p:cNvPr id="27664" name="Rectangle 23"/>
          <p:cNvSpPr/>
          <p:nvPr/>
        </p:nvSpPr>
        <p:spPr>
          <a:xfrm>
            <a:off x="1717675" y="3616325"/>
            <a:ext cx="838200" cy="53340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宋体"/>
              </a:rPr>
              <a:t></a:t>
            </a:r>
            <a:endParaRPr lang="en-US" sz="2400" b="1">
              <a:latin typeface="宋体"/>
            </a:endParaRPr>
          </a:p>
        </p:txBody>
      </p:sp>
      <p:sp>
        <p:nvSpPr>
          <p:cNvPr id="27665" name="Rectangle 24"/>
          <p:cNvSpPr/>
          <p:nvPr/>
        </p:nvSpPr>
        <p:spPr>
          <a:xfrm>
            <a:off x="2895600" y="3657600"/>
            <a:ext cx="838200" cy="53340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宋体"/>
              </a:rPr>
              <a:t></a:t>
            </a:r>
            <a:endParaRPr lang="en-US" sz="2400" b="1">
              <a:latin typeface="宋体"/>
            </a:endParaRPr>
          </a:p>
        </p:txBody>
      </p:sp>
      <p:sp>
        <p:nvSpPr>
          <p:cNvPr id="27666" name="Rectangle 27"/>
          <p:cNvSpPr/>
          <p:nvPr/>
        </p:nvSpPr>
        <p:spPr>
          <a:xfrm>
            <a:off x="4724400" y="13716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wrap="none" lIns="90000" tIns="46800" rIns="90000" bIns="46800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Times New Roman"/>
              </a:rPr>
              <a:t>M</a:t>
            </a:r>
            <a:r>
              <a:rPr lang="en-US" sz="2800" b="1" baseline="-25000">
                <a:latin typeface="Times New Roman"/>
              </a:rPr>
              <a:t>1</a:t>
            </a:r>
            <a:endParaRPr lang="en-US" sz="2400" b="1">
              <a:latin typeface="Times New Roman"/>
            </a:endParaRPr>
          </a:p>
        </p:txBody>
      </p:sp>
      <p:sp>
        <p:nvSpPr>
          <p:cNvPr id="27667" name="Rectangle 28"/>
          <p:cNvSpPr/>
          <p:nvPr/>
        </p:nvSpPr>
        <p:spPr>
          <a:xfrm>
            <a:off x="4724400" y="43434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wrap="none" lIns="90000" tIns="46800" rIns="90000" bIns="46800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Times New Roman"/>
              </a:rPr>
              <a:t>M</a:t>
            </a:r>
            <a:r>
              <a:rPr lang="en-US" sz="2800" b="1" baseline="-25000">
                <a:latin typeface="Times New Roman"/>
              </a:rPr>
              <a:t>m</a:t>
            </a:r>
            <a:endParaRPr lang="en-US" sz="2400" b="1">
              <a:latin typeface="Times New Roman"/>
            </a:endParaRPr>
          </a:p>
        </p:txBody>
      </p:sp>
      <p:sp>
        <p:nvSpPr>
          <p:cNvPr id="27668" name="Rectangle 29"/>
          <p:cNvSpPr/>
          <p:nvPr/>
        </p:nvSpPr>
        <p:spPr>
          <a:xfrm>
            <a:off x="4724400" y="27432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wrap="none" lIns="90000" tIns="46800" rIns="90000" bIns="46800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Times New Roman"/>
              </a:rPr>
              <a:t>M</a:t>
            </a:r>
            <a:r>
              <a:rPr lang="en-US" sz="2800" b="1" baseline="-25000">
                <a:latin typeface="Times New Roman"/>
              </a:rPr>
              <a:t>2</a:t>
            </a:r>
            <a:endParaRPr lang="en-US" sz="2400" b="1">
              <a:latin typeface="Times New Roman"/>
            </a:endParaRPr>
          </a:p>
        </p:txBody>
      </p:sp>
      <p:sp>
        <p:nvSpPr>
          <p:cNvPr id="27669" name="Oval 32"/>
          <p:cNvSpPr/>
          <p:nvPr/>
        </p:nvSpPr>
        <p:spPr>
          <a:xfrm>
            <a:off x="7010400" y="1524000"/>
            <a:ext cx="608013" cy="533400"/>
          </a:xfrm>
          <a:prstGeom prst="ellipse">
            <a:avLst/>
          </a:prstGeom>
          <a:noFill/>
          <a:ln w="57150" cmpd="thickThin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Times New Roman"/>
              </a:rPr>
              <a:t>P</a:t>
            </a:r>
            <a:r>
              <a:rPr lang="en-US" sz="2800" b="1" baseline="-25000">
                <a:latin typeface="Times New Roman"/>
              </a:rPr>
              <a:t>1</a:t>
            </a:r>
            <a:endParaRPr lang="en-US" sz="2400" b="1">
              <a:latin typeface="Times New Roman"/>
            </a:endParaRPr>
          </a:p>
        </p:txBody>
      </p:sp>
      <p:cxnSp>
        <p:nvCxnSpPr>
          <p:cNvPr id="27670" name="Line 33"/>
          <p:cNvCxnSpPr/>
          <p:nvPr/>
        </p:nvCxnSpPr>
        <p:spPr>
          <a:xfrm>
            <a:off x="5791200" y="18288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sp>
        <p:nvSpPr>
          <p:cNvPr id="27671" name="Oval 34"/>
          <p:cNvSpPr/>
          <p:nvPr/>
        </p:nvSpPr>
        <p:spPr>
          <a:xfrm>
            <a:off x="7043738" y="4419600"/>
            <a:ext cx="608012" cy="533400"/>
          </a:xfrm>
          <a:prstGeom prst="ellipse">
            <a:avLst/>
          </a:prstGeom>
          <a:noFill/>
          <a:ln w="57150" cmpd="thickThin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Times New Roman"/>
              </a:rPr>
              <a:t>P</a:t>
            </a:r>
            <a:r>
              <a:rPr lang="en-US" sz="2800" b="1" baseline="-25000">
                <a:latin typeface="Times New Roman"/>
              </a:rPr>
              <a:t>m</a:t>
            </a:r>
            <a:endParaRPr lang="en-US" sz="2400" b="1">
              <a:latin typeface="Times New Roman"/>
            </a:endParaRPr>
          </a:p>
        </p:txBody>
      </p:sp>
      <p:cxnSp>
        <p:nvCxnSpPr>
          <p:cNvPr id="27672" name="Line 35"/>
          <p:cNvCxnSpPr/>
          <p:nvPr/>
        </p:nvCxnSpPr>
        <p:spPr>
          <a:xfrm>
            <a:off x="5824538" y="47244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sp>
        <p:nvSpPr>
          <p:cNvPr id="27673" name="Rectangle 36"/>
          <p:cNvSpPr/>
          <p:nvPr/>
        </p:nvSpPr>
        <p:spPr>
          <a:xfrm>
            <a:off x="6858000" y="3581400"/>
            <a:ext cx="838200" cy="53340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宋体"/>
              </a:rPr>
              <a:t></a:t>
            </a:r>
            <a:endParaRPr lang="en-US" sz="2400" b="1">
              <a:latin typeface="宋体"/>
            </a:endParaRPr>
          </a:p>
        </p:txBody>
      </p:sp>
      <p:sp>
        <p:nvSpPr>
          <p:cNvPr id="27674" name="Rectangle 37"/>
          <p:cNvSpPr/>
          <p:nvPr/>
        </p:nvSpPr>
        <p:spPr>
          <a:xfrm>
            <a:off x="4953000" y="3657600"/>
            <a:ext cx="838200" cy="53340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宋体"/>
              </a:rPr>
              <a:t></a:t>
            </a:r>
            <a:endParaRPr lang="en-US" sz="2400" b="1">
              <a:latin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674" name="Rectangle 2"/>
          <p:cNvSpPr/>
          <p:nvPr/>
        </p:nvSpPr>
        <p:spPr>
          <a:xfrm>
            <a:off x="827088" y="2997200"/>
            <a:ext cx="7772400" cy="33845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342900" lvl="0" indent="-342900">
              <a:spcBef>
                <a:spcPct val="20000"/>
              </a:spcBef>
              <a:buFont typeface=""/>
              <a:buChar char="•"/>
            </a:pPr>
            <a:r>
              <a:rPr lang="en-US" sz="2800">
                <a:latin typeface="Calibri"/>
              </a:rPr>
              <a:t>LEX</a:t>
            </a:r>
            <a:r>
              <a:rPr lang="zh-CN" sz="2800">
                <a:latin typeface="Calibri"/>
              </a:rPr>
              <a:t>的工作过程：</a:t>
            </a:r>
            <a:endParaRPr lang="zh-CN" sz="2800">
              <a:latin typeface="Calibri"/>
            </a:endParaRPr>
          </a:p>
          <a:p>
            <a:pPr marL="742950" lvl="1" indent="-285750">
              <a:spcBef>
                <a:spcPct val="4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首先，对每条识别规则</a:t>
            </a:r>
            <a:r>
              <a:rPr lang="en-US" sz="2400">
                <a:latin typeface="Calibri"/>
              </a:rPr>
              <a:t>P</a:t>
            </a:r>
            <a:r>
              <a:rPr lang="en-US" sz="2400" baseline="-25000">
                <a:latin typeface="Calibri"/>
              </a:rPr>
              <a:t>i</a:t>
            </a:r>
            <a:r>
              <a:rPr lang="zh-CN" sz="2400">
                <a:latin typeface="Calibri"/>
              </a:rPr>
              <a:t>构造一个相应的非确定有限自动机</a:t>
            </a:r>
            <a:r>
              <a:rPr lang="en-US" sz="2400">
                <a:latin typeface="Calibri"/>
              </a:rPr>
              <a:t>M</a:t>
            </a:r>
            <a:r>
              <a:rPr lang="en-US" sz="2400" baseline="-25000">
                <a:latin typeface="Calibri"/>
              </a:rPr>
              <a:t>i</a:t>
            </a:r>
            <a:r>
              <a:rPr lang="zh-CN" sz="2400">
                <a:latin typeface="Calibri"/>
              </a:rPr>
              <a:t>；</a:t>
            </a:r>
            <a:endParaRPr lang="zh-CN" sz="2400">
              <a:latin typeface="Calibri"/>
            </a:endParaRPr>
          </a:p>
          <a:p>
            <a:pPr marL="742950" lvl="1" indent="-285750">
              <a:spcBef>
                <a:spcPct val="4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然后，引进一个新初态</a:t>
            </a:r>
            <a:r>
              <a:rPr lang="en-US" sz="2400">
                <a:latin typeface="Calibri"/>
              </a:rPr>
              <a:t>X</a:t>
            </a:r>
            <a:r>
              <a:rPr lang="zh-CN" sz="2400">
                <a:latin typeface="Calibri"/>
              </a:rPr>
              <a:t>，通过</a:t>
            </a:r>
            <a:r>
              <a:rPr lang="zh-CN" sz="2400">
                <a:latin typeface="Calibri"/>
              </a:rPr>
              <a:t></a:t>
            </a:r>
            <a:r>
              <a:rPr lang="zh-CN" sz="2400">
                <a:latin typeface="Calibri"/>
              </a:rPr>
              <a:t>弧，将这些自动机连接成一个新的</a:t>
            </a:r>
            <a:r>
              <a:rPr lang="en-US" sz="2400">
                <a:latin typeface="Calibri"/>
              </a:rPr>
              <a:t>NFA</a:t>
            </a:r>
            <a:r>
              <a:rPr lang="zh-CN" sz="2400">
                <a:latin typeface="Calibri"/>
              </a:rPr>
              <a:t>；</a:t>
            </a:r>
            <a:endParaRPr lang="zh-CN" sz="2400">
              <a:latin typeface="Calibri"/>
            </a:endParaRPr>
          </a:p>
          <a:p>
            <a:pPr marL="742950" lvl="1" indent="-285750">
              <a:spcBef>
                <a:spcPct val="4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最后，把</a:t>
            </a:r>
            <a:r>
              <a:rPr lang="en-US" sz="2400">
                <a:latin typeface="Calibri"/>
              </a:rPr>
              <a:t>M</a:t>
            </a:r>
            <a:r>
              <a:rPr lang="zh-CN" sz="2400">
                <a:latin typeface="Calibri"/>
              </a:rPr>
              <a:t>确定化、最小化，生成该</a:t>
            </a:r>
            <a:r>
              <a:rPr lang="en-US" sz="2400">
                <a:latin typeface="Calibri"/>
              </a:rPr>
              <a:t>DFA</a:t>
            </a:r>
            <a:r>
              <a:rPr lang="zh-CN" sz="2400">
                <a:latin typeface="Calibri"/>
              </a:rPr>
              <a:t>的状态转换表和控制执行程序</a:t>
            </a:r>
            <a:endParaRPr lang="zh-CN" sz="2400">
              <a:latin typeface="Calibri"/>
            </a:endParaRPr>
          </a:p>
        </p:txBody>
      </p:sp>
      <p:sp>
        <p:nvSpPr>
          <p:cNvPr id="28675" name="Rectangle 3"/>
          <p:cNvSpPr/>
          <p:nvPr/>
        </p:nvSpPr>
        <p:spPr>
          <a:xfrm>
            <a:off x="4021138" y="433388"/>
            <a:ext cx="1808162" cy="21590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/>
          </a:ln>
        </p:spPr>
        <p:txBody>
          <a:bodyPr wrap="none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GB" b="1">
                <a:solidFill>
                  <a:srgbClr val="3217BB"/>
                </a:solidFill>
              </a:rPr>
              <a:t>FA</a:t>
            </a:r>
            <a:endParaRPr lang="en-GB" b="1">
              <a:solidFill>
                <a:srgbClr val="3217BB"/>
              </a:solidFill>
            </a:endParaRPr>
          </a:p>
        </p:txBody>
      </p:sp>
      <p:sp>
        <p:nvSpPr>
          <p:cNvPr id="28676" name="Rectangle 4"/>
          <p:cNvSpPr/>
          <p:nvPr/>
        </p:nvSpPr>
        <p:spPr>
          <a:xfrm>
            <a:off x="1565275" y="711200"/>
            <a:ext cx="1357313" cy="442913"/>
          </a:xfrm>
          <a:prstGeom prst="rect">
            <a:avLst/>
          </a:prstGeom>
          <a:solidFill>
            <a:srgbClr val="FFCC99"/>
          </a:solidFill>
          <a:ln w="12700">
            <a:solidFill>
              <a:srgbClr val="FF00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2000">
                <a:solidFill>
                  <a:srgbClr val="3217BB"/>
                </a:solidFill>
                <a:latin typeface="微软雅黑"/>
                <a:ea typeface="微软雅黑"/>
              </a:rPr>
              <a:t>正规集</a:t>
            </a:r>
            <a:endParaRPr lang="en-GB" sz="2000">
              <a:solidFill>
                <a:srgbClr val="3217BB"/>
              </a:solidFill>
              <a:latin typeface="微软雅黑"/>
              <a:ea typeface="微软雅黑"/>
            </a:endParaRPr>
          </a:p>
        </p:txBody>
      </p:sp>
      <p:sp>
        <p:nvSpPr>
          <p:cNvPr id="28677" name="Rectangle 5"/>
          <p:cNvSpPr/>
          <p:nvPr/>
        </p:nvSpPr>
        <p:spPr>
          <a:xfrm>
            <a:off x="1565275" y="2039938"/>
            <a:ext cx="1357313" cy="442912"/>
          </a:xfrm>
          <a:prstGeom prst="rect">
            <a:avLst/>
          </a:prstGeom>
          <a:solidFill>
            <a:srgbClr val="FFCC99"/>
          </a:solidFill>
          <a:ln w="12700">
            <a:solidFill>
              <a:srgbClr val="FF00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2000">
                <a:solidFill>
                  <a:srgbClr val="3217BB"/>
                </a:solidFill>
                <a:latin typeface="微软雅黑"/>
                <a:ea typeface="微软雅黑"/>
              </a:rPr>
              <a:t>正规式</a:t>
            </a:r>
            <a:endParaRPr lang="zh-CN" sz="2000">
              <a:solidFill>
                <a:srgbClr val="3217BB"/>
              </a:solidFill>
              <a:latin typeface="微软雅黑"/>
              <a:ea typeface="微软雅黑"/>
            </a:endParaRPr>
          </a:p>
        </p:txBody>
      </p:sp>
      <p:sp>
        <p:nvSpPr>
          <p:cNvPr id="28678" name="Rectangle 6"/>
          <p:cNvSpPr/>
          <p:nvPr/>
        </p:nvSpPr>
        <p:spPr>
          <a:xfrm>
            <a:off x="4254500" y="722313"/>
            <a:ext cx="1357313" cy="442912"/>
          </a:xfrm>
          <a:prstGeom prst="rect">
            <a:avLst/>
          </a:prstGeom>
          <a:solidFill>
            <a:srgbClr val="FFCC99"/>
          </a:solidFill>
          <a:ln w="12700">
            <a:solidFill>
              <a:srgbClr val="FF00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GB" sz="2000">
                <a:solidFill>
                  <a:srgbClr val="3217BB"/>
                </a:solidFill>
                <a:latin typeface="微软雅黑"/>
                <a:ea typeface="微软雅黑"/>
              </a:rPr>
              <a:t>DFA</a:t>
            </a:r>
            <a:endParaRPr lang="en-GB" sz="2000">
              <a:solidFill>
                <a:srgbClr val="3217BB"/>
              </a:solidFill>
              <a:latin typeface="微软雅黑"/>
              <a:ea typeface="微软雅黑"/>
            </a:endParaRPr>
          </a:p>
        </p:txBody>
      </p:sp>
      <p:sp>
        <p:nvSpPr>
          <p:cNvPr id="28679" name="Rectangle 7"/>
          <p:cNvSpPr/>
          <p:nvPr/>
        </p:nvSpPr>
        <p:spPr>
          <a:xfrm>
            <a:off x="4254500" y="2051050"/>
            <a:ext cx="1357313" cy="442913"/>
          </a:xfrm>
          <a:prstGeom prst="rect">
            <a:avLst/>
          </a:prstGeom>
          <a:solidFill>
            <a:srgbClr val="FFCC99"/>
          </a:solidFill>
          <a:ln w="12700">
            <a:solidFill>
              <a:srgbClr val="FF00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GB" sz="2000">
                <a:solidFill>
                  <a:srgbClr val="3217BB"/>
                </a:solidFill>
                <a:latin typeface="微软雅黑"/>
                <a:ea typeface="微软雅黑"/>
              </a:rPr>
              <a:t>NFA</a:t>
            </a:r>
            <a:endParaRPr lang="en-GB" sz="2000">
              <a:solidFill>
                <a:srgbClr val="3217BB"/>
              </a:solidFill>
              <a:latin typeface="微软雅黑"/>
              <a:ea typeface="微软雅黑"/>
            </a:endParaRPr>
          </a:p>
        </p:txBody>
      </p:sp>
      <p:sp>
        <p:nvSpPr>
          <p:cNvPr id="28680" name="AutoShape 9"/>
          <p:cNvSpPr/>
          <p:nvPr/>
        </p:nvSpPr>
        <p:spPr>
          <a:xfrm>
            <a:off x="2921000" y="2149475"/>
            <a:ext cx="1098550" cy="222250"/>
          </a:xfrm>
          <a:prstGeom prst="leftRightArrow">
            <a:avLst>
              <a:gd name="adj1" fmla="val 50000"/>
              <a:gd name="adj2" fmla="val 98399"/>
            </a:avLst>
          </a:prstGeom>
          <a:solidFill>
            <a:srgbClr val="3366FF"/>
          </a:solidFill>
          <a:ln w="1270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8681" name="AutoShape 11"/>
          <p:cNvSpPr/>
          <p:nvPr/>
        </p:nvSpPr>
        <p:spPr>
          <a:xfrm>
            <a:off x="2146300" y="1185863"/>
            <a:ext cx="323850" cy="831850"/>
          </a:xfrm>
          <a:prstGeom prst="upDownArrow">
            <a:avLst>
              <a:gd name="adj1" fmla="val 50000"/>
              <a:gd name="adj2" fmla="val 51135"/>
            </a:avLst>
          </a:prstGeom>
          <a:solidFill>
            <a:srgbClr val="3366FF"/>
          </a:solidFill>
          <a:ln w="1270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8682" name="AutoShape 12"/>
          <p:cNvSpPr/>
          <p:nvPr/>
        </p:nvSpPr>
        <p:spPr>
          <a:xfrm>
            <a:off x="4770438" y="1208088"/>
            <a:ext cx="323850" cy="831850"/>
          </a:xfrm>
          <a:prstGeom prst="upDownArrow">
            <a:avLst>
              <a:gd name="adj1" fmla="val 50000"/>
              <a:gd name="adj2" fmla="val 51135"/>
            </a:avLst>
          </a:prstGeom>
          <a:solidFill>
            <a:srgbClr val="3366FF"/>
          </a:solidFill>
          <a:ln w="1270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8683" name="Text Box 14"/>
          <p:cNvSpPr/>
          <p:nvPr/>
        </p:nvSpPr>
        <p:spPr>
          <a:xfrm>
            <a:off x="4373563" y="1230313"/>
            <a:ext cx="331787" cy="830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1600">
                <a:solidFill>
                  <a:srgbClr val="FF3300"/>
                </a:solidFill>
                <a:latin typeface="微软雅黑"/>
                <a:ea typeface="微软雅黑"/>
              </a:rPr>
              <a:t>确定化</a:t>
            </a:r>
            <a:endParaRPr lang="en-GB" sz="1600">
              <a:solidFill>
                <a:srgbClr val="FF3300"/>
              </a:solidFill>
              <a:latin typeface="微软雅黑"/>
              <a:ea typeface="微软雅黑"/>
            </a:endParaRPr>
          </a:p>
        </p:txBody>
      </p:sp>
      <p:sp>
        <p:nvSpPr>
          <p:cNvPr id="28684" name="Rectangle 17"/>
          <p:cNvSpPr/>
          <p:nvPr/>
        </p:nvSpPr>
        <p:spPr>
          <a:xfrm>
            <a:off x="6797675" y="711200"/>
            <a:ext cx="1357313" cy="442913"/>
          </a:xfrm>
          <a:prstGeom prst="rect">
            <a:avLst/>
          </a:prstGeom>
          <a:solidFill>
            <a:srgbClr val="FFCC99"/>
          </a:solidFill>
          <a:ln w="12700">
            <a:solidFill>
              <a:srgbClr val="FF00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GB">
                <a:solidFill>
                  <a:srgbClr val="3217BB"/>
                </a:solidFill>
                <a:latin typeface="微软雅黑"/>
                <a:ea typeface="微软雅黑"/>
              </a:rPr>
              <a:t>DFA</a:t>
            </a:r>
            <a:endParaRPr lang="en-GB">
              <a:solidFill>
                <a:srgbClr val="3217BB"/>
              </a:solidFill>
              <a:latin typeface="微软雅黑"/>
              <a:ea typeface="微软雅黑"/>
            </a:endParaRPr>
          </a:p>
        </p:txBody>
      </p:sp>
      <p:sp>
        <p:nvSpPr>
          <p:cNvPr id="28685" name="Text Box 18"/>
          <p:cNvSpPr/>
          <p:nvPr/>
        </p:nvSpPr>
        <p:spPr>
          <a:xfrm>
            <a:off x="5894388" y="571500"/>
            <a:ext cx="595312" cy="3381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1600">
                <a:solidFill>
                  <a:srgbClr val="FF3300"/>
                </a:solidFill>
                <a:latin typeface="微软雅黑"/>
                <a:ea typeface="微软雅黑"/>
              </a:rPr>
              <a:t>化简</a:t>
            </a:r>
            <a:endParaRPr lang="en-GB" sz="1600">
              <a:solidFill>
                <a:srgbClr val="FF3300"/>
              </a:solidFill>
              <a:latin typeface="微软雅黑"/>
              <a:ea typeface="微软雅黑"/>
            </a:endParaRPr>
          </a:p>
        </p:txBody>
      </p:sp>
      <p:sp>
        <p:nvSpPr>
          <p:cNvPr id="28686" name="AutoShape 19"/>
          <p:cNvSpPr/>
          <p:nvPr/>
        </p:nvSpPr>
        <p:spPr>
          <a:xfrm>
            <a:off x="5699125" y="854075"/>
            <a:ext cx="1033463" cy="222250"/>
          </a:xfrm>
          <a:prstGeom prst="rightArrow">
            <a:avLst>
              <a:gd name="adj1" fmla="val 50000"/>
              <a:gd name="adj2" fmla="val 116250"/>
            </a:avLst>
          </a:prstGeom>
          <a:solidFill>
            <a:srgbClr val="3366FF"/>
          </a:solidFill>
          <a:ln w="1270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dur="2000" fill="hold"/>
                                        <p:tgtEl>
                                          <p:spTgt spid="286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dur="2000" fill="hold"/>
                                        <p:tgtEl>
                                          <p:spTgt spid="286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698" name="矩形 2"/>
          <p:cNvSpPr/>
          <p:nvPr/>
        </p:nvSpPr>
        <p:spPr>
          <a:xfrm>
            <a:off x="142875" y="333375"/>
            <a:ext cx="867727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3200" b="1">
                <a:latin typeface="华文细黑"/>
              </a:rPr>
              <a:t>使用</a:t>
            </a:r>
            <a:r>
              <a:rPr lang="en-US" sz="3200" b="1">
                <a:latin typeface="华文细黑"/>
              </a:rPr>
              <a:t>Lex(FLex)</a:t>
            </a:r>
            <a:r>
              <a:rPr lang="zh-CN" sz="3200" b="1">
                <a:latin typeface="华文细黑"/>
              </a:rPr>
              <a:t>产生词法分析器的要求</a:t>
            </a:r>
            <a:endParaRPr lang="en-US" sz="3200" b="1">
              <a:latin typeface="华文细黑"/>
            </a:endParaRPr>
          </a:p>
        </p:txBody>
      </p:sp>
      <p:sp>
        <p:nvSpPr>
          <p:cNvPr id="29699" name="Rectangle 5"/>
          <p:cNvSpPr txBox="1">
            <a:spLocks noChangeArrowheads="1"/>
          </p:cNvSpPr>
          <p:nvPr/>
        </p:nvSpPr>
        <p:spPr>
          <a:xfrm>
            <a:off x="395288" y="1196975"/>
            <a:ext cx="8497887" cy="5373688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800">
                <a:latin typeface="Calibri"/>
              </a:rPr>
              <a:t>用</a:t>
            </a:r>
            <a:r>
              <a:rPr lang="en-US" sz="2800">
                <a:latin typeface="Calibri"/>
              </a:rPr>
              <a:t>LEX</a:t>
            </a:r>
            <a:r>
              <a:rPr lang="zh-CN" sz="2800">
                <a:latin typeface="Calibri"/>
              </a:rPr>
              <a:t>生成</a:t>
            </a:r>
            <a:r>
              <a:rPr lang="en-US" sz="2800">
                <a:latin typeface="Calibri"/>
              </a:rPr>
              <a:t>XX(</a:t>
            </a:r>
            <a:r>
              <a:rPr lang="zh-CN" sz="2800">
                <a:latin typeface="Calibri"/>
              </a:rPr>
              <a:t>以</a:t>
            </a:r>
            <a:r>
              <a:rPr lang="en-US" sz="2800">
                <a:latin typeface="Calibri"/>
              </a:rPr>
              <a:t>C</a:t>
            </a:r>
            <a:r>
              <a:rPr lang="zh-CN" sz="2800">
                <a:latin typeface="Calibri"/>
              </a:rPr>
              <a:t>为例</a:t>
            </a:r>
            <a:r>
              <a:rPr lang="en-US" sz="2800">
                <a:latin typeface="Calibri"/>
              </a:rPr>
              <a:t>)</a:t>
            </a:r>
            <a:r>
              <a:rPr lang="zh-CN" sz="2800">
                <a:latin typeface="Calibri"/>
              </a:rPr>
              <a:t>语言的词法分析器</a:t>
            </a:r>
            <a:endParaRPr lang="zh-CN" sz="2800">
              <a:latin typeface="Calibri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词法规则</a:t>
            </a:r>
            <a:endParaRPr lang="zh-CN" sz="24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000">
                <a:latin typeface="Calibri"/>
              </a:rPr>
              <a:t>了解所选择编程语言单词符号及其种别值</a:t>
            </a:r>
            <a:endParaRPr lang="en-US" sz="2400">
              <a:latin typeface="Calibri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功能</a:t>
            </a:r>
            <a:endParaRPr lang="zh-CN" sz="24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000">
                <a:latin typeface="Calibri"/>
              </a:rPr>
              <a:t>输入一个</a:t>
            </a:r>
            <a:r>
              <a:rPr lang="en-US" sz="2000">
                <a:latin typeface="Calibri"/>
              </a:rPr>
              <a:t>C</a:t>
            </a:r>
            <a:r>
              <a:rPr lang="zh-CN" sz="2000">
                <a:latin typeface="Calibri"/>
              </a:rPr>
              <a:t>语言源程序文件</a:t>
            </a:r>
            <a:r>
              <a:rPr lang="en-US" sz="2000">
                <a:latin typeface="Calibri"/>
              </a:rPr>
              <a:t>demo.c</a:t>
            </a:r>
            <a:endParaRPr lang="en-US" sz="20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000">
                <a:latin typeface="Calibri"/>
              </a:rPr>
              <a:t>输出一个文件</a:t>
            </a:r>
            <a:r>
              <a:rPr lang="en-US" sz="2000">
                <a:latin typeface="Calibri"/>
              </a:rPr>
              <a:t>tokens.txt</a:t>
            </a:r>
            <a:r>
              <a:rPr lang="zh-CN" sz="2000">
                <a:latin typeface="Calibri"/>
              </a:rPr>
              <a:t>，该文件包括每一个单词及其种类枚举值，每行一个单词</a:t>
            </a:r>
            <a:endParaRPr lang="zh-CN" sz="2000">
              <a:latin typeface="Calibri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提交</a:t>
            </a:r>
            <a:r>
              <a:rPr lang="en-GB" sz="2400">
                <a:latin typeface="Calibri"/>
              </a:rPr>
              <a:t>6</a:t>
            </a:r>
            <a:r>
              <a:rPr lang="zh-CN" sz="2400">
                <a:latin typeface="Calibri"/>
              </a:rPr>
              <a:t>个文件</a:t>
            </a:r>
            <a:endParaRPr lang="en-US" sz="24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000">
                <a:latin typeface="Calibri"/>
              </a:rPr>
              <a:t>实验报告</a:t>
            </a:r>
            <a:endParaRPr lang="zh-CN" sz="20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en-US" sz="2000">
                <a:latin typeface="Calibri"/>
              </a:rPr>
              <a:t>C</a:t>
            </a:r>
            <a:r>
              <a:rPr lang="zh-CN" sz="2000">
                <a:latin typeface="Calibri"/>
              </a:rPr>
              <a:t>语言的</a:t>
            </a:r>
            <a:r>
              <a:rPr lang="en-US" sz="2000">
                <a:latin typeface="Calibri"/>
              </a:rPr>
              <a:t>LEX</a:t>
            </a:r>
            <a:r>
              <a:rPr lang="zh-CN" sz="2000">
                <a:latin typeface="Calibri"/>
              </a:rPr>
              <a:t>源程序： </a:t>
            </a:r>
            <a:r>
              <a:rPr lang="en-US" sz="2000">
                <a:latin typeface="Calibri"/>
              </a:rPr>
              <a:t>clang.lex</a:t>
            </a:r>
            <a:endParaRPr lang="en-US" sz="20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en-US" sz="2000">
                <a:latin typeface="Calibri"/>
              </a:rPr>
              <a:t>C</a:t>
            </a:r>
            <a:r>
              <a:rPr lang="zh-CN" sz="2000">
                <a:latin typeface="Calibri"/>
              </a:rPr>
              <a:t>语言词法分析程序</a:t>
            </a:r>
            <a:r>
              <a:rPr lang="en-US" sz="2000">
                <a:latin typeface="Calibri"/>
              </a:rPr>
              <a:t>C</a:t>
            </a:r>
            <a:r>
              <a:rPr lang="zh-CN" sz="2000">
                <a:latin typeface="Calibri"/>
              </a:rPr>
              <a:t>源程序：</a:t>
            </a:r>
            <a:r>
              <a:rPr lang="en-US" sz="2000">
                <a:latin typeface="Calibri"/>
              </a:rPr>
              <a:t>lex.yy.c</a:t>
            </a:r>
            <a:endParaRPr lang="en-US" sz="20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en-US" sz="2000">
                <a:latin typeface="Calibri"/>
              </a:rPr>
              <a:t>C</a:t>
            </a:r>
            <a:r>
              <a:rPr lang="zh-CN" sz="2000">
                <a:latin typeface="Calibri"/>
              </a:rPr>
              <a:t>语言词法分析程序的可执行文件：</a:t>
            </a:r>
            <a:r>
              <a:rPr lang="en-US" sz="2000">
                <a:latin typeface="Calibri"/>
              </a:rPr>
              <a:t>clang.out/clang.exe</a:t>
            </a:r>
            <a:endParaRPr lang="en-US" sz="20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en-US" sz="2000">
                <a:latin typeface="Calibri"/>
              </a:rPr>
              <a:t>C</a:t>
            </a:r>
            <a:r>
              <a:rPr lang="zh-CN" sz="2000">
                <a:latin typeface="Calibri"/>
              </a:rPr>
              <a:t>语言源程序文件：</a:t>
            </a:r>
            <a:r>
              <a:rPr lang="en-US" sz="2000">
                <a:latin typeface="Calibri"/>
              </a:rPr>
              <a:t>demo.c</a:t>
            </a:r>
            <a:r>
              <a:rPr lang="zh-CN" sz="2000">
                <a:latin typeface="Calibri"/>
              </a:rPr>
              <a:t>（实验输入）</a:t>
            </a:r>
            <a:endParaRPr lang="en-US" sz="20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000">
                <a:latin typeface="Calibri"/>
              </a:rPr>
              <a:t>词法分析及结果文件</a:t>
            </a:r>
            <a:r>
              <a:rPr lang="zh-CN" sz="2000">
                <a:latin typeface="Calibri"/>
              </a:rPr>
              <a:t>：</a:t>
            </a:r>
            <a:r>
              <a:rPr lang="zh-CN" sz="2000">
                <a:latin typeface="Calibri"/>
              </a:rPr>
              <a:t> </a:t>
            </a:r>
            <a:r>
              <a:rPr lang="en-US" sz="2000">
                <a:latin typeface="Calibri"/>
              </a:rPr>
              <a:t>tokens.txt</a:t>
            </a:r>
            <a:r>
              <a:rPr lang="zh-CN" sz="2000">
                <a:latin typeface="Calibri"/>
              </a:rPr>
              <a:t>（实验输出）</a:t>
            </a:r>
            <a:endParaRPr lang="en-US" sz="2000">
              <a:latin typeface="Calibri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同时上传源码至</a:t>
            </a:r>
            <a:r>
              <a:rPr lang="en-US" sz="2400">
                <a:latin typeface="Calibri"/>
              </a:rPr>
              <a:t>Github</a:t>
            </a:r>
            <a:endParaRPr lang="en-US" sz="2400">
              <a:latin typeface="Calibri"/>
            </a:endParaRPr>
          </a:p>
          <a:p>
            <a:pPr marL="457200" lvl="1" indent="0">
              <a:lnSpc>
                <a:spcPct val="90000"/>
              </a:lnSpc>
              <a:spcBef>
                <a:spcPct val="20000"/>
              </a:spcBef>
              <a:buFont typeface=""/>
            </a:pPr>
            <a:endParaRPr lang="zh-CN" sz="2400"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0722" name="矩形 2"/>
          <p:cNvSpPr/>
          <p:nvPr/>
        </p:nvSpPr>
        <p:spPr>
          <a:xfrm>
            <a:off x="3617913" y="2708275"/>
            <a:ext cx="190817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3200" b="1">
                <a:latin typeface="华文细黑"/>
              </a:rPr>
              <a:t>谢谢</a:t>
            </a:r>
            <a:endParaRPr lang="en-US" sz="3200" b="1">
              <a:latin typeface="华文细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9458" name="矩形 87"/>
          <p:cNvSpPr/>
          <p:nvPr/>
        </p:nvSpPr>
        <p:spPr>
          <a:xfrm>
            <a:off x="1857375" y="1928813"/>
            <a:ext cx="3786188" cy="142875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lgDash"/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459" name="矩形 2"/>
          <p:cNvSpPr/>
          <p:nvPr/>
        </p:nvSpPr>
        <p:spPr>
          <a:xfrm>
            <a:off x="142875" y="547688"/>
            <a:ext cx="4151313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2800" b="1">
                <a:latin typeface="华文细黑"/>
              </a:rPr>
              <a:t>编译程序的总体处理过程</a:t>
            </a:r>
            <a:endParaRPr lang="en-US" sz="2800" b="1">
              <a:latin typeface="华文细黑"/>
            </a:endParaRPr>
          </a:p>
        </p:txBody>
      </p:sp>
      <p:sp>
        <p:nvSpPr>
          <p:cNvPr id="19460" name="燕尾形箭头 26"/>
          <p:cNvSpPr/>
          <p:nvPr/>
        </p:nvSpPr>
        <p:spPr>
          <a:xfrm rot="900000">
            <a:off x="6959600" y="2836863"/>
            <a:ext cx="428625" cy="28575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7780">
            <a:solidFill>
              <a:srgbClr val="385D8A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19461" name="Group 6"/>
          <p:cNvGrpSpPr/>
          <p:nvPr/>
        </p:nvGrpSpPr>
        <p:grpSpPr>
          <a:xfrm>
            <a:off x="285750" y="1357313"/>
            <a:ext cx="1143000" cy="2428875"/>
            <a:chExt cx="1143000" cy="2428879"/>
          </a:xfrm>
        </p:grpSpPr>
        <p:grpSp>
          <p:nvGrpSpPr>
            <p:cNvPr id="19497" name="Group 7"/>
            <p:cNvGrpSpPr/>
            <p:nvPr/>
          </p:nvGrpSpPr>
          <p:grpSpPr>
            <a:xfrm>
              <a:off x="0" y="0"/>
              <a:ext cx="1143000" cy="1857375"/>
              <a:chExt cx="1143008" cy="1857388"/>
            </a:xfrm>
          </p:grpSpPr>
          <p:sp>
            <p:nvSpPr>
              <p:cNvPr id="19499" name="竖卷形 29"/>
              <p:cNvSpPr/>
              <p:nvPr/>
            </p:nvSpPr>
            <p:spPr>
              <a:xfrm>
                <a:off x="0" y="0"/>
                <a:ext cx="1143008" cy="1857391"/>
              </a:xfrm>
              <a:prstGeom prst="verticalScroll">
                <a:avLst>
                  <a:gd name="adj" fmla="val 12500"/>
                </a:avLst>
              </a:prstGeom>
              <a:noFill/>
              <a:ln w="25400">
                <a:solidFill>
                  <a:srgbClr val="385D8A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endParaRPr lang="zh-CN" sz="1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</a:endParaRPr>
              </a:p>
            </p:txBody>
          </p:sp>
          <p:cxnSp>
            <p:nvCxnSpPr>
              <p:cNvPr id="19500" name="直接连接符 31"/>
              <p:cNvCxnSpPr/>
              <p:nvPr/>
            </p:nvCxnSpPr>
            <p:spPr>
              <a:xfrm>
                <a:off x="357191" y="357190"/>
                <a:ext cx="571504" cy="1588"/>
              </a:xfrm>
              <a:prstGeom prst="line">
                <a:avLst/>
              </a:prstGeom>
              <a:noFill/>
              <a:ln w="19050">
                <a:solidFill>
                  <a:srgbClr val="7F7F7F"/>
                </a:solidFill>
                <a:miter/>
              </a:ln>
            </p:spPr>
          </p:cxnSp>
          <p:cxnSp>
            <p:nvCxnSpPr>
              <p:cNvPr id="19501" name="直接连接符 33"/>
              <p:cNvCxnSpPr/>
              <p:nvPr/>
            </p:nvCxnSpPr>
            <p:spPr>
              <a:xfrm>
                <a:off x="285752" y="500066"/>
                <a:ext cx="642943" cy="1588"/>
              </a:xfrm>
              <a:prstGeom prst="line">
                <a:avLst/>
              </a:prstGeom>
              <a:noFill/>
              <a:ln w="19050">
                <a:solidFill>
                  <a:srgbClr val="7F7F7F"/>
                </a:solidFill>
                <a:miter/>
              </a:ln>
            </p:spPr>
          </p:cxnSp>
          <p:cxnSp>
            <p:nvCxnSpPr>
              <p:cNvPr id="19502" name="直接连接符 35"/>
              <p:cNvCxnSpPr/>
              <p:nvPr/>
            </p:nvCxnSpPr>
            <p:spPr>
              <a:xfrm>
                <a:off x="285752" y="644531"/>
                <a:ext cx="642943" cy="1587"/>
              </a:xfrm>
              <a:prstGeom prst="line">
                <a:avLst/>
              </a:prstGeom>
              <a:noFill/>
              <a:ln w="19050">
                <a:solidFill>
                  <a:srgbClr val="7F7F7F"/>
                </a:solidFill>
                <a:miter/>
              </a:ln>
            </p:spPr>
          </p:cxnSp>
          <p:cxnSp>
            <p:nvCxnSpPr>
              <p:cNvPr id="19503" name="直接连接符 36"/>
              <p:cNvCxnSpPr/>
              <p:nvPr/>
            </p:nvCxnSpPr>
            <p:spPr>
              <a:xfrm>
                <a:off x="285752" y="784232"/>
                <a:ext cx="642943" cy="1587"/>
              </a:xfrm>
              <a:prstGeom prst="line">
                <a:avLst/>
              </a:prstGeom>
              <a:noFill/>
              <a:ln w="19050">
                <a:solidFill>
                  <a:srgbClr val="7F7F7F"/>
                </a:solidFill>
                <a:miter/>
              </a:ln>
            </p:spPr>
          </p:cxnSp>
          <p:cxnSp>
            <p:nvCxnSpPr>
              <p:cNvPr id="19504" name="直接连接符 38"/>
              <p:cNvCxnSpPr/>
              <p:nvPr/>
            </p:nvCxnSpPr>
            <p:spPr>
              <a:xfrm>
                <a:off x="357191" y="1071571"/>
                <a:ext cx="571504" cy="1588"/>
              </a:xfrm>
              <a:prstGeom prst="line">
                <a:avLst/>
              </a:prstGeom>
              <a:noFill/>
              <a:ln w="19050">
                <a:solidFill>
                  <a:srgbClr val="7F7F7F"/>
                </a:solidFill>
                <a:miter/>
              </a:ln>
            </p:spPr>
          </p:cxnSp>
          <p:cxnSp>
            <p:nvCxnSpPr>
              <p:cNvPr id="19505" name="直接连接符 39"/>
              <p:cNvCxnSpPr/>
              <p:nvPr/>
            </p:nvCxnSpPr>
            <p:spPr>
              <a:xfrm>
                <a:off x="285752" y="1214447"/>
                <a:ext cx="642943" cy="1588"/>
              </a:xfrm>
              <a:prstGeom prst="line">
                <a:avLst/>
              </a:prstGeom>
              <a:noFill/>
              <a:ln w="19050">
                <a:solidFill>
                  <a:srgbClr val="7F7F7F"/>
                </a:solidFill>
                <a:miter/>
              </a:ln>
            </p:spPr>
          </p:cxnSp>
          <p:cxnSp>
            <p:nvCxnSpPr>
              <p:cNvPr id="19506" name="直接连接符 40"/>
              <p:cNvCxnSpPr/>
              <p:nvPr/>
            </p:nvCxnSpPr>
            <p:spPr>
              <a:xfrm>
                <a:off x="285752" y="1358912"/>
                <a:ext cx="642943" cy="1587"/>
              </a:xfrm>
              <a:prstGeom prst="line">
                <a:avLst/>
              </a:prstGeom>
              <a:noFill/>
              <a:ln w="19050">
                <a:solidFill>
                  <a:srgbClr val="7F7F7F"/>
                </a:solidFill>
                <a:miter/>
              </a:ln>
            </p:spPr>
          </p:cxnSp>
          <p:cxnSp>
            <p:nvCxnSpPr>
              <p:cNvPr id="19507" name="直接连接符 41"/>
              <p:cNvCxnSpPr/>
              <p:nvPr/>
            </p:nvCxnSpPr>
            <p:spPr>
              <a:xfrm>
                <a:off x="285752" y="1498613"/>
                <a:ext cx="642943" cy="1587"/>
              </a:xfrm>
              <a:prstGeom prst="line">
                <a:avLst/>
              </a:prstGeom>
              <a:noFill/>
              <a:ln w="19050">
                <a:solidFill>
                  <a:srgbClr val="7F7F7F"/>
                </a:solidFill>
                <a:miter/>
              </a:ln>
            </p:spPr>
          </p:cxnSp>
        </p:grpSp>
        <p:pic>
          <p:nvPicPr>
            <p:cNvPr id="19498" name="矩形 49"/>
            <p:cNvPicPr>
              <a:picLocks noChangeAspect="0"/>
            </p:cNvPicPr>
            <p:nvPr/>
          </p:nvPicPr>
          <p:blipFill>
            <a:blip r:embed="rId2"/>
            <a:stretch/>
          </p:blipFill>
          <p:spPr>
            <a:xfrm>
              <a:off x="61722" y="2001586"/>
              <a:ext cx="1024128" cy="4328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62" name="Group 18"/>
          <p:cNvGrpSpPr/>
          <p:nvPr/>
        </p:nvGrpSpPr>
        <p:grpSpPr>
          <a:xfrm>
            <a:off x="7358063" y="2428875"/>
            <a:ext cx="1143000" cy="2370138"/>
            <a:chExt cx="1143000" cy="2369596"/>
          </a:xfrm>
        </p:grpSpPr>
        <p:grpSp>
          <p:nvGrpSpPr>
            <p:cNvPr id="19486" name="Group 19"/>
            <p:cNvGrpSpPr/>
            <p:nvPr/>
          </p:nvGrpSpPr>
          <p:grpSpPr>
            <a:xfrm>
              <a:off x="0" y="0"/>
              <a:ext cx="1143000" cy="1857375"/>
              <a:chExt cx="1143000" cy="1857375"/>
            </a:xfrm>
          </p:grpSpPr>
          <p:sp>
            <p:nvSpPr>
              <p:cNvPr id="19488" name="竖卷形 32"/>
              <p:cNvSpPr>
                <a:spLocks noChangeArrowheads="1"/>
              </p:cNvSpPr>
              <p:nvPr/>
            </p:nvSpPr>
            <p:spPr>
              <a:xfrm>
                <a:off x="0" y="0"/>
                <a:ext cx="1143000" cy="1856950"/>
              </a:xfrm>
              <a:prstGeom prst="verticalScroll">
                <a:avLst>
                  <a:gd name="adj" fmla="val 12500"/>
                </a:avLst>
              </a:prstGeom>
              <a:solidFill>
                <a:schemeClr val="accent1"/>
              </a:solidFill>
              <a:ln w="25400" cmpd="sng">
                <a:solidFill>
                  <a:srgbClr val="385D8A"/>
                </a:solidFill>
                <a:round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 lang="zh-CN">
                    <a:solidFill>
                      <a:schemeClr val="tx1"/>
                    </a:solidFill>
                    <a:latin typeface="Arial"/>
                    <a:ea typeface="宋体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 lang="zh-CN">
                    <a:solidFill>
                      <a:schemeClr val="tx1"/>
                    </a:solidFill>
                    <a:latin typeface="Arial"/>
                    <a:ea typeface="宋体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 lang="zh-CN">
                    <a:solidFill>
                      <a:schemeClr val="tx1"/>
                    </a:solidFill>
                    <a:latin typeface="Arial"/>
                    <a:ea typeface="宋体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 lang="zh-CN">
                    <a:solidFill>
                      <a:schemeClr val="tx1"/>
                    </a:solidFill>
                    <a:latin typeface="Arial"/>
                    <a:ea typeface="宋体"/>
                  </a:defRPr>
                </a:lvl9pPr>
              </a:lstStyle>
              <a:p>
                <a:pPr marL="0" lvl="0" indent="0" algn="ctr"/>
                <a:endParaRPr lang="zh-CN" sz="1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</a:endParaRPr>
              </a:p>
            </p:txBody>
          </p:sp>
          <p:cxnSp>
            <p:nvCxnSpPr>
              <p:cNvPr id="19489" name="直接连接符 34"/>
              <p:cNvCxnSpPr/>
              <p:nvPr/>
            </p:nvCxnSpPr>
            <p:spPr>
              <a:xfrm>
                <a:off x="357187" y="357106"/>
                <a:ext cx="571500" cy="158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miter/>
              </a:ln>
            </p:spPr>
          </p:cxnSp>
          <p:cxnSp>
            <p:nvCxnSpPr>
              <p:cNvPr id="19490" name="直接连接符 37"/>
              <p:cNvCxnSpPr/>
              <p:nvPr/>
            </p:nvCxnSpPr>
            <p:spPr>
              <a:xfrm>
                <a:off x="285750" y="499949"/>
                <a:ext cx="642937" cy="158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miter/>
              </a:ln>
            </p:spPr>
          </p:cxnSp>
          <p:cxnSp>
            <p:nvCxnSpPr>
              <p:cNvPr id="19491" name="直接连接符 42"/>
              <p:cNvCxnSpPr/>
              <p:nvPr/>
            </p:nvCxnSpPr>
            <p:spPr>
              <a:xfrm>
                <a:off x="285750" y="644378"/>
                <a:ext cx="642937" cy="158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miter/>
              </a:ln>
            </p:spPr>
          </p:cxnSp>
          <p:cxnSp>
            <p:nvCxnSpPr>
              <p:cNvPr id="19492" name="直接连接符 43"/>
              <p:cNvCxnSpPr/>
              <p:nvPr/>
            </p:nvCxnSpPr>
            <p:spPr>
              <a:xfrm>
                <a:off x="285750" y="784046"/>
                <a:ext cx="642937" cy="158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miter/>
              </a:ln>
            </p:spPr>
          </p:cxnSp>
          <p:cxnSp>
            <p:nvCxnSpPr>
              <p:cNvPr id="19493" name="直接连接符 44"/>
              <p:cNvCxnSpPr/>
              <p:nvPr/>
            </p:nvCxnSpPr>
            <p:spPr>
              <a:xfrm>
                <a:off x="357187" y="1071318"/>
                <a:ext cx="571500" cy="158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miter/>
              </a:ln>
            </p:spPr>
          </p:cxnSp>
          <p:cxnSp>
            <p:nvCxnSpPr>
              <p:cNvPr id="19494" name="直接连接符 45"/>
              <p:cNvCxnSpPr/>
              <p:nvPr/>
            </p:nvCxnSpPr>
            <p:spPr>
              <a:xfrm>
                <a:off x="285750" y="1214160"/>
                <a:ext cx="642937" cy="158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miter/>
              </a:ln>
            </p:spPr>
          </p:cxnSp>
          <p:cxnSp>
            <p:nvCxnSpPr>
              <p:cNvPr id="19495" name="直接连接符 46"/>
              <p:cNvCxnSpPr/>
              <p:nvPr/>
            </p:nvCxnSpPr>
            <p:spPr>
              <a:xfrm>
                <a:off x="285750" y="1358589"/>
                <a:ext cx="642937" cy="158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miter/>
              </a:ln>
            </p:spPr>
          </p:cxnSp>
          <p:cxnSp>
            <p:nvCxnSpPr>
              <p:cNvPr id="19496" name="直接连接符 47"/>
              <p:cNvCxnSpPr/>
              <p:nvPr/>
            </p:nvCxnSpPr>
            <p:spPr>
              <a:xfrm>
                <a:off x="285750" y="1498257"/>
                <a:ext cx="642937" cy="158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miter/>
              </a:ln>
            </p:spPr>
          </p:cxnSp>
        </p:grpSp>
        <p:pic>
          <p:nvPicPr>
            <p:cNvPr id="19487" name="矩形 56"/>
            <p:cNvPicPr>
              <a:picLocks noChangeAspect="0"/>
            </p:cNvPicPr>
            <p:nvPr/>
          </p:nvPicPr>
          <p:blipFill>
            <a:blip r:embed="rId3"/>
            <a:stretch/>
          </p:blipFill>
          <p:spPr>
            <a:xfrm>
              <a:off x="-61151" y="1941513"/>
              <a:ext cx="1255776" cy="4327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63" name="矩形 61"/>
          <p:cNvSpPr/>
          <p:nvPr/>
        </p:nvSpPr>
        <p:spPr>
          <a:xfrm>
            <a:off x="2286000" y="4364038"/>
            <a:ext cx="1285875" cy="565150"/>
          </a:xfrm>
          <a:prstGeom prst="rect">
            <a:avLst/>
          </a:prstGeom>
          <a:solidFill>
            <a:srgbClr val="558ED5"/>
          </a:solidFill>
          <a:ln w="22225">
            <a:solidFill>
              <a:srgbClr val="D9D9D9"/>
            </a:solidFill>
            <a:miter/>
          </a:ln>
          <a:effectLst>
            <a:outerShdw dist="38100" dir="13500000" algn="ctr">
              <a:srgbClr val="000000">
                <a:alpha val="37999"/>
              </a:srgbClr>
            </a:outerShdw>
          </a:effectLst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1600" b="1">
                <a:solidFill>
                  <a:schemeClr val="bg1"/>
                </a:solidFill>
                <a:latin typeface="Calibri"/>
              </a:rPr>
              <a:t>词法单元</a:t>
            </a:r>
            <a:endParaRPr lang="en-US" sz="1600" b="1">
              <a:solidFill>
                <a:schemeClr val="bg1"/>
              </a:solidFill>
              <a:latin typeface="Calibri"/>
            </a:endParaRPr>
          </a:p>
          <a:p>
            <a:pPr marL="0" lvl="0" indent="0" algn="ctr"/>
            <a:r>
              <a:rPr lang="en-US" sz="1600" b="1">
                <a:solidFill>
                  <a:schemeClr val="bg1"/>
                </a:solidFill>
                <a:latin typeface="Calibri"/>
              </a:rPr>
              <a:t>Token</a:t>
            </a:r>
            <a:r>
              <a:rPr lang="zh-CN" sz="1600" b="1">
                <a:solidFill>
                  <a:schemeClr val="bg1"/>
                </a:solidFill>
                <a:latin typeface="Calibri"/>
              </a:rPr>
              <a:t>序列</a:t>
            </a:r>
            <a:endParaRPr lang="zh-CN" sz="1600" b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9464" name="矩形 69"/>
          <p:cNvSpPr/>
          <p:nvPr/>
        </p:nvSpPr>
        <p:spPr>
          <a:xfrm>
            <a:off x="3786188" y="4364038"/>
            <a:ext cx="1285875" cy="565150"/>
          </a:xfrm>
          <a:prstGeom prst="rect">
            <a:avLst/>
          </a:prstGeom>
          <a:solidFill>
            <a:srgbClr val="558ED5"/>
          </a:solidFill>
          <a:ln w="22225">
            <a:solidFill>
              <a:srgbClr val="D9D9D9"/>
            </a:solidFill>
            <a:miter/>
          </a:ln>
          <a:effectLst>
            <a:outerShdw dist="38100" dir="13500000" algn="ctr">
              <a:srgbClr val="000000">
                <a:alpha val="37999"/>
              </a:srgbClr>
            </a:outerShdw>
          </a:effectLst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1600" b="1">
                <a:solidFill>
                  <a:schemeClr val="bg1"/>
                </a:solidFill>
                <a:latin typeface="Calibri"/>
              </a:rPr>
              <a:t>语法分析树</a:t>
            </a:r>
            <a:endParaRPr lang="zh-CN" sz="1600" b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9465" name="矩形 74"/>
          <p:cNvSpPr/>
          <p:nvPr/>
        </p:nvSpPr>
        <p:spPr>
          <a:xfrm>
            <a:off x="5214938" y="4357688"/>
            <a:ext cx="1285875" cy="565150"/>
          </a:xfrm>
          <a:prstGeom prst="rect">
            <a:avLst/>
          </a:prstGeom>
          <a:solidFill>
            <a:srgbClr val="558ED5"/>
          </a:solidFill>
          <a:ln w="22225">
            <a:solidFill>
              <a:srgbClr val="D9D9D9"/>
            </a:solidFill>
            <a:miter/>
          </a:ln>
          <a:effectLst>
            <a:outerShdw dist="38100" dir="13500000" algn="ctr">
              <a:srgbClr val="000000">
                <a:alpha val="37999"/>
              </a:srgbClr>
            </a:outerShdw>
          </a:effectLst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1600" b="1">
                <a:solidFill>
                  <a:schemeClr val="bg1"/>
                </a:solidFill>
                <a:latin typeface="Calibri"/>
              </a:rPr>
              <a:t>语义树</a:t>
            </a:r>
            <a:endParaRPr lang="zh-CN" sz="1600" b="1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19466" name="Group 33"/>
          <p:cNvGrpSpPr/>
          <p:nvPr/>
        </p:nvGrpSpPr>
        <p:grpSpPr>
          <a:xfrm>
            <a:off x="2071688" y="2143125"/>
            <a:ext cx="4857750" cy="928688"/>
            <a:chExt cx="4857784" cy="928687"/>
          </a:xfrm>
        </p:grpSpPr>
        <p:grpSp>
          <p:nvGrpSpPr>
            <p:cNvPr id="19471" name="Group 34"/>
            <p:cNvGrpSpPr/>
            <p:nvPr/>
          </p:nvGrpSpPr>
          <p:grpSpPr>
            <a:xfrm>
              <a:off x="0" y="28575"/>
              <a:ext cx="785813" cy="900112"/>
              <a:chExt cx="785807" cy="900112"/>
            </a:xfrm>
          </p:grpSpPr>
          <p:pic>
            <p:nvPicPr>
              <p:cNvPr id="19484" name="五边形 3"/>
              <p:cNvPicPr>
                <a:picLocks noChangeAspect="0"/>
              </p:cNvPicPr>
              <p:nvPr/>
            </p:nvPicPr>
            <p:blipFill>
              <a:blip r:embed="rId4"/>
              <a:stretch/>
            </p:blipFill>
            <p:spPr>
              <a:xfrm>
                <a:off x="-11240" y="-13716"/>
                <a:ext cx="816863" cy="93268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485" name="直接连接符 4"/>
              <p:cNvCxnSpPr/>
              <p:nvPr/>
            </p:nvCxnSpPr>
            <p:spPr>
              <a:xfrm rot="5400000">
                <a:off x="-377826" y="449263"/>
                <a:ext cx="900112" cy="1588"/>
              </a:xfrm>
              <a:prstGeom prst="line">
                <a:avLst/>
              </a:prstGeom>
              <a:noFill/>
              <a:ln w="17780">
                <a:solidFill>
                  <a:srgbClr val="6081A9"/>
                </a:solidFill>
                <a:miter/>
              </a:ln>
            </p:spPr>
          </p:cxnSp>
        </p:grpSp>
        <p:grpSp>
          <p:nvGrpSpPr>
            <p:cNvPr id="19472" name="Group 37"/>
            <p:cNvGrpSpPr/>
            <p:nvPr/>
          </p:nvGrpSpPr>
          <p:grpSpPr>
            <a:xfrm>
              <a:off x="1357327" y="28575"/>
              <a:ext cx="785813" cy="900112"/>
              <a:chExt cx="785807" cy="900112"/>
            </a:xfrm>
          </p:grpSpPr>
          <p:pic>
            <p:nvPicPr>
              <p:cNvPr id="19482" name="五边形 8"/>
              <p:cNvPicPr>
                <a:picLocks noChangeAspect="0"/>
              </p:cNvPicPr>
              <p:nvPr/>
            </p:nvPicPr>
            <p:blipFill>
              <a:blip r:embed="rId5"/>
              <a:stretch/>
            </p:blipFill>
            <p:spPr>
              <a:xfrm>
                <a:off x="-9149" y="-13716"/>
                <a:ext cx="810767" cy="93268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483" name="直接连接符 9"/>
              <p:cNvCxnSpPr/>
              <p:nvPr/>
            </p:nvCxnSpPr>
            <p:spPr>
              <a:xfrm rot="5400000">
                <a:off x="-377830" y="449261"/>
                <a:ext cx="900112" cy="1587"/>
              </a:xfrm>
              <a:prstGeom prst="line">
                <a:avLst/>
              </a:prstGeom>
              <a:noFill/>
              <a:ln w="17780">
                <a:solidFill>
                  <a:srgbClr val="6081A9"/>
                </a:solidFill>
                <a:miter/>
              </a:ln>
            </p:spPr>
          </p:cxnSp>
        </p:grpSp>
        <p:grpSp>
          <p:nvGrpSpPr>
            <p:cNvPr id="19473" name="Group 40"/>
            <p:cNvGrpSpPr/>
            <p:nvPr/>
          </p:nvGrpSpPr>
          <p:grpSpPr>
            <a:xfrm>
              <a:off x="2714650" y="28570"/>
              <a:ext cx="785812" cy="900112"/>
              <a:chExt cx="785807" cy="900112"/>
            </a:xfrm>
          </p:grpSpPr>
          <p:pic>
            <p:nvPicPr>
              <p:cNvPr id="19480" name="五边形 20"/>
              <p:cNvPicPr>
                <a:picLocks noChangeAspect="0"/>
              </p:cNvPicPr>
              <p:nvPr/>
            </p:nvPicPr>
            <p:blipFill>
              <a:blip r:embed="rId6"/>
              <a:stretch/>
            </p:blipFill>
            <p:spPr>
              <a:xfrm>
                <a:off x="-13151" y="-13711"/>
                <a:ext cx="816864" cy="93268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481" name="直接连接符 21"/>
              <p:cNvCxnSpPr/>
              <p:nvPr/>
            </p:nvCxnSpPr>
            <p:spPr>
              <a:xfrm rot="5400000">
                <a:off x="-377831" y="449267"/>
                <a:ext cx="900112" cy="1588"/>
              </a:xfrm>
              <a:prstGeom prst="line">
                <a:avLst/>
              </a:prstGeom>
              <a:noFill/>
              <a:ln w="17780">
                <a:solidFill>
                  <a:srgbClr val="6081A9"/>
                </a:solidFill>
                <a:miter/>
              </a:ln>
            </p:spPr>
          </p:cxnSp>
        </p:grpSp>
        <p:grpSp>
          <p:nvGrpSpPr>
            <p:cNvPr id="19474" name="Group 43"/>
            <p:cNvGrpSpPr/>
            <p:nvPr/>
          </p:nvGrpSpPr>
          <p:grpSpPr>
            <a:xfrm>
              <a:off x="4071972" y="0"/>
              <a:ext cx="785812" cy="900112"/>
              <a:chExt cx="785807" cy="900112"/>
            </a:xfrm>
          </p:grpSpPr>
          <p:pic>
            <p:nvPicPr>
              <p:cNvPr id="19478" name="五边形 24"/>
              <p:cNvPicPr>
                <a:picLocks noChangeAspect="0"/>
              </p:cNvPicPr>
              <p:nvPr/>
            </p:nvPicPr>
            <p:blipFill>
              <a:blip r:embed="rId7"/>
              <a:stretch/>
            </p:blipFill>
            <p:spPr>
              <a:xfrm>
                <a:off x="-11055" y="-9525"/>
                <a:ext cx="816864" cy="92659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479" name="直接连接符 25"/>
              <p:cNvCxnSpPr/>
              <p:nvPr/>
            </p:nvCxnSpPr>
            <p:spPr>
              <a:xfrm rot="5400000">
                <a:off x="-377830" y="449261"/>
                <a:ext cx="900112" cy="1587"/>
              </a:xfrm>
              <a:prstGeom prst="line">
                <a:avLst/>
              </a:prstGeom>
              <a:noFill/>
              <a:ln w="17780">
                <a:solidFill>
                  <a:srgbClr val="6081A9"/>
                </a:solidFill>
                <a:miter/>
              </a:ln>
            </p:spPr>
          </p:cxnSp>
        </p:grpSp>
        <p:sp>
          <p:nvSpPr>
            <p:cNvPr id="19475" name="燕尾形 78"/>
            <p:cNvSpPr/>
            <p:nvPr/>
          </p:nvSpPr>
          <p:spPr>
            <a:xfrm>
              <a:off x="857256" y="214313"/>
              <a:ext cx="357189" cy="5714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17780">
              <a:solidFill>
                <a:srgbClr val="385D8A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endParaRPr lang="zh-CN">
                <a:latin typeface="Calibri"/>
              </a:endParaRPr>
            </a:p>
          </p:txBody>
        </p:sp>
        <p:sp>
          <p:nvSpPr>
            <p:cNvPr id="19476" name="燕尾形 79"/>
            <p:cNvSpPr/>
            <p:nvPr/>
          </p:nvSpPr>
          <p:spPr>
            <a:xfrm>
              <a:off x="2214577" y="214313"/>
              <a:ext cx="357191" cy="5714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17780">
              <a:solidFill>
                <a:srgbClr val="385D8A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endParaRPr lang="zh-CN">
                <a:latin typeface="Calibri"/>
              </a:endParaRPr>
            </a:p>
          </p:txBody>
        </p:sp>
        <p:sp>
          <p:nvSpPr>
            <p:cNvPr id="19477" name="燕尾形 80"/>
            <p:cNvSpPr/>
            <p:nvPr/>
          </p:nvSpPr>
          <p:spPr>
            <a:xfrm>
              <a:off x="3571900" y="214313"/>
              <a:ext cx="357189" cy="5714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17780">
              <a:solidFill>
                <a:srgbClr val="385D8A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endParaRPr lang="zh-CN">
                <a:latin typeface="Calibri"/>
              </a:endParaRPr>
            </a:p>
          </p:txBody>
        </p:sp>
      </p:grpSp>
      <p:sp>
        <p:nvSpPr>
          <p:cNvPr id="19467" name="燕尾形箭头 81"/>
          <p:cNvSpPr/>
          <p:nvPr/>
        </p:nvSpPr>
        <p:spPr>
          <a:xfrm rot="5400000">
            <a:off x="2750344" y="3607594"/>
            <a:ext cx="571500" cy="214312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7780">
            <a:solidFill>
              <a:srgbClr val="385D8A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468" name="燕尾形箭头 83"/>
          <p:cNvSpPr/>
          <p:nvPr/>
        </p:nvSpPr>
        <p:spPr>
          <a:xfrm rot="5400000">
            <a:off x="4107657" y="3607593"/>
            <a:ext cx="571500" cy="214313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7780">
            <a:solidFill>
              <a:srgbClr val="385D8A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469" name="燕尾形箭头 84"/>
          <p:cNvSpPr/>
          <p:nvPr/>
        </p:nvSpPr>
        <p:spPr>
          <a:xfrm rot="5400000">
            <a:off x="5536407" y="3607593"/>
            <a:ext cx="571500" cy="214313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7780">
            <a:solidFill>
              <a:srgbClr val="385D8A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470" name="燕尾形箭头 99"/>
          <p:cNvSpPr/>
          <p:nvPr/>
        </p:nvSpPr>
        <p:spPr>
          <a:xfrm rot="900000">
            <a:off x="1458913" y="2336800"/>
            <a:ext cx="428625" cy="28575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7780">
            <a:solidFill>
              <a:srgbClr val="385D8A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Rectangle 31"/>
          <p:cNvSpPr/>
          <p:nvPr/>
        </p:nvSpPr>
        <p:spPr>
          <a:xfrm>
            <a:off x="1466850" y="2206625"/>
            <a:ext cx="6086475" cy="222250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>
              <a:solidFill>
                <a:srgbClr val="000000"/>
              </a:solidFill>
              <a:latin typeface="Calibri"/>
              <a:ea typeface="华文细黑"/>
            </a:endParaRPr>
          </a:p>
        </p:txBody>
      </p:sp>
      <p:grpSp>
        <p:nvGrpSpPr>
          <p:cNvPr id="20483" name="Group 10"/>
          <p:cNvGrpSpPr/>
          <p:nvPr/>
        </p:nvGrpSpPr>
        <p:grpSpPr>
          <a:xfrm>
            <a:off x="1428750" y="2214563"/>
            <a:ext cx="6286500" cy="642937"/>
            <a:chExt cx="6286710" cy="643266"/>
          </a:xfrm>
        </p:grpSpPr>
        <p:sp>
          <p:nvSpPr>
            <p:cNvPr id="20485" name="Rectangle 32"/>
            <p:cNvSpPr/>
            <p:nvPr/>
          </p:nvSpPr>
          <p:spPr>
            <a:xfrm>
              <a:off x="0" y="293837"/>
              <a:ext cx="6086678" cy="223953"/>
            </a:xfrm>
            <a:prstGeom prst="rect">
              <a:avLst/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>
                <a:solidFill>
                  <a:srgbClr val="000000"/>
                </a:solidFill>
                <a:latin typeface="Calibri"/>
                <a:ea typeface="华文细黑"/>
              </a:endParaRPr>
            </a:p>
          </p:txBody>
        </p:sp>
        <p:sp>
          <p:nvSpPr>
            <p:cNvPr id="20486" name="AutoShape 9"/>
            <p:cNvSpPr/>
            <p:nvPr/>
          </p:nvSpPr>
          <p:spPr>
            <a:xfrm>
              <a:off x="57152" y="3177"/>
              <a:ext cx="6048577" cy="64008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5400000" scaled="1"/>
            </a:gradFill>
            <a:ln>
              <a:noFill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>
                <a:solidFill>
                  <a:srgbClr val="000000"/>
                </a:solidFill>
                <a:latin typeface="Calibri"/>
                <a:ea typeface="华文细黑"/>
              </a:endParaRPr>
            </a:p>
          </p:txBody>
        </p:sp>
        <p:pic>
          <p:nvPicPr>
            <p:cNvPr id="20487" name="WordArt 21"/>
            <p:cNvPicPr>
              <a:picLocks noChangeAspect="0"/>
            </p:cNvPicPr>
            <p:nvPr/>
          </p:nvPicPr>
          <p:blipFill>
            <a:blip r:embed="rId2"/>
            <a:stretch/>
          </p:blipFill>
          <p:spPr>
            <a:xfrm>
              <a:off x="278139" y="138564"/>
              <a:ext cx="658390" cy="353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88" name="AutoShape 26"/>
            <p:cNvSpPr/>
            <p:nvPr/>
          </p:nvSpPr>
          <p:spPr>
            <a:xfrm>
              <a:off x="1357358" y="0"/>
              <a:ext cx="4929352" cy="64008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wrap="none" lIns="144000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1" indent="0"/>
              <a:r>
                <a:rPr lang="zh-CN" sz="2400" b="1">
                  <a:solidFill>
                    <a:srgbClr val="FFFFFF"/>
                  </a:solidFill>
                  <a:latin typeface="微软雅黑"/>
                </a:rPr>
                <a:t>词法分析扫描器的设计实现</a:t>
              </a:r>
              <a:endParaRPr lang="en-US" sz="2400" b="1">
                <a:solidFill>
                  <a:srgbClr val="FFFFFF"/>
                </a:solidFill>
                <a:latin typeface="微软雅黑"/>
              </a:endParaRPr>
            </a:p>
          </p:txBody>
        </p:sp>
      </p:grpSp>
      <p:sp>
        <p:nvSpPr>
          <p:cNvPr id="20484" name="矩形 46"/>
          <p:cNvSpPr/>
          <p:nvPr/>
        </p:nvSpPr>
        <p:spPr>
          <a:xfrm>
            <a:off x="357188" y="714375"/>
            <a:ext cx="2198687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3200" b="1">
                <a:latin typeface="华文细黑"/>
              </a:rPr>
              <a:t>实验题目：</a:t>
            </a:r>
            <a:endParaRPr lang="en-US" sz="2800" b="1">
              <a:latin typeface="华文细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1506" name="矩形 2"/>
          <p:cNvSpPr/>
          <p:nvPr/>
        </p:nvSpPr>
        <p:spPr>
          <a:xfrm>
            <a:off x="142875" y="547688"/>
            <a:ext cx="6511925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2800" b="1">
                <a:latin typeface="华文细黑"/>
              </a:rPr>
              <a:t>实验</a:t>
            </a:r>
            <a:r>
              <a:rPr lang="en-US" sz="2800" b="1">
                <a:latin typeface="华文细黑"/>
              </a:rPr>
              <a:t>1</a:t>
            </a:r>
            <a:r>
              <a:rPr lang="zh-CN" sz="2800" b="1">
                <a:latin typeface="华文细黑"/>
              </a:rPr>
              <a:t>：词法分析器的构造</a:t>
            </a:r>
            <a:r>
              <a:rPr lang="en-US" sz="2800" b="1">
                <a:latin typeface="华文细黑"/>
              </a:rPr>
              <a:t>——</a:t>
            </a:r>
            <a:r>
              <a:rPr lang="zh-CN" sz="2800" b="1">
                <a:latin typeface="华文细黑"/>
              </a:rPr>
              <a:t>设计要求</a:t>
            </a:r>
            <a:endParaRPr lang="en-US" sz="2800" b="1">
              <a:latin typeface="华文细黑"/>
            </a:endParaRPr>
          </a:p>
        </p:txBody>
      </p:sp>
      <p:grpSp>
        <p:nvGrpSpPr>
          <p:cNvPr id="21507" name="Group 3"/>
          <p:cNvGrpSpPr/>
          <p:nvPr/>
        </p:nvGrpSpPr>
        <p:grpSpPr>
          <a:xfrm>
            <a:off x="214313" y="1714500"/>
            <a:ext cx="2928937" cy="4286250"/>
            <a:chExt cx="2928958" cy="4286280"/>
          </a:xfrm>
        </p:grpSpPr>
        <p:sp>
          <p:nvSpPr>
            <p:cNvPr id="21530" name="TextBox 11"/>
            <p:cNvSpPr/>
            <p:nvPr/>
          </p:nvSpPr>
          <p:spPr>
            <a:xfrm>
              <a:off x="571504" y="500067"/>
              <a:ext cx="2286016" cy="369255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r>
                <a:rPr lang="en-US">
                  <a:solidFill>
                    <a:srgbClr val="558ED5"/>
                  </a:solidFill>
                  <a:latin typeface="Forte"/>
                </a:rPr>
                <a:t>int</a:t>
              </a:r>
              <a:r>
                <a:rPr lang="en-US">
                  <a:solidFill>
                    <a:srgbClr val="604A7B"/>
                  </a:solidFill>
                  <a:latin typeface="Forte"/>
                </a:rPr>
                <a:t> </a:t>
              </a:r>
              <a:r>
                <a:rPr lang="en-US">
                  <a:latin typeface="Forte"/>
                </a:rPr>
                <a:t> </a:t>
              </a:r>
              <a:r>
                <a:rPr lang="en-US">
                  <a:solidFill>
                    <a:srgbClr val="558ED5"/>
                  </a:solidFill>
                  <a:latin typeface="Forte"/>
                </a:rPr>
                <a:t>main</a:t>
              </a:r>
              <a:r>
                <a:rPr lang="en-US">
                  <a:latin typeface="Forte"/>
                </a:rPr>
                <a:t> 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(</a:t>
              </a:r>
              <a:r>
                <a:rPr lang="en-US">
                  <a:solidFill>
                    <a:srgbClr val="558ED5"/>
                  </a:solidFill>
                  <a:latin typeface="Forte"/>
                </a:rPr>
                <a:t>void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)</a:t>
              </a:r>
              <a:endParaRPr lang="en-US">
                <a:solidFill>
                  <a:schemeClr val="accent2"/>
                </a:solidFill>
                <a:latin typeface="Forte"/>
              </a:endParaRPr>
            </a:p>
            <a:p>
              <a:pPr marL="0" lvl="0" indent="0"/>
              <a:r>
                <a:rPr lang="en-US">
                  <a:solidFill>
                    <a:schemeClr val="accent2"/>
                  </a:solidFill>
                  <a:latin typeface="Forte"/>
                </a:rPr>
                <a:t>{</a:t>
              </a:r>
              <a:endParaRPr lang="en-US">
                <a:solidFill>
                  <a:schemeClr val="accent2"/>
                </a:solidFill>
                <a:latin typeface="Forte"/>
              </a:endParaRPr>
            </a:p>
            <a:p>
              <a:pPr marL="0" lvl="0" indent="0"/>
              <a:r>
                <a:rPr lang="en-US">
                  <a:latin typeface="Forte"/>
                </a:rPr>
                <a:t>   </a:t>
              </a:r>
              <a:r>
                <a:rPr lang="en-US">
                  <a:solidFill>
                    <a:srgbClr val="558ED5"/>
                  </a:solidFill>
                  <a:latin typeface="Forte"/>
                </a:rPr>
                <a:t>int</a:t>
              </a:r>
              <a:r>
                <a:rPr lang="en-US">
                  <a:latin typeface="Forte"/>
                </a:rPr>
                <a:t>   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a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=</a:t>
              </a:r>
              <a:r>
                <a:rPr lang="en-US">
                  <a:solidFill>
                    <a:srgbClr val="E46C0A"/>
                  </a:solidFill>
                  <a:latin typeface="Forte"/>
                </a:rPr>
                <a:t>1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, 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d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=</a:t>
              </a:r>
              <a:r>
                <a:rPr lang="en-US">
                  <a:solidFill>
                    <a:srgbClr val="E46C0A"/>
                  </a:solidFill>
                  <a:latin typeface="Forte"/>
                </a:rPr>
                <a:t>2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,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c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;</a:t>
              </a:r>
              <a:endParaRPr lang="en-US">
                <a:solidFill>
                  <a:schemeClr val="accent2"/>
                </a:solidFill>
                <a:latin typeface="Forte"/>
              </a:endParaRPr>
            </a:p>
            <a:p>
              <a:pPr marL="0" lvl="0" indent="0"/>
              <a:r>
                <a:rPr lang="en-US">
                  <a:latin typeface="Forte"/>
                </a:rPr>
                <a:t>   </a:t>
              </a:r>
              <a:r>
                <a:rPr lang="en-US">
                  <a:solidFill>
                    <a:srgbClr val="558ED5"/>
                  </a:solidFill>
                  <a:latin typeface="Forte"/>
                </a:rPr>
                <a:t>if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(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a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&lt;=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d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)</a:t>
              </a:r>
              <a:endParaRPr lang="en-US">
                <a:solidFill>
                  <a:schemeClr val="accent2"/>
                </a:solidFill>
                <a:latin typeface="Forte"/>
              </a:endParaRPr>
            </a:p>
            <a:p>
              <a:pPr marL="0" lvl="0" indent="0"/>
              <a:r>
                <a:rPr lang="en-US">
                  <a:latin typeface="Forte"/>
                </a:rPr>
                <a:t>    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{</a:t>
              </a:r>
              <a:endParaRPr lang="en-US">
                <a:solidFill>
                  <a:schemeClr val="accent2"/>
                </a:solidFill>
                <a:latin typeface="Forte"/>
              </a:endParaRPr>
            </a:p>
            <a:p>
              <a:pPr marL="0" lvl="0" indent="0"/>
              <a:r>
                <a:rPr lang="en-US">
                  <a:latin typeface="Forte"/>
                </a:rPr>
                <a:t>       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c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=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a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;</a:t>
              </a:r>
              <a:endParaRPr lang="en-US">
                <a:solidFill>
                  <a:schemeClr val="accent2"/>
                </a:solidFill>
                <a:latin typeface="Forte"/>
              </a:endParaRPr>
            </a:p>
            <a:p>
              <a:pPr marL="0" lvl="0" indent="0"/>
              <a:r>
                <a:rPr lang="en-US">
                  <a:latin typeface="Forte"/>
                </a:rPr>
                <a:t>       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a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=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d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;</a:t>
              </a:r>
              <a:endParaRPr lang="en-US">
                <a:solidFill>
                  <a:schemeClr val="accent2"/>
                </a:solidFill>
                <a:latin typeface="Forte"/>
              </a:endParaRPr>
            </a:p>
            <a:p>
              <a:pPr marL="0" lvl="0" indent="0"/>
              <a:r>
                <a:rPr lang="en-US">
                  <a:latin typeface="Forte"/>
                </a:rPr>
                <a:t>       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d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=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c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;</a:t>
              </a:r>
              <a:endParaRPr lang="en-US">
                <a:solidFill>
                  <a:schemeClr val="accent2"/>
                </a:solidFill>
                <a:latin typeface="Forte"/>
              </a:endParaRPr>
            </a:p>
            <a:p>
              <a:pPr marL="0" lvl="0" indent="0"/>
              <a:r>
                <a:rPr lang="en-US">
                  <a:latin typeface="Forte"/>
                </a:rPr>
                <a:t>    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}</a:t>
              </a:r>
              <a:endParaRPr lang="en-US">
                <a:solidFill>
                  <a:schemeClr val="accent2"/>
                </a:solidFill>
                <a:latin typeface="Forte"/>
              </a:endParaRPr>
            </a:p>
            <a:p>
              <a:pPr marL="0" lvl="0" indent="0"/>
              <a:r>
                <a:rPr lang="en-US">
                  <a:solidFill>
                    <a:srgbClr val="558ED5"/>
                  </a:solidFill>
                  <a:latin typeface="Forte"/>
                </a:rPr>
                <a:t>char</a:t>
              </a:r>
              <a:r>
                <a:rPr lang="en-US">
                  <a:latin typeface="Forte"/>
                </a:rPr>
                <a:t>   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ch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[</a:t>
              </a:r>
              <a:r>
                <a:rPr lang="en-US">
                  <a:solidFill>
                    <a:srgbClr val="E46C0A"/>
                  </a:solidFill>
                  <a:latin typeface="Forte"/>
                </a:rPr>
                <a:t>10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]=</a:t>
              </a:r>
              <a:r>
                <a:rPr lang="en-US">
                  <a:solidFill>
                    <a:srgbClr val="948A54"/>
                  </a:solidFill>
                  <a:latin typeface="Forte"/>
                </a:rPr>
                <a:t>“ok”;</a:t>
              </a:r>
              <a:endParaRPr lang="en-US">
                <a:solidFill>
                  <a:srgbClr val="948A54"/>
                </a:solidFill>
                <a:latin typeface="Forte"/>
              </a:endParaRPr>
            </a:p>
            <a:p>
              <a:pPr marL="0" lvl="0" indent="0"/>
              <a:r>
                <a:rPr lang="en-US">
                  <a:solidFill>
                    <a:srgbClr val="558ED5"/>
                  </a:solidFill>
                  <a:latin typeface="Forte"/>
                </a:rPr>
                <a:t>char</a:t>
              </a:r>
              <a:r>
                <a:rPr lang="en-US">
                  <a:latin typeface="Forte"/>
                </a:rPr>
                <a:t>   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x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,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y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=</a:t>
              </a:r>
              <a:r>
                <a:rPr lang="en-US">
                  <a:solidFill>
                    <a:srgbClr val="8064A2"/>
                  </a:solidFill>
                  <a:latin typeface="Forte"/>
                </a:rPr>
                <a:t>‘a’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;</a:t>
              </a:r>
              <a:endParaRPr lang="en-US">
                <a:solidFill>
                  <a:schemeClr val="accent2"/>
                </a:solidFill>
                <a:latin typeface="Forte"/>
              </a:endParaRPr>
            </a:p>
            <a:p>
              <a:pPr marL="0" lvl="0" indent="0"/>
              <a:r>
                <a:rPr lang="en-US">
                  <a:solidFill>
                    <a:srgbClr val="595959"/>
                  </a:solidFill>
                  <a:latin typeface="Forte"/>
                </a:rPr>
                <a:t>c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=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a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+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d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; </a:t>
              </a:r>
              <a:r>
                <a:rPr lang="en-US">
                  <a:latin typeface="Forte"/>
                </a:rPr>
                <a:t> 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}</a:t>
              </a:r>
              <a:endParaRPr lang="en-US">
                <a:solidFill>
                  <a:schemeClr val="accent2"/>
                </a:solidFill>
                <a:latin typeface="Forte"/>
              </a:endParaRPr>
            </a:p>
            <a:p>
              <a:pPr marL="0" lvl="0" indent="0"/>
              <a:r>
                <a:rPr lang="en-US">
                  <a:solidFill>
                    <a:schemeClr val="accent2"/>
                  </a:solidFill>
                  <a:latin typeface="Forte"/>
                </a:rPr>
                <a:t>}</a:t>
              </a:r>
              <a:endParaRPr lang="zh-CN">
                <a:solidFill>
                  <a:schemeClr val="accent2"/>
                </a:solidFill>
                <a:latin typeface="Forte"/>
              </a:endParaRPr>
            </a:p>
          </p:txBody>
        </p:sp>
        <p:sp>
          <p:nvSpPr>
            <p:cNvPr id="21531" name="竖卷形 13"/>
            <p:cNvSpPr/>
            <p:nvPr/>
          </p:nvSpPr>
          <p:spPr>
            <a:xfrm>
              <a:off x="0" y="0"/>
              <a:ext cx="2928958" cy="4286280"/>
            </a:xfrm>
            <a:prstGeom prst="verticalScroll">
              <a:avLst>
                <a:gd name="adj" fmla="val 12500"/>
              </a:avLst>
            </a:prstGeom>
            <a:noFill/>
            <a:ln w="17780">
              <a:solidFill>
                <a:srgbClr val="385D8A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endParaRPr lang="zh-CN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1508" name="Rectangle 4"/>
          <p:cNvSpPr>
            <a:spLocks noChangeAspect="1"/>
          </p:cNvSpPr>
          <p:nvPr/>
        </p:nvSpPr>
        <p:spPr>
          <a:xfrm>
            <a:off x="7215188" y="1071563"/>
            <a:ext cx="857250" cy="439737"/>
          </a:xfrm>
          <a:prstGeom prst="rect">
            <a:avLst/>
          </a:prstGeom>
          <a:noFill/>
          <a:ln w="19050">
            <a:solidFill>
              <a:srgbClr val="595959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1200" b="1">
                <a:solidFill>
                  <a:schemeClr val="accent1"/>
                </a:solidFill>
                <a:latin typeface="华文细黑"/>
              </a:rPr>
              <a:t>KT</a:t>
            </a:r>
            <a:r>
              <a:rPr lang="zh-CN" sz="1200" b="1">
                <a:solidFill>
                  <a:schemeClr val="accent1"/>
                </a:solidFill>
                <a:latin typeface="华文细黑"/>
              </a:rPr>
              <a:t>关键字</a:t>
            </a:r>
            <a:endParaRPr lang="en-US" sz="1200" b="1">
              <a:solidFill>
                <a:schemeClr val="accent1"/>
              </a:solidFill>
              <a:latin typeface="华文细黑"/>
            </a:endParaRPr>
          </a:p>
        </p:txBody>
      </p:sp>
      <p:sp>
        <p:nvSpPr>
          <p:cNvPr id="21509" name="AutoShape 9"/>
          <p:cNvSpPr/>
          <p:nvPr/>
        </p:nvSpPr>
        <p:spPr>
          <a:xfrm>
            <a:off x="7215188" y="1500188"/>
            <a:ext cx="857250" cy="1785937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7F7F7F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r>
              <a:rPr lang="en-US" sz="1400" b="1">
                <a:solidFill>
                  <a:schemeClr val="accent1"/>
                </a:solidFill>
                <a:latin typeface="Cambria Math"/>
              </a:rPr>
              <a:t>int 04</a:t>
            </a:r>
            <a:endParaRPr lang="en-US" sz="1400" b="1">
              <a:solidFill>
                <a:schemeClr val="accent1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1"/>
                </a:solidFill>
                <a:latin typeface="Cambria Math"/>
              </a:rPr>
              <a:t>main 05</a:t>
            </a:r>
            <a:endParaRPr lang="en-US" sz="1400" b="1">
              <a:solidFill>
                <a:schemeClr val="accent1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1"/>
                </a:solidFill>
                <a:latin typeface="Cambria Math"/>
              </a:rPr>
              <a:t>void 06</a:t>
            </a:r>
            <a:endParaRPr lang="en-US" sz="1400" b="1">
              <a:solidFill>
                <a:schemeClr val="accent1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1"/>
                </a:solidFill>
                <a:latin typeface="Cambria Math"/>
              </a:rPr>
              <a:t>if 07</a:t>
            </a:r>
            <a:endParaRPr lang="en-US" sz="1400" b="1">
              <a:solidFill>
                <a:schemeClr val="accent1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1"/>
                </a:solidFill>
                <a:latin typeface="Cambria Math"/>
              </a:rPr>
              <a:t>else 08</a:t>
            </a:r>
            <a:endParaRPr lang="en-US" sz="1400" b="1">
              <a:solidFill>
                <a:schemeClr val="accent1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1"/>
                </a:solidFill>
                <a:latin typeface="Cambria Math"/>
              </a:rPr>
              <a:t>char 09</a:t>
            </a:r>
            <a:endParaRPr lang="en-US" sz="1400" b="1">
              <a:solidFill>
                <a:schemeClr val="accent1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1"/>
                </a:solidFill>
                <a:latin typeface="Cambria Math"/>
              </a:rPr>
              <a:t>…… </a:t>
            </a:r>
            <a:endParaRPr lang="en-US" sz="1400" b="1">
              <a:solidFill>
                <a:schemeClr val="accent1"/>
              </a:solidFill>
              <a:latin typeface="Cambria Math"/>
            </a:endParaRPr>
          </a:p>
        </p:txBody>
      </p:sp>
      <p:sp>
        <p:nvSpPr>
          <p:cNvPr id="21510" name="Rectangle 4"/>
          <p:cNvSpPr>
            <a:spLocks noChangeAspect="1"/>
          </p:cNvSpPr>
          <p:nvPr/>
        </p:nvSpPr>
        <p:spPr>
          <a:xfrm>
            <a:off x="8143875" y="1071563"/>
            <a:ext cx="857250" cy="439737"/>
          </a:xfrm>
          <a:prstGeom prst="rect">
            <a:avLst/>
          </a:prstGeom>
          <a:noFill/>
          <a:ln w="19050">
            <a:solidFill>
              <a:srgbClr val="595959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1200" b="1">
                <a:solidFill>
                  <a:schemeClr val="accent2"/>
                </a:solidFill>
                <a:latin typeface="华文细黑"/>
              </a:rPr>
              <a:t>PT</a:t>
            </a:r>
            <a:r>
              <a:rPr lang="zh-CN" sz="1200" b="1">
                <a:solidFill>
                  <a:schemeClr val="accent2"/>
                </a:solidFill>
                <a:latin typeface="华文细黑"/>
              </a:rPr>
              <a:t>界符</a:t>
            </a:r>
            <a:endParaRPr lang="en-US" sz="1200" b="1">
              <a:solidFill>
                <a:schemeClr val="accent2"/>
              </a:solidFill>
              <a:latin typeface="华文细黑"/>
            </a:endParaRPr>
          </a:p>
        </p:txBody>
      </p:sp>
      <p:sp>
        <p:nvSpPr>
          <p:cNvPr id="21511" name="AutoShape 9"/>
          <p:cNvSpPr/>
          <p:nvPr/>
        </p:nvSpPr>
        <p:spPr>
          <a:xfrm>
            <a:off x="8143875" y="1500188"/>
            <a:ext cx="857250" cy="3929062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7F7F7F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&gt;=10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&lt;= 11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== 12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= 13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&gt; 14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&lt; 15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+ 16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>
              <a:buChar char="-"/>
            </a:pPr>
            <a:r>
              <a:rPr lang="en-US" sz="1400" b="1">
                <a:solidFill>
                  <a:schemeClr val="accent2"/>
                </a:solidFill>
                <a:latin typeface="Cambria Math"/>
              </a:rPr>
              <a:t>17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>
              <a:buFont typeface=""/>
              <a:buChar char="•"/>
            </a:pPr>
            <a:r>
              <a:rPr lang="en-US" sz="1400" b="1">
                <a:solidFill>
                  <a:schemeClr val="accent2"/>
                </a:solidFill>
                <a:latin typeface="Cambria Math"/>
              </a:rPr>
              <a:t>18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/ 19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{ 20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} 21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, 22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; 23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(24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)25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…… 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</p:txBody>
      </p:sp>
      <p:sp>
        <p:nvSpPr>
          <p:cNvPr id="21512" name="Rectangle 4"/>
          <p:cNvSpPr>
            <a:spLocks noChangeAspect="1"/>
          </p:cNvSpPr>
          <p:nvPr/>
        </p:nvSpPr>
        <p:spPr>
          <a:xfrm>
            <a:off x="6286500" y="1071563"/>
            <a:ext cx="857250" cy="439737"/>
          </a:xfrm>
          <a:prstGeom prst="rect">
            <a:avLst/>
          </a:prstGeom>
          <a:noFill/>
          <a:ln w="19050">
            <a:solidFill>
              <a:srgbClr val="595959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1200" b="1">
                <a:solidFill>
                  <a:srgbClr val="F79646"/>
                </a:solidFill>
                <a:latin typeface="华文细黑"/>
              </a:rPr>
              <a:t>CT</a:t>
            </a:r>
            <a:r>
              <a:rPr lang="zh-CN" sz="1200" b="1">
                <a:solidFill>
                  <a:srgbClr val="F79646"/>
                </a:solidFill>
                <a:latin typeface="华文细黑"/>
              </a:rPr>
              <a:t>常数</a:t>
            </a:r>
            <a:endParaRPr lang="en-US" sz="1200" b="1">
              <a:solidFill>
                <a:srgbClr val="F79646"/>
              </a:solidFill>
              <a:latin typeface="华文细黑"/>
            </a:endParaRPr>
          </a:p>
        </p:txBody>
      </p:sp>
      <p:sp>
        <p:nvSpPr>
          <p:cNvPr id="21513" name="AutoShape 9"/>
          <p:cNvSpPr/>
          <p:nvPr/>
        </p:nvSpPr>
        <p:spPr>
          <a:xfrm>
            <a:off x="6286500" y="1500188"/>
            <a:ext cx="857250" cy="1000125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7F7F7F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r>
              <a:rPr lang="en-US" sz="1400" b="1">
                <a:solidFill>
                  <a:srgbClr val="F79646"/>
                </a:solidFill>
                <a:latin typeface="Cambria Math"/>
              </a:rPr>
              <a:t>123 03</a:t>
            </a:r>
            <a:endParaRPr lang="en-US" sz="1400" b="1">
              <a:solidFill>
                <a:srgbClr val="F79646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rgbClr val="F79646"/>
                </a:solidFill>
                <a:latin typeface="Cambria Math"/>
              </a:rPr>
              <a:t>12.5 03</a:t>
            </a:r>
            <a:endParaRPr lang="en-US" sz="1400" b="1">
              <a:solidFill>
                <a:srgbClr val="F79646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rgbClr val="F79646"/>
                </a:solidFill>
                <a:latin typeface="Cambria Math"/>
              </a:rPr>
              <a:t>…… </a:t>
            </a:r>
            <a:endParaRPr lang="en-US" sz="1400" b="1">
              <a:solidFill>
                <a:srgbClr val="F79646"/>
              </a:solidFill>
              <a:latin typeface="Cambria Math"/>
            </a:endParaRPr>
          </a:p>
        </p:txBody>
      </p:sp>
      <p:sp>
        <p:nvSpPr>
          <p:cNvPr id="21514" name="Rectangle 4"/>
          <p:cNvSpPr>
            <a:spLocks noChangeAspect="1"/>
          </p:cNvSpPr>
          <p:nvPr/>
        </p:nvSpPr>
        <p:spPr>
          <a:xfrm>
            <a:off x="5357813" y="1071563"/>
            <a:ext cx="857250" cy="439737"/>
          </a:xfrm>
          <a:prstGeom prst="rect">
            <a:avLst/>
          </a:prstGeom>
          <a:noFill/>
          <a:ln w="19050">
            <a:solidFill>
              <a:srgbClr val="595959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1200" b="1">
                <a:solidFill>
                  <a:srgbClr val="948A54"/>
                </a:solidFill>
                <a:latin typeface="华文细黑"/>
              </a:rPr>
              <a:t>sT</a:t>
            </a:r>
            <a:r>
              <a:rPr lang="zh-CN" sz="1200" b="1">
                <a:solidFill>
                  <a:srgbClr val="948A54"/>
                </a:solidFill>
                <a:latin typeface="华文细黑"/>
              </a:rPr>
              <a:t>字符串</a:t>
            </a:r>
            <a:endParaRPr lang="en-US" sz="1200" b="1">
              <a:solidFill>
                <a:srgbClr val="948A54"/>
              </a:solidFill>
              <a:latin typeface="华文细黑"/>
            </a:endParaRPr>
          </a:p>
        </p:txBody>
      </p:sp>
      <p:sp>
        <p:nvSpPr>
          <p:cNvPr id="21515" name="AutoShape 9"/>
          <p:cNvSpPr/>
          <p:nvPr/>
        </p:nvSpPr>
        <p:spPr>
          <a:xfrm>
            <a:off x="5357813" y="1500188"/>
            <a:ext cx="857250" cy="1000125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7F7F7F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r>
              <a:rPr lang="en-US" sz="1400" b="1">
                <a:solidFill>
                  <a:srgbClr val="948A54"/>
                </a:solidFill>
                <a:latin typeface="Cambria Math"/>
              </a:rPr>
              <a:t>“ok” 02</a:t>
            </a:r>
            <a:endParaRPr lang="en-US" sz="1400" b="1">
              <a:solidFill>
                <a:srgbClr val="948A54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rgbClr val="948A54"/>
                </a:solidFill>
                <a:latin typeface="Cambria Math"/>
              </a:rPr>
              <a:t>“abc”02</a:t>
            </a:r>
            <a:endParaRPr lang="en-US" sz="1400" b="1">
              <a:solidFill>
                <a:srgbClr val="948A54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rgbClr val="948A54"/>
                </a:solidFill>
                <a:latin typeface="Cambria Math"/>
              </a:rPr>
              <a:t>…… </a:t>
            </a:r>
            <a:endParaRPr lang="en-US" sz="1400" b="1">
              <a:solidFill>
                <a:srgbClr val="948A54"/>
              </a:solidFill>
              <a:latin typeface="Cambria Math"/>
            </a:endParaRPr>
          </a:p>
        </p:txBody>
      </p:sp>
      <p:sp>
        <p:nvSpPr>
          <p:cNvPr id="21516" name="Rectangle 4"/>
          <p:cNvSpPr>
            <a:spLocks noChangeAspect="1"/>
          </p:cNvSpPr>
          <p:nvPr/>
        </p:nvSpPr>
        <p:spPr>
          <a:xfrm>
            <a:off x="4429125" y="1071563"/>
            <a:ext cx="857250" cy="439737"/>
          </a:xfrm>
          <a:prstGeom prst="rect">
            <a:avLst/>
          </a:prstGeom>
          <a:noFill/>
          <a:ln w="19050">
            <a:solidFill>
              <a:srgbClr val="595959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1200" b="1">
                <a:solidFill>
                  <a:srgbClr val="8064A2"/>
                </a:solidFill>
                <a:latin typeface="华文细黑"/>
              </a:rPr>
              <a:t>cT</a:t>
            </a:r>
            <a:r>
              <a:rPr lang="zh-CN" sz="1200" b="1">
                <a:solidFill>
                  <a:srgbClr val="8064A2"/>
                </a:solidFill>
                <a:latin typeface="华文细黑"/>
              </a:rPr>
              <a:t>字符</a:t>
            </a:r>
            <a:endParaRPr lang="en-US" sz="1200" b="1">
              <a:solidFill>
                <a:srgbClr val="8064A2"/>
              </a:solidFill>
              <a:latin typeface="华文细黑"/>
            </a:endParaRPr>
          </a:p>
        </p:txBody>
      </p:sp>
      <p:sp>
        <p:nvSpPr>
          <p:cNvPr id="21517" name="AutoShape 9"/>
          <p:cNvSpPr/>
          <p:nvPr/>
        </p:nvSpPr>
        <p:spPr>
          <a:xfrm>
            <a:off x="4429125" y="1500188"/>
            <a:ext cx="857250" cy="1000125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7F7F7F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r>
              <a:rPr lang="en-US" sz="1400" b="1">
                <a:solidFill>
                  <a:srgbClr val="8064A2"/>
                </a:solidFill>
                <a:latin typeface="Cambria Math"/>
              </a:rPr>
              <a:t>‘c’ 01</a:t>
            </a:r>
            <a:endParaRPr lang="en-US" sz="1400" b="1">
              <a:solidFill>
                <a:srgbClr val="8064A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rgbClr val="8064A2"/>
                </a:solidFill>
                <a:latin typeface="Cambria Math"/>
              </a:rPr>
              <a:t>‘d’ 01</a:t>
            </a:r>
            <a:endParaRPr lang="en-US" sz="1400" b="1">
              <a:solidFill>
                <a:srgbClr val="8064A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rgbClr val="8064A2"/>
                </a:solidFill>
                <a:latin typeface="Cambria Math"/>
              </a:rPr>
              <a:t>…… </a:t>
            </a:r>
            <a:endParaRPr lang="en-US" sz="1400" b="1">
              <a:solidFill>
                <a:srgbClr val="8064A2"/>
              </a:solidFill>
              <a:latin typeface="Cambria Math"/>
            </a:endParaRPr>
          </a:p>
        </p:txBody>
      </p:sp>
      <p:sp>
        <p:nvSpPr>
          <p:cNvPr id="21518" name="Rectangle 4"/>
          <p:cNvSpPr>
            <a:spLocks noChangeAspect="1"/>
          </p:cNvSpPr>
          <p:nvPr/>
        </p:nvSpPr>
        <p:spPr>
          <a:xfrm>
            <a:off x="3500438" y="1071563"/>
            <a:ext cx="857250" cy="439737"/>
          </a:xfrm>
          <a:prstGeom prst="rect">
            <a:avLst/>
          </a:prstGeom>
          <a:noFill/>
          <a:ln w="19050">
            <a:solidFill>
              <a:srgbClr val="595959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1200" b="1">
                <a:solidFill>
                  <a:srgbClr val="7F7F7F"/>
                </a:solidFill>
                <a:latin typeface="华文细黑"/>
              </a:rPr>
              <a:t>iT</a:t>
            </a:r>
            <a:r>
              <a:rPr lang="zh-CN" sz="1200" b="1">
                <a:solidFill>
                  <a:srgbClr val="7F7F7F"/>
                </a:solidFill>
                <a:latin typeface="华文细黑"/>
              </a:rPr>
              <a:t>标识符</a:t>
            </a:r>
            <a:endParaRPr lang="en-US" sz="1200" b="1">
              <a:solidFill>
                <a:srgbClr val="7F7F7F"/>
              </a:solidFill>
              <a:latin typeface="华文细黑"/>
            </a:endParaRPr>
          </a:p>
        </p:txBody>
      </p:sp>
      <p:sp>
        <p:nvSpPr>
          <p:cNvPr id="21519" name="AutoShape 9"/>
          <p:cNvSpPr/>
          <p:nvPr/>
        </p:nvSpPr>
        <p:spPr>
          <a:xfrm>
            <a:off x="3500438" y="1500188"/>
            <a:ext cx="857250" cy="1000125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7F7F7F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r>
              <a:rPr lang="en-US" sz="1400" b="1">
                <a:solidFill>
                  <a:srgbClr val="7F7F7F"/>
                </a:solidFill>
                <a:latin typeface="Cambria Math"/>
              </a:rPr>
              <a:t>A 00</a:t>
            </a:r>
            <a:endParaRPr lang="en-US" sz="1400" b="1">
              <a:solidFill>
                <a:srgbClr val="7F7F7F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rgbClr val="7F7F7F"/>
                </a:solidFill>
                <a:latin typeface="Cambria Math"/>
              </a:rPr>
              <a:t>Ch 00</a:t>
            </a:r>
            <a:endParaRPr lang="en-US" sz="1400" b="1">
              <a:solidFill>
                <a:srgbClr val="7F7F7F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rgbClr val="7F7F7F"/>
                </a:solidFill>
                <a:latin typeface="Cambria Math"/>
              </a:rPr>
              <a:t>X 00</a:t>
            </a:r>
            <a:endParaRPr lang="en-US" sz="1400" b="1">
              <a:solidFill>
                <a:srgbClr val="7F7F7F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rgbClr val="7F7F7F"/>
                </a:solidFill>
                <a:latin typeface="Cambria Math"/>
              </a:rPr>
              <a:t>……</a:t>
            </a:r>
            <a:r>
              <a:rPr lang="en-US" sz="1400" b="1">
                <a:solidFill>
                  <a:srgbClr val="8064A2"/>
                </a:solidFill>
                <a:latin typeface="Cambria Math"/>
              </a:rPr>
              <a:t> </a:t>
            </a:r>
            <a:endParaRPr lang="en-US" sz="1400" b="1">
              <a:solidFill>
                <a:srgbClr val="8064A2"/>
              </a:solidFill>
              <a:latin typeface="Cambria Math"/>
            </a:endParaRPr>
          </a:p>
        </p:txBody>
      </p:sp>
      <p:sp>
        <p:nvSpPr>
          <p:cNvPr id="21520" name="燕尾形箭头 28"/>
          <p:cNvSpPr/>
          <p:nvPr/>
        </p:nvSpPr>
        <p:spPr>
          <a:xfrm>
            <a:off x="3071813" y="3500438"/>
            <a:ext cx="500062" cy="642937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7780">
            <a:solidFill>
              <a:srgbClr val="385D8A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521" name="燕尾形箭头 29"/>
          <p:cNvSpPr/>
          <p:nvPr/>
        </p:nvSpPr>
        <p:spPr>
          <a:xfrm rot="6960000">
            <a:off x="4705351" y="2695575"/>
            <a:ext cx="500062" cy="642937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7780">
            <a:solidFill>
              <a:srgbClr val="385D8A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522" name="圆角矩形 31"/>
          <p:cNvSpPr/>
          <p:nvPr/>
        </p:nvSpPr>
        <p:spPr>
          <a:xfrm>
            <a:off x="3786188" y="3357563"/>
            <a:ext cx="1143000" cy="785812"/>
          </a:xfrm>
          <a:prstGeom prst="roundRect">
            <a:avLst>
              <a:gd name="adj" fmla="val 16667"/>
            </a:avLst>
          </a:prstGeom>
          <a:noFill/>
          <a:ln w="17780">
            <a:solidFill>
              <a:srgbClr val="385D8A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>
                <a:solidFill>
                  <a:srgbClr val="595959"/>
                </a:solidFill>
                <a:latin typeface="华文琥珀"/>
                <a:ea typeface="华文琥珀"/>
              </a:rPr>
              <a:t>词法扫描器</a:t>
            </a:r>
            <a:endParaRPr lang="zh-CN">
              <a:solidFill>
                <a:srgbClr val="595959"/>
              </a:solidFill>
              <a:latin typeface="华文琥珀"/>
              <a:ea typeface="华文琥珀"/>
            </a:endParaRPr>
          </a:p>
        </p:txBody>
      </p:sp>
      <p:sp>
        <p:nvSpPr>
          <p:cNvPr id="21523" name="燕尾形箭头 32"/>
          <p:cNvSpPr/>
          <p:nvPr/>
        </p:nvSpPr>
        <p:spPr>
          <a:xfrm rot="2520000">
            <a:off x="4848225" y="4130675"/>
            <a:ext cx="500063" cy="642938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7780">
            <a:solidFill>
              <a:srgbClr val="385D8A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1524" name="圆角矩形 33"/>
          <p:cNvPicPr>
            <a:picLocks noChangeAspect="0"/>
          </p:cNvPicPr>
          <p:nvPr/>
        </p:nvPicPr>
        <p:blipFill>
          <a:blip r:embed="rId2"/>
          <a:stretch/>
        </p:blipFill>
        <p:spPr>
          <a:xfrm>
            <a:off x="3413125" y="4986338"/>
            <a:ext cx="4608513" cy="1176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5" name="矩形 34"/>
          <p:cNvPicPr>
            <a:picLocks noChangeAspect="0"/>
          </p:cNvPicPr>
          <p:nvPr/>
        </p:nvPicPr>
        <p:blipFill>
          <a:blip r:embed="rId3"/>
          <a:stretch/>
        </p:blipFill>
        <p:spPr>
          <a:xfrm>
            <a:off x="4668838" y="6175375"/>
            <a:ext cx="2060575" cy="41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6" name="矩形 30"/>
          <p:cNvPicPr>
            <a:picLocks noChangeAspect="0"/>
          </p:cNvPicPr>
          <p:nvPr/>
        </p:nvPicPr>
        <p:blipFill>
          <a:blip r:embed="rId4"/>
          <a:stretch/>
        </p:blipFill>
        <p:spPr>
          <a:xfrm>
            <a:off x="957263" y="6089650"/>
            <a:ext cx="1487487" cy="414338"/>
          </a:xfrm>
          <a:prstGeom prst="rect">
            <a:avLst/>
          </a:prstGeom>
          <a:noFill/>
          <a:ln>
            <a:noFill/>
          </a:ln>
        </p:spPr>
      </p:pic>
      <p:sp>
        <p:nvSpPr>
          <p:cNvPr id="21527" name="矩形 35"/>
          <p:cNvSpPr>
            <a:spLocks noChangeArrowheads="1"/>
          </p:cNvSpPr>
          <p:nvPr/>
        </p:nvSpPr>
        <p:spPr>
          <a:xfrm>
            <a:off x="3000375" y="4214813"/>
            <a:ext cx="646113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marL="0" lvl="0" indent="0"/>
            <a:r>
              <a:rPr lang="zh-CN">
                <a:solidFill>
                  <a:schemeClr val="accent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/>
                <a:ea typeface="黑体"/>
              </a:rPr>
              <a:t>输入</a:t>
            </a:r>
            <a:endParaRPr lang="zh-CN">
              <a:solidFill>
                <a:schemeClr val="accent1"/>
              </a:solidFill>
            </a:endParaRPr>
          </a:p>
        </p:txBody>
      </p:sp>
      <p:sp>
        <p:nvSpPr>
          <p:cNvPr id="21528" name="矩形 36"/>
          <p:cNvSpPr>
            <a:spLocks noChangeArrowheads="1"/>
          </p:cNvSpPr>
          <p:nvPr/>
        </p:nvSpPr>
        <p:spPr>
          <a:xfrm>
            <a:off x="5429250" y="4214813"/>
            <a:ext cx="646113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marL="0" lvl="0" indent="0"/>
            <a:r>
              <a:rPr lang="zh-CN">
                <a:solidFill>
                  <a:schemeClr val="accent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/>
                <a:ea typeface="黑体"/>
              </a:rPr>
              <a:t>输出</a:t>
            </a:r>
            <a:endParaRPr lang="zh-CN">
              <a:solidFill>
                <a:schemeClr val="accent1"/>
              </a:solidFill>
            </a:endParaRPr>
          </a:p>
        </p:txBody>
      </p:sp>
      <p:sp>
        <p:nvSpPr>
          <p:cNvPr id="21529" name="矩形 37"/>
          <p:cNvSpPr>
            <a:spLocks noChangeArrowheads="1"/>
          </p:cNvSpPr>
          <p:nvPr/>
        </p:nvSpPr>
        <p:spPr>
          <a:xfrm>
            <a:off x="5429250" y="2857500"/>
            <a:ext cx="639763" cy="6397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marL="0" lvl="0" indent="0"/>
            <a:r>
              <a:rPr lang="zh-CN">
                <a:solidFill>
                  <a:schemeClr val="accent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/>
                <a:ea typeface="黑体"/>
              </a:rPr>
              <a:t>参考</a:t>
            </a:r>
            <a:endParaRPr lang="zh-CN">
              <a:solidFill>
                <a:schemeClr val="accent1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黑体"/>
              <a:ea typeface="黑体"/>
            </a:endParaRPr>
          </a:p>
          <a:p>
            <a:pPr marL="0" lvl="0" indent="0"/>
            <a:endParaRPr lang="zh-CN">
              <a:solidFill>
                <a:schemeClr val="accent1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黑体"/>
              <a:ea typeface="黑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2530" name="矩形 2"/>
          <p:cNvSpPr/>
          <p:nvPr/>
        </p:nvSpPr>
        <p:spPr>
          <a:xfrm>
            <a:off x="142875" y="547688"/>
            <a:ext cx="6872288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2800" b="1">
                <a:latin typeface="华文细黑"/>
              </a:rPr>
              <a:t>实验</a:t>
            </a:r>
            <a:r>
              <a:rPr lang="en-US" sz="2800" b="1">
                <a:latin typeface="华文细黑"/>
              </a:rPr>
              <a:t>1</a:t>
            </a:r>
            <a:r>
              <a:rPr lang="zh-CN" sz="2800" b="1">
                <a:latin typeface="华文细黑"/>
              </a:rPr>
              <a:t>：词法分析器的设计</a:t>
            </a:r>
            <a:r>
              <a:rPr lang="en-US" sz="2800" b="1">
                <a:latin typeface="华文细黑"/>
              </a:rPr>
              <a:t>——</a:t>
            </a:r>
            <a:r>
              <a:rPr lang="zh-CN" sz="2800" b="1">
                <a:latin typeface="华文细黑"/>
              </a:rPr>
              <a:t>建立自动机</a:t>
            </a:r>
            <a:endParaRPr lang="en-US" sz="2800" b="1">
              <a:latin typeface="华文细黑"/>
            </a:endParaRP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966788"/>
            <a:ext cx="3286125" cy="52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2" name="Text Box 97"/>
          <p:cNvPicPr>
            <a:picLocks noChangeAspect="0"/>
          </p:cNvPicPr>
          <p:nvPr/>
        </p:nvPicPr>
        <p:blipFill>
          <a:blip r:embed="rId3"/>
          <a:stretch/>
        </p:blipFill>
        <p:spPr>
          <a:xfrm>
            <a:off x="438150" y="6053138"/>
            <a:ext cx="7851775" cy="1012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33" name="Group 5"/>
          <p:cNvGrpSpPr/>
          <p:nvPr/>
        </p:nvGrpSpPr>
        <p:grpSpPr>
          <a:xfrm>
            <a:off x="1571625" y="1428750"/>
            <a:ext cx="6446838" cy="4624388"/>
            <a:chExt cx="6447586" cy="4624834"/>
          </a:xfrm>
        </p:grpSpPr>
        <p:grpSp>
          <p:nvGrpSpPr>
            <p:cNvPr id="22589" name="Group 6"/>
            <p:cNvGrpSpPr/>
            <p:nvPr/>
          </p:nvGrpSpPr>
          <p:grpSpPr>
            <a:xfrm>
              <a:off x="0" y="142876"/>
              <a:ext cx="4786346" cy="4287868"/>
              <a:chExt cx="4572032" cy="4287868"/>
            </a:xfrm>
          </p:grpSpPr>
          <p:cxnSp>
            <p:nvCxnSpPr>
              <p:cNvPr id="22599" name="直接箭头连接符 5"/>
              <p:cNvCxnSpPr/>
              <p:nvPr/>
            </p:nvCxnSpPr>
            <p:spPr>
              <a:xfrm>
                <a:off x="500476" y="13"/>
                <a:ext cx="4072055" cy="1588"/>
              </a:xfrm>
              <a:prstGeom prst="line">
                <a:avLst/>
              </a:prstGeom>
              <a:noFill/>
              <a:ln w="12700">
                <a:solidFill>
                  <a:srgbClr val="4A7EBB"/>
                </a:solidFill>
                <a:prstDash val="sysDash"/>
                <a:miter/>
                <a:tailEnd type="stealth" w="lg" len="lg"/>
              </a:ln>
            </p:spPr>
          </p:cxnSp>
          <p:cxnSp>
            <p:nvCxnSpPr>
              <p:cNvPr id="22600" name="直接箭头连接符 6"/>
              <p:cNvCxnSpPr/>
              <p:nvPr/>
            </p:nvCxnSpPr>
            <p:spPr>
              <a:xfrm>
                <a:off x="1715268" y="643013"/>
                <a:ext cx="2857263" cy="1587"/>
              </a:xfrm>
              <a:prstGeom prst="line">
                <a:avLst/>
              </a:prstGeom>
              <a:noFill/>
              <a:ln w="12700">
                <a:solidFill>
                  <a:srgbClr val="4A7EBB"/>
                </a:solidFill>
                <a:prstDash val="sysDash"/>
                <a:miter/>
                <a:tailEnd type="stealth" w="lg" len="lg"/>
              </a:ln>
            </p:spPr>
          </p:cxnSp>
          <p:cxnSp>
            <p:nvCxnSpPr>
              <p:cNvPr id="22601" name="直接箭头连接符 8"/>
              <p:cNvCxnSpPr/>
              <p:nvPr/>
            </p:nvCxnSpPr>
            <p:spPr>
              <a:xfrm>
                <a:off x="0" y="1000235"/>
                <a:ext cx="4572531" cy="1588"/>
              </a:xfrm>
              <a:prstGeom prst="line">
                <a:avLst/>
              </a:prstGeom>
              <a:noFill/>
              <a:ln w="12700">
                <a:solidFill>
                  <a:srgbClr val="4A7EBB"/>
                </a:solidFill>
                <a:prstDash val="sysDash"/>
                <a:miter/>
                <a:tailEnd type="stealth" w="lg" len="lg"/>
              </a:ln>
            </p:spPr>
          </p:cxnSp>
          <p:cxnSp>
            <p:nvCxnSpPr>
              <p:cNvPr id="22602" name="直接箭头连接符 10"/>
              <p:cNvCxnSpPr/>
              <p:nvPr/>
            </p:nvCxnSpPr>
            <p:spPr>
              <a:xfrm>
                <a:off x="1715268" y="1428901"/>
                <a:ext cx="2857263" cy="1588"/>
              </a:xfrm>
              <a:prstGeom prst="line">
                <a:avLst/>
              </a:prstGeom>
              <a:noFill/>
              <a:ln w="12700">
                <a:solidFill>
                  <a:srgbClr val="4A7EBB"/>
                </a:solidFill>
                <a:prstDash val="sysDash"/>
                <a:miter/>
                <a:tailEnd type="stealth" w="lg" len="lg"/>
              </a:ln>
            </p:spPr>
          </p:cxnSp>
          <p:cxnSp>
            <p:nvCxnSpPr>
              <p:cNvPr id="22603" name="直接箭头连接符 12"/>
              <p:cNvCxnSpPr/>
              <p:nvPr/>
            </p:nvCxnSpPr>
            <p:spPr>
              <a:xfrm>
                <a:off x="1715268" y="1929012"/>
                <a:ext cx="2857263" cy="1587"/>
              </a:xfrm>
              <a:prstGeom prst="line">
                <a:avLst/>
              </a:prstGeom>
              <a:noFill/>
              <a:ln w="12700">
                <a:solidFill>
                  <a:srgbClr val="4A7EBB"/>
                </a:solidFill>
                <a:prstDash val="sysDash"/>
                <a:miter/>
                <a:tailEnd type="stealth" w="lg" len="lg"/>
              </a:ln>
            </p:spPr>
          </p:cxnSp>
          <p:cxnSp>
            <p:nvCxnSpPr>
              <p:cNvPr id="22604" name="直接箭头连接符 13"/>
              <p:cNvCxnSpPr/>
              <p:nvPr/>
            </p:nvCxnSpPr>
            <p:spPr>
              <a:xfrm>
                <a:off x="1072232" y="2357679"/>
                <a:ext cx="3500298" cy="1587"/>
              </a:xfrm>
              <a:prstGeom prst="line">
                <a:avLst/>
              </a:prstGeom>
              <a:noFill/>
              <a:ln w="12700">
                <a:solidFill>
                  <a:srgbClr val="4A7EBB"/>
                </a:solidFill>
                <a:prstDash val="sysDash"/>
                <a:miter/>
                <a:tailEnd type="stealth" w="lg" len="lg"/>
              </a:ln>
            </p:spPr>
          </p:cxnSp>
          <p:cxnSp>
            <p:nvCxnSpPr>
              <p:cNvPr id="22605" name="直接箭头连接符 15"/>
              <p:cNvCxnSpPr/>
              <p:nvPr/>
            </p:nvCxnSpPr>
            <p:spPr>
              <a:xfrm>
                <a:off x="1072232" y="2929234"/>
                <a:ext cx="3500298" cy="1587"/>
              </a:xfrm>
              <a:prstGeom prst="line">
                <a:avLst/>
              </a:prstGeom>
              <a:noFill/>
              <a:ln w="12700">
                <a:solidFill>
                  <a:srgbClr val="4A7EBB"/>
                </a:solidFill>
                <a:prstDash val="sysDash"/>
                <a:miter/>
                <a:tailEnd type="stealth" w="lg" len="lg"/>
              </a:ln>
            </p:spPr>
          </p:cxnSp>
          <p:cxnSp>
            <p:nvCxnSpPr>
              <p:cNvPr id="22606" name="直接箭头连接符 16"/>
              <p:cNvCxnSpPr/>
              <p:nvPr/>
            </p:nvCxnSpPr>
            <p:spPr>
              <a:xfrm>
                <a:off x="1072232" y="3715122"/>
                <a:ext cx="3500298" cy="1588"/>
              </a:xfrm>
              <a:prstGeom prst="line">
                <a:avLst/>
              </a:prstGeom>
              <a:noFill/>
              <a:ln w="12700">
                <a:solidFill>
                  <a:srgbClr val="4A7EBB"/>
                </a:solidFill>
                <a:prstDash val="sysDash"/>
                <a:miter/>
                <a:tailEnd type="stealth" w="lg" len="lg"/>
              </a:ln>
            </p:spPr>
          </p:cxnSp>
          <p:cxnSp>
            <p:nvCxnSpPr>
              <p:cNvPr id="22607" name="直接箭头连接符 17"/>
              <p:cNvCxnSpPr/>
              <p:nvPr/>
            </p:nvCxnSpPr>
            <p:spPr>
              <a:xfrm>
                <a:off x="571756" y="4286677"/>
                <a:ext cx="4000774" cy="1588"/>
              </a:xfrm>
              <a:prstGeom prst="line">
                <a:avLst/>
              </a:prstGeom>
              <a:noFill/>
              <a:ln w="12700">
                <a:solidFill>
                  <a:srgbClr val="4A7EBB"/>
                </a:solidFill>
                <a:prstDash val="sysDash"/>
                <a:miter/>
                <a:tailEnd type="stealth" w="lg" len="lg"/>
              </a:ln>
            </p:spPr>
          </p:cxnSp>
        </p:grpSp>
        <p:sp>
          <p:nvSpPr>
            <p:cNvPr id="22590" name="矩形 19"/>
            <p:cNvSpPr>
              <a:spLocks noChangeArrowheads="1"/>
            </p:cNvSpPr>
            <p:nvPr/>
          </p:nvSpPr>
          <p:spPr>
            <a:xfrm>
              <a:off x="4929760" y="0"/>
              <a:ext cx="1517826" cy="3381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 marL="0" lvl="0" indent="0"/>
              <a:r>
                <a:rPr 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黑体"/>
                  <a:ea typeface="黑体"/>
                </a:rPr>
                <a:t>关键字</a:t>
              </a:r>
              <a:r>
                <a:rPr lang="en-US" sz="1600">
                  <a:solidFill>
                    <a:schemeClr val="accent2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黑体"/>
                  <a:ea typeface="黑体"/>
                </a:rPr>
                <a:t>/</a:t>
              </a:r>
              <a:r>
                <a:rPr 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黑体"/>
                  <a:ea typeface="黑体"/>
                </a:rPr>
                <a:t>标识符</a:t>
              </a:r>
              <a:endParaRPr lang="zh-CN" sz="1600">
                <a:solidFill>
                  <a:schemeClr val="accent2"/>
                </a:solidFill>
              </a:endParaRPr>
            </a:p>
          </p:txBody>
        </p:sp>
        <p:sp>
          <p:nvSpPr>
            <p:cNvPr id="22591" name="矩形 20"/>
            <p:cNvSpPr>
              <a:spLocks noChangeArrowheads="1"/>
            </p:cNvSpPr>
            <p:nvPr/>
          </p:nvSpPr>
          <p:spPr>
            <a:xfrm>
              <a:off x="4982153" y="643000"/>
              <a:ext cx="595382" cy="3381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 marL="0" lvl="0" indent="0"/>
              <a:r>
                <a:rPr 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黑体"/>
                  <a:ea typeface="黑体"/>
                </a:rPr>
                <a:t>小数</a:t>
              </a:r>
              <a:endParaRPr lang="zh-CN" sz="1600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/>
                <a:ea typeface="黑体"/>
              </a:endParaRPr>
            </a:p>
          </p:txBody>
        </p:sp>
        <p:sp>
          <p:nvSpPr>
            <p:cNvPr id="22592" name="矩形 21"/>
            <p:cNvSpPr>
              <a:spLocks noChangeArrowheads="1"/>
            </p:cNvSpPr>
            <p:nvPr/>
          </p:nvSpPr>
          <p:spPr>
            <a:xfrm>
              <a:off x="5001205" y="928778"/>
              <a:ext cx="800193" cy="3381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 marL="0" lvl="0" indent="0"/>
              <a:r>
                <a:rPr 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黑体"/>
                  <a:ea typeface="黑体"/>
                </a:rPr>
                <a:t>正整数</a:t>
              </a:r>
              <a:endParaRPr lang="zh-CN" sz="1600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/>
                <a:ea typeface="黑体"/>
              </a:endParaRPr>
            </a:p>
          </p:txBody>
        </p:sp>
        <p:sp>
          <p:nvSpPr>
            <p:cNvPr id="22593" name="矩形 22"/>
            <p:cNvSpPr>
              <a:spLocks noChangeArrowheads="1"/>
            </p:cNvSpPr>
            <p:nvPr/>
          </p:nvSpPr>
          <p:spPr>
            <a:xfrm>
              <a:off x="5001205" y="1428888"/>
              <a:ext cx="593794" cy="3381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 marL="0" lvl="0" indent="0"/>
              <a:r>
                <a:rPr 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黑体"/>
                  <a:ea typeface="黑体"/>
                </a:rPr>
                <a:t>字符</a:t>
              </a:r>
              <a:endParaRPr lang="zh-CN" sz="1600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/>
                <a:ea typeface="黑体"/>
              </a:endParaRPr>
            </a:p>
          </p:txBody>
        </p:sp>
        <p:sp>
          <p:nvSpPr>
            <p:cNvPr id="22594" name="矩形 23"/>
            <p:cNvSpPr>
              <a:spLocks noChangeArrowheads="1"/>
            </p:cNvSpPr>
            <p:nvPr/>
          </p:nvSpPr>
          <p:spPr>
            <a:xfrm>
              <a:off x="5001205" y="1876606"/>
              <a:ext cx="800193" cy="3381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 marL="0" lvl="0" indent="0"/>
              <a:r>
                <a:rPr 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黑体"/>
                  <a:ea typeface="黑体"/>
                </a:rPr>
                <a:t>字符串</a:t>
              </a:r>
              <a:endParaRPr lang="zh-CN" sz="1600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/>
                <a:ea typeface="黑体"/>
              </a:endParaRPr>
            </a:p>
          </p:txBody>
        </p:sp>
        <p:sp>
          <p:nvSpPr>
            <p:cNvPr id="22595" name="矩形 24"/>
            <p:cNvSpPr>
              <a:spLocks noChangeArrowheads="1"/>
            </p:cNvSpPr>
            <p:nvPr/>
          </p:nvSpPr>
          <p:spPr>
            <a:xfrm>
              <a:off x="5001205" y="2286220"/>
              <a:ext cx="388983" cy="3381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 marL="0" lvl="0" indent="0"/>
              <a:r>
                <a:rPr lang="en-US" sz="1600">
                  <a:solidFill>
                    <a:schemeClr val="accent2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黑体"/>
                  <a:ea typeface="黑体"/>
                </a:rPr>
                <a:t>&gt;=</a:t>
              </a:r>
              <a:endParaRPr lang="zh-CN" sz="1600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/>
                <a:ea typeface="黑体"/>
              </a:endParaRPr>
            </a:p>
          </p:txBody>
        </p:sp>
        <p:sp>
          <p:nvSpPr>
            <p:cNvPr id="22596" name="矩形 35"/>
            <p:cNvSpPr>
              <a:spLocks noChangeArrowheads="1"/>
            </p:cNvSpPr>
            <p:nvPr/>
          </p:nvSpPr>
          <p:spPr>
            <a:xfrm>
              <a:off x="5001205" y="2857776"/>
              <a:ext cx="388983" cy="3381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 marL="0" lvl="0" indent="0"/>
              <a:r>
                <a:rPr lang="en-US" sz="1600">
                  <a:solidFill>
                    <a:schemeClr val="accent2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黑体"/>
                  <a:ea typeface="黑体"/>
                </a:rPr>
                <a:t>&lt;=</a:t>
              </a:r>
              <a:endParaRPr lang="zh-CN" sz="1600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/>
                <a:ea typeface="黑体"/>
              </a:endParaRPr>
            </a:p>
          </p:txBody>
        </p:sp>
        <p:sp>
          <p:nvSpPr>
            <p:cNvPr id="22597" name="矩形 36"/>
            <p:cNvSpPr>
              <a:spLocks noChangeArrowheads="1"/>
            </p:cNvSpPr>
            <p:nvPr/>
          </p:nvSpPr>
          <p:spPr>
            <a:xfrm>
              <a:off x="5001205" y="3715108"/>
              <a:ext cx="388983" cy="3381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 marL="0" lvl="0" indent="0"/>
              <a:r>
                <a:rPr lang="en-US" sz="1600">
                  <a:solidFill>
                    <a:schemeClr val="accent2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黑体"/>
                  <a:ea typeface="黑体"/>
                </a:rPr>
                <a:t>==</a:t>
              </a:r>
              <a:endParaRPr lang="zh-CN" sz="1600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/>
                <a:ea typeface="黑体"/>
              </a:endParaRPr>
            </a:p>
          </p:txBody>
        </p:sp>
        <p:sp>
          <p:nvSpPr>
            <p:cNvPr id="22598" name="矩形 37"/>
            <p:cNvSpPr>
              <a:spLocks noChangeArrowheads="1"/>
            </p:cNvSpPr>
            <p:nvPr/>
          </p:nvSpPr>
          <p:spPr>
            <a:xfrm>
              <a:off x="4994854" y="4286663"/>
              <a:ext cx="1006592" cy="3381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 marL="0" lvl="0" indent="0"/>
              <a:r>
                <a:rPr 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黑体"/>
                  <a:ea typeface="黑体"/>
                </a:rPr>
                <a:t>其它界符</a:t>
              </a:r>
              <a:endParaRPr lang="zh-CN" sz="1600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/>
                <a:ea typeface="黑体"/>
              </a:endParaRPr>
            </a:p>
          </p:txBody>
        </p:sp>
      </p:grpSp>
      <p:grpSp>
        <p:nvGrpSpPr>
          <p:cNvPr id="22534" name="Group 25"/>
          <p:cNvGrpSpPr/>
          <p:nvPr/>
        </p:nvGrpSpPr>
        <p:grpSpPr>
          <a:xfrm>
            <a:off x="4357688" y="1214438"/>
            <a:ext cx="3929062" cy="4643437"/>
            <a:chExt cx="3929090" cy="4643467"/>
          </a:xfrm>
        </p:grpSpPr>
        <p:sp>
          <p:nvSpPr>
            <p:cNvPr id="22549" name="矩形 39"/>
            <p:cNvSpPr/>
            <p:nvPr/>
          </p:nvSpPr>
          <p:spPr>
            <a:xfrm>
              <a:off x="0" y="0"/>
              <a:ext cx="1173170" cy="357189"/>
            </a:xfrm>
            <a:prstGeom prst="rect">
              <a:avLst/>
            </a:prstGeom>
            <a:noFill/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rgbClr val="595959"/>
                  </a:solidFill>
                  <a:latin typeface="Times New Roman"/>
                  <a:ea typeface="Times New Roman"/>
                </a:rPr>
                <a:t>state1</a:t>
              </a:r>
              <a:endParaRPr lang="zh-CN" b="1">
                <a:solidFill>
                  <a:srgbClr val="595959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50" name="矩形 40"/>
            <p:cNvSpPr/>
            <p:nvPr/>
          </p:nvSpPr>
          <p:spPr>
            <a:xfrm>
              <a:off x="0" y="357189"/>
              <a:ext cx="1173170" cy="357190"/>
            </a:xfrm>
            <a:prstGeom prst="rect">
              <a:avLst/>
            </a:prstGeom>
            <a:noFill/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rgbClr val="595959"/>
                  </a:solidFill>
                  <a:latin typeface="Times New Roman"/>
                  <a:ea typeface="Times New Roman"/>
                </a:rPr>
                <a:t>state2</a:t>
              </a:r>
              <a:endParaRPr lang="zh-CN" b="1">
                <a:solidFill>
                  <a:srgbClr val="595959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51" name="矩形 41"/>
            <p:cNvSpPr/>
            <p:nvPr/>
          </p:nvSpPr>
          <p:spPr>
            <a:xfrm>
              <a:off x="0" y="714380"/>
              <a:ext cx="1173170" cy="357189"/>
            </a:xfrm>
            <a:prstGeom prst="rect">
              <a:avLst/>
            </a:prstGeom>
            <a:noFill/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rgbClr val="595959"/>
                  </a:solidFill>
                  <a:latin typeface="Times New Roman"/>
                  <a:ea typeface="Times New Roman"/>
                </a:rPr>
                <a:t>state3</a:t>
              </a:r>
              <a:endParaRPr lang="zh-CN" b="1">
                <a:solidFill>
                  <a:srgbClr val="595959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52" name="矩形 42"/>
            <p:cNvSpPr/>
            <p:nvPr/>
          </p:nvSpPr>
          <p:spPr>
            <a:xfrm>
              <a:off x="0" y="1071569"/>
              <a:ext cx="1173170" cy="357190"/>
            </a:xfrm>
            <a:prstGeom prst="rect">
              <a:avLst/>
            </a:prstGeom>
            <a:noFill/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rgbClr val="595959"/>
                  </a:solidFill>
                  <a:latin typeface="Times New Roman"/>
                  <a:ea typeface="Times New Roman"/>
                </a:rPr>
                <a:t>…</a:t>
              </a:r>
              <a:endParaRPr lang="zh-CN" b="1">
                <a:solidFill>
                  <a:srgbClr val="595959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53" name="矩形 43"/>
            <p:cNvSpPr/>
            <p:nvPr/>
          </p:nvSpPr>
          <p:spPr>
            <a:xfrm>
              <a:off x="0" y="1428759"/>
              <a:ext cx="1173170" cy="357189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chemeClr val="bg1"/>
                  </a:solidFill>
                  <a:latin typeface="Times New Roman"/>
                  <a:ea typeface="Times New Roman"/>
                </a:rPr>
                <a:t>state8</a:t>
              </a:r>
              <a:endParaRPr lang="zh-CN" b="1">
                <a:solidFill>
                  <a:schemeClr val="bg1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54" name="矩形 44"/>
            <p:cNvSpPr/>
            <p:nvPr/>
          </p:nvSpPr>
          <p:spPr>
            <a:xfrm>
              <a:off x="0" y="1785949"/>
              <a:ext cx="1173170" cy="35719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chemeClr val="bg1"/>
                  </a:solidFill>
                  <a:latin typeface="Times New Roman"/>
                  <a:ea typeface="Times New Roman"/>
                </a:rPr>
                <a:t>state9</a:t>
              </a:r>
              <a:endParaRPr lang="zh-CN" b="1">
                <a:solidFill>
                  <a:schemeClr val="bg1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55" name="矩形 45"/>
            <p:cNvSpPr/>
            <p:nvPr/>
          </p:nvSpPr>
          <p:spPr>
            <a:xfrm>
              <a:off x="0" y="2143139"/>
              <a:ext cx="1173170" cy="357189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chemeClr val="bg1"/>
                  </a:solidFill>
                  <a:latin typeface="Times New Roman"/>
                  <a:ea typeface="Times New Roman"/>
                </a:rPr>
                <a:t>state10</a:t>
              </a:r>
              <a:endParaRPr lang="zh-CN" b="1">
                <a:solidFill>
                  <a:schemeClr val="bg1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56" name="矩形 46"/>
            <p:cNvSpPr/>
            <p:nvPr/>
          </p:nvSpPr>
          <p:spPr>
            <a:xfrm>
              <a:off x="0" y="2500328"/>
              <a:ext cx="1173170" cy="35719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chemeClr val="bg1"/>
                  </a:solidFill>
                  <a:latin typeface="Times New Roman"/>
                  <a:ea typeface="Times New Roman"/>
                </a:rPr>
                <a:t>state11</a:t>
              </a:r>
              <a:endParaRPr lang="zh-CN" b="1">
                <a:solidFill>
                  <a:schemeClr val="bg1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57" name="矩形 51"/>
            <p:cNvSpPr/>
            <p:nvPr/>
          </p:nvSpPr>
          <p:spPr>
            <a:xfrm>
              <a:off x="0" y="2857518"/>
              <a:ext cx="1173170" cy="357189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chemeClr val="bg1"/>
                  </a:solidFill>
                  <a:latin typeface="Times New Roman"/>
                  <a:ea typeface="Times New Roman"/>
                </a:rPr>
                <a:t>state12</a:t>
              </a:r>
              <a:endParaRPr lang="zh-CN" b="1">
                <a:solidFill>
                  <a:schemeClr val="bg1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58" name="矩形 52"/>
            <p:cNvSpPr/>
            <p:nvPr/>
          </p:nvSpPr>
          <p:spPr>
            <a:xfrm>
              <a:off x="0" y="3214708"/>
              <a:ext cx="1173170" cy="357190"/>
            </a:xfrm>
            <a:prstGeom prst="rect">
              <a:avLst/>
            </a:prstGeom>
            <a:noFill/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rgbClr val="595959"/>
                  </a:solidFill>
                  <a:latin typeface="Times New Roman"/>
                  <a:ea typeface="Times New Roman"/>
                </a:rPr>
                <a:t>…</a:t>
              </a:r>
              <a:endParaRPr lang="zh-CN" b="1">
                <a:solidFill>
                  <a:srgbClr val="595959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59" name="矩形 53"/>
            <p:cNvSpPr/>
            <p:nvPr/>
          </p:nvSpPr>
          <p:spPr>
            <a:xfrm>
              <a:off x="0" y="3571898"/>
              <a:ext cx="1173170" cy="357189"/>
            </a:xfrm>
            <a:prstGeom prst="rect">
              <a:avLst/>
            </a:prstGeom>
            <a:solidFill>
              <a:srgbClr val="F79646"/>
            </a:solidFill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chemeClr val="bg1"/>
                  </a:solidFill>
                  <a:latin typeface="Times New Roman"/>
                  <a:ea typeface="Times New Roman"/>
                </a:rPr>
                <a:t>state16</a:t>
              </a:r>
              <a:endParaRPr lang="zh-CN" b="1">
                <a:solidFill>
                  <a:schemeClr val="bg1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60" name="矩形 54"/>
            <p:cNvSpPr/>
            <p:nvPr/>
          </p:nvSpPr>
          <p:spPr>
            <a:xfrm>
              <a:off x="0" y="3929087"/>
              <a:ext cx="1173170" cy="357190"/>
            </a:xfrm>
            <a:prstGeom prst="rect">
              <a:avLst/>
            </a:prstGeom>
            <a:solidFill>
              <a:srgbClr val="F79646"/>
            </a:solidFill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chemeClr val="bg1"/>
                  </a:solidFill>
                  <a:latin typeface="Times New Roman"/>
                  <a:ea typeface="Times New Roman"/>
                </a:rPr>
                <a:t>state17</a:t>
              </a:r>
              <a:endParaRPr lang="zh-CN" b="1">
                <a:solidFill>
                  <a:schemeClr val="bg1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61" name="矩形 63"/>
            <p:cNvSpPr/>
            <p:nvPr/>
          </p:nvSpPr>
          <p:spPr>
            <a:xfrm>
              <a:off x="0" y="4286278"/>
              <a:ext cx="1173170" cy="357189"/>
            </a:xfrm>
            <a:prstGeom prst="rect">
              <a:avLst/>
            </a:prstGeom>
            <a:solidFill>
              <a:srgbClr val="F79646"/>
            </a:solidFill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chemeClr val="bg1"/>
                  </a:solidFill>
                  <a:latin typeface="Times New Roman"/>
                  <a:ea typeface="Times New Roman"/>
                </a:rPr>
                <a:t>state18</a:t>
              </a:r>
              <a:endParaRPr lang="zh-CN" b="1">
                <a:solidFill>
                  <a:schemeClr val="bg1"/>
                </a:solidFill>
                <a:latin typeface="Times New Roman"/>
                <a:ea typeface="Times New Roman"/>
              </a:endParaRPr>
            </a:p>
          </p:txBody>
        </p:sp>
        <p:grpSp>
          <p:nvGrpSpPr>
            <p:cNvPr id="22562" name="Group 39"/>
            <p:cNvGrpSpPr/>
            <p:nvPr/>
          </p:nvGrpSpPr>
          <p:grpSpPr>
            <a:xfrm>
              <a:off x="2286016" y="357193"/>
              <a:ext cx="1643074" cy="357187"/>
              <a:chExt cx="2357454" cy="357187"/>
            </a:xfrm>
          </p:grpSpPr>
          <p:sp>
            <p:nvSpPr>
              <p:cNvPr id="22587" name="矩形 68"/>
              <p:cNvSpPr/>
              <p:nvPr/>
            </p:nvSpPr>
            <p:spPr>
              <a:xfrm>
                <a:off x="0" y="-4"/>
                <a:ext cx="1173032" cy="357190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22588" name="矩形 69"/>
              <p:cNvSpPr/>
              <p:nvPr/>
            </p:nvSpPr>
            <p:spPr>
              <a:xfrm>
                <a:off x="1184422" y="-4"/>
                <a:ext cx="1173032" cy="357190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r>
                  <a:rPr lang="en-US" b="1">
                    <a:solidFill>
                      <a:srgbClr val="595959"/>
                    </a:solidFill>
                    <a:latin typeface="Times New Roman"/>
                    <a:ea typeface="Times New Roman"/>
                  </a:rPr>
                  <a:t>2</a:t>
                </a:r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</p:grpSp>
        <p:pic>
          <p:nvPicPr>
            <p:cNvPr id="22563" name="矩形 71"/>
            <p:cNvPicPr>
              <a:picLocks noChangeAspect="0"/>
            </p:cNvPicPr>
            <p:nvPr/>
          </p:nvPicPr>
          <p:blipFill>
            <a:blip r:embed="rId4"/>
            <a:stretch/>
          </p:blipFill>
          <p:spPr>
            <a:xfrm>
              <a:off x="2512522" y="315660"/>
              <a:ext cx="438915" cy="4145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564" name="Group 43"/>
            <p:cNvGrpSpPr/>
            <p:nvPr/>
          </p:nvGrpSpPr>
          <p:grpSpPr>
            <a:xfrm>
              <a:off x="2286016" y="714380"/>
              <a:ext cx="1643074" cy="357187"/>
              <a:chExt cx="2357454" cy="357187"/>
            </a:xfrm>
          </p:grpSpPr>
          <p:sp>
            <p:nvSpPr>
              <p:cNvPr id="22585" name="矩形 77"/>
              <p:cNvSpPr/>
              <p:nvPr/>
            </p:nvSpPr>
            <p:spPr>
              <a:xfrm>
                <a:off x="0" y="0"/>
                <a:ext cx="1173032" cy="357189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r>
                  <a:rPr lang="en-US" b="1">
                    <a:solidFill>
                      <a:srgbClr val="595959"/>
                    </a:solidFill>
                    <a:latin typeface="Times New Roman"/>
                    <a:ea typeface="Times New Roman"/>
                  </a:rPr>
                  <a:t>d</a:t>
                </a:r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22586" name="矩形 78"/>
              <p:cNvSpPr/>
              <p:nvPr/>
            </p:nvSpPr>
            <p:spPr>
              <a:xfrm>
                <a:off x="1184422" y="0"/>
                <a:ext cx="1173032" cy="357189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r>
                  <a:rPr lang="en-US" b="1">
                    <a:solidFill>
                      <a:srgbClr val="595959"/>
                    </a:solidFill>
                    <a:latin typeface="Times New Roman"/>
                    <a:ea typeface="Times New Roman"/>
                  </a:rPr>
                  <a:t>2</a:t>
                </a:r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2565" name="Group 46"/>
            <p:cNvGrpSpPr/>
            <p:nvPr/>
          </p:nvGrpSpPr>
          <p:grpSpPr>
            <a:xfrm>
              <a:off x="2286016" y="1071570"/>
              <a:ext cx="1643074" cy="357187"/>
              <a:chExt cx="2357454" cy="357187"/>
            </a:xfrm>
          </p:grpSpPr>
          <p:sp>
            <p:nvSpPr>
              <p:cNvPr id="22583" name="矩形 80"/>
              <p:cNvSpPr/>
              <p:nvPr/>
            </p:nvSpPr>
            <p:spPr>
              <a:xfrm>
                <a:off x="0" y="-1"/>
                <a:ext cx="1173032" cy="357190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22584" name="矩形 81"/>
              <p:cNvSpPr/>
              <p:nvPr/>
            </p:nvSpPr>
            <p:spPr>
              <a:xfrm>
                <a:off x="1184422" y="-1"/>
                <a:ext cx="1173032" cy="357190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r>
                  <a:rPr lang="en-US" b="1">
                    <a:solidFill>
                      <a:srgbClr val="595959"/>
                    </a:solidFill>
                    <a:latin typeface="Times New Roman"/>
                    <a:ea typeface="Times New Roman"/>
                  </a:rPr>
                  <a:t>0</a:t>
                </a:r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2566" name="Group 49"/>
            <p:cNvGrpSpPr/>
            <p:nvPr/>
          </p:nvGrpSpPr>
          <p:grpSpPr>
            <a:xfrm>
              <a:off x="2286016" y="1785950"/>
              <a:ext cx="1643074" cy="357187"/>
              <a:chExt cx="2357454" cy="357187"/>
            </a:xfrm>
          </p:grpSpPr>
          <p:sp>
            <p:nvSpPr>
              <p:cNvPr id="22581" name="矩形 83"/>
              <p:cNvSpPr/>
              <p:nvPr/>
            </p:nvSpPr>
            <p:spPr>
              <a:xfrm>
                <a:off x="0" y="-1"/>
                <a:ext cx="1173032" cy="357190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22582" name="矩形 84"/>
              <p:cNvSpPr/>
              <p:nvPr/>
            </p:nvSpPr>
            <p:spPr>
              <a:xfrm>
                <a:off x="1184422" y="-1"/>
                <a:ext cx="1173032" cy="357190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r>
                  <a:rPr lang="en-US" b="1">
                    <a:solidFill>
                      <a:srgbClr val="595959"/>
                    </a:solidFill>
                    <a:latin typeface="Times New Roman"/>
                    <a:ea typeface="Times New Roman"/>
                  </a:rPr>
                  <a:t>10</a:t>
                </a:r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</p:grpSp>
        <p:pic>
          <p:nvPicPr>
            <p:cNvPr id="22567" name="矩形 85"/>
            <p:cNvPicPr>
              <a:picLocks noChangeAspect="0"/>
            </p:cNvPicPr>
            <p:nvPr/>
          </p:nvPicPr>
          <p:blipFill>
            <a:blip r:embed="rId5"/>
            <a:stretch/>
          </p:blipFill>
          <p:spPr>
            <a:xfrm>
              <a:off x="2512522" y="1748229"/>
              <a:ext cx="438915" cy="4145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568" name="Group 53"/>
            <p:cNvGrpSpPr/>
            <p:nvPr/>
          </p:nvGrpSpPr>
          <p:grpSpPr>
            <a:xfrm>
              <a:off x="2286016" y="2131001"/>
              <a:ext cx="1643074" cy="357187"/>
              <a:chExt cx="2357454" cy="357187"/>
            </a:xfrm>
          </p:grpSpPr>
          <p:sp>
            <p:nvSpPr>
              <p:cNvPr id="22579" name="矩形 87"/>
              <p:cNvSpPr/>
              <p:nvPr/>
            </p:nvSpPr>
            <p:spPr>
              <a:xfrm>
                <a:off x="0" y="-562"/>
                <a:ext cx="1173032" cy="357189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22580" name="矩形 88"/>
              <p:cNvSpPr/>
              <p:nvPr/>
            </p:nvSpPr>
            <p:spPr>
              <a:xfrm>
                <a:off x="1184422" y="-562"/>
                <a:ext cx="1173032" cy="357189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r>
                  <a:rPr lang="en-US" b="1">
                    <a:solidFill>
                      <a:srgbClr val="595959"/>
                    </a:solidFill>
                    <a:latin typeface="Times New Roman"/>
                    <a:ea typeface="Times New Roman"/>
                  </a:rPr>
                  <a:t>10</a:t>
                </a:r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</p:grpSp>
        <p:pic>
          <p:nvPicPr>
            <p:cNvPr id="22569" name="矩形 89"/>
            <p:cNvPicPr>
              <a:picLocks noChangeAspect="0"/>
            </p:cNvPicPr>
            <p:nvPr/>
          </p:nvPicPr>
          <p:blipFill>
            <a:blip r:embed="rId6"/>
            <a:stretch/>
          </p:blipFill>
          <p:spPr>
            <a:xfrm>
              <a:off x="2512522" y="2077415"/>
              <a:ext cx="445011" cy="42672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570" name="Group 57"/>
            <p:cNvGrpSpPr/>
            <p:nvPr/>
          </p:nvGrpSpPr>
          <p:grpSpPr>
            <a:xfrm>
              <a:off x="2286016" y="2500333"/>
              <a:ext cx="1643074" cy="357187"/>
              <a:chExt cx="2357454" cy="357187"/>
            </a:xfrm>
          </p:grpSpPr>
          <p:sp>
            <p:nvSpPr>
              <p:cNvPr id="22577" name="矩形 91"/>
              <p:cNvSpPr/>
              <p:nvPr/>
            </p:nvSpPr>
            <p:spPr>
              <a:xfrm>
                <a:off x="0" y="-5"/>
                <a:ext cx="1173032" cy="357190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22578" name="矩形 92"/>
              <p:cNvSpPr/>
              <p:nvPr/>
            </p:nvSpPr>
            <p:spPr>
              <a:xfrm>
                <a:off x="1184422" y="-5"/>
                <a:ext cx="1173032" cy="357190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r>
                  <a:rPr lang="en-US" b="1">
                    <a:solidFill>
                      <a:srgbClr val="595959"/>
                    </a:solidFill>
                    <a:latin typeface="Times New Roman"/>
                    <a:ea typeface="Times New Roman"/>
                  </a:rPr>
                  <a:t>0</a:t>
                </a:r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2571" name="Group 60"/>
            <p:cNvGrpSpPr/>
            <p:nvPr/>
          </p:nvGrpSpPr>
          <p:grpSpPr>
            <a:xfrm>
              <a:off x="2286016" y="3571900"/>
              <a:ext cx="1643074" cy="357187"/>
              <a:chExt cx="2357454" cy="357187"/>
            </a:xfrm>
          </p:grpSpPr>
          <p:sp>
            <p:nvSpPr>
              <p:cNvPr id="22575" name="矩形 95"/>
              <p:cNvSpPr/>
              <p:nvPr/>
            </p:nvSpPr>
            <p:spPr>
              <a:xfrm>
                <a:off x="0" y="-2"/>
                <a:ext cx="1173032" cy="357189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22576" name="矩形 96"/>
              <p:cNvSpPr/>
              <p:nvPr/>
            </p:nvSpPr>
            <p:spPr>
              <a:xfrm>
                <a:off x="1184422" y="-2"/>
                <a:ext cx="1173032" cy="357189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r>
                  <a:rPr lang="en-US" b="1">
                    <a:solidFill>
                      <a:srgbClr val="595959"/>
                    </a:solidFill>
                    <a:latin typeface="Times New Roman"/>
                    <a:ea typeface="Times New Roman"/>
                  </a:rPr>
                  <a:t>0</a:t>
                </a:r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</p:grpSp>
        <p:cxnSp>
          <p:nvCxnSpPr>
            <p:cNvPr id="22572" name="直接箭头连接符 100"/>
            <p:cNvCxnSpPr>
              <a:stCxn id="22550" idx="3"/>
              <a:endCxn id="22587" idx="1"/>
            </p:cNvCxnSpPr>
            <p:nvPr/>
          </p:nvCxnSpPr>
          <p:spPr>
            <a:xfrm>
              <a:off x="1173170" y="534990"/>
              <a:ext cx="1112846" cy="1588"/>
            </a:xfrm>
            <a:prstGeom prst="line">
              <a:avLst/>
            </a:prstGeom>
            <a:noFill/>
            <a:ln w="12700">
              <a:solidFill>
                <a:srgbClr val="7F7F7F"/>
              </a:solidFill>
              <a:prstDash val="sysDash"/>
              <a:miter/>
              <a:tailEnd type="stealth" w="lg" len="lg"/>
            </a:ln>
          </p:spPr>
        </p:cxnSp>
        <p:cxnSp>
          <p:nvCxnSpPr>
            <p:cNvPr id="22573" name="直接箭头连接符 102"/>
            <p:cNvCxnSpPr>
              <a:stCxn id="22554" idx="3"/>
              <a:endCxn id="22581" idx="1"/>
            </p:cNvCxnSpPr>
            <p:nvPr/>
          </p:nvCxnSpPr>
          <p:spPr>
            <a:xfrm>
              <a:off x="1173170" y="1965338"/>
              <a:ext cx="1112846" cy="1587"/>
            </a:xfrm>
            <a:prstGeom prst="line">
              <a:avLst/>
            </a:prstGeom>
            <a:noFill/>
            <a:ln w="12700">
              <a:solidFill>
                <a:srgbClr val="7F7F7F"/>
              </a:solidFill>
              <a:prstDash val="sysDash"/>
              <a:miter/>
              <a:tailEnd type="stealth" w="lg" len="lg"/>
            </a:ln>
          </p:spPr>
        </p:cxnSp>
        <p:cxnSp>
          <p:nvCxnSpPr>
            <p:cNvPr id="22574" name="直接箭头连接符 103"/>
            <p:cNvCxnSpPr/>
            <p:nvPr/>
          </p:nvCxnSpPr>
          <p:spPr>
            <a:xfrm>
              <a:off x="1214446" y="3786211"/>
              <a:ext cx="1112846" cy="0"/>
            </a:xfrm>
            <a:prstGeom prst="line">
              <a:avLst/>
            </a:prstGeom>
            <a:noFill/>
            <a:ln w="12700">
              <a:solidFill>
                <a:srgbClr val="7F7F7F"/>
              </a:solidFill>
              <a:prstDash val="sysDash"/>
              <a:miter/>
              <a:tailEnd type="stealth" w="lg" len="lg"/>
            </a:ln>
          </p:spPr>
        </p:cxnSp>
      </p:grpSp>
      <p:grpSp>
        <p:nvGrpSpPr>
          <p:cNvPr id="22535" name="Group 66"/>
          <p:cNvGrpSpPr/>
          <p:nvPr/>
        </p:nvGrpSpPr>
        <p:grpSpPr>
          <a:xfrm>
            <a:off x="500063" y="1857375"/>
            <a:ext cx="1285875" cy="1716088"/>
            <a:chExt cx="1286678" cy="1716100"/>
          </a:xfrm>
        </p:grpSpPr>
        <p:cxnSp>
          <p:nvCxnSpPr>
            <p:cNvPr id="22543" name="直接连接符 106"/>
            <p:cNvCxnSpPr/>
            <p:nvPr/>
          </p:nvCxnSpPr>
          <p:spPr>
            <a:xfrm rot="5400000" flipH="1" flipV="1">
              <a:off x="537151" y="393704"/>
              <a:ext cx="78423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ash"/>
              <a:miter/>
            </a:ln>
          </p:spPr>
        </p:cxnSp>
        <p:cxnSp>
          <p:nvCxnSpPr>
            <p:cNvPr id="22544" name="直接连接符 108"/>
            <p:cNvCxnSpPr/>
            <p:nvPr/>
          </p:nvCxnSpPr>
          <p:spPr>
            <a:xfrm>
              <a:off x="929267" y="0"/>
              <a:ext cx="357411" cy="15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ash"/>
              <a:miter/>
            </a:ln>
          </p:spPr>
        </p:cxnSp>
        <p:cxnSp>
          <p:nvCxnSpPr>
            <p:cNvPr id="22545" name="直接连接符 110"/>
            <p:cNvCxnSpPr/>
            <p:nvPr/>
          </p:nvCxnSpPr>
          <p:spPr>
            <a:xfrm rot="5400000">
              <a:off x="429420" y="857254"/>
              <a:ext cx="1712924" cy="158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ash"/>
              <a:miter/>
            </a:ln>
          </p:spPr>
        </p:cxnSp>
        <p:cxnSp>
          <p:nvCxnSpPr>
            <p:cNvPr id="22546" name="直接连接符 113"/>
            <p:cNvCxnSpPr/>
            <p:nvPr/>
          </p:nvCxnSpPr>
          <p:spPr>
            <a:xfrm rot="10800000">
              <a:off x="0" y="785818"/>
              <a:ext cx="929267" cy="15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ash"/>
              <a:miter/>
            </a:ln>
          </p:spPr>
        </p:cxnSp>
        <p:cxnSp>
          <p:nvCxnSpPr>
            <p:cNvPr id="22547" name="直接连接符 115"/>
            <p:cNvCxnSpPr/>
            <p:nvPr/>
          </p:nvCxnSpPr>
          <p:spPr>
            <a:xfrm rot="10800000">
              <a:off x="0" y="1714512"/>
              <a:ext cx="1286678" cy="15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ash"/>
              <a:miter/>
            </a:ln>
          </p:spPr>
        </p:cxnSp>
        <p:cxnSp>
          <p:nvCxnSpPr>
            <p:cNvPr id="22548" name="直接连接符 117"/>
            <p:cNvCxnSpPr/>
            <p:nvPr/>
          </p:nvCxnSpPr>
          <p:spPr>
            <a:xfrm rot="5400000">
              <a:off x="-462759" y="1250164"/>
              <a:ext cx="927106" cy="15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ash"/>
              <a:miter/>
            </a:ln>
          </p:spPr>
        </p:cxnSp>
      </p:grpSp>
      <p:grpSp>
        <p:nvGrpSpPr>
          <p:cNvPr id="22536" name="Group 73"/>
          <p:cNvGrpSpPr/>
          <p:nvPr/>
        </p:nvGrpSpPr>
        <p:grpSpPr>
          <a:xfrm>
            <a:off x="1284288" y="2643188"/>
            <a:ext cx="1144587" cy="3073400"/>
            <a:chExt cx="1144596" cy="3073422"/>
          </a:xfrm>
        </p:grpSpPr>
        <p:cxnSp>
          <p:nvCxnSpPr>
            <p:cNvPr id="22537" name="直接连接符 121"/>
            <p:cNvCxnSpPr/>
            <p:nvPr/>
          </p:nvCxnSpPr>
          <p:spPr>
            <a:xfrm>
              <a:off x="785818" y="0"/>
              <a:ext cx="357191" cy="1587"/>
            </a:xfrm>
            <a:prstGeom prst="line">
              <a:avLst/>
            </a:prstGeom>
            <a:noFill/>
            <a:ln w="12700">
              <a:solidFill>
                <a:srgbClr val="F79646"/>
              </a:solidFill>
              <a:prstDash val="sysDash"/>
              <a:miter/>
            </a:ln>
          </p:spPr>
        </p:cxnSp>
        <p:cxnSp>
          <p:nvCxnSpPr>
            <p:cNvPr id="22538" name="直接连接符 123"/>
            <p:cNvCxnSpPr/>
            <p:nvPr/>
          </p:nvCxnSpPr>
          <p:spPr>
            <a:xfrm rot="5400000">
              <a:off x="-391323" y="1535915"/>
              <a:ext cx="3070247" cy="1587"/>
            </a:xfrm>
            <a:prstGeom prst="line">
              <a:avLst/>
            </a:prstGeom>
            <a:noFill/>
            <a:ln w="12700">
              <a:solidFill>
                <a:srgbClr val="F79646"/>
              </a:solidFill>
              <a:prstDash val="sysDash"/>
              <a:miter/>
            </a:ln>
          </p:spPr>
        </p:cxnSp>
        <p:cxnSp>
          <p:nvCxnSpPr>
            <p:cNvPr id="22539" name="直接连接符 125"/>
            <p:cNvCxnSpPr/>
            <p:nvPr/>
          </p:nvCxnSpPr>
          <p:spPr>
            <a:xfrm rot="5400000">
              <a:off x="286546" y="500860"/>
              <a:ext cx="1000132" cy="1588"/>
            </a:xfrm>
            <a:prstGeom prst="line">
              <a:avLst/>
            </a:prstGeom>
            <a:noFill/>
            <a:ln w="12700">
              <a:solidFill>
                <a:srgbClr val="F79646"/>
              </a:solidFill>
              <a:prstDash val="sysDash"/>
              <a:miter/>
            </a:ln>
          </p:spPr>
        </p:cxnSp>
        <p:cxnSp>
          <p:nvCxnSpPr>
            <p:cNvPr id="22540" name="直接连接符 127"/>
            <p:cNvCxnSpPr/>
            <p:nvPr/>
          </p:nvCxnSpPr>
          <p:spPr>
            <a:xfrm rot="10800000">
              <a:off x="1587" y="1000132"/>
              <a:ext cx="784231" cy="1587"/>
            </a:xfrm>
            <a:prstGeom prst="line">
              <a:avLst/>
            </a:prstGeom>
            <a:noFill/>
            <a:ln w="12700">
              <a:solidFill>
                <a:srgbClr val="F79646"/>
              </a:solidFill>
              <a:prstDash val="sysDash"/>
              <a:miter/>
            </a:ln>
          </p:spPr>
        </p:cxnSp>
        <p:cxnSp>
          <p:nvCxnSpPr>
            <p:cNvPr id="22541" name="直接连接符 129"/>
            <p:cNvCxnSpPr/>
            <p:nvPr/>
          </p:nvCxnSpPr>
          <p:spPr>
            <a:xfrm rot="5400000">
              <a:off x="-1034264" y="2035981"/>
              <a:ext cx="2070115" cy="1587"/>
            </a:xfrm>
            <a:prstGeom prst="line">
              <a:avLst/>
            </a:prstGeom>
            <a:noFill/>
            <a:ln w="12700">
              <a:solidFill>
                <a:srgbClr val="F79646"/>
              </a:solidFill>
              <a:prstDash val="sysDash"/>
              <a:miter/>
            </a:ln>
          </p:spPr>
        </p:cxnSp>
        <p:cxnSp>
          <p:nvCxnSpPr>
            <p:cNvPr id="22542" name="直接连接符 131"/>
            <p:cNvCxnSpPr/>
            <p:nvPr/>
          </p:nvCxnSpPr>
          <p:spPr>
            <a:xfrm>
              <a:off x="1587" y="3071834"/>
              <a:ext cx="1141422" cy="1588"/>
            </a:xfrm>
            <a:prstGeom prst="line">
              <a:avLst/>
            </a:prstGeom>
            <a:noFill/>
            <a:ln w="12700">
              <a:solidFill>
                <a:srgbClr val="F79646"/>
              </a:solidFill>
              <a:prstDash val="sysDash"/>
              <a:miter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3554" name="矩形 2"/>
          <p:cNvSpPr/>
          <p:nvPr/>
        </p:nvSpPr>
        <p:spPr>
          <a:xfrm>
            <a:off x="142875" y="547688"/>
            <a:ext cx="7232650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2800" b="1">
                <a:latin typeface="华文细黑"/>
              </a:rPr>
              <a:t>实验</a:t>
            </a:r>
            <a:r>
              <a:rPr lang="en-US" sz="2800" b="1">
                <a:latin typeface="华文细黑"/>
              </a:rPr>
              <a:t>1</a:t>
            </a:r>
            <a:r>
              <a:rPr lang="zh-CN" sz="2800" b="1">
                <a:latin typeface="华文细黑"/>
              </a:rPr>
              <a:t>：词法分析器的设计</a:t>
            </a:r>
            <a:r>
              <a:rPr lang="en-US" sz="2800" b="1">
                <a:latin typeface="华文细黑"/>
              </a:rPr>
              <a:t>——</a:t>
            </a:r>
            <a:r>
              <a:rPr lang="zh-CN" sz="2800" b="1">
                <a:latin typeface="华文细黑"/>
              </a:rPr>
              <a:t>程序主体架构</a:t>
            </a:r>
            <a:endParaRPr lang="en-US" sz="2800" b="1">
              <a:latin typeface="华文细黑"/>
            </a:endParaRPr>
          </a:p>
        </p:txBody>
      </p:sp>
      <p:pic>
        <p:nvPicPr>
          <p:cNvPr id="23555" name="下弧形箭头 3"/>
          <p:cNvPicPr>
            <a:picLocks noChangeAspect="0"/>
          </p:cNvPicPr>
          <p:nvPr/>
        </p:nvPicPr>
        <p:blipFill>
          <a:blip r:embed="rId2"/>
          <a:stretch/>
        </p:blipFill>
        <p:spPr>
          <a:xfrm>
            <a:off x="188913" y="4048125"/>
            <a:ext cx="1395412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56" name="上弧形箭头 4"/>
          <p:cNvSpPr/>
          <p:nvPr/>
        </p:nvSpPr>
        <p:spPr>
          <a:xfrm>
            <a:off x="285750" y="2000250"/>
            <a:ext cx="1357313" cy="1500188"/>
          </a:xfrm>
          <a:prstGeom prst="curvedDownArrow">
            <a:avLst>
              <a:gd name="adj1" fmla="val 25000"/>
              <a:gd name="adj2" fmla="val 50000"/>
              <a:gd name="adj3" fmla="val 25001"/>
            </a:avLst>
          </a:prstGeom>
          <a:noFill/>
          <a:ln w="17780">
            <a:solidFill>
              <a:srgbClr val="385D8A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latin typeface="Calibri"/>
            </a:endParaRPr>
          </a:p>
        </p:txBody>
      </p:sp>
      <p:sp>
        <p:nvSpPr>
          <p:cNvPr id="23557" name="矩形 5"/>
          <p:cNvSpPr/>
          <p:nvPr/>
        </p:nvSpPr>
        <p:spPr>
          <a:xfrm>
            <a:off x="1643063" y="1571625"/>
            <a:ext cx="4294187" cy="43703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state 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=1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while((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ch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=getc(fp))!=‘#’ )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{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  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state_before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=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state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;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  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state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=</a:t>
            </a:r>
            <a:r>
              <a:rPr lang="en-US" sz="2000" b="1">
                <a:solidFill>
                  <a:srgbClr val="8064A2"/>
                </a:solidFill>
                <a:latin typeface="华文隶书"/>
                <a:ea typeface="华文隶书"/>
              </a:rPr>
              <a:t>state_change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(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state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,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ch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);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   if(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state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)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       </a:t>
            </a:r>
            <a:r>
              <a:rPr lang="en-US" sz="2000" b="1">
                <a:solidFill>
                  <a:srgbClr val="F79646"/>
                </a:solidFill>
                <a:latin typeface="华文隶书"/>
                <a:ea typeface="华文隶书"/>
              </a:rPr>
              <a:t>token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[i++]=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ch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;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    else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    {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       </a:t>
            </a:r>
            <a:r>
              <a:rPr lang="en-US" sz="2000" b="1">
                <a:solidFill>
                  <a:srgbClr val="8064A2"/>
                </a:solidFill>
                <a:latin typeface="华文隶书"/>
                <a:ea typeface="华文隶书"/>
              </a:rPr>
              <a:t>reset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(fp,</a:t>
            </a:r>
            <a:r>
              <a:rPr lang="en-US" sz="2000" b="1">
                <a:solidFill>
                  <a:srgbClr val="F79646"/>
                </a:solidFill>
                <a:latin typeface="华文隶书"/>
                <a:ea typeface="华文隶书"/>
              </a:rPr>
              <a:t>token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,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state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);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       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code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=</a:t>
            </a:r>
            <a:r>
              <a:rPr lang="en-US" sz="2000" b="1">
                <a:solidFill>
                  <a:srgbClr val="8064A2"/>
                </a:solidFill>
                <a:latin typeface="华文隶书"/>
                <a:ea typeface="华文隶书"/>
              </a:rPr>
              <a:t>state_to_code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(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state_before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,</a:t>
            </a:r>
            <a:r>
              <a:rPr lang="en-US" sz="2000" b="1">
                <a:solidFill>
                  <a:srgbClr val="F79646"/>
                </a:solidFill>
                <a:latin typeface="华文隶书"/>
                <a:ea typeface="华文隶书"/>
              </a:rPr>
              <a:t>token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);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       </a:t>
            </a:r>
            <a:r>
              <a:rPr lang="en-US" sz="2000" b="1">
                <a:solidFill>
                  <a:srgbClr val="8064A2"/>
                </a:solidFill>
                <a:latin typeface="华文隶书"/>
                <a:ea typeface="华文隶书"/>
              </a:rPr>
              <a:t>parse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(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code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);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     }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}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</p:txBody>
      </p:sp>
      <p:cxnSp>
        <p:nvCxnSpPr>
          <p:cNvPr id="23558" name="直接箭头连接符 7"/>
          <p:cNvCxnSpPr/>
          <p:nvPr/>
        </p:nvCxnSpPr>
        <p:spPr>
          <a:xfrm>
            <a:off x="2857500" y="1785938"/>
            <a:ext cx="4071938" cy="1587"/>
          </a:xfrm>
          <a:prstGeom prst="line">
            <a:avLst/>
          </a:prstGeom>
          <a:noFill/>
          <a:ln w="25400">
            <a:solidFill>
              <a:srgbClr val="4A7EBB"/>
            </a:solidFill>
            <a:prstDash val="sysDash"/>
            <a:miter/>
            <a:tailEnd type="stealth"/>
          </a:ln>
        </p:spPr>
      </p:cxnSp>
      <p:pic>
        <p:nvPicPr>
          <p:cNvPr id="23559" name="TextBox 8"/>
          <p:cNvPicPr>
            <a:picLocks noChangeAspect="0"/>
          </p:cNvPicPr>
          <p:nvPr/>
        </p:nvPicPr>
        <p:blipFill>
          <a:blip r:embed="rId3"/>
          <a:stretch/>
        </p:blipFill>
        <p:spPr>
          <a:xfrm>
            <a:off x="6858000" y="1560513"/>
            <a:ext cx="1889125" cy="44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60" name="直接箭头连接符 9"/>
          <p:cNvCxnSpPr/>
          <p:nvPr/>
        </p:nvCxnSpPr>
        <p:spPr>
          <a:xfrm>
            <a:off x="3714750" y="2714625"/>
            <a:ext cx="3214688" cy="1588"/>
          </a:xfrm>
          <a:prstGeom prst="line">
            <a:avLst/>
          </a:prstGeom>
          <a:noFill/>
          <a:ln w="25400">
            <a:solidFill>
              <a:srgbClr val="4A7EBB"/>
            </a:solidFill>
            <a:prstDash val="sysDash"/>
            <a:miter/>
            <a:tailEnd type="stealth"/>
          </a:ln>
        </p:spPr>
      </p:cxnSp>
      <p:pic>
        <p:nvPicPr>
          <p:cNvPr id="23561" name="TextBox 11"/>
          <p:cNvPicPr>
            <a:picLocks noChangeAspect="0"/>
          </p:cNvPicPr>
          <p:nvPr/>
        </p:nvPicPr>
        <p:blipFill>
          <a:blip r:embed="rId4"/>
          <a:stretch/>
        </p:blipFill>
        <p:spPr>
          <a:xfrm>
            <a:off x="6858000" y="2487613"/>
            <a:ext cx="2146300" cy="44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62" name="直接箭头连接符 12"/>
          <p:cNvCxnSpPr/>
          <p:nvPr/>
        </p:nvCxnSpPr>
        <p:spPr>
          <a:xfrm>
            <a:off x="4572000" y="2141538"/>
            <a:ext cx="2357438" cy="1587"/>
          </a:xfrm>
          <a:prstGeom prst="line">
            <a:avLst/>
          </a:prstGeom>
          <a:noFill/>
          <a:ln w="25400">
            <a:solidFill>
              <a:srgbClr val="4A7EBB"/>
            </a:solidFill>
            <a:prstDash val="sysDash"/>
            <a:miter/>
            <a:tailEnd type="stealth"/>
          </a:ln>
        </p:spPr>
      </p:cxnSp>
      <p:pic>
        <p:nvPicPr>
          <p:cNvPr id="23563" name="TextBox 14"/>
          <p:cNvPicPr>
            <a:picLocks noChangeAspect="0"/>
          </p:cNvPicPr>
          <p:nvPr/>
        </p:nvPicPr>
        <p:blipFill>
          <a:blip r:embed="rId5"/>
          <a:stretch/>
        </p:blipFill>
        <p:spPr>
          <a:xfrm>
            <a:off x="6858000" y="1920875"/>
            <a:ext cx="1865313" cy="44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64" name="直接箭头连接符 15"/>
          <p:cNvCxnSpPr/>
          <p:nvPr/>
        </p:nvCxnSpPr>
        <p:spPr>
          <a:xfrm>
            <a:off x="4572000" y="3071813"/>
            <a:ext cx="2357438" cy="1587"/>
          </a:xfrm>
          <a:prstGeom prst="line">
            <a:avLst/>
          </a:prstGeom>
          <a:noFill/>
          <a:ln w="25400">
            <a:solidFill>
              <a:srgbClr val="4A7EBB"/>
            </a:solidFill>
            <a:prstDash val="sysDash"/>
            <a:miter/>
            <a:tailEnd type="stealth"/>
          </a:ln>
        </p:spPr>
      </p:cxnSp>
      <p:pic>
        <p:nvPicPr>
          <p:cNvPr id="23565" name="TextBox 17"/>
          <p:cNvPicPr>
            <a:picLocks noChangeAspect="0"/>
          </p:cNvPicPr>
          <p:nvPr/>
        </p:nvPicPr>
        <p:blipFill>
          <a:blip r:embed="rId6"/>
          <a:stretch/>
        </p:blipFill>
        <p:spPr>
          <a:xfrm>
            <a:off x="6858000" y="2816225"/>
            <a:ext cx="2146300" cy="44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66" name="直接箭头连接符 18"/>
          <p:cNvCxnSpPr/>
          <p:nvPr/>
        </p:nvCxnSpPr>
        <p:spPr>
          <a:xfrm>
            <a:off x="4572000" y="3641725"/>
            <a:ext cx="2357438" cy="1588"/>
          </a:xfrm>
          <a:prstGeom prst="line">
            <a:avLst/>
          </a:prstGeom>
          <a:noFill/>
          <a:ln w="25400">
            <a:solidFill>
              <a:srgbClr val="4A7EBB"/>
            </a:solidFill>
            <a:prstDash val="sysDash"/>
            <a:miter/>
            <a:tailEnd type="stealth"/>
          </a:ln>
        </p:spPr>
      </p:cxnSp>
      <p:pic>
        <p:nvPicPr>
          <p:cNvPr id="23567" name="TextBox 19"/>
          <p:cNvPicPr>
            <a:picLocks noChangeAspect="0"/>
          </p:cNvPicPr>
          <p:nvPr/>
        </p:nvPicPr>
        <p:blipFill>
          <a:blip r:embed="rId7"/>
          <a:stretch/>
        </p:blipFill>
        <p:spPr>
          <a:xfrm>
            <a:off x="6858000" y="3419475"/>
            <a:ext cx="2432050" cy="750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68" name="直接箭头连接符 20"/>
          <p:cNvCxnSpPr/>
          <p:nvPr/>
        </p:nvCxnSpPr>
        <p:spPr>
          <a:xfrm>
            <a:off x="4572000" y="4570413"/>
            <a:ext cx="2357438" cy="1587"/>
          </a:xfrm>
          <a:prstGeom prst="line">
            <a:avLst/>
          </a:prstGeom>
          <a:noFill/>
          <a:ln w="25400">
            <a:solidFill>
              <a:srgbClr val="4A7EBB"/>
            </a:solidFill>
            <a:prstDash val="sysDash"/>
            <a:miter/>
            <a:tailEnd type="stealth"/>
          </a:ln>
        </p:spPr>
      </p:cxnSp>
      <p:pic>
        <p:nvPicPr>
          <p:cNvPr id="23569" name="TextBox 21"/>
          <p:cNvPicPr>
            <a:picLocks noChangeAspect="0"/>
          </p:cNvPicPr>
          <p:nvPr/>
        </p:nvPicPr>
        <p:blipFill>
          <a:blip r:embed="rId8"/>
          <a:stretch/>
        </p:blipFill>
        <p:spPr>
          <a:xfrm>
            <a:off x="6858000" y="4316413"/>
            <a:ext cx="2432050" cy="44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70" name="直接箭头连接符 22"/>
          <p:cNvCxnSpPr/>
          <p:nvPr/>
        </p:nvCxnSpPr>
        <p:spPr>
          <a:xfrm>
            <a:off x="5929313" y="4857750"/>
            <a:ext cx="1000125" cy="1588"/>
          </a:xfrm>
          <a:prstGeom prst="line">
            <a:avLst/>
          </a:prstGeom>
          <a:noFill/>
          <a:ln w="25400">
            <a:solidFill>
              <a:srgbClr val="4A7EBB"/>
            </a:solidFill>
            <a:prstDash val="sysDash"/>
            <a:miter/>
            <a:tailEnd type="stealth"/>
          </a:ln>
        </p:spPr>
      </p:cxnSp>
      <p:pic>
        <p:nvPicPr>
          <p:cNvPr id="23571" name="TextBox 24"/>
          <p:cNvPicPr>
            <a:picLocks noChangeAspect="0"/>
          </p:cNvPicPr>
          <p:nvPr/>
        </p:nvPicPr>
        <p:blipFill>
          <a:blip r:embed="rId9"/>
          <a:stretch/>
        </p:blipFill>
        <p:spPr>
          <a:xfrm>
            <a:off x="6858000" y="4602163"/>
            <a:ext cx="2432050" cy="446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72" name="直接箭头连接符 25"/>
          <p:cNvCxnSpPr/>
          <p:nvPr/>
        </p:nvCxnSpPr>
        <p:spPr>
          <a:xfrm>
            <a:off x="5929313" y="5213350"/>
            <a:ext cx="1000125" cy="1588"/>
          </a:xfrm>
          <a:prstGeom prst="line">
            <a:avLst/>
          </a:prstGeom>
          <a:noFill/>
          <a:ln w="25400">
            <a:solidFill>
              <a:srgbClr val="4A7EBB"/>
            </a:solidFill>
            <a:prstDash val="sysDash"/>
            <a:miter/>
            <a:tailEnd type="stealth"/>
          </a:ln>
        </p:spPr>
      </p:cxnSp>
      <p:pic>
        <p:nvPicPr>
          <p:cNvPr id="23573" name="TextBox 26"/>
          <p:cNvPicPr>
            <a:picLocks noChangeAspect="0"/>
          </p:cNvPicPr>
          <p:nvPr/>
        </p:nvPicPr>
        <p:blipFill>
          <a:blip r:embed="rId10"/>
          <a:stretch/>
        </p:blipFill>
        <p:spPr>
          <a:xfrm>
            <a:off x="6858000" y="4919663"/>
            <a:ext cx="243205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4578" name="矩形 2"/>
          <p:cNvSpPr/>
          <p:nvPr/>
        </p:nvSpPr>
        <p:spPr>
          <a:xfrm>
            <a:off x="142875" y="333375"/>
            <a:ext cx="867727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3200" b="1">
                <a:latin typeface="华文细黑"/>
              </a:rPr>
              <a:t>手动设计词法分析器的要求</a:t>
            </a:r>
            <a:endParaRPr lang="en-US" sz="3200" b="1">
              <a:latin typeface="华文细黑"/>
            </a:endParaRPr>
          </a:p>
        </p:txBody>
      </p:sp>
      <p:sp>
        <p:nvSpPr>
          <p:cNvPr id="24579" name="Rectangle 5"/>
          <p:cNvSpPr/>
          <p:nvPr/>
        </p:nvSpPr>
        <p:spPr>
          <a:xfrm>
            <a:off x="395288" y="1125538"/>
            <a:ext cx="8497887" cy="51831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800">
                <a:latin typeface="Calibri"/>
              </a:rPr>
              <a:t>设计</a:t>
            </a:r>
            <a:r>
              <a:rPr lang="en-US" sz="2800">
                <a:latin typeface="Calibri"/>
              </a:rPr>
              <a:t>XX(</a:t>
            </a:r>
            <a:r>
              <a:rPr lang="zh-CN" sz="2800">
                <a:latin typeface="Calibri"/>
              </a:rPr>
              <a:t>以</a:t>
            </a:r>
            <a:r>
              <a:rPr lang="en-US" sz="2800">
                <a:latin typeface="Calibri"/>
              </a:rPr>
              <a:t>C</a:t>
            </a:r>
            <a:r>
              <a:rPr lang="zh-CN" sz="2800">
                <a:latin typeface="Calibri"/>
              </a:rPr>
              <a:t>为例</a:t>
            </a:r>
            <a:r>
              <a:rPr lang="en-US" sz="2800">
                <a:latin typeface="Calibri"/>
              </a:rPr>
              <a:t>)</a:t>
            </a:r>
            <a:r>
              <a:rPr lang="zh-CN" sz="2800">
                <a:latin typeface="Calibri"/>
              </a:rPr>
              <a:t>语言的词法分析器</a:t>
            </a:r>
            <a:endParaRPr lang="zh-CN" sz="2800">
              <a:latin typeface="Calibri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词法规则</a:t>
            </a:r>
            <a:endParaRPr lang="zh-CN" sz="24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000">
                <a:latin typeface="Calibri"/>
              </a:rPr>
              <a:t>了解所选择编程语言单词符号及其种别值</a:t>
            </a:r>
            <a:endParaRPr lang="en-US" sz="2400">
              <a:latin typeface="Calibri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功能</a:t>
            </a:r>
            <a:endParaRPr lang="zh-CN" sz="24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000">
                <a:latin typeface="Calibri"/>
              </a:rPr>
              <a:t>输入一个</a:t>
            </a:r>
            <a:r>
              <a:rPr lang="en-US" sz="2000">
                <a:latin typeface="Calibri"/>
              </a:rPr>
              <a:t>C</a:t>
            </a:r>
            <a:r>
              <a:rPr lang="zh-CN" sz="2000">
                <a:latin typeface="Calibri"/>
              </a:rPr>
              <a:t>语言源程序文件</a:t>
            </a:r>
            <a:r>
              <a:rPr lang="en-US" sz="2000">
                <a:latin typeface="Calibri"/>
              </a:rPr>
              <a:t>demo.c</a:t>
            </a:r>
            <a:endParaRPr lang="en-US" sz="20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000">
                <a:latin typeface="Calibri"/>
              </a:rPr>
              <a:t>输出一个文件</a:t>
            </a:r>
            <a:r>
              <a:rPr lang="en-US" sz="2000">
                <a:latin typeface="Calibri"/>
              </a:rPr>
              <a:t>tokens.txt</a:t>
            </a:r>
            <a:r>
              <a:rPr lang="zh-CN" sz="2000">
                <a:latin typeface="Calibri"/>
              </a:rPr>
              <a:t>，该文件包括每一个单词及其种类枚举值，每行一个单词</a:t>
            </a:r>
            <a:endParaRPr lang="zh-CN" sz="2000">
              <a:latin typeface="Calibri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提交</a:t>
            </a:r>
            <a:r>
              <a:rPr lang="en-GB" sz="2400">
                <a:latin typeface="Calibri"/>
              </a:rPr>
              <a:t>5</a:t>
            </a:r>
            <a:r>
              <a:rPr lang="zh-CN" sz="2400">
                <a:latin typeface="Calibri"/>
              </a:rPr>
              <a:t>个文件</a:t>
            </a:r>
            <a:endParaRPr lang="zh-CN" sz="24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000">
                <a:latin typeface="Calibri"/>
              </a:rPr>
              <a:t>实验报告（所支持的单词范围，自动机设计，设计思路）</a:t>
            </a:r>
            <a:endParaRPr lang="en-US" sz="20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en-US" sz="2000">
                <a:latin typeface="Calibri"/>
              </a:rPr>
              <a:t>C</a:t>
            </a:r>
            <a:r>
              <a:rPr lang="zh-CN" sz="2000">
                <a:latin typeface="Calibri"/>
              </a:rPr>
              <a:t>语言词法分析源程序：</a:t>
            </a:r>
            <a:r>
              <a:rPr lang="en-US" sz="2000">
                <a:latin typeface="Calibri"/>
              </a:rPr>
              <a:t>source.c</a:t>
            </a:r>
            <a:r>
              <a:rPr lang="zh-CN" sz="2000">
                <a:latin typeface="Calibri"/>
              </a:rPr>
              <a:t>（源程序包）</a:t>
            </a:r>
            <a:endParaRPr lang="en-US" sz="20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en-US" sz="2000">
                <a:latin typeface="Calibri"/>
              </a:rPr>
              <a:t>C</a:t>
            </a:r>
            <a:r>
              <a:rPr lang="zh-CN" sz="2000">
                <a:latin typeface="Calibri"/>
              </a:rPr>
              <a:t>语言词法分析程序的可执行文件：</a:t>
            </a:r>
            <a:r>
              <a:rPr lang="en-US" sz="2000">
                <a:latin typeface="Calibri"/>
              </a:rPr>
              <a:t>clang.out/clang.exe</a:t>
            </a:r>
            <a:endParaRPr lang="en-US" sz="20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en-US" sz="2000">
                <a:latin typeface="Calibri"/>
              </a:rPr>
              <a:t>C</a:t>
            </a:r>
            <a:r>
              <a:rPr lang="zh-CN" sz="2000">
                <a:latin typeface="Calibri"/>
              </a:rPr>
              <a:t>语言源程序文件：</a:t>
            </a:r>
            <a:r>
              <a:rPr lang="en-US" sz="2000">
                <a:latin typeface="Calibri"/>
              </a:rPr>
              <a:t>demo.c</a:t>
            </a:r>
            <a:r>
              <a:rPr lang="zh-CN" sz="2000">
                <a:latin typeface="Calibri"/>
              </a:rPr>
              <a:t>（实验输入）</a:t>
            </a:r>
            <a:endParaRPr lang="en-US" sz="20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000">
                <a:latin typeface="Calibri"/>
              </a:rPr>
              <a:t>词法分析及结果文件</a:t>
            </a:r>
            <a:r>
              <a:rPr lang="zh-CN" sz="2000">
                <a:latin typeface="Calibri"/>
              </a:rPr>
              <a:t>：</a:t>
            </a:r>
            <a:r>
              <a:rPr lang="zh-CN" sz="2000">
                <a:latin typeface="Calibri"/>
              </a:rPr>
              <a:t> </a:t>
            </a:r>
            <a:r>
              <a:rPr lang="en-US" sz="2000">
                <a:latin typeface="Calibri"/>
              </a:rPr>
              <a:t>tokens.txt</a:t>
            </a:r>
            <a:r>
              <a:rPr lang="zh-CN" sz="2000">
                <a:latin typeface="Calibri"/>
              </a:rPr>
              <a:t>（实验输出）</a:t>
            </a:r>
            <a:endParaRPr lang="en-US" sz="2000">
              <a:latin typeface="Calibri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同时上传源码至</a:t>
            </a:r>
            <a:r>
              <a:rPr lang="en-US" sz="2400">
                <a:latin typeface="Calibri"/>
              </a:rPr>
              <a:t>Github</a:t>
            </a:r>
            <a:endParaRPr lang="en-US" sz="2400"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5602" name="矩形 2"/>
          <p:cNvSpPr/>
          <p:nvPr/>
        </p:nvSpPr>
        <p:spPr>
          <a:xfrm>
            <a:off x="142875" y="547688"/>
            <a:ext cx="5072063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2800" b="1">
                <a:latin typeface="华文细黑"/>
              </a:rPr>
              <a:t>实验</a:t>
            </a:r>
            <a:r>
              <a:rPr lang="en-US" sz="2800" b="1">
                <a:latin typeface="华文细黑"/>
              </a:rPr>
              <a:t>1</a:t>
            </a:r>
            <a:r>
              <a:rPr lang="zh-CN" sz="2800" b="1">
                <a:latin typeface="华文细黑"/>
              </a:rPr>
              <a:t>：词法分析器的自动产生</a:t>
            </a:r>
            <a:endParaRPr lang="en-US" sz="2800" b="1">
              <a:latin typeface="华文细黑"/>
            </a:endParaRPr>
          </a:p>
        </p:txBody>
      </p:sp>
      <p:sp>
        <p:nvSpPr>
          <p:cNvPr id="25603" name="Rectangle 5"/>
          <p:cNvSpPr/>
          <p:nvPr/>
        </p:nvSpPr>
        <p:spPr>
          <a:xfrm>
            <a:off x="3048000" y="1701800"/>
            <a:ext cx="2895600" cy="927100"/>
          </a:xfrm>
          <a:prstGeom prst="rect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lIns="90000" tIns="46800" rIns="90000" bIns="46800" anchor="ctr" anchorCtr="1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3200">
                <a:latin typeface="微软雅黑"/>
                <a:ea typeface="微软雅黑"/>
              </a:rPr>
              <a:t>LEX</a:t>
            </a:r>
            <a:r>
              <a:rPr lang="zh-CN" sz="3200">
                <a:latin typeface="微软雅黑"/>
                <a:ea typeface="微软雅黑"/>
              </a:rPr>
              <a:t>编译器</a:t>
            </a:r>
            <a:endParaRPr lang="zh-CN" sz="3200">
              <a:latin typeface="微软雅黑"/>
              <a:ea typeface="微软雅黑"/>
            </a:endParaRPr>
          </a:p>
          <a:p>
            <a:pPr marL="0" lvl="0" indent="0" algn="ctr"/>
            <a:r>
              <a:rPr lang="en-US" sz="3200">
                <a:latin typeface="微软雅黑"/>
                <a:ea typeface="微软雅黑"/>
              </a:rPr>
              <a:t>(FLEX)</a:t>
            </a:r>
            <a:endParaRPr lang="en-US" sz="2800">
              <a:latin typeface="微软雅黑"/>
              <a:ea typeface="微软雅黑"/>
            </a:endParaRPr>
          </a:p>
        </p:txBody>
      </p:sp>
      <p:sp>
        <p:nvSpPr>
          <p:cNvPr id="25604" name="Rectangle 6"/>
          <p:cNvSpPr/>
          <p:nvPr/>
        </p:nvSpPr>
        <p:spPr>
          <a:xfrm>
            <a:off x="5791200" y="1557338"/>
            <a:ext cx="3124200" cy="60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>
              <a:spcBef>
                <a:spcPct val="20000"/>
              </a:spcBef>
            </a:pPr>
            <a:r>
              <a:rPr lang="zh-CN" sz="3200">
                <a:latin typeface="微软雅黑"/>
                <a:ea typeface="微软雅黑"/>
              </a:rPr>
              <a:t>词法分析程序</a:t>
            </a:r>
            <a:endParaRPr lang="zh-CN" sz="3200">
              <a:latin typeface="微软雅黑"/>
              <a:ea typeface="微软雅黑"/>
            </a:endParaRPr>
          </a:p>
          <a:p>
            <a:pPr marL="0" lvl="0" indent="0" algn="ctr">
              <a:spcBef>
                <a:spcPct val="20000"/>
              </a:spcBef>
            </a:pPr>
            <a:r>
              <a:rPr lang="en-US" sz="2400">
                <a:latin typeface="微软雅黑"/>
                <a:ea typeface="微软雅黑"/>
              </a:rPr>
              <a:t>lex.yy.c</a:t>
            </a: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25605" name="Rectangle 7"/>
          <p:cNvSpPr/>
          <p:nvPr/>
        </p:nvSpPr>
        <p:spPr>
          <a:xfrm>
            <a:off x="457200" y="1557338"/>
            <a:ext cx="2514600" cy="10588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>
              <a:spcBef>
                <a:spcPct val="20000"/>
              </a:spcBef>
            </a:pPr>
            <a:r>
              <a:rPr lang="en-US" sz="3200">
                <a:latin typeface="微软雅黑"/>
                <a:ea typeface="微软雅黑"/>
              </a:rPr>
              <a:t>LEX</a:t>
            </a:r>
            <a:r>
              <a:rPr lang="zh-CN" sz="3200">
                <a:latin typeface="微软雅黑"/>
                <a:ea typeface="微软雅黑"/>
              </a:rPr>
              <a:t>源程序</a:t>
            </a:r>
            <a:endParaRPr lang="zh-CN" sz="3200">
              <a:latin typeface="微软雅黑"/>
              <a:ea typeface="微软雅黑"/>
            </a:endParaRPr>
          </a:p>
          <a:p>
            <a:pPr marL="0" lvl="0" indent="0" algn="ctr">
              <a:spcBef>
                <a:spcPct val="20000"/>
              </a:spcBef>
            </a:pPr>
            <a:r>
              <a:rPr lang="en-US" sz="2400">
                <a:latin typeface="微软雅黑"/>
                <a:ea typeface="微软雅黑"/>
              </a:rPr>
              <a:t>lex.l</a:t>
            </a:r>
            <a:endParaRPr lang="en-US" sz="2400">
              <a:latin typeface="微软雅黑"/>
              <a:ea typeface="微软雅黑"/>
            </a:endParaRPr>
          </a:p>
        </p:txBody>
      </p:sp>
      <p:cxnSp>
        <p:nvCxnSpPr>
          <p:cNvPr id="25606" name="Line 8"/>
          <p:cNvCxnSpPr/>
          <p:nvPr/>
        </p:nvCxnSpPr>
        <p:spPr>
          <a:xfrm>
            <a:off x="609600" y="2166938"/>
            <a:ext cx="2438400" cy="1587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cxnSp>
        <p:nvCxnSpPr>
          <p:cNvPr id="25607" name="Line 9"/>
          <p:cNvCxnSpPr/>
          <p:nvPr/>
        </p:nvCxnSpPr>
        <p:spPr>
          <a:xfrm>
            <a:off x="5943600" y="2166938"/>
            <a:ext cx="2743200" cy="1587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sp>
        <p:nvSpPr>
          <p:cNvPr id="25608" name="Rectangle 10"/>
          <p:cNvSpPr/>
          <p:nvPr/>
        </p:nvSpPr>
        <p:spPr>
          <a:xfrm>
            <a:off x="3067050" y="4278313"/>
            <a:ext cx="3124200" cy="2160587"/>
          </a:xfrm>
          <a:prstGeom prst="rect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lIns="90000" tIns="46800" rIns="90000" bIns="4680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just">
              <a:lnSpc>
                <a:spcPct val="110000"/>
              </a:lnSpc>
            </a:pPr>
            <a:r>
              <a:rPr lang="en-US" sz="3200">
                <a:latin typeface="微软雅黑"/>
                <a:ea typeface="微软雅黑"/>
              </a:rPr>
              <a:t> </a:t>
            </a:r>
            <a:r>
              <a:rPr lang="zh-CN" sz="3200">
                <a:latin typeface="微软雅黑"/>
                <a:ea typeface="微软雅黑"/>
              </a:rPr>
              <a:t>词法分析程序</a:t>
            </a:r>
            <a:endParaRPr lang="zh-CN" sz="3200">
              <a:latin typeface="微软雅黑"/>
              <a:ea typeface="微软雅黑"/>
            </a:endParaRPr>
          </a:p>
          <a:p>
            <a:pPr marL="0" lvl="0" indent="0" algn="ctr">
              <a:lnSpc>
                <a:spcPct val="110000"/>
              </a:lnSpc>
            </a:pPr>
            <a:r>
              <a:rPr lang="en-US" sz="2400">
                <a:latin typeface="微软雅黑"/>
                <a:ea typeface="微软雅黑"/>
              </a:rPr>
              <a:t>lex.out/lex.exe</a:t>
            </a: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25609" name="Rectangle 11"/>
          <p:cNvSpPr/>
          <p:nvPr/>
        </p:nvSpPr>
        <p:spPr>
          <a:xfrm>
            <a:off x="5886450" y="4762500"/>
            <a:ext cx="2514600" cy="60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3200">
                <a:latin typeface="微软雅黑"/>
                <a:ea typeface="微软雅黑"/>
              </a:rPr>
              <a:t>单词符号</a:t>
            </a:r>
            <a:endParaRPr lang="zh-CN" sz="2400">
              <a:latin typeface="微软雅黑"/>
              <a:ea typeface="微软雅黑"/>
            </a:endParaRPr>
          </a:p>
        </p:txBody>
      </p:sp>
      <p:sp>
        <p:nvSpPr>
          <p:cNvPr id="25610" name="Rectangle 12"/>
          <p:cNvSpPr/>
          <p:nvPr/>
        </p:nvSpPr>
        <p:spPr>
          <a:xfrm>
            <a:off x="933450" y="4686300"/>
            <a:ext cx="2514600" cy="60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3200">
                <a:latin typeface="微软雅黑"/>
                <a:ea typeface="微软雅黑"/>
              </a:rPr>
              <a:t>输入串</a:t>
            </a:r>
            <a:endParaRPr lang="zh-CN" sz="2400">
              <a:latin typeface="微软雅黑"/>
              <a:ea typeface="微软雅黑"/>
            </a:endParaRPr>
          </a:p>
        </p:txBody>
      </p:sp>
      <p:cxnSp>
        <p:nvCxnSpPr>
          <p:cNvPr id="25611" name="Line 13"/>
          <p:cNvCxnSpPr/>
          <p:nvPr/>
        </p:nvCxnSpPr>
        <p:spPr>
          <a:xfrm>
            <a:off x="628650" y="5372100"/>
            <a:ext cx="2362200" cy="1588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cxnSp>
        <p:nvCxnSpPr>
          <p:cNvPr id="25612" name="Line 14"/>
          <p:cNvCxnSpPr/>
          <p:nvPr/>
        </p:nvCxnSpPr>
        <p:spPr>
          <a:xfrm>
            <a:off x="6191250" y="5448300"/>
            <a:ext cx="2514600" cy="1588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sp>
        <p:nvSpPr>
          <p:cNvPr id="25613" name="Rectangle 15"/>
          <p:cNvSpPr/>
          <p:nvPr/>
        </p:nvSpPr>
        <p:spPr>
          <a:xfrm>
            <a:off x="3219450" y="5829300"/>
            <a:ext cx="2819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wrap="none" lIns="90000" tIns="46800" rIns="90000" bIns="46800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3000">
                <a:latin typeface="微软雅黑"/>
                <a:ea typeface="微软雅黑"/>
              </a:rPr>
              <a:t>状态转换矩阵</a:t>
            </a:r>
            <a:endParaRPr lang="zh-CN" sz="3000">
              <a:latin typeface="微软雅黑"/>
              <a:ea typeface="微软雅黑"/>
            </a:endParaRPr>
          </a:p>
        </p:txBody>
      </p:sp>
      <p:sp>
        <p:nvSpPr>
          <p:cNvPr id="25614" name="Rectangle 16"/>
          <p:cNvSpPr/>
          <p:nvPr/>
        </p:nvSpPr>
        <p:spPr>
          <a:xfrm>
            <a:off x="3219450" y="5295900"/>
            <a:ext cx="2819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wrap="none" lIns="90000" tIns="46800" rIns="90000" bIns="46800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3000">
                <a:latin typeface="微软雅黑"/>
                <a:ea typeface="微软雅黑"/>
              </a:rPr>
              <a:t>控制执行程序</a:t>
            </a:r>
            <a:endParaRPr lang="zh-CN" sz="3000">
              <a:latin typeface="微软雅黑"/>
              <a:ea typeface="微软雅黑"/>
            </a:endParaRPr>
          </a:p>
        </p:txBody>
      </p:sp>
      <p:sp>
        <p:nvSpPr>
          <p:cNvPr id="25615" name="Rectangle 17"/>
          <p:cNvSpPr/>
          <p:nvPr/>
        </p:nvSpPr>
        <p:spPr>
          <a:xfrm>
            <a:off x="3059113" y="3155950"/>
            <a:ext cx="2895600" cy="927100"/>
          </a:xfrm>
          <a:prstGeom prst="rect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lIns="90000" tIns="46800" rIns="90000" bIns="46800" anchor="ctr" anchorCtr="1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3200">
                <a:latin typeface="微软雅黑"/>
                <a:ea typeface="微软雅黑"/>
              </a:rPr>
              <a:t>C</a:t>
            </a:r>
            <a:r>
              <a:rPr lang="zh-CN" sz="3200">
                <a:latin typeface="微软雅黑"/>
                <a:ea typeface="微软雅黑"/>
              </a:rPr>
              <a:t>编译器</a:t>
            </a:r>
            <a:endParaRPr lang="zh-CN" sz="3200">
              <a:latin typeface="微软雅黑"/>
              <a:ea typeface="微软雅黑"/>
            </a:endParaRPr>
          </a:p>
        </p:txBody>
      </p:sp>
      <p:sp>
        <p:nvSpPr>
          <p:cNvPr id="25616" name="Rectangle 18"/>
          <p:cNvSpPr/>
          <p:nvPr/>
        </p:nvSpPr>
        <p:spPr>
          <a:xfrm>
            <a:off x="5802313" y="3006725"/>
            <a:ext cx="3124200" cy="998538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>
              <a:spcBef>
                <a:spcPct val="20000"/>
              </a:spcBef>
            </a:pPr>
            <a:r>
              <a:rPr lang="zh-CN" sz="3200">
                <a:latin typeface="微软雅黑"/>
                <a:ea typeface="微软雅黑"/>
              </a:rPr>
              <a:t>词法分析程序</a:t>
            </a:r>
            <a:endParaRPr lang="zh-CN" sz="3200">
              <a:latin typeface="微软雅黑"/>
              <a:ea typeface="微软雅黑"/>
            </a:endParaRPr>
          </a:p>
          <a:p>
            <a:pPr marL="0" lvl="0" indent="0" algn="ctr">
              <a:spcBef>
                <a:spcPct val="20000"/>
              </a:spcBef>
            </a:pPr>
            <a:r>
              <a:rPr lang="en-US" sz="2400">
                <a:latin typeface="微软雅黑"/>
                <a:ea typeface="微软雅黑"/>
              </a:rPr>
              <a:t>lex.out/lex.exe</a:t>
            </a: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25617" name="Rectangle 19"/>
          <p:cNvSpPr/>
          <p:nvPr/>
        </p:nvSpPr>
        <p:spPr>
          <a:xfrm>
            <a:off x="323850" y="3006725"/>
            <a:ext cx="2659063" cy="10588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>
              <a:spcBef>
                <a:spcPct val="20000"/>
              </a:spcBef>
            </a:pPr>
            <a:r>
              <a:rPr lang="zh-CN" sz="3200">
                <a:latin typeface="微软雅黑"/>
                <a:ea typeface="微软雅黑"/>
              </a:rPr>
              <a:t>词法分析程序</a:t>
            </a:r>
            <a:endParaRPr lang="zh-CN" sz="3200">
              <a:latin typeface="微软雅黑"/>
              <a:ea typeface="微软雅黑"/>
            </a:endParaRPr>
          </a:p>
          <a:p>
            <a:pPr marL="0" lvl="0" indent="0" algn="ctr">
              <a:spcBef>
                <a:spcPct val="20000"/>
              </a:spcBef>
            </a:pPr>
            <a:r>
              <a:rPr lang="en-US" sz="2400">
                <a:latin typeface="微软雅黑"/>
                <a:ea typeface="微软雅黑"/>
              </a:rPr>
              <a:t>lex.yy.c</a:t>
            </a:r>
            <a:endParaRPr lang="en-US" sz="2400">
              <a:latin typeface="微软雅黑"/>
              <a:ea typeface="微软雅黑"/>
            </a:endParaRPr>
          </a:p>
        </p:txBody>
      </p:sp>
      <p:cxnSp>
        <p:nvCxnSpPr>
          <p:cNvPr id="25618" name="Line 20"/>
          <p:cNvCxnSpPr/>
          <p:nvPr/>
        </p:nvCxnSpPr>
        <p:spPr>
          <a:xfrm>
            <a:off x="620713" y="3616325"/>
            <a:ext cx="2438400" cy="1588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cxnSp>
        <p:nvCxnSpPr>
          <p:cNvPr id="25619" name="Line 21"/>
          <p:cNvCxnSpPr/>
          <p:nvPr/>
        </p:nvCxnSpPr>
        <p:spPr>
          <a:xfrm>
            <a:off x="5954713" y="3616325"/>
            <a:ext cx="2743200" cy="1588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6626" name="矩形 2"/>
          <p:cNvSpPr/>
          <p:nvPr/>
        </p:nvSpPr>
        <p:spPr>
          <a:xfrm>
            <a:off x="142875" y="547688"/>
            <a:ext cx="5868988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3200" b="1">
                <a:latin typeface="华文细黑"/>
              </a:rPr>
              <a:t>实验</a:t>
            </a:r>
            <a:r>
              <a:rPr lang="en-US" sz="3200" b="1">
                <a:latin typeface="华文细黑"/>
              </a:rPr>
              <a:t>1</a:t>
            </a:r>
            <a:r>
              <a:rPr lang="zh-CN" sz="3200" b="1">
                <a:latin typeface="华文细黑"/>
              </a:rPr>
              <a:t>：词法分析器的自动产生</a:t>
            </a:r>
            <a:endParaRPr lang="en-US" sz="3200" b="1">
              <a:latin typeface="华文细黑"/>
            </a:endParaRPr>
          </a:p>
        </p:txBody>
      </p:sp>
      <p:sp>
        <p:nvSpPr>
          <p:cNvPr id="26627" name="Rectangle 2"/>
          <p:cNvSpPr/>
          <p:nvPr/>
        </p:nvSpPr>
        <p:spPr>
          <a:xfrm>
            <a:off x="611188" y="3860800"/>
            <a:ext cx="7772400" cy="24495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342900" lvl="0" indent="-342900">
              <a:spcBef>
                <a:spcPct val="20000"/>
              </a:spcBef>
              <a:buFont typeface=""/>
              <a:buChar char="•"/>
            </a:pPr>
            <a:r>
              <a:rPr lang="en-US" sz="2800">
                <a:latin typeface="Calibri"/>
              </a:rPr>
              <a:t>LEX</a:t>
            </a:r>
            <a:r>
              <a:rPr lang="zh-CN" sz="2800">
                <a:latin typeface="Calibri"/>
              </a:rPr>
              <a:t>的工作过程：</a:t>
            </a:r>
            <a:endParaRPr lang="zh-CN" sz="2800">
              <a:latin typeface="Calibri"/>
            </a:endParaRPr>
          </a:p>
          <a:p>
            <a:pPr marL="742950" lvl="1" indent="-285750">
              <a:spcBef>
                <a:spcPct val="4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首先，对每条识别规则</a:t>
            </a:r>
            <a:r>
              <a:rPr lang="en-US" sz="2400">
                <a:latin typeface="Calibri"/>
              </a:rPr>
              <a:t>P</a:t>
            </a:r>
            <a:r>
              <a:rPr lang="en-US" sz="2400" baseline="-25000">
                <a:latin typeface="Calibri"/>
              </a:rPr>
              <a:t>i</a:t>
            </a:r>
            <a:r>
              <a:rPr lang="zh-CN" sz="2400">
                <a:latin typeface="Calibri"/>
              </a:rPr>
              <a:t>构造一个相应的非确定有限自动机</a:t>
            </a:r>
            <a:r>
              <a:rPr lang="en-US" sz="2400">
                <a:latin typeface="Calibri"/>
              </a:rPr>
              <a:t>M</a:t>
            </a:r>
            <a:r>
              <a:rPr lang="en-US" sz="2400" baseline="-25000">
                <a:latin typeface="Calibri"/>
              </a:rPr>
              <a:t>i</a:t>
            </a:r>
            <a:r>
              <a:rPr lang="zh-CN" sz="2400">
                <a:latin typeface="Calibri"/>
              </a:rPr>
              <a:t>；</a:t>
            </a:r>
            <a:endParaRPr lang="zh-CN" sz="2400">
              <a:latin typeface="Calibri"/>
            </a:endParaRPr>
          </a:p>
          <a:p>
            <a:pPr marL="742950" lvl="1" indent="-285750">
              <a:spcBef>
                <a:spcPct val="4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然后，引进一个新初态</a:t>
            </a:r>
            <a:r>
              <a:rPr lang="en-US" sz="2400">
                <a:latin typeface="Calibri"/>
              </a:rPr>
              <a:t>X</a:t>
            </a:r>
            <a:r>
              <a:rPr lang="zh-CN" sz="2400">
                <a:latin typeface="Calibri"/>
              </a:rPr>
              <a:t>，通过</a:t>
            </a:r>
            <a:r>
              <a:rPr lang="zh-CN" sz="2400">
                <a:latin typeface="Calibri"/>
              </a:rPr>
              <a:t></a:t>
            </a:r>
            <a:r>
              <a:rPr lang="zh-CN" sz="2400">
                <a:latin typeface="Calibri"/>
              </a:rPr>
              <a:t>弧，将这些自动机连接成一个新的</a:t>
            </a:r>
            <a:r>
              <a:rPr lang="en-US" sz="2400">
                <a:latin typeface="Calibri"/>
              </a:rPr>
              <a:t>NFA</a:t>
            </a:r>
            <a:r>
              <a:rPr lang="zh-CN" sz="2400">
                <a:latin typeface="Calibri"/>
              </a:rPr>
              <a:t>；</a:t>
            </a:r>
            <a:endParaRPr lang="zh-CN" sz="2400">
              <a:latin typeface="Calibri"/>
            </a:endParaRPr>
          </a:p>
        </p:txBody>
      </p:sp>
      <p:sp>
        <p:nvSpPr>
          <p:cNvPr id="26628" name="Rectangle 4"/>
          <p:cNvSpPr/>
          <p:nvPr/>
        </p:nvSpPr>
        <p:spPr>
          <a:xfrm>
            <a:off x="3673475" y="1290638"/>
            <a:ext cx="1808163" cy="21590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/>
          </a:ln>
        </p:spPr>
        <p:txBody>
          <a:bodyPr wrap="none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GB" b="1">
                <a:solidFill>
                  <a:srgbClr val="3217BB"/>
                </a:solidFill>
              </a:rPr>
              <a:t>FA</a:t>
            </a:r>
            <a:endParaRPr lang="en-GB" b="1">
              <a:solidFill>
                <a:srgbClr val="3217BB"/>
              </a:solidFill>
            </a:endParaRPr>
          </a:p>
        </p:txBody>
      </p:sp>
      <p:sp>
        <p:nvSpPr>
          <p:cNvPr id="26629" name="Rectangle 5"/>
          <p:cNvSpPr/>
          <p:nvPr/>
        </p:nvSpPr>
        <p:spPr>
          <a:xfrm>
            <a:off x="1217613" y="1568450"/>
            <a:ext cx="1357312" cy="442913"/>
          </a:xfrm>
          <a:prstGeom prst="rect">
            <a:avLst/>
          </a:prstGeom>
          <a:solidFill>
            <a:srgbClr val="FFCC99"/>
          </a:solidFill>
          <a:ln w="12700">
            <a:solidFill>
              <a:srgbClr val="FF00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2000">
                <a:solidFill>
                  <a:srgbClr val="3217BB"/>
                </a:solidFill>
                <a:latin typeface="微软雅黑"/>
                <a:ea typeface="微软雅黑"/>
              </a:rPr>
              <a:t>正规</a:t>
            </a:r>
            <a:r>
              <a:rPr lang="zh-CN" sz="2000">
                <a:solidFill>
                  <a:srgbClr val="3217BB"/>
                </a:solidFill>
                <a:latin typeface="微软雅黑"/>
                <a:ea typeface="微软雅黑"/>
              </a:rPr>
              <a:t>文法</a:t>
            </a:r>
            <a:endParaRPr lang="en-GB" sz="2000">
              <a:solidFill>
                <a:srgbClr val="3217BB"/>
              </a:solidFill>
              <a:latin typeface="微软雅黑"/>
              <a:ea typeface="微软雅黑"/>
            </a:endParaRPr>
          </a:p>
        </p:txBody>
      </p:sp>
      <p:sp>
        <p:nvSpPr>
          <p:cNvPr id="26630" name="Rectangle 6"/>
          <p:cNvSpPr/>
          <p:nvPr/>
        </p:nvSpPr>
        <p:spPr>
          <a:xfrm>
            <a:off x="1217613" y="2897188"/>
            <a:ext cx="1357312" cy="442912"/>
          </a:xfrm>
          <a:prstGeom prst="rect">
            <a:avLst/>
          </a:prstGeom>
          <a:solidFill>
            <a:srgbClr val="FFCC99"/>
          </a:solidFill>
          <a:ln w="12700">
            <a:solidFill>
              <a:srgbClr val="FF00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2000">
                <a:solidFill>
                  <a:srgbClr val="3217BB"/>
                </a:solidFill>
                <a:latin typeface="微软雅黑"/>
                <a:ea typeface="微软雅黑"/>
              </a:rPr>
              <a:t>正规式</a:t>
            </a:r>
            <a:endParaRPr lang="zh-CN" sz="2000">
              <a:solidFill>
                <a:srgbClr val="3217BB"/>
              </a:solidFill>
              <a:latin typeface="微软雅黑"/>
              <a:ea typeface="微软雅黑"/>
            </a:endParaRPr>
          </a:p>
        </p:txBody>
      </p:sp>
      <p:sp>
        <p:nvSpPr>
          <p:cNvPr id="26631" name="Rectangle 7"/>
          <p:cNvSpPr/>
          <p:nvPr/>
        </p:nvSpPr>
        <p:spPr>
          <a:xfrm>
            <a:off x="3906838" y="1579563"/>
            <a:ext cx="1357312" cy="442912"/>
          </a:xfrm>
          <a:prstGeom prst="rect">
            <a:avLst/>
          </a:prstGeom>
          <a:solidFill>
            <a:srgbClr val="FFCC99"/>
          </a:solidFill>
          <a:ln w="12700">
            <a:solidFill>
              <a:srgbClr val="FF00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GB" sz="2000">
                <a:solidFill>
                  <a:srgbClr val="3217BB"/>
                </a:solidFill>
                <a:latin typeface="微软雅黑"/>
                <a:ea typeface="微软雅黑"/>
              </a:rPr>
              <a:t>DFA</a:t>
            </a:r>
            <a:endParaRPr lang="en-GB" sz="2000">
              <a:solidFill>
                <a:srgbClr val="3217BB"/>
              </a:solidFill>
              <a:latin typeface="微软雅黑"/>
              <a:ea typeface="微软雅黑"/>
            </a:endParaRPr>
          </a:p>
        </p:txBody>
      </p:sp>
      <p:sp>
        <p:nvSpPr>
          <p:cNvPr id="26632" name="Rectangle 8"/>
          <p:cNvSpPr/>
          <p:nvPr/>
        </p:nvSpPr>
        <p:spPr>
          <a:xfrm>
            <a:off x="3906838" y="2908300"/>
            <a:ext cx="1357312" cy="442913"/>
          </a:xfrm>
          <a:prstGeom prst="rect">
            <a:avLst/>
          </a:prstGeom>
          <a:solidFill>
            <a:srgbClr val="FFCC99"/>
          </a:solidFill>
          <a:ln w="12700">
            <a:solidFill>
              <a:srgbClr val="FF00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GB" sz="2000">
                <a:solidFill>
                  <a:srgbClr val="3217BB"/>
                </a:solidFill>
                <a:latin typeface="微软雅黑"/>
                <a:ea typeface="微软雅黑"/>
              </a:rPr>
              <a:t>NFA</a:t>
            </a:r>
            <a:endParaRPr lang="en-GB" sz="2000">
              <a:solidFill>
                <a:srgbClr val="3217BB"/>
              </a:solidFill>
              <a:latin typeface="微软雅黑"/>
              <a:ea typeface="微软雅黑"/>
            </a:endParaRPr>
          </a:p>
        </p:txBody>
      </p:sp>
      <p:sp>
        <p:nvSpPr>
          <p:cNvPr id="26633" name="AutoShape 10"/>
          <p:cNvSpPr/>
          <p:nvPr/>
        </p:nvSpPr>
        <p:spPr>
          <a:xfrm>
            <a:off x="2573338" y="3006725"/>
            <a:ext cx="1098550" cy="222250"/>
          </a:xfrm>
          <a:prstGeom prst="leftRightArrow">
            <a:avLst>
              <a:gd name="adj1" fmla="val 50000"/>
              <a:gd name="adj2" fmla="val 98399"/>
            </a:avLst>
          </a:prstGeom>
          <a:solidFill>
            <a:srgbClr val="3366FF"/>
          </a:solidFill>
          <a:ln w="1270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6634" name="AutoShape 12"/>
          <p:cNvSpPr/>
          <p:nvPr/>
        </p:nvSpPr>
        <p:spPr>
          <a:xfrm>
            <a:off x="1798638" y="2043113"/>
            <a:ext cx="323850" cy="831850"/>
          </a:xfrm>
          <a:prstGeom prst="upDownArrow">
            <a:avLst>
              <a:gd name="adj1" fmla="val 50000"/>
              <a:gd name="adj2" fmla="val 51135"/>
            </a:avLst>
          </a:prstGeom>
          <a:solidFill>
            <a:srgbClr val="3366FF"/>
          </a:solidFill>
          <a:ln w="1270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6635" name="AutoShape 13"/>
          <p:cNvSpPr/>
          <p:nvPr/>
        </p:nvSpPr>
        <p:spPr>
          <a:xfrm>
            <a:off x="4422775" y="2065338"/>
            <a:ext cx="323850" cy="831850"/>
          </a:xfrm>
          <a:prstGeom prst="upDownArrow">
            <a:avLst>
              <a:gd name="adj1" fmla="val 50000"/>
              <a:gd name="adj2" fmla="val 51135"/>
            </a:avLst>
          </a:prstGeom>
          <a:solidFill>
            <a:srgbClr val="3366FF"/>
          </a:solidFill>
          <a:ln w="1270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6636" name="Rectangle 18"/>
          <p:cNvSpPr/>
          <p:nvPr/>
        </p:nvSpPr>
        <p:spPr>
          <a:xfrm>
            <a:off x="6450013" y="1568450"/>
            <a:ext cx="1357312" cy="442913"/>
          </a:xfrm>
          <a:prstGeom prst="rect">
            <a:avLst/>
          </a:prstGeom>
          <a:solidFill>
            <a:srgbClr val="FFCC99"/>
          </a:solidFill>
          <a:ln w="12700">
            <a:solidFill>
              <a:srgbClr val="FF00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GB">
                <a:solidFill>
                  <a:srgbClr val="3217BB"/>
                </a:solidFill>
                <a:latin typeface="微软雅黑"/>
                <a:ea typeface="微软雅黑"/>
              </a:rPr>
              <a:t>DFA</a:t>
            </a:r>
            <a:endParaRPr lang="en-GB">
              <a:solidFill>
                <a:srgbClr val="3217BB"/>
              </a:solidFill>
              <a:latin typeface="微软雅黑"/>
              <a:ea typeface="微软雅黑"/>
            </a:endParaRPr>
          </a:p>
        </p:txBody>
      </p:sp>
      <p:sp>
        <p:nvSpPr>
          <p:cNvPr id="26637" name="AutoShape 20"/>
          <p:cNvSpPr/>
          <p:nvPr/>
        </p:nvSpPr>
        <p:spPr>
          <a:xfrm>
            <a:off x="5391150" y="1711325"/>
            <a:ext cx="1033463" cy="222250"/>
          </a:xfrm>
          <a:prstGeom prst="rightArrow">
            <a:avLst>
              <a:gd name="adj1" fmla="val 50000"/>
              <a:gd name="adj2" fmla="val 116250"/>
            </a:avLst>
          </a:prstGeom>
          <a:solidFill>
            <a:srgbClr val="3366FF"/>
          </a:solidFill>
          <a:ln w="1270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6638" name="文本框 17"/>
          <p:cNvSpPr/>
          <p:nvPr/>
        </p:nvSpPr>
        <p:spPr>
          <a:xfrm>
            <a:off x="4062413" y="2049463"/>
            <a:ext cx="431800" cy="830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1600"/>
              <a:t>确定化</a:t>
            </a:r>
            <a:endParaRPr lang="zh-CN" sz="1600"/>
          </a:p>
        </p:txBody>
      </p:sp>
      <p:sp>
        <p:nvSpPr>
          <p:cNvPr id="26639" name="文本框 19"/>
          <p:cNvSpPr/>
          <p:nvPr/>
        </p:nvSpPr>
        <p:spPr>
          <a:xfrm>
            <a:off x="5638800" y="1398588"/>
            <a:ext cx="628650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1600"/>
              <a:t>化简</a:t>
            </a:r>
            <a:endParaRPr 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dur="2000" fill="hold"/>
                                        <p:tgtEl>
                                          <p:spTgt spid="266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dur="2000" fill="hold"/>
                                        <p:tgtEl>
                                          <p:spTgt spid="266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