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00" r:id="rId2"/>
    <p:sldId id="276" r:id="rId3"/>
    <p:sldId id="280" r:id="rId4"/>
    <p:sldId id="285" r:id="rId5"/>
    <p:sldId id="312" r:id="rId6"/>
    <p:sldId id="313" r:id="rId7"/>
    <p:sldId id="288" r:id="rId8"/>
    <p:sldId id="532" r:id="rId9"/>
    <p:sldId id="533" r:id="rId10"/>
    <p:sldId id="320" r:id="rId11"/>
    <p:sldId id="319" r:id="rId12"/>
    <p:sldId id="321" r:id="rId13"/>
    <p:sldId id="322" r:id="rId14"/>
    <p:sldId id="323" r:id="rId15"/>
    <p:sldId id="508" r:id="rId16"/>
    <p:sldId id="259" r:id="rId17"/>
    <p:sldId id="258" r:id="rId18"/>
    <p:sldId id="26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93" d="100"/>
          <a:sy n="93" d="100"/>
        </p:scale>
        <p:origin x="72"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5363A1-9974-4DE2-9842-A678A2237195}"/>
              </a:ext>
            </a:extLst>
          </p:cNvPr>
          <p:cNvSpPr>
            <a:spLocks noGrp="1"/>
          </p:cNvSpPr>
          <p:nvPr>
            <p:ph type="ctrTitle"/>
          </p:nvPr>
        </p:nvSpPr>
        <p:spPr>
          <a:xfrm>
            <a:off x="1364750" y="295293"/>
            <a:ext cx="9144000" cy="670477"/>
          </a:xfrm>
        </p:spPr>
        <p:txBody>
          <a:bodyPr anchor="b">
            <a:normAutofit/>
          </a:bodyPr>
          <a:lstStyle>
            <a:lvl1pPr algn="ctr">
              <a:defRPr sz="4000" b="1">
                <a:solidFill>
                  <a:srgbClr val="C00000"/>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a:extLst>
              <a:ext uri="{FF2B5EF4-FFF2-40B4-BE49-F238E27FC236}">
                <a16:creationId xmlns:a16="http://schemas.microsoft.com/office/drawing/2014/main" id="{5EBBFEF3-A34E-4375-B7A1-89867FC9AC47}"/>
              </a:ext>
            </a:extLst>
          </p:cNvPr>
          <p:cNvSpPr>
            <a:spLocks noGrp="1"/>
          </p:cNvSpPr>
          <p:nvPr>
            <p:ph type="subTitle" idx="1"/>
          </p:nvPr>
        </p:nvSpPr>
        <p:spPr>
          <a:xfrm>
            <a:off x="1524000" y="1166117"/>
            <a:ext cx="9144000" cy="5244957"/>
          </a:xfrm>
        </p:spPr>
        <p:txBody>
          <a:bodyPr>
            <a:normAutofit/>
          </a:bodyPr>
          <a:lstStyle>
            <a:lvl1pPr marL="0" indent="0" algn="ctr">
              <a:buNone/>
              <a:defRPr sz="22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6" name="灯片编号占位符 5">
            <a:extLst>
              <a:ext uri="{FF2B5EF4-FFF2-40B4-BE49-F238E27FC236}">
                <a16:creationId xmlns:a16="http://schemas.microsoft.com/office/drawing/2014/main" id="{36E5FAD4-A6A9-4E0F-9F14-242E9BCAC8B4}"/>
              </a:ext>
            </a:extLst>
          </p:cNvPr>
          <p:cNvSpPr>
            <a:spLocks noGrp="1"/>
          </p:cNvSpPr>
          <p:nvPr>
            <p:ph type="sldNum" sz="quarter" idx="12"/>
          </p:nvPr>
        </p:nvSpPr>
        <p:spPr/>
        <p:txBody>
          <a:bodyPr/>
          <a:lstStyle/>
          <a:p>
            <a:fld id="{089FE3D4-5994-4B05-8DD0-1BFEDF3C2EC9}" type="slidenum">
              <a:rPr lang="zh-CN" altLang="en-US" smtClean="0"/>
              <a:t>‹#›</a:t>
            </a:fld>
            <a:endParaRPr lang="zh-CN" altLang="en-US"/>
          </a:p>
        </p:txBody>
      </p:sp>
    </p:spTree>
    <p:extLst>
      <p:ext uri="{BB962C8B-B14F-4D97-AF65-F5344CB8AC3E}">
        <p14:creationId xmlns:p14="http://schemas.microsoft.com/office/powerpoint/2010/main" val="1422482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55C896-B0A1-4B77-A701-974BCEEBB2F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965BF0-DF5C-4BD5-932B-115235B2995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4B414A3-4DAA-4395-851A-4415D9E1102E}"/>
              </a:ext>
            </a:extLst>
          </p:cNvPr>
          <p:cNvSpPr>
            <a:spLocks noGrp="1"/>
          </p:cNvSpPr>
          <p:nvPr>
            <p:ph type="dt" sz="half" idx="10"/>
          </p:nvPr>
        </p:nvSpPr>
        <p:spPr/>
        <p:txBody>
          <a:bodyPr/>
          <a:lstStyle/>
          <a:p>
            <a:fld id="{9F84DB3B-A85F-457D-9423-650C9D765A1D}" type="datetimeFigureOut">
              <a:rPr lang="zh-CN" altLang="en-US" smtClean="0"/>
              <a:t>2020/9/10</a:t>
            </a:fld>
            <a:endParaRPr lang="zh-CN" altLang="en-US"/>
          </a:p>
        </p:txBody>
      </p:sp>
      <p:sp>
        <p:nvSpPr>
          <p:cNvPr id="5" name="页脚占位符 4">
            <a:extLst>
              <a:ext uri="{FF2B5EF4-FFF2-40B4-BE49-F238E27FC236}">
                <a16:creationId xmlns:a16="http://schemas.microsoft.com/office/drawing/2014/main" id="{E5911DDD-899D-4295-858D-ADB733192D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BF7155-A59E-4150-A07F-5E7CD59C0C22}"/>
              </a:ext>
            </a:extLst>
          </p:cNvPr>
          <p:cNvSpPr>
            <a:spLocks noGrp="1"/>
          </p:cNvSpPr>
          <p:nvPr>
            <p:ph type="sldNum" sz="quarter" idx="12"/>
          </p:nvPr>
        </p:nvSpPr>
        <p:spPr/>
        <p:txBody>
          <a:bodyPr/>
          <a:lstStyle/>
          <a:p>
            <a:fld id="{089FE3D4-5994-4B05-8DD0-1BFEDF3C2EC9}" type="slidenum">
              <a:rPr lang="zh-CN" altLang="en-US" smtClean="0"/>
              <a:t>‹#›</a:t>
            </a:fld>
            <a:endParaRPr lang="zh-CN" altLang="en-US"/>
          </a:p>
        </p:txBody>
      </p:sp>
    </p:spTree>
    <p:extLst>
      <p:ext uri="{BB962C8B-B14F-4D97-AF65-F5344CB8AC3E}">
        <p14:creationId xmlns:p14="http://schemas.microsoft.com/office/powerpoint/2010/main" val="412361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A3C4515-CAF9-4C77-8C7E-DB16AD1090C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B8A5DB8-B265-4351-8919-AF587E718A3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CCAD410-5978-476B-A936-8BAEF881E9D9}"/>
              </a:ext>
            </a:extLst>
          </p:cNvPr>
          <p:cNvSpPr>
            <a:spLocks noGrp="1"/>
          </p:cNvSpPr>
          <p:nvPr>
            <p:ph type="dt" sz="half" idx="10"/>
          </p:nvPr>
        </p:nvSpPr>
        <p:spPr/>
        <p:txBody>
          <a:bodyPr/>
          <a:lstStyle/>
          <a:p>
            <a:fld id="{9F84DB3B-A85F-457D-9423-650C9D765A1D}" type="datetimeFigureOut">
              <a:rPr lang="zh-CN" altLang="en-US" smtClean="0"/>
              <a:t>2020/9/10</a:t>
            </a:fld>
            <a:endParaRPr lang="zh-CN" altLang="en-US"/>
          </a:p>
        </p:txBody>
      </p:sp>
      <p:sp>
        <p:nvSpPr>
          <p:cNvPr id="5" name="页脚占位符 4">
            <a:extLst>
              <a:ext uri="{FF2B5EF4-FFF2-40B4-BE49-F238E27FC236}">
                <a16:creationId xmlns:a16="http://schemas.microsoft.com/office/drawing/2014/main" id="{E0528728-FE47-410E-8086-ECE751EB1D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FEBB89-7051-4B0C-A657-255B7BD8E77E}"/>
              </a:ext>
            </a:extLst>
          </p:cNvPr>
          <p:cNvSpPr>
            <a:spLocks noGrp="1"/>
          </p:cNvSpPr>
          <p:nvPr>
            <p:ph type="sldNum" sz="quarter" idx="12"/>
          </p:nvPr>
        </p:nvSpPr>
        <p:spPr/>
        <p:txBody>
          <a:bodyPr/>
          <a:lstStyle/>
          <a:p>
            <a:fld id="{089FE3D4-5994-4B05-8DD0-1BFEDF3C2EC9}" type="slidenum">
              <a:rPr lang="zh-CN" altLang="en-US" smtClean="0"/>
              <a:t>‹#›</a:t>
            </a:fld>
            <a:endParaRPr lang="zh-CN" altLang="en-US"/>
          </a:p>
        </p:txBody>
      </p:sp>
    </p:spTree>
    <p:extLst>
      <p:ext uri="{BB962C8B-B14F-4D97-AF65-F5344CB8AC3E}">
        <p14:creationId xmlns:p14="http://schemas.microsoft.com/office/powerpoint/2010/main" val="2062882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44CAA3-1665-4947-AAF0-AE8B3E0B91D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DBD7798-2B0D-46DD-AFC8-B7FDD24646B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5DA4B8E-CD7F-45AD-B881-F193E6B6B126}"/>
              </a:ext>
            </a:extLst>
          </p:cNvPr>
          <p:cNvSpPr>
            <a:spLocks noGrp="1"/>
          </p:cNvSpPr>
          <p:nvPr>
            <p:ph type="dt" sz="half" idx="10"/>
          </p:nvPr>
        </p:nvSpPr>
        <p:spPr/>
        <p:txBody>
          <a:bodyPr/>
          <a:lstStyle/>
          <a:p>
            <a:fld id="{9F84DB3B-A85F-457D-9423-650C9D765A1D}" type="datetimeFigureOut">
              <a:rPr lang="zh-CN" altLang="en-US" smtClean="0"/>
              <a:t>2020/9/10</a:t>
            </a:fld>
            <a:endParaRPr lang="zh-CN" altLang="en-US"/>
          </a:p>
        </p:txBody>
      </p:sp>
      <p:sp>
        <p:nvSpPr>
          <p:cNvPr id="5" name="页脚占位符 4">
            <a:extLst>
              <a:ext uri="{FF2B5EF4-FFF2-40B4-BE49-F238E27FC236}">
                <a16:creationId xmlns:a16="http://schemas.microsoft.com/office/drawing/2014/main" id="{6765E7D4-7099-4F25-A125-5F2E8CF00A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6D239C-F703-493C-A61D-ED9D17E72D75}"/>
              </a:ext>
            </a:extLst>
          </p:cNvPr>
          <p:cNvSpPr>
            <a:spLocks noGrp="1"/>
          </p:cNvSpPr>
          <p:nvPr>
            <p:ph type="sldNum" sz="quarter" idx="12"/>
          </p:nvPr>
        </p:nvSpPr>
        <p:spPr/>
        <p:txBody>
          <a:bodyPr/>
          <a:lstStyle/>
          <a:p>
            <a:fld id="{089FE3D4-5994-4B05-8DD0-1BFEDF3C2EC9}" type="slidenum">
              <a:rPr lang="zh-CN" altLang="en-US" smtClean="0"/>
              <a:t>‹#›</a:t>
            </a:fld>
            <a:endParaRPr lang="zh-CN" altLang="en-US"/>
          </a:p>
        </p:txBody>
      </p:sp>
    </p:spTree>
    <p:extLst>
      <p:ext uri="{BB962C8B-B14F-4D97-AF65-F5344CB8AC3E}">
        <p14:creationId xmlns:p14="http://schemas.microsoft.com/office/powerpoint/2010/main" val="326627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387057-D316-439A-83ED-F349645A5B2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A6E378B-555C-4CC9-8D38-18B584AB44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A7BA9EA-0135-4AAB-9AAA-545D02B21431}"/>
              </a:ext>
            </a:extLst>
          </p:cNvPr>
          <p:cNvSpPr>
            <a:spLocks noGrp="1"/>
          </p:cNvSpPr>
          <p:nvPr>
            <p:ph type="dt" sz="half" idx="10"/>
          </p:nvPr>
        </p:nvSpPr>
        <p:spPr/>
        <p:txBody>
          <a:bodyPr/>
          <a:lstStyle/>
          <a:p>
            <a:fld id="{9F84DB3B-A85F-457D-9423-650C9D765A1D}" type="datetimeFigureOut">
              <a:rPr lang="zh-CN" altLang="en-US" smtClean="0"/>
              <a:t>2020/9/10</a:t>
            </a:fld>
            <a:endParaRPr lang="zh-CN" altLang="en-US"/>
          </a:p>
        </p:txBody>
      </p:sp>
      <p:sp>
        <p:nvSpPr>
          <p:cNvPr id="5" name="页脚占位符 4">
            <a:extLst>
              <a:ext uri="{FF2B5EF4-FFF2-40B4-BE49-F238E27FC236}">
                <a16:creationId xmlns:a16="http://schemas.microsoft.com/office/drawing/2014/main" id="{98EBBCC2-8F0B-42D4-8BE5-0708A3FDBB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DF18AA-2889-47E7-B69A-C3ECC281CB9F}"/>
              </a:ext>
            </a:extLst>
          </p:cNvPr>
          <p:cNvSpPr>
            <a:spLocks noGrp="1"/>
          </p:cNvSpPr>
          <p:nvPr>
            <p:ph type="sldNum" sz="quarter" idx="12"/>
          </p:nvPr>
        </p:nvSpPr>
        <p:spPr/>
        <p:txBody>
          <a:bodyPr/>
          <a:lstStyle/>
          <a:p>
            <a:fld id="{089FE3D4-5994-4B05-8DD0-1BFEDF3C2EC9}" type="slidenum">
              <a:rPr lang="zh-CN" altLang="en-US" smtClean="0"/>
              <a:t>‹#›</a:t>
            </a:fld>
            <a:endParaRPr lang="zh-CN" altLang="en-US"/>
          </a:p>
        </p:txBody>
      </p:sp>
    </p:spTree>
    <p:extLst>
      <p:ext uri="{BB962C8B-B14F-4D97-AF65-F5344CB8AC3E}">
        <p14:creationId xmlns:p14="http://schemas.microsoft.com/office/powerpoint/2010/main" val="210337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01590-484C-4058-86BA-6C636E0E711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C1F7C4C-B713-442D-BC2A-CD656EF3881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D6DA50E-DBC1-419B-B9DB-5997D541590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3AFD06B-0020-4EBB-B3D5-27B515C70028}"/>
              </a:ext>
            </a:extLst>
          </p:cNvPr>
          <p:cNvSpPr>
            <a:spLocks noGrp="1"/>
          </p:cNvSpPr>
          <p:nvPr>
            <p:ph type="dt" sz="half" idx="10"/>
          </p:nvPr>
        </p:nvSpPr>
        <p:spPr/>
        <p:txBody>
          <a:bodyPr/>
          <a:lstStyle/>
          <a:p>
            <a:fld id="{9F84DB3B-A85F-457D-9423-650C9D765A1D}" type="datetimeFigureOut">
              <a:rPr lang="zh-CN" altLang="en-US" smtClean="0"/>
              <a:t>2020/9/10</a:t>
            </a:fld>
            <a:endParaRPr lang="zh-CN" altLang="en-US"/>
          </a:p>
        </p:txBody>
      </p:sp>
      <p:sp>
        <p:nvSpPr>
          <p:cNvPr id="6" name="页脚占位符 5">
            <a:extLst>
              <a:ext uri="{FF2B5EF4-FFF2-40B4-BE49-F238E27FC236}">
                <a16:creationId xmlns:a16="http://schemas.microsoft.com/office/drawing/2014/main" id="{CE425FF6-529C-45D1-AF6C-96395147CB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CEF545-FD46-4BB0-A350-F3DD18476DE9}"/>
              </a:ext>
            </a:extLst>
          </p:cNvPr>
          <p:cNvSpPr>
            <a:spLocks noGrp="1"/>
          </p:cNvSpPr>
          <p:nvPr>
            <p:ph type="sldNum" sz="quarter" idx="12"/>
          </p:nvPr>
        </p:nvSpPr>
        <p:spPr/>
        <p:txBody>
          <a:bodyPr/>
          <a:lstStyle/>
          <a:p>
            <a:fld id="{089FE3D4-5994-4B05-8DD0-1BFEDF3C2EC9}" type="slidenum">
              <a:rPr lang="zh-CN" altLang="en-US" smtClean="0"/>
              <a:t>‹#›</a:t>
            </a:fld>
            <a:endParaRPr lang="zh-CN" altLang="en-US"/>
          </a:p>
        </p:txBody>
      </p:sp>
    </p:spTree>
    <p:extLst>
      <p:ext uri="{BB962C8B-B14F-4D97-AF65-F5344CB8AC3E}">
        <p14:creationId xmlns:p14="http://schemas.microsoft.com/office/powerpoint/2010/main" val="190418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F8918-D767-4798-AA1F-A79BB140828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542D309-AEFB-429C-930B-E7C5009573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43A7F3D-79B5-41BA-83FE-8F1B697961D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D69FB4D-E014-4E9E-BCC7-DF01CD59AA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6CACC6D-8F00-435D-84B3-484D3D36975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539CE9C-3F16-4C3E-89F6-1FC7916AB1F9}"/>
              </a:ext>
            </a:extLst>
          </p:cNvPr>
          <p:cNvSpPr>
            <a:spLocks noGrp="1"/>
          </p:cNvSpPr>
          <p:nvPr>
            <p:ph type="dt" sz="half" idx="10"/>
          </p:nvPr>
        </p:nvSpPr>
        <p:spPr/>
        <p:txBody>
          <a:bodyPr/>
          <a:lstStyle/>
          <a:p>
            <a:fld id="{9F84DB3B-A85F-457D-9423-650C9D765A1D}" type="datetimeFigureOut">
              <a:rPr lang="zh-CN" altLang="en-US" smtClean="0"/>
              <a:t>2020/9/10</a:t>
            </a:fld>
            <a:endParaRPr lang="zh-CN" altLang="en-US"/>
          </a:p>
        </p:txBody>
      </p:sp>
      <p:sp>
        <p:nvSpPr>
          <p:cNvPr id="8" name="页脚占位符 7">
            <a:extLst>
              <a:ext uri="{FF2B5EF4-FFF2-40B4-BE49-F238E27FC236}">
                <a16:creationId xmlns:a16="http://schemas.microsoft.com/office/drawing/2014/main" id="{6B88A368-400D-4A77-A9F3-39AA7CB29B2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0C7A1F1-5B80-4BC7-A5B4-B4D7589716EA}"/>
              </a:ext>
            </a:extLst>
          </p:cNvPr>
          <p:cNvSpPr>
            <a:spLocks noGrp="1"/>
          </p:cNvSpPr>
          <p:nvPr>
            <p:ph type="sldNum" sz="quarter" idx="12"/>
          </p:nvPr>
        </p:nvSpPr>
        <p:spPr/>
        <p:txBody>
          <a:bodyPr/>
          <a:lstStyle/>
          <a:p>
            <a:fld id="{089FE3D4-5994-4B05-8DD0-1BFEDF3C2EC9}" type="slidenum">
              <a:rPr lang="zh-CN" altLang="en-US" smtClean="0"/>
              <a:t>‹#›</a:t>
            </a:fld>
            <a:endParaRPr lang="zh-CN" altLang="en-US"/>
          </a:p>
        </p:txBody>
      </p:sp>
    </p:spTree>
    <p:extLst>
      <p:ext uri="{BB962C8B-B14F-4D97-AF65-F5344CB8AC3E}">
        <p14:creationId xmlns:p14="http://schemas.microsoft.com/office/powerpoint/2010/main" val="3550823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8AB8ED-F1BA-4818-9727-565BE8B3581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D5D324B-556F-40A8-9CA9-4F77B1ECA2D5}"/>
              </a:ext>
            </a:extLst>
          </p:cNvPr>
          <p:cNvSpPr>
            <a:spLocks noGrp="1"/>
          </p:cNvSpPr>
          <p:nvPr>
            <p:ph type="dt" sz="half" idx="10"/>
          </p:nvPr>
        </p:nvSpPr>
        <p:spPr/>
        <p:txBody>
          <a:bodyPr/>
          <a:lstStyle/>
          <a:p>
            <a:fld id="{9F84DB3B-A85F-457D-9423-650C9D765A1D}" type="datetimeFigureOut">
              <a:rPr lang="zh-CN" altLang="en-US" smtClean="0"/>
              <a:t>2020/9/10</a:t>
            </a:fld>
            <a:endParaRPr lang="zh-CN" altLang="en-US"/>
          </a:p>
        </p:txBody>
      </p:sp>
      <p:sp>
        <p:nvSpPr>
          <p:cNvPr id="4" name="页脚占位符 3">
            <a:extLst>
              <a:ext uri="{FF2B5EF4-FFF2-40B4-BE49-F238E27FC236}">
                <a16:creationId xmlns:a16="http://schemas.microsoft.com/office/drawing/2014/main" id="{1DD9E835-61C6-4099-BEB2-09FD9E718BE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872C5EF-FCD1-4CF5-9671-1E3C97ECA70F}"/>
              </a:ext>
            </a:extLst>
          </p:cNvPr>
          <p:cNvSpPr>
            <a:spLocks noGrp="1"/>
          </p:cNvSpPr>
          <p:nvPr>
            <p:ph type="sldNum" sz="quarter" idx="12"/>
          </p:nvPr>
        </p:nvSpPr>
        <p:spPr/>
        <p:txBody>
          <a:bodyPr/>
          <a:lstStyle/>
          <a:p>
            <a:fld id="{089FE3D4-5994-4B05-8DD0-1BFEDF3C2EC9}" type="slidenum">
              <a:rPr lang="zh-CN" altLang="en-US" smtClean="0"/>
              <a:t>‹#›</a:t>
            </a:fld>
            <a:endParaRPr lang="zh-CN" altLang="en-US"/>
          </a:p>
        </p:txBody>
      </p:sp>
    </p:spTree>
    <p:extLst>
      <p:ext uri="{BB962C8B-B14F-4D97-AF65-F5344CB8AC3E}">
        <p14:creationId xmlns:p14="http://schemas.microsoft.com/office/powerpoint/2010/main" val="3953545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355A966-25C8-4CDF-BBD3-D74A25DC9C77}"/>
              </a:ext>
            </a:extLst>
          </p:cNvPr>
          <p:cNvSpPr>
            <a:spLocks noGrp="1"/>
          </p:cNvSpPr>
          <p:nvPr>
            <p:ph type="dt" sz="half" idx="10"/>
          </p:nvPr>
        </p:nvSpPr>
        <p:spPr/>
        <p:txBody>
          <a:bodyPr/>
          <a:lstStyle/>
          <a:p>
            <a:fld id="{9F84DB3B-A85F-457D-9423-650C9D765A1D}" type="datetimeFigureOut">
              <a:rPr lang="zh-CN" altLang="en-US" smtClean="0"/>
              <a:t>2020/9/10</a:t>
            </a:fld>
            <a:endParaRPr lang="zh-CN" altLang="en-US"/>
          </a:p>
        </p:txBody>
      </p:sp>
      <p:sp>
        <p:nvSpPr>
          <p:cNvPr id="3" name="页脚占位符 2">
            <a:extLst>
              <a:ext uri="{FF2B5EF4-FFF2-40B4-BE49-F238E27FC236}">
                <a16:creationId xmlns:a16="http://schemas.microsoft.com/office/drawing/2014/main" id="{E33F3776-848C-4D03-88A5-832721D3E3F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AEABE5E-2F6F-4F45-996E-E53C43E433B9}"/>
              </a:ext>
            </a:extLst>
          </p:cNvPr>
          <p:cNvSpPr>
            <a:spLocks noGrp="1"/>
          </p:cNvSpPr>
          <p:nvPr>
            <p:ph type="sldNum" sz="quarter" idx="12"/>
          </p:nvPr>
        </p:nvSpPr>
        <p:spPr/>
        <p:txBody>
          <a:bodyPr/>
          <a:lstStyle/>
          <a:p>
            <a:fld id="{089FE3D4-5994-4B05-8DD0-1BFEDF3C2EC9}" type="slidenum">
              <a:rPr lang="zh-CN" altLang="en-US" smtClean="0"/>
              <a:t>‹#›</a:t>
            </a:fld>
            <a:endParaRPr lang="zh-CN" altLang="en-US"/>
          </a:p>
        </p:txBody>
      </p:sp>
    </p:spTree>
    <p:extLst>
      <p:ext uri="{BB962C8B-B14F-4D97-AF65-F5344CB8AC3E}">
        <p14:creationId xmlns:p14="http://schemas.microsoft.com/office/powerpoint/2010/main" val="741217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78731B-5E38-4A44-8191-E02865F1164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9F6F10E-F0DF-4509-906D-FC34528204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03570726-8778-4D70-ACED-3A5D7D2821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EF0766B-AB72-4936-82DE-2CD3CEB132F3}"/>
              </a:ext>
            </a:extLst>
          </p:cNvPr>
          <p:cNvSpPr>
            <a:spLocks noGrp="1"/>
          </p:cNvSpPr>
          <p:nvPr>
            <p:ph type="dt" sz="half" idx="10"/>
          </p:nvPr>
        </p:nvSpPr>
        <p:spPr/>
        <p:txBody>
          <a:bodyPr/>
          <a:lstStyle/>
          <a:p>
            <a:fld id="{9F84DB3B-A85F-457D-9423-650C9D765A1D}" type="datetimeFigureOut">
              <a:rPr lang="zh-CN" altLang="en-US" smtClean="0"/>
              <a:t>2020/9/10</a:t>
            </a:fld>
            <a:endParaRPr lang="zh-CN" altLang="en-US"/>
          </a:p>
        </p:txBody>
      </p:sp>
      <p:sp>
        <p:nvSpPr>
          <p:cNvPr id="6" name="页脚占位符 5">
            <a:extLst>
              <a:ext uri="{FF2B5EF4-FFF2-40B4-BE49-F238E27FC236}">
                <a16:creationId xmlns:a16="http://schemas.microsoft.com/office/drawing/2014/main" id="{CBC2C45D-634A-4470-B900-6CBEAFBA9BC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F0C6FA-B159-4525-9706-C1B75E7D45A5}"/>
              </a:ext>
            </a:extLst>
          </p:cNvPr>
          <p:cNvSpPr>
            <a:spLocks noGrp="1"/>
          </p:cNvSpPr>
          <p:nvPr>
            <p:ph type="sldNum" sz="quarter" idx="12"/>
          </p:nvPr>
        </p:nvSpPr>
        <p:spPr/>
        <p:txBody>
          <a:bodyPr/>
          <a:lstStyle/>
          <a:p>
            <a:fld id="{089FE3D4-5994-4B05-8DD0-1BFEDF3C2EC9}" type="slidenum">
              <a:rPr lang="zh-CN" altLang="en-US" smtClean="0"/>
              <a:t>‹#›</a:t>
            </a:fld>
            <a:endParaRPr lang="zh-CN" altLang="en-US"/>
          </a:p>
        </p:txBody>
      </p:sp>
    </p:spTree>
    <p:extLst>
      <p:ext uri="{BB962C8B-B14F-4D97-AF65-F5344CB8AC3E}">
        <p14:creationId xmlns:p14="http://schemas.microsoft.com/office/powerpoint/2010/main" val="3274359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E2DC2-56FE-44D5-99CD-CB9A697B64C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41529AB-7E82-4BFC-BD7F-ED65C89B13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9A545F8-DEDD-497C-B932-ED7D33DA73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552D1CC-9D89-4CE4-8326-DA91D6CEBE96}"/>
              </a:ext>
            </a:extLst>
          </p:cNvPr>
          <p:cNvSpPr>
            <a:spLocks noGrp="1"/>
          </p:cNvSpPr>
          <p:nvPr>
            <p:ph type="dt" sz="half" idx="10"/>
          </p:nvPr>
        </p:nvSpPr>
        <p:spPr/>
        <p:txBody>
          <a:bodyPr/>
          <a:lstStyle/>
          <a:p>
            <a:fld id="{9F84DB3B-A85F-457D-9423-650C9D765A1D}" type="datetimeFigureOut">
              <a:rPr lang="zh-CN" altLang="en-US" smtClean="0"/>
              <a:t>2020/9/10</a:t>
            </a:fld>
            <a:endParaRPr lang="zh-CN" altLang="en-US"/>
          </a:p>
        </p:txBody>
      </p:sp>
      <p:sp>
        <p:nvSpPr>
          <p:cNvPr id="6" name="页脚占位符 5">
            <a:extLst>
              <a:ext uri="{FF2B5EF4-FFF2-40B4-BE49-F238E27FC236}">
                <a16:creationId xmlns:a16="http://schemas.microsoft.com/office/drawing/2014/main" id="{579473B4-7C40-477D-838C-CADD30C69C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872828-DB98-4C06-A838-BCC52130C188}"/>
              </a:ext>
            </a:extLst>
          </p:cNvPr>
          <p:cNvSpPr>
            <a:spLocks noGrp="1"/>
          </p:cNvSpPr>
          <p:nvPr>
            <p:ph type="sldNum" sz="quarter" idx="12"/>
          </p:nvPr>
        </p:nvSpPr>
        <p:spPr/>
        <p:txBody>
          <a:bodyPr/>
          <a:lstStyle/>
          <a:p>
            <a:fld id="{089FE3D4-5994-4B05-8DD0-1BFEDF3C2EC9}" type="slidenum">
              <a:rPr lang="zh-CN" altLang="en-US" smtClean="0"/>
              <a:t>‹#›</a:t>
            </a:fld>
            <a:endParaRPr lang="zh-CN" altLang="en-US"/>
          </a:p>
        </p:txBody>
      </p:sp>
    </p:spTree>
    <p:extLst>
      <p:ext uri="{BB962C8B-B14F-4D97-AF65-F5344CB8AC3E}">
        <p14:creationId xmlns:p14="http://schemas.microsoft.com/office/powerpoint/2010/main" val="1214982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2B41EB6-6451-4783-BA7E-1FB4B7A016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64C648C-54B3-419B-8FBF-39E1CC2983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85C40F9-3D3A-481E-8BBC-E9DAD3537E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4DB3B-A85F-457D-9423-650C9D765A1D}" type="datetimeFigureOut">
              <a:rPr lang="zh-CN" altLang="en-US" smtClean="0"/>
              <a:t>2020/9/10</a:t>
            </a:fld>
            <a:endParaRPr lang="zh-CN" altLang="en-US"/>
          </a:p>
        </p:txBody>
      </p:sp>
      <p:sp>
        <p:nvSpPr>
          <p:cNvPr id="5" name="页脚占位符 4">
            <a:extLst>
              <a:ext uri="{FF2B5EF4-FFF2-40B4-BE49-F238E27FC236}">
                <a16:creationId xmlns:a16="http://schemas.microsoft.com/office/drawing/2014/main" id="{2375C1C6-BCB9-416E-A0A2-EECCD8E523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DE3D289-999D-4F70-9900-818560D379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FE3D4-5994-4B05-8DD0-1BFEDF3C2EC9}" type="slidenum">
              <a:rPr lang="zh-CN" altLang="en-US" smtClean="0"/>
              <a:t>‹#›</a:t>
            </a:fld>
            <a:endParaRPr lang="zh-CN" altLang="en-US"/>
          </a:p>
        </p:txBody>
      </p:sp>
    </p:spTree>
    <p:extLst>
      <p:ext uri="{BB962C8B-B14F-4D97-AF65-F5344CB8AC3E}">
        <p14:creationId xmlns:p14="http://schemas.microsoft.com/office/powerpoint/2010/main" val="3226107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404664"/>
            <a:ext cx="8229600" cy="1143000"/>
          </a:xfrm>
        </p:spPr>
        <p:txBody>
          <a:bodyPr>
            <a:noAutofit/>
          </a:bodyPr>
          <a:lstStyle/>
          <a:p>
            <a:r>
              <a:rPr lang="zh-CN" altLang="zh-CN" sz="3200" b="1" dirty="0">
                <a:latin typeface="微软雅黑" panose="020B0503020204020204" pitchFamily="34" charset="-122"/>
                <a:ea typeface="微软雅黑" panose="020B0503020204020204" pitchFamily="34" charset="-122"/>
              </a:rPr>
              <a:t>实验</a:t>
            </a:r>
            <a:r>
              <a:rPr lang="zh-CN" altLang="en-US" sz="3200" b="1" dirty="0">
                <a:latin typeface="微软雅黑" panose="020B0503020204020204" pitchFamily="34" charset="-122"/>
                <a:ea typeface="微软雅黑" panose="020B0503020204020204" pitchFamily="34" charset="-122"/>
              </a:rPr>
              <a:t>二</a:t>
            </a:r>
            <a:r>
              <a:rPr lang="en-US" altLang="zh-CN" sz="3200" b="1" dirty="0">
                <a:latin typeface="微软雅黑" panose="020B0503020204020204" pitchFamily="34" charset="-122"/>
                <a:ea typeface="微软雅黑" panose="020B0503020204020204" pitchFamily="34" charset="-122"/>
              </a:rPr>
              <a:t> VIVADO </a:t>
            </a:r>
            <a:r>
              <a:rPr lang="zh-CN" altLang="en-US" sz="3200" b="1" dirty="0">
                <a:latin typeface="微软雅黑" panose="020B0503020204020204" pitchFamily="34" charset="-122"/>
                <a:ea typeface="微软雅黑" panose="020B0503020204020204" pitchFamily="34" charset="-122"/>
              </a:rPr>
              <a:t>模块化设计</a:t>
            </a:r>
            <a:endParaRPr lang="zh-CN" altLang="en-US" sz="32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981200" y="1984248"/>
            <a:ext cx="8229600" cy="4389120"/>
          </a:xfrm>
        </p:spPr>
        <p:txBody>
          <a:bodyPr>
            <a:normAutofit fontScale="92500" lnSpcReduction="10000"/>
          </a:bodyPr>
          <a:lstStyle/>
          <a:p>
            <a:pPr algn="l"/>
            <a:endParaRPr lang="zh-CN" altLang="en-US" sz="2400" dirty="0">
              <a:solidFill>
                <a:srgbClr val="000000"/>
              </a:solidFill>
              <a:latin typeface="黑体" panose="02010609060101010101" pitchFamily="49" charset="-122"/>
              <a:ea typeface="黑体" panose="02010609060101010101" pitchFamily="49" charset="-122"/>
            </a:endParaRPr>
          </a:p>
          <a:p>
            <a:r>
              <a:rPr lang="zh-CN" altLang="en-US" sz="2400" dirty="0">
                <a:solidFill>
                  <a:srgbClr val="000000"/>
                </a:solidFill>
                <a:latin typeface="黑体" panose="02010609060101010101" pitchFamily="49" charset="-122"/>
                <a:ea typeface="黑体" panose="02010609060101010101" pitchFamily="49" charset="-122"/>
              </a:rPr>
              <a:t> 一、实验目的</a:t>
            </a:r>
          </a:p>
          <a:p>
            <a:r>
              <a:rPr lang="en-US" altLang="zh-CN" sz="2400" dirty="0">
                <a:solidFill>
                  <a:srgbClr val="000000"/>
                </a:solidFill>
                <a:latin typeface="黑体" panose="02010609060101010101" pitchFamily="49" charset="-122"/>
                <a:ea typeface="黑体" panose="02010609060101010101" pitchFamily="49" charset="-122"/>
              </a:rPr>
              <a:t>1. </a:t>
            </a:r>
            <a:r>
              <a:rPr lang="zh-CN" altLang="en-US" sz="2400" dirty="0">
                <a:solidFill>
                  <a:srgbClr val="000000"/>
                </a:solidFill>
                <a:latin typeface="黑体" panose="02010609060101010101" pitchFamily="49" charset="-122"/>
                <a:ea typeface="黑体" panose="02010609060101010101" pitchFamily="49" charset="-122"/>
              </a:rPr>
              <a:t>对</a:t>
            </a:r>
            <a:r>
              <a:rPr lang="en-US" altLang="zh-CN" sz="2400" dirty="0">
                <a:solidFill>
                  <a:srgbClr val="000000"/>
                </a:solidFill>
                <a:latin typeface="黑体" panose="02010609060101010101" pitchFamily="49" charset="-122"/>
                <a:ea typeface="黑体" panose="02010609060101010101" pitchFamily="49" charset="-122"/>
              </a:rPr>
              <a:t>Verilog HDL </a:t>
            </a:r>
            <a:r>
              <a:rPr lang="zh-CN" altLang="en-US" sz="2400" dirty="0">
                <a:solidFill>
                  <a:srgbClr val="000000"/>
                </a:solidFill>
                <a:latin typeface="黑体" panose="02010609060101010101" pitchFamily="49" charset="-122"/>
                <a:ea typeface="黑体" panose="02010609060101010101" pitchFamily="49" charset="-122"/>
              </a:rPr>
              <a:t>的模块化设计做初步了解；</a:t>
            </a:r>
          </a:p>
          <a:p>
            <a:r>
              <a:rPr lang="en-US" altLang="zh-CN" sz="2400" dirty="0">
                <a:solidFill>
                  <a:srgbClr val="000000"/>
                </a:solidFill>
                <a:latin typeface="黑体" panose="02010609060101010101" pitchFamily="49" charset="-122"/>
                <a:ea typeface="黑体" panose="02010609060101010101" pitchFamily="49" charset="-122"/>
              </a:rPr>
              <a:t>2.</a:t>
            </a:r>
            <a:r>
              <a:rPr lang="zh-CN" altLang="en-US" sz="2400" dirty="0">
                <a:solidFill>
                  <a:srgbClr val="000000"/>
                </a:solidFill>
                <a:latin typeface="黑体" panose="02010609060101010101" pitchFamily="49" charset="-122"/>
                <a:ea typeface="黑体" panose="02010609060101010101" pitchFamily="49" charset="-122"/>
              </a:rPr>
              <a:t>体会主流设计“自顶向下”设计思想。</a:t>
            </a:r>
          </a:p>
          <a:p>
            <a:r>
              <a:rPr lang="zh-CN" altLang="en-US" sz="2400" dirty="0">
                <a:solidFill>
                  <a:srgbClr val="000000"/>
                </a:solidFill>
                <a:latin typeface="黑体" panose="02010609060101010101" pitchFamily="49" charset="-122"/>
                <a:ea typeface="黑体" panose="02010609060101010101" pitchFamily="49" charset="-122"/>
              </a:rPr>
              <a:t>二、实验内容</a:t>
            </a:r>
          </a:p>
          <a:p>
            <a:r>
              <a:rPr lang="en-US" altLang="zh-CN" sz="2400" dirty="0">
                <a:solidFill>
                  <a:srgbClr val="000000"/>
                </a:solidFill>
                <a:latin typeface="黑体" panose="02010609060101010101" pitchFamily="49" charset="-122"/>
                <a:ea typeface="黑体" panose="02010609060101010101" pitchFamily="49" charset="-122"/>
              </a:rPr>
              <a:t>1.</a:t>
            </a:r>
            <a:r>
              <a:rPr lang="zh-CN" altLang="en-US" sz="2400" dirty="0">
                <a:solidFill>
                  <a:srgbClr val="000000"/>
                </a:solidFill>
                <a:latin typeface="黑体" panose="02010609060101010101" pitchFamily="49" charset="-122"/>
                <a:ea typeface="黑体" panose="02010609060101010101" pitchFamily="49" charset="-122"/>
              </a:rPr>
              <a:t>实现顶层文件调用其他模块。</a:t>
            </a:r>
            <a:endParaRPr lang="en-US" altLang="zh-CN" sz="2400" dirty="0">
              <a:solidFill>
                <a:srgbClr val="000000"/>
              </a:solidFill>
              <a:latin typeface="黑体" panose="02010609060101010101" pitchFamily="49" charset="-122"/>
              <a:ea typeface="黑体" panose="02010609060101010101" pitchFamily="49" charset="-122"/>
            </a:endParaRPr>
          </a:p>
          <a:p>
            <a:pPr algn="l"/>
            <a:endParaRPr lang="zh-CN" altLang="en-US" sz="1800" dirty="0">
              <a:solidFill>
                <a:srgbClr val="000000"/>
              </a:solidFill>
              <a:latin typeface="宋体" panose="02010600030101010101" pitchFamily="2" charset="-122"/>
              <a:ea typeface="宋体" panose="02010600030101010101" pitchFamily="2" charset="-122"/>
            </a:endParaRPr>
          </a:p>
          <a:p>
            <a:r>
              <a:rPr lang="zh-CN" altLang="en-US" sz="1800" dirty="0">
                <a:solidFill>
                  <a:srgbClr val="000000"/>
                </a:solidFill>
                <a:latin typeface="宋体" panose="02010600030101010101" pitchFamily="2" charset="-122"/>
                <a:ea typeface="宋体" panose="02010600030101010101" pitchFamily="2" charset="-122"/>
              </a:rPr>
              <a:t> </a:t>
            </a:r>
            <a:r>
              <a:rPr lang="zh-CN" altLang="en-US" sz="2400" dirty="0">
                <a:solidFill>
                  <a:srgbClr val="000000"/>
                </a:solidFill>
                <a:latin typeface="黑体" panose="02010609060101010101" pitchFamily="49" charset="-122"/>
                <a:ea typeface="黑体" panose="02010609060101010101" pitchFamily="49" charset="-122"/>
              </a:rPr>
              <a:t>三、实验要求</a:t>
            </a:r>
          </a:p>
          <a:p>
            <a:r>
              <a:rPr lang="zh-CN" altLang="en-US" sz="2400" dirty="0">
                <a:solidFill>
                  <a:srgbClr val="000000"/>
                </a:solidFill>
                <a:latin typeface="黑体" panose="02010609060101010101" pitchFamily="49" charset="-122"/>
                <a:ea typeface="黑体" panose="02010609060101010101" pitchFamily="49" charset="-122"/>
              </a:rPr>
              <a:t>在接下来的实验中熟练掌握模块化调用。</a:t>
            </a:r>
            <a:endParaRPr lang="en-US" altLang="zh-CN" sz="2400" dirty="0">
              <a:solidFill>
                <a:srgbClr val="000000"/>
              </a:solidFill>
              <a:latin typeface="黑体" panose="02010609060101010101" pitchFamily="49" charset="-122"/>
              <a:ea typeface="黑体" panose="02010609060101010101" pitchFamily="49" charset="-122"/>
            </a:endParaRPr>
          </a:p>
          <a:p>
            <a:pPr algn="l"/>
            <a:endParaRPr lang="zh-CN" altLang="en-US" sz="1800" dirty="0">
              <a:solidFill>
                <a:srgbClr val="000000"/>
              </a:solidFill>
              <a:latin typeface="宋体" panose="02010600030101010101" pitchFamily="2" charset="-122"/>
              <a:ea typeface="宋体" panose="02010600030101010101" pitchFamily="2" charset="-122"/>
            </a:endParaRPr>
          </a:p>
          <a:p>
            <a:r>
              <a:rPr lang="zh-CN" altLang="en-US" sz="2400" dirty="0">
                <a:solidFill>
                  <a:srgbClr val="000000"/>
                </a:solidFill>
                <a:latin typeface="黑体" panose="02010609060101010101" pitchFamily="49" charset="-122"/>
                <a:ea typeface="黑体" panose="02010609060101010101" pitchFamily="49" charset="-122"/>
              </a:rPr>
              <a:t> 四、实验步骤</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9857A92-FD5E-4D2D-91E9-AEB71634A556}"/>
              </a:ext>
            </a:extLst>
          </p:cNvPr>
          <p:cNvSpPr>
            <a:spLocks noGrp="1" noChangeArrowheads="1"/>
          </p:cNvSpPr>
          <p:nvPr>
            <p:ph type="title"/>
          </p:nvPr>
        </p:nvSpPr>
        <p:spPr>
          <a:xfrm>
            <a:off x="2133600" y="76200"/>
            <a:ext cx="7772400" cy="1143000"/>
          </a:xfrm>
          <a:extLst>
            <a:ext uri="{909E8E84-426E-40DD-AFC4-6F175D3DCCD1}">
              <a14:hiddenFill xmlns:a14="http://schemas.microsoft.com/office/drawing/2010/main">
                <a:solidFill>
                  <a:srgbClr val="FF7C80"/>
                </a:solidFill>
              </a14:hiddenFill>
            </a:ext>
          </a:extLst>
        </p:spPr>
        <p:txBody>
          <a:bodyPr/>
          <a:lstStyle/>
          <a:p>
            <a:pPr algn="l" eaLnBrk="1" hangingPunct="1"/>
            <a:r>
              <a:rPr lang="en-US" altLang="zh-CN" sz="3200" b="1">
                <a:solidFill>
                  <a:srgbClr val="FF7C80"/>
                </a:solidFill>
              </a:rPr>
              <a:t>Test Fixture </a:t>
            </a:r>
            <a:r>
              <a:rPr lang="en-US" altLang="zh-CN" sz="2800" b="1" i="1" u="sng">
                <a:solidFill>
                  <a:srgbClr val="CC3300"/>
                </a:solidFill>
              </a:rPr>
              <a:t>template</a:t>
            </a:r>
          </a:p>
        </p:txBody>
      </p:sp>
      <p:sp>
        <p:nvSpPr>
          <p:cNvPr id="22531" name="Line 3">
            <a:extLst>
              <a:ext uri="{FF2B5EF4-FFF2-40B4-BE49-F238E27FC236}">
                <a16:creationId xmlns:a16="http://schemas.microsoft.com/office/drawing/2014/main" id="{3B9A1FC5-6E17-40F9-B35A-4AA88570FB4E}"/>
              </a:ext>
            </a:extLst>
          </p:cNvPr>
          <p:cNvSpPr>
            <a:spLocks noChangeShapeType="1"/>
          </p:cNvSpPr>
          <p:nvPr/>
        </p:nvSpPr>
        <p:spPr bwMode="auto">
          <a:xfrm>
            <a:off x="2057400" y="1143000"/>
            <a:ext cx="8382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2" name="Line 4">
            <a:extLst>
              <a:ext uri="{FF2B5EF4-FFF2-40B4-BE49-F238E27FC236}">
                <a16:creationId xmlns:a16="http://schemas.microsoft.com/office/drawing/2014/main" id="{13052E41-D26C-4B5E-9A50-D980A42B719A}"/>
              </a:ext>
            </a:extLst>
          </p:cNvPr>
          <p:cNvSpPr>
            <a:spLocks noChangeShapeType="1"/>
          </p:cNvSpPr>
          <p:nvPr/>
        </p:nvSpPr>
        <p:spPr bwMode="auto">
          <a:xfrm>
            <a:off x="2133600" y="1143000"/>
            <a:ext cx="8382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3" name="Text Box 6">
            <a:extLst>
              <a:ext uri="{FF2B5EF4-FFF2-40B4-BE49-F238E27FC236}">
                <a16:creationId xmlns:a16="http://schemas.microsoft.com/office/drawing/2014/main" id="{0D7127E6-E16E-4456-90BD-4510B4B2A20C}"/>
              </a:ext>
            </a:extLst>
          </p:cNvPr>
          <p:cNvSpPr txBox="1">
            <a:spLocks noChangeArrowheads="1"/>
          </p:cNvSpPr>
          <p:nvPr/>
        </p:nvSpPr>
        <p:spPr bwMode="auto">
          <a:xfrm>
            <a:off x="2133600" y="1676401"/>
            <a:ext cx="78486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latin typeface="Courier-Bold" charset="0"/>
              </a:rPr>
              <a:t>module testfixture;</a:t>
            </a:r>
          </a:p>
          <a:p>
            <a:pPr eaLnBrk="1" hangingPunct="1">
              <a:spcBef>
                <a:spcPct val="50000"/>
              </a:spcBef>
              <a:buFontTx/>
              <a:buNone/>
            </a:pPr>
            <a:r>
              <a:rPr lang="en-US" altLang="zh-CN" sz="2000" b="1">
                <a:latin typeface="Courier-Bold" charset="0"/>
              </a:rPr>
              <a:t>    // Data type declaration</a:t>
            </a:r>
          </a:p>
          <a:p>
            <a:pPr eaLnBrk="1" hangingPunct="1">
              <a:spcBef>
                <a:spcPct val="50000"/>
              </a:spcBef>
              <a:buFontTx/>
              <a:buNone/>
            </a:pPr>
            <a:endParaRPr lang="en-US" altLang="zh-CN" sz="2000" b="1">
              <a:latin typeface="Courier-Bold" charset="0"/>
            </a:endParaRPr>
          </a:p>
          <a:p>
            <a:pPr eaLnBrk="1" hangingPunct="1">
              <a:spcBef>
                <a:spcPct val="50000"/>
              </a:spcBef>
              <a:buFontTx/>
              <a:buNone/>
            </a:pPr>
            <a:r>
              <a:rPr lang="en-US" altLang="zh-CN" sz="2000" b="1">
                <a:latin typeface="Courier-Bold" charset="0"/>
              </a:rPr>
              <a:t>    // Instantiate modules</a:t>
            </a:r>
          </a:p>
          <a:p>
            <a:pPr eaLnBrk="1" hangingPunct="1">
              <a:spcBef>
                <a:spcPct val="50000"/>
              </a:spcBef>
              <a:buFontTx/>
              <a:buNone/>
            </a:pPr>
            <a:endParaRPr lang="en-US" altLang="zh-CN" sz="2000" b="1">
              <a:latin typeface="Courier-Bold" charset="0"/>
            </a:endParaRPr>
          </a:p>
          <a:p>
            <a:pPr eaLnBrk="1" hangingPunct="1">
              <a:spcBef>
                <a:spcPct val="50000"/>
              </a:spcBef>
              <a:buFontTx/>
              <a:buNone/>
            </a:pPr>
            <a:r>
              <a:rPr lang="en-US" altLang="zh-CN" sz="2000" b="1">
                <a:latin typeface="Courier-Bold" charset="0"/>
              </a:rPr>
              <a:t>    // Apply stimulus</a:t>
            </a:r>
          </a:p>
          <a:p>
            <a:pPr eaLnBrk="1" hangingPunct="1">
              <a:spcBef>
                <a:spcPct val="50000"/>
              </a:spcBef>
              <a:buFontTx/>
              <a:buNone/>
            </a:pPr>
            <a:endParaRPr lang="en-US" altLang="zh-CN" sz="2000" b="1">
              <a:latin typeface="Courier-Bold" charset="0"/>
            </a:endParaRPr>
          </a:p>
          <a:p>
            <a:pPr eaLnBrk="1" hangingPunct="1">
              <a:spcBef>
                <a:spcPct val="50000"/>
              </a:spcBef>
              <a:buFontTx/>
              <a:buNone/>
            </a:pPr>
            <a:r>
              <a:rPr lang="en-US" altLang="zh-CN" sz="2000" b="1">
                <a:latin typeface="Courier-Bold" charset="0"/>
              </a:rPr>
              <a:t>    // Display results</a:t>
            </a:r>
          </a:p>
          <a:p>
            <a:pPr eaLnBrk="1" hangingPunct="1">
              <a:spcBef>
                <a:spcPct val="50000"/>
              </a:spcBef>
              <a:buFontTx/>
              <a:buNone/>
            </a:pPr>
            <a:endParaRPr lang="en-US" altLang="zh-CN" sz="2000" b="1">
              <a:latin typeface="Courier-Bold" charset="0"/>
            </a:endParaRPr>
          </a:p>
          <a:p>
            <a:pPr eaLnBrk="1" hangingPunct="1">
              <a:spcBef>
                <a:spcPct val="50000"/>
              </a:spcBef>
              <a:buFontTx/>
              <a:buNone/>
            </a:pPr>
            <a:r>
              <a:rPr lang="en-US" altLang="zh-CN" sz="2000" b="1">
                <a:latin typeface="Courier-Bold" charset="0"/>
              </a:rPr>
              <a:t>endmodule</a:t>
            </a:r>
            <a:endParaRPr lang="en-US" altLang="zh-CN" sz="2400" b="1">
              <a:solidFill>
                <a:srgbClr val="CC3300"/>
              </a:solidFill>
              <a:latin typeface="Courier-Bold" charset="0"/>
            </a:endParaRPr>
          </a:p>
        </p:txBody>
      </p:sp>
      <p:sp>
        <p:nvSpPr>
          <p:cNvPr id="81927" name="AutoShape 7">
            <a:extLst>
              <a:ext uri="{FF2B5EF4-FFF2-40B4-BE49-F238E27FC236}">
                <a16:creationId xmlns:a16="http://schemas.microsoft.com/office/drawing/2014/main" id="{BC516590-27A7-47D3-8B9A-5F863BF440E9}"/>
              </a:ext>
            </a:extLst>
          </p:cNvPr>
          <p:cNvSpPr>
            <a:spLocks noChangeArrowheads="1"/>
          </p:cNvSpPr>
          <p:nvPr/>
        </p:nvSpPr>
        <p:spPr bwMode="auto">
          <a:xfrm>
            <a:off x="5943600" y="1828800"/>
            <a:ext cx="3276600" cy="1447800"/>
          </a:xfrm>
          <a:prstGeom prst="cloudCallout">
            <a:avLst>
              <a:gd name="adj1" fmla="val -46222"/>
              <a:gd name="adj2" fmla="val 78398"/>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b="1" i="1">
                <a:solidFill>
                  <a:srgbClr val="FF0066"/>
                </a:solidFill>
              </a:rPr>
              <a:t>为什么没</a:t>
            </a:r>
          </a:p>
          <a:p>
            <a:pPr algn="ctr" eaLnBrk="1" hangingPunct="1">
              <a:spcBef>
                <a:spcPct val="50000"/>
              </a:spcBef>
              <a:buFontTx/>
              <a:buNone/>
            </a:pPr>
            <a:r>
              <a:rPr lang="zh-CN" altLang="en-US" sz="2400" b="1" i="1">
                <a:solidFill>
                  <a:srgbClr val="FF0066"/>
                </a:solidFill>
              </a:rPr>
              <a:t>有端口？</a:t>
            </a:r>
          </a:p>
        </p:txBody>
      </p:sp>
      <p:sp>
        <p:nvSpPr>
          <p:cNvPr id="81929" name="Text Box 9">
            <a:extLst>
              <a:ext uri="{FF2B5EF4-FFF2-40B4-BE49-F238E27FC236}">
                <a16:creationId xmlns:a16="http://schemas.microsoft.com/office/drawing/2014/main" id="{65E74427-19C6-4AAF-B3D2-CDA8A399D069}"/>
              </a:ext>
            </a:extLst>
          </p:cNvPr>
          <p:cNvSpPr txBox="1">
            <a:spLocks noChangeArrowheads="1"/>
          </p:cNvSpPr>
          <p:nvPr/>
        </p:nvSpPr>
        <p:spPr bwMode="auto">
          <a:xfrm>
            <a:off x="5715000" y="4419601"/>
            <a:ext cx="3962400" cy="1200329"/>
          </a:xfrm>
          <a:prstGeom prst="rect">
            <a:avLst/>
          </a:prstGeom>
          <a:solidFill>
            <a:srgbClr val="00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solidFill>
                  <a:srgbClr val="CC3300"/>
                </a:solidFill>
                <a:latin typeface="Courier-Bold" charset="0"/>
              </a:rPr>
              <a:t>由于</a:t>
            </a:r>
            <a:r>
              <a:rPr lang="en-US" altLang="zh-CN" sz="2400" b="1">
                <a:solidFill>
                  <a:srgbClr val="CC3300"/>
                </a:solidFill>
                <a:latin typeface="Courier-Bold" charset="0"/>
              </a:rPr>
              <a:t>testfixture</a:t>
            </a:r>
            <a:r>
              <a:rPr lang="zh-CN" altLang="en-US" sz="2400" b="1">
                <a:solidFill>
                  <a:srgbClr val="CC3300"/>
                </a:solidFill>
                <a:latin typeface="Courier-Bold" charset="0"/>
              </a:rPr>
              <a:t>是最顶层模块，不会被其它模块实例化。因此不需要有端口。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81927"/>
                                        </p:tgtEl>
                                        <p:attrNameLst>
                                          <p:attrName>style.visibility</p:attrName>
                                        </p:attrNameLst>
                                      </p:cBhvr>
                                      <p:to>
                                        <p:strVal val="visible"/>
                                      </p:to>
                                    </p:set>
                                    <p:animEffect transition="in" filter="wipe(right)">
                                      <p:cBhvr>
                                        <p:cTn id="7" dur="500"/>
                                        <p:tgtEl>
                                          <p:spTgt spid="819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81929"/>
                                        </p:tgtEl>
                                        <p:attrNameLst>
                                          <p:attrName>style.visibility</p:attrName>
                                        </p:attrNameLst>
                                      </p:cBhvr>
                                      <p:to>
                                        <p:strVal val="visible"/>
                                      </p:to>
                                    </p:set>
                                    <p:animEffect transition="in" filter="barn(outHorizontal)">
                                      <p:cBhvr>
                                        <p:cTn id="12" dur="500"/>
                                        <p:tgtEl>
                                          <p:spTgt spid="81929"/>
                                        </p:tgtEl>
                                      </p:cBhvr>
                                    </p:animEffect>
                                  </p:childTnLst>
                                  <p:subTnLst>
                                    <p:audio>
                                      <p:cMediaNode>
                                        <p:cTn display="0" masterRel="sameClick">
                                          <p:stCondLst>
                                            <p:cond evt="begin" delay="0">
                                              <p:tn val="10"/>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7" grpId="0" animBg="1" autoUpdateAnimBg="0"/>
      <p:bldP spid="81929"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4">
            <a:extLst>
              <a:ext uri="{FF2B5EF4-FFF2-40B4-BE49-F238E27FC236}">
                <a16:creationId xmlns:a16="http://schemas.microsoft.com/office/drawing/2014/main" id="{334D448A-7A19-444B-BEA2-93F72EECB2C8}"/>
              </a:ext>
            </a:extLst>
          </p:cNvPr>
          <p:cNvSpPr>
            <a:spLocks noChangeArrowheads="1"/>
          </p:cNvSpPr>
          <p:nvPr/>
        </p:nvSpPr>
        <p:spPr bwMode="auto">
          <a:xfrm>
            <a:off x="2133600" y="3429000"/>
            <a:ext cx="3810000" cy="5334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3555" name="Rectangle 2">
            <a:extLst>
              <a:ext uri="{FF2B5EF4-FFF2-40B4-BE49-F238E27FC236}">
                <a16:creationId xmlns:a16="http://schemas.microsoft.com/office/drawing/2014/main" id="{59F44888-D37C-4F3E-BF0E-D0FE5A696ED9}"/>
              </a:ext>
            </a:extLst>
          </p:cNvPr>
          <p:cNvSpPr>
            <a:spLocks noGrp="1" noChangeArrowheads="1"/>
          </p:cNvSpPr>
          <p:nvPr>
            <p:ph type="title"/>
          </p:nvPr>
        </p:nvSpPr>
        <p:spPr>
          <a:xfrm>
            <a:off x="2133600" y="76200"/>
            <a:ext cx="7772400" cy="1143000"/>
          </a:xfrm>
          <a:extLst>
            <a:ext uri="{909E8E84-426E-40DD-AFC4-6F175D3DCCD1}">
              <a14:hiddenFill xmlns:a14="http://schemas.microsoft.com/office/drawing/2010/main">
                <a:solidFill>
                  <a:srgbClr val="FF7C80"/>
                </a:solidFill>
              </a14:hiddenFill>
            </a:ext>
          </a:extLst>
        </p:spPr>
        <p:txBody>
          <a:bodyPr/>
          <a:lstStyle/>
          <a:p>
            <a:pPr algn="l" eaLnBrk="1" hangingPunct="1"/>
            <a:r>
              <a:rPr lang="en-US" altLang="zh-CN" sz="2800">
                <a:solidFill>
                  <a:srgbClr val="FF0000"/>
                </a:solidFill>
              </a:rPr>
              <a:t>Test Fixture — </a:t>
            </a:r>
            <a:r>
              <a:rPr lang="zh-CN" altLang="en-US" sz="2800">
                <a:solidFill>
                  <a:srgbClr val="FF0000"/>
                </a:solidFill>
              </a:rPr>
              <a:t>如何说明实例</a:t>
            </a:r>
          </a:p>
        </p:txBody>
      </p:sp>
      <p:sp>
        <p:nvSpPr>
          <p:cNvPr id="23556" name="Line 3">
            <a:extLst>
              <a:ext uri="{FF2B5EF4-FFF2-40B4-BE49-F238E27FC236}">
                <a16:creationId xmlns:a16="http://schemas.microsoft.com/office/drawing/2014/main" id="{E5085563-683B-46D1-AF2F-9A5C0E497704}"/>
              </a:ext>
            </a:extLst>
          </p:cNvPr>
          <p:cNvSpPr>
            <a:spLocks noChangeShapeType="1"/>
          </p:cNvSpPr>
          <p:nvPr/>
        </p:nvSpPr>
        <p:spPr bwMode="auto">
          <a:xfrm>
            <a:off x="2057400" y="1143000"/>
            <a:ext cx="8382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7" name="Line 5">
            <a:extLst>
              <a:ext uri="{FF2B5EF4-FFF2-40B4-BE49-F238E27FC236}">
                <a16:creationId xmlns:a16="http://schemas.microsoft.com/office/drawing/2014/main" id="{E4E3B01D-C6F8-4801-B8C4-C6740AC3D517}"/>
              </a:ext>
            </a:extLst>
          </p:cNvPr>
          <p:cNvSpPr>
            <a:spLocks noChangeShapeType="1"/>
          </p:cNvSpPr>
          <p:nvPr/>
        </p:nvSpPr>
        <p:spPr bwMode="auto">
          <a:xfrm>
            <a:off x="2133600" y="1143000"/>
            <a:ext cx="8382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8" name="Text Box 8">
            <a:extLst>
              <a:ext uri="{FF2B5EF4-FFF2-40B4-BE49-F238E27FC236}">
                <a16:creationId xmlns:a16="http://schemas.microsoft.com/office/drawing/2014/main" id="{03343A16-4BB3-4FAD-A4D0-841DF8613716}"/>
              </a:ext>
            </a:extLst>
          </p:cNvPr>
          <p:cNvSpPr txBox="1">
            <a:spLocks noChangeArrowheads="1"/>
          </p:cNvSpPr>
          <p:nvPr/>
        </p:nvSpPr>
        <p:spPr bwMode="auto">
          <a:xfrm>
            <a:off x="2133600" y="1676400"/>
            <a:ext cx="3810000" cy="4662488"/>
          </a:xfrm>
          <a:prstGeom prst="rect">
            <a:avLst/>
          </a:prstGeom>
          <a:noFill/>
          <a:ln w="9525">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800" b="1">
                <a:latin typeface="Courier-Bold" charset="0"/>
              </a:rPr>
              <a:t>module testfixture;</a:t>
            </a:r>
          </a:p>
          <a:p>
            <a:pPr eaLnBrk="1" hangingPunct="1">
              <a:spcBef>
                <a:spcPct val="50000"/>
              </a:spcBef>
              <a:buFontTx/>
              <a:buNone/>
            </a:pPr>
            <a:r>
              <a:rPr lang="en-US" altLang="zh-CN" sz="1800" b="1">
                <a:latin typeface="Courier-Bold" charset="0"/>
              </a:rPr>
              <a:t>    // Data type declaration</a:t>
            </a:r>
          </a:p>
          <a:p>
            <a:pPr eaLnBrk="1" hangingPunct="1">
              <a:spcBef>
                <a:spcPct val="50000"/>
              </a:spcBef>
              <a:buFontTx/>
              <a:buNone/>
            </a:pPr>
            <a:endParaRPr lang="en-US" altLang="zh-CN" sz="1800" b="1">
              <a:latin typeface="Courier-Bold" charset="0"/>
            </a:endParaRPr>
          </a:p>
          <a:p>
            <a:pPr eaLnBrk="1" hangingPunct="1">
              <a:spcBef>
                <a:spcPct val="50000"/>
              </a:spcBef>
              <a:buFontTx/>
              <a:buNone/>
            </a:pPr>
            <a:r>
              <a:rPr lang="en-US" altLang="zh-CN" sz="1800" b="1">
                <a:latin typeface="Courier-Bold" charset="0"/>
              </a:rPr>
              <a:t>    // Instantiate modules</a:t>
            </a:r>
          </a:p>
          <a:p>
            <a:pPr eaLnBrk="1" hangingPunct="1">
              <a:spcBef>
                <a:spcPct val="50000"/>
              </a:spcBef>
              <a:buFontTx/>
              <a:buNone/>
            </a:pPr>
            <a:r>
              <a:rPr lang="en-US" altLang="zh-CN" sz="1800" b="1">
                <a:latin typeface="Courier-Bold" charset="0"/>
              </a:rPr>
              <a:t>        MUX2_1 mux (out, a, b, sel);</a:t>
            </a:r>
          </a:p>
          <a:p>
            <a:pPr eaLnBrk="1" hangingPunct="1">
              <a:spcBef>
                <a:spcPct val="50000"/>
              </a:spcBef>
              <a:buFontTx/>
              <a:buNone/>
            </a:pPr>
            <a:r>
              <a:rPr lang="en-US" altLang="zh-CN" sz="1800" b="1">
                <a:latin typeface="Courier-Bold" charset="0"/>
              </a:rPr>
              <a:t>    // Apply stimulus</a:t>
            </a:r>
          </a:p>
          <a:p>
            <a:pPr eaLnBrk="1" hangingPunct="1">
              <a:spcBef>
                <a:spcPct val="50000"/>
              </a:spcBef>
              <a:buFontTx/>
              <a:buNone/>
            </a:pPr>
            <a:endParaRPr lang="en-US" altLang="zh-CN" sz="1800" b="1">
              <a:latin typeface="Courier-Bold" charset="0"/>
            </a:endParaRPr>
          </a:p>
          <a:p>
            <a:pPr eaLnBrk="1" hangingPunct="1">
              <a:spcBef>
                <a:spcPct val="50000"/>
              </a:spcBef>
              <a:buFontTx/>
              <a:buNone/>
            </a:pPr>
            <a:r>
              <a:rPr lang="en-US" altLang="zh-CN" sz="1800" b="1">
                <a:latin typeface="Courier-Bold" charset="0"/>
              </a:rPr>
              <a:t>    // Display results</a:t>
            </a:r>
          </a:p>
          <a:p>
            <a:pPr eaLnBrk="1" hangingPunct="1">
              <a:spcBef>
                <a:spcPct val="50000"/>
              </a:spcBef>
              <a:buFontTx/>
              <a:buNone/>
            </a:pPr>
            <a:endParaRPr lang="en-US" altLang="zh-CN" sz="1800" b="1">
              <a:latin typeface="Courier-Bold" charset="0"/>
            </a:endParaRPr>
          </a:p>
          <a:p>
            <a:pPr eaLnBrk="1" hangingPunct="1">
              <a:spcBef>
                <a:spcPct val="50000"/>
              </a:spcBef>
              <a:buFontTx/>
              <a:buNone/>
            </a:pPr>
            <a:r>
              <a:rPr lang="en-US" altLang="zh-CN" sz="1800" b="1">
                <a:latin typeface="Courier-Bold" charset="0"/>
              </a:rPr>
              <a:t>endmodule</a:t>
            </a:r>
          </a:p>
        </p:txBody>
      </p:sp>
      <p:sp>
        <p:nvSpPr>
          <p:cNvPr id="80908" name="AutoShape 12">
            <a:extLst>
              <a:ext uri="{FF2B5EF4-FFF2-40B4-BE49-F238E27FC236}">
                <a16:creationId xmlns:a16="http://schemas.microsoft.com/office/drawing/2014/main" id="{CB2FFC1B-014E-48E8-B0EC-A7C932697186}"/>
              </a:ext>
            </a:extLst>
          </p:cNvPr>
          <p:cNvSpPr>
            <a:spLocks noChangeArrowheads="1"/>
          </p:cNvSpPr>
          <p:nvPr/>
        </p:nvSpPr>
        <p:spPr bwMode="auto">
          <a:xfrm>
            <a:off x="6172200" y="2971800"/>
            <a:ext cx="2438400" cy="457200"/>
          </a:xfrm>
          <a:prstGeom prst="wedgeRectCallout">
            <a:avLst>
              <a:gd name="adj1" fmla="val -51630"/>
              <a:gd name="adj2" fmla="val 108681"/>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latin typeface="Arial" panose="020B0604020202020204" pitchFamily="34" charset="0"/>
              </a:rPr>
              <a:t>多路器实例化语句</a:t>
            </a:r>
            <a:endParaRPr lang="zh-CN" altLang="en-US" sz="2000" b="1">
              <a:latin typeface="Courier-Bold" charset="0"/>
            </a:endParaRPr>
          </a:p>
          <a:p>
            <a:pPr algn="ctr" eaLnBrk="1" hangingPunct="1">
              <a:spcBef>
                <a:spcPct val="0"/>
              </a:spcBef>
              <a:buFontTx/>
              <a:buNone/>
            </a:pPr>
            <a:endParaRPr lang="en-US" altLang="zh-CN" sz="2400"/>
          </a:p>
        </p:txBody>
      </p:sp>
      <p:sp>
        <p:nvSpPr>
          <p:cNvPr id="80909" name="Text Box 13">
            <a:extLst>
              <a:ext uri="{FF2B5EF4-FFF2-40B4-BE49-F238E27FC236}">
                <a16:creationId xmlns:a16="http://schemas.microsoft.com/office/drawing/2014/main" id="{263E5474-245D-4F73-B277-79DD35C171CF}"/>
              </a:ext>
            </a:extLst>
          </p:cNvPr>
          <p:cNvSpPr txBox="1">
            <a:spLocks noChangeArrowheads="1"/>
          </p:cNvSpPr>
          <p:nvPr/>
        </p:nvSpPr>
        <p:spPr bwMode="auto">
          <a:xfrm>
            <a:off x="5257800" y="4191001"/>
            <a:ext cx="5105400" cy="17684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solidFill>
                  <a:srgbClr val="3333CC"/>
                </a:solidFill>
                <a:latin typeface="华文宋体" panose="02010600040101010101" pitchFamily="2" charset="-122"/>
                <a:ea typeface="华文宋体" panose="02010600040101010101" pitchFamily="2" charset="-122"/>
              </a:rPr>
              <a:t>MUX</a:t>
            </a:r>
            <a:r>
              <a:rPr lang="zh-CN" altLang="en-US" sz="2000" b="1">
                <a:solidFill>
                  <a:srgbClr val="3333CC"/>
                </a:solidFill>
                <a:latin typeface="华文宋体" panose="02010600040101010101" pitchFamily="2" charset="-122"/>
                <a:ea typeface="华文宋体" panose="02010600040101010101" pitchFamily="2" charset="-122"/>
              </a:rPr>
              <a:t>的实例化语句包括：</a:t>
            </a:r>
          </a:p>
          <a:p>
            <a:pPr eaLnBrk="1" hangingPunct="1">
              <a:spcBef>
                <a:spcPct val="50000"/>
              </a:spcBef>
            </a:pPr>
            <a:r>
              <a:rPr lang="zh-CN" altLang="en-US" sz="2000" b="1">
                <a:solidFill>
                  <a:srgbClr val="3333CC"/>
                </a:solidFill>
                <a:latin typeface="华文宋体" panose="02010600040101010101" pitchFamily="2" charset="-122"/>
                <a:ea typeface="华文宋体" panose="02010600040101010101" pitchFamily="2" charset="-122"/>
              </a:rPr>
              <a:t> 模块名字：与引用模块相同</a:t>
            </a:r>
          </a:p>
          <a:p>
            <a:pPr eaLnBrk="1" hangingPunct="1">
              <a:spcBef>
                <a:spcPct val="50000"/>
              </a:spcBef>
            </a:pPr>
            <a:r>
              <a:rPr lang="zh-CN" altLang="en-US" sz="2000" b="1">
                <a:solidFill>
                  <a:srgbClr val="3333CC"/>
                </a:solidFill>
                <a:latin typeface="华文宋体" panose="02010600040101010101" pitchFamily="2" charset="-122"/>
                <a:ea typeface="华文宋体" panose="02010600040101010101" pitchFamily="2" charset="-122"/>
              </a:rPr>
              <a:t> 实例名字：任意，但要符合标记命名规则</a:t>
            </a:r>
          </a:p>
          <a:p>
            <a:pPr eaLnBrk="1" hangingPunct="1">
              <a:spcBef>
                <a:spcPct val="50000"/>
              </a:spcBef>
            </a:pPr>
            <a:r>
              <a:rPr lang="zh-CN" altLang="en-US" sz="2000" b="1">
                <a:solidFill>
                  <a:srgbClr val="3333CC"/>
                </a:solidFill>
                <a:latin typeface="华文宋体" panose="02010600040101010101" pitchFamily="2" charset="-122"/>
                <a:ea typeface="华文宋体" panose="02010600040101010101" pitchFamily="2" charset="-122"/>
              </a:rPr>
              <a:t> 端口列表：与引用模块的次序相同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0908"/>
                                        </p:tgtEl>
                                        <p:attrNameLst>
                                          <p:attrName>style.visibility</p:attrName>
                                        </p:attrNameLst>
                                      </p:cBhvr>
                                      <p:to>
                                        <p:strVal val="visible"/>
                                      </p:to>
                                    </p:set>
                                    <p:anim calcmode="lin" valueType="num">
                                      <p:cBhvr additive="base">
                                        <p:cTn id="7" dur="500" fill="hold"/>
                                        <p:tgtEl>
                                          <p:spTgt spid="80908"/>
                                        </p:tgtEl>
                                        <p:attrNameLst>
                                          <p:attrName>ppt_x</p:attrName>
                                        </p:attrNameLst>
                                      </p:cBhvr>
                                      <p:tavLst>
                                        <p:tav tm="0">
                                          <p:val>
                                            <p:strVal val="1+#ppt_w/2"/>
                                          </p:val>
                                        </p:tav>
                                        <p:tav tm="100000">
                                          <p:val>
                                            <p:strVal val="#ppt_x"/>
                                          </p:val>
                                        </p:tav>
                                      </p:tavLst>
                                    </p:anim>
                                    <p:anim calcmode="lin" valueType="num">
                                      <p:cBhvr additive="base">
                                        <p:cTn id="8" dur="500" fill="hold"/>
                                        <p:tgtEl>
                                          <p:spTgt spid="8090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0909"/>
                                        </p:tgtEl>
                                        <p:attrNameLst>
                                          <p:attrName>style.visibility</p:attrName>
                                        </p:attrNameLst>
                                      </p:cBhvr>
                                      <p:to>
                                        <p:strVal val="visible"/>
                                      </p:to>
                                    </p:set>
                                    <p:anim calcmode="lin" valueType="num">
                                      <p:cBhvr additive="base">
                                        <p:cTn id="13" dur="500" fill="hold"/>
                                        <p:tgtEl>
                                          <p:spTgt spid="80909"/>
                                        </p:tgtEl>
                                        <p:attrNameLst>
                                          <p:attrName>ppt_x</p:attrName>
                                        </p:attrNameLst>
                                      </p:cBhvr>
                                      <p:tavLst>
                                        <p:tav tm="0">
                                          <p:val>
                                            <p:strVal val="#ppt_x"/>
                                          </p:val>
                                        </p:tav>
                                        <p:tav tm="100000">
                                          <p:val>
                                            <p:strVal val="#ppt_x"/>
                                          </p:val>
                                        </p:tav>
                                      </p:tavLst>
                                    </p:anim>
                                    <p:anim calcmode="lin" valueType="num">
                                      <p:cBhvr additive="base">
                                        <p:cTn id="14" dur="500" fill="hold"/>
                                        <p:tgtEl>
                                          <p:spTgt spid="809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8" grpId="0" animBg="1" autoUpdateAnimBg="0"/>
      <p:bldP spid="80909"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CEFA81A4-1900-40AB-BC80-B4BCEB3FC788}"/>
              </a:ext>
            </a:extLst>
          </p:cNvPr>
          <p:cNvSpPr>
            <a:spLocks noGrp="1" noChangeArrowheads="1"/>
          </p:cNvSpPr>
          <p:nvPr>
            <p:ph type="title"/>
          </p:nvPr>
        </p:nvSpPr>
        <p:spPr>
          <a:xfrm>
            <a:off x="2133600" y="76200"/>
            <a:ext cx="7772400" cy="1143000"/>
          </a:xfrm>
          <a:extLst>
            <a:ext uri="{909E8E84-426E-40DD-AFC4-6F175D3DCCD1}">
              <a14:hiddenFill xmlns:a14="http://schemas.microsoft.com/office/drawing/2010/main">
                <a:solidFill>
                  <a:srgbClr val="FF7C80"/>
                </a:solidFill>
              </a14:hiddenFill>
            </a:ext>
          </a:extLst>
        </p:spPr>
        <p:txBody>
          <a:bodyPr/>
          <a:lstStyle/>
          <a:p>
            <a:pPr algn="l" eaLnBrk="1" hangingPunct="1"/>
            <a:r>
              <a:rPr lang="en-US" altLang="zh-CN" sz="3200" b="1">
                <a:solidFill>
                  <a:srgbClr val="FF0000"/>
                </a:solidFill>
              </a:rPr>
              <a:t>Test Fixture —</a:t>
            </a:r>
            <a:r>
              <a:rPr lang="zh-CN" altLang="en-US" sz="2800">
                <a:solidFill>
                  <a:srgbClr val="CC3300"/>
                </a:solidFill>
              </a:rPr>
              <a:t>过程</a:t>
            </a:r>
            <a:r>
              <a:rPr lang="en-US" altLang="zh-CN" sz="2800">
                <a:solidFill>
                  <a:srgbClr val="CC3300"/>
                </a:solidFill>
              </a:rPr>
              <a:t>(procedural block)</a:t>
            </a:r>
          </a:p>
        </p:txBody>
      </p:sp>
      <p:sp>
        <p:nvSpPr>
          <p:cNvPr id="24579" name="Line 3">
            <a:extLst>
              <a:ext uri="{FF2B5EF4-FFF2-40B4-BE49-F238E27FC236}">
                <a16:creationId xmlns:a16="http://schemas.microsoft.com/office/drawing/2014/main" id="{CE1D1369-E3D0-4FE1-8275-6B25493164E4}"/>
              </a:ext>
            </a:extLst>
          </p:cNvPr>
          <p:cNvSpPr>
            <a:spLocks noChangeShapeType="1"/>
          </p:cNvSpPr>
          <p:nvPr/>
        </p:nvSpPr>
        <p:spPr bwMode="auto">
          <a:xfrm>
            <a:off x="2057400" y="1143000"/>
            <a:ext cx="8382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0" name="Line 4">
            <a:extLst>
              <a:ext uri="{FF2B5EF4-FFF2-40B4-BE49-F238E27FC236}">
                <a16:creationId xmlns:a16="http://schemas.microsoft.com/office/drawing/2014/main" id="{074AA291-61E3-43F3-98B6-5DC33E7C7F1B}"/>
              </a:ext>
            </a:extLst>
          </p:cNvPr>
          <p:cNvSpPr>
            <a:spLocks noChangeShapeType="1"/>
          </p:cNvSpPr>
          <p:nvPr/>
        </p:nvSpPr>
        <p:spPr bwMode="auto">
          <a:xfrm>
            <a:off x="2133600" y="1143000"/>
            <a:ext cx="8382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1" name="Text Box 6">
            <a:extLst>
              <a:ext uri="{FF2B5EF4-FFF2-40B4-BE49-F238E27FC236}">
                <a16:creationId xmlns:a16="http://schemas.microsoft.com/office/drawing/2014/main" id="{C16FFCB2-7692-48C0-BCA9-8A058C1C2984}"/>
              </a:ext>
            </a:extLst>
          </p:cNvPr>
          <p:cNvSpPr txBox="1">
            <a:spLocks noChangeArrowheads="1"/>
          </p:cNvSpPr>
          <p:nvPr/>
        </p:nvSpPr>
        <p:spPr bwMode="auto">
          <a:xfrm>
            <a:off x="2286000" y="5319714"/>
            <a:ext cx="7848600" cy="1015663"/>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latin typeface="Courier-Bold" charset="0"/>
              </a:rPr>
              <a:t>所有过程在时间</a:t>
            </a:r>
            <a:r>
              <a:rPr lang="en-US" altLang="zh-CN" sz="2400" b="1">
                <a:latin typeface="Courier-Bold" charset="0"/>
              </a:rPr>
              <a:t>0</a:t>
            </a:r>
            <a:r>
              <a:rPr lang="zh-CN" altLang="en-US" sz="2400" b="1">
                <a:latin typeface="Courier-Bold" charset="0"/>
              </a:rPr>
              <a:t>执行一次</a:t>
            </a:r>
          </a:p>
          <a:p>
            <a:pPr eaLnBrk="1" hangingPunct="1">
              <a:spcBef>
                <a:spcPct val="50000"/>
              </a:spcBef>
              <a:buFontTx/>
              <a:buNone/>
            </a:pPr>
            <a:r>
              <a:rPr lang="zh-CN" altLang="en-US" sz="2400" b="1">
                <a:latin typeface="Courier-Bold" charset="0"/>
              </a:rPr>
              <a:t>过程之间是并行执行的</a:t>
            </a:r>
          </a:p>
        </p:txBody>
      </p:sp>
      <p:graphicFrame>
        <p:nvGraphicFramePr>
          <p:cNvPr id="24582" name="Object 9">
            <a:extLst>
              <a:ext uri="{FF2B5EF4-FFF2-40B4-BE49-F238E27FC236}">
                <a16:creationId xmlns:a16="http://schemas.microsoft.com/office/drawing/2014/main" id="{972D2ED5-1AD8-42CC-921E-F5175C4BC9A2}"/>
              </a:ext>
            </a:extLst>
          </p:cNvPr>
          <p:cNvGraphicFramePr>
            <a:graphicFrameLocks noChangeAspect="1"/>
          </p:cNvGraphicFramePr>
          <p:nvPr/>
        </p:nvGraphicFramePr>
        <p:xfrm>
          <a:off x="2286000" y="2314576"/>
          <a:ext cx="7467600" cy="2867025"/>
        </p:xfrm>
        <a:graphic>
          <a:graphicData uri="http://schemas.openxmlformats.org/presentationml/2006/ole">
            <mc:AlternateContent xmlns:mc="http://schemas.openxmlformats.org/markup-compatibility/2006">
              <mc:Choice xmlns:v="urn:schemas-microsoft-com:vml" Requires="v">
                <p:oleObj spid="_x0000_s2052" name="BMP 图象" r:id="rId3" imgW="4466667" imgH="1714739" progId="Paint.Picture">
                  <p:embed/>
                </p:oleObj>
              </mc:Choice>
              <mc:Fallback>
                <p:oleObj name="BMP 图象" r:id="rId3" imgW="4466667" imgH="1714739" progId="Paint.Picture">
                  <p:embed/>
                  <p:pic>
                    <p:nvPicPr>
                      <p:cNvPr id="24582" name="Object 9">
                        <a:extLst>
                          <a:ext uri="{FF2B5EF4-FFF2-40B4-BE49-F238E27FC236}">
                            <a16:creationId xmlns:a16="http://schemas.microsoft.com/office/drawing/2014/main" id="{972D2ED5-1AD8-42CC-921E-F5175C4BC9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314576"/>
                        <a:ext cx="7467600"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3" name="Text Box 10">
            <a:extLst>
              <a:ext uri="{FF2B5EF4-FFF2-40B4-BE49-F238E27FC236}">
                <a16:creationId xmlns:a16="http://schemas.microsoft.com/office/drawing/2014/main" id="{D3C02E84-910E-4254-91C9-E41BB1A67B64}"/>
              </a:ext>
            </a:extLst>
          </p:cNvPr>
          <p:cNvSpPr txBox="1">
            <a:spLocks noChangeArrowheads="1"/>
          </p:cNvSpPr>
          <p:nvPr/>
        </p:nvSpPr>
        <p:spPr bwMode="auto">
          <a:xfrm>
            <a:off x="2057400" y="1219200"/>
            <a:ext cx="59436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a:solidFill>
                  <a:srgbClr val="996600"/>
                </a:solidFill>
              </a:rPr>
              <a:t> </a:t>
            </a:r>
            <a:r>
              <a:rPr lang="zh-CN" altLang="en-US" sz="2400" b="1"/>
              <a:t>过程语句有两种：</a:t>
            </a:r>
          </a:p>
          <a:p>
            <a:pPr lvl="1" eaLnBrk="1" hangingPunct="1"/>
            <a:r>
              <a:rPr lang="zh-CN" altLang="en-US" sz="2000" b="1" i="1">
                <a:solidFill>
                  <a:srgbClr val="3333FF"/>
                </a:solidFill>
                <a:latin typeface="Arial" panose="020B0604020202020204" pitchFamily="34" charset="0"/>
              </a:rPr>
              <a:t> </a:t>
            </a:r>
            <a:r>
              <a:rPr lang="en-US" altLang="zh-CN" sz="2000" b="1" i="1">
                <a:solidFill>
                  <a:srgbClr val="3333FF"/>
                </a:solidFill>
                <a:latin typeface="Arial" panose="020B0604020202020204" pitchFamily="34" charset="0"/>
              </a:rPr>
              <a:t>initial</a:t>
            </a:r>
            <a:r>
              <a:rPr lang="en-US" altLang="zh-CN" sz="2000" b="1">
                <a:solidFill>
                  <a:srgbClr val="3333FF"/>
                </a:solidFill>
                <a:latin typeface="Arial" panose="020B0604020202020204" pitchFamily="34" charset="0"/>
              </a:rPr>
              <a:t>   </a:t>
            </a:r>
            <a:r>
              <a:rPr lang="zh-CN" altLang="en-US" sz="2000" b="1">
                <a:solidFill>
                  <a:srgbClr val="3333FF"/>
                </a:solidFill>
                <a:latin typeface="Arial" panose="020B0604020202020204" pitchFamily="34" charset="0"/>
              </a:rPr>
              <a:t>：只执行一次</a:t>
            </a:r>
          </a:p>
          <a:p>
            <a:pPr lvl="1" eaLnBrk="1" hangingPunct="1"/>
            <a:r>
              <a:rPr lang="zh-CN" altLang="en-US" sz="2000" b="1" i="1">
                <a:solidFill>
                  <a:srgbClr val="3333FF"/>
                </a:solidFill>
                <a:latin typeface="Arial" panose="020B0604020202020204" pitchFamily="34" charset="0"/>
              </a:rPr>
              <a:t> </a:t>
            </a:r>
            <a:r>
              <a:rPr lang="en-US" altLang="zh-CN" sz="2000" b="1" i="1">
                <a:solidFill>
                  <a:srgbClr val="3333FF"/>
                </a:solidFill>
                <a:latin typeface="Arial" panose="020B0604020202020204" pitchFamily="34" charset="0"/>
              </a:rPr>
              <a:t>always</a:t>
            </a:r>
            <a:r>
              <a:rPr lang="en-US" altLang="zh-CN" sz="2000" b="1">
                <a:solidFill>
                  <a:srgbClr val="3333FF"/>
                </a:solidFill>
                <a:latin typeface="Arial" panose="020B0604020202020204" pitchFamily="34" charset="0"/>
              </a:rPr>
              <a:t> </a:t>
            </a:r>
            <a:r>
              <a:rPr lang="zh-CN" altLang="en-US" sz="2000" b="1">
                <a:solidFill>
                  <a:srgbClr val="3333FF"/>
                </a:solidFill>
                <a:latin typeface="Arial" panose="020B0604020202020204" pitchFamily="34" charset="0"/>
              </a:rPr>
              <a:t>：循环执行</a:t>
            </a:r>
          </a:p>
          <a:p>
            <a:pPr eaLnBrk="1" hangingPunct="1">
              <a:spcBef>
                <a:spcPct val="50000"/>
              </a:spcBef>
              <a:buFontTx/>
              <a:buNone/>
            </a:pPr>
            <a:endParaRPr lang="en-US" altLang="zh-CN" sz="2400" b="1">
              <a:solidFill>
                <a:srgbClr val="3333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14711DD-D7CC-498E-A12C-26F113501D24}"/>
              </a:ext>
            </a:extLst>
          </p:cNvPr>
          <p:cNvSpPr>
            <a:spLocks noGrp="1" noChangeArrowheads="1"/>
          </p:cNvSpPr>
          <p:nvPr>
            <p:ph type="title"/>
          </p:nvPr>
        </p:nvSpPr>
        <p:spPr>
          <a:xfrm>
            <a:off x="2133600" y="76200"/>
            <a:ext cx="7772400" cy="1143000"/>
          </a:xfrm>
          <a:extLst>
            <a:ext uri="{909E8E84-426E-40DD-AFC4-6F175D3DCCD1}">
              <a14:hiddenFill xmlns:a14="http://schemas.microsoft.com/office/drawing/2010/main">
                <a:solidFill>
                  <a:srgbClr val="FF7C80"/>
                </a:solidFill>
              </a14:hiddenFill>
            </a:ext>
          </a:extLst>
        </p:spPr>
        <p:txBody>
          <a:bodyPr/>
          <a:lstStyle/>
          <a:p>
            <a:pPr algn="l" eaLnBrk="1" hangingPunct="1"/>
            <a:r>
              <a:rPr lang="en-US" altLang="zh-CN" sz="3200" b="1">
                <a:solidFill>
                  <a:srgbClr val="FF0000"/>
                </a:solidFill>
              </a:rPr>
              <a:t>Test Fixture —</a:t>
            </a:r>
            <a:r>
              <a:rPr lang="zh-CN" altLang="en-US" sz="2800">
                <a:solidFill>
                  <a:srgbClr val="CC3300"/>
                </a:solidFill>
              </a:rPr>
              <a:t>过程</a:t>
            </a:r>
            <a:r>
              <a:rPr lang="en-US" altLang="zh-CN" sz="2800">
                <a:solidFill>
                  <a:srgbClr val="CC3300"/>
                </a:solidFill>
              </a:rPr>
              <a:t>(procedural block)</a:t>
            </a:r>
          </a:p>
        </p:txBody>
      </p:sp>
      <p:sp>
        <p:nvSpPr>
          <p:cNvPr id="25603" name="Line 3">
            <a:extLst>
              <a:ext uri="{FF2B5EF4-FFF2-40B4-BE49-F238E27FC236}">
                <a16:creationId xmlns:a16="http://schemas.microsoft.com/office/drawing/2014/main" id="{C280E773-F246-469C-AFAC-1E13D6ECBE13}"/>
              </a:ext>
            </a:extLst>
          </p:cNvPr>
          <p:cNvSpPr>
            <a:spLocks noChangeShapeType="1"/>
          </p:cNvSpPr>
          <p:nvPr/>
        </p:nvSpPr>
        <p:spPr bwMode="auto">
          <a:xfrm>
            <a:off x="2057400" y="1143000"/>
            <a:ext cx="8382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04" name="Line 4">
            <a:extLst>
              <a:ext uri="{FF2B5EF4-FFF2-40B4-BE49-F238E27FC236}">
                <a16:creationId xmlns:a16="http://schemas.microsoft.com/office/drawing/2014/main" id="{B2AF883B-0EB3-4D47-B24B-932856EB5DC0}"/>
              </a:ext>
            </a:extLst>
          </p:cNvPr>
          <p:cNvSpPr>
            <a:spLocks noChangeShapeType="1"/>
          </p:cNvSpPr>
          <p:nvPr/>
        </p:nvSpPr>
        <p:spPr bwMode="auto">
          <a:xfrm>
            <a:off x="2133600" y="1143000"/>
            <a:ext cx="8382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05" name="Rectangle 8">
            <a:extLst>
              <a:ext uri="{FF2B5EF4-FFF2-40B4-BE49-F238E27FC236}">
                <a16:creationId xmlns:a16="http://schemas.microsoft.com/office/drawing/2014/main" id="{8A03DA40-8698-45A4-91D4-D9A2B127817D}"/>
              </a:ext>
            </a:extLst>
          </p:cNvPr>
          <p:cNvSpPr>
            <a:spLocks noGrp="1" noChangeArrowheads="1"/>
          </p:cNvSpPr>
          <p:nvPr>
            <p:ph type="body" idx="1"/>
          </p:nvPr>
        </p:nvSpPr>
        <p:spPr>
          <a:xfrm>
            <a:off x="2209800" y="1295400"/>
            <a:ext cx="7924800" cy="4191000"/>
          </a:xfrm>
          <a:noFill/>
        </p:spPr>
        <p:txBody>
          <a:bodyPr/>
          <a:lstStyle/>
          <a:p>
            <a:pPr marL="533400" indent="-533400">
              <a:lnSpc>
                <a:spcPct val="125000"/>
              </a:lnSpc>
              <a:spcBef>
                <a:spcPct val="50000"/>
              </a:spcBef>
            </a:pPr>
            <a:r>
              <a:rPr lang="zh-CN" altLang="en-US" sz="2400" b="1">
                <a:solidFill>
                  <a:schemeClr val="accent2"/>
                </a:solidFill>
              </a:rPr>
              <a:t>通常采用过程语句进行行为级描述。</a:t>
            </a:r>
            <a:r>
              <a:rPr lang="en-US" altLang="zh-CN" sz="2400" b="1">
                <a:solidFill>
                  <a:schemeClr val="accent2"/>
                </a:solidFill>
              </a:rPr>
              <a:t>test fixture</a:t>
            </a:r>
            <a:r>
              <a:rPr lang="zh-CN" altLang="en-US" sz="2400" b="1">
                <a:solidFill>
                  <a:schemeClr val="accent2"/>
                </a:solidFill>
              </a:rPr>
              <a:t>的激励信号在一个过程语句中描述。</a:t>
            </a:r>
            <a:endParaRPr lang="zh-CN" altLang="en-US" sz="2400" b="1">
              <a:solidFill>
                <a:srgbClr val="0000FF"/>
              </a:solidFill>
              <a:latin typeface="Arial" panose="020B0604020202020204" pitchFamily="34" charset="0"/>
            </a:endParaRPr>
          </a:p>
          <a:p>
            <a:pPr marL="533400" indent="-533400">
              <a:lnSpc>
                <a:spcPct val="125000"/>
              </a:lnSpc>
              <a:spcBef>
                <a:spcPct val="50000"/>
              </a:spcBef>
            </a:pPr>
            <a:r>
              <a:rPr lang="zh-CN" altLang="en-US" sz="2400" b="1">
                <a:solidFill>
                  <a:srgbClr val="3333CC"/>
                </a:solidFill>
                <a:latin typeface="Arial" panose="020B0604020202020204" pitchFamily="34" charset="0"/>
              </a:rPr>
              <a:t>过程语句的活动与执行是有差别的</a:t>
            </a:r>
          </a:p>
          <a:p>
            <a:pPr marL="914400" lvl="1" indent="-457200">
              <a:lnSpc>
                <a:spcPct val="125000"/>
              </a:lnSpc>
              <a:spcBef>
                <a:spcPct val="50000"/>
              </a:spcBef>
            </a:pPr>
            <a:r>
              <a:rPr lang="zh-CN" altLang="en-US" sz="2000" b="1">
                <a:solidFill>
                  <a:srgbClr val="3333CC"/>
                </a:solidFill>
                <a:latin typeface="Arial" panose="020B0604020202020204" pitchFamily="34" charset="0"/>
              </a:rPr>
              <a:t>所有过程在时间</a:t>
            </a:r>
            <a:r>
              <a:rPr lang="en-US" altLang="zh-CN" sz="2000" b="1">
                <a:solidFill>
                  <a:srgbClr val="3333CC"/>
                </a:solidFill>
                <a:latin typeface="Arial" panose="020B0604020202020204" pitchFamily="34" charset="0"/>
              </a:rPr>
              <a:t>0</a:t>
            </a:r>
            <a:r>
              <a:rPr lang="zh-CN" altLang="en-US" sz="2000" b="1">
                <a:solidFill>
                  <a:srgbClr val="3333CC"/>
                </a:solidFill>
                <a:latin typeface="Arial" panose="020B0604020202020204" pitchFamily="34" charset="0"/>
              </a:rPr>
              <a:t>处于活动状态，并根据用户定义的条件等待执行；</a:t>
            </a:r>
          </a:p>
          <a:p>
            <a:pPr marL="914400" lvl="1" indent="-457200">
              <a:lnSpc>
                <a:spcPct val="125000"/>
              </a:lnSpc>
              <a:spcBef>
                <a:spcPct val="50000"/>
              </a:spcBef>
            </a:pPr>
            <a:r>
              <a:rPr lang="zh-CN" altLang="en-US" sz="2000" b="1">
                <a:solidFill>
                  <a:srgbClr val="3333CC"/>
                </a:solidFill>
                <a:latin typeface="Arial" panose="020B0604020202020204" pitchFamily="34" charset="0"/>
              </a:rPr>
              <a:t>所有过程并行执行，以描述硬件内在的并行性；</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F23869E-DAAF-4AC4-AE37-CE01E75E8276}"/>
              </a:ext>
            </a:extLst>
          </p:cNvPr>
          <p:cNvSpPr>
            <a:spLocks noGrp="1" noChangeArrowheads="1"/>
          </p:cNvSpPr>
          <p:nvPr>
            <p:ph type="title"/>
          </p:nvPr>
        </p:nvSpPr>
        <p:spPr>
          <a:xfrm>
            <a:off x="2133600" y="76200"/>
            <a:ext cx="7772400" cy="1143000"/>
          </a:xfrm>
          <a:extLst>
            <a:ext uri="{909E8E84-426E-40DD-AFC4-6F175D3DCCD1}">
              <a14:hiddenFill xmlns:a14="http://schemas.microsoft.com/office/drawing/2010/main">
                <a:solidFill>
                  <a:srgbClr val="FF7C80"/>
                </a:solidFill>
              </a14:hiddenFill>
            </a:ext>
          </a:extLst>
        </p:spPr>
        <p:txBody>
          <a:bodyPr/>
          <a:lstStyle/>
          <a:p>
            <a:pPr algn="l" eaLnBrk="1" hangingPunct="1"/>
            <a:r>
              <a:rPr lang="en-US" altLang="zh-CN" sz="3200" b="1">
                <a:solidFill>
                  <a:srgbClr val="FF7C80"/>
                </a:solidFill>
              </a:rPr>
              <a:t>Test fixture  </a:t>
            </a:r>
            <a:r>
              <a:rPr lang="zh-CN" altLang="en-US" sz="2800">
                <a:solidFill>
                  <a:srgbClr val="CC3300"/>
                </a:solidFill>
              </a:rPr>
              <a:t>激励描述</a:t>
            </a:r>
          </a:p>
        </p:txBody>
      </p:sp>
      <p:sp>
        <p:nvSpPr>
          <p:cNvPr id="26627" name="Line 3">
            <a:extLst>
              <a:ext uri="{FF2B5EF4-FFF2-40B4-BE49-F238E27FC236}">
                <a16:creationId xmlns:a16="http://schemas.microsoft.com/office/drawing/2014/main" id="{3986E870-3348-4726-B765-57ABABDE8199}"/>
              </a:ext>
            </a:extLst>
          </p:cNvPr>
          <p:cNvSpPr>
            <a:spLocks noChangeShapeType="1"/>
          </p:cNvSpPr>
          <p:nvPr/>
        </p:nvSpPr>
        <p:spPr bwMode="auto">
          <a:xfrm>
            <a:off x="2057400" y="1143000"/>
            <a:ext cx="8382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28" name="Line 4">
            <a:extLst>
              <a:ext uri="{FF2B5EF4-FFF2-40B4-BE49-F238E27FC236}">
                <a16:creationId xmlns:a16="http://schemas.microsoft.com/office/drawing/2014/main" id="{2080DFF5-BD66-45A1-B078-A8C4BCE7C11E}"/>
              </a:ext>
            </a:extLst>
          </p:cNvPr>
          <p:cNvSpPr>
            <a:spLocks noChangeShapeType="1"/>
          </p:cNvSpPr>
          <p:nvPr/>
        </p:nvSpPr>
        <p:spPr bwMode="auto">
          <a:xfrm>
            <a:off x="2133600" y="1143000"/>
            <a:ext cx="8382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29" name="Text Box 8">
            <a:extLst>
              <a:ext uri="{FF2B5EF4-FFF2-40B4-BE49-F238E27FC236}">
                <a16:creationId xmlns:a16="http://schemas.microsoft.com/office/drawing/2014/main" id="{578523DF-EBEB-409A-AFB4-27E9FE030E39}"/>
              </a:ext>
            </a:extLst>
          </p:cNvPr>
          <p:cNvSpPr txBox="1">
            <a:spLocks noChangeArrowheads="1"/>
          </p:cNvSpPr>
          <p:nvPr/>
        </p:nvSpPr>
        <p:spPr bwMode="auto">
          <a:xfrm>
            <a:off x="2057400" y="1143000"/>
            <a:ext cx="3733800" cy="5632450"/>
          </a:xfrm>
          <a:prstGeom prst="rect">
            <a:avLst/>
          </a:prstGeom>
          <a:noFill/>
          <a:ln w="9525">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1800" b="1">
                <a:latin typeface="Courier-Bold" charset="0"/>
              </a:rPr>
              <a:t>module testfixture;</a:t>
            </a:r>
          </a:p>
          <a:p>
            <a:pPr eaLnBrk="1" hangingPunct="1">
              <a:spcBef>
                <a:spcPct val="0"/>
              </a:spcBef>
              <a:buFontTx/>
              <a:buNone/>
            </a:pPr>
            <a:r>
              <a:rPr lang="en-US" altLang="zh-CN" sz="1800" b="1">
                <a:latin typeface="Courier-Bold" charset="0"/>
              </a:rPr>
              <a:t> // Data type declaration</a:t>
            </a:r>
          </a:p>
          <a:p>
            <a:pPr eaLnBrk="1" hangingPunct="1">
              <a:spcBef>
                <a:spcPct val="0"/>
              </a:spcBef>
              <a:buFontTx/>
              <a:buNone/>
            </a:pPr>
            <a:r>
              <a:rPr lang="en-US" altLang="zh-CN" sz="1800" b="1">
                <a:latin typeface="Courier-Bold" charset="0"/>
              </a:rPr>
              <a:t>    reg a, b, sel;</a:t>
            </a:r>
          </a:p>
          <a:p>
            <a:pPr eaLnBrk="1" hangingPunct="1">
              <a:spcBef>
                <a:spcPct val="0"/>
              </a:spcBef>
              <a:buFontTx/>
              <a:buNone/>
            </a:pPr>
            <a:r>
              <a:rPr lang="en-US" altLang="zh-CN" sz="1800" b="1">
                <a:latin typeface="Courier-Bold" charset="0"/>
              </a:rPr>
              <a:t>    wire out;</a:t>
            </a:r>
          </a:p>
          <a:p>
            <a:pPr eaLnBrk="1" hangingPunct="1">
              <a:spcBef>
                <a:spcPct val="0"/>
              </a:spcBef>
              <a:buFontTx/>
              <a:buNone/>
            </a:pPr>
            <a:r>
              <a:rPr lang="en-US" altLang="zh-CN" sz="1800" b="1">
                <a:latin typeface="Courier-Bold" charset="0"/>
              </a:rPr>
              <a:t> // MUX instance</a:t>
            </a:r>
          </a:p>
          <a:p>
            <a:pPr eaLnBrk="1" hangingPunct="1">
              <a:spcBef>
                <a:spcPct val="0"/>
              </a:spcBef>
              <a:buFontTx/>
              <a:buNone/>
            </a:pPr>
            <a:r>
              <a:rPr lang="en-US" altLang="zh-CN" sz="1800" b="1">
                <a:latin typeface="Courier-Bold" charset="0"/>
              </a:rPr>
              <a:t>    MUX2_1 mux (out, a, b, sel);</a:t>
            </a:r>
          </a:p>
          <a:p>
            <a:pPr eaLnBrk="1" hangingPunct="1">
              <a:spcBef>
                <a:spcPct val="0"/>
              </a:spcBef>
              <a:buFontTx/>
              <a:buNone/>
            </a:pPr>
            <a:r>
              <a:rPr lang="en-US" altLang="zh-CN" sz="1800" b="1">
                <a:latin typeface="Courier-Bold" charset="0"/>
              </a:rPr>
              <a:t> // Apply stimulus</a:t>
            </a:r>
          </a:p>
          <a:p>
            <a:pPr eaLnBrk="1" hangingPunct="1">
              <a:spcBef>
                <a:spcPct val="0"/>
              </a:spcBef>
              <a:buFontTx/>
              <a:buNone/>
            </a:pPr>
            <a:r>
              <a:rPr lang="en-US" altLang="zh-CN" sz="1800" b="1">
                <a:solidFill>
                  <a:srgbClr val="3333CC"/>
                </a:solidFill>
                <a:latin typeface="Courier-Bold" charset="0"/>
              </a:rPr>
              <a:t>    initial</a:t>
            </a:r>
          </a:p>
          <a:p>
            <a:pPr eaLnBrk="1" hangingPunct="1">
              <a:spcBef>
                <a:spcPct val="0"/>
              </a:spcBef>
              <a:buFontTx/>
              <a:buNone/>
            </a:pPr>
            <a:r>
              <a:rPr lang="en-US" altLang="zh-CN" sz="1800" b="1">
                <a:solidFill>
                  <a:srgbClr val="3333CC"/>
                </a:solidFill>
                <a:latin typeface="Courier-Bold" charset="0"/>
              </a:rPr>
              <a:t>    begin</a:t>
            </a:r>
          </a:p>
          <a:p>
            <a:pPr eaLnBrk="1" hangingPunct="1">
              <a:spcBef>
                <a:spcPct val="0"/>
              </a:spcBef>
              <a:buFontTx/>
              <a:buNone/>
            </a:pPr>
            <a:r>
              <a:rPr lang="en-US" altLang="zh-CN" sz="1800" b="1">
                <a:solidFill>
                  <a:srgbClr val="3333CC"/>
                </a:solidFill>
                <a:latin typeface="Courier-Bold" charset="0"/>
              </a:rPr>
              <a:t>               a = 0; b = 1; sel = 0;</a:t>
            </a:r>
          </a:p>
          <a:p>
            <a:pPr eaLnBrk="1" hangingPunct="1">
              <a:spcBef>
                <a:spcPct val="0"/>
              </a:spcBef>
              <a:buFontTx/>
              <a:buNone/>
            </a:pPr>
            <a:r>
              <a:rPr lang="en-US" altLang="zh-CN" sz="1800" b="1">
                <a:solidFill>
                  <a:srgbClr val="3333CC"/>
                </a:solidFill>
                <a:latin typeface="Courier-Bold" charset="0"/>
              </a:rPr>
              <a:t>          #5 b = 0;</a:t>
            </a:r>
          </a:p>
          <a:p>
            <a:pPr eaLnBrk="1" hangingPunct="1">
              <a:spcBef>
                <a:spcPct val="0"/>
              </a:spcBef>
              <a:buFontTx/>
              <a:buNone/>
            </a:pPr>
            <a:r>
              <a:rPr lang="en-US" altLang="zh-CN" sz="1800" b="1">
                <a:solidFill>
                  <a:srgbClr val="3333CC"/>
                </a:solidFill>
                <a:latin typeface="Courier-Bold" charset="0"/>
              </a:rPr>
              <a:t>          #5 b = 1; sel = 1;</a:t>
            </a:r>
          </a:p>
          <a:p>
            <a:pPr eaLnBrk="1" hangingPunct="1">
              <a:spcBef>
                <a:spcPct val="0"/>
              </a:spcBef>
              <a:buFontTx/>
              <a:buNone/>
            </a:pPr>
            <a:r>
              <a:rPr lang="en-US" altLang="zh-CN" sz="1800" b="1">
                <a:solidFill>
                  <a:srgbClr val="3333CC"/>
                </a:solidFill>
                <a:latin typeface="Courier-Bold" charset="0"/>
              </a:rPr>
              <a:t>          #5 a = 1;</a:t>
            </a:r>
          </a:p>
          <a:p>
            <a:pPr eaLnBrk="1" hangingPunct="1">
              <a:spcBef>
                <a:spcPct val="0"/>
              </a:spcBef>
              <a:buFontTx/>
              <a:buNone/>
            </a:pPr>
            <a:r>
              <a:rPr lang="en-US" altLang="zh-CN" sz="1800" b="1">
                <a:solidFill>
                  <a:srgbClr val="3333CC"/>
                </a:solidFill>
                <a:latin typeface="Courier-Bold" charset="0"/>
              </a:rPr>
              <a:t>          #5 $finish;</a:t>
            </a:r>
          </a:p>
          <a:p>
            <a:pPr eaLnBrk="1" hangingPunct="1">
              <a:spcBef>
                <a:spcPct val="0"/>
              </a:spcBef>
              <a:buFontTx/>
              <a:buNone/>
            </a:pPr>
            <a:r>
              <a:rPr lang="en-US" altLang="zh-CN" sz="1800" b="1">
                <a:solidFill>
                  <a:srgbClr val="3333CC"/>
                </a:solidFill>
                <a:latin typeface="Courier-Bold" charset="0"/>
              </a:rPr>
              <a:t>      end</a:t>
            </a:r>
          </a:p>
          <a:p>
            <a:pPr eaLnBrk="1" hangingPunct="1">
              <a:spcBef>
                <a:spcPct val="0"/>
              </a:spcBef>
              <a:buFontTx/>
              <a:buNone/>
            </a:pPr>
            <a:r>
              <a:rPr lang="en-US" altLang="zh-CN" sz="1800" b="1">
                <a:latin typeface="Courier-Bold" charset="0"/>
              </a:rPr>
              <a:t> // Display results</a:t>
            </a:r>
          </a:p>
          <a:p>
            <a:pPr eaLnBrk="1" hangingPunct="1">
              <a:spcBef>
                <a:spcPct val="0"/>
              </a:spcBef>
              <a:buFontTx/>
              <a:buNone/>
            </a:pPr>
            <a:r>
              <a:rPr lang="en-US" altLang="zh-CN" sz="1800" b="1">
                <a:latin typeface="Courier-Bold" charset="0"/>
              </a:rPr>
              <a:t>endmodule</a:t>
            </a:r>
          </a:p>
        </p:txBody>
      </p:sp>
      <p:sp>
        <p:nvSpPr>
          <p:cNvPr id="85001" name="Text Box 9">
            <a:extLst>
              <a:ext uri="{FF2B5EF4-FFF2-40B4-BE49-F238E27FC236}">
                <a16:creationId xmlns:a16="http://schemas.microsoft.com/office/drawing/2014/main" id="{F32FD51A-763D-4AC2-A3C7-0BD5E8BC154C}"/>
              </a:ext>
            </a:extLst>
          </p:cNvPr>
          <p:cNvSpPr txBox="1">
            <a:spLocks noChangeArrowheads="1"/>
          </p:cNvSpPr>
          <p:nvPr/>
        </p:nvSpPr>
        <p:spPr bwMode="auto">
          <a:xfrm>
            <a:off x="6477000" y="1509714"/>
            <a:ext cx="2819400" cy="2092881"/>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buFontTx/>
              <a:buNone/>
            </a:pPr>
            <a:r>
              <a:rPr lang="en-US" altLang="zh-CN" sz="2000" b="1">
                <a:latin typeface="Arial" panose="020B0604020202020204" pitchFamily="34" charset="0"/>
              </a:rPr>
              <a:t>Time       Values</a:t>
            </a:r>
          </a:p>
          <a:p>
            <a:pPr eaLnBrk="1" hangingPunct="1">
              <a:spcBef>
                <a:spcPct val="10000"/>
              </a:spcBef>
              <a:buFontTx/>
              <a:buNone/>
            </a:pPr>
            <a:r>
              <a:rPr lang="en-US" altLang="zh-CN" sz="2000" b="1">
                <a:latin typeface="Arial" panose="020B0604020202020204" pitchFamily="34" charset="0"/>
              </a:rPr>
              <a:t>  	    a   b   sel</a:t>
            </a:r>
          </a:p>
          <a:p>
            <a:pPr eaLnBrk="1" hangingPunct="1">
              <a:spcBef>
                <a:spcPct val="10000"/>
              </a:spcBef>
              <a:buFontTx/>
              <a:buNone/>
            </a:pPr>
            <a:r>
              <a:rPr lang="en-US" altLang="zh-CN" sz="2000" b="1">
                <a:latin typeface="Arial" panose="020B0604020202020204" pitchFamily="34" charset="0"/>
              </a:rPr>
              <a:t>0 	    0   1   0</a:t>
            </a:r>
          </a:p>
          <a:p>
            <a:pPr eaLnBrk="1" hangingPunct="1">
              <a:spcBef>
                <a:spcPct val="10000"/>
              </a:spcBef>
              <a:buFontTx/>
              <a:buNone/>
            </a:pPr>
            <a:r>
              <a:rPr lang="en-US" altLang="zh-CN" sz="2000" b="1">
                <a:latin typeface="Arial" panose="020B0604020202020204" pitchFamily="34" charset="0"/>
              </a:rPr>
              <a:t>5               0   0   0</a:t>
            </a:r>
          </a:p>
          <a:p>
            <a:pPr eaLnBrk="1" hangingPunct="1">
              <a:spcBef>
                <a:spcPct val="10000"/>
              </a:spcBef>
              <a:buFontTx/>
              <a:buNone/>
            </a:pPr>
            <a:r>
              <a:rPr lang="en-US" altLang="zh-CN" sz="2000" b="1">
                <a:latin typeface="Arial" panose="020B0604020202020204" pitchFamily="34" charset="0"/>
              </a:rPr>
              <a:t>10             0   1   1</a:t>
            </a:r>
          </a:p>
          <a:p>
            <a:pPr eaLnBrk="1" hangingPunct="1">
              <a:spcBef>
                <a:spcPct val="10000"/>
              </a:spcBef>
              <a:buFontTx/>
              <a:buNone/>
            </a:pPr>
            <a:r>
              <a:rPr lang="en-US" altLang="zh-CN" sz="2000" b="1">
                <a:latin typeface="Arial" panose="020B0604020202020204" pitchFamily="34" charset="0"/>
              </a:rPr>
              <a:t>15             1   1   1</a:t>
            </a:r>
            <a:endParaRPr lang="en-US" altLang="zh-CN" sz="2000" b="1"/>
          </a:p>
        </p:txBody>
      </p:sp>
      <p:sp>
        <p:nvSpPr>
          <p:cNvPr id="85002" name="Rectangle 10">
            <a:extLst>
              <a:ext uri="{FF2B5EF4-FFF2-40B4-BE49-F238E27FC236}">
                <a16:creationId xmlns:a16="http://schemas.microsoft.com/office/drawing/2014/main" id="{100178E9-A7EB-4F68-BFCA-226C331CB55B}"/>
              </a:ext>
            </a:extLst>
          </p:cNvPr>
          <p:cNvSpPr>
            <a:spLocks noGrp="1" noChangeArrowheads="1"/>
          </p:cNvSpPr>
          <p:nvPr>
            <p:ph type="body" idx="1"/>
          </p:nvPr>
        </p:nvSpPr>
        <p:spPr>
          <a:xfrm>
            <a:off x="5334000" y="4652963"/>
            <a:ext cx="5334000" cy="1981200"/>
          </a:xfrm>
          <a:solidFill>
            <a:srgbClr val="99FFCC"/>
          </a:solidFill>
        </p:spPr>
        <p:txBody>
          <a:bodyPr/>
          <a:lstStyle/>
          <a:p>
            <a:pPr marL="533400" indent="-533400">
              <a:spcBef>
                <a:spcPct val="50000"/>
              </a:spcBef>
            </a:pPr>
            <a:r>
              <a:rPr lang="zh-CN" altLang="en-US" sz="2000" b="1">
                <a:latin typeface="宋体" panose="02010600030101010101" pitchFamily="2" charset="-122"/>
              </a:rPr>
              <a:t>例子中，</a:t>
            </a:r>
            <a:r>
              <a:rPr lang="en-US" altLang="zh-CN" sz="2000" b="1">
                <a:latin typeface="宋体" panose="02010600030101010101" pitchFamily="2" charset="-122"/>
              </a:rPr>
              <a:t>a, b, sel</a:t>
            </a:r>
            <a:r>
              <a:rPr lang="zh-CN" altLang="en-US" sz="2000" b="1">
                <a:latin typeface="宋体" panose="02010600030101010101" pitchFamily="2" charset="-122"/>
              </a:rPr>
              <a:t>说明为</a:t>
            </a:r>
            <a:r>
              <a:rPr lang="en-US" altLang="zh-CN" sz="2000" b="1">
                <a:latin typeface="宋体" panose="02010600030101010101" pitchFamily="2" charset="-122"/>
              </a:rPr>
              <a:t>reg</a:t>
            </a:r>
            <a:r>
              <a:rPr lang="zh-CN" altLang="en-US" sz="2000" b="1">
                <a:latin typeface="宋体" panose="02010600030101010101" pitchFamily="2" charset="-122"/>
              </a:rPr>
              <a:t>类数据。</a:t>
            </a:r>
            <a:r>
              <a:rPr lang="en-US" altLang="zh-CN" sz="2000" b="1">
                <a:latin typeface="宋体" panose="02010600030101010101" pitchFamily="2" charset="-122"/>
              </a:rPr>
              <a:t>reg</a:t>
            </a:r>
            <a:r>
              <a:rPr lang="zh-CN" altLang="en-US" sz="2000" b="1">
                <a:latin typeface="宋体" panose="02010600030101010101" pitchFamily="2" charset="-122"/>
              </a:rPr>
              <a:t>类数据是寄存器类数据信号，在重新赋值前一直保持当前数据。</a:t>
            </a:r>
          </a:p>
          <a:p>
            <a:pPr marL="533400" indent="-533400">
              <a:spcBef>
                <a:spcPct val="50000"/>
              </a:spcBef>
            </a:pPr>
            <a:r>
              <a:rPr lang="en-US" altLang="zh-CN" sz="2000" b="1">
                <a:latin typeface="宋体" panose="02010600030101010101" pitchFamily="2" charset="-122"/>
              </a:rPr>
              <a:t>#5 </a:t>
            </a:r>
            <a:r>
              <a:rPr lang="zh-CN" altLang="en-US" sz="2000" b="1">
                <a:latin typeface="宋体" panose="02010600030101010101" pitchFamily="2" charset="-122"/>
              </a:rPr>
              <a:t>用于指示等待</a:t>
            </a:r>
            <a:r>
              <a:rPr lang="en-US" altLang="zh-CN" sz="2000" b="1">
                <a:latin typeface="宋体" panose="02010600030101010101" pitchFamily="2" charset="-122"/>
              </a:rPr>
              <a:t>5</a:t>
            </a:r>
            <a:r>
              <a:rPr lang="zh-CN" altLang="en-US" sz="2000" b="1">
                <a:latin typeface="宋体" panose="02010600030101010101" pitchFamily="2" charset="-122"/>
              </a:rPr>
              <a:t>个时间单位。</a:t>
            </a:r>
          </a:p>
          <a:p>
            <a:pPr marL="533400" indent="-533400">
              <a:spcBef>
                <a:spcPct val="50000"/>
              </a:spcBef>
            </a:pPr>
            <a:r>
              <a:rPr lang="en-US" altLang="zh-CN" sz="2000" b="1">
                <a:latin typeface="宋体" panose="02010600030101010101" pitchFamily="2" charset="-122"/>
              </a:rPr>
              <a:t>$</a:t>
            </a:r>
            <a:r>
              <a:rPr lang="en-US" altLang="zh-CN" sz="2000" b="1" i="1">
                <a:latin typeface="宋体" panose="02010600030101010101" pitchFamily="2" charset="-122"/>
              </a:rPr>
              <a:t>finish</a:t>
            </a:r>
            <a:r>
              <a:rPr lang="zh-CN" altLang="en-US" sz="2000" b="1">
                <a:latin typeface="宋体" panose="02010600030101010101" pitchFamily="2" charset="-122"/>
              </a:rPr>
              <a:t>是结束仿真的系统任务。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5001"/>
                                        </p:tgtEl>
                                        <p:attrNameLst>
                                          <p:attrName>style.visibility</p:attrName>
                                        </p:attrNameLst>
                                      </p:cBhvr>
                                      <p:to>
                                        <p:strVal val="visible"/>
                                      </p:to>
                                    </p:set>
                                    <p:animEffect transition="in" filter="barn(outHorizontal)">
                                      <p:cBhvr>
                                        <p:cTn id="7" dur="500"/>
                                        <p:tgtEl>
                                          <p:spTgt spid="850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5002"/>
                                        </p:tgtEl>
                                        <p:attrNameLst>
                                          <p:attrName>style.visibility</p:attrName>
                                        </p:attrNameLst>
                                      </p:cBhvr>
                                      <p:to>
                                        <p:strVal val="visible"/>
                                      </p:to>
                                    </p:set>
                                    <p:anim calcmode="lin" valueType="num">
                                      <p:cBhvr additive="base">
                                        <p:cTn id="12" dur="500" fill="hold"/>
                                        <p:tgtEl>
                                          <p:spTgt spid="85002"/>
                                        </p:tgtEl>
                                        <p:attrNameLst>
                                          <p:attrName>ppt_x</p:attrName>
                                        </p:attrNameLst>
                                      </p:cBhvr>
                                      <p:tavLst>
                                        <p:tav tm="0">
                                          <p:val>
                                            <p:strVal val="#ppt_x"/>
                                          </p:val>
                                        </p:tav>
                                        <p:tav tm="100000">
                                          <p:val>
                                            <p:strVal val="#ppt_x"/>
                                          </p:val>
                                        </p:tav>
                                      </p:tavLst>
                                    </p:anim>
                                    <p:anim calcmode="lin" valueType="num">
                                      <p:cBhvr additive="base">
                                        <p:cTn id="13" dur="500" fill="hold"/>
                                        <p:tgtEl>
                                          <p:spTgt spid="850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1" grpId="0" animBg="1" autoUpdateAnimBg="0"/>
      <p:bldP spid="85002"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329ACE3-C823-4881-8295-7060D4A93DC5}"/>
              </a:ext>
            </a:extLst>
          </p:cNvPr>
          <p:cNvPicPr>
            <a:picLocks noChangeAspect="1"/>
          </p:cNvPicPr>
          <p:nvPr/>
        </p:nvPicPr>
        <p:blipFill>
          <a:blip r:embed="rId2"/>
          <a:stretch>
            <a:fillRect/>
          </a:stretch>
        </p:blipFill>
        <p:spPr>
          <a:xfrm>
            <a:off x="1631504" y="1772817"/>
            <a:ext cx="8465386" cy="3072687"/>
          </a:xfrm>
          <a:prstGeom prst="rect">
            <a:avLst/>
          </a:prstGeom>
        </p:spPr>
      </p:pic>
      <p:sp>
        <p:nvSpPr>
          <p:cNvPr id="6" name="文本框 5">
            <a:extLst>
              <a:ext uri="{FF2B5EF4-FFF2-40B4-BE49-F238E27FC236}">
                <a16:creationId xmlns:a16="http://schemas.microsoft.com/office/drawing/2014/main" id="{9F1D35B8-904D-4876-9571-A4445528A060}"/>
              </a:ext>
            </a:extLst>
          </p:cNvPr>
          <p:cNvSpPr txBox="1"/>
          <p:nvPr/>
        </p:nvSpPr>
        <p:spPr>
          <a:xfrm>
            <a:off x="2011769" y="4845503"/>
            <a:ext cx="7704856" cy="1938992"/>
          </a:xfrm>
          <a:prstGeom prst="rect">
            <a:avLst/>
          </a:prstGeom>
          <a:noFill/>
        </p:spPr>
        <p:txBody>
          <a:bodyPr wrap="square">
            <a:spAutoFit/>
          </a:bodyPr>
          <a:lstStyle/>
          <a:p>
            <a:r>
              <a:rPr lang="zh-CN" altLang="en-US" sz="2000" dirty="0">
                <a:latin typeface="+mj-lt"/>
                <a:ea typeface="黑体" panose="02010609060101010101" pitchFamily="49" charset="-122"/>
              </a:rPr>
              <a:t>系统由三个模块组成，分频器、</a:t>
            </a:r>
            <a:r>
              <a:rPr lang="en-US" altLang="zh-CN" sz="2000" dirty="0">
                <a:latin typeface="+mj-lt"/>
                <a:ea typeface="黑体" panose="02010609060101010101" pitchFamily="49" charset="-122"/>
              </a:rPr>
              <a:t>8</a:t>
            </a:r>
            <a:r>
              <a:rPr lang="zh-CN" altLang="en-US" sz="2000" dirty="0">
                <a:latin typeface="+mj-lt"/>
                <a:ea typeface="黑体" panose="02010609060101010101" pitchFamily="49" charset="-122"/>
              </a:rPr>
              <a:t>进制计数器、</a:t>
            </a:r>
            <a:r>
              <a:rPr lang="en-US" altLang="zh-CN" sz="2000" dirty="0">
                <a:latin typeface="+mj-lt"/>
                <a:ea typeface="黑体" panose="02010609060101010101" pitchFamily="49" charset="-122"/>
              </a:rPr>
              <a:t>3-8</a:t>
            </a:r>
            <a:r>
              <a:rPr lang="zh-CN" altLang="en-US" sz="2000" dirty="0">
                <a:latin typeface="+mj-lt"/>
                <a:ea typeface="黑体" panose="02010609060101010101" pitchFamily="49" charset="-122"/>
              </a:rPr>
              <a:t>译码器。</a:t>
            </a:r>
            <a:endParaRPr lang="en-US" altLang="zh-CN" sz="2000" dirty="0">
              <a:latin typeface="+mj-lt"/>
              <a:ea typeface="黑体" panose="02010609060101010101" pitchFamily="49" charset="-122"/>
            </a:endParaRPr>
          </a:p>
          <a:p>
            <a:r>
              <a:rPr lang="zh-CN" altLang="en-US" sz="2000" dirty="0">
                <a:latin typeface="+mj-lt"/>
                <a:ea typeface="黑体" panose="02010609060101010101" pitchFamily="49" charset="-122"/>
              </a:rPr>
              <a:t>设计过程：</a:t>
            </a:r>
            <a:endParaRPr lang="en-US" altLang="zh-CN" sz="2000" dirty="0">
              <a:latin typeface="+mj-lt"/>
              <a:ea typeface="黑体" panose="02010609060101010101" pitchFamily="49" charset="-122"/>
            </a:endParaRPr>
          </a:p>
          <a:p>
            <a:pPr algn="l"/>
            <a:r>
              <a:rPr lang="en-US" altLang="zh-CN" dirty="0">
                <a:solidFill>
                  <a:srgbClr val="000000"/>
                </a:solidFill>
                <a:latin typeface="Times New Roman" panose="02020603050405020304" pitchFamily="18" charset="0"/>
              </a:rPr>
              <a:t>1</a:t>
            </a:r>
            <a:r>
              <a:rPr lang="en-US" altLang="zh-CN" sz="2000" dirty="0">
                <a:latin typeface="+mj-lt"/>
                <a:ea typeface="黑体" panose="02010609060101010101" pitchFamily="49" charset="-122"/>
              </a:rPr>
              <a:t>.</a:t>
            </a:r>
            <a:r>
              <a:rPr lang="zh-CN" altLang="en-US" sz="2000" dirty="0">
                <a:latin typeface="+mj-lt"/>
                <a:ea typeface="黑体" panose="02010609060101010101" pitchFamily="49" charset="-122"/>
              </a:rPr>
              <a:t>建立工程； </a:t>
            </a:r>
          </a:p>
          <a:p>
            <a:r>
              <a:rPr lang="en-US" altLang="zh-CN" sz="2000" dirty="0">
                <a:latin typeface="+mj-lt"/>
                <a:ea typeface="黑体" panose="02010609060101010101" pitchFamily="49" charset="-122"/>
              </a:rPr>
              <a:t>2.</a:t>
            </a:r>
            <a:r>
              <a:rPr lang="zh-CN" altLang="en-US" sz="2000" dirty="0">
                <a:latin typeface="+mj-lt"/>
                <a:ea typeface="黑体" panose="02010609060101010101" pitchFamily="49" charset="-122"/>
              </a:rPr>
              <a:t>分别编写子模块即以上三个模块的代码； </a:t>
            </a:r>
          </a:p>
          <a:p>
            <a:r>
              <a:rPr lang="en-US" altLang="zh-CN" sz="2000" dirty="0">
                <a:latin typeface="+mj-lt"/>
                <a:ea typeface="黑体" panose="02010609060101010101" pitchFamily="49" charset="-122"/>
              </a:rPr>
              <a:t>3.</a:t>
            </a:r>
            <a:r>
              <a:rPr lang="zh-CN" altLang="en-US" sz="2000" dirty="0">
                <a:latin typeface="+mj-lt"/>
                <a:ea typeface="黑体" panose="02010609060101010101" pitchFamily="49" charset="-122"/>
              </a:rPr>
              <a:t>编写主模块，</a:t>
            </a:r>
            <a:r>
              <a:rPr lang="en-US" altLang="zh-CN" sz="2000" dirty="0">
                <a:latin typeface="+mj-lt"/>
                <a:ea typeface="黑体" panose="02010609060101010101" pitchFamily="49" charset="-122"/>
              </a:rPr>
              <a:t> TOP</a:t>
            </a:r>
            <a:r>
              <a:rPr lang="zh-CN" altLang="en-US" sz="2000" dirty="0">
                <a:latin typeface="+mj-lt"/>
                <a:ea typeface="黑体" panose="02010609060101010101" pitchFamily="49" charset="-122"/>
              </a:rPr>
              <a:t>模块，把</a:t>
            </a:r>
            <a:r>
              <a:rPr lang="en-US" altLang="zh-CN" sz="2000" dirty="0">
                <a:latin typeface="+mj-lt"/>
                <a:ea typeface="黑体" panose="02010609060101010101" pitchFamily="49" charset="-122"/>
              </a:rPr>
              <a:t>3</a:t>
            </a:r>
            <a:r>
              <a:rPr lang="zh-CN" altLang="en-US" sz="2000" dirty="0">
                <a:latin typeface="+mj-lt"/>
                <a:ea typeface="黑体" panose="02010609060101010101" pitchFamily="49" charset="-122"/>
              </a:rPr>
              <a:t>个模块组装起来。</a:t>
            </a:r>
            <a:endParaRPr lang="en-US" altLang="zh-CN" sz="2000" dirty="0">
              <a:latin typeface="+mj-lt"/>
              <a:ea typeface="黑体" panose="02010609060101010101" pitchFamily="49" charset="-122"/>
            </a:endParaRPr>
          </a:p>
          <a:p>
            <a:endParaRPr lang="zh-CN" altLang="en-US" sz="2000" dirty="0">
              <a:latin typeface="+mj-lt"/>
              <a:ea typeface="黑体" panose="02010609060101010101" pitchFamily="49" charset="-122"/>
            </a:endParaRPr>
          </a:p>
        </p:txBody>
      </p:sp>
    </p:spTree>
    <p:extLst>
      <p:ext uri="{BB962C8B-B14F-4D97-AF65-F5344CB8AC3E}">
        <p14:creationId xmlns:p14="http://schemas.microsoft.com/office/powerpoint/2010/main" val="1660325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443F77-A736-4049-BF55-9C36F33858A5}"/>
              </a:ext>
            </a:extLst>
          </p:cNvPr>
          <p:cNvSpPr>
            <a:spLocks noGrp="1"/>
          </p:cNvSpPr>
          <p:nvPr>
            <p:ph type="ctrTitle"/>
          </p:nvPr>
        </p:nvSpPr>
        <p:spPr/>
        <p:txBody>
          <a:bodyPr/>
          <a:lstStyle/>
          <a:p>
            <a:r>
              <a:rPr lang="zh-CN" altLang="en-US" dirty="0"/>
              <a:t>设计文件</a:t>
            </a:r>
          </a:p>
        </p:txBody>
      </p:sp>
      <p:sp>
        <p:nvSpPr>
          <p:cNvPr id="3" name="副标题 2">
            <a:extLst>
              <a:ext uri="{FF2B5EF4-FFF2-40B4-BE49-F238E27FC236}">
                <a16:creationId xmlns:a16="http://schemas.microsoft.com/office/drawing/2014/main" id="{3BC8F384-DF05-4BFA-8C9B-764A3502E4DA}"/>
              </a:ext>
            </a:extLst>
          </p:cNvPr>
          <p:cNvSpPr>
            <a:spLocks noGrp="1"/>
          </p:cNvSpPr>
          <p:nvPr>
            <p:ph type="subTitle" idx="1"/>
          </p:nvPr>
        </p:nvSpPr>
        <p:spPr>
          <a:xfrm>
            <a:off x="1524000" y="1166117"/>
            <a:ext cx="3309991" cy="5244957"/>
          </a:xfrm>
        </p:spPr>
        <p:txBody>
          <a:bodyPr>
            <a:normAutofit fontScale="47500" lnSpcReduction="20000"/>
          </a:bodyPr>
          <a:lstStyle/>
          <a:p>
            <a:pPr algn="l"/>
            <a:r>
              <a:rPr lang="en-US" altLang="zh-CN" dirty="0"/>
              <a:t>`timescale 1ns / 1ps</a:t>
            </a:r>
          </a:p>
          <a:p>
            <a:pPr algn="l"/>
            <a:r>
              <a:rPr lang="en-US" altLang="zh-CN" dirty="0"/>
              <a:t>module </a:t>
            </a:r>
            <a:r>
              <a:rPr lang="en-US" altLang="zh-CN" dirty="0" err="1"/>
              <a:t>clock_div</a:t>
            </a:r>
            <a:r>
              <a:rPr lang="en-US" altLang="zh-CN" dirty="0"/>
              <a:t>(</a:t>
            </a:r>
          </a:p>
          <a:p>
            <a:pPr algn="l"/>
            <a:r>
              <a:rPr lang="en-US" altLang="zh-CN" dirty="0"/>
              <a:t>    </a:t>
            </a:r>
            <a:r>
              <a:rPr lang="en-US" altLang="zh-CN" dirty="0" err="1"/>
              <a:t>clk</a:t>
            </a:r>
            <a:r>
              <a:rPr lang="en-US" altLang="zh-CN" dirty="0"/>
              <a:t>, </a:t>
            </a:r>
            <a:r>
              <a:rPr lang="en-US" altLang="zh-CN" dirty="0" err="1"/>
              <a:t>clk_sys</a:t>
            </a:r>
            <a:endParaRPr lang="en-US" altLang="zh-CN" dirty="0"/>
          </a:p>
          <a:p>
            <a:pPr algn="l"/>
            <a:r>
              <a:rPr lang="zh-CN" altLang="en-US" dirty="0"/>
              <a:t>    </a:t>
            </a:r>
            <a:r>
              <a:rPr lang="en-US" altLang="zh-CN" dirty="0"/>
              <a:t>);</a:t>
            </a:r>
          </a:p>
          <a:p>
            <a:pPr algn="l"/>
            <a:r>
              <a:rPr lang="en-US" altLang="zh-CN" dirty="0"/>
              <a:t>    input </a:t>
            </a:r>
            <a:r>
              <a:rPr lang="en-US" altLang="zh-CN" dirty="0" err="1"/>
              <a:t>clk</a:t>
            </a:r>
            <a:r>
              <a:rPr lang="en-US" altLang="zh-CN" dirty="0"/>
              <a:t>;</a:t>
            </a:r>
          </a:p>
          <a:p>
            <a:pPr algn="l"/>
            <a:r>
              <a:rPr lang="en-US" altLang="zh-CN" dirty="0"/>
              <a:t>    output </a:t>
            </a:r>
            <a:r>
              <a:rPr lang="en-US" altLang="zh-CN" dirty="0" err="1"/>
              <a:t>clk_sys</a:t>
            </a:r>
            <a:r>
              <a:rPr lang="en-US" altLang="zh-CN" dirty="0"/>
              <a:t>;</a:t>
            </a:r>
          </a:p>
          <a:p>
            <a:pPr algn="l"/>
            <a:r>
              <a:rPr lang="zh-CN" altLang="en-US" dirty="0"/>
              <a:t>    </a:t>
            </a:r>
            <a:r>
              <a:rPr lang="en-US" altLang="zh-CN" dirty="0"/>
              <a:t>reg </a:t>
            </a:r>
            <a:r>
              <a:rPr lang="en-US" altLang="zh-CN" dirty="0" err="1"/>
              <a:t>clk_sys</a:t>
            </a:r>
            <a:r>
              <a:rPr lang="en-US" altLang="zh-CN" dirty="0"/>
              <a:t> = 0;</a:t>
            </a:r>
          </a:p>
          <a:p>
            <a:pPr algn="l"/>
            <a:r>
              <a:rPr lang="en-US" altLang="zh-CN" dirty="0"/>
              <a:t>    reg [25:0] </a:t>
            </a:r>
            <a:r>
              <a:rPr lang="en-US" altLang="zh-CN" dirty="0" err="1"/>
              <a:t>div_count</a:t>
            </a:r>
            <a:r>
              <a:rPr lang="en-US" altLang="zh-CN" dirty="0"/>
              <a:t> = 0;</a:t>
            </a:r>
          </a:p>
          <a:p>
            <a:pPr algn="l"/>
            <a:r>
              <a:rPr lang="zh-CN" altLang="en-US" dirty="0"/>
              <a:t>    </a:t>
            </a:r>
          </a:p>
          <a:p>
            <a:pPr algn="l"/>
            <a:r>
              <a:rPr lang="en-US" altLang="zh-CN" dirty="0"/>
              <a:t>    always@(</a:t>
            </a:r>
            <a:r>
              <a:rPr lang="en-US" altLang="zh-CN" dirty="0" err="1"/>
              <a:t>posedge</a:t>
            </a:r>
            <a:r>
              <a:rPr lang="en-US" altLang="zh-CN" dirty="0"/>
              <a:t> </a:t>
            </a:r>
            <a:r>
              <a:rPr lang="en-US" altLang="zh-CN" dirty="0" err="1"/>
              <a:t>clk</a:t>
            </a:r>
            <a:r>
              <a:rPr lang="en-US" altLang="zh-CN" dirty="0"/>
              <a:t>) </a:t>
            </a:r>
          </a:p>
          <a:p>
            <a:pPr algn="l"/>
            <a:r>
              <a:rPr lang="en-US" altLang="zh-CN" dirty="0"/>
              <a:t>    begin</a:t>
            </a:r>
          </a:p>
          <a:p>
            <a:pPr algn="l"/>
            <a:r>
              <a:rPr lang="en-US" altLang="zh-CN" dirty="0"/>
              <a:t>        if(</a:t>
            </a:r>
            <a:r>
              <a:rPr lang="en-US" altLang="zh-CN" dirty="0" err="1"/>
              <a:t>div_count</a:t>
            </a:r>
            <a:r>
              <a:rPr lang="en-US" altLang="zh-CN" dirty="0"/>
              <a:t>&gt;50000000)</a:t>
            </a:r>
          </a:p>
          <a:p>
            <a:pPr algn="l"/>
            <a:r>
              <a:rPr lang="en-US" altLang="zh-CN" dirty="0"/>
              <a:t>            begin</a:t>
            </a:r>
          </a:p>
          <a:p>
            <a:pPr algn="l"/>
            <a:r>
              <a:rPr lang="en-US" altLang="zh-CN" dirty="0"/>
              <a:t>                </a:t>
            </a:r>
            <a:r>
              <a:rPr lang="en-US" altLang="zh-CN" dirty="0" err="1"/>
              <a:t>clk_sys</a:t>
            </a:r>
            <a:r>
              <a:rPr lang="en-US" altLang="zh-CN" dirty="0"/>
              <a:t> &lt;= ~</a:t>
            </a:r>
            <a:r>
              <a:rPr lang="en-US" altLang="zh-CN" dirty="0" err="1"/>
              <a:t>clk_sys</a:t>
            </a:r>
            <a:r>
              <a:rPr lang="en-US" altLang="zh-CN" dirty="0"/>
              <a:t>;</a:t>
            </a:r>
          </a:p>
          <a:p>
            <a:pPr algn="l"/>
            <a:r>
              <a:rPr lang="en-US" altLang="zh-CN" dirty="0"/>
              <a:t>                </a:t>
            </a:r>
            <a:r>
              <a:rPr lang="en-US" altLang="zh-CN" dirty="0" err="1"/>
              <a:t>div_count</a:t>
            </a:r>
            <a:r>
              <a:rPr lang="en-US" altLang="zh-CN" dirty="0"/>
              <a:t> &lt;= 0;</a:t>
            </a:r>
          </a:p>
          <a:p>
            <a:pPr algn="l"/>
            <a:r>
              <a:rPr lang="en-US" altLang="zh-CN" dirty="0"/>
              <a:t>            end</a:t>
            </a:r>
          </a:p>
          <a:p>
            <a:pPr algn="l"/>
            <a:r>
              <a:rPr lang="en-US" altLang="zh-CN" dirty="0"/>
              <a:t>        else</a:t>
            </a:r>
          </a:p>
          <a:p>
            <a:pPr algn="l"/>
            <a:r>
              <a:rPr lang="en-US" altLang="zh-CN" dirty="0"/>
              <a:t>            </a:t>
            </a:r>
            <a:r>
              <a:rPr lang="en-US" altLang="zh-CN" dirty="0" err="1"/>
              <a:t>div_count</a:t>
            </a:r>
            <a:r>
              <a:rPr lang="en-US" altLang="zh-CN" dirty="0"/>
              <a:t> &lt;= </a:t>
            </a:r>
            <a:r>
              <a:rPr lang="en-US" altLang="zh-CN" dirty="0" err="1"/>
              <a:t>div_count</a:t>
            </a:r>
            <a:r>
              <a:rPr lang="en-US" altLang="zh-CN" dirty="0"/>
              <a:t> + 1;</a:t>
            </a:r>
          </a:p>
          <a:p>
            <a:pPr algn="l"/>
            <a:r>
              <a:rPr lang="en-US" altLang="zh-CN" dirty="0"/>
              <a:t>    end</a:t>
            </a:r>
          </a:p>
          <a:p>
            <a:pPr algn="l"/>
            <a:r>
              <a:rPr lang="zh-CN" altLang="en-US" dirty="0"/>
              <a:t>            </a:t>
            </a:r>
          </a:p>
          <a:p>
            <a:pPr algn="l"/>
            <a:r>
              <a:rPr lang="en-US" altLang="zh-CN" dirty="0" err="1"/>
              <a:t>endmodule</a:t>
            </a:r>
            <a:endParaRPr lang="en-US" altLang="zh-CN" dirty="0"/>
          </a:p>
          <a:p>
            <a:pPr algn="l"/>
            <a:endParaRPr lang="zh-CN" altLang="en-US" dirty="0"/>
          </a:p>
          <a:p>
            <a:pPr algn="l"/>
            <a:endParaRPr lang="zh-CN" altLang="en-US" dirty="0"/>
          </a:p>
        </p:txBody>
      </p:sp>
      <p:sp>
        <p:nvSpPr>
          <p:cNvPr id="4" name="副标题 2">
            <a:extLst>
              <a:ext uri="{FF2B5EF4-FFF2-40B4-BE49-F238E27FC236}">
                <a16:creationId xmlns:a16="http://schemas.microsoft.com/office/drawing/2014/main" id="{FDC62908-E391-4727-BFC3-D75FC9D7ECF5}"/>
              </a:ext>
            </a:extLst>
          </p:cNvPr>
          <p:cNvSpPr txBox="1">
            <a:spLocks/>
          </p:cNvSpPr>
          <p:nvPr/>
        </p:nvSpPr>
        <p:spPr>
          <a:xfrm>
            <a:off x="4166172" y="1166117"/>
            <a:ext cx="3309991" cy="5244957"/>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200" kern="1200">
                <a:solidFill>
                  <a:schemeClr val="tx1"/>
                </a:solidFill>
                <a:latin typeface="微软雅黑" panose="020B0503020204020204" pitchFamily="34" charset="-122"/>
                <a:ea typeface="微软雅黑"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800" dirty="0"/>
              <a:t>`timescale 1ns / 1ps</a:t>
            </a:r>
          </a:p>
          <a:p>
            <a:pPr algn="l"/>
            <a:r>
              <a:rPr lang="en-US" altLang="zh-CN" sz="800" dirty="0"/>
              <a:t>module s_38(</a:t>
            </a:r>
          </a:p>
          <a:p>
            <a:pPr algn="l"/>
            <a:r>
              <a:rPr lang="es-ES" altLang="zh-CN" sz="800" dirty="0"/>
              <a:t>Y0, Y1, Y2, Y3, Y4, Y5, Y6, Y7, A, B, C, Enable</a:t>
            </a:r>
            <a:r>
              <a:rPr lang="zh-CN" altLang="en-US" sz="800" dirty="0"/>
              <a:t>    </a:t>
            </a:r>
            <a:r>
              <a:rPr lang="en-US" altLang="zh-CN" sz="800" dirty="0"/>
              <a:t>);</a:t>
            </a:r>
          </a:p>
          <a:p>
            <a:pPr algn="l"/>
            <a:r>
              <a:rPr lang="en-US" altLang="zh-CN" sz="800" dirty="0"/>
              <a:t>input A, B, C, Enable;</a:t>
            </a:r>
          </a:p>
          <a:p>
            <a:pPr algn="l"/>
            <a:r>
              <a:rPr lang="es-ES" altLang="zh-CN" sz="800" dirty="0"/>
              <a:t>output reg Y0, Y1, Y2, Y3, Y4, Y5, Y6, Y7;</a:t>
            </a:r>
          </a:p>
          <a:p>
            <a:pPr algn="l"/>
            <a:r>
              <a:rPr lang="en-US" altLang="zh-CN" sz="800" dirty="0"/>
              <a:t>always@(A or B or C or Enable)</a:t>
            </a:r>
          </a:p>
          <a:p>
            <a:pPr algn="l"/>
            <a:r>
              <a:rPr lang="en-US" altLang="zh-CN" sz="800" dirty="0"/>
              <a:t>begin</a:t>
            </a:r>
          </a:p>
          <a:p>
            <a:pPr algn="l"/>
            <a:r>
              <a:rPr lang="en-US" altLang="zh-CN" sz="800" dirty="0"/>
              <a:t>    if(!Enable)</a:t>
            </a:r>
          </a:p>
          <a:p>
            <a:pPr algn="l"/>
            <a:r>
              <a:rPr lang="es-ES" altLang="zh-CN" sz="800" dirty="0"/>
              <a:t>        {Y7, Y6, Y5, Y4, Y3, Y2, Y1, Y0} &lt;= 8'b0000_0000;</a:t>
            </a:r>
          </a:p>
          <a:p>
            <a:pPr algn="l"/>
            <a:r>
              <a:rPr lang="en-US" altLang="zh-CN" sz="800" dirty="0"/>
              <a:t>    else </a:t>
            </a:r>
          </a:p>
          <a:p>
            <a:pPr algn="l"/>
            <a:r>
              <a:rPr lang="en-US" altLang="zh-CN" sz="800" dirty="0"/>
              <a:t>    begin</a:t>
            </a:r>
          </a:p>
          <a:p>
            <a:pPr algn="l"/>
            <a:r>
              <a:rPr lang="en-US" altLang="zh-CN" sz="800" dirty="0"/>
              <a:t>        case({C, B, A})</a:t>
            </a:r>
          </a:p>
          <a:p>
            <a:pPr algn="l"/>
            <a:r>
              <a:rPr lang="es-ES" altLang="zh-CN" sz="800" dirty="0"/>
              <a:t>            3'b000: {Y7, Y6, Y5, Y4, Y3, Y2, Y1, Y0} &lt;= 8'b0000_0001;</a:t>
            </a:r>
          </a:p>
          <a:p>
            <a:pPr algn="l"/>
            <a:r>
              <a:rPr lang="es-ES" altLang="zh-CN" sz="800" dirty="0"/>
              <a:t>             3'b001: {Y7, Y6, Y5, Y4, Y3, Y2, Y1, Y0} &lt;= 8'b0000_0010;</a:t>
            </a:r>
          </a:p>
          <a:p>
            <a:pPr algn="l"/>
            <a:r>
              <a:rPr lang="es-ES" altLang="zh-CN" sz="800" dirty="0"/>
              <a:t>              3'b010: {Y7, Y6, Y5, Y4, Y3, Y2, Y1, Y0} &lt;= 8'b0000_0100;</a:t>
            </a:r>
          </a:p>
          <a:p>
            <a:pPr algn="l"/>
            <a:r>
              <a:rPr lang="es-ES" altLang="zh-CN" sz="800" dirty="0"/>
              <a:t>               3'b011: {Y7, Y6, Y5, Y4, Y3, Y2, Y1, Y0} &lt;= 8'b0000_1000;</a:t>
            </a:r>
          </a:p>
          <a:p>
            <a:pPr algn="l"/>
            <a:r>
              <a:rPr lang="es-ES" altLang="zh-CN" sz="800" dirty="0"/>
              <a:t>            3'b100: {Y7, Y6, Y5, Y4, Y3, Y2, Y1, Y0} &lt;= 8'b0001_0000;</a:t>
            </a:r>
          </a:p>
          <a:p>
            <a:pPr algn="l"/>
            <a:r>
              <a:rPr lang="es-ES" altLang="zh-CN" sz="800" dirty="0"/>
              <a:t>             3'b101: {Y7, Y6, Y5, Y4, Y3, Y2, Y1, Y0} &lt;= 8'b0010_0000;</a:t>
            </a:r>
          </a:p>
          <a:p>
            <a:pPr algn="l"/>
            <a:r>
              <a:rPr lang="es-ES" altLang="zh-CN" sz="800" dirty="0"/>
              <a:t>              3'b110: {Y7, Y6, Y5, Y4, Y3, Y2, Y1, Y0} &lt;= 8'b0100_0000;</a:t>
            </a:r>
          </a:p>
          <a:p>
            <a:pPr algn="l"/>
            <a:r>
              <a:rPr lang="es-ES" altLang="zh-CN" sz="800" dirty="0"/>
              <a:t>               3'b111: {Y7, Y6, Y5, Y4, Y3, Y2, Y1, Y0} &lt;= 8'b1000_0000;</a:t>
            </a:r>
          </a:p>
          <a:p>
            <a:pPr algn="l"/>
            <a:r>
              <a:rPr lang="es-ES" altLang="zh-CN" sz="800" dirty="0"/>
              <a:t>            default:{Y7, Y6, Y5, Y4, Y3, Y2, Y1, Y0} &lt;= 8'b0000_0000;</a:t>
            </a:r>
          </a:p>
          <a:p>
            <a:pPr algn="l"/>
            <a:r>
              <a:rPr lang="en-US" altLang="zh-CN" sz="800" dirty="0"/>
              <a:t>        </a:t>
            </a:r>
            <a:r>
              <a:rPr lang="en-US" altLang="zh-CN" sz="800" dirty="0" err="1"/>
              <a:t>endcase</a:t>
            </a:r>
            <a:endParaRPr lang="en-US" altLang="zh-CN" sz="800" dirty="0"/>
          </a:p>
          <a:p>
            <a:pPr algn="l"/>
            <a:r>
              <a:rPr lang="en-US" altLang="zh-CN" sz="800" dirty="0"/>
              <a:t>    end</a:t>
            </a:r>
          </a:p>
          <a:p>
            <a:pPr algn="l"/>
            <a:r>
              <a:rPr lang="en-US" altLang="zh-CN" sz="800" dirty="0"/>
              <a:t>end</a:t>
            </a:r>
          </a:p>
          <a:p>
            <a:pPr algn="l"/>
            <a:r>
              <a:rPr lang="en-US" altLang="zh-CN" sz="800" dirty="0" err="1"/>
              <a:t>endmodule</a:t>
            </a:r>
            <a:endParaRPr lang="zh-CN" altLang="en-US" sz="800" dirty="0"/>
          </a:p>
          <a:p>
            <a:pPr algn="l"/>
            <a:endParaRPr lang="zh-CN" altLang="en-US" sz="800" dirty="0"/>
          </a:p>
        </p:txBody>
      </p:sp>
      <p:sp>
        <p:nvSpPr>
          <p:cNvPr id="5" name="矩形 4">
            <a:extLst>
              <a:ext uri="{FF2B5EF4-FFF2-40B4-BE49-F238E27FC236}">
                <a16:creationId xmlns:a16="http://schemas.microsoft.com/office/drawing/2014/main" id="{D199A835-F49D-4ED5-9052-BEE8A783BA3E}"/>
              </a:ext>
            </a:extLst>
          </p:cNvPr>
          <p:cNvSpPr/>
          <p:nvPr/>
        </p:nvSpPr>
        <p:spPr>
          <a:xfrm>
            <a:off x="7233007" y="965770"/>
            <a:ext cx="4166170" cy="5078313"/>
          </a:xfrm>
          <a:prstGeom prst="rect">
            <a:avLst/>
          </a:prstGeom>
        </p:spPr>
        <p:txBody>
          <a:bodyPr wrap="square">
            <a:spAutoFit/>
          </a:bodyPr>
          <a:lstStyle/>
          <a:p>
            <a:r>
              <a:rPr lang="en-US" altLang="zh-CN" dirty="0">
                <a:latin typeface="Calibri" panose="020F0502020204030204" pitchFamily="34" charset="0"/>
                <a:ea typeface="宋体" panose="02010600030101010101" pitchFamily="2" charset="-122"/>
                <a:cs typeface="Calibri" panose="020F0502020204030204" pitchFamily="34" charset="0"/>
              </a:rPr>
              <a:t>module ctc8(</a:t>
            </a:r>
          </a:p>
          <a:p>
            <a:r>
              <a:rPr lang="en-US" altLang="zh-CN" dirty="0" err="1">
                <a:latin typeface="Calibri" panose="020F0502020204030204" pitchFamily="34" charset="0"/>
                <a:ea typeface="宋体" panose="02010600030101010101" pitchFamily="2" charset="-122"/>
                <a:cs typeface="Calibri" panose="020F0502020204030204" pitchFamily="34" charset="0"/>
              </a:rPr>
              <a:t>clk</a:t>
            </a:r>
            <a:r>
              <a:rPr lang="en-US" altLang="zh-CN" dirty="0">
                <a:latin typeface="Calibri" panose="020F0502020204030204" pitchFamily="34" charset="0"/>
                <a:ea typeface="宋体" panose="02010600030101010101" pitchFamily="2" charset="-122"/>
                <a:cs typeface="Calibri" panose="020F0502020204030204" pitchFamily="34" charset="0"/>
              </a:rPr>
              <a:t>, </a:t>
            </a:r>
            <a:r>
              <a:rPr lang="en-US" altLang="zh-CN" dirty="0" err="1">
                <a:latin typeface="Calibri" panose="020F0502020204030204" pitchFamily="34" charset="0"/>
                <a:ea typeface="宋体" panose="02010600030101010101" pitchFamily="2" charset="-122"/>
                <a:cs typeface="Calibri" panose="020F0502020204030204" pitchFamily="34" charset="0"/>
              </a:rPr>
              <a:t>resetn</a:t>
            </a:r>
            <a:r>
              <a:rPr lang="en-US" altLang="zh-CN" dirty="0">
                <a:latin typeface="Calibri" panose="020F0502020204030204" pitchFamily="34" charset="0"/>
                <a:ea typeface="宋体" panose="02010600030101010101" pitchFamily="2" charset="-122"/>
                <a:cs typeface="Calibri" panose="020F0502020204030204" pitchFamily="34" charset="0"/>
              </a:rPr>
              <a:t>, count</a:t>
            </a:r>
          </a:p>
          <a:p>
            <a:r>
              <a:rPr lang="zh-CN" altLang="en-US" dirty="0">
                <a:latin typeface="Calibri" panose="020F0502020204030204" pitchFamily="34" charset="0"/>
                <a:ea typeface="宋体" panose="02010600030101010101" pitchFamily="2" charset="-122"/>
                <a:cs typeface="Calibri" panose="020F0502020204030204" pitchFamily="34" charset="0"/>
              </a:rPr>
              <a:t>    </a:t>
            </a:r>
            <a:r>
              <a:rPr lang="en-US" altLang="zh-CN" dirty="0">
                <a:latin typeface="Calibri" panose="020F0502020204030204" pitchFamily="34" charset="0"/>
                <a:ea typeface="宋体" panose="02010600030101010101" pitchFamily="2" charset="-122"/>
                <a:cs typeface="Calibri" panose="020F0502020204030204" pitchFamily="34" charset="0"/>
              </a:rPr>
              <a:t>);</a:t>
            </a:r>
          </a:p>
          <a:p>
            <a:r>
              <a:rPr lang="en-US" altLang="zh-CN" dirty="0">
                <a:latin typeface="Calibri" panose="020F0502020204030204" pitchFamily="34" charset="0"/>
                <a:ea typeface="宋体" panose="02010600030101010101" pitchFamily="2" charset="-122"/>
                <a:cs typeface="Calibri" panose="020F0502020204030204" pitchFamily="34" charset="0"/>
              </a:rPr>
              <a:t>input </a:t>
            </a:r>
            <a:r>
              <a:rPr lang="en-US" altLang="zh-CN" dirty="0" err="1">
                <a:latin typeface="Calibri" panose="020F0502020204030204" pitchFamily="34" charset="0"/>
                <a:ea typeface="宋体" panose="02010600030101010101" pitchFamily="2" charset="-122"/>
                <a:cs typeface="Calibri" panose="020F0502020204030204" pitchFamily="34" charset="0"/>
              </a:rPr>
              <a:t>clk</a:t>
            </a:r>
            <a:r>
              <a:rPr lang="en-US" altLang="zh-CN" dirty="0">
                <a:latin typeface="Calibri" panose="020F0502020204030204" pitchFamily="34" charset="0"/>
                <a:ea typeface="宋体" panose="02010600030101010101" pitchFamily="2" charset="-122"/>
                <a:cs typeface="Calibri" panose="020F0502020204030204" pitchFamily="34" charset="0"/>
              </a:rPr>
              <a:t>, </a:t>
            </a:r>
            <a:r>
              <a:rPr lang="en-US" altLang="zh-CN" dirty="0" err="1">
                <a:latin typeface="Calibri" panose="020F0502020204030204" pitchFamily="34" charset="0"/>
                <a:ea typeface="宋体" panose="02010600030101010101" pitchFamily="2" charset="-122"/>
                <a:cs typeface="Calibri" panose="020F0502020204030204" pitchFamily="34" charset="0"/>
              </a:rPr>
              <a:t>resetn</a:t>
            </a:r>
            <a:r>
              <a:rPr lang="en-US" altLang="zh-CN" dirty="0">
                <a:latin typeface="Calibri" panose="020F0502020204030204" pitchFamily="34" charset="0"/>
                <a:ea typeface="宋体" panose="02010600030101010101" pitchFamily="2" charset="-122"/>
                <a:cs typeface="Calibri" panose="020F0502020204030204" pitchFamily="34" charset="0"/>
              </a:rPr>
              <a:t>;</a:t>
            </a:r>
          </a:p>
          <a:p>
            <a:r>
              <a:rPr lang="en-US" altLang="zh-CN" dirty="0">
                <a:latin typeface="Calibri" panose="020F0502020204030204" pitchFamily="34" charset="0"/>
                <a:ea typeface="宋体" panose="02010600030101010101" pitchFamily="2" charset="-122"/>
                <a:cs typeface="Calibri" panose="020F0502020204030204" pitchFamily="34" charset="0"/>
              </a:rPr>
              <a:t>output reg[2:0] count;</a:t>
            </a:r>
          </a:p>
          <a:p>
            <a:endParaRPr lang="zh-CN" altLang="en-US" dirty="0">
              <a:latin typeface="Calibri" panose="020F0502020204030204" pitchFamily="34" charset="0"/>
              <a:ea typeface="宋体" panose="02010600030101010101" pitchFamily="2" charset="-122"/>
              <a:cs typeface="Calibri" panose="020F0502020204030204" pitchFamily="34" charset="0"/>
            </a:endParaRPr>
          </a:p>
          <a:p>
            <a:r>
              <a:rPr lang="en-US" altLang="zh-CN" dirty="0">
                <a:latin typeface="Calibri" panose="020F0502020204030204" pitchFamily="34" charset="0"/>
                <a:ea typeface="宋体" panose="02010600030101010101" pitchFamily="2" charset="-122"/>
                <a:cs typeface="Calibri" panose="020F0502020204030204" pitchFamily="34" charset="0"/>
              </a:rPr>
              <a:t>always@(</a:t>
            </a:r>
            <a:r>
              <a:rPr lang="en-US" altLang="zh-CN" dirty="0" err="1">
                <a:latin typeface="Calibri" panose="020F0502020204030204" pitchFamily="34" charset="0"/>
                <a:ea typeface="宋体" panose="02010600030101010101" pitchFamily="2" charset="-122"/>
                <a:cs typeface="Calibri" panose="020F0502020204030204" pitchFamily="34" charset="0"/>
              </a:rPr>
              <a:t>posedge</a:t>
            </a:r>
            <a:r>
              <a:rPr lang="en-US" altLang="zh-CN" dirty="0">
                <a:latin typeface="Calibri" panose="020F0502020204030204" pitchFamily="34" charset="0"/>
                <a:ea typeface="宋体" panose="02010600030101010101" pitchFamily="2" charset="-122"/>
                <a:cs typeface="Calibri" panose="020F0502020204030204" pitchFamily="34" charset="0"/>
              </a:rPr>
              <a:t> </a:t>
            </a:r>
            <a:r>
              <a:rPr lang="en-US" altLang="zh-CN" dirty="0" err="1">
                <a:latin typeface="Calibri" panose="020F0502020204030204" pitchFamily="34" charset="0"/>
                <a:ea typeface="宋体" panose="02010600030101010101" pitchFamily="2" charset="-122"/>
                <a:cs typeface="Calibri" panose="020F0502020204030204" pitchFamily="34" charset="0"/>
              </a:rPr>
              <a:t>clk</a:t>
            </a:r>
            <a:r>
              <a:rPr lang="en-US" altLang="zh-CN" dirty="0">
                <a:latin typeface="Calibri" panose="020F0502020204030204" pitchFamily="34" charset="0"/>
                <a:ea typeface="宋体" panose="02010600030101010101" pitchFamily="2" charset="-122"/>
                <a:cs typeface="Calibri" panose="020F0502020204030204" pitchFamily="34" charset="0"/>
              </a:rPr>
              <a:t> or </a:t>
            </a:r>
            <a:r>
              <a:rPr lang="en-US" altLang="zh-CN" dirty="0" err="1">
                <a:latin typeface="Calibri" panose="020F0502020204030204" pitchFamily="34" charset="0"/>
                <a:ea typeface="宋体" panose="02010600030101010101" pitchFamily="2" charset="-122"/>
                <a:cs typeface="Calibri" panose="020F0502020204030204" pitchFamily="34" charset="0"/>
              </a:rPr>
              <a:t>negedge</a:t>
            </a:r>
            <a:r>
              <a:rPr lang="en-US" altLang="zh-CN" dirty="0">
                <a:latin typeface="Calibri" panose="020F0502020204030204" pitchFamily="34" charset="0"/>
                <a:ea typeface="宋体" panose="02010600030101010101" pitchFamily="2" charset="-122"/>
                <a:cs typeface="Calibri" panose="020F0502020204030204" pitchFamily="34" charset="0"/>
              </a:rPr>
              <a:t> </a:t>
            </a:r>
            <a:r>
              <a:rPr lang="en-US" altLang="zh-CN" dirty="0" err="1">
                <a:latin typeface="Calibri" panose="020F0502020204030204" pitchFamily="34" charset="0"/>
                <a:ea typeface="宋体" panose="02010600030101010101" pitchFamily="2" charset="-122"/>
                <a:cs typeface="Calibri" panose="020F0502020204030204" pitchFamily="34" charset="0"/>
              </a:rPr>
              <a:t>resetn</a:t>
            </a:r>
            <a:r>
              <a:rPr lang="en-US" altLang="zh-CN" dirty="0">
                <a:latin typeface="Calibri" panose="020F0502020204030204" pitchFamily="34" charset="0"/>
                <a:ea typeface="宋体" panose="02010600030101010101" pitchFamily="2" charset="-122"/>
                <a:cs typeface="Calibri" panose="020F0502020204030204" pitchFamily="34" charset="0"/>
              </a:rPr>
              <a:t>)</a:t>
            </a:r>
          </a:p>
          <a:p>
            <a:r>
              <a:rPr lang="en-US" altLang="zh-CN" dirty="0">
                <a:latin typeface="Calibri" panose="020F0502020204030204" pitchFamily="34" charset="0"/>
                <a:ea typeface="宋体" panose="02010600030101010101" pitchFamily="2" charset="-122"/>
                <a:cs typeface="Calibri" panose="020F0502020204030204" pitchFamily="34" charset="0"/>
              </a:rPr>
              <a:t>    begin</a:t>
            </a:r>
          </a:p>
          <a:p>
            <a:r>
              <a:rPr lang="en-US" altLang="zh-CN" dirty="0">
                <a:latin typeface="Calibri" panose="020F0502020204030204" pitchFamily="34" charset="0"/>
                <a:ea typeface="宋体" panose="02010600030101010101" pitchFamily="2" charset="-122"/>
                <a:cs typeface="Calibri" panose="020F0502020204030204" pitchFamily="34" charset="0"/>
              </a:rPr>
              <a:t>        if(</a:t>
            </a:r>
            <a:r>
              <a:rPr lang="en-US" altLang="zh-CN" dirty="0" err="1">
                <a:latin typeface="Calibri" panose="020F0502020204030204" pitchFamily="34" charset="0"/>
                <a:ea typeface="宋体" panose="02010600030101010101" pitchFamily="2" charset="-122"/>
                <a:cs typeface="Calibri" panose="020F0502020204030204" pitchFamily="34" charset="0"/>
              </a:rPr>
              <a:t>resetn</a:t>
            </a:r>
            <a:r>
              <a:rPr lang="en-US" altLang="zh-CN" dirty="0">
                <a:latin typeface="Calibri" panose="020F0502020204030204" pitchFamily="34" charset="0"/>
                <a:ea typeface="宋体" panose="02010600030101010101" pitchFamily="2" charset="-122"/>
                <a:cs typeface="Calibri" panose="020F0502020204030204" pitchFamily="34" charset="0"/>
              </a:rPr>
              <a:t> == 0)</a:t>
            </a:r>
          </a:p>
          <a:p>
            <a:r>
              <a:rPr lang="en-US" altLang="zh-CN" dirty="0">
                <a:latin typeface="Calibri" panose="020F0502020204030204" pitchFamily="34" charset="0"/>
                <a:ea typeface="宋体" panose="02010600030101010101" pitchFamily="2" charset="-122"/>
                <a:cs typeface="Calibri" panose="020F0502020204030204" pitchFamily="34" charset="0"/>
              </a:rPr>
              <a:t>            count = 0;</a:t>
            </a:r>
          </a:p>
          <a:p>
            <a:r>
              <a:rPr lang="en-US" altLang="zh-CN" dirty="0">
                <a:latin typeface="Calibri" panose="020F0502020204030204" pitchFamily="34" charset="0"/>
                <a:ea typeface="宋体" panose="02010600030101010101" pitchFamily="2" charset="-122"/>
                <a:cs typeface="Calibri" panose="020F0502020204030204" pitchFamily="34" charset="0"/>
              </a:rPr>
              <a:t>        else</a:t>
            </a:r>
          </a:p>
          <a:p>
            <a:r>
              <a:rPr lang="en-US" altLang="zh-CN" dirty="0">
                <a:latin typeface="Calibri" panose="020F0502020204030204" pitchFamily="34" charset="0"/>
                <a:ea typeface="宋体" panose="02010600030101010101" pitchFamily="2" charset="-122"/>
                <a:cs typeface="Calibri" panose="020F0502020204030204" pitchFamily="34" charset="0"/>
              </a:rPr>
              <a:t>            if(count == 0)</a:t>
            </a:r>
          </a:p>
          <a:p>
            <a:r>
              <a:rPr lang="en-US" altLang="zh-CN" dirty="0">
                <a:latin typeface="Calibri" panose="020F0502020204030204" pitchFamily="34" charset="0"/>
                <a:ea typeface="宋体" panose="02010600030101010101" pitchFamily="2" charset="-122"/>
                <a:cs typeface="Calibri" panose="020F0502020204030204" pitchFamily="34" charset="0"/>
              </a:rPr>
              <a:t>                count = 7;</a:t>
            </a:r>
          </a:p>
          <a:p>
            <a:r>
              <a:rPr lang="en-US" altLang="zh-CN" dirty="0">
                <a:latin typeface="Calibri" panose="020F0502020204030204" pitchFamily="34" charset="0"/>
                <a:ea typeface="宋体" panose="02010600030101010101" pitchFamily="2" charset="-122"/>
                <a:cs typeface="Calibri" panose="020F0502020204030204" pitchFamily="34" charset="0"/>
              </a:rPr>
              <a:t>            else</a:t>
            </a:r>
          </a:p>
          <a:p>
            <a:r>
              <a:rPr lang="en-US" altLang="zh-CN" dirty="0">
                <a:latin typeface="Calibri" panose="020F0502020204030204" pitchFamily="34" charset="0"/>
                <a:ea typeface="宋体" panose="02010600030101010101" pitchFamily="2" charset="-122"/>
                <a:cs typeface="Calibri" panose="020F0502020204030204" pitchFamily="34" charset="0"/>
              </a:rPr>
              <a:t>                count = count - 1;</a:t>
            </a:r>
          </a:p>
          <a:p>
            <a:r>
              <a:rPr lang="en-US" altLang="zh-CN" dirty="0">
                <a:latin typeface="Calibri" panose="020F0502020204030204" pitchFamily="34" charset="0"/>
                <a:ea typeface="宋体" panose="02010600030101010101" pitchFamily="2" charset="-122"/>
                <a:cs typeface="Calibri" panose="020F0502020204030204" pitchFamily="34" charset="0"/>
              </a:rPr>
              <a:t>    end</a:t>
            </a:r>
          </a:p>
          <a:p>
            <a:r>
              <a:rPr lang="zh-CN" altLang="en-US" dirty="0">
                <a:latin typeface="Calibri" panose="020F0502020204030204" pitchFamily="34" charset="0"/>
                <a:ea typeface="宋体" panose="02010600030101010101" pitchFamily="2" charset="-122"/>
                <a:cs typeface="Calibri" panose="020F0502020204030204" pitchFamily="34" charset="0"/>
              </a:rPr>
              <a:t>    </a:t>
            </a:r>
          </a:p>
          <a:p>
            <a:r>
              <a:rPr lang="en-US" altLang="zh-CN" dirty="0" err="1">
                <a:latin typeface="Calibri" panose="020F0502020204030204" pitchFamily="34" charset="0"/>
                <a:ea typeface="宋体" panose="02010600030101010101" pitchFamily="2" charset="-122"/>
                <a:cs typeface="Calibri" panose="020F0502020204030204" pitchFamily="34" charset="0"/>
              </a:rPr>
              <a:t>endmodule</a:t>
            </a:r>
            <a:endParaRPr lang="en-US" altLang="zh-CN" dirty="0">
              <a:latin typeface="Calibri" panose="020F0502020204030204" pitchFamily="34" charset="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3815118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443F77-A736-4049-BF55-9C36F33858A5}"/>
              </a:ext>
            </a:extLst>
          </p:cNvPr>
          <p:cNvSpPr>
            <a:spLocks noGrp="1"/>
          </p:cNvSpPr>
          <p:nvPr>
            <p:ph type="ctrTitle"/>
          </p:nvPr>
        </p:nvSpPr>
        <p:spPr/>
        <p:txBody>
          <a:bodyPr/>
          <a:lstStyle/>
          <a:p>
            <a:r>
              <a:rPr lang="zh-CN" altLang="en-US" dirty="0"/>
              <a:t>顶层模块</a:t>
            </a:r>
          </a:p>
        </p:txBody>
      </p:sp>
      <p:sp>
        <p:nvSpPr>
          <p:cNvPr id="3" name="副标题 2">
            <a:extLst>
              <a:ext uri="{FF2B5EF4-FFF2-40B4-BE49-F238E27FC236}">
                <a16:creationId xmlns:a16="http://schemas.microsoft.com/office/drawing/2014/main" id="{3BC8F384-DF05-4BFA-8C9B-764A3502E4DA}"/>
              </a:ext>
            </a:extLst>
          </p:cNvPr>
          <p:cNvSpPr>
            <a:spLocks noGrp="1"/>
          </p:cNvSpPr>
          <p:nvPr>
            <p:ph type="subTitle" idx="1"/>
          </p:nvPr>
        </p:nvSpPr>
        <p:spPr>
          <a:xfrm>
            <a:off x="1159267" y="1186665"/>
            <a:ext cx="4491519" cy="5244957"/>
          </a:xfrm>
        </p:spPr>
        <p:txBody>
          <a:bodyPr>
            <a:normAutofit fontScale="55000" lnSpcReduction="20000"/>
          </a:bodyPr>
          <a:lstStyle/>
          <a:p>
            <a:pPr algn="l"/>
            <a:r>
              <a:rPr lang="en-US" altLang="zh-CN" dirty="0"/>
              <a:t>`timescale 1ns / 1ps</a:t>
            </a:r>
          </a:p>
          <a:p>
            <a:pPr algn="l"/>
            <a:r>
              <a:rPr lang="en-US" altLang="zh-CN" dirty="0"/>
              <a:t>module </a:t>
            </a:r>
            <a:r>
              <a:rPr lang="en-US" altLang="zh-CN" dirty="0" err="1"/>
              <a:t>led_lights</a:t>
            </a:r>
            <a:r>
              <a:rPr lang="en-US" altLang="zh-CN" dirty="0"/>
              <a:t>(</a:t>
            </a:r>
          </a:p>
          <a:p>
            <a:pPr algn="l"/>
            <a:r>
              <a:rPr lang="es-ES" altLang="zh-CN" dirty="0"/>
              <a:t>clock, resetn, y0, y1, y2, y3, y4, y5, y6, y7</a:t>
            </a:r>
          </a:p>
          <a:p>
            <a:pPr algn="l"/>
            <a:r>
              <a:rPr lang="zh-CN" altLang="en-US" dirty="0"/>
              <a:t>    </a:t>
            </a:r>
            <a:r>
              <a:rPr lang="en-US" altLang="zh-CN" dirty="0"/>
              <a:t>);</a:t>
            </a:r>
          </a:p>
          <a:p>
            <a:pPr algn="l"/>
            <a:r>
              <a:rPr lang="en-US" altLang="zh-CN" dirty="0"/>
              <a:t>input clock;</a:t>
            </a:r>
          </a:p>
          <a:p>
            <a:pPr algn="l"/>
            <a:r>
              <a:rPr lang="en-US" altLang="zh-CN" dirty="0"/>
              <a:t>input </a:t>
            </a:r>
            <a:r>
              <a:rPr lang="en-US" altLang="zh-CN" dirty="0" err="1"/>
              <a:t>resetn</a:t>
            </a:r>
            <a:r>
              <a:rPr lang="en-US" altLang="zh-CN" dirty="0"/>
              <a:t>;</a:t>
            </a:r>
          </a:p>
          <a:p>
            <a:pPr algn="l"/>
            <a:r>
              <a:rPr lang="es-ES" altLang="zh-CN" dirty="0"/>
              <a:t>output y0, y1, y2, y3, y4, y5, y6, y7;</a:t>
            </a:r>
          </a:p>
          <a:p>
            <a:pPr algn="l"/>
            <a:r>
              <a:rPr lang="en-US" altLang="zh-CN" dirty="0"/>
              <a:t>wire </a:t>
            </a:r>
            <a:r>
              <a:rPr lang="en-US" altLang="zh-CN" dirty="0" err="1"/>
              <a:t>clk_sys</a:t>
            </a:r>
            <a:r>
              <a:rPr lang="en-US" altLang="zh-CN" dirty="0"/>
              <a:t>;</a:t>
            </a:r>
          </a:p>
          <a:p>
            <a:pPr algn="l"/>
            <a:r>
              <a:rPr lang="en-US" altLang="zh-CN" dirty="0"/>
              <a:t>wire [2:0] count;</a:t>
            </a:r>
          </a:p>
          <a:p>
            <a:pPr algn="l"/>
            <a:r>
              <a:rPr lang="en-US" altLang="zh-CN" dirty="0" err="1"/>
              <a:t>clock_div</a:t>
            </a:r>
            <a:r>
              <a:rPr lang="en-US" altLang="zh-CN" dirty="0"/>
              <a:t> U0(</a:t>
            </a:r>
          </a:p>
          <a:p>
            <a:pPr algn="l"/>
            <a:r>
              <a:rPr lang="en-US" altLang="zh-CN" dirty="0"/>
              <a:t>.</a:t>
            </a:r>
            <a:r>
              <a:rPr lang="en-US" altLang="zh-CN" dirty="0" err="1"/>
              <a:t>clk</a:t>
            </a:r>
            <a:r>
              <a:rPr lang="en-US" altLang="zh-CN" dirty="0"/>
              <a:t>(clock), .</a:t>
            </a:r>
            <a:r>
              <a:rPr lang="en-US" altLang="zh-CN" dirty="0" err="1"/>
              <a:t>clk_sys</a:t>
            </a:r>
            <a:r>
              <a:rPr lang="en-US" altLang="zh-CN" dirty="0"/>
              <a:t>(</a:t>
            </a:r>
            <a:r>
              <a:rPr lang="en-US" altLang="zh-CN" dirty="0" err="1"/>
              <a:t>clk_sys</a:t>
            </a:r>
            <a:r>
              <a:rPr lang="en-US" altLang="zh-CN" dirty="0"/>
              <a:t>));</a:t>
            </a:r>
          </a:p>
          <a:p>
            <a:pPr algn="l"/>
            <a:r>
              <a:rPr lang="en-US" altLang="zh-CN" dirty="0"/>
              <a:t>ctc8_0 U1(</a:t>
            </a:r>
          </a:p>
          <a:p>
            <a:pPr algn="l"/>
            <a:r>
              <a:rPr lang="en-US" altLang="zh-CN" dirty="0"/>
              <a:t>.</a:t>
            </a:r>
            <a:r>
              <a:rPr lang="en-US" altLang="zh-CN" dirty="0" err="1"/>
              <a:t>clk</a:t>
            </a:r>
            <a:r>
              <a:rPr lang="en-US" altLang="zh-CN" dirty="0"/>
              <a:t>(</a:t>
            </a:r>
            <a:r>
              <a:rPr lang="en-US" altLang="zh-CN" dirty="0" err="1"/>
              <a:t>clk_sys</a:t>
            </a:r>
            <a:r>
              <a:rPr lang="en-US" altLang="zh-CN" dirty="0"/>
              <a:t>), .</a:t>
            </a:r>
            <a:r>
              <a:rPr lang="en-US" altLang="zh-CN" dirty="0" err="1"/>
              <a:t>resetn</a:t>
            </a:r>
            <a:r>
              <a:rPr lang="en-US" altLang="zh-CN" dirty="0"/>
              <a:t>(</a:t>
            </a:r>
            <a:r>
              <a:rPr lang="en-US" altLang="zh-CN" dirty="0" err="1"/>
              <a:t>resetn</a:t>
            </a:r>
            <a:r>
              <a:rPr lang="en-US" altLang="zh-CN" dirty="0"/>
              <a:t>), .count(count));</a:t>
            </a:r>
          </a:p>
          <a:p>
            <a:pPr algn="l"/>
            <a:endParaRPr lang="en-US" altLang="zh-CN" dirty="0"/>
          </a:p>
          <a:p>
            <a:pPr algn="l"/>
            <a:r>
              <a:rPr lang="en-US" altLang="zh-CN" dirty="0"/>
              <a:t>s_38 U2(</a:t>
            </a:r>
          </a:p>
          <a:p>
            <a:pPr algn="l">
              <a:lnSpc>
                <a:spcPct val="170000"/>
              </a:lnSpc>
            </a:pPr>
            <a:r>
              <a:rPr lang="es-ES" altLang="zh-CN" dirty="0"/>
              <a:t>.A(count[0]), .B(count[1]), .C(count[2]), .Enable(resetn), .Y0(y0), .Y1(y1), .Y2(y2), .Y3(y3), .Y4(y4), .Y5(y5), .Y6(y6),.Y7(y7) );</a:t>
            </a:r>
          </a:p>
          <a:p>
            <a:pPr algn="l">
              <a:lnSpc>
                <a:spcPct val="170000"/>
              </a:lnSpc>
            </a:pPr>
            <a:r>
              <a:rPr lang="en-US" altLang="zh-CN" dirty="0" err="1"/>
              <a:t>endmodule</a:t>
            </a:r>
            <a:endParaRPr lang="en-US" altLang="zh-CN" dirty="0"/>
          </a:p>
          <a:p>
            <a:pPr algn="l"/>
            <a:endParaRPr lang="zh-CN" altLang="en-US" dirty="0"/>
          </a:p>
          <a:p>
            <a:pPr algn="l"/>
            <a:endParaRPr lang="zh-CN" altLang="en-US" dirty="0"/>
          </a:p>
        </p:txBody>
      </p:sp>
      <p:sp>
        <p:nvSpPr>
          <p:cNvPr id="5" name="矩形 4">
            <a:extLst>
              <a:ext uri="{FF2B5EF4-FFF2-40B4-BE49-F238E27FC236}">
                <a16:creationId xmlns:a16="http://schemas.microsoft.com/office/drawing/2014/main" id="{46F501F6-E080-47F2-8B75-6A04EA5BC11A}"/>
              </a:ext>
            </a:extLst>
          </p:cNvPr>
          <p:cNvSpPr/>
          <p:nvPr/>
        </p:nvSpPr>
        <p:spPr>
          <a:xfrm>
            <a:off x="5890516" y="1244077"/>
            <a:ext cx="5599416" cy="4770537"/>
          </a:xfrm>
          <a:prstGeom prst="rect">
            <a:avLst/>
          </a:prstGeom>
        </p:spPr>
        <p:txBody>
          <a:bodyPr wrap="square">
            <a:spAutoFit/>
          </a:bodyPr>
          <a:lstStyle/>
          <a:p>
            <a:r>
              <a:rPr lang="zh-CN" altLang="en-US" sz="1600" dirty="0">
                <a:latin typeface="Calibri" panose="020F0502020204030204" pitchFamily="34" charset="0"/>
                <a:ea typeface="宋体" panose="02010600030101010101" pitchFamily="2" charset="-122"/>
                <a:cs typeface="Calibri" panose="020F0502020204030204" pitchFamily="34" charset="0"/>
              </a:rPr>
              <a:t>仿真文件</a:t>
            </a:r>
            <a:endParaRPr lang="en-US" altLang="zh-CN" sz="1600" dirty="0">
              <a:latin typeface="Calibri" panose="020F0502020204030204" pitchFamily="34" charset="0"/>
              <a:ea typeface="宋体" panose="02010600030101010101" pitchFamily="2" charset="-122"/>
              <a:cs typeface="Calibri" panose="020F0502020204030204" pitchFamily="34" charset="0"/>
            </a:endParaRPr>
          </a:p>
          <a:p>
            <a:r>
              <a:rPr lang="en-US" altLang="zh-CN" sz="1600" dirty="0">
                <a:latin typeface="Calibri" panose="020F0502020204030204" pitchFamily="34" charset="0"/>
                <a:ea typeface="宋体" panose="02010600030101010101" pitchFamily="2" charset="-122"/>
                <a:cs typeface="Calibri" panose="020F0502020204030204" pitchFamily="34" charset="0"/>
              </a:rPr>
              <a:t>`timescale 1ns / 1ps</a:t>
            </a:r>
          </a:p>
          <a:p>
            <a:r>
              <a:rPr lang="en-US" altLang="zh-CN" sz="1600" dirty="0">
                <a:latin typeface="Calibri" panose="020F0502020204030204" pitchFamily="34" charset="0"/>
                <a:ea typeface="宋体" panose="02010600030101010101" pitchFamily="2" charset="-122"/>
                <a:cs typeface="Calibri" panose="020F0502020204030204" pitchFamily="34" charset="0"/>
              </a:rPr>
              <a:t>module </a:t>
            </a:r>
            <a:r>
              <a:rPr lang="en-US" altLang="zh-CN" sz="1600" dirty="0" err="1">
                <a:latin typeface="Calibri" panose="020F0502020204030204" pitchFamily="34" charset="0"/>
                <a:ea typeface="宋体" panose="02010600030101010101" pitchFamily="2" charset="-122"/>
                <a:cs typeface="Calibri" panose="020F0502020204030204" pitchFamily="34" charset="0"/>
              </a:rPr>
              <a:t>led_sim</a:t>
            </a:r>
            <a:r>
              <a:rPr lang="en-US" altLang="zh-CN" sz="1600" dirty="0">
                <a:latin typeface="Calibri" panose="020F0502020204030204" pitchFamily="34" charset="0"/>
                <a:ea typeface="宋体" panose="02010600030101010101" pitchFamily="2" charset="-122"/>
                <a:cs typeface="Calibri" panose="020F0502020204030204" pitchFamily="34" charset="0"/>
              </a:rPr>
              <a:t>(    );</a:t>
            </a:r>
          </a:p>
          <a:p>
            <a:r>
              <a:rPr lang="en-US" altLang="zh-CN" sz="1600" dirty="0">
                <a:latin typeface="Calibri" panose="020F0502020204030204" pitchFamily="34" charset="0"/>
                <a:ea typeface="宋体" panose="02010600030101010101" pitchFamily="2" charset="-122"/>
                <a:cs typeface="Calibri" panose="020F0502020204030204" pitchFamily="34" charset="0"/>
              </a:rPr>
              <a:t>reg clock = 0;</a:t>
            </a:r>
          </a:p>
          <a:p>
            <a:r>
              <a:rPr lang="en-US" altLang="zh-CN" sz="1600" dirty="0">
                <a:latin typeface="Calibri" panose="020F0502020204030204" pitchFamily="34" charset="0"/>
                <a:ea typeface="宋体" panose="02010600030101010101" pitchFamily="2" charset="-122"/>
                <a:cs typeface="Calibri" panose="020F0502020204030204" pitchFamily="34" charset="0"/>
              </a:rPr>
              <a:t>reg </a:t>
            </a:r>
            <a:r>
              <a:rPr lang="en-US" altLang="zh-CN" sz="1600" dirty="0" err="1">
                <a:latin typeface="Calibri" panose="020F0502020204030204" pitchFamily="34" charset="0"/>
                <a:ea typeface="宋体" panose="02010600030101010101" pitchFamily="2" charset="-122"/>
                <a:cs typeface="Calibri" panose="020F0502020204030204" pitchFamily="34" charset="0"/>
              </a:rPr>
              <a:t>resetn</a:t>
            </a:r>
            <a:r>
              <a:rPr lang="en-US" altLang="zh-CN" sz="1600" dirty="0">
                <a:latin typeface="Calibri" panose="020F0502020204030204" pitchFamily="34" charset="0"/>
                <a:ea typeface="宋体" panose="02010600030101010101" pitchFamily="2" charset="-122"/>
                <a:cs typeface="Calibri" panose="020F0502020204030204" pitchFamily="34" charset="0"/>
              </a:rPr>
              <a:t> = 0;</a:t>
            </a:r>
          </a:p>
          <a:p>
            <a:endParaRPr lang="zh-CN" altLang="en-US" sz="1600" dirty="0">
              <a:latin typeface="Calibri" panose="020F0502020204030204" pitchFamily="34" charset="0"/>
              <a:ea typeface="宋体" panose="02010600030101010101" pitchFamily="2" charset="-122"/>
              <a:cs typeface="Calibri" panose="020F0502020204030204" pitchFamily="34" charset="0"/>
            </a:endParaRPr>
          </a:p>
          <a:p>
            <a:r>
              <a:rPr lang="es-ES" altLang="zh-CN" sz="1600" dirty="0">
                <a:latin typeface="Calibri" panose="020F0502020204030204" pitchFamily="34" charset="0"/>
                <a:ea typeface="宋体" panose="02010600030101010101" pitchFamily="2" charset="-122"/>
                <a:cs typeface="Calibri" panose="020F0502020204030204" pitchFamily="34" charset="0"/>
              </a:rPr>
              <a:t>wire y0, y1, y2, y3, y4, y5,y6,y7;</a:t>
            </a:r>
          </a:p>
          <a:p>
            <a:endParaRPr lang="zh-CN" altLang="en-US" sz="1600" dirty="0">
              <a:latin typeface="Calibri" panose="020F0502020204030204" pitchFamily="34" charset="0"/>
              <a:ea typeface="宋体" panose="02010600030101010101" pitchFamily="2" charset="-122"/>
              <a:cs typeface="Calibri" panose="020F0502020204030204" pitchFamily="34" charset="0"/>
            </a:endParaRPr>
          </a:p>
          <a:p>
            <a:r>
              <a:rPr lang="en-US" altLang="zh-CN" sz="1600" dirty="0" err="1">
                <a:latin typeface="Calibri" panose="020F0502020204030204" pitchFamily="34" charset="0"/>
                <a:ea typeface="宋体" panose="02010600030101010101" pitchFamily="2" charset="-122"/>
                <a:cs typeface="Calibri" panose="020F0502020204030204" pitchFamily="34" charset="0"/>
              </a:rPr>
              <a:t>led_lights</a:t>
            </a:r>
            <a:r>
              <a:rPr lang="en-US" altLang="zh-CN" sz="1600" dirty="0">
                <a:latin typeface="Calibri" panose="020F0502020204030204" pitchFamily="34" charset="0"/>
                <a:ea typeface="宋体" panose="02010600030101010101" pitchFamily="2" charset="-122"/>
                <a:cs typeface="Calibri" panose="020F0502020204030204" pitchFamily="34" charset="0"/>
              </a:rPr>
              <a:t> </a:t>
            </a:r>
            <a:r>
              <a:rPr lang="en-US" altLang="zh-CN" sz="1600" dirty="0" err="1">
                <a:latin typeface="Calibri" panose="020F0502020204030204" pitchFamily="34" charset="0"/>
                <a:ea typeface="宋体" panose="02010600030101010101" pitchFamily="2" charset="-122"/>
                <a:cs typeface="Calibri" panose="020F0502020204030204" pitchFamily="34" charset="0"/>
              </a:rPr>
              <a:t>uut</a:t>
            </a:r>
            <a:r>
              <a:rPr lang="en-US" altLang="zh-CN" sz="1600" dirty="0">
                <a:latin typeface="Calibri" panose="020F0502020204030204" pitchFamily="34" charset="0"/>
                <a:ea typeface="宋体" panose="02010600030101010101" pitchFamily="2" charset="-122"/>
                <a:cs typeface="Calibri" panose="020F0502020204030204" pitchFamily="34" charset="0"/>
              </a:rPr>
              <a:t>(</a:t>
            </a:r>
          </a:p>
          <a:p>
            <a:r>
              <a:rPr lang="es-ES" altLang="zh-CN" sz="1600" dirty="0">
                <a:latin typeface="Calibri" panose="020F0502020204030204" pitchFamily="34" charset="0"/>
                <a:ea typeface="宋体" panose="02010600030101010101" pitchFamily="2" charset="-122"/>
                <a:cs typeface="Calibri" panose="020F0502020204030204" pitchFamily="34" charset="0"/>
              </a:rPr>
              <a:t>.clock(clock), .resetn(resetn), .y0(y0), .y1(y1), .y2(y2), .y3(y3), .y4(y4), .y5(y5), .y6(y6), .y7(y7));</a:t>
            </a:r>
          </a:p>
          <a:p>
            <a:endParaRPr lang="zh-CN" altLang="en-US" sz="1600" dirty="0">
              <a:latin typeface="Calibri" panose="020F0502020204030204" pitchFamily="34" charset="0"/>
              <a:ea typeface="宋体" panose="02010600030101010101" pitchFamily="2" charset="-122"/>
              <a:cs typeface="Calibri" panose="020F0502020204030204" pitchFamily="34" charset="0"/>
            </a:endParaRPr>
          </a:p>
          <a:p>
            <a:r>
              <a:rPr lang="en-US" altLang="zh-CN" sz="1600" dirty="0">
                <a:latin typeface="Calibri" panose="020F0502020204030204" pitchFamily="34" charset="0"/>
                <a:ea typeface="宋体" panose="02010600030101010101" pitchFamily="2" charset="-122"/>
                <a:cs typeface="Calibri" panose="020F0502020204030204" pitchFamily="34" charset="0"/>
              </a:rPr>
              <a:t>initial #500 </a:t>
            </a:r>
            <a:r>
              <a:rPr lang="en-US" altLang="zh-CN" sz="1600" dirty="0" err="1">
                <a:latin typeface="Calibri" panose="020F0502020204030204" pitchFamily="34" charset="0"/>
                <a:ea typeface="宋体" panose="02010600030101010101" pitchFamily="2" charset="-122"/>
                <a:cs typeface="Calibri" panose="020F0502020204030204" pitchFamily="34" charset="0"/>
              </a:rPr>
              <a:t>resetn</a:t>
            </a:r>
            <a:r>
              <a:rPr lang="en-US" altLang="zh-CN" sz="1600" dirty="0">
                <a:latin typeface="Calibri" panose="020F0502020204030204" pitchFamily="34" charset="0"/>
                <a:ea typeface="宋体" panose="02010600030101010101" pitchFamily="2" charset="-122"/>
                <a:cs typeface="Calibri" panose="020F0502020204030204" pitchFamily="34" charset="0"/>
              </a:rPr>
              <a:t> = 1;</a:t>
            </a:r>
          </a:p>
          <a:p>
            <a:endParaRPr lang="zh-CN" altLang="en-US" sz="1600" dirty="0">
              <a:latin typeface="Calibri" panose="020F0502020204030204" pitchFamily="34" charset="0"/>
              <a:ea typeface="宋体" panose="02010600030101010101" pitchFamily="2" charset="-122"/>
              <a:cs typeface="Calibri" panose="020F0502020204030204" pitchFamily="34" charset="0"/>
            </a:endParaRPr>
          </a:p>
          <a:p>
            <a:r>
              <a:rPr lang="en-US" altLang="zh-CN" sz="1600" dirty="0">
                <a:latin typeface="Calibri" panose="020F0502020204030204" pitchFamily="34" charset="0"/>
                <a:ea typeface="宋体" panose="02010600030101010101" pitchFamily="2" charset="-122"/>
                <a:cs typeface="Calibri" panose="020F0502020204030204" pitchFamily="34" charset="0"/>
              </a:rPr>
              <a:t>always #5 clock = ~clock;</a:t>
            </a:r>
          </a:p>
          <a:p>
            <a:endParaRPr lang="zh-CN" altLang="en-US" sz="1600" dirty="0">
              <a:latin typeface="Calibri" panose="020F0502020204030204" pitchFamily="34" charset="0"/>
              <a:ea typeface="宋体" panose="02010600030101010101" pitchFamily="2" charset="-122"/>
              <a:cs typeface="Calibri" panose="020F0502020204030204" pitchFamily="34" charset="0"/>
            </a:endParaRPr>
          </a:p>
          <a:p>
            <a:endParaRPr lang="zh-CN" altLang="en-US" sz="1600" dirty="0">
              <a:latin typeface="Calibri" panose="020F0502020204030204" pitchFamily="34" charset="0"/>
              <a:ea typeface="宋体" panose="02010600030101010101" pitchFamily="2" charset="-122"/>
              <a:cs typeface="Calibri" panose="020F0502020204030204" pitchFamily="34" charset="0"/>
            </a:endParaRPr>
          </a:p>
          <a:p>
            <a:r>
              <a:rPr lang="en-US" altLang="zh-CN" sz="1600" dirty="0" err="1">
                <a:latin typeface="Calibri" panose="020F0502020204030204" pitchFamily="34" charset="0"/>
                <a:ea typeface="宋体" panose="02010600030101010101" pitchFamily="2" charset="-122"/>
                <a:cs typeface="Calibri" panose="020F0502020204030204" pitchFamily="34" charset="0"/>
              </a:rPr>
              <a:t>endmodule</a:t>
            </a:r>
            <a:endParaRPr lang="en-US" altLang="zh-CN" sz="1600" dirty="0">
              <a:latin typeface="Calibri" panose="020F0502020204030204" pitchFamily="34" charset="0"/>
              <a:ea typeface="宋体" panose="02010600030101010101" pitchFamily="2" charset="-122"/>
              <a:cs typeface="Calibri" panose="020F0502020204030204" pitchFamily="34" charset="0"/>
            </a:endParaRPr>
          </a:p>
          <a:p>
            <a:endParaRPr lang="zh-CN" altLang="en-US" sz="1600" dirty="0">
              <a:latin typeface="Calibri" panose="020F0502020204030204" pitchFamily="34" charset="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429598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3A62F9-199C-492B-B914-E6DE5C38AE6E}"/>
              </a:ext>
            </a:extLst>
          </p:cNvPr>
          <p:cNvSpPr>
            <a:spLocks noGrp="1"/>
          </p:cNvSpPr>
          <p:nvPr>
            <p:ph type="title"/>
          </p:nvPr>
        </p:nvSpPr>
        <p:spPr>
          <a:xfrm>
            <a:off x="838200" y="365125"/>
            <a:ext cx="10515600" cy="528727"/>
          </a:xfrm>
        </p:spPr>
        <p:txBody>
          <a:bodyPr>
            <a:normAutofit fontScale="90000"/>
          </a:bodyPr>
          <a:lstStyle/>
          <a:p>
            <a:r>
              <a:rPr lang="zh-CN" altLang="en-US" dirty="0"/>
              <a:t>约束文件</a:t>
            </a:r>
          </a:p>
        </p:txBody>
      </p:sp>
      <p:sp>
        <p:nvSpPr>
          <p:cNvPr id="6" name="矩形 5">
            <a:extLst>
              <a:ext uri="{FF2B5EF4-FFF2-40B4-BE49-F238E27FC236}">
                <a16:creationId xmlns:a16="http://schemas.microsoft.com/office/drawing/2014/main" id="{89E0B6E9-0C18-4719-A13B-71FD3061E922}"/>
              </a:ext>
            </a:extLst>
          </p:cNvPr>
          <p:cNvSpPr/>
          <p:nvPr/>
        </p:nvSpPr>
        <p:spPr>
          <a:xfrm>
            <a:off x="1167829" y="1111142"/>
            <a:ext cx="6096000" cy="5170646"/>
          </a:xfrm>
          <a:prstGeom prst="rect">
            <a:avLst/>
          </a:prstGeom>
        </p:spPr>
        <p:txBody>
          <a:bodyPr>
            <a:spAutoFit/>
          </a:bodyPr>
          <a:lstStyle/>
          <a:p>
            <a:r>
              <a:rPr lang="en-US" altLang="zh-CN" sz="1600" dirty="0" err="1">
                <a:latin typeface="Calibri" panose="020F0502020204030204" pitchFamily="34" charset="0"/>
                <a:ea typeface="宋体" panose="02010600030101010101" pitchFamily="2" charset="-122"/>
                <a:cs typeface="Calibri" panose="020F0502020204030204" pitchFamily="34" charset="0"/>
              </a:rPr>
              <a:t>set_property</a:t>
            </a:r>
            <a:r>
              <a:rPr lang="en-US" altLang="zh-CN" sz="1600" dirty="0">
                <a:latin typeface="Calibri" panose="020F0502020204030204" pitchFamily="34" charset="0"/>
                <a:ea typeface="宋体" panose="02010600030101010101" pitchFamily="2" charset="-122"/>
                <a:cs typeface="Calibri" panose="020F0502020204030204" pitchFamily="34" charset="0"/>
              </a:rPr>
              <a:t> PACKAGE_PIN R2 [</a:t>
            </a:r>
            <a:r>
              <a:rPr lang="en-US" altLang="zh-CN" sz="1600" dirty="0" err="1">
                <a:latin typeface="Calibri" panose="020F0502020204030204" pitchFamily="34" charset="0"/>
                <a:ea typeface="宋体" panose="02010600030101010101" pitchFamily="2" charset="-122"/>
                <a:cs typeface="Calibri" panose="020F0502020204030204" pitchFamily="34" charset="0"/>
              </a:rPr>
              <a:t>get_ports</a:t>
            </a:r>
            <a:r>
              <a:rPr lang="en-US" altLang="zh-CN" sz="1600" dirty="0">
                <a:latin typeface="Calibri" panose="020F0502020204030204" pitchFamily="34" charset="0"/>
                <a:ea typeface="宋体" panose="02010600030101010101" pitchFamily="2" charset="-122"/>
                <a:cs typeface="Calibri" panose="020F0502020204030204" pitchFamily="34" charset="0"/>
              </a:rPr>
              <a:t> </a:t>
            </a:r>
            <a:r>
              <a:rPr lang="en-US" altLang="zh-CN" sz="1600" dirty="0" err="1">
                <a:latin typeface="Calibri" panose="020F0502020204030204" pitchFamily="34" charset="0"/>
                <a:ea typeface="宋体" panose="02010600030101010101" pitchFamily="2" charset="-122"/>
                <a:cs typeface="Calibri" panose="020F0502020204030204" pitchFamily="34" charset="0"/>
              </a:rPr>
              <a:t>resetn</a:t>
            </a:r>
            <a:r>
              <a:rPr lang="en-US" altLang="zh-CN" sz="1600" dirty="0">
                <a:latin typeface="Calibri" panose="020F0502020204030204" pitchFamily="34" charset="0"/>
                <a:ea typeface="宋体" panose="02010600030101010101" pitchFamily="2" charset="-122"/>
                <a:cs typeface="Calibri" panose="020F0502020204030204" pitchFamily="34" charset="0"/>
              </a:rPr>
              <a:t>]</a:t>
            </a:r>
          </a:p>
          <a:p>
            <a:r>
              <a:rPr lang="en-US" altLang="zh-CN" sz="1600" dirty="0" err="1">
                <a:latin typeface="Calibri" panose="020F0502020204030204" pitchFamily="34" charset="0"/>
                <a:ea typeface="宋体" panose="02010600030101010101" pitchFamily="2" charset="-122"/>
                <a:cs typeface="Calibri" panose="020F0502020204030204" pitchFamily="34" charset="0"/>
              </a:rPr>
              <a:t>set_property</a:t>
            </a:r>
            <a:r>
              <a:rPr lang="en-US" altLang="zh-CN" sz="1600" dirty="0">
                <a:latin typeface="Calibri" panose="020F0502020204030204" pitchFamily="34" charset="0"/>
                <a:ea typeface="宋体" panose="02010600030101010101" pitchFamily="2" charset="-122"/>
                <a:cs typeface="Calibri" panose="020F0502020204030204" pitchFamily="34" charset="0"/>
              </a:rPr>
              <a:t> PACKAGE_PIN W5 [</a:t>
            </a:r>
            <a:r>
              <a:rPr lang="en-US" altLang="zh-CN" sz="1600" dirty="0" err="1">
                <a:latin typeface="Calibri" panose="020F0502020204030204" pitchFamily="34" charset="0"/>
                <a:ea typeface="宋体" panose="02010600030101010101" pitchFamily="2" charset="-122"/>
                <a:cs typeface="Calibri" panose="020F0502020204030204" pitchFamily="34" charset="0"/>
              </a:rPr>
              <a:t>get_ports</a:t>
            </a:r>
            <a:r>
              <a:rPr lang="en-US" altLang="zh-CN" sz="1600" dirty="0">
                <a:latin typeface="Calibri" panose="020F0502020204030204" pitchFamily="34" charset="0"/>
                <a:ea typeface="宋体" panose="02010600030101010101" pitchFamily="2" charset="-122"/>
                <a:cs typeface="Calibri" panose="020F0502020204030204" pitchFamily="34" charset="0"/>
              </a:rPr>
              <a:t> clock]</a:t>
            </a:r>
          </a:p>
          <a:p>
            <a:r>
              <a:rPr lang="en-US" altLang="zh-CN" sz="1600" dirty="0" err="1">
                <a:latin typeface="Calibri" panose="020F0502020204030204" pitchFamily="34" charset="0"/>
                <a:ea typeface="宋体" panose="02010600030101010101" pitchFamily="2" charset="-122"/>
                <a:cs typeface="Calibri" panose="020F0502020204030204" pitchFamily="34" charset="0"/>
              </a:rPr>
              <a:t>set_property</a:t>
            </a:r>
            <a:r>
              <a:rPr lang="en-US" altLang="zh-CN" sz="1600" dirty="0">
                <a:latin typeface="Calibri" panose="020F0502020204030204" pitchFamily="34" charset="0"/>
                <a:ea typeface="宋体" panose="02010600030101010101" pitchFamily="2" charset="-122"/>
                <a:cs typeface="Calibri" panose="020F0502020204030204" pitchFamily="34" charset="0"/>
              </a:rPr>
              <a:t> PACKAGE_PIN U16 [</a:t>
            </a:r>
            <a:r>
              <a:rPr lang="en-US" altLang="zh-CN" sz="1600" dirty="0" err="1">
                <a:latin typeface="Calibri" panose="020F0502020204030204" pitchFamily="34" charset="0"/>
                <a:ea typeface="宋体" panose="02010600030101010101" pitchFamily="2" charset="-122"/>
                <a:cs typeface="Calibri" panose="020F0502020204030204" pitchFamily="34" charset="0"/>
              </a:rPr>
              <a:t>get_ports</a:t>
            </a:r>
            <a:r>
              <a:rPr lang="en-US" altLang="zh-CN" sz="1600" dirty="0">
                <a:latin typeface="Calibri" panose="020F0502020204030204" pitchFamily="34" charset="0"/>
                <a:ea typeface="宋体" panose="02010600030101010101" pitchFamily="2" charset="-122"/>
                <a:cs typeface="Calibri" panose="020F0502020204030204" pitchFamily="34" charset="0"/>
              </a:rPr>
              <a:t> y0]</a:t>
            </a:r>
          </a:p>
          <a:p>
            <a:r>
              <a:rPr lang="en-US" altLang="zh-CN" sz="1600" dirty="0" err="1">
                <a:latin typeface="Calibri" panose="020F0502020204030204" pitchFamily="34" charset="0"/>
                <a:ea typeface="宋体" panose="02010600030101010101" pitchFamily="2" charset="-122"/>
                <a:cs typeface="Calibri" panose="020F0502020204030204" pitchFamily="34" charset="0"/>
              </a:rPr>
              <a:t>set_property</a:t>
            </a:r>
            <a:r>
              <a:rPr lang="en-US" altLang="zh-CN" sz="1600" dirty="0">
                <a:latin typeface="Calibri" panose="020F0502020204030204" pitchFamily="34" charset="0"/>
                <a:ea typeface="宋体" panose="02010600030101010101" pitchFamily="2" charset="-122"/>
                <a:cs typeface="Calibri" panose="020F0502020204030204" pitchFamily="34" charset="0"/>
              </a:rPr>
              <a:t> PACKAGE_PIN E19 [</a:t>
            </a:r>
            <a:r>
              <a:rPr lang="en-US" altLang="zh-CN" sz="1600" dirty="0" err="1">
                <a:latin typeface="Calibri" panose="020F0502020204030204" pitchFamily="34" charset="0"/>
                <a:ea typeface="宋体" panose="02010600030101010101" pitchFamily="2" charset="-122"/>
                <a:cs typeface="Calibri" panose="020F0502020204030204" pitchFamily="34" charset="0"/>
              </a:rPr>
              <a:t>get_ports</a:t>
            </a:r>
            <a:r>
              <a:rPr lang="en-US" altLang="zh-CN" sz="1600" dirty="0">
                <a:latin typeface="Calibri" panose="020F0502020204030204" pitchFamily="34" charset="0"/>
                <a:ea typeface="宋体" panose="02010600030101010101" pitchFamily="2" charset="-122"/>
                <a:cs typeface="Calibri" panose="020F0502020204030204" pitchFamily="34" charset="0"/>
              </a:rPr>
              <a:t> y1]</a:t>
            </a:r>
          </a:p>
          <a:p>
            <a:r>
              <a:rPr lang="en-US" altLang="zh-CN" sz="1600" dirty="0" err="1">
                <a:latin typeface="Calibri" panose="020F0502020204030204" pitchFamily="34" charset="0"/>
                <a:ea typeface="宋体" panose="02010600030101010101" pitchFamily="2" charset="-122"/>
                <a:cs typeface="Calibri" panose="020F0502020204030204" pitchFamily="34" charset="0"/>
              </a:rPr>
              <a:t>set_property</a:t>
            </a:r>
            <a:r>
              <a:rPr lang="en-US" altLang="zh-CN" sz="1600" dirty="0">
                <a:latin typeface="Calibri" panose="020F0502020204030204" pitchFamily="34" charset="0"/>
                <a:ea typeface="宋体" panose="02010600030101010101" pitchFamily="2" charset="-122"/>
                <a:cs typeface="Calibri" panose="020F0502020204030204" pitchFamily="34" charset="0"/>
              </a:rPr>
              <a:t> PACKAGE_PIN U19 [</a:t>
            </a:r>
            <a:r>
              <a:rPr lang="en-US" altLang="zh-CN" sz="1600" dirty="0" err="1">
                <a:latin typeface="Calibri" panose="020F0502020204030204" pitchFamily="34" charset="0"/>
                <a:ea typeface="宋体" panose="02010600030101010101" pitchFamily="2" charset="-122"/>
                <a:cs typeface="Calibri" panose="020F0502020204030204" pitchFamily="34" charset="0"/>
              </a:rPr>
              <a:t>get_ports</a:t>
            </a:r>
            <a:r>
              <a:rPr lang="en-US" altLang="zh-CN" sz="1600" dirty="0">
                <a:latin typeface="Calibri" panose="020F0502020204030204" pitchFamily="34" charset="0"/>
                <a:ea typeface="宋体" panose="02010600030101010101" pitchFamily="2" charset="-122"/>
                <a:cs typeface="Calibri" panose="020F0502020204030204" pitchFamily="34" charset="0"/>
              </a:rPr>
              <a:t> y2]</a:t>
            </a:r>
          </a:p>
          <a:p>
            <a:r>
              <a:rPr lang="en-US" altLang="zh-CN" sz="1600" dirty="0" err="1">
                <a:latin typeface="Calibri" panose="020F0502020204030204" pitchFamily="34" charset="0"/>
                <a:ea typeface="宋体" panose="02010600030101010101" pitchFamily="2" charset="-122"/>
                <a:cs typeface="Calibri" panose="020F0502020204030204" pitchFamily="34" charset="0"/>
              </a:rPr>
              <a:t>set_property</a:t>
            </a:r>
            <a:r>
              <a:rPr lang="en-US" altLang="zh-CN" sz="1600" dirty="0">
                <a:latin typeface="Calibri" panose="020F0502020204030204" pitchFamily="34" charset="0"/>
                <a:ea typeface="宋体" panose="02010600030101010101" pitchFamily="2" charset="-122"/>
                <a:cs typeface="Calibri" panose="020F0502020204030204" pitchFamily="34" charset="0"/>
              </a:rPr>
              <a:t> PACKAGE_PIN V19 [</a:t>
            </a:r>
            <a:r>
              <a:rPr lang="en-US" altLang="zh-CN" sz="1600" dirty="0" err="1">
                <a:latin typeface="Calibri" panose="020F0502020204030204" pitchFamily="34" charset="0"/>
                <a:ea typeface="宋体" panose="02010600030101010101" pitchFamily="2" charset="-122"/>
                <a:cs typeface="Calibri" panose="020F0502020204030204" pitchFamily="34" charset="0"/>
              </a:rPr>
              <a:t>get_ports</a:t>
            </a:r>
            <a:r>
              <a:rPr lang="en-US" altLang="zh-CN" sz="1600" dirty="0">
                <a:latin typeface="Calibri" panose="020F0502020204030204" pitchFamily="34" charset="0"/>
                <a:ea typeface="宋体" panose="02010600030101010101" pitchFamily="2" charset="-122"/>
                <a:cs typeface="Calibri" panose="020F0502020204030204" pitchFamily="34" charset="0"/>
              </a:rPr>
              <a:t> y3]</a:t>
            </a:r>
          </a:p>
          <a:p>
            <a:r>
              <a:rPr lang="en-US" altLang="zh-CN" sz="1600" dirty="0" err="1">
                <a:latin typeface="Calibri" panose="020F0502020204030204" pitchFamily="34" charset="0"/>
                <a:ea typeface="宋体" panose="02010600030101010101" pitchFamily="2" charset="-122"/>
                <a:cs typeface="Calibri" panose="020F0502020204030204" pitchFamily="34" charset="0"/>
              </a:rPr>
              <a:t>set_property</a:t>
            </a:r>
            <a:r>
              <a:rPr lang="en-US" altLang="zh-CN" sz="1600" dirty="0">
                <a:latin typeface="Calibri" panose="020F0502020204030204" pitchFamily="34" charset="0"/>
                <a:ea typeface="宋体" panose="02010600030101010101" pitchFamily="2" charset="-122"/>
                <a:cs typeface="Calibri" panose="020F0502020204030204" pitchFamily="34" charset="0"/>
              </a:rPr>
              <a:t> PACKAGE_PIN W18 [</a:t>
            </a:r>
            <a:r>
              <a:rPr lang="en-US" altLang="zh-CN" sz="1600" dirty="0" err="1">
                <a:latin typeface="Calibri" panose="020F0502020204030204" pitchFamily="34" charset="0"/>
                <a:ea typeface="宋体" panose="02010600030101010101" pitchFamily="2" charset="-122"/>
                <a:cs typeface="Calibri" panose="020F0502020204030204" pitchFamily="34" charset="0"/>
              </a:rPr>
              <a:t>get_ports</a:t>
            </a:r>
            <a:r>
              <a:rPr lang="en-US" altLang="zh-CN" sz="1600" dirty="0">
                <a:latin typeface="Calibri" panose="020F0502020204030204" pitchFamily="34" charset="0"/>
                <a:ea typeface="宋体" panose="02010600030101010101" pitchFamily="2" charset="-122"/>
                <a:cs typeface="Calibri" panose="020F0502020204030204" pitchFamily="34" charset="0"/>
              </a:rPr>
              <a:t> y4]</a:t>
            </a:r>
          </a:p>
          <a:p>
            <a:r>
              <a:rPr lang="en-US" altLang="zh-CN" sz="1600" dirty="0" err="1">
                <a:latin typeface="Calibri" panose="020F0502020204030204" pitchFamily="34" charset="0"/>
                <a:ea typeface="宋体" panose="02010600030101010101" pitchFamily="2" charset="-122"/>
                <a:cs typeface="Calibri" panose="020F0502020204030204" pitchFamily="34" charset="0"/>
              </a:rPr>
              <a:t>set_property</a:t>
            </a:r>
            <a:r>
              <a:rPr lang="en-US" altLang="zh-CN" sz="1600" dirty="0">
                <a:latin typeface="Calibri" panose="020F0502020204030204" pitchFamily="34" charset="0"/>
                <a:ea typeface="宋体" panose="02010600030101010101" pitchFamily="2" charset="-122"/>
                <a:cs typeface="Calibri" panose="020F0502020204030204" pitchFamily="34" charset="0"/>
              </a:rPr>
              <a:t> PACKAGE_PIN U15 [</a:t>
            </a:r>
            <a:r>
              <a:rPr lang="en-US" altLang="zh-CN" sz="1600" dirty="0" err="1">
                <a:latin typeface="Calibri" panose="020F0502020204030204" pitchFamily="34" charset="0"/>
                <a:ea typeface="宋体" panose="02010600030101010101" pitchFamily="2" charset="-122"/>
                <a:cs typeface="Calibri" panose="020F0502020204030204" pitchFamily="34" charset="0"/>
              </a:rPr>
              <a:t>get_ports</a:t>
            </a:r>
            <a:r>
              <a:rPr lang="en-US" altLang="zh-CN" sz="1600" dirty="0">
                <a:latin typeface="Calibri" panose="020F0502020204030204" pitchFamily="34" charset="0"/>
                <a:ea typeface="宋体" panose="02010600030101010101" pitchFamily="2" charset="-122"/>
                <a:cs typeface="Calibri" panose="020F0502020204030204" pitchFamily="34" charset="0"/>
              </a:rPr>
              <a:t> y5]</a:t>
            </a:r>
          </a:p>
          <a:p>
            <a:r>
              <a:rPr lang="en-US" altLang="zh-CN" sz="1600" dirty="0" err="1">
                <a:latin typeface="Calibri" panose="020F0502020204030204" pitchFamily="34" charset="0"/>
                <a:ea typeface="宋体" panose="02010600030101010101" pitchFamily="2" charset="-122"/>
                <a:cs typeface="Calibri" panose="020F0502020204030204" pitchFamily="34" charset="0"/>
              </a:rPr>
              <a:t>set_property</a:t>
            </a:r>
            <a:r>
              <a:rPr lang="en-US" altLang="zh-CN" sz="1600" dirty="0">
                <a:latin typeface="Calibri" panose="020F0502020204030204" pitchFamily="34" charset="0"/>
                <a:ea typeface="宋体" panose="02010600030101010101" pitchFamily="2" charset="-122"/>
                <a:cs typeface="Calibri" panose="020F0502020204030204" pitchFamily="34" charset="0"/>
              </a:rPr>
              <a:t> PACKAGE_PIN U14 [</a:t>
            </a:r>
            <a:r>
              <a:rPr lang="en-US" altLang="zh-CN" sz="1600" dirty="0" err="1">
                <a:latin typeface="Calibri" panose="020F0502020204030204" pitchFamily="34" charset="0"/>
                <a:ea typeface="宋体" panose="02010600030101010101" pitchFamily="2" charset="-122"/>
                <a:cs typeface="Calibri" panose="020F0502020204030204" pitchFamily="34" charset="0"/>
              </a:rPr>
              <a:t>get_ports</a:t>
            </a:r>
            <a:r>
              <a:rPr lang="en-US" altLang="zh-CN" sz="1600" dirty="0">
                <a:latin typeface="Calibri" panose="020F0502020204030204" pitchFamily="34" charset="0"/>
                <a:ea typeface="宋体" panose="02010600030101010101" pitchFamily="2" charset="-122"/>
                <a:cs typeface="Calibri" panose="020F0502020204030204" pitchFamily="34" charset="0"/>
              </a:rPr>
              <a:t> y6]</a:t>
            </a:r>
          </a:p>
          <a:p>
            <a:r>
              <a:rPr lang="en-US" altLang="zh-CN" sz="1600" dirty="0" err="1">
                <a:latin typeface="Calibri" panose="020F0502020204030204" pitchFamily="34" charset="0"/>
                <a:ea typeface="宋体" panose="02010600030101010101" pitchFamily="2" charset="-122"/>
                <a:cs typeface="Calibri" panose="020F0502020204030204" pitchFamily="34" charset="0"/>
              </a:rPr>
              <a:t>set_property</a:t>
            </a:r>
            <a:r>
              <a:rPr lang="en-US" altLang="zh-CN" sz="1600" dirty="0">
                <a:latin typeface="Calibri" panose="020F0502020204030204" pitchFamily="34" charset="0"/>
                <a:ea typeface="宋体" panose="02010600030101010101" pitchFamily="2" charset="-122"/>
                <a:cs typeface="Calibri" panose="020F0502020204030204" pitchFamily="34" charset="0"/>
              </a:rPr>
              <a:t> PACKAGE_PIN V14 [</a:t>
            </a:r>
            <a:r>
              <a:rPr lang="en-US" altLang="zh-CN" sz="1600" dirty="0" err="1">
                <a:latin typeface="Calibri" panose="020F0502020204030204" pitchFamily="34" charset="0"/>
                <a:ea typeface="宋体" panose="02010600030101010101" pitchFamily="2" charset="-122"/>
                <a:cs typeface="Calibri" panose="020F0502020204030204" pitchFamily="34" charset="0"/>
              </a:rPr>
              <a:t>get_ports</a:t>
            </a:r>
            <a:r>
              <a:rPr lang="en-US" altLang="zh-CN" sz="1600" dirty="0">
                <a:latin typeface="Calibri" panose="020F0502020204030204" pitchFamily="34" charset="0"/>
                <a:ea typeface="宋体" panose="02010600030101010101" pitchFamily="2" charset="-122"/>
                <a:cs typeface="Calibri" panose="020F0502020204030204" pitchFamily="34" charset="0"/>
              </a:rPr>
              <a:t> y7]</a:t>
            </a:r>
          </a:p>
          <a:p>
            <a:r>
              <a:rPr lang="en-US" altLang="zh-CN" sz="1600" dirty="0" err="1">
                <a:latin typeface="Calibri" panose="020F0502020204030204" pitchFamily="34" charset="0"/>
                <a:ea typeface="宋体" panose="02010600030101010101" pitchFamily="2" charset="-122"/>
                <a:cs typeface="Calibri" panose="020F0502020204030204" pitchFamily="34" charset="0"/>
              </a:rPr>
              <a:t>set_property</a:t>
            </a:r>
            <a:r>
              <a:rPr lang="en-US" altLang="zh-CN" sz="1600" dirty="0">
                <a:latin typeface="Calibri" panose="020F0502020204030204" pitchFamily="34" charset="0"/>
                <a:ea typeface="宋体" panose="02010600030101010101" pitchFamily="2" charset="-122"/>
                <a:cs typeface="Calibri" panose="020F0502020204030204" pitchFamily="34" charset="0"/>
              </a:rPr>
              <a:t> IOSTANDARD LVCMOS33 [</a:t>
            </a:r>
            <a:r>
              <a:rPr lang="en-US" altLang="zh-CN" sz="1600" dirty="0" err="1">
                <a:latin typeface="Calibri" panose="020F0502020204030204" pitchFamily="34" charset="0"/>
                <a:ea typeface="宋体" panose="02010600030101010101" pitchFamily="2" charset="-122"/>
                <a:cs typeface="Calibri" panose="020F0502020204030204" pitchFamily="34" charset="0"/>
              </a:rPr>
              <a:t>get_ports</a:t>
            </a:r>
            <a:r>
              <a:rPr lang="en-US" altLang="zh-CN" sz="1600" dirty="0">
                <a:latin typeface="Calibri" panose="020F0502020204030204" pitchFamily="34" charset="0"/>
                <a:ea typeface="宋体" panose="02010600030101010101" pitchFamily="2" charset="-122"/>
                <a:cs typeface="Calibri" panose="020F0502020204030204" pitchFamily="34" charset="0"/>
              </a:rPr>
              <a:t> </a:t>
            </a:r>
            <a:r>
              <a:rPr lang="en-US" altLang="zh-CN" sz="1600" dirty="0" err="1">
                <a:latin typeface="Calibri" panose="020F0502020204030204" pitchFamily="34" charset="0"/>
                <a:ea typeface="宋体" panose="02010600030101010101" pitchFamily="2" charset="-122"/>
                <a:cs typeface="Calibri" panose="020F0502020204030204" pitchFamily="34" charset="0"/>
              </a:rPr>
              <a:t>resetn</a:t>
            </a:r>
            <a:r>
              <a:rPr lang="en-US" altLang="zh-CN" sz="1600" dirty="0">
                <a:latin typeface="Calibri" panose="020F0502020204030204" pitchFamily="34" charset="0"/>
                <a:ea typeface="宋体" panose="02010600030101010101" pitchFamily="2" charset="-122"/>
                <a:cs typeface="Calibri" panose="020F0502020204030204" pitchFamily="34" charset="0"/>
              </a:rPr>
              <a:t>]</a:t>
            </a:r>
          </a:p>
          <a:p>
            <a:r>
              <a:rPr lang="en-US" altLang="zh-CN" sz="1600" dirty="0" err="1">
                <a:latin typeface="Calibri" panose="020F0502020204030204" pitchFamily="34" charset="0"/>
                <a:ea typeface="宋体" panose="02010600030101010101" pitchFamily="2" charset="-122"/>
                <a:cs typeface="Calibri" panose="020F0502020204030204" pitchFamily="34" charset="0"/>
              </a:rPr>
              <a:t>set_property</a:t>
            </a:r>
            <a:r>
              <a:rPr lang="en-US" altLang="zh-CN" sz="1600" dirty="0">
                <a:latin typeface="Calibri" panose="020F0502020204030204" pitchFamily="34" charset="0"/>
                <a:ea typeface="宋体" panose="02010600030101010101" pitchFamily="2" charset="-122"/>
                <a:cs typeface="Calibri" panose="020F0502020204030204" pitchFamily="34" charset="0"/>
              </a:rPr>
              <a:t> IOSTANDARD LVCMOS33 [</a:t>
            </a:r>
            <a:r>
              <a:rPr lang="en-US" altLang="zh-CN" sz="1600" dirty="0" err="1">
                <a:latin typeface="Calibri" panose="020F0502020204030204" pitchFamily="34" charset="0"/>
                <a:ea typeface="宋体" panose="02010600030101010101" pitchFamily="2" charset="-122"/>
                <a:cs typeface="Calibri" panose="020F0502020204030204" pitchFamily="34" charset="0"/>
              </a:rPr>
              <a:t>get_ports</a:t>
            </a:r>
            <a:r>
              <a:rPr lang="en-US" altLang="zh-CN" sz="1600" dirty="0">
                <a:latin typeface="Calibri" panose="020F0502020204030204" pitchFamily="34" charset="0"/>
                <a:ea typeface="宋体" panose="02010600030101010101" pitchFamily="2" charset="-122"/>
                <a:cs typeface="Calibri" panose="020F0502020204030204" pitchFamily="34" charset="0"/>
              </a:rPr>
              <a:t> clock]</a:t>
            </a:r>
          </a:p>
          <a:p>
            <a:r>
              <a:rPr lang="en-US" altLang="zh-CN" sz="1600" dirty="0" err="1">
                <a:latin typeface="Calibri" panose="020F0502020204030204" pitchFamily="34" charset="0"/>
                <a:ea typeface="宋体" panose="02010600030101010101" pitchFamily="2" charset="-122"/>
                <a:cs typeface="Calibri" panose="020F0502020204030204" pitchFamily="34" charset="0"/>
              </a:rPr>
              <a:t>set_property</a:t>
            </a:r>
            <a:r>
              <a:rPr lang="en-US" altLang="zh-CN" sz="1600" dirty="0">
                <a:latin typeface="Calibri" panose="020F0502020204030204" pitchFamily="34" charset="0"/>
                <a:ea typeface="宋体" panose="02010600030101010101" pitchFamily="2" charset="-122"/>
                <a:cs typeface="Calibri" panose="020F0502020204030204" pitchFamily="34" charset="0"/>
              </a:rPr>
              <a:t> IOSTANDARD LVCMOS33 [</a:t>
            </a:r>
            <a:r>
              <a:rPr lang="en-US" altLang="zh-CN" sz="1600" dirty="0" err="1">
                <a:latin typeface="Calibri" panose="020F0502020204030204" pitchFamily="34" charset="0"/>
                <a:ea typeface="宋体" panose="02010600030101010101" pitchFamily="2" charset="-122"/>
                <a:cs typeface="Calibri" panose="020F0502020204030204" pitchFamily="34" charset="0"/>
              </a:rPr>
              <a:t>get_ports</a:t>
            </a:r>
            <a:r>
              <a:rPr lang="en-US" altLang="zh-CN" sz="1600" dirty="0">
                <a:latin typeface="Calibri" panose="020F0502020204030204" pitchFamily="34" charset="0"/>
                <a:ea typeface="宋体" panose="02010600030101010101" pitchFamily="2" charset="-122"/>
                <a:cs typeface="Calibri" panose="020F0502020204030204" pitchFamily="34" charset="0"/>
              </a:rPr>
              <a:t> y0]</a:t>
            </a:r>
          </a:p>
          <a:p>
            <a:r>
              <a:rPr lang="en-US" altLang="zh-CN" sz="1600" dirty="0" err="1">
                <a:latin typeface="Calibri" panose="020F0502020204030204" pitchFamily="34" charset="0"/>
                <a:ea typeface="宋体" panose="02010600030101010101" pitchFamily="2" charset="-122"/>
                <a:cs typeface="Calibri" panose="020F0502020204030204" pitchFamily="34" charset="0"/>
              </a:rPr>
              <a:t>set_property</a:t>
            </a:r>
            <a:r>
              <a:rPr lang="en-US" altLang="zh-CN" sz="1600" dirty="0">
                <a:latin typeface="Calibri" panose="020F0502020204030204" pitchFamily="34" charset="0"/>
                <a:ea typeface="宋体" panose="02010600030101010101" pitchFamily="2" charset="-122"/>
                <a:cs typeface="Calibri" panose="020F0502020204030204" pitchFamily="34" charset="0"/>
              </a:rPr>
              <a:t> IOSTANDARD LVCMOS33 [</a:t>
            </a:r>
            <a:r>
              <a:rPr lang="en-US" altLang="zh-CN" sz="1600" dirty="0" err="1">
                <a:latin typeface="Calibri" panose="020F0502020204030204" pitchFamily="34" charset="0"/>
                <a:ea typeface="宋体" panose="02010600030101010101" pitchFamily="2" charset="-122"/>
                <a:cs typeface="Calibri" panose="020F0502020204030204" pitchFamily="34" charset="0"/>
              </a:rPr>
              <a:t>get_ports</a:t>
            </a:r>
            <a:r>
              <a:rPr lang="en-US" altLang="zh-CN" sz="1600" dirty="0">
                <a:latin typeface="Calibri" panose="020F0502020204030204" pitchFamily="34" charset="0"/>
                <a:ea typeface="宋体" panose="02010600030101010101" pitchFamily="2" charset="-122"/>
                <a:cs typeface="Calibri" panose="020F0502020204030204" pitchFamily="34" charset="0"/>
              </a:rPr>
              <a:t> y1]</a:t>
            </a:r>
          </a:p>
          <a:p>
            <a:r>
              <a:rPr lang="en-US" altLang="zh-CN" sz="1600" dirty="0" err="1">
                <a:latin typeface="Calibri" panose="020F0502020204030204" pitchFamily="34" charset="0"/>
                <a:ea typeface="宋体" panose="02010600030101010101" pitchFamily="2" charset="-122"/>
                <a:cs typeface="Calibri" panose="020F0502020204030204" pitchFamily="34" charset="0"/>
              </a:rPr>
              <a:t>set_property</a:t>
            </a:r>
            <a:r>
              <a:rPr lang="en-US" altLang="zh-CN" sz="1600" dirty="0">
                <a:latin typeface="Calibri" panose="020F0502020204030204" pitchFamily="34" charset="0"/>
                <a:ea typeface="宋体" panose="02010600030101010101" pitchFamily="2" charset="-122"/>
                <a:cs typeface="Calibri" panose="020F0502020204030204" pitchFamily="34" charset="0"/>
              </a:rPr>
              <a:t> IOSTANDARD LVCMOS33 [</a:t>
            </a:r>
            <a:r>
              <a:rPr lang="en-US" altLang="zh-CN" sz="1600" dirty="0" err="1">
                <a:latin typeface="Calibri" panose="020F0502020204030204" pitchFamily="34" charset="0"/>
                <a:ea typeface="宋体" panose="02010600030101010101" pitchFamily="2" charset="-122"/>
                <a:cs typeface="Calibri" panose="020F0502020204030204" pitchFamily="34" charset="0"/>
              </a:rPr>
              <a:t>get_ports</a:t>
            </a:r>
            <a:r>
              <a:rPr lang="en-US" altLang="zh-CN" sz="1600" dirty="0">
                <a:latin typeface="Calibri" panose="020F0502020204030204" pitchFamily="34" charset="0"/>
                <a:ea typeface="宋体" panose="02010600030101010101" pitchFamily="2" charset="-122"/>
                <a:cs typeface="Calibri" panose="020F0502020204030204" pitchFamily="34" charset="0"/>
              </a:rPr>
              <a:t> y2]</a:t>
            </a:r>
          </a:p>
          <a:p>
            <a:r>
              <a:rPr lang="en-US" altLang="zh-CN" sz="1600" dirty="0" err="1">
                <a:latin typeface="Calibri" panose="020F0502020204030204" pitchFamily="34" charset="0"/>
                <a:ea typeface="宋体" panose="02010600030101010101" pitchFamily="2" charset="-122"/>
                <a:cs typeface="Calibri" panose="020F0502020204030204" pitchFamily="34" charset="0"/>
              </a:rPr>
              <a:t>set_property</a:t>
            </a:r>
            <a:r>
              <a:rPr lang="en-US" altLang="zh-CN" sz="1600" dirty="0">
                <a:latin typeface="Calibri" panose="020F0502020204030204" pitchFamily="34" charset="0"/>
                <a:ea typeface="宋体" panose="02010600030101010101" pitchFamily="2" charset="-122"/>
                <a:cs typeface="Calibri" panose="020F0502020204030204" pitchFamily="34" charset="0"/>
              </a:rPr>
              <a:t> IOSTANDARD LVCMOS33 [</a:t>
            </a:r>
            <a:r>
              <a:rPr lang="en-US" altLang="zh-CN" sz="1600" dirty="0" err="1">
                <a:latin typeface="Calibri" panose="020F0502020204030204" pitchFamily="34" charset="0"/>
                <a:ea typeface="宋体" panose="02010600030101010101" pitchFamily="2" charset="-122"/>
                <a:cs typeface="Calibri" panose="020F0502020204030204" pitchFamily="34" charset="0"/>
              </a:rPr>
              <a:t>get_ports</a:t>
            </a:r>
            <a:r>
              <a:rPr lang="en-US" altLang="zh-CN" sz="1600" dirty="0">
                <a:latin typeface="Calibri" panose="020F0502020204030204" pitchFamily="34" charset="0"/>
                <a:ea typeface="宋体" panose="02010600030101010101" pitchFamily="2" charset="-122"/>
                <a:cs typeface="Calibri" panose="020F0502020204030204" pitchFamily="34" charset="0"/>
              </a:rPr>
              <a:t> y3]</a:t>
            </a:r>
          </a:p>
          <a:p>
            <a:r>
              <a:rPr lang="en-US" altLang="zh-CN" sz="1600" dirty="0" err="1">
                <a:latin typeface="Calibri" panose="020F0502020204030204" pitchFamily="34" charset="0"/>
                <a:ea typeface="宋体" panose="02010600030101010101" pitchFamily="2" charset="-122"/>
                <a:cs typeface="Calibri" panose="020F0502020204030204" pitchFamily="34" charset="0"/>
              </a:rPr>
              <a:t>set_property</a:t>
            </a:r>
            <a:r>
              <a:rPr lang="en-US" altLang="zh-CN" sz="1600" dirty="0">
                <a:latin typeface="Calibri" panose="020F0502020204030204" pitchFamily="34" charset="0"/>
                <a:ea typeface="宋体" panose="02010600030101010101" pitchFamily="2" charset="-122"/>
                <a:cs typeface="Calibri" panose="020F0502020204030204" pitchFamily="34" charset="0"/>
              </a:rPr>
              <a:t> IOSTANDARD LVCMOS33 [</a:t>
            </a:r>
            <a:r>
              <a:rPr lang="en-US" altLang="zh-CN" sz="1600" dirty="0" err="1">
                <a:latin typeface="Calibri" panose="020F0502020204030204" pitchFamily="34" charset="0"/>
                <a:ea typeface="宋体" panose="02010600030101010101" pitchFamily="2" charset="-122"/>
                <a:cs typeface="Calibri" panose="020F0502020204030204" pitchFamily="34" charset="0"/>
              </a:rPr>
              <a:t>get_ports</a:t>
            </a:r>
            <a:r>
              <a:rPr lang="en-US" altLang="zh-CN" sz="1600" dirty="0">
                <a:latin typeface="Calibri" panose="020F0502020204030204" pitchFamily="34" charset="0"/>
                <a:ea typeface="宋体" panose="02010600030101010101" pitchFamily="2" charset="-122"/>
                <a:cs typeface="Calibri" panose="020F0502020204030204" pitchFamily="34" charset="0"/>
              </a:rPr>
              <a:t> y4]</a:t>
            </a:r>
          </a:p>
          <a:p>
            <a:r>
              <a:rPr lang="en-US" altLang="zh-CN" sz="1600" dirty="0" err="1">
                <a:latin typeface="Calibri" panose="020F0502020204030204" pitchFamily="34" charset="0"/>
                <a:ea typeface="宋体" panose="02010600030101010101" pitchFamily="2" charset="-122"/>
                <a:cs typeface="Calibri" panose="020F0502020204030204" pitchFamily="34" charset="0"/>
              </a:rPr>
              <a:t>set_property</a:t>
            </a:r>
            <a:r>
              <a:rPr lang="en-US" altLang="zh-CN" sz="1600" dirty="0">
                <a:latin typeface="Calibri" panose="020F0502020204030204" pitchFamily="34" charset="0"/>
                <a:ea typeface="宋体" panose="02010600030101010101" pitchFamily="2" charset="-122"/>
                <a:cs typeface="Calibri" panose="020F0502020204030204" pitchFamily="34" charset="0"/>
              </a:rPr>
              <a:t> IOSTANDARD LVCMOS33 [</a:t>
            </a:r>
            <a:r>
              <a:rPr lang="en-US" altLang="zh-CN" sz="1600" dirty="0" err="1">
                <a:latin typeface="Calibri" panose="020F0502020204030204" pitchFamily="34" charset="0"/>
                <a:ea typeface="宋体" panose="02010600030101010101" pitchFamily="2" charset="-122"/>
                <a:cs typeface="Calibri" panose="020F0502020204030204" pitchFamily="34" charset="0"/>
              </a:rPr>
              <a:t>get_ports</a:t>
            </a:r>
            <a:r>
              <a:rPr lang="en-US" altLang="zh-CN" sz="1600" dirty="0">
                <a:latin typeface="Calibri" panose="020F0502020204030204" pitchFamily="34" charset="0"/>
                <a:ea typeface="宋体" panose="02010600030101010101" pitchFamily="2" charset="-122"/>
                <a:cs typeface="Calibri" panose="020F0502020204030204" pitchFamily="34" charset="0"/>
              </a:rPr>
              <a:t> y5]</a:t>
            </a:r>
          </a:p>
          <a:p>
            <a:r>
              <a:rPr lang="en-US" altLang="zh-CN" sz="1600" dirty="0" err="1">
                <a:latin typeface="Calibri" panose="020F0502020204030204" pitchFamily="34" charset="0"/>
                <a:ea typeface="宋体" panose="02010600030101010101" pitchFamily="2" charset="-122"/>
                <a:cs typeface="Calibri" panose="020F0502020204030204" pitchFamily="34" charset="0"/>
              </a:rPr>
              <a:t>set_property</a:t>
            </a:r>
            <a:r>
              <a:rPr lang="en-US" altLang="zh-CN" sz="1600" dirty="0">
                <a:latin typeface="Calibri" panose="020F0502020204030204" pitchFamily="34" charset="0"/>
                <a:ea typeface="宋体" panose="02010600030101010101" pitchFamily="2" charset="-122"/>
                <a:cs typeface="Calibri" panose="020F0502020204030204" pitchFamily="34" charset="0"/>
              </a:rPr>
              <a:t> IOSTANDARD LVCMOS33 [</a:t>
            </a:r>
            <a:r>
              <a:rPr lang="en-US" altLang="zh-CN" sz="1600" dirty="0" err="1">
                <a:latin typeface="Calibri" panose="020F0502020204030204" pitchFamily="34" charset="0"/>
                <a:ea typeface="宋体" panose="02010600030101010101" pitchFamily="2" charset="-122"/>
                <a:cs typeface="Calibri" panose="020F0502020204030204" pitchFamily="34" charset="0"/>
              </a:rPr>
              <a:t>get_ports</a:t>
            </a:r>
            <a:r>
              <a:rPr lang="en-US" altLang="zh-CN" sz="1600" dirty="0">
                <a:latin typeface="Calibri" panose="020F0502020204030204" pitchFamily="34" charset="0"/>
                <a:ea typeface="宋体" panose="02010600030101010101" pitchFamily="2" charset="-122"/>
                <a:cs typeface="Calibri" panose="020F0502020204030204" pitchFamily="34" charset="0"/>
              </a:rPr>
              <a:t> y6]</a:t>
            </a:r>
          </a:p>
          <a:p>
            <a:r>
              <a:rPr lang="en-US" altLang="zh-CN" sz="1600" dirty="0" err="1">
                <a:latin typeface="Calibri" panose="020F0502020204030204" pitchFamily="34" charset="0"/>
                <a:ea typeface="宋体" panose="02010600030101010101" pitchFamily="2" charset="-122"/>
                <a:cs typeface="Calibri" panose="020F0502020204030204" pitchFamily="34" charset="0"/>
              </a:rPr>
              <a:t>set_property</a:t>
            </a:r>
            <a:r>
              <a:rPr lang="en-US" altLang="zh-CN" sz="1600" dirty="0">
                <a:latin typeface="Calibri" panose="020F0502020204030204" pitchFamily="34" charset="0"/>
                <a:ea typeface="宋体" panose="02010600030101010101" pitchFamily="2" charset="-122"/>
                <a:cs typeface="Calibri" panose="020F0502020204030204" pitchFamily="34" charset="0"/>
              </a:rPr>
              <a:t> IOSTANDARD LVCMOS33 [</a:t>
            </a:r>
            <a:r>
              <a:rPr lang="en-US" altLang="zh-CN" sz="1600" dirty="0" err="1">
                <a:latin typeface="Calibri" panose="020F0502020204030204" pitchFamily="34" charset="0"/>
                <a:ea typeface="宋体" panose="02010600030101010101" pitchFamily="2" charset="-122"/>
                <a:cs typeface="Calibri" panose="020F0502020204030204" pitchFamily="34" charset="0"/>
              </a:rPr>
              <a:t>get_ports</a:t>
            </a:r>
            <a:r>
              <a:rPr lang="en-US" altLang="zh-CN" sz="1600" dirty="0">
                <a:latin typeface="Calibri" panose="020F0502020204030204" pitchFamily="34" charset="0"/>
                <a:ea typeface="宋体" panose="02010600030101010101" pitchFamily="2" charset="-122"/>
                <a:cs typeface="Calibri" panose="020F0502020204030204" pitchFamily="34" charset="0"/>
              </a:rPr>
              <a:t> y7]</a:t>
            </a:r>
          </a:p>
        </p:txBody>
      </p:sp>
    </p:spTree>
    <p:extLst>
      <p:ext uri="{BB962C8B-B14F-4D97-AF65-F5344CB8AC3E}">
        <p14:creationId xmlns:p14="http://schemas.microsoft.com/office/powerpoint/2010/main" val="3539594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日期占位符 5">
            <a:extLst>
              <a:ext uri="{FF2B5EF4-FFF2-40B4-BE49-F238E27FC236}">
                <a16:creationId xmlns:a16="http://schemas.microsoft.com/office/drawing/2014/main" id="{52EC5A4F-5B7C-47F4-9C51-5CC37B272253}"/>
              </a:ext>
            </a:extLst>
          </p:cNvPr>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57B791C2-6588-4207-9CB3-1CCC932E0366}" type="slidenum">
              <a:rPr lang="en-US" altLang="zh-CN">
                <a:latin typeface="Times New Roman" panose="02020603050405020304" pitchFamily="18" charset="0"/>
              </a:rPr>
              <a:pPr/>
              <a:t>2</a:t>
            </a:fld>
            <a:endParaRPr lang="en-US" altLang="zh-CN">
              <a:latin typeface="Times New Roman" panose="02020603050405020304" pitchFamily="18" charset="0"/>
            </a:endParaRPr>
          </a:p>
        </p:txBody>
      </p:sp>
      <p:sp>
        <p:nvSpPr>
          <p:cNvPr id="11267" name="Text Box 3">
            <a:extLst>
              <a:ext uri="{FF2B5EF4-FFF2-40B4-BE49-F238E27FC236}">
                <a16:creationId xmlns:a16="http://schemas.microsoft.com/office/drawing/2014/main" id="{E34A9AA4-D6E6-4574-8E75-EE8743A9B558}"/>
              </a:ext>
            </a:extLst>
          </p:cNvPr>
          <p:cNvSpPr txBox="1">
            <a:spLocks noChangeArrowheads="1"/>
          </p:cNvSpPr>
          <p:nvPr/>
        </p:nvSpPr>
        <p:spPr bwMode="auto">
          <a:xfrm>
            <a:off x="1600200" y="533400"/>
            <a:ext cx="777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dirty="0">
                <a:latin typeface="Times New Roman" panose="02020603050405020304" pitchFamily="18" charset="0"/>
              </a:rPr>
              <a:t>Top down </a:t>
            </a:r>
            <a:r>
              <a:rPr kumimoji="1" lang="zh-CN" altLang="en-US" sz="3200" b="1" dirty="0">
                <a:latin typeface="Times New Roman" panose="02020603050405020304" pitchFamily="18" charset="0"/>
              </a:rPr>
              <a:t>的设计方法</a:t>
            </a:r>
          </a:p>
        </p:txBody>
      </p:sp>
      <p:grpSp>
        <p:nvGrpSpPr>
          <p:cNvPr id="11268" name="Group 51">
            <a:extLst>
              <a:ext uri="{FF2B5EF4-FFF2-40B4-BE49-F238E27FC236}">
                <a16:creationId xmlns:a16="http://schemas.microsoft.com/office/drawing/2014/main" id="{B4BA6A42-C29C-4813-89F1-FC66A1214601}"/>
              </a:ext>
            </a:extLst>
          </p:cNvPr>
          <p:cNvGrpSpPr>
            <a:grpSpLocks/>
          </p:cNvGrpSpPr>
          <p:nvPr/>
        </p:nvGrpSpPr>
        <p:grpSpPr bwMode="auto">
          <a:xfrm>
            <a:off x="1771650" y="1295401"/>
            <a:ext cx="3581400" cy="4983163"/>
            <a:chOff x="156" y="816"/>
            <a:chExt cx="2256" cy="3139"/>
          </a:xfrm>
        </p:grpSpPr>
        <p:sp>
          <p:nvSpPr>
            <p:cNvPr id="11303" name="Line 5">
              <a:extLst>
                <a:ext uri="{FF2B5EF4-FFF2-40B4-BE49-F238E27FC236}">
                  <a16:creationId xmlns:a16="http://schemas.microsoft.com/office/drawing/2014/main" id="{AF741441-76DB-470C-B06C-E2A0A8D4D773}"/>
                </a:ext>
              </a:extLst>
            </p:cNvPr>
            <p:cNvSpPr>
              <a:spLocks noChangeShapeType="1"/>
            </p:cNvSpPr>
            <p:nvPr/>
          </p:nvSpPr>
          <p:spPr bwMode="auto">
            <a:xfrm>
              <a:off x="1296" y="2544"/>
              <a:ext cx="0" cy="288"/>
            </a:xfrm>
            <a:prstGeom prst="line">
              <a:avLst/>
            </a:prstGeom>
            <a:noFill/>
            <a:ln w="38100">
              <a:solidFill>
                <a:srgbClr val="CC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04" name="Line 6">
              <a:extLst>
                <a:ext uri="{FF2B5EF4-FFF2-40B4-BE49-F238E27FC236}">
                  <a16:creationId xmlns:a16="http://schemas.microsoft.com/office/drawing/2014/main" id="{EABBA9D1-0974-4FFB-A03E-16D349EADEB2}"/>
                </a:ext>
              </a:extLst>
            </p:cNvPr>
            <p:cNvSpPr>
              <a:spLocks noChangeShapeType="1"/>
            </p:cNvSpPr>
            <p:nvPr/>
          </p:nvSpPr>
          <p:spPr bwMode="auto">
            <a:xfrm>
              <a:off x="1296" y="1680"/>
              <a:ext cx="0" cy="288"/>
            </a:xfrm>
            <a:prstGeom prst="line">
              <a:avLst/>
            </a:prstGeom>
            <a:noFill/>
            <a:ln w="38100">
              <a:solidFill>
                <a:srgbClr val="CC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05" name="Line 7">
              <a:extLst>
                <a:ext uri="{FF2B5EF4-FFF2-40B4-BE49-F238E27FC236}">
                  <a16:creationId xmlns:a16="http://schemas.microsoft.com/office/drawing/2014/main" id="{42DB4183-DF2B-493E-B1C9-E90221BE37FB}"/>
                </a:ext>
              </a:extLst>
            </p:cNvPr>
            <p:cNvSpPr>
              <a:spLocks noChangeShapeType="1"/>
            </p:cNvSpPr>
            <p:nvPr/>
          </p:nvSpPr>
          <p:spPr bwMode="auto">
            <a:xfrm>
              <a:off x="1296" y="3408"/>
              <a:ext cx="0" cy="238"/>
            </a:xfrm>
            <a:prstGeom prst="line">
              <a:avLst/>
            </a:prstGeom>
            <a:noFill/>
            <a:ln w="38100">
              <a:solidFill>
                <a:srgbClr val="CC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06" name="Text Box 8">
              <a:extLst>
                <a:ext uri="{FF2B5EF4-FFF2-40B4-BE49-F238E27FC236}">
                  <a16:creationId xmlns:a16="http://schemas.microsoft.com/office/drawing/2014/main" id="{ACC13BC9-39E1-4B20-A48B-9BDF24937815}"/>
                </a:ext>
              </a:extLst>
            </p:cNvPr>
            <p:cNvSpPr txBox="1">
              <a:spLocks noChangeArrowheads="1"/>
            </p:cNvSpPr>
            <p:nvPr/>
          </p:nvSpPr>
          <p:spPr bwMode="auto">
            <a:xfrm>
              <a:off x="288" y="3622"/>
              <a:ext cx="2016" cy="333"/>
            </a:xfrm>
            <a:prstGeom prst="rect">
              <a:avLst/>
            </a:prstGeom>
            <a:solidFill>
              <a:srgbClr val="28A4A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800" b="1">
                  <a:solidFill>
                    <a:schemeClr val="bg1"/>
                  </a:solidFill>
                  <a:latin typeface="Times New Roman" panose="02020603050405020304" pitchFamily="18" charset="0"/>
                </a:rPr>
                <a:t>4.</a:t>
              </a:r>
              <a:r>
                <a:rPr kumimoji="1" lang="zh-CN" altLang="en-US" sz="2800" b="1">
                  <a:solidFill>
                    <a:schemeClr val="bg1"/>
                  </a:solidFill>
                  <a:latin typeface="Times New Roman" panose="02020603050405020304" pitchFamily="18" charset="0"/>
                </a:rPr>
                <a:t>工艺库映射</a:t>
              </a:r>
            </a:p>
          </p:txBody>
        </p:sp>
        <p:sp>
          <p:nvSpPr>
            <p:cNvPr id="11307" name="Text Box 9">
              <a:extLst>
                <a:ext uri="{FF2B5EF4-FFF2-40B4-BE49-F238E27FC236}">
                  <a16:creationId xmlns:a16="http://schemas.microsoft.com/office/drawing/2014/main" id="{721C842F-1146-4EA9-B0E3-A9A8847CFC2F}"/>
                </a:ext>
              </a:extLst>
            </p:cNvPr>
            <p:cNvSpPr txBox="1">
              <a:spLocks noChangeArrowheads="1"/>
            </p:cNvSpPr>
            <p:nvPr/>
          </p:nvSpPr>
          <p:spPr bwMode="auto">
            <a:xfrm>
              <a:off x="240" y="2806"/>
              <a:ext cx="2112" cy="602"/>
            </a:xfrm>
            <a:prstGeom prst="rect">
              <a:avLst/>
            </a:prstGeom>
            <a:solidFill>
              <a:srgbClr val="28A4A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800" b="1">
                  <a:solidFill>
                    <a:schemeClr val="bg1"/>
                  </a:solidFill>
                  <a:latin typeface="Times New Roman" panose="02020603050405020304" pitchFamily="18" charset="0"/>
                </a:rPr>
                <a:t>3.</a:t>
              </a:r>
              <a:r>
                <a:rPr kumimoji="1" lang="zh-CN" altLang="en-US" sz="2800" b="1">
                  <a:solidFill>
                    <a:schemeClr val="bg1"/>
                  </a:solidFill>
                  <a:latin typeface="Times New Roman" panose="02020603050405020304" pitchFamily="18" charset="0"/>
                </a:rPr>
                <a:t>各个功能模块系统级联合验证</a:t>
              </a:r>
            </a:p>
          </p:txBody>
        </p:sp>
        <p:sp>
          <p:nvSpPr>
            <p:cNvPr id="11308" name="Text Box 10">
              <a:extLst>
                <a:ext uri="{FF2B5EF4-FFF2-40B4-BE49-F238E27FC236}">
                  <a16:creationId xmlns:a16="http://schemas.microsoft.com/office/drawing/2014/main" id="{FE40F568-5474-4FB1-AA38-9F3FC13A22C2}"/>
                </a:ext>
              </a:extLst>
            </p:cNvPr>
            <p:cNvSpPr txBox="1">
              <a:spLocks noChangeArrowheads="1"/>
            </p:cNvSpPr>
            <p:nvPr/>
          </p:nvSpPr>
          <p:spPr bwMode="auto">
            <a:xfrm>
              <a:off x="240" y="1942"/>
              <a:ext cx="2112" cy="602"/>
            </a:xfrm>
            <a:prstGeom prst="rect">
              <a:avLst/>
            </a:prstGeom>
            <a:solidFill>
              <a:srgbClr val="28A4A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800" b="1">
                  <a:solidFill>
                    <a:schemeClr val="bg1"/>
                  </a:solidFill>
                  <a:latin typeface="Times New Roman" panose="02020603050405020304" pitchFamily="18" charset="0"/>
                </a:rPr>
                <a:t>2.</a:t>
              </a:r>
              <a:r>
                <a:rPr kumimoji="1" lang="zh-CN" altLang="en-US" sz="2800" b="1">
                  <a:solidFill>
                    <a:schemeClr val="bg1"/>
                  </a:solidFill>
                  <a:latin typeface="Times New Roman" panose="02020603050405020304" pitchFamily="18" charset="0"/>
                </a:rPr>
                <a:t>各个功能模块划分，设计和验证</a:t>
              </a:r>
            </a:p>
          </p:txBody>
        </p:sp>
        <p:sp>
          <p:nvSpPr>
            <p:cNvPr id="11309" name="Text Box 11">
              <a:extLst>
                <a:ext uri="{FF2B5EF4-FFF2-40B4-BE49-F238E27FC236}">
                  <a16:creationId xmlns:a16="http://schemas.microsoft.com/office/drawing/2014/main" id="{3BABFC17-1478-4645-958B-DA94D671B24D}"/>
                </a:ext>
              </a:extLst>
            </p:cNvPr>
            <p:cNvSpPr txBox="1">
              <a:spLocks noChangeArrowheads="1"/>
            </p:cNvSpPr>
            <p:nvPr/>
          </p:nvSpPr>
          <p:spPr bwMode="auto">
            <a:xfrm>
              <a:off x="156" y="816"/>
              <a:ext cx="2256" cy="871"/>
            </a:xfrm>
            <a:prstGeom prst="rect">
              <a:avLst/>
            </a:prstGeom>
            <a:solidFill>
              <a:srgbClr val="28A4A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800" b="1">
                  <a:solidFill>
                    <a:schemeClr val="bg1"/>
                  </a:solidFill>
                  <a:latin typeface="Times New Roman" panose="02020603050405020304" pitchFamily="18" charset="0"/>
                </a:rPr>
                <a:t>1. </a:t>
              </a:r>
              <a:r>
                <a:rPr kumimoji="1" lang="zh-CN" altLang="en-US" sz="2800" b="1">
                  <a:solidFill>
                    <a:schemeClr val="bg1"/>
                  </a:solidFill>
                  <a:latin typeface="Times New Roman" panose="02020603050405020304" pitchFamily="18" charset="0"/>
                </a:rPr>
                <a:t>系统层：顶层模块，行为级描述，功能模拟和性能评估</a:t>
              </a:r>
            </a:p>
          </p:txBody>
        </p:sp>
      </p:grpSp>
      <p:grpSp>
        <p:nvGrpSpPr>
          <p:cNvPr id="11269" name="Group 50">
            <a:extLst>
              <a:ext uri="{FF2B5EF4-FFF2-40B4-BE49-F238E27FC236}">
                <a16:creationId xmlns:a16="http://schemas.microsoft.com/office/drawing/2014/main" id="{E87B7F46-847F-4163-9CEB-0D8355359EFD}"/>
              </a:ext>
            </a:extLst>
          </p:cNvPr>
          <p:cNvGrpSpPr>
            <a:grpSpLocks/>
          </p:cNvGrpSpPr>
          <p:nvPr/>
        </p:nvGrpSpPr>
        <p:grpSpPr bwMode="auto">
          <a:xfrm>
            <a:off x="5562600" y="1371600"/>
            <a:ext cx="4381500" cy="4953000"/>
            <a:chOff x="2544" y="864"/>
            <a:chExt cx="2760" cy="3120"/>
          </a:xfrm>
        </p:grpSpPr>
        <p:sp>
          <p:nvSpPr>
            <p:cNvPr id="11270" name="AutoShape 12">
              <a:extLst>
                <a:ext uri="{FF2B5EF4-FFF2-40B4-BE49-F238E27FC236}">
                  <a16:creationId xmlns:a16="http://schemas.microsoft.com/office/drawing/2014/main" id="{2B5E0879-C921-4B23-AE02-E0F923447EEC}"/>
                </a:ext>
              </a:extLst>
            </p:cNvPr>
            <p:cNvSpPr>
              <a:spLocks noChangeArrowheads="1"/>
            </p:cNvSpPr>
            <p:nvPr/>
          </p:nvSpPr>
          <p:spPr bwMode="auto">
            <a:xfrm rot="5400000" flipV="1">
              <a:off x="1296" y="2304"/>
              <a:ext cx="2832" cy="336"/>
            </a:xfrm>
            <a:prstGeom prst="rightArrow">
              <a:avLst>
                <a:gd name="adj1" fmla="val 36315"/>
                <a:gd name="adj2" fmla="val 90178"/>
              </a:avLst>
            </a:prstGeom>
            <a:solidFill>
              <a:srgbClr val="CC6600"/>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11271" name="Group 13">
              <a:extLst>
                <a:ext uri="{FF2B5EF4-FFF2-40B4-BE49-F238E27FC236}">
                  <a16:creationId xmlns:a16="http://schemas.microsoft.com/office/drawing/2014/main" id="{C5B5CA53-2709-4C85-9D87-81B159A78752}"/>
                </a:ext>
              </a:extLst>
            </p:cNvPr>
            <p:cNvGrpSpPr>
              <a:grpSpLocks/>
            </p:cNvGrpSpPr>
            <p:nvPr/>
          </p:nvGrpSpPr>
          <p:grpSpPr bwMode="auto">
            <a:xfrm>
              <a:off x="3144" y="1776"/>
              <a:ext cx="2160" cy="912"/>
              <a:chOff x="3144" y="1104"/>
              <a:chExt cx="2160" cy="912"/>
            </a:xfrm>
          </p:grpSpPr>
          <p:sp>
            <p:nvSpPr>
              <p:cNvPr id="11298" name="Rectangle 14">
                <a:extLst>
                  <a:ext uri="{FF2B5EF4-FFF2-40B4-BE49-F238E27FC236}">
                    <a16:creationId xmlns:a16="http://schemas.microsoft.com/office/drawing/2014/main" id="{FF31AFFD-43D7-4E8A-8424-3ACE0E0A830C}"/>
                  </a:ext>
                </a:extLst>
              </p:cNvPr>
              <p:cNvSpPr>
                <a:spLocks noChangeArrowheads="1"/>
              </p:cNvSpPr>
              <p:nvPr/>
            </p:nvSpPr>
            <p:spPr bwMode="auto">
              <a:xfrm>
                <a:off x="3144" y="1104"/>
                <a:ext cx="2160" cy="912"/>
              </a:xfrm>
              <a:prstGeom prst="rect">
                <a:avLst/>
              </a:prstGeom>
              <a:solidFill>
                <a:srgbClr val="28A4A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299" name="Text Box 15">
                <a:extLst>
                  <a:ext uri="{FF2B5EF4-FFF2-40B4-BE49-F238E27FC236}">
                    <a16:creationId xmlns:a16="http://schemas.microsoft.com/office/drawing/2014/main" id="{9C670020-A1D6-48CC-83D5-C9D0ADC0CA0D}"/>
                  </a:ext>
                </a:extLst>
              </p:cNvPr>
              <p:cNvSpPr txBox="1">
                <a:spLocks noChangeArrowheads="1"/>
              </p:cNvSpPr>
              <p:nvPr/>
            </p:nvSpPr>
            <p:spPr bwMode="auto">
              <a:xfrm>
                <a:off x="3252" y="1200"/>
                <a:ext cx="1104" cy="291"/>
              </a:xfrm>
              <a:prstGeom prst="rect">
                <a:avLst/>
              </a:prstGeom>
              <a:solidFill>
                <a:srgbClr val="28A4A1"/>
              </a:solidFill>
              <a:ln w="38100">
                <a:solidFill>
                  <a:schemeClr val="bg1"/>
                </a:solidFill>
                <a:miter lim="800000"/>
                <a:headEnd/>
                <a:tailEnd/>
              </a:ln>
              <a:effectLst>
                <a:outerShdw dist="35921" dir="2700000" algn="ctr" rotWithShape="0">
                  <a:schemeClr val="bg2"/>
                </a:outerShdw>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chemeClr val="bg1"/>
                    </a:solidFill>
                    <a:latin typeface="Times New Roman" panose="02020603050405020304" pitchFamily="18" charset="0"/>
                  </a:rPr>
                  <a:t>REGISTER</a:t>
                </a:r>
              </a:p>
            </p:txBody>
          </p:sp>
          <p:sp>
            <p:nvSpPr>
              <p:cNvPr id="11300" name="Text Box 16">
                <a:extLst>
                  <a:ext uri="{FF2B5EF4-FFF2-40B4-BE49-F238E27FC236}">
                    <a16:creationId xmlns:a16="http://schemas.microsoft.com/office/drawing/2014/main" id="{1363467E-0EC6-4B46-AB2C-48EAB36506C7}"/>
                  </a:ext>
                </a:extLst>
              </p:cNvPr>
              <p:cNvSpPr txBox="1">
                <a:spLocks noChangeArrowheads="1"/>
              </p:cNvSpPr>
              <p:nvPr/>
            </p:nvSpPr>
            <p:spPr bwMode="auto">
              <a:xfrm>
                <a:off x="4416" y="1200"/>
                <a:ext cx="768" cy="291"/>
              </a:xfrm>
              <a:prstGeom prst="rect">
                <a:avLst/>
              </a:prstGeom>
              <a:solidFill>
                <a:srgbClr val="28A4A1"/>
              </a:solidFill>
              <a:ln w="38100">
                <a:solidFill>
                  <a:schemeClr val="bg1"/>
                </a:solidFill>
                <a:miter lim="800000"/>
                <a:headEnd/>
                <a:tailEnd/>
              </a:ln>
              <a:effectLst>
                <a:outerShdw dist="35921" dir="2700000" algn="ctr" rotWithShape="0">
                  <a:schemeClr val="bg2"/>
                </a:outerShdw>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chemeClr val="bg1"/>
                    </a:solidFill>
                    <a:latin typeface="Times New Roman" panose="02020603050405020304" pitchFamily="18" charset="0"/>
                  </a:rPr>
                  <a:t>PC</a:t>
                </a:r>
              </a:p>
            </p:txBody>
          </p:sp>
          <p:sp>
            <p:nvSpPr>
              <p:cNvPr id="11301" name="Text Box 17">
                <a:extLst>
                  <a:ext uri="{FF2B5EF4-FFF2-40B4-BE49-F238E27FC236}">
                    <a16:creationId xmlns:a16="http://schemas.microsoft.com/office/drawing/2014/main" id="{5D30DCC9-48D7-4785-81D0-ED81329FDCB6}"/>
                  </a:ext>
                </a:extLst>
              </p:cNvPr>
              <p:cNvSpPr txBox="1">
                <a:spLocks noChangeArrowheads="1"/>
              </p:cNvSpPr>
              <p:nvPr/>
            </p:nvSpPr>
            <p:spPr bwMode="auto">
              <a:xfrm>
                <a:off x="4416" y="1596"/>
                <a:ext cx="768" cy="291"/>
              </a:xfrm>
              <a:prstGeom prst="rect">
                <a:avLst/>
              </a:prstGeom>
              <a:solidFill>
                <a:srgbClr val="28A4A1"/>
              </a:solidFill>
              <a:ln w="38100">
                <a:solidFill>
                  <a:schemeClr val="bg1"/>
                </a:solidFill>
                <a:miter lim="800000"/>
                <a:headEnd/>
                <a:tailEnd/>
              </a:ln>
              <a:effectLst>
                <a:outerShdw dist="35921" dir="2700000" algn="ctr" rotWithShape="0">
                  <a:schemeClr val="bg2"/>
                </a:outerShdw>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chemeClr val="bg1"/>
                    </a:solidFill>
                    <a:latin typeface="Times New Roman" panose="02020603050405020304" pitchFamily="18" charset="0"/>
                  </a:rPr>
                  <a:t>RAM</a:t>
                </a:r>
              </a:p>
            </p:txBody>
          </p:sp>
          <p:sp>
            <p:nvSpPr>
              <p:cNvPr id="11302" name="Text Box 18">
                <a:extLst>
                  <a:ext uri="{FF2B5EF4-FFF2-40B4-BE49-F238E27FC236}">
                    <a16:creationId xmlns:a16="http://schemas.microsoft.com/office/drawing/2014/main" id="{D0FB42ED-1975-460F-9BB8-BBC50D09982F}"/>
                  </a:ext>
                </a:extLst>
              </p:cNvPr>
              <p:cNvSpPr txBox="1">
                <a:spLocks noChangeArrowheads="1"/>
              </p:cNvSpPr>
              <p:nvPr/>
            </p:nvSpPr>
            <p:spPr bwMode="auto">
              <a:xfrm>
                <a:off x="3252" y="1608"/>
                <a:ext cx="1104" cy="291"/>
              </a:xfrm>
              <a:prstGeom prst="rect">
                <a:avLst/>
              </a:prstGeom>
              <a:solidFill>
                <a:srgbClr val="28A4A1"/>
              </a:solidFill>
              <a:ln w="38100">
                <a:solidFill>
                  <a:schemeClr val="bg1"/>
                </a:solidFill>
                <a:miter lim="800000"/>
                <a:headEnd/>
                <a:tailEnd/>
              </a:ln>
              <a:effectLst>
                <a:outerShdw dist="35921" dir="2700000" algn="ctr" rotWithShape="0">
                  <a:schemeClr val="bg2"/>
                </a:outerShdw>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chemeClr val="bg1"/>
                    </a:solidFill>
                    <a:latin typeface="Times New Roman" panose="02020603050405020304" pitchFamily="18" charset="0"/>
                  </a:rPr>
                  <a:t>ALU</a:t>
                </a:r>
              </a:p>
            </p:txBody>
          </p:sp>
        </p:grpSp>
        <p:grpSp>
          <p:nvGrpSpPr>
            <p:cNvPr id="11272" name="Group 19">
              <a:extLst>
                <a:ext uri="{FF2B5EF4-FFF2-40B4-BE49-F238E27FC236}">
                  <a16:creationId xmlns:a16="http://schemas.microsoft.com/office/drawing/2014/main" id="{057FC0B7-533B-4E77-ADF6-4A859C2E31D5}"/>
                </a:ext>
              </a:extLst>
            </p:cNvPr>
            <p:cNvGrpSpPr>
              <a:grpSpLocks/>
            </p:cNvGrpSpPr>
            <p:nvPr/>
          </p:nvGrpSpPr>
          <p:grpSpPr bwMode="auto">
            <a:xfrm>
              <a:off x="3600" y="2784"/>
              <a:ext cx="1008" cy="672"/>
              <a:chOff x="3600" y="2208"/>
              <a:chExt cx="1008" cy="672"/>
            </a:xfrm>
          </p:grpSpPr>
          <p:sp>
            <p:nvSpPr>
              <p:cNvPr id="11291" name="Rectangle 20">
                <a:extLst>
                  <a:ext uri="{FF2B5EF4-FFF2-40B4-BE49-F238E27FC236}">
                    <a16:creationId xmlns:a16="http://schemas.microsoft.com/office/drawing/2014/main" id="{D489DC76-DBC7-4001-B2DE-CE317EDF17A9}"/>
                  </a:ext>
                </a:extLst>
              </p:cNvPr>
              <p:cNvSpPr>
                <a:spLocks noChangeArrowheads="1"/>
              </p:cNvSpPr>
              <p:nvPr/>
            </p:nvSpPr>
            <p:spPr bwMode="auto">
              <a:xfrm>
                <a:off x="3888" y="2208"/>
                <a:ext cx="432" cy="672"/>
              </a:xfrm>
              <a:prstGeom prst="rect">
                <a:avLst/>
              </a:prstGeom>
              <a:solidFill>
                <a:srgbClr val="28A4A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292" name="Line 21">
                <a:extLst>
                  <a:ext uri="{FF2B5EF4-FFF2-40B4-BE49-F238E27FC236}">
                    <a16:creationId xmlns:a16="http://schemas.microsoft.com/office/drawing/2014/main" id="{77C6E15F-C4B5-4416-AE89-81B30D51444F}"/>
                  </a:ext>
                </a:extLst>
              </p:cNvPr>
              <p:cNvSpPr>
                <a:spLocks noChangeShapeType="1"/>
              </p:cNvSpPr>
              <p:nvPr/>
            </p:nvSpPr>
            <p:spPr bwMode="auto">
              <a:xfrm flipH="1">
                <a:off x="3600"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3" name="Line 22">
                <a:extLst>
                  <a:ext uri="{FF2B5EF4-FFF2-40B4-BE49-F238E27FC236}">
                    <a16:creationId xmlns:a16="http://schemas.microsoft.com/office/drawing/2014/main" id="{110A6E0F-07A0-44E9-8DDC-8E21B77492F6}"/>
                  </a:ext>
                </a:extLst>
              </p:cNvPr>
              <p:cNvSpPr>
                <a:spLocks noChangeShapeType="1"/>
              </p:cNvSpPr>
              <p:nvPr/>
            </p:nvSpPr>
            <p:spPr bwMode="auto">
              <a:xfrm flipH="1">
                <a:off x="3600" y="2736"/>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4" name="Line 23">
                <a:extLst>
                  <a:ext uri="{FF2B5EF4-FFF2-40B4-BE49-F238E27FC236}">
                    <a16:creationId xmlns:a16="http://schemas.microsoft.com/office/drawing/2014/main" id="{CE2B9FE2-1CA9-4EB8-8068-98F22AAFA02D}"/>
                  </a:ext>
                </a:extLst>
              </p:cNvPr>
              <p:cNvSpPr>
                <a:spLocks noChangeShapeType="1"/>
              </p:cNvSpPr>
              <p:nvPr/>
            </p:nvSpPr>
            <p:spPr bwMode="auto">
              <a:xfrm flipH="1">
                <a:off x="4320" y="2352"/>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5" name="Line 24">
                <a:extLst>
                  <a:ext uri="{FF2B5EF4-FFF2-40B4-BE49-F238E27FC236}">
                    <a16:creationId xmlns:a16="http://schemas.microsoft.com/office/drawing/2014/main" id="{97AE4400-3860-41F6-800B-DA793DF5C506}"/>
                  </a:ext>
                </a:extLst>
              </p:cNvPr>
              <p:cNvSpPr>
                <a:spLocks noChangeShapeType="1"/>
              </p:cNvSpPr>
              <p:nvPr/>
            </p:nvSpPr>
            <p:spPr bwMode="auto">
              <a:xfrm flipH="1">
                <a:off x="4368" y="273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6" name="AutoShape 25">
                <a:extLst>
                  <a:ext uri="{FF2B5EF4-FFF2-40B4-BE49-F238E27FC236}">
                    <a16:creationId xmlns:a16="http://schemas.microsoft.com/office/drawing/2014/main" id="{AEC4443A-5426-4625-99DB-C8957F1C06AE}"/>
                  </a:ext>
                </a:extLst>
              </p:cNvPr>
              <p:cNvSpPr>
                <a:spLocks noChangeArrowheads="1"/>
              </p:cNvSpPr>
              <p:nvPr/>
            </p:nvSpPr>
            <p:spPr bwMode="auto">
              <a:xfrm rot="5400000">
                <a:off x="3840" y="2688"/>
                <a:ext cx="192" cy="96"/>
              </a:xfrm>
              <a:prstGeom prst="triangle">
                <a:avLst>
                  <a:gd name="adj" fmla="val 42704"/>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297" name="Oval 26">
                <a:extLst>
                  <a:ext uri="{FF2B5EF4-FFF2-40B4-BE49-F238E27FC236}">
                    <a16:creationId xmlns:a16="http://schemas.microsoft.com/office/drawing/2014/main" id="{A8091D7E-7CDC-438E-B0E9-C3B46EBF8EE5}"/>
                  </a:ext>
                </a:extLst>
              </p:cNvPr>
              <p:cNvSpPr>
                <a:spLocks noChangeAspect="1" noChangeArrowheads="1"/>
              </p:cNvSpPr>
              <p:nvPr/>
            </p:nvSpPr>
            <p:spPr bwMode="auto">
              <a:xfrm>
                <a:off x="4320" y="2700"/>
                <a:ext cx="73" cy="73"/>
              </a:xfrm>
              <a:prstGeom prst="ellipse">
                <a:avLst/>
              </a:prstGeom>
              <a:solidFill>
                <a:srgbClr val="28A4A1"/>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11273" name="Group 27">
              <a:extLst>
                <a:ext uri="{FF2B5EF4-FFF2-40B4-BE49-F238E27FC236}">
                  <a16:creationId xmlns:a16="http://schemas.microsoft.com/office/drawing/2014/main" id="{468EBCBD-C2EB-40CF-9B89-8FDBD8E439D6}"/>
                </a:ext>
              </a:extLst>
            </p:cNvPr>
            <p:cNvGrpSpPr>
              <a:grpSpLocks/>
            </p:cNvGrpSpPr>
            <p:nvPr/>
          </p:nvGrpSpPr>
          <p:grpSpPr bwMode="auto">
            <a:xfrm>
              <a:off x="3264" y="3552"/>
              <a:ext cx="1680" cy="432"/>
              <a:chOff x="3264" y="3408"/>
              <a:chExt cx="1680" cy="432"/>
            </a:xfrm>
          </p:grpSpPr>
          <p:sp>
            <p:nvSpPr>
              <p:cNvPr id="11279" name="Rectangle 28">
                <a:extLst>
                  <a:ext uri="{FF2B5EF4-FFF2-40B4-BE49-F238E27FC236}">
                    <a16:creationId xmlns:a16="http://schemas.microsoft.com/office/drawing/2014/main" id="{277AED23-91C9-4F6C-998F-2F9725352F46}"/>
                  </a:ext>
                </a:extLst>
              </p:cNvPr>
              <p:cNvSpPr>
                <a:spLocks noChangeArrowheads="1"/>
              </p:cNvSpPr>
              <p:nvPr/>
            </p:nvSpPr>
            <p:spPr bwMode="auto">
              <a:xfrm>
                <a:off x="3456" y="3456"/>
                <a:ext cx="240" cy="384"/>
              </a:xfrm>
              <a:prstGeom prst="rect">
                <a:avLst/>
              </a:prstGeom>
              <a:solidFill>
                <a:srgbClr val="28A4A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280" name="Line 29">
                <a:extLst>
                  <a:ext uri="{FF2B5EF4-FFF2-40B4-BE49-F238E27FC236}">
                    <a16:creationId xmlns:a16="http://schemas.microsoft.com/office/drawing/2014/main" id="{20BB6ED0-8994-4FE7-8076-21B4D80512B9}"/>
                  </a:ext>
                </a:extLst>
              </p:cNvPr>
              <p:cNvSpPr>
                <a:spLocks noChangeShapeType="1"/>
              </p:cNvSpPr>
              <p:nvPr/>
            </p:nvSpPr>
            <p:spPr bwMode="auto">
              <a:xfrm flipH="1">
                <a:off x="3264" y="354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1" name="Line 30">
                <a:extLst>
                  <a:ext uri="{FF2B5EF4-FFF2-40B4-BE49-F238E27FC236}">
                    <a16:creationId xmlns:a16="http://schemas.microsoft.com/office/drawing/2014/main" id="{A52D44F1-D053-41FC-B792-0A83CDE047E2}"/>
                  </a:ext>
                </a:extLst>
              </p:cNvPr>
              <p:cNvSpPr>
                <a:spLocks noChangeShapeType="1"/>
              </p:cNvSpPr>
              <p:nvPr/>
            </p:nvSpPr>
            <p:spPr bwMode="auto">
              <a:xfrm flipH="1">
                <a:off x="3264" y="3756"/>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2" name="Line 31">
                <a:extLst>
                  <a:ext uri="{FF2B5EF4-FFF2-40B4-BE49-F238E27FC236}">
                    <a16:creationId xmlns:a16="http://schemas.microsoft.com/office/drawing/2014/main" id="{761B09CD-E16D-4CB5-91F0-F42E96E47743}"/>
                  </a:ext>
                </a:extLst>
              </p:cNvPr>
              <p:cNvSpPr>
                <a:spLocks noChangeShapeType="1"/>
              </p:cNvSpPr>
              <p:nvPr/>
            </p:nvSpPr>
            <p:spPr bwMode="auto">
              <a:xfrm flipH="1">
                <a:off x="3744" y="36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3" name="Oval 32">
                <a:extLst>
                  <a:ext uri="{FF2B5EF4-FFF2-40B4-BE49-F238E27FC236}">
                    <a16:creationId xmlns:a16="http://schemas.microsoft.com/office/drawing/2014/main" id="{54E49AAE-8912-43FE-B172-DF0BC0DC3374}"/>
                  </a:ext>
                </a:extLst>
              </p:cNvPr>
              <p:cNvSpPr>
                <a:spLocks noChangeAspect="1" noChangeArrowheads="1"/>
              </p:cNvSpPr>
              <p:nvPr/>
            </p:nvSpPr>
            <p:spPr bwMode="auto">
              <a:xfrm>
                <a:off x="3696" y="3624"/>
                <a:ext cx="63" cy="63"/>
              </a:xfrm>
              <a:prstGeom prst="ellipse">
                <a:avLst/>
              </a:prstGeom>
              <a:solidFill>
                <a:srgbClr val="28A4A1"/>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284" name="Text Box 33">
                <a:extLst>
                  <a:ext uri="{FF2B5EF4-FFF2-40B4-BE49-F238E27FC236}">
                    <a16:creationId xmlns:a16="http://schemas.microsoft.com/office/drawing/2014/main" id="{0EC95930-05BE-4A4A-A232-DB8D6B9CA252}"/>
                  </a:ext>
                </a:extLst>
              </p:cNvPr>
              <p:cNvSpPr txBox="1">
                <a:spLocks noChangeArrowheads="1"/>
              </p:cNvSpPr>
              <p:nvPr/>
            </p:nvSpPr>
            <p:spPr bwMode="auto">
              <a:xfrm>
                <a:off x="3444" y="342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solidFill>
                      <a:schemeClr val="bg1"/>
                    </a:solidFill>
                    <a:latin typeface="Times New Roman" panose="02020603050405020304" pitchFamily="18" charset="0"/>
                  </a:rPr>
                  <a:t>&amp;</a:t>
                </a:r>
              </a:p>
            </p:txBody>
          </p:sp>
          <p:sp>
            <p:nvSpPr>
              <p:cNvPr id="11285" name="Rectangle 34">
                <a:extLst>
                  <a:ext uri="{FF2B5EF4-FFF2-40B4-BE49-F238E27FC236}">
                    <a16:creationId xmlns:a16="http://schemas.microsoft.com/office/drawing/2014/main" id="{C41C6794-9251-4340-A11E-1E2F5D7352B6}"/>
                  </a:ext>
                </a:extLst>
              </p:cNvPr>
              <p:cNvSpPr>
                <a:spLocks noChangeArrowheads="1"/>
              </p:cNvSpPr>
              <p:nvPr/>
            </p:nvSpPr>
            <p:spPr bwMode="auto">
              <a:xfrm>
                <a:off x="4464" y="3444"/>
                <a:ext cx="240" cy="384"/>
              </a:xfrm>
              <a:prstGeom prst="rect">
                <a:avLst/>
              </a:prstGeom>
              <a:solidFill>
                <a:srgbClr val="28A4A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286" name="Line 35">
                <a:extLst>
                  <a:ext uri="{FF2B5EF4-FFF2-40B4-BE49-F238E27FC236}">
                    <a16:creationId xmlns:a16="http://schemas.microsoft.com/office/drawing/2014/main" id="{5A75A6E2-1FC6-45E2-BD79-4E34BFEA3F61}"/>
                  </a:ext>
                </a:extLst>
              </p:cNvPr>
              <p:cNvSpPr>
                <a:spLocks noChangeShapeType="1"/>
              </p:cNvSpPr>
              <p:nvPr/>
            </p:nvSpPr>
            <p:spPr bwMode="auto">
              <a:xfrm flipH="1">
                <a:off x="4272" y="352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7" name="Line 36">
                <a:extLst>
                  <a:ext uri="{FF2B5EF4-FFF2-40B4-BE49-F238E27FC236}">
                    <a16:creationId xmlns:a16="http://schemas.microsoft.com/office/drawing/2014/main" id="{887D015D-58BC-4317-A0B8-A1A42E064D15}"/>
                  </a:ext>
                </a:extLst>
              </p:cNvPr>
              <p:cNvSpPr>
                <a:spLocks noChangeShapeType="1"/>
              </p:cNvSpPr>
              <p:nvPr/>
            </p:nvSpPr>
            <p:spPr bwMode="auto">
              <a:xfrm flipH="1">
                <a:off x="4272" y="3744"/>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8" name="Line 37">
                <a:extLst>
                  <a:ext uri="{FF2B5EF4-FFF2-40B4-BE49-F238E27FC236}">
                    <a16:creationId xmlns:a16="http://schemas.microsoft.com/office/drawing/2014/main" id="{A376DA82-0061-49B7-A650-1CD3DBEFB8BE}"/>
                  </a:ext>
                </a:extLst>
              </p:cNvPr>
              <p:cNvSpPr>
                <a:spLocks noChangeShapeType="1"/>
              </p:cNvSpPr>
              <p:nvPr/>
            </p:nvSpPr>
            <p:spPr bwMode="auto">
              <a:xfrm flipH="1">
                <a:off x="4752" y="3636"/>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9" name="Oval 38">
                <a:extLst>
                  <a:ext uri="{FF2B5EF4-FFF2-40B4-BE49-F238E27FC236}">
                    <a16:creationId xmlns:a16="http://schemas.microsoft.com/office/drawing/2014/main" id="{33E37858-1A53-4776-BF7F-BEDB9271B722}"/>
                  </a:ext>
                </a:extLst>
              </p:cNvPr>
              <p:cNvSpPr>
                <a:spLocks noChangeAspect="1" noChangeArrowheads="1"/>
              </p:cNvSpPr>
              <p:nvPr/>
            </p:nvSpPr>
            <p:spPr bwMode="auto">
              <a:xfrm>
                <a:off x="4704" y="3612"/>
                <a:ext cx="63" cy="63"/>
              </a:xfrm>
              <a:prstGeom prst="ellipse">
                <a:avLst/>
              </a:prstGeom>
              <a:solidFill>
                <a:srgbClr val="28A4A1"/>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290" name="Text Box 39">
                <a:extLst>
                  <a:ext uri="{FF2B5EF4-FFF2-40B4-BE49-F238E27FC236}">
                    <a16:creationId xmlns:a16="http://schemas.microsoft.com/office/drawing/2014/main" id="{A67BB842-862F-4F06-8A3C-CCB68ACA02C3}"/>
                  </a:ext>
                </a:extLst>
              </p:cNvPr>
              <p:cNvSpPr txBox="1">
                <a:spLocks noChangeArrowheads="1"/>
              </p:cNvSpPr>
              <p:nvPr/>
            </p:nvSpPr>
            <p:spPr bwMode="auto">
              <a:xfrm>
                <a:off x="4428" y="340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solidFill>
                      <a:schemeClr val="bg1"/>
                    </a:solidFill>
                    <a:latin typeface="Times New Roman" panose="02020603050405020304" pitchFamily="18" charset="0"/>
                    <a:sym typeface="Symbol" panose="05050102010706020507" pitchFamily="18" charset="2"/>
                  </a:rPr>
                  <a:t>1</a:t>
                </a:r>
                <a:endParaRPr kumimoji="1" lang="en-US" altLang="zh-CN" sz="2400">
                  <a:solidFill>
                    <a:schemeClr val="bg1"/>
                  </a:solidFill>
                  <a:latin typeface="Times New Roman" panose="02020603050405020304" pitchFamily="18" charset="0"/>
                </a:endParaRPr>
              </a:p>
            </p:txBody>
          </p:sp>
        </p:grpSp>
        <p:grpSp>
          <p:nvGrpSpPr>
            <p:cNvPr id="11274" name="Group 49">
              <a:extLst>
                <a:ext uri="{FF2B5EF4-FFF2-40B4-BE49-F238E27FC236}">
                  <a16:creationId xmlns:a16="http://schemas.microsoft.com/office/drawing/2014/main" id="{9FF4DB4B-8C8C-4EA5-BD1A-45AE6B4A84C5}"/>
                </a:ext>
              </a:extLst>
            </p:cNvPr>
            <p:cNvGrpSpPr>
              <a:grpSpLocks/>
            </p:cNvGrpSpPr>
            <p:nvPr/>
          </p:nvGrpSpPr>
          <p:grpSpPr bwMode="auto">
            <a:xfrm>
              <a:off x="3324" y="864"/>
              <a:ext cx="1800" cy="768"/>
              <a:chOff x="3384" y="672"/>
              <a:chExt cx="1800" cy="768"/>
            </a:xfrm>
          </p:grpSpPr>
          <p:sp>
            <p:nvSpPr>
              <p:cNvPr id="11275" name="Rectangle 42">
                <a:extLst>
                  <a:ext uri="{FF2B5EF4-FFF2-40B4-BE49-F238E27FC236}">
                    <a16:creationId xmlns:a16="http://schemas.microsoft.com/office/drawing/2014/main" id="{844CA50C-5265-4E70-AF8C-676D333497DD}"/>
                  </a:ext>
                </a:extLst>
              </p:cNvPr>
              <p:cNvSpPr>
                <a:spLocks noChangeArrowheads="1"/>
              </p:cNvSpPr>
              <p:nvPr/>
            </p:nvSpPr>
            <p:spPr bwMode="auto">
              <a:xfrm>
                <a:off x="3384" y="672"/>
                <a:ext cx="1800" cy="768"/>
              </a:xfrm>
              <a:prstGeom prst="rect">
                <a:avLst/>
              </a:prstGeom>
              <a:solidFill>
                <a:srgbClr val="28A4A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276" name="Text Box 44">
                <a:extLst>
                  <a:ext uri="{FF2B5EF4-FFF2-40B4-BE49-F238E27FC236}">
                    <a16:creationId xmlns:a16="http://schemas.microsoft.com/office/drawing/2014/main" id="{94DD5712-366A-4748-8464-B5209E4F396C}"/>
                  </a:ext>
                </a:extLst>
              </p:cNvPr>
              <p:cNvSpPr txBox="1">
                <a:spLocks noChangeArrowheads="1"/>
              </p:cNvSpPr>
              <p:nvPr/>
            </p:nvSpPr>
            <p:spPr bwMode="auto">
              <a:xfrm>
                <a:off x="3900" y="912"/>
                <a:ext cx="768" cy="291"/>
              </a:xfrm>
              <a:prstGeom prst="rect">
                <a:avLst/>
              </a:prstGeom>
              <a:solidFill>
                <a:srgbClr val="28A4A1"/>
              </a:solidFill>
              <a:ln w="38100">
                <a:solidFill>
                  <a:schemeClr val="bg1"/>
                </a:solidFill>
                <a:miter lim="800000"/>
                <a:headEnd/>
                <a:tailEnd/>
              </a:ln>
              <a:effectLst>
                <a:outerShdw dist="35921" dir="2700000" algn="ctr" rotWithShape="0">
                  <a:schemeClr val="bg2"/>
                </a:outerShdw>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chemeClr val="bg1"/>
                    </a:solidFill>
                    <a:latin typeface="Times New Roman" panose="02020603050405020304" pitchFamily="18" charset="0"/>
                  </a:rPr>
                  <a:t>CPU</a:t>
                </a:r>
              </a:p>
            </p:txBody>
          </p:sp>
          <p:sp>
            <p:nvSpPr>
              <p:cNvPr id="11277" name="Line 47">
                <a:extLst>
                  <a:ext uri="{FF2B5EF4-FFF2-40B4-BE49-F238E27FC236}">
                    <a16:creationId xmlns:a16="http://schemas.microsoft.com/office/drawing/2014/main" id="{177607B7-C2CE-46A6-9D3B-DF86A0F4B5B4}"/>
                  </a:ext>
                </a:extLst>
              </p:cNvPr>
              <p:cNvSpPr>
                <a:spLocks noChangeShapeType="1"/>
              </p:cNvSpPr>
              <p:nvPr/>
            </p:nvSpPr>
            <p:spPr bwMode="auto">
              <a:xfrm>
                <a:off x="3600" y="1068"/>
                <a:ext cx="288"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8" name="Line 48">
                <a:extLst>
                  <a:ext uri="{FF2B5EF4-FFF2-40B4-BE49-F238E27FC236}">
                    <a16:creationId xmlns:a16="http://schemas.microsoft.com/office/drawing/2014/main" id="{D1ACA068-D60D-4E2A-B56C-D0655D5D4CE1}"/>
                  </a:ext>
                </a:extLst>
              </p:cNvPr>
              <p:cNvSpPr>
                <a:spLocks noChangeShapeType="1"/>
              </p:cNvSpPr>
              <p:nvPr/>
            </p:nvSpPr>
            <p:spPr bwMode="auto">
              <a:xfrm>
                <a:off x="4680" y="1068"/>
                <a:ext cx="288"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日期占位符 5">
            <a:extLst>
              <a:ext uri="{FF2B5EF4-FFF2-40B4-BE49-F238E27FC236}">
                <a16:creationId xmlns:a16="http://schemas.microsoft.com/office/drawing/2014/main" id="{EF79D4B5-C9E5-4634-B86F-25EAF47161E7}"/>
              </a:ext>
            </a:extLst>
          </p:cNvPr>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C0F41C2A-28EB-4E70-AE9E-7F01C9DE7BAF}" type="slidenum">
              <a:rPr lang="en-US" altLang="zh-CN">
                <a:latin typeface="Times New Roman" panose="02020603050405020304" pitchFamily="18" charset="0"/>
              </a:rPr>
              <a:pPr/>
              <a:t>3</a:t>
            </a:fld>
            <a:endParaRPr lang="en-US" altLang="zh-CN">
              <a:latin typeface="Times New Roman" panose="02020603050405020304" pitchFamily="18" charset="0"/>
            </a:endParaRPr>
          </a:p>
        </p:txBody>
      </p:sp>
      <p:sp>
        <p:nvSpPr>
          <p:cNvPr id="13315" name="Rectangle 3">
            <a:extLst>
              <a:ext uri="{FF2B5EF4-FFF2-40B4-BE49-F238E27FC236}">
                <a16:creationId xmlns:a16="http://schemas.microsoft.com/office/drawing/2014/main" id="{883D75AC-84E8-44E1-A63D-7BC1DBD28F9B}"/>
              </a:ext>
            </a:extLst>
          </p:cNvPr>
          <p:cNvSpPr>
            <a:spLocks noGrp="1" noChangeArrowheads="1"/>
          </p:cNvSpPr>
          <p:nvPr>
            <p:ph type="body" idx="1"/>
          </p:nvPr>
        </p:nvSpPr>
        <p:spPr>
          <a:xfrm>
            <a:off x="1752600" y="609600"/>
            <a:ext cx="7772400" cy="609600"/>
          </a:xfrm>
        </p:spPr>
        <p:txBody>
          <a:bodyPr>
            <a:normAutofit/>
          </a:bodyPr>
          <a:lstStyle/>
          <a:p>
            <a:pPr eaLnBrk="1" hangingPunct="1">
              <a:buFontTx/>
              <a:buNone/>
            </a:pPr>
            <a:r>
              <a:rPr lang="zh-CN" altLang="en-US" sz="3600" b="1" dirty="0">
                <a:solidFill>
                  <a:schemeClr val="folHlink"/>
                </a:solidFill>
              </a:rPr>
              <a:t>设计过程</a:t>
            </a:r>
          </a:p>
        </p:txBody>
      </p:sp>
      <p:grpSp>
        <p:nvGrpSpPr>
          <p:cNvPr id="13316" name="Group 40">
            <a:extLst>
              <a:ext uri="{FF2B5EF4-FFF2-40B4-BE49-F238E27FC236}">
                <a16:creationId xmlns:a16="http://schemas.microsoft.com/office/drawing/2014/main" id="{B40E6A82-6DC3-4985-9504-CF5830453C1B}"/>
              </a:ext>
            </a:extLst>
          </p:cNvPr>
          <p:cNvGrpSpPr>
            <a:grpSpLocks/>
          </p:cNvGrpSpPr>
          <p:nvPr/>
        </p:nvGrpSpPr>
        <p:grpSpPr bwMode="auto">
          <a:xfrm>
            <a:off x="1828800" y="533400"/>
            <a:ext cx="7848600" cy="6134100"/>
            <a:chOff x="192" y="336"/>
            <a:chExt cx="4944" cy="3864"/>
          </a:xfrm>
        </p:grpSpPr>
        <p:grpSp>
          <p:nvGrpSpPr>
            <p:cNvPr id="13317" name="Group 28">
              <a:extLst>
                <a:ext uri="{FF2B5EF4-FFF2-40B4-BE49-F238E27FC236}">
                  <a16:creationId xmlns:a16="http://schemas.microsoft.com/office/drawing/2014/main" id="{50E3B73B-354A-4A28-B0DE-7D3507AB4131}"/>
                </a:ext>
              </a:extLst>
            </p:cNvPr>
            <p:cNvGrpSpPr>
              <a:grpSpLocks/>
            </p:cNvGrpSpPr>
            <p:nvPr/>
          </p:nvGrpSpPr>
          <p:grpSpPr bwMode="auto">
            <a:xfrm>
              <a:off x="2448" y="336"/>
              <a:ext cx="2688" cy="3864"/>
              <a:chOff x="2448" y="336"/>
              <a:chExt cx="2688" cy="3864"/>
            </a:xfrm>
          </p:grpSpPr>
          <p:grpSp>
            <p:nvGrpSpPr>
              <p:cNvPr id="13331" name="Group 8">
                <a:extLst>
                  <a:ext uri="{FF2B5EF4-FFF2-40B4-BE49-F238E27FC236}">
                    <a16:creationId xmlns:a16="http://schemas.microsoft.com/office/drawing/2014/main" id="{1D91F767-A848-4A33-B1DE-9E2ADF2D839F}"/>
                  </a:ext>
                </a:extLst>
              </p:cNvPr>
              <p:cNvGrpSpPr>
                <a:grpSpLocks/>
              </p:cNvGrpSpPr>
              <p:nvPr/>
            </p:nvGrpSpPr>
            <p:grpSpPr bwMode="auto">
              <a:xfrm>
                <a:off x="2448" y="336"/>
                <a:ext cx="2688" cy="912"/>
                <a:chOff x="2436" y="1152"/>
                <a:chExt cx="2688" cy="912"/>
              </a:xfrm>
            </p:grpSpPr>
            <p:sp>
              <p:nvSpPr>
                <p:cNvPr id="13344" name="Rectangle 4">
                  <a:extLst>
                    <a:ext uri="{FF2B5EF4-FFF2-40B4-BE49-F238E27FC236}">
                      <a16:creationId xmlns:a16="http://schemas.microsoft.com/office/drawing/2014/main" id="{AB25A72E-81D3-4F75-A618-65422E7E8B9E}"/>
                    </a:ext>
                  </a:extLst>
                </p:cNvPr>
                <p:cNvSpPr>
                  <a:spLocks noChangeArrowheads="1"/>
                </p:cNvSpPr>
                <p:nvPr/>
              </p:nvSpPr>
              <p:spPr bwMode="auto">
                <a:xfrm>
                  <a:off x="2436" y="1152"/>
                  <a:ext cx="2688" cy="912"/>
                </a:xfrm>
                <a:prstGeom prst="rect">
                  <a:avLst/>
                </a:prstGeom>
                <a:solidFill>
                  <a:srgbClr val="28A4A1"/>
                </a:solidFill>
                <a:ln w="381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45" name="Text Box 5">
                  <a:extLst>
                    <a:ext uri="{FF2B5EF4-FFF2-40B4-BE49-F238E27FC236}">
                      <a16:creationId xmlns:a16="http://schemas.microsoft.com/office/drawing/2014/main" id="{FA21F9F7-FCD8-49BA-9970-479A083D6982}"/>
                    </a:ext>
                  </a:extLst>
                </p:cNvPr>
                <p:cNvSpPr txBox="1">
                  <a:spLocks noChangeArrowheads="1"/>
                </p:cNvSpPr>
                <p:nvPr/>
              </p:nvSpPr>
              <p:spPr bwMode="auto">
                <a:xfrm>
                  <a:off x="2544" y="1248"/>
                  <a:ext cx="1248" cy="33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chemeClr val="bg1"/>
                      </a:solidFill>
                      <a:latin typeface="Times New Roman" panose="02020603050405020304" pitchFamily="18" charset="0"/>
                    </a:rPr>
                    <a:t>文本编辑器</a:t>
                  </a:r>
                </a:p>
              </p:txBody>
            </p:sp>
            <p:sp>
              <p:nvSpPr>
                <p:cNvPr id="13346" name="Text Box 6">
                  <a:extLst>
                    <a:ext uri="{FF2B5EF4-FFF2-40B4-BE49-F238E27FC236}">
                      <a16:creationId xmlns:a16="http://schemas.microsoft.com/office/drawing/2014/main" id="{76DA309F-9DFD-440E-9412-988A3E586988}"/>
                    </a:ext>
                  </a:extLst>
                </p:cNvPr>
                <p:cNvSpPr txBox="1">
                  <a:spLocks noChangeArrowheads="1"/>
                </p:cNvSpPr>
                <p:nvPr/>
              </p:nvSpPr>
              <p:spPr bwMode="auto">
                <a:xfrm>
                  <a:off x="3792" y="1248"/>
                  <a:ext cx="1248" cy="33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chemeClr val="bg1"/>
                      </a:solidFill>
                      <a:latin typeface="Times New Roman" panose="02020603050405020304" pitchFamily="18" charset="0"/>
                    </a:rPr>
                    <a:t>图形编辑器</a:t>
                  </a:r>
                </a:p>
              </p:txBody>
            </p:sp>
            <p:sp>
              <p:nvSpPr>
                <p:cNvPr id="13347" name="Text Box 7">
                  <a:extLst>
                    <a:ext uri="{FF2B5EF4-FFF2-40B4-BE49-F238E27FC236}">
                      <a16:creationId xmlns:a16="http://schemas.microsoft.com/office/drawing/2014/main" id="{E8856DCA-6B19-4FC6-BF5E-757BA2619C87}"/>
                    </a:ext>
                  </a:extLst>
                </p:cNvPr>
                <p:cNvSpPr txBox="1">
                  <a:spLocks noChangeArrowheads="1"/>
                </p:cNvSpPr>
                <p:nvPr/>
              </p:nvSpPr>
              <p:spPr bwMode="auto">
                <a:xfrm>
                  <a:off x="2544" y="1587"/>
                  <a:ext cx="2496" cy="33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chemeClr val="bg1"/>
                      </a:solidFill>
                      <a:latin typeface="Times New Roman" panose="02020603050405020304" pitchFamily="18" charset="0"/>
                    </a:rPr>
                    <a:t>生成</a:t>
                  </a:r>
                  <a:r>
                    <a:rPr kumimoji="1" lang="en-US" altLang="zh-CN" sz="2800" b="1">
                      <a:solidFill>
                        <a:schemeClr val="bg1"/>
                      </a:solidFill>
                      <a:latin typeface="Times New Roman" panose="02020603050405020304" pitchFamily="18" charset="0"/>
                    </a:rPr>
                    <a:t>Verilog HDL</a:t>
                  </a:r>
                  <a:r>
                    <a:rPr kumimoji="1" lang="zh-CN" altLang="en-US" sz="2800" b="1">
                      <a:solidFill>
                        <a:schemeClr val="bg1"/>
                      </a:solidFill>
                      <a:latin typeface="Times New Roman" panose="02020603050405020304" pitchFamily="18" charset="0"/>
                    </a:rPr>
                    <a:t>源程序</a:t>
                  </a:r>
                </a:p>
              </p:txBody>
            </p:sp>
          </p:grpSp>
          <p:grpSp>
            <p:nvGrpSpPr>
              <p:cNvPr id="13332" name="Group 11">
                <a:extLst>
                  <a:ext uri="{FF2B5EF4-FFF2-40B4-BE49-F238E27FC236}">
                    <a16:creationId xmlns:a16="http://schemas.microsoft.com/office/drawing/2014/main" id="{456E3E78-DEF5-46F8-B575-A5E2E45D6E66}"/>
                  </a:ext>
                </a:extLst>
              </p:cNvPr>
              <p:cNvGrpSpPr>
                <a:grpSpLocks/>
              </p:cNvGrpSpPr>
              <p:nvPr/>
            </p:nvGrpSpPr>
            <p:grpSpPr bwMode="auto">
              <a:xfrm>
                <a:off x="2928" y="1536"/>
                <a:ext cx="1728" cy="576"/>
                <a:chOff x="2424" y="1764"/>
                <a:chExt cx="1728" cy="576"/>
              </a:xfrm>
            </p:grpSpPr>
            <p:sp>
              <p:nvSpPr>
                <p:cNvPr id="13342" name="Rectangle 10">
                  <a:extLst>
                    <a:ext uri="{FF2B5EF4-FFF2-40B4-BE49-F238E27FC236}">
                      <a16:creationId xmlns:a16="http://schemas.microsoft.com/office/drawing/2014/main" id="{D3BF3DBE-225B-423D-8709-13F303E4EDDB}"/>
                    </a:ext>
                  </a:extLst>
                </p:cNvPr>
                <p:cNvSpPr>
                  <a:spLocks noChangeArrowheads="1"/>
                </p:cNvSpPr>
                <p:nvPr/>
              </p:nvSpPr>
              <p:spPr bwMode="auto">
                <a:xfrm>
                  <a:off x="2424" y="1764"/>
                  <a:ext cx="1728" cy="576"/>
                </a:xfrm>
                <a:prstGeom prst="rect">
                  <a:avLst/>
                </a:prstGeom>
                <a:solidFill>
                  <a:srgbClr val="28A4A1"/>
                </a:solidFill>
                <a:ln w="381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43" name="Text Box 9">
                  <a:extLst>
                    <a:ext uri="{FF2B5EF4-FFF2-40B4-BE49-F238E27FC236}">
                      <a16:creationId xmlns:a16="http://schemas.microsoft.com/office/drawing/2014/main" id="{443C4B0F-CF90-44FB-BCDB-E784C2B93ADA}"/>
                    </a:ext>
                  </a:extLst>
                </p:cNvPr>
                <p:cNvSpPr txBox="1">
                  <a:spLocks noChangeArrowheads="1"/>
                </p:cNvSpPr>
                <p:nvPr/>
              </p:nvSpPr>
              <p:spPr bwMode="auto">
                <a:xfrm>
                  <a:off x="2544" y="1872"/>
                  <a:ext cx="1488" cy="33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chemeClr val="bg1"/>
                      </a:solidFill>
                      <a:latin typeface="Times New Roman" panose="02020603050405020304" pitchFamily="18" charset="0"/>
                    </a:rPr>
                    <a:t>逻辑综合优化</a:t>
                  </a:r>
                </a:p>
              </p:txBody>
            </p:sp>
          </p:grpSp>
          <p:grpSp>
            <p:nvGrpSpPr>
              <p:cNvPr id="13333" name="Group 15">
                <a:extLst>
                  <a:ext uri="{FF2B5EF4-FFF2-40B4-BE49-F238E27FC236}">
                    <a16:creationId xmlns:a16="http://schemas.microsoft.com/office/drawing/2014/main" id="{4CFEDB51-16B1-442A-81F5-38619ABF7877}"/>
                  </a:ext>
                </a:extLst>
              </p:cNvPr>
              <p:cNvGrpSpPr>
                <a:grpSpLocks/>
              </p:cNvGrpSpPr>
              <p:nvPr/>
            </p:nvGrpSpPr>
            <p:grpSpPr bwMode="auto">
              <a:xfrm>
                <a:off x="2928" y="2388"/>
                <a:ext cx="1716" cy="768"/>
                <a:chOff x="2940" y="2388"/>
                <a:chExt cx="1716" cy="768"/>
              </a:xfrm>
            </p:grpSpPr>
            <p:sp>
              <p:nvSpPr>
                <p:cNvPr id="13340" name="Rectangle 13">
                  <a:extLst>
                    <a:ext uri="{FF2B5EF4-FFF2-40B4-BE49-F238E27FC236}">
                      <a16:creationId xmlns:a16="http://schemas.microsoft.com/office/drawing/2014/main" id="{5D59CC21-3ECC-4D9A-8247-2B27A7925D05}"/>
                    </a:ext>
                  </a:extLst>
                </p:cNvPr>
                <p:cNvSpPr>
                  <a:spLocks noChangeArrowheads="1"/>
                </p:cNvSpPr>
                <p:nvPr/>
              </p:nvSpPr>
              <p:spPr bwMode="auto">
                <a:xfrm>
                  <a:off x="2940" y="2388"/>
                  <a:ext cx="1716" cy="768"/>
                </a:xfrm>
                <a:prstGeom prst="rect">
                  <a:avLst/>
                </a:prstGeom>
                <a:solidFill>
                  <a:srgbClr val="28A4A1"/>
                </a:solidFill>
                <a:ln w="381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41" name="Text Box 14">
                  <a:extLst>
                    <a:ext uri="{FF2B5EF4-FFF2-40B4-BE49-F238E27FC236}">
                      <a16:creationId xmlns:a16="http://schemas.microsoft.com/office/drawing/2014/main" id="{5C76A128-A39D-4A3E-B8D2-CE527FCA2A5A}"/>
                    </a:ext>
                  </a:extLst>
                </p:cNvPr>
                <p:cNvSpPr txBox="1">
                  <a:spLocks noChangeArrowheads="1"/>
                </p:cNvSpPr>
                <p:nvPr/>
              </p:nvSpPr>
              <p:spPr bwMode="auto">
                <a:xfrm>
                  <a:off x="3060" y="2460"/>
                  <a:ext cx="1488" cy="60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solidFill>
                        <a:schemeClr val="bg1"/>
                      </a:solidFill>
                      <a:latin typeface="Times New Roman" panose="02020603050405020304" pitchFamily="18" charset="0"/>
                    </a:rPr>
                    <a:t>FPGA/CPLD</a:t>
                  </a:r>
                  <a:r>
                    <a:rPr kumimoji="1" lang="zh-CN" altLang="en-US" sz="2800" b="1">
                      <a:solidFill>
                        <a:schemeClr val="bg1"/>
                      </a:solidFill>
                      <a:latin typeface="Times New Roman" panose="02020603050405020304" pitchFamily="18" charset="0"/>
                    </a:rPr>
                    <a:t>布线</a:t>
                  </a:r>
                  <a:r>
                    <a:rPr kumimoji="1" lang="en-US" altLang="zh-CN" sz="2800" b="1">
                      <a:solidFill>
                        <a:schemeClr val="bg1"/>
                      </a:solidFill>
                      <a:latin typeface="Times New Roman" panose="02020603050405020304" pitchFamily="18" charset="0"/>
                    </a:rPr>
                    <a:t>/</a:t>
                  </a:r>
                  <a:r>
                    <a:rPr kumimoji="1" lang="zh-CN" altLang="en-US" sz="2800" b="1">
                      <a:solidFill>
                        <a:schemeClr val="bg1"/>
                      </a:solidFill>
                      <a:latin typeface="Times New Roman" panose="02020603050405020304" pitchFamily="18" charset="0"/>
                    </a:rPr>
                    <a:t>适配器</a:t>
                  </a:r>
                </a:p>
              </p:txBody>
            </p:sp>
          </p:grpSp>
          <p:grpSp>
            <p:nvGrpSpPr>
              <p:cNvPr id="13334" name="Group 16">
                <a:extLst>
                  <a:ext uri="{FF2B5EF4-FFF2-40B4-BE49-F238E27FC236}">
                    <a16:creationId xmlns:a16="http://schemas.microsoft.com/office/drawing/2014/main" id="{13B77544-5899-49BA-A29D-1FA4231A091D}"/>
                  </a:ext>
                </a:extLst>
              </p:cNvPr>
              <p:cNvGrpSpPr>
                <a:grpSpLocks/>
              </p:cNvGrpSpPr>
              <p:nvPr/>
            </p:nvGrpSpPr>
            <p:grpSpPr bwMode="auto">
              <a:xfrm>
                <a:off x="2928" y="3432"/>
                <a:ext cx="1716" cy="768"/>
                <a:chOff x="2940" y="2388"/>
                <a:chExt cx="1716" cy="768"/>
              </a:xfrm>
            </p:grpSpPr>
            <p:sp>
              <p:nvSpPr>
                <p:cNvPr id="13338" name="Rectangle 17">
                  <a:extLst>
                    <a:ext uri="{FF2B5EF4-FFF2-40B4-BE49-F238E27FC236}">
                      <a16:creationId xmlns:a16="http://schemas.microsoft.com/office/drawing/2014/main" id="{4D0D9EB4-486E-4F7D-ACD7-596879EFF9A7}"/>
                    </a:ext>
                  </a:extLst>
                </p:cNvPr>
                <p:cNvSpPr>
                  <a:spLocks noChangeArrowheads="1"/>
                </p:cNvSpPr>
                <p:nvPr/>
              </p:nvSpPr>
              <p:spPr bwMode="auto">
                <a:xfrm>
                  <a:off x="2940" y="2388"/>
                  <a:ext cx="1716" cy="768"/>
                </a:xfrm>
                <a:prstGeom prst="rect">
                  <a:avLst/>
                </a:prstGeom>
                <a:solidFill>
                  <a:srgbClr val="28A4A1"/>
                </a:solidFill>
                <a:ln w="381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39" name="Text Box 18">
                  <a:extLst>
                    <a:ext uri="{FF2B5EF4-FFF2-40B4-BE49-F238E27FC236}">
                      <a16:creationId xmlns:a16="http://schemas.microsoft.com/office/drawing/2014/main" id="{67DD5A20-0558-496F-AFDC-DD351FD75190}"/>
                    </a:ext>
                  </a:extLst>
                </p:cNvPr>
                <p:cNvSpPr txBox="1">
                  <a:spLocks noChangeArrowheads="1"/>
                </p:cNvSpPr>
                <p:nvPr/>
              </p:nvSpPr>
              <p:spPr bwMode="auto">
                <a:xfrm>
                  <a:off x="3060" y="2460"/>
                  <a:ext cx="1488" cy="60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solidFill>
                        <a:schemeClr val="bg1"/>
                      </a:solidFill>
                      <a:latin typeface="Times New Roman" panose="02020603050405020304" pitchFamily="18" charset="0"/>
                    </a:rPr>
                    <a:t>FPGA/CPLD</a:t>
                  </a:r>
                  <a:r>
                    <a:rPr kumimoji="1" lang="zh-CN" altLang="en-US" sz="2800" b="1">
                      <a:solidFill>
                        <a:schemeClr val="bg1"/>
                      </a:solidFill>
                      <a:latin typeface="Times New Roman" panose="02020603050405020304" pitchFamily="18" charset="0"/>
                    </a:rPr>
                    <a:t>编程、下载</a:t>
                  </a:r>
                </a:p>
              </p:txBody>
            </p:sp>
          </p:grpSp>
          <p:sp>
            <p:nvSpPr>
              <p:cNvPr id="13335" name="Line 19">
                <a:extLst>
                  <a:ext uri="{FF2B5EF4-FFF2-40B4-BE49-F238E27FC236}">
                    <a16:creationId xmlns:a16="http://schemas.microsoft.com/office/drawing/2014/main" id="{0A2EF680-86C4-46D4-B643-116962C7D85D}"/>
                  </a:ext>
                </a:extLst>
              </p:cNvPr>
              <p:cNvSpPr>
                <a:spLocks noChangeShapeType="1"/>
              </p:cNvSpPr>
              <p:nvPr/>
            </p:nvSpPr>
            <p:spPr bwMode="auto">
              <a:xfrm>
                <a:off x="3792" y="1248"/>
                <a:ext cx="0" cy="288"/>
              </a:xfrm>
              <a:prstGeom prst="line">
                <a:avLst/>
              </a:prstGeom>
              <a:noFill/>
              <a:ln w="38100">
                <a:solidFill>
                  <a:srgbClr val="CC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6" name="Line 20">
                <a:extLst>
                  <a:ext uri="{FF2B5EF4-FFF2-40B4-BE49-F238E27FC236}">
                    <a16:creationId xmlns:a16="http://schemas.microsoft.com/office/drawing/2014/main" id="{A57958EB-9B9F-4E2A-AF8D-1B91C051B206}"/>
                  </a:ext>
                </a:extLst>
              </p:cNvPr>
              <p:cNvSpPr>
                <a:spLocks noChangeShapeType="1"/>
              </p:cNvSpPr>
              <p:nvPr/>
            </p:nvSpPr>
            <p:spPr bwMode="auto">
              <a:xfrm>
                <a:off x="3792" y="2112"/>
                <a:ext cx="0" cy="288"/>
              </a:xfrm>
              <a:prstGeom prst="line">
                <a:avLst/>
              </a:prstGeom>
              <a:noFill/>
              <a:ln w="38100">
                <a:solidFill>
                  <a:srgbClr val="CC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7" name="Line 21">
                <a:extLst>
                  <a:ext uri="{FF2B5EF4-FFF2-40B4-BE49-F238E27FC236}">
                    <a16:creationId xmlns:a16="http://schemas.microsoft.com/office/drawing/2014/main" id="{27F7B02B-A592-4183-866C-A93557C720DB}"/>
                  </a:ext>
                </a:extLst>
              </p:cNvPr>
              <p:cNvSpPr>
                <a:spLocks noChangeShapeType="1"/>
              </p:cNvSpPr>
              <p:nvPr/>
            </p:nvSpPr>
            <p:spPr bwMode="auto">
              <a:xfrm>
                <a:off x="3792" y="3168"/>
                <a:ext cx="0" cy="288"/>
              </a:xfrm>
              <a:prstGeom prst="line">
                <a:avLst/>
              </a:prstGeom>
              <a:noFill/>
              <a:ln w="38100">
                <a:solidFill>
                  <a:srgbClr val="CC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318" name="Group 39">
              <a:extLst>
                <a:ext uri="{FF2B5EF4-FFF2-40B4-BE49-F238E27FC236}">
                  <a16:creationId xmlns:a16="http://schemas.microsoft.com/office/drawing/2014/main" id="{33536ABF-AB7D-4BA1-9EE0-D42629F43683}"/>
                </a:ext>
              </a:extLst>
            </p:cNvPr>
            <p:cNvGrpSpPr>
              <a:grpSpLocks/>
            </p:cNvGrpSpPr>
            <p:nvPr/>
          </p:nvGrpSpPr>
          <p:grpSpPr bwMode="auto">
            <a:xfrm>
              <a:off x="192" y="1152"/>
              <a:ext cx="2736" cy="2844"/>
              <a:chOff x="192" y="1152"/>
              <a:chExt cx="2736" cy="2844"/>
            </a:xfrm>
          </p:grpSpPr>
          <p:sp>
            <p:nvSpPr>
              <p:cNvPr id="13319" name="Rectangle 23">
                <a:extLst>
                  <a:ext uri="{FF2B5EF4-FFF2-40B4-BE49-F238E27FC236}">
                    <a16:creationId xmlns:a16="http://schemas.microsoft.com/office/drawing/2014/main" id="{EED4159F-4EB6-4310-A94D-E737F5F31409}"/>
                  </a:ext>
                </a:extLst>
              </p:cNvPr>
              <p:cNvSpPr>
                <a:spLocks noChangeArrowheads="1"/>
              </p:cNvSpPr>
              <p:nvPr/>
            </p:nvSpPr>
            <p:spPr bwMode="auto">
              <a:xfrm>
                <a:off x="372" y="1572"/>
                <a:ext cx="1183" cy="1056"/>
              </a:xfrm>
              <a:prstGeom prst="rect">
                <a:avLst/>
              </a:prstGeom>
              <a:solidFill>
                <a:srgbClr val="28A4A1"/>
              </a:solidFill>
              <a:ln w="381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20" name="Text Box 22">
                <a:extLst>
                  <a:ext uri="{FF2B5EF4-FFF2-40B4-BE49-F238E27FC236}">
                    <a16:creationId xmlns:a16="http://schemas.microsoft.com/office/drawing/2014/main" id="{70318797-1ADB-4F41-8B28-05C9D02539BA}"/>
                  </a:ext>
                </a:extLst>
              </p:cNvPr>
              <p:cNvSpPr txBox="1">
                <a:spLocks noChangeArrowheads="1"/>
              </p:cNvSpPr>
              <p:nvPr/>
            </p:nvSpPr>
            <p:spPr bwMode="auto">
              <a:xfrm>
                <a:off x="384" y="1584"/>
                <a:ext cx="1152" cy="33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800" b="1">
                    <a:solidFill>
                      <a:schemeClr val="bg1"/>
                    </a:solidFill>
                    <a:latin typeface="Times New Roman" panose="02020603050405020304" pitchFamily="18" charset="0"/>
                  </a:rPr>
                  <a:t>行为仿真</a:t>
                </a:r>
              </a:p>
            </p:txBody>
          </p:sp>
          <p:sp>
            <p:nvSpPr>
              <p:cNvPr id="13321" name="Text Box 25">
                <a:extLst>
                  <a:ext uri="{FF2B5EF4-FFF2-40B4-BE49-F238E27FC236}">
                    <a16:creationId xmlns:a16="http://schemas.microsoft.com/office/drawing/2014/main" id="{2266D26B-D8E8-432B-805D-1905EE49B8E4}"/>
                  </a:ext>
                </a:extLst>
              </p:cNvPr>
              <p:cNvSpPr txBox="1">
                <a:spLocks noChangeArrowheads="1"/>
              </p:cNvSpPr>
              <p:nvPr/>
            </p:nvSpPr>
            <p:spPr bwMode="auto">
              <a:xfrm>
                <a:off x="384" y="1923"/>
                <a:ext cx="1152" cy="33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800" b="1">
                    <a:solidFill>
                      <a:schemeClr val="bg1"/>
                    </a:solidFill>
                    <a:latin typeface="Times New Roman" panose="02020603050405020304" pitchFamily="18" charset="0"/>
                  </a:rPr>
                  <a:t>功能仿真</a:t>
                </a:r>
              </a:p>
            </p:txBody>
          </p:sp>
          <p:sp>
            <p:nvSpPr>
              <p:cNvPr id="13322" name="Text Box 26">
                <a:extLst>
                  <a:ext uri="{FF2B5EF4-FFF2-40B4-BE49-F238E27FC236}">
                    <a16:creationId xmlns:a16="http://schemas.microsoft.com/office/drawing/2014/main" id="{949543FC-EA41-42E7-BF09-855CD5239E2D}"/>
                  </a:ext>
                </a:extLst>
              </p:cNvPr>
              <p:cNvSpPr txBox="1">
                <a:spLocks noChangeArrowheads="1"/>
              </p:cNvSpPr>
              <p:nvPr/>
            </p:nvSpPr>
            <p:spPr bwMode="auto">
              <a:xfrm>
                <a:off x="384" y="2259"/>
                <a:ext cx="1152" cy="33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800" b="1">
                    <a:solidFill>
                      <a:schemeClr val="bg1"/>
                    </a:solidFill>
                    <a:latin typeface="Times New Roman" panose="02020603050405020304" pitchFamily="18" charset="0"/>
                  </a:rPr>
                  <a:t>时序仿真</a:t>
                </a:r>
              </a:p>
            </p:txBody>
          </p:sp>
          <p:sp>
            <p:nvSpPr>
              <p:cNvPr id="13323" name="Line 29">
                <a:extLst>
                  <a:ext uri="{FF2B5EF4-FFF2-40B4-BE49-F238E27FC236}">
                    <a16:creationId xmlns:a16="http://schemas.microsoft.com/office/drawing/2014/main" id="{9CA37FE9-4343-48DC-B31D-544C0A4656A0}"/>
                  </a:ext>
                </a:extLst>
              </p:cNvPr>
              <p:cNvSpPr>
                <a:spLocks noChangeShapeType="1"/>
              </p:cNvSpPr>
              <p:nvPr/>
            </p:nvSpPr>
            <p:spPr bwMode="auto">
              <a:xfrm flipH="1">
                <a:off x="1536" y="1728"/>
                <a:ext cx="1392" cy="384"/>
              </a:xfrm>
              <a:prstGeom prst="line">
                <a:avLst/>
              </a:prstGeom>
              <a:noFill/>
              <a:ln w="38100">
                <a:solidFill>
                  <a:srgbClr val="CC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4" name="Line 30">
                <a:extLst>
                  <a:ext uri="{FF2B5EF4-FFF2-40B4-BE49-F238E27FC236}">
                    <a16:creationId xmlns:a16="http://schemas.microsoft.com/office/drawing/2014/main" id="{6680DC8E-B8C1-46A0-9276-BEFDDE3C3074}"/>
                  </a:ext>
                </a:extLst>
              </p:cNvPr>
              <p:cNvSpPr>
                <a:spLocks noChangeShapeType="1"/>
              </p:cNvSpPr>
              <p:nvPr/>
            </p:nvSpPr>
            <p:spPr bwMode="auto">
              <a:xfrm flipH="1" flipV="1">
                <a:off x="1536" y="2400"/>
                <a:ext cx="1392" cy="480"/>
              </a:xfrm>
              <a:prstGeom prst="line">
                <a:avLst/>
              </a:prstGeom>
              <a:noFill/>
              <a:ln w="38100">
                <a:solidFill>
                  <a:srgbClr val="CC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5" name="Line 31">
                <a:extLst>
                  <a:ext uri="{FF2B5EF4-FFF2-40B4-BE49-F238E27FC236}">
                    <a16:creationId xmlns:a16="http://schemas.microsoft.com/office/drawing/2014/main" id="{65F7D9ED-26D5-44E7-98BA-F45FEA6CA5F0}"/>
                  </a:ext>
                </a:extLst>
              </p:cNvPr>
              <p:cNvSpPr>
                <a:spLocks noChangeShapeType="1"/>
              </p:cNvSpPr>
              <p:nvPr/>
            </p:nvSpPr>
            <p:spPr bwMode="auto">
              <a:xfrm flipH="1">
                <a:off x="1536" y="1152"/>
                <a:ext cx="912" cy="576"/>
              </a:xfrm>
              <a:prstGeom prst="line">
                <a:avLst/>
              </a:prstGeom>
              <a:noFill/>
              <a:ln w="38100">
                <a:solidFill>
                  <a:srgbClr val="CC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3326" name="Group 36">
                <a:extLst>
                  <a:ext uri="{FF2B5EF4-FFF2-40B4-BE49-F238E27FC236}">
                    <a16:creationId xmlns:a16="http://schemas.microsoft.com/office/drawing/2014/main" id="{9D2A8E05-367B-44EC-9F86-B717721F85FE}"/>
                  </a:ext>
                </a:extLst>
              </p:cNvPr>
              <p:cNvGrpSpPr>
                <a:grpSpLocks/>
              </p:cNvGrpSpPr>
              <p:nvPr/>
            </p:nvGrpSpPr>
            <p:grpSpPr bwMode="auto">
              <a:xfrm>
                <a:off x="372" y="3612"/>
                <a:ext cx="1200" cy="384"/>
                <a:chOff x="372" y="3600"/>
                <a:chExt cx="1200" cy="384"/>
              </a:xfrm>
            </p:grpSpPr>
            <p:sp>
              <p:nvSpPr>
                <p:cNvPr id="13329" name="Rectangle 33">
                  <a:extLst>
                    <a:ext uri="{FF2B5EF4-FFF2-40B4-BE49-F238E27FC236}">
                      <a16:creationId xmlns:a16="http://schemas.microsoft.com/office/drawing/2014/main" id="{2C868FC9-7A5D-40FA-BFE6-92C6ACDFBA02}"/>
                    </a:ext>
                  </a:extLst>
                </p:cNvPr>
                <p:cNvSpPr>
                  <a:spLocks noChangeArrowheads="1"/>
                </p:cNvSpPr>
                <p:nvPr/>
              </p:nvSpPr>
              <p:spPr bwMode="auto">
                <a:xfrm>
                  <a:off x="372" y="3600"/>
                  <a:ext cx="1200" cy="384"/>
                </a:xfrm>
                <a:prstGeom prst="rect">
                  <a:avLst/>
                </a:prstGeom>
                <a:solidFill>
                  <a:srgbClr val="28A4A1"/>
                </a:solidFill>
                <a:ln w="381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30" name="Text Box 35">
                  <a:extLst>
                    <a:ext uri="{FF2B5EF4-FFF2-40B4-BE49-F238E27FC236}">
                      <a16:creationId xmlns:a16="http://schemas.microsoft.com/office/drawing/2014/main" id="{B1645018-8579-4253-9BAB-8FCDC7B2A9F8}"/>
                    </a:ext>
                  </a:extLst>
                </p:cNvPr>
                <p:cNvSpPr txBox="1">
                  <a:spLocks noChangeArrowheads="1"/>
                </p:cNvSpPr>
                <p:nvPr/>
              </p:nvSpPr>
              <p:spPr bwMode="auto">
                <a:xfrm>
                  <a:off x="384" y="3612"/>
                  <a:ext cx="1152" cy="33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800" b="1">
                      <a:solidFill>
                        <a:schemeClr val="bg1"/>
                      </a:solidFill>
                      <a:latin typeface="Times New Roman" panose="02020603050405020304" pitchFamily="18" charset="0"/>
                    </a:rPr>
                    <a:t>硬件测试</a:t>
                  </a:r>
                </a:p>
              </p:txBody>
            </p:sp>
          </p:grpSp>
          <p:sp>
            <p:nvSpPr>
              <p:cNvPr id="13327" name="Line 37">
                <a:extLst>
                  <a:ext uri="{FF2B5EF4-FFF2-40B4-BE49-F238E27FC236}">
                    <a16:creationId xmlns:a16="http://schemas.microsoft.com/office/drawing/2014/main" id="{BADB9F78-299E-476A-AFBD-64D53DDFA7AF}"/>
                  </a:ext>
                </a:extLst>
              </p:cNvPr>
              <p:cNvSpPr>
                <a:spLocks noChangeShapeType="1"/>
              </p:cNvSpPr>
              <p:nvPr/>
            </p:nvSpPr>
            <p:spPr bwMode="auto">
              <a:xfrm flipH="1">
                <a:off x="1584" y="3792"/>
                <a:ext cx="1344" cy="0"/>
              </a:xfrm>
              <a:prstGeom prst="line">
                <a:avLst/>
              </a:prstGeom>
              <a:noFill/>
              <a:ln w="38100">
                <a:solidFill>
                  <a:srgbClr val="CC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8" name="Text Box 38">
                <a:extLst>
                  <a:ext uri="{FF2B5EF4-FFF2-40B4-BE49-F238E27FC236}">
                    <a16:creationId xmlns:a16="http://schemas.microsoft.com/office/drawing/2014/main" id="{897CC7A9-8CC9-4D0B-A32F-AC3A0CBBDF85}"/>
                  </a:ext>
                </a:extLst>
              </p:cNvPr>
              <p:cNvSpPr txBox="1">
                <a:spLocks noChangeArrowheads="1"/>
              </p:cNvSpPr>
              <p:nvPr/>
            </p:nvSpPr>
            <p:spPr bwMode="auto">
              <a:xfrm>
                <a:off x="192" y="1209"/>
                <a:ext cx="15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latin typeface="Times New Roman" panose="02020603050405020304" pitchFamily="18" charset="0"/>
                  </a:rPr>
                  <a:t>Verilog</a:t>
                </a:r>
                <a:r>
                  <a:rPr kumimoji="1" lang="zh-CN" altLang="en-US" sz="2800" b="1">
                    <a:latin typeface="Times New Roman" panose="02020603050405020304" pitchFamily="18" charset="0"/>
                  </a:rPr>
                  <a:t>仿真器</a:t>
                </a:r>
              </a:p>
            </p:txBody>
          </p:sp>
        </p:grpSp>
      </p:gr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5">
            <a:extLst>
              <a:ext uri="{FF2B5EF4-FFF2-40B4-BE49-F238E27FC236}">
                <a16:creationId xmlns:a16="http://schemas.microsoft.com/office/drawing/2014/main" id="{3B98F623-86AF-4C03-9021-9B41A1F655E9}"/>
              </a:ext>
            </a:extLst>
          </p:cNvPr>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3D1FE11A-FA31-4285-B4A1-B36A0C998547}" type="slidenum">
              <a:rPr lang="en-US" altLang="zh-CN">
                <a:latin typeface="Times New Roman" panose="02020603050405020304" pitchFamily="18" charset="0"/>
              </a:rPr>
              <a:pPr/>
              <a:t>4</a:t>
            </a:fld>
            <a:endParaRPr lang="en-US" altLang="zh-CN">
              <a:latin typeface="Times New Roman" panose="02020603050405020304" pitchFamily="18" charset="0"/>
            </a:endParaRPr>
          </a:p>
        </p:txBody>
      </p:sp>
      <p:sp>
        <p:nvSpPr>
          <p:cNvPr id="31747" name="Rectangle 3">
            <a:extLst>
              <a:ext uri="{FF2B5EF4-FFF2-40B4-BE49-F238E27FC236}">
                <a16:creationId xmlns:a16="http://schemas.microsoft.com/office/drawing/2014/main" id="{278CFB66-FF3A-4853-9F42-BE5B337F5D71}"/>
              </a:ext>
            </a:extLst>
          </p:cNvPr>
          <p:cNvSpPr>
            <a:spLocks noGrp="1" noChangeArrowheads="1"/>
          </p:cNvSpPr>
          <p:nvPr>
            <p:ph type="body" idx="1"/>
          </p:nvPr>
        </p:nvSpPr>
        <p:spPr>
          <a:xfrm>
            <a:off x="1752600" y="533400"/>
            <a:ext cx="7772400" cy="685800"/>
          </a:xfrm>
        </p:spPr>
        <p:txBody>
          <a:bodyPr/>
          <a:lstStyle/>
          <a:p>
            <a:pPr eaLnBrk="1" hangingPunct="1">
              <a:buFontTx/>
              <a:buNone/>
              <a:defRPr/>
            </a:pPr>
            <a:r>
              <a:rPr lang="en-US" altLang="zh-CN" sz="3600" b="1" dirty="0">
                <a:solidFill>
                  <a:srgbClr val="0043A6"/>
                </a:solidFill>
                <a:effectLst>
                  <a:outerShdw blurRad="38100" dist="38100" dir="2700000" algn="tl">
                    <a:srgbClr val="C0C0C0"/>
                  </a:outerShdw>
                </a:effectLst>
              </a:rPr>
              <a:t>Verilog</a:t>
            </a:r>
            <a:r>
              <a:rPr lang="zh-CN" altLang="en-US" sz="3600" b="1" dirty="0">
                <a:solidFill>
                  <a:srgbClr val="0043A6"/>
                </a:solidFill>
                <a:effectLst>
                  <a:outerShdw blurRad="38100" dist="38100" dir="2700000" algn="tl">
                    <a:srgbClr val="C0C0C0"/>
                  </a:outerShdw>
                </a:effectLst>
              </a:rPr>
              <a:t>模块的基本结构</a:t>
            </a:r>
          </a:p>
        </p:txBody>
      </p:sp>
      <p:sp>
        <p:nvSpPr>
          <p:cNvPr id="17412" name="Text Box 4">
            <a:extLst>
              <a:ext uri="{FF2B5EF4-FFF2-40B4-BE49-F238E27FC236}">
                <a16:creationId xmlns:a16="http://schemas.microsoft.com/office/drawing/2014/main" id="{908EA30C-CEB1-4519-8E33-8B06E2892E75}"/>
              </a:ext>
            </a:extLst>
          </p:cNvPr>
          <p:cNvSpPr txBox="1">
            <a:spLocks noChangeArrowheads="1"/>
          </p:cNvSpPr>
          <p:nvPr/>
        </p:nvSpPr>
        <p:spPr bwMode="auto">
          <a:xfrm>
            <a:off x="1752600" y="1309689"/>
            <a:ext cx="6858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latin typeface="Times New Roman" panose="02020603050405020304" pitchFamily="18" charset="0"/>
              </a:rPr>
              <a:t>由关键词</a:t>
            </a:r>
            <a:r>
              <a:rPr kumimoji="1" lang="en-US" altLang="zh-CN" sz="3200" b="1">
                <a:latin typeface="Times New Roman" panose="02020603050405020304" pitchFamily="18" charset="0"/>
              </a:rPr>
              <a:t>module</a:t>
            </a:r>
            <a:r>
              <a:rPr kumimoji="1" lang="zh-CN" altLang="en-US" sz="3200" b="1">
                <a:latin typeface="Times New Roman" panose="02020603050405020304" pitchFamily="18" charset="0"/>
              </a:rPr>
              <a:t>和</a:t>
            </a:r>
            <a:r>
              <a:rPr kumimoji="1" lang="en-US" altLang="zh-CN" sz="3200" b="1">
                <a:latin typeface="Times New Roman" panose="02020603050405020304" pitchFamily="18" charset="0"/>
              </a:rPr>
              <a:t>endmodule</a:t>
            </a:r>
            <a:r>
              <a:rPr kumimoji="1" lang="zh-CN" altLang="en-US" sz="3200" b="1">
                <a:latin typeface="Times New Roman" panose="02020603050405020304" pitchFamily="18" charset="0"/>
              </a:rPr>
              <a:t>定义</a:t>
            </a:r>
          </a:p>
        </p:txBody>
      </p:sp>
      <p:grpSp>
        <p:nvGrpSpPr>
          <p:cNvPr id="17413" name="Group 18">
            <a:extLst>
              <a:ext uri="{FF2B5EF4-FFF2-40B4-BE49-F238E27FC236}">
                <a16:creationId xmlns:a16="http://schemas.microsoft.com/office/drawing/2014/main" id="{593E85C9-2136-4A83-A610-08E4BC18E741}"/>
              </a:ext>
            </a:extLst>
          </p:cNvPr>
          <p:cNvGrpSpPr>
            <a:grpSpLocks/>
          </p:cNvGrpSpPr>
          <p:nvPr/>
        </p:nvGrpSpPr>
        <p:grpSpPr bwMode="auto">
          <a:xfrm>
            <a:off x="1905000" y="2286000"/>
            <a:ext cx="8001000" cy="4114800"/>
            <a:chOff x="240" y="1248"/>
            <a:chExt cx="5040" cy="2592"/>
          </a:xfrm>
        </p:grpSpPr>
        <p:grpSp>
          <p:nvGrpSpPr>
            <p:cNvPr id="17414" name="Group 13">
              <a:extLst>
                <a:ext uri="{FF2B5EF4-FFF2-40B4-BE49-F238E27FC236}">
                  <a16:creationId xmlns:a16="http://schemas.microsoft.com/office/drawing/2014/main" id="{8AEE6A39-5152-4363-A499-DBAB9ABC5BBE}"/>
                </a:ext>
              </a:extLst>
            </p:cNvPr>
            <p:cNvGrpSpPr>
              <a:grpSpLocks/>
            </p:cNvGrpSpPr>
            <p:nvPr/>
          </p:nvGrpSpPr>
          <p:grpSpPr bwMode="auto">
            <a:xfrm>
              <a:off x="1728" y="1248"/>
              <a:ext cx="3552" cy="2592"/>
              <a:chOff x="1296" y="1104"/>
              <a:chExt cx="3552" cy="2592"/>
            </a:xfrm>
          </p:grpSpPr>
          <p:sp>
            <p:nvSpPr>
              <p:cNvPr id="17419" name="Rectangle 5">
                <a:extLst>
                  <a:ext uri="{FF2B5EF4-FFF2-40B4-BE49-F238E27FC236}">
                    <a16:creationId xmlns:a16="http://schemas.microsoft.com/office/drawing/2014/main" id="{A3329033-0A32-4003-8BD5-67D10666E5F0}"/>
                  </a:ext>
                </a:extLst>
              </p:cNvPr>
              <p:cNvSpPr>
                <a:spLocks noChangeArrowheads="1"/>
              </p:cNvSpPr>
              <p:nvPr/>
            </p:nvSpPr>
            <p:spPr bwMode="auto">
              <a:xfrm>
                <a:off x="1296" y="1104"/>
                <a:ext cx="3552" cy="2592"/>
              </a:xfrm>
              <a:prstGeom prst="rect">
                <a:avLst/>
              </a:prstGeom>
              <a:solidFill>
                <a:srgbClr val="28A4A1"/>
              </a:solidFill>
              <a:ln w="381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420" name="Text Box 7">
                <a:extLst>
                  <a:ext uri="{FF2B5EF4-FFF2-40B4-BE49-F238E27FC236}">
                    <a16:creationId xmlns:a16="http://schemas.microsoft.com/office/drawing/2014/main" id="{08D92C82-9CCB-42BC-821E-C0E24965CBE4}"/>
                  </a:ext>
                </a:extLst>
              </p:cNvPr>
              <p:cNvSpPr txBox="1">
                <a:spLocks noChangeArrowheads="1"/>
              </p:cNvSpPr>
              <p:nvPr/>
            </p:nvSpPr>
            <p:spPr bwMode="auto">
              <a:xfrm>
                <a:off x="1536" y="1152"/>
                <a:ext cx="28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800" b="1">
                    <a:solidFill>
                      <a:schemeClr val="bg1"/>
                    </a:solidFill>
                    <a:latin typeface="Times New Roman" panose="02020603050405020304" pitchFamily="18" charset="0"/>
                  </a:rPr>
                  <a:t>module  </a:t>
                </a:r>
                <a:r>
                  <a:rPr kumimoji="1" lang="zh-CN" altLang="en-US" sz="2800" b="1">
                    <a:solidFill>
                      <a:schemeClr val="bg1"/>
                    </a:solidFill>
                    <a:latin typeface="Times New Roman" panose="02020603050405020304" pitchFamily="18" charset="0"/>
                  </a:rPr>
                  <a:t>模块名  </a:t>
                </a:r>
                <a:r>
                  <a:rPr kumimoji="1" lang="en-US" altLang="zh-CN" sz="2800" b="1">
                    <a:solidFill>
                      <a:schemeClr val="bg1"/>
                    </a:solidFill>
                    <a:latin typeface="Times New Roman" panose="02020603050405020304" pitchFamily="18" charset="0"/>
                  </a:rPr>
                  <a:t>(</a:t>
                </a:r>
                <a:r>
                  <a:rPr kumimoji="1" lang="zh-CN" altLang="en-US" sz="2800" b="1">
                    <a:solidFill>
                      <a:schemeClr val="bg1"/>
                    </a:solidFill>
                    <a:latin typeface="Times New Roman" panose="02020603050405020304" pitchFamily="18" charset="0"/>
                  </a:rPr>
                  <a:t>端口列表</a:t>
                </a:r>
                <a:r>
                  <a:rPr kumimoji="1" lang="en-US" altLang="zh-CN" sz="2800" b="1">
                    <a:solidFill>
                      <a:schemeClr val="bg1"/>
                    </a:solidFill>
                    <a:latin typeface="Times New Roman" panose="02020603050405020304" pitchFamily="18" charset="0"/>
                  </a:rPr>
                  <a:t>)</a:t>
                </a:r>
              </a:p>
            </p:txBody>
          </p:sp>
          <p:sp>
            <p:nvSpPr>
              <p:cNvPr id="17421" name="Oval 9">
                <a:extLst>
                  <a:ext uri="{FF2B5EF4-FFF2-40B4-BE49-F238E27FC236}">
                    <a16:creationId xmlns:a16="http://schemas.microsoft.com/office/drawing/2014/main" id="{FC8E3DA6-8631-4249-8344-7BFC6A271991}"/>
                  </a:ext>
                </a:extLst>
              </p:cNvPr>
              <p:cNvSpPr>
                <a:spLocks noChangeArrowheads="1"/>
              </p:cNvSpPr>
              <p:nvPr/>
            </p:nvSpPr>
            <p:spPr bwMode="auto">
              <a:xfrm>
                <a:off x="1584" y="1536"/>
                <a:ext cx="2784" cy="432"/>
              </a:xfrm>
              <a:prstGeom prst="ellipse">
                <a:avLst/>
              </a:prstGeom>
              <a:solidFill>
                <a:schemeClr val="bg1"/>
              </a:solid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b="1">
                    <a:solidFill>
                      <a:srgbClr val="996600"/>
                    </a:solidFill>
                    <a:latin typeface="Times New Roman" panose="02020603050405020304" pitchFamily="18" charset="0"/>
                  </a:rPr>
                  <a:t>端口定义</a:t>
                </a:r>
              </a:p>
            </p:txBody>
          </p:sp>
          <p:sp>
            <p:nvSpPr>
              <p:cNvPr id="17422" name="Oval 10">
                <a:extLst>
                  <a:ext uri="{FF2B5EF4-FFF2-40B4-BE49-F238E27FC236}">
                    <a16:creationId xmlns:a16="http://schemas.microsoft.com/office/drawing/2014/main" id="{9F378D11-B7CA-4D16-992D-C53B264F0B5E}"/>
                  </a:ext>
                </a:extLst>
              </p:cNvPr>
              <p:cNvSpPr>
                <a:spLocks noChangeArrowheads="1"/>
              </p:cNvSpPr>
              <p:nvPr/>
            </p:nvSpPr>
            <p:spPr bwMode="auto">
              <a:xfrm>
                <a:off x="1584" y="2112"/>
                <a:ext cx="2784" cy="432"/>
              </a:xfrm>
              <a:prstGeom prst="ellipse">
                <a:avLst/>
              </a:prstGeom>
              <a:solidFill>
                <a:schemeClr val="bg1"/>
              </a:solid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b="1">
                    <a:solidFill>
                      <a:srgbClr val="996600"/>
                    </a:solidFill>
                    <a:latin typeface="Times New Roman" panose="02020603050405020304" pitchFamily="18" charset="0"/>
                  </a:rPr>
                  <a:t>数据类型说明</a:t>
                </a:r>
              </a:p>
            </p:txBody>
          </p:sp>
          <p:sp>
            <p:nvSpPr>
              <p:cNvPr id="17423" name="Oval 11">
                <a:extLst>
                  <a:ext uri="{FF2B5EF4-FFF2-40B4-BE49-F238E27FC236}">
                    <a16:creationId xmlns:a16="http://schemas.microsoft.com/office/drawing/2014/main" id="{2B274973-77ED-4181-9BD8-7BC72E98734C}"/>
                  </a:ext>
                </a:extLst>
              </p:cNvPr>
              <p:cNvSpPr>
                <a:spLocks noChangeArrowheads="1"/>
              </p:cNvSpPr>
              <p:nvPr/>
            </p:nvSpPr>
            <p:spPr bwMode="auto">
              <a:xfrm>
                <a:off x="1596" y="2688"/>
                <a:ext cx="2784" cy="432"/>
              </a:xfrm>
              <a:prstGeom prst="ellipse">
                <a:avLst/>
              </a:prstGeom>
              <a:solidFill>
                <a:schemeClr val="bg1"/>
              </a:solid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b="1">
                    <a:solidFill>
                      <a:srgbClr val="996600"/>
                    </a:solidFill>
                    <a:latin typeface="Times New Roman" panose="02020603050405020304" pitchFamily="18" charset="0"/>
                  </a:rPr>
                  <a:t>逻辑功能定义</a:t>
                </a:r>
              </a:p>
            </p:txBody>
          </p:sp>
          <p:sp>
            <p:nvSpPr>
              <p:cNvPr id="17424" name="Text Box 12">
                <a:extLst>
                  <a:ext uri="{FF2B5EF4-FFF2-40B4-BE49-F238E27FC236}">
                    <a16:creationId xmlns:a16="http://schemas.microsoft.com/office/drawing/2014/main" id="{3DD7132C-141A-4C4F-A461-4B7F53F1D75F}"/>
                  </a:ext>
                </a:extLst>
              </p:cNvPr>
              <p:cNvSpPr txBox="1">
                <a:spLocks noChangeArrowheads="1"/>
              </p:cNvSpPr>
              <p:nvPr/>
            </p:nvSpPr>
            <p:spPr bwMode="auto">
              <a:xfrm>
                <a:off x="1572" y="3264"/>
                <a:ext cx="27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solidFill>
                      <a:schemeClr val="bg1"/>
                    </a:solidFill>
                    <a:latin typeface="Times New Roman" panose="02020603050405020304" pitchFamily="18" charset="0"/>
                  </a:rPr>
                  <a:t>endmodule</a:t>
                </a:r>
              </a:p>
            </p:txBody>
          </p:sp>
        </p:grpSp>
        <p:sp>
          <p:nvSpPr>
            <p:cNvPr id="17415" name="Line 14">
              <a:extLst>
                <a:ext uri="{FF2B5EF4-FFF2-40B4-BE49-F238E27FC236}">
                  <a16:creationId xmlns:a16="http://schemas.microsoft.com/office/drawing/2014/main" id="{9BAB9096-C350-40E0-8B18-05D70CDDD2B1}"/>
                </a:ext>
              </a:extLst>
            </p:cNvPr>
            <p:cNvSpPr>
              <a:spLocks noChangeShapeType="1"/>
            </p:cNvSpPr>
            <p:nvPr/>
          </p:nvSpPr>
          <p:spPr bwMode="auto">
            <a:xfrm flipV="1">
              <a:off x="1248" y="1488"/>
              <a:ext cx="768" cy="240"/>
            </a:xfrm>
            <a:prstGeom prst="line">
              <a:avLst/>
            </a:prstGeom>
            <a:noFill/>
            <a:ln w="38100">
              <a:solidFill>
                <a:srgbClr val="CC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9" name="Text Box 15">
              <a:extLst>
                <a:ext uri="{FF2B5EF4-FFF2-40B4-BE49-F238E27FC236}">
                  <a16:creationId xmlns:a16="http://schemas.microsoft.com/office/drawing/2014/main" id="{C21633CE-A514-4336-B282-59CCD20BB9A4}"/>
                </a:ext>
              </a:extLst>
            </p:cNvPr>
            <p:cNvSpPr txBox="1">
              <a:spLocks noChangeArrowheads="1"/>
            </p:cNvSpPr>
            <p:nvPr/>
          </p:nvSpPr>
          <p:spPr bwMode="auto">
            <a:xfrm>
              <a:off x="240" y="1536"/>
              <a:ext cx="11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zh-CN" altLang="en-US" sz="2800" b="1">
                  <a:solidFill>
                    <a:srgbClr val="993300"/>
                  </a:solidFill>
                  <a:effectLst>
                    <a:outerShdw blurRad="38100" dist="38100" dir="2700000" algn="tl">
                      <a:srgbClr val="C0C0C0"/>
                    </a:outerShdw>
                  </a:effectLst>
                  <a:latin typeface="Times New Roman" panose="02020603050405020304" pitchFamily="18" charset="0"/>
                </a:rPr>
                <a:t>模块声明</a:t>
              </a:r>
            </a:p>
          </p:txBody>
        </p:sp>
        <p:sp>
          <p:nvSpPr>
            <p:cNvPr id="17417" name="Line 16">
              <a:extLst>
                <a:ext uri="{FF2B5EF4-FFF2-40B4-BE49-F238E27FC236}">
                  <a16:creationId xmlns:a16="http://schemas.microsoft.com/office/drawing/2014/main" id="{BA1006DE-799E-4E3E-A209-4168CBABA397}"/>
                </a:ext>
              </a:extLst>
            </p:cNvPr>
            <p:cNvSpPr>
              <a:spLocks noChangeShapeType="1"/>
            </p:cNvSpPr>
            <p:nvPr/>
          </p:nvSpPr>
          <p:spPr bwMode="auto">
            <a:xfrm>
              <a:off x="1488" y="3456"/>
              <a:ext cx="528" cy="144"/>
            </a:xfrm>
            <a:prstGeom prst="line">
              <a:avLst/>
            </a:prstGeom>
            <a:noFill/>
            <a:ln w="38100">
              <a:solidFill>
                <a:srgbClr val="CC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1" name="Text Box 17">
              <a:extLst>
                <a:ext uri="{FF2B5EF4-FFF2-40B4-BE49-F238E27FC236}">
                  <a16:creationId xmlns:a16="http://schemas.microsoft.com/office/drawing/2014/main" id="{8467C97F-9D3E-49E4-8A88-819382BF94A2}"/>
                </a:ext>
              </a:extLst>
            </p:cNvPr>
            <p:cNvSpPr txBox="1">
              <a:spLocks noChangeArrowheads="1"/>
            </p:cNvSpPr>
            <p:nvPr/>
          </p:nvSpPr>
          <p:spPr bwMode="auto">
            <a:xfrm>
              <a:off x="672" y="3273"/>
              <a:ext cx="10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zh-CN" altLang="en-US" sz="2800" b="1">
                  <a:solidFill>
                    <a:srgbClr val="993300"/>
                  </a:solidFill>
                  <a:effectLst>
                    <a:outerShdw blurRad="38100" dist="38100" dir="2700000" algn="tl">
                      <a:srgbClr val="C0C0C0"/>
                    </a:outerShdw>
                  </a:effectLst>
                  <a:latin typeface="Times New Roman" panose="02020603050405020304" pitchFamily="18" charset="0"/>
                </a:rPr>
                <a:t>结束行</a:t>
              </a:r>
            </a:p>
          </p:txBody>
        </p:sp>
      </p:gr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2">
            <a:extLst>
              <a:ext uri="{FF2B5EF4-FFF2-40B4-BE49-F238E27FC236}">
                <a16:creationId xmlns:a16="http://schemas.microsoft.com/office/drawing/2014/main" id="{D6ACE862-AA8D-4EE0-B0D7-F1EA27D3F706}"/>
              </a:ext>
            </a:extLst>
          </p:cNvPr>
          <p:cNvSpPr>
            <a:spLocks noChangeArrowheads="1"/>
          </p:cNvSpPr>
          <p:nvPr/>
        </p:nvSpPr>
        <p:spPr bwMode="auto">
          <a:xfrm>
            <a:off x="5486400" y="4572000"/>
            <a:ext cx="4038600" cy="12954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8435" name="Rectangle 2">
            <a:extLst>
              <a:ext uri="{FF2B5EF4-FFF2-40B4-BE49-F238E27FC236}">
                <a16:creationId xmlns:a16="http://schemas.microsoft.com/office/drawing/2014/main" id="{C2B77FE0-5850-44AE-A982-26B5D4281870}"/>
              </a:ext>
            </a:extLst>
          </p:cNvPr>
          <p:cNvSpPr>
            <a:spLocks noGrp="1" noChangeArrowheads="1"/>
          </p:cNvSpPr>
          <p:nvPr>
            <p:ph type="title"/>
          </p:nvPr>
        </p:nvSpPr>
        <p:spPr>
          <a:xfrm>
            <a:off x="2133600" y="76200"/>
            <a:ext cx="7772400" cy="1143000"/>
          </a:xfrm>
          <a:extLst>
            <a:ext uri="{909E8E84-426E-40DD-AFC4-6F175D3DCCD1}">
              <a14:hiddenFill xmlns:a14="http://schemas.microsoft.com/office/drawing/2010/main">
                <a:solidFill>
                  <a:srgbClr val="FF7C80"/>
                </a:solidFill>
              </a14:hiddenFill>
            </a:ext>
          </a:extLst>
        </p:spPr>
        <p:txBody>
          <a:bodyPr/>
          <a:lstStyle/>
          <a:p>
            <a:pPr algn="l" eaLnBrk="1" hangingPunct="1"/>
            <a:r>
              <a:rPr lang="zh-CN" altLang="en-US" sz="3200" b="1">
                <a:solidFill>
                  <a:srgbClr val="FF7C80"/>
                </a:solidFill>
              </a:rPr>
              <a:t>语言的主要特点</a:t>
            </a:r>
          </a:p>
        </p:txBody>
      </p:sp>
      <p:sp>
        <p:nvSpPr>
          <p:cNvPr id="18436" name="Line 3">
            <a:extLst>
              <a:ext uri="{FF2B5EF4-FFF2-40B4-BE49-F238E27FC236}">
                <a16:creationId xmlns:a16="http://schemas.microsoft.com/office/drawing/2014/main" id="{FCEF9DF1-6E90-45CB-BE03-80C35FA07118}"/>
              </a:ext>
            </a:extLst>
          </p:cNvPr>
          <p:cNvSpPr>
            <a:spLocks noChangeShapeType="1"/>
          </p:cNvSpPr>
          <p:nvPr/>
        </p:nvSpPr>
        <p:spPr bwMode="auto">
          <a:xfrm>
            <a:off x="2057400" y="1143000"/>
            <a:ext cx="8382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7" name="Line 5">
            <a:extLst>
              <a:ext uri="{FF2B5EF4-FFF2-40B4-BE49-F238E27FC236}">
                <a16:creationId xmlns:a16="http://schemas.microsoft.com/office/drawing/2014/main" id="{1C4ED7E5-227A-46C6-A5A0-6C0A9E800F9A}"/>
              </a:ext>
            </a:extLst>
          </p:cNvPr>
          <p:cNvSpPr>
            <a:spLocks noChangeShapeType="1"/>
          </p:cNvSpPr>
          <p:nvPr/>
        </p:nvSpPr>
        <p:spPr bwMode="auto">
          <a:xfrm>
            <a:off x="2133600" y="1143000"/>
            <a:ext cx="8382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8" name="Text Box 6">
            <a:extLst>
              <a:ext uri="{FF2B5EF4-FFF2-40B4-BE49-F238E27FC236}">
                <a16:creationId xmlns:a16="http://schemas.microsoft.com/office/drawing/2014/main" id="{5385C9CA-E31F-4198-B9A9-6E3F637C3919}"/>
              </a:ext>
            </a:extLst>
          </p:cNvPr>
          <p:cNvSpPr txBox="1">
            <a:spLocks noChangeArrowheads="1"/>
          </p:cNvSpPr>
          <p:nvPr/>
        </p:nvSpPr>
        <p:spPr bwMode="auto">
          <a:xfrm>
            <a:off x="2209800" y="1219200"/>
            <a:ext cx="7848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zh-CN" altLang="en-US" sz="2800" b="1">
                <a:solidFill>
                  <a:srgbClr val="CC3300"/>
                </a:solidFill>
              </a:rPr>
              <a:t>模块实例化</a:t>
            </a:r>
            <a:r>
              <a:rPr lang="en-US" altLang="zh-CN" sz="2800" b="1">
                <a:solidFill>
                  <a:srgbClr val="CC3300"/>
                </a:solidFill>
              </a:rPr>
              <a:t>(module instances)</a:t>
            </a:r>
          </a:p>
        </p:txBody>
      </p:sp>
      <p:graphicFrame>
        <p:nvGraphicFramePr>
          <p:cNvPr id="18439" name="Object 8">
            <a:extLst>
              <a:ext uri="{FF2B5EF4-FFF2-40B4-BE49-F238E27FC236}">
                <a16:creationId xmlns:a16="http://schemas.microsoft.com/office/drawing/2014/main" id="{107AD9A5-8520-4A99-8AF7-548310A88D93}"/>
              </a:ext>
            </a:extLst>
          </p:cNvPr>
          <p:cNvGraphicFramePr>
            <a:graphicFrameLocks noChangeAspect="1"/>
          </p:cNvGraphicFramePr>
          <p:nvPr/>
        </p:nvGraphicFramePr>
        <p:xfrm>
          <a:off x="2360614" y="2362200"/>
          <a:ext cx="2516187" cy="3200400"/>
        </p:xfrm>
        <a:graphic>
          <a:graphicData uri="http://schemas.openxmlformats.org/presentationml/2006/ole">
            <mc:AlternateContent xmlns:mc="http://schemas.openxmlformats.org/markup-compatibility/2006">
              <mc:Choice xmlns:v="urn:schemas-microsoft-com:vml" Requires="v">
                <p:oleObj spid="_x0000_s1028" name="BMP 图象" r:id="rId3" imgW="1819529" imgH="2314286" progId="Paint.Picture">
                  <p:embed/>
                </p:oleObj>
              </mc:Choice>
              <mc:Fallback>
                <p:oleObj name="BMP 图象" r:id="rId3" imgW="1819529" imgH="2314286" progId="Paint.Picture">
                  <p:embed/>
                  <p:pic>
                    <p:nvPicPr>
                      <p:cNvPr id="18439" name="Object 8">
                        <a:extLst>
                          <a:ext uri="{FF2B5EF4-FFF2-40B4-BE49-F238E27FC236}">
                            <a16:creationId xmlns:a16="http://schemas.microsoft.com/office/drawing/2014/main" id="{107AD9A5-8520-4A99-8AF7-548310A88D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0614" y="2362200"/>
                        <a:ext cx="2516187"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0" name="Text Box 9">
            <a:extLst>
              <a:ext uri="{FF2B5EF4-FFF2-40B4-BE49-F238E27FC236}">
                <a16:creationId xmlns:a16="http://schemas.microsoft.com/office/drawing/2014/main" id="{302809DE-1104-4CD4-A375-B70B830AF0E8}"/>
              </a:ext>
            </a:extLst>
          </p:cNvPr>
          <p:cNvSpPr txBox="1">
            <a:spLocks noChangeArrowheads="1"/>
          </p:cNvSpPr>
          <p:nvPr/>
        </p:nvSpPr>
        <p:spPr bwMode="auto">
          <a:xfrm>
            <a:off x="5257800" y="1828800"/>
            <a:ext cx="4419600" cy="4573588"/>
          </a:xfrm>
          <a:prstGeom prst="rect">
            <a:avLst/>
          </a:prstGeom>
          <a:noFill/>
          <a:ln w="9525">
            <a:solidFill>
              <a:srgbClr val="FF3399"/>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buFontTx/>
              <a:buNone/>
            </a:pPr>
            <a:r>
              <a:rPr lang="en-US" altLang="zh-CN" sz="1600" b="1">
                <a:solidFill>
                  <a:srgbClr val="3333CC"/>
                </a:solidFill>
                <a:latin typeface="Courier-Bold" charset="0"/>
              </a:rPr>
              <a:t>module DFF (d, clk, clr, q, qb);</a:t>
            </a:r>
          </a:p>
          <a:p>
            <a:pPr eaLnBrk="1" hangingPunct="1">
              <a:spcBef>
                <a:spcPct val="10000"/>
              </a:spcBef>
              <a:buFontTx/>
              <a:buNone/>
            </a:pPr>
            <a:r>
              <a:rPr lang="en-US" altLang="zh-CN" sz="1600" b="1">
                <a:solidFill>
                  <a:srgbClr val="3333CC"/>
                </a:solidFill>
                <a:latin typeface="Courier-Bold" charset="0"/>
              </a:rPr>
              <a:t>    ....</a:t>
            </a:r>
          </a:p>
          <a:p>
            <a:pPr eaLnBrk="1" hangingPunct="1">
              <a:spcBef>
                <a:spcPct val="10000"/>
              </a:spcBef>
              <a:buFontTx/>
              <a:buNone/>
            </a:pPr>
            <a:r>
              <a:rPr lang="en-US" altLang="zh-CN" sz="1600" b="1">
                <a:solidFill>
                  <a:srgbClr val="3333CC"/>
                </a:solidFill>
                <a:latin typeface="Courier-Bold" charset="0"/>
              </a:rPr>
              <a:t>endmodule</a:t>
            </a:r>
          </a:p>
          <a:p>
            <a:pPr eaLnBrk="1" hangingPunct="1">
              <a:spcBef>
                <a:spcPct val="10000"/>
              </a:spcBef>
              <a:buFontTx/>
              <a:buNone/>
            </a:pPr>
            <a:endParaRPr lang="en-US" altLang="zh-CN" sz="1600">
              <a:solidFill>
                <a:srgbClr val="3333CC"/>
              </a:solidFill>
            </a:endParaRPr>
          </a:p>
          <a:p>
            <a:pPr eaLnBrk="1" hangingPunct="1">
              <a:spcBef>
                <a:spcPct val="10000"/>
              </a:spcBef>
              <a:buFontTx/>
              <a:buNone/>
            </a:pPr>
            <a:r>
              <a:rPr lang="en-US" altLang="zh-CN" sz="1600" b="1">
                <a:latin typeface="Courier-Bold" charset="0"/>
              </a:rPr>
              <a:t>module </a:t>
            </a:r>
            <a:r>
              <a:rPr lang="en-US" altLang="zh-CN" sz="1600" b="1">
                <a:solidFill>
                  <a:srgbClr val="FF3399"/>
                </a:solidFill>
                <a:latin typeface="Courier-Bold" charset="0"/>
              </a:rPr>
              <a:t>REG4</a:t>
            </a:r>
            <a:r>
              <a:rPr lang="en-US" altLang="zh-CN" sz="1600" b="1">
                <a:latin typeface="Courier-Bold" charset="0"/>
              </a:rPr>
              <a:t>( d, clk, clr, q, qb);</a:t>
            </a:r>
          </a:p>
          <a:p>
            <a:pPr eaLnBrk="1" hangingPunct="1">
              <a:spcBef>
                <a:spcPct val="10000"/>
              </a:spcBef>
              <a:buFontTx/>
              <a:buNone/>
            </a:pPr>
            <a:r>
              <a:rPr lang="en-US" altLang="zh-CN" sz="1600" b="1">
                <a:latin typeface="Courier-Bold" charset="0"/>
              </a:rPr>
              <a:t>    output [3: 0] q, qb;</a:t>
            </a:r>
          </a:p>
          <a:p>
            <a:pPr eaLnBrk="1" hangingPunct="1">
              <a:spcBef>
                <a:spcPct val="10000"/>
              </a:spcBef>
              <a:buFontTx/>
              <a:buNone/>
            </a:pPr>
            <a:r>
              <a:rPr lang="en-US" altLang="zh-CN" sz="1600" b="1">
                <a:latin typeface="Courier-Bold" charset="0"/>
              </a:rPr>
              <a:t>    input [3: 0] d;</a:t>
            </a:r>
          </a:p>
          <a:p>
            <a:pPr eaLnBrk="1" hangingPunct="1">
              <a:spcBef>
                <a:spcPct val="10000"/>
              </a:spcBef>
              <a:buFontTx/>
              <a:buNone/>
            </a:pPr>
            <a:r>
              <a:rPr lang="en-US" altLang="zh-CN" sz="1600" b="1">
                <a:latin typeface="Courier-Bold" charset="0"/>
              </a:rPr>
              <a:t>    input clk, clr;</a:t>
            </a:r>
          </a:p>
          <a:p>
            <a:pPr eaLnBrk="1" hangingPunct="1">
              <a:spcBef>
                <a:spcPct val="10000"/>
              </a:spcBef>
              <a:buFontTx/>
              <a:buNone/>
            </a:pPr>
            <a:r>
              <a:rPr lang="en-US" altLang="zh-CN" sz="1600" b="1">
                <a:solidFill>
                  <a:srgbClr val="3333CC"/>
                </a:solidFill>
                <a:latin typeface="Courier-Bold" charset="0"/>
              </a:rPr>
              <a:t>    DFF d0 (d[ 0], clk, clr, q[ 0], qb[ 0]);</a:t>
            </a:r>
          </a:p>
          <a:p>
            <a:pPr eaLnBrk="1" hangingPunct="1">
              <a:spcBef>
                <a:spcPct val="10000"/>
              </a:spcBef>
              <a:buFontTx/>
              <a:buNone/>
            </a:pPr>
            <a:r>
              <a:rPr lang="en-US" altLang="zh-CN" sz="1600" b="1">
                <a:solidFill>
                  <a:srgbClr val="3333CC"/>
                </a:solidFill>
                <a:latin typeface="Courier-Bold" charset="0"/>
              </a:rPr>
              <a:t>    DFF d1 (d[ 1], clk, clr, q[ 1], qb[ 1]);</a:t>
            </a:r>
          </a:p>
          <a:p>
            <a:pPr eaLnBrk="1" hangingPunct="1">
              <a:spcBef>
                <a:spcPct val="10000"/>
              </a:spcBef>
              <a:buFontTx/>
              <a:buNone/>
            </a:pPr>
            <a:r>
              <a:rPr lang="en-US" altLang="zh-CN" sz="1600" b="1">
                <a:solidFill>
                  <a:srgbClr val="3333CC"/>
                </a:solidFill>
                <a:latin typeface="Courier-Bold" charset="0"/>
              </a:rPr>
              <a:t>    DFF d2 (d[ 2], clk, clr, q[ 2], qb[ 2]);</a:t>
            </a:r>
          </a:p>
          <a:p>
            <a:pPr eaLnBrk="1" hangingPunct="1">
              <a:spcBef>
                <a:spcPct val="10000"/>
              </a:spcBef>
              <a:buFontTx/>
              <a:buNone/>
            </a:pPr>
            <a:r>
              <a:rPr lang="en-US" altLang="zh-CN" sz="1600" b="1">
                <a:solidFill>
                  <a:srgbClr val="3333CC"/>
                </a:solidFill>
                <a:latin typeface="Courier-Bold" charset="0"/>
              </a:rPr>
              <a:t>    DFF </a:t>
            </a:r>
            <a:r>
              <a:rPr lang="en-US" altLang="zh-CN" sz="1600" b="1">
                <a:solidFill>
                  <a:srgbClr val="FF3399"/>
                </a:solidFill>
                <a:latin typeface="Courier-Bold" charset="0"/>
              </a:rPr>
              <a:t>d3</a:t>
            </a:r>
            <a:r>
              <a:rPr lang="en-US" altLang="zh-CN" sz="1600" b="1">
                <a:solidFill>
                  <a:srgbClr val="3333CC"/>
                </a:solidFill>
                <a:latin typeface="Courier-Bold" charset="0"/>
              </a:rPr>
              <a:t> (d[ 3], clk, clr, q[ 3], qb[ 3]);</a:t>
            </a:r>
          </a:p>
          <a:p>
            <a:pPr eaLnBrk="1" hangingPunct="1">
              <a:spcBef>
                <a:spcPct val="10000"/>
              </a:spcBef>
              <a:buFontTx/>
              <a:buNone/>
            </a:pPr>
            <a:r>
              <a:rPr lang="en-US" altLang="zh-CN" sz="1600" b="1">
                <a:latin typeface="Courier-Bold" charset="0"/>
              </a:rPr>
              <a:t>endmodule</a:t>
            </a:r>
          </a:p>
        </p:txBody>
      </p:sp>
      <p:sp>
        <p:nvSpPr>
          <p:cNvPr id="18441" name="Line 10">
            <a:extLst>
              <a:ext uri="{FF2B5EF4-FFF2-40B4-BE49-F238E27FC236}">
                <a16:creationId xmlns:a16="http://schemas.microsoft.com/office/drawing/2014/main" id="{F5E8E7AB-FE68-45B8-996E-9ED480B95419}"/>
              </a:ext>
            </a:extLst>
          </p:cNvPr>
          <p:cNvSpPr>
            <a:spLocks noChangeShapeType="1"/>
          </p:cNvSpPr>
          <p:nvPr/>
        </p:nvSpPr>
        <p:spPr bwMode="auto">
          <a:xfrm flipH="1" flipV="1">
            <a:off x="4038600" y="2590800"/>
            <a:ext cx="2362200" cy="609600"/>
          </a:xfrm>
          <a:prstGeom prst="line">
            <a:avLst/>
          </a:prstGeom>
          <a:noFill/>
          <a:ln w="9525">
            <a:solidFill>
              <a:srgbClr val="FF3399"/>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2" name="Line 11">
            <a:extLst>
              <a:ext uri="{FF2B5EF4-FFF2-40B4-BE49-F238E27FC236}">
                <a16:creationId xmlns:a16="http://schemas.microsoft.com/office/drawing/2014/main" id="{A4067FFE-41F9-44E4-80BC-EF9E6F2ADE84}"/>
              </a:ext>
            </a:extLst>
          </p:cNvPr>
          <p:cNvSpPr>
            <a:spLocks noChangeShapeType="1"/>
          </p:cNvSpPr>
          <p:nvPr/>
        </p:nvSpPr>
        <p:spPr bwMode="auto">
          <a:xfrm flipH="1" flipV="1">
            <a:off x="4419600" y="3657600"/>
            <a:ext cx="1752600" cy="1981200"/>
          </a:xfrm>
          <a:prstGeom prst="line">
            <a:avLst/>
          </a:prstGeom>
          <a:noFill/>
          <a:ln w="9525">
            <a:solidFill>
              <a:srgbClr val="FF3399"/>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442B9EC-1FAF-4A9B-9E23-D02433A35FF5}"/>
              </a:ext>
            </a:extLst>
          </p:cNvPr>
          <p:cNvSpPr>
            <a:spLocks noGrp="1" noChangeArrowheads="1"/>
          </p:cNvSpPr>
          <p:nvPr>
            <p:ph type="title"/>
          </p:nvPr>
        </p:nvSpPr>
        <p:spPr>
          <a:xfrm>
            <a:off x="2133600" y="76200"/>
            <a:ext cx="7772400" cy="1143000"/>
          </a:xfrm>
          <a:extLst>
            <a:ext uri="{909E8E84-426E-40DD-AFC4-6F175D3DCCD1}">
              <a14:hiddenFill xmlns:a14="http://schemas.microsoft.com/office/drawing/2010/main">
                <a:solidFill>
                  <a:srgbClr val="FF7C80"/>
                </a:solidFill>
              </a14:hiddenFill>
            </a:ext>
          </a:extLst>
        </p:spPr>
        <p:txBody>
          <a:bodyPr/>
          <a:lstStyle/>
          <a:p>
            <a:pPr algn="l" eaLnBrk="1" hangingPunct="1"/>
            <a:r>
              <a:rPr lang="zh-CN" altLang="en-US" sz="3200" b="1">
                <a:solidFill>
                  <a:srgbClr val="FF7C80"/>
                </a:solidFill>
              </a:rPr>
              <a:t>语言的主要特点</a:t>
            </a:r>
          </a:p>
        </p:txBody>
      </p:sp>
      <p:sp>
        <p:nvSpPr>
          <p:cNvPr id="19459" name="Line 3">
            <a:extLst>
              <a:ext uri="{FF2B5EF4-FFF2-40B4-BE49-F238E27FC236}">
                <a16:creationId xmlns:a16="http://schemas.microsoft.com/office/drawing/2014/main" id="{C215E881-32D4-49D7-B11B-3534EF2F8027}"/>
              </a:ext>
            </a:extLst>
          </p:cNvPr>
          <p:cNvSpPr>
            <a:spLocks noChangeShapeType="1"/>
          </p:cNvSpPr>
          <p:nvPr/>
        </p:nvSpPr>
        <p:spPr bwMode="auto">
          <a:xfrm>
            <a:off x="2057400" y="1143000"/>
            <a:ext cx="8382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0" name="Rectangle 4">
            <a:extLst>
              <a:ext uri="{FF2B5EF4-FFF2-40B4-BE49-F238E27FC236}">
                <a16:creationId xmlns:a16="http://schemas.microsoft.com/office/drawing/2014/main" id="{0497E656-9D19-431D-A113-FAF489195A10}"/>
              </a:ext>
            </a:extLst>
          </p:cNvPr>
          <p:cNvSpPr>
            <a:spLocks noGrp="1" noChangeArrowheads="1"/>
          </p:cNvSpPr>
          <p:nvPr>
            <p:ph type="body" idx="1"/>
          </p:nvPr>
        </p:nvSpPr>
        <p:spPr>
          <a:xfrm>
            <a:off x="2362200" y="1676400"/>
            <a:ext cx="7924800" cy="4495800"/>
          </a:xfrm>
          <a:noFill/>
        </p:spPr>
        <p:txBody>
          <a:bodyPr/>
          <a:lstStyle/>
          <a:p>
            <a:pPr marL="533400" indent="-533400">
              <a:spcBef>
                <a:spcPct val="50000"/>
              </a:spcBef>
            </a:pPr>
            <a:r>
              <a:rPr lang="zh-CN" altLang="en-US" sz="2400" b="1">
                <a:solidFill>
                  <a:srgbClr val="0000FF"/>
                </a:solidFill>
                <a:latin typeface="Arial" panose="020B0604020202020204" pitchFamily="34" charset="0"/>
              </a:rPr>
              <a:t>可以将模块的实例通过端口连接起来构成一个大的系统或元件。</a:t>
            </a:r>
          </a:p>
          <a:p>
            <a:pPr marL="533400" indent="-533400">
              <a:spcBef>
                <a:spcPct val="50000"/>
              </a:spcBef>
            </a:pPr>
            <a:r>
              <a:rPr lang="zh-CN" altLang="en-US" sz="2400" b="1">
                <a:solidFill>
                  <a:srgbClr val="0000FF"/>
                </a:solidFill>
                <a:latin typeface="Arial" panose="020B0604020202020204" pitchFamily="34" charset="0"/>
              </a:rPr>
              <a:t>在上面的例子中，</a:t>
            </a:r>
            <a:r>
              <a:rPr lang="en-US" altLang="zh-CN" sz="2400" b="1">
                <a:solidFill>
                  <a:srgbClr val="0000FF"/>
                </a:solidFill>
                <a:latin typeface="Arial" panose="020B0604020202020204" pitchFamily="34" charset="0"/>
              </a:rPr>
              <a:t>REG4</a:t>
            </a:r>
            <a:r>
              <a:rPr lang="zh-CN" altLang="en-US" sz="2400" b="1">
                <a:solidFill>
                  <a:srgbClr val="0000FF"/>
                </a:solidFill>
                <a:latin typeface="Arial" panose="020B0604020202020204" pitchFamily="34" charset="0"/>
              </a:rPr>
              <a:t>有模块</a:t>
            </a:r>
            <a:r>
              <a:rPr lang="en-US" altLang="zh-CN" sz="2400" b="1">
                <a:solidFill>
                  <a:srgbClr val="0000FF"/>
                </a:solidFill>
                <a:latin typeface="Arial" panose="020B0604020202020204" pitchFamily="34" charset="0"/>
              </a:rPr>
              <a:t>DFF</a:t>
            </a:r>
            <a:r>
              <a:rPr lang="zh-CN" altLang="en-US" sz="2400" b="1">
                <a:solidFill>
                  <a:srgbClr val="0000FF"/>
                </a:solidFill>
                <a:latin typeface="Arial" panose="020B0604020202020204" pitchFamily="34" charset="0"/>
              </a:rPr>
              <a:t>的四个实例。注意，每个实例都有自己的名字</a:t>
            </a:r>
            <a:r>
              <a:rPr lang="en-US" altLang="zh-CN" sz="2400" b="1">
                <a:solidFill>
                  <a:srgbClr val="0000FF"/>
                </a:solidFill>
                <a:latin typeface="Arial" panose="020B0604020202020204" pitchFamily="34" charset="0"/>
              </a:rPr>
              <a:t>(d0, d1, d2, d3)</a:t>
            </a:r>
            <a:r>
              <a:rPr lang="zh-CN" altLang="en-US" sz="2400" b="1">
                <a:solidFill>
                  <a:srgbClr val="0000FF"/>
                </a:solidFill>
                <a:latin typeface="Arial" panose="020B0604020202020204" pitchFamily="34" charset="0"/>
              </a:rPr>
              <a:t>。实例名是每个对象唯一的标记，通过这个标记可以查看每个实例的内部。</a:t>
            </a:r>
          </a:p>
          <a:p>
            <a:pPr marL="533400" indent="-533400">
              <a:spcBef>
                <a:spcPct val="50000"/>
              </a:spcBef>
            </a:pPr>
            <a:r>
              <a:rPr lang="zh-CN" altLang="en-US" sz="2400" b="1">
                <a:solidFill>
                  <a:srgbClr val="0000FF"/>
                </a:solidFill>
                <a:latin typeface="Arial" panose="020B0604020202020204" pitchFamily="34" charset="0"/>
              </a:rPr>
              <a:t>实例中端口的次序与模块定义的次序相同。</a:t>
            </a:r>
          </a:p>
          <a:p>
            <a:pPr marL="533400" indent="-533400">
              <a:spcBef>
                <a:spcPct val="50000"/>
              </a:spcBef>
            </a:pPr>
            <a:r>
              <a:rPr lang="zh-CN" altLang="en-US" sz="2400" b="1">
                <a:solidFill>
                  <a:srgbClr val="0000FF"/>
                </a:solidFill>
                <a:latin typeface="Arial" panose="020B0604020202020204" pitchFamily="34" charset="0"/>
              </a:rPr>
              <a:t>模块实例化与调用程序不同。每个实例都是模块的一个完全的拷贝，相互独立、并行。</a:t>
            </a:r>
          </a:p>
        </p:txBody>
      </p:sp>
      <p:sp>
        <p:nvSpPr>
          <p:cNvPr id="19461" name="Line 5">
            <a:extLst>
              <a:ext uri="{FF2B5EF4-FFF2-40B4-BE49-F238E27FC236}">
                <a16:creationId xmlns:a16="http://schemas.microsoft.com/office/drawing/2014/main" id="{A675E4E3-C083-40C3-B918-FA7140600493}"/>
              </a:ext>
            </a:extLst>
          </p:cNvPr>
          <p:cNvSpPr>
            <a:spLocks noChangeShapeType="1"/>
          </p:cNvSpPr>
          <p:nvPr/>
        </p:nvSpPr>
        <p:spPr bwMode="auto">
          <a:xfrm>
            <a:off x="2133600" y="1143000"/>
            <a:ext cx="83820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2" name="Text Box 6">
            <a:extLst>
              <a:ext uri="{FF2B5EF4-FFF2-40B4-BE49-F238E27FC236}">
                <a16:creationId xmlns:a16="http://schemas.microsoft.com/office/drawing/2014/main" id="{3C699BF3-A657-4369-8712-13D1E798CACF}"/>
              </a:ext>
            </a:extLst>
          </p:cNvPr>
          <p:cNvSpPr txBox="1">
            <a:spLocks noChangeArrowheads="1"/>
          </p:cNvSpPr>
          <p:nvPr/>
        </p:nvSpPr>
        <p:spPr bwMode="auto">
          <a:xfrm>
            <a:off x="2209800" y="1219200"/>
            <a:ext cx="7848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zh-CN" altLang="en-US" sz="2800" b="1">
                <a:solidFill>
                  <a:srgbClr val="CC3300"/>
                </a:solidFill>
              </a:rPr>
              <a:t>模块实例化</a:t>
            </a:r>
            <a:r>
              <a:rPr lang="en-US" altLang="zh-CN" sz="2800" b="1">
                <a:solidFill>
                  <a:srgbClr val="CC3300"/>
                </a:solidFill>
              </a:rPr>
              <a:t>(module instances)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D35EAD3-52D5-49C5-84F5-F97CF9A01FEE}"/>
              </a:ext>
            </a:extLst>
          </p:cNvPr>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2CDB6443-51F2-47BD-8206-1E2D84474CD0}" type="slidenum">
              <a:rPr lang="en-US" altLang="zh-CN">
                <a:latin typeface="Times New Roman" panose="02020603050405020304" pitchFamily="18" charset="0"/>
              </a:rPr>
              <a:pPr/>
              <a:t>7</a:t>
            </a:fld>
            <a:endParaRPr lang="en-US" altLang="zh-CN">
              <a:latin typeface="Times New Roman" panose="02020603050405020304" pitchFamily="18" charset="0"/>
            </a:endParaRPr>
          </a:p>
        </p:txBody>
      </p:sp>
      <p:sp>
        <p:nvSpPr>
          <p:cNvPr id="34821" name="Rectangle 5">
            <a:extLst>
              <a:ext uri="{FF2B5EF4-FFF2-40B4-BE49-F238E27FC236}">
                <a16:creationId xmlns:a16="http://schemas.microsoft.com/office/drawing/2014/main" id="{9C93CFCF-722E-48D0-ABCB-2EF4A9F6F615}"/>
              </a:ext>
            </a:extLst>
          </p:cNvPr>
          <p:cNvSpPr>
            <a:spLocks noChangeArrowheads="1"/>
          </p:cNvSpPr>
          <p:nvPr/>
        </p:nvSpPr>
        <p:spPr bwMode="auto">
          <a:xfrm>
            <a:off x="1668463" y="598489"/>
            <a:ext cx="8820150" cy="566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3655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15000"/>
              </a:spcBef>
              <a:defRPr/>
            </a:pPr>
            <a:r>
              <a:rPr lang="zh-CN" altLang="en-US" sz="2800" b="1" dirty="0"/>
              <a:t>设计师自己设计的各种模块可被顶层文件或其他文件调用：</a:t>
            </a:r>
          </a:p>
          <a:p>
            <a:pPr eaLnBrk="1" hangingPunct="1">
              <a:spcBef>
                <a:spcPct val="15000"/>
              </a:spcBef>
              <a:defRPr/>
            </a:pPr>
            <a:r>
              <a:rPr lang="zh-CN" altLang="en-US" sz="2800" b="1" i="1" dirty="0">
                <a:solidFill>
                  <a:srgbClr val="FF0000"/>
                </a:solidFill>
                <a:effectLst>
                  <a:outerShdw blurRad="38100" dist="38100" dir="2700000" algn="tl">
                    <a:srgbClr val="C0C0C0"/>
                  </a:outerShdw>
                </a:effectLst>
              </a:rPr>
              <a:t>模块名  </a:t>
            </a:r>
            <a:r>
              <a:rPr lang="en-US" altLang="zh-CN" sz="2800" b="1" i="1" dirty="0">
                <a:solidFill>
                  <a:srgbClr val="FF0000"/>
                </a:solidFill>
                <a:effectLst>
                  <a:outerShdw blurRad="38100" dist="38100" dir="2700000" algn="tl">
                    <a:srgbClr val="C0C0C0"/>
                  </a:outerShdw>
                </a:effectLst>
              </a:rPr>
              <a:t>&lt;</a:t>
            </a:r>
            <a:r>
              <a:rPr lang="zh-CN" altLang="en-US" sz="2800" b="1" i="1" dirty="0">
                <a:solidFill>
                  <a:srgbClr val="FF0000"/>
                </a:solidFill>
                <a:effectLst>
                  <a:outerShdw blurRad="38100" dist="38100" dir="2700000" algn="tl">
                    <a:srgbClr val="C0C0C0"/>
                  </a:outerShdw>
                </a:effectLst>
              </a:rPr>
              <a:t>实例名</a:t>
            </a:r>
            <a:r>
              <a:rPr lang="en-US" altLang="zh-CN" sz="2800" b="1" i="1" dirty="0">
                <a:solidFill>
                  <a:srgbClr val="FF0000"/>
                </a:solidFill>
                <a:effectLst>
                  <a:outerShdw blurRad="38100" dist="38100" dir="2700000" algn="tl">
                    <a:srgbClr val="C0C0C0"/>
                  </a:outerShdw>
                </a:effectLst>
              </a:rPr>
              <a:t>&gt;  (&lt;</a:t>
            </a:r>
            <a:r>
              <a:rPr lang="zh-CN" altLang="en-US" sz="2800" b="1" i="1" dirty="0">
                <a:solidFill>
                  <a:srgbClr val="FF0000"/>
                </a:solidFill>
                <a:effectLst>
                  <a:outerShdw blurRad="38100" dist="38100" dir="2700000" algn="tl">
                    <a:srgbClr val="C0C0C0"/>
                  </a:outerShdw>
                </a:effectLst>
              </a:rPr>
              <a:t>端口列表</a:t>
            </a:r>
            <a:r>
              <a:rPr lang="en-US" altLang="zh-CN" sz="2800" b="1" i="1" dirty="0">
                <a:solidFill>
                  <a:srgbClr val="FF0000"/>
                </a:solidFill>
                <a:effectLst>
                  <a:outerShdw blurRad="38100" dist="38100" dir="2700000" algn="tl">
                    <a:srgbClr val="C0C0C0"/>
                  </a:outerShdw>
                </a:effectLst>
              </a:rPr>
              <a:t>&gt;);</a:t>
            </a:r>
            <a:endParaRPr lang="en-US" altLang="zh-CN" sz="2800" b="1" dirty="0">
              <a:solidFill>
                <a:srgbClr val="FF0000"/>
              </a:solidFill>
              <a:effectLst>
                <a:outerShdw blurRad="38100" dist="38100" dir="2700000" algn="tl">
                  <a:srgbClr val="C0C0C0"/>
                </a:outerShdw>
              </a:effectLst>
            </a:endParaRPr>
          </a:p>
          <a:p>
            <a:pPr eaLnBrk="1" hangingPunct="1">
              <a:spcBef>
                <a:spcPct val="15000"/>
              </a:spcBef>
              <a:defRPr/>
            </a:pPr>
            <a:r>
              <a:rPr lang="zh-CN" altLang="en-US" sz="2800" b="1" dirty="0"/>
              <a:t>端口列表有两种表示方式，</a:t>
            </a:r>
          </a:p>
          <a:p>
            <a:pPr eaLnBrk="1" hangingPunct="1">
              <a:spcBef>
                <a:spcPct val="15000"/>
              </a:spcBef>
              <a:defRPr/>
            </a:pPr>
            <a:r>
              <a:rPr lang="zh-CN" altLang="en-US" sz="2800" b="1" dirty="0"/>
              <a:t>第一种方式显式给出端口与信号之间的对应关系：</a:t>
            </a:r>
          </a:p>
          <a:p>
            <a:pPr eaLnBrk="1" hangingPunct="1">
              <a:spcBef>
                <a:spcPct val="15000"/>
              </a:spcBef>
              <a:defRPr/>
            </a:pPr>
            <a:r>
              <a:rPr lang="zh-CN" altLang="en-US" sz="2800" b="1" i="1" dirty="0">
                <a:solidFill>
                  <a:srgbClr val="FF0000"/>
                </a:solidFill>
                <a:effectLst>
                  <a:outerShdw blurRad="38100" dist="38100" dir="2700000" algn="tl">
                    <a:srgbClr val="C0C0C0"/>
                  </a:outerShdw>
                </a:effectLst>
              </a:rPr>
              <a:t>（</a:t>
            </a:r>
            <a:r>
              <a:rPr lang="en-US" altLang="zh-CN" sz="2800" b="1" i="1" dirty="0">
                <a:solidFill>
                  <a:srgbClr val="FF0000"/>
                </a:solidFill>
                <a:effectLst>
                  <a:outerShdw blurRad="38100" dist="38100" dir="2700000" algn="tl">
                    <a:srgbClr val="C0C0C0"/>
                  </a:outerShdw>
                </a:effectLst>
              </a:rPr>
              <a:t>.</a:t>
            </a:r>
            <a:r>
              <a:rPr lang="zh-CN" altLang="en-US" sz="2800" b="1" i="1" dirty="0">
                <a:solidFill>
                  <a:srgbClr val="FF0000"/>
                </a:solidFill>
                <a:effectLst>
                  <a:outerShdw blurRad="38100" dist="38100" dir="2700000" algn="tl">
                    <a:srgbClr val="C0C0C0"/>
                  </a:outerShdw>
                </a:effectLst>
              </a:rPr>
              <a:t>端口名（信号值表达式）</a:t>
            </a:r>
            <a:r>
              <a:rPr lang="en-US" altLang="zh-CN" sz="2800" b="1" i="1" dirty="0">
                <a:solidFill>
                  <a:srgbClr val="FF0000"/>
                </a:solidFill>
                <a:effectLst>
                  <a:outerShdw blurRad="38100" dist="38100" dir="2700000" algn="tl">
                    <a:srgbClr val="C0C0C0"/>
                  </a:outerShdw>
                </a:effectLst>
              </a:rPr>
              <a:t>, .</a:t>
            </a:r>
            <a:r>
              <a:rPr lang="zh-CN" altLang="en-US" sz="2800" b="1" i="1" dirty="0">
                <a:solidFill>
                  <a:srgbClr val="FF0000"/>
                </a:solidFill>
                <a:effectLst>
                  <a:outerShdw blurRad="38100" dist="38100" dir="2700000" algn="tl">
                    <a:srgbClr val="C0C0C0"/>
                  </a:outerShdw>
                </a:effectLst>
              </a:rPr>
              <a:t>端口名</a:t>
            </a:r>
            <a:r>
              <a:rPr lang="en-US" altLang="zh-CN" sz="2800" b="1" i="1" dirty="0">
                <a:solidFill>
                  <a:srgbClr val="FF0000"/>
                </a:solidFill>
                <a:effectLst>
                  <a:outerShdw blurRad="38100" dist="38100" dir="2700000" algn="tl">
                    <a:srgbClr val="C0C0C0"/>
                  </a:outerShdw>
                </a:effectLst>
              </a:rPr>
              <a:t>(</a:t>
            </a:r>
            <a:r>
              <a:rPr lang="zh-CN" altLang="en-US" sz="2800" b="1" i="1" dirty="0">
                <a:solidFill>
                  <a:srgbClr val="FF0000"/>
                </a:solidFill>
                <a:effectLst>
                  <a:outerShdw blurRad="38100" dist="38100" dir="2700000" algn="tl">
                    <a:srgbClr val="C0C0C0"/>
                  </a:outerShdw>
                </a:effectLst>
              </a:rPr>
              <a:t>信号值表达式</a:t>
            </a:r>
            <a:r>
              <a:rPr lang="en-US" altLang="zh-CN" sz="2800" b="1" i="1" dirty="0">
                <a:solidFill>
                  <a:srgbClr val="FF0000"/>
                </a:solidFill>
                <a:effectLst>
                  <a:outerShdw blurRad="38100" dist="38100" dir="2700000" algn="tl">
                    <a:srgbClr val="C0C0C0"/>
                  </a:outerShdw>
                </a:effectLst>
              </a:rPr>
              <a:t>),……</a:t>
            </a:r>
            <a:r>
              <a:rPr lang="zh-CN" altLang="en-US" sz="2800" b="1" i="1" dirty="0">
                <a:solidFill>
                  <a:srgbClr val="FF0000"/>
                </a:solidFill>
                <a:effectLst>
                  <a:outerShdw blurRad="38100" dist="38100" dir="2700000" algn="tl">
                    <a:srgbClr val="C0C0C0"/>
                  </a:outerShdw>
                </a:effectLst>
              </a:rPr>
              <a:t>）</a:t>
            </a:r>
            <a:endParaRPr lang="zh-CN" altLang="en-US" sz="2800" b="1" dirty="0">
              <a:solidFill>
                <a:srgbClr val="FF0000"/>
              </a:solidFill>
              <a:effectLst>
                <a:outerShdw blurRad="38100" dist="38100" dir="2700000" algn="tl">
                  <a:srgbClr val="C0C0C0"/>
                </a:outerShdw>
              </a:effectLst>
            </a:endParaRPr>
          </a:p>
          <a:p>
            <a:pPr eaLnBrk="1" hangingPunct="1">
              <a:spcBef>
                <a:spcPct val="15000"/>
              </a:spcBef>
              <a:defRPr/>
            </a:pPr>
            <a:r>
              <a:rPr lang="zh-CN" altLang="en-US" sz="2800" b="1" dirty="0"/>
              <a:t>第二种方法是隐式给出端口与信号之间的关系：</a:t>
            </a:r>
          </a:p>
          <a:p>
            <a:pPr eaLnBrk="1" hangingPunct="1">
              <a:spcBef>
                <a:spcPct val="15000"/>
              </a:spcBef>
              <a:defRPr/>
            </a:pPr>
            <a:r>
              <a:rPr lang="zh-CN" altLang="en-US" sz="2800" b="1" i="1" dirty="0">
                <a:solidFill>
                  <a:srgbClr val="FF0000"/>
                </a:solidFill>
                <a:effectLst>
                  <a:outerShdw blurRad="38100" dist="38100" dir="2700000" algn="tl">
                    <a:srgbClr val="C0C0C0"/>
                  </a:outerShdw>
                </a:effectLst>
              </a:rPr>
              <a:t>（信号值表达式</a:t>
            </a:r>
            <a:r>
              <a:rPr lang="en-US" altLang="zh-CN" sz="2800" b="1" i="1" dirty="0">
                <a:solidFill>
                  <a:srgbClr val="FF0000"/>
                </a:solidFill>
                <a:effectLst>
                  <a:outerShdw blurRad="38100" dist="38100" dir="2700000" algn="tl">
                    <a:srgbClr val="C0C0C0"/>
                  </a:outerShdw>
                </a:effectLst>
              </a:rPr>
              <a:t>, </a:t>
            </a:r>
            <a:r>
              <a:rPr lang="zh-CN" altLang="en-US" sz="2800" b="1" i="1" dirty="0">
                <a:solidFill>
                  <a:srgbClr val="FF0000"/>
                </a:solidFill>
                <a:effectLst>
                  <a:outerShdw blurRad="38100" dist="38100" dir="2700000" algn="tl">
                    <a:srgbClr val="C0C0C0"/>
                  </a:outerShdw>
                </a:effectLst>
              </a:rPr>
              <a:t>信号值表达式</a:t>
            </a:r>
            <a:r>
              <a:rPr lang="en-US" altLang="zh-CN" sz="2800" b="1" i="1" dirty="0">
                <a:solidFill>
                  <a:srgbClr val="FF0000"/>
                </a:solidFill>
                <a:effectLst>
                  <a:outerShdw blurRad="38100" dist="38100" dir="2700000" algn="tl">
                    <a:srgbClr val="C0C0C0"/>
                  </a:outerShdw>
                </a:effectLst>
              </a:rPr>
              <a:t>,……</a:t>
            </a:r>
            <a:r>
              <a:rPr lang="zh-CN" altLang="en-US" sz="2800" b="1" i="1" dirty="0">
                <a:solidFill>
                  <a:srgbClr val="FF0000"/>
                </a:solidFill>
                <a:effectLst>
                  <a:outerShdw blurRad="38100" dist="38100" dir="2700000" algn="tl">
                    <a:srgbClr val="C0C0C0"/>
                  </a:outerShdw>
                </a:effectLst>
              </a:rPr>
              <a:t>）</a:t>
            </a:r>
            <a:endParaRPr lang="zh-CN" altLang="en-US" sz="2800" b="1" dirty="0">
              <a:solidFill>
                <a:srgbClr val="FF0000"/>
              </a:solidFill>
              <a:effectLst>
                <a:outerShdw blurRad="38100" dist="38100" dir="2700000" algn="tl">
                  <a:srgbClr val="C0C0C0"/>
                </a:outerShdw>
              </a:effectLst>
            </a:endParaRPr>
          </a:p>
          <a:p>
            <a:pPr eaLnBrk="1" hangingPunct="1">
              <a:spcBef>
                <a:spcPct val="15000"/>
              </a:spcBef>
              <a:defRPr/>
            </a:pPr>
            <a:r>
              <a:rPr lang="zh-CN" altLang="en-US" sz="2800" b="1" dirty="0"/>
              <a:t>这种方式下，例化的端口列表中信号的顺序要与该模块定义中的端口列表中端口顺序严格一致。而第一种方法则无此要求。</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412EF710-9D2A-4E71-9898-C9AE742BFE6D}"/>
              </a:ext>
            </a:extLst>
          </p:cNvPr>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04EFAF2A-8BFE-4D3B-8343-379AA24E67DA}" type="slidenum">
              <a:rPr lang="en-US" altLang="zh-CN">
                <a:latin typeface="Times New Roman" panose="02020603050405020304" pitchFamily="18" charset="0"/>
              </a:rPr>
              <a:pPr/>
              <a:t>8</a:t>
            </a:fld>
            <a:endParaRPr lang="en-US" altLang="zh-CN">
              <a:latin typeface="Times New Roman" panose="02020603050405020304" pitchFamily="18" charset="0"/>
            </a:endParaRPr>
          </a:p>
        </p:txBody>
      </p:sp>
      <p:sp>
        <p:nvSpPr>
          <p:cNvPr id="24579" name="Text Box 4">
            <a:extLst>
              <a:ext uri="{FF2B5EF4-FFF2-40B4-BE49-F238E27FC236}">
                <a16:creationId xmlns:a16="http://schemas.microsoft.com/office/drawing/2014/main" id="{BEA0912D-6E6A-4953-85B6-8E14D1E2E879}"/>
              </a:ext>
            </a:extLst>
          </p:cNvPr>
          <p:cNvSpPr txBox="1">
            <a:spLocks noChangeArrowheads="1"/>
          </p:cNvSpPr>
          <p:nvPr/>
        </p:nvSpPr>
        <p:spPr bwMode="auto">
          <a:xfrm>
            <a:off x="1682751" y="542925"/>
            <a:ext cx="67103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latin typeface="Times New Roman" panose="02020603050405020304" pitchFamily="18" charset="0"/>
              </a:rPr>
              <a:t>举例：由</a:t>
            </a:r>
            <a:r>
              <a:rPr kumimoji="1" lang="en-US" altLang="zh-CN" sz="3200" b="1">
                <a:latin typeface="Times New Roman" panose="02020603050405020304" pitchFamily="18" charset="0"/>
              </a:rPr>
              <a:t>1</a:t>
            </a:r>
            <a:r>
              <a:rPr kumimoji="1" lang="zh-CN" altLang="en-US" sz="3200" b="1">
                <a:latin typeface="Times New Roman" panose="02020603050405020304" pitchFamily="18" charset="0"/>
              </a:rPr>
              <a:t>位全加器组成的</a:t>
            </a:r>
            <a:r>
              <a:rPr kumimoji="1" lang="en-US" altLang="zh-CN" sz="3200" b="1">
                <a:latin typeface="Times New Roman" panose="02020603050405020304" pitchFamily="18" charset="0"/>
              </a:rPr>
              <a:t>4</a:t>
            </a:r>
            <a:r>
              <a:rPr kumimoji="1" lang="zh-CN" altLang="en-US" sz="3200" b="1">
                <a:latin typeface="Times New Roman" panose="02020603050405020304" pitchFamily="18" charset="0"/>
              </a:rPr>
              <a:t>位全加器</a:t>
            </a:r>
          </a:p>
        </p:txBody>
      </p:sp>
      <p:sp>
        <p:nvSpPr>
          <p:cNvPr id="24580" name="Rectangle 5">
            <a:extLst>
              <a:ext uri="{FF2B5EF4-FFF2-40B4-BE49-F238E27FC236}">
                <a16:creationId xmlns:a16="http://schemas.microsoft.com/office/drawing/2014/main" id="{E5E550C8-6432-4141-A620-976A57D46324}"/>
              </a:ext>
            </a:extLst>
          </p:cNvPr>
          <p:cNvSpPr>
            <a:spLocks noChangeArrowheads="1"/>
          </p:cNvSpPr>
          <p:nvPr/>
        </p:nvSpPr>
        <p:spPr bwMode="auto">
          <a:xfrm>
            <a:off x="2063751" y="1171446"/>
            <a:ext cx="6543779"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1397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latin typeface="Times New Roman" panose="02020603050405020304" pitchFamily="18" charset="0"/>
              </a:rPr>
              <a:t>module full_add (a,b,cin,sum,cout);</a:t>
            </a:r>
          </a:p>
          <a:p>
            <a:pPr eaLnBrk="1" hangingPunct="1"/>
            <a:r>
              <a:rPr kumimoji="1" lang="en-US" altLang="zh-CN" sz="3200" b="1">
                <a:latin typeface="Times New Roman" panose="02020603050405020304" pitchFamily="18" charset="0"/>
              </a:rPr>
              <a:t>   input   a,b,cin;</a:t>
            </a:r>
          </a:p>
          <a:p>
            <a:pPr eaLnBrk="1" hangingPunct="1"/>
            <a:r>
              <a:rPr kumimoji="1" lang="en-US" altLang="zh-CN" sz="3200" b="1">
                <a:latin typeface="Times New Roman" panose="02020603050405020304" pitchFamily="18" charset="0"/>
              </a:rPr>
              <a:t>   output  sum,cout;</a:t>
            </a:r>
          </a:p>
          <a:p>
            <a:pPr eaLnBrk="1" hangingPunct="1"/>
            <a:r>
              <a:rPr kumimoji="1" lang="en-US" altLang="zh-CN" sz="3200" b="1">
                <a:latin typeface="Times New Roman" panose="02020603050405020304" pitchFamily="18" charset="0"/>
              </a:rPr>
              <a:t>   assign {cout,sum} = a+b+cin;</a:t>
            </a:r>
          </a:p>
          <a:p>
            <a:pPr eaLnBrk="1" hangingPunct="1"/>
            <a:r>
              <a:rPr kumimoji="1" lang="en-US" altLang="zh-CN" sz="3200" b="1">
                <a:latin typeface="Times New Roman" panose="02020603050405020304" pitchFamily="18" charset="0"/>
              </a:rPr>
              <a:t>endmodule</a:t>
            </a:r>
          </a:p>
          <a:p>
            <a:pPr eaLnBrk="1" hangingPunct="1"/>
            <a:r>
              <a:rPr kumimoji="1" lang="en-US" altLang="zh-CN" sz="3200" b="1">
                <a:latin typeface="Times New Roman" panose="02020603050405020304" pitchFamily="18" charset="0"/>
              </a:rPr>
              <a:t>module add4(sum,cout,a,b,cin);</a:t>
            </a:r>
          </a:p>
          <a:p>
            <a:pPr eaLnBrk="1" hangingPunct="1"/>
            <a:r>
              <a:rPr kumimoji="1" lang="en-US" altLang="zh-CN" sz="3200" b="1">
                <a:latin typeface="Times New Roman" panose="02020603050405020304" pitchFamily="18" charset="0"/>
              </a:rPr>
              <a:t>   output [3:0] sum;</a:t>
            </a:r>
          </a:p>
          <a:p>
            <a:pPr eaLnBrk="1" hangingPunct="1"/>
            <a:r>
              <a:rPr kumimoji="1" lang="en-US" altLang="zh-CN" sz="3200" b="1">
                <a:latin typeface="Times New Roman" panose="02020603050405020304" pitchFamily="18" charset="0"/>
              </a:rPr>
              <a:t>   output cout;</a:t>
            </a:r>
          </a:p>
          <a:p>
            <a:pPr eaLnBrk="1" hangingPunct="1"/>
            <a:r>
              <a:rPr kumimoji="1" lang="en-US" altLang="zh-CN" sz="3200" b="1">
                <a:latin typeface="Times New Roman" panose="02020603050405020304" pitchFamily="18" charset="0"/>
              </a:rPr>
              <a:t>   input [3:0] a,b;</a:t>
            </a:r>
          </a:p>
          <a:p>
            <a:pPr eaLnBrk="1" hangingPunct="1"/>
            <a:r>
              <a:rPr kumimoji="1" lang="en-US" altLang="zh-CN" sz="3200" b="1">
                <a:latin typeface="Times New Roman" panose="02020603050405020304" pitchFamily="18" charset="0"/>
              </a:rPr>
              <a:t>   input cin;</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B285691-90B6-4A7D-9DB3-56DFABC1CB0C}"/>
              </a:ext>
            </a:extLst>
          </p:cNvPr>
          <p:cNvSpPr>
            <a:spLocks noGrp="1"/>
          </p:cNvSpPr>
          <p:nvPr>
            <p:ph type="dt"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P.</a:t>
            </a:r>
            <a:fld id="{E7D911BE-AC9A-491F-94A8-1B9A2E0269B7}" type="slidenum">
              <a:rPr lang="en-US" altLang="zh-CN">
                <a:latin typeface="Times New Roman" panose="02020603050405020304" pitchFamily="18" charset="0"/>
              </a:rPr>
              <a:pPr/>
              <a:t>9</a:t>
            </a:fld>
            <a:endParaRPr lang="en-US" altLang="zh-CN">
              <a:latin typeface="Times New Roman" panose="02020603050405020304" pitchFamily="18" charset="0"/>
            </a:endParaRPr>
          </a:p>
        </p:txBody>
      </p:sp>
      <p:sp>
        <p:nvSpPr>
          <p:cNvPr id="25603" name="Text Box 4">
            <a:extLst>
              <a:ext uri="{FF2B5EF4-FFF2-40B4-BE49-F238E27FC236}">
                <a16:creationId xmlns:a16="http://schemas.microsoft.com/office/drawing/2014/main" id="{C5B4B293-C1D6-4A7C-B140-AA6BB6086A22}"/>
              </a:ext>
            </a:extLst>
          </p:cNvPr>
          <p:cNvSpPr txBox="1">
            <a:spLocks noChangeArrowheads="1"/>
          </p:cNvSpPr>
          <p:nvPr/>
        </p:nvSpPr>
        <p:spPr bwMode="auto">
          <a:xfrm>
            <a:off x="1703388" y="908051"/>
            <a:ext cx="8640762"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latin typeface="Times New Roman" panose="02020603050405020304" pitchFamily="18" charset="0"/>
              </a:rPr>
              <a:t>    wire cin1,cin2,cin3;</a:t>
            </a:r>
          </a:p>
          <a:p>
            <a:pPr eaLnBrk="1" hangingPunct="1"/>
            <a:r>
              <a:rPr kumimoji="1" lang="en-US" altLang="zh-CN" sz="3200" b="1">
                <a:latin typeface="Times New Roman" panose="02020603050405020304" pitchFamily="18" charset="0"/>
              </a:rPr>
              <a:t>    full_add f0 (a[0],b[0],cin,sum[0],cin1);</a:t>
            </a:r>
          </a:p>
          <a:p>
            <a:pPr eaLnBrk="1" hangingPunct="1"/>
            <a:r>
              <a:rPr kumimoji="1" lang="en-US" altLang="zh-CN" sz="3200" b="1">
                <a:latin typeface="Times New Roman" panose="02020603050405020304" pitchFamily="18" charset="0"/>
              </a:rPr>
              <a:t>    full_add f1 (a[1],b[1],cin1,sum[1],cin2);</a:t>
            </a:r>
          </a:p>
          <a:p>
            <a:pPr eaLnBrk="1" hangingPunct="1"/>
            <a:r>
              <a:rPr kumimoji="1" lang="en-US" altLang="zh-CN" sz="3200" b="1">
                <a:latin typeface="Times New Roman" panose="02020603050405020304" pitchFamily="18" charset="0"/>
              </a:rPr>
              <a:t>    full_add f2 (.a(a[2]),.b(b[2]),.cin(cin2),</a:t>
            </a:r>
          </a:p>
          <a:p>
            <a:pPr eaLnBrk="1" hangingPunct="1"/>
            <a:r>
              <a:rPr kumimoji="1" lang="en-US" altLang="zh-CN" sz="3200" b="1">
                <a:latin typeface="Times New Roman" panose="02020603050405020304" pitchFamily="18" charset="0"/>
              </a:rPr>
              <a:t>                         .sum(sum[2]),.cout(cin3));</a:t>
            </a:r>
          </a:p>
          <a:p>
            <a:pPr eaLnBrk="1" hangingPunct="1"/>
            <a:r>
              <a:rPr kumimoji="1" lang="en-US" altLang="zh-CN" sz="3200" b="1">
                <a:latin typeface="Times New Roman" panose="02020603050405020304" pitchFamily="18" charset="0"/>
              </a:rPr>
              <a:t>    full_add f3 (.cin(cin3),.a(a[3]),.b(b[3]),</a:t>
            </a:r>
          </a:p>
          <a:p>
            <a:pPr eaLnBrk="1" hangingPunct="1"/>
            <a:r>
              <a:rPr kumimoji="1" lang="en-US" altLang="zh-CN" sz="3200" b="1">
                <a:latin typeface="Times New Roman" panose="02020603050405020304" pitchFamily="18" charset="0"/>
              </a:rPr>
              <a:t>                         .cout(cout),.sum(sum[3]));</a:t>
            </a:r>
          </a:p>
          <a:p>
            <a:pPr eaLnBrk="1" hangingPunct="1"/>
            <a:r>
              <a:rPr kumimoji="1" lang="en-US" altLang="zh-CN" sz="3200" b="1">
                <a:latin typeface="Times New Roman" panose="02020603050405020304" pitchFamily="18" charset="0"/>
              </a:rPr>
              <a:t>endmodule</a:t>
            </a:r>
          </a:p>
        </p:txBody>
      </p:sp>
    </p:spTree>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2297</Words>
  <Application>Microsoft Office PowerPoint</Application>
  <PresentationFormat>宽屏</PresentationFormat>
  <Paragraphs>293</Paragraphs>
  <Slides>18</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31" baseType="lpstr">
      <vt:lpstr>等线</vt:lpstr>
      <vt:lpstr>等线 Light</vt:lpstr>
      <vt:lpstr>黑体</vt:lpstr>
      <vt:lpstr>华文宋体</vt:lpstr>
      <vt:lpstr>宋体</vt:lpstr>
      <vt:lpstr>微软雅黑</vt:lpstr>
      <vt:lpstr>Arial</vt:lpstr>
      <vt:lpstr>Calibri</vt:lpstr>
      <vt:lpstr>Courier-Bold</vt:lpstr>
      <vt:lpstr>Symbol</vt:lpstr>
      <vt:lpstr>Times New Roman</vt:lpstr>
      <vt:lpstr>Office 主题​​</vt:lpstr>
      <vt:lpstr>BMP 图象</vt:lpstr>
      <vt:lpstr>实验二 VIVADO 模块化设计</vt:lpstr>
      <vt:lpstr>PowerPoint 演示文稿</vt:lpstr>
      <vt:lpstr>PowerPoint 演示文稿</vt:lpstr>
      <vt:lpstr>PowerPoint 演示文稿</vt:lpstr>
      <vt:lpstr>语言的主要特点</vt:lpstr>
      <vt:lpstr>语言的主要特点</vt:lpstr>
      <vt:lpstr>PowerPoint 演示文稿</vt:lpstr>
      <vt:lpstr>PowerPoint 演示文稿</vt:lpstr>
      <vt:lpstr>PowerPoint 演示文稿</vt:lpstr>
      <vt:lpstr>Test Fixture template</vt:lpstr>
      <vt:lpstr>Test Fixture — 如何说明实例</vt:lpstr>
      <vt:lpstr>Test Fixture —过程(procedural block)</vt:lpstr>
      <vt:lpstr>Test Fixture —过程(procedural block)</vt:lpstr>
      <vt:lpstr>Test fixture  激励描述</vt:lpstr>
      <vt:lpstr>PowerPoint 演示文稿</vt:lpstr>
      <vt:lpstr>设计文件</vt:lpstr>
      <vt:lpstr>顶层模块</vt:lpstr>
      <vt:lpstr>约束文件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设计文件</dc:title>
  <dc:creator>guoxuem</dc:creator>
  <cp:lastModifiedBy>guoxuem</cp:lastModifiedBy>
  <cp:revision>8</cp:revision>
  <dcterms:created xsi:type="dcterms:W3CDTF">2020-09-10T07:53:54Z</dcterms:created>
  <dcterms:modified xsi:type="dcterms:W3CDTF">2020-09-10T09:03:52Z</dcterms:modified>
</cp:coreProperties>
</file>