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62"/>
  </p:handoutMasterIdLst>
  <p:sldIdLst>
    <p:sldId id="335" r:id="rId3"/>
    <p:sldId id="257" r:id="rId5"/>
    <p:sldId id="261" r:id="rId6"/>
    <p:sldId id="262" r:id="rId7"/>
    <p:sldId id="265" r:id="rId8"/>
    <p:sldId id="263" r:id="rId9"/>
    <p:sldId id="264" r:id="rId10"/>
    <p:sldId id="322" r:id="rId11"/>
    <p:sldId id="266" r:id="rId12"/>
    <p:sldId id="415" r:id="rId13"/>
    <p:sldId id="323" r:id="rId14"/>
    <p:sldId id="398" r:id="rId15"/>
    <p:sldId id="419" r:id="rId16"/>
    <p:sldId id="417" r:id="rId17"/>
    <p:sldId id="416" r:id="rId18"/>
    <p:sldId id="268" r:id="rId19"/>
    <p:sldId id="269" r:id="rId20"/>
    <p:sldId id="270" r:id="rId21"/>
    <p:sldId id="271" r:id="rId22"/>
    <p:sldId id="414" r:id="rId23"/>
    <p:sldId id="275" r:id="rId24"/>
    <p:sldId id="327" r:id="rId25"/>
    <p:sldId id="273" r:id="rId26"/>
    <p:sldId id="329" r:id="rId27"/>
    <p:sldId id="330" r:id="rId28"/>
    <p:sldId id="331" r:id="rId29"/>
    <p:sldId id="332" r:id="rId30"/>
    <p:sldId id="420" r:id="rId31"/>
    <p:sldId id="325"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18" r:id="rId60"/>
    <p:sldId id="277" r:id="rId61"/>
  </p:sldIdLst>
  <p:sldSz cx="9144000" cy="6858000" type="screen4x3"/>
  <p:notesSz cx="6997700" cy="9283700"/>
  <p:custShowLst>
    <p:custShow name="Custom Show 1" id="0">
      <p:sldLst>
        <p:sld r:id="rId3"/>
        <p:sld r:id="rId5"/>
        <p:sld r:id="rId6"/>
        <p:sld r:id="rId7"/>
        <p:sld r:id="rId9"/>
        <p:sld r:id="rId10"/>
        <p:sld r:id="rId11"/>
        <p:sld r:id="rId8"/>
        <p:sld r:id="rId12"/>
        <p:sld r:id="rId14"/>
        <p:sld r:id="rId15"/>
        <p:sld r:id="rId19"/>
        <p:sld r:id="rId20"/>
        <p:sld r:id="rId21"/>
        <p:sld r:id="rId22"/>
        <p:sld r:id="rId26"/>
        <p:sld r:id="rId24"/>
        <p:sld r:id="rId25"/>
        <p:sld r:id="rId27"/>
        <p:sld r:id="rId28"/>
        <p:sld r:id="rId29"/>
        <p:sld r:id="rId30"/>
        <p:sld r:id="rId61"/>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84646" autoAdjust="0"/>
  </p:normalViewPr>
  <p:slideViewPr>
    <p:cSldViewPr snapToGrid="0">
      <p:cViewPr varScale="1">
        <p:scale>
          <a:sx n="58" d="100"/>
          <a:sy n="58" d="100"/>
        </p:scale>
        <p:origin x="1388" y="4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16DE627-E9A0-44A0-8058-E175A1E3A18A}" type="slidenum">
              <a:rPr lang="en-US" altLang="en-US" sz="1300" smtClean="0"/>
            </a:fld>
            <a:endParaRPr lang="en-US" altLang="en-US" sz="130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p:sp>
      <p:sp>
        <p:nvSpPr>
          <p:cNvPr id="450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Where is FTL stored?  How is it reconstructed on system startup? </a:t>
            </a:r>
            <a:endParaRPr lang="en-US" altLang="en-US">
              <a:latin typeface="Times New Roman" panose="02020603050405020304" pitchFamily="18" charset="0"/>
            </a:endParaRPr>
          </a:p>
          <a:p>
            <a:r>
              <a:rPr lang="en-US" altLang="en-US">
                <a:latin typeface="Times New Roman" panose="02020603050405020304" pitchFamily="18" charset="0"/>
              </a:rPr>
              <a:t>How to track number of erases per block (extra storage per block)</a:t>
            </a:r>
            <a:endParaRPr lang="en-US" altLang="en-US">
              <a:latin typeface="Times New Roman" panose="02020603050405020304" pitchFamily="18" charset="0"/>
            </a:endParaRPr>
          </a:p>
        </p:txBody>
      </p:sp>
      <p:sp>
        <p:nvSpPr>
          <p:cNvPr id="450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D24BB8-FD48-479F-B806-2D149D6EDED2}" type="slidenum">
              <a:rPr lang="en-US" altLang="en-US" sz="1300" smtClean="0"/>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BE9A65A-C6A6-437E-860D-28B578E0FA99}" type="slidenum">
              <a:rPr lang="en-US" altLang="en-US" sz="1300" smtClean="0"/>
            </a:fld>
            <a:endParaRPr lang="en-US" altLang="en-US" sz="130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33FC15-B3FD-4131-A17E-3B00DAFF8E30}" type="slidenum">
              <a:rPr lang="en-US" altLang="en-US" sz="1300" smtClean="0"/>
            </a:fld>
            <a:endParaRPr lang="en-US" altLang="en-US" sz="1300"/>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21C362-86F0-45B3-B087-EB55DFF280B9}" type="slidenum">
              <a:rPr lang="en-US" altLang="en-US" sz="1300" smtClean="0"/>
            </a:fld>
            <a:endParaRPr lang="en-US" altLang="en-US" sz="1300"/>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AC1DCC-3B3E-490B-A449-40495B34789C}" type="slidenum">
              <a:rPr lang="en-US" altLang="en-US" sz="1300" smtClean="0"/>
            </a:fld>
            <a:endParaRPr lang="en-US" altLang="en-US" sz="130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AC1DCC-3B3E-490B-A449-40495B34789C}" type="slidenum">
              <a:rPr lang="en-US" altLang="en-US" sz="1300" smtClean="0"/>
            </a:fld>
            <a:endParaRPr lang="en-US" altLang="en-US" sz="130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A698D4-1384-4BA5-B733-041EDF45F76D}" type="slidenum">
              <a:rPr lang="en-US" altLang="en-US" sz="1300" smtClean="0"/>
            </a:fld>
            <a:endParaRPr lang="en-US" altLang="en-US" sz="130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472180-291D-4D38-BFEA-8EB6CB704FCA}" type="slidenum">
              <a:rPr lang="en-US" altLang="en-US" sz="1300" smtClean="0"/>
            </a:fld>
            <a:endParaRPr lang="en-US" altLang="en-US" sz="130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F4AF67-0335-4117-B131-93E2956BE666}" type="slidenum">
              <a:rPr lang="en-US" altLang="en-US" sz="1300" smtClean="0"/>
            </a:fld>
            <a:endParaRPr lang="en-US" altLang="en-US" sz="130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9E0957-6F75-455E-8328-45C1F34BBE0F}" type="slidenum">
              <a:rPr lang="en-US" altLang="en-US" sz="1300" smtClean="0"/>
            </a:fld>
            <a:endParaRPr lang="en-US" altLang="en-US" sz="1300"/>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7BF2B6-781A-4AC8-93AC-C210D5147293}" type="slidenum">
              <a:rPr lang="en-US" altLang="en-US" sz="1300" smtClean="0"/>
            </a:fld>
            <a:endParaRPr lang="en-US" altLang="en-US" sz="130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9E53A6-478E-4DAC-B297-8D53FE5E195B}" type="slidenum">
              <a:rPr lang="en-US" altLang="en-US" sz="1300" smtClean="0"/>
            </a:fld>
            <a:endParaRPr lang="en-US" altLang="en-US" sz="130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6C03B5-2387-48FE-8BB1-EACBDB08A90F}" type="slidenum">
              <a:rPr lang="en-US" altLang="en-US" sz="1300" smtClean="0"/>
            </a:fld>
            <a:endParaRPr lang="en-US" altLang="en-US" sz="130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389C9F-2B93-46E3-AAB6-6791B4207C05}" type="slidenum">
              <a:rPr lang="en-US" altLang="en-US" sz="1300" smtClean="0"/>
            </a:fld>
            <a:endParaRPr lang="en-US" altLang="en-US" sz="130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3CC407D-2643-4298-A820-C84B341BD844}" type="slidenum">
              <a:rPr lang="en-US" altLang="en-US" sz="1300" smtClean="0"/>
            </a:fld>
            <a:endParaRPr lang="en-US" altLang="en-US" sz="130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5D4989-8BD1-428D-AC92-BEF58CA1327D}" type="slidenum">
              <a:rPr lang="en-US" altLang="en-US" sz="1300" smtClean="0"/>
            </a:fld>
            <a:endParaRPr lang="en-US" altLang="en-US" sz="1300"/>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fld>
            <a:endParaRPr lang="en-US" altLang="en-US" sz="130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fld>
            <a:endParaRPr lang="en-US" altLang="en-US" sz="13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fld>
            <a:endParaRPr lang="en-US" altLang="en-US" sz="13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fld>
            <a:endParaRPr lang="en-US" altLang="en-US" sz="13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2EE62E-9FF8-44D3-B807-CC851990CD6D}" type="slidenum">
              <a:rPr lang="en-US" altLang="en-US" sz="1300" smtClean="0"/>
            </a:fld>
            <a:endParaRPr lang="en-US" altLang="en-US" sz="1300"/>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fld>
            <a:endParaRPr lang="en-US" altLang="en-US" sz="130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fld>
            <a:endParaRPr lang="en-US" altLang="en-US" sz="1300"/>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fld>
            <a:endParaRPr lang="en-US" altLang="en-US" sz="130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fld>
            <a:endParaRPr lang="en-US" altLang="en-US" sz="13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fld>
            <a:endParaRPr lang="en-US" altLang="en-US" sz="1300"/>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fld>
            <a:endParaRPr lang="en-US" altLang="en-US" sz="130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fld>
            <a:endParaRPr lang="en-US" altLang="en-US" sz="1300"/>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fld>
            <a:endParaRPr lang="en-US" altLang="en-US" sz="130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fld>
            <a:endParaRPr lang="en-US" altLang="en-US" sz="1300"/>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fld>
            <a:endParaRPr lang="en-US" altLang="en-US" sz="1300"/>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1DF573-48A5-4494-BFF3-C4B55C390A43}" type="slidenum">
              <a:rPr lang="en-US" altLang="en-US" sz="1300" smtClean="0"/>
            </a:fld>
            <a:endParaRPr lang="en-US" altLang="en-US" sz="130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fld>
            <a:endParaRPr lang="en-US" altLang="en-US" sz="1300"/>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fld>
            <a:endParaRPr lang="en-US" altLang="en-US" sz="130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a:defRPr sz="1600">
                <a:solidFill>
                  <a:schemeClr val="tx1"/>
                </a:solidFill>
                <a:latin typeface="Helvetica" panose="020B0604020202020204" pitchFamily="34" charset="0"/>
                <a:ea typeface="MS PGothic" panose="020B0600070205080204" pitchFamily="34" charset="-128"/>
              </a:defRPr>
            </a:lvl1pPr>
            <a:lvl2pPr marL="749935" indent="-288290" defTabSz="939165">
              <a:defRPr sz="1600">
                <a:solidFill>
                  <a:schemeClr val="tx1"/>
                </a:solidFill>
                <a:latin typeface="Helvetica" panose="020B0604020202020204" pitchFamily="34" charset="0"/>
                <a:ea typeface="MS PGothic" panose="020B0600070205080204" pitchFamily="34" charset="-128"/>
              </a:defRPr>
            </a:lvl2pPr>
            <a:lvl3pPr marL="1153795" indent="-230505" defTabSz="939165">
              <a:defRPr sz="1600">
                <a:solidFill>
                  <a:schemeClr val="tx1"/>
                </a:solidFill>
                <a:latin typeface="Helvetica" panose="020B0604020202020204" pitchFamily="34" charset="0"/>
                <a:ea typeface="MS PGothic" panose="020B0600070205080204" pitchFamily="34" charset="-128"/>
              </a:defRPr>
            </a:lvl3pPr>
            <a:lvl4pPr marL="1615440" indent="-230505" defTabSz="939165">
              <a:defRPr sz="1600">
                <a:solidFill>
                  <a:schemeClr val="tx1"/>
                </a:solidFill>
                <a:latin typeface="Helvetica" panose="020B0604020202020204" pitchFamily="34" charset="0"/>
                <a:ea typeface="MS PGothic" panose="020B0600070205080204" pitchFamily="34" charset="-128"/>
              </a:defRPr>
            </a:lvl4pPr>
            <a:lvl5pPr marL="2077085" indent="-230505" defTabSz="939165">
              <a:defRPr sz="1600">
                <a:solidFill>
                  <a:schemeClr val="tx1"/>
                </a:solidFill>
                <a:latin typeface="Helvetica" panose="020B0604020202020204" pitchFamily="34" charset="0"/>
                <a:ea typeface="MS PGothic" panose="020B0600070205080204" pitchFamily="34" charset="-128"/>
              </a:defRPr>
            </a:lvl5pPr>
            <a:lvl6pPr marL="253873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37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020"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665" indent="-230505" defTabSz="93916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fld>
            <a:endParaRPr lang="en-US" altLang="en-US" sz="130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DA1365-8575-439D-A30F-DB7B7A8B3AE6}" type="slidenum">
              <a:rPr lang="en-US" altLang="en-US" sz="1300" smtClean="0"/>
            </a:fld>
            <a:endParaRPr lang="en-US" altLang="en-US" sz="130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AC76D43-C1DE-4C6B-81D5-24472C4FEB7D}" type="slidenum">
              <a:rPr lang="en-US" altLang="en-US" sz="1300" smtClean="0"/>
            </a:fld>
            <a:endParaRPr lang="en-US" altLang="en-US" sz="1300"/>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AF9A82-DABB-4882-8E9E-D2F27043EE1B}" type="slidenum">
              <a:rPr lang="en-US" altLang="en-US" sz="1300" smtClean="0"/>
            </a:fld>
            <a:endParaRPr lang="en-US" altLang="en-US" sz="1300"/>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http://c.biancheng.net/view/879.html</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A73EC4-D110-4477-8823-4F07F680E630}" type="slidenum">
              <a:rPr lang="en-US" altLang="en-US" sz="1300" smtClean="0"/>
            </a:fld>
            <a:endParaRPr lang="en-US" altLang="en-US" sz="1300"/>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Mention:  checksums, bad sector remapping</a:t>
            </a:r>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E5D3C3-97C3-42F0-8AD8-A78667E011D8}" type="slidenum">
              <a:rPr lang="en-US" altLang="en-US" sz="1300" smtClean="0"/>
            </a:fld>
            <a:endParaRPr lang="en-US" altLang="en-US" sz="1300"/>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45A3DB5-4F11-4CB9-BD43-77A6F1184F30}" type="slidenum">
              <a:rPr lang="en-US" altLang="en-US" sz="1300" smtClean="0"/>
            </a:fld>
            <a:endParaRPr lang="en-US" altLang="en-US" sz="130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a:xfrm>
            <a:off x="768349"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endParaRPr lang="en-US" dirty="0"/>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p:nvSpPr>
        <p:spPr bwMode="auto">
          <a:xfrm>
            <a:off x="4444717" y="6613525"/>
            <a:ext cx="518092"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12.</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5.svg"/><Relationship Id="rId3"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7.sv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9.svg"/><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0.sv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21.png"/><Relationship Id="rId4" Type="http://schemas.openxmlformats.org/officeDocument/2006/relationships/image" Target="../media/image12.svg"/><Relationship Id="rId3"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svg"/><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svg"/><Relationship Id="rId1"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image" Target="../media/image3.svg"/><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a:t>
            </a:r>
            <a:r>
              <a:rPr lang="en-US" altLang="en-US" dirty="0" smtClean="0">
                <a:effectLst>
                  <a:outerShdw blurRad="38100" dist="38100" dir="2700000" algn="tl">
                    <a:srgbClr val="C0C0C0"/>
                  </a:outerShdw>
                </a:effectLst>
              </a:rPr>
              <a:t>1</a:t>
            </a:r>
            <a:r>
              <a:rPr lang="en-US" altLang="zh-CN" dirty="0" smtClean="0">
                <a:effectLst>
                  <a:outerShdw blurRad="38100" dist="38100" dir="2700000" algn="tl">
                    <a:srgbClr val="C0C0C0"/>
                  </a:outerShdw>
                </a:effectLst>
              </a:rPr>
              <a:t>0</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Physical Storage </a:t>
            </a:r>
            <a:r>
              <a:rPr lang="en-US" altLang="en-US" dirty="0">
                <a:effectLst>
                  <a:outerShdw blurRad="38100" dist="38100" dir="2700000" algn="tl">
                    <a:srgbClr val="C0C0C0"/>
                  </a:outerShdw>
                </a:effectLst>
              </a:rPr>
              <a:t>Systems </a:t>
            </a:r>
            <a:r>
              <a:rPr lang="en-US" altLang="en-US" dirty="0" smtClean="0">
                <a:effectLst>
                  <a:outerShdw blurRad="38100" dist="38100" dir="2700000" algn="tl">
                    <a:srgbClr val="C0C0C0"/>
                  </a:outerShdw>
                </a:effectLst>
              </a:rPr>
              <a:t>and File </a:t>
            </a:r>
            <a:r>
              <a:rPr lang="en-US" altLang="en-US" dirty="0">
                <a:effectLst>
                  <a:outerShdw blurRad="38100" dist="38100" dir="2700000" algn="tl">
                    <a:srgbClr val="C0C0C0"/>
                  </a:outerShdw>
                </a:effectLst>
              </a:rPr>
              <a:t>Organization</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Measures (Cont.)</a:t>
            </a:r>
            <a:endParaRPr lang="en-IN" dirty="0"/>
          </a:p>
        </p:txBody>
      </p:sp>
      <p:sp>
        <p:nvSpPr>
          <p:cNvPr id="3" name="Content Placeholder 2"/>
          <p:cNvSpPr>
            <a:spLocks noGrp="1"/>
          </p:cNvSpPr>
          <p:nvPr>
            <p:ph idx="1"/>
          </p:nvPr>
        </p:nvSpPr>
        <p:spPr>
          <a:xfrm>
            <a:off x="768351" y="1141011"/>
            <a:ext cx="7947810" cy="4797949"/>
          </a:xfrm>
        </p:spPr>
        <p:txBody>
          <a:bodyPr/>
          <a:lstStyle/>
          <a:p>
            <a:pPr>
              <a:spcAft>
                <a:spcPts val="0"/>
              </a:spcAft>
            </a:pPr>
            <a:r>
              <a:rPr lang="en-IN" b="1" dirty="0">
                <a:solidFill>
                  <a:srgbClr val="002060"/>
                </a:solidFill>
              </a:rPr>
              <a:t>Disk block </a:t>
            </a:r>
            <a:r>
              <a:rPr lang="en-IN" dirty="0"/>
              <a:t>is a logical unit for storage allocation and retrieval</a:t>
            </a:r>
            <a:endParaRPr lang="en-IN" dirty="0"/>
          </a:p>
          <a:p>
            <a:pPr lvl="1">
              <a:spcAft>
                <a:spcPts val="0"/>
              </a:spcAft>
            </a:pPr>
            <a:r>
              <a:rPr lang="en-IN" dirty="0"/>
              <a:t>4 to 16 kilobytes typically</a:t>
            </a:r>
            <a:endParaRPr lang="en-IN" dirty="0"/>
          </a:p>
          <a:p>
            <a:pPr lvl="2">
              <a:spcAft>
                <a:spcPts val="0"/>
              </a:spcAft>
            </a:pPr>
            <a:r>
              <a:rPr lang="en-US" altLang="en-US" dirty="0"/>
              <a:t>Smaller blocks: more transfers from disk</a:t>
            </a:r>
            <a:endParaRPr lang="en-US" altLang="en-US" dirty="0"/>
          </a:p>
          <a:p>
            <a:pPr lvl="2">
              <a:spcAft>
                <a:spcPts val="0"/>
              </a:spcAft>
            </a:pPr>
            <a:r>
              <a:rPr lang="en-US" altLang="en-US" dirty="0"/>
              <a:t>Larger blocks:  more space wasted due to partially filled blocks</a:t>
            </a:r>
            <a:endParaRPr lang="en-IN" dirty="0"/>
          </a:p>
          <a:p>
            <a:pPr>
              <a:spcAft>
                <a:spcPts val="0"/>
              </a:spcAft>
            </a:pPr>
            <a:r>
              <a:rPr lang="en-IN" b="1" dirty="0">
                <a:solidFill>
                  <a:srgbClr val="002060"/>
                </a:solidFill>
              </a:rPr>
              <a:t>Sequential access pattern</a:t>
            </a:r>
            <a:endParaRPr lang="en-IN" dirty="0"/>
          </a:p>
          <a:p>
            <a:pPr lvl="1">
              <a:spcAft>
                <a:spcPts val="0"/>
              </a:spcAft>
            </a:pPr>
            <a:r>
              <a:rPr lang="en-IN" dirty="0"/>
              <a:t>Successive requests are for successive disk blocks</a:t>
            </a:r>
            <a:endParaRPr lang="en-IN" dirty="0"/>
          </a:p>
          <a:p>
            <a:pPr lvl="1">
              <a:spcAft>
                <a:spcPts val="0"/>
              </a:spcAft>
            </a:pPr>
            <a:r>
              <a:rPr lang="en-IN" dirty="0"/>
              <a:t>Disk seek required only for first block</a:t>
            </a:r>
            <a:endParaRPr lang="en-IN" dirty="0"/>
          </a:p>
          <a:p>
            <a:pPr>
              <a:spcAft>
                <a:spcPts val="0"/>
              </a:spcAft>
            </a:pPr>
            <a:r>
              <a:rPr lang="en-IN" b="1" dirty="0">
                <a:solidFill>
                  <a:srgbClr val="002060"/>
                </a:solidFill>
              </a:rPr>
              <a:t>Random access pattern</a:t>
            </a:r>
            <a:endParaRPr lang="en-IN" b="1" dirty="0">
              <a:solidFill>
                <a:srgbClr val="002060"/>
              </a:solidFill>
            </a:endParaRPr>
          </a:p>
          <a:p>
            <a:pPr lvl="1">
              <a:spcAft>
                <a:spcPts val="0"/>
              </a:spcAft>
            </a:pPr>
            <a:r>
              <a:rPr lang="en-IN" dirty="0"/>
              <a:t>Successive requests are for blocks that can be anywhere on disk</a:t>
            </a:r>
            <a:endParaRPr lang="en-IN" dirty="0"/>
          </a:p>
          <a:p>
            <a:pPr lvl="1">
              <a:spcAft>
                <a:spcPts val="0"/>
              </a:spcAft>
            </a:pPr>
            <a:r>
              <a:rPr lang="en-IN" dirty="0"/>
              <a:t>Each access requires a seek</a:t>
            </a:r>
            <a:endParaRPr lang="en-IN" dirty="0"/>
          </a:p>
          <a:p>
            <a:pPr lvl="1">
              <a:spcAft>
                <a:spcPts val="0"/>
              </a:spcAft>
            </a:pPr>
            <a:r>
              <a:rPr lang="en-IN" dirty="0"/>
              <a:t>Transfer rates are low since a lot of time is wasted in seeks</a:t>
            </a:r>
            <a:endParaRPr lang="en-IN" dirty="0"/>
          </a:p>
          <a:p>
            <a:pPr>
              <a:spcAft>
                <a:spcPts val="0"/>
              </a:spcAft>
            </a:pPr>
            <a:r>
              <a:rPr lang="en-IN" b="1" dirty="0">
                <a:solidFill>
                  <a:srgbClr val="002060"/>
                </a:solidFill>
              </a:rPr>
              <a:t>I/O operations per second (IOPS)</a:t>
            </a:r>
            <a:endParaRPr lang="en-IN" b="1" dirty="0">
              <a:solidFill>
                <a:srgbClr val="002060"/>
              </a:solidFill>
            </a:endParaRPr>
          </a:p>
          <a:p>
            <a:pPr lvl="1">
              <a:spcAft>
                <a:spcPts val="0"/>
              </a:spcAft>
            </a:pPr>
            <a:r>
              <a:rPr lang="en-IN" dirty="0"/>
              <a:t>Number of random block reads that a disk can support per second</a:t>
            </a:r>
            <a:endParaRPr lang="en-IN" dirty="0"/>
          </a:p>
          <a:p>
            <a:pPr lvl="1">
              <a:spcAft>
                <a:spcPts val="0"/>
              </a:spcAft>
            </a:pPr>
            <a:r>
              <a:rPr lang="en-IN" dirty="0"/>
              <a:t>50 to 200 IOPS on current generation magnetic disks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Performance Measures (Cont.)</a:t>
            </a:r>
            <a:endParaRPr lang="en-US" altLang="en-US">
              <a:effectLst>
                <a:outerShdw blurRad="38100" dist="38100" dir="2700000" algn="tl">
                  <a:srgbClr val="C0C0C0"/>
                </a:outerShdw>
              </a:effectLst>
            </a:endParaRPr>
          </a:p>
        </p:txBody>
      </p:sp>
      <p:sp>
        <p:nvSpPr>
          <p:cNvPr id="36867" name="Rectangle 3"/>
          <p:cNvSpPr>
            <a:spLocks noGrp="1" noChangeArrowheads="1"/>
          </p:cNvSpPr>
          <p:nvPr>
            <p:ph idx="1"/>
          </p:nvPr>
        </p:nvSpPr>
        <p:spPr>
          <a:xfrm>
            <a:off x="768350" y="1223182"/>
            <a:ext cx="7687753" cy="3559834"/>
          </a:xfrm>
        </p:spPr>
        <p:txBody>
          <a:bodyPr/>
          <a:lstStyle/>
          <a:p>
            <a:pPr>
              <a:spcAft>
                <a:spcPts val="0"/>
              </a:spcAft>
            </a:pPr>
            <a:r>
              <a:rPr lang="en-US" altLang="en-US" sz="2000" b="1" dirty="0">
                <a:solidFill>
                  <a:srgbClr val="002060"/>
                </a:solidFill>
              </a:rPr>
              <a:t>Mean time to failure (MTTF)</a:t>
            </a:r>
            <a:r>
              <a:rPr lang="en-US" altLang="en-US" sz="2000" dirty="0">
                <a:solidFill>
                  <a:srgbClr val="002060"/>
                </a:solidFill>
              </a:rPr>
              <a:t> </a:t>
            </a:r>
            <a:r>
              <a:rPr lang="en-US" altLang="en-US" sz="2000" dirty="0"/>
              <a:t>– the average time the disk is expected to run continuously without any failure.</a:t>
            </a:r>
            <a:endParaRPr lang="en-US" altLang="en-US" sz="2000" dirty="0"/>
          </a:p>
          <a:p>
            <a:pPr lvl="1">
              <a:spcAft>
                <a:spcPts val="0"/>
              </a:spcAft>
            </a:pPr>
            <a:r>
              <a:rPr lang="en-US" altLang="en-US" sz="2000" dirty="0"/>
              <a:t>Typically 3 to 5 years</a:t>
            </a:r>
            <a:endParaRPr lang="en-US" altLang="en-US" sz="2000" dirty="0"/>
          </a:p>
          <a:p>
            <a:pPr lvl="1">
              <a:spcAft>
                <a:spcPts val="0"/>
              </a:spcAft>
            </a:pPr>
            <a:r>
              <a:rPr lang="en-US" altLang="en-US" sz="2000" dirty="0"/>
              <a:t>Probability of failure of new disks is quite low, corresponding to a</a:t>
            </a:r>
            <a:br>
              <a:rPr lang="en-US" altLang="en-US" sz="2000" dirty="0"/>
            </a:br>
            <a:r>
              <a:rPr lang="ja-JP" altLang="en-US" sz="2000" dirty="0"/>
              <a:t>“</a:t>
            </a:r>
            <a:r>
              <a:rPr lang="en-US" altLang="ja-JP" sz="2000" dirty="0"/>
              <a:t>theoretical MTTF</a:t>
            </a:r>
            <a:r>
              <a:rPr lang="ja-JP" altLang="en-US" sz="2000" dirty="0"/>
              <a:t>”</a:t>
            </a:r>
            <a:r>
              <a:rPr lang="en-US" altLang="ja-JP" sz="2000" dirty="0"/>
              <a:t> of 500,000 to 1,200,000 hours for a new disk</a:t>
            </a:r>
            <a:endParaRPr lang="en-US" altLang="ja-JP" sz="2000" dirty="0"/>
          </a:p>
          <a:p>
            <a:pPr lvl="2">
              <a:spcAft>
                <a:spcPts val="0"/>
              </a:spcAft>
            </a:pPr>
            <a:r>
              <a:rPr lang="en-US" altLang="en-US" sz="2000" dirty="0"/>
              <a:t>E.g., an MTTF of 1,200,000 hours for a new disk means that given 1000 relatively new disks, on an average one will fail every 1200 hours</a:t>
            </a:r>
            <a:endParaRPr lang="en-US" altLang="en-US" sz="2000" dirty="0"/>
          </a:p>
          <a:p>
            <a:pPr lvl="1">
              <a:spcAft>
                <a:spcPts val="0"/>
              </a:spcAft>
            </a:pPr>
            <a:r>
              <a:rPr lang="en-US" altLang="en-US" sz="2000" dirty="0"/>
              <a:t>MTTF decreases as disk ages</a:t>
            </a:r>
            <a:endParaRPr lang="en-US" altLang="en-US" sz="2000" dirty="0"/>
          </a:p>
          <a:p>
            <a:pPr lvl="1">
              <a:spcAft>
                <a:spcPts val="0"/>
              </a:spcAft>
              <a:buFont typeface="Monotype Sorts" pitchFamily="-65" charset="2"/>
              <a:buNone/>
            </a:pPr>
            <a:endParaRPr lang="en-US" altLang="en-US" dirty="0"/>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Flash Storage</a:t>
            </a:r>
            <a:endParaRPr lang="en-US" altLang="en-US">
              <a:effectLst/>
            </a:endParaRPr>
          </a:p>
        </p:txBody>
      </p:sp>
      <p:sp>
        <p:nvSpPr>
          <p:cNvPr id="43011" name="Rectangle 3"/>
          <p:cNvSpPr>
            <a:spLocks noGrp="1" noChangeArrowheads="1"/>
          </p:cNvSpPr>
          <p:nvPr>
            <p:ph idx="1"/>
          </p:nvPr>
        </p:nvSpPr>
        <p:spPr>
          <a:xfrm>
            <a:off x="768351" y="1218233"/>
            <a:ext cx="7645808" cy="4643305"/>
          </a:xfrm>
        </p:spPr>
        <p:txBody>
          <a:bodyPr/>
          <a:lstStyle/>
          <a:p>
            <a:pPr>
              <a:lnSpc>
                <a:spcPct val="90000"/>
              </a:lnSpc>
              <a:spcAft>
                <a:spcPts val="0"/>
              </a:spcAft>
            </a:pPr>
            <a:r>
              <a:rPr lang="en-US" altLang="en-US" sz="2000" dirty="0"/>
              <a:t>NOR flash vs NAND flash</a:t>
            </a:r>
            <a:endParaRPr lang="en-US" altLang="en-US" sz="2000" dirty="0"/>
          </a:p>
          <a:p>
            <a:pPr>
              <a:lnSpc>
                <a:spcPct val="90000"/>
              </a:lnSpc>
              <a:spcAft>
                <a:spcPts val="0"/>
              </a:spcAft>
            </a:pPr>
            <a:r>
              <a:rPr lang="en-US" altLang="en-US" sz="2000" dirty="0"/>
              <a:t>NAND flash </a:t>
            </a:r>
            <a:endParaRPr lang="en-US" altLang="en-US" sz="2000" dirty="0"/>
          </a:p>
          <a:p>
            <a:pPr lvl="1">
              <a:lnSpc>
                <a:spcPct val="90000"/>
              </a:lnSpc>
              <a:spcAft>
                <a:spcPts val="0"/>
              </a:spcAft>
            </a:pPr>
            <a:r>
              <a:rPr lang="en-US" altLang="en-US" sz="2000" dirty="0"/>
              <a:t>used widely for storage, cheaper than NOR flash</a:t>
            </a:r>
            <a:endParaRPr lang="en-US" altLang="en-US" sz="2000" dirty="0"/>
          </a:p>
          <a:p>
            <a:pPr lvl="1">
              <a:lnSpc>
                <a:spcPct val="90000"/>
              </a:lnSpc>
              <a:spcAft>
                <a:spcPts val="0"/>
              </a:spcAft>
            </a:pPr>
            <a:r>
              <a:rPr lang="en-US" altLang="en-US" sz="2000" dirty="0"/>
              <a:t>requires page-at-a-time read (page: 512 bytes to 4 KB)</a:t>
            </a:r>
            <a:endParaRPr lang="en-US" altLang="en-US" sz="2000" dirty="0"/>
          </a:p>
          <a:p>
            <a:pPr lvl="2">
              <a:spcAft>
                <a:spcPts val="0"/>
              </a:spcAft>
            </a:pPr>
            <a:r>
              <a:rPr lang="en-US" altLang="en-US" sz="2000" dirty="0"/>
              <a:t>20 to 100 microseconds for a page read</a:t>
            </a:r>
            <a:endParaRPr lang="en-US" altLang="en-US" sz="2000" dirty="0"/>
          </a:p>
          <a:p>
            <a:pPr lvl="2">
              <a:spcAft>
                <a:spcPts val="0"/>
              </a:spcAft>
            </a:pPr>
            <a:r>
              <a:rPr lang="en-US" altLang="en-US" sz="2000" dirty="0"/>
              <a:t>Not much difference between sequential and random read</a:t>
            </a:r>
            <a:endParaRPr lang="en-US" altLang="en-US" sz="2000" dirty="0"/>
          </a:p>
          <a:p>
            <a:pPr lvl="1">
              <a:spcAft>
                <a:spcPts val="0"/>
              </a:spcAft>
            </a:pPr>
            <a:r>
              <a:rPr lang="en-US" altLang="en-US" sz="2000" dirty="0"/>
              <a:t>Page can only be written once</a:t>
            </a:r>
            <a:endParaRPr lang="en-US" altLang="en-US" sz="2000" dirty="0"/>
          </a:p>
          <a:p>
            <a:pPr lvl="2">
              <a:spcAft>
                <a:spcPts val="0"/>
              </a:spcAft>
            </a:pPr>
            <a:r>
              <a:rPr lang="en-US" altLang="en-US" sz="2000" dirty="0"/>
              <a:t>Must be erased to allow rewrite</a:t>
            </a:r>
            <a:endParaRPr lang="en-US" altLang="en-US" sz="2000" dirty="0"/>
          </a:p>
          <a:p>
            <a:pPr>
              <a:spcAft>
                <a:spcPts val="0"/>
              </a:spcAft>
            </a:pPr>
            <a:r>
              <a:rPr lang="en-US" altLang="en-US" sz="2000" b="1" dirty="0">
                <a:solidFill>
                  <a:srgbClr val="002060"/>
                </a:solidFill>
              </a:rPr>
              <a:t>Solid state disks</a:t>
            </a:r>
            <a:r>
              <a:rPr lang="en-US" altLang="en-US" sz="2000" dirty="0"/>
              <a:t> </a:t>
            </a:r>
            <a:endParaRPr lang="en-US" altLang="en-US" sz="2000" dirty="0"/>
          </a:p>
          <a:p>
            <a:pPr lvl="1">
              <a:spcAft>
                <a:spcPts val="0"/>
              </a:spcAft>
            </a:pPr>
            <a:r>
              <a:rPr lang="en-US" altLang="en-US" sz="2000" dirty="0"/>
              <a:t>Use standard block-oriented disk interfaces, but store data on multiple flash storage devices internally</a:t>
            </a:r>
            <a:endParaRPr lang="en-US" altLang="en-US" sz="2000" dirty="0"/>
          </a:p>
          <a:p>
            <a:pPr lvl="1">
              <a:spcAft>
                <a:spcPts val="0"/>
              </a:spcAft>
            </a:pPr>
            <a:r>
              <a:rPr lang="en-US" altLang="en-US" sz="2000" dirty="0"/>
              <a:t>Transfer rate of up to 500 MB/sec using SATA, and </a:t>
            </a:r>
            <a:br>
              <a:rPr lang="en-US" altLang="en-US" sz="2000" dirty="0"/>
            </a:br>
            <a:r>
              <a:rPr lang="en-US" altLang="en-US" sz="2000" dirty="0"/>
              <a:t>up to 3 GB/sec using </a:t>
            </a:r>
            <a:r>
              <a:rPr lang="en-US" altLang="en-US" sz="2000" dirty="0" err="1"/>
              <a:t>NVMe</a:t>
            </a:r>
            <a:r>
              <a:rPr lang="en-US" altLang="en-US" sz="2000" dirty="0"/>
              <a:t> PCIe</a:t>
            </a:r>
            <a:endParaRPr lang="en-US" altLang="en-US" sz="20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Flash Storage (Cont.)</a:t>
            </a:r>
            <a:endParaRPr lang="en-US" altLang="en-US">
              <a:effectLst/>
            </a:endParaRPr>
          </a:p>
        </p:txBody>
      </p:sp>
      <p:sp>
        <p:nvSpPr>
          <p:cNvPr id="44035" name="Rectangle 3"/>
          <p:cNvSpPr>
            <a:spLocks noGrp="1" noChangeArrowheads="1"/>
          </p:cNvSpPr>
          <p:nvPr>
            <p:ph type="body" idx="1"/>
          </p:nvPr>
        </p:nvSpPr>
        <p:spPr>
          <a:xfrm>
            <a:off x="768350" y="915987"/>
            <a:ext cx="7721309" cy="5357813"/>
          </a:xfrm>
        </p:spPr>
        <p:txBody>
          <a:bodyPr/>
          <a:lstStyle/>
          <a:p>
            <a:r>
              <a:rPr lang="en-US" altLang="en-US" dirty="0"/>
              <a:t>Erase happens in units of </a:t>
            </a:r>
            <a:r>
              <a:rPr lang="en-US" altLang="en-US" b="1" dirty="0">
                <a:solidFill>
                  <a:srgbClr val="002060"/>
                </a:solidFill>
              </a:rPr>
              <a:t>erase block </a:t>
            </a:r>
            <a:endParaRPr lang="en-US" altLang="en-US" b="1" dirty="0">
              <a:solidFill>
                <a:srgbClr val="002060"/>
              </a:solidFill>
            </a:endParaRPr>
          </a:p>
          <a:p>
            <a:pPr lvl="1"/>
            <a:r>
              <a:rPr lang="en-US" altLang="en-US" dirty="0"/>
              <a:t>Takes 2 to 5 </a:t>
            </a:r>
            <a:r>
              <a:rPr lang="en-US" altLang="en-US" dirty="0" err="1"/>
              <a:t>millisecs</a:t>
            </a:r>
            <a:endParaRPr lang="en-US" altLang="en-US" dirty="0"/>
          </a:p>
          <a:p>
            <a:pPr lvl="1"/>
            <a:r>
              <a:rPr lang="en-US" altLang="en-US" dirty="0"/>
              <a:t>Erase block typically 256 KB to 1 MB (128 to 256 pages)</a:t>
            </a:r>
            <a:endParaRPr lang="en-US" altLang="en-US" dirty="0"/>
          </a:p>
          <a:p>
            <a:r>
              <a:rPr lang="en-US" altLang="en-US" b="1" dirty="0">
                <a:solidFill>
                  <a:srgbClr val="002060"/>
                </a:solidFill>
              </a:rPr>
              <a:t>Remapping</a:t>
            </a:r>
            <a:r>
              <a:rPr lang="en-US" altLang="en-US" dirty="0"/>
              <a:t> of logical page addresses to physical page addresses avoids waiting for erase</a:t>
            </a:r>
            <a:endParaRPr lang="en-US" altLang="en-US" dirty="0"/>
          </a:p>
          <a:p>
            <a:r>
              <a:rPr lang="en-US" altLang="en-US" b="1" dirty="0">
                <a:solidFill>
                  <a:srgbClr val="002060"/>
                </a:solidFill>
              </a:rPr>
              <a:t>Flash translation table</a:t>
            </a:r>
            <a:r>
              <a:rPr lang="en-US" altLang="en-US" dirty="0">
                <a:solidFill>
                  <a:srgbClr val="002060"/>
                </a:solidFill>
              </a:rPr>
              <a:t> </a:t>
            </a:r>
            <a:r>
              <a:rPr lang="en-US" altLang="en-US" dirty="0"/>
              <a:t>tracks mapping</a:t>
            </a:r>
            <a:endParaRPr lang="en-US" altLang="en-US" dirty="0"/>
          </a:p>
          <a:p>
            <a:pPr lvl="1"/>
            <a:r>
              <a:rPr lang="en-US" altLang="en-US" dirty="0"/>
              <a:t>also stored in a label field of flash page</a:t>
            </a:r>
            <a:endParaRPr lang="en-US" altLang="en-US" dirty="0"/>
          </a:p>
          <a:p>
            <a:pPr lvl="1"/>
            <a:r>
              <a:rPr lang="en-US" altLang="en-US" dirty="0"/>
              <a:t>remapping carried out by </a:t>
            </a:r>
            <a:r>
              <a:rPr lang="en-US" altLang="en-US" b="1" dirty="0">
                <a:solidFill>
                  <a:srgbClr val="002060"/>
                </a:solidFill>
              </a:rPr>
              <a:t>flash translation layer</a:t>
            </a:r>
            <a:endParaRPr lang="en-US" altLang="en-US" b="1" dirty="0">
              <a:solidFill>
                <a:srgbClr val="002060"/>
              </a:solidFill>
            </a:endParaRPr>
          </a:p>
          <a:p>
            <a:pPr lvl="1"/>
            <a:endParaRPr lang="en-US" altLang="en-US" b="1" dirty="0">
              <a:solidFill>
                <a:srgbClr val="002060"/>
              </a:solidFill>
            </a:endParaRPr>
          </a:p>
          <a:p>
            <a:pPr lvl="1"/>
            <a:endParaRPr lang="en-US" altLang="en-US" b="1" dirty="0">
              <a:solidFill>
                <a:srgbClr val="002060"/>
              </a:solidFill>
            </a:endParaRPr>
          </a:p>
          <a:p>
            <a:pPr lvl="1"/>
            <a:endParaRPr lang="en-US" altLang="en-US" b="1" dirty="0">
              <a:solidFill>
                <a:srgbClr val="002060"/>
              </a:solidFill>
            </a:endParaRPr>
          </a:p>
          <a:p>
            <a:pPr lvl="1"/>
            <a:endParaRPr lang="en-US" altLang="en-US" b="1" dirty="0">
              <a:solidFill>
                <a:srgbClr val="002060"/>
              </a:solidFill>
            </a:endParaRPr>
          </a:p>
          <a:p>
            <a:pPr marL="457200" lvl="1" indent="0">
              <a:buNone/>
            </a:pPr>
            <a:endParaRPr lang="en-US" altLang="en-US" b="1" dirty="0">
              <a:solidFill>
                <a:srgbClr val="002060"/>
              </a:solidFill>
            </a:endParaRPr>
          </a:p>
          <a:p>
            <a:r>
              <a:rPr lang="en-US" altLang="en-US" dirty="0"/>
              <a:t>After 100,000 to 1,000,000 erases, erase block becomes unreliable and cannot be used</a:t>
            </a:r>
            <a:endParaRPr lang="en-US" altLang="en-US" dirty="0"/>
          </a:p>
          <a:p>
            <a:pPr lvl="1"/>
            <a:r>
              <a:rPr lang="en-US" altLang="en-US" b="1" dirty="0">
                <a:solidFill>
                  <a:srgbClr val="002060"/>
                </a:solidFill>
              </a:rPr>
              <a:t>wear leveling</a:t>
            </a:r>
            <a:endParaRPr lang="en-US" altLang="en-US" b="1" dirty="0">
              <a:solidFill>
                <a:srgbClr val="002060"/>
              </a:solidFill>
            </a:endParaRPr>
          </a:p>
        </p:txBody>
      </p:sp>
      <p:pic>
        <p:nvPicPr>
          <p:cNvPr id="3" name="Picture 2"/>
          <p:cNvPicPr>
            <a:picLocks noChangeAspect="1"/>
          </p:cNvPicPr>
          <p:nvPr/>
        </p:nvPicPr>
        <p:blipFill>
          <a:blip r:embed="rId1"/>
          <a:stretch>
            <a:fillRect/>
          </a:stretch>
        </p:blipFill>
        <p:spPr>
          <a:xfrm>
            <a:off x="2268529" y="3673357"/>
            <a:ext cx="4239167" cy="1610538"/>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SSD Performance Metrics</a:t>
            </a:r>
            <a:endParaRPr lang="en-IN" dirty="0"/>
          </a:p>
        </p:txBody>
      </p:sp>
      <p:sp>
        <p:nvSpPr>
          <p:cNvPr id="3" name="Content Placeholder 2"/>
          <p:cNvSpPr>
            <a:spLocks noGrp="1"/>
          </p:cNvSpPr>
          <p:nvPr>
            <p:ph idx="1"/>
          </p:nvPr>
        </p:nvSpPr>
        <p:spPr>
          <a:xfrm>
            <a:off x="768350" y="1093789"/>
            <a:ext cx="7637419" cy="4826366"/>
          </a:xfrm>
        </p:spPr>
        <p:txBody>
          <a:bodyPr/>
          <a:lstStyle/>
          <a:p>
            <a:r>
              <a:rPr lang="en-IN" dirty="0"/>
              <a:t>Random reads/writes per second</a:t>
            </a:r>
            <a:endParaRPr lang="en-IN" dirty="0"/>
          </a:p>
          <a:p>
            <a:pPr lvl="1"/>
            <a:r>
              <a:rPr lang="en-IN" dirty="0"/>
              <a:t>Typical 4 KB reads:  10,000 reads per second (10,000 IOPS)</a:t>
            </a:r>
            <a:endParaRPr lang="en-IN" dirty="0"/>
          </a:p>
          <a:p>
            <a:pPr lvl="1"/>
            <a:r>
              <a:rPr lang="en-IN" dirty="0"/>
              <a:t>Typical  4KB writes: 40,000 IOPS</a:t>
            </a:r>
            <a:endParaRPr lang="en-IN" dirty="0"/>
          </a:p>
          <a:p>
            <a:pPr lvl="1"/>
            <a:r>
              <a:rPr lang="en-IN" dirty="0"/>
              <a:t>SSDs support parallel reads</a:t>
            </a:r>
            <a:endParaRPr lang="en-IN" dirty="0"/>
          </a:p>
          <a:p>
            <a:pPr lvl="2"/>
            <a:r>
              <a:rPr lang="en-IN" dirty="0"/>
              <a:t>Typical 4KB reads: </a:t>
            </a:r>
            <a:endParaRPr lang="en-IN" dirty="0"/>
          </a:p>
          <a:p>
            <a:pPr lvl="3"/>
            <a:r>
              <a:rPr lang="en-IN" dirty="0"/>
              <a:t>100,000 IOPS with 32 requests in parallel (QD-32) on SATA</a:t>
            </a:r>
            <a:endParaRPr lang="en-IN" dirty="0"/>
          </a:p>
          <a:p>
            <a:pPr lvl="3"/>
            <a:r>
              <a:rPr lang="en-IN" dirty="0"/>
              <a:t>350,000 IOPS with QD-32 on </a:t>
            </a:r>
            <a:r>
              <a:rPr lang="en-IN" dirty="0" err="1"/>
              <a:t>NVMe</a:t>
            </a:r>
            <a:r>
              <a:rPr lang="en-IN" dirty="0"/>
              <a:t> PCIe</a:t>
            </a:r>
            <a:endParaRPr lang="en-IN" dirty="0"/>
          </a:p>
          <a:p>
            <a:pPr lvl="2"/>
            <a:r>
              <a:rPr lang="en-IN" dirty="0"/>
              <a:t>Typical 4KB writes:</a:t>
            </a:r>
            <a:endParaRPr lang="en-IN" dirty="0"/>
          </a:p>
          <a:p>
            <a:pPr lvl="3"/>
            <a:r>
              <a:rPr lang="en-IN" dirty="0"/>
              <a:t>100,000 IOPS with QD-32, even higher on some models</a:t>
            </a:r>
            <a:endParaRPr lang="en-IN" dirty="0"/>
          </a:p>
          <a:p>
            <a:r>
              <a:rPr lang="en-IN" dirty="0"/>
              <a:t> Data transfer rate for sequential reads/writes</a:t>
            </a:r>
            <a:endParaRPr lang="en-IN" dirty="0"/>
          </a:p>
          <a:p>
            <a:pPr lvl="1"/>
            <a:r>
              <a:rPr lang="en-IN" dirty="0"/>
              <a:t>400 MB/sec for SATA3, 2 to 3 GB/sec using </a:t>
            </a:r>
            <a:r>
              <a:rPr lang="en-IN" dirty="0" err="1"/>
              <a:t>NVMe</a:t>
            </a:r>
            <a:r>
              <a:rPr lang="en-IN" dirty="0"/>
              <a:t> PCIe</a:t>
            </a:r>
            <a:endParaRPr lang="en-IN" dirty="0"/>
          </a:p>
          <a:p>
            <a:r>
              <a:rPr lang="en-IN" b="1" dirty="0"/>
              <a:t>Hybrid disks</a:t>
            </a:r>
            <a:r>
              <a:rPr lang="en-IN" dirty="0"/>
              <a:t>: combine small amount of flash cache with larger magnetic disk</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Class Memory</a:t>
            </a:r>
            <a:endParaRPr lang="en-IN" dirty="0"/>
          </a:p>
        </p:txBody>
      </p:sp>
      <p:sp>
        <p:nvSpPr>
          <p:cNvPr id="3" name="Content Placeholder 2"/>
          <p:cNvSpPr>
            <a:spLocks noGrp="1"/>
          </p:cNvSpPr>
          <p:nvPr>
            <p:ph idx="1"/>
          </p:nvPr>
        </p:nvSpPr>
        <p:spPr>
          <a:xfrm>
            <a:off x="768350" y="1124233"/>
            <a:ext cx="7754865" cy="3447767"/>
          </a:xfrm>
        </p:spPr>
        <p:txBody>
          <a:bodyPr/>
          <a:lstStyle/>
          <a:p>
            <a:pPr>
              <a:spcAft>
                <a:spcPts val="0"/>
              </a:spcAft>
            </a:pPr>
            <a:r>
              <a:rPr lang="en-IN" dirty="0"/>
              <a:t>3D-XPoint memory technology pioneered by Intel</a:t>
            </a:r>
            <a:endParaRPr lang="en-IN" dirty="0"/>
          </a:p>
          <a:p>
            <a:pPr>
              <a:spcAft>
                <a:spcPts val="0"/>
              </a:spcAft>
            </a:pPr>
            <a:r>
              <a:rPr lang="en-IN" dirty="0"/>
              <a:t>Available as Intel </a:t>
            </a:r>
            <a:r>
              <a:rPr lang="en-IN" dirty="0" err="1"/>
              <a:t>Optane</a:t>
            </a:r>
            <a:endParaRPr lang="en-IN" dirty="0"/>
          </a:p>
          <a:p>
            <a:pPr lvl="1">
              <a:spcAft>
                <a:spcPts val="0"/>
              </a:spcAft>
            </a:pPr>
            <a:r>
              <a:rPr lang="en-IN" dirty="0"/>
              <a:t>SSD interface shipped from 2017</a:t>
            </a:r>
            <a:endParaRPr lang="en-IN" dirty="0"/>
          </a:p>
          <a:p>
            <a:pPr lvl="2">
              <a:spcAft>
                <a:spcPts val="0"/>
              </a:spcAft>
            </a:pPr>
            <a:r>
              <a:rPr lang="en-IN" dirty="0"/>
              <a:t>Allows lower latency than flash SSDs</a:t>
            </a:r>
            <a:endParaRPr lang="en-IN" dirty="0"/>
          </a:p>
          <a:p>
            <a:pPr lvl="1">
              <a:spcAft>
                <a:spcPts val="0"/>
              </a:spcAft>
            </a:pPr>
            <a:r>
              <a:rPr lang="en-IN" dirty="0"/>
              <a:t>Non-volatile memory interface announced in 2018</a:t>
            </a:r>
            <a:endParaRPr lang="en-IN" dirty="0"/>
          </a:p>
          <a:p>
            <a:pPr lvl="2">
              <a:spcAft>
                <a:spcPts val="0"/>
              </a:spcAft>
            </a:pPr>
            <a:r>
              <a:rPr lang="en-IN" dirty="0"/>
              <a:t>Supports direct access to words, at speeds comparable to main-memory speeds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RAID</a:t>
            </a:r>
            <a:endParaRPr lang="en-US" altLang="en-US" dirty="0">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68350" y="1139290"/>
            <a:ext cx="7612251" cy="4616741"/>
          </a:xfrm>
        </p:spPr>
        <p:txBody>
          <a:bodyPr/>
          <a:lstStyle/>
          <a:p>
            <a:pPr>
              <a:spcAft>
                <a:spcPts val="0"/>
              </a:spcAft>
            </a:pPr>
            <a:r>
              <a:rPr lang="en-US" altLang="en-US" sz="2000" b="1" dirty="0">
                <a:solidFill>
                  <a:srgbClr val="002060"/>
                </a:solidFill>
              </a:rPr>
              <a:t>RAID: Redundant Arrays of Independent Disks </a:t>
            </a:r>
            <a:endParaRPr lang="en-US" altLang="en-US" sz="2000" dirty="0">
              <a:solidFill>
                <a:srgbClr val="002060"/>
              </a:solidFill>
            </a:endParaRPr>
          </a:p>
          <a:p>
            <a:pPr lvl="1">
              <a:spcAft>
                <a:spcPts val="0"/>
              </a:spcAft>
            </a:pPr>
            <a:r>
              <a:rPr lang="en-US" altLang="en-US" sz="2000" dirty="0"/>
              <a:t>disk organization techniques that manage a large numbers of disks, providing a view of a single disk of </a:t>
            </a:r>
            <a:endParaRPr lang="en-US" altLang="en-US" sz="2000" dirty="0"/>
          </a:p>
          <a:p>
            <a:pPr lvl="2">
              <a:spcAft>
                <a:spcPts val="0"/>
              </a:spcAft>
            </a:pPr>
            <a:r>
              <a:rPr lang="en-US" altLang="en-US" sz="2000" b="1" dirty="0">
                <a:solidFill>
                  <a:srgbClr val="002060"/>
                </a:solidFill>
              </a:rPr>
              <a:t>high capacity </a:t>
            </a:r>
            <a:r>
              <a:rPr lang="en-US" altLang="en-US" sz="2000" dirty="0"/>
              <a:t>and </a:t>
            </a:r>
            <a:r>
              <a:rPr lang="en-US" altLang="en-US" sz="2000" b="1" dirty="0">
                <a:solidFill>
                  <a:srgbClr val="002060"/>
                </a:solidFill>
              </a:rPr>
              <a:t>high speed  </a:t>
            </a:r>
            <a:r>
              <a:rPr lang="en-US" altLang="en-US" sz="2000" dirty="0"/>
              <a:t>by using multiple disks in parallel,  </a:t>
            </a:r>
            <a:endParaRPr lang="en-US" altLang="en-US" sz="2000" dirty="0"/>
          </a:p>
          <a:p>
            <a:pPr lvl="2">
              <a:spcAft>
                <a:spcPts val="0"/>
              </a:spcAft>
            </a:pPr>
            <a:r>
              <a:rPr lang="en-US" altLang="en-US" sz="2000" b="1" dirty="0">
                <a:solidFill>
                  <a:srgbClr val="002060"/>
                </a:solidFill>
              </a:rPr>
              <a:t>high reliability </a:t>
            </a:r>
            <a:r>
              <a:rPr lang="en-US" altLang="en-US" sz="2000" dirty="0"/>
              <a:t>by storing data redundantly, so that data can be recovered even if  a disk fails </a:t>
            </a:r>
            <a:endParaRPr lang="en-US" altLang="en-US" sz="2000" dirty="0"/>
          </a:p>
          <a:p>
            <a:pPr>
              <a:spcAft>
                <a:spcPts val="0"/>
              </a:spcAft>
            </a:pPr>
            <a:r>
              <a:rPr lang="en-US" altLang="en-US" sz="2000" dirty="0"/>
              <a:t>The chance that some disk out of a set of </a:t>
            </a:r>
            <a:r>
              <a:rPr lang="en-US" altLang="en-US" sz="2000" i="1" dirty="0"/>
              <a:t>N</a:t>
            </a:r>
            <a:r>
              <a:rPr lang="en-US" altLang="en-US" sz="2000" dirty="0"/>
              <a:t> disks will fail is much higher than the chance that a specific single disk will fail.</a:t>
            </a:r>
            <a:endParaRPr lang="en-US" altLang="en-US" sz="2000" dirty="0"/>
          </a:p>
          <a:p>
            <a:pPr lvl="1">
              <a:spcAft>
                <a:spcPts val="0"/>
              </a:spcAft>
            </a:pPr>
            <a:r>
              <a:rPr lang="en-US" altLang="en-US" sz="2000" dirty="0"/>
              <a:t>E.g., a system with 100 disks, each with MTTF of 100,000 hours (approx.  11 years), will have a system MTTF of 1000 hours (approx. 41 days)</a:t>
            </a:r>
            <a:endParaRPr lang="en-US" altLang="en-US" sz="2000" dirty="0"/>
          </a:p>
          <a:p>
            <a:pPr lvl="1">
              <a:spcAft>
                <a:spcPts val="0"/>
              </a:spcAft>
            </a:pPr>
            <a:r>
              <a:rPr lang="en-US" altLang="en-US" sz="2000" dirty="0"/>
              <a:t>Techniques for using redundancy to avoid data loss are critical with large numbers of disks</a:t>
            </a:r>
            <a:endParaRPr lang="en-US"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50863" y="306388"/>
            <a:ext cx="8593137" cy="457200"/>
          </a:xfrm>
        </p:spPr>
        <p:txBody>
          <a:bodyPr/>
          <a:lstStyle/>
          <a:p>
            <a:pPr>
              <a:defRPr/>
            </a:pPr>
            <a:r>
              <a:rPr lang="en-US" altLang="en-US" sz="2800">
                <a:effectLst>
                  <a:outerShdw blurRad="38100" dist="38100" dir="2700000" algn="tl">
                    <a:srgbClr val="C0C0C0"/>
                  </a:outerShdw>
                </a:effectLst>
              </a:rPr>
              <a:t>Improvement of Reliability via Redundancy</a:t>
            </a:r>
            <a:endParaRPr lang="en-US" altLang="en-US" sz="2800">
              <a:effectLst>
                <a:outerShdw blurRad="38100" dist="38100" dir="2700000" algn="tl">
                  <a:srgbClr val="C0C0C0"/>
                </a:outerShdw>
              </a:effectLst>
            </a:endParaRPr>
          </a:p>
        </p:txBody>
      </p:sp>
      <p:sp>
        <p:nvSpPr>
          <p:cNvPr id="48131" name="Rectangle 3"/>
          <p:cNvSpPr>
            <a:spLocks noGrp="1" noChangeArrowheads="1"/>
          </p:cNvSpPr>
          <p:nvPr>
            <p:ph type="body" idx="1"/>
          </p:nvPr>
        </p:nvSpPr>
        <p:spPr>
          <a:xfrm>
            <a:off x="788565" y="947956"/>
            <a:ext cx="7675927" cy="5359059"/>
          </a:xfrm>
        </p:spPr>
        <p:txBody>
          <a:bodyPr/>
          <a:lstStyle/>
          <a:p>
            <a:pPr>
              <a:spcAft>
                <a:spcPts val="0"/>
              </a:spcAft>
            </a:pPr>
            <a:r>
              <a:rPr lang="en-US" altLang="en-US" b="1" dirty="0">
                <a:solidFill>
                  <a:srgbClr val="FF0000"/>
                </a:solidFill>
              </a:rPr>
              <a:t>Redundancy</a:t>
            </a:r>
            <a:r>
              <a:rPr lang="en-US" altLang="en-US" dirty="0"/>
              <a:t> – store extra information that can be used to rebuild information lost in a disk failure</a:t>
            </a:r>
            <a:endParaRPr lang="en-US" altLang="en-US" dirty="0"/>
          </a:p>
          <a:p>
            <a:pPr>
              <a:spcAft>
                <a:spcPts val="0"/>
              </a:spcAft>
            </a:pPr>
            <a:r>
              <a:rPr lang="en-US" altLang="en-US" dirty="0"/>
              <a:t>E.g., </a:t>
            </a:r>
            <a:r>
              <a:rPr lang="en-US" altLang="en-US" b="1" dirty="0">
                <a:solidFill>
                  <a:srgbClr val="FF0000"/>
                </a:solidFill>
              </a:rPr>
              <a:t>Mirroring</a:t>
            </a:r>
            <a:r>
              <a:rPr lang="en-US" altLang="en-US" b="1" dirty="0"/>
              <a:t> </a:t>
            </a:r>
            <a:r>
              <a:rPr lang="en-US" altLang="en-US" dirty="0"/>
              <a:t>(or</a:t>
            </a:r>
            <a:r>
              <a:rPr lang="en-US" altLang="en-US" b="1" dirty="0"/>
              <a:t> shadowing</a:t>
            </a:r>
            <a:r>
              <a:rPr lang="en-US" altLang="en-US" dirty="0"/>
              <a:t>)</a:t>
            </a:r>
            <a:endParaRPr lang="en-US" altLang="en-US" dirty="0"/>
          </a:p>
          <a:p>
            <a:pPr lvl="1">
              <a:spcAft>
                <a:spcPts val="0"/>
              </a:spcAft>
            </a:pPr>
            <a:r>
              <a:rPr lang="en-US" altLang="en-US" dirty="0"/>
              <a:t>Duplicate every disk.  Logical disk consists of two physical disks.</a:t>
            </a:r>
            <a:endParaRPr lang="en-US" altLang="en-US" dirty="0"/>
          </a:p>
          <a:p>
            <a:pPr lvl="1">
              <a:spcAft>
                <a:spcPts val="0"/>
              </a:spcAft>
            </a:pPr>
            <a:r>
              <a:rPr lang="en-US" altLang="en-US" dirty="0"/>
              <a:t>Every write is carried out on both disks</a:t>
            </a:r>
            <a:endParaRPr lang="en-US" altLang="en-US" dirty="0"/>
          </a:p>
          <a:p>
            <a:pPr lvl="2">
              <a:spcAft>
                <a:spcPts val="0"/>
              </a:spcAft>
            </a:pPr>
            <a:r>
              <a:rPr lang="en-US" altLang="en-US" dirty="0"/>
              <a:t>Reads can take place from either disk</a:t>
            </a:r>
            <a:endParaRPr lang="en-US" altLang="en-US" dirty="0"/>
          </a:p>
          <a:p>
            <a:pPr lvl="1">
              <a:spcAft>
                <a:spcPts val="0"/>
              </a:spcAft>
            </a:pPr>
            <a:r>
              <a:rPr lang="en-US" altLang="en-US" dirty="0"/>
              <a:t>If one disk in a pair fails, data still available in the other</a:t>
            </a:r>
            <a:endParaRPr lang="en-US" altLang="en-US" dirty="0"/>
          </a:p>
          <a:p>
            <a:pPr lvl="2">
              <a:spcAft>
                <a:spcPts val="0"/>
              </a:spcAft>
            </a:pPr>
            <a:r>
              <a:rPr lang="en-US" altLang="en-US" dirty="0"/>
              <a:t>Data loss would occur only if a disk fails, and its mirror disk also fails before the system is repaired</a:t>
            </a:r>
            <a:endParaRPr lang="en-US" altLang="en-US" dirty="0"/>
          </a:p>
          <a:p>
            <a:pPr lvl="3">
              <a:spcAft>
                <a:spcPts val="0"/>
              </a:spcAft>
            </a:pPr>
            <a:r>
              <a:rPr lang="en-US" altLang="en-US" dirty="0"/>
              <a:t>Probability of combined event is very small </a:t>
            </a:r>
            <a:endParaRPr lang="en-US" altLang="en-US" dirty="0"/>
          </a:p>
          <a:p>
            <a:pPr lvl="4">
              <a:spcAft>
                <a:spcPts val="0"/>
              </a:spcAft>
            </a:pPr>
            <a:r>
              <a:rPr lang="en-US" altLang="en-US" dirty="0"/>
              <a:t>Except for dependent failure modes such as fire or building collapse or electrical power surges</a:t>
            </a:r>
            <a:endParaRPr lang="en-US" altLang="en-US" dirty="0"/>
          </a:p>
          <a:p>
            <a:pPr>
              <a:spcAft>
                <a:spcPts val="0"/>
              </a:spcAft>
            </a:pPr>
            <a:r>
              <a:rPr lang="en-US" altLang="en-US" b="1" dirty="0">
                <a:solidFill>
                  <a:srgbClr val="002060"/>
                </a:solidFill>
              </a:rPr>
              <a:t>Mean time to data loss</a:t>
            </a:r>
            <a:r>
              <a:rPr lang="en-US" altLang="en-US" dirty="0">
                <a:solidFill>
                  <a:srgbClr val="002060"/>
                </a:solidFill>
              </a:rPr>
              <a:t> </a:t>
            </a:r>
            <a:r>
              <a:rPr lang="en-US" altLang="en-US" dirty="0"/>
              <a:t>depends on mean time to failure, </a:t>
            </a:r>
            <a:br>
              <a:rPr lang="en-US" altLang="en-US" dirty="0"/>
            </a:br>
            <a:r>
              <a:rPr lang="en-US" altLang="en-US" dirty="0"/>
              <a:t>and </a:t>
            </a:r>
            <a:r>
              <a:rPr lang="en-US" altLang="en-US" b="1" dirty="0">
                <a:solidFill>
                  <a:srgbClr val="002060"/>
                </a:solidFill>
              </a:rPr>
              <a:t>mean time to repair</a:t>
            </a:r>
            <a:endParaRPr lang="en-US" altLang="en-US" b="1" dirty="0">
              <a:solidFill>
                <a:srgbClr val="002060"/>
              </a:solidFill>
            </a:endParaRPr>
          </a:p>
          <a:p>
            <a:pPr lvl="1">
              <a:spcAft>
                <a:spcPts val="0"/>
              </a:spcAft>
            </a:pPr>
            <a:r>
              <a:rPr lang="en-US" altLang="en-US" dirty="0"/>
              <a:t>E.g., MTTF of 100,000 hours, mean time to repair of 10 hours gives mean time to data loss of 500*10</a:t>
            </a:r>
            <a:r>
              <a:rPr lang="en-US" altLang="en-US" baseline="30000" dirty="0"/>
              <a:t>6</a:t>
            </a:r>
            <a:r>
              <a:rPr lang="en-US" altLang="en-US" dirty="0"/>
              <a:t> hours (or 57,000 years) for a mirrored pair of disks (ignoring dependent failure modes)</a:t>
            </a:r>
            <a:endParaRPr lang="en-US" altLang="en-US" dirty="0"/>
          </a:p>
          <a:p>
            <a:pPr lvl="4"/>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92113" y="260350"/>
            <a:ext cx="8923337" cy="457200"/>
          </a:xfrm>
        </p:spPr>
        <p:txBody>
          <a:bodyPr/>
          <a:lstStyle/>
          <a:p>
            <a:pPr>
              <a:defRPr/>
            </a:pPr>
            <a:r>
              <a:rPr lang="en-US" altLang="en-US" sz="2800">
                <a:effectLst>
                  <a:outerShdw blurRad="38100" dist="38100" dir="2700000" algn="tl">
                    <a:srgbClr val="C0C0C0"/>
                  </a:outerShdw>
                </a:effectLst>
              </a:rPr>
              <a:t>Improvement in Performance via Parallelism</a:t>
            </a:r>
            <a:endParaRPr lang="en-US" altLang="en-US" sz="2800">
              <a:effectLst>
                <a:outerShdw blurRad="38100" dist="38100" dir="2700000" algn="tl">
                  <a:srgbClr val="C0C0C0"/>
                </a:outerShdw>
              </a:effectLst>
            </a:endParaRPr>
          </a:p>
        </p:txBody>
      </p:sp>
      <p:sp>
        <p:nvSpPr>
          <p:cNvPr id="50179" name="Rectangle 3"/>
          <p:cNvSpPr>
            <a:spLocks noGrp="1" noChangeArrowheads="1"/>
          </p:cNvSpPr>
          <p:nvPr>
            <p:ph type="body" idx="1"/>
          </p:nvPr>
        </p:nvSpPr>
        <p:spPr>
          <a:xfrm>
            <a:off x="796955" y="1191237"/>
            <a:ext cx="7633982" cy="5138542"/>
          </a:xfrm>
        </p:spPr>
        <p:txBody>
          <a:bodyPr/>
          <a:lstStyle/>
          <a:p>
            <a:pPr>
              <a:spcAft>
                <a:spcPts val="0"/>
              </a:spcAft>
            </a:pPr>
            <a:r>
              <a:rPr lang="en-US" altLang="en-US" dirty="0"/>
              <a:t>Two main goals of parallelism in a disk system: </a:t>
            </a:r>
            <a:endParaRPr lang="en-US" altLang="en-US" dirty="0"/>
          </a:p>
          <a:p>
            <a:pPr lvl="1">
              <a:spcAft>
                <a:spcPts val="0"/>
              </a:spcAft>
              <a:buFont typeface="Monotype Sorts" pitchFamily="-65" charset="2"/>
              <a:buNone/>
            </a:pPr>
            <a:r>
              <a:rPr lang="en-US" altLang="en-US" dirty="0"/>
              <a:t>1.	Load balance multiple small accesses to increase throughput</a:t>
            </a:r>
            <a:endParaRPr lang="en-US" altLang="en-US" dirty="0"/>
          </a:p>
          <a:p>
            <a:pPr lvl="1">
              <a:spcAft>
                <a:spcPts val="0"/>
              </a:spcAft>
              <a:buFont typeface="Monotype Sorts" pitchFamily="-65" charset="2"/>
              <a:buNone/>
            </a:pPr>
            <a:r>
              <a:rPr lang="en-US" altLang="en-US" dirty="0"/>
              <a:t>2.	Parallelize large accesses to reduce response time.</a:t>
            </a:r>
            <a:endParaRPr lang="en-US" altLang="en-US" dirty="0"/>
          </a:p>
          <a:p>
            <a:pPr>
              <a:spcAft>
                <a:spcPts val="0"/>
              </a:spcAft>
            </a:pPr>
            <a:r>
              <a:rPr lang="en-US" altLang="en-US" dirty="0"/>
              <a:t>Improve transfer rate by striping data across multiple disks.</a:t>
            </a:r>
            <a:endParaRPr lang="en-US" altLang="en-US" dirty="0"/>
          </a:p>
          <a:p>
            <a:pPr>
              <a:spcAft>
                <a:spcPts val="0"/>
              </a:spcAft>
            </a:pPr>
            <a:r>
              <a:rPr lang="en-US" altLang="en-US" b="1" dirty="0">
                <a:solidFill>
                  <a:srgbClr val="002060"/>
                </a:solidFill>
              </a:rPr>
              <a:t>Bit-level striping</a:t>
            </a:r>
            <a:r>
              <a:rPr lang="en-US" altLang="en-US" dirty="0">
                <a:solidFill>
                  <a:srgbClr val="002060"/>
                </a:solidFill>
              </a:rPr>
              <a:t> </a:t>
            </a:r>
            <a:r>
              <a:rPr lang="en-US" altLang="en-US" dirty="0"/>
              <a:t>– split the bits of each byte across multiple disks</a:t>
            </a:r>
            <a:endParaRPr lang="en-US" altLang="en-US" dirty="0"/>
          </a:p>
          <a:p>
            <a:pPr lvl="1">
              <a:spcAft>
                <a:spcPts val="0"/>
              </a:spcAft>
            </a:pPr>
            <a:r>
              <a:rPr lang="en-US" altLang="en-US" dirty="0"/>
              <a:t>In an array of eight disks, write bit </a:t>
            </a:r>
            <a:r>
              <a:rPr lang="en-US" altLang="en-US" i="1" dirty="0" err="1"/>
              <a:t>i</a:t>
            </a:r>
            <a:r>
              <a:rPr lang="en-US" altLang="en-US" dirty="0"/>
              <a:t> of each byte to disk </a:t>
            </a:r>
            <a:r>
              <a:rPr lang="en-US" altLang="en-US" i="1" dirty="0" err="1"/>
              <a:t>i</a:t>
            </a:r>
            <a:r>
              <a:rPr lang="en-US" altLang="en-US" i="1" dirty="0"/>
              <a:t>.</a:t>
            </a:r>
            <a:endParaRPr lang="en-US" altLang="en-US" dirty="0"/>
          </a:p>
          <a:p>
            <a:pPr lvl="1">
              <a:spcAft>
                <a:spcPts val="0"/>
              </a:spcAft>
            </a:pPr>
            <a:r>
              <a:rPr lang="en-US" altLang="en-US" dirty="0"/>
              <a:t>Each access can read data at eight times the rate of a single disk.</a:t>
            </a:r>
            <a:endParaRPr lang="en-US" altLang="en-US" dirty="0"/>
          </a:p>
          <a:p>
            <a:pPr lvl="1">
              <a:spcAft>
                <a:spcPts val="0"/>
              </a:spcAft>
            </a:pPr>
            <a:r>
              <a:rPr lang="en-US" altLang="en-US" dirty="0"/>
              <a:t>But seek/access time worse than for a single disk</a:t>
            </a:r>
            <a:endParaRPr lang="en-US" altLang="en-US" dirty="0"/>
          </a:p>
          <a:p>
            <a:pPr lvl="2">
              <a:spcAft>
                <a:spcPts val="0"/>
              </a:spcAft>
            </a:pPr>
            <a:r>
              <a:rPr lang="en-US" altLang="en-US" dirty="0"/>
              <a:t>Bit level striping is not used much any more</a:t>
            </a:r>
            <a:endParaRPr lang="en-US" altLang="en-US" dirty="0"/>
          </a:p>
          <a:p>
            <a:pPr>
              <a:spcAft>
                <a:spcPts val="0"/>
              </a:spcAft>
            </a:pPr>
            <a:r>
              <a:rPr lang="en-US" altLang="en-US" b="1" dirty="0">
                <a:solidFill>
                  <a:srgbClr val="002060"/>
                </a:solidFill>
              </a:rPr>
              <a:t>Block-level striping </a:t>
            </a:r>
            <a:r>
              <a:rPr lang="en-US" altLang="en-US" dirty="0"/>
              <a:t>– with </a:t>
            </a:r>
            <a:r>
              <a:rPr lang="en-US" altLang="en-US" i="1" dirty="0"/>
              <a:t>n</a:t>
            </a:r>
            <a:r>
              <a:rPr lang="en-US" altLang="en-US" dirty="0"/>
              <a:t> disks, block </a:t>
            </a:r>
            <a:r>
              <a:rPr lang="en-US" altLang="en-US" i="1" dirty="0" err="1"/>
              <a:t>i</a:t>
            </a:r>
            <a:r>
              <a:rPr lang="en-US" altLang="en-US" dirty="0"/>
              <a:t> of a file goes to disk (</a:t>
            </a:r>
            <a:r>
              <a:rPr lang="en-US" altLang="en-US" i="1" dirty="0" err="1"/>
              <a:t>i</a:t>
            </a:r>
            <a:r>
              <a:rPr lang="en-US" altLang="en-US" dirty="0"/>
              <a:t> mod </a:t>
            </a:r>
            <a:r>
              <a:rPr lang="en-US" altLang="en-US" i="1" dirty="0"/>
              <a:t>n</a:t>
            </a:r>
            <a:r>
              <a:rPr lang="en-US" altLang="en-US" dirty="0"/>
              <a:t>) + 1</a:t>
            </a:r>
            <a:endParaRPr lang="en-US" altLang="en-US" dirty="0"/>
          </a:p>
          <a:p>
            <a:pPr lvl="1">
              <a:spcAft>
                <a:spcPts val="0"/>
              </a:spcAft>
            </a:pPr>
            <a:r>
              <a:rPr lang="en-US" altLang="en-US" dirty="0"/>
              <a:t>Requests for different blocks can run in parallel if the blocks reside on different disks</a:t>
            </a:r>
            <a:endParaRPr lang="en-US" altLang="en-US" dirty="0"/>
          </a:p>
          <a:p>
            <a:pPr lvl="1">
              <a:spcAft>
                <a:spcPts val="0"/>
              </a:spcAft>
            </a:pPr>
            <a:r>
              <a:rPr lang="en-US" altLang="en-US" dirty="0"/>
              <a:t>A request for a long sequence of blocks can utilize all disks in parallel</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RAID Levels</a:t>
            </a:r>
            <a:endParaRPr lang="en-US" altLang="en-US">
              <a:effectLst>
                <a:outerShdw blurRad="38100" dist="38100" dir="2700000" algn="tl">
                  <a:srgbClr val="C0C0C0"/>
                </a:outerShdw>
              </a:effectLst>
            </a:endParaRPr>
          </a:p>
        </p:txBody>
      </p:sp>
      <p:sp>
        <p:nvSpPr>
          <p:cNvPr id="52227" name="Rectangle 3"/>
          <p:cNvSpPr>
            <a:spLocks noGrp="1" noChangeArrowheads="1"/>
          </p:cNvSpPr>
          <p:nvPr>
            <p:ph type="body" idx="1"/>
          </p:nvPr>
        </p:nvSpPr>
        <p:spPr>
          <a:xfrm>
            <a:off x="768350" y="1093788"/>
            <a:ext cx="7724212" cy="3407874"/>
          </a:xfrm>
        </p:spPr>
        <p:txBody>
          <a:bodyPr/>
          <a:lstStyle/>
          <a:p>
            <a:r>
              <a:rPr lang="en-US" altLang="en-US" dirty="0"/>
              <a:t>Schemes to provide redundancy at lower cost by using disk striping combined with parity bits</a:t>
            </a:r>
            <a:endParaRPr lang="en-US" altLang="en-US" dirty="0"/>
          </a:p>
          <a:p>
            <a:pPr lvl="1"/>
            <a:r>
              <a:rPr lang="en-US" altLang="en-US" dirty="0"/>
              <a:t>Different RAID organizations, or RAID levels, have differing cost, performance and reliability characteristics</a:t>
            </a:r>
            <a:endParaRPr lang="en-US" altLang="en-US" dirty="0"/>
          </a:p>
          <a:p>
            <a:r>
              <a:rPr lang="en-US" altLang="en-US" b="1" dirty="0">
                <a:solidFill>
                  <a:srgbClr val="002060"/>
                </a:solidFill>
              </a:rPr>
              <a:t>RAID Level 0</a:t>
            </a:r>
            <a:r>
              <a:rPr lang="en-US" altLang="en-US" dirty="0"/>
              <a:t>:  </a:t>
            </a:r>
            <a:r>
              <a:rPr lang="en-US" altLang="en-US" dirty="0">
                <a:solidFill>
                  <a:srgbClr val="002060"/>
                </a:solidFill>
              </a:rPr>
              <a:t>Block striping; non-redundant</a:t>
            </a:r>
            <a:r>
              <a:rPr lang="en-US" altLang="en-US" dirty="0">
                <a:solidFill>
                  <a:schemeClr val="tx2"/>
                </a:solidFill>
              </a:rPr>
              <a:t>.</a:t>
            </a:r>
            <a:r>
              <a:rPr lang="en-US" altLang="en-US" dirty="0"/>
              <a:t> </a:t>
            </a:r>
            <a:endParaRPr lang="en-US" altLang="en-US" dirty="0"/>
          </a:p>
          <a:p>
            <a:pPr lvl="1">
              <a:buClr>
                <a:schemeClr val="hlink"/>
              </a:buClr>
            </a:pPr>
            <a:r>
              <a:rPr lang="en-US" altLang="en-US" dirty="0"/>
              <a:t> Used in high-performance applications where data loss is not critical. </a:t>
            </a:r>
            <a:endParaRPr lang="en-US" altLang="en-US" dirty="0"/>
          </a:p>
          <a:p>
            <a:r>
              <a:rPr lang="en-US" altLang="en-US" b="1" dirty="0">
                <a:solidFill>
                  <a:srgbClr val="002060"/>
                </a:solidFill>
              </a:rPr>
              <a:t>RAID Level 1</a:t>
            </a:r>
            <a:r>
              <a:rPr lang="en-US" altLang="en-US" dirty="0"/>
              <a:t>:  </a:t>
            </a:r>
            <a:r>
              <a:rPr lang="en-US" altLang="en-US" dirty="0">
                <a:solidFill>
                  <a:srgbClr val="002060"/>
                </a:solidFill>
              </a:rPr>
              <a:t>Mirrored disks </a:t>
            </a:r>
            <a:r>
              <a:rPr lang="en-US" altLang="en-US" dirty="0"/>
              <a:t>with block striping(</a:t>
            </a:r>
            <a:r>
              <a:rPr lang="zh-CN" altLang="en-US" dirty="0"/>
              <a:t>镜像</a:t>
            </a:r>
            <a:r>
              <a:rPr lang="en-US" altLang="en-US" dirty="0"/>
              <a:t>)</a:t>
            </a:r>
            <a:endParaRPr lang="en-US" altLang="en-US" dirty="0"/>
          </a:p>
          <a:p>
            <a:pPr lvl="1">
              <a:buClr>
                <a:schemeClr val="hlink"/>
              </a:buClr>
            </a:pPr>
            <a:r>
              <a:rPr lang="en-US" altLang="en-US" dirty="0"/>
              <a:t>Offers best write performance.  </a:t>
            </a:r>
            <a:endParaRPr lang="en-US" altLang="en-US" dirty="0"/>
          </a:p>
          <a:p>
            <a:pPr lvl="1">
              <a:buClr>
                <a:schemeClr val="hlink"/>
              </a:buClr>
            </a:pPr>
            <a:r>
              <a:rPr lang="en-US" altLang="en-US" dirty="0"/>
              <a:t>Popular for applications such as storing log files in a database system.</a:t>
            </a:r>
            <a:endParaRPr lang="en-US" altLang="en-US" dirty="0"/>
          </a:p>
          <a:p>
            <a:pPr>
              <a:buClr>
                <a:schemeClr val="hlink"/>
              </a:buClr>
            </a:pPr>
            <a:endParaRPr lang="en-US" altLang="en-US" dirty="0"/>
          </a:p>
          <a:p>
            <a:endParaRPr lang="en-US" altLang="en-US" dirty="0"/>
          </a:p>
        </p:txBody>
      </p:sp>
      <p:pic>
        <p:nvPicPr>
          <p:cNvPr id="7" name="Graphic 6"/>
          <p:cNvPicPr>
            <a:picLocks noChangeAspect="1"/>
          </p:cNvPicPr>
          <p:nvPr/>
        </p:nvPicPr>
        <p:blipFill rotWithShape="1">
          <a:blip r:embed="rId1">
            <a:extLst>
              <a:ext uri="{96DAC541-7B7A-43D3-8B79-37D633B846F1}">
                <asvg:svgBlip xmlns:asvg="http://schemas.microsoft.com/office/drawing/2016/SVG/main" r:embed="rId2"/>
              </a:ext>
            </a:extLst>
          </a:blip>
          <a:srcRect b="53244"/>
          <a:stretch>
            <a:fillRect/>
          </a:stretch>
        </p:blipFill>
        <p:spPr>
          <a:xfrm>
            <a:off x="2613493" y="4375397"/>
            <a:ext cx="3612791" cy="1550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8975" y="282575"/>
            <a:ext cx="8340725" cy="457200"/>
          </a:xfrm>
        </p:spPr>
        <p:txBody>
          <a:bodyPr/>
          <a:lstStyle/>
          <a:p>
            <a:pPr>
              <a:defRPr/>
            </a:pPr>
            <a:r>
              <a:rPr lang="en-US" altLang="en-US" dirty="0">
                <a:effectLst>
                  <a:outerShdw blurRad="38100" dist="38100" dir="2700000" algn="tl">
                    <a:srgbClr val="C0C0C0"/>
                  </a:outerShdw>
                </a:effectLst>
              </a:rPr>
              <a:t>Classification of Physical Storage Media</a:t>
            </a:r>
            <a:endParaRPr lang="en-US" altLang="en-US"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771787" y="1224793"/>
            <a:ext cx="7544081" cy="4460880"/>
          </a:xfrm>
        </p:spPr>
        <p:txBody>
          <a:bodyPr/>
          <a:lstStyle/>
          <a:p>
            <a:pPr>
              <a:spcAft>
                <a:spcPts val="0"/>
              </a:spcAft>
            </a:pPr>
            <a:r>
              <a:rPr lang="en-US" altLang="en-US" sz="2000" dirty="0"/>
              <a:t>Can differentiate storage into:</a:t>
            </a:r>
            <a:endParaRPr lang="en-US" altLang="en-US" sz="2000" dirty="0"/>
          </a:p>
          <a:p>
            <a:pPr lvl="1">
              <a:spcAft>
                <a:spcPts val="0"/>
              </a:spcAft>
            </a:pPr>
            <a:r>
              <a:rPr lang="en-US" altLang="en-US" sz="2000" b="1" dirty="0">
                <a:solidFill>
                  <a:srgbClr val="002060"/>
                </a:solidFill>
              </a:rPr>
              <a:t>volatile storage</a:t>
            </a:r>
            <a:r>
              <a:rPr lang="en-US" altLang="en-US" sz="2000" b="1" dirty="0"/>
              <a:t>: </a:t>
            </a:r>
            <a:r>
              <a:rPr lang="en-US" altLang="en-US" sz="2000" dirty="0"/>
              <a:t>loses contents when power is switched off</a:t>
            </a:r>
            <a:endParaRPr lang="en-US" altLang="en-US" sz="2000" dirty="0"/>
          </a:p>
          <a:p>
            <a:pPr lvl="1">
              <a:spcAft>
                <a:spcPts val="0"/>
              </a:spcAft>
            </a:pPr>
            <a:r>
              <a:rPr lang="en-US" altLang="en-US" sz="2000" b="1" dirty="0">
                <a:solidFill>
                  <a:srgbClr val="002060"/>
                </a:solidFill>
              </a:rPr>
              <a:t>non-volatile storage</a:t>
            </a:r>
            <a:r>
              <a:rPr lang="en-US" altLang="en-US" sz="2000" dirty="0"/>
              <a:t>: </a:t>
            </a:r>
            <a:endParaRPr lang="en-US" altLang="en-US" sz="2000" dirty="0"/>
          </a:p>
          <a:p>
            <a:pPr lvl="2">
              <a:spcAft>
                <a:spcPts val="0"/>
              </a:spcAft>
            </a:pPr>
            <a:r>
              <a:rPr lang="en-US" altLang="en-US" sz="2000" dirty="0"/>
              <a:t>Contents persist even when power is switched off. </a:t>
            </a:r>
            <a:endParaRPr lang="en-US" altLang="en-US" sz="2000" dirty="0"/>
          </a:p>
          <a:p>
            <a:pPr lvl="2">
              <a:spcAft>
                <a:spcPts val="0"/>
              </a:spcAft>
            </a:pPr>
            <a:r>
              <a:rPr lang="en-US" altLang="en-US" sz="2000" dirty="0"/>
              <a:t>Includes secondary and tertiary storage, as well as batter-backed up main-memory.</a:t>
            </a:r>
            <a:endParaRPr lang="en-US" altLang="en-US" sz="2000" dirty="0"/>
          </a:p>
          <a:p>
            <a:pPr>
              <a:spcAft>
                <a:spcPts val="0"/>
              </a:spcAft>
            </a:pPr>
            <a:r>
              <a:rPr lang="en-US" altLang="en-US" sz="2000" dirty="0"/>
              <a:t>Factors affecting choice of storage media include</a:t>
            </a:r>
            <a:endParaRPr lang="en-US" altLang="en-US" sz="2000" dirty="0"/>
          </a:p>
          <a:p>
            <a:pPr lvl="1">
              <a:spcAft>
                <a:spcPts val="0"/>
              </a:spcAft>
            </a:pPr>
            <a:r>
              <a:rPr lang="en-US" altLang="en-US" sz="2000" dirty="0"/>
              <a:t>Speed with which data can be accessed</a:t>
            </a:r>
            <a:endParaRPr lang="en-US" altLang="en-US" sz="2000" dirty="0"/>
          </a:p>
          <a:p>
            <a:pPr lvl="1">
              <a:spcAft>
                <a:spcPts val="0"/>
              </a:spcAft>
            </a:pPr>
            <a:r>
              <a:rPr lang="en-US" altLang="en-US" sz="2000" dirty="0"/>
              <a:t>Cost per unit of data</a:t>
            </a:r>
            <a:endParaRPr lang="en-US" altLang="en-US" sz="2000" dirty="0"/>
          </a:p>
          <a:p>
            <a:pPr lvl="1">
              <a:spcAft>
                <a:spcPts val="0"/>
              </a:spcAft>
            </a:pPr>
            <a:r>
              <a:rPr lang="en-US" altLang="en-US" sz="2000" dirty="0"/>
              <a:t>Reliability</a:t>
            </a:r>
            <a:endParaRPr lang="en-US" altLang="en-US" sz="2000" dirty="0"/>
          </a:p>
          <a:p>
            <a:pPr lvl="1"/>
            <a:endParaRPr lang="en-US" altLang="en-US" sz="20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RAID Levels (Cont.)</a:t>
            </a:r>
            <a:endParaRPr lang="en-US" altLang="en-US" dirty="0">
              <a:effectLst>
                <a:outerShdw blurRad="38100" dist="38100" dir="2700000" algn="tl">
                  <a:srgbClr val="C0C0C0"/>
                </a:outerShdw>
              </a:effectLst>
            </a:endParaRPr>
          </a:p>
        </p:txBody>
      </p:sp>
      <p:sp>
        <p:nvSpPr>
          <p:cNvPr id="52227" name="Rectangle 3"/>
          <p:cNvSpPr>
            <a:spLocks noGrp="1" noChangeArrowheads="1"/>
          </p:cNvSpPr>
          <p:nvPr>
            <p:ph type="body" idx="1"/>
          </p:nvPr>
        </p:nvSpPr>
        <p:spPr>
          <a:xfrm>
            <a:off x="768351" y="1157789"/>
            <a:ext cx="7595473" cy="3171446"/>
          </a:xfrm>
        </p:spPr>
        <p:txBody>
          <a:bodyPr/>
          <a:lstStyle/>
          <a:p>
            <a:pPr>
              <a:spcAft>
                <a:spcPts val="0"/>
              </a:spcAft>
            </a:pPr>
            <a:r>
              <a:rPr lang="en-US" altLang="en-US" sz="2000" b="1" dirty="0">
                <a:solidFill>
                  <a:srgbClr val="002060"/>
                </a:solidFill>
              </a:rPr>
              <a:t>Parity blocks</a:t>
            </a:r>
            <a:r>
              <a:rPr lang="zh-CN" altLang="en-US" sz="2000" b="1" dirty="0">
                <a:solidFill>
                  <a:srgbClr val="002060"/>
                </a:solidFill>
                <a:ea typeface="宋体" panose="02010600030101010101" pitchFamily="2" charset="-122"/>
              </a:rPr>
              <a:t>（奇偶校验</a:t>
            </a:r>
            <a:r>
              <a:rPr lang="zh-CN" altLang="en-US" sz="2000" b="1" dirty="0">
                <a:solidFill>
                  <a:srgbClr val="002060"/>
                </a:solidFill>
                <a:ea typeface="宋体" panose="02010600030101010101" pitchFamily="2" charset="-122"/>
              </a:rPr>
              <a:t>块）</a:t>
            </a:r>
            <a:r>
              <a:rPr lang="en-US" altLang="en-US" sz="2000" dirty="0"/>
              <a:t>: Parity block </a:t>
            </a:r>
            <a:r>
              <a:rPr lang="en-US" altLang="en-US" sz="2000" i="1" dirty="0"/>
              <a:t>j</a:t>
            </a:r>
            <a:r>
              <a:rPr lang="en-US" altLang="en-US" sz="2000" dirty="0"/>
              <a:t> stores XOR of bits from block </a:t>
            </a:r>
            <a:r>
              <a:rPr lang="en-US" altLang="en-US" sz="2000" i="1" dirty="0"/>
              <a:t>j </a:t>
            </a:r>
            <a:r>
              <a:rPr lang="en-US" altLang="en-US" sz="2000" dirty="0"/>
              <a:t> of each disk</a:t>
            </a:r>
            <a:endParaRPr lang="en-US" altLang="en-US" sz="2000" dirty="0"/>
          </a:p>
          <a:p>
            <a:pPr lvl="1">
              <a:spcAft>
                <a:spcPts val="0"/>
              </a:spcAft>
            </a:pPr>
            <a:r>
              <a:rPr lang="en-US" altLang="en-US" sz="2000" dirty="0"/>
              <a:t>When writing data to a block </a:t>
            </a:r>
            <a:r>
              <a:rPr lang="en-US" altLang="en-US" sz="2000" i="1" dirty="0"/>
              <a:t>j</a:t>
            </a:r>
            <a:r>
              <a:rPr lang="en-US" altLang="en-US" sz="2000" dirty="0"/>
              <a:t>, parity block </a:t>
            </a:r>
            <a:r>
              <a:rPr lang="en-US" altLang="en-US" sz="2000" i="1" dirty="0"/>
              <a:t>j </a:t>
            </a:r>
            <a:r>
              <a:rPr lang="en-US" altLang="en-US" sz="2000" dirty="0"/>
              <a:t>must also be computed and written to disk</a:t>
            </a:r>
            <a:endParaRPr lang="en-US" altLang="en-US" sz="2000" dirty="0"/>
          </a:p>
          <a:p>
            <a:pPr lvl="2">
              <a:spcAft>
                <a:spcPts val="0"/>
              </a:spcAft>
            </a:pPr>
            <a:r>
              <a:rPr lang="en-US" altLang="en-US" sz="2000" dirty="0"/>
              <a:t>Can be done by using old parity block, old value of current block and new value of current block (2 block reads + 2 block writes)</a:t>
            </a:r>
            <a:endParaRPr lang="en-US" altLang="en-US" sz="2000" dirty="0"/>
          </a:p>
          <a:p>
            <a:pPr lvl="2">
              <a:spcAft>
                <a:spcPts val="0"/>
              </a:spcAft>
            </a:pPr>
            <a:r>
              <a:rPr lang="en-US" altLang="en-US" sz="2000" dirty="0"/>
              <a:t>Or by recomputing the parity value using the new values of blocks corresponding to the parity block</a:t>
            </a:r>
            <a:endParaRPr lang="en-US" altLang="en-US" sz="2000" dirty="0"/>
          </a:p>
          <a:p>
            <a:pPr lvl="3">
              <a:spcAft>
                <a:spcPts val="0"/>
              </a:spcAft>
            </a:pPr>
            <a:r>
              <a:rPr lang="en-US" altLang="en-US" sz="2000" dirty="0"/>
              <a:t>More efficient for writing large amounts of data sequentially</a:t>
            </a:r>
            <a:endParaRPr lang="en-US" altLang="en-US" sz="2000" dirty="0"/>
          </a:p>
          <a:p>
            <a:pPr lvl="1">
              <a:spcAft>
                <a:spcPts val="0"/>
              </a:spcAft>
            </a:pPr>
            <a:r>
              <a:rPr lang="en-US" altLang="en-US" sz="2000" dirty="0"/>
              <a:t>To recover data for a block, compute XOR of bits from all other blocks in the set including the parity block</a:t>
            </a:r>
            <a:endParaRPr lang="en-US" altLang="en-US" sz="2000" dirty="0"/>
          </a:p>
          <a:p>
            <a:pPr lvl="1"/>
            <a:endParaRPr lang="en-US" altLang="en-US" dirty="0"/>
          </a:p>
          <a:p>
            <a:pPr>
              <a:buClr>
                <a:schemeClr val="hlink"/>
              </a:buClr>
            </a:pPr>
            <a:endParaRPr lang="en-US" altLang="en-US" dirty="0"/>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RAID Levels (Cont.)</a:t>
            </a:r>
            <a:endParaRPr lang="en-US" altLang="en-US">
              <a:effectLst>
                <a:outerShdw blurRad="38100" dist="38100" dir="2700000" algn="tl">
                  <a:srgbClr val="C0C0C0"/>
                </a:outerShdw>
              </a:effectLst>
            </a:endParaRPr>
          </a:p>
        </p:txBody>
      </p:sp>
      <p:sp>
        <p:nvSpPr>
          <p:cNvPr id="60419" name="Rectangle 3"/>
          <p:cNvSpPr>
            <a:spLocks noGrp="1" noChangeArrowheads="1"/>
          </p:cNvSpPr>
          <p:nvPr>
            <p:ph type="body" idx="1"/>
          </p:nvPr>
        </p:nvSpPr>
        <p:spPr>
          <a:xfrm>
            <a:off x="768351" y="1166070"/>
            <a:ext cx="7578696" cy="1495068"/>
          </a:xfrm>
        </p:spPr>
        <p:txBody>
          <a:bodyPr/>
          <a:lstStyle/>
          <a:p>
            <a:pPr>
              <a:spcAft>
                <a:spcPts val="0"/>
              </a:spcAft>
            </a:pPr>
            <a:r>
              <a:rPr lang="en-US" altLang="en-US" b="1" dirty="0">
                <a:solidFill>
                  <a:srgbClr val="002060"/>
                </a:solidFill>
              </a:rPr>
              <a:t>RAID Level 5</a:t>
            </a:r>
            <a:r>
              <a:rPr lang="en-US" altLang="en-US" b="1" dirty="0"/>
              <a:t>: </a:t>
            </a:r>
            <a:r>
              <a:rPr lang="en-US" altLang="en-US" dirty="0"/>
              <a:t> </a:t>
            </a:r>
            <a:r>
              <a:rPr lang="en-US" altLang="en-US" dirty="0">
                <a:solidFill>
                  <a:srgbClr val="002060"/>
                </a:solidFill>
              </a:rPr>
              <a:t>Block-Interleaved Distributed Parity</a:t>
            </a:r>
            <a:r>
              <a:rPr lang="en-US" altLang="en-US" dirty="0"/>
              <a:t>; partitions data and parity among all</a:t>
            </a:r>
            <a:r>
              <a:rPr lang="en-US" altLang="en-US" i="1" dirty="0"/>
              <a:t> N</a:t>
            </a:r>
            <a:r>
              <a:rPr lang="en-US" altLang="en-US" dirty="0"/>
              <a:t> + 1 disks, rather than storing data in </a:t>
            </a:r>
            <a:r>
              <a:rPr lang="en-US" altLang="en-US" i="1" dirty="0"/>
              <a:t>N</a:t>
            </a:r>
            <a:r>
              <a:rPr lang="en-US" altLang="en-US" dirty="0"/>
              <a:t> disks and parity in 1 disk.</a:t>
            </a:r>
            <a:endParaRPr lang="en-US" altLang="en-US" dirty="0"/>
          </a:p>
          <a:p>
            <a:pPr lvl="1">
              <a:spcAft>
                <a:spcPts val="0"/>
              </a:spcAft>
            </a:pPr>
            <a:r>
              <a:rPr lang="en-US" altLang="en-US" dirty="0"/>
              <a:t>E.g., with 5 disks, parity block for </a:t>
            </a:r>
            <a:r>
              <a:rPr lang="en-US" altLang="en-US" i="1" dirty="0"/>
              <a:t>n</a:t>
            </a:r>
            <a:r>
              <a:rPr lang="en-US" altLang="en-US" dirty="0"/>
              <a:t>th set of blocks is stored on disk (</a:t>
            </a:r>
            <a:r>
              <a:rPr lang="en-US" altLang="en-US" i="1" dirty="0"/>
              <a:t>n mod</a:t>
            </a:r>
            <a:r>
              <a:rPr lang="en-US" altLang="en-US" dirty="0"/>
              <a:t> 5) + 1, with the data blocks stored on the other 4 disks.</a:t>
            </a:r>
            <a:endParaRPr lang="en-US" altLang="en-US" dirty="0"/>
          </a:p>
        </p:txBody>
      </p:sp>
      <p:pic>
        <p:nvPicPr>
          <p:cNvPr id="6" name="Graphic 5"/>
          <p:cNvPicPr>
            <a:picLocks noChangeAspect="1"/>
          </p:cNvPicPr>
          <p:nvPr/>
        </p:nvPicPr>
        <p:blipFill rotWithShape="1">
          <a:blip r:embed="rId1">
            <a:extLst>
              <a:ext uri="{96DAC541-7B7A-43D3-8B79-37D633B846F1}">
                <asvg:svgBlip xmlns:asvg="http://schemas.microsoft.com/office/drawing/2016/SVG/main" r:embed="rId2"/>
              </a:ext>
            </a:extLst>
          </a:blip>
          <a:srcRect t="48619" b="25063"/>
          <a:stretch>
            <a:fillRect/>
          </a:stretch>
        </p:blipFill>
        <p:spPr>
          <a:xfrm>
            <a:off x="2052463" y="2918955"/>
            <a:ext cx="5010472" cy="1218270"/>
          </a:xfrm>
          <a:prstGeom prst="rect">
            <a:avLst/>
          </a:prstGeom>
        </p:spPr>
      </p:pic>
      <p:pic>
        <p:nvPicPr>
          <p:cNvPr id="7" name="Graphic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4857" y="4395042"/>
            <a:ext cx="3125684" cy="160143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RAID Levels (Cont.)</a:t>
            </a:r>
            <a:endParaRPr lang="en-US" altLang="en-US">
              <a:effectLst>
                <a:outerShdw blurRad="38100" dist="38100" dir="2700000" algn="tl">
                  <a:srgbClr val="C0C0C0"/>
                </a:outerShdw>
              </a:effectLst>
            </a:endParaRPr>
          </a:p>
        </p:txBody>
      </p:sp>
      <p:sp>
        <p:nvSpPr>
          <p:cNvPr id="62467" name="Rectangle 3"/>
          <p:cNvSpPr>
            <a:spLocks noGrp="1" noChangeArrowheads="1"/>
          </p:cNvSpPr>
          <p:nvPr>
            <p:ph type="body" idx="1"/>
          </p:nvPr>
        </p:nvSpPr>
        <p:spPr>
          <a:xfrm>
            <a:off x="768350" y="1198013"/>
            <a:ext cx="7648819" cy="2600264"/>
          </a:xfrm>
        </p:spPr>
        <p:txBody>
          <a:bodyPr/>
          <a:lstStyle/>
          <a:p>
            <a:pPr>
              <a:spcAft>
                <a:spcPts val="0"/>
              </a:spcAft>
            </a:pPr>
            <a:r>
              <a:rPr lang="en-US" altLang="en-US" b="1" dirty="0">
                <a:solidFill>
                  <a:srgbClr val="002060"/>
                </a:solidFill>
              </a:rPr>
              <a:t>RAID Level 5 </a:t>
            </a:r>
            <a:r>
              <a:rPr lang="en-US" altLang="en-US" dirty="0">
                <a:solidFill>
                  <a:srgbClr val="002060"/>
                </a:solidFill>
              </a:rPr>
              <a:t>(Cont.)</a:t>
            </a:r>
            <a:endParaRPr lang="en-US" altLang="en-US" dirty="0">
              <a:solidFill>
                <a:srgbClr val="002060"/>
              </a:solidFill>
            </a:endParaRPr>
          </a:p>
          <a:p>
            <a:pPr lvl="1">
              <a:spcAft>
                <a:spcPts val="0"/>
              </a:spcAft>
            </a:pPr>
            <a:r>
              <a:rPr lang="en-US" altLang="en-US" dirty="0"/>
              <a:t>Block writes occur in parallel if the blocks and their parity blocks are on different disks.</a:t>
            </a:r>
            <a:endParaRPr lang="en-US" altLang="en-US" dirty="0"/>
          </a:p>
          <a:p>
            <a:pPr>
              <a:spcAft>
                <a:spcPts val="0"/>
              </a:spcAft>
            </a:pPr>
            <a:r>
              <a:rPr lang="en-US" altLang="en-US" b="1" dirty="0">
                <a:solidFill>
                  <a:srgbClr val="002060"/>
                </a:solidFill>
              </a:rPr>
              <a:t>RAID Level 6</a:t>
            </a:r>
            <a:r>
              <a:rPr lang="en-US" altLang="en-US" dirty="0">
                <a:solidFill>
                  <a:srgbClr val="000099"/>
                </a:solidFill>
              </a:rPr>
              <a:t>:</a:t>
            </a:r>
            <a:r>
              <a:rPr lang="en-US" altLang="en-US" dirty="0">
                <a:solidFill>
                  <a:schemeClr val="tx2"/>
                </a:solidFill>
              </a:rPr>
              <a:t> </a:t>
            </a:r>
            <a:r>
              <a:rPr lang="en-US" altLang="en-US" dirty="0">
                <a:solidFill>
                  <a:srgbClr val="002060"/>
                </a:solidFill>
              </a:rPr>
              <a:t>P+Q Redundancy </a:t>
            </a:r>
            <a:r>
              <a:rPr lang="en-US" altLang="en-US" dirty="0"/>
              <a:t>scheme; similar to Level 5, but stores two error correction blocks (P, Q) instead of single parity block to guard against multiple disk failures. </a:t>
            </a:r>
            <a:endParaRPr lang="en-US" altLang="en-US" dirty="0"/>
          </a:p>
          <a:p>
            <a:pPr lvl="1">
              <a:spcAft>
                <a:spcPts val="0"/>
              </a:spcAft>
            </a:pPr>
            <a:r>
              <a:rPr lang="en-US" altLang="en-US" dirty="0"/>
              <a:t> Better reliability than Level 5 at a higher cost</a:t>
            </a:r>
            <a:endParaRPr lang="en-US" altLang="en-US" dirty="0"/>
          </a:p>
          <a:p>
            <a:pPr lvl="2">
              <a:spcAft>
                <a:spcPts val="0"/>
              </a:spcAft>
            </a:pPr>
            <a:r>
              <a:rPr lang="en-US" altLang="en-US" dirty="0"/>
              <a:t>Becoming more important as storage sizes increase</a:t>
            </a:r>
            <a:endParaRPr lang="en-US" altLang="en-US" dirty="0"/>
          </a:p>
        </p:txBody>
      </p:sp>
      <p:pic>
        <p:nvPicPr>
          <p:cNvPr id="5" name="Graphic 4"/>
          <p:cNvPicPr>
            <a:picLocks noChangeAspect="1"/>
          </p:cNvPicPr>
          <p:nvPr/>
        </p:nvPicPr>
        <p:blipFill rotWithShape="1">
          <a:blip r:embed="rId1">
            <a:extLst>
              <a:ext uri="{96DAC541-7B7A-43D3-8B79-37D633B846F1}">
                <asvg:svgBlip xmlns:asvg="http://schemas.microsoft.com/office/drawing/2016/SVG/main" r:embed="rId2"/>
              </a:ext>
            </a:extLst>
          </a:blip>
          <a:srcRect t="73230" b="452"/>
          <a:stretch>
            <a:fillRect/>
          </a:stretch>
        </p:blipFill>
        <p:spPr>
          <a:xfrm>
            <a:off x="1949797" y="3997918"/>
            <a:ext cx="4653058" cy="113136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RAID Levels (Cont.)</a:t>
            </a:r>
            <a:endParaRPr lang="en-US" altLang="en-US">
              <a:effectLst>
                <a:outerShdw blurRad="38100" dist="38100" dir="2700000" algn="tl">
                  <a:srgbClr val="C0C0C0"/>
                </a:outerShdw>
              </a:effectLst>
            </a:endParaRPr>
          </a:p>
        </p:txBody>
      </p:sp>
      <p:sp>
        <p:nvSpPr>
          <p:cNvPr id="54275" name="Rectangle 3"/>
          <p:cNvSpPr>
            <a:spLocks noGrp="1" noChangeArrowheads="1"/>
          </p:cNvSpPr>
          <p:nvPr>
            <p:ph type="body" idx="1"/>
          </p:nvPr>
        </p:nvSpPr>
        <p:spPr>
          <a:xfrm>
            <a:off x="768350" y="1107348"/>
            <a:ext cx="7578481" cy="4191483"/>
          </a:xfrm>
        </p:spPr>
        <p:txBody>
          <a:bodyPr/>
          <a:lstStyle/>
          <a:p>
            <a:pPr>
              <a:spcAft>
                <a:spcPts val="0"/>
              </a:spcAft>
            </a:pPr>
            <a:r>
              <a:rPr lang="en-US" altLang="en-US" b="1" dirty="0"/>
              <a:t>Other levels (not used in practice):</a:t>
            </a:r>
            <a:endParaRPr lang="en-US" altLang="en-US" b="1" dirty="0"/>
          </a:p>
          <a:p>
            <a:pPr lvl="1">
              <a:spcAft>
                <a:spcPts val="0"/>
              </a:spcAft>
            </a:pPr>
            <a:r>
              <a:rPr lang="en-US" altLang="en-US" b="1" dirty="0">
                <a:solidFill>
                  <a:srgbClr val="002060"/>
                </a:solidFill>
              </a:rPr>
              <a:t>RAID Level 2</a:t>
            </a:r>
            <a:r>
              <a:rPr lang="en-US" altLang="en-US" dirty="0"/>
              <a:t>:  </a:t>
            </a:r>
            <a:r>
              <a:rPr lang="en-US" altLang="en-US" dirty="0">
                <a:solidFill>
                  <a:srgbClr val="002060"/>
                </a:solidFill>
              </a:rPr>
              <a:t>Memory-Style Error-Correcting-Codes </a:t>
            </a:r>
            <a:r>
              <a:rPr lang="en-US" altLang="en-US" dirty="0"/>
              <a:t>(ECC) with bit striping.</a:t>
            </a:r>
            <a:endParaRPr lang="en-US" altLang="en-US" dirty="0"/>
          </a:p>
          <a:p>
            <a:pPr lvl="1">
              <a:spcAft>
                <a:spcPts val="0"/>
              </a:spcAft>
            </a:pPr>
            <a:r>
              <a:rPr lang="en-US" altLang="en-US" b="1" dirty="0">
                <a:solidFill>
                  <a:srgbClr val="002060"/>
                </a:solidFill>
              </a:rPr>
              <a:t>RAID Level 3</a:t>
            </a:r>
            <a:r>
              <a:rPr lang="en-US" altLang="en-US" dirty="0"/>
              <a:t>: </a:t>
            </a:r>
            <a:r>
              <a:rPr lang="en-US" altLang="en-US" dirty="0">
                <a:solidFill>
                  <a:srgbClr val="002060"/>
                </a:solidFill>
              </a:rPr>
              <a:t>Bit-Interleaved Parity</a:t>
            </a:r>
            <a:endParaRPr lang="en-US" altLang="en-US" dirty="0">
              <a:solidFill>
                <a:srgbClr val="002060"/>
              </a:solidFill>
            </a:endParaRPr>
          </a:p>
          <a:p>
            <a:pPr lvl="1">
              <a:spcAft>
                <a:spcPts val="0"/>
              </a:spcAft>
            </a:pPr>
            <a:r>
              <a:rPr lang="en-US" altLang="en-US" b="1" dirty="0">
                <a:solidFill>
                  <a:srgbClr val="002060"/>
                </a:solidFill>
              </a:rPr>
              <a:t>RAID Level 4</a:t>
            </a:r>
            <a:r>
              <a:rPr lang="en-US" altLang="en-US" b="1" dirty="0"/>
              <a:t>: </a:t>
            </a:r>
            <a:r>
              <a:rPr lang="en-US" altLang="en-US" dirty="0"/>
              <a:t> </a:t>
            </a:r>
            <a:r>
              <a:rPr lang="en-US" altLang="en-US" dirty="0">
                <a:solidFill>
                  <a:srgbClr val="002060"/>
                </a:solidFill>
              </a:rPr>
              <a:t>Block-Interleaved Parity</a:t>
            </a:r>
            <a:r>
              <a:rPr lang="en-US" altLang="en-US" dirty="0"/>
              <a:t>; uses block-level striping, and keeps a parity block on a separate </a:t>
            </a:r>
            <a:r>
              <a:rPr lang="en-US" altLang="en-US" b="1" i="1" dirty="0"/>
              <a:t>parity disk </a:t>
            </a:r>
            <a:r>
              <a:rPr lang="en-US" altLang="en-US" dirty="0"/>
              <a:t>for corresponding blocks from </a:t>
            </a:r>
            <a:r>
              <a:rPr lang="en-US" altLang="en-US" i="1" dirty="0"/>
              <a:t>N</a:t>
            </a:r>
            <a:r>
              <a:rPr lang="en-US" altLang="en-US" dirty="0"/>
              <a:t> other disks.</a:t>
            </a:r>
            <a:endParaRPr lang="en-US" altLang="en-US" dirty="0"/>
          </a:p>
          <a:p>
            <a:pPr lvl="2">
              <a:spcAft>
                <a:spcPts val="0"/>
              </a:spcAft>
            </a:pPr>
            <a:r>
              <a:rPr lang="en-US" altLang="en-US" dirty="0">
                <a:solidFill>
                  <a:srgbClr val="002060"/>
                </a:solidFill>
              </a:rPr>
              <a:t>RAID 5 is better than RAID 4, since with RAID 4 with random writes, parity disk gets much higher write load than other disks and becomes a bottleneck</a:t>
            </a:r>
            <a:endParaRPr lang="en-US" altLang="en-US" dirty="0">
              <a:solidFill>
                <a:srgbClr val="002060"/>
              </a:solidFill>
            </a:endParaRPr>
          </a:p>
          <a:p>
            <a:pPr lvl="2"/>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1026"/>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RAID Level</a:t>
            </a:r>
            <a:endParaRPr lang="en-US" altLang="en-US">
              <a:effectLst>
                <a:outerShdw blurRad="38100" dist="38100" dir="2700000" algn="tl">
                  <a:srgbClr val="C0C0C0"/>
                </a:outerShdw>
              </a:effectLst>
            </a:endParaRPr>
          </a:p>
        </p:txBody>
      </p:sp>
      <p:sp>
        <p:nvSpPr>
          <p:cNvPr id="64515" name="Rectangle 1027"/>
          <p:cNvSpPr>
            <a:spLocks noGrp="1" noChangeArrowheads="1"/>
          </p:cNvSpPr>
          <p:nvPr>
            <p:ph type="body" idx="1"/>
          </p:nvPr>
        </p:nvSpPr>
        <p:spPr>
          <a:xfrm>
            <a:off x="768350" y="1241571"/>
            <a:ext cx="7531221" cy="3529721"/>
          </a:xfrm>
        </p:spPr>
        <p:txBody>
          <a:bodyPr/>
          <a:lstStyle/>
          <a:p>
            <a:pPr>
              <a:lnSpc>
                <a:spcPct val="90000"/>
              </a:lnSpc>
              <a:spcAft>
                <a:spcPts val="0"/>
              </a:spcAft>
            </a:pPr>
            <a:r>
              <a:rPr lang="en-US" altLang="en-US" dirty="0"/>
              <a:t>Factors in choosing RAID level</a:t>
            </a:r>
            <a:endParaRPr lang="en-US" altLang="en-US" dirty="0"/>
          </a:p>
          <a:p>
            <a:pPr lvl="1">
              <a:lnSpc>
                <a:spcPct val="90000"/>
              </a:lnSpc>
              <a:spcAft>
                <a:spcPts val="0"/>
              </a:spcAft>
            </a:pPr>
            <a:r>
              <a:rPr lang="en-US" altLang="en-US" dirty="0">
                <a:solidFill>
                  <a:srgbClr val="002060"/>
                </a:solidFill>
              </a:rPr>
              <a:t>Monetary cost</a:t>
            </a:r>
            <a:endParaRPr lang="en-US" altLang="en-US" dirty="0">
              <a:solidFill>
                <a:srgbClr val="002060"/>
              </a:solidFill>
            </a:endParaRPr>
          </a:p>
          <a:p>
            <a:pPr lvl="1">
              <a:lnSpc>
                <a:spcPct val="90000"/>
              </a:lnSpc>
              <a:spcAft>
                <a:spcPts val="0"/>
              </a:spcAft>
            </a:pPr>
            <a:r>
              <a:rPr lang="en-US" altLang="en-US" dirty="0">
                <a:solidFill>
                  <a:srgbClr val="002060"/>
                </a:solidFill>
              </a:rPr>
              <a:t>Performance</a:t>
            </a:r>
            <a:r>
              <a:rPr lang="en-US" altLang="en-US" dirty="0"/>
              <a:t>: Number of I/O operations per second, and bandwidth during normal operation</a:t>
            </a:r>
            <a:endParaRPr lang="en-US" altLang="en-US" dirty="0"/>
          </a:p>
          <a:p>
            <a:pPr lvl="1">
              <a:lnSpc>
                <a:spcPct val="90000"/>
              </a:lnSpc>
              <a:spcAft>
                <a:spcPts val="0"/>
              </a:spcAft>
            </a:pPr>
            <a:r>
              <a:rPr lang="en-US" altLang="en-US" dirty="0">
                <a:solidFill>
                  <a:srgbClr val="002060"/>
                </a:solidFill>
              </a:rPr>
              <a:t>Performance during failure</a:t>
            </a:r>
            <a:endParaRPr lang="en-US" altLang="en-US" dirty="0">
              <a:solidFill>
                <a:srgbClr val="002060"/>
              </a:solidFill>
            </a:endParaRPr>
          </a:p>
          <a:p>
            <a:pPr lvl="1">
              <a:lnSpc>
                <a:spcPct val="90000"/>
              </a:lnSpc>
              <a:spcAft>
                <a:spcPts val="0"/>
              </a:spcAft>
            </a:pPr>
            <a:r>
              <a:rPr lang="en-US" altLang="en-US" dirty="0">
                <a:solidFill>
                  <a:srgbClr val="002060"/>
                </a:solidFill>
              </a:rPr>
              <a:t>Performance during rebuild </a:t>
            </a:r>
            <a:r>
              <a:rPr lang="en-US" altLang="en-US" dirty="0"/>
              <a:t>of failed disk</a:t>
            </a:r>
            <a:endParaRPr lang="en-US" altLang="en-US" dirty="0"/>
          </a:p>
          <a:p>
            <a:pPr lvl="2">
              <a:lnSpc>
                <a:spcPct val="90000"/>
              </a:lnSpc>
              <a:spcAft>
                <a:spcPts val="0"/>
              </a:spcAft>
            </a:pPr>
            <a:r>
              <a:rPr lang="en-US" altLang="en-US" dirty="0"/>
              <a:t>Including time taken to rebuild failed disk</a:t>
            </a:r>
            <a:endParaRPr lang="en-US" altLang="en-US" dirty="0"/>
          </a:p>
          <a:p>
            <a:pPr>
              <a:lnSpc>
                <a:spcPct val="90000"/>
              </a:lnSpc>
              <a:spcAft>
                <a:spcPts val="0"/>
              </a:spcAft>
            </a:pPr>
            <a:r>
              <a:rPr lang="en-US" altLang="en-US" dirty="0"/>
              <a:t>RAID 0 is used only when data safety is not important </a:t>
            </a:r>
            <a:endParaRPr lang="en-US" altLang="en-US" dirty="0"/>
          </a:p>
          <a:p>
            <a:pPr lvl="1">
              <a:lnSpc>
                <a:spcPct val="90000"/>
              </a:lnSpc>
              <a:spcAft>
                <a:spcPts val="0"/>
              </a:spcAft>
            </a:pPr>
            <a:r>
              <a:rPr lang="en-US" altLang="en-US" dirty="0"/>
              <a:t>E.g., data can be recovered quickly from other sources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Choice of RAID Level (Cont.)</a:t>
            </a:r>
            <a:endParaRPr lang="en-US" altLang="en-US" dirty="0">
              <a:effectLst>
                <a:outerShdw blurRad="38100" dist="38100" dir="2700000" algn="tl">
                  <a:srgbClr val="C0C0C0"/>
                </a:outerShdw>
              </a:effectLst>
            </a:endParaRPr>
          </a:p>
        </p:txBody>
      </p:sp>
      <p:sp>
        <p:nvSpPr>
          <p:cNvPr id="66563" name="Rectangle 3"/>
          <p:cNvSpPr>
            <a:spLocks noGrp="1" noChangeArrowheads="1"/>
          </p:cNvSpPr>
          <p:nvPr>
            <p:ph type="body" idx="1"/>
          </p:nvPr>
        </p:nvSpPr>
        <p:spPr>
          <a:xfrm>
            <a:off x="768350" y="1135957"/>
            <a:ext cx="7670975" cy="3764290"/>
          </a:xfrm>
        </p:spPr>
        <p:txBody>
          <a:bodyPr/>
          <a:lstStyle/>
          <a:p>
            <a:pPr>
              <a:spcAft>
                <a:spcPts val="0"/>
              </a:spcAft>
            </a:pPr>
            <a:r>
              <a:rPr lang="en-US" altLang="en-US" dirty="0"/>
              <a:t>Level 1 provides much better write performance than level 5</a:t>
            </a:r>
            <a:endParaRPr lang="en-US" altLang="en-US" dirty="0"/>
          </a:p>
          <a:p>
            <a:pPr lvl="1">
              <a:spcAft>
                <a:spcPts val="0"/>
              </a:spcAft>
            </a:pPr>
            <a:r>
              <a:rPr lang="en-US" altLang="en-US" dirty="0"/>
              <a:t>Level 5 requires at least 2 block reads and 2 block writes to write a single block, whereas Level 1 only requires 2 block writes</a:t>
            </a:r>
            <a:endParaRPr lang="en-US" altLang="en-US" dirty="0"/>
          </a:p>
          <a:p>
            <a:pPr>
              <a:spcAft>
                <a:spcPts val="0"/>
              </a:spcAft>
            </a:pPr>
            <a:r>
              <a:rPr lang="en-US" altLang="en-US" dirty="0"/>
              <a:t>Level 1 had higher storage cost than level 5</a:t>
            </a:r>
            <a:endParaRPr lang="en-US" altLang="en-US" dirty="0"/>
          </a:p>
          <a:p>
            <a:pPr>
              <a:spcAft>
                <a:spcPts val="0"/>
              </a:spcAft>
            </a:pPr>
            <a:r>
              <a:rPr lang="en-US" altLang="en-US" dirty="0"/>
              <a:t>Level 5 is preferred for applications where writes are sequential and large (many blocks), and need large amounts of data storage</a:t>
            </a:r>
            <a:endParaRPr lang="en-US" altLang="en-US" dirty="0"/>
          </a:p>
          <a:p>
            <a:pPr>
              <a:spcAft>
                <a:spcPts val="0"/>
              </a:spcAft>
            </a:pPr>
            <a:r>
              <a:rPr lang="en-US" altLang="en-US" dirty="0"/>
              <a:t>RAID 1 is preferred for applications with many random/small updates</a:t>
            </a:r>
            <a:endParaRPr lang="en-US" altLang="en-US" dirty="0"/>
          </a:p>
          <a:p>
            <a:pPr>
              <a:spcAft>
                <a:spcPts val="0"/>
              </a:spcAft>
            </a:pPr>
            <a:r>
              <a:rPr lang="en-US" altLang="en-US" dirty="0"/>
              <a:t>Level 6 gives better data protection than RAID 5 since it can tolerate two disk (or disk block) failures</a:t>
            </a:r>
            <a:endParaRPr lang="en-US" altLang="en-US" dirty="0"/>
          </a:p>
          <a:p>
            <a:pPr lvl="1">
              <a:spcAft>
                <a:spcPts val="0"/>
              </a:spcAft>
            </a:pPr>
            <a:r>
              <a:rPr lang="en-US" altLang="en-US" dirty="0"/>
              <a:t>Increasing in importance since latent block failures on one disk, coupled with a failure of another disk can result in data loss with RAID 1 and RAID 5.</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Hardware Issues</a:t>
            </a:r>
            <a:endParaRPr lang="en-US" altLang="en-US">
              <a:effectLst>
                <a:outerShdw blurRad="38100" dist="38100" dir="2700000" algn="tl">
                  <a:srgbClr val="C0C0C0"/>
                </a:outerShdw>
              </a:effectLst>
            </a:endParaRPr>
          </a:p>
        </p:txBody>
      </p:sp>
      <p:sp>
        <p:nvSpPr>
          <p:cNvPr id="68611" name="Rectangle 3"/>
          <p:cNvSpPr>
            <a:spLocks noGrp="1" noChangeArrowheads="1"/>
          </p:cNvSpPr>
          <p:nvPr>
            <p:ph type="body" idx="1"/>
          </p:nvPr>
        </p:nvSpPr>
        <p:spPr>
          <a:xfrm>
            <a:off x="768350" y="1161123"/>
            <a:ext cx="7566758" cy="4864539"/>
          </a:xfrm>
        </p:spPr>
        <p:txBody>
          <a:bodyPr/>
          <a:lstStyle/>
          <a:p>
            <a:pPr>
              <a:spcAft>
                <a:spcPts val="0"/>
              </a:spcAft>
            </a:pPr>
            <a:r>
              <a:rPr lang="en-US" altLang="en-US" b="1" dirty="0">
                <a:solidFill>
                  <a:srgbClr val="002060"/>
                </a:solidFill>
              </a:rPr>
              <a:t>Software RAID</a:t>
            </a:r>
            <a:r>
              <a:rPr lang="en-US" altLang="en-US" dirty="0"/>
              <a:t>:  RAID implementations done entirely in software, with no special hardware support</a:t>
            </a:r>
            <a:endParaRPr lang="en-US" altLang="en-US" dirty="0"/>
          </a:p>
          <a:p>
            <a:pPr>
              <a:spcAft>
                <a:spcPts val="0"/>
              </a:spcAft>
            </a:pPr>
            <a:r>
              <a:rPr lang="en-US" altLang="en-US" b="1" dirty="0">
                <a:solidFill>
                  <a:srgbClr val="002060"/>
                </a:solidFill>
              </a:rPr>
              <a:t>Hardware RAID</a:t>
            </a:r>
            <a:r>
              <a:rPr lang="en-US" altLang="en-US" dirty="0"/>
              <a:t>:  RAID implementations with special hardware</a:t>
            </a:r>
            <a:endParaRPr lang="en-US" altLang="en-US" dirty="0"/>
          </a:p>
          <a:p>
            <a:pPr lvl="1">
              <a:spcAft>
                <a:spcPts val="0"/>
              </a:spcAft>
            </a:pPr>
            <a:r>
              <a:rPr lang="en-US" altLang="en-US" dirty="0"/>
              <a:t>Use non-volatile RAM to record writes that are being executed</a:t>
            </a:r>
            <a:endParaRPr lang="en-US" altLang="en-US" dirty="0"/>
          </a:p>
          <a:p>
            <a:pPr lvl="1">
              <a:spcAft>
                <a:spcPts val="0"/>
              </a:spcAft>
            </a:pPr>
            <a:r>
              <a:rPr lang="en-US" altLang="en-US" dirty="0"/>
              <a:t>Beware:  power failure during write can result in corrupted disk</a:t>
            </a:r>
            <a:endParaRPr lang="en-US" altLang="en-US" dirty="0"/>
          </a:p>
          <a:p>
            <a:pPr lvl="2">
              <a:spcAft>
                <a:spcPts val="0"/>
              </a:spcAft>
            </a:pPr>
            <a:r>
              <a:rPr lang="en-US" altLang="en-US" dirty="0"/>
              <a:t>E.g., failure after writing one block but before writing the second in a mirrored system</a:t>
            </a:r>
            <a:endParaRPr lang="en-US" altLang="en-US" dirty="0"/>
          </a:p>
          <a:p>
            <a:pPr lvl="2">
              <a:spcAft>
                <a:spcPts val="0"/>
              </a:spcAft>
            </a:pPr>
            <a:r>
              <a:rPr lang="en-US" altLang="en-US" dirty="0"/>
              <a:t>Such corrupted data must be detected when power is restored</a:t>
            </a:r>
            <a:endParaRPr lang="en-US" altLang="en-US" dirty="0"/>
          </a:p>
          <a:p>
            <a:pPr lvl="3">
              <a:spcAft>
                <a:spcPts val="0"/>
              </a:spcAft>
            </a:pPr>
            <a:r>
              <a:rPr lang="en-US" altLang="en-US" dirty="0"/>
              <a:t>Recovery from corruption is similar to recovery from failed disk</a:t>
            </a:r>
            <a:endParaRPr lang="en-US" altLang="en-US" dirty="0"/>
          </a:p>
          <a:p>
            <a:pPr lvl="3">
              <a:spcAft>
                <a:spcPts val="0"/>
              </a:spcAft>
            </a:pPr>
            <a:r>
              <a:rPr lang="en-US" altLang="en-US" dirty="0"/>
              <a:t>NV-RAM helps to efficiently detected potentially corrupted blocks</a:t>
            </a:r>
            <a:endParaRPr lang="en-US" altLang="en-US" dirty="0"/>
          </a:p>
          <a:p>
            <a:pPr lvl="4">
              <a:spcAft>
                <a:spcPts val="0"/>
              </a:spcAft>
            </a:pPr>
            <a:r>
              <a:rPr lang="en-US" altLang="en-US" dirty="0"/>
              <a:t>Otherwise all blocks of disk must be read and compared with mirror/parity block</a:t>
            </a:r>
            <a:endParaRPr lang="en-US" altLang="en-US" dirty="0"/>
          </a:p>
          <a:p>
            <a:pPr lvl="3"/>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Rectangle 1026"/>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Hardware Issues (Cont.)</a:t>
            </a:r>
            <a:endParaRPr lang="en-US" altLang="en-US">
              <a:effectLst>
                <a:outerShdw blurRad="38100" dist="38100" dir="2700000" algn="tl">
                  <a:srgbClr val="C0C0C0"/>
                </a:outerShdw>
              </a:effectLst>
            </a:endParaRPr>
          </a:p>
        </p:txBody>
      </p:sp>
      <p:sp>
        <p:nvSpPr>
          <p:cNvPr id="70659" name="Rectangle 1027"/>
          <p:cNvSpPr>
            <a:spLocks noGrp="1" noChangeArrowheads="1"/>
          </p:cNvSpPr>
          <p:nvPr>
            <p:ph type="body" idx="1"/>
          </p:nvPr>
        </p:nvSpPr>
        <p:spPr>
          <a:xfrm>
            <a:off x="768350" y="1073790"/>
            <a:ext cx="7721309" cy="5104271"/>
          </a:xfrm>
        </p:spPr>
        <p:txBody>
          <a:bodyPr/>
          <a:lstStyle/>
          <a:p>
            <a:r>
              <a:rPr lang="en-US" altLang="en-US" b="1" dirty="0">
                <a:solidFill>
                  <a:srgbClr val="002060"/>
                </a:solidFill>
              </a:rPr>
              <a:t>Latent failures</a:t>
            </a:r>
            <a:r>
              <a:rPr lang="en-US" altLang="en-US" dirty="0">
                <a:solidFill>
                  <a:srgbClr val="000099"/>
                </a:solidFill>
              </a:rPr>
              <a:t>: </a:t>
            </a:r>
            <a:r>
              <a:rPr lang="en-US" altLang="en-US" dirty="0"/>
              <a:t>data successfully written earlier gets damaged</a:t>
            </a:r>
            <a:endParaRPr lang="en-US" altLang="en-US" dirty="0"/>
          </a:p>
          <a:p>
            <a:pPr lvl="1"/>
            <a:r>
              <a:rPr lang="en-US" altLang="en-US" dirty="0"/>
              <a:t>can result in data loss even if only one disk fails</a:t>
            </a:r>
            <a:endParaRPr lang="en-US" altLang="en-US" dirty="0"/>
          </a:p>
          <a:p>
            <a:r>
              <a:rPr lang="en-US" altLang="en-US" b="1" dirty="0">
                <a:solidFill>
                  <a:srgbClr val="002060"/>
                </a:solidFill>
              </a:rPr>
              <a:t>Data scrubbing</a:t>
            </a:r>
            <a:r>
              <a:rPr lang="en-US" altLang="en-US" dirty="0">
                <a:solidFill>
                  <a:srgbClr val="000099"/>
                </a:solidFill>
              </a:rPr>
              <a:t>:</a:t>
            </a:r>
            <a:r>
              <a:rPr lang="en-US" altLang="en-US" b="1" dirty="0">
                <a:solidFill>
                  <a:srgbClr val="000099"/>
                </a:solidFill>
              </a:rPr>
              <a:t> </a:t>
            </a:r>
            <a:endParaRPr lang="en-US" altLang="en-US" b="1" dirty="0">
              <a:solidFill>
                <a:srgbClr val="000099"/>
              </a:solidFill>
            </a:endParaRPr>
          </a:p>
          <a:p>
            <a:pPr lvl="1"/>
            <a:r>
              <a:rPr lang="en-US" altLang="en-US" dirty="0"/>
              <a:t>continually scan for latent failures, and recover from copy/parity</a:t>
            </a:r>
            <a:endParaRPr lang="en-US" altLang="en-US" dirty="0"/>
          </a:p>
          <a:p>
            <a:r>
              <a:rPr lang="en-US" altLang="en-US" b="1" dirty="0">
                <a:solidFill>
                  <a:srgbClr val="002060"/>
                </a:solidFill>
              </a:rPr>
              <a:t>Hot swapping</a:t>
            </a:r>
            <a:r>
              <a:rPr lang="en-US" altLang="en-US" dirty="0"/>
              <a:t>: replacement of disk while system is running, without power down</a:t>
            </a:r>
            <a:endParaRPr lang="en-US" altLang="en-US" dirty="0"/>
          </a:p>
          <a:p>
            <a:pPr lvl="1"/>
            <a:r>
              <a:rPr lang="en-US" altLang="en-US" dirty="0"/>
              <a:t>Supported by some hardware RAID systems, </a:t>
            </a:r>
            <a:endParaRPr lang="en-US" altLang="en-US" dirty="0"/>
          </a:p>
          <a:p>
            <a:pPr lvl="1"/>
            <a:r>
              <a:rPr lang="en-US" altLang="en-US" dirty="0"/>
              <a:t>reduces time to recovery, and improves availability greatly</a:t>
            </a:r>
            <a:endParaRPr lang="en-US" altLang="en-US" dirty="0"/>
          </a:p>
          <a:p>
            <a:r>
              <a:rPr lang="en-US" altLang="en-US" dirty="0"/>
              <a:t>Many systems maintain </a:t>
            </a:r>
            <a:r>
              <a:rPr lang="en-US" altLang="en-US" dirty="0">
                <a:solidFill>
                  <a:srgbClr val="002060"/>
                </a:solidFill>
              </a:rPr>
              <a:t>spare disks </a:t>
            </a:r>
            <a:r>
              <a:rPr lang="en-US" altLang="en-US" dirty="0"/>
              <a:t>which are kept online, and used as replacements for failed disks immediately on detection of failure</a:t>
            </a:r>
            <a:endParaRPr lang="en-US" altLang="en-US" dirty="0"/>
          </a:p>
          <a:p>
            <a:pPr lvl="1"/>
            <a:r>
              <a:rPr lang="en-US" altLang="en-US" dirty="0"/>
              <a:t>Reduces time to recovery greatly</a:t>
            </a:r>
            <a:endParaRPr lang="en-US" altLang="en-US" dirty="0"/>
          </a:p>
          <a:p>
            <a:r>
              <a:rPr lang="en-US" altLang="en-US" dirty="0"/>
              <a:t>Many hardware RAID systems ensure that a single point of failure will not stop the functioning of the system by using </a:t>
            </a:r>
            <a:endParaRPr lang="en-US" altLang="en-US" dirty="0"/>
          </a:p>
          <a:p>
            <a:pPr lvl="1"/>
            <a:r>
              <a:rPr lang="en-US" altLang="en-US" dirty="0"/>
              <a:t>Redundant power supplies with battery backup</a:t>
            </a:r>
            <a:endParaRPr lang="en-US" altLang="en-US" dirty="0"/>
          </a:p>
          <a:p>
            <a:pPr lvl="1"/>
            <a:r>
              <a:rPr lang="en-US" altLang="en-US" dirty="0"/>
              <a:t>Multiple controllers and multiple interconnections to guard against controller/interconnection failures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Optimization of Disk-Block Access</a:t>
            </a:r>
            <a:endParaRPr lang="en-US" altLang="en-US" dirty="0">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768350" y="1122363"/>
            <a:ext cx="7707435" cy="1940306"/>
          </a:xfrm>
        </p:spPr>
        <p:txBody>
          <a:bodyPr/>
          <a:lstStyle/>
          <a:p>
            <a:pPr>
              <a:spcAft>
                <a:spcPts val="0"/>
              </a:spcAft>
            </a:pPr>
            <a:r>
              <a:rPr lang="en-US" altLang="en-US" sz="2000" b="1" dirty="0">
                <a:solidFill>
                  <a:srgbClr val="002060"/>
                </a:solidFill>
              </a:rPr>
              <a:t>Buffering: </a:t>
            </a:r>
            <a:r>
              <a:rPr lang="en-US" altLang="en-US" sz="2000" dirty="0"/>
              <a:t>in-memory buffer to cache disk blocks</a:t>
            </a:r>
            <a:endParaRPr lang="en-US" altLang="en-US" sz="2000" dirty="0"/>
          </a:p>
          <a:p>
            <a:pPr>
              <a:spcAft>
                <a:spcPts val="0"/>
              </a:spcAft>
            </a:pPr>
            <a:r>
              <a:rPr lang="en-US" altLang="en-US" sz="2000" b="1" dirty="0">
                <a:solidFill>
                  <a:srgbClr val="002060"/>
                </a:solidFill>
              </a:rPr>
              <a:t>Read-ahead: </a:t>
            </a:r>
            <a:r>
              <a:rPr lang="en-US" altLang="en-US" sz="2000" dirty="0"/>
              <a:t>Read extra blocks from a track in anticipation that they will be requested soon</a:t>
            </a:r>
            <a:endParaRPr lang="en-US" altLang="en-US" sz="2000" b="1" dirty="0"/>
          </a:p>
          <a:p>
            <a:pPr>
              <a:spcAft>
                <a:spcPts val="0"/>
              </a:spcAft>
            </a:pPr>
            <a:r>
              <a:rPr lang="en-US" altLang="en-US" sz="2000" b="1" dirty="0">
                <a:solidFill>
                  <a:srgbClr val="002060"/>
                </a:solidFill>
              </a:rPr>
              <a:t>Disk-arm-scheduling</a:t>
            </a:r>
            <a:r>
              <a:rPr lang="en-US" altLang="en-US" sz="2000" dirty="0"/>
              <a:t> algorithms re-order block requests so that disk arm movement is minimized </a:t>
            </a:r>
            <a:endParaRPr lang="en-US" altLang="en-US" sz="2000" dirty="0"/>
          </a:p>
          <a:p>
            <a:pPr lvl="1">
              <a:spcAft>
                <a:spcPts val="0"/>
              </a:spcAft>
            </a:pPr>
            <a:r>
              <a:rPr lang="en-US" altLang="en-US" sz="2000" b="1" dirty="0">
                <a:solidFill>
                  <a:srgbClr val="002060"/>
                </a:solidFill>
              </a:rPr>
              <a:t>elevator algorithm</a:t>
            </a:r>
            <a:br>
              <a:rPr lang="en-US" altLang="en-US" b="1" dirty="0">
                <a:solidFill>
                  <a:srgbClr val="002060"/>
                </a:solidFill>
              </a:rPr>
            </a:br>
            <a:br>
              <a:rPr lang="en-US" altLang="en-US" b="1" dirty="0">
                <a:solidFill>
                  <a:srgbClr val="002060"/>
                </a:solidFill>
              </a:rPr>
            </a:br>
            <a:br>
              <a:rPr lang="en-US" altLang="en-US" b="1" dirty="0">
                <a:solidFill>
                  <a:srgbClr val="002060"/>
                </a:solidFill>
              </a:rPr>
            </a:br>
            <a:br>
              <a:rPr lang="en-US" altLang="en-US" b="1" dirty="0">
                <a:solidFill>
                  <a:srgbClr val="002060"/>
                </a:solidFill>
              </a:rPr>
            </a:br>
            <a:br>
              <a:rPr lang="en-US" altLang="en-US" b="1" dirty="0">
                <a:solidFill>
                  <a:srgbClr val="002060"/>
                </a:solidFill>
              </a:rPr>
            </a:br>
            <a:br>
              <a:rPr lang="en-US" altLang="en-US" b="1" dirty="0">
                <a:solidFill>
                  <a:srgbClr val="002060"/>
                </a:solidFill>
              </a:rPr>
            </a:br>
            <a:endParaRPr lang="en-US" altLang="en-US" b="1" dirty="0">
              <a:solidFill>
                <a:srgbClr val="002060"/>
              </a:solidFill>
            </a:endParaRPr>
          </a:p>
          <a:p>
            <a:endParaRPr lang="en-US" altLang="en-US" b="1" dirty="0">
              <a:solidFill>
                <a:srgbClr val="002060"/>
              </a:solidFill>
            </a:endParaRPr>
          </a:p>
        </p:txBody>
      </p:sp>
      <p:pic>
        <p:nvPicPr>
          <p:cNvPr id="2" name="Picture 1"/>
          <p:cNvPicPr>
            <a:picLocks noChangeAspect="1"/>
          </p:cNvPicPr>
          <p:nvPr/>
        </p:nvPicPr>
        <p:blipFill>
          <a:blip r:embed="rId1"/>
          <a:stretch>
            <a:fillRect/>
          </a:stretch>
        </p:blipFill>
        <p:spPr>
          <a:xfrm>
            <a:off x="1686071" y="3910294"/>
            <a:ext cx="5375250" cy="1136168"/>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endParaRPr lang="en-US" altLang="en-US" sz="2800">
              <a:effectLst>
                <a:outerShdw blurRad="38100" dist="38100" dir="2700000" algn="tl">
                  <a:srgbClr val="C0C0C0"/>
                </a:outerShdw>
              </a:effectLst>
            </a:endParaRPr>
          </a:p>
        </p:txBody>
      </p:sp>
      <p:sp>
        <p:nvSpPr>
          <p:cNvPr id="40963" name="Rectangle 3"/>
          <p:cNvSpPr>
            <a:spLocks noGrp="1" noChangeArrowheads="1"/>
          </p:cNvSpPr>
          <p:nvPr>
            <p:ph idx="1"/>
          </p:nvPr>
        </p:nvSpPr>
        <p:spPr>
          <a:xfrm>
            <a:off x="768350" y="1088957"/>
            <a:ext cx="7696142" cy="3682335"/>
          </a:xfrm>
        </p:spPr>
        <p:txBody>
          <a:bodyPr/>
          <a:lstStyle/>
          <a:p>
            <a:pPr>
              <a:spcAft>
                <a:spcPts val="0"/>
              </a:spcAft>
            </a:pPr>
            <a:r>
              <a:rPr lang="en-US" altLang="en-US" b="1" dirty="0">
                <a:solidFill>
                  <a:srgbClr val="002060"/>
                </a:solidFill>
              </a:rPr>
              <a:t>File organization</a:t>
            </a:r>
            <a:endParaRPr lang="en-US" altLang="en-US" b="1" dirty="0">
              <a:solidFill>
                <a:srgbClr val="002060"/>
              </a:solidFill>
            </a:endParaRPr>
          </a:p>
          <a:p>
            <a:pPr lvl="1">
              <a:spcAft>
                <a:spcPts val="0"/>
              </a:spcAft>
            </a:pPr>
            <a:r>
              <a:rPr lang="en-US" altLang="en-US" b="1" dirty="0"/>
              <a:t> </a:t>
            </a:r>
            <a:r>
              <a:rPr lang="en-US" altLang="en-US" dirty="0"/>
              <a:t>Allocate blocks of a file in as contiguous a manner as possible</a:t>
            </a:r>
            <a:endParaRPr lang="en-US" altLang="en-US" dirty="0"/>
          </a:p>
          <a:p>
            <a:pPr lvl="1">
              <a:spcAft>
                <a:spcPts val="0"/>
              </a:spcAft>
            </a:pPr>
            <a:r>
              <a:rPr lang="en-US" altLang="en-US" dirty="0"/>
              <a:t>Allocation in units of </a:t>
            </a:r>
            <a:r>
              <a:rPr lang="en-US" altLang="en-US" b="1" dirty="0">
                <a:solidFill>
                  <a:schemeClr val="bg1">
                    <a:lumMod val="10000"/>
                  </a:schemeClr>
                </a:solidFill>
              </a:rPr>
              <a:t>extents</a:t>
            </a:r>
            <a:endParaRPr lang="en-US" altLang="en-US" b="1" dirty="0">
              <a:solidFill>
                <a:schemeClr val="bg1">
                  <a:lumMod val="10000"/>
                </a:schemeClr>
              </a:solidFill>
            </a:endParaRPr>
          </a:p>
          <a:p>
            <a:pPr lvl="1">
              <a:spcAft>
                <a:spcPts val="0"/>
              </a:spcAft>
            </a:pPr>
            <a:r>
              <a:rPr lang="en-US" altLang="en-US" dirty="0"/>
              <a:t>Files may get </a:t>
            </a:r>
            <a:r>
              <a:rPr lang="en-US" altLang="en-US" b="1" dirty="0">
                <a:solidFill>
                  <a:srgbClr val="002060"/>
                </a:solidFill>
              </a:rPr>
              <a:t>fragmented</a:t>
            </a:r>
            <a:endParaRPr lang="en-US" altLang="en-US" dirty="0"/>
          </a:p>
          <a:p>
            <a:pPr lvl="2">
              <a:spcAft>
                <a:spcPts val="0"/>
              </a:spcAft>
            </a:pPr>
            <a:r>
              <a:rPr lang="en-US" altLang="en-US" dirty="0"/>
              <a:t>E.g., if free blocks on disk are scattered, and newly created file has its blocks scattered over the disk</a:t>
            </a:r>
            <a:endParaRPr lang="en-US" altLang="en-US" dirty="0"/>
          </a:p>
          <a:p>
            <a:pPr lvl="2">
              <a:spcAft>
                <a:spcPts val="0"/>
              </a:spcAft>
            </a:pPr>
            <a:r>
              <a:rPr lang="en-US" altLang="en-US" dirty="0"/>
              <a:t>Sequential access to a fragmented file results in increased disk arm movement</a:t>
            </a:r>
            <a:endParaRPr lang="en-US" altLang="en-US" dirty="0"/>
          </a:p>
          <a:p>
            <a:pPr lvl="2">
              <a:spcAft>
                <a:spcPts val="0"/>
              </a:spcAft>
            </a:pPr>
            <a:r>
              <a:rPr lang="en-US" altLang="en-US" dirty="0"/>
              <a:t>Some systems have utilities to </a:t>
            </a:r>
            <a:r>
              <a:rPr lang="en-US" altLang="en-US" b="1" dirty="0">
                <a:solidFill>
                  <a:srgbClr val="002060"/>
                </a:solidFill>
              </a:rPr>
              <a:t>defragment</a:t>
            </a:r>
            <a:r>
              <a:rPr lang="en-US" altLang="en-US" dirty="0"/>
              <a:t> the file system, in order to speed up file access</a:t>
            </a:r>
            <a:endParaRPr lang="en-US" altLang="en-US" b="1" dirty="0">
              <a:solidFill>
                <a:schemeClr val="bg1">
                  <a:lumMod val="10000"/>
                </a:schemeClr>
              </a:solidFill>
            </a:endParaRPr>
          </a:p>
          <a:p>
            <a:pPr>
              <a:spcAft>
                <a:spcPts val="0"/>
              </a:spcAft>
            </a:pPr>
            <a:r>
              <a:rPr lang="en-US" altLang="en-US" b="1" dirty="0">
                <a:solidFill>
                  <a:srgbClr val="002060"/>
                </a:solidFill>
              </a:rPr>
              <a:t>Non-volatile write buffers </a:t>
            </a:r>
            <a:endParaRPr lang="en-US" altLang="en-US" b="1" dirty="0">
              <a:solidFill>
                <a:srgbClr val="002060"/>
              </a:solidFill>
            </a:endParaRPr>
          </a:p>
          <a:p>
            <a:pPr lvl="2">
              <a:spcAft>
                <a:spcPts val="600"/>
              </a:spcAft>
            </a:pPr>
            <a:endParaRPr lang="en-US" altLang="en-US" dirty="0"/>
          </a:p>
          <a:p>
            <a:endParaRPr lang="en-US"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Storage Hierarchy</a:t>
            </a:r>
            <a:endParaRPr lang="en-US" altLang="en-US" sz="2800" dirty="0">
              <a:effectLst>
                <a:outerShdw blurRad="38100" dist="38100" dir="2700000" algn="tl">
                  <a:srgbClr val="C0C0C0"/>
                </a:outerShdw>
              </a:effectLst>
            </a:endParaRPr>
          </a:p>
        </p:txBody>
      </p:sp>
      <p:pic>
        <p:nvPicPr>
          <p:cNvPr id="4" name="Content Placeholder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11887" y="1321753"/>
            <a:ext cx="5190126" cy="442121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File Organization</a:t>
            </a:r>
            <a:endParaRPr lang="en-US" altLang="en-US" dirty="0">
              <a:effectLst>
                <a:outerShdw blurRad="38100" dist="38100" dir="2700000" algn="tl">
                  <a:srgbClr val="C0C0C0"/>
                </a:outerShdw>
              </a:effectLst>
            </a:endParaRPr>
          </a:p>
        </p:txBody>
      </p:sp>
      <p:sp>
        <p:nvSpPr>
          <p:cNvPr id="77827" name="Rectangle 3"/>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endParaRPr lang="en-US" altLang="en-US" dirty="0"/>
          </a:p>
          <a:p>
            <a:r>
              <a:rPr lang="en-US" altLang="en-US" dirty="0"/>
              <a:t>One approach</a:t>
            </a:r>
            <a:endParaRPr lang="en-US" altLang="en-US" dirty="0"/>
          </a:p>
          <a:p>
            <a:pPr lvl="1"/>
            <a:r>
              <a:rPr lang="en-US" altLang="en-US" dirty="0"/>
              <a:t>Assume record size is fixed</a:t>
            </a:r>
            <a:endParaRPr lang="en-US" altLang="en-US" dirty="0"/>
          </a:p>
          <a:p>
            <a:pPr lvl="1"/>
            <a:r>
              <a:rPr lang="en-US" altLang="en-US" dirty="0"/>
              <a:t>Each file has records of one particular type only</a:t>
            </a:r>
            <a:endParaRPr lang="en-US" altLang="en-US" dirty="0"/>
          </a:p>
          <a:p>
            <a:pPr lvl="1"/>
            <a:r>
              <a:rPr lang="en-US" altLang="en-US" dirty="0"/>
              <a:t>Different files are used for different relations</a:t>
            </a:r>
            <a:endParaRPr lang="en-US" altLang="en-US" dirty="0"/>
          </a:p>
          <a:p>
            <a:pPr marL="457200" lvl="1" indent="0">
              <a:buNone/>
            </a:pPr>
            <a:r>
              <a:rPr lang="en-US" altLang="en-US" dirty="0"/>
              <a:t>This case is easiest to implement; will consider variable length records later</a:t>
            </a:r>
            <a:endParaRPr lang="en-US" altLang="en-US" dirty="0"/>
          </a:p>
          <a:p>
            <a:pPr marL="8255" indent="-8255"/>
            <a:r>
              <a:rPr lang="en-US" altLang="en-US" dirty="0"/>
              <a:t> We assume that records are smaller than a disk block</a:t>
            </a:r>
            <a:endParaRPr lang="en-US" altLang="en-US" dirty="0"/>
          </a:p>
          <a:p>
            <a:pPr marL="465455" lvl="1" indent="-8255">
              <a:buFont typeface="Monotype Sorts" pitchFamily="-65" charset="2"/>
              <a:buNone/>
            </a:pPr>
            <a:r>
              <a:rPr lang="en-US" altLang="en-US" dirty="0"/>
              <a:t>.</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endParaRPr lang="en-US" altLang="en-US">
              <a:effectLst>
                <a:outerShdw blurRad="38100" dist="38100" dir="2700000" algn="tl">
                  <a:srgbClr val="C0C0C0"/>
                </a:outerShdw>
              </a:effectLst>
            </a:endParaRPr>
          </a:p>
        </p:txBody>
      </p:sp>
      <p:sp>
        <p:nvSpPr>
          <p:cNvPr id="79875" name="Rectangle 3"/>
          <p:cNvSpPr>
            <a:spLocks noGrp="1" noChangeArrowheads="1"/>
          </p:cNvSpPr>
          <p:nvPr>
            <p:ph type="body" idx="1"/>
          </p:nvPr>
        </p:nvSpPr>
        <p:spPr>
          <a:xfrm>
            <a:off x="768349" y="1150644"/>
            <a:ext cx="7513883" cy="1913067"/>
          </a:xfrm>
        </p:spPr>
        <p:txBody>
          <a:bodyPr/>
          <a:lstStyle/>
          <a:p>
            <a:r>
              <a:rPr lang="en-US" altLang="en-US" dirty="0"/>
              <a:t>Simple approach:</a:t>
            </a:r>
            <a:endParaRPr lang="en-US" altLang="en-US" dirty="0"/>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endParaRPr lang="en-US" altLang="en-US" dirty="0">
              <a:sym typeface="Symbol" panose="05050102010706020507" pitchFamily="18" charset="2"/>
            </a:endParaRPr>
          </a:p>
          <a:p>
            <a:pPr lvl="1"/>
            <a:r>
              <a:rPr lang="en-US" altLang="en-US" dirty="0">
                <a:sym typeface="Symbol" panose="05050102010706020507" pitchFamily="18" charset="2"/>
              </a:rPr>
              <a:t>Record access is simple but records may cross blocks</a:t>
            </a:r>
            <a:endParaRPr lang="en-US" altLang="en-US" dirty="0">
              <a:sym typeface="Symbol" panose="05050102010706020507" pitchFamily="18" charset="2"/>
            </a:endParaRPr>
          </a:p>
          <a:p>
            <a:pPr lvl="2"/>
            <a:r>
              <a:rPr lang="en-US" altLang="en-US" dirty="0">
                <a:sym typeface="Symbol" panose="05050102010706020507" pitchFamily="18" charset="2"/>
              </a:rPr>
              <a:t>Modification: do not allow records to cross block boundaries</a:t>
            </a:r>
            <a:endParaRPr lang="en-US" altLang="en-US" dirty="0">
              <a:sym typeface="Symbol" panose="05050102010706020507" pitchFamily="18" charset="2"/>
            </a:endParaRPr>
          </a:p>
        </p:txBody>
      </p:sp>
      <p:pic>
        <p:nvPicPr>
          <p:cNvPr id="5" name="Content Placeholder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bwMode="auto">
          <a:xfrm>
            <a:off x="1914973" y="3174181"/>
            <a:ext cx="5173983" cy="33089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endParaRPr lang="en-US" altLang="en-US">
              <a:effectLst>
                <a:outerShdw blurRad="38100" dist="38100" dir="2700000" algn="tl">
                  <a:srgbClr val="C0C0C0"/>
                </a:outerShdw>
              </a:effectLst>
            </a:endParaRPr>
          </a:p>
        </p:txBody>
      </p:sp>
      <p:sp>
        <p:nvSpPr>
          <p:cNvPr id="79875" name="Rectangle 3"/>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endParaRPr lang="en-US" altLang="en-US" i="1" dirty="0"/>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endParaRPr lang="en-US" altLang="en-US" b="1" dirty="0">
              <a:sym typeface="Symbol" panose="05050102010706020507" pitchFamily="18" charset="2"/>
            </a:endParaRP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endParaRPr lang="en-US" altLang="en-US" i="1" dirty="0">
              <a:sym typeface="Symbol" panose="05050102010706020507" pitchFamily="18" charset="2"/>
            </a:endParaRPr>
          </a:p>
          <a:p>
            <a:pPr marL="457200" lvl="1" indent="0">
              <a:buNone/>
            </a:pPr>
            <a:r>
              <a:rPr lang="en-US" altLang="en-US" b="1" dirty="0">
                <a:sym typeface="Symbol" panose="05050102010706020507" pitchFamily="18" charset="2"/>
              </a:rPr>
              <a:t>Record 3 deleted</a:t>
            </a:r>
            <a:endParaRPr lang="en-US" altLang="en-US" b="1" dirty="0">
              <a:sym typeface="Symbol" panose="05050102010706020507" pitchFamily="18" charset="2"/>
            </a:endParaRPr>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085975" y="3145326"/>
            <a:ext cx="4905765" cy="28664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endParaRPr lang="en-US" altLang="en-US">
              <a:effectLst>
                <a:outerShdw blurRad="38100" dist="38100" dir="2700000" algn="tl">
                  <a:srgbClr val="C0C0C0"/>
                </a:outerShdw>
              </a:effectLst>
            </a:endParaRPr>
          </a:p>
        </p:txBody>
      </p:sp>
      <p:sp>
        <p:nvSpPr>
          <p:cNvPr id="79875" name="Rectangle 3"/>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endParaRPr lang="en-US" altLang="en-US" i="1" dirty="0"/>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endParaRPr lang="en-US" altLang="en-US" dirty="0">
              <a:sym typeface="Symbol" panose="05050102010706020507" pitchFamily="18" charset="2"/>
            </a:endParaRP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endParaRPr lang="en-US" altLang="en-US" i="1" dirty="0">
              <a:sym typeface="Symbol" panose="05050102010706020507" pitchFamily="18" charset="2"/>
            </a:endParaRPr>
          </a:p>
          <a:p>
            <a:pPr marL="457200" lvl="1" indent="0">
              <a:buNone/>
            </a:pPr>
            <a:r>
              <a:rPr lang="en-US" altLang="en-US" b="1" dirty="0">
                <a:sym typeface="Symbol" panose="05050102010706020507" pitchFamily="18" charset="2"/>
              </a:rPr>
              <a:t>Record 3 deleted and replaced by record 11</a:t>
            </a:r>
            <a:endParaRPr lang="en-US" altLang="en-US" b="1" dirty="0">
              <a:sym typeface="Symbol" panose="05050102010706020507" pitchFamily="18" charset="2"/>
            </a:endParaRPr>
          </a:p>
          <a:p>
            <a:pPr marL="457200" lvl="1" indent="0">
              <a:buNone/>
            </a:pPr>
            <a:endParaRPr lang="en-US" altLang="en-US" b="1" dirty="0">
              <a:sym typeface="Symbol" panose="05050102010706020507" pitchFamily="18" charset="2"/>
            </a:endParaRPr>
          </a:p>
        </p:txBody>
      </p:sp>
      <p:pic>
        <p:nvPicPr>
          <p:cNvPr id="5" name="Graphic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85938" y="3095365"/>
            <a:ext cx="5152188" cy="29941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endParaRPr lang="en-US" altLang="en-US">
              <a:effectLst>
                <a:outerShdw blurRad="38100" dist="38100" dir="2700000" algn="tl">
                  <a:srgbClr val="C0C0C0"/>
                </a:outerShdw>
              </a:effectLst>
            </a:endParaRPr>
          </a:p>
        </p:txBody>
      </p:sp>
      <p:sp>
        <p:nvSpPr>
          <p:cNvPr id="79875" name="Rectangle 3"/>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endParaRPr lang="en-US" altLang="en-US" i="1" dirty="0"/>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endParaRPr lang="en-US" altLang="en-US" dirty="0">
              <a:sym typeface="Symbol" panose="05050102010706020507" pitchFamily="18" charset="2"/>
            </a:endParaRP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28850" y="2717245"/>
            <a:ext cx="5259366" cy="33051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endParaRPr lang="en-US" altLang="en-US">
              <a:effectLst>
                <a:outerShdw blurRad="38100" dist="38100" dir="2700000" algn="tl">
                  <a:srgbClr val="C0C0C0"/>
                </a:outerShdw>
              </a:effectLst>
            </a:endParaRPr>
          </a:p>
        </p:txBody>
      </p:sp>
      <p:sp>
        <p:nvSpPr>
          <p:cNvPr id="88067" name="Rectangle 3"/>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endParaRPr lang="en-US" altLang="en-US" dirty="0"/>
          </a:p>
          <a:p>
            <a:pPr lvl="1"/>
            <a:r>
              <a:rPr lang="en-US" altLang="en-US" dirty="0"/>
              <a:t>Storage of multiple record types in a file.</a:t>
            </a:r>
            <a:endParaRPr lang="en-US" altLang="en-US" dirty="0"/>
          </a:p>
          <a:p>
            <a:pPr lvl="1"/>
            <a:r>
              <a:rPr lang="en-US" altLang="en-US" dirty="0"/>
              <a:t>Record types that allow variable lengths for one or more fields such as strings (</a:t>
            </a:r>
            <a:r>
              <a:rPr lang="en-US" altLang="en-US" b="1" dirty="0"/>
              <a:t>varchar</a:t>
            </a:r>
            <a:r>
              <a:rPr lang="en-US" altLang="en-US" dirty="0"/>
              <a:t>)</a:t>
            </a:r>
            <a:endParaRPr lang="en-US" altLang="en-US" dirty="0"/>
          </a:p>
          <a:p>
            <a:pPr lvl="1"/>
            <a:r>
              <a:rPr lang="en-US" altLang="en-US" dirty="0"/>
              <a:t>Record types that allow repeating fields (used in some older data models).</a:t>
            </a:r>
            <a:endParaRPr lang="en-US" altLang="en-US" dirty="0"/>
          </a:p>
          <a:p>
            <a:r>
              <a:rPr lang="en-US" altLang="en-US" dirty="0"/>
              <a:t>Attributes are stored in order</a:t>
            </a:r>
            <a:endParaRPr lang="en-US" altLang="en-US" dirty="0"/>
          </a:p>
          <a:p>
            <a:r>
              <a:rPr lang="en-US" altLang="en-US" dirty="0"/>
              <a:t>Variable length attributes represented by fixed size (offset, length), with actual data stored after all fixed length attributes</a:t>
            </a:r>
            <a:endParaRPr lang="en-US" altLang="en-US" dirty="0"/>
          </a:p>
          <a:p>
            <a:r>
              <a:rPr lang="en-US" altLang="en-US" dirty="0"/>
              <a:t>Null values represented by null-value bitmap</a:t>
            </a:r>
            <a:endParaRPr lang="en-US" altLang="en-US" dirty="0"/>
          </a:p>
          <a:p>
            <a:pPr>
              <a:buFont typeface="Monotype Sorts" pitchFamily="-65" charset="2"/>
              <a:buNone/>
            </a:pPr>
            <a:endParaRPr lang="en-US" altLang="en-US" dirty="0"/>
          </a:p>
        </p:txBody>
      </p:sp>
      <p:pic>
        <p:nvPicPr>
          <p:cNvPr id="3" name="Graphic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28758" y="4604431"/>
            <a:ext cx="6486632" cy="11910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endParaRPr lang="en-US" altLang="en-US" sz="2700" dirty="0">
              <a:effectLst>
                <a:outerShdw blurRad="38100" dist="38100" dir="2700000" algn="tl">
                  <a:srgbClr val="C0C0C0"/>
                </a:outerShdw>
              </a:effectLst>
            </a:endParaRPr>
          </a:p>
        </p:txBody>
      </p:sp>
      <p:sp>
        <p:nvSpPr>
          <p:cNvPr id="90115" name="Rectangle 3"/>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endParaRPr lang="en-US" altLang="en-US" dirty="0"/>
          </a:p>
          <a:p>
            <a:pPr lvl="1"/>
            <a:r>
              <a:rPr lang="en-US" altLang="en-US" dirty="0"/>
              <a:t>number of record entries</a:t>
            </a:r>
            <a:endParaRPr lang="en-US" altLang="en-US" dirty="0"/>
          </a:p>
          <a:p>
            <a:pPr lvl="1"/>
            <a:r>
              <a:rPr lang="en-US" altLang="en-US" dirty="0"/>
              <a:t>end of free space in the block</a:t>
            </a:r>
            <a:endParaRPr lang="en-US" altLang="en-US" dirty="0"/>
          </a:p>
          <a:p>
            <a:pPr lvl="1"/>
            <a:r>
              <a:rPr lang="en-US" altLang="en-US" dirty="0"/>
              <a:t>location and size of each record</a:t>
            </a:r>
            <a:endParaRPr lang="en-US" altLang="en-US" dirty="0"/>
          </a:p>
          <a:p>
            <a:r>
              <a:rPr lang="en-US" altLang="en-US" dirty="0"/>
              <a:t>Records can be moved around within a page to keep them contiguous with no empty space between them; entry in the header must be updated.</a:t>
            </a:r>
            <a:endParaRPr lang="en-US" altLang="en-US" dirty="0"/>
          </a:p>
          <a:p>
            <a:r>
              <a:rPr lang="en-US" altLang="en-US" dirty="0"/>
              <a:t>Pointers should not point directly to record — instead they should point to the entry for the record in header.</a:t>
            </a:r>
            <a:endParaRPr lang="en-US" altLang="en-US" dirty="0"/>
          </a:p>
        </p:txBody>
      </p:sp>
      <p:pic>
        <p:nvPicPr>
          <p:cNvPr id="90116"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Storing Large Objects</a:t>
            </a:r>
            <a:endParaRPr lang="en-IN" dirty="0"/>
          </a:p>
        </p:txBody>
      </p:sp>
      <p:sp>
        <p:nvSpPr>
          <p:cNvPr id="3" name="Content Placeholder 2"/>
          <p:cNvSpPr>
            <a:spLocks noGrp="1"/>
          </p:cNvSpPr>
          <p:nvPr>
            <p:ph idx="1"/>
          </p:nvPr>
        </p:nvSpPr>
        <p:spPr/>
        <p:txBody>
          <a:bodyPr/>
          <a:lstStyle/>
          <a:p>
            <a:r>
              <a:rPr lang="en-IN" sz="2000" dirty="0"/>
              <a:t>E.g</a:t>
            </a:r>
            <a:r>
              <a:rPr lang="en-IN" sz="2000" dirty="0" smtClean="0"/>
              <a:t>., </a:t>
            </a:r>
            <a:r>
              <a:rPr lang="en-IN" sz="2000" dirty="0"/>
              <a:t>blob/</a:t>
            </a:r>
            <a:r>
              <a:rPr lang="en-IN" sz="2000" dirty="0" err="1"/>
              <a:t>clob</a:t>
            </a:r>
            <a:r>
              <a:rPr lang="en-IN" sz="2000" dirty="0"/>
              <a:t> types</a:t>
            </a:r>
            <a:endParaRPr lang="en-IN" sz="2000" dirty="0"/>
          </a:p>
          <a:p>
            <a:r>
              <a:rPr lang="en-IN" sz="2000" dirty="0"/>
              <a:t>Records must be smaller than pages</a:t>
            </a:r>
            <a:endParaRPr lang="en-IN" sz="2000" dirty="0"/>
          </a:p>
          <a:p>
            <a:r>
              <a:rPr lang="en-IN" sz="2000" dirty="0"/>
              <a:t>Alternatives:</a:t>
            </a:r>
            <a:endParaRPr lang="en-IN" sz="2000" dirty="0"/>
          </a:p>
          <a:p>
            <a:pPr lvl="1"/>
            <a:r>
              <a:rPr lang="en-IN" sz="2000" dirty="0"/>
              <a:t>Store as files in file systems</a:t>
            </a:r>
            <a:endParaRPr lang="en-IN" sz="2000" dirty="0"/>
          </a:p>
          <a:p>
            <a:pPr lvl="1"/>
            <a:r>
              <a:rPr lang="en-IN" sz="2000" dirty="0"/>
              <a:t>Store as files managed by database</a:t>
            </a:r>
            <a:endParaRPr lang="en-IN" sz="2000" dirty="0"/>
          </a:p>
          <a:p>
            <a:pPr lvl="1"/>
            <a:r>
              <a:rPr lang="en-IN" sz="2000" dirty="0"/>
              <a:t>Break into pieces and store in multiple tuples in separate relation</a:t>
            </a:r>
            <a:endParaRPr lang="en-IN" sz="2000" dirty="0"/>
          </a:p>
          <a:p>
            <a:pPr lvl="2"/>
            <a:r>
              <a:rPr lang="en-IN" sz="2000" dirty="0"/>
              <a:t>PostgreSQL TOAST</a:t>
            </a:r>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endParaRPr lang="en-US" altLang="en-US">
              <a:effectLst>
                <a:outerShdw blurRad="38100" dist="38100" dir="2700000" algn="tl">
                  <a:srgbClr val="C0C0C0"/>
                </a:outerShdw>
              </a:effectLst>
            </a:endParaRPr>
          </a:p>
        </p:txBody>
      </p:sp>
      <p:sp>
        <p:nvSpPr>
          <p:cNvPr id="92163" name="Rectangle 3"/>
          <p:cNvSpPr>
            <a:spLocks noGrp="1" noChangeArrowheads="1"/>
          </p:cNvSpPr>
          <p:nvPr>
            <p:ph type="body" idx="1"/>
          </p:nvPr>
        </p:nvSpPr>
        <p:spPr>
          <a:xfrm>
            <a:off x="768350" y="1193800"/>
            <a:ext cx="7700947" cy="4867635"/>
          </a:xfrm>
        </p:spPr>
        <p:txBody>
          <a:bodyPr/>
          <a:lstStyle/>
          <a:p>
            <a:r>
              <a:rPr lang="en-US" altLang="en-US" sz="2000" b="1" dirty="0">
                <a:solidFill>
                  <a:srgbClr val="002060"/>
                </a:solidFill>
              </a:rPr>
              <a:t>Heap</a:t>
            </a:r>
            <a:r>
              <a:rPr lang="en-US" altLang="en-US" sz="2000" b="1" dirty="0"/>
              <a:t> </a:t>
            </a:r>
            <a:r>
              <a:rPr lang="en-US" altLang="en-US" sz="2000" dirty="0"/>
              <a:t>– record can be placed anywhere in the file where there is space</a:t>
            </a:r>
            <a:endParaRPr lang="en-US" altLang="en-US" sz="2000" dirty="0"/>
          </a:p>
          <a:p>
            <a:r>
              <a:rPr lang="en-US" altLang="en-US" sz="2000" b="1" dirty="0">
                <a:solidFill>
                  <a:srgbClr val="002060"/>
                </a:solidFill>
              </a:rPr>
              <a:t>Sequential</a:t>
            </a:r>
            <a:r>
              <a:rPr lang="en-US" altLang="en-US" sz="2000" b="1" dirty="0">
                <a:solidFill>
                  <a:schemeClr val="tx2"/>
                </a:solidFill>
              </a:rPr>
              <a:t> </a:t>
            </a:r>
            <a:r>
              <a:rPr lang="en-US" altLang="en-US" sz="2000" dirty="0"/>
              <a:t>– store records in sequential order, based on the value of the search key of each record</a:t>
            </a:r>
            <a:endParaRPr lang="en-US" altLang="en-US" sz="2000" dirty="0"/>
          </a:p>
          <a:p>
            <a:r>
              <a:rPr lang="en-US" altLang="en-US" sz="2000" dirty="0"/>
              <a:t>In a  </a:t>
            </a:r>
            <a:r>
              <a:rPr lang="en-US" altLang="en-US" sz="2000" b="1" dirty="0" err="1">
                <a:solidFill>
                  <a:srgbClr val="002060"/>
                </a:solidFill>
              </a:rPr>
              <a:t>multitable</a:t>
            </a:r>
            <a:r>
              <a:rPr lang="en-US" altLang="en-US" sz="2000" b="1" dirty="0">
                <a:solidFill>
                  <a:srgbClr val="002060"/>
                </a:solidFill>
              </a:rPr>
              <a:t> clustering file organization </a:t>
            </a:r>
            <a:r>
              <a:rPr lang="en-US" altLang="en-US" sz="2000" dirty="0">
                <a:solidFill>
                  <a:srgbClr val="002060"/>
                </a:solidFill>
              </a:rPr>
              <a:t> </a:t>
            </a:r>
            <a:r>
              <a:rPr lang="en-US" altLang="en-US" sz="2000" dirty="0"/>
              <a:t>records of several different relations can be stored in the same file</a:t>
            </a:r>
            <a:endParaRPr lang="en-US" altLang="en-US" sz="2000" dirty="0"/>
          </a:p>
          <a:p>
            <a:pPr lvl="1"/>
            <a:r>
              <a:rPr lang="en-US" altLang="en-US" sz="2000" dirty="0"/>
              <a:t>Motivation: store related records on the same block to minimize I/O</a:t>
            </a:r>
            <a:endParaRPr lang="en-US" altLang="en-US" sz="2000" dirty="0"/>
          </a:p>
          <a:p>
            <a:r>
              <a:rPr lang="en-US" altLang="en-US" sz="2000" b="1" dirty="0">
                <a:solidFill>
                  <a:srgbClr val="002060"/>
                </a:solidFill>
              </a:rPr>
              <a:t>B</a:t>
            </a:r>
            <a:r>
              <a:rPr lang="en-US" altLang="en-US" sz="2000" b="1" baseline="30000" dirty="0">
                <a:solidFill>
                  <a:srgbClr val="002060"/>
                </a:solidFill>
              </a:rPr>
              <a:t>+</a:t>
            </a:r>
            <a:r>
              <a:rPr lang="en-US" altLang="en-US" sz="2000" b="1" dirty="0">
                <a:solidFill>
                  <a:srgbClr val="002060"/>
                </a:solidFill>
              </a:rPr>
              <a:t>-tree file organization</a:t>
            </a:r>
            <a:endParaRPr lang="en-US" altLang="en-US" sz="2000" b="1" dirty="0">
              <a:solidFill>
                <a:srgbClr val="002060"/>
              </a:solidFill>
            </a:endParaRPr>
          </a:p>
          <a:p>
            <a:pPr lvl="1"/>
            <a:r>
              <a:rPr lang="en-US" altLang="en-US" sz="2000" dirty="0">
                <a:solidFill>
                  <a:schemeClr val="accent4">
                    <a:lumMod val="95000"/>
                    <a:lumOff val="5000"/>
                  </a:schemeClr>
                </a:solidFill>
              </a:rPr>
              <a:t>Ordered storage even with inserts/deletes</a:t>
            </a:r>
            <a:endParaRPr lang="en-US" altLang="en-US" sz="2000" dirty="0">
              <a:solidFill>
                <a:schemeClr val="accent4">
                  <a:lumMod val="95000"/>
                  <a:lumOff val="5000"/>
                </a:schemeClr>
              </a:solidFill>
            </a:endParaRPr>
          </a:p>
          <a:p>
            <a:r>
              <a:rPr lang="en-US" altLang="en-US" sz="2000" b="1" dirty="0" smtClean="0">
                <a:solidFill>
                  <a:srgbClr val="002060"/>
                </a:solidFill>
              </a:rPr>
              <a:t>Hashing</a:t>
            </a:r>
            <a:r>
              <a:rPr lang="en-US" altLang="en-US" sz="2000" dirty="0" smtClean="0"/>
              <a:t> </a:t>
            </a:r>
            <a:r>
              <a:rPr lang="en-US" altLang="en-US" sz="2000" dirty="0"/>
              <a:t>– a hash function computed on search key; the result specifies in which block of the file the record should be placed</a:t>
            </a:r>
            <a:endParaRPr lang="en-US" altLang="en-US" sz="2000" dirty="0"/>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Heap File Organization</a:t>
            </a:r>
            <a:endParaRPr lang="en-IN" dirty="0"/>
          </a:p>
        </p:txBody>
      </p:sp>
      <p:sp>
        <p:nvSpPr>
          <p:cNvPr id="3" name="Content Placeholder 2"/>
          <p:cNvSpPr>
            <a:spLocks noGrp="1"/>
          </p:cNvSpPr>
          <p:nvPr>
            <p:ph idx="1"/>
          </p:nvPr>
        </p:nvSpPr>
        <p:spPr>
          <a:xfrm>
            <a:off x="814388" y="1093788"/>
            <a:ext cx="7661275" cy="4903787"/>
          </a:xfrm>
        </p:spPr>
        <p:txBody>
          <a:bodyPr/>
          <a:lstStyle/>
          <a:p>
            <a:r>
              <a:rPr lang="en-IN" dirty="0"/>
              <a:t>Records can be placed anywhere in the file where there is free space</a:t>
            </a:r>
            <a:endParaRPr lang="en-IN" dirty="0"/>
          </a:p>
          <a:p>
            <a:r>
              <a:rPr lang="en-IN" dirty="0"/>
              <a:t>Records usually do not move once allocated</a:t>
            </a:r>
            <a:endParaRPr lang="en-IN" dirty="0"/>
          </a:p>
          <a:p>
            <a:r>
              <a:rPr lang="en-IN" dirty="0"/>
              <a:t>Important to be able to efficiently find free space within file</a:t>
            </a:r>
            <a:endParaRPr lang="en-IN" dirty="0"/>
          </a:p>
          <a:p>
            <a:r>
              <a:rPr lang="en-IN" b="1" dirty="0">
                <a:solidFill>
                  <a:srgbClr val="002060"/>
                </a:solidFill>
              </a:rPr>
              <a:t>Free-space map</a:t>
            </a:r>
            <a:endParaRPr lang="en-IN" b="1" dirty="0">
              <a:solidFill>
                <a:srgbClr val="002060"/>
              </a:solidFill>
            </a:endParaRPr>
          </a:p>
          <a:p>
            <a:pPr lvl="1"/>
            <a:r>
              <a:rPr lang="en-IN" dirty="0">
                <a:solidFill>
                  <a:schemeClr val="accent4"/>
                </a:solidFill>
              </a:rPr>
              <a:t>Array with 1 entry per block.  Each entry is a few bits to a byte, and records fraction of block that is free</a:t>
            </a:r>
            <a:endParaRPr lang="en-IN" dirty="0">
              <a:solidFill>
                <a:schemeClr val="accent4"/>
              </a:solidFill>
            </a:endParaRPr>
          </a:p>
          <a:p>
            <a:pPr lvl="1"/>
            <a:r>
              <a:rPr lang="en-IN" dirty="0">
                <a:solidFill>
                  <a:schemeClr val="accent4"/>
                </a:solidFill>
              </a:rPr>
              <a:t>In example below, 3 bits per block, value divided by 8 indicates fraction of block that is free</a:t>
            </a:r>
            <a:br>
              <a:rPr lang="en-IN" dirty="0">
                <a:solidFill>
                  <a:schemeClr val="accent4"/>
                </a:solidFill>
              </a:rPr>
            </a:b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endParaRPr lang="en-IN" dirty="0">
              <a:solidFill>
                <a:schemeClr val="accent4"/>
              </a:solidFill>
            </a:endParaRPr>
          </a:p>
          <a:p>
            <a:pPr lvl="1"/>
            <a:r>
              <a:rPr lang="en-IN" dirty="0">
                <a:solidFill>
                  <a:schemeClr val="accent4"/>
                </a:solidFill>
              </a:rPr>
              <a:t>In example below, each entry stores maximum from 4 entries of first-level free-space map</a:t>
            </a:r>
            <a:endParaRPr lang="en-IN" dirty="0">
              <a:solidFill>
                <a:schemeClr val="accent4"/>
              </a:solidFill>
            </a:endParaRP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endParaRPr lang="en-IN" dirty="0">
              <a:solidFill>
                <a:schemeClr val="accent4"/>
              </a:solidFill>
            </a:endParaRPr>
          </a:p>
        </p:txBody>
      </p:sp>
      <p:pic>
        <p:nvPicPr>
          <p:cNvPr id="4" name="Picture 3"/>
          <p:cNvPicPr>
            <a:picLocks noChangeAspect="1"/>
          </p:cNvPicPr>
          <p:nvPr/>
        </p:nvPicPr>
        <p:blipFill>
          <a:blip r:embed="rId1"/>
          <a:stretch>
            <a:fillRect/>
          </a:stretch>
        </p:blipFill>
        <p:spPr>
          <a:xfrm>
            <a:off x="2446255" y="3758697"/>
            <a:ext cx="4251489" cy="459931"/>
          </a:xfrm>
          <a:prstGeom prst="rect">
            <a:avLst/>
          </a:prstGeom>
        </p:spPr>
      </p:pic>
      <p:pic>
        <p:nvPicPr>
          <p:cNvPr id="5" name="Picture 4"/>
          <p:cNvPicPr>
            <a:picLocks noChangeAspect="1"/>
          </p:cNvPicPr>
          <p:nvPr/>
        </p:nvPicPr>
        <p:blipFill>
          <a:blip r:embed="rId2"/>
          <a:stretch>
            <a:fillRect/>
          </a:stretch>
        </p:blipFill>
        <p:spPr>
          <a:xfrm>
            <a:off x="3771900" y="5146999"/>
            <a:ext cx="1238887" cy="4845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Storage Hierarchy (Cont.)</a:t>
            </a:r>
            <a:endParaRPr lang="en-US" altLang="en-US" dirty="0">
              <a:effectLst>
                <a:outerShdw blurRad="38100" dist="38100" dir="2700000" algn="tl">
                  <a:srgbClr val="C0C0C0"/>
                </a:outerShdw>
              </a:effectLst>
            </a:endParaRPr>
          </a:p>
        </p:txBody>
      </p:sp>
      <p:sp>
        <p:nvSpPr>
          <p:cNvPr id="23555" name="Rectangle 3"/>
          <p:cNvSpPr>
            <a:spLocks noGrp="1" noChangeArrowheads="1"/>
          </p:cNvSpPr>
          <p:nvPr>
            <p:ph idx="1"/>
          </p:nvPr>
        </p:nvSpPr>
        <p:spPr>
          <a:xfrm>
            <a:off x="768350" y="978800"/>
            <a:ext cx="7777771" cy="4810977"/>
          </a:xfrm>
        </p:spPr>
        <p:txBody>
          <a:bodyPr/>
          <a:lstStyle/>
          <a:p>
            <a:pPr>
              <a:spcAft>
                <a:spcPts val="0"/>
              </a:spcAft>
            </a:pPr>
            <a:r>
              <a:rPr lang="en-US" altLang="en-US" sz="2000" b="1" dirty="0">
                <a:solidFill>
                  <a:srgbClr val="002060"/>
                </a:solidFill>
              </a:rPr>
              <a:t>primary storage</a:t>
            </a:r>
            <a:r>
              <a:rPr lang="en-US" altLang="en-US" sz="2000" b="1" dirty="0"/>
              <a:t>: </a:t>
            </a:r>
            <a:r>
              <a:rPr lang="en-US" altLang="en-US" sz="2000" dirty="0"/>
              <a:t>Fastest media but volatile (cache, main memory).</a:t>
            </a:r>
            <a:endParaRPr lang="en-US" altLang="en-US" sz="2000" dirty="0"/>
          </a:p>
          <a:p>
            <a:pPr>
              <a:spcAft>
                <a:spcPts val="0"/>
              </a:spcAft>
            </a:pPr>
            <a:r>
              <a:rPr lang="en-US" altLang="en-US" sz="2000" b="1" dirty="0">
                <a:solidFill>
                  <a:srgbClr val="002060"/>
                </a:solidFill>
              </a:rPr>
              <a:t>secondary storage</a:t>
            </a:r>
            <a:r>
              <a:rPr lang="en-US" altLang="en-US" sz="2000" b="1" dirty="0"/>
              <a:t>:</a:t>
            </a:r>
            <a:r>
              <a:rPr lang="en-US" altLang="en-US" sz="2000" dirty="0"/>
              <a:t> next level in hierarchy, non-volatile, moderately fast access time</a:t>
            </a:r>
            <a:endParaRPr lang="en-US" altLang="en-US" sz="2000" dirty="0"/>
          </a:p>
          <a:p>
            <a:pPr lvl="1">
              <a:spcAft>
                <a:spcPts val="0"/>
              </a:spcAft>
            </a:pPr>
            <a:r>
              <a:rPr lang="en-US" altLang="en-US" sz="2000" dirty="0"/>
              <a:t>A</a:t>
            </a:r>
            <a:r>
              <a:rPr lang="en-US" altLang="en-US" sz="2000" dirty="0" smtClean="0"/>
              <a:t>lso </a:t>
            </a:r>
            <a:r>
              <a:rPr lang="en-US" altLang="en-US" sz="2000" dirty="0"/>
              <a:t>called </a:t>
            </a:r>
            <a:r>
              <a:rPr lang="en-US" altLang="en-US" sz="2000" b="1" dirty="0">
                <a:solidFill>
                  <a:srgbClr val="002060"/>
                </a:solidFill>
              </a:rPr>
              <a:t>on-line storage </a:t>
            </a:r>
            <a:endParaRPr lang="en-US" altLang="en-US" sz="2000" dirty="0">
              <a:solidFill>
                <a:srgbClr val="002060"/>
              </a:solidFill>
            </a:endParaRPr>
          </a:p>
          <a:p>
            <a:pPr lvl="1">
              <a:spcAft>
                <a:spcPts val="0"/>
              </a:spcAft>
            </a:pPr>
            <a:r>
              <a:rPr lang="en-US" altLang="en-US" sz="2000" dirty="0"/>
              <a:t>E.g</a:t>
            </a:r>
            <a:r>
              <a:rPr lang="en-US" altLang="en-US" sz="2000" dirty="0" smtClean="0"/>
              <a:t>., </a:t>
            </a:r>
            <a:r>
              <a:rPr lang="en-US" altLang="en-US" sz="2000" dirty="0"/>
              <a:t>flash memory, magnetic disks</a:t>
            </a:r>
            <a:endParaRPr lang="en-US" altLang="en-US" sz="2000" dirty="0"/>
          </a:p>
          <a:p>
            <a:pPr>
              <a:spcAft>
                <a:spcPts val="0"/>
              </a:spcAft>
            </a:pPr>
            <a:r>
              <a:rPr lang="en-US" altLang="en-US" sz="2000" b="1" dirty="0">
                <a:solidFill>
                  <a:srgbClr val="002060"/>
                </a:solidFill>
              </a:rPr>
              <a:t>tertiary storage</a:t>
            </a:r>
            <a:r>
              <a:rPr lang="en-US" altLang="en-US" sz="2000" b="1" dirty="0"/>
              <a:t>:</a:t>
            </a:r>
            <a:r>
              <a:rPr lang="en-US" altLang="en-US" sz="2000" dirty="0"/>
              <a:t> lowest level in hierarchy, non-volatile, slow access time</a:t>
            </a:r>
            <a:endParaRPr lang="en-US" altLang="en-US" sz="2000" dirty="0"/>
          </a:p>
          <a:p>
            <a:pPr lvl="1">
              <a:spcAft>
                <a:spcPts val="0"/>
              </a:spcAft>
            </a:pPr>
            <a:r>
              <a:rPr lang="en-US" altLang="en-US" sz="2000" dirty="0"/>
              <a:t>also called </a:t>
            </a:r>
            <a:r>
              <a:rPr lang="en-US" altLang="en-US" sz="2000" b="1" dirty="0">
                <a:solidFill>
                  <a:srgbClr val="002060"/>
                </a:solidFill>
              </a:rPr>
              <a:t>off-line storage </a:t>
            </a:r>
            <a:r>
              <a:rPr lang="en-US" altLang="en-US" sz="2000" dirty="0">
                <a:solidFill>
                  <a:schemeClr val="tx1">
                    <a:lumMod val="95000"/>
                    <a:lumOff val="5000"/>
                  </a:schemeClr>
                </a:solidFill>
              </a:rPr>
              <a:t>and used for</a:t>
            </a:r>
            <a:r>
              <a:rPr lang="en-US" altLang="en-US" sz="2000" b="1" dirty="0">
                <a:solidFill>
                  <a:srgbClr val="002060"/>
                </a:solidFill>
              </a:rPr>
              <a:t> archival storage</a:t>
            </a:r>
            <a:r>
              <a:rPr lang="en-US" altLang="en-US" sz="2000" dirty="0">
                <a:solidFill>
                  <a:srgbClr val="002060"/>
                </a:solidFill>
              </a:rPr>
              <a:t> </a:t>
            </a:r>
            <a:endParaRPr lang="en-US" altLang="en-US" sz="2000" dirty="0">
              <a:solidFill>
                <a:srgbClr val="002060"/>
              </a:solidFill>
            </a:endParaRPr>
          </a:p>
          <a:p>
            <a:pPr lvl="1">
              <a:spcAft>
                <a:spcPts val="0"/>
              </a:spcAft>
            </a:pPr>
            <a:r>
              <a:rPr lang="en-US" altLang="en-US" sz="2000" dirty="0"/>
              <a:t>e.g., magnetic tape, optical storage</a:t>
            </a:r>
            <a:endParaRPr lang="en-US" altLang="en-US" sz="2000" dirty="0"/>
          </a:p>
          <a:p>
            <a:pPr lvl="1">
              <a:spcAft>
                <a:spcPts val="0"/>
              </a:spcAft>
            </a:pPr>
            <a:r>
              <a:rPr lang="en-US" altLang="en-US" sz="2000" dirty="0"/>
              <a:t>Magnetic tape</a:t>
            </a:r>
            <a:endParaRPr lang="en-US" altLang="en-US" sz="2000" b="1" dirty="0"/>
          </a:p>
          <a:p>
            <a:pPr lvl="2">
              <a:spcAft>
                <a:spcPts val="0"/>
              </a:spcAft>
            </a:pPr>
            <a:r>
              <a:rPr lang="en-US" altLang="en-US" sz="2000" b="1" dirty="0"/>
              <a:t> </a:t>
            </a:r>
            <a:r>
              <a:rPr lang="en-US" altLang="en-US" sz="2000" dirty="0"/>
              <a:t>Sequential access, 1 to 12 TB capacity</a:t>
            </a:r>
            <a:endParaRPr lang="en-US" altLang="en-US" sz="2000" dirty="0"/>
          </a:p>
          <a:p>
            <a:pPr lvl="2">
              <a:spcAft>
                <a:spcPts val="0"/>
              </a:spcAft>
            </a:pPr>
            <a:r>
              <a:rPr lang="en-US" altLang="en-US" sz="2000" dirty="0"/>
              <a:t>A few drives with many tapes</a:t>
            </a:r>
            <a:endParaRPr lang="en-US" altLang="en-US" sz="2000" dirty="0"/>
          </a:p>
          <a:p>
            <a:pPr lvl="2">
              <a:spcAft>
                <a:spcPts val="0"/>
              </a:spcAft>
            </a:pPr>
            <a:r>
              <a:rPr lang="en-US" altLang="en-US" sz="2000" dirty="0"/>
              <a:t>Juke boxes with petabytes (1000’s of TB) of storage</a:t>
            </a:r>
            <a:endParaRPr lang="en-US"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endParaRPr lang="en-US" altLang="en-US">
              <a:effectLst>
                <a:outerShdw blurRad="38100" dist="38100" dir="2700000" algn="tl">
                  <a:srgbClr val="C0C0C0"/>
                </a:outerShdw>
              </a:effectLst>
            </a:endParaRPr>
          </a:p>
        </p:txBody>
      </p:sp>
      <p:sp>
        <p:nvSpPr>
          <p:cNvPr id="94211" name="Rectangle 3"/>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endParaRPr lang="en-US" altLang="en-US" dirty="0"/>
          </a:p>
          <a:p>
            <a:r>
              <a:rPr lang="en-US" altLang="en-US" dirty="0"/>
              <a:t>The records in the file are ordered by a </a:t>
            </a:r>
            <a:r>
              <a:rPr lang="en-US" altLang="en-US" dirty="0">
                <a:solidFill>
                  <a:srgbClr val="002060"/>
                </a:solidFill>
              </a:rPr>
              <a:t>search-key</a:t>
            </a:r>
            <a:endParaRPr lang="en-US" altLang="en-US" dirty="0">
              <a:solidFill>
                <a:srgbClr val="002060"/>
              </a:solidFill>
            </a:endParaRPr>
          </a:p>
        </p:txBody>
      </p:sp>
      <p:pic>
        <p:nvPicPr>
          <p:cNvPr id="94212"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endParaRPr lang="en-US" altLang="en-US">
              <a:effectLst>
                <a:outerShdw blurRad="38100" dist="38100" dir="2700000" algn="tl">
                  <a:srgbClr val="C0C0C0"/>
                </a:outerShdw>
              </a:effectLst>
            </a:endParaRPr>
          </a:p>
        </p:txBody>
      </p:sp>
      <p:sp>
        <p:nvSpPr>
          <p:cNvPr id="96259" name="Rectangle 3"/>
          <p:cNvSpPr>
            <a:spLocks noGrp="1" noChangeArrowheads="1"/>
          </p:cNvSpPr>
          <p:nvPr>
            <p:ph type="body" idx="1"/>
          </p:nvPr>
        </p:nvSpPr>
        <p:spPr>
          <a:xfrm>
            <a:off x="768350" y="1122363"/>
            <a:ext cx="8445500" cy="3976687"/>
          </a:xfrm>
        </p:spPr>
        <p:txBody>
          <a:bodyPr/>
          <a:lstStyle/>
          <a:p>
            <a:r>
              <a:rPr lang="en-US" altLang="en-US" dirty="0"/>
              <a:t>Deletion – use pointer chains</a:t>
            </a:r>
            <a:endParaRPr lang="en-US" altLang="en-US" dirty="0"/>
          </a:p>
          <a:p>
            <a:r>
              <a:rPr lang="en-US" altLang="en-US" dirty="0"/>
              <a:t>Insertion –locate the position where the record is to be inserted</a:t>
            </a:r>
            <a:endParaRPr lang="en-US" altLang="en-US" dirty="0"/>
          </a:p>
          <a:p>
            <a:pPr lvl="1"/>
            <a:r>
              <a:rPr lang="en-US" altLang="en-US" dirty="0"/>
              <a:t>if there is free space insert there </a:t>
            </a:r>
            <a:endParaRPr lang="en-US" altLang="en-US" dirty="0"/>
          </a:p>
          <a:p>
            <a:pPr lvl="1"/>
            <a:r>
              <a:rPr lang="en-US" altLang="en-US" dirty="0"/>
              <a:t>if no free space, insert the record in an </a:t>
            </a:r>
            <a:r>
              <a:rPr lang="en-US" altLang="en-US" dirty="0">
                <a:solidFill>
                  <a:srgbClr val="002060"/>
                </a:solidFill>
              </a:rPr>
              <a:t>overflow block</a:t>
            </a:r>
            <a:endParaRPr lang="en-US" altLang="en-US" dirty="0">
              <a:solidFill>
                <a:srgbClr val="002060"/>
              </a:solidFill>
            </a:endParaRPr>
          </a:p>
          <a:p>
            <a:pPr lvl="1"/>
            <a:r>
              <a:rPr lang="en-US" altLang="en-US" dirty="0"/>
              <a:t>In either case, pointer chain must be updated</a:t>
            </a:r>
            <a:endParaRPr lang="en-US" altLang="en-US" dirty="0"/>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endParaRPr lang="en-US" altLang="en-US" dirty="0"/>
          </a:p>
        </p:txBody>
      </p:sp>
      <p:pic>
        <p:nvPicPr>
          <p:cNvPr id="96260"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endParaRPr lang="en-US" altLang="en-US" dirty="0">
              <a:effectLst>
                <a:outerShdw blurRad="38100" dist="38100" dir="2700000" algn="tl">
                  <a:srgbClr val="C0C0C0"/>
                </a:outerShdw>
              </a:effectLst>
            </a:endParaRPr>
          </a:p>
        </p:txBody>
      </p:sp>
      <p:sp>
        <p:nvSpPr>
          <p:cNvPr id="98307" name="Rectangle 3"/>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endParaRPr lang="en-US" altLang="en-US" sz="1800" dirty="0"/>
          </a:p>
        </p:txBody>
      </p:sp>
      <p:sp>
        <p:nvSpPr>
          <p:cNvPr id="98311" name="Text Box 7"/>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endParaRPr kumimoji="0" lang="en-US" altLang="en-US" sz="1800" i="1" dirty="0"/>
          </a:p>
        </p:txBody>
      </p:sp>
      <p:sp>
        <p:nvSpPr>
          <p:cNvPr id="98312" name="Text Box 8"/>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endParaRPr kumimoji="0" lang="en-US" altLang="en-US" sz="1800" i="1"/>
          </a:p>
        </p:txBody>
      </p:sp>
      <p:sp>
        <p:nvSpPr>
          <p:cNvPr id="98313" name="Text Box 9"/>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endParaRPr kumimoji="0" lang="en-US" altLang="en-US" sz="1800" dirty="0"/>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endParaRPr kumimoji="0" lang="en-US" altLang="en-US" sz="1800" i="1" dirty="0"/>
          </a:p>
          <a:p>
            <a:pPr>
              <a:spcBef>
                <a:spcPct val="0"/>
              </a:spcBef>
              <a:buClrTx/>
              <a:buSzTx/>
              <a:buFontTx/>
              <a:buNone/>
            </a:pPr>
            <a:r>
              <a:rPr kumimoji="0" lang="en-US" altLang="en-US" sz="1800" i="1" dirty="0"/>
              <a:t>instructor</a:t>
            </a:r>
            <a:endParaRPr kumimoji="0" lang="en-US" altLang="en-US" sz="1800" i="1" dirty="0"/>
          </a:p>
        </p:txBody>
      </p:sp>
      <p:pic>
        <p:nvPicPr>
          <p:cNvPr id="10" name="Graphic 9"/>
          <p:cNvPicPr>
            <a:picLocks noChangeAspect="1"/>
          </p:cNvPicPr>
          <p:nvPr/>
        </p:nvPicPr>
        <p:blipFill rotWithShape="1">
          <a:blip r:embed="rId1">
            <a:extLst>
              <a:ext uri="{96DAC541-7B7A-43D3-8B79-37D633B846F1}">
                <asvg:svgBlip xmlns:asvg="http://schemas.microsoft.com/office/drawing/2016/SVG/main" r:embed="rId2"/>
              </a:ext>
            </a:extLst>
          </a:blip>
          <a:srcRect t="1" b="33413"/>
          <a:stretch>
            <a:fillRect/>
          </a:stretch>
        </p:blipFill>
        <p:spPr>
          <a:xfrm>
            <a:off x="3117183" y="1481328"/>
            <a:ext cx="3383855" cy="1256022"/>
          </a:xfrm>
          <a:prstGeom prst="rect">
            <a:avLst/>
          </a:prstGeom>
        </p:spPr>
      </p:pic>
      <p:pic>
        <p:nvPicPr>
          <p:cNvPr id="11" name="Graphic 1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3265" y="2896919"/>
            <a:ext cx="3633856" cy="1416588"/>
          </a:xfrm>
          <a:prstGeom prst="rect">
            <a:avLst/>
          </a:prstGeom>
        </p:spPr>
      </p:pic>
      <p:pic>
        <p:nvPicPr>
          <p:cNvPr id="12" name="Graphic 1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86119" y="4638390"/>
            <a:ext cx="4155860" cy="16775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939804" y="117475"/>
            <a:ext cx="8077200" cy="609600"/>
          </a:xfrm>
        </p:spPr>
        <p:txBody>
          <a:bodyPr/>
          <a:lstStyle/>
          <a:p>
            <a:pPr>
              <a:defRPr/>
            </a:pPr>
            <a:r>
              <a:rPr lang="en-US" altLang="en-US" sz="2800" dirty="0">
                <a:effectLst>
                  <a:outerShdw blurRad="38100" dist="38100" dir="2700000" algn="tl">
                    <a:srgbClr val="C0C0C0"/>
                  </a:outerShdw>
                </a:effectLst>
              </a:rPr>
              <a:t>Multitable Clustering File Organization (cont.)</a:t>
            </a:r>
            <a:endParaRPr lang="en-US" altLang="en-US" sz="2800" dirty="0">
              <a:effectLst>
                <a:outerShdw blurRad="38100" dist="38100" dir="2700000" algn="tl">
                  <a:srgbClr val="C0C0C0"/>
                </a:outerShdw>
              </a:effectLst>
            </a:endParaRPr>
          </a:p>
        </p:txBody>
      </p:sp>
      <p:sp>
        <p:nvSpPr>
          <p:cNvPr id="100355" name="Rectangle 3"/>
          <p:cNvSpPr>
            <a:spLocks noGrp="1" noChangeArrowheads="1"/>
          </p:cNvSpPr>
          <p:nvPr>
            <p:ph type="body" idx="1"/>
          </p:nvPr>
        </p:nvSpPr>
        <p:spPr>
          <a:xfrm>
            <a:off x="768350" y="1268413"/>
            <a:ext cx="7707313" cy="2282825"/>
          </a:xfrm>
        </p:spPr>
        <p:txBody>
          <a:bodyPr/>
          <a:lstStyle/>
          <a:p>
            <a:r>
              <a:rPr lang="en-US" altLang="en-US" sz="2000" dirty="0"/>
              <a:t>good for queries involving </a:t>
            </a:r>
            <a:r>
              <a:rPr lang="en-US" altLang="en-US" sz="2000" i="1" dirty="0"/>
              <a:t>department </a:t>
            </a:r>
            <a:r>
              <a:rPr lang="en-US" altLang="en-US" sz="2000" dirty="0"/>
              <a:t> </a:t>
            </a:r>
            <a:r>
              <a:rPr lang="en-IN" sz="2000" dirty="0"/>
              <a:t>⨝</a:t>
            </a:r>
            <a:r>
              <a:rPr lang="en-US" altLang="en-US" sz="2000" dirty="0"/>
              <a:t> </a:t>
            </a:r>
            <a:r>
              <a:rPr lang="en-US" altLang="en-US" sz="2000" i="1" dirty="0"/>
              <a:t>instructor</a:t>
            </a:r>
            <a:r>
              <a:rPr lang="en-US" altLang="en-US" sz="2000" dirty="0"/>
              <a:t>, and for queries involving one single department and its instructors</a:t>
            </a:r>
            <a:endParaRPr lang="en-US" altLang="en-US" sz="2000" dirty="0"/>
          </a:p>
          <a:p>
            <a:r>
              <a:rPr lang="en-US" altLang="en-US" sz="2000" dirty="0"/>
              <a:t>bad for queries involving only </a:t>
            </a:r>
            <a:r>
              <a:rPr lang="en-US" altLang="en-US" sz="2000" i="1" dirty="0"/>
              <a:t>department</a:t>
            </a:r>
            <a:endParaRPr lang="en-US" altLang="en-US" sz="2000" i="1" dirty="0"/>
          </a:p>
          <a:p>
            <a:r>
              <a:rPr lang="en-US" altLang="en-US" sz="2000" dirty="0"/>
              <a:t>results in variable size records</a:t>
            </a:r>
            <a:endParaRPr lang="en-US" altLang="en-US" sz="2000" dirty="0"/>
          </a:p>
          <a:p>
            <a:r>
              <a:rPr lang="en-US" altLang="en-US" sz="2000" dirty="0"/>
              <a:t>Can add pointer chains to link records of a particular relation</a:t>
            </a:r>
            <a:endParaRPr lang="en-US"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Partitioning</a:t>
            </a:r>
            <a:endParaRPr lang="en-IN" dirty="0"/>
          </a:p>
        </p:txBody>
      </p:sp>
      <p:sp>
        <p:nvSpPr>
          <p:cNvPr id="3" name="Content Placeholder 2"/>
          <p:cNvSpPr>
            <a:spLocks noGrp="1"/>
          </p:cNvSpPr>
          <p:nvPr>
            <p:ph idx="1"/>
          </p:nvPr>
        </p:nvSpPr>
        <p:spPr>
          <a:xfrm>
            <a:off x="768350" y="1093788"/>
            <a:ext cx="7707313" cy="4903787"/>
          </a:xfrm>
        </p:spPr>
        <p:txBody>
          <a:bodyPr/>
          <a:lstStyle/>
          <a:p>
            <a:r>
              <a:rPr lang="en-IN" sz="2000" b="1" dirty="0">
                <a:solidFill>
                  <a:srgbClr val="002060"/>
                </a:solidFill>
              </a:rPr>
              <a:t>Table partitioning</a:t>
            </a:r>
            <a:r>
              <a:rPr lang="en-IN" sz="2000" dirty="0"/>
              <a:t>: Records in a relation can be partitioned into smaller relations that are stored separately</a:t>
            </a:r>
            <a:endParaRPr lang="en-IN" sz="2000" dirty="0"/>
          </a:p>
          <a:p>
            <a:r>
              <a:rPr lang="en-IN" sz="2000" dirty="0"/>
              <a:t>E.g</a:t>
            </a:r>
            <a:r>
              <a:rPr lang="en-IN" sz="2000" dirty="0" smtClean="0"/>
              <a:t>., </a:t>
            </a:r>
            <a:r>
              <a:rPr lang="en-IN" sz="2000" i="1" dirty="0"/>
              <a:t>transaction </a:t>
            </a:r>
            <a:r>
              <a:rPr lang="en-IN" sz="2000" dirty="0"/>
              <a:t>relation may be partitioned into </a:t>
            </a:r>
            <a:br>
              <a:rPr lang="en-IN" sz="2000" dirty="0"/>
            </a:br>
            <a:r>
              <a:rPr lang="en-IN" sz="2000" dirty="0"/>
              <a:t>  </a:t>
            </a:r>
            <a:r>
              <a:rPr lang="en-IN" sz="2000" i="1" dirty="0"/>
              <a:t>transaction_2018, transaction_2019, etc.</a:t>
            </a:r>
            <a:endParaRPr lang="en-IN" sz="2000" i="1" dirty="0"/>
          </a:p>
          <a:p>
            <a:r>
              <a:rPr lang="en-IN" sz="2000" dirty="0"/>
              <a:t>Queries written on </a:t>
            </a:r>
            <a:r>
              <a:rPr lang="en-IN" sz="2000" i="1" dirty="0"/>
              <a:t>transaction</a:t>
            </a:r>
            <a:r>
              <a:rPr lang="en-IN" sz="2000" dirty="0"/>
              <a:t> must access records in all partitions</a:t>
            </a:r>
            <a:endParaRPr lang="en-IN" sz="2000" dirty="0"/>
          </a:p>
          <a:p>
            <a:pPr lvl="1"/>
            <a:r>
              <a:rPr lang="en-IN" sz="2000" dirty="0"/>
              <a:t>Unless query has a selection such as </a:t>
            </a:r>
            <a:r>
              <a:rPr lang="en-IN" sz="2000" i="1" dirty="0"/>
              <a:t>year=</a:t>
            </a:r>
            <a:r>
              <a:rPr lang="en-IN" sz="2000" dirty="0"/>
              <a:t>2019, in which case only one partition in needed</a:t>
            </a:r>
            <a:endParaRPr lang="en-IN" sz="2000" dirty="0"/>
          </a:p>
          <a:p>
            <a:r>
              <a:rPr lang="en-IN" sz="2000" dirty="0"/>
              <a:t>Partitioning </a:t>
            </a:r>
            <a:endParaRPr lang="en-IN" sz="2000" dirty="0"/>
          </a:p>
          <a:p>
            <a:pPr lvl="1"/>
            <a:r>
              <a:rPr lang="en-IN" sz="2000" dirty="0"/>
              <a:t>Reduces costs of some operations such as free space management</a:t>
            </a:r>
            <a:endParaRPr lang="en-IN" sz="2000" dirty="0"/>
          </a:p>
          <a:p>
            <a:pPr lvl="1"/>
            <a:r>
              <a:rPr lang="en-IN" sz="2000" dirty="0"/>
              <a:t>Allows different partitions to be stored on different storage devices </a:t>
            </a:r>
            <a:endParaRPr lang="en-IN" sz="2000" dirty="0"/>
          </a:p>
          <a:p>
            <a:pPr lvl="2"/>
            <a:r>
              <a:rPr lang="en-IN" sz="2000" dirty="0"/>
              <a:t>E.g</a:t>
            </a:r>
            <a:r>
              <a:rPr lang="en-IN" sz="2000" dirty="0" smtClean="0"/>
              <a:t>., </a:t>
            </a:r>
            <a:r>
              <a:rPr lang="en-IN" sz="2000" i="1" dirty="0"/>
              <a:t>transaction </a:t>
            </a:r>
            <a:r>
              <a:rPr lang="en-IN" sz="2000" dirty="0"/>
              <a:t>partition for current year on SSD, for older years on magnetic disk</a:t>
            </a:r>
            <a:endParaRPr lang="en-IN"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endParaRPr lang="en-US" altLang="en-US">
              <a:effectLst>
                <a:outerShdw blurRad="38100" dist="38100" dir="2700000" algn="tl">
                  <a:srgbClr val="C0C0C0"/>
                </a:outerShdw>
              </a:effectLst>
            </a:endParaRPr>
          </a:p>
        </p:txBody>
      </p:sp>
      <p:sp>
        <p:nvSpPr>
          <p:cNvPr id="102403" name="Rectangle 3"/>
          <p:cNvSpPr>
            <a:spLocks noGrp="1" noChangeArrowheads="1"/>
          </p:cNvSpPr>
          <p:nvPr>
            <p:ph type="body" idx="1"/>
          </p:nvPr>
        </p:nvSpPr>
        <p:spPr>
          <a:xfrm>
            <a:off x="914400" y="1779588"/>
            <a:ext cx="7280275" cy="4527550"/>
          </a:xfrm>
        </p:spPr>
        <p:txBody>
          <a:bodyPr/>
          <a:lstStyle/>
          <a:p>
            <a:pPr>
              <a:lnSpc>
                <a:spcPct val="90000"/>
              </a:lnSpc>
            </a:pPr>
            <a:r>
              <a:rPr lang="en-US" altLang="en-US" sz="2000" dirty="0"/>
              <a:t>Information about relations</a:t>
            </a:r>
            <a:endParaRPr lang="en-US" altLang="en-US" sz="2000" dirty="0"/>
          </a:p>
          <a:p>
            <a:pPr lvl="1">
              <a:lnSpc>
                <a:spcPct val="90000"/>
              </a:lnSpc>
            </a:pPr>
            <a:r>
              <a:rPr lang="en-US" altLang="en-US" sz="2000" dirty="0"/>
              <a:t>names of relations</a:t>
            </a:r>
            <a:endParaRPr lang="en-US" altLang="en-US" sz="2000" dirty="0"/>
          </a:p>
          <a:p>
            <a:pPr lvl="1">
              <a:lnSpc>
                <a:spcPct val="90000"/>
              </a:lnSpc>
            </a:pPr>
            <a:r>
              <a:rPr lang="en-US" altLang="en-US" sz="2000" dirty="0"/>
              <a:t>names, types and lengths of attributes of each relation</a:t>
            </a:r>
            <a:endParaRPr lang="en-US" altLang="en-US" sz="2000" dirty="0"/>
          </a:p>
          <a:p>
            <a:pPr lvl="1">
              <a:lnSpc>
                <a:spcPct val="90000"/>
              </a:lnSpc>
            </a:pPr>
            <a:r>
              <a:rPr lang="en-US" altLang="en-US" sz="2000" dirty="0"/>
              <a:t>names and definitions of views</a:t>
            </a:r>
            <a:endParaRPr lang="en-US" altLang="en-US" sz="2000" dirty="0"/>
          </a:p>
          <a:p>
            <a:pPr lvl="1">
              <a:lnSpc>
                <a:spcPct val="90000"/>
              </a:lnSpc>
            </a:pPr>
            <a:r>
              <a:rPr lang="en-US" altLang="en-US" sz="2000" dirty="0"/>
              <a:t>integrity constraints</a:t>
            </a:r>
            <a:endParaRPr lang="en-US" altLang="en-US" sz="2000" dirty="0"/>
          </a:p>
          <a:p>
            <a:pPr>
              <a:lnSpc>
                <a:spcPct val="90000"/>
              </a:lnSpc>
            </a:pPr>
            <a:r>
              <a:rPr lang="en-US" altLang="en-US" sz="2000" dirty="0"/>
              <a:t>User and accounting information, including passwords</a:t>
            </a:r>
            <a:endParaRPr lang="en-US" altLang="en-US" sz="2000" dirty="0"/>
          </a:p>
          <a:p>
            <a:pPr>
              <a:lnSpc>
                <a:spcPct val="90000"/>
              </a:lnSpc>
            </a:pPr>
            <a:r>
              <a:rPr lang="en-US" altLang="en-US" sz="2000" dirty="0"/>
              <a:t>Statistical and descriptive data</a:t>
            </a:r>
            <a:endParaRPr lang="en-US" altLang="en-US" sz="2000" dirty="0"/>
          </a:p>
          <a:p>
            <a:pPr lvl="1">
              <a:lnSpc>
                <a:spcPct val="90000"/>
              </a:lnSpc>
            </a:pPr>
            <a:r>
              <a:rPr lang="en-US" altLang="en-US" sz="2000" dirty="0"/>
              <a:t>number of tuples in each relation</a:t>
            </a:r>
            <a:endParaRPr lang="en-US" altLang="en-US" sz="2000" dirty="0"/>
          </a:p>
          <a:p>
            <a:pPr>
              <a:lnSpc>
                <a:spcPct val="90000"/>
              </a:lnSpc>
            </a:pPr>
            <a:r>
              <a:rPr lang="en-US" altLang="en-US" sz="2000" dirty="0"/>
              <a:t>Physical file organization information</a:t>
            </a:r>
            <a:endParaRPr lang="en-US" altLang="en-US" sz="2000" dirty="0"/>
          </a:p>
          <a:p>
            <a:pPr lvl="1">
              <a:lnSpc>
                <a:spcPct val="90000"/>
              </a:lnSpc>
            </a:pPr>
            <a:r>
              <a:rPr lang="en-US" altLang="en-US" sz="2000" dirty="0"/>
              <a:t>How relation is stored (sequential/hash/…)</a:t>
            </a:r>
            <a:endParaRPr lang="en-US" altLang="en-US" sz="2000" dirty="0"/>
          </a:p>
          <a:p>
            <a:pPr lvl="1">
              <a:lnSpc>
                <a:spcPct val="90000"/>
              </a:lnSpc>
            </a:pPr>
            <a:r>
              <a:rPr lang="en-US" altLang="en-US" sz="2000" dirty="0"/>
              <a:t>Physical location of relation </a:t>
            </a:r>
            <a:endParaRPr lang="en-US" altLang="en-US" sz="2000" dirty="0"/>
          </a:p>
          <a:p>
            <a:pPr>
              <a:lnSpc>
                <a:spcPct val="90000"/>
              </a:lnSpc>
            </a:pPr>
            <a:r>
              <a:rPr lang="en-US" altLang="en-US" sz="2000" dirty="0"/>
              <a:t>Information about </a:t>
            </a:r>
            <a:r>
              <a:rPr lang="en-US" altLang="en-US" sz="2000" dirty="0" smtClean="0"/>
              <a:t>indices</a:t>
            </a:r>
            <a:endParaRPr lang="en-US" altLang="en-US" sz="2000" dirty="0"/>
          </a:p>
        </p:txBody>
      </p:sp>
      <p:sp>
        <p:nvSpPr>
          <p:cNvPr id="102404" name="Text Box 6"/>
          <p:cNvSpPr txBox="1">
            <a:spLocks noChangeArrowheads="1"/>
          </p:cNvSpPr>
          <p:nvPr/>
        </p:nvSpPr>
        <p:spPr bwMode="auto">
          <a:xfrm>
            <a:off x="914400" y="1074807"/>
            <a:ext cx="66786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000" dirty="0"/>
              <a:t>The</a:t>
            </a:r>
            <a:r>
              <a:rPr kumimoji="0" lang="en-US" altLang="en-US" sz="2000" dirty="0">
                <a:solidFill>
                  <a:srgbClr val="000099"/>
                </a:solidFill>
              </a:rPr>
              <a:t> </a:t>
            </a:r>
            <a:r>
              <a:rPr kumimoji="0" lang="en-US" altLang="en-US" sz="2000" b="1" dirty="0">
                <a:solidFill>
                  <a:srgbClr val="002060"/>
                </a:solidFill>
              </a:rPr>
              <a:t>Data dictionary</a:t>
            </a:r>
            <a:r>
              <a:rPr kumimoji="0" lang="en-US" altLang="en-US" sz="2000" dirty="0">
                <a:solidFill>
                  <a:srgbClr val="002060"/>
                </a:solidFill>
              </a:rPr>
              <a:t> </a:t>
            </a:r>
            <a:r>
              <a:rPr kumimoji="0" lang="en-US" altLang="en-US" sz="2000" dirty="0"/>
              <a:t>(also called </a:t>
            </a:r>
            <a:r>
              <a:rPr kumimoji="0" lang="en-US" altLang="en-US" sz="2000" b="1" dirty="0">
                <a:solidFill>
                  <a:srgbClr val="002060"/>
                </a:solidFill>
              </a:rPr>
              <a:t>system catalog</a:t>
            </a:r>
            <a:r>
              <a:rPr kumimoji="0" lang="en-US" altLang="en-US" sz="2000" dirty="0"/>
              <a:t>) stores </a:t>
            </a:r>
            <a:r>
              <a:rPr kumimoji="0" lang="en-US" altLang="en-US" sz="2000" b="1" dirty="0">
                <a:solidFill>
                  <a:srgbClr val="002060"/>
                </a:solidFill>
              </a:rPr>
              <a:t>metadata</a:t>
            </a:r>
            <a:r>
              <a:rPr kumimoji="0" lang="en-US" altLang="en-US" sz="2000" dirty="0"/>
              <a:t>; that is, data about data, such as</a:t>
            </a:r>
            <a:endParaRPr kumimoji="0" lang="en-US"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endParaRPr lang="en-US" altLang="en-US" sz="2800" dirty="0">
              <a:effectLst/>
            </a:endParaRPr>
          </a:p>
        </p:txBody>
      </p:sp>
      <p:pic>
        <p:nvPicPr>
          <p:cNvPr id="10445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p:cNvSpPr>
            <a:spLocks noGrp="1" noChangeArrowheads="1"/>
          </p:cNvSpPr>
          <p:nvPr>
            <p:ph type="body" idx="1"/>
          </p:nvPr>
        </p:nvSpPr>
        <p:spPr>
          <a:xfrm>
            <a:off x="939809" y="1384300"/>
            <a:ext cx="2419350" cy="4873625"/>
          </a:xfrm>
          <a:noFill/>
        </p:spPr>
        <p:txBody>
          <a:bodyPr/>
          <a:lstStyle/>
          <a:p>
            <a:r>
              <a:rPr lang="en-US" altLang="en-US" sz="2000" dirty="0"/>
              <a:t>Relational representation on disk</a:t>
            </a:r>
            <a:endParaRPr lang="en-US" altLang="en-US" sz="2000" dirty="0"/>
          </a:p>
          <a:p>
            <a:r>
              <a:rPr lang="en-US" altLang="en-US" sz="2000" dirty="0"/>
              <a:t>Specialized data structures designed for efficient access, in memory</a:t>
            </a:r>
            <a:endParaRPr lang="en-US"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endParaRPr lang="en-US" altLang="en-US">
              <a:effectLst>
                <a:outerShdw blurRad="38100" dist="38100" dir="2700000" algn="tl">
                  <a:srgbClr val="C0C0C0"/>
                </a:outerShdw>
              </a:effectLst>
            </a:endParaRPr>
          </a:p>
        </p:txBody>
      </p:sp>
      <p:sp>
        <p:nvSpPr>
          <p:cNvPr id="105475" name="Rectangle 3"/>
          <p:cNvSpPr>
            <a:spLocks noGrp="1" noChangeArrowheads="1"/>
          </p:cNvSpPr>
          <p:nvPr>
            <p:ph idx="1"/>
          </p:nvPr>
        </p:nvSpPr>
        <p:spPr>
          <a:xfrm>
            <a:off x="814388" y="1093789"/>
            <a:ext cx="7661275" cy="2198052"/>
          </a:xfrm>
        </p:spPr>
        <p:txBody>
          <a:bodyPr/>
          <a:lstStyle/>
          <a:p>
            <a:r>
              <a:rPr lang="en-US" altLang="en-US" sz="2000" dirty="0"/>
              <a:t>Blocks are units of both storage allocation and data transfer.</a:t>
            </a:r>
            <a:endParaRPr lang="en-US" altLang="en-US" sz="2000" dirty="0"/>
          </a:p>
          <a:p>
            <a:r>
              <a:rPr lang="en-US" altLang="en-US" sz="2000" dirty="0"/>
              <a:t>Database system seeks to minimize the number of block transfers between the disk and memory.  We can reduce the number of disk accesses by keeping as many blocks as possible in main memory.</a:t>
            </a:r>
            <a:endParaRPr lang="en-US" altLang="en-US" sz="2000" dirty="0"/>
          </a:p>
          <a:p>
            <a:r>
              <a:rPr lang="en-US" altLang="en-US" sz="2000" b="1" dirty="0">
                <a:solidFill>
                  <a:srgbClr val="002060"/>
                </a:solidFill>
              </a:rPr>
              <a:t>Buffer</a:t>
            </a:r>
            <a:r>
              <a:rPr lang="en-US" altLang="en-US" sz="2000" b="1" dirty="0"/>
              <a:t> </a:t>
            </a:r>
            <a:r>
              <a:rPr lang="en-US" altLang="en-US" sz="2000" dirty="0"/>
              <a:t>– portion of main memory available to store copies of disk blocks.</a:t>
            </a:r>
            <a:endParaRPr lang="en-US" altLang="en-US" sz="2000" dirty="0"/>
          </a:p>
          <a:p>
            <a:r>
              <a:rPr lang="en-US" altLang="en-US" sz="2000" b="1" dirty="0">
                <a:solidFill>
                  <a:srgbClr val="002060"/>
                </a:solidFill>
              </a:rPr>
              <a:t>Buffer manager</a:t>
            </a:r>
            <a:r>
              <a:rPr lang="en-US" altLang="en-US" sz="2000" dirty="0">
                <a:solidFill>
                  <a:srgbClr val="002060"/>
                </a:solidFill>
              </a:rPr>
              <a:t> </a:t>
            </a:r>
            <a:r>
              <a:rPr lang="en-US" altLang="en-US" sz="2000" dirty="0"/>
              <a:t>– subsystem responsible for allocating buffer space in main memory.</a:t>
            </a:r>
            <a:endParaRPr lang="en-US" altLang="en-US" sz="2000" dirty="0"/>
          </a:p>
        </p:txBody>
      </p:sp>
      <p:pic>
        <p:nvPicPr>
          <p:cNvPr id="3" name="Picture 2"/>
          <p:cNvPicPr>
            <a:picLocks noChangeAspect="1"/>
          </p:cNvPicPr>
          <p:nvPr/>
        </p:nvPicPr>
        <p:blipFill>
          <a:blip r:embed="rId1"/>
          <a:stretch>
            <a:fillRect/>
          </a:stretch>
        </p:blipFill>
        <p:spPr>
          <a:xfrm>
            <a:off x="2426208" y="4561981"/>
            <a:ext cx="3934206" cy="163355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endParaRPr lang="en-US" altLang="en-US">
              <a:effectLst>
                <a:outerShdw blurRad="38100" dist="38100" dir="2700000" algn="tl">
                  <a:srgbClr val="C0C0C0"/>
                </a:outerShdw>
              </a:effectLst>
            </a:endParaRPr>
          </a:p>
        </p:txBody>
      </p:sp>
      <p:sp>
        <p:nvSpPr>
          <p:cNvPr id="107523" name="Rectangle 3"/>
          <p:cNvSpPr>
            <a:spLocks noGrp="1" noChangeArrowheads="1"/>
          </p:cNvSpPr>
          <p:nvPr>
            <p:ph idx="1"/>
          </p:nvPr>
        </p:nvSpPr>
        <p:spPr/>
        <p:txBody>
          <a:bodyPr/>
          <a:lstStyle/>
          <a:p>
            <a:pPr marL="381000" indent="-381000"/>
            <a:r>
              <a:rPr lang="en-US" altLang="en-US" sz="2000" dirty="0"/>
              <a:t>Programs call on the buffer manager when they need a block from disk.</a:t>
            </a:r>
            <a:endParaRPr lang="en-US" altLang="en-US" sz="2000" dirty="0"/>
          </a:p>
          <a:p>
            <a:pPr lvl="1">
              <a:buSzPct val="100000"/>
            </a:pPr>
            <a:r>
              <a:rPr lang="en-US" altLang="en-US" sz="2000" dirty="0"/>
              <a:t>If the block is already in the buffer, buffer manager returns the address of the block in main memory</a:t>
            </a:r>
            <a:endParaRPr lang="en-US" altLang="en-US" sz="2000" dirty="0"/>
          </a:p>
          <a:p>
            <a:pPr lvl="1">
              <a:buSzPct val="100000"/>
            </a:pPr>
            <a:r>
              <a:rPr lang="en-US" altLang="en-US" sz="2000" dirty="0"/>
              <a:t>If the block is not in the buffer, the buffer manager</a:t>
            </a:r>
            <a:endParaRPr lang="en-US" altLang="en-US" sz="2000" dirty="0"/>
          </a:p>
          <a:p>
            <a:pPr lvl="2"/>
            <a:r>
              <a:rPr lang="en-US" altLang="en-US" sz="2000" dirty="0"/>
              <a:t>Allocates space in the buffer for the block</a:t>
            </a:r>
            <a:endParaRPr lang="en-US" altLang="en-US" sz="2000" dirty="0"/>
          </a:p>
          <a:p>
            <a:pPr lvl="3"/>
            <a:r>
              <a:rPr lang="en-US" altLang="en-US" sz="2000" dirty="0"/>
              <a:t>Replacing (throwing out) some other block, if required, to make space for the new block.</a:t>
            </a:r>
            <a:endParaRPr lang="en-US" altLang="en-US" sz="2000" dirty="0"/>
          </a:p>
          <a:p>
            <a:pPr lvl="3"/>
            <a:r>
              <a:rPr lang="en-US" altLang="en-US" sz="2000" dirty="0"/>
              <a:t>Replaced block written back to disk only if it was modified since the most recent time that it was written to/fetched from the disk.</a:t>
            </a:r>
            <a:endParaRPr lang="en-US" altLang="en-US" sz="2000" dirty="0"/>
          </a:p>
          <a:p>
            <a:pPr lvl="2"/>
            <a:r>
              <a:rPr lang="en-US" altLang="en-US" sz="2000" dirty="0"/>
              <a:t>Reads the block from the disk to the buffer, and returns the address of the block in main memory to requester</a:t>
            </a:r>
            <a:r>
              <a:rPr lang="en-US" altLang="en-US" dirty="0"/>
              <a:t>. </a:t>
            </a:r>
            <a:endParaRPr lang="en-US" altLang="en-US"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Buffer Manager</a:t>
            </a:r>
            <a:endParaRPr lang="en-IN" dirty="0"/>
          </a:p>
        </p:txBody>
      </p:sp>
      <p:sp>
        <p:nvSpPr>
          <p:cNvPr id="3" name="Content Placeholder 2"/>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endParaRPr lang="en-US" altLang="en-US" dirty="0"/>
          </a:p>
          <a:p>
            <a:pPr lvl="1"/>
            <a:r>
              <a:rPr lang="en-US" altLang="en-US" b="1" dirty="0">
                <a:solidFill>
                  <a:srgbClr val="002060"/>
                </a:solidFill>
              </a:rPr>
              <a:t>Pin</a:t>
            </a:r>
            <a:r>
              <a:rPr lang="en-US" altLang="en-US" dirty="0"/>
              <a:t> done before reading/writing data from a block</a:t>
            </a:r>
            <a:endParaRPr lang="en-US" altLang="en-US" dirty="0"/>
          </a:p>
          <a:p>
            <a:pPr lvl="1"/>
            <a:r>
              <a:rPr lang="en-US" altLang="en-US" b="1" dirty="0">
                <a:solidFill>
                  <a:srgbClr val="002060"/>
                </a:solidFill>
              </a:rPr>
              <a:t>Unpin</a:t>
            </a:r>
            <a:r>
              <a:rPr lang="en-US" altLang="en-US" dirty="0"/>
              <a:t> done when read /write is complete</a:t>
            </a:r>
            <a:endParaRPr lang="en-US" altLang="en-US" dirty="0"/>
          </a:p>
          <a:p>
            <a:pPr lvl="1"/>
            <a:r>
              <a:rPr lang="en-US" altLang="en-US" dirty="0"/>
              <a:t>Multiple concurrent pin/unpin operations possible</a:t>
            </a:r>
            <a:endParaRPr lang="en-US" altLang="en-US" dirty="0"/>
          </a:p>
          <a:p>
            <a:pPr lvl="2"/>
            <a:r>
              <a:rPr lang="en-US" altLang="en-US" dirty="0"/>
              <a:t>Keep a pin count, buffer block can be evicted only if pin count = 0</a:t>
            </a:r>
            <a:endParaRPr lang="en-US" altLang="en-US" dirty="0"/>
          </a:p>
          <a:p>
            <a:r>
              <a:rPr lang="en-IN" b="1" dirty="0">
                <a:solidFill>
                  <a:srgbClr val="002060"/>
                </a:solidFill>
              </a:rPr>
              <a:t>Shared and exclusive locks on buffer</a:t>
            </a:r>
            <a:endParaRPr lang="en-IN" b="1" dirty="0">
              <a:solidFill>
                <a:srgbClr val="002060"/>
              </a:solidFill>
            </a:endParaRPr>
          </a:p>
          <a:p>
            <a:pPr lvl="1"/>
            <a:r>
              <a:rPr lang="en-IN" dirty="0"/>
              <a:t>Needed to prevent concurrent operations from reading page contents as they are moved/reorganized, and to ensure only one move/reorganize at a time</a:t>
            </a:r>
            <a:endParaRPr lang="en-IN" dirty="0"/>
          </a:p>
          <a:p>
            <a:pPr lvl="1"/>
            <a:r>
              <a:rPr lang="en-IN" dirty="0"/>
              <a:t>Readers get shared lock, updates to a block require exclusive lock</a:t>
            </a:r>
            <a:endParaRPr lang="en-IN" dirty="0"/>
          </a:p>
          <a:p>
            <a:pPr lvl="1"/>
            <a:r>
              <a:rPr lang="en-IN" b="1" dirty="0">
                <a:solidFill>
                  <a:srgbClr val="002060"/>
                </a:solidFill>
              </a:rPr>
              <a:t>Locking rules:</a:t>
            </a:r>
            <a:endParaRPr lang="en-IN" b="1" dirty="0">
              <a:solidFill>
                <a:srgbClr val="002060"/>
              </a:solidFill>
            </a:endParaRPr>
          </a:p>
          <a:p>
            <a:pPr lvl="2"/>
            <a:r>
              <a:rPr lang="en-IN" dirty="0"/>
              <a:t>Only one process can get exclusive lock at a time</a:t>
            </a:r>
            <a:endParaRPr lang="en-IN" dirty="0"/>
          </a:p>
          <a:p>
            <a:pPr lvl="2"/>
            <a:r>
              <a:rPr lang="en-IN" dirty="0"/>
              <a:t>Shared lock cannot be concurrently with exclusive lock</a:t>
            </a:r>
            <a:endParaRPr lang="en-IN" dirty="0"/>
          </a:p>
          <a:p>
            <a:pPr lvl="2"/>
            <a:r>
              <a:rPr lang="en-IN" dirty="0"/>
              <a:t>Multiple processes may be given shared lock concurrently</a:t>
            </a:r>
            <a:endParaRPr lang="en-IN" dirty="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Storage Interfaces</a:t>
            </a:r>
            <a:endParaRPr lang="en-US" altLang="en-US" dirty="0">
              <a:effectLst>
                <a:outerShdw blurRad="38100" dist="38100" dir="2700000" algn="tl">
                  <a:srgbClr val="C0C0C0"/>
                </a:outerShdw>
              </a:effectLst>
            </a:endParaRPr>
          </a:p>
        </p:txBody>
      </p:sp>
      <p:sp>
        <p:nvSpPr>
          <p:cNvPr id="31747" name="Rectangle 7"/>
          <p:cNvSpPr>
            <a:spLocks noGrp="1" noChangeArrowheads="1"/>
          </p:cNvSpPr>
          <p:nvPr>
            <p:ph idx="1"/>
          </p:nvPr>
        </p:nvSpPr>
        <p:spPr>
          <a:xfrm>
            <a:off x="408131" y="890760"/>
            <a:ext cx="8504959" cy="4886586"/>
          </a:xfrm>
        </p:spPr>
        <p:txBody>
          <a:bodyPr/>
          <a:lstStyle/>
          <a:p>
            <a:pPr>
              <a:spcAft>
                <a:spcPts val="0"/>
              </a:spcAft>
            </a:pPr>
            <a:r>
              <a:rPr lang="en-US" altLang="en-US" sz="2000" dirty="0"/>
              <a:t>Disk interface standards families</a:t>
            </a:r>
            <a:endParaRPr lang="en-US" altLang="en-US" sz="2000" dirty="0"/>
          </a:p>
          <a:p>
            <a:pPr lvl="1">
              <a:spcAft>
                <a:spcPts val="0"/>
              </a:spcAft>
            </a:pPr>
            <a:r>
              <a:rPr lang="en-US" altLang="en-US" sz="2000" dirty="0">
                <a:solidFill>
                  <a:srgbClr val="002060"/>
                </a:solidFill>
              </a:rPr>
              <a:t>SATA</a:t>
            </a:r>
            <a:r>
              <a:rPr lang="en-US" altLang="en-US" sz="2000" dirty="0"/>
              <a:t> (Serial ATA) </a:t>
            </a:r>
            <a:endParaRPr lang="en-US" altLang="en-US" sz="2000" dirty="0"/>
          </a:p>
          <a:p>
            <a:pPr lvl="2">
              <a:spcAft>
                <a:spcPts val="0"/>
              </a:spcAft>
            </a:pPr>
            <a:r>
              <a:rPr lang="en-US" altLang="en-US" sz="2000" dirty="0"/>
              <a:t>SATA 3 supports data transfer speeds of up to 6 gigabits/sec</a:t>
            </a:r>
            <a:endParaRPr lang="en-US" altLang="en-US" sz="2000" dirty="0"/>
          </a:p>
          <a:p>
            <a:pPr lvl="1">
              <a:spcAft>
                <a:spcPts val="0"/>
              </a:spcAft>
            </a:pPr>
            <a:r>
              <a:rPr lang="en-US" altLang="en-US" sz="2000" dirty="0">
                <a:solidFill>
                  <a:srgbClr val="002060"/>
                </a:solidFill>
              </a:rPr>
              <a:t>SAS </a:t>
            </a:r>
            <a:r>
              <a:rPr lang="en-US" altLang="en-US" sz="2000" dirty="0"/>
              <a:t>(Serial Attached SCSI)</a:t>
            </a:r>
            <a:endParaRPr lang="en-US" altLang="en-US" sz="2000" dirty="0"/>
          </a:p>
          <a:p>
            <a:pPr lvl="2">
              <a:spcAft>
                <a:spcPts val="0"/>
              </a:spcAft>
            </a:pPr>
            <a:r>
              <a:rPr lang="en-US" altLang="en-US" sz="2000" dirty="0"/>
              <a:t>SAS Version 3 supports 12 gigabits/sec</a:t>
            </a:r>
            <a:endParaRPr lang="en-US" altLang="en-US" sz="2000" dirty="0"/>
          </a:p>
          <a:p>
            <a:pPr lvl="1">
              <a:spcAft>
                <a:spcPts val="0"/>
              </a:spcAft>
            </a:pPr>
            <a:r>
              <a:rPr lang="en-US" altLang="en-US" sz="2000" dirty="0" err="1"/>
              <a:t>NVMe</a:t>
            </a:r>
            <a:r>
              <a:rPr lang="en-US" altLang="en-US" sz="2000" dirty="0"/>
              <a:t> (Non-Volatile Memory Express) interface</a:t>
            </a:r>
            <a:endParaRPr lang="en-US" altLang="en-US" sz="2000" dirty="0"/>
          </a:p>
          <a:p>
            <a:pPr lvl="2">
              <a:spcAft>
                <a:spcPts val="0"/>
              </a:spcAft>
            </a:pPr>
            <a:r>
              <a:rPr lang="en-US" altLang="en-US" sz="2000" dirty="0"/>
              <a:t>Works with PCIe connectors to support lower latency and higher transfer rates</a:t>
            </a:r>
            <a:endParaRPr lang="en-US" altLang="en-US" sz="2000" dirty="0"/>
          </a:p>
          <a:p>
            <a:pPr lvl="2">
              <a:spcAft>
                <a:spcPts val="0"/>
              </a:spcAft>
            </a:pPr>
            <a:r>
              <a:rPr lang="en-US" altLang="en-US" sz="2000" dirty="0"/>
              <a:t>Supports data transfer rates of up to 24 gigabits/sec</a:t>
            </a:r>
            <a:endParaRPr lang="en-US" altLang="en-US" sz="2000" dirty="0"/>
          </a:p>
          <a:p>
            <a:pPr>
              <a:spcAft>
                <a:spcPts val="0"/>
              </a:spcAft>
            </a:pPr>
            <a:r>
              <a:rPr lang="en-US" altLang="en-US" sz="2000" dirty="0"/>
              <a:t>Disks usually connected directly to computer system</a:t>
            </a:r>
            <a:endParaRPr lang="en-US" altLang="en-US" sz="2000" dirty="0"/>
          </a:p>
          <a:p>
            <a:pPr>
              <a:spcAft>
                <a:spcPts val="0"/>
              </a:spcAft>
            </a:pPr>
            <a:r>
              <a:rPr lang="en-US" altLang="en-US" sz="2000" dirty="0"/>
              <a:t>In </a:t>
            </a:r>
            <a:r>
              <a:rPr lang="en-US" altLang="en-US" sz="2000" b="1" dirty="0">
                <a:solidFill>
                  <a:srgbClr val="002060"/>
                </a:solidFill>
              </a:rPr>
              <a:t>Storage Area Networks (SAN)</a:t>
            </a:r>
            <a:r>
              <a:rPr lang="en-US" altLang="en-US" sz="2000" dirty="0"/>
              <a:t>, a large number of disks are connected by a high-speed network to a number of servers</a:t>
            </a:r>
            <a:endParaRPr lang="en-US" altLang="en-US" sz="2000" dirty="0"/>
          </a:p>
          <a:p>
            <a:pPr>
              <a:spcAft>
                <a:spcPts val="0"/>
              </a:spcAft>
            </a:pPr>
            <a:r>
              <a:rPr lang="en-US" altLang="en-US" sz="2000" dirty="0"/>
              <a:t>In </a:t>
            </a:r>
            <a:r>
              <a:rPr lang="en-US" altLang="en-US" sz="2000" b="1" dirty="0">
                <a:solidFill>
                  <a:srgbClr val="002060"/>
                </a:solidFill>
              </a:rPr>
              <a:t>Network Attached Storage (NAS) </a:t>
            </a:r>
            <a:r>
              <a:rPr lang="en-US" altLang="en-US" sz="2000" dirty="0"/>
              <a:t>networked storage provides a file system interface using networked file system protocol, instead of providing a disk system interface</a:t>
            </a:r>
            <a:endParaRPr lang="en-US" altLang="en-US" sz="2000" dirty="0"/>
          </a:p>
          <a:p>
            <a:pPr>
              <a:lnSpc>
                <a:spcPct val="80000"/>
              </a:lnSpc>
            </a:pP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endParaRPr lang="en-US" altLang="en-US">
              <a:effectLst>
                <a:outerShdw blurRad="38100" dist="38100" dir="2700000" algn="tl">
                  <a:srgbClr val="C0C0C0"/>
                </a:outerShdw>
              </a:effectLst>
            </a:endParaRPr>
          </a:p>
        </p:txBody>
      </p:sp>
      <p:sp>
        <p:nvSpPr>
          <p:cNvPr id="109571" name="Rectangle 3"/>
          <p:cNvSpPr>
            <a:spLocks noGrp="1" noChangeArrowheads="1"/>
          </p:cNvSpPr>
          <p:nvPr>
            <p:ph idx="1"/>
          </p:nvPr>
        </p:nvSpPr>
        <p:spPr/>
        <p:txBody>
          <a:bodyPr/>
          <a:lstStyle/>
          <a:p>
            <a:r>
              <a:rPr lang="en-US" altLang="en-US" sz="1800" dirty="0"/>
              <a:t>Most operating systems replace the block </a:t>
            </a:r>
            <a:r>
              <a:rPr lang="en-US" altLang="en-US" sz="1800" b="1" dirty="0">
                <a:solidFill>
                  <a:srgbClr val="002060"/>
                </a:solidFill>
              </a:rPr>
              <a:t>least recently used</a:t>
            </a:r>
            <a:r>
              <a:rPr lang="en-US" altLang="en-US" sz="1800" dirty="0">
                <a:solidFill>
                  <a:srgbClr val="002060"/>
                </a:solidFill>
              </a:rPr>
              <a:t> (LRU strategy)</a:t>
            </a:r>
            <a:endParaRPr lang="en-US" altLang="en-US" sz="1800" dirty="0">
              <a:solidFill>
                <a:srgbClr val="002060"/>
              </a:solidFill>
            </a:endParaRPr>
          </a:p>
          <a:p>
            <a:pPr lvl="1"/>
            <a:r>
              <a:rPr lang="en-US" altLang="en-US" sz="1800" dirty="0"/>
              <a:t>Idea behind LRU – use past pattern of block references as a predictor of future references</a:t>
            </a:r>
            <a:endParaRPr lang="en-US" altLang="en-US" sz="1800" dirty="0"/>
          </a:p>
          <a:p>
            <a:pPr lvl="1"/>
            <a:r>
              <a:rPr lang="en-US" altLang="en-US" sz="1800" dirty="0"/>
              <a:t>LRU can be bad for some queries</a:t>
            </a:r>
            <a:endParaRPr lang="en-US" altLang="en-US" sz="1800" dirty="0"/>
          </a:p>
          <a:p>
            <a:r>
              <a:rPr lang="en-US" altLang="en-US" sz="1800" dirty="0"/>
              <a:t>Queries have well-defined access patterns (such as sequential scans), and a database system can use the information in a user</a:t>
            </a:r>
            <a:r>
              <a:rPr lang="ja-JP" altLang="en-US" sz="1800" dirty="0"/>
              <a:t>’</a:t>
            </a:r>
            <a:r>
              <a:rPr lang="en-US" altLang="ja-JP" sz="1800" dirty="0"/>
              <a:t>s query to predict future references</a:t>
            </a:r>
            <a:endParaRPr lang="en-US" altLang="ja-JP" sz="1800" dirty="0"/>
          </a:p>
          <a:p>
            <a:r>
              <a:rPr lang="en-US" altLang="en-US" sz="1800" dirty="0"/>
              <a:t>Mixed strategy with hints on replacement strategy provided</a:t>
            </a:r>
            <a:br>
              <a:rPr lang="en-US" altLang="en-US" sz="1800" dirty="0"/>
            </a:br>
            <a:r>
              <a:rPr lang="en-US" altLang="en-US" sz="1800" dirty="0"/>
              <a:t>by the query optimizer is preferable</a:t>
            </a:r>
            <a:endParaRPr lang="en-US" altLang="ja-JP" sz="1800" dirty="0"/>
          </a:p>
          <a:p>
            <a:pPr marL="342900" lvl="1" indent="-342900">
              <a:buClr>
                <a:srgbClr val="002060"/>
              </a:buClr>
              <a:buSzPct val="100000"/>
              <a:buFont typeface="Wingdings" panose="05000000000000000000" pitchFamily="2" charset="2"/>
              <a:buChar char="§"/>
            </a:pPr>
            <a:r>
              <a:rPr lang="en-US" altLang="en-US" sz="1800" dirty="0"/>
              <a:t>Example of bad access pattern for LRU: when computing the join of 2 relations r and s by a nested loops</a:t>
            </a:r>
            <a:endParaRPr lang="en-US" altLang="en-US" sz="1800" dirty="0"/>
          </a:p>
          <a:p>
            <a:pPr marL="0" lvl="1" indent="0">
              <a:buClr>
                <a:srgbClr val="002060"/>
              </a:buClr>
              <a:buSzPct val="100000"/>
              <a:buNone/>
            </a:pPr>
            <a:r>
              <a:rPr lang="en-US" altLang="en-US" sz="1800" dirty="0"/>
              <a:t> </a:t>
            </a:r>
            <a:br>
              <a:rPr lang="en-US" altLang="en-US" sz="1800" dirty="0"/>
            </a:br>
            <a:r>
              <a:rPr lang="en-US" altLang="en-US" sz="1800" dirty="0"/>
              <a:t>          for each tuple </a:t>
            </a:r>
            <a:r>
              <a:rPr lang="en-US" altLang="en-US" sz="1800" i="1" dirty="0" err="1"/>
              <a:t>tr</a:t>
            </a:r>
            <a:r>
              <a:rPr lang="en-US" altLang="en-US" sz="1800" dirty="0"/>
              <a:t> of </a:t>
            </a:r>
            <a:r>
              <a:rPr lang="en-US" altLang="en-US" sz="1800" i="1" dirty="0"/>
              <a:t>r</a:t>
            </a:r>
            <a:r>
              <a:rPr lang="en-US" altLang="en-US" sz="1800" dirty="0"/>
              <a:t> do </a:t>
            </a:r>
            <a:br>
              <a:rPr lang="en-US" altLang="en-US" sz="1800" dirty="0"/>
            </a:br>
            <a:r>
              <a:rPr lang="en-US" altLang="en-US" sz="1800" dirty="0"/>
              <a:t>            for each tuple </a:t>
            </a:r>
            <a:r>
              <a:rPr lang="en-US" altLang="en-US" sz="1800" i="1" dirty="0" err="1"/>
              <a:t>ts</a:t>
            </a:r>
            <a:r>
              <a:rPr lang="en-US" altLang="en-US" sz="1800" dirty="0"/>
              <a:t> of </a:t>
            </a:r>
            <a:r>
              <a:rPr lang="en-US" altLang="en-US" sz="1800" i="1" dirty="0"/>
              <a:t>s</a:t>
            </a:r>
            <a:r>
              <a:rPr lang="en-US" altLang="en-US" sz="1800" dirty="0"/>
              <a:t> do </a:t>
            </a:r>
            <a:br>
              <a:rPr lang="en-US" altLang="en-US" sz="1800" dirty="0"/>
            </a:br>
            <a:r>
              <a:rPr lang="en-US" altLang="en-US" sz="1800" dirty="0"/>
              <a:t>              if the tuples </a:t>
            </a:r>
            <a:r>
              <a:rPr lang="en-US" altLang="en-US" sz="1800" i="1" dirty="0" err="1"/>
              <a:t>tr</a:t>
            </a:r>
            <a:r>
              <a:rPr lang="en-US" altLang="en-US" sz="1800" dirty="0"/>
              <a:t> and </a:t>
            </a:r>
            <a:r>
              <a:rPr lang="en-US" altLang="en-US" sz="1800" i="1" dirty="0" err="1"/>
              <a:t>ts</a:t>
            </a:r>
            <a:r>
              <a:rPr lang="en-US" altLang="en-US" sz="1800" dirty="0"/>
              <a:t> match …</a:t>
            </a:r>
            <a:endParaRPr lang="en-US" altLang="en-US" sz="1800" dirty="0"/>
          </a:p>
          <a:p>
            <a:pPr lvl="1"/>
            <a:endParaRPr lang="en-US" altLang="ja-JP"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endParaRPr lang="en-US" altLang="en-US">
              <a:effectLst>
                <a:outerShdw blurRad="38100" dist="38100" dir="2700000" algn="tl">
                  <a:srgbClr val="C0C0C0"/>
                </a:outerShdw>
              </a:effectLst>
            </a:endParaRPr>
          </a:p>
        </p:txBody>
      </p:sp>
      <p:sp>
        <p:nvSpPr>
          <p:cNvPr id="111619" name="Rectangle 3"/>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endParaRPr lang="en-US" altLang="en-US" dirty="0"/>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endParaRPr lang="en-US" altLang="en-US" dirty="0"/>
          </a:p>
          <a:p>
            <a:r>
              <a:rPr lang="en-US" altLang="en-US" dirty="0"/>
              <a:t>Buffer manager can use statistical information regarding the probability that a request will reference a particular relation</a:t>
            </a:r>
            <a:endParaRPr lang="en-US" altLang="en-US" dirty="0"/>
          </a:p>
          <a:p>
            <a:pPr lvl="1"/>
            <a:r>
              <a:rPr lang="en-US" altLang="en-US" dirty="0"/>
              <a:t>E.g., the data dictionary is frequently accessed.  Heuristic:  keep data-dictionary blocks in main memory buffer</a:t>
            </a:r>
            <a:endParaRPr lang="en-US" altLang="en-US" dirty="0"/>
          </a:p>
          <a:p>
            <a:r>
              <a:rPr lang="en-US" altLang="en-US" dirty="0"/>
              <a:t>Operating system or buffer manager may reorder writes</a:t>
            </a:r>
            <a:endParaRPr lang="en-US" altLang="en-US" dirty="0"/>
          </a:p>
          <a:p>
            <a:pPr lvl="1"/>
            <a:r>
              <a:rPr lang="en-US" altLang="en-US" dirty="0"/>
              <a:t>Can lead to corruption of data structures on disk</a:t>
            </a:r>
            <a:endParaRPr lang="en-US" altLang="en-US" dirty="0"/>
          </a:p>
          <a:p>
            <a:pPr lvl="2"/>
            <a:r>
              <a:rPr lang="en-US" altLang="en-US" dirty="0"/>
              <a:t>E.g</a:t>
            </a:r>
            <a:r>
              <a:rPr lang="en-US" altLang="en-US" dirty="0" smtClean="0"/>
              <a:t>., </a:t>
            </a:r>
            <a:r>
              <a:rPr lang="en-US" altLang="en-US" dirty="0"/>
              <a:t>linked list of blocks with missing block on disk</a:t>
            </a:r>
            <a:endParaRPr lang="en-US" altLang="en-US" dirty="0"/>
          </a:p>
          <a:p>
            <a:pPr lvl="2"/>
            <a:r>
              <a:rPr lang="en-US" altLang="en-US" dirty="0"/>
              <a:t>File systems perform consistency check to detect such situations</a:t>
            </a:r>
            <a:endParaRPr lang="en-US" altLang="en-US" dirty="0"/>
          </a:p>
          <a:p>
            <a:pPr lvl="1"/>
            <a:r>
              <a:rPr lang="en-US" altLang="en-US" dirty="0"/>
              <a:t>Careful ordering of writes can avoid many such problems</a:t>
            </a: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980" name="Rectangle 4"/>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endParaRPr lang="en-US" altLang="en-US" sz="2800">
              <a:effectLst>
                <a:outerShdw blurRad="38100" dist="38100" dir="2700000" algn="tl">
                  <a:srgbClr val="C0C0C0"/>
                </a:outerShdw>
              </a:effectLst>
            </a:endParaRPr>
          </a:p>
        </p:txBody>
      </p:sp>
      <p:sp>
        <p:nvSpPr>
          <p:cNvPr id="113666" name="Rectangle 3"/>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endParaRPr lang="en-US" altLang="en-US" sz="1600" dirty="0"/>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endParaRPr lang="en-US" altLang="en-US" sz="1600" dirty="0"/>
          </a:p>
          <a:p>
            <a:pPr lvl="1"/>
            <a:r>
              <a:rPr lang="en-US" altLang="en-US" sz="1600" i="1" dirty="0"/>
              <a:t>Writes can be reordered to minimize disk arm movement</a:t>
            </a:r>
            <a:endParaRPr lang="en-US" altLang="en-US" sz="1600" i="1" dirty="0"/>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endParaRPr lang="en-US" altLang="en-US" sz="1600" dirty="0"/>
          </a:p>
          <a:p>
            <a:pPr lvl="1"/>
            <a:r>
              <a:rPr lang="en-US" altLang="en-US" sz="1600" dirty="0"/>
              <a:t> Used exactly like nonvolatile RAM</a:t>
            </a:r>
            <a:endParaRPr lang="en-US" altLang="en-US" sz="1600" dirty="0"/>
          </a:p>
          <a:p>
            <a:pPr lvl="2"/>
            <a:r>
              <a:rPr lang="en-US" altLang="en-US" sz="1600" dirty="0"/>
              <a:t>Write to log disk is very fast since no seeks are required</a:t>
            </a:r>
            <a:endParaRPr lang="en-US" altLang="en-US" sz="1600" dirty="0"/>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endParaRPr lang="en-US" altLang="en-US" sz="1600"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IN" dirty="0"/>
              <a:t>Column-Oriented Storage</a:t>
            </a:r>
            <a:endParaRPr lang="en-IN" dirty="0"/>
          </a:p>
        </p:txBody>
      </p:sp>
      <p:sp>
        <p:nvSpPr>
          <p:cNvPr id="2" name="Content Placeholder 1"/>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endParaRPr lang="en-IN" b="1" dirty="0">
              <a:solidFill>
                <a:srgbClr val="002060"/>
              </a:solidFill>
            </a:endParaRPr>
          </a:p>
          <a:p>
            <a:r>
              <a:rPr lang="en-IN" dirty="0"/>
              <a:t>Store each attribute of a relation </a:t>
            </a:r>
            <a:r>
              <a:rPr lang="en-IN" dirty="0" smtClean="0"/>
              <a:t>separately</a:t>
            </a:r>
            <a:endParaRPr lang="en-IN" dirty="0" smtClean="0"/>
          </a:p>
          <a:p>
            <a:r>
              <a:rPr lang="en-IN" dirty="0" smtClean="0"/>
              <a:t>Example</a:t>
            </a:r>
            <a:endParaRPr lang="en-IN" dirty="0"/>
          </a:p>
        </p:txBody>
      </p:sp>
      <p:pic>
        <p:nvPicPr>
          <p:cNvPr id="3" name="Picture 2"/>
          <p:cNvPicPr>
            <a:picLocks noChangeAspect="1"/>
          </p:cNvPicPr>
          <p:nvPr/>
        </p:nvPicPr>
        <p:blipFill>
          <a:blip r:embed="rId1"/>
          <a:stretch>
            <a:fillRect/>
          </a:stretch>
        </p:blipFill>
        <p:spPr>
          <a:xfrm>
            <a:off x="1628773" y="2216020"/>
            <a:ext cx="5720412" cy="29989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Columnar Representation</a:t>
            </a:r>
            <a:endParaRPr lang="en-IN" dirty="0"/>
          </a:p>
        </p:txBody>
      </p:sp>
      <p:sp>
        <p:nvSpPr>
          <p:cNvPr id="3" name="Content Placeholder 2"/>
          <p:cNvSpPr>
            <a:spLocks noGrp="1"/>
          </p:cNvSpPr>
          <p:nvPr>
            <p:ph idx="1"/>
          </p:nvPr>
        </p:nvSpPr>
        <p:spPr>
          <a:xfrm>
            <a:off x="814388" y="1093788"/>
            <a:ext cx="8031162" cy="5006975"/>
          </a:xfrm>
        </p:spPr>
        <p:txBody>
          <a:bodyPr/>
          <a:lstStyle/>
          <a:p>
            <a:r>
              <a:rPr lang="en-IN" dirty="0"/>
              <a:t>Benefits:</a:t>
            </a:r>
            <a:endParaRPr lang="en-IN" dirty="0"/>
          </a:p>
          <a:p>
            <a:pPr lvl="1"/>
            <a:r>
              <a:rPr lang="en-IN" dirty="0"/>
              <a:t>Reduced IO if only some attributes are accessed</a:t>
            </a:r>
            <a:endParaRPr lang="en-IN" dirty="0"/>
          </a:p>
          <a:p>
            <a:pPr lvl="1"/>
            <a:r>
              <a:rPr lang="en-IN" dirty="0"/>
              <a:t>Improved CPU cache performance </a:t>
            </a:r>
            <a:endParaRPr lang="en-IN" dirty="0"/>
          </a:p>
          <a:p>
            <a:pPr lvl="1"/>
            <a:r>
              <a:rPr lang="en-IN" dirty="0"/>
              <a:t>Improved compression</a:t>
            </a:r>
            <a:endParaRPr lang="en-IN" dirty="0"/>
          </a:p>
          <a:p>
            <a:pPr lvl="1"/>
            <a:r>
              <a:rPr lang="en-IN" b="1" dirty="0">
                <a:solidFill>
                  <a:srgbClr val="002060"/>
                </a:solidFill>
              </a:rPr>
              <a:t>Vector processing </a:t>
            </a:r>
            <a:r>
              <a:rPr lang="en-IN" dirty="0"/>
              <a:t>on modern CPU architectures</a:t>
            </a:r>
            <a:endParaRPr lang="en-IN" dirty="0"/>
          </a:p>
          <a:p>
            <a:r>
              <a:rPr lang="en-IN" dirty="0"/>
              <a:t>Drawbacks</a:t>
            </a:r>
            <a:endParaRPr lang="en-IN" dirty="0"/>
          </a:p>
          <a:p>
            <a:pPr lvl="1"/>
            <a:r>
              <a:rPr lang="en-IN" dirty="0"/>
              <a:t>Cost of tuple reconstruction from columnar representation</a:t>
            </a:r>
            <a:endParaRPr lang="en-IN" dirty="0"/>
          </a:p>
          <a:p>
            <a:pPr lvl="1"/>
            <a:r>
              <a:rPr lang="en-IN" dirty="0"/>
              <a:t>Cost of tuple deletion and update</a:t>
            </a:r>
            <a:endParaRPr lang="en-IN" dirty="0"/>
          </a:p>
          <a:p>
            <a:pPr lvl="1"/>
            <a:r>
              <a:rPr lang="en-IN" dirty="0"/>
              <a:t>Cost of decompression</a:t>
            </a:r>
            <a:endParaRPr lang="en-IN" dirty="0"/>
          </a:p>
          <a:p>
            <a:r>
              <a:rPr lang="en-IN" dirty="0"/>
              <a:t>Columnar representation found to be more efficient for decision support than row-oriented representation</a:t>
            </a:r>
            <a:endParaRPr lang="en-IN" dirty="0"/>
          </a:p>
          <a:p>
            <a:r>
              <a:rPr lang="en-IN" dirty="0"/>
              <a:t>Traditional row-oriented representation preferable for transaction processing</a:t>
            </a:r>
            <a:endParaRPr lang="en-IN" dirty="0"/>
          </a:p>
          <a:p>
            <a:r>
              <a:rPr lang="en-IN" dirty="0"/>
              <a:t>Some databases support both representations</a:t>
            </a:r>
            <a:endParaRPr lang="en-IN" dirty="0"/>
          </a:p>
          <a:p>
            <a:pPr lvl="1"/>
            <a:r>
              <a:rPr lang="en-IN" dirty="0"/>
              <a:t>Called </a:t>
            </a:r>
            <a:r>
              <a:rPr lang="en-IN" b="1" dirty="0">
                <a:solidFill>
                  <a:srgbClr val="002060"/>
                </a:solidFill>
              </a:rPr>
              <a:t>hybrid row/column stores</a:t>
            </a:r>
            <a:endParaRPr lang="en-IN"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0" y="852963"/>
            <a:ext cx="3743560" cy="5661817"/>
          </a:xfrm>
          <a:prstGeom prst="rect">
            <a:avLst/>
          </a:prstGeom>
        </p:spPr>
      </p:pic>
      <p:sp>
        <p:nvSpPr>
          <p:cNvPr id="4" name="Title 3"/>
          <p:cNvSpPr>
            <a:spLocks noGrp="1"/>
          </p:cNvSpPr>
          <p:nvPr>
            <p:ph type="title"/>
          </p:nvPr>
        </p:nvSpPr>
        <p:spPr/>
        <p:txBody>
          <a:bodyPr/>
          <a:lstStyle/>
          <a:p>
            <a:r>
              <a:rPr lang="en-IN" dirty="0"/>
              <a:t>Columnar File Representation</a:t>
            </a:r>
            <a:endParaRPr lang="en-IN" dirty="0"/>
          </a:p>
        </p:txBody>
      </p:sp>
      <p:sp>
        <p:nvSpPr>
          <p:cNvPr id="5" name="Content Placeholder 4"/>
          <p:cNvSpPr>
            <a:spLocks noGrp="1"/>
          </p:cNvSpPr>
          <p:nvPr>
            <p:ph idx="1"/>
          </p:nvPr>
        </p:nvSpPr>
        <p:spPr>
          <a:xfrm>
            <a:off x="814389" y="1093788"/>
            <a:ext cx="3170470" cy="4903787"/>
          </a:xfrm>
        </p:spPr>
        <p:txBody>
          <a:bodyPr/>
          <a:lstStyle/>
          <a:p>
            <a:r>
              <a:rPr lang="en-IN" dirty="0"/>
              <a:t>ORC and Parquet: file formats with columnar storage inside file</a:t>
            </a:r>
            <a:endParaRPr lang="en-IN" dirty="0"/>
          </a:p>
          <a:p>
            <a:r>
              <a:rPr lang="en-IN" dirty="0"/>
              <a:t>Very popular for big-data applications</a:t>
            </a:r>
            <a:endParaRPr lang="en-IN" dirty="0"/>
          </a:p>
          <a:p>
            <a:r>
              <a:rPr lang="en-IN" dirty="0"/>
              <a:t>Orc file format shown on right:</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p:cNvSpPr>
            <a:spLocks noGrp="1"/>
          </p:cNvSpPr>
          <p:nvPr>
            <p:ph idx="1"/>
          </p:nvPr>
        </p:nvSpPr>
        <p:spPr>
          <a:xfrm>
            <a:off x="768350" y="1233435"/>
            <a:ext cx="3803649" cy="4920791"/>
          </a:xfrm>
        </p:spPr>
        <p:txBody>
          <a:bodyPr/>
          <a:lstStyle/>
          <a:p>
            <a:r>
              <a:rPr lang="en-IN" dirty="0"/>
              <a:t>Can store records directly in memory without a buffer manager</a:t>
            </a:r>
            <a:endParaRPr lang="en-IN" dirty="0"/>
          </a:p>
          <a:p>
            <a:r>
              <a:rPr lang="en-IN" dirty="0"/>
              <a:t>Column-oriented storage can be used in-memory for decision support applications</a:t>
            </a:r>
            <a:endParaRPr lang="en-IN" dirty="0"/>
          </a:p>
          <a:p>
            <a:pPr lvl="1"/>
            <a:r>
              <a:rPr lang="en-IN" dirty="0"/>
              <a:t>Compression reduces memory requirement</a:t>
            </a:r>
            <a:endParaRPr lang="en-IN" dirty="0"/>
          </a:p>
        </p:txBody>
      </p:sp>
      <p:pic>
        <p:nvPicPr>
          <p:cNvPr id="4" name="Graphic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043487" y="1328735"/>
            <a:ext cx="3082597" cy="5027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a:t>
            </a:r>
            <a:r>
              <a:rPr lang="en-US" altLang="en-US" dirty="0" smtClean="0"/>
              <a:t>1</a:t>
            </a:r>
            <a:r>
              <a:rPr lang="en-US" altLang="zh-CN" dirty="0" smtClean="0"/>
              <a:t>0</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26"/>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Magnetic Tapes</a:t>
            </a:r>
            <a:endParaRPr lang="en-US" altLang="en-US">
              <a:effectLst>
                <a:outerShdw blurRad="38100" dist="38100" dir="2700000" algn="tl">
                  <a:srgbClr val="C0C0C0"/>
                </a:outerShdw>
              </a:effectLst>
            </a:endParaRPr>
          </a:p>
        </p:txBody>
      </p:sp>
      <p:sp>
        <p:nvSpPr>
          <p:cNvPr id="74755" name="Rectangle 1027"/>
          <p:cNvSpPr>
            <a:spLocks noGrp="1" noChangeArrowheads="1"/>
          </p:cNvSpPr>
          <p:nvPr>
            <p:ph type="body" idx="1"/>
          </p:nvPr>
        </p:nvSpPr>
        <p:spPr>
          <a:xfrm>
            <a:off x="768350" y="1026684"/>
            <a:ext cx="7754327" cy="4952085"/>
          </a:xfrm>
        </p:spPr>
        <p:txBody>
          <a:bodyPr/>
          <a:lstStyle/>
          <a:p>
            <a:pPr>
              <a:spcAft>
                <a:spcPts val="0"/>
              </a:spcAft>
            </a:pPr>
            <a:r>
              <a:rPr lang="en-US" altLang="en-US" dirty="0"/>
              <a:t>Hold large volumes of data and provide high transfer rates</a:t>
            </a:r>
            <a:endParaRPr lang="en-US" altLang="en-US" dirty="0"/>
          </a:p>
          <a:p>
            <a:pPr lvl="1">
              <a:spcAft>
                <a:spcPts val="0"/>
              </a:spcAft>
            </a:pPr>
            <a:r>
              <a:rPr lang="en-US" altLang="en-US" dirty="0"/>
              <a:t>Few GB for DAT (Digital Audio Tape) format, 10-40 GB with DLT (Digital Linear Tape) format, 100 GB+ with Ultrium format, and 330 GB with </a:t>
            </a:r>
            <a:r>
              <a:rPr lang="en-US" altLang="en-US" dirty="0" err="1"/>
              <a:t>Ampex</a:t>
            </a:r>
            <a:r>
              <a:rPr lang="en-US" altLang="en-US" dirty="0"/>
              <a:t> helical scan format</a:t>
            </a:r>
            <a:endParaRPr lang="en-US" altLang="en-US" dirty="0"/>
          </a:p>
          <a:p>
            <a:pPr lvl="1">
              <a:spcAft>
                <a:spcPts val="0"/>
              </a:spcAft>
            </a:pPr>
            <a:r>
              <a:rPr lang="en-US" altLang="en-US" dirty="0"/>
              <a:t>Transfer rates from few to 10s of MB/s</a:t>
            </a:r>
            <a:endParaRPr lang="en-US" altLang="en-US" dirty="0"/>
          </a:p>
          <a:p>
            <a:pPr>
              <a:spcAft>
                <a:spcPts val="0"/>
              </a:spcAft>
            </a:pPr>
            <a:r>
              <a:rPr lang="en-US" altLang="en-US" dirty="0"/>
              <a:t>Tapes are cheap, but cost of drives is very high</a:t>
            </a:r>
            <a:endParaRPr lang="en-US" altLang="en-US" dirty="0"/>
          </a:p>
          <a:p>
            <a:pPr>
              <a:spcAft>
                <a:spcPts val="0"/>
              </a:spcAft>
            </a:pPr>
            <a:r>
              <a:rPr lang="en-US" altLang="en-US" dirty="0"/>
              <a:t>Very slow access time in comparison to magnetic and optical disks</a:t>
            </a:r>
            <a:endParaRPr lang="en-US" altLang="en-US" dirty="0"/>
          </a:p>
          <a:p>
            <a:pPr lvl="1">
              <a:spcAft>
                <a:spcPts val="0"/>
              </a:spcAft>
            </a:pPr>
            <a:r>
              <a:rPr lang="en-US" altLang="en-US" dirty="0"/>
              <a:t>limited to sequential access.</a:t>
            </a:r>
            <a:endParaRPr lang="en-US" altLang="en-US" dirty="0"/>
          </a:p>
          <a:p>
            <a:pPr lvl="1">
              <a:spcAft>
                <a:spcPts val="0"/>
              </a:spcAft>
            </a:pPr>
            <a:r>
              <a:rPr lang="en-US" altLang="en-US" dirty="0"/>
              <a:t>Some formats (</a:t>
            </a:r>
            <a:r>
              <a:rPr lang="en-US" altLang="en-US" dirty="0" err="1"/>
              <a:t>Accelis</a:t>
            </a:r>
            <a:r>
              <a:rPr lang="en-US" altLang="en-US" dirty="0"/>
              <a:t>) provide faster seek (10s of seconds) at cost of lower capacity</a:t>
            </a:r>
            <a:endParaRPr lang="en-US" altLang="en-US" dirty="0"/>
          </a:p>
          <a:p>
            <a:pPr>
              <a:spcAft>
                <a:spcPts val="0"/>
              </a:spcAft>
            </a:pPr>
            <a:r>
              <a:rPr lang="en-US" altLang="en-US" dirty="0"/>
              <a:t>Used mainly for backup, for storage of infrequently used information, and as an off-line medium for transferring information from one system to another.</a:t>
            </a:r>
            <a:endParaRPr lang="en-US" altLang="en-US" dirty="0"/>
          </a:p>
          <a:p>
            <a:pPr>
              <a:spcAft>
                <a:spcPts val="0"/>
              </a:spcAft>
            </a:pPr>
            <a:r>
              <a:rPr lang="en-US" altLang="en-US" dirty="0"/>
              <a:t>Tape jukeboxes used for very large capacity storage</a:t>
            </a:r>
            <a:endParaRPr lang="en-US" altLang="en-US" dirty="0"/>
          </a:p>
          <a:p>
            <a:pPr lvl="1">
              <a:spcAft>
                <a:spcPts val="0"/>
              </a:spcAft>
            </a:pPr>
            <a:r>
              <a:rPr lang="en-US" altLang="en-US" dirty="0"/>
              <a:t>Multiple </a:t>
            </a:r>
            <a:r>
              <a:rPr lang="en-US" altLang="en-US" dirty="0" err="1"/>
              <a:t>petabyes</a:t>
            </a:r>
            <a:r>
              <a:rPr lang="en-US" altLang="en-US" dirty="0"/>
              <a:t> (10</a:t>
            </a:r>
            <a:r>
              <a:rPr lang="en-US" altLang="en-US" baseline="30000" dirty="0"/>
              <a:t>15 </a:t>
            </a:r>
            <a:r>
              <a:rPr lang="en-US" altLang="en-US" dirty="0"/>
              <a:t>bytes)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Magnetic Hard Disk Mechanism</a:t>
            </a:r>
            <a:endParaRPr lang="en-US" altLang="en-US" sz="2800" dirty="0">
              <a:effectLst>
                <a:outerShdw blurRad="38100" dist="38100" dir="2700000" algn="tl">
                  <a:srgbClr val="C0C0C0"/>
                </a:outerShdw>
              </a:effectLst>
            </a:endParaRPr>
          </a:p>
        </p:txBody>
      </p:sp>
      <p:sp>
        <p:nvSpPr>
          <p:cNvPr id="25603" name="Text Box 7"/>
          <p:cNvSpPr txBox="1">
            <a:spLocks noChangeArrowheads="1"/>
          </p:cNvSpPr>
          <p:nvPr/>
        </p:nvSpPr>
        <p:spPr bwMode="auto">
          <a:xfrm>
            <a:off x="1054829" y="5496783"/>
            <a:ext cx="455605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b="1" dirty="0"/>
              <a:t>Schematic diagram of magnetic disk drive</a:t>
            </a:r>
            <a:endParaRPr kumimoji="0" lang="en-US" altLang="en-US" sz="1700" b="1" dirty="0"/>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254496" y="2842850"/>
            <a:ext cx="2438279" cy="1761432"/>
          </a:xfrm>
          <a:prstGeom prst="rect">
            <a:avLst/>
          </a:prstGeom>
        </p:spPr>
      </p:pic>
      <p:sp>
        <p:nvSpPr>
          <p:cNvPr id="7" name="Text Box 7"/>
          <p:cNvSpPr txBox="1">
            <a:spLocks noChangeArrowheads="1"/>
          </p:cNvSpPr>
          <p:nvPr/>
        </p:nvSpPr>
        <p:spPr bwMode="auto">
          <a:xfrm>
            <a:off x="5929358" y="5482957"/>
            <a:ext cx="316945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b="1" dirty="0"/>
              <a:t>Photo of magnetic disk drive</a:t>
            </a:r>
            <a:endParaRPr kumimoji="0" lang="en-US" altLang="en-US" sz="1700" b="1" dirty="0"/>
          </a:p>
        </p:txBody>
      </p:sp>
      <p:pic>
        <p:nvPicPr>
          <p:cNvPr id="8" name="Graphic 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7817" y="1438587"/>
            <a:ext cx="4982742" cy="38770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Magnetic Disks</a:t>
            </a:r>
            <a:endParaRPr lang="en-US" altLang="en-US">
              <a:effectLst>
                <a:outerShdw blurRad="38100" dist="38100" dir="2700000" algn="tl">
                  <a:srgbClr val="C0C0C0"/>
                </a:outerShdw>
              </a:effectLst>
            </a:endParaRPr>
          </a:p>
        </p:txBody>
      </p:sp>
      <p:sp>
        <p:nvSpPr>
          <p:cNvPr id="27651" name="Rectangle 3"/>
          <p:cNvSpPr>
            <a:spLocks noGrp="1" noChangeArrowheads="1"/>
          </p:cNvSpPr>
          <p:nvPr>
            <p:ph idx="1"/>
          </p:nvPr>
        </p:nvSpPr>
        <p:spPr>
          <a:xfrm>
            <a:off x="768350" y="854006"/>
            <a:ext cx="7960014" cy="5132448"/>
          </a:xfrm>
        </p:spPr>
        <p:txBody>
          <a:bodyPr/>
          <a:lstStyle/>
          <a:p>
            <a:pPr>
              <a:spcAft>
                <a:spcPts val="0"/>
              </a:spcAft>
            </a:pPr>
            <a:r>
              <a:rPr lang="en-US" altLang="en-US" sz="1800" b="1" dirty="0">
                <a:solidFill>
                  <a:srgbClr val="002060"/>
                </a:solidFill>
              </a:rPr>
              <a:t>Read-write head</a:t>
            </a:r>
            <a:r>
              <a:rPr lang="en-US" altLang="en-US" sz="1800" dirty="0">
                <a:solidFill>
                  <a:srgbClr val="002060"/>
                </a:solidFill>
              </a:rPr>
              <a:t> </a:t>
            </a:r>
            <a:endParaRPr lang="en-US" altLang="en-US" sz="1800" dirty="0">
              <a:solidFill>
                <a:srgbClr val="002060"/>
              </a:solidFill>
            </a:endParaRPr>
          </a:p>
          <a:p>
            <a:pPr>
              <a:spcAft>
                <a:spcPts val="0"/>
              </a:spcAft>
            </a:pPr>
            <a:r>
              <a:rPr lang="en-US" altLang="en-US" sz="1800" dirty="0"/>
              <a:t>Surface of platter divided into circular </a:t>
            </a:r>
            <a:r>
              <a:rPr lang="en-US" altLang="en-US" sz="1800" b="1" dirty="0">
                <a:solidFill>
                  <a:srgbClr val="002060"/>
                </a:solidFill>
              </a:rPr>
              <a:t>tracks</a:t>
            </a:r>
            <a:endParaRPr lang="en-US" altLang="en-US" sz="1800" b="1" dirty="0">
              <a:solidFill>
                <a:srgbClr val="002060"/>
              </a:solidFill>
            </a:endParaRPr>
          </a:p>
          <a:p>
            <a:pPr lvl="1">
              <a:spcAft>
                <a:spcPts val="0"/>
              </a:spcAft>
            </a:pPr>
            <a:r>
              <a:rPr lang="en-US" altLang="en-US" sz="1800" dirty="0"/>
              <a:t>Over 50K-100K tracks per platter on typical hard disks</a:t>
            </a:r>
            <a:endParaRPr lang="en-US" altLang="en-US" sz="1800" dirty="0"/>
          </a:p>
          <a:p>
            <a:pPr>
              <a:spcAft>
                <a:spcPts val="0"/>
              </a:spcAft>
            </a:pPr>
            <a:r>
              <a:rPr lang="en-US" altLang="en-US" sz="1800" dirty="0"/>
              <a:t>Each track is divided into </a:t>
            </a:r>
            <a:r>
              <a:rPr lang="en-US" altLang="en-US" sz="1800" b="1" dirty="0">
                <a:solidFill>
                  <a:srgbClr val="002060"/>
                </a:solidFill>
              </a:rPr>
              <a:t>sectors</a:t>
            </a:r>
            <a:r>
              <a:rPr lang="en-US" altLang="en-US" sz="1800" b="1" dirty="0"/>
              <a:t>.</a:t>
            </a:r>
            <a:r>
              <a:rPr lang="en-US" altLang="en-US" sz="1800" dirty="0"/>
              <a:t>  </a:t>
            </a:r>
            <a:endParaRPr lang="en-US" altLang="en-US" sz="1800" dirty="0"/>
          </a:p>
          <a:p>
            <a:pPr lvl="1">
              <a:spcAft>
                <a:spcPts val="0"/>
              </a:spcAft>
            </a:pPr>
            <a:r>
              <a:rPr lang="en-US" altLang="en-US" sz="1800" dirty="0"/>
              <a:t>A sector is the smallest unit of data that can be read or written.</a:t>
            </a:r>
            <a:endParaRPr lang="en-US" altLang="en-US" sz="1800" dirty="0"/>
          </a:p>
          <a:p>
            <a:pPr lvl="1">
              <a:spcAft>
                <a:spcPts val="0"/>
              </a:spcAft>
            </a:pPr>
            <a:r>
              <a:rPr lang="en-US" altLang="en-US" sz="1800" dirty="0"/>
              <a:t>Sector size typically 512 bytes</a:t>
            </a:r>
            <a:endParaRPr lang="en-US" altLang="en-US" sz="1800" dirty="0"/>
          </a:p>
          <a:p>
            <a:pPr lvl="1">
              <a:spcAft>
                <a:spcPts val="0"/>
              </a:spcAft>
            </a:pPr>
            <a:r>
              <a:rPr lang="en-US" altLang="en-US" sz="1800" dirty="0"/>
              <a:t>Typical sectors per track: 500 to 1000 (on inner tracks) to 1000 to 2000 (on outer tracks)</a:t>
            </a:r>
            <a:endParaRPr lang="en-US" altLang="en-US" sz="1800" dirty="0"/>
          </a:p>
          <a:p>
            <a:pPr>
              <a:spcAft>
                <a:spcPts val="0"/>
              </a:spcAft>
            </a:pPr>
            <a:r>
              <a:rPr lang="en-US" altLang="en-US" sz="1800" dirty="0"/>
              <a:t>To read/write a sector</a:t>
            </a:r>
            <a:endParaRPr lang="en-US" altLang="en-US" sz="1800" dirty="0"/>
          </a:p>
          <a:p>
            <a:pPr lvl="1">
              <a:spcAft>
                <a:spcPts val="0"/>
              </a:spcAft>
            </a:pPr>
            <a:r>
              <a:rPr lang="en-US" altLang="en-US" sz="1800" dirty="0"/>
              <a:t>disk arm swings to position head on right track</a:t>
            </a:r>
            <a:endParaRPr lang="en-US" altLang="en-US" sz="1800" dirty="0"/>
          </a:p>
          <a:p>
            <a:pPr lvl="1">
              <a:spcAft>
                <a:spcPts val="0"/>
              </a:spcAft>
            </a:pPr>
            <a:r>
              <a:rPr lang="en-US" altLang="en-US" sz="1800" dirty="0"/>
              <a:t>platter spins continually; data is read/written as sector passes under head</a:t>
            </a:r>
            <a:endParaRPr lang="en-US" altLang="en-US" sz="1800" dirty="0"/>
          </a:p>
          <a:p>
            <a:pPr>
              <a:spcAft>
                <a:spcPts val="0"/>
              </a:spcAft>
            </a:pPr>
            <a:r>
              <a:rPr lang="en-US" altLang="en-US" sz="1800" dirty="0"/>
              <a:t>Head-disk assemblies </a:t>
            </a:r>
            <a:endParaRPr lang="en-US" altLang="en-US" sz="1800" dirty="0"/>
          </a:p>
          <a:p>
            <a:pPr lvl="1">
              <a:spcAft>
                <a:spcPts val="0"/>
              </a:spcAft>
            </a:pPr>
            <a:r>
              <a:rPr lang="en-US" altLang="en-US" sz="1800" dirty="0"/>
              <a:t>multiple disk platters on a single spindle (1 to 5 usually)</a:t>
            </a:r>
            <a:endParaRPr lang="en-US" altLang="en-US" sz="1800" dirty="0"/>
          </a:p>
          <a:p>
            <a:pPr lvl="1">
              <a:spcAft>
                <a:spcPts val="0"/>
              </a:spcAft>
            </a:pPr>
            <a:r>
              <a:rPr lang="en-US" altLang="en-US" sz="1800" dirty="0"/>
              <a:t>one head per platter, mounted on a common arm.</a:t>
            </a:r>
            <a:endParaRPr lang="en-US" altLang="en-US" sz="1800" dirty="0"/>
          </a:p>
          <a:p>
            <a:pPr>
              <a:spcAft>
                <a:spcPts val="0"/>
              </a:spcAft>
            </a:pPr>
            <a:r>
              <a:rPr lang="en-US" altLang="en-US" sz="1800" b="1" dirty="0">
                <a:solidFill>
                  <a:srgbClr val="002060"/>
                </a:solidFill>
              </a:rPr>
              <a:t>Cylinder</a:t>
            </a:r>
            <a:r>
              <a:rPr lang="en-US" altLang="en-US" sz="1800" i="1" dirty="0"/>
              <a:t> </a:t>
            </a:r>
            <a:r>
              <a:rPr lang="en-US" altLang="en-US" sz="1800" i="1" dirty="0" err="1"/>
              <a:t>i</a:t>
            </a:r>
            <a:r>
              <a:rPr lang="en-US" altLang="en-US" sz="1800" b="1" i="1" dirty="0"/>
              <a:t> </a:t>
            </a:r>
            <a:r>
              <a:rPr lang="en-US" altLang="en-US" sz="1800" dirty="0"/>
              <a:t>consists of </a:t>
            </a:r>
            <a:r>
              <a:rPr lang="en-US" altLang="en-US" sz="1800" i="1" dirty="0" err="1"/>
              <a:t>i</a:t>
            </a:r>
            <a:r>
              <a:rPr lang="en-US" altLang="en-US" sz="1800" baseline="30000" dirty="0" err="1"/>
              <a:t>th</a:t>
            </a:r>
            <a:r>
              <a:rPr lang="en-US" altLang="en-US" sz="1800" dirty="0"/>
              <a:t> track of all the platters </a:t>
            </a: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Magnetic Disks (Cont.)</a:t>
            </a:r>
            <a:endParaRPr lang="en-US" altLang="en-US">
              <a:effectLst>
                <a:outerShdw blurRad="38100" dist="38100" dir="2700000" algn="tl">
                  <a:srgbClr val="C0C0C0"/>
                </a:outerShdw>
              </a:effectLst>
            </a:endParaRPr>
          </a:p>
        </p:txBody>
      </p:sp>
      <p:sp>
        <p:nvSpPr>
          <p:cNvPr id="29699" name="Rectangle 3"/>
          <p:cNvSpPr>
            <a:spLocks noGrp="1" noChangeArrowheads="1"/>
          </p:cNvSpPr>
          <p:nvPr>
            <p:ph idx="1"/>
          </p:nvPr>
        </p:nvSpPr>
        <p:spPr>
          <a:xfrm>
            <a:off x="768350" y="1241571"/>
            <a:ext cx="7472973" cy="4527404"/>
          </a:xfrm>
        </p:spPr>
        <p:txBody>
          <a:bodyPr/>
          <a:lstStyle/>
          <a:p>
            <a:pPr>
              <a:spcAft>
                <a:spcPts val="0"/>
              </a:spcAft>
            </a:pPr>
            <a:r>
              <a:rPr lang="en-US" altLang="en-US" sz="2000" b="1" dirty="0">
                <a:solidFill>
                  <a:srgbClr val="002060"/>
                </a:solidFill>
              </a:rPr>
              <a:t>Disk controller</a:t>
            </a:r>
            <a:r>
              <a:rPr lang="en-US" altLang="en-US" sz="2000" dirty="0">
                <a:solidFill>
                  <a:srgbClr val="002060"/>
                </a:solidFill>
              </a:rPr>
              <a:t> </a:t>
            </a:r>
            <a:r>
              <a:rPr lang="en-US" altLang="en-US" sz="2000" dirty="0"/>
              <a:t>– interfaces between the computer system and the disk drive hardware.</a:t>
            </a:r>
            <a:endParaRPr lang="en-US" altLang="en-US" sz="2000" dirty="0"/>
          </a:p>
          <a:p>
            <a:pPr lvl="1">
              <a:spcAft>
                <a:spcPts val="0"/>
              </a:spcAft>
            </a:pPr>
            <a:r>
              <a:rPr lang="en-US" altLang="en-US" sz="2000" dirty="0"/>
              <a:t>accepts high-level commands to read or write a sector </a:t>
            </a:r>
            <a:endParaRPr lang="en-US" altLang="en-US" sz="2000" dirty="0"/>
          </a:p>
          <a:p>
            <a:pPr lvl="1">
              <a:spcAft>
                <a:spcPts val="0"/>
              </a:spcAft>
            </a:pPr>
            <a:r>
              <a:rPr lang="en-US" altLang="en-US" sz="2000" dirty="0"/>
              <a:t>initiates actions such as moving the disk arm to the right track and actually reading or writing the data</a:t>
            </a:r>
            <a:endParaRPr lang="en-US" altLang="en-US" sz="2000" dirty="0"/>
          </a:p>
          <a:p>
            <a:pPr lvl="1">
              <a:spcAft>
                <a:spcPts val="0"/>
              </a:spcAft>
            </a:pPr>
            <a:r>
              <a:rPr lang="en-US" altLang="en-US" sz="2000" dirty="0"/>
              <a:t>Computes and attaches </a:t>
            </a:r>
            <a:r>
              <a:rPr lang="en-US" altLang="en-US" sz="2000" b="1" dirty="0">
                <a:solidFill>
                  <a:srgbClr val="002060"/>
                </a:solidFill>
              </a:rPr>
              <a:t>checksums</a:t>
            </a:r>
            <a:r>
              <a:rPr lang="en-US" altLang="en-US" sz="2000" dirty="0"/>
              <a:t> to each sector to verify that data is read back correctly</a:t>
            </a:r>
            <a:endParaRPr lang="en-US" altLang="en-US" sz="2000" dirty="0"/>
          </a:p>
          <a:p>
            <a:pPr lvl="2">
              <a:spcAft>
                <a:spcPts val="0"/>
              </a:spcAft>
            </a:pPr>
            <a:r>
              <a:rPr lang="en-US" altLang="en-US" sz="2000" dirty="0"/>
              <a:t>If data is corrupted, with very high probability stored checksum won</a:t>
            </a:r>
            <a:r>
              <a:rPr lang="ja-JP" altLang="en-US" sz="2000" dirty="0"/>
              <a:t>’</a:t>
            </a:r>
            <a:r>
              <a:rPr lang="en-US" altLang="ja-JP" sz="2000" dirty="0"/>
              <a:t>t match recomputed checksum</a:t>
            </a:r>
            <a:endParaRPr lang="en-US" altLang="ja-JP" sz="2000" dirty="0"/>
          </a:p>
          <a:p>
            <a:pPr lvl="1">
              <a:spcAft>
                <a:spcPts val="0"/>
              </a:spcAft>
            </a:pPr>
            <a:r>
              <a:rPr lang="en-US" altLang="en-US" sz="2000" dirty="0"/>
              <a:t>Ensures successful writing by reading back sector after writing it</a:t>
            </a:r>
            <a:endParaRPr lang="en-US" altLang="en-US" sz="2000" dirty="0"/>
          </a:p>
          <a:p>
            <a:pPr lvl="1">
              <a:spcAft>
                <a:spcPts val="0"/>
              </a:spcAft>
            </a:pPr>
            <a:r>
              <a:rPr lang="en-US" altLang="en-US" sz="2000" dirty="0"/>
              <a:t>Performs </a:t>
            </a:r>
            <a:r>
              <a:rPr lang="en-US" altLang="en-US" sz="2000" b="1" dirty="0">
                <a:solidFill>
                  <a:srgbClr val="002060"/>
                </a:solidFill>
              </a:rPr>
              <a:t>remapping of bad sectors</a:t>
            </a:r>
            <a:endParaRPr lang="en-US" altLang="en-US" sz="2000" b="1" dirty="0">
              <a:solidFill>
                <a:srgbClr val="002060"/>
              </a:solidFill>
            </a:endParaRPr>
          </a:p>
        </p:txBody>
      </p:sp>
      <p:sp>
        <p:nvSpPr>
          <p:cNvPr id="29700" name="Rectangle 4"/>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endParaRPr lang="en-US" altLang="en-US" sz="18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Performance Measures of Disks</a:t>
            </a:r>
            <a:endParaRPr lang="en-US" altLang="en-US">
              <a:effectLst>
                <a:outerShdw blurRad="38100" dist="38100" dir="2700000" algn="tl">
                  <a:srgbClr val="C0C0C0"/>
                </a:outerShdw>
              </a:effectLst>
            </a:endParaRPr>
          </a:p>
        </p:txBody>
      </p:sp>
      <p:sp>
        <p:nvSpPr>
          <p:cNvPr id="34819" name="Rectangle 5"/>
          <p:cNvSpPr>
            <a:spLocks noGrp="1" noChangeArrowheads="1"/>
          </p:cNvSpPr>
          <p:nvPr>
            <p:ph type="body" idx="1"/>
          </p:nvPr>
        </p:nvSpPr>
        <p:spPr>
          <a:xfrm>
            <a:off x="768350" y="1132515"/>
            <a:ext cx="7730882" cy="4881424"/>
          </a:xfrm>
        </p:spPr>
        <p:txBody>
          <a:bodyPr/>
          <a:lstStyle/>
          <a:p>
            <a:pPr>
              <a:spcAft>
                <a:spcPts val="0"/>
              </a:spcAft>
            </a:pPr>
            <a:r>
              <a:rPr lang="en-US" altLang="en-US" b="1" dirty="0">
                <a:solidFill>
                  <a:srgbClr val="002060"/>
                </a:solidFill>
              </a:rPr>
              <a:t>Access time</a:t>
            </a:r>
            <a:r>
              <a:rPr lang="en-US" altLang="en-US" dirty="0">
                <a:solidFill>
                  <a:srgbClr val="002060"/>
                </a:solidFill>
              </a:rPr>
              <a:t> </a:t>
            </a:r>
            <a:r>
              <a:rPr lang="en-US" altLang="en-US" dirty="0"/>
              <a:t>– the time it takes from when a read or write request is issued to when data transfer begins.  Consists of: </a:t>
            </a:r>
            <a:endParaRPr lang="en-US" altLang="en-US" dirty="0"/>
          </a:p>
          <a:p>
            <a:pPr lvl="1">
              <a:spcAft>
                <a:spcPts val="0"/>
              </a:spcAft>
            </a:pPr>
            <a:r>
              <a:rPr lang="en-US" altLang="en-US" sz="1600" b="1" dirty="0">
                <a:solidFill>
                  <a:srgbClr val="002060"/>
                </a:solidFill>
              </a:rPr>
              <a:t>Seek time</a:t>
            </a:r>
            <a:r>
              <a:rPr lang="en-US" altLang="en-US" sz="1600" dirty="0">
                <a:solidFill>
                  <a:srgbClr val="002060"/>
                </a:solidFill>
              </a:rPr>
              <a:t> </a:t>
            </a:r>
            <a:r>
              <a:rPr lang="en-US" altLang="en-US" sz="1600" dirty="0"/>
              <a:t>– </a:t>
            </a:r>
            <a:r>
              <a:rPr lang="en-US" altLang="en-US" dirty="0"/>
              <a:t>time it takes to reposition the arm over the correct track. </a:t>
            </a:r>
            <a:endParaRPr lang="en-US" altLang="en-US" dirty="0"/>
          </a:p>
          <a:p>
            <a:pPr lvl="2">
              <a:spcAft>
                <a:spcPts val="0"/>
              </a:spcAft>
            </a:pPr>
            <a:r>
              <a:rPr lang="en-US" altLang="en-US" dirty="0"/>
              <a:t> Average seek time is 1/2 the worst case seek time.</a:t>
            </a:r>
            <a:endParaRPr lang="en-US" altLang="en-US" dirty="0"/>
          </a:p>
          <a:p>
            <a:pPr lvl="3">
              <a:spcAft>
                <a:spcPts val="0"/>
              </a:spcAft>
            </a:pPr>
            <a:r>
              <a:rPr lang="en-US" altLang="en-US" dirty="0"/>
              <a:t>Would be 1/3 if all tracks had the same number of sectors, and we ignore the time to start and stop arm movement</a:t>
            </a:r>
            <a:endParaRPr lang="en-US" altLang="en-US" dirty="0"/>
          </a:p>
          <a:p>
            <a:pPr lvl="2">
              <a:spcAft>
                <a:spcPts val="0"/>
              </a:spcAft>
            </a:pPr>
            <a:r>
              <a:rPr lang="en-US" altLang="en-US" dirty="0"/>
              <a:t>4 to 10 milliseconds on typical disks</a:t>
            </a:r>
            <a:endParaRPr lang="en-US" altLang="en-US" dirty="0"/>
          </a:p>
          <a:p>
            <a:pPr lvl="1">
              <a:spcAft>
                <a:spcPts val="0"/>
              </a:spcAft>
            </a:pPr>
            <a:r>
              <a:rPr lang="en-US" altLang="en-US" b="1" dirty="0">
                <a:solidFill>
                  <a:srgbClr val="002060"/>
                </a:solidFill>
              </a:rPr>
              <a:t>Rotational latency</a:t>
            </a:r>
            <a:r>
              <a:rPr lang="en-US" altLang="en-US" dirty="0">
                <a:solidFill>
                  <a:srgbClr val="002060"/>
                </a:solidFill>
              </a:rPr>
              <a:t> </a:t>
            </a:r>
            <a:r>
              <a:rPr lang="en-US" altLang="en-US" dirty="0"/>
              <a:t>– time it takes for the sector to be accessed to appear under the head. </a:t>
            </a:r>
            <a:endParaRPr lang="en-US" altLang="en-US" dirty="0"/>
          </a:p>
          <a:p>
            <a:pPr lvl="2">
              <a:spcAft>
                <a:spcPts val="0"/>
              </a:spcAft>
            </a:pPr>
            <a:r>
              <a:rPr lang="en-US" altLang="en-US" dirty="0"/>
              <a:t>4 to 11 milliseconds on typical disks (5400 to 15000 </a:t>
            </a:r>
            <a:r>
              <a:rPr lang="en-US" altLang="en-US" dirty="0" err="1"/>
              <a:t>r.p.m</a:t>
            </a:r>
            <a:r>
              <a:rPr lang="en-US" altLang="en-US" dirty="0"/>
              <a:t>.)</a:t>
            </a:r>
            <a:endParaRPr lang="en-US" altLang="en-US" dirty="0"/>
          </a:p>
          <a:p>
            <a:pPr lvl="2">
              <a:spcAft>
                <a:spcPts val="0"/>
              </a:spcAft>
            </a:pPr>
            <a:r>
              <a:rPr lang="en-US" altLang="en-US" dirty="0"/>
              <a:t>Average latency is 1/2 of the above latency.</a:t>
            </a:r>
            <a:endParaRPr lang="en-US" altLang="en-US" dirty="0"/>
          </a:p>
          <a:p>
            <a:pPr lvl="1">
              <a:spcAft>
                <a:spcPts val="0"/>
              </a:spcAft>
            </a:pPr>
            <a:r>
              <a:rPr lang="en-US" altLang="en-US" dirty="0"/>
              <a:t>Overall latency is 5 to 20 </a:t>
            </a:r>
            <a:r>
              <a:rPr lang="en-US" altLang="en-US" dirty="0" err="1"/>
              <a:t>msec</a:t>
            </a:r>
            <a:r>
              <a:rPr lang="en-US" altLang="en-US" dirty="0"/>
              <a:t> depending on disk model</a:t>
            </a:r>
            <a:endParaRPr lang="en-US" altLang="en-US" dirty="0"/>
          </a:p>
          <a:p>
            <a:pPr>
              <a:spcAft>
                <a:spcPts val="0"/>
              </a:spcAft>
            </a:pPr>
            <a:r>
              <a:rPr lang="en-US" altLang="en-US" b="1" dirty="0">
                <a:solidFill>
                  <a:srgbClr val="002060"/>
                </a:solidFill>
              </a:rPr>
              <a:t>Data-transfer rate </a:t>
            </a:r>
            <a:r>
              <a:rPr lang="en-US" altLang="en-US" dirty="0"/>
              <a:t>– the rate at which data can be retrieved from or stored to the disk.</a:t>
            </a:r>
            <a:endParaRPr lang="en-US" altLang="en-US" dirty="0"/>
          </a:p>
          <a:p>
            <a:pPr lvl="1">
              <a:spcAft>
                <a:spcPts val="0"/>
              </a:spcAft>
            </a:pPr>
            <a:r>
              <a:rPr lang="en-US" altLang="en-US" dirty="0"/>
              <a:t>25 to 200 MB per second max rate, lower for inner tracks</a:t>
            </a:r>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26343</Words>
  <Application>WPS 演示</Application>
  <PresentationFormat>全屏显示(4:3)</PresentationFormat>
  <Paragraphs>610</Paragraphs>
  <Slides>58</Slides>
  <Notes>43</Notes>
  <HiddenSlides>15</HiddenSlides>
  <MMClips>0</MMClips>
  <ScaleCrop>false</ScaleCrop>
  <HeadingPairs>
    <vt:vector size="8" baseType="variant">
      <vt:variant>
        <vt:lpstr>已用的字体</vt:lpstr>
      </vt:variant>
      <vt:variant>
        <vt:i4>14</vt:i4>
      </vt:variant>
      <vt:variant>
        <vt:lpstr>主题</vt:lpstr>
      </vt:variant>
      <vt:variant>
        <vt:i4>1</vt:i4>
      </vt:variant>
      <vt:variant>
        <vt:lpstr>幻灯片标题</vt:lpstr>
      </vt:variant>
      <vt:variant>
        <vt:i4>58</vt:i4>
      </vt:variant>
      <vt:variant>
        <vt:lpstr>自定义放映</vt:lpstr>
      </vt:variant>
      <vt:variant>
        <vt:i4>1</vt:i4>
      </vt:variant>
    </vt:vector>
  </HeadingPairs>
  <TitlesOfParts>
    <vt:vector size="74"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Greek Symbols</vt:lpstr>
      <vt:lpstr>Segoe Print</vt:lpstr>
      <vt:lpstr>Symbol</vt:lpstr>
      <vt:lpstr>2_db-5-grey</vt:lpstr>
      <vt:lpstr>Chapter 10: Physical Storage Systems and File Organization</vt:lpstr>
      <vt:lpstr>Classification of Physical Storage Media</vt:lpstr>
      <vt:lpstr>Storage Hierarchy</vt:lpstr>
      <vt:lpstr>Storage Hierarchy (Cont.)</vt:lpstr>
      <vt:lpstr>Storage Interfaces</vt:lpstr>
      <vt:lpstr>Magnetic Hard Disk Mechanism</vt:lpstr>
      <vt:lpstr>Magnetic Disks</vt:lpstr>
      <vt:lpstr>Magnetic Disks (Cont.)</vt:lpstr>
      <vt:lpstr>Performance Measures of Disks</vt:lpstr>
      <vt:lpstr>Performance Measures (Cont.)</vt:lpstr>
      <vt:lpstr>Performance Measures (Cont.)</vt:lpstr>
      <vt:lpstr>Flash Storage</vt:lpstr>
      <vt:lpstr>Flash Storage (Cont.)</vt:lpstr>
      <vt:lpstr>SSD Performance Metrics</vt:lpstr>
      <vt:lpstr>Storage Class Memory</vt:lpstr>
      <vt:lpstr>RAID</vt:lpstr>
      <vt:lpstr>Improvement of Reliability via Redundancy</vt:lpstr>
      <vt:lpstr>Improvement in Performance via Parallelism</vt:lpstr>
      <vt:lpstr>RAID Levels</vt:lpstr>
      <vt:lpstr>RAID Levels (Cont.)</vt:lpstr>
      <vt:lpstr>RAID Levels (Cont.)</vt:lpstr>
      <vt:lpstr>RAID Levels (Cont.)</vt:lpstr>
      <vt:lpstr>RAID Levels (Cont.)</vt:lpstr>
      <vt:lpstr>Choice of RAID Level</vt:lpstr>
      <vt:lpstr>Choice of RAID Level (Cont.)</vt:lpstr>
      <vt:lpstr>Hardware Issues</vt:lpstr>
      <vt:lpstr>Hardware Issues (Cont.)</vt:lpstr>
      <vt:lpstr>Optimization of Disk-Block Access</vt:lpstr>
      <vt:lpstr>Optimization of Disk Block Access (Cont.)</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10</vt:lpstr>
      <vt:lpstr>Magnetic Tapes</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Lemon Tree</cp:lastModifiedBy>
  <cp:revision>473</cp:revision>
  <cp:lastPrinted>1999-06-28T19:27:00Z</cp:lastPrinted>
  <dcterms:created xsi:type="dcterms:W3CDTF">2009-12-21T15:40:00Z</dcterms:created>
  <dcterms:modified xsi:type="dcterms:W3CDTF">2021-11-08T03:14:33Z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FF32DA979499425C8C349B67468EFA5E</vt:lpwstr>
  </property>
  <property fmtid="{D5CDD505-2E9C-101B-9397-08002B2CF9AE}" pid="3" name="KSOProductBuildVer">
    <vt:lpwstr>2052-11.1.0.11045</vt:lpwstr>
  </property>
</Properties>
</file>