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76"/>
  </p:handoutMasterIdLst>
  <p:sldIdLst>
    <p:sldId id="256" r:id="rId3"/>
    <p:sldId id="257" r:id="rId5"/>
    <p:sldId id="258" r:id="rId6"/>
    <p:sldId id="259" r:id="rId7"/>
    <p:sldId id="260" r:id="rId8"/>
    <p:sldId id="261" r:id="rId9"/>
    <p:sldId id="374" r:id="rId10"/>
    <p:sldId id="262" r:id="rId11"/>
    <p:sldId id="375" r:id="rId12"/>
    <p:sldId id="486" r:id="rId13"/>
    <p:sldId id="466" r:id="rId14"/>
    <p:sldId id="376" r:id="rId15"/>
    <p:sldId id="377" r:id="rId16"/>
    <p:sldId id="378" r:id="rId17"/>
    <p:sldId id="379" r:id="rId18"/>
    <p:sldId id="473" r:id="rId19"/>
    <p:sldId id="383" r:id="rId20"/>
    <p:sldId id="457" r:id="rId21"/>
    <p:sldId id="384" r:id="rId22"/>
    <p:sldId id="385" r:id="rId23"/>
    <p:sldId id="386" r:id="rId24"/>
    <p:sldId id="456" r:id="rId25"/>
    <p:sldId id="389" r:id="rId26"/>
    <p:sldId id="390" r:id="rId27"/>
    <p:sldId id="391" r:id="rId28"/>
    <p:sldId id="472" r:id="rId29"/>
    <p:sldId id="392" r:id="rId30"/>
    <p:sldId id="474" r:id="rId31"/>
    <p:sldId id="393" r:id="rId32"/>
    <p:sldId id="394" r:id="rId33"/>
    <p:sldId id="395" r:id="rId34"/>
    <p:sldId id="460" r:id="rId35"/>
    <p:sldId id="396" r:id="rId36"/>
    <p:sldId id="399" r:id="rId37"/>
    <p:sldId id="400" r:id="rId38"/>
    <p:sldId id="401" r:id="rId39"/>
    <p:sldId id="397" r:id="rId40"/>
    <p:sldId id="398" r:id="rId41"/>
    <p:sldId id="475" r:id="rId42"/>
    <p:sldId id="464" r:id="rId43"/>
    <p:sldId id="402" r:id="rId44"/>
    <p:sldId id="403" r:id="rId45"/>
    <p:sldId id="461" r:id="rId46"/>
    <p:sldId id="404" r:id="rId47"/>
    <p:sldId id="462" r:id="rId48"/>
    <p:sldId id="405" r:id="rId49"/>
    <p:sldId id="407" r:id="rId50"/>
    <p:sldId id="406" r:id="rId51"/>
    <p:sldId id="476" r:id="rId52"/>
    <p:sldId id="477" r:id="rId53"/>
    <p:sldId id="487" r:id="rId54"/>
    <p:sldId id="414" r:id="rId55"/>
    <p:sldId id="418" r:id="rId56"/>
    <p:sldId id="489" r:id="rId57"/>
    <p:sldId id="419" r:id="rId58"/>
    <p:sldId id="415" r:id="rId59"/>
    <p:sldId id="416" r:id="rId60"/>
    <p:sldId id="422" r:id="rId61"/>
    <p:sldId id="470" r:id="rId62"/>
    <p:sldId id="438" r:id="rId63"/>
    <p:sldId id="408" r:id="rId64"/>
    <p:sldId id="409" r:id="rId65"/>
    <p:sldId id="410" r:id="rId66"/>
    <p:sldId id="463" r:id="rId67"/>
    <p:sldId id="439" r:id="rId68"/>
    <p:sldId id="440" r:id="rId69"/>
    <p:sldId id="441" r:id="rId70"/>
    <p:sldId id="442" r:id="rId71"/>
    <p:sldId id="443" r:id="rId72"/>
    <p:sldId id="490" r:id="rId73"/>
    <p:sldId id="491" r:id="rId74"/>
    <p:sldId id="485" r:id="rId75"/>
  </p:sldIdLst>
  <p:sldSz cx="9144000" cy="6858000" type="screen4x3"/>
  <p:notesSz cx="7077075" cy="9363075"/>
  <p:custShowLst>
    <p:custShow name="Custom Show 1" id="0">
      <p:sldLst>
        <p:sld r:id="rId6"/>
        <p:sld r:id="rId9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49" autoAdjust="0"/>
  </p:normalViewPr>
  <p:slideViewPr>
    <p:cSldViewPr snapToGrid="0">
      <p:cViewPr varScale="1">
        <p:scale>
          <a:sx n="59" d="100"/>
          <a:sy n="59" d="100"/>
        </p:scale>
        <p:origin x="816" y="6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-57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notesViewPr>
    <p:cSldViewPr snapToGrid="0">
      <p:cViewPr varScale="1">
        <p:scale>
          <a:sx n="85" d="100"/>
          <a:sy n="85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933" tIns="46967" rIns="93933" bIns="46967" numCol="1" anchor="t" anchorCtr="0" compatLnSpc="1"/>
          <a:lstStyle>
            <a:lvl1pPr defTabSz="939165">
              <a:defRPr sz="12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933" tIns="46967" rIns="93933" bIns="46967" numCol="1" anchor="t" anchorCtr="0" compatLnSpc="1"/>
          <a:lstStyle>
            <a:lvl1pPr algn="r" defTabSz="939165">
              <a:defRPr sz="12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933" tIns="46967" rIns="93933" bIns="46967" numCol="1" anchor="b" anchorCtr="0" compatLnSpc="1"/>
          <a:lstStyle>
            <a:lvl1pPr defTabSz="939165">
              <a:defRPr sz="12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933" tIns="46967" rIns="93933" bIns="46967" numCol="1" anchor="b" anchorCtr="0" compatLnSpc="1"/>
          <a:lstStyle>
            <a:lvl1pPr algn="r" defTabSz="939165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933" tIns="46967" rIns="93933" bIns="46967" numCol="1" anchor="t" anchorCtr="0" compatLnSpc="1"/>
          <a:lstStyle>
            <a:lvl1pPr defTabSz="939165">
              <a:defRPr sz="12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933" tIns="46967" rIns="93933" bIns="46967" numCol="1" anchor="t" anchorCtr="0" compatLnSpc="1"/>
          <a:lstStyle>
            <a:lvl1pPr algn="r" defTabSz="939165">
              <a:defRPr sz="12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933" tIns="46967" rIns="93933" bIns="46967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933" tIns="46967" rIns="93933" bIns="46967" numCol="1" anchor="b" anchorCtr="0" compatLnSpc="1"/>
          <a:lstStyle>
            <a:lvl1pPr defTabSz="939165">
              <a:defRPr sz="12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933" tIns="46967" rIns="93933" bIns="46967" numCol="1" anchor="b" anchorCtr="0" compatLnSpc="1"/>
          <a:lstStyle>
            <a:lvl1pPr algn="r" defTabSz="939165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51240279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hlinkClick r:id="rId3"/>
              </a:rPr>
              <a:t>MySQL</a:t>
            </a:r>
            <a:r>
              <a:rPr lang="zh-CN" altLang="en-US" dirty="0" smtClean="0">
                <a:hlinkClick r:id="rId3"/>
              </a:rPr>
              <a:t>索引底层：</a:t>
            </a:r>
            <a:r>
              <a:rPr lang="en-US" altLang="zh-CN" dirty="0" smtClean="0">
                <a:hlinkClick r:id="rId3"/>
              </a:rPr>
              <a:t>B+</a:t>
            </a:r>
            <a:r>
              <a:rPr lang="zh-CN" altLang="en-US" dirty="0" smtClean="0">
                <a:hlinkClick r:id="rId3"/>
              </a:rPr>
              <a:t>树详解 </a:t>
            </a:r>
            <a:r>
              <a:rPr lang="en-US" altLang="zh-CN" dirty="0" smtClean="0">
                <a:hlinkClick r:id="rId3"/>
              </a:rPr>
              <a:t>- </a:t>
            </a:r>
            <a:r>
              <a:rPr lang="zh-CN" altLang="en-US" dirty="0" smtClean="0">
                <a:hlinkClick r:id="rId3"/>
              </a:rPr>
              <a:t>知乎 </a:t>
            </a:r>
            <a:r>
              <a:rPr lang="en-US" altLang="zh-CN" dirty="0" smtClean="0">
                <a:hlinkClick r:id="rId3"/>
              </a:rPr>
              <a:t>(zhihu.com</a:t>
            </a:r>
            <a:r>
              <a:rPr lang="en-US" altLang="zh-CN" dirty="0" smtClean="0">
                <a:hlinkClick r:id="rId3"/>
              </a:rPr>
              <a:t>)</a:t>
            </a:r>
            <a:r>
              <a:rPr lang="en-US" altLang="zh-CN" dirty="0" smtClean="0"/>
              <a:t> https://zhuanlan.zhihu.com/p/352385006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C5CB1-8AEC-4E8C-8D41-16374A299E8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7B966A-98C4-4CCD-970D-44B6EE2ED87B}" type="slidenum">
              <a:rPr lang="en-US" altLang="en-US" sz="1200"/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916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91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>
              <a:solidFill>
                <a:srgbClr val="002060"/>
              </a:solidFill>
            </a:endParaRPr>
          </a:p>
        </p:txBody>
      </p:sp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11: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Secondary index on salary field of </a:t>
            </a:r>
            <a:r>
              <a:rPr lang="en-US" altLang="en-US" sz="2000" dirty="0" smtClean="0"/>
              <a:t>instructor</a:t>
            </a:r>
            <a:endParaRPr lang="en-US" alt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Index </a:t>
            </a:r>
            <a:r>
              <a:rPr lang="en-US" altLang="en-US" sz="2000" dirty="0"/>
              <a:t>record points to a bucket that contains pointers to all the actual records with that particular search-key value.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Secondary indices have to be dense</a:t>
            </a:r>
            <a:endParaRPr lang="en-US" altLang="en-US" sz="2000" dirty="0"/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86300" y="169989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加一层稠密索引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sz="2000" dirty="0"/>
              <a:t>Indices offer substantial benefits when searching for records.</a:t>
            </a:r>
            <a:endParaRPr lang="en-US" altLang="en-US" sz="2000" dirty="0"/>
          </a:p>
          <a:p>
            <a:r>
              <a:rPr lang="en-US" altLang="en-US" sz="2000" dirty="0"/>
              <a:t>BUT: indices imposes overhead on database modification</a:t>
            </a:r>
            <a:endParaRPr lang="en-US" altLang="en-US" sz="2000" dirty="0"/>
          </a:p>
          <a:p>
            <a:pPr lvl="1"/>
            <a:r>
              <a:rPr lang="en-US" altLang="en-US" sz="2000" dirty="0"/>
              <a:t>when a record is inserted or deleted, every index on the relation must be updated</a:t>
            </a:r>
            <a:endParaRPr lang="en-US" altLang="en-US" sz="2000" dirty="0"/>
          </a:p>
          <a:p>
            <a:pPr lvl="1"/>
            <a:r>
              <a:rPr lang="en-US" altLang="en-US" sz="2000" dirty="0"/>
              <a:t>When a record is updated, any index on an updated attribute must be updated</a:t>
            </a:r>
            <a:endParaRPr lang="en-US" altLang="en-US" sz="2000" dirty="0"/>
          </a:p>
          <a:p>
            <a:r>
              <a:rPr lang="en-US" altLang="en-US" sz="2000" dirty="0"/>
              <a:t>Sequential scan using clustering index is efficient, but a sequential scan using a secondary (</a:t>
            </a:r>
            <a:r>
              <a:rPr lang="en-US" altLang="en-US" sz="2000" dirty="0" err="1"/>
              <a:t>nonclustering</a:t>
            </a:r>
            <a:r>
              <a:rPr lang="en-US" altLang="en-US" sz="2000" dirty="0"/>
              <a:t>) index is expensive on magnetic disk</a:t>
            </a:r>
            <a:endParaRPr lang="en-US" altLang="en-US" sz="2000" dirty="0"/>
          </a:p>
          <a:p>
            <a:pPr lvl="1"/>
            <a:r>
              <a:rPr lang="en-US" altLang="en-US" sz="2000" dirty="0"/>
              <a:t>Each record access may fetch a new block from disk</a:t>
            </a:r>
            <a:endParaRPr lang="en-US" altLang="en-US" sz="2000" dirty="0"/>
          </a:p>
          <a:p>
            <a:pPr lvl="1"/>
            <a:r>
              <a:rPr lang="en-US" altLang="en-US" sz="2000" dirty="0"/>
              <a:t>Each block fetch on magnetic disk requires about 5 to 10 milliseconds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sz="2000" dirty="0">
                <a:solidFill>
                  <a:srgbClr val="0070C0"/>
                </a:solidFill>
              </a:rPr>
              <a:t>If index does not fit in memory, access becomes expensive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Solution: treat index kept on disk as a sequential file and construct a sparse index on it.</a:t>
            </a:r>
            <a:endParaRPr lang="en-US" altLang="en-US" sz="2000" dirty="0"/>
          </a:p>
          <a:p>
            <a:pPr lvl="1"/>
            <a:r>
              <a:rPr lang="en-US" altLang="en-US" sz="2000" dirty="0"/>
              <a:t>outer index – a sparse index of the basic index</a:t>
            </a:r>
            <a:endParaRPr lang="en-US" altLang="en-US" sz="2000" dirty="0"/>
          </a:p>
          <a:p>
            <a:pPr lvl="1"/>
            <a:r>
              <a:rPr lang="en-US" altLang="en-US" sz="2000" dirty="0"/>
              <a:t>inner index – the basic index file</a:t>
            </a:r>
            <a:endParaRPr lang="en-US" altLang="en-US" sz="2000" dirty="0"/>
          </a:p>
          <a:p>
            <a:r>
              <a:rPr lang="en-US" altLang="en-US" sz="2000" dirty="0"/>
              <a:t>If even outer index is too large to fit in main memory, yet another level of index can be created, and so on.</a:t>
            </a:r>
            <a:endParaRPr lang="en-US" altLang="en-US" sz="2000" dirty="0"/>
          </a:p>
          <a:p>
            <a:r>
              <a:rPr lang="en-US" altLang="en-US" sz="2000" dirty="0"/>
              <a:t>Indices at all levels must be updated on insertion or deletion from the file.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068" y="3465513"/>
            <a:ext cx="7994298" cy="3275012"/>
          </a:xfrm>
        </p:spPr>
        <p:txBody>
          <a:bodyPr/>
          <a:lstStyle/>
          <a:p>
            <a:r>
              <a:rPr lang="en-US" altLang="en-US" sz="2000" b="1" dirty="0"/>
              <a:t>Single-level index entry deletion:</a:t>
            </a:r>
            <a:endParaRPr lang="en-US" altLang="en-US" sz="2000" b="1" dirty="0"/>
          </a:p>
          <a:p>
            <a:pPr lvl="1"/>
            <a:r>
              <a:rPr lang="en-US" altLang="en-US" sz="2000" b="1" dirty="0"/>
              <a:t>Dense indices</a:t>
            </a:r>
            <a:r>
              <a:rPr lang="en-US" altLang="en-US" sz="2000" dirty="0"/>
              <a:t> – deletion of search-key is similar to file record deletion.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Sparse indices</a:t>
            </a:r>
            <a:r>
              <a:rPr lang="en-US" altLang="en-US" sz="2000" dirty="0"/>
              <a:t> –</a:t>
            </a:r>
            <a:endParaRPr lang="en-US" altLang="en-US" sz="2000" dirty="0"/>
          </a:p>
          <a:p>
            <a:pPr lvl="2"/>
            <a:r>
              <a:rPr lang="en-US" altLang="en-US" sz="2000" dirty="0"/>
              <a:t> if an entry for the search key exists in the index, it is deleted by replacing the entry in the index with the next search-key value in the file (in search-key order).  </a:t>
            </a:r>
            <a:endParaRPr lang="en-US" altLang="en-US" sz="2000" dirty="0"/>
          </a:p>
          <a:p>
            <a:pPr lvl="2"/>
            <a:r>
              <a:rPr lang="en-US" altLang="en-US" sz="2000" dirty="0"/>
              <a:t>If the next search-key value already has an index entry, the entry is deleted instead of being replaced.</a:t>
            </a:r>
            <a:endParaRPr lang="en-US" altLang="en-US" sz="2000" dirty="0"/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887765" y="1524793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/>
              <a:t>If deleted record was the only record in the file with its particular search-key value, the search-key is deleted from the index also.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sz="2000" b="1" dirty="0"/>
              <a:t>Single-level index insertion: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Perform a lookup using the search-key value of the record to be inserted.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Dense indices</a:t>
            </a:r>
            <a:r>
              <a:rPr lang="en-US" altLang="en-US" sz="2000" dirty="0"/>
              <a:t> – if the search-key value does not appear in the index, insert it</a:t>
            </a:r>
            <a:endParaRPr lang="en-US" altLang="en-US" sz="2000" dirty="0"/>
          </a:p>
          <a:p>
            <a:pPr lvl="2"/>
            <a:r>
              <a:rPr lang="en-US" altLang="en-US" sz="2000" dirty="0"/>
              <a:t>Indices are maintained as sequential files</a:t>
            </a:r>
            <a:endParaRPr lang="en-US" altLang="en-US" sz="2000" dirty="0"/>
          </a:p>
          <a:p>
            <a:pPr lvl="2"/>
            <a:r>
              <a:rPr lang="en-US" altLang="en-US" sz="2000" dirty="0"/>
              <a:t>Need to create space for new entry, overflow blocks may be required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Sparse indices</a:t>
            </a:r>
            <a:r>
              <a:rPr lang="en-US" altLang="en-US" sz="2000" dirty="0"/>
              <a:t> – if index stores an entry for each block of the file, no change needs to be made to the index unless a new block is created.  </a:t>
            </a:r>
            <a:endParaRPr lang="en-US" altLang="en-US" sz="2000" dirty="0"/>
          </a:p>
          <a:p>
            <a:pPr lvl="2"/>
            <a:r>
              <a:rPr lang="en-US" altLang="en-US" sz="2000" dirty="0"/>
              <a:t>If a new block is created, the first search-key value appearing in the new block is inserted into the index.</a:t>
            </a:r>
            <a:endParaRPr lang="en-US" altLang="en-US" sz="2000" dirty="0"/>
          </a:p>
          <a:p>
            <a:r>
              <a:rPr lang="en-US" altLang="en-US" sz="2000" b="1" dirty="0"/>
              <a:t>Multilevel insertion and deletion:</a:t>
            </a:r>
            <a:r>
              <a:rPr lang="en-US" altLang="en-US" sz="2000" dirty="0"/>
              <a:t>  algorithms are simple extensions of the single-level algorithms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Composite search key</a:t>
            </a:r>
            <a:r>
              <a:rPr lang="en-IN" sz="2000" dirty="0"/>
              <a:t>  </a:t>
            </a:r>
            <a:endParaRPr lang="en-IN" sz="2000" dirty="0"/>
          </a:p>
          <a:p>
            <a:pPr lvl="1"/>
            <a:r>
              <a:rPr lang="en-IN" sz="2000" dirty="0"/>
              <a:t>E</a:t>
            </a:r>
            <a:r>
              <a:rPr lang="en-IN" sz="2000" dirty="0" smtClean="0"/>
              <a:t>.g., </a:t>
            </a:r>
            <a:r>
              <a:rPr lang="en-IN" sz="2000" dirty="0"/>
              <a:t>index on </a:t>
            </a:r>
            <a:r>
              <a:rPr lang="en-IN" sz="2000" i="1" dirty="0"/>
              <a:t>instructor</a:t>
            </a:r>
            <a:r>
              <a:rPr lang="en-IN" sz="2000" dirty="0"/>
              <a:t> relation on attributes (</a:t>
            </a:r>
            <a:r>
              <a:rPr lang="en-IN" sz="2000" i="1" dirty="0"/>
              <a:t>name, ID</a:t>
            </a:r>
            <a:r>
              <a:rPr lang="en-IN" sz="2000" dirty="0"/>
              <a:t>)</a:t>
            </a:r>
            <a:endParaRPr lang="en-IN" sz="2000" dirty="0"/>
          </a:p>
          <a:p>
            <a:pPr lvl="1"/>
            <a:r>
              <a:rPr lang="en-IN" sz="2000" dirty="0"/>
              <a:t>Values are sorted lexicographically</a:t>
            </a:r>
            <a:endParaRPr lang="en-IN" sz="2000" dirty="0"/>
          </a:p>
          <a:p>
            <a:pPr lvl="2"/>
            <a:r>
              <a:rPr lang="en-IN" sz="2000" dirty="0"/>
              <a:t>E.g.  (John, 12121) &lt; (John, 13514)  and </a:t>
            </a:r>
            <a:br>
              <a:rPr lang="en-IN" sz="2000" dirty="0"/>
            </a:br>
            <a:r>
              <a:rPr lang="en-IN" sz="2000" dirty="0"/>
              <a:t>        (John, 13514) &lt; (Peter, 11223)</a:t>
            </a:r>
            <a:endParaRPr lang="en-IN" sz="2000" dirty="0"/>
          </a:p>
          <a:p>
            <a:pPr lvl="1"/>
            <a:r>
              <a:rPr lang="en-IN" sz="2000" dirty="0"/>
              <a:t>Can query on just </a:t>
            </a:r>
            <a:r>
              <a:rPr lang="en-IN" sz="2000" i="1" dirty="0"/>
              <a:t>name</a:t>
            </a:r>
            <a:r>
              <a:rPr lang="en-IN" sz="2000" dirty="0"/>
              <a:t>, or on (</a:t>
            </a:r>
            <a:r>
              <a:rPr lang="en-IN" sz="2000" i="1" dirty="0"/>
              <a:t>name, ID</a:t>
            </a:r>
            <a:r>
              <a:rPr lang="en-IN" sz="2000" dirty="0"/>
              <a:t>)</a:t>
            </a:r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Disadvantage of indexed-sequential files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</a:t>
            </a:r>
            <a:r>
              <a:rPr lang="en-US" altLang="en-US" sz="2000" dirty="0" smtClean="0"/>
              <a:t>erformance </a:t>
            </a:r>
            <a:r>
              <a:rPr lang="en-US" altLang="en-US" sz="2000" dirty="0"/>
              <a:t>degrades as file grows, since many overflow blocks get created.  (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性能随着文件的增长而下降，因为创建了许多溢出块。)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Periodic reorganization of entire file is required.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Advantage of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index files: 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</a:t>
            </a:r>
            <a:r>
              <a:rPr lang="en-US" altLang="en-US" sz="2000" dirty="0" smtClean="0"/>
              <a:t>utomatically </a:t>
            </a:r>
            <a:r>
              <a:rPr lang="en-US" altLang="en-US" sz="2000" dirty="0"/>
              <a:t>reorganizes itself with small, local, changes, in the face of insertions and deletions. 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Reorganization of entire file is not required to maintain performance.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(Minor) disadvantage of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-trees: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</a:t>
            </a:r>
            <a:r>
              <a:rPr lang="en-US" altLang="en-US" sz="2000" dirty="0" smtClean="0"/>
              <a:t>xtra </a:t>
            </a:r>
            <a:r>
              <a:rPr lang="en-US" altLang="en-US" sz="2000" dirty="0"/>
              <a:t>insertion and deletion overhead, space overhead.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Advantages of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 outweigh disadvantages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 are used extensively</a:t>
            </a:r>
            <a:endParaRPr lang="en-US" altLang="en-US" sz="2000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  <a:endParaRPr lang="en-US" altLang="en-US">
              <a:effectLst/>
            </a:endParaRPr>
          </a:p>
        </p:txBody>
      </p:sp>
      <p:cxnSp>
        <p:nvCxnSpPr>
          <p:cNvPr id="39939" name="Straight Connector 2"/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/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/>
          <p:cNvGrpSpPr/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/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/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sz="2000" dirty="0"/>
              <a:t>All paths from root to leaf are of the same length</a:t>
            </a:r>
            <a:endParaRPr lang="en-US" altLang="en-US" sz="2000" dirty="0"/>
          </a:p>
          <a:p>
            <a:r>
              <a:rPr lang="en-US" altLang="en-US" sz="2000" dirty="0"/>
              <a:t>Each node that is not a root or a leaf has between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i="1" dirty="0"/>
              <a:t>n</a:t>
            </a:r>
            <a:r>
              <a:rPr lang="en-US" altLang="en-US" sz="2000" dirty="0"/>
              <a:t>/2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 children.</a:t>
            </a:r>
            <a:endParaRPr lang="en-US" altLang="en-US" sz="2000" dirty="0"/>
          </a:p>
          <a:p>
            <a:r>
              <a:rPr lang="en-US" altLang="en-US" sz="2000" dirty="0"/>
              <a:t>A leaf node has between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–1)/2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–1 values</a:t>
            </a:r>
            <a:endParaRPr lang="en-US" altLang="en-US" sz="2000" dirty="0"/>
          </a:p>
          <a:p>
            <a:r>
              <a:rPr lang="en-US" altLang="en-US" sz="2000" dirty="0"/>
              <a:t>Special cases: </a:t>
            </a:r>
            <a:endParaRPr lang="en-US" altLang="en-US" sz="2000" dirty="0"/>
          </a:p>
          <a:p>
            <a:pPr lvl="1"/>
            <a:r>
              <a:rPr lang="en-US" altLang="en-US" sz="2000" dirty="0"/>
              <a:t>If the root is not a leaf, it has at least 2 children.</a:t>
            </a:r>
            <a:endParaRPr lang="en-US" altLang="en-US" sz="2000" dirty="0"/>
          </a:p>
          <a:p>
            <a:pPr lvl="1"/>
            <a:r>
              <a:rPr lang="en-US" altLang="en-US" sz="2000" dirty="0"/>
              <a:t>If the root is a leaf (that is, there are no other nodes in the tree), it can have between 0 and (</a:t>
            </a:r>
            <a:r>
              <a:rPr lang="en-US" altLang="en-US" sz="2000" i="1" dirty="0"/>
              <a:t>n</a:t>
            </a:r>
            <a:r>
              <a:rPr lang="en-US" altLang="en-US" sz="2000" dirty="0"/>
              <a:t>–1) values.</a:t>
            </a:r>
            <a:endParaRPr lang="en-US" altLang="en-US" sz="2000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14388" y="1135033"/>
            <a:ext cx="69465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A B</a:t>
            </a:r>
            <a:r>
              <a:rPr kumimoji="0" lang="en-US" altLang="en-US" sz="2000" baseline="30000" dirty="0"/>
              <a:t>+</a:t>
            </a:r>
            <a:r>
              <a:rPr kumimoji="0" lang="en-US" altLang="en-US" sz="2000" dirty="0"/>
              <a:t>-tree is a rooted tree satisfying the following properties:</a:t>
            </a:r>
            <a:endParaRPr kumimoji="0" lang="en-US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sz="2000" dirty="0"/>
              <a:t>Basic Concepts</a:t>
            </a:r>
            <a:endParaRPr lang="en-US" altLang="en-US" sz="2000" dirty="0"/>
          </a:p>
          <a:p>
            <a:r>
              <a:rPr lang="en-US" altLang="en-US" sz="2000" dirty="0"/>
              <a:t>Ordered Indices </a:t>
            </a:r>
            <a:endParaRPr lang="en-US" altLang="en-US" sz="2000" dirty="0"/>
          </a:p>
          <a:p>
            <a:r>
              <a:rPr lang="en-US" altLang="en-US" sz="2000" dirty="0"/>
              <a:t>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Index Files</a:t>
            </a:r>
            <a:endParaRPr lang="en-US" altLang="en-US" sz="2000" dirty="0"/>
          </a:p>
          <a:p>
            <a:r>
              <a:rPr lang="en-US" altLang="en-US" sz="2000" dirty="0"/>
              <a:t>B-Tree Index Files</a:t>
            </a:r>
            <a:endParaRPr lang="en-US" altLang="en-US" sz="2000" dirty="0"/>
          </a:p>
          <a:p>
            <a:r>
              <a:rPr lang="en-US" altLang="en-US" sz="2000" dirty="0"/>
              <a:t>Hashing</a:t>
            </a:r>
            <a:endParaRPr lang="en-US" altLang="en-US" sz="2000" dirty="0"/>
          </a:p>
          <a:p>
            <a:r>
              <a:rPr lang="en-US" altLang="en-US" sz="2000" dirty="0"/>
              <a:t>Write-optimized indices </a:t>
            </a:r>
            <a:endParaRPr lang="en-US" altLang="en-US" sz="2000" dirty="0"/>
          </a:p>
          <a:p>
            <a:r>
              <a:rPr lang="en-US" altLang="en-US" sz="2000" dirty="0" err="1"/>
              <a:t>Spatio</a:t>
            </a:r>
            <a:r>
              <a:rPr lang="en-US" altLang="en-US" sz="2000" dirty="0"/>
              <a:t>-Temporal Indexing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445" algn="l"/>
              </a:tabLst>
            </a:pPr>
            <a:r>
              <a:rPr lang="en-US" altLang="en-US" sz="2000" dirty="0"/>
              <a:t>Typical node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pPr lvl="1">
              <a:tabLst>
                <a:tab pos="1655445" algn="l"/>
              </a:tabLst>
            </a:pPr>
            <a:r>
              <a:rPr lang="en-US" altLang="en-US" sz="2000" dirty="0"/>
              <a:t>K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are the search-key values </a:t>
            </a:r>
            <a:endParaRPr lang="en-US" altLang="en-US" sz="2000" dirty="0"/>
          </a:p>
          <a:p>
            <a:pPr lvl="1">
              <a:tabLst>
                <a:tab pos="1655445" algn="l"/>
              </a:tabLst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are pointers to children (for non-leaf nodes) or pointers to records or buckets of records (for leaf nodes).</a:t>
            </a:r>
            <a:endParaRPr lang="en-US" altLang="en-US" sz="2000" dirty="0"/>
          </a:p>
          <a:p>
            <a:pPr>
              <a:tabLst>
                <a:tab pos="1655445" algn="l"/>
              </a:tabLst>
            </a:pPr>
            <a:r>
              <a:rPr lang="en-US" altLang="en-US" sz="2000" dirty="0"/>
              <a:t>The search-keys in a node are ordered 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655445" algn="l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K</a:t>
            </a:r>
            <a:r>
              <a:rPr lang="en-US" altLang="en-US" sz="2000" baseline="-25000" dirty="0"/>
              <a:t>1 </a:t>
            </a:r>
            <a:r>
              <a:rPr lang="en-US" altLang="en-US" sz="2000" dirty="0">
                <a:sym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i="1" dirty="0"/>
              <a:t>K</a:t>
            </a:r>
            <a:r>
              <a:rPr lang="en-US" altLang="en-US" sz="2000" baseline="-25000" dirty="0"/>
              <a:t>2 </a:t>
            </a:r>
            <a:r>
              <a:rPr lang="en-US" altLang="en-US" sz="2000" dirty="0">
                <a:sym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i="1" dirty="0"/>
              <a:t>K</a:t>
            </a:r>
            <a:r>
              <a:rPr lang="en-US" altLang="en-US" sz="2000" baseline="-25000" dirty="0"/>
              <a:t>3 </a:t>
            </a:r>
            <a:r>
              <a:rPr lang="en-US" altLang="en-US" sz="2000" dirty="0">
                <a:sym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i="1" dirty="0"/>
              <a:t>. . .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K</a:t>
            </a:r>
            <a:r>
              <a:rPr lang="en-US" altLang="en-US" sz="2000" i="1" baseline="-25000" dirty="0" err="1"/>
              <a:t>n</a:t>
            </a:r>
            <a:r>
              <a:rPr lang="en-US" altLang="en-US" sz="2000" i="1" baseline="-25000" dirty="0"/>
              <a:t>–</a:t>
            </a:r>
            <a:r>
              <a:rPr lang="en-US" altLang="en-US" sz="2000" baseline="-25000" dirty="0"/>
              <a:t>1</a:t>
            </a:r>
            <a:endParaRPr lang="en-US" altLang="en-US" sz="2000" baseline="-25000" dirty="0"/>
          </a:p>
          <a:p>
            <a:pPr>
              <a:buFont typeface="Monotype Sorts" pitchFamily="-65" charset="2"/>
              <a:buNone/>
              <a:tabLst>
                <a:tab pos="1655445" algn="l"/>
              </a:tabLst>
            </a:pPr>
            <a:r>
              <a:rPr lang="en-US" altLang="en-US" sz="2000" baseline="-25000" dirty="0"/>
              <a:t>        </a:t>
            </a:r>
            <a:r>
              <a:rPr lang="en-US" altLang="en-US" sz="2000" dirty="0"/>
              <a:t>(Initially assume no duplicate keys, address duplicates later)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65544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44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445" algn="l"/>
              </a:tabLst>
            </a:pPr>
            <a:endParaRPr lang="en-US" altLang="en-US" dirty="0"/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07" y="171664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sz="2000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= 1, 2, . . ., </a:t>
            </a:r>
            <a:r>
              <a:rPr lang="en-US" altLang="en-US" sz="2000" i="1" dirty="0"/>
              <a:t>n–</a:t>
            </a:r>
            <a:r>
              <a:rPr lang="en-US" altLang="en-US" sz="2000" dirty="0"/>
              <a:t>1, pointer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points to a file record with search-key value </a:t>
            </a:r>
            <a:r>
              <a:rPr lang="en-US" altLang="en-US" sz="2000" i="1" dirty="0"/>
              <a:t>K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</a:t>
            </a:r>
            <a:endParaRPr lang="en-US" altLang="en-US" sz="2000" dirty="0"/>
          </a:p>
          <a:p>
            <a:r>
              <a:rPr lang="en-US" altLang="en-US" sz="2000" dirty="0"/>
              <a:t>If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are leaf nodes and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&lt; </a:t>
            </a:r>
            <a:r>
              <a:rPr lang="en-US" altLang="en-US" sz="2000" i="1" dirty="0"/>
              <a:t>j, L</a:t>
            </a:r>
            <a:r>
              <a:rPr lang="en-US" altLang="en-US" sz="2000" i="1" baseline="-25000" dirty="0"/>
              <a:t>i</a:t>
            </a:r>
            <a:r>
              <a:rPr lang="ja-JP" altLang="en-US" sz="2000" dirty="0"/>
              <a:t>’</a:t>
            </a:r>
            <a:r>
              <a:rPr lang="en-US" altLang="ja-JP" sz="2000" dirty="0"/>
              <a:t>s search-key values are less than or equal to </a:t>
            </a:r>
            <a:r>
              <a:rPr lang="en-US" altLang="ja-JP" sz="2000" i="1" dirty="0" err="1"/>
              <a:t>L</a:t>
            </a:r>
            <a:r>
              <a:rPr lang="en-US" altLang="ja-JP" sz="2000" i="1" baseline="-25000" dirty="0" err="1"/>
              <a:t>j</a:t>
            </a:r>
            <a:r>
              <a:rPr lang="ja-JP" altLang="en-US" sz="2000" dirty="0"/>
              <a:t>’</a:t>
            </a:r>
            <a:r>
              <a:rPr lang="en-US" altLang="ja-JP" sz="2000" dirty="0"/>
              <a:t>s search-key values</a:t>
            </a:r>
            <a:endParaRPr lang="en-US" altLang="ja-JP" sz="2000" dirty="0"/>
          </a:p>
          <a:p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dirty="0"/>
              <a:t> points to next leaf node in search-key order</a:t>
            </a:r>
            <a:endParaRPr lang="en-US" altLang="en-US" sz="20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43379" y="1138624"/>
            <a:ext cx="3123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Properties of a leaf node:</a:t>
            </a:r>
            <a:endParaRPr kumimoji="0" lang="en-US" altLang="en-US" sz="2000" dirty="0"/>
          </a:p>
        </p:txBody>
      </p:sp>
      <p:grpSp>
        <p:nvGrpSpPr>
          <p:cNvPr id="45061" name="Group 7"/>
          <p:cNvGrpSpPr/>
          <p:nvPr/>
        </p:nvGrpSpPr>
        <p:grpSpPr bwMode="auto">
          <a:xfrm>
            <a:off x="1054100" y="3440874"/>
            <a:ext cx="7505700" cy="3295650"/>
            <a:chOff x="961" y="2239"/>
            <a:chExt cx="4527" cy="1961"/>
          </a:xfrm>
        </p:grpSpPr>
        <p:pic>
          <p:nvPicPr>
            <p:cNvPr id="45062" name="Picture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sz="2000" dirty="0"/>
              <a:t>Non leaf nodes form a multi-level sparse index on the leaf nodes.  For a non-leaf node with </a:t>
            </a:r>
            <a:r>
              <a:rPr lang="en-US" altLang="en-US" sz="2000" i="1" dirty="0"/>
              <a:t>m</a:t>
            </a:r>
            <a:r>
              <a:rPr lang="en-US" altLang="en-US" sz="2000" dirty="0"/>
              <a:t> pointers:</a:t>
            </a:r>
            <a:endParaRPr lang="en-US" altLang="en-US" sz="2000" dirty="0"/>
          </a:p>
          <a:p>
            <a:pPr lvl="1"/>
            <a:r>
              <a:rPr lang="en-US" altLang="en-US" sz="2000" dirty="0"/>
              <a:t>All the search-keys in the subtree to which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points are less than </a:t>
            </a:r>
            <a:r>
              <a:rPr lang="en-US" altLang="en-US" sz="2000" i="1" dirty="0"/>
              <a:t>K</a:t>
            </a:r>
            <a:r>
              <a:rPr lang="en-US" altLang="en-US" sz="2000" baseline="-25000" dirty="0"/>
              <a:t>1 </a:t>
            </a:r>
            <a:endParaRPr lang="en-US" altLang="en-US" sz="2000" dirty="0"/>
          </a:p>
          <a:p>
            <a:pPr lvl="1"/>
            <a:r>
              <a:rPr lang="en-US" altLang="en-US" sz="2000" dirty="0"/>
              <a:t>For 2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i="1" dirty="0" err="1"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i="1" dirty="0"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ym typeface="Symbol" panose="05050102010706020507" pitchFamily="18" charset="2"/>
              </a:rPr>
              <a:t>–1</a:t>
            </a:r>
            <a:r>
              <a:rPr lang="en-US" altLang="en-US" sz="2000" dirty="0">
                <a:sym typeface="Symbol" panose="05050102010706020507" pitchFamily="18" charset="2"/>
              </a:rPr>
              <a:t> and less than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i </a:t>
            </a:r>
            <a:endParaRPr lang="en-US" altLang="en-US" sz="2000" i="1" baseline="-25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sz="2000" i="1" dirty="0" err="1">
                <a:sym typeface="Symbol" panose="05050102010706020507" pitchFamily="18" charset="2"/>
              </a:rPr>
              <a:t>P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000" baseline="-25000" dirty="0" smtClean="0">
                <a:sym typeface="Symbol" panose="05050102010706020507" pitchFamily="18" charset="2"/>
              </a:rPr>
              <a:t>–1</a:t>
            </a:r>
            <a:endParaRPr lang="en-US" altLang="en-US" sz="2000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 smtClean="0">
                <a:sym typeface="Symbol" panose="05050102010706020507" pitchFamily="18" charset="2"/>
              </a:rPr>
              <a:t>General structure</a:t>
            </a:r>
            <a:endParaRPr lang="en-US" altLang="en-US" sz="2000" dirty="0" smtClean="0">
              <a:sym typeface="Symbol" panose="05050102010706020507" pitchFamily="18" charset="2"/>
            </a:endParaRP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69" y="4893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sz="1800" dirty="0" smtClean="0"/>
              <a:t>B</a:t>
            </a:r>
            <a:r>
              <a:rPr kumimoji="0" lang="en-US" altLang="en-US" sz="1800" baseline="30000" dirty="0"/>
              <a:t>+</a:t>
            </a:r>
            <a:r>
              <a:rPr kumimoji="0" lang="en-US" altLang="en-US" sz="1800" dirty="0"/>
              <a:t>-tree for </a:t>
            </a:r>
            <a:r>
              <a:rPr kumimoji="0" lang="en-US" altLang="en-US" sz="1800" i="1" dirty="0"/>
              <a:t>instructor </a:t>
            </a:r>
            <a:r>
              <a:rPr kumimoji="0" lang="en-US" altLang="en-US" sz="1800" dirty="0"/>
              <a:t>file (</a:t>
            </a:r>
            <a:r>
              <a:rPr kumimoji="0" lang="en-US" altLang="en-US" sz="1800" i="1" dirty="0"/>
              <a:t>n</a:t>
            </a:r>
            <a:r>
              <a:rPr kumimoji="0" lang="en-US" altLang="en-US" sz="1800" dirty="0"/>
              <a:t> = 6)</a:t>
            </a:r>
            <a:endParaRPr kumimoji="0" lang="en-US" altLang="en-US" sz="1800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sz="2000" dirty="0" smtClean="0"/>
              <a:t>Leaf </a:t>
            </a:r>
            <a:r>
              <a:rPr lang="en-US" altLang="en-US" sz="2000" dirty="0"/>
              <a:t>nodes must have between 3 and 5 values </a:t>
            </a:r>
            <a:br>
              <a:rPr lang="en-US" altLang="en-US" sz="2000" dirty="0"/>
            </a:br>
            <a:r>
              <a:rPr lang="en-US" altLang="en-US" sz="2000" dirty="0"/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(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–1)/2 and </a:t>
            </a:r>
            <a:r>
              <a:rPr lang="en-US" altLang="en-US" sz="2000" i="1" dirty="0"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sym typeface="Symbol" panose="05050102010706020507" pitchFamily="18" charset="2"/>
              </a:rPr>
              <a:t>–1, with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= 6).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sz="2000" dirty="0"/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(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/2 and </a:t>
            </a:r>
            <a:r>
              <a:rPr lang="en-US" altLang="en-US" sz="2000" i="1" dirty="0"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sym typeface="Symbol" panose="05050102010706020507" pitchFamily="18" charset="2"/>
              </a:rPr>
              <a:t>with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=6).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Root must have at least 2 children.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sz="2000" dirty="0"/>
              <a:t>Since the inter-node connections are done by pointers, </a:t>
            </a:r>
            <a:r>
              <a:rPr lang="ja-JP" altLang="en-US" sz="2000" dirty="0"/>
              <a:t>“</a:t>
            </a:r>
            <a:r>
              <a:rPr lang="en-US" altLang="ja-JP" sz="2000" dirty="0"/>
              <a:t>logically</a:t>
            </a:r>
            <a:r>
              <a:rPr lang="ja-JP" altLang="en-US" sz="2000" dirty="0"/>
              <a:t>”</a:t>
            </a:r>
            <a:r>
              <a:rPr lang="en-US" altLang="ja-JP" sz="2000" dirty="0"/>
              <a:t> close blocks need not be </a:t>
            </a:r>
            <a:r>
              <a:rPr lang="ja-JP" altLang="en-US" sz="2000" dirty="0"/>
              <a:t>“</a:t>
            </a:r>
            <a:r>
              <a:rPr lang="en-US" altLang="ja-JP" sz="2000" dirty="0"/>
              <a:t>physically</a:t>
            </a:r>
            <a:r>
              <a:rPr lang="ja-JP" altLang="en-US" sz="2000" dirty="0"/>
              <a:t>”</a:t>
            </a:r>
            <a:r>
              <a:rPr lang="en-US" altLang="ja-JP" sz="2000" dirty="0"/>
              <a:t> close.</a:t>
            </a:r>
            <a:endParaRPr lang="en-US" altLang="ja-JP" sz="2000" dirty="0"/>
          </a:p>
          <a:p>
            <a:r>
              <a:rPr lang="en-US" altLang="en-US" sz="2000" dirty="0"/>
              <a:t>The non-leaf levels of the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form a hierarchy of sparse indices.</a:t>
            </a:r>
            <a:endParaRPr lang="en-US" altLang="en-US" sz="2000" dirty="0"/>
          </a:p>
          <a:p>
            <a:r>
              <a:rPr lang="en-US" altLang="en-US" sz="2000" dirty="0"/>
              <a:t>The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contains a relatively small number of levels</a:t>
            </a:r>
            <a:endParaRPr lang="en-US" altLang="en-US" sz="2000" dirty="0"/>
          </a:p>
          <a:p>
            <a:pPr lvl="2"/>
            <a:r>
              <a:rPr lang="en-US" altLang="en-US" sz="2000" dirty="0"/>
              <a:t>Level below root has at least 2*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n/2</a:t>
            </a:r>
            <a:r>
              <a:rPr lang="en-US" altLang="en-US" sz="2000" dirty="0">
                <a:sym typeface="Symbol" panose="05050102010706020507" pitchFamily="18" charset="2"/>
              </a:rPr>
              <a:t> </a:t>
            </a:r>
            <a:r>
              <a:rPr lang="en-US" altLang="en-US" sz="2000" dirty="0"/>
              <a:t>values</a:t>
            </a:r>
            <a:endParaRPr lang="en-US" altLang="en-US" sz="2000" dirty="0"/>
          </a:p>
          <a:p>
            <a:pPr lvl="2"/>
            <a:r>
              <a:rPr lang="en-US" altLang="en-US" sz="2000" dirty="0"/>
              <a:t>Next level has at least 2*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n/2</a:t>
            </a:r>
            <a:r>
              <a:rPr lang="en-US" altLang="en-US" sz="2000" dirty="0">
                <a:sym typeface="Symbol" panose="05050102010706020507" pitchFamily="18" charset="2"/>
              </a:rPr>
              <a:t> * </a:t>
            </a:r>
            <a:r>
              <a:rPr lang="en-US" altLang="en-US" sz="2000" dirty="0"/>
              <a:t>n/2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values</a:t>
            </a:r>
            <a:endParaRPr lang="en-US" altLang="en-US" sz="2000" dirty="0"/>
          </a:p>
          <a:p>
            <a:pPr lvl="2"/>
            <a:r>
              <a:rPr lang="en-US" altLang="en-US" sz="2000" dirty="0"/>
              <a:t>.. etc.</a:t>
            </a:r>
            <a:endParaRPr lang="en-US" altLang="en-US" sz="2000" dirty="0"/>
          </a:p>
          <a:p>
            <a:pPr lvl="1"/>
            <a:r>
              <a:rPr lang="en-US" altLang="en-US" sz="2000" dirty="0"/>
              <a:t>If there are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search-key values in the file, the tree height is no more than </a:t>
            </a:r>
            <a:r>
              <a:rPr lang="en-US" altLang="en-US" sz="2000" dirty="0">
                <a:sym typeface="Symbol" panose="05050102010706020507" pitchFamily="18" charset="2"/>
              </a:rPr>
              <a:t> </a:t>
            </a:r>
            <a:r>
              <a:rPr lang="en-US" altLang="en-US" sz="2000" dirty="0" err="1"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sym typeface="Symbol" panose="05050102010706020507" pitchFamily="18" charset="2"/>
              </a:rPr>
              <a:t>/2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)</a:t>
            </a:r>
            <a:endParaRPr lang="en-US" altLang="en-US" sz="2000" dirty="0"/>
          </a:p>
          <a:p>
            <a:pPr lvl="1"/>
            <a:r>
              <a:rPr lang="en-US" altLang="en-US" sz="2000" dirty="0"/>
              <a:t>thus searches can be conducted efficiently.</a:t>
            </a:r>
            <a:endParaRPr lang="en-US" altLang="en-US" sz="2000" dirty="0"/>
          </a:p>
          <a:p>
            <a:r>
              <a:rPr lang="en-US" altLang="en-US" sz="2000" dirty="0"/>
              <a:t>Insertions and deletions to the main file can be handled efficiently, as the index can be restructured in logarithmic time (as we shall see).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  <a:endParaRPr lang="en-US" altLang="en-US" i="1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  <a:endParaRPr lang="en-US" altLang="en-US" i="1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  <a:endParaRPr lang="en-US" altLang="en-US" i="1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  <a:endParaRPr lang="en-US" altLang="en-US" i="1" baseline="-25000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  <a:endParaRPr lang="en-US" altLang="en-US" dirty="0"/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Range queries </a:t>
            </a:r>
            <a:r>
              <a:rPr lang="en-IN" sz="2000" dirty="0"/>
              <a:t>find all records with search key values in a given range</a:t>
            </a:r>
            <a:endParaRPr lang="en-IN" sz="2000" dirty="0"/>
          </a:p>
          <a:p>
            <a:pPr lvl="1"/>
            <a:r>
              <a:rPr lang="en-IN" sz="2000" dirty="0"/>
              <a:t>See book for details of </a:t>
            </a:r>
            <a:r>
              <a:rPr lang="en-IN" sz="2000" b="1" dirty="0"/>
              <a:t>function</a:t>
            </a:r>
            <a:r>
              <a:rPr lang="en-IN" sz="2000" dirty="0"/>
              <a:t> </a:t>
            </a:r>
            <a:r>
              <a:rPr lang="en-IN" sz="2000" i="1" dirty="0" err="1"/>
              <a:t>findRange</a:t>
            </a:r>
            <a:r>
              <a:rPr lang="en-IN" sz="2000" dirty="0"/>
              <a:t>(</a:t>
            </a:r>
            <a:r>
              <a:rPr lang="en-IN" sz="2000" i="1" dirty="0"/>
              <a:t>lb, </a:t>
            </a:r>
            <a:r>
              <a:rPr lang="en-IN" sz="2000" i="1" dirty="0" err="1"/>
              <a:t>ub</a:t>
            </a:r>
            <a:r>
              <a:rPr lang="en-IN" sz="2000" dirty="0"/>
              <a:t>) which returns set of all such records</a:t>
            </a:r>
            <a:endParaRPr lang="en-IN" sz="2000" dirty="0"/>
          </a:p>
          <a:p>
            <a:pPr lvl="1"/>
            <a:r>
              <a:rPr lang="en-IN" sz="2000" dirty="0"/>
              <a:t>Real implementations usually provide an iterator interface to fetch matching records one at a time, using a </a:t>
            </a:r>
            <a:r>
              <a:rPr lang="en-IN" sz="2000" i="1" dirty="0"/>
              <a:t>next</a:t>
            </a:r>
            <a:r>
              <a:rPr lang="en-IN" sz="2000" dirty="0"/>
              <a:t>() function</a:t>
            </a:r>
            <a:endParaRPr lang="en-IN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0" y="3699396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sz="2000" dirty="0"/>
              <a:t>If there are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search-key values in the file, the height of the tree is no more than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 err="1"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sym typeface="Symbol" panose="05050102010706020507" pitchFamily="18" charset="2"/>
              </a:rPr>
              <a:t>/2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).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A node is generally the same size as a disk block, typically 4 kilobytes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and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is typically around 100 (40 bytes per index entry).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= 100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at most </a:t>
            </a:r>
            <a:r>
              <a:rPr lang="en-US" altLang="en-US" sz="2000" i="1" dirty="0">
                <a:sym typeface="Symbol" panose="05050102010706020507" pitchFamily="18" charset="2"/>
              </a:rPr>
              <a:t> log</a:t>
            </a:r>
            <a:r>
              <a:rPr lang="en-US" altLang="en-US" sz="2000" baseline="-25000" dirty="0">
                <a:sym typeface="Symbol" panose="05050102010706020507" pitchFamily="18" charset="2"/>
              </a:rPr>
              <a:t>50</a:t>
            </a:r>
            <a:r>
              <a:rPr lang="en-US" altLang="en-US" sz="2000" dirty="0">
                <a:sym typeface="Symbol" panose="05050102010706020507" pitchFamily="18" charset="2"/>
              </a:rPr>
              <a:t>(1,000,000) = 4 nodes are accessed in a lookup traversal from root to leaf.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/>
              <a:t>above difference is significant since every node access may need a disk I/O, costing around 20 milliseconds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sz="2000" dirty="0"/>
              <a:t>If a search key </a:t>
            </a:r>
            <a:r>
              <a:rPr lang="en-IN" sz="2000" i="1" dirty="0"/>
              <a:t>a</a:t>
            </a:r>
            <a:r>
              <a:rPr lang="en-IN" sz="2000" i="1" baseline="-25000" dirty="0"/>
              <a:t>i</a:t>
            </a:r>
            <a:r>
              <a:rPr lang="en-IN" sz="2000" i="1" dirty="0"/>
              <a:t> </a:t>
            </a:r>
            <a:r>
              <a:rPr lang="en-IN" sz="2000" dirty="0"/>
              <a:t> is not unique, create instead an index on a composite key (</a:t>
            </a:r>
            <a:r>
              <a:rPr lang="en-IN" sz="2000" i="1" dirty="0"/>
              <a:t>a</a:t>
            </a:r>
            <a:r>
              <a:rPr lang="en-IN" sz="2000" i="1" baseline="-25000" dirty="0"/>
              <a:t>i </a:t>
            </a:r>
            <a:r>
              <a:rPr lang="en-IN" sz="2000" dirty="0"/>
              <a:t>, </a:t>
            </a:r>
            <a:r>
              <a:rPr lang="en-IN" sz="2000" i="1" dirty="0"/>
              <a:t>A</a:t>
            </a:r>
            <a:r>
              <a:rPr lang="en-IN" sz="2000" i="1" baseline="-25000" dirty="0"/>
              <a:t>p</a:t>
            </a:r>
            <a:r>
              <a:rPr lang="en-IN" sz="2000" dirty="0"/>
              <a:t>), which is unique</a:t>
            </a:r>
            <a:endParaRPr lang="en-IN" sz="2000" dirty="0"/>
          </a:p>
          <a:p>
            <a:pPr lvl="1"/>
            <a:r>
              <a:rPr lang="en-IN" sz="2000" i="1" dirty="0"/>
              <a:t>A</a:t>
            </a:r>
            <a:r>
              <a:rPr lang="en-IN" sz="2000" i="1" baseline="-25000" dirty="0"/>
              <a:t>p</a:t>
            </a:r>
            <a:r>
              <a:rPr lang="en-IN" sz="2000" dirty="0"/>
              <a:t> could be a primary key, record ID, or any other attribute that guarantees uniqueness</a:t>
            </a:r>
            <a:endParaRPr lang="en-IN" sz="2000" dirty="0"/>
          </a:p>
          <a:p>
            <a:r>
              <a:rPr lang="en-IN" sz="2000" dirty="0"/>
              <a:t>Search for </a:t>
            </a:r>
            <a:r>
              <a:rPr lang="en-IN" sz="2000" i="1" dirty="0"/>
              <a:t>a</a:t>
            </a:r>
            <a:r>
              <a:rPr lang="en-IN" sz="2000" i="1" baseline="-25000" dirty="0"/>
              <a:t>i</a:t>
            </a:r>
            <a:r>
              <a:rPr lang="en-IN" sz="2000" i="1" dirty="0"/>
              <a:t> = v </a:t>
            </a:r>
            <a:r>
              <a:rPr lang="en-IN" sz="2000" dirty="0"/>
              <a:t>can be implemented by a range search on composite key, with range (</a:t>
            </a:r>
            <a:r>
              <a:rPr lang="en-IN" sz="2000" i="1" dirty="0"/>
              <a:t>v, -</a:t>
            </a:r>
            <a:r>
              <a:rPr lang="en-IN" sz="2000" dirty="0"/>
              <a:t> ∞) to (</a:t>
            </a:r>
            <a:r>
              <a:rPr lang="en-IN" sz="2000" i="1" dirty="0"/>
              <a:t>v, +</a:t>
            </a:r>
            <a:r>
              <a:rPr lang="en-IN" sz="2000" dirty="0"/>
              <a:t> ∞)</a:t>
            </a:r>
            <a:endParaRPr lang="en-IN" sz="2000" dirty="0"/>
          </a:p>
          <a:p>
            <a:r>
              <a:rPr lang="en-US" altLang="en-US" sz="2000" dirty="0"/>
              <a:t>But more I/O operations are needed to fetch the actual records</a:t>
            </a:r>
            <a:endParaRPr lang="en-US" altLang="en-US" sz="2000" dirty="0"/>
          </a:p>
          <a:p>
            <a:pPr lvl="1"/>
            <a:r>
              <a:rPr lang="en-US" altLang="en-US" sz="2000" dirty="0"/>
              <a:t>If the index is clustering, all accesses are sequential</a:t>
            </a:r>
            <a:endParaRPr lang="en-US" altLang="en-US" sz="2000" dirty="0"/>
          </a:p>
          <a:p>
            <a:pPr lvl="1"/>
            <a:r>
              <a:rPr lang="en-US" altLang="en-US" sz="2000" dirty="0"/>
              <a:t>If the index is non-clustering, each record access may need an I/O operation</a:t>
            </a:r>
            <a:endParaRPr lang="en-US" altLang="en-US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ea typeface="MS PGothic" panose="020B0600070205080204" pitchFamily="34" charset="-128"/>
              </a:rPr>
              <a:t>Assume record already added to the file.  Let </a:t>
            </a:r>
            <a:endParaRPr lang="en-US" sz="2000" dirty="0">
              <a:ea typeface="MS PGothic" panose="020B0600070205080204" pitchFamily="34" charset="-128"/>
            </a:endParaRPr>
          </a:p>
          <a:p>
            <a:pPr lvl="1">
              <a:buFont typeface="Monotype Sorts" charset="0"/>
              <a:buChar char="l"/>
              <a:defRPr/>
            </a:pPr>
            <a:r>
              <a:rPr lang="en-US" sz="2000" i="1" dirty="0" err="1">
                <a:ea typeface="MS PGothic" panose="020B0600070205080204" pitchFamily="34" charset="-128"/>
              </a:rPr>
              <a:t>pr</a:t>
            </a:r>
            <a:r>
              <a:rPr lang="en-US" sz="2000" dirty="0">
                <a:ea typeface="MS PGothic" panose="020B0600070205080204" pitchFamily="34" charset="-128"/>
              </a:rPr>
              <a:t> be pointer to the record, and let </a:t>
            </a:r>
            <a:endParaRPr lang="en-US" sz="2000" dirty="0">
              <a:ea typeface="MS PGothic" panose="020B0600070205080204" pitchFamily="34" charset="-128"/>
            </a:endParaRPr>
          </a:p>
          <a:p>
            <a:pPr lvl="1">
              <a:buFont typeface="Monotype Sorts" charset="0"/>
              <a:buChar char="l"/>
              <a:defRPr/>
            </a:pPr>
            <a:r>
              <a:rPr lang="en-US" sz="2000" dirty="0">
                <a:ea typeface="MS PGothic" panose="020B0600070205080204" pitchFamily="34" charset="-128"/>
              </a:rPr>
              <a:t>v be the search key value of the record</a:t>
            </a:r>
            <a:endParaRPr lang="en-US" sz="2000" dirty="0">
              <a:ea typeface="MS PGothic" panose="020B0600070205080204" pitchFamily="34" charset="-128"/>
            </a:endParaRPr>
          </a:p>
          <a:p>
            <a:pPr>
              <a:buFont typeface="Monotype Sorts" charset="0"/>
              <a:buAutoNum type="arabicPeriod"/>
              <a:defRPr/>
            </a:pPr>
            <a:r>
              <a:rPr lang="en-US" sz="2000" dirty="0">
                <a:ea typeface="MS PGothic" panose="020B0600070205080204" pitchFamily="34" charset="-128"/>
              </a:rPr>
              <a:t>Find the leaf node in which the search-key value would appear</a:t>
            </a:r>
            <a:endParaRPr lang="en-US" sz="2000" dirty="0">
              <a:ea typeface="MS PGothic" panose="020B0600070205080204" pitchFamily="34" charset="-128"/>
            </a:endParaRP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sz="2000" dirty="0">
                <a:ea typeface="MS PGothic" panose="020B0600070205080204" pitchFamily="34" charset="-128"/>
              </a:rPr>
              <a:t>If there is room in the leaf node, insert (v, </a:t>
            </a:r>
            <a:r>
              <a:rPr lang="en-US" sz="2000" i="1" dirty="0" err="1">
                <a:ea typeface="MS PGothic" panose="020B0600070205080204" pitchFamily="34" charset="-128"/>
              </a:rPr>
              <a:t>pr</a:t>
            </a:r>
            <a:r>
              <a:rPr lang="en-US" sz="2000" dirty="0">
                <a:ea typeface="MS PGothic" panose="020B0600070205080204" pitchFamily="34" charset="-128"/>
              </a:rPr>
              <a:t>) pair in the leaf node</a:t>
            </a:r>
            <a:endParaRPr lang="en-US" sz="2000" dirty="0">
              <a:ea typeface="MS PGothic" panose="020B0600070205080204" pitchFamily="34" charset="-128"/>
            </a:endParaRP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sz="2000" dirty="0">
                <a:ea typeface="MS PGothic" panose="020B0600070205080204" pitchFamily="34" charset="-128"/>
              </a:rPr>
              <a:t>Otherwise, split the node (along with the new (</a:t>
            </a:r>
            <a:r>
              <a:rPr lang="en-US" sz="2000" i="1" dirty="0">
                <a:ea typeface="MS PGothic" panose="020B0600070205080204" pitchFamily="34" charset="-128"/>
              </a:rPr>
              <a:t>v, </a:t>
            </a:r>
            <a:r>
              <a:rPr lang="en-US" sz="2000" i="1" dirty="0" err="1">
                <a:ea typeface="MS PGothic" panose="020B0600070205080204" pitchFamily="34" charset="-128"/>
              </a:rPr>
              <a:t>pr</a:t>
            </a:r>
            <a:r>
              <a:rPr lang="en-US" sz="2000" dirty="0">
                <a:ea typeface="MS PGothic" panose="020B0600070205080204" pitchFamily="34" charset="-128"/>
              </a:rPr>
              <a:t>)  entry) as discussed in the next slide, and propagate updates to parent nodes.</a:t>
            </a:r>
            <a:endParaRPr 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sz="2000" dirty="0"/>
              <a:t>Indexing mechanisms used to speed up access to desired data.</a:t>
            </a:r>
            <a:endParaRPr lang="en-US" altLang="en-US" sz="2000" dirty="0"/>
          </a:p>
          <a:p>
            <a:pPr lvl="1"/>
            <a:r>
              <a:rPr lang="en-US" altLang="en-US" sz="2000" dirty="0"/>
              <a:t>E.g., author catalog in library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Search Key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- attribute to set of attributes used to look up records in a file.</a:t>
            </a:r>
            <a:endParaRPr lang="en-US" altLang="en-US" sz="2000" dirty="0"/>
          </a:p>
          <a:p>
            <a:r>
              <a:rPr lang="en-US" altLang="en-US" sz="2000" dirty="0"/>
              <a:t>An </a:t>
            </a:r>
            <a:r>
              <a:rPr lang="en-US" altLang="en-US" sz="2000" b="1" dirty="0">
                <a:solidFill>
                  <a:srgbClr val="002060"/>
                </a:solidFill>
              </a:rPr>
              <a:t>index file </a:t>
            </a:r>
            <a:r>
              <a:rPr lang="en-US" altLang="en-US" sz="2000" dirty="0"/>
              <a:t>consists of records (called </a:t>
            </a:r>
            <a:r>
              <a:rPr lang="en-US" altLang="en-US" sz="2000" b="1" dirty="0">
                <a:solidFill>
                  <a:srgbClr val="002060"/>
                </a:solidFill>
              </a:rPr>
              <a:t>index entries</a:t>
            </a:r>
            <a:r>
              <a:rPr lang="en-US" altLang="en-US" sz="2000" dirty="0"/>
              <a:t>) of the form</a:t>
            </a: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Index files are typically much smaller than the original file </a:t>
            </a:r>
            <a:endParaRPr lang="en-US" altLang="en-US" sz="2000" dirty="0"/>
          </a:p>
          <a:p>
            <a:r>
              <a:rPr lang="en-US" altLang="en-US" sz="2000" dirty="0"/>
              <a:t>Two basic kinds of indices: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Ordered indices:  </a:t>
            </a:r>
            <a:r>
              <a:rPr lang="en-US" altLang="en-US" sz="2000" dirty="0"/>
              <a:t>search keys are stored in sorted order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Hash indices:</a:t>
            </a:r>
            <a:r>
              <a:rPr lang="en-US" altLang="en-US" sz="2000" dirty="0"/>
              <a:t>  search keys are distributed uniformly across </a:t>
            </a:r>
            <a:r>
              <a:rPr lang="ja-JP" altLang="en-US" sz="2000" dirty="0"/>
              <a:t>“</a:t>
            </a:r>
            <a:r>
              <a:rPr lang="en-US" altLang="ja-JP" sz="2000" dirty="0"/>
              <a:t>buckets</a:t>
            </a:r>
            <a:r>
              <a:rPr lang="ja-JP" altLang="en-US" sz="2000" dirty="0"/>
              <a:t>”</a:t>
            </a:r>
            <a:r>
              <a:rPr lang="en-US" altLang="ja-JP" sz="2000" dirty="0"/>
              <a:t> using a </a:t>
            </a:r>
            <a:r>
              <a:rPr lang="ja-JP" altLang="en-US" sz="2000" dirty="0"/>
              <a:t>“</a:t>
            </a:r>
            <a:r>
              <a:rPr lang="en-US" altLang="ja-JP" sz="2000" dirty="0"/>
              <a:t>hash function</a:t>
            </a:r>
            <a:r>
              <a:rPr lang="ja-JP" altLang="en-US" sz="2000" dirty="0"/>
              <a:t>”</a:t>
            </a:r>
            <a:r>
              <a:rPr lang="en-US" altLang="ja-JP" sz="2000" dirty="0"/>
              <a:t>. </a:t>
            </a:r>
            <a:endParaRPr lang="en-US" altLang="en-US" sz="20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477763" y="3714619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  <a:endParaRPr kumimoji="0" lang="en-US" altLang="en-US" sz="1800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84301" y="370724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  <a:endParaRPr kumimoji="0" lang="en-US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  <a:endParaRPr lang="en-US" altLang="en-US" dirty="0"/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Splitting of nodes proceeds upwards till a node that is not full is found. </a:t>
            </a:r>
            <a:endParaRPr lang="en-US" altLang="en-US" dirty="0"/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  <a:endParaRPr lang="en-US" altLang="en-US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  <a:endParaRPr kumimoji="0" lang="en-US" altLang="en-US" dirty="0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  <a:endParaRPr kumimoji="0" lang="en-US" altLang="en-US" b="1" dirty="0">
              <a:solidFill>
                <a:srgbClr val="002060"/>
              </a:solidFill>
            </a:endParaRPr>
          </a:p>
        </p:txBody>
      </p:sp>
      <p:cxnSp>
        <p:nvCxnSpPr>
          <p:cNvPr id="62471" name="Straight Arrow Connector 6"/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/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/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/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/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/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  <a:endParaRPr kumimoji="0" lang="en-US" altLang="en-US" b="1" dirty="0">
              <a:solidFill>
                <a:srgbClr val="002060"/>
              </a:solidFill>
            </a:endParaRPr>
          </a:p>
        </p:txBody>
      </p:sp>
      <p:cxnSp>
        <p:nvCxnSpPr>
          <p:cNvPr id="64522" name="Straight Arrow Connector 20"/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/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  <a:endParaRPr kumimoji="0" lang="en-US" altLang="en-US" b="1" dirty="0">
              <a:solidFill>
                <a:srgbClr val="002060"/>
              </a:solidFill>
            </a:endParaRPr>
          </a:p>
        </p:txBody>
      </p:sp>
      <p:cxnSp>
        <p:nvCxnSpPr>
          <p:cNvPr id="64524" name="Straight Arrow Connector 31"/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/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sz="2000" dirty="0"/>
              <a:t>Splitting a non-leaf node: when inserting (</a:t>
            </a:r>
            <a:r>
              <a:rPr lang="en-US" altLang="en-US" sz="2000" dirty="0" err="1"/>
              <a:t>k,p</a:t>
            </a:r>
            <a:r>
              <a:rPr lang="en-US" altLang="en-US" sz="2000" dirty="0"/>
              <a:t>) into an already full internal node N</a:t>
            </a:r>
            <a:endParaRPr lang="en-US" altLang="en-US" sz="2000" dirty="0"/>
          </a:p>
          <a:p>
            <a:pPr lvl="1"/>
            <a:r>
              <a:rPr lang="en-US" altLang="en-US" sz="2000" dirty="0"/>
              <a:t>Copy N to an in-memory area M with space for n+1 pointers and n keys</a:t>
            </a:r>
            <a:endParaRPr lang="en-US" altLang="en-US" sz="2000" dirty="0"/>
          </a:p>
          <a:p>
            <a:pPr lvl="1"/>
            <a:r>
              <a:rPr lang="en-US" altLang="en-US" sz="2000" dirty="0"/>
              <a:t>Insert (</a:t>
            </a:r>
            <a:r>
              <a:rPr lang="en-US" altLang="en-US" sz="2000" dirty="0" err="1"/>
              <a:t>k,p</a:t>
            </a:r>
            <a:r>
              <a:rPr lang="en-US" altLang="en-US" sz="2000" dirty="0"/>
              <a:t>) into M</a:t>
            </a:r>
            <a:endParaRPr lang="en-US" altLang="en-US" sz="2000" dirty="0"/>
          </a:p>
          <a:p>
            <a:pPr lvl="1"/>
            <a:r>
              <a:rPr lang="en-US" altLang="en-US" sz="2000" dirty="0"/>
              <a:t>Copy 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,K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…, K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/>
              <a:t>n/2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baseline="-25000" dirty="0"/>
              <a:t>-1</a:t>
            </a:r>
            <a:r>
              <a:rPr lang="en-US" altLang="en-US" sz="2000" dirty="0"/>
              <a:t>,P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/>
              <a:t>n/2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from M back into node N</a:t>
            </a:r>
            <a:endParaRPr lang="en-US" altLang="en-US" sz="2000" dirty="0"/>
          </a:p>
          <a:p>
            <a:pPr lvl="1"/>
            <a:r>
              <a:rPr lang="en-US" altLang="en-US" sz="2000" dirty="0"/>
              <a:t>Copy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 err="1"/>
              <a:t>n</a:t>
            </a:r>
            <a:r>
              <a:rPr lang="en-US" altLang="en-US" sz="2000" baseline="-25000" dirty="0"/>
              <a:t>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baseline="-25000" dirty="0"/>
              <a:t>+1</a:t>
            </a:r>
            <a:r>
              <a:rPr lang="en-US" altLang="en-US" sz="2000" dirty="0"/>
              <a:t>,K</a:t>
            </a:r>
            <a:r>
              <a:rPr lang="en-US" altLang="en-US" sz="2000" baseline="-25000" dirty="0"/>
              <a:t>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/>
              <a:t>n/2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baseline="-25000" dirty="0"/>
              <a:t>+1</a:t>
            </a:r>
            <a:r>
              <a:rPr lang="en-US" altLang="en-US" sz="2000" dirty="0"/>
              <a:t>,…,K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,P</a:t>
            </a:r>
            <a:r>
              <a:rPr lang="en-US" altLang="en-US" sz="2000" baseline="-25000" dirty="0"/>
              <a:t>n+1</a:t>
            </a:r>
            <a:r>
              <a:rPr lang="en-US" altLang="en-US" sz="2000" dirty="0"/>
              <a:t> from M into newly allocated node N</a:t>
            </a:r>
            <a:r>
              <a:rPr lang="en-US" altLang="ja-JP" sz="2000" dirty="0"/>
              <a:t>'</a:t>
            </a:r>
            <a:endParaRPr lang="en-US" altLang="ja-JP" sz="2000" dirty="0"/>
          </a:p>
          <a:p>
            <a:pPr lvl="1"/>
            <a:r>
              <a:rPr lang="en-US" altLang="en-US" sz="2000" dirty="0"/>
              <a:t>Insert (K</a:t>
            </a:r>
            <a:r>
              <a:rPr lang="en-US" altLang="en-US" sz="2000" baseline="-25000" dirty="0"/>
              <a:t>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/>
              <a:t>n/2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,N</a:t>
            </a:r>
            <a:r>
              <a:rPr lang="en-US" altLang="ja-JP" sz="2000" dirty="0"/>
              <a:t>') into parent </a:t>
            </a:r>
            <a:r>
              <a:rPr lang="en-US" altLang="ja-JP" sz="2000" dirty="0" smtClean="0"/>
              <a:t>N</a:t>
            </a:r>
            <a:endParaRPr lang="en-US" altLang="ja-JP" sz="2000" dirty="0" smtClean="0"/>
          </a:p>
          <a:p>
            <a:r>
              <a:rPr lang="en-US" altLang="ja-JP" sz="2000" dirty="0" smtClean="0"/>
              <a:t>Example</a:t>
            </a:r>
            <a:endParaRPr lang="en-US" altLang="ja-JP" sz="2000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337" y="493566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/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/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  <a:endParaRPr kumimoji="0" lang="en-US" altLang="en-US" b="1" dirty="0">
              <a:solidFill>
                <a:srgbClr val="002060"/>
              </a:solidFill>
            </a:endParaRPr>
          </a:p>
        </p:txBody>
      </p:sp>
      <p:cxnSp>
        <p:nvCxnSpPr>
          <p:cNvPr id="67594" name="Straight Arrow Connector 6"/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  <a:endParaRPr lang="en-US" altLang="en-US" dirty="0"/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/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/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/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  <a:endParaRPr kumimoji="0" lang="en-US" altLang="en-US" b="1" dirty="0">
              <a:solidFill>
                <a:srgbClr val="002060"/>
              </a:solidFill>
            </a:endParaRPr>
          </a:p>
        </p:txBody>
      </p:sp>
      <p:cxnSp>
        <p:nvCxnSpPr>
          <p:cNvPr id="69642" name="Straight Arrow Connector 9"/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  <a:endParaRPr lang="en-US" altLang="en-US" dirty="0"/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  <a:endParaRPr lang="en-US" altLang="en-US" dirty="0"/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  <a:endParaRPr lang="en-US" altLang="en-US" dirty="0"/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/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  <a:endParaRPr lang="en-US" altLang="en-US" dirty="0"/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  <a:endParaRPr lang="en-US" altLang="en-US" dirty="0"/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  <a:endParaRPr lang="en-US" altLang="en-US" dirty="0"/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  <a:endParaRPr lang="en-US" altLang="en-US" dirty="0"/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sz="2000" dirty="0"/>
              <a:t>Otherwise, if the node has too few entries due to the removal, but the entries in the node and a sibling do not fit into a single node, then </a:t>
            </a:r>
            <a:r>
              <a:rPr lang="en-US" altLang="en-US" sz="2000" b="1" dirty="0"/>
              <a:t>redistribute pointers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/>
            <a:r>
              <a:rPr lang="en-US" altLang="en-US" sz="2000" dirty="0"/>
              <a:t>Redistribute the pointers between the node and a sibling such that both have more than the minimum number of entries.</a:t>
            </a:r>
            <a:endParaRPr lang="en-US" altLang="en-US" sz="2000" dirty="0"/>
          </a:p>
          <a:p>
            <a:pPr lvl="1"/>
            <a:r>
              <a:rPr lang="en-US" altLang="en-US" sz="2000" dirty="0"/>
              <a:t>Update the corresponding search-key value in the parent of the node.</a:t>
            </a:r>
            <a:endParaRPr lang="en-US" altLang="en-US" sz="2000" dirty="0"/>
          </a:p>
          <a:p>
            <a:r>
              <a:rPr lang="en-US" altLang="en-US" sz="2000" dirty="0"/>
              <a:t>The node deletions may cascade upwards till a node which has 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i="1" dirty="0">
                <a:sym typeface="Symbol" panose="05050102010706020507" pitchFamily="18" charset="2"/>
              </a:rPr>
              <a:t>n/2</a:t>
            </a:r>
            <a:r>
              <a:rPr lang="en-US" altLang="en-US" sz="2000" dirty="0">
                <a:sym typeface="Symbol" panose="05050102010706020507" pitchFamily="18" charset="2"/>
              </a:rPr>
              <a:t> or more pointers is found.  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If the root node has only one pointer after deletion, it is deleted and the sole child becomes the root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sz="2000" dirty="0"/>
              <a:t>Cost (in terms of number of I/O operations) of insertion and deletion of a single entry proportional to height of the tree</a:t>
            </a:r>
            <a:endParaRPr lang="en-IN" sz="2000" dirty="0"/>
          </a:p>
          <a:p>
            <a:pPr lvl="1"/>
            <a:r>
              <a:rPr lang="en-IN" sz="2000" dirty="0"/>
              <a:t>With K entries and maximum fanout of n, worst case complexity of insert/delete of an entry is O(</a:t>
            </a:r>
            <a:r>
              <a:rPr lang="en-US" altLang="en-US" sz="2000" dirty="0" err="1"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sym typeface="Symbol" panose="05050102010706020507" pitchFamily="18" charset="2"/>
              </a:rPr>
              <a:t>/2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))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IN" sz="2000" dirty="0"/>
              <a:t>In practice, number of I/O operations is less:</a:t>
            </a:r>
            <a:endParaRPr lang="en-IN" sz="2000" dirty="0"/>
          </a:p>
          <a:p>
            <a:pPr lvl="1"/>
            <a:r>
              <a:rPr lang="en-IN" sz="2000" dirty="0"/>
              <a:t>Internal nodes tend to be in buffer</a:t>
            </a:r>
            <a:endParaRPr lang="en-IN" sz="2000" dirty="0"/>
          </a:p>
          <a:p>
            <a:pPr lvl="1"/>
            <a:r>
              <a:rPr lang="en-IN" sz="2000" dirty="0"/>
              <a:t>Splits/merges are rare, most insert/delete operations only affect a leaf node</a:t>
            </a:r>
            <a:endParaRPr lang="en-IN" sz="2000" dirty="0"/>
          </a:p>
          <a:p>
            <a:r>
              <a:rPr lang="en-IN" sz="2000" dirty="0"/>
              <a:t>Average node occupancy depends on insertion order</a:t>
            </a:r>
            <a:endParaRPr lang="en-IN" sz="2000" dirty="0"/>
          </a:p>
          <a:p>
            <a:pPr lvl="1"/>
            <a:r>
              <a:rPr lang="en-IN" sz="2000" dirty="0"/>
              <a:t>2/3rds with random, ½ with insertion in sorted order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sz="2000" dirty="0"/>
              <a:t>Access types supported efficiently.  E.g., </a:t>
            </a:r>
            <a:endParaRPr lang="en-US" altLang="en-US" sz="2000" dirty="0"/>
          </a:p>
          <a:p>
            <a:pPr lvl="1"/>
            <a:r>
              <a:rPr lang="en-US" altLang="en-US" sz="2000" dirty="0"/>
              <a:t>R</a:t>
            </a:r>
            <a:r>
              <a:rPr lang="en-US" altLang="en-US" sz="2000" dirty="0" smtClean="0"/>
              <a:t>ecords </a:t>
            </a:r>
            <a:r>
              <a:rPr lang="en-US" altLang="en-US" sz="2000" dirty="0"/>
              <a:t>with a specified value in the attribute</a:t>
            </a:r>
            <a:endParaRPr lang="en-US" altLang="en-US" sz="2000" dirty="0"/>
          </a:p>
          <a:p>
            <a:pPr lvl="1"/>
            <a:r>
              <a:rPr lang="en-US" altLang="en-US" sz="2000" dirty="0"/>
              <a:t>R</a:t>
            </a:r>
            <a:r>
              <a:rPr lang="en-US" altLang="en-US" sz="2000" dirty="0" smtClean="0"/>
              <a:t>ecords </a:t>
            </a:r>
            <a:r>
              <a:rPr lang="en-US" altLang="en-US" sz="2000" dirty="0"/>
              <a:t>with an attribute value falling in a specified range of values.</a:t>
            </a:r>
            <a:endParaRPr lang="en-US" altLang="en-US" sz="2000" dirty="0"/>
          </a:p>
          <a:p>
            <a:r>
              <a:rPr lang="en-US" altLang="en-US" sz="2000" dirty="0"/>
              <a:t>Access time</a:t>
            </a:r>
            <a:endParaRPr lang="en-US" altLang="en-US" sz="2000" dirty="0"/>
          </a:p>
          <a:p>
            <a:r>
              <a:rPr lang="en-US" altLang="en-US" sz="2000" dirty="0"/>
              <a:t>Insertion time</a:t>
            </a:r>
            <a:endParaRPr lang="en-US" altLang="en-US" sz="2000" dirty="0"/>
          </a:p>
          <a:p>
            <a:r>
              <a:rPr lang="en-US" altLang="en-US" sz="2000" dirty="0"/>
              <a:t>Deletion time</a:t>
            </a:r>
            <a:endParaRPr lang="en-US" altLang="en-US" sz="2000" dirty="0"/>
          </a:p>
          <a:p>
            <a:r>
              <a:rPr lang="en-US" altLang="en-US" sz="2000" dirty="0"/>
              <a:t>Space overhead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sz="2000" dirty="0"/>
              <a:t>Alternatives to scheme described earlier</a:t>
            </a:r>
            <a:endParaRPr lang="en-US" altLang="en-US" sz="2000" dirty="0"/>
          </a:p>
          <a:p>
            <a:pPr lvl="1"/>
            <a:r>
              <a:rPr lang="en-US" altLang="en-US" sz="2000" dirty="0"/>
              <a:t>Buckets on separate block (bad idea)</a:t>
            </a:r>
            <a:endParaRPr lang="en-US" altLang="en-US" sz="2000" dirty="0"/>
          </a:p>
          <a:p>
            <a:pPr lvl="1"/>
            <a:r>
              <a:rPr lang="en-US" altLang="en-US" sz="2000" dirty="0"/>
              <a:t>List of tuple pointers with each key</a:t>
            </a:r>
            <a:endParaRPr lang="en-US" altLang="en-US" sz="2000" dirty="0"/>
          </a:p>
          <a:p>
            <a:pPr lvl="2"/>
            <a:r>
              <a:rPr lang="en-US" altLang="en-US" sz="2000" dirty="0"/>
              <a:t>Extra code to handle long lists</a:t>
            </a:r>
            <a:endParaRPr lang="en-US" altLang="en-US" sz="2000" dirty="0"/>
          </a:p>
          <a:p>
            <a:pPr lvl="2"/>
            <a:r>
              <a:rPr lang="en-US" altLang="en-US" sz="2000" dirty="0"/>
              <a:t>Deletion of a tuple can be expensive if there are many duplicates on search key (why?)</a:t>
            </a:r>
            <a:endParaRPr lang="en-US" altLang="en-US" sz="2000" dirty="0"/>
          </a:p>
          <a:p>
            <a:pPr lvl="3"/>
            <a:r>
              <a:rPr lang="en-US" altLang="en-US" sz="2000" dirty="0"/>
              <a:t>Worst case complexity may be linear!</a:t>
            </a:r>
            <a:endParaRPr lang="en-US" altLang="en-US" sz="2000" dirty="0"/>
          </a:p>
          <a:p>
            <a:pPr lvl="2"/>
            <a:r>
              <a:rPr lang="en-US" altLang="en-US" sz="2000" dirty="0"/>
              <a:t>Low space overhead, no extra cost for queries</a:t>
            </a:r>
            <a:endParaRPr lang="en-US" altLang="en-US" sz="2000" dirty="0"/>
          </a:p>
          <a:p>
            <a:pPr lvl="1"/>
            <a:r>
              <a:rPr lang="en-US" altLang="en-US" sz="2000" dirty="0"/>
              <a:t>Make search key unique by adding a record-identifier</a:t>
            </a:r>
            <a:endParaRPr lang="en-US" altLang="en-US" sz="2000" dirty="0"/>
          </a:p>
          <a:p>
            <a:pPr lvl="2"/>
            <a:r>
              <a:rPr lang="en-US" altLang="en-US" sz="2000" dirty="0"/>
              <a:t>Extra storage overhead for keys</a:t>
            </a:r>
            <a:endParaRPr lang="en-US" altLang="en-US" sz="2000" dirty="0"/>
          </a:p>
          <a:p>
            <a:pPr lvl="2"/>
            <a:r>
              <a:rPr lang="en-US" altLang="en-US" sz="2000" dirty="0"/>
              <a:t>Simpler code for insertion/deletion</a:t>
            </a:r>
            <a:endParaRPr lang="en-US" altLang="en-US" sz="2000" dirty="0"/>
          </a:p>
          <a:p>
            <a:pPr lvl="2"/>
            <a:r>
              <a:rPr lang="en-US" altLang="en-US" sz="2000" dirty="0"/>
              <a:t>Widely used</a:t>
            </a:r>
            <a:endParaRPr lang="en-US" altLang="en-US" sz="20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2000" dirty="0"/>
              <a:t>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Organization:</a:t>
            </a:r>
            <a:endParaRPr lang="en-US" altLang="en-US" sz="2000" dirty="0"/>
          </a:p>
          <a:p>
            <a:pPr lvl="1"/>
            <a:r>
              <a:rPr lang="en-US" altLang="en-US" sz="2000" dirty="0"/>
              <a:t>L</a:t>
            </a:r>
            <a:r>
              <a:rPr lang="en-US" altLang="en-US" sz="2000" dirty="0" smtClean="0"/>
              <a:t>eaf </a:t>
            </a:r>
            <a:r>
              <a:rPr lang="en-US" altLang="en-US" sz="2000" dirty="0"/>
              <a:t>nodes in a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 store records, instead of pointers</a:t>
            </a:r>
            <a:endParaRPr lang="en-US" altLang="en-US" sz="2000" dirty="0"/>
          </a:p>
          <a:p>
            <a:pPr lvl="1"/>
            <a:r>
              <a:rPr lang="en-US" altLang="en-US" sz="2000" dirty="0"/>
              <a:t>Helps keep data records clustered even when there are insertions/deletions/updates</a:t>
            </a:r>
            <a:endParaRPr lang="en-US" altLang="en-US" sz="2000" dirty="0"/>
          </a:p>
          <a:p>
            <a:r>
              <a:rPr lang="en-US" altLang="en-US" sz="2000" dirty="0"/>
              <a:t>Leaf nodes are still required to be half full</a:t>
            </a:r>
            <a:endParaRPr lang="en-US" altLang="en-US" sz="2000" dirty="0"/>
          </a:p>
          <a:p>
            <a:pPr lvl="1"/>
            <a:r>
              <a:rPr lang="en-US" altLang="en-US" sz="2000" dirty="0"/>
              <a:t>Since records are larger than pointers, the maximum number of records that can be stored in a leaf node is less than the number of pointers in a nonleaf node.</a:t>
            </a:r>
            <a:endParaRPr lang="en-US" altLang="en-US" sz="2000" dirty="0"/>
          </a:p>
          <a:p>
            <a:r>
              <a:rPr lang="en-US" altLang="en-US" sz="2000" dirty="0"/>
              <a:t>Insertion and deletion are handled in the same way as insertion and deletion of entries in a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index.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/>
              <a:t>of B+-tree File </a:t>
            </a:r>
            <a:r>
              <a:rPr lang="en-US" altLang="en-US" dirty="0" smtClean="0"/>
              <a:t>Organization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Good space utilization important since records use more space than pointers.  </a:t>
            </a:r>
            <a:endParaRPr lang="en-US" altLang="en-US" dirty="0"/>
          </a:p>
          <a:p>
            <a:r>
              <a:rPr lang="en-US" altLang="en-US" dirty="0"/>
              <a:t>To improve space utilization, involve more sibling nodes in redistribution during splits and merges</a:t>
            </a:r>
            <a:endParaRPr lang="en-US" altLang="en-US" dirty="0"/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/>
          <p:cNvGraphicFramePr>
            <a:graphicFrameLocks noChangeAspect="1"/>
          </p:cNvGraphicFramePr>
          <p:nvPr/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4" name="Equation" r:id="rId1" imgW="11277600" imgH="5486400" progId="">
                  <p:embed/>
                </p:oleObj>
              </mc:Choice>
              <mc:Fallback>
                <p:oleObj name="Equation" r:id="rId1" imgW="11277600" imgH="54864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2000" b="1" dirty="0"/>
              <a:t>Record relocation and secondary indices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If a record moves, all secondary indices that store record pointers have to be updated </a:t>
            </a:r>
            <a:endParaRPr lang="en-US" altLang="en-US" sz="2000" dirty="0"/>
          </a:p>
          <a:p>
            <a:pPr lvl="1"/>
            <a:r>
              <a:rPr lang="en-US" altLang="en-US" sz="2000" dirty="0"/>
              <a:t>Node splits in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organizations become very expensive</a:t>
            </a:r>
            <a:endParaRPr lang="en-US" altLang="en-US" sz="2000" dirty="0"/>
          </a:p>
          <a:p>
            <a:pPr lvl="1"/>
            <a:r>
              <a:rPr lang="en-US" altLang="en-US" sz="2000" i="1" dirty="0"/>
              <a:t>Solution</a:t>
            </a:r>
            <a:r>
              <a:rPr lang="en-US" altLang="en-US" sz="2000" dirty="0"/>
              <a:t>: use search key of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 instead of record pointer in secondary index</a:t>
            </a:r>
            <a:endParaRPr lang="en-US" altLang="en-US" sz="2000" dirty="0"/>
          </a:p>
          <a:p>
            <a:pPr lvl="2"/>
            <a:r>
              <a:rPr lang="en-US" altLang="en-US" sz="2000" dirty="0"/>
              <a:t>Add record-id if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 search key is non-unique</a:t>
            </a:r>
            <a:endParaRPr lang="en-US" altLang="en-US" sz="2000" dirty="0"/>
          </a:p>
          <a:p>
            <a:pPr lvl="2"/>
            <a:r>
              <a:rPr lang="en-US" altLang="en-US" sz="2000" dirty="0"/>
              <a:t>Extra traversal of file organization to locate record</a:t>
            </a:r>
            <a:endParaRPr lang="en-US" altLang="en-US" sz="2000" dirty="0"/>
          </a:p>
          <a:p>
            <a:pPr lvl="3"/>
            <a:r>
              <a:rPr lang="en-US" altLang="en-US" sz="2000" dirty="0"/>
              <a:t>Higher cost for queries, but node splits are cheap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sz="2000" dirty="0"/>
              <a:t>Variable length strings as keys</a:t>
            </a:r>
            <a:endParaRPr lang="en-US" altLang="en-US" sz="2000" dirty="0"/>
          </a:p>
          <a:p>
            <a:pPr lvl="1"/>
            <a:r>
              <a:rPr lang="en-US" altLang="en-US" sz="2000" dirty="0"/>
              <a:t>Variable fanout</a:t>
            </a:r>
            <a:endParaRPr lang="en-US" altLang="en-US" sz="2000" dirty="0"/>
          </a:p>
          <a:p>
            <a:pPr lvl="1"/>
            <a:r>
              <a:rPr lang="en-US" altLang="en-US" sz="2000" dirty="0"/>
              <a:t>Use space utilization as criterion for splitting, not number of pointers</a:t>
            </a:r>
            <a:endParaRPr lang="en-US" altLang="en-US" sz="2000" dirty="0"/>
          </a:p>
          <a:p>
            <a:r>
              <a:rPr lang="en-US" altLang="en-US" sz="2000" b="1" dirty="0"/>
              <a:t>Prefix compression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Key values at internal nodes can be prefixes of full key</a:t>
            </a:r>
            <a:endParaRPr lang="en-US" altLang="en-US" sz="2000" dirty="0"/>
          </a:p>
          <a:p>
            <a:pPr lvl="2"/>
            <a:r>
              <a:rPr lang="en-US" altLang="en-US" sz="2000" dirty="0"/>
              <a:t>Keep enough characters to distinguish entries in the subtrees separated by the key value</a:t>
            </a:r>
            <a:endParaRPr lang="en-US" altLang="en-US" sz="2000" dirty="0"/>
          </a:p>
          <a:p>
            <a:pPr lvl="3"/>
            <a:r>
              <a:rPr lang="en-US" altLang="en-US" sz="2000" dirty="0"/>
              <a:t>E.g</a:t>
            </a:r>
            <a:r>
              <a:rPr lang="en-US" altLang="en-US" sz="2000" dirty="0" smtClean="0"/>
              <a:t>., </a:t>
            </a:r>
            <a:r>
              <a:rPr lang="ja-JP" altLang="en-US" sz="2000" dirty="0"/>
              <a:t>“</a:t>
            </a:r>
            <a:r>
              <a:rPr lang="en-US" altLang="ja-JP" sz="2000" dirty="0"/>
              <a:t>Silas</a:t>
            </a:r>
            <a:r>
              <a:rPr lang="ja-JP" altLang="en-US" sz="2000" dirty="0"/>
              <a:t>”</a:t>
            </a:r>
            <a:r>
              <a:rPr lang="en-US" altLang="ja-JP" sz="2000" dirty="0"/>
              <a:t> and </a:t>
            </a:r>
            <a:r>
              <a:rPr lang="ja-JP" altLang="en-US" sz="2000" dirty="0"/>
              <a:t>“</a:t>
            </a:r>
            <a:r>
              <a:rPr lang="en-US" altLang="ja-JP" sz="2000" dirty="0"/>
              <a:t>Silberschatz</a:t>
            </a:r>
            <a:r>
              <a:rPr lang="ja-JP" altLang="en-US" sz="2000" dirty="0"/>
              <a:t>”</a:t>
            </a:r>
            <a:r>
              <a:rPr lang="en-US" altLang="ja-JP" sz="2000" dirty="0"/>
              <a:t> can be separated by </a:t>
            </a:r>
            <a:r>
              <a:rPr lang="ja-JP" altLang="en-US" sz="2000" dirty="0"/>
              <a:t>“</a:t>
            </a:r>
            <a:r>
              <a:rPr lang="en-US" altLang="ja-JP" sz="2000" dirty="0" err="1"/>
              <a:t>Silb</a:t>
            </a:r>
            <a:r>
              <a:rPr lang="ja-JP" altLang="en-US" sz="2000" dirty="0"/>
              <a:t>”</a:t>
            </a:r>
            <a:endParaRPr lang="en-US" altLang="ja-JP" sz="2000" dirty="0"/>
          </a:p>
          <a:p>
            <a:pPr lvl="1"/>
            <a:r>
              <a:rPr lang="en-US" altLang="en-US" sz="2000" dirty="0"/>
              <a:t>Keys in leaf node can be compressed by sharing common prefixes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  <a:endParaRPr lang="en-US" altLang="en-US" dirty="0">
              <a:effectLst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  <a:endParaRPr lang="en-US" altLang="en-US" dirty="0"/>
          </a:p>
          <a:p>
            <a:pPr lvl="1"/>
            <a:r>
              <a:rPr lang="en-US" altLang="en-US" dirty="0"/>
              <a:t>assuming leaf level does not fit in memory</a:t>
            </a:r>
            <a:endParaRPr lang="en-US" altLang="en-US" dirty="0"/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Efficient alternative 1:</a:t>
            </a:r>
            <a:endParaRPr lang="en-US" altLang="en-US" dirty="0"/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  <a:endParaRPr lang="en-US" altLang="en-US" dirty="0"/>
          </a:p>
          <a:p>
            <a:pPr lvl="1"/>
            <a:r>
              <a:rPr lang="en-US" altLang="en-US" dirty="0"/>
              <a:t>insert in sorted order</a:t>
            </a:r>
            <a:endParaRPr lang="en-US" altLang="en-US" dirty="0"/>
          </a:p>
          <a:p>
            <a:pPr lvl="2"/>
            <a:r>
              <a:rPr lang="en-US" altLang="en-US" dirty="0"/>
              <a:t>insertion will go to existing page (or cause a split)</a:t>
            </a:r>
            <a:endParaRPr lang="en-US" altLang="en-US" dirty="0"/>
          </a:p>
          <a:p>
            <a:pPr lvl="2"/>
            <a:r>
              <a:rPr lang="en-US" altLang="en-US" dirty="0"/>
              <a:t>much improved IO performance, but most leaf nodes half full</a:t>
            </a:r>
            <a:endParaRPr lang="en-US" altLang="en-US" dirty="0"/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  <a:endParaRPr lang="en-US" altLang="en-US" b="1" dirty="0"/>
          </a:p>
          <a:p>
            <a:pPr lvl="1"/>
            <a:r>
              <a:rPr lang="en-US" altLang="en-US" dirty="0"/>
              <a:t>As before sort entries</a:t>
            </a:r>
            <a:endParaRPr lang="en-US" altLang="en-US" dirty="0"/>
          </a:p>
          <a:p>
            <a:pPr lvl="1"/>
            <a:r>
              <a:rPr lang="en-US" altLang="en-US" dirty="0"/>
              <a:t>And then create tree layer-by-layer, starting with leaf level</a:t>
            </a:r>
            <a:endParaRPr lang="en-US" altLang="en-US" dirty="0"/>
          </a:p>
          <a:p>
            <a:pPr lvl="2"/>
            <a:r>
              <a:rPr lang="en-US" altLang="en-US" dirty="0"/>
              <a:t>details as an exercise</a:t>
            </a:r>
            <a:endParaRPr lang="en-US" altLang="en-US" dirty="0"/>
          </a:p>
          <a:p>
            <a:pPr lvl="1"/>
            <a:r>
              <a:rPr lang="en-US" altLang="en-US" dirty="0"/>
              <a:t>Implemented as part of bulk-load utility by most database systems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/>
              <a:t>Similar to B+-tree, but B-tree allows search-key values to appear only once; eliminates redundant storage of search keys.</a:t>
            </a:r>
            <a:endParaRPr lang="en-US" altLang="en-US" sz="20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/>
              <a:t>Search keys in nonleaf nodes appear nowhere else in the B-tree; an additional pointer field for each search key in a nonleaf node must be included.</a:t>
            </a:r>
            <a:endParaRPr lang="en-US" altLang="en-US" sz="20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/>
              <a:t>Generalized B-tree leaf </a:t>
            </a:r>
            <a:r>
              <a:rPr lang="en-US" altLang="en-US" sz="2000" dirty="0" smtClean="0"/>
              <a:t>node</a:t>
            </a:r>
            <a:endParaRPr lang="en-US" altLang="en-US" sz="20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/>
              <a:t>Nonleaf node – pointers Bi are the bucket or file record pointers.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22" y="366330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sz="2000" dirty="0"/>
              <a:t>Advantages of B-Tree indices:</a:t>
            </a:r>
            <a:endParaRPr lang="en-US" altLang="en-US" sz="2000" dirty="0"/>
          </a:p>
          <a:p>
            <a:pPr lvl="1"/>
            <a:r>
              <a:rPr lang="en-US" altLang="en-US" sz="2000" dirty="0"/>
              <a:t>May use less tree nodes than a corresponding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-Tree.</a:t>
            </a:r>
            <a:endParaRPr lang="en-US" altLang="en-US" sz="2000" dirty="0"/>
          </a:p>
          <a:p>
            <a:pPr lvl="1"/>
            <a:r>
              <a:rPr lang="en-US" altLang="en-US" sz="2000" dirty="0"/>
              <a:t>Sometimes possible to find search-key value before reaching leaf node.</a:t>
            </a:r>
            <a:endParaRPr lang="en-US" altLang="en-US" sz="2000" dirty="0"/>
          </a:p>
          <a:p>
            <a:r>
              <a:rPr lang="en-US" altLang="en-US" sz="2000" dirty="0"/>
              <a:t>Disadvantages of B-Tree indices:</a:t>
            </a:r>
            <a:endParaRPr lang="en-US" altLang="en-US" sz="2000" dirty="0"/>
          </a:p>
          <a:p>
            <a:pPr lvl="1"/>
            <a:r>
              <a:rPr lang="en-US" altLang="en-US" sz="2000" dirty="0"/>
              <a:t>Only small fraction of all search-key values are found early </a:t>
            </a:r>
            <a:endParaRPr lang="en-US" altLang="en-US" sz="2000" dirty="0"/>
          </a:p>
          <a:p>
            <a:pPr lvl="1"/>
            <a:r>
              <a:rPr lang="en-US" altLang="en-US" sz="2000" dirty="0"/>
              <a:t>Non-leaf nodes are larger, so fan-out is reduced.  Thus, B-Trees typically have greater depth than corresponding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</a:t>
            </a:r>
            <a:endParaRPr lang="en-US" altLang="en-US" sz="2000" dirty="0"/>
          </a:p>
          <a:p>
            <a:pPr lvl="1"/>
            <a:r>
              <a:rPr lang="en-US" altLang="en-US" sz="2000" dirty="0"/>
              <a:t>Insertion and deletion more complicated than in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 </a:t>
            </a:r>
            <a:endParaRPr lang="en-US" altLang="en-US" sz="2000" dirty="0"/>
          </a:p>
          <a:p>
            <a:pPr lvl="1"/>
            <a:r>
              <a:rPr lang="en-US" altLang="en-US" sz="2000" dirty="0"/>
              <a:t>Implementation is harder than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-Trees.</a:t>
            </a:r>
            <a:endParaRPr lang="en-US" altLang="en-US" sz="2000" dirty="0"/>
          </a:p>
          <a:p>
            <a:r>
              <a:rPr lang="en-US" altLang="en-US" sz="2000" dirty="0"/>
              <a:t>Typically, advantages of B-Trees do not out weigh disadvanta</a:t>
            </a:r>
            <a:r>
              <a:rPr lang="en-US" altLang="en-US" dirty="0"/>
              <a:t>ges. 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187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  <a:endParaRPr kumimoji="0" lang="en-US" altLang="en-US"/>
          </a:p>
        </p:txBody>
      </p:sp>
      <p:pic>
        <p:nvPicPr>
          <p:cNvPr id="9318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sz="2000" dirty="0"/>
              <a:t>Random I/O cost much lower on flash</a:t>
            </a:r>
            <a:endParaRPr lang="en-IN" sz="2000" dirty="0"/>
          </a:p>
          <a:p>
            <a:pPr lvl="1"/>
            <a:r>
              <a:rPr lang="en-IN" sz="2000" dirty="0"/>
              <a:t>20 to 100 microseconds for read/write</a:t>
            </a:r>
            <a:endParaRPr lang="en-IN" sz="2000" dirty="0"/>
          </a:p>
          <a:p>
            <a:r>
              <a:rPr lang="en-IN" sz="2000" dirty="0"/>
              <a:t>Writes are not in-place, and (eventually) require a more expensive erase</a:t>
            </a:r>
            <a:endParaRPr lang="en-IN" sz="2000" dirty="0"/>
          </a:p>
          <a:p>
            <a:r>
              <a:rPr lang="en-IN" sz="2000" dirty="0"/>
              <a:t>Optimum page size therefore much smaller</a:t>
            </a:r>
            <a:endParaRPr lang="en-IN" sz="2000" dirty="0"/>
          </a:p>
          <a:p>
            <a:r>
              <a:rPr lang="en-IN" sz="2000" dirty="0"/>
              <a:t>Bulk-loading still useful since it minimizes page erases</a:t>
            </a:r>
            <a:endParaRPr lang="en-IN" sz="2000" dirty="0"/>
          </a:p>
          <a:p>
            <a:r>
              <a:rPr lang="en-IN" sz="2000" dirty="0"/>
              <a:t>Write-optimized tree structures (discussed later) have been adapted to minimize page writes for flash-optimized search trees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sz="2000" dirty="0"/>
              <a:t>In an </a:t>
            </a:r>
            <a:r>
              <a:rPr lang="en-US" altLang="en-US" sz="2000" b="1" dirty="0">
                <a:solidFill>
                  <a:srgbClr val="002060"/>
                </a:solidFill>
              </a:rPr>
              <a:t>ordered index</a:t>
            </a:r>
            <a:r>
              <a:rPr lang="en-US" altLang="en-US" sz="2000" b="1" dirty="0"/>
              <a:t>, </a:t>
            </a:r>
            <a:r>
              <a:rPr lang="en-US" altLang="en-US" sz="2000" dirty="0"/>
              <a:t>index entries are stored sorted on the search key value.  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Clustering index</a:t>
            </a:r>
            <a:r>
              <a:rPr lang="zh-CN" altLang="en-US" sz="2000" b="1" dirty="0">
                <a:solidFill>
                  <a:srgbClr val="002060"/>
                </a:solidFill>
                <a:ea typeface="宋体" panose="02010600030101010101" pitchFamily="2" charset="-122"/>
              </a:rPr>
              <a:t>（聚集）</a:t>
            </a:r>
            <a:r>
              <a:rPr lang="en-US" altLang="en-US" sz="2000" b="1" dirty="0"/>
              <a:t>: </a:t>
            </a:r>
            <a:r>
              <a:rPr lang="en-US" altLang="en-US" sz="2000" dirty="0"/>
              <a:t>in a sequentially ordered file, the index whose search key specifies the sequential order of the file.</a:t>
            </a:r>
            <a:r>
              <a:rPr lang="zh-CN" altLang="en-US" sz="2000" dirty="0">
                <a:ea typeface="宋体" panose="02010600030101010101" pitchFamily="2" charset="-122"/>
              </a:rPr>
              <a:t>（关键字的顺序确定文件顺序）（字典的拼音排序是聚集的，但按部首排</a:t>
            </a:r>
            <a:r>
              <a:rPr lang="zh-CN" altLang="en-US" sz="2000" dirty="0">
                <a:ea typeface="宋体" panose="02010600030101010101" pitchFamily="2" charset="-122"/>
              </a:rPr>
              <a:t>就不是）</a:t>
            </a:r>
            <a:endParaRPr lang="en-US" altLang="en-US" sz="2000" dirty="0"/>
          </a:p>
          <a:p>
            <a:pPr lvl="1"/>
            <a:r>
              <a:rPr lang="en-US" altLang="en-US" sz="2000" dirty="0"/>
              <a:t>Also called </a:t>
            </a:r>
            <a:r>
              <a:rPr lang="en-US" altLang="en-US" sz="2000" b="1" dirty="0">
                <a:solidFill>
                  <a:srgbClr val="002060"/>
                </a:solidFill>
              </a:rPr>
              <a:t>primary index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dirty="0"/>
              <a:t>The search key of a primary index is usually but not necessarily the primary key.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ea typeface="宋体" panose="02010600030101010101" pitchFamily="2" charset="-122"/>
              </a:rPr>
              <a:t>通常但不一定是主键）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Secondary index</a:t>
            </a:r>
            <a:r>
              <a:rPr lang="en-US" altLang="en-US" sz="2000" dirty="0"/>
              <a:t>:</a:t>
            </a:r>
            <a:r>
              <a:rPr lang="en-US" altLang="en-US" sz="2000" b="1" dirty="0"/>
              <a:t> </a:t>
            </a:r>
            <a:r>
              <a:rPr lang="en-US" altLang="en-US" sz="2000" dirty="0"/>
              <a:t>an index whose search key specifies an order different from the sequential order of the file.  Also called </a:t>
            </a:r>
            <a:br>
              <a:rPr lang="en-US" altLang="en-US" sz="2000" dirty="0"/>
            </a:br>
            <a:r>
              <a:rPr lang="en-US" altLang="en-US" sz="2000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sz="2000" b="1" dirty="0">
                <a:solidFill>
                  <a:srgbClr val="002060"/>
                </a:solidFill>
              </a:rPr>
              <a:t> index</a:t>
            </a:r>
            <a:r>
              <a:rPr lang="en-US" altLang="en-US" sz="2000" b="1" dirty="0"/>
              <a:t>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sz="2000" b="1" dirty="0"/>
              <a:t>:</a:t>
            </a:r>
            <a:r>
              <a:rPr lang="en-US" altLang="en-US" sz="2000" dirty="0"/>
              <a:t> sequential file ordered on a search key, with a clustering index on the search key.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sz="2000" dirty="0"/>
              <a:t>Random access in memory </a:t>
            </a:r>
            <a:endParaRPr lang="en-IN" sz="2000" dirty="0"/>
          </a:p>
          <a:p>
            <a:pPr lvl="1"/>
            <a:r>
              <a:rPr lang="en-IN" sz="2000" dirty="0"/>
              <a:t>Much cheaper than on disk/flash</a:t>
            </a:r>
            <a:endParaRPr lang="en-IN" sz="2000" dirty="0"/>
          </a:p>
          <a:p>
            <a:pPr lvl="1"/>
            <a:r>
              <a:rPr lang="en-IN" sz="2000" dirty="0"/>
              <a:t>But still expensive compared to cache read</a:t>
            </a:r>
            <a:endParaRPr lang="en-IN" sz="2000" dirty="0"/>
          </a:p>
          <a:p>
            <a:pPr lvl="1"/>
            <a:r>
              <a:rPr lang="en-IN" sz="2000" dirty="0"/>
              <a:t>Data structures that make best use of cache preferable</a:t>
            </a:r>
            <a:endParaRPr lang="en-IN" sz="2000" dirty="0"/>
          </a:p>
          <a:p>
            <a:pPr lvl="1"/>
            <a:r>
              <a:rPr lang="en-IN" sz="2000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sz="2000" dirty="0"/>
              <a:t>-tree node results in many cache misses</a:t>
            </a:r>
            <a:endParaRPr lang="en-IN" sz="2000" dirty="0"/>
          </a:p>
          <a:p>
            <a:r>
              <a:rPr lang="en-IN" sz="2000" dirty="0"/>
              <a:t>B</a:t>
            </a:r>
            <a:r>
              <a:rPr lang="en-IN" sz="2000" baseline="30000" dirty="0"/>
              <a:t>+</a:t>
            </a:r>
            <a:r>
              <a:rPr lang="en-IN" sz="2000" dirty="0"/>
              <a:t>- trees with small nodes that fit in cache line are preferable to reduce cache misses</a:t>
            </a:r>
            <a:endParaRPr lang="en-IN" sz="2000" dirty="0"/>
          </a:p>
          <a:p>
            <a:r>
              <a:rPr lang="en-IN" sz="2000" dirty="0"/>
              <a:t>Key idea:  use large node size to optimize disk access, but structure data within a node using a tree with small node size, instead of using an array.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2060"/>
                </a:solidFill>
              </a:rPr>
              <a:t>bucket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is a unit of storage containing one or more entries (a bucket is typically a disk block). </a:t>
            </a:r>
            <a:endParaRPr lang="en-US" altLang="en-US" sz="2000" dirty="0"/>
          </a:p>
          <a:p>
            <a:pPr lvl="1"/>
            <a:r>
              <a:rPr lang="en-US" altLang="en-US" sz="2000" dirty="0"/>
              <a:t>we obtain the bucket of an entry from its search-key value using a </a:t>
            </a:r>
            <a:r>
              <a:rPr lang="en-US" altLang="en-US" sz="2000" b="1" dirty="0">
                <a:solidFill>
                  <a:srgbClr val="002060"/>
                </a:solidFill>
              </a:rPr>
              <a:t>hash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function</a:t>
            </a:r>
            <a:endParaRPr lang="en-US" altLang="en-US" sz="2000" dirty="0"/>
          </a:p>
          <a:p>
            <a:r>
              <a:rPr lang="en-US" altLang="en-US" sz="2000" dirty="0"/>
              <a:t>Hash function </a:t>
            </a:r>
            <a:r>
              <a:rPr lang="en-US" altLang="en-US" sz="2000" i="1" dirty="0"/>
              <a:t>h</a:t>
            </a:r>
            <a:r>
              <a:rPr lang="en-US" altLang="en-US" sz="2000" dirty="0"/>
              <a:t> is a function from the set of all search-key values </a:t>
            </a:r>
            <a:r>
              <a:rPr lang="en-US" altLang="en-US" sz="2000" i="1" dirty="0"/>
              <a:t>K</a:t>
            </a:r>
            <a:r>
              <a:rPr lang="en-US" altLang="en-US" sz="2000" dirty="0"/>
              <a:t> to the set of all bucket addresses </a:t>
            </a:r>
            <a:r>
              <a:rPr lang="en-US" altLang="en-US" sz="2000" i="1" dirty="0"/>
              <a:t>B.</a:t>
            </a:r>
            <a:endParaRPr lang="en-US" altLang="en-US" sz="2000" i="1" dirty="0"/>
          </a:p>
          <a:p>
            <a:r>
              <a:rPr lang="en-US" altLang="en-US" sz="2000" dirty="0"/>
              <a:t>Hash function is used to locate entries for access, insertion as well as deletion.</a:t>
            </a:r>
            <a:endParaRPr lang="en-US" altLang="en-US" sz="2000" dirty="0"/>
          </a:p>
          <a:p>
            <a:r>
              <a:rPr lang="en-US" altLang="en-US" sz="2000" dirty="0"/>
              <a:t>Entries with different search-key values may be mapped to the same bucket; thus entire bucket has to be searched sequentially to locate an entry. </a:t>
            </a:r>
            <a:endParaRPr lang="en-US" altLang="en-US" sz="2000" dirty="0"/>
          </a:p>
          <a:p>
            <a:r>
              <a:rPr lang="en-US" altLang="en-US" sz="2000" dirty="0"/>
              <a:t>In a </a:t>
            </a:r>
            <a:r>
              <a:rPr lang="en-US" altLang="en-US" sz="2000" b="1" dirty="0">
                <a:solidFill>
                  <a:srgbClr val="002060"/>
                </a:solidFill>
              </a:rPr>
              <a:t>hash index</a:t>
            </a:r>
            <a:r>
              <a:rPr lang="en-US" altLang="en-US" sz="2000" dirty="0"/>
              <a:t>, buckets store entries with pointers to records</a:t>
            </a:r>
            <a:endParaRPr lang="en-US" altLang="en-US" sz="2000" dirty="0"/>
          </a:p>
          <a:p>
            <a:r>
              <a:rPr lang="en-US" altLang="en-US" sz="2000" dirty="0"/>
              <a:t>In a </a:t>
            </a:r>
            <a:r>
              <a:rPr lang="en-US" altLang="en-US" sz="2000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sz="2000" dirty="0"/>
              <a:t>Bucket overflow can occur because of </a:t>
            </a:r>
            <a:endParaRPr lang="en-US" altLang="en-US" sz="2000" dirty="0"/>
          </a:p>
          <a:p>
            <a:pPr lvl="1"/>
            <a:r>
              <a:rPr lang="en-US" altLang="en-US" sz="2000" dirty="0"/>
              <a:t>Insufficient buckets </a:t>
            </a:r>
            <a:endParaRPr lang="en-US" altLang="en-US" sz="2000" dirty="0"/>
          </a:p>
          <a:p>
            <a:pPr lvl="1"/>
            <a:r>
              <a:rPr lang="en-US" altLang="en-US" sz="2000" dirty="0"/>
              <a:t>Skew in distribution of records.  This can occur due to two reasons:</a:t>
            </a:r>
            <a:endParaRPr lang="en-US" altLang="en-US" sz="2000" dirty="0"/>
          </a:p>
          <a:p>
            <a:pPr lvl="2"/>
            <a:r>
              <a:rPr lang="en-US" altLang="en-US" sz="2000" dirty="0"/>
              <a:t>multiple records have same search-key value</a:t>
            </a:r>
            <a:endParaRPr lang="en-US" altLang="en-US" sz="2000" dirty="0"/>
          </a:p>
          <a:p>
            <a:pPr lvl="2"/>
            <a:r>
              <a:rPr lang="en-US" altLang="en-US" sz="2000" dirty="0"/>
              <a:t>chosen hash function produces non-uniform distribution of key values</a:t>
            </a:r>
            <a:endParaRPr lang="en-US" altLang="en-US" sz="2000" dirty="0"/>
          </a:p>
          <a:p>
            <a:r>
              <a:rPr lang="en-US" altLang="en-US" sz="2000" dirty="0"/>
              <a:t>Although the probability of bucket overflow can be reduced, it cannot be eliminated; it is handled by using </a:t>
            </a:r>
            <a:r>
              <a:rPr lang="en-US" altLang="en-US" sz="2000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sz="2000" i="1" dirty="0"/>
              <a:t>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Index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878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index on </a:t>
            </a:r>
            <a:r>
              <a:rPr kumimoji="0" lang="en-US" altLang="en-US" sz="1700" i="1" dirty="0"/>
              <a:t>instructor, </a:t>
            </a:r>
            <a:r>
              <a:rPr kumimoji="0" lang="en-US" altLang="en-US" sz="1700" dirty="0"/>
              <a:t> on attribute </a:t>
            </a:r>
            <a:r>
              <a:rPr kumimoji="0" lang="en-US" altLang="en-US" sz="1700" i="1" dirty="0"/>
              <a:t>ID</a:t>
            </a:r>
            <a:endParaRPr kumimoji="0"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  <a:endParaRPr lang="en-US" altLang="en-US" dirty="0"/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/>
              <a:t>or </a:t>
            </a: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depending on the book you use</a:t>
            </a:r>
            <a:r>
              <a:rPr lang="en-US" altLang="en-US" b="1" dirty="0">
                <a:solidFill>
                  <a:srgbClr val="002060"/>
                </a:solidFill>
              </a:rPr>
              <a:t>)</a:t>
            </a:r>
            <a:r>
              <a:rPr lang="en-US" altLang="en-US" dirty="0"/>
              <a:t>  </a:t>
            </a:r>
            <a:endParaRPr lang="en-US" altLang="en-US" dirty="0"/>
          </a:p>
          <a:p>
            <a:pPr lvl="1"/>
            <a:r>
              <a:rPr lang="en-US" altLang="en-US" dirty="0"/>
              <a:t>An alternative,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addressing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also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or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11264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sz="2000" dirty="0"/>
              <a:t>There are 10 buckets,</a:t>
            </a:r>
            <a:endParaRPr lang="en-US" altLang="en-US" sz="2000" dirty="0"/>
          </a:p>
          <a:p>
            <a:r>
              <a:rPr lang="en-US" altLang="en-US" sz="2000" dirty="0"/>
              <a:t>The binary representation of the </a:t>
            </a:r>
            <a:r>
              <a:rPr lang="en-US" altLang="en-US" sz="2000" i="1" dirty="0" smtClean="0"/>
              <a:t>I </a:t>
            </a:r>
            <a:r>
              <a:rPr lang="en-US" altLang="en-US" sz="2000" baseline="30000" dirty="0" err="1" smtClean="0"/>
              <a:t>th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character is assumed to be the integer </a:t>
            </a:r>
            <a:r>
              <a:rPr lang="en-US" altLang="en-US" sz="2000" i="1" dirty="0"/>
              <a:t>i.</a:t>
            </a:r>
            <a:endParaRPr lang="en-US" altLang="en-US" sz="2000" dirty="0"/>
          </a:p>
          <a:p>
            <a:r>
              <a:rPr lang="en-US" altLang="en-US" sz="2000" dirty="0"/>
              <a:t>The hash function returns the sum of the binary representations of the characters modulo 10</a:t>
            </a:r>
            <a:endParaRPr lang="en-US" altLang="en-US" sz="2000" dirty="0"/>
          </a:p>
          <a:p>
            <a:pPr lvl="1"/>
            <a:r>
              <a:rPr lang="en-US" altLang="en-US" sz="2000" dirty="0"/>
              <a:t>E.g. h(Music) = 1        h(History) = 2   </a:t>
            </a:r>
            <a:br>
              <a:rPr lang="en-US" altLang="en-US" sz="2000" dirty="0"/>
            </a:br>
            <a:r>
              <a:rPr lang="en-US" altLang="en-US" sz="2000" dirty="0"/>
              <a:t>        h(Physics) =  3   h(Elec. Eng.) = 3</a:t>
            </a:r>
            <a:endParaRPr lang="en-US" altLang="en-US" sz="2000" dirty="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900113" y="908280"/>
            <a:ext cx="737734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kumimoji="0" lang="en-US" altLang="en-US" sz="1700" dirty="0"/>
            </a:br>
            <a:r>
              <a:rPr kumimoji="0" lang="en-US" altLang="en-US" sz="2000" dirty="0"/>
              <a:t>Hash file organization of </a:t>
            </a:r>
            <a:r>
              <a:rPr kumimoji="0" lang="en-US" altLang="en-US" sz="2000" i="1" dirty="0"/>
              <a:t>instructor</a:t>
            </a:r>
            <a:r>
              <a:rPr kumimoji="0" lang="en-US" altLang="en-US" sz="2000" dirty="0"/>
              <a:t> file, using </a:t>
            </a:r>
            <a:r>
              <a:rPr kumimoji="0" lang="en-US" altLang="en-US" sz="2000" i="1" dirty="0"/>
              <a:t>dept_name </a:t>
            </a:r>
            <a:r>
              <a:rPr kumimoji="0" lang="en-US" altLang="en-US" sz="2000" dirty="0"/>
              <a:t>as key</a:t>
            </a:r>
            <a:br>
              <a:rPr kumimoji="0" lang="en-US" altLang="en-US" sz="2000" dirty="0"/>
            </a:br>
            <a:r>
              <a:rPr kumimoji="0" lang="en-US" altLang="en-US" sz="2000" dirty="0"/>
              <a:t> (See figure in next slide.)</a:t>
            </a:r>
            <a:endParaRPr kumimoji="0" lang="en-US" altLang="en-US" sz="2000" dirty="0"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  <a:endParaRPr kumimoji="0" lang="en-US" altLang="en-US" sz="1700" dirty="0"/>
          </a:p>
        </p:txBody>
      </p:sp>
      <p:pic>
        <p:nvPicPr>
          <p:cNvPr id="10854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sz="2000" dirty="0"/>
              <a:t>In static hashing, function </a:t>
            </a:r>
            <a:r>
              <a:rPr lang="en-US" altLang="en-US" sz="2000" i="1" dirty="0"/>
              <a:t>h</a:t>
            </a:r>
            <a:r>
              <a:rPr lang="en-US" altLang="en-US" sz="2000" dirty="0"/>
              <a:t> maps search-key values to a fixed set of </a:t>
            </a:r>
            <a:r>
              <a:rPr lang="en-US" altLang="en-US" sz="2000" i="1" dirty="0"/>
              <a:t>B</a:t>
            </a:r>
            <a:r>
              <a:rPr lang="en-US" altLang="en-US" sz="2000" dirty="0"/>
              <a:t> of bucket addresses. Databases grow or shrink with time. </a:t>
            </a:r>
            <a:endParaRPr lang="en-US" altLang="en-US" sz="2000" dirty="0"/>
          </a:p>
          <a:p>
            <a:pPr lvl="1"/>
            <a:r>
              <a:rPr lang="en-US" altLang="en-US" sz="2000" dirty="0"/>
              <a:t>If initial number of buckets is too small, and file grows, performance will degrade due to too much overflows.</a:t>
            </a:r>
            <a:endParaRPr lang="en-US" altLang="en-US" sz="2000" dirty="0"/>
          </a:p>
          <a:p>
            <a:pPr lvl="1"/>
            <a:r>
              <a:rPr lang="en-US" altLang="en-US" sz="2000" dirty="0"/>
              <a:t>If space is allocated for anticipated growth, a significant amount of space will be wasted initially (and buckets will be </a:t>
            </a:r>
            <a:r>
              <a:rPr lang="en-US" altLang="en-US" sz="2000" dirty="0" err="1"/>
              <a:t>underfull</a:t>
            </a:r>
            <a:r>
              <a:rPr lang="en-US" altLang="en-US" sz="2000" dirty="0"/>
              <a:t>).</a:t>
            </a:r>
            <a:endParaRPr lang="en-US" altLang="en-US" sz="2000" dirty="0"/>
          </a:p>
          <a:p>
            <a:pPr lvl="1"/>
            <a:r>
              <a:rPr lang="en-US" altLang="en-US" sz="2000" dirty="0"/>
              <a:t>If database shrinks, again space will be wasted.</a:t>
            </a:r>
            <a:endParaRPr lang="en-US" altLang="en-US" sz="2000" dirty="0"/>
          </a:p>
          <a:p>
            <a:r>
              <a:rPr lang="en-US" altLang="en-US" sz="2000" dirty="0"/>
              <a:t>One solution: periodic re-organization of the file with a new hash function</a:t>
            </a:r>
            <a:endParaRPr lang="en-US" altLang="en-US" sz="2000" dirty="0"/>
          </a:p>
          <a:p>
            <a:pPr lvl="1"/>
            <a:r>
              <a:rPr lang="en-US" altLang="en-US" sz="2000" dirty="0"/>
              <a:t>Expensive, disrupts normal operations</a:t>
            </a:r>
            <a:endParaRPr lang="en-US" altLang="en-US" sz="2000" dirty="0"/>
          </a:p>
          <a:p>
            <a:r>
              <a:rPr lang="en-US" altLang="en-US" sz="2000" dirty="0"/>
              <a:t>Better solution: allow the number of buckets to be modified dynamically</a:t>
            </a:r>
            <a:r>
              <a:rPr lang="en-US" altLang="en-US" dirty="0"/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  <a:endParaRPr lang="en-IN" dirty="0"/>
          </a:p>
        </p:txBody>
      </p:sp>
      <p:sp>
        <p:nvSpPr>
          <p:cNvPr id="1228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sz="2000" dirty="0"/>
              <a:t>Periodic rehashing</a:t>
            </a:r>
            <a:endParaRPr lang="en-IN" altLang="en-US" sz="2000" dirty="0"/>
          </a:p>
          <a:p>
            <a:pPr lvl="1"/>
            <a:r>
              <a:rPr lang="en-IN" altLang="en-US" sz="2000" dirty="0"/>
              <a:t>If number of entries in a hash table becomes (say) 1.5 times size of hash table, </a:t>
            </a:r>
            <a:endParaRPr lang="en-IN" altLang="en-US" sz="2000" dirty="0"/>
          </a:p>
          <a:p>
            <a:pPr lvl="2"/>
            <a:r>
              <a:rPr lang="en-IN" altLang="en-US" sz="2000" dirty="0"/>
              <a:t>create new hash table of size  (say) 2 times the size of the previous hash table</a:t>
            </a:r>
            <a:endParaRPr lang="en-IN" altLang="en-US" sz="2000" dirty="0"/>
          </a:p>
          <a:p>
            <a:pPr lvl="2"/>
            <a:r>
              <a:rPr lang="en-IN" altLang="en-US" sz="2000" dirty="0"/>
              <a:t>Rehash all entries to new table</a:t>
            </a:r>
            <a:endParaRPr lang="en-IN" altLang="en-US" sz="2000" dirty="0"/>
          </a:p>
          <a:p>
            <a:r>
              <a:rPr lang="en-IN" altLang="en-US" sz="2000" dirty="0"/>
              <a:t>Linear Hashing</a:t>
            </a:r>
            <a:endParaRPr lang="en-IN" altLang="en-US" sz="2000" dirty="0"/>
          </a:p>
          <a:p>
            <a:pPr lvl="1"/>
            <a:r>
              <a:rPr lang="en-IN" altLang="en-US" sz="2000" dirty="0"/>
              <a:t>Do rehashing in an incremental manner</a:t>
            </a:r>
            <a:endParaRPr lang="en-IN" altLang="en-US" sz="2000" dirty="0"/>
          </a:p>
          <a:p>
            <a:r>
              <a:rPr lang="en-IN" altLang="en-US" sz="2000" dirty="0"/>
              <a:t>Extendable Hashing</a:t>
            </a:r>
            <a:endParaRPr lang="en-IN" altLang="en-US" sz="2000" dirty="0"/>
          </a:p>
          <a:p>
            <a:pPr lvl="1"/>
            <a:r>
              <a:rPr lang="en-IN" altLang="en-US" sz="2000" dirty="0"/>
              <a:t>Tailored to disk based hashing, with buckets shared by multiple hash values</a:t>
            </a:r>
            <a:endParaRPr lang="en-IN" altLang="en-US" sz="2000" dirty="0"/>
          </a:p>
          <a:p>
            <a:pPr lvl="1"/>
            <a:r>
              <a:rPr lang="en-IN" altLang="en-US" sz="2000" dirty="0"/>
              <a:t>Doubling of # of entries in hash table, without doubling # of buckets</a:t>
            </a:r>
            <a:endParaRPr lang="en-I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Dense index</a:t>
            </a:r>
            <a:r>
              <a:rPr lang="zh-CN" altLang="en-US" sz="2000" b="1" dirty="0">
                <a:solidFill>
                  <a:srgbClr val="002060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000" b="1" dirty="0">
                <a:solidFill>
                  <a:srgbClr val="002060"/>
                </a:solidFill>
                <a:ea typeface="宋体" panose="02010600030101010101" pitchFamily="2" charset="-122"/>
              </a:rPr>
              <a:t>稠密索引）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— Index record appears for every search-key value in the file. </a:t>
            </a:r>
            <a:endParaRPr lang="en-US" altLang="en-US" sz="2000" dirty="0"/>
          </a:p>
          <a:p>
            <a:r>
              <a:rPr lang="en-US" altLang="en-US" sz="2000" dirty="0"/>
              <a:t>E.g. index on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attribute 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relation </a:t>
            </a:r>
            <a:endParaRPr lang="en-US" altLang="en-US" sz="2000" dirty="0"/>
          </a:p>
        </p:txBody>
      </p:sp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35355" y="5799455"/>
            <a:ext cx="3434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二分查找，小规模时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可以放到内存中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sz="2000" dirty="0"/>
              <a:t>Cost of periodic re-organization</a:t>
            </a:r>
            <a:endParaRPr lang="en-US" altLang="en-US" sz="2000" dirty="0"/>
          </a:p>
          <a:p>
            <a:r>
              <a:rPr lang="en-US" altLang="en-US" sz="2000" dirty="0"/>
              <a:t>Relative frequency of insertions and deletions</a:t>
            </a:r>
            <a:endParaRPr lang="en-US" altLang="en-US" sz="2000" dirty="0"/>
          </a:p>
          <a:p>
            <a:r>
              <a:rPr lang="en-US" altLang="en-US" sz="2000" dirty="0"/>
              <a:t>Is it desirable to optimize average access time at the expense of worst-case access time?</a:t>
            </a:r>
            <a:endParaRPr lang="en-US" altLang="en-US" sz="2000" dirty="0"/>
          </a:p>
          <a:p>
            <a:r>
              <a:rPr lang="en-US" altLang="en-US" sz="2000" dirty="0"/>
              <a:t>Expected type of queries:</a:t>
            </a:r>
            <a:endParaRPr lang="en-US" altLang="en-US" sz="2000" dirty="0"/>
          </a:p>
          <a:p>
            <a:pPr lvl="1"/>
            <a:r>
              <a:rPr lang="en-US" altLang="en-US" sz="2000" dirty="0"/>
              <a:t>Hashing is generally better at retrieving records having a specified value of the key.</a:t>
            </a:r>
            <a:endParaRPr lang="en-US" altLang="en-US" sz="2000" dirty="0"/>
          </a:p>
          <a:p>
            <a:pPr lvl="1"/>
            <a:r>
              <a:rPr lang="en-US" altLang="en-US" sz="2000" dirty="0"/>
              <a:t>If range queries are common, ordered indices are to be preferred</a:t>
            </a:r>
            <a:endParaRPr lang="en-US" altLang="en-US" sz="2000" dirty="0"/>
          </a:p>
          <a:p>
            <a:r>
              <a:rPr lang="en-US" altLang="en-US" sz="2000" dirty="0"/>
              <a:t>In practice:</a:t>
            </a:r>
            <a:endParaRPr lang="en-US" altLang="en-US" sz="2000" dirty="0"/>
          </a:p>
          <a:p>
            <a:pPr lvl="1"/>
            <a:r>
              <a:rPr lang="en-US" altLang="en-US" sz="2000" dirty="0"/>
              <a:t>PostgreSQL supports hash indices, but discourages use due to poor performance</a:t>
            </a:r>
            <a:endParaRPr lang="en-US" altLang="en-US" sz="2000" dirty="0"/>
          </a:p>
          <a:p>
            <a:pPr lvl="1"/>
            <a:r>
              <a:rPr lang="en-US" altLang="en-US" sz="2000" dirty="0"/>
              <a:t>Oracle supports static hash organization, but not hash indices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SQLServer</a:t>
            </a:r>
            <a:r>
              <a:rPr lang="en-US" altLang="en-US" sz="2000" dirty="0"/>
              <a:t> supports only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101725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Use multiple indices for certain types of queries.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Example: </a:t>
            </a:r>
            <a:endParaRPr lang="en-US" altLang="en-US" sz="20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b="1" dirty="0"/>
              <a:t>select </a:t>
            </a:r>
            <a:r>
              <a:rPr lang="en-US" altLang="en-US" sz="2000" i="1" dirty="0"/>
              <a:t>ID</a:t>
            </a:r>
            <a:endParaRPr lang="en-US" altLang="en-US" sz="2000" i="1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b="1" dirty="0"/>
              <a:t>from</a:t>
            </a:r>
            <a:r>
              <a:rPr lang="en-US" altLang="en-US" sz="2000" i="1" dirty="0"/>
              <a:t> instructor</a:t>
            </a:r>
            <a:endParaRPr lang="en-US" altLang="en-US" sz="2000" i="1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b="1" dirty="0"/>
              <a:t>where</a:t>
            </a:r>
            <a:r>
              <a:rPr lang="en-US" altLang="en-US" sz="2000" i="1" dirty="0"/>
              <a:t> dept_name </a:t>
            </a:r>
            <a:r>
              <a:rPr lang="en-US" altLang="en-US" sz="2000" dirty="0"/>
              <a:t>=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 salary</a:t>
            </a:r>
            <a:r>
              <a:rPr lang="en-US" altLang="ja-JP" sz="2000" dirty="0"/>
              <a:t> = 80000</a:t>
            </a:r>
            <a:endParaRPr lang="en-US" altLang="ja-JP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Possible strategies for processing query using indices on single attributes:</a:t>
            </a:r>
            <a:endParaRPr lang="en-US" altLang="en-US" sz="20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1.	Use index on </a:t>
            </a:r>
            <a:r>
              <a:rPr lang="en-US" altLang="en-US" sz="2000" i="1" dirty="0"/>
              <a:t>dept_name </a:t>
            </a:r>
            <a:r>
              <a:rPr lang="en-US" altLang="en-US" sz="2000" dirty="0"/>
              <a:t>to find instructors with department name Finance; test </a:t>
            </a:r>
            <a:r>
              <a:rPr lang="en-US" altLang="en-US" sz="2000" i="1" dirty="0"/>
              <a:t>salary = 80000 </a:t>
            </a:r>
            <a:endParaRPr lang="en-US" altLang="en-US" sz="2000" i="1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i="1" dirty="0"/>
              <a:t>2.	</a:t>
            </a:r>
            <a:r>
              <a:rPr lang="en-US" altLang="en-US" sz="2000" dirty="0"/>
              <a:t>Use index</a:t>
            </a:r>
            <a:r>
              <a:rPr lang="en-US" altLang="en-US" sz="2000" i="1" dirty="0"/>
              <a:t> </a:t>
            </a:r>
            <a:r>
              <a:rPr lang="en-US" altLang="en-US" sz="2000" dirty="0"/>
              <a:t>on</a:t>
            </a:r>
            <a:r>
              <a:rPr lang="en-US" altLang="en-US" sz="2000" i="1" dirty="0"/>
              <a:t> salary </a:t>
            </a:r>
            <a:r>
              <a:rPr lang="en-US" altLang="en-US" sz="2000" dirty="0"/>
              <a:t>to find instructors with a salary of $80000; test</a:t>
            </a:r>
            <a:r>
              <a:rPr lang="en-US" altLang="en-US" sz="2000" i="1" dirty="0"/>
              <a:t> dept_name =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.</a:t>
            </a:r>
            <a:endParaRPr lang="en-US" altLang="ja-JP" sz="20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3.	Use </a:t>
            </a:r>
            <a:r>
              <a:rPr lang="en-US" altLang="en-US" sz="2000" i="1" dirty="0"/>
              <a:t>dept_name </a:t>
            </a:r>
            <a:r>
              <a:rPr lang="en-US" altLang="en-US" sz="2000" dirty="0"/>
              <a:t>index to find pointers to all records pertaining to the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department.  Similarly use index on </a:t>
            </a:r>
            <a:r>
              <a:rPr lang="en-US" altLang="ja-JP" sz="2000" i="1" dirty="0"/>
              <a:t>salary</a:t>
            </a:r>
            <a:r>
              <a:rPr lang="en-US" altLang="ja-JP" sz="2000" dirty="0"/>
              <a:t>.  Take intersection of both sets of pointers obtained.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are search keys containing more than one attribute</a:t>
            </a:r>
            <a:endParaRPr lang="en-US" altLang="en-US" sz="2000" dirty="0"/>
          </a:p>
          <a:p>
            <a:pPr lvl="1"/>
            <a:r>
              <a:rPr lang="en-US" altLang="en-US" sz="2000" dirty="0"/>
              <a:t>E.g</a:t>
            </a:r>
            <a:r>
              <a:rPr lang="en-US" altLang="en-US" sz="2000" dirty="0" smtClean="0"/>
              <a:t>., </a:t>
            </a:r>
            <a:r>
              <a:rPr lang="en-US" altLang="en-US" sz="2000" dirty="0"/>
              <a:t>(</a:t>
            </a:r>
            <a:r>
              <a:rPr lang="en-US" altLang="en-US" sz="2000" i="1" dirty="0"/>
              <a:t>dept_name, salary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dirty="0"/>
              <a:t>Lexicographic ordering: (a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&lt; (b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b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if either </a:t>
            </a:r>
            <a:endParaRPr lang="en-US" altLang="en-US" sz="2000" dirty="0"/>
          </a:p>
          <a:p>
            <a:pPr lvl="1"/>
            <a:r>
              <a:rPr lang="en-US" altLang="en-US" sz="2000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&lt; b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or </a:t>
            </a:r>
            <a:endParaRPr lang="en-US" altLang="en-US" sz="2000" dirty="0"/>
          </a:p>
          <a:p>
            <a:pPr lvl="1"/>
            <a:r>
              <a:rPr lang="en-US" altLang="en-US" sz="2000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=b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 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&lt; b</a:t>
            </a:r>
            <a:r>
              <a:rPr lang="en-US" altLang="en-US" sz="2000" baseline="-25000" dirty="0"/>
              <a:t>2</a:t>
            </a:r>
            <a:endParaRPr lang="en-US" altLang="en-US" sz="2000" baseline="-25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sz="2000" dirty="0"/>
              <a:t> With the 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clause</a:t>
            </a:r>
            <a:br>
              <a:rPr lang="en-US" altLang="en-US" sz="2000" dirty="0"/>
            </a:br>
            <a:r>
              <a:rPr lang="en-US" altLang="en-US" sz="2000" dirty="0"/>
              <a:t>           </a:t>
            </a:r>
            <a:r>
              <a:rPr lang="en-US" altLang="en-US" sz="2000" b="1" dirty="0"/>
              <a:t>where</a:t>
            </a:r>
            <a:r>
              <a:rPr lang="en-US" altLang="en-US" sz="2000" i="1" dirty="0"/>
              <a:t> dept_name =</a:t>
            </a:r>
            <a:r>
              <a:rPr lang="en-US" altLang="en-US" sz="2000" dirty="0"/>
              <a:t>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</a:t>
            </a:r>
            <a:r>
              <a:rPr lang="en-US" altLang="ja-JP" sz="2000" dirty="0"/>
              <a:t> </a:t>
            </a:r>
            <a:r>
              <a:rPr lang="en-US" altLang="ja-JP" sz="2000" i="1" dirty="0"/>
              <a:t>salary = </a:t>
            </a:r>
            <a:r>
              <a:rPr lang="en-US" altLang="ja-JP" sz="2000" dirty="0"/>
              <a:t>80000</a:t>
            </a:r>
            <a:br>
              <a:rPr lang="en-US" altLang="ja-JP" sz="2000" dirty="0"/>
            </a:br>
            <a:r>
              <a:rPr lang="en-US" altLang="ja-JP" sz="2000" dirty="0"/>
              <a:t>the index on (</a:t>
            </a:r>
            <a:r>
              <a:rPr lang="en-US" altLang="ja-JP" sz="2000" i="1" dirty="0"/>
              <a:t>dept_name, salary</a:t>
            </a:r>
            <a:r>
              <a:rPr lang="en-US" altLang="ja-JP" sz="2000" dirty="0"/>
              <a:t>) can be used to fetch only records that satisfy both conditions.</a:t>
            </a:r>
            <a:endParaRPr lang="en-US" altLang="ja-JP" sz="2000" dirty="0"/>
          </a:p>
          <a:p>
            <a:pPr lvl="1"/>
            <a:r>
              <a:rPr lang="en-US" altLang="en-US" sz="2000" dirty="0"/>
              <a:t>Using separate indices in less efficient — we may fetch many records (or pointers) that satisfy only one of the conditions.</a:t>
            </a:r>
            <a:endParaRPr lang="en-US" altLang="en-US" sz="2000" dirty="0"/>
          </a:p>
          <a:p>
            <a:r>
              <a:rPr lang="en-US" altLang="en-US" sz="2000" dirty="0"/>
              <a:t>Can also efficiently handle </a:t>
            </a:r>
            <a:br>
              <a:rPr lang="en-US" altLang="en-US" sz="2000" dirty="0"/>
            </a:br>
            <a:r>
              <a:rPr lang="en-US" altLang="en-US" sz="2000" dirty="0"/>
              <a:t>           </a:t>
            </a:r>
            <a:r>
              <a:rPr lang="en-US" altLang="en-US" sz="2000" b="1" dirty="0"/>
              <a:t>where</a:t>
            </a:r>
            <a:r>
              <a:rPr lang="en-US" altLang="en-US" sz="2000" i="1" dirty="0"/>
              <a:t> dept_name</a:t>
            </a:r>
            <a:r>
              <a:rPr lang="en-US" altLang="en-US" sz="2000" dirty="0"/>
              <a:t> =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salary </a:t>
            </a:r>
            <a:r>
              <a:rPr lang="en-US" altLang="ja-JP" sz="2000" dirty="0"/>
              <a:t>&lt; 80000</a:t>
            </a:r>
            <a:endParaRPr lang="en-US" altLang="ja-JP" sz="2000" dirty="0"/>
          </a:p>
          <a:p>
            <a:r>
              <a:rPr lang="en-US" altLang="en-US" sz="2000" dirty="0"/>
              <a:t>But cannot efficiently handle</a:t>
            </a:r>
            <a:br>
              <a:rPr lang="en-US" altLang="en-US" sz="2000" dirty="0"/>
            </a:br>
            <a:r>
              <a:rPr lang="en-US" altLang="en-US" sz="2000" dirty="0"/>
              <a:t>          </a:t>
            </a:r>
            <a:r>
              <a:rPr lang="en-US" altLang="en-US" sz="2000" b="1" dirty="0"/>
              <a:t>where</a:t>
            </a:r>
            <a:r>
              <a:rPr lang="en-US" altLang="en-US" sz="2000" i="1" dirty="0"/>
              <a:t> dept_name </a:t>
            </a:r>
            <a:r>
              <a:rPr lang="en-US" altLang="en-US" sz="2000" dirty="0"/>
              <a:t>&lt;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</a:t>
            </a:r>
            <a:r>
              <a:rPr lang="en-US" altLang="ja-JP" sz="2000" dirty="0"/>
              <a:t> </a:t>
            </a:r>
            <a:r>
              <a:rPr lang="en-US" altLang="ja-JP" sz="2000" i="1" dirty="0"/>
              <a:t>balance = </a:t>
            </a:r>
            <a:r>
              <a:rPr lang="en-US" altLang="ja-JP" sz="2000" dirty="0"/>
              <a:t>80000</a:t>
            </a:r>
            <a:endParaRPr lang="en-US" altLang="ja-JP" sz="2000" dirty="0"/>
          </a:p>
          <a:p>
            <a:pPr lvl="1"/>
            <a:r>
              <a:rPr lang="en-US" altLang="en-US" sz="2000" dirty="0"/>
              <a:t>May fetch many records that satisfy the first but not the second condition</a:t>
            </a:r>
            <a:endParaRPr lang="en-US" altLang="en-US" sz="2000" dirty="0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900113" y="1131957"/>
            <a:ext cx="73358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Suppose we have an index on combined search-key</a:t>
            </a:r>
            <a:endParaRPr kumimoji="0"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	(</a:t>
            </a:r>
            <a:r>
              <a:rPr kumimoji="0" lang="en-US" altLang="en-US" sz="2000" i="1" dirty="0"/>
              <a:t>dept_name, salary</a:t>
            </a:r>
            <a:r>
              <a:rPr kumimoji="0" lang="en-US" altLang="en-US" sz="2000" dirty="0"/>
              <a:t>).</a:t>
            </a:r>
            <a:endParaRPr kumimoji="0" lang="en-US" altLang="en-US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  <a:endParaRPr lang="en-US" altLang="en-US" dirty="0">
              <a:effectLst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Covering indices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dirty="0"/>
              <a:t>Add extra attributes to index so (some) queries can avoid fetching the actual records</a:t>
            </a:r>
            <a:endParaRPr lang="en-US" altLang="en-US" sz="2000" dirty="0"/>
          </a:p>
          <a:p>
            <a:pPr lvl="1"/>
            <a:r>
              <a:rPr lang="en-US" altLang="en-US" sz="2000" dirty="0"/>
              <a:t>Store extra attributes only at leaf</a:t>
            </a:r>
            <a:endParaRPr lang="en-US" altLang="en-US" sz="2000" dirty="0"/>
          </a:p>
          <a:p>
            <a:pPr lvl="2"/>
            <a:r>
              <a:rPr lang="en-US" altLang="en-US" sz="2000" dirty="0"/>
              <a:t>Why?</a:t>
            </a:r>
            <a:endParaRPr lang="en-US" altLang="en-US" sz="2000" dirty="0"/>
          </a:p>
          <a:p>
            <a:r>
              <a:rPr lang="en-US" altLang="en-US" sz="2000" dirty="0"/>
              <a:t>Particularly useful for secondary indices </a:t>
            </a:r>
            <a:endParaRPr lang="en-US" altLang="en-US" sz="2000" dirty="0"/>
          </a:p>
          <a:p>
            <a:pPr lvl="1"/>
            <a:r>
              <a:rPr lang="en-US" altLang="en-US" sz="2000" dirty="0"/>
              <a:t>Why?</a:t>
            </a:r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sz="2000" dirty="0"/>
              <a:t>Bitmap indices are a special type of index designed for efficient querying on multiple keys</a:t>
            </a:r>
            <a:endParaRPr lang="en-US" altLang="en-US" sz="2000" dirty="0"/>
          </a:p>
          <a:p>
            <a:r>
              <a:rPr lang="en-US" altLang="en-US" sz="2000" dirty="0"/>
              <a:t>Records in a relation are assumed to be numbered sequentially from, say, 0</a:t>
            </a:r>
            <a:endParaRPr lang="en-US" altLang="en-US" sz="2000" dirty="0"/>
          </a:p>
          <a:p>
            <a:pPr lvl="1"/>
            <a:r>
              <a:rPr lang="en-US" altLang="en-US" sz="2000" dirty="0"/>
              <a:t>Given a number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it must be easy to retrieve record </a:t>
            </a:r>
            <a:r>
              <a:rPr lang="en-US" altLang="en-US" sz="2000" i="1" dirty="0"/>
              <a:t>n</a:t>
            </a:r>
            <a:endParaRPr lang="en-US" altLang="en-US" sz="2000" dirty="0"/>
          </a:p>
          <a:p>
            <a:pPr lvl="2"/>
            <a:r>
              <a:rPr lang="en-US" altLang="en-US" sz="2000" dirty="0"/>
              <a:t>Particularly easy if records are of fixed size</a:t>
            </a:r>
            <a:endParaRPr lang="en-US" altLang="en-US" sz="2000" dirty="0"/>
          </a:p>
          <a:p>
            <a:r>
              <a:rPr lang="en-US" altLang="en-US" sz="2000" dirty="0"/>
              <a:t>Applicable on attributes that take on a relatively small number of distinct values</a:t>
            </a:r>
            <a:endParaRPr lang="en-US" altLang="en-US" sz="2000" dirty="0"/>
          </a:p>
          <a:p>
            <a:pPr lvl="1"/>
            <a:r>
              <a:rPr lang="en-US" altLang="en-US" sz="2000" dirty="0"/>
              <a:t>E.g</a:t>
            </a:r>
            <a:r>
              <a:rPr lang="en-US" altLang="en-US" sz="2000" dirty="0" smtClean="0"/>
              <a:t>., </a:t>
            </a:r>
            <a:r>
              <a:rPr lang="en-US" altLang="en-US" sz="2000" dirty="0"/>
              <a:t>gender, country, state, …</a:t>
            </a:r>
            <a:endParaRPr lang="en-US" altLang="en-US" sz="2000" dirty="0"/>
          </a:p>
          <a:p>
            <a:pPr lvl="1"/>
            <a:r>
              <a:rPr lang="en-US" altLang="en-US" sz="2000" dirty="0"/>
              <a:t>E.g</a:t>
            </a:r>
            <a:r>
              <a:rPr lang="en-US" altLang="en-US" sz="2000" dirty="0" smtClean="0"/>
              <a:t>., </a:t>
            </a:r>
            <a:r>
              <a:rPr lang="en-US" altLang="en-US" sz="2000" dirty="0"/>
              <a:t>income-level (income broken up into a small number of  levels such as 0-9999, 10000-19999, 20000-50000, 50000- infinity)</a:t>
            </a:r>
            <a:endParaRPr lang="en-US" altLang="en-US" sz="2000" dirty="0"/>
          </a:p>
          <a:p>
            <a:r>
              <a:rPr lang="en-US" altLang="en-US" sz="2000" dirty="0"/>
              <a:t>A bitmap is simply an array of bits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sz="2000" dirty="0"/>
              <a:t>In its simplest form a bitmap index on an attribute has a bitmap for each value of the attribute</a:t>
            </a:r>
            <a:endParaRPr lang="en-US" altLang="en-US" sz="2000" dirty="0"/>
          </a:p>
          <a:p>
            <a:pPr lvl="1"/>
            <a:r>
              <a:rPr lang="en-US" altLang="en-US" sz="2000" dirty="0"/>
              <a:t>Bitmap has as many bits as records</a:t>
            </a:r>
            <a:endParaRPr lang="en-US" altLang="en-US" sz="2000" dirty="0"/>
          </a:p>
          <a:p>
            <a:pPr lvl="1"/>
            <a:r>
              <a:rPr lang="en-US" altLang="en-US" sz="2000" dirty="0"/>
              <a:t>In a bitmap for value v, the bit for a record is 1 if the record has the value v for the attribute, and is 0 </a:t>
            </a:r>
            <a:r>
              <a:rPr lang="en-US" altLang="en-US" sz="2000" dirty="0" smtClean="0"/>
              <a:t>otherwise</a:t>
            </a:r>
            <a:endParaRPr lang="en-US" altLang="en-US" sz="2000" dirty="0" smtClean="0"/>
          </a:p>
          <a:p>
            <a:r>
              <a:rPr lang="en-US" altLang="en-US" sz="2000" dirty="0" smtClean="0"/>
              <a:t>Example</a:t>
            </a:r>
            <a:endParaRPr lang="en-US" altLang="en-US" sz="2000" dirty="0"/>
          </a:p>
        </p:txBody>
      </p:sp>
      <p:pic>
        <p:nvPicPr>
          <p:cNvPr id="15770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86" y="3367639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sz="2000" dirty="0"/>
              <a:t>Bitmap indices are useful for queries on multiple attributes </a:t>
            </a:r>
            <a:endParaRPr lang="en-US" altLang="en-US" sz="2000" dirty="0"/>
          </a:p>
          <a:p>
            <a:pPr marL="800100" lvl="1" indent="-342900"/>
            <a:r>
              <a:rPr lang="en-US" altLang="en-US" sz="2000" dirty="0"/>
              <a:t>not particularly useful for single attribute queries</a:t>
            </a:r>
            <a:endParaRPr lang="en-US" altLang="en-US" sz="2000" dirty="0"/>
          </a:p>
          <a:p>
            <a:pPr marL="381000" indent="-381000"/>
            <a:r>
              <a:rPr lang="en-US" altLang="en-US" sz="2000" dirty="0"/>
              <a:t>Queries are answered using bitmap operations</a:t>
            </a:r>
            <a:endParaRPr lang="en-US" altLang="en-US" sz="2000" dirty="0"/>
          </a:p>
          <a:p>
            <a:pPr marL="800100" lvl="1" indent="-342900"/>
            <a:r>
              <a:rPr lang="en-US" altLang="en-US" sz="2000" dirty="0"/>
              <a:t>Intersection (and)</a:t>
            </a:r>
            <a:endParaRPr lang="en-US" altLang="en-US" sz="2000" dirty="0"/>
          </a:p>
          <a:p>
            <a:pPr marL="800100" lvl="1" indent="-342900"/>
            <a:r>
              <a:rPr lang="en-US" altLang="en-US" sz="2000" dirty="0"/>
              <a:t>Union (or)</a:t>
            </a:r>
            <a:endParaRPr lang="en-US" altLang="en-US" sz="2000" dirty="0"/>
          </a:p>
          <a:p>
            <a:pPr marL="381000" indent="-381000"/>
            <a:r>
              <a:rPr lang="en-US" altLang="en-US" sz="2000" dirty="0"/>
              <a:t>Each operation takes two bitmaps of the same size and applies the operation on corresponding bits to get the result bitmap</a:t>
            </a:r>
            <a:endParaRPr lang="en-US" altLang="en-US" sz="2000" dirty="0"/>
          </a:p>
          <a:p>
            <a:pPr marL="800100" lvl="1" indent="-342900"/>
            <a:r>
              <a:rPr lang="en-US" altLang="en-US" sz="2000" dirty="0"/>
              <a:t>E.g</a:t>
            </a:r>
            <a:r>
              <a:rPr lang="en-US" altLang="en-US" sz="2000" dirty="0" smtClean="0"/>
              <a:t>.,   </a:t>
            </a:r>
            <a:r>
              <a:rPr lang="en-US" altLang="en-US" sz="2000" dirty="0"/>
              <a:t>100110  AND 110011 = 100010</a:t>
            </a:r>
            <a:endParaRPr lang="en-US" altLang="en-US" sz="2000" dirty="0"/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sz="2000" dirty="0"/>
              <a:t>               </a:t>
            </a:r>
            <a:r>
              <a:rPr lang="en-US" altLang="en-US" sz="2000" dirty="0" smtClean="0"/>
              <a:t> 100110  </a:t>
            </a:r>
            <a:r>
              <a:rPr lang="en-US" altLang="en-US" sz="2000" dirty="0"/>
              <a:t>OR  110011 = 110111</a:t>
            </a:r>
            <a:br>
              <a:rPr lang="en-US" altLang="en-US" sz="2000" dirty="0"/>
            </a:br>
            <a:r>
              <a:rPr lang="en-US" altLang="en-US" sz="2000" dirty="0"/>
              <a:t>                       NOT 100110  = 011001</a:t>
            </a:r>
            <a:endParaRPr lang="en-US" altLang="en-US" sz="2000" dirty="0"/>
          </a:p>
          <a:p>
            <a:pPr marL="800100" lvl="1" indent="-342900"/>
            <a:r>
              <a:rPr lang="en-US" altLang="en-US" sz="2000" dirty="0"/>
              <a:t>Males with income level L1:   10010 AND 10100 = 10000</a:t>
            </a:r>
            <a:endParaRPr lang="en-US" altLang="en-US" sz="2000" dirty="0"/>
          </a:p>
          <a:p>
            <a:pPr marL="1200150" lvl="2" indent="-342900"/>
            <a:r>
              <a:rPr lang="en-US" altLang="en-US" sz="2000" dirty="0"/>
              <a:t>Can then retrieve required tuples.</a:t>
            </a:r>
            <a:endParaRPr lang="en-US" altLang="en-US" sz="2000" dirty="0"/>
          </a:p>
          <a:p>
            <a:pPr marL="1200150" lvl="2" indent="-342900"/>
            <a:r>
              <a:rPr lang="en-US" altLang="en-US" sz="2000" dirty="0"/>
              <a:t>Counting number of matching tuples is even faster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sz="2000" dirty="0"/>
              <a:t>Bitmap indices generally very small compared with relation size</a:t>
            </a:r>
            <a:endParaRPr lang="en-US" altLang="en-US" sz="2000" dirty="0"/>
          </a:p>
          <a:p>
            <a:pPr lvl="1"/>
            <a:r>
              <a:rPr lang="en-US" altLang="en-US" sz="2000" dirty="0"/>
              <a:t>E.g</a:t>
            </a:r>
            <a:r>
              <a:rPr lang="en-US" altLang="en-US" sz="2000" dirty="0" smtClean="0"/>
              <a:t>., </a:t>
            </a:r>
            <a:r>
              <a:rPr lang="en-US" altLang="en-US" sz="2000" dirty="0"/>
              <a:t>if record is 100 bytes, space for a single bitmap is 1/800 of space used by relation.  </a:t>
            </a:r>
            <a:endParaRPr lang="en-US" altLang="en-US" sz="2000" dirty="0"/>
          </a:p>
          <a:p>
            <a:pPr lvl="2"/>
            <a:r>
              <a:rPr lang="en-US" altLang="en-US" sz="2000" dirty="0"/>
              <a:t>If number of distinct attribute values is 8, bitmap is only 1% of relation size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sz="1800" dirty="0"/>
              <a:t>Bitmaps are packed into words;  a single word and (a basic CPU instruction) computes and of 32 or 64 bits at once</a:t>
            </a:r>
            <a:endParaRPr lang="en-US" altLang="en-US" sz="1800" dirty="0"/>
          </a:p>
          <a:p>
            <a:pPr lvl="1"/>
            <a:r>
              <a:rPr lang="en-US" altLang="en-US" sz="1800" dirty="0"/>
              <a:t>E.g</a:t>
            </a:r>
            <a:r>
              <a:rPr lang="en-US" altLang="en-US" sz="1800" dirty="0" smtClean="0"/>
              <a:t>., </a:t>
            </a:r>
            <a:r>
              <a:rPr lang="en-US" altLang="en-US" sz="1800" dirty="0"/>
              <a:t>1-million-bit maps can be and-</a:t>
            </a:r>
            <a:r>
              <a:rPr lang="en-US" altLang="en-US" sz="1800" dirty="0" err="1"/>
              <a:t>ed</a:t>
            </a:r>
            <a:r>
              <a:rPr lang="en-US" altLang="en-US" sz="1800" dirty="0"/>
              <a:t> with just 31,250 instruction</a:t>
            </a:r>
            <a:endParaRPr lang="en-US" altLang="en-US" sz="1800" dirty="0"/>
          </a:p>
          <a:p>
            <a:r>
              <a:rPr lang="en-US" altLang="en-US" sz="1800" dirty="0"/>
              <a:t>Counting number of 1s can be done fast by a trick:</a:t>
            </a:r>
            <a:endParaRPr lang="en-US" altLang="en-US" sz="1800" dirty="0"/>
          </a:p>
          <a:p>
            <a:pPr lvl="1"/>
            <a:r>
              <a:rPr lang="en-US" altLang="en-US" sz="1800" dirty="0"/>
              <a:t>Use each byte to index into a precomputed array of 256 elements each storing the count of 1s in the binary representation</a:t>
            </a:r>
            <a:endParaRPr lang="en-US" altLang="en-US" sz="1800" dirty="0"/>
          </a:p>
          <a:p>
            <a:pPr lvl="2"/>
            <a:r>
              <a:rPr lang="en-US" altLang="en-US" sz="1800" dirty="0"/>
              <a:t>Can use pairs of bytes to speed up further at a higher memory cost</a:t>
            </a:r>
            <a:endParaRPr lang="en-US" altLang="en-US" sz="1800" dirty="0"/>
          </a:p>
          <a:p>
            <a:pPr lvl="1"/>
            <a:r>
              <a:rPr lang="en-US" altLang="en-US" sz="1800" dirty="0"/>
              <a:t>Add up the retrieved counts</a:t>
            </a:r>
            <a:endParaRPr lang="en-US" altLang="en-US" sz="1800" dirty="0"/>
          </a:p>
          <a:p>
            <a:r>
              <a:rPr lang="en-US" altLang="en-US" sz="1800" dirty="0"/>
              <a:t>Bitmaps can be used instead of Tuple-ID lists at leaf levels of </a:t>
            </a:r>
            <a:br>
              <a:rPr lang="en-US" altLang="en-US" sz="1800" dirty="0"/>
            </a:br>
            <a:r>
              <a:rPr lang="en-US" altLang="en-US" sz="1800" dirty="0"/>
              <a:t>B</a:t>
            </a:r>
            <a:r>
              <a:rPr lang="en-US" altLang="en-US" sz="1800" baseline="30000" dirty="0"/>
              <a:t>+</a:t>
            </a:r>
            <a:r>
              <a:rPr lang="en-US" altLang="en-US" sz="1800" dirty="0"/>
              <a:t>-trees, for values that have a large number of matching records</a:t>
            </a:r>
            <a:endParaRPr lang="en-US" altLang="en-US" sz="1800" dirty="0"/>
          </a:p>
          <a:p>
            <a:pPr lvl="1"/>
            <a:r>
              <a:rPr lang="en-US" altLang="en-US" sz="1800" dirty="0"/>
              <a:t>Worthwhile if &gt; 1/64 of the records have that value, assuming a tuple-id is 64 bits</a:t>
            </a:r>
            <a:endParaRPr lang="en-US" altLang="en-US" sz="1800" dirty="0"/>
          </a:p>
          <a:p>
            <a:pPr lvl="1"/>
            <a:r>
              <a:rPr lang="en-US" altLang="en-US" sz="1800" dirty="0"/>
              <a:t>Above technique merges benefits of bitmap and B</a:t>
            </a:r>
            <a:r>
              <a:rPr lang="en-US" altLang="en-US" sz="1800" baseline="30000" dirty="0"/>
              <a:t>+</a:t>
            </a:r>
            <a:r>
              <a:rPr lang="en-US" altLang="en-US" sz="1800" dirty="0"/>
              <a:t>-tree indices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sz="2000" dirty="0"/>
              <a:t>Dense index on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, with </a:t>
            </a:r>
            <a:r>
              <a:rPr lang="en-US" altLang="en-US" sz="2000" i="1" dirty="0"/>
              <a:t>instructor </a:t>
            </a:r>
            <a:r>
              <a:rPr lang="en-US" altLang="en-US" sz="2000" dirty="0"/>
              <a:t>file sorted on </a:t>
            </a:r>
            <a:r>
              <a:rPr lang="en-US" altLang="en-US" sz="2000" i="1" dirty="0"/>
              <a:t>dept_name</a:t>
            </a:r>
            <a:endParaRPr lang="en-US" altLang="en-US" sz="2000" dirty="0"/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2240338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500" y="1067662"/>
            <a:ext cx="8011050" cy="5263469"/>
          </a:xfrm>
        </p:spPr>
        <p:txBody>
          <a:bodyPr/>
          <a:lstStyle/>
          <a:p>
            <a:r>
              <a:rPr lang="en-IN" dirty="0"/>
              <a:t>Example</a:t>
            </a:r>
            <a:br>
              <a:rPr lang="en-IN" b="1" dirty="0"/>
            </a:br>
            <a:r>
              <a:rPr lang="en-IN" sz="2000" b="1" dirty="0"/>
              <a:t>  </a:t>
            </a:r>
            <a:r>
              <a:rPr lang="en-IN" sz="2000" b="1" dirty="0">
                <a:solidFill>
                  <a:srgbClr val="FF0000"/>
                </a:solidFill>
              </a:rPr>
              <a:t>create index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i="1" dirty="0" err="1"/>
              <a:t>takes_pk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002060"/>
                </a:solidFill>
              </a:rPr>
              <a:t>on</a:t>
            </a:r>
            <a:r>
              <a:rPr lang="en-IN" sz="2000" dirty="0"/>
              <a:t> </a:t>
            </a:r>
            <a:r>
              <a:rPr lang="en-IN" sz="2000" i="1" dirty="0"/>
              <a:t>takes</a:t>
            </a:r>
            <a:r>
              <a:rPr lang="en-IN" sz="2000" dirty="0"/>
              <a:t> (</a:t>
            </a:r>
            <a:r>
              <a:rPr lang="en-IN" sz="2000" i="1" dirty="0" err="1"/>
              <a:t>ID,course_ID</a:t>
            </a:r>
            <a:r>
              <a:rPr lang="en-IN" sz="2000" i="1" dirty="0"/>
              <a:t>, year, semester, section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US" sz="2000" dirty="0"/>
              <a:t>  </a:t>
            </a:r>
            <a:r>
              <a:rPr lang="en-US" altLang="en-US" sz="2000" b="1" dirty="0">
                <a:solidFill>
                  <a:srgbClr val="FF0000"/>
                </a:solidFill>
              </a:rPr>
              <a:t>drop index 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 err="1"/>
              <a:t>takes_pk</a:t>
            </a:r>
            <a:endParaRPr lang="en-US" altLang="en-US" sz="2000" dirty="0"/>
          </a:p>
          <a:p>
            <a:pPr>
              <a:tabLst>
                <a:tab pos="1312545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Most database systems allow specification of type of index, and clustering.</a:t>
            </a:r>
            <a:endParaRPr lang="en-IN" sz="2000" dirty="0"/>
          </a:p>
          <a:p>
            <a:r>
              <a:rPr lang="en-IN" sz="2000" dirty="0"/>
              <a:t>Indices on primary key created automatically by all databases</a:t>
            </a:r>
            <a:endParaRPr lang="en-IN" sz="2000" dirty="0"/>
          </a:p>
          <a:p>
            <a:pPr lvl="1"/>
            <a:r>
              <a:rPr lang="en-IN" sz="2000" dirty="0"/>
              <a:t>Why?</a:t>
            </a:r>
            <a:endParaRPr lang="en-IN" sz="2000" dirty="0"/>
          </a:p>
          <a:p>
            <a:r>
              <a:rPr lang="en-IN" sz="2000" dirty="0"/>
              <a:t>Some database also create indices on foreign key attributes</a:t>
            </a:r>
            <a:endParaRPr lang="en-IN" sz="2000" dirty="0"/>
          </a:p>
          <a:p>
            <a:pPr lvl="1"/>
            <a:r>
              <a:rPr lang="en-IN" sz="2000" dirty="0"/>
              <a:t>Why might such an index be useful for this query:</a:t>
            </a:r>
            <a:endParaRPr lang="en-IN" sz="2000" dirty="0"/>
          </a:p>
          <a:p>
            <a:pPr lvl="2"/>
            <a:r>
              <a:rPr lang="en-IN" sz="2000" i="1" dirty="0"/>
              <a:t>takes </a:t>
            </a:r>
            <a:r>
              <a:rPr lang="en-IN" sz="2000" dirty="0"/>
              <a:t>⨝ </a:t>
            </a:r>
            <a:r>
              <a:rPr lang="el-GR" sz="2000" dirty="0"/>
              <a:t>σ</a:t>
            </a:r>
            <a:r>
              <a:rPr lang="en-IN" sz="2000" i="1" baseline="-25000" dirty="0"/>
              <a:t>name='Shankar'</a:t>
            </a:r>
            <a:r>
              <a:rPr lang="en-IN" sz="2000" i="1" dirty="0"/>
              <a:t> </a:t>
            </a:r>
            <a:r>
              <a:rPr lang="en-IN" sz="2000" dirty="0"/>
              <a:t>(</a:t>
            </a:r>
            <a:r>
              <a:rPr lang="en-IN" sz="2000" i="1" dirty="0"/>
              <a:t>student</a:t>
            </a:r>
            <a:r>
              <a:rPr lang="en-IN" sz="2000" dirty="0"/>
              <a:t>)</a:t>
            </a:r>
            <a:endParaRPr lang="en-IN" sz="2000" dirty="0"/>
          </a:p>
          <a:p>
            <a:r>
              <a:rPr lang="en-IN" sz="2000" dirty="0"/>
              <a:t>Indices can greatly speed up lookups, but impose cost on updates</a:t>
            </a:r>
            <a:endParaRPr lang="en-IN" sz="2000" dirty="0"/>
          </a:p>
          <a:p>
            <a:pPr lvl="1"/>
            <a:r>
              <a:rPr lang="en-IN" sz="2000" dirty="0"/>
              <a:t>Index tuning assistants/wizards supported on several databases to help choose indices, based on query and update workload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545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Create an index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1312545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create index</a:t>
            </a:r>
            <a:r>
              <a:rPr lang="en-US" altLang="en-US" sz="2000" dirty="0"/>
              <a:t> &lt;index-name&gt; </a:t>
            </a:r>
            <a:r>
              <a:rPr lang="en-US" altLang="en-US" sz="2000" b="1" dirty="0"/>
              <a:t>on</a:t>
            </a:r>
            <a:r>
              <a:rPr lang="en-US" altLang="en-US" sz="2000" dirty="0"/>
              <a:t> &lt;relation-name&gt;</a:t>
            </a:r>
            <a:br>
              <a:rPr lang="en-US" altLang="en-US" sz="2000" dirty="0"/>
            </a:br>
            <a:r>
              <a:rPr lang="en-US" altLang="en-US" sz="2000" dirty="0"/>
              <a:t>			(&lt;attribute-list&gt;)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1312545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E.g</a:t>
            </a:r>
            <a:r>
              <a:rPr lang="en-US" altLang="en-US" sz="2000" dirty="0" smtClean="0"/>
              <a:t>.,:  </a:t>
            </a:r>
            <a:r>
              <a:rPr lang="en-US" altLang="en-US" sz="2000" b="1" dirty="0"/>
              <a:t>create index </a:t>
            </a:r>
            <a:r>
              <a:rPr lang="en-US" altLang="en-US" sz="2000" i="1" dirty="0"/>
              <a:t> b-index </a:t>
            </a:r>
            <a:r>
              <a:rPr lang="en-US" altLang="en-US" sz="2000" b="1" dirty="0"/>
              <a:t>on</a:t>
            </a:r>
            <a:r>
              <a:rPr lang="en-US" altLang="en-US" sz="2000" i="1" dirty="0"/>
              <a:t> branch(</a:t>
            </a:r>
            <a:r>
              <a:rPr lang="en-US" altLang="en-US" sz="2000" i="1" dirty="0" err="1"/>
              <a:t>branch_name</a:t>
            </a:r>
            <a:r>
              <a:rPr lang="en-US" altLang="en-US" sz="2000" i="1" dirty="0"/>
              <a:t>)</a:t>
            </a:r>
            <a:endParaRPr lang="en-US" altLang="en-US" sz="2000" dirty="0"/>
          </a:p>
          <a:p>
            <a:pPr>
              <a:tabLst>
                <a:tab pos="1312545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Use </a:t>
            </a:r>
            <a:r>
              <a:rPr lang="en-US" altLang="en-US" sz="2000" b="1" dirty="0"/>
              <a:t>create unique index</a:t>
            </a:r>
            <a:r>
              <a:rPr lang="en-US" altLang="en-US" sz="2000" dirty="0"/>
              <a:t> to indirectly specify and enforce the condition that the search key is a candidate key is a candidate key.</a:t>
            </a:r>
            <a:endParaRPr lang="en-US" altLang="en-US" sz="2000" dirty="0"/>
          </a:p>
          <a:p>
            <a:pPr lvl="1">
              <a:tabLst>
                <a:tab pos="1312545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Not really required if SQL </a:t>
            </a:r>
            <a:r>
              <a:rPr lang="en-US" altLang="en-US" sz="2000" b="1" dirty="0"/>
              <a:t>unique</a:t>
            </a:r>
            <a:r>
              <a:rPr lang="en-US" altLang="en-US" sz="2000" dirty="0"/>
              <a:t> integrity constraint is supported</a:t>
            </a:r>
            <a:endParaRPr lang="en-US" altLang="en-US" sz="2000" dirty="0"/>
          </a:p>
          <a:p>
            <a:pPr>
              <a:tabLst>
                <a:tab pos="1312545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To drop an index 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  <a:tabLst>
                <a:tab pos="1312545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			</a:t>
            </a:r>
            <a:r>
              <a:rPr lang="en-US" altLang="en-US" sz="2000" b="1" dirty="0"/>
              <a:t>drop index </a:t>
            </a:r>
            <a:r>
              <a:rPr lang="en-US" altLang="en-US" sz="2000" dirty="0"/>
              <a:t>&lt;index-name&gt;</a:t>
            </a:r>
            <a:endParaRPr lang="en-US" altLang="en-US" sz="2000" dirty="0"/>
          </a:p>
          <a:p>
            <a:pPr>
              <a:tabLst>
                <a:tab pos="1312545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Most database systems allow specification of type of index, and clustering.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</a:t>
            </a:r>
            <a:r>
              <a:rPr lang="en-US" altLang="en-US" dirty="0" smtClean="0"/>
              <a:t>1</a:t>
            </a:r>
            <a:r>
              <a:rPr lang="en-US" altLang="zh-CN" dirty="0" smtClean="0"/>
              <a:t>1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172" y="1013889"/>
            <a:ext cx="8069801" cy="2495550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Sparse Index(</a:t>
            </a:r>
            <a:r>
              <a:rPr lang="zh-CN" altLang="en-US" sz="2000" b="1" dirty="0">
                <a:solidFill>
                  <a:srgbClr val="002060"/>
                </a:solidFill>
              </a:rPr>
              <a:t>稀疏索引</a:t>
            </a:r>
            <a:r>
              <a:rPr lang="en-US" altLang="en-US" sz="2000" b="1" dirty="0">
                <a:solidFill>
                  <a:srgbClr val="002060"/>
                </a:solidFill>
              </a:rPr>
              <a:t>)</a:t>
            </a:r>
            <a:r>
              <a:rPr lang="en-US" altLang="en-US" sz="2000" dirty="0"/>
              <a:t>:  contains index records for only some search-key values.</a:t>
            </a:r>
            <a:endParaRPr lang="en-US" altLang="en-US" sz="2000" dirty="0"/>
          </a:p>
          <a:p>
            <a:pPr lvl="1"/>
            <a:r>
              <a:rPr lang="en-US" altLang="en-US" sz="2000" dirty="0"/>
              <a:t>Applicable when records are sequentially ordered on search-key</a:t>
            </a:r>
            <a:endParaRPr lang="en-US" altLang="en-US" sz="2000" dirty="0"/>
          </a:p>
          <a:p>
            <a:r>
              <a:rPr lang="en-US" altLang="en-US" sz="2000" dirty="0"/>
              <a:t>To locate a record with search-key value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we:</a:t>
            </a:r>
            <a:endParaRPr lang="en-US" altLang="en-US" sz="2000" dirty="0"/>
          </a:p>
          <a:p>
            <a:pPr lvl="1"/>
            <a:r>
              <a:rPr lang="en-US" altLang="en-US" sz="2000" dirty="0"/>
              <a:t>Find index record with largest search-key value &lt; </a:t>
            </a:r>
            <a:r>
              <a:rPr lang="en-US" altLang="en-US" sz="2000" i="1" dirty="0"/>
              <a:t>K</a:t>
            </a:r>
            <a:endParaRPr lang="en-US" altLang="en-US" sz="2000" dirty="0"/>
          </a:p>
          <a:p>
            <a:pPr lvl="1"/>
            <a:r>
              <a:rPr lang="en-US" altLang="en-US" sz="2000" dirty="0"/>
              <a:t>Search file sequentially starting at the record to which the index record points</a:t>
            </a:r>
            <a:endParaRPr lang="en-US" altLang="en-US" sz="2000" dirty="0"/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47" y="3956051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77" y="1193804"/>
            <a:ext cx="9055223" cy="5192712"/>
          </a:xfrm>
        </p:spPr>
        <p:txBody>
          <a:bodyPr/>
          <a:lstStyle/>
          <a:p>
            <a:r>
              <a:rPr lang="en-US" altLang="en-US" sz="2000" dirty="0"/>
              <a:t>Compared to dense indices:</a:t>
            </a:r>
            <a:endParaRPr lang="en-US" altLang="en-US" sz="2000" dirty="0"/>
          </a:p>
          <a:p>
            <a:pPr lvl="1"/>
            <a:r>
              <a:rPr lang="en-US" altLang="en-US" sz="2000" dirty="0"/>
              <a:t>Less space and less maintenance overhead for insertions and deletions.</a:t>
            </a:r>
            <a:endParaRPr lang="en-US" altLang="en-US" sz="2000" dirty="0"/>
          </a:p>
          <a:p>
            <a:pPr lvl="1"/>
            <a:r>
              <a:rPr lang="en-US" altLang="en-US" sz="2000" dirty="0"/>
              <a:t>Generally slower than dense index for locating records.</a:t>
            </a:r>
            <a:endParaRPr lang="en-US" altLang="en-US" sz="2000" dirty="0"/>
          </a:p>
          <a:p>
            <a:r>
              <a:rPr lang="en-US" altLang="en-US" sz="2000" b="1" dirty="0"/>
              <a:t>Good tradeoff</a:t>
            </a:r>
            <a:r>
              <a:rPr lang="en-US" altLang="en-US" sz="2000" dirty="0"/>
              <a:t>: </a:t>
            </a:r>
            <a:endParaRPr lang="en-US" altLang="en-US" sz="2000" dirty="0"/>
          </a:p>
          <a:p>
            <a:pPr lvl="1"/>
            <a:r>
              <a:rPr lang="en-US" altLang="en-US" sz="2000" dirty="0"/>
              <a:t>for clustered index: sparse index with an index entry for every block in file, corresponding to least search-key value in the block.</a:t>
            </a:r>
            <a:br>
              <a:rPr lang="en-US" altLang="en-US" sz="2000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sz="2000" dirty="0" smtClean="0"/>
              <a:t>For </a:t>
            </a:r>
            <a:r>
              <a:rPr lang="en-US" altLang="en-US" sz="2000" dirty="0" err="1"/>
              <a:t>unclustered</a:t>
            </a:r>
            <a:r>
              <a:rPr lang="en-US" altLang="en-US" sz="2000" dirty="0"/>
              <a:t> index: sparse index on top of dense index (multilevel index)</a:t>
            </a:r>
            <a:endParaRPr lang="en-US" alt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142696" y="3684233"/>
            <a:ext cx="2121763" cy="2079556"/>
            <a:chOff x="2465294" y="3429000"/>
            <a:chExt cx="2782312" cy="2568575"/>
          </a:xfrm>
        </p:grpSpPr>
        <p:pic>
          <p:nvPicPr>
            <p:cNvPr id="3" name="Graphic 2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39022" t="-6" r="-1376" b="53812"/>
            <a:stretch>
              <a:fillRect/>
            </a:stretch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28180</Words>
  <Application>WPS 演示</Application>
  <PresentationFormat>全屏显示(4:3)</PresentationFormat>
  <Paragraphs>687</Paragraphs>
  <Slides>72</Slides>
  <Notes>58</Notes>
  <HiddenSlides>7</HiddenSlides>
  <MMClips>0</MMClips>
  <ScaleCrop>false</ScaleCrop>
  <HeadingPairs>
    <vt:vector size="10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72</vt:i4>
      </vt:variant>
      <vt:variant>
        <vt:lpstr>自定义放映</vt:lpstr>
      </vt:variant>
      <vt:variant>
        <vt:i4>1</vt:i4>
      </vt:variant>
    </vt:vector>
  </HeadingPairs>
  <TitlesOfParts>
    <vt:vector size="92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微软雅黑</vt:lpstr>
      <vt:lpstr>Arial Unicode MS</vt:lpstr>
      <vt:lpstr>Symbol</vt:lpstr>
      <vt:lpstr>Monotype Sorts</vt:lpstr>
      <vt:lpstr>Microsoft Yi Baiti</vt:lpstr>
      <vt:lpstr>MingLiU-ExtB</vt:lpstr>
      <vt:lpstr>MS Outlook</vt:lpstr>
      <vt:lpstr>Modern No. 20</vt:lpstr>
      <vt:lpstr>楷体</vt:lpstr>
      <vt:lpstr>2_db-5-grey</vt:lpstr>
      <vt:lpstr>Chapter 11: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PowerPoint 演示文稿</vt:lpstr>
      <vt:lpstr>Static Hashing</vt:lpstr>
      <vt:lpstr>Handling of Bucket Overflows</vt:lpstr>
      <vt:lpstr>Example of Hash Index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Multiple-Key Access</vt:lpstr>
      <vt:lpstr>Indices on Multiple Keys</vt:lpstr>
      <vt:lpstr>Indices on Multiple Attributes</vt:lpstr>
      <vt:lpstr>Other Features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Creation of Indices</vt:lpstr>
      <vt:lpstr>Index Definition in SQL</vt:lpstr>
      <vt:lpstr>End of Chapter 11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Lemon Tree</cp:lastModifiedBy>
  <cp:revision>362</cp:revision>
  <cp:lastPrinted>2019-06-24T14:40:00Z</cp:lastPrinted>
  <dcterms:created xsi:type="dcterms:W3CDTF">2009-12-23T00:01:00Z</dcterms:created>
  <dcterms:modified xsi:type="dcterms:W3CDTF">2021-11-15T03:05:42Z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179FC78BD79F498A8D61EB123A1E03A2</vt:lpwstr>
  </property>
  <property fmtid="{D5CDD505-2E9C-101B-9397-08002B2CF9AE}" pid="3" name="KSOProductBuildVer">
    <vt:lpwstr>2052-11.1.0.11045</vt:lpwstr>
  </property>
</Properties>
</file>