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68"/>
  </p:handoutMasterIdLst>
  <p:sldIdLst>
    <p:sldId id="346" r:id="rId3"/>
    <p:sldId id="369" r:id="rId5"/>
    <p:sldId id="256" r:id="rId6"/>
    <p:sldId id="257" r:id="rId7"/>
    <p:sldId id="258" r:id="rId8"/>
    <p:sldId id="259" r:id="rId9"/>
    <p:sldId id="335" r:id="rId10"/>
    <p:sldId id="262" r:id="rId11"/>
    <p:sldId id="354" r:id="rId12"/>
    <p:sldId id="348" r:id="rId13"/>
    <p:sldId id="263" r:id="rId14"/>
    <p:sldId id="268" r:id="rId15"/>
    <p:sldId id="350" r:id="rId16"/>
    <p:sldId id="270" r:id="rId17"/>
    <p:sldId id="271" r:id="rId18"/>
    <p:sldId id="272" r:id="rId19"/>
    <p:sldId id="362" r:id="rId20"/>
    <p:sldId id="275" r:id="rId21"/>
    <p:sldId id="277" r:id="rId22"/>
    <p:sldId id="276" r:id="rId23"/>
    <p:sldId id="364" r:id="rId24"/>
    <p:sldId id="278" r:id="rId25"/>
    <p:sldId id="334" r:id="rId26"/>
    <p:sldId id="344" r:id="rId27"/>
    <p:sldId id="279" r:id="rId28"/>
    <p:sldId id="284" r:id="rId29"/>
    <p:sldId id="285" r:id="rId30"/>
    <p:sldId id="286" r:id="rId31"/>
    <p:sldId id="290" r:id="rId32"/>
    <p:sldId id="287" r:id="rId33"/>
    <p:sldId id="264" r:id="rId34"/>
    <p:sldId id="365" r:id="rId35"/>
    <p:sldId id="289" r:id="rId36"/>
    <p:sldId id="291" r:id="rId37"/>
    <p:sldId id="293" r:id="rId38"/>
    <p:sldId id="292" r:id="rId39"/>
    <p:sldId id="294" r:id="rId40"/>
    <p:sldId id="295" r:id="rId41"/>
    <p:sldId id="336" r:id="rId42"/>
    <p:sldId id="296" r:id="rId43"/>
    <p:sldId id="297" r:id="rId44"/>
    <p:sldId id="298" r:id="rId45"/>
    <p:sldId id="299" r:id="rId46"/>
    <p:sldId id="355" r:id="rId47"/>
    <p:sldId id="301" r:id="rId48"/>
    <p:sldId id="302" r:id="rId49"/>
    <p:sldId id="366" r:id="rId50"/>
    <p:sldId id="367" r:id="rId51"/>
    <p:sldId id="356" r:id="rId52"/>
    <p:sldId id="353" r:id="rId53"/>
    <p:sldId id="352" r:id="rId54"/>
    <p:sldId id="337" r:id="rId55"/>
    <p:sldId id="305" r:id="rId56"/>
    <p:sldId id="338" r:id="rId57"/>
    <p:sldId id="306" r:id="rId58"/>
    <p:sldId id="339" r:id="rId59"/>
    <p:sldId id="340" r:id="rId60"/>
    <p:sldId id="357" r:id="rId61"/>
    <p:sldId id="358" r:id="rId62"/>
    <p:sldId id="341" r:id="rId63"/>
    <p:sldId id="359" r:id="rId64"/>
    <p:sldId id="360" r:id="rId65"/>
    <p:sldId id="361" r:id="rId66"/>
    <p:sldId id="363" r:id="rId67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2"/>
      </p:cViewPr>
      <p:guideLst>
        <p:guide orient="horz" pos="734"/>
        <p:guide pos="5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 smtClean="0"/>
            </a:lvl1pPr>
          </a:lstStyle>
          <a:p>
            <a:pPr>
              <a:defRPr/>
            </a:pPr>
            <a:fld id="{119CE09D-DE5D-44E4-9C09-1DDE59E23189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ctr" anchorCtr="0" compatLnSpc="1"/>
          <a:lstStyle>
            <a:lvl1pPr defTabSz="930275">
              <a:defRPr sz="13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ctr" anchorCtr="0" compatLnSpc="1"/>
          <a:lstStyle>
            <a:lvl1pPr algn="r" defTabSz="930275">
              <a:defRPr sz="13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ctr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0"/>
            <a:r>
              <a:rPr lang="en-US" noProof="0"/>
              <a:t>Second level</a:t>
            </a:r>
            <a:endParaRPr lang="en-US" noProof="0"/>
          </a:p>
          <a:p>
            <a:pPr lvl="0"/>
            <a:r>
              <a:rPr lang="en-US" noProof="0"/>
              <a:t>Third level</a:t>
            </a:r>
            <a:endParaRPr lang="en-US" noProof="0"/>
          </a:p>
          <a:p>
            <a:pPr lvl="0"/>
            <a:r>
              <a:rPr lang="en-US" noProof="0"/>
              <a:t>Fourth level</a:t>
            </a:r>
            <a:endParaRPr lang="en-US" noProof="0"/>
          </a:p>
          <a:p>
            <a:pPr lvl="0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234170D-4C15-4DC8-9E93-2CEDAB1F1330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3D47C1-E4FD-456D-8E85-26A0FB5C6A9E}" type="slidenum">
              <a:rPr lang="en-US" altLang="en-US" sz="1300"/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F1E2AE-1C39-46EC-B503-AA16A34FF476}" type="slidenum">
              <a:rPr lang="en-US" altLang="en-US" sz="1300"/>
            </a:fld>
            <a:endParaRPr lang="en-US" altLang="en-US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6EDCCF-D6B5-458B-A937-6F50AC02D764}" type="slidenum">
              <a:rPr lang="en-US" altLang="en-US" sz="1300"/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3602458-8836-4AD1-87A4-E1AAEB3E336F}" type="slidenum">
              <a:rPr lang="en-US" altLang="en-US" sz="1300"/>
            </a:fld>
            <a:endParaRPr lang="en-US" altLang="en-US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308957-54A5-4376-9A4F-A60FE6483F77}" type="slidenum">
              <a:rPr lang="en-US" altLang="en-US" sz="1300"/>
            </a:fld>
            <a:endParaRPr lang="en-US" altLang="en-US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51C2DE-767C-41B7-9020-9E12854B3373}" type="slidenum">
              <a:rPr lang="en-US" altLang="en-US" sz="1300"/>
            </a:fld>
            <a:endParaRPr lang="en-US" altLang="en-US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</a:fld>
            <a:endParaRPr lang="en-US" altLang="en-US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</a:fld>
            <a:endParaRPr lang="en-US" altLang="en-US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C1C478-0C20-4F9F-8BF1-079F4453B4F1}" type="slidenum">
              <a:rPr lang="en-US" altLang="en-US" sz="1300"/>
            </a:fld>
            <a:endParaRPr lang="en-US" altLang="en-US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679EC6-AB91-4B19-8CF1-6882286BA947}" type="slidenum">
              <a:rPr lang="en-US" altLang="en-US" sz="1300"/>
            </a:fld>
            <a:endParaRPr lang="en-US" altLang="en-US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</a:fld>
            <a:endParaRPr lang="en-US" altLang="en-US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18BB0E7-2398-4769-8733-666D1E41A670}" type="slidenum">
              <a:rPr lang="en-US" altLang="en-US" sz="1300"/>
            </a:fld>
            <a:endParaRPr lang="en-US" altLang="en-US" sz="13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51E0D87-7048-4B74-B1DF-2AF9DA51A874}" type="slidenum">
              <a:rPr lang="en-US" altLang="en-US" sz="1300"/>
            </a:fld>
            <a:endParaRPr lang="en-US" altLang="en-US" sz="13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AAFDCA1-D0BD-4EE3-B84B-B245344EAE6D}" type="slidenum">
              <a:rPr lang="en-US" altLang="en-US" sz="1300"/>
            </a:fld>
            <a:endParaRPr lang="en-US" altLang="en-US" sz="13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A5CC6D-5ABE-49B7-A447-1FFC5073AB7E}" type="slidenum">
              <a:rPr lang="en-US" altLang="en-US" sz="1300"/>
            </a:fld>
            <a:endParaRPr lang="en-US" altLang="en-US" sz="13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8903F0-31AD-45B7-BCF1-F759BF484E5E}" type="slidenum">
              <a:rPr lang="en-US" altLang="en-US" sz="1300"/>
            </a:fld>
            <a:endParaRPr lang="en-US" altLang="en-US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3E36D8E-1942-4B6F-B492-DC8CBE44093B}" type="slidenum">
              <a:rPr lang="en-US" altLang="en-US" sz="1300"/>
            </a:fld>
            <a:endParaRPr lang="en-US" altLang="en-US" sz="13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</a:fld>
            <a:endParaRPr lang="en-US" altLang="en-US" sz="13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FA7D35-4712-41D8-B665-A94477D35433}" type="slidenum">
              <a:rPr lang="en-US" altLang="en-US" sz="1300"/>
            </a:fld>
            <a:endParaRPr lang="en-US" altLang="en-US" sz="13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</a:fld>
            <a:endParaRPr lang="en-US" altLang="en-US" sz="13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830C5C6-B038-4CA0-85B6-DDA03BA885E7}" type="slidenum">
              <a:rPr lang="en-US" altLang="en-US" sz="1300"/>
            </a:fld>
            <a:endParaRPr lang="en-US" altLang="en-US" sz="13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CB8EA5F-502C-43A9-830F-42CE989F4625}" type="slidenum">
              <a:rPr lang="en-US" altLang="en-US" sz="1300"/>
            </a:fld>
            <a:endParaRPr lang="en-US" altLang="en-US" sz="13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F81E613-5591-4D23-A0A6-D6157730738E}" type="slidenum">
              <a:rPr lang="en-US" altLang="en-US" sz="1300"/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6370A2-C9CC-4121-BAFB-25936DC797BE}" type="slidenum">
              <a:rPr lang="en-US" altLang="en-US" sz="1300"/>
            </a:fld>
            <a:endParaRPr lang="en-US" altLang="en-US" sz="13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428B150-66F0-48B2-8723-F0B4B4E21AD8}" type="slidenum">
              <a:rPr lang="en-US" altLang="en-US" sz="1300"/>
            </a:fld>
            <a:endParaRPr lang="en-US" altLang="en-US" sz="13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CA34F9-AEED-4B4E-B7D2-FBF59CD7A95A}" type="slidenum">
              <a:rPr lang="en-US" altLang="en-US" sz="1300"/>
            </a:fld>
            <a:endParaRPr lang="en-US" altLang="en-US" sz="13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463BFB-5BAE-446A-BC00-D651D93EA269}" type="slidenum">
              <a:rPr lang="en-US" altLang="en-US" sz="1300"/>
            </a:fld>
            <a:endParaRPr lang="en-US" altLang="en-US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D2A4DCB-5A1D-4D5C-82F2-DF14D924F197}" type="slidenum">
              <a:rPr lang="en-US" altLang="en-US" sz="1300"/>
            </a:fld>
            <a:endParaRPr lang="en-US" altLang="en-US" sz="13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3E82FC5-DED1-4F9E-A1AD-02661FDD5AAB}" type="slidenum">
              <a:rPr lang="en-US" altLang="en-US" sz="1300"/>
            </a:fld>
            <a:endParaRPr lang="en-US" altLang="en-US" sz="13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1F64DF-0F73-4F11-A473-987EDFB7EBD7}" type="slidenum">
              <a:rPr lang="en-US" altLang="en-US" sz="1300"/>
            </a:fld>
            <a:endParaRPr lang="en-US" altLang="en-US" sz="13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DAD197-26E9-4498-9B31-5B905F4B37DB}" type="slidenum">
              <a:rPr lang="en-US" altLang="en-US" sz="1300"/>
            </a:fld>
            <a:endParaRPr lang="en-US" altLang="en-US" sz="13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71C98CC-71ED-4C18-9105-63AFDC2E9524}" type="slidenum">
              <a:rPr lang="en-US" altLang="en-US" sz="1300"/>
            </a:fld>
            <a:endParaRPr lang="en-US" altLang="en-US" sz="13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96EC564-EE84-4871-A23A-FD88EFA5ED28}" type="slidenum">
              <a:rPr lang="en-US" altLang="en-US" sz="1300"/>
            </a:fld>
            <a:endParaRPr lang="en-US" altLang="en-US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029481-F7C6-4D7E-8CCD-B0BD43431326}" type="slidenum">
              <a:rPr lang="en-US" altLang="en-US" sz="1300"/>
            </a:fld>
            <a:endParaRPr lang="en-US" altLang="en-US" sz="13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9B1DA8-1186-447B-B22B-1367974E9126}" type="slidenum">
              <a:rPr lang="en-US" altLang="en-US" sz="1300"/>
            </a:fld>
            <a:endParaRPr lang="en-US" altLang="en-US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8E5D01-CD6B-41FD-BA6C-A659A5249DB1}" type="slidenum">
              <a:rPr lang="en-US" altLang="en-US" sz="1300"/>
            </a:fld>
            <a:endParaRPr lang="en-US" altLang="en-US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A06D649-6B81-4475-8D4D-CAACF74D4643}" type="slidenum">
              <a:rPr lang="en-US" altLang="en-US" sz="1300"/>
            </a:fld>
            <a:endParaRPr lang="en-US" altLang="en-US" sz="13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77F1E5-9A6B-46E3-9126-D4752AF9E700}" type="slidenum">
              <a:rPr lang="en-US" altLang="en-US" sz="1300"/>
            </a:fld>
            <a:endParaRPr lang="en-US" altLang="en-US" sz="13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17758C1-1925-4887-847D-E1170C9BEA4A}" type="slidenum">
              <a:rPr lang="en-US" altLang="en-US" sz="1300"/>
            </a:fld>
            <a:endParaRPr lang="en-US" altLang="en-US" sz="13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F117447-F4AE-4284-AB6D-224478129415}" type="slidenum">
              <a:rPr lang="en-US" altLang="en-US" sz="1300"/>
            </a:fld>
            <a:endParaRPr lang="en-US" altLang="en-US" sz="13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A3E663E3-952B-4846-8441-493A61D6A660}" type="slidenum">
              <a:rPr lang="en-US" altLang="en-US" sz="1300"/>
            </a:fld>
            <a:endParaRPr lang="en-US" altLang="en-US" sz="13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86C849EC-2575-4203-B63F-83C54A65991F}" type="slidenum">
              <a:rPr lang="en-US" altLang="en-US" sz="1300"/>
            </a:fld>
            <a:endParaRPr lang="en-US" altLang="en-US" sz="13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BD636F-715A-4B25-A681-97DEEED8DD2F}" type="slidenum">
              <a:rPr lang="en-US" altLang="en-US" sz="1300"/>
            </a:fld>
            <a:endParaRPr lang="en-US" altLang="en-US" sz="13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ED8CD4-9F16-4E96-8301-190BFE224299}" type="slidenum">
              <a:rPr lang="en-US" altLang="en-US" sz="1300"/>
            </a:fld>
            <a:endParaRPr lang="en-US" altLang="en-US" sz="13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C90ED3-6162-407E-8955-73C5104A025A}" type="slidenum">
              <a:rPr lang="en-US" altLang="en-US" sz="1300"/>
            </a:fld>
            <a:endParaRPr lang="en-US" altLang="en-US" sz="13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087AEF-BCD3-4E14-90AC-36F21F61B7CD}" type="slidenum">
              <a:rPr lang="en-US" altLang="en-US" sz="1300"/>
            </a:fld>
            <a:endParaRPr lang="en-US" altLang="en-US" sz="13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CF5737-26BD-43D3-AD5F-CA57BF00685E}" type="slidenum">
              <a:rPr lang="en-US" altLang="en-US" sz="1300"/>
            </a:fld>
            <a:endParaRPr lang="en-US" altLang="en-US" sz="13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C4ADFA-7B9A-45C2-ACE0-D65735EC0894}" type="slidenum">
              <a:rPr lang="en-US" altLang="en-US" sz="1300"/>
            </a:fld>
            <a:endParaRPr lang="en-US" altLang="en-US" sz="13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694927-76E6-4EA2-BC0D-83CC70E039BB}" type="slidenum">
              <a:rPr lang="en-US" altLang="en-US" sz="1300"/>
            </a:fld>
            <a:endParaRPr lang="en-US" altLang="en-US" sz="13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F3113D-CFEA-49FB-89AC-A0F427401462}" type="slidenum">
              <a:rPr lang="en-US" altLang="en-US" sz="1300"/>
            </a:fld>
            <a:endParaRPr lang="en-US" altLang="en-US" sz="13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56A9B6-8725-447A-9321-4854013A78C1}" type="slidenum">
              <a:rPr lang="en-US" altLang="en-US" sz="1300"/>
            </a:fld>
            <a:endParaRPr lang="en-US" altLang="en-US" sz="13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</a:fld>
            <a:endParaRPr lang="en-US" altLang="en-US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</a:fld>
            <a:endParaRPr lang="en-US" altLang="en-US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169180C-7763-4278-9D11-7BC6EC1EC517}" type="slidenum">
              <a:rPr lang="en-US" altLang="en-US" sz="1300"/>
            </a:fld>
            <a:endParaRPr lang="en-US" altLang="en-US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 smtClean="0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78238-A850-4F7F-9FB2-C7F3ED51152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75237-B0F8-4D27-B8AA-EA0E8F7832E5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102497"/>
            <a:ext cx="8014277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BFAE-C44B-49AE-8C45-A7AABAAB5FEE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BE0E1-96FA-42C8-A339-7F81B98D396B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23997-F532-4D5B-B2F3-9E05A41D497B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49892-EB20-4383-9D6A-6D1ED2147F7F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71689-3C51-413B-9388-DDBA7E74E1E4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D7985-991B-46C7-A32A-6942E2DB118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9FD90-85FD-43B3-9F6B-6E3DF5251AE4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</a:fld>
            <a:endParaRPr lang="en-US" alt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15.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/>
          <p:cNvPicPr>
            <a:picLocks noChangeAspect="1" noChangeArrowheads="1"/>
          </p:cNvPicPr>
          <p:nvPr userDrawn="1"/>
        </p:nvPicPr>
        <p:blipFill>
          <a:blip r:embed="rId16"/>
          <a:stretch>
            <a:fillRect/>
          </a:stretch>
        </p:blipFill>
        <p:spPr bwMode="auto">
          <a:xfrm>
            <a:off x="2304" y="0"/>
            <a:ext cx="812084" cy="10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12: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Query Processing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>
          <a:xfrm>
            <a:off x="852258" y="1198753"/>
            <a:ext cx="7670306" cy="3072461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Required data may be buffer resident already, avoiding disk I/O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But hard to take into account for cost estimation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Several algorithms can reduce disk IO by using extra buffer space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Amount of real memory available to buffer depends on other concurrent queries and OS processes, known only during execution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Worst case estimates assume that no data is initially in buffer  and only the minimum amount of memory needed for the operation is available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But more optimistic estimates are used in practice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7472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 Operation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848252" y="905790"/>
            <a:ext cx="7523391" cy="49373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  <a:ea typeface="MS PGothic" panose="020B0600070205080204" pitchFamily="34" charset="-128"/>
              </a:rPr>
              <a:t>File scan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endParaRPr lang="en-US" altLang="en-US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Algorithm </a:t>
            </a:r>
            <a:r>
              <a:rPr lang="en-US" altLang="en-US" sz="2000" b="1" dirty="0">
                <a:ea typeface="MS PGothic" panose="020B0600070205080204" pitchFamily="34" charset="-128"/>
              </a:rPr>
              <a:t>A1</a:t>
            </a:r>
            <a:r>
              <a:rPr lang="en-US" altLang="en-US" sz="2000" dirty="0">
                <a:ea typeface="MS PGothic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linear search </a:t>
            </a:r>
            <a:r>
              <a:rPr lang="zh-CN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顺序存储的</a:t>
            </a:r>
            <a:r>
              <a:rPr lang="en-US" altLang="en-US" sz="2000" dirty="0">
                <a:ea typeface="MS PGothic" panose="020B0600070205080204" pitchFamily="34" charset="-128"/>
              </a:rPr>
              <a:t>).  Scan each file block and test all records to see whether they satisfy the selection condition.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Cost estimate =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block transfers + 1 seek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denotes number of blocks containing records from relation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If selection is on a key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zh-CN" altLang="en-US" sz="2000" dirty="0">
                <a:ea typeface="宋体" panose="02010600030101010101" pitchFamily="2" charset="-122"/>
              </a:rPr>
              <a:t>主码）</a:t>
            </a:r>
            <a:r>
              <a:rPr lang="en-US" altLang="en-US" sz="2000" dirty="0">
                <a:ea typeface="MS PGothic" panose="020B0600070205080204" pitchFamily="34" charset="-128"/>
              </a:rPr>
              <a:t> attribute, can stop on finding record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cost = (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/2) block transfers + 1 seek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Linear search can be applied regardless of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selection condition or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ordering of records in the file, or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availability of indices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Note: binary search generally does not make sense since data is not stored consecutively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except when there is an index available,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and binary search requires more seeks than index search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38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834501" y="1162657"/>
            <a:ext cx="7617041" cy="3565756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Index scan </a:t>
            </a:r>
            <a:r>
              <a:rPr lang="en-US" altLang="en-US" sz="2000" dirty="0">
                <a:ea typeface="MS PGothic" panose="020B0600070205080204" pitchFamily="34" charset="-128"/>
              </a:rPr>
              <a:t>– search algorithms that use an index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selection condition must be on search-key of index.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b="1" dirty="0">
                <a:ea typeface="MS PGothic" panose="020B0600070205080204" pitchFamily="34" charset="-128"/>
              </a:rPr>
              <a:t>A2 </a:t>
            </a:r>
            <a:r>
              <a:rPr lang="en-US" altLang="en-US" sz="2000" dirty="0">
                <a:ea typeface="MS PGothic" panose="020B0600070205080204" pitchFamily="34" charset="-128"/>
              </a:rPr>
              <a:t>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equality on key</a:t>
            </a:r>
            <a:r>
              <a:rPr lang="zh-CN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主码</a:t>
            </a:r>
            <a:r>
              <a:rPr lang="en-US" altLang="en-US" sz="2000" dirty="0">
                <a:ea typeface="MS PGothic" panose="020B0600070205080204" pitchFamily="34" charset="-128"/>
              </a:rPr>
              <a:t>).  Retrieve a single record that satisfies the corresponding equality condition 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i="1" dirty="0">
                <a:ea typeface="MS PGothic" panose="020B0600070205080204" pitchFamily="34" charset="-128"/>
              </a:rPr>
              <a:t>Cost</a:t>
            </a:r>
            <a:r>
              <a:rPr lang="en-US" altLang="en-US" sz="2000" dirty="0">
                <a:ea typeface="MS PGothic" panose="020B0600070205080204" pitchFamily="34" charset="-128"/>
              </a:rPr>
              <a:t> = (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+ 1)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)-&gt;</a:t>
            </a:r>
            <a:r>
              <a:rPr lang="zh-CN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树高是查找索引，</a:t>
            </a:r>
            <a:r>
              <a:rPr lang="en-US" altLang="zh-CN" sz="2000" dirty="0">
                <a:ea typeface="MS PGothic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是</a:t>
            </a:r>
            <a:r>
              <a:rPr lang="en-US" altLang="zh-CN" sz="2000" dirty="0">
                <a:ea typeface="MS PGothic" panose="020B0600070205080204" pitchFamily="34" charset="-128"/>
                <a:sym typeface="Symbol" panose="05050102010706020507" pitchFamily="18" charset="2"/>
              </a:rPr>
              <a:t>data</a:t>
            </a:r>
            <a:r>
              <a:rPr lang="zh-CN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的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b="1" dirty="0">
                <a:ea typeface="MS PGothic" panose="020B0600070205080204" pitchFamily="34" charset="-128"/>
              </a:rPr>
              <a:t>A3 </a:t>
            </a:r>
            <a:r>
              <a:rPr lang="en-US" altLang="en-US" sz="2000" dirty="0">
                <a:ea typeface="MS PGothic" panose="020B0600070205080204" pitchFamily="34" charset="-128"/>
              </a:rPr>
              <a:t>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equality on </a:t>
            </a:r>
            <a:r>
              <a:rPr lang="en-US" altLang="en-US" sz="2000" b="1" dirty="0" err="1">
                <a:solidFill>
                  <a:srgbClr val="002060"/>
                </a:solidFill>
                <a:ea typeface="MS PGothic" panose="020B0600070205080204" pitchFamily="34" charset="-128"/>
              </a:rPr>
              <a:t>nonkey</a:t>
            </a:r>
            <a:r>
              <a:rPr lang="en-US" altLang="en-US" sz="2000" dirty="0">
                <a:ea typeface="MS PGothic" panose="020B0600070205080204" pitchFamily="34" charset="-128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Retrieve multiple records.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Records will be on consecutive blocks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Let b = number of blocks containing matching records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i="1" dirty="0">
                <a:ea typeface="MS PGothic" panose="020B0600070205080204" pitchFamily="34" charset="-128"/>
              </a:rPr>
              <a:t>Cost</a:t>
            </a:r>
            <a:r>
              <a:rPr lang="en-US" altLang="en-US" sz="2000" dirty="0">
                <a:ea typeface="MS PGothic" panose="020B0600070205080204" pitchFamily="34" charset="-128"/>
              </a:rPr>
              <a:t> = 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* b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3"/>
            <a:r>
              <a:rPr lang="en-US" altLang="en-US" sz="2000" dirty="0">
                <a:ea typeface="MS PGothic" panose="020B0600070205080204" pitchFamily="34" charset="-128"/>
              </a:rPr>
              <a:t>B+</a:t>
            </a:r>
            <a:r>
              <a:rPr lang="zh-CN" altLang="en-US" sz="2000" dirty="0">
                <a:ea typeface="MS PGothic" panose="020B0600070205080204" pitchFamily="34" charset="-128"/>
              </a:rPr>
              <a:t>树</a:t>
            </a:r>
            <a:r>
              <a:rPr lang="en-US" altLang="zh-CN" sz="2000" dirty="0">
                <a:ea typeface="MS PGothic" panose="020B0600070205080204" pitchFamily="34" charset="-128"/>
              </a:rPr>
              <a:t> </a:t>
            </a:r>
            <a:r>
              <a:rPr lang="en-US" altLang="zh-CN" sz="2000" i="1" dirty="0">
                <a:ea typeface="MS PGothic" panose="020B0600070205080204" pitchFamily="34" charset="-128"/>
              </a:rPr>
              <a:t>                </a:t>
            </a:r>
            <a:r>
              <a:rPr lang="zh-CN" altLang="en-US" sz="2000" dirty="0">
                <a:ea typeface="MS PGothic" panose="020B0600070205080204" pitchFamily="34" charset="-128"/>
              </a:rPr>
              <a:t>顺序存储</a:t>
            </a:r>
            <a:endParaRPr lang="zh-CN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843380" y="1162657"/>
            <a:ext cx="7747168" cy="3192775"/>
          </a:xfrm>
        </p:spPr>
        <p:txBody>
          <a:bodyPr/>
          <a:lstStyle/>
          <a:p>
            <a:r>
              <a:rPr lang="en-US" altLang="en-US" sz="2000" b="1" dirty="0">
                <a:ea typeface="MS PGothic" panose="020B0600070205080204" pitchFamily="34" charset="-128"/>
              </a:rPr>
              <a:t>A4</a:t>
            </a:r>
            <a:r>
              <a:rPr lang="en-US" altLang="en-US" sz="2000" dirty="0">
                <a:ea typeface="MS PGothic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secondary index, equality on key/non-key</a:t>
            </a:r>
            <a:r>
              <a:rPr lang="en-US" altLang="en-US" sz="2000" dirty="0">
                <a:ea typeface="MS PGothic" panose="020B0600070205080204" pitchFamily="34" charset="-128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.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2"/>
            <a:r>
              <a:rPr lang="zh-CN" altLang="en-US" sz="2000" dirty="0">
                <a:ea typeface="MS PGothic" panose="020B0600070205080204" pitchFamily="34" charset="-128"/>
              </a:rPr>
              <a:t>非聚类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Retrieve a single record if the search-key is a candidate key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i="1" dirty="0">
                <a:ea typeface="MS PGothic" panose="020B0600070205080204" pitchFamily="34" charset="-128"/>
              </a:rPr>
              <a:t>Cost = (h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+ 1)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Retrieve multiple records if search-key is not a candidate key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each of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 matching records may be on a different block 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Cost =  (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</a:t>
            </a:r>
            <a:r>
              <a:rPr lang="en-US" altLang="en-US" sz="2000" i="1" dirty="0">
                <a:ea typeface="MS PGothic" panose="020B0600070205080204" pitchFamily="34" charset="-128"/>
              </a:rPr>
              <a:t>n)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3"/>
            <a:r>
              <a:rPr lang="en-US" altLang="en-US" sz="2000" dirty="0">
                <a:ea typeface="MS PGothic" panose="020B0600070205080204" pitchFamily="34" charset="-128"/>
              </a:rPr>
              <a:t>Can be very expensive!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Involving Comparisons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351102" y="1121423"/>
            <a:ext cx="8304626" cy="4720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en-US" sz="2000" dirty="0">
                <a:ea typeface="MS PGothic" panose="020B0600070205080204" pitchFamily="34" charset="-128"/>
              </a:rPr>
              <a:t>Can implement selections of the form 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or 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</a:t>
            </a:r>
            <a:r>
              <a:rPr kumimoji="0"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by using</a:t>
            </a:r>
            <a:endParaRPr kumimoji="0"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a linear file scan,</a:t>
            </a:r>
            <a:endParaRPr kumimoji="0"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or by using indices in the following ways:</a:t>
            </a:r>
            <a:endParaRPr kumimoji="0"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ea typeface="MS PGothic" panose="020B0600070205080204" pitchFamily="34" charset="-128"/>
              </a:rPr>
              <a:t>A5</a:t>
            </a:r>
            <a:r>
              <a:rPr lang="en-US" altLang="en-US" sz="2000" dirty="0">
                <a:ea typeface="MS PGothic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comparison</a:t>
            </a:r>
            <a:r>
              <a:rPr lang="en-US" altLang="en-US" sz="2000" dirty="0">
                <a:ea typeface="MS PGothic" panose="020B0600070205080204" pitchFamily="34" charset="-128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.</a:t>
            </a:r>
            <a:r>
              <a:rPr lang="en-US" altLang="en-US" sz="2000" dirty="0">
                <a:ea typeface="MS PGothic" panose="020B0600070205080204" pitchFamily="34" charset="-128"/>
              </a:rPr>
              <a:t> (Relation is sorted on A)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For 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use index to find first tuple 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and scan relation sequentially  from there</a:t>
            </a:r>
            <a:endParaRPr kumimoji="0"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just scan relation sequentially till first tuple &gt; 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v; 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do not use index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ea typeface="MS PGothic" panose="020B0600070205080204" pitchFamily="34" charset="-128"/>
              </a:rPr>
              <a:t>A6</a:t>
            </a:r>
            <a:r>
              <a:rPr lang="en-US" altLang="en-US" sz="2000" dirty="0">
                <a:ea typeface="MS PGothic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comparison</a:t>
            </a:r>
            <a:r>
              <a:rPr lang="en-US" altLang="en-US" sz="2000" dirty="0">
                <a:ea typeface="MS PGothic" panose="020B0600070205080204" pitchFamily="34" charset="-128"/>
              </a:rPr>
              <a:t>).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For 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use index to find first index entry 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and scan index sequentially  from there, to find pointers to records.</a:t>
            </a:r>
            <a:endParaRPr kumimoji="0"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just scan leaf pages of index finding pointers to records, till first entry &gt; 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In either case, retrieve records that are pointed to</a:t>
            </a:r>
            <a:endParaRPr kumimoji="0"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requires an I/O per record;</a:t>
            </a:r>
            <a:r>
              <a:rPr lang="en-US" altLang="en-US" sz="2000" dirty="0">
                <a:ea typeface="MS PGothic" panose="020B0600070205080204" pitchFamily="34" charset="-128"/>
              </a:rPr>
              <a:t> Linear file scan may be cheaper!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Implementation of Complex Selections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573041" y="991412"/>
            <a:ext cx="8189219" cy="4841103"/>
          </a:xfrm>
        </p:spPr>
        <p:txBody>
          <a:bodyPr/>
          <a:lstStyle/>
          <a:p>
            <a:pPr>
              <a:tabLst>
                <a:tab pos="2338070" algn="l"/>
              </a:tabLst>
            </a:pPr>
            <a:r>
              <a:rPr lang="en-US" altLang="en-US" sz="2000" b="1" dirty="0">
                <a:ea typeface="MS PGothic" panose="020B0600070205080204" pitchFamily="34" charset="-128"/>
                <a:sym typeface="Greek Symbols" pitchFamily="18" charset="2"/>
              </a:rPr>
              <a:t>Conjunction: 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. . .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r)  </a:t>
            </a:r>
            <a:endParaRPr lang="en-US" altLang="en-US" sz="2000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2338070" algn="l"/>
              </a:tabLst>
            </a:pPr>
            <a:r>
              <a:rPr lang="en-US" altLang="en-US" sz="2000" b="1" dirty="0">
                <a:ea typeface="MS PGothic" panose="020B0600070205080204" pitchFamily="34" charset="-128"/>
              </a:rPr>
              <a:t>A7</a:t>
            </a:r>
            <a:r>
              <a:rPr lang="en-US" altLang="en-US" sz="2000" dirty="0">
                <a:ea typeface="MS PGothic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conjunctive selection using one index</a:t>
            </a:r>
            <a:r>
              <a:rPr lang="en-US" altLang="en-US" sz="2000" dirty="0">
                <a:ea typeface="MS PGothic" panose="020B0600070205080204" pitchFamily="34" charset="-128"/>
              </a:rPr>
              <a:t>).</a:t>
            </a:r>
            <a:r>
              <a:rPr lang="en-US" altLang="en-US" sz="2000" i="1" dirty="0">
                <a:ea typeface="MS PGothic" panose="020B0600070205080204" pitchFamily="34" charset="-128"/>
              </a:rPr>
              <a:t>  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1">
              <a:tabLst>
                <a:tab pos="2338070" algn="l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Select a combination of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and algorithms A1 through A7 that results in the least cost for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r).</a:t>
            </a:r>
            <a:endParaRPr lang="en-US" altLang="en-US" sz="2000" i="1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2338070" algn="l"/>
              </a:tabLst>
            </a:pP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Test other conditions on tuple after fetching it into memory buffer.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2338070" algn="l"/>
              </a:tabLst>
            </a:pPr>
            <a:r>
              <a:rPr lang="en-US" altLang="en-US" sz="2000" b="1" dirty="0">
                <a:ea typeface="MS PGothic" panose="020B0600070205080204" pitchFamily="34" charset="-128"/>
                <a:sym typeface="Greek Symbols" pitchFamily="18" charset="2"/>
              </a:rPr>
              <a:t>A8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conjunctive selection using composite index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). 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2338070" algn="l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Use appropriate composite (multiple-key) index if available.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2338070" algn="l"/>
              </a:tabLst>
            </a:pPr>
            <a:r>
              <a:rPr lang="en-US" altLang="en-US" sz="2000" b="1" dirty="0">
                <a:ea typeface="MS PGothic" panose="020B0600070205080204" pitchFamily="34" charset="-128"/>
                <a:sym typeface="Greek Symbols" pitchFamily="18" charset="2"/>
              </a:rPr>
              <a:t>A9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conjunctive selection by intersection of identifiers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).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2338070" algn="l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Requires indices with record pointers.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2338070" algn="l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Use corresponding index for each condition, and take intersection of all the obtained sets of record pointers.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2338070" algn="l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Then fetch records from file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2338070" algn="l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If some conditions do not have appropriate indices, apply test in memory.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Algorithms for Complex Selections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839374" y="1191276"/>
            <a:ext cx="7594412" cy="3902640"/>
          </a:xfrm>
        </p:spPr>
        <p:txBody>
          <a:bodyPr/>
          <a:lstStyle/>
          <a:p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Disjunction: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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2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. . .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Greek Symbols" pitchFamily="18" charset="2"/>
              </a:rPr>
              <a:t>n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r).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b="1" dirty="0">
                <a:ea typeface="MS PGothic" panose="020B0600070205080204" pitchFamily="34" charset="-128"/>
                <a:sym typeface="Greek Symbols" pitchFamily="18" charset="2"/>
              </a:rPr>
              <a:t>A10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disjunctive selection by union of identifiers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).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Applicable if 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all 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conditions have available indices. 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Otherwise use linear scan.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Use corresponding index for each condition, and take union of all the obtained sets of record pointers.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Then fetch records from file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Negation: 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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r)</a:t>
            </a:r>
            <a:endParaRPr lang="en-US" altLang="en-US" sz="2000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Use linear scan on file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If very few records satisfy , and an index is applicable to 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Find satisfying records using index and fetch from file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Bitmap Index Scan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852256" y="1136345"/>
            <a:ext cx="7421732" cy="4364076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The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bitmap index scan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algorithm of PostgreSQL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Bridges gap between secondary index scan and linear file scan when number of matching records is not known before execution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Bitmap with 1 bit per page in relation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Steps: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Index scan used to find record ids, and set bit of corresponding page in bitmap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Linear file scan fetching only pages with bit set to 1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Performance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Similar to index scan when only a few bits are set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Similar to linear file scan when most bits are set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Never behaves very badly compared to best alternative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Sorting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（自学）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861135" y="1234849"/>
            <a:ext cx="7501630" cy="2085867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We may build an index on the relation, and then use the index to read the relation in sorted order.  May lead to one disk block access for each tuple.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For relations that fit in memory, techniques like quicksort can be used. 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For relations that don</a:t>
            </a:r>
            <a:r>
              <a:rPr lang="ja-JP" altLang="en-US" sz="2000" dirty="0">
                <a:ea typeface="MS PGothic" panose="020B0600070205080204" pitchFamily="34" charset="-128"/>
              </a:rPr>
              <a:t>’</a:t>
            </a:r>
            <a:r>
              <a:rPr lang="en-US" altLang="ja-JP" sz="2000" dirty="0">
                <a:ea typeface="MS PGothic" panose="020B0600070205080204" pitchFamily="34" charset="-128"/>
              </a:rPr>
              <a:t>t fit in memory, </a:t>
            </a:r>
            <a:r>
              <a:rPr lang="en-US" altLang="ja-JP" sz="2000" b="1" dirty="0">
                <a:ea typeface="MS PGothic" panose="020B0600070205080204" pitchFamily="34" charset="-128"/>
              </a:rPr>
              <a:t>external sort-merge </a:t>
            </a:r>
            <a:r>
              <a:rPr lang="en-US" altLang="ja-JP" sz="2000" dirty="0">
                <a:ea typeface="MS PGothic" panose="020B0600070205080204" pitchFamily="34" charset="-128"/>
              </a:rPr>
              <a:t>is a good choice. 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7288" y="272720"/>
            <a:ext cx="7812088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Example: External Sorting Using Sort-Merge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pic>
        <p:nvPicPr>
          <p:cNvPr id="37891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39" y="1285591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这章主要内容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ct val="15000"/>
              </a:spcBef>
              <a:buNone/>
            </a:pPr>
            <a:r>
              <a:rPr lang="en-US" altLang="zh-CN" sz="2400" dirty="0"/>
              <a:t>Q1 </a:t>
            </a:r>
            <a:r>
              <a:rPr lang="zh-CN" altLang="en-US" sz="2400" dirty="0"/>
              <a:t>： </a:t>
            </a:r>
            <a:r>
              <a:rPr lang="en-US" altLang="zh-CN" sz="2400" i="1" dirty="0">
                <a:solidFill>
                  <a:srgbClr val="30E44E"/>
                </a:solidFill>
              </a:rPr>
              <a:t>Select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rgbClr val="30E44E"/>
                </a:solidFill>
              </a:rPr>
              <a:t>From</a:t>
            </a:r>
            <a:r>
              <a:rPr lang="en-US" altLang="zh-CN" sz="2400" dirty="0"/>
              <a:t> SC </a:t>
            </a:r>
            <a:r>
              <a:rPr lang="en-US" altLang="zh-CN" sz="2400" i="1" dirty="0">
                <a:solidFill>
                  <a:srgbClr val="30E44E"/>
                </a:solidFill>
              </a:rPr>
              <a:t>Where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=‘c02’</a:t>
            </a:r>
            <a:endParaRPr lang="en-US" altLang="zh-CN" sz="2400" dirty="0" smtClean="0"/>
          </a:p>
          <a:p>
            <a:pPr lvl="1">
              <a:spcBef>
                <a:spcPct val="15000"/>
              </a:spcBef>
              <a:buNone/>
            </a:pPr>
            <a:r>
              <a:rPr lang="en-US" altLang="zh-CN" sz="2400" dirty="0" smtClean="0"/>
              <a:t>Q2 </a:t>
            </a:r>
            <a:r>
              <a:rPr lang="zh-CN" altLang="en-US" sz="2400" dirty="0"/>
              <a:t>： </a:t>
            </a:r>
            <a:r>
              <a:rPr lang="en-US" altLang="zh-CN" sz="2400" i="1" dirty="0" smtClean="0">
                <a:solidFill>
                  <a:srgbClr val="30E44E"/>
                </a:solidFill>
              </a:rPr>
              <a:t>Select</a:t>
            </a:r>
            <a:r>
              <a:rPr lang="en-US" altLang="zh-CN" sz="2400" i="1" dirty="0" smtClean="0">
                <a:solidFill>
                  <a:srgbClr val="A559A7"/>
                </a:solidFill>
              </a:rPr>
              <a:t>  </a:t>
            </a:r>
            <a:r>
              <a:rPr lang="en-US" altLang="zh-CN" sz="2400" dirty="0"/>
              <a:t>SN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>
              <a:spcBef>
                <a:spcPct val="15000"/>
              </a:spcBef>
              <a:buNone/>
            </a:pPr>
            <a:r>
              <a:rPr lang="en-US" altLang="zh-CN" sz="2400" i="1" dirty="0">
                <a:solidFill>
                  <a:srgbClr val="30E44E"/>
                </a:solidFill>
              </a:rPr>
              <a:t>      </a:t>
            </a:r>
            <a:r>
              <a:rPr lang="en-US" altLang="zh-CN" sz="2400" i="1" dirty="0" smtClean="0">
                <a:solidFill>
                  <a:srgbClr val="30E44E"/>
                </a:solidFill>
              </a:rPr>
              <a:t>   From</a:t>
            </a:r>
            <a:r>
              <a:rPr lang="zh-CN" altLang="en-US" sz="2400" dirty="0"/>
              <a:t>　</a:t>
            </a:r>
            <a:r>
              <a:rPr lang="en-US" altLang="zh-CN" sz="2400" dirty="0" smtClean="0"/>
              <a:t>SC, S</a:t>
            </a:r>
            <a:endParaRPr lang="en-US" altLang="zh-CN" sz="2400" dirty="0" smtClean="0"/>
          </a:p>
          <a:p>
            <a:pPr lvl="1">
              <a:spcBef>
                <a:spcPct val="15000"/>
              </a:spcBef>
              <a:buNone/>
            </a:pPr>
            <a:r>
              <a:rPr lang="en-US" altLang="zh-CN" sz="2400" i="1" dirty="0">
                <a:solidFill>
                  <a:srgbClr val="30E44E"/>
                </a:solidFill>
              </a:rPr>
              <a:t>      </a:t>
            </a:r>
            <a:r>
              <a:rPr lang="en-US" altLang="zh-CN" sz="2400" i="1" dirty="0" smtClean="0">
                <a:solidFill>
                  <a:srgbClr val="30E44E"/>
                </a:solidFill>
              </a:rPr>
              <a:t>   Where </a:t>
            </a:r>
            <a:r>
              <a:rPr lang="en-US" altLang="zh-CN" sz="2400" dirty="0" err="1" smtClean="0"/>
              <a:t>S.Sno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SC.Sno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SC.Cno</a:t>
            </a:r>
            <a:r>
              <a:rPr lang="en-US" altLang="zh-CN" sz="2400" dirty="0" smtClean="0"/>
              <a:t>=‘c02’</a:t>
            </a:r>
            <a:endParaRPr lang="en-US" altLang="zh-CN" sz="2400" dirty="0"/>
          </a:p>
          <a:p>
            <a:pPr lvl="1">
              <a:spcBef>
                <a:spcPct val="15000"/>
              </a:spcBef>
              <a:buNone/>
            </a:pPr>
            <a:endParaRPr lang="en-US" altLang="zh-CN" sz="2400" dirty="0" smtClean="0"/>
          </a:p>
          <a:p>
            <a:pPr lvl="1">
              <a:spcBef>
                <a:spcPct val="15000"/>
              </a:spcBef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endParaRPr lang="zh-CN" altLang="en-US" sz="24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Query Processing: Selections</a:t>
            </a:r>
            <a:endParaRPr lang="zh-CN" altLang="en-US" sz="2800" dirty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Query </a:t>
            </a:r>
            <a:r>
              <a:rPr lang="en-US" altLang="zh-CN" sz="2800" dirty="0">
                <a:solidFill>
                  <a:srgbClr val="FF0000"/>
                </a:solidFill>
              </a:rPr>
              <a:t>Processing: </a:t>
            </a:r>
            <a:r>
              <a:rPr lang="en-US" altLang="zh-CN" sz="2800" dirty="0" smtClean="0">
                <a:solidFill>
                  <a:srgbClr val="FF0000"/>
                </a:solidFill>
              </a:rPr>
              <a:t>Joins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如何实现？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时间复杂度分析？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905526" y="1530227"/>
            <a:ext cx="6951215" cy="240409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1.  </a:t>
            </a:r>
            <a:r>
              <a:rPr lang="en-US" altLang="en-US" sz="2000" b="1" dirty="0">
                <a:ea typeface="MS PGothic" panose="020B0600070205080204" pitchFamily="34" charset="-128"/>
              </a:rPr>
              <a:t>Create sorted</a:t>
            </a:r>
            <a:r>
              <a:rPr lang="en-US" altLang="en-US" sz="2000" dirty="0"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runs</a:t>
            </a:r>
            <a:r>
              <a:rPr lang="en-US" altLang="en-US" sz="2000" dirty="0">
                <a:ea typeface="MS PGothic" panose="020B0600070205080204" pitchFamily="34" charset="-128"/>
              </a:rPr>
              <a:t>.  Let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be 0 initially. 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     Repeatedly do the following till the end of the relation: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     (a)  Read </a:t>
            </a:r>
            <a:r>
              <a:rPr lang="en-US" altLang="en-US" sz="2000" i="1" dirty="0">
                <a:ea typeface="MS PGothic" panose="020B0600070205080204" pitchFamily="34" charset="-128"/>
              </a:rPr>
              <a:t>M</a:t>
            </a:r>
            <a:r>
              <a:rPr lang="en-US" altLang="en-US" sz="2000" dirty="0">
                <a:ea typeface="MS PGothic" panose="020B0600070205080204" pitchFamily="34" charset="-128"/>
              </a:rPr>
              <a:t> blocks of relation into memory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     (b)  Sort the in-memory blocks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     (c)  Write sorted data to run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; increment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.</a:t>
            </a:r>
            <a:br>
              <a:rPr lang="en-US" altLang="en-US" sz="2000" i="1" dirty="0">
                <a:ea typeface="MS PGothic" panose="020B0600070205080204" pitchFamily="34" charset="-128"/>
              </a:rPr>
            </a:b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Let the final value of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be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2.  </a:t>
            </a:r>
            <a:r>
              <a:rPr lang="en-US" altLang="en-US" sz="2000" i="1" dirty="0">
                <a:ea typeface="MS PGothic" panose="020B0600070205080204" pitchFamily="34" charset="-128"/>
              </a:rPr>
              <a:t>Merge the runs (next slide)…..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843380" y="1101572"/>
            <a:ext cx="54597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 </a:t>
            </a:r>
            <a:r>
              <a:rPr kumimoji="0" lang="en-US" altLang="en-US" sz="2000" dirty="0"/>
              <a:t>Let </a:t>
            </a:r>
            <a:r>
              <a:rPr kumimoji="0" lang="en-US" altLang="en-US" sz="2000" i="1" dirty="0"/>
              <a:t>M</a:t>
            </a:r>
            <a:r>
              <a:rPr kumimoji="0" lang="en-US" altLang="en-US" sz="2000" dirty="0"/>
              <a:t> denote memory size (in pages). </a:t>
            </a:r>
            <a:endParaRPr kumimoji="0" lang="en-US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861134" y="1168380"/>
            <a:ext cx="7483876" cy="394504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2.    </a:t>
            </a:r>
            <a:r>
              <a:rPr lang="en-US" altLang="en-US" sz="2000" b="1" dirty="0">
                <a:ea typeface="MS PGothic" panose="020B0600070205080204" pitchFamily="34" charset="-128"/>
              </a:rPr>
              <a:t>Merge the runs (N-way merge)</a:t>
            </a:r>
            <a:r>
              <a:rPr lang="en-US" altLang="en-US" sz="2000" dirty="0">
                <a:ea typeface="MS PGothic" panose="020B0600070205080204" pitchFamily="34" charset="-128"/>
              </a:rPr>
              <a:t>. We assume (for now) that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 &lt; </a:t>
            </a:r>
            <a:r>
              <a:rPr lang="en-US" altLang="en-US" sz="2000" i="1" dirty="0">
                <a:ea typeface="MS PGothic" panose="020B0600070205080204" pitchFamily="34" charset="-128"/>
              </a:rPr>
              <a:t>M</a:t>
            </a:r>
            <a:r>
              <a:rPr lang="en-US" altLang="en-US" sz="2000" dirty="0">
                <a:ea typeface="MS PGothic" panose="020B0600070205080204" pitchFamily="34" charset="-128"/>
              </a:rPr>
              <a:t>.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sz="2000" b="1" dirty="0">
                <a:solidFill>
                  <a:srgbClr val="FF9900"/>
                </a:solidFill>
                <a:ea typeface="MS PGothic" panose="020B0600070205080204" pitchFamily="34" charset="-128"/>
              </a:rPr>
              <a:t>1.</a:t>
            </a:r>
            <a:r>
              <a:rPr lang="en-US" altLang="en-US" sz="2000" dirty="0">
                <a:ea typeface="MS PGothic" panose="020B0600070205080204" pitchFamily="34" charset="-128"/>
              </a:rPr>
              <a:t>	Use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 blocks of memory to buffer input runs, and 1 block to buffer 	output. Read the first block of each run into its buffer page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sz="2000" b="1" dirty="0">
                <a:solidFill>
                  <a:srgbClr val="FF9900"/>
                </a:solidFill>
                <a:ea typeface="MS PGothic" panose="020B0600070205080204" pitchFamily="34" charset="-128"/>
              </a:rPr>
              <a:t>2.    </a:t>
            </a:r>
            <a:r>
              <a:rPr lang="en-US" altLang="en-US" sz="2000" b="1" dirty="0">
                <a:ea typeface="MS PGothic" panose="020B0600070205080204" pitchFamily="34" charset="-128"/>
              </a:rPr>
              <a:t>repeat</a:t>
            </a:r>
            <a:endParaRPr lang="en-US" altLang="en-US" sz="2000" b="1" dirty="0">
              <a:ea typeface="MS PGothic" panose="020B0600070205080204" pitchFamily="34" charset="-128"/>
            </a:endParaRP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</a:rPr>
              <a:t>Select the first record (in sort order) among all buffer pages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</a:rPr>
              <a:t>Write the record to the output buffer.  If the output buffer is full write it to disk.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</a:rPr>
              <a:t>Delete the record from its input buffer page.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b="1" dirty="0">
                <a:ea typeface="MS PGothic" panose="020B0600070205080204" pitchFamily="34" charset="-128"/>
              </a:rPr>
              <a:t>If</a:t>
            </a:r>
            <a:r>
              <a:rPr lang="en-US" altLang="en-US" sz="2000" dirty="0">
                <a:ea typeface="MS PGothic" panose="020B0600070205080204" pitchFamily="34" charset="-128"/>
              </a:rPr>
              <a:t> the buffer page becomes empty </a:t>
            </a:r>
            <a:r>
              <a:rPr lang="en-US" altLang="en-US" sz="2000" b="1" dirty="0">
                <a:ea typeface="MS PGothic" panose="020B0600070205080204" pitchFamily="34" charset="-128"/>
              </a:rPr>
              <a:t>then</a:t>
            </a:r>
            <a:br>
              <a:rPr lang="en-US" altLang="en-US" sz="2000" b="1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   read the next block (if any) of the run into the buffer.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sz="2000" b="1" dirty="0">
                <a:solidFill>
                  <a:srgbClr val="FF9900"/>
                </a:solidFill>
                <a:ea typeface="MS PGothic" panose="020B0600070205080204" pitchFamily="34" charset="-128"/>
              </a:rPr>
              <a:t>3.</a:t>
            </a:r>
            <a:r>
              <a:rPr lang="en-US" altLang="en-US" sz="2000" b="1" dirty="0">
                <a:ea typeface="MS PGothic" panose="020B0600070205080204" pitchFamily="34" charset="-128"/>
              </a:rPr>
              <a:t>    until</a:t>
            </a:r>
            <a:r>
              <a:rPr lang="en-US" altLang="en-US" sz="2000" dirty="0">
                <a:ea typeface="MS PGothic" panose="020B0600070205080204" pitchFamily="34" charset="-128"/>
              </a:rPr>
              <a:t> all input buffer pages are empty: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843379" y="1162657"/>
            <a:ext cx="7482474" cy="2735577"/>
          </a:xfrm>
        </p:spPr>
        <p:txBody>
          <a:bodyPr/>
          <a:lstStyle/>
          <a:p>
            <a:pPr>
              <a:tabLst>
                <a:tab pos="2120900" algn="l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If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, several merge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passes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are required.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tabLst>
                <a:tab pos="2120900" algn="l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In each pass, contiguous groups of </a:t>
            </a:r>
            <a:r>
              <a:rPr lang="en-US" altLang="en-US" sz="2000" i="1" dirty="0">
                <a:ea typeface="MS PGothic" panose="020B0600070205080204" pitchFamily="34" charset="-128"/>
              </a:rPr>
              <a:t>M </a:t>
            </a:r>
            <a:r>
              <a:rPr lang="en-US" altLang="en-US" sz="2000" dirty="0">
                <a:ea typeface="MS PGothic" panose="020B0600070205080204" pitchFamily="34" charset="-128"/>
              </a:rPr>
              <a:t>- 1 runs are merged.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tabLst>
                <a:tab pos="2120900" algn="l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A pass reduces the number of runs by a factor of </a:t>
            </a:r>
            <a:r>
              <a:rPr lang="en-US" altLang="en-US" sz="2000" i="1" dirty="0">
                <a:ea typeface="MS PGothic" panose="020B0600070205080204" pitchFamily="34" charset="-128"/>
              </a:rPr>
              <a:t>M</a:t>
            </a:r>
            <a:r>
              <a:rPr lang="en-US" altLang="en-US" sz="2000" dirty="0">
                <a:ea typeface="MS PGothic" panose="020B0600070205080204" pitchFamily="34" charset="-128"/>
              </a:rPr>
              <a:t> -1, and creates runs longer by the same factor.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tabLst>
                <a:tab pos="2120900" algn="l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E.g.  If M=11, and there are 90 runs, one pass reduces the number of runs to 9, each 10 times the size of the initial runs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tabLst>
                <a:tab pos="2120900" algn="l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Repeated passes are performed till all runs have been merged into one.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Merge Sort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6083" name="Rectangle 1027"/>
          <p:cNvSpPr>
            <a:spLocks noGrp="1" noChangeArrowheads="1"/>
          </p:cNvSpPr>
          <p:nvPr>
            <p:ph idx="1"/>
          </p:nvPr>
        </p:nvSpPr>
        <p:spPr>
          <a:xfrm>
            <a:off x="861134" y="1150625"/>
            <a:ext cx="7741327" cy="42154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Cost analysis: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1  block per run leads to too many seeks during merge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Instead use </a:t>
            </a:r>
            <a:r>
              <a:rPr lang="en-US" altLang="en-US" sz="2000" i="1" dirty="0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b</a:t>
            </a:r>
            <a:r>
              <a:rPr lang="en-US" altLang="en-US" sz="2000" dirty="0">
                <a:ea typeface="MS PGothic" panose="020B0600070205080204" pitchFamily="34" charset="-128"/>
              </a:rPr>
              <a:t> buffer blocks per run</a:t>
            </a:r>
            <a:endParaRPr lang="en-US" altLang="en-US" sz="2000" baseline="-25000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2000" dirty="0">
                <a:ea typeface="MS PGothic" panose="020B0600070205080204" pitchFamily="34" charset="-128"/>
                <a:sym typeface="Wingdings" panose="05000000000000000000" pitchFamily="2" charset="2"/>
              </a:rPr>
              <a:t>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read/write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blocks at a time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Can merge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M/b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–1 runs in one pass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Total number of merge passes required: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log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M/bb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Block transfers for initial run creation as well as in each pass is 2</a:t>
            </a:r>
            <a:r>
              <a:rPr lang="en-US" altLang="en-US" sz="2000" i="1" dirty="0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r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for final pass, we don</a:t>
            </a:r>
            <a:r>
              <a:rPr lang="ja-JP" altLang="en-US" sz="2000" dirty="0">
                <a:ea typeface="MS PGothic" panose="020B0600070205080204" pitchFamily="34" charset="-128"/>
              </a:rPr>
              <a:t>’</a:t>
            </a:r>
            <a:r>
              <a:rPr lang="en-US" altLang="ja-JP" sz="2000" dirty="0">
                <a:ea typeface="MS PGothic" panose="020B0600070205080204" pitchFamily="34" charset="-128"/>
              </a:rPr>
              <a:t>t count write cost </a:t>
            </a:r>
            <a:endParaRPr lang="en-US" altLang="ja-JP" sz="2000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we ignore final write cost for all operations since the output of an operation may be sent to the parent operation without being written to disk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Thus total number of block transfers for external sorting: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		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</a:rPr>
              <a:t>( 2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log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M/bb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 M)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 + 1) 	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Seeks: next slide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Merge Sort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861134" y="1162657"/>
            <a:ext cx="7103771" cy="3168711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Cost of seeks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During run generation: one seek to read each run and one seek to write each run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i="1" dirty="0">
                <a:ea typeface="MS PGothic" panose="020B0600070205080204" pitchFamily="34" charset="-128"/>
              </a:rPr>
              <a:t> 2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 M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During the merge phase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Need </a:t>
            </a:r>
            <a:r>
              <a:rPr lang="en-US" altLang="en-US" sz="2000" i="1" dirty="0">
                <a:ea typeface="MS PGothic" panose="020B0600070205080204" pitchFamily="34" charset="-128"/>
              </a:rPr>
              <a:t>2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 seeks for each merge pass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3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except the final one which does not require a write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Total number of seeks:</a:t>
            </a:r>
            <a:b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  </a:t>
            </a:r>
            <a:r>
              <a:rPr lang="en-US" altLang="en-US" sz="2000" i="1" dirty="0">
                <a:ea typeface="MS PGothic" panose="020B0600070205080204" pitchFamily="34" charset="-128"/>
              </a:rPr>
              <a:t>2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 M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 (</a:t>
            </a:r>
            <a:r>
              <a:rPr lang="en-US" altLang="en-US" sz="2000" i="1" dirty="0">
                <a:ea typeface="MS PGothic" panose="020B0600070205080204" pitchFamily="34" charset="-128"/>
              </a:rPr>
              <a:t>2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2000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sz="200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 M)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 -1)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Join Operation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861135" y="1153195"/>
            <a:ext cx="7542632" cy="3770292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Several different algorithms to implement joins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Nested-loop join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Block nested-loop join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Indexed nested-loop join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Merge-join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Hash-join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Choice based on cost estimate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Examples use the following information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Number of records of </a:t>
            </a:r>
            <a:r>
              <a:rPr lang="en-US" altLang="en-US" sz="2000" i="1" dirty="0">
                <a:ea typeface="MS PGothic" panose="020B0600070205080204" pitchFamily="34" charset="-128"/>
              </a:rPr>
              <a:t>student</a:t>
            </a:r>
            <a:r>
              <a:rPr lang="en-US" altLang="en-US" sz="2000" dirty="0">
                <a:ea typeface="MS PGothic" panose="020B0600070205080204" pitchFamily="34" charset="-128"/>
              </a:rPr>
              <a:t>:  5,000     </a:t>
            </a:r>
            <a:r>
              <a:rPr lang="en-US" altLang="en-US" sz="2000" i="1" dirty="0">
                <a:ea typeface="MS PGothic" panose="020B0600070205080204" pitchFamily="34" charset="-128"/>
              </a:rPr>
              <a:t>takes</a:t>
            </a:r>
            <a:r>
              <a:rPr lang="en-US" altLang="en-US" sz="2000" dirty="0">
                <a:ea typeface="MS PGothic" panose="020B0600070205080204" pitchFamily="34" charset="-128"/>
              </a:rPr>
              <a:t>: 10,000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Number of blocks of   </a:t>
            </a:r>
            <a:r>
              <a:rPr lang="en-US" altLang="en-US" sz="2000" i="1" dirty="0">
                <a:ea typeface="MS PGothic" panose="020B0600070205080204" pitchFamily="34" charset="-128"/>
              </a:rPr>
              <a:t>student</a:t>
            </a:r>
            <a:r>
              <a:rPr lang="en-US" altLang="en-US" sz="2000" dirty="0">
                <a:ea typeface="MS PGothic" panose="020B0600070205080204" pitchFamily="34" charset="-128"/>
              </a:rPr>
              <a:t>:     100     </a:t>
            </a:r>
            <a:r>
              <a:rPr lang="en-US" altLang="en-US" sz="2000" i="1" dirty="0">
                <a:ea typeface="MS PGothic" panose="020B0600070205080204" pitchFamily="34" charset="-128"/>
              </a:rPr>
              <a:t>takes</a:t>
            </a:r>
            <a:r>
              <a:rPr lang="en-US" altLang="en-US" sz="2000" dirty="0">
                <a:ea typeface="MS PGothic" panose="020B0600070205080204" pitchFamily="34" charset="-128"/>
              </a:rPr>
              <a:t>:      400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idx="1"/>
          </p:nvPr>
        </p:nvSpPr>
        <p:spPr>
          <a:xfrm>
            <a:off x="861134" y="1154944"/>
            <a:ext cx="7984416" cy="3216838"/>
          </a:xfrm>
        </p:spPr>
        <p:txBody>
          <a:bodyPr/>
          <a:lstStyle/>
          <a:p>
            <a:pPr>
              <a:tabLst>
                <a:tab pos="461645" algn="l"/>
                <a:tab pos="850900" algn="l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To compute the theta join       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</a:rPr>
              <a:t> </a:t>
            </a:r>
            <a:r>
              <a:rPr lang="en-IN" altLang="en-US" sz="2000" dirty="0">
                <a:ea typeface="MS PGothic" panose="020B0600070205080204" pitchFamily="34" charset="-128"/>
              </a:rPr>
              <a:t>⨝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b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    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	        for each tuple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		    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b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		     if they do, add </a:t>
            </a:r>
            <a:r>
              <a:rPr lang="en-US" altLang="en-US" sz="2000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sz="2000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	        </a:t>
            </a:r>
            <a:r>
              <a:rPr lang="en-US" altLang="en-US" sz="2000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sz="2000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sz="2000" b="1" dirty="0">
                <a:ea typeface="MS PGothic" panose="020B0600070205080204" pitchFamily="34" charset="-128"/>
                <a:sym typeface="Greek Symbols" pitchFamily="18" charset="2"/>
              </a:rPr>
              <a:t>     </a:t>
            </a:r>
            <a:r>
              <a:rPr lang="en-US" altLang="en-US" sz="2000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645" algn="l"/>
                <a:tab pos="850900" algn="l"/>
              </a:tabLst>
            </a:pP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 is called the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outer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relation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and 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the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inner relation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of the join.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645" algn="l"/>
                <a:tab pos="850900" algn="l"/>
              </a:tabLs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Greek Symbols" pitchFamily="18" charset="2"/>
              </a:rPr>
              <a:t>内循环找一次（顺序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Greek Symbols" pitchFamily="18" charset="2"/>
              </a:rPr>
              <a:t>放置）</a:t>
            </a:r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  <a:sym typeface="Greek Symbols" pitchFamily="18" charset="2"/>
            </a:endParaRPr>
          </a:p>
          <a:p>
            <a:pPr>
              <a:tabLst>
                <a:tab pos="461645" algn="l"/>
                <a:tab pos="850900" algn="l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Requires no indices and can be used with any kind of join condition.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645" algn="l"/>
                <a:tab pos="850900" algn="l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Expensive since it examines every pair of tuples in the two relations.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55107" y="969917"/>
            <a:ext cx="8664602" cy="5203825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In the worst case, if there is enough memory only to hold one block of each relation, the estimated cost is 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      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 block transfers, plus 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n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+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seeks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If the smaller relation fits entirely in memory, use that as the inner relation.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Reduces cost to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and 2 seeks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Assuming worst case memory availability cost estimate is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with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student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as outer relation: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5000  400 + 100 = 2,000,100 block transfers,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5000 + 100 = 5100 seeks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with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takes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as the outer relation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10000  100 + 400 = 1,000,400 block transfers and 10,400 seeks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If smaller relation (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student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fits entirely in memory, the cost estimate will be 500 block transfers.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Block nested-loops algorithm (next slide) is preferable.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861134" y="1165811"/>
            <a:ext cx="6794104" cy="3192774"/>
          </a:xfrm>
        </p:spPr>
        <p:txBody>
          <a:bodyPr/>
          <a:lstStyle/>
          <a:p>
            <a:pPr>
              <a:tabLst>
                <a:tab pos="404495" algn="l"/>
                <a:tab pos="793750" algn="l"/>
                <a:tab pos="1198245" algn="l"/>
                <a:tab pos="1544320" algn="l"/>
                <a:tab pos="1890395" algn="l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Variant of nested-loop join in which every block of inner relation is paired with every block of outer relation.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  <a:tabLst>
                <a:tab pos="404495" algn="l"/>
                <a:tab pos="793750" algn="l"/>
                <a:tab pos="1198245" algn="l"/>
                <a:tab pos="1544320" algn="l"/>
                <a:tab pos="1890395" algn="l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		</a:t>
            </a:r>
            <a:r>
              <a:rPr lang="en-US" altLang="en-US" sz="2000" b="1" dirty="0">
                <a:ea typeface="MS PGothic" panose="020B0600070205080204" pitchFamily="34" charset="-128"/>
              </a:rPr>
              <a:t>for each </a:t>
            </a:r>
            <a:r>
              <a:rPr lang="en-US" altLang="en-US" sz="2000" dirty="0">
                <a:ea typeface="MS PGothic" panose="020B0600070205080204" pitchFamily="34" charset="-128"/>
              </a:rPr>
              <a:t>block </a:t>
            </a:r>
            <a:r>
              <a:rPr lang="en-US" altLang="en-US" sz="2000" i="1" dirty="0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2000" b="1" dirty="0">
                <a:ea typeface="MS PGothic" panose="020B0600070205080204" pitchFamily="34" charset="-128"/>
              </a:rPr>
              <a:t> of</a:t>
            </a:r>
            <a:r>
              <a:rPr lang="en-US" altLang="en-US" sz="2000" b="1" i="1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b="1" dirty="0">
                <a:ea typeface="MS PGothic" panose="020B0600070205080204" pitchFamily="34" charset="-128"/>
              </a:rPr>
              <a:t> do begin</a:t>
            </a:r>
            <a:br>
              <a:rPr lang="en-US" altLang="en-US" sz="2000" b="1" dirty="0">
                <a:ea typeface="MS PGothic" panose="020B0600070205080204" pitchFamily="34" charset="-128"/>
              </a:rPr>
            </a:br>
            <a:r>
              <a:rPr lang="en-US" altLang="en-US" sz="2000" b="1" dirty="0">
                <a:ea typeface="MS PGothic" panose="020B0600070205080204" pitchFamily="34" charset="-128"/>
              </a:rPr>
              <a:t>		for each</a:t>
            </a:r>
            <a:r>
              <a:rPr lang="en-US" altLang="en-US" sz="2000" dirty="0">
                <a:ea typeface="MS PGothic" panose="020B0600070205080204" pitchFamily="34" charset="-128"/>
              </a:rPr>
              <a:t> block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b="1" dirty="0">
                <a:ea typeface="MS PGothic" panose="020B0600070205080204" pitchFamily="34" charset="-128"/>
              </a:rPr>
              <a:t> of </a:t>
            </a:r>
            <a:r>
              <a:rPr lang="en-US" altLang="en-US" sz="2000" b="1" i="1" dirty="0">
                <a:ea typeface="MS PGothic" panose="020B0600070205080204" pitchFamily="34" charset="-128"/>
              </a:rPr>
              <a:t>s </a:t>
            </a:r>
            <a:r>
              <a:rPr lang="en-US" altLang="en-US" sz="2000" b="1" dirty="0">
                <a:ea typeface="MS PGothic" panose="020B0600070205080204" pitchFamily="34" charset="-128"/>
              </a:rPr>
              <a:t>do begin</a:t>
            </a:r>
            <a:br>
              <a:rPr lang="en-US" altLang="en-US" sz="2000" b="1" dirty="0">
                <a:ea typeface="MS PGothic" panose="020B0600070205080204" pitchFamily="34" charset="-128"/>
              </a:rPr>
            </a:br>
            <a:r>
              <a:rPr lang="en-US" altLang="en-US" sz="2000" b="1" dirty="0">
                <a:ea typeface="MS PGothic" panose="020B0600070205080204" pitchFamily="34" charset="-128"/>
              </a:rPr>
              <a:t>			for each</a:t>
            </a:r>
            <a:r>
              <a:rPr lang="en-US" altLang="en-US" sz="2000" dirty="0">
                <a:ea typeface="MS PGothic" panose="020B0600070205080204" pitchFamily="34" charset="-128"/>
              </a:rPr>
              <a:t> tuple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ea typeface="MS PGothic" panose="020B0600070205080204" pitchFamily="34" charset="-128"/>
              </a:rPr>
              <a:t>in </a:t>
            </a:r>
            <a:r>
              <a:rPr lang="en-US" altLang="en-US" sz="2000" i="1" dirty="0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r </a:t>
            </a:r>
            <a:r>
              <a:rPr lang="en-US" altLang="en-US" sz="2000" b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ea typeface="MS PGothic" panose="020B0600070205080204" pitchFamily="34" charset="-128"/>
              </a:rPr>
              <a:t>do begin</a:t>
            </a:r>
            <a:br>
              <a:rPr lang="en-US" altLang="en-US" sz="2000" b="1" dirty="0">
                <a:ea typeface="MS PGothic" panose="020B0600070205080204" pitchFamily="34" charset="-128"/>
              </a:rPr>
            </a:br>
            <a:r>
              <a:rPr lang="en-US" altLang="en-US" sz="2000" b="1" dirty="0">
                <a:ea typeface="MS PGothic" panose="020B0600070205080204" pitchFamily="34" charset="-128"/>
              </a:rPr>
              <a:t>				for each </a:t>
            </a:r>
            <a:r>
              <a:rPr lang="en-US" altLang="en-US" sz="2000" dirty="0">
                <a:ea typeface="MS PGothic" panose="020B0600070205080204" pitchFamily="34" charset="-128"/>
              </a:rPr>
              <a:t>tuple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ea typeface="MS PGothic" panose="020B0600070205080204" pitchFamily="34" charset="-128"/>
              </a:rPr>
              <a:t>in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ea typeface="MS PGothic" panose="020B0600070205080204" pitchFamily="34" charset="-128"/>
              </a:rPr>
              <a:t>do begin</a:t>
            </a:r>
            <a:br>
              <a:rPr lang="en-US" altLang="en-US" sz="2000" b="1" dirty="0">
                <a:ea typeface="MS PGothic" panose="020B0600070205080204" pitchFamily="34" charset="-128"/>
              </a:rPr>
            </a:br>
            <a:r>
              <a:rPr lang="en-US" altLang="en-US" sz="2000" b="1" dirty="0">
                <a:ea typeface="MS PGothic" panose="020B0600070205080204" pitchFamily="34" charset="-128"/>
              </a:rPr>
              <a:t>					</a:t>
            </a:r>
            <a:r>
              <a:rPr lang="en-US" altLang="en-US" sz="2000" dirty="0">
                <a:ea typeface="MS PGothic" panose="020B0600070205080204" pitchFamily="34" charset="-128"/>
              </a:rPr>
              <a:t>Check if (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 err="1">
                <a:ea typeface="MS PGothic" panose="020B0600070205080204" pitchFamily="34" charset="-128"/>
              </a:rPr>
              <a:t>,t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</a:rPr>
              <a:t>) </a:t>
            </a:r>
            <a:r>
              <a:rPr lang="en-US" altLang="en-US" sz="2000" dirty="0">
                <a:ea typeface="MS PGothic" panose="020B0600070205080204" pitchFamily="34" charset="-128"/>
              </a:rPr>
              <a:t>satisfy the join condition 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					if they do, add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30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•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to the result.</a:t>
            </a:r>
            <a:b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end</a:t>
            </a:r>
            <a:b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			end</a:t>
            </a:r>
            <a:b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		end</a:t>
            </a:r>
            <a:b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	end</a:t>
            </a:r>
            <a:endParaRPr lang="en-US" altLang="en-US" sz="2000" b="1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852258" y="1164643"/>
            <a:ext cx="7993292" cy="44681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Worst case estimate: 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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block transfers + 2 *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seeks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Each block in the inner relation </a:t>
            </a:r>
            <a:r>
              <a:rPr lang="en-US" altLang="en-US" sz="2000" i="1" dirty="0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is read once for each </a:t>
            </a:r>
            <a:r>
              <a:rPr lang="en-US" altLang="en-US" sz="2000" i="1" dirty="0">
                <a:ea typeface="MS PGothic" panose="020B0600070205080204" pitchFamily="34" charset="-128"/>
              </a:rPr>
              <a:t>block</a:t>
            </a:r>
            <a:r>
              <a:rPr lang="en-US" altLang="en-US" sz="2000" dirty="0">
                <a:ea typeface="MS PGothic" panose="020B0600070205080204" pitchFamily="34" charset="-128"/>
              </a:rPr>
              <a:t> in the outer relation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Best case: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+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+ 2 seeks.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Improvements to nested loop and block nested loop algorithms: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In block nested-loop, use </a:t>
            </a:r>
            <a:r>
              <a:rPr lang="en-US" altLang="en-US" sz="2000" i="1" dirty="0">
                <a:ea typeface="MS PGothic" panose="020B0600070205080204" pitchFamily="34" charset="-128"/>
              </a:rPr>
              <a:t>M — </a:t>
            </a:r>
            <a:r>
              <a:rPr lang="en-US" altLang="en-US" sz="2000" dirty="0">
                <a:ea typeface="MS PGothic" panose="020B0600070205080204" pitchFamily="34" charset="-128"/>
              </a:rPr>
              <a:t>2 disk blocks as blocking unit for outer relations, where </a:t>
            </a:r>
            <a:r>
              <a:rPr lang="en-US" altLang="en-US" sz="2000" i="1" dirty="0">
                <a:ea typeface="MS PGothic" panose="020B0600070205080204" pitchFamily="34" charset="-128"/>
              </a:rPr>
              <a:t>M</a:t>
            </a:r>
            <a:r>
              <a:rPr lang="en-US" altLang="en-US" sz="2000" dirty="0">
                <a:ea typeface="MS PGothic" panose="020B0600070205080204" pitchFamily="34" charset="-128"/>
              </a:rPr>
              <a:t> = memory size in blocks; use remaining two blocks to buffer inner relation and output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  Cost =  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 (M-2)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 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b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              2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 (M-2)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 seeks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If </a:t>
            </a:r>
            <a:r>
              <a:rPr lang="en-US" altLang="en-US" sz="2000" dirty="0" err="1">
                <a:ea typeface="MS PGothic" panose="020B0600070205080204" pitchFamily="34" charset="-128"/>
              </a:rPr>
              <a:t>equi</a:t>
            </a:r>
            <a:r>
              <a:rPr lang="en-US" altLang="en-US" sz="2000" dirty="0">
                <a:ea typeface="MS PGothic" panose="020B0600070205080204" pitchFamily="34" charset="-128"/>
              </a:rPr>
              <a:t>-join attribute forms a key or inner relation, stop inner loop on first match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Scan inner loop forward and backward alternately, to make use of the blocks remaining in buffer (with LRU replacement)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Use index on inner relation if available (next slide)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Query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Processing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39374" y="1174689"/>
            <a:ext cx="7509376" cy="3096524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Overview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Measures of Query Cost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Selection Operation 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Sorting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Join Operation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Other Operations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Evaluation of Expressions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5014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Indexed Nested-Loop Join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843379" y="1146887"/>
            <a:ext cx="7723572" cy="45042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Index lookups can replace file scans if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join is an </a:t>
            </a:r>
            <a:r>
              <a:rPr lang="en-US" altLang="en-US" sz="2000" dirty="0" err="1">
                <a:ea typeface="MS PGothic" panose="020B0600070205080204" pitchFamily="34" charset="-128"/>
              </a:rPr>
              <a:t>equi</a:t>
            </a:r>
            <a:r>
              <a:rPr lang="en-US" altLang="en-US" sz="2000" dirty="0">
                <a:ea typeface="MS PGothic" panose="020B0600070205080204" pitchFamily="34" charset="-128"/>
              </a:rPr>
              <a:t>-join or natural join and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an index is available on the inner relation</a:t>
            </a:r>
            <a:r>
              <a:rPr lang="ja-JP" altLang="en-US" sz="2000" dirty="0">
                <a:ea typeface="MS PGothic" panose="020B0600070205080204" pitchFamily="34" charset="-128"/>
              </a:rPr>
              <a:t>’</a:t>
            </a:r>
            <a:r>
              <a:rPr lang="en-US" altLang="ja-JP" sz="2000" dirty="0">
                <a:ea typeface="MS PGothic" panose="020B0600070205080204" pitchFamily="34" charset="-128"/>
              </a:rPr>
              <a:t>s join attribute</a:t>
            </a:r>
            <a:endParaRPr lang="en-US" altLang="ja-JP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Can construct an index just to compute a join.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For each tuple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in the outer relation </a:t>
            </a:r>
            <a:r>
              <a:rPr lang="en-US" altLang="en-US" sz="2000" i="1" dirty="0">
                <a:ea typeface="MS PGothic" panose="020B0600070205080204" pitchFamily="34" charset="-128"/>
              </a:rPr>
              <a:t>r,</a:t>
            </a:r>
            <a:r>
              <a:rPr lang="en-US" altLang="en-US" sz="2000" dirty="0">
                <a:ea typeface="MS PGothic" panose="020B0600070205080204" pitchFamily="34" charset="-128"/>
              </a:rPr>
              <a:t> use the index to look up tuples in </a:t>
            </a:r>
            <a:r>
              <a:rPr lang="en-US" altLang="en-US" sz="2000" i="1" dirty="0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that satisfy the join condition with tuple </a:t>
            </a:r>
            <a:r>
              <a:rPr lang="en-US" altLang="en-US" sz="2000" i="1" dirty="0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.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Worst case:  buffer has space for only one page of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</a:rPr>
              <a:t>, and, for each tuple in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</a:rPr>
              <a:t>, we perform an index lookup on </a:t>
            </a:r>
            <a:r>
              <a:rPr lang="en-US" altLang="en-US" sz="2000" i="1" dirty="0">
                <a:ea typeface="MS PGothic" panose="020B0600070205080204" pitchFamily="34" charset="-128"/>
              </a:rPr>
              <a:t>s.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Cost of the join: 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</a:rPr>
              <a:t>+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) +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n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Where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is the cost of traversing index and fetching all matching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tuples for one tuple or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can be estimated as cost of a single selection on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using the join condition.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If indices are available on join attributes of both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and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s,</a:t>
            </a:r>
            <a:b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use the relation with fewer tuples as the outer relation.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Nested-Loop Join Costs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843378" y="1118587"/>
            <a:ext cx="8002172" cy="4647110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Compute </a:t>
            </a:r>
            <a:r>
              <a:rPr lang="en-US" altLang="en-US" sz="2000" i="1" dirty="0">
                <a:ea typeface="MS PGothic" panose="020B0600070205080204" pitchFamily="34" charset="-128"/>
              </a:rPr>
              <a:t>student </a:t>
            </a:r>
            <a:r>
              <a:rPr lang="en-IN" altLang="en-US" sz="2000" dirty="0">
                <a:ea typeface="MS PGothic" panose="020B0600070205080204" pitchFamily="34" charset="-128"/>
              </a:rPr>
              <a:t>⨝</a:t>
            </a:r>
            <a:r>
              <a:rPr lang="en-US" altLang="en-US" sz="2000" i="1" dirty="0">
                <a:ea typeface="MS PGothic" panose="020B0600070205080204" pitchFamily="34" charset="-128"/>
              </a:rPr>
              <a:t> takes, </a:t>
            </a:r>
            <a:r>
              <a:rPr lang="en-US" altLang="en-US" sz="2000" dirty="0">
                <a:ea typeface="MS PGothic" panose="020B0600070205080204" pitchFamily="34" charset="-128"/>
              </a:rPr>
              <a:t>with </a:t>
            </a:r>
            <a:r>
              <a:rPr lang="en-US" altLang="en-US" sz="2000" i="1" dirty="0">
                <a:ea typeface="MS PGothic" panose="020B0600070205080204" pitchFamily="34" charset="-128"/>
              </a:rPr>
              <a:t>student</a:t>
            </a:r>
            <a:r>
              <a:rPr lang="en-US" altLang="en-US" sz="2000" dirty="0">
                <a:ea typeface="MS PGothic" panose="020B0600070205080204" pitchFamily="34" charset="-128"/>
              </a:rPr>
              <a:t> as the outer relation.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Let </a:t>
            </a:r>
            <a:r>
              <a:rPr lang="en-US" altLang="en-US" sz="2000" i="1" dirty="0">
                <a:ea typeface="MS PGothic" panose="020B0600070205080204" pitchFamily="34" charset="-128"/>
              </a:rPr>
              <a:t>takes</a:t>
            </a:r>
            <a:r>
              <a:rPr lang="en-US" altLang="en-US" sz="2000" dirty="0">
                <a:ea typeface="MS PGothic" panose="020B0600070205080204" pitchFamily="34" charset="-128"/>
              </a:rPr>
              <a:t> have a primary B</a:t>
            </a:r>
            <a:r>
              <a:rPr lang="en-US" altLang="en-US" sz="2000" baseline="30000" dirty="0">
                <a:ea typeface="MS PGothic" panose="020B0600070205080204" pitchFamily="34" charset="-128"/>
              </a:rPr>
              <a:t>+</a:t>
            </a:r>
            <a:r>
              <a:rPr lang="en-US" altLang="en-US" sz="2000" dirty="0">
                <a:ea typeface="MS PGothic" panose="020B0600070205080204" pitchFamily="34" charset="-128"/>
              </a:rPr>
              <a:t>-tree index on the attribute </a:t>
            </a:r>
            <a:r>
              <a:rPr lang="en-US" altLang="en-US" sz="2000" i="1" dirty="0">
                <a:ea typeface="MS PGothic" panose="020B0600070205080204" pitchFamily="34" charset="-128"/>
              </a:rPr>
              <a:t>ID, </a:t>
            </a:r>
            <a:r>
              <a:rPr lang="en-US" altLang="en-US" sz="2000" dirty="0">
                <a:ea typeface="MS PGothic" panose="020B0600070205080204" pitchFamily="34" charset="-128"/>
              </a:rPr>
              <a:t>which contains 20 entries in each index node.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Since</a:t>
            </a:r>
            <a:r>
              <a:rPr lang="en-US" altLang="en-US" sz="2000" i="1" dirty="0">
                <a:ea typeface="MS PGothic" panose="020B0600070205080204" pitchFamily="34" charset="-128"/>
              </a:rPr>
              <a:t> takes </a:t>
            </a:r>
            <a:r>
              <a:rPr lang="en-US" altLang="en-US" sz="2000" dirty="0">
                <a:ea typeface="MS PGothic" panose="020B0600070205080204" pitchFamily="34" charset="-128"/>
              </a:rPr>
              <a:t>has 10,000 tuples, the height of the tree is 4, and one more access is needed to find the actual data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i="1" dirty="0">
                <a:ea typeface="MS PGothic" panose="020B0600070205080204" pitchFamily="34" charset="-128"/>
              </a:rPr>
              <a:t>student</a:t>
            </a:r>
            <a:r>
              <a:rPr lang="en-US" altLang="en-US" sz="2000" dirty="0">
                <a:ea typeface="MS PGothic" panose="020B0600070205080204" pitchFamily="34" charset="-128"/>
              </a:rPr>
              <a:t> has 5000 tuples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Cost of block nested loops join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400*100 + 100 =  40,100 block transfers + 2 * 100 = 200 seeks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assuming worst case memory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may be significantly less with more memory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Cost of indexed nested loops join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120000"/>
              </a:lnSpc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100 + 5000 * 5 = 25,100  block transfers and seeks.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CPU cost likely to be less than that for block nested loops join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Merge-Join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905523" y="1260397"/>
            <a:ext cx="7940028" cy="2537305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1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.   </a:t>
            </a:r>
            <a:r>
              <a:rPr lang="en-US" altLang="en-US" sz="2000" dirty="0">
                <a:ea typeface="MS PGothic" panose="020B0600070205080204" pitchFamily="34" charset="-128"/>
              </a:rPr>
              <a:t>Sort both relations on their join attribute (if not already sorted on the join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      attributes).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sz="2000" dirty="0">
                <a:ea typeface="MS PGothic" panose="020B0600070205080204" pitchFamily="34" charset="-128"/>
              </a:rPr>
              <a:t>Merge the sorted relations to join them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990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sz="2000" dirty="0">
                <a:ea typeface="MS PGothic" panose="020B0600070205080204" pitchFamily="34" charset="-128"/>
              </a:rPr>
              <a:t>Join step is similar to the merge stage of the sort-merge algorithm. 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457200" lvl="1" indent="0">
              <a:lnSpc>
                <a:spcPct val="60000"/>
              </a:lnSpc>
              <a:buNone/>
            </a:pPr>
            <a:r>
              <a:rPr lang="en-US" altLang="en-US" sz="2000" dirty="0">
                <a:solidFill>
                  <a:srgbClr val="FF990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sz="2000" dirty="0">
                <a:ea typeface="MS PGothic" panose="020B0600070205080204" pitchFamily="34" charset="-128"/>
              </a:rPr>
              <a:t>Main difference is handling of duplicate values in join attribute —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457200" lvl="1" indent="0">
              <a:lnSpc>
                <a:spcPct val="60000"/>
              </a:lnSpc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      every pair with same value on join attribute must be matched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9900"/>
                </a:solidFill>
                <a:ea typeface="MS PGothic" panose="020B0600070205080204" pitchFamily="34" charset="-128"/>
              </a:rPr>
              <a:t>3.   </a:t>
            </a:r>
            <a:r>
              <a:rPr lang="en-US" altLang="en-US" sz="2000" dirty="0">
                <a:ea typeface="MS PGothic" panose="020B0600070205080204" pitchFamily="34" charset="-128"/>
              </a:rPr>
              <a:t>Detailed algorithm in book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  <p:pic>
        <p:nvPicPr>
          <p:cNvPr id="64516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941" y="4331024"/>
            <a:ext cx="2183489" cy="2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Merge-Join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568172" y="1165226"/>
            <a:ext cx="8433786" cy="4297112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Can be used only for </a:t>
            </a:r>
            <a:r>
              <a:rPr lang="en-US" altLang="en-US" sz="2000" dirty="0" err="1">
                <a:ea typeface="MS PGothic" panose="020B0600070205080204" pitchFamily="34" charset="-128"/>
              </a:rPr>
              <a:t>equi</a:t>
            </a:r>
            <a:r>
              <a:rPr lang="en-US" altLang="en-US" sz="2000" dirty="0">
                <a:ea typeface="MS PGothic" panose="020B0600070205080204" pitchFamily="34" charset="-128"/>
              </a:rPr>
              <a:t>-joins and natural joins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Each block needs to be read only once (assuming all tuples for any given value of the join attributes fit in memory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Thus the cost of merge join is: 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        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 block transfers  +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  seeks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       + the cost of sorting if relations are unsorted.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hybrid merge-join</a:t>
            </a:r>
            <a:r>
              <a:rPr lang="en-US" altLang="en-US" sz="2000" b="1" dirty="0">
                <a:ea typeface="MS PGothic" panose="020B0600070205080204" pitchFamily="34" charset="-128"/>
              </a:rPr>
              <a:t>: </a:t>
            </a:r>
            <a:r>
              <a:rPr lang="en-US" altLang="en-US" sz="2000" dirty="0">
                <a:ea typeface="MS PGothic" panose="020B0600070205080204" pitchFamily="34" charset="-128"/>
              </a:rPr>
              <a:t>If one relation is sorted, and the other has a secondary B</a:t>
            </a:r>
            <a:r>
              <a:rPr lang="en-US" altLang="en-US" sz="2000" baseline="30000" dirty="0">
                <a:ea typeface="MS PGothic" panose="020B0600070205080204" pitchFamily="34" charset="-128"/>
              </a:rPr>
              <a:t>+</a:t>
            </a:r>
            <a:r>
              <a:rPr lang="en-US" altLang="en-US" sz="2000" dirty="0">
                <a:ea typeface="MS PGothic" panose="020B0600070205080204" pitchFamily="34" charset="-128"/>
              </a:rPr>
              <a:t>-tree index on the join attribute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Merge the sorted relation with the leaf entries of the B</a:t>
            </a:r>
            <a:r>
              <a:rPr lang="en-US" altLang="en-US" sz="2000" baseline="30000" dirty="0">
                <a:ea typeface="MS PGothic" panose="020B0600070205080204" pitchFamily="34" charset="-128"/>
              </a:rPr>
              <a:t>+</a:t>
            </a:r>
            <a:r>
              <a:rPr lang="en-US" altLang="en-US" sz="2000" dirty="0">
                <a:ea typeface="MS PGothic" panose="020B0600070205080204" pitchFamily="34" charset="-128"/>
              </a:rPr>
              <a:t>-tree .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Sort the result on the addresses of the unsorted relation</a:t>
            </a:r>
            <a:r>
              <a:rPr lang="ja-JP" altLang="en-US" sz="2000" dirty="0">
                <a:ea typeface="MS PGothic" panose="020B0600070205080204" pitchFamily="34" charset="-128"/>
              </a:rPr>
              <a:t>’</a:t>
            </a:r>
            <a:r>
              <a:rPr lang="en-US" altLang="ja-JP" sz="2000" dirty="0">
                <a:ea typeface="MS PGothic" panose="020B0600070205080204" pitchFamily="34" charset="-128"/>
              </a:rPr>
              <a:t>s tuples</a:t>
            </a:r>
            <a:endParaRPr lang="en-US" altLang="ja-JP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Scan the unsorted relation in physical address order and merge with previous result, to replace addresses by the actual tuples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Sequential scan more efficient than random lookup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852258" y="1178012"/>
            <a:ext cx="7554896" cy="3454149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Applicable for </a:t>
            </a:r>
            <a:r>
              <a:rPr lang="en-US" altLang="en-US" sz="2000" dirty="0" err="1">
                <a:ea typeface="MS PGothic" panose="020B0600070205080204" pitchFamily="34" charset="-128"/>
              </a:rPr>
              <a:t>equi</a:t>
            </a:r>
            <a:r>
              <a:rPr lang="en-US" altLang="en-US" sz="2000" dirty="0">
                <a:ea typeface="MS PGothic" panose="020B0600070205080204" pitchFamily="34" charset="-128"/>
              </a:rPr>
              <a:t>-joins and natural joins.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A hash function</a:t>
            </a:r>
            <a:r>
              <a:rPr lang="en-US" altLang="en-US" sz="2000" i="1" dirty="0">
                <a:ea typeface="MS PGothic" panose="020B0600070205080204" pitchFamily="34" charset="-128"/>
              </a:rPr>
              <a:t> h</a:t>
            </a:r>
            <a:r>
              <a:rPr lang="en-US" altLang="en-US" sz="2000" dirty="0">
                <a:ea typeface="MS PGothic" panose="020B0600070205080204" pitchFamily="34" charset="-128"/>
              </a:rPr>
              <a:t> is used to partition tuples of both relations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dirty="0">
                <a:ea typeface="MS PGothic" panose="020B0600070205080204" pitchFamily="34" charset="-128"/>
              </a:rPr>
              <a:t> maps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JoinAttrs</a:t>
            </a:r>
            <a:r>
              <a:rPr lang="en-US" altLang="en-US" sz="2000" dirty="0">
                <a:ea typeface="MS PGothic" panose="020B0600070205080204" pitchFamily="34" charset="-128"/>
              </a:rPr>
              <a:t> values to {0, 1, ...,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}, where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JoinAttrs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denotes the common attributes of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</a:rPr>
              <a:t> and </a:t>
            </a:r>
            <a:r>
              <a:rPr lang="en-US" altLang="en-US" sz="2000" i="1" dirty="0">
                <a:ea typeface="MS PGothic" panose="020B0600070205080204" pitchFamily="34" charset="-128"/>
              </a:rPr>
              <a:t>s </a:t>
            </a:r>
            <a:r>
              <a:rPr lang="en-US" altLang="en-US" sz="2000" dirty="0">
                <a:ea typeface="MS PGothic" panose="020B0600070205080204" pitchFamily="34" charset="-128"/>
              </a:rPr>
              <a:t>used in the natural join.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0</a:t>
            </a:r>
            <a:r>
              <a:rPr lang="en-US" altLang="en-US" sz="2000" i="1" dirty="0">
                <a:ea typeface="MS PGothic" panose="020B0600070205080204" pitchFamily="34" charset="-128"/>
              </a:rPr>
              <a:t>, 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sz="2000" i="1" dirty="0">
                <a:ea typeface="MS PGothic" panose="020B0600070205080204" pitchFamily="34" charset="-128"/>
              </a:rPr>
              <a:t>, . . .,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 denote partitions of 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US" altLang="en-US" sz="2000" dirty="0">
                <a:ea typeface="MS PGothic" panose="020B0600070205080204" pitchFamily="34" charset="-128"/>
              </a:rPr>
              <a:t>tuples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Each tuple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 r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is put in partition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where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= h(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JoinAttrs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]).</a:t>
            </a:r>
            <a:endParaRPr lang="en-US" altLang="en-US" sz="2000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0</a:t>
            </a:r>
            <a:r>
              <a:rPr lang="en-US" altLang="en-US" sz="2000" i="1" dirty="0">
                <a:ea typeface="MS PGothic" panose="020B0600070205080204" pitchFamily="34" charset="-128"/>
              </a:rPr>
              <a:t>,, 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sz="2000" i="1" dirty="0">
                <a:ea typeface="MS PGothic" panose="020B0600070205080204" pitchFamily="34" charset="-128"/>
              </a:rPr>
              <a:t>. . .,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 denotes partitions of </a:t>
            </a:r>
            <a:r>
              <a:rPr lang="en-US" altLang="en-US" sz="2000" i="1" dirty="0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tuples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Each tuple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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is put in partition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, where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= h(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JoinAttrs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]).</a:t>
            </a:r>
            <a:endParaRPr lang="en-US" altLang="en-US" sz="2000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i="1" dirty="0">
                <a:ea typeface="MS PGothic" panose="020B0600070205080204" pitchFamily="34" charset="-128"/>
              </a:rPr>
              <a:t>Note: </a:t>
            </a:r>
            <a:r>
              <a:rPr lang="en-US" altLang="en-US" sz="2000" dirty="0">
                <a:ea typeface="MS PGothic" panose="020B0600070205080204" pitchFamily="34" charset="-128"/>
              </a:rPr>
              <a:t>In book,  Figure 12.10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   </a:t>
            </a:r>
            <a:r>
              <a:rPr lang="en-US" altLang="en-US" sz="2000" dirty="0">
                <a:ea typeface="MS PGothic" panose="020B0600070205080204" pitchFamily="34" charset="-128"/>
              </a:rPr>
              <a:t>is denoted as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ri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,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is denoted as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baseline="-25000" dirty="0">
                <a:ea typeface="MS PGothic" panose="020B0600070205080204" pitchFamily="34" charset="-128"/>
              </a:rPr>
              <a:t>  </a:t>
            </a:r>
            <a:r>
              <a:rPr lang="en-US" altLang="en-US" sz="2000" dirty="0">
                <a:ea typeface="MS PGothic" panose="020B0600070205080204" pitchFamily="34" charset="-128"/>
              </a:rPr>
              <a:t>and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i="1" dirty="0">
                <a:ea typeface="MS PGothic" panose="020B0600070205080204" pitchFamily="34" charset="-128"/>
              </a:rPr>
              <a:t> n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is denoted as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n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. 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pic>
        <p:nvPicPr>
          <p:cNvPr id="70659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50" y="1375060"/>
            <a:ext cx="4085807" cy="410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834500" y="1102498"/>
            <a:ext cx="7528265" cy="1965556"/>
          </a:xfrm>
        </p:spPr>
        <p:txBody>
          <a:bodyPr/>
          <a:lstStyle/>
          <a:p>
            <a:r>
              <a:rPr lang="en-US" altLang="en-US" sz="2000" i="1" dirty="0">
                <a:ea typeface="MS PGothic" panose="020B0600070205080204" pitchFamily="34" charset="-128"/>
              </a:rPr>
              <a:t>r  </a:t>
            </a:r>
            <a:r>
              <a:rPr lang="en-US" altLang="en-US" sz="2000" dirty="0">
                <a:ea typeface="MS PGothic" panose="020B0600070205080204" pitchFamily="34" charset="-128"/>
              </a:rPr>
              <a:t>tuples in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need only to be compared with </a:t>
            </a:r>
            <a:r>
              <a:rPr lang="en-US" altLang="en-US" sz="2000" i="1" dirty="0">
                <a:ea typeface="MS PGothic" panose="020B0600070205080204" pitchFamily="34" charset="-128"/>
              </a:rPr>
              <a:t>s </a:t>
            </a:r>
            <a:r>
              <a:rPr lang="en-US" altLang="en-US" sz="2000" dirty="0">
                <a:ea typeface="MS PGothic" panose="020B0600070205080204" pitchFamily="34" charset="-128"/>
              </a:rPr>
              <a:t>tuples in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Need not be compared with </a:t>
            </a:r>
            <a:r>
              <a:rPr lang="en-US" altLang="en-US" sz="2000" i="1" dirty="0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tuples in any other partition, since: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an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</a:rPr>
              <a:t> tuple and an </a:t>
            </a:r>
            <a:r>
              <a:rPr lang="en-US" altLang="en-US" sz="2000" i="1" dirty="0">
                <a:ea typeface="MS PGothic" panose="020B0600070205080204" pitchFamily="34" charset="-128"/>
              </a:rPr>
              <a:t>s </a:t>
            </a:r>
            <a:r>
              <a:rPr lang="en-US" altLang="en-US" sz="2000" dirty="0">
                <a:ea typeface="MS PGothic" panose="020B0600070205080204" pitchFamily="34" charset="-128"/>
              </a:rPr>
              <a:t>tuple that satisfy the join condition will have the same value for the join attributes.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If that value is hashed to some value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, the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</a:rPr>
              <a:t> tuple has to be in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and the </a:t>
            </a:r>
            <a:r>
              <a:rPr lang="en-US" altLang="en-US" sz="2000" i="1" dirty="0">
                <a:ea typeface="MS PGothic" panose="020B0600070205080204" pitchFamily="34" charset="-128"/>
              </a:rPr>
              <a:t>s </a:t>
            </a:r>
            <a:r>
              <a:rPr lang="en-US" altLang="en-US" sz="2000" dirty="0">
                <a:ea typeface="MS PGothic" panose="020B0600070205080204" pitchFamily="34" charset="-128"/>
              </a:rPr>
              <a:t>tuple in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.</a:t>
            </a:r>
            <a:endParaRPr lang="en-US" altLang="en-US" sz="2000" i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Algorithm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278384" y="1522413"/>
            <a:ext cx="7203879" cy="3290219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1.	</a:t>
            </a:r>
            <a:r>
              <a:rPr lang="en-US" altLang="en-US" sz="2000" dirty="0">
                <a:ea typeface="MS PGothic" panose="020B0600070205080204" pitchFamily="34" charset="-128"/>
              </a:rPr>
              <a:t>Partition the relation </a:t>
            </a:r>
            <a:r>
              <a:rPr lang="en-US" altLang="en-US" sz="2000" i="1" dirty="0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using hashing function 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dirty="0">
                <a:ea typeface="MS PGothic" panose="020B0600070205080204" pitchFamily="34" charset="-128"/>
              </a:rPr>
              <a:t>.  When partitioning a relation, one block of memory is reserved as the output buffer for each partition.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2.	Partition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</a:rPr>
              <a:t> similarly.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3.	For each </a:t>
            </a:r>
            <a:r>
              <a:rPr lang="en-US" altLang="en-US" sz="2000" i="1" dirty="0">
                <a:ea typeface="MS PGothic" panose="020B0600070205080204" pitchFamily="34" charset="-128"/>
              </a:rPr>
              <a:t>i: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736600" lvl="1" indent="-279400">
              <a:buFont typeface="Monotype Sorts" pitchFamily="-65" charset="2"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(a)	Load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into memory and build an in-memory hash index on it using the join attribute.  This hash index uses a different hash function than the earlier one </a:t>
            </a:r>
            <a:r>
              <a:rPr lang="en-US" altLang="en-US" sz="2000" i="1" dirty="0">
                <a:ea typeface="MS PGothic" panose="020B0600070205080204" pitchFamily="34" charset="-128"/>
              </a:rPr>
              <a:t>h.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736600" lvl="1" indent="-279400">
              <a:buFont typeface="Monotype Sorts" pitchFamily="-65" charset="2"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(b)	Read the tuples in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from the disk one by one.  For each tuple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</a:rPr>
              <a:t> locate each matching tuple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in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using the in-memory hash index.  Output the concatenation of their attributes.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852256" y="1149321"/>
            <a:ext cx="5859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The hash-join of </a:t>
            </a:r>
            <a:r>
              <a:rPr kumimoji="0" lang="en-US" altLang="en-US" sz="2000" i="1" dirty="0"/>
              <a:t>r</a:t>
            </a:r>
            <a:r>
              <a:rPr kumimoji="0" lang="en-US" altLang="en-US" sz="2000" dirty="0"/>
              <a:t> and </a:t>
            </a:r>
            <a:r>
              <a:rPr kumimoji="0" lang="en-US" altLang="en-US" sz="2000" i="1" dirty="0"/>
              <a:t>s </a:t>
            </a:r>
            <a:r>
              <a:rPr kumimoji="0" lang="en-US" altLang="en-US" sz="2000" dirty="0"/>
              <a:t>is computed as follows.</a:t>
            </a:r>
            <a:endParaRPr kumimoji="0" lang="en-US" altLang="en-US" sz="2000" dirty="0"/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013265" y="5761668"/>
            <a:ext cx="75873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Relation </a:t>
            </a:r>
            <a:r>
              <a:rPr kumimoji="0" lang="en-US" altLang="en-US" sz="2000" i="1" dirty="0"/>
              <a:t>s</a:t>
            </a:r>
            <a:r>
              <a:rPr kumimoji="0" lang="en-US" altLang="en-US" sz="2000" dirty="0"/>
              <a:t> is called the </a:t>
            </a:r>
            <a:r>
              <a:rPr kumimoji="0" lang="en-US" altLang="en-US" sz="2000" b="1" dirty="0">
                <a:solidFill>
                  <a:srgbClr val="002060"/>
                </a:solidFill>
              </a:rPr>
              <a:t>build input</a:t>
            </a:r>
            <a:r>
              <a:rPr kumimoji="0" lang="en-US" altLang="en-US" sz="2000" dirty="0">
                <a:solidFill>
                  <a:srgbClr val="002060"/>
                </a:solidFill>
              </a:rPr>
              <a:t> </a:t>
            </a:r>
            <a:r>
              <a:rPr kumimoji="0" lang="en-US" altLang="en-US" sz="2000" dirty="0"/>
              <a:t>and  </a:t>
            </a:r>
            <a:r>
              <a:rPr kumimoji="0" lang="en-US" altLang="en-US" sz="2000" i="1" dirty="0"/>
              <a:t>r </a:t>
            </a:r>
            <a:r>
              <a:rPr kumimoji="0" lang="en-US" altLang="en-US" sz="2000" dirty="0"/>
              <a:t> is called the </a:t>
            </a:r>
            <a:r>
              <a:rPr kumimoji="0" lang="en-US" altLang="en-US" sz="2000" b="1" dirty="0">
                <a:solidFill>
                  <a:srgbClr val="002060"/>
                </a:solidFill>
              </a:rPr>
              <a:t>probe input</a:t>
            </a:r>
            <a:r>
              <a:rPr kumimoji="0" lang="en-US" altLang="en-US" sz="2000" dirty="0">
                <a:solidFill>
                  <a:schemeClr val="accent4"/>
                </a:solidFill>
              </a:rPr>
              <a:t>.</a:t>
            </a:r>
            <a:endParaRPr kumimoji="0" lang="en-US" altLang="en-US" sz="2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algorithm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834500" y="1102497"/>
            <a:ext cx="7519387" cy="4143271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The value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 and the hash function 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dirty="0">
                <a:ea typeface="MS PGothic" panose="020B0600070205080204" pitchFamily="34" charset="-128"/>
              </a:rPr>
              <a:t> is chosen such that each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should fit in memory.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Typically n is chosen as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2000" dirty="0" err="1">
                <a:ea typeface="MS PGothic" panose="020B0600070205080204" pitchFamily="34" charset="-128"/>
              </a:rPr>
              <a:t>b</a:t>
            </a:r>
            <a:r>
              <a:rPr lang="en-US" altLang="en-US" sz="2000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/M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  <a:r>
              <a:rPr lang="en-US" altLang="en-US" sz="2000" dirty="0">
                <a:ea typeface="MS PGothic" panose="020B0600070205080204" pitchFamily="34" charset="-128"/>
              </a:rPr>
              <a:t> * f  where f is a </a:t>
            </a:r>
            <a:r>
              <a:rPr lang="ja-JP" altLang="en-US" sz="2000" dirty="0">
                <a:ea typeface="MS PGothic" panose="020B0600070205080204" pitchFamily="34" charset="-128"/>
              </a:rPr>
              <a:t>“</a:t>
            </a:r>
            <a:r>
              <a:rPr lang="en-US" altLang="ja-JP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fudge factor</a:t>
            </a:r>
            <a:r>
              <a:rPr lang="ja-JP" altLang="en-US" sz="2000" dirty="0">
                <a:ea typeface="MS PGothic" panose="020B0600070205080204" pitchFamily="34" charset="-128"/>
              </a:rPr>
              <a:t>”</a:t>
            </a:r>
            <a:r>
              <a:rPr lang="en-US" altLang="ja-JP" sz="2000" dirty="0">
                <a:ea typeface="MS PGothic" panose="020B0600070205080204" pitchFamily="34" charset="-128"/>
              </a:rPr>
              <a:t>, typically around 1.2</a:t>
            </a:r>
            <a:endParaRPr lang="en-US" altLang="ja-JP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The probe relation partitions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need not fit in memory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Recursive partitioning</a:t>
            </a:r>
            <a:r>
              <a:rPr lang="en-US" altLang="en-US" sz="2000" b="1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required if number of partitions </a:t>
            </a:r>
            <a:r>
              <a:rPr lang="en-US" altLang="en-US" sz="2000" i="1" dirty="0">
                <a:ea typeface="MS PGothic" panose="020B0600070205080204" pitchFamily="34" charset="-128"/>
              </a:rPr>
              <a:t>n </a:t>
            </a:r>
            <a:r>
              <a:rPr lang="en-US" altLang="en-US" sz="2000" dirty="0">
                <a:ea typeface="MS PGothic" panose="020B0600070205080204" pitchFamily="34" charset="-128"/>
              </a:rPr>
              <a:t>is greater than number of pages </a:t>
            </a:r>
            <a:r>
              <a:rPr lang="en-US" altLang="en-US" sz="2000" i="1" dirty="0">
                <a:ea typeface="MS PGothic" panose="020B0600070205080204" pitchFamily="34" charset="-128"/>
              </a:rPr>
              <a:t>M</a:t>
            </a:r>
            <a:r>
              <a:rPr lang="en-US" altLang="en-US" sz="2000" dirty="0">
                <a:ea typeface="MS PGothic" panose="020B0600070205080204" pitchFamily="34" charset="-128"/>
              </a:rPr>
              <a:t> of memory.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instead of partitioning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 ways, use</a:t>
            </a:r>
            <a:r>
              <a:rPr lang="en-US" altLang="en-US" sz="2000" i="1" dirty="0">
                <a:ea typeface="MS PGothic" panose="020B0600070205080204" pitchFamily="34" charset="-128"/>
              </a:rPr>
              <a:t>  M – </a:t>
            </a:r>
            <a:r>
              <a:rPr lang="en-US" altLang="en-US" sz="2000" dirty="0">
                <a:ea typeface="MS PGothic" panose="020B0600070205080204" pitchFamily="34" charset="-128"/>
              </a:rPr>
              <a:t>1 partitions for 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Further partition the </a:t>
            </a:r>
            <a:r>
              <a:rPr lang="en-US" altLang="en-US" sz="2000" i="1" dirty="0">
                <a:ea typeface="MS PGothic" panose="020B0600070205080204" pitchFamily="34" charset="-128"/>
              </a:rPr>
              <a:t>M – </a:t>
            </a:r>
            <a:r>
              <a:rPr lang="en-US" altLang="en-US" sz="2000" dirty="0">
                <a:ea typeface="MS PGothic" panose="020B0600070205080204" pitchFamily="34" charset="-128"/>
              </a:rPr>
              <a:t>1 partitions using a different hash function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Use same partitioning method on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Rarely required: e.g., with block size of 4 KB, recursive partitioning not needed for relations of &lt; 1GB with memory size of 2MB, or relations of &lt; 36 GB with memory of 12 MB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Handling of Overflows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8851" name="Rectangle 1027"/>
          <p:cNvSpPr>
            <a:spLocks noGrp="1" noChangeArrowheads="1"/>
          </p:cNvSpPr>
          <p:nvPr>
            <p:ph idx="1"/>
          </p:nvPr>
        </p:nvSpPr>
        <p:spPr>
          <a:xfrm>
            <a:off x="230819" y="1120253"/>
            <a:ext cx="8815527" cy="4889229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Partitioning is said to be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skewed</a:t>
            </a:r>
            <a:r>
              <a:rPr lang="en-US" altLang="en-US" sz="2000" dirty="0">
                <a:ea typeface="MS PGothic" panose="020B0600070205080204" pitchFamily="34" charset="-128"/>
              </a:rPr>
              <a:t> if some partitions have significantly more tuples than some others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Hash-table overflow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occurs in partition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if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does not fit in memory.  Reasons could be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Many tuples in s with same value for join attributes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Bad hash function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Overflow resolution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can be done in build phase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Partition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is further partitioned using different hash function.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Partition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must be similarly partitioned.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Overflow avoidance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performs partitioning carefully to avoid overflows during build phase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E.g., partition build relation into many partitions, then combine them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Both approaches fail with large numbers of duplicates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Fallback option: use block nested loops join on overflowed  partitions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34501" y="1093788"/>
            <a:ext cx="6925870" cy="1228307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1.	Parsing and translation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2.	Optimization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3.	Evaluation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  <p:pic>
        <p:nvPicPr>
          <p:cNvPr id="9220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0" y="2299271"/>
            <a:ext cx="5855786" cy="351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Cost of Hash-Join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852256" y="1234850"/>
            <a:ext cx="7821227" cy="4059050"/>
          </a:xfrm>
        </p:spPr>
        <p:txBody>
          <a:bodyPr/>
          <a:lstStyle/>
          <a:p>
            <a:pPr>
              <a:tabLst>
                <a:tab pos="3146425" algn="ctr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If recursive partitioning is not required: cost of hash join is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          3(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</a:rPr>
              <a:t>)</a:t>
            </a:r>
            <a:r>
              <a:rPr lang="en-US" altLang="en-US" sz="2000" dirty="0">
                <a:ea typeface="MS PGothic" panose="020B0600070205080204" pitchFamily="34" charset="-128"/>
              </a:rPr>
              <a:t> +4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</a:t>
            </a:r>
            <a:b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       2( 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)  seeks</a:t>
            </a:r>
            <a:endParaRPr lang="en-US" altLang="en-US" sz="2000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If recursive partitioning required: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tabLst>
                <a:tab pos="3146425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number of passes required for partitioning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build relation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to less than M blocks per partition is 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sz="200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)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tabLst>
                <a:tab pos="3146425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best to choose the smaller relation as the build relation.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tabLst>
                <a:tab pos="3146425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Total cost estimate is: </a:t>
            </a:r>
            <a:b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    </a:t>
            </a:r>
            <a:r>
              <a:rPr lang="en-US" altLang="en-US" sz="2000" dirty="0">
                <a:ea typeface="MS PGothic" panose="020B0600070205080204" pitchFamily="34" charset="-128"/>
              </a:rPr>
              <a:t>2</a:t>
            </a:r>
            <a:r>
              <a:rPr lang="en-US" altLang="en-US" sz="2000" i="1" dirty="0">
                <a:ea typeface="MS PGothic" panose="020B0600070205080204" pitchFamily="34" charset="-128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)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sz="200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)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 </a:t>
            </a:r>
            <a:b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    2(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) 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sz="200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  seeks</a:t>
            </a:r>
            <a:endParaRPr lang="en-US" altLang="en-US" sz="2000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If the entire build input can be kept in main memory no partitioning is required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tabLst>
                <a:tab pos="3146425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Cost estimate goes down to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Cost of Hash-Join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1136342" y="1654607"/>
            <a:ext cx="7057167" cy="3037709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Assume that memory size is 20 blocks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instructor</a:t>
            </a:r>
            <a:r>
              <a:rPr lang="en-US" altLang="en-US" sz="2000" dirty="0">
                <a:ea typeface="MS PGothic" panose="020B0600070205080204" pitchFamily="34" charset="-128"/>
              </a:rPr>
              <a:t>= 100 and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teaches</a:t>
            </a:r>
            <a:r>
              <a:rPr lang="en-US" altLang="en-US" sz="2000" dirty="0">
                <a:ea typeface="MS PGothic" panose="020B0600070205080204" pitchFamily="34" charset="-128"/>
              </a:rPr>
              <a:t> = 400.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i="1" dirty="0">
                <a:ea typeface="MS PGothic" panose="020B0600070205080204" pitchFamily="34" charset="-128"/>
              </a:rPr>
              <a:t>instructor </a:t>
            </a:r>
            <a:r>
              <a:rPr lang="en-US" altLang="en-US" sz="2000" dirty="0">
                <a:ea typeface="MS PGothic" panose="020B0600070205080204" pitchFamily="34" charset="-128"/>
              </a:rPr>
              <a:t>is to be used as build input.  Partition it into five partitions, each of size 20 blocks.  This partitioning can be done in one pass.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Similarly, partition </a:t>
            </a:r>
            <a:r>
              <a:rPr lang="en-US" altLang="en-US" sz="2000" i="1" dirty="0">
                <a:ea typeface="MS PGothic" panose="020B0600070205080204" pitchFamily="34" charset="-128"/>
              </a:rPr>
              <a:t>teaches</a:t>
            </a:r>
            <a:r>
              <a:rPr lang="en-US" altLang="en-US" sz="2000" dirty="0">
                <a:ea typeface="MS PGothic" panose="020B0600070205080204" pitchFamily="34" charset="-128"/>
              </a:rPr>
              <a:t> into five </a:t>
            </a:r>
            <a:r>
              <a:rPr lang="en-US" altLang="en-US" sz="2000" dirty="0" err="1">
                <a:ea typeface="MS PGothic" panose="020B0600070205080204" pitchFamily="34" charset="-128"/>
              </a:rPr>
              <a:t>partitions,each</a:t>
            </a:r>
            <a:r>
              <a:rPr lang="en-US" altLang="en-US" sz="2000" dirty="0">
                <a:ea typeface="MS PGothic" panose="020B0600070205080204" pitchFamily="34" charset="-128"/>
              </a:rPr>
              <a:t> of size 80.  This is also done in one pass.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Therefore total cost, ignoring cost of writing partially filled blocks: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3(100 + 400) = 1500 block transfers  +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2(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100/3 + 400/3) = 336 seeks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870012" y="1152417"/>
            <a:ext cx="277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i="1" dirty="0"/>
              <a:t>instructor</a:t>
            </a:r>
            <a:r>
              <a:rPr kumimoji="0" lang="en-IN" altLang="en-US" sz="2000" dirty="0"/>
              <a:t> ⨝</a:t>
            </a:r>
            <a:r>
              <a:rPr kumimoji="0" lang="en-US" altLang="en-US" sz="2000" i="1" dirty="0"/>
              <a:t> teaches</a:t>
            </a:r>
            <a:endParaRPr kumimoji="0" lang="en-US" altLang="en-US" sz="2000" i="1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Hybrid Hash–Join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893694" y="1280053"/>
            <a:ext cx="756672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Useful when memory sized are relatively large, and the build input is bigger than memory.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Main feature of hybrid hash join: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>
                <a:ea typeface="MS PGothic" panose="020B0600070205080204" pitchFamily="34" charset="-128"/>
              </a:rPr>
              <a:t>      Keep the first partition of the build relation in memory.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 With memory size of 25 blocks, </a:t>
            </a:r>
            <a:r>
              <a:rPr lang="en-US" altLang="en-US" i="1" dirty="0">
                <a:ea typeface="MS PGothic" panose="020B0600070205080204" pitchFamily="34" charset="-128"/>
              </a:rPr>
              <a:t>instructor </a:t>
            </a:r>
            <a:r>
              <a:rPr lang="en-US" altLang="en-US" dirty="0">
                <a:ea typeface="MS PGothic" panose="020B0600070205080204" pitchFamily="34" charset="-128"/>
              </a:rPr>
              <a:t>can be partitioned into five partitions, each of size 20 blocks.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Division of memory: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The first partition occupies 20 blocks of memory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1 block is used for input, and 1 block each for buffering the other 4 partitions.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i="1" dirty="0">
                <a:ea typeface="MS PGothic" panose="020B0600070205080204" pitchFamily="34" charset="-128"/>
              </a:rPr>
              <a:t>teaches </a:t>
            </a:r>
            <a:r>
              <a:rPr lang="en-US" altLang="en-US" dirty="0">
                <a:ea typeface="MS PGothic" panose="020B0600070205080204" pitchFamily="34" charset="-128"/>
              </a:rPr>
              <a:t>is similarly partitioned into five partitions each of size 80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the first is used right away for probing, instead of being written out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of 3(80 + 320) + 20 +80 = 1300 block transfers for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hybrid hash join, instead of 1500 with plain hash-join.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Hybrid hash-join most useful if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&gt;&gt;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graphicFrame>
        <p:nvGraphicFramePr>
          <p:cNvPr id="84996" name="Object 2"/>
          <p:cNvGraphicFramePr>
            <a:graphicFrameLocks noChangeAspect="1"/>
          </p:cNvGraphicFramePr>
          <p:nvPr/>
        </p:nvGraphicFramePr>
        <p:xfrm>
          <a:off x="3739510" y="5683580"/>
          <a:ext cx="5064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3" name="Equation" r:id="rId1" imgW="10363200" imgH="8229600" progId="Equation.3">
                  <p:embed/>
                </p:oleObj>
              </mc:Choice>
              <mc:Fallback>
                <p:oleObj name="Equation" r:id="rId1" imgW="10363200" imgH="82296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9510" y="5683580"/>
                        <a:ext cx="506412" cy="401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Complex Joins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43378" y="1189875"/>
            <a:ext cx="8002172" cy="4335777"/>
          </a:xfrm>
        </p:spPr>
        <p:txBody>
          <a:bodyPr/>
          <a:lstStyle/>
          <a:p>
            <a:pPr>
              <a:tabLst>
                <a:tab pos="3030220" algn="ctr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Join with a conjunctive condition: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  <a:tabLst>
                <a:tab pos="3030220" algn="ctr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		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⨝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 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 2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...  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 s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3030220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Either use nested loops/block nested loops, or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tabLst>
                <a:tab pos="3030220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Compute the result of one of the simpler joins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⨝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 s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2">
              <a:tabLst>
                <a:tab pos="3030220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final result comprises those tuples in the intermediate result that satisfy the remaining conditions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buFont typeface="Monotype Sorts" pitchFamily="-65" charset="2"/>
              <a:buNone/>
              <a:tabLst>
                <a:tab pos="3030220" algn="ctr"/>
              </a:tabLst>
            </a:pP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		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 . . .  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–1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 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+1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 . . .  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3030220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Join with a disjunctive condition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endParaRPr lang="en-US" altLang="en-US" sz="2000" i="1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buFont typeface="Monotype Sorts" pitchFamily="-65" charset="2"/>
              <a:buNone/>
              <a:tabLst>
                <a:tab pos="3030220" algn="ctr"/>
              </a:tabLst>
            </a:pPr>
            <a:r>
              <a:rPr lang="en-US" altLang="en-US" sz="2000" i="1" baseline="-25000" dirty="0">
                <a:ea typeface="MS PGothic" panose="020B0600070205080204" pitchFamily="34" charset="-128"/>
                <a:sym typeface="Greek Symbols" pitchFamily="18" charset="2"/>
              </a:rPr>
              <a:t>		 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⨝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baseline="-46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 </a:t>
            </a:r>
            <a:r>
              <a:rPr lang="en-US" altLang="en-US" sz="2000" baseline="-46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...  </a:t>
            </a:r>
            <a:r>
              <a:rPr lang="en-US" altLang="en-US" sz="2000" i="1" baseline="-46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s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3030220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Either use nested loops/block nested loops, or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3030220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	Compute as the union of the records in individual joins 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⨝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i="1" baseline="-46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 s:</a:t>
            </a:r>
            <a:endParaRPr lang="en-US" altLang="en-US" sz="2000" i="1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buFont typeface="Monotype Sorts" pitchFamily="-65" charset="2"/>
              <a:buNone/>
              <a:tabLst>
                <a:tab pos="3030220" algn="ctr"/>
              </a:tabLst>
            </a:pP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		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(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⨝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baseline="-46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)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 (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⨝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baseline="-46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s)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 . . .  (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⨝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i="1" baseline="-46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s)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buFont typeface="Monotype Sorts" pitchFamily="-65" charset="2"/>
              <a:buNone/>
              <a:tabLst>
                <a:tab pos="3030220" algn="ctr"/>
              </a:tabLst>
            </a:pPr>
            <a:endParaRPr lang="en-US" altLang="en-US" sz="2000" i="1" baseline="-25000" dirty="0">
              <a:ea typeface="MS PGothic" panose="020B0600070205080204" pitchFamily="34" charset="-128"/>
              <a:sym typeface="Greek Symbols" pitchFamily="18" charset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 over Spatial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54" y="1150625"/>
            <a:ext cx="7035321" cy="1748987"/>
          </a:xfrm>
        </p:spPr>
        <p:txBody>
          <a:bodyPr/>
          <a:lstStyle/>
          <a:p>
            <a:r>
              <a:rPr lang="en-IN" sz="2000" dirty="0"/>
              <a:t>No simple sort order for spatial joins</a:t>
            </a:r>
            <a:endParaRPr lang="en-IN" sz="2000" dirty="0"/>
          </a:p>
          <a:p>
            <a:r>
              <a:rPr lang="en-IN" sz="2000" dirty="0"/>
              <a:t>Indexed nested loops join with spatial indices</a:t>
            </a:r>
            <a:endParaRPr lang="en-IN" sz="2000" dirty="0"/>
          </a:p>
          <a:p>
            <a:pPr lvl="1"/>
            <a:r>
              <a:rPr lang="en-IN" sz="2000" dirty="0"/>
              <a:t>R-trees, quad-trees, k-d-B-trees</a:t>
            </a:r>
            <a:endParaRPr lang="en-IN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852256" y="1162656"/>
            <a:ext cx="7269060" cy="3180743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Duplicate elimination </a:t>
            </a:r>
            <a:r>
              <a:rPr lang="en-US" altLang="en-US" sz="2000" dirty="0">
                <a:ea typeface="MS PGothic" panose="020B0600070205080204" pitchFamily="34" charset="-128"/>
              </a:rPr>
              <a:t>can be implemented via hashing or sorting.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On sorting duplicates will come adjacent to each other, and all but one set of duplicates can be deleted. 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i="1" dirty="0">
                <a:ea typeface="MS PGothic" panose="020B0600070205080204" pitchFamily="34" charset="-128"/>
              </a:rPr>
              <a:t>Optimization: </a:t>
            </a:r>
            <a:r>
              <a:rPr lang="en-US" altLang="en-US" sz="2000" dirty="0">
                <a:ea typeface="MS PGothic" panose="020B0600070205080204" pitchFamily="34" charset="-128"/>
              </a:rPr>
              <a:t>duplicates can be deleted during run generation as well as at intermediate merge steps in external sort-merge.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Hashing is similar – duplicates will come into the same bucket.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Projection</a:t>
            </a:r>
            <a:r>
              <a:rPr lang="en-US" altLang="en-US" sz="2000" dirty="0">
                <a:ea typeface="MS PGothic" panose="020B0600070205080204" pitchFamily="34" charset="-128"/>
              </a:rPr>
              <a:t>: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perform projection on each tuple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followed by duplicate elimination. </a:t>
            </a:r>
            <a:endParaRPr lang="en-US" altLang="en-US" sz="2000" b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Aggregation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>
          <a:xfrm>
            <a:off x="870012" y="1234849"/>
            <a:ext cx="7254458" cy="440796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Aggregation</a:t>
            </a:r>
            <a:r>
              <a:rPr lang="en-US" altLang="en-US" sz="2000" dirty="0">
                <a:ea typeface="MS PGothic" panose="020B0600070205080204" pitchFamily="34" charset="-128"/>
              </a:rPr>
              <a:t> can be implemented in a manner similar to duplicate elimination.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b="1" dirty="0">
                <a:ea typeface="MS PGothic" panose="020B0600070205080204" pitchFamily="34" charset="-128"/>
              </a:rPr>
              <a:t>Sorting</a:t>
            </a:r>
            <a:r>
              <a:rPr lang="en-US" altLang="en-US" sz="2000" dirty="0">
                <a:ea typeface="MS PGothic" panose="020B0600070205080204" pitchFamily="34" charset="-128"/>
              </a:rPr>
              <a:t> or </a:t>
            </a:r>
            <a:r>
              <a:rPr lang="en-US" altLang="en-US" sz="2000" b="1" dirty="0">
                <a:ea typeface="MS PGothic" panose="020B0600070205080204" pitchFamily="34" charset="-128"/>
              </a:rPr>
              <a:t>hashing</a:t>
            </a:r>
            <a:r>
              <a:rPr lang="en-US" altLang="en-US" sz="2000" dirty="0">
                <a:ea typeface="MS PGothic" panose="020B0600070205080204" pitchFamily="34" charset="-128"/>
              </a:rPr>
              <a:t> can be used to bring tuples in the same group together, and then the aggregate functions can be applied on each group.</a:t>
            </a:r>
            <a:r>
              <a:rPr lang="en-US" altLang="en-US" sz="2000" b="1" dirty="0">
                <a:ea typeface="MS PGothic" panose="020B0600070205080204" pitchFamily="34" charset="-128"/>
              </a:rPr>
              <a:t> </a:t>
            </a:r>
            <a:endParaRPr lang="en-US" altLang="en-US" sz="2000" b="1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Optimization</a:t>
            </a:r>
            <a:r>
              <a:rPr lang="en-US" altLang="en-US" sz="2000" i="1" dirty="0">
                <a:ea typeface="MS PGothic" panose="020B0600070205080204" pitchFamily="34" charset="-128"/>
              </a:rPr>
              <a:t>: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partial aggregation</a:t>
            </a:r>
            <a:endParaRPr lang="en-US" altLang="en-US" sz="2000" b="1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combine tuples in the same group during run generation and intermediate merges, by computing partial aggregate values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For count, min, max, sum: keep aggregate values on tuples found so far in the group. 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3"/>
            <a:r>
              <a:rPr lang="en-US" altLang="en-US" sz="2000" dirty="0">
                <a:ea typeface="MS PGothic" panose="020B0600070205080204" pitchFamily="34" charset="-128"/>
              </a:rPr>
              <a:t>When combining partial aggregate for count, add up the partial aggregates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For </a:t>
            </a:r>
            <a:r>
              <a:rPr lang="en-US" altLang="en-US" sz="2000" dirty="0" err="1">
                <a:ea typeface="MS PGothic" panose="020B0600070205080204" pitchFamily="34" charset="-128"/>
              </a:rPr>
              <a:t>avg</a:t>
            </a:r>
            <a:r>
              <a:rPr lang="en-US" altLang="en-US" sz="2000" dirty="0">
                <a:ea typeface="MS PGothic" panose="020B0600070205080204" pitchFamily="34" charset="-128"/>
              </a:rPr>
              <a:t>, keep sum and count, and divide sum by count at the end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Set Operations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861134" y="1282973"/>
            <a:ext cx="7483875" cy="37582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ea typeface="MS PGothic" panose="020B0600070205080204" pitchFamily="34" charset="-128"/>
              </a:rPr>
              <a:t>Set operations </a:t>
            </a:r>
            <a:r>
              <a:rPr lang="en-US" altLang="en-US" sz="2000" dirty="0">
                <a:ea typeface="MS PGothic" panose="020B0600070205080204" pitchFamily="34" charset="-128"/>
              </a:rPr>
              <a:t>(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,  and ):  can either use variant of merge-join after sorting, or variant of hash-join.</a:t>
            </a:r>
            <a:endParaRPr lang="en-US" altLang="en-US" sz="2000" b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E.g., Set operations using hashing: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990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sz="2000" dirty="0">
                <a:ea typeface="MS PGothic" panose="020B0600070205080204" pitchFamily="34" charset="-128"/>
              </a:rPr>
              <a:t>Partition both relations using the same hash function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990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sz="2000" dirty="0">
                <a:ea typeface="MS PGothic" panose="020B0600070205080204" pitchFamily="34" charset="-128"/>
              </a:rPr>
              <a:t>Process each partition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as follows. 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1200150" lvl="2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</a:rPr>
              <a:t>Using a different hashing function, build an in-memory hash index on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1200150" lvl="2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</a:rPr>
              <a:t>Process </a:t>
            </a:r>
            <a:r>
              <a:rPr lang="en-US" altLang="en-US" sz="2000" dirty="0" err="1">
                <a:ea typeface="MS PGothic" panose="020B0600070205080204" pitchFamily="34" charset="-128"/>
              </a:rPr>
              <a:t>s</a:t>
            </a:r>
            <a:r>
              <a:rPr lang="en-US" altLang="en-US" sz="2000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as follows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</a:pP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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: 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1885950" lvl="4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Add tuples in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to the hash index if they are not already in it. 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1885950" lvl="4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At end of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add the tuples in the hash index to the result.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Set Operations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852257" y="1207363"/>
            <a:ext cx="7518568" cy="4204861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E.g., Set operations using hashing: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FF990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sz="2000" dirty="0">
                <a:ea typeface="MS PGothic" panose="020B0600070205080204" pitchFamily="34" charset="-128"/>
              </a:rPr>
              <a:t>as before partition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</a:rPr>
              <a:t> and </a:t>
            </a:r>
            <a:r>
              <a:rPr lang="en-US" altLang="en-US" sz="2000" i="1" dirty="0">
                <a:ea typeface="MS PGothic" panose="020B0600070205080204" pitchFamily="34" charset="-128"/>
              </a:rPr>
              <a:t>s, 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FF9900"/>
                </a:solidFill>
                <a:ea typeface="MS PGothic" panose="020B0600070205080204" pitchFamily="34" charset="-128"/>
              </a:rPr>
              <a:t>2.</a:t>
            </a:r>
            <a:r>
              <a:rPr lang="en-US" altLang="en-US" sz="2000" dirty="0">
                <a:ea typeface="MS PGothic" panose="020B0600070205080204" pitchFamily="34" charset="-128"/>
              </a:rPr>
              <a:t>   as before, process each partition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as follows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</a:rPr>
              <a:t>build a hash index on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</a:rPr>
              <a:t>Process </a:t>
            </a:r>
            <a:r>
              <a:rPr lang="en-US" altLang="en-US" sz="2000" dirty="0" err="1">
                <a:ea typeface="MS PGothic" panose="020B0600070205080204" pitchFamily="34" charset="-128"/>
              </a:rPr>
              <a:t>s</a:t>
            </a:r>
            <a:r>
              <a:rPr lang="en-US" altLang="en-US" sz="2000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as follows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3"/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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: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output tuples in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to the result if they are already there in the hash index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3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–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s: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for each tuple in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,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if it is there in the hash index, delete it from the index.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At end of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add remaining tuples in the hash index to the result.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Answering Keyword 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379" y="1171852"/>
            <a:ext cx="7359588" cy="4013760"/>
          </a:xfrm>
        </p:spPr>
        <p:txBody>
          <a:bodyPr/>
          <a:lstStyle/>
          <a:p>
            <a:r>
              <a:rPr lang="en-IN" sz="2000" dirty="0"/>
              <a:t>Indices mapping keywords to documents</a:t>
            </a:r>
            <a:endParaRPr lang="en-IN" sz="2000" dirty="0"/>
          </a:p>
          <a:p>
            <a:pPr lvl="1"/>
            <a:r>
              <a:rPr lang="en-IN" sz="2000" dirty="0"/>
              <a:t>For each keyword, store sorted list of document IDs that contain the keyword</a:t>
            </a:r>
            <a:endParaRPr lang="en-IN" sz="2000" dirty="0"/>
          </a:p>
          <a:p>
            <a:pPr lvl="2"/>
            <a:r>
              <a:rPr lang="en-IN" sz="2000" dirty="0"/>
              <a:t>Commonly referred to as a </a:t>
            </a:r>
            <a:r>
              <a:rPr lang="en-IN" sz="2000" b="1" dirty="0">
                <a:solidFill>
                  <a:srgbClr val="002060"/>
                </a:solidFill>
              </a:rPr>
              <a:t>inverted index</a:t>
            </a:r>
            <a:endParaRPr lang="en-IN" sz="2000" b="1" dirty="0">
              <a:solidFill>
                <a:srgbClr val="002060"/>
              </a:solidFill>
            </a:endParaRPr>
          </a:p>
          <a:p>
            <a:pPr lvl="2"/>
            <a:r>
              <a:rPr lang="en-IN" sz="2000" dirty="0"/>
              <a:t>E.g.,: database:  d1, d4, d11, d45, d77, d123</a:t>
            </a:r>
            <a:br>
              <a:rPr lang="en-IN" sz="2000" dirty="0"/>
            </a:br>
            <a:r>
              <a:rPr lang="en-IN" sz="2000" dirty="0"/>
              <a:t>         distributed:  d4, d8, d11, d56, d77, d121, d333</a:t>
            </a:r>
            <a:endParaRPr lang="en-IN" sz="2000" dirty="0"/>
          </a:p>
          <a:p>
            <a:pPr lvl="1"/>
            <a:r>
              <a:rPr lang="en-IN" sz="2000" dirty="0"/>
              <a:t>To answer a query with several keywords, compute intersection of lists corresponding to those keywords</a:t>
            </a:r>
            <a:endParaRPr lang="en-IN" sz="2000" dirty="0"/>
          </a:p>
          <a:p>
            <a:r>
              <a:rPr lang="en-IN" sz="2000" dirty="0"/>
              <a:t>To support ranking, inverted lists store extra information</a:t>
            </a:r>
            <a:endParaRPr lang="en-IN" sz="2000" dirty="0"/>
          </a:p>
          <a:p>
            <a:pPr lvl="1"/>
            <a:r>
              <a:rPr lang="en-IN" sz="2000" dirty="0"/>
              <a:t>“</a:t>
            </a:r>
            <a:r>
              <a:rPr lang="en-IN" sz="2000" b="1" dirty="0">
                <a:solidFill>
                  <a:srgbClr val="002060"/>
                </a:solidFill>
              </a:rPr>
              <a:t>Term frequency</a:t>
            </a:r>
            <a:r>
              <a:rPr lang="en-IN" sz="2000" dirty="0"/>
              <a:t>” of the keyword in the document</a:t>
            </a:r>
            <a:endParaRPr lang="en-IN" sz="2000" dirty="0"/>
          </a:p>
          <a:p>
            <a:pPr lvl="1"/>
            <a:r>
              <a:rPr lang="en-IN" sz="2000" dirty="0"/>
              <a:t>“</a:t>
            </a:r>
            <a:r>
              <a:rPr lang="en-IN" sz="2000" b="1" dirty="0">
                <a:solidFill>
                  <a:srgbClr val="002060"/>
                </a:solidFill>
              </a:rPr>
              <a:t>Inverse document frequency</a:t>
            </a:r>
            <a:r>
              <a:rPr lang="en-IN" sz="2000" dirty="0"/>
              <a:t>” of the keyword</a:t>
            </a:r>
            <a:endParaRPr lang="en-IN" sz="2000" dirty="0"/>
          </a:p>
          <a:p>
            <a:pPr lvl="1"/>
            <a:r>
              <a:rPr lang="en-IN" sz="2000" b="1" dirty="0">
                <a:solidFill>
                  <a:srgbClr val="002060"/>
                </a:solidFill>
              </a:rPr>
              <a:t>Page rank </a:t>
            </a:r>
            <a:r>
              <a:rPr lang="en-IN" sz="2000" dirty="0"/>
              <a:t>of the document/web page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 (Cont.)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43379" y="1150626"/>
            <a:ext cx="7470445" cy="3433408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Parsing and translation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translate the query into its internal form.  This is then translated into relational algebra.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Parser checks syntax, verifies relations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Evaluation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The query-execution engine takes a query-evaluation plan, executes that plan, and returns the answers to the query.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992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Outer Join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852255" y="1198753"/>
            <a:ext cx="7244997" cy="3264963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Outer join </a:t>
            </a:r>
            <a:r>
              <a:rPr lang="en-US" altLang="en-US" sz="2000" dirty="0">
                <a:ea typeface="MS PGothic" panose="020B0600070205080204" pitchFamily="34" charset="-128"/>
              </a:rPr>
              <a:t>can be computed either as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A join followed by addition of null-padded non-participating tuples.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by modifying the join algorithms.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Modifying merge join to compute 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⟕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In 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⟕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, non participating tuples are those in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– 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(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⨝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)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Modify merge-join to compute 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⟕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s:  </a:t>
            </a:r>
            <a:endParaRPr lang="en-US" altLang="en-US" sz="2000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During merging, for every tuple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from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that do not match any tuple in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s,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output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padded with nulls.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Right outer-join and full outer-join can be computed similarly.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4479925" y="3235325"/>
          <a:ext cx="1508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20" name="Equation" r:id="rId1" imgW="3657600" imgH="7010400" progId="">
                  <p:embed/>
                </p:oleObj>
              </mc:Choice>
              <mc:Fallback>
                <p:oleObj name="Equation" r:id="rId1" imgW="3657600" imgH="7010400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3235325"/>
                        <a:ext cx="150813" cy="290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Outer Join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843378" y="1174689"/>
            <a:ext cx="7483875" cy="1989616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Modifying hash join to compute 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⟕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If 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is probe relation, output non-matching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tuples padded with nulls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If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is build relation, when probing keep track of which </a:t>
            </a:r>
            <a:b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tuples matched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tuples.  At end of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output </a:t>
            </a:r>
            <a:b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non-matched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tuples padded with nulls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endParaRPr lang="en-US" altLang="en-US" i="1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4495800" y="3282950"/>
          <a:ext cx="1508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44" name="Equation" r:id="rId1" imgW="3657600" imgH="7010400" progId="">
                  <p:embed/>
                </p:oleObj>
              </mc:Choice>
              <mc:Fallback>
                <p:oleObj name="Equation" r:id="rId1" imgW="3657600" imgH="7010400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82950"/>
                        <a:ext cx="150813" cy="290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Evaluation of Expressions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843378" y="1170717"/>
            <a:ext cx="7272213" cy="2627286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So far: we have seen algorithms for individual operations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Alternatives for evaluating an entire expression tree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Materialization</a:t>
            </a:r>
            <a:r>
              <a:rPr lang="en-US" altLang="en-US" sz="2000" dirty="0">
                <a:ea typeface="MS PGothic" panose="020B0600070205080204" pitchFamily="34" charset="-128"/>
              </a:rPr>
              <a:t>:  generate results of an expression whose inputs are relations or are already computed,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materialize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(store) it on disk.  Repeat.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Pipelining</a:t>
            </a:r>
            <a:r>
              <a:rPr lang="en-US" altLang="en-US" sz="2000" dirty="0">
                <a:ea typeface="MS PGothic" panose="020B0600070205080204" pitchFamily="34" charset="-128"/>
              </a:rPr>
              <a:t>:  pass on tuples to parent operations even as an operation is being executed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We study above alternatives in more detail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843378" y="1155766"/>
            <a:ext cx="7288581" cy="2097901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Materialized evaluation</a:t>
            </a:r>
            <a:r>
              <a:rPr lang="en-US" altLang="en-US" sz="2000" dirty="0">
                <a:ea typeface="MS PGothic" panose="020B0600070205080204" pitchFamily="34" charset="-128"/>
              </a:rPr>
              <a:t>:</a:t>
            </a:r>
            <a:r>
              <a:rPr lang="en-US" altLang="en-US" sz="2000" b="1" dirty="0">
                <a:ea typeface="MS PGothic" panose="020B0600070205080204" pitchFamily="34" charset="-128"/>
              </a:rPr>
              <a:t>  </a:t>
            </a:r>
            <a:r>
              <a:rPr lang="en-US" altLang="en-US" sz="2000" dirty="0">
                <a:ea typeface="MS PGothic" panose="020B0600070205080204" pitchFamily="34" charset="-128"/>
              </a:rPr>
              <a:t>evaluate one operation at a time, starting at the lowest-level.  Use intermediate results materialized into temporary relations to evaluate next-level operations.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E.g., in figure below, compute and store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br>
              <a:rPr lang="en-US" altLang="en-US" sz="2000" dirty="0">
                <a:ea typeface="MS PGothic" panose="020B0600070205080204" pitchFamily="34" charset="-128"/>
              </a:rPr>
            </a:b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then compute the store its join with </a:t>
            </a:r>
            <a:r>
              <a:rPr lang="en-US" altLang="en-US" sz="2000" i="1" dirty="0">
                <a:ea typeface="MS PGothic" panose="020B0600070205080204" pitchFamily="34" charset="-128"/>
              </a:rPr>
              <a:t>instructor, </a:t>
            </a:r>
            <a:r>
              <a:rPr lang="en-US" altLang="en-US" sz="2000" dirty="0">
                <a:ea typeface="MS PGothic" panose="020B0600070205080204" pitchFamily="34" charset="-128"/>
              </a:rPr>
              <a:t>and finally compute the projection on </a:t>
            </a:r>
            <a:r>
              <a:rPr lang="en-US" altLang="en-US" sz="2000" i="1" dirty="0">
                <a:ea typeface="MS PGothic" panose="020B0600070205080204" pitchFamily="34" charset="-128"/>
              </a:rPr>
              <a:t>name. </a:t>
            </a:r>
            <a:endParaRPr lang="en-US" altLang="en-US" sz="2000" b="1" i="1" dirty="0">
              <a:ea typeface="MS PGothic" panose="020B0600070205080204" pitchFamily="34" charset="-128"/>
            </a:endParaRPr>
          </a:p>
        </p:txBody>
      </p:sp>
      <p:graphicFrame>
        <p:nvGraphicFramePr>
          <p:cNvPr id="102404" name="Object 2"/>
          <p:cNvGraphicFramePr>
            <a:graphicFrameLocks noChangeAspect="1"/>
          </p:cNvGraphicFramePr>
          <p:nvPr/>
        </p:nvGraphicFramePr>
        <p:xfrm>
          <a:off x="2393242" y="2897759"/>
          <a:ext cx="3386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1" name="Equation" r:id="rId1" imgW="1676400" imgH="241300" progId="">
                  <p:embed/>
                </p:oleObj>
              </mc:Choice>
              <mc:Fallback>
                <p:oleObj name="Equation" r:id="rId1" imgW="1676400" imgH="241300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242" y="2897759"/>
                        <a:ext cx="3386138" cy="484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0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86" y="4383100"/>
            <a:ext cx="2840163" cy="21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843378" y="1154950"/>
            <a:ext cx="7466121" cy="2976205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Materialized evaluation is always applicable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Cost of writing results to disk and reading them back can be quite high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Our cost formulas for operations ignore cost of writing results to disk, so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Overall cost  =  Sum of costs of individual operations + 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                         cost of writing intermediate results to disk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Double buffering</a:t>
            </a:r>
            <a:r>
              <a:rPr lang="en-US" altLang="en-US" sz="2000" dirty="0">
                <a:ea typeface="MS PGothic" panose="020B0600070205080204" pitchFamily="34" charset="-128"/>
              </a:rPr>
              <a:t>: use two output buffers for each operation, when one is full write it to disk while the other is getting filled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Allows overlap of disk writes with computation and reduces execution time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6499" name="Rectangle 2051"/>
          <p:cNvSpPr>
            <a:spLocks noGrp="1" noChangeArrowheads="1"/>
          </p:cNvSpPr>
          <p:nvPr>
            <p:ph idx="1"/>
          </p:nvPr>
        </p:nvSpPr>
        <p:spPr>
          <a:xfrm>
            <a:off x="852256" y="1185553"/>
            <a:ext cx="7600221" cy="40109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Pipelined evaluation</a:t>
            </a:r>
            <a:r>
              <a:rPr lang="en-US" altLang="en-US" sz="2000" dirty="0">
                <a:ea typeface="MS PGothic" panose="020B0600070205080204" pitchFamily="34" charset="-128"/>
              </a:rPr>
              <a:t>:  evaluate several operations simultaneously, passing the results of one operation on to the next.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E.g., in previous expression tree, don</a:t>
            </a:r>
            <a:r>
              <a:rPr lang="ja-JP" altLang="en-US" sz="2000" dirty="0">
                <a:ea typeface="MS PGothic" panose="020B0600070205080204" pitchFamily="34" charset="-128"/>
              </a:rPr>
              <a:t>’</a:t>
            </a:r>
            <a:r>
              <a:rPr lang="en-US" altLang="ja-JP" sz="2000" dirty="0">
                <a:ea typeface="MS PGothic" panose="020B0600070205080204" pitchFamily="34" charset="-128"/>
              </a:rPr>
              <a:t>t store result of</a:t>
            </a:r>
            <a:br>
              <a:rPr lang="en-US" altLang="ja-JP" sz="2000" dirty="0">
                <a:ea typeface="MS PGothic" panose="020B0600070205080204" pitchFamily="34" charset="-128"/>
              </a:rPr>
            </a:br>
            <a:br>
              <a:rPr lang="en-US" altLang="ja-JP" sz="2000" dirty="0">
                <a:ea typeface="MS PGothic" panose="020B0600070205080204" pitchFamily="34" charset="-128"/>
              </a:rPr>
            </a:br>
            <a:r>
              <a:rPr lang="en-US" altLang="ja-JP" sz="2000" dirty="0">
                <a:ea typeface="MS PGothic" panose="020B0600070205080204" pitchFamily="34" charset="-128"/>
              </a:rPr>
              <a:t> </a:t>
            </a:r>
            <a:endParaRPr lang="en-US" altLang="ja-JP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instead, pass tuples directly to the join..  Similarly, don</a:t>
            </a:r>
            <a:r>
              <a:rPr lang="ja-JP" altLang="en-US" sz="2000" dirty="0">
                <a:ea typeface="MS PGothic" panose="020B0600070205080204" pitchFamily="34" charset="-128"/>
              </a:rPr>
              <a:t>’</a:t>
            </a:r>
            <a:r>
              <a:rPr lang="en-US" altLang="ja-JP" sz="2000" dirty="0">
                <a:ea typeface="MS PGothic" panose="020B0600070205080204" pitchFamily="34" charset="-128"/>
              </a:rPr>
              <a:t>t store result of join, pass tuples directly to projection. </a:t>
            </a:r>
            <a:endParaRPr lang="en-US" altLang="ja-JP" sz="20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Much cheaper than materialization: no need to store a temporary relation to disk.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Pipelining may not always be possible – e.g., sort, hash-join.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For pipelining to be effective, use evaluation algorithms that generate output tuples even as tuples are received for inputs to the operation.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Pipelines can be executed in two ways: 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demand driven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and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producer driven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endParaRPr lang="en-US" altLang="en-US" sz="20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graphicFrame>
        <p:nvGraphicFramePr>
          <p:cNvPr id="106500" name="Object 5"/>
          <p:cNvGraphicFramePr>
            <a:graphicFrameLocks noChangeAspect="1"/>
          </p:cNvGraphicFramePr>
          <p:nvPr/>
        </p:nvGraphicFramePr>
        <p:xfrm>
          <a:off x="2471636" y="2483130"/>
          <a:ext cx="3386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5" name="Equation" r:id="rId1" imgW="1676400" imgH="241300" progId="">
                  <p:embed/>
                </p:oleObj>
              </mc:Choice>
              <mc:Fallback>
                <p:oleObj name="Equation" r:id="rId1" imgW="1676400" imgH="241300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636" y="2483130"/>
                        <a:ext cx="3386138" cy="484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59797" y="1047831"/>
            <a:ext cx="8895426" cy="4961419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In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demand driven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or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lazy</a:t>
            </a:r>
            <a:r>
              <a:rPr lang="en-US" altLang="en-US" sz="2000" b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evaluation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system repeatedly requests next tuple  from top level operation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Each operation requests  next tuple from children operations as required, in order to output its next tuple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In between calls, operation has to maintain </a:t>
            </a:r>
            <a:r>
              <a:rPr lang="ja-JP" altLang="en-US" sz="2000" dirty="0">
                <a:ea typeface="MS PGothic" panose="020B0600070205080204" pitchFamily="34" charset="-128"/>
              </a:rPr>
              <a:t>“</a:t>
            </a:r>
            <a:r>
              <a:rPr lang="en-US" altLang="ja-JP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state</a:t>
            </a:r>
            <a:r>
              <a:rPr lang="ja-JP" altLang="en-US" sz="2000" dirty="0">
                <a:ea typeface="MS PGothic" panose="020B0600070205080204" pitchFamily="34" charset="-128"/>
              </a:rPr>
              <a:t>”</a:t>
            </a:r>
            <a:r>
              <a:rPr lang="en-US" altLang="ja-JP" sz="2000" dirty="0">
                <a:ea typeface="MS PGothic" panose="020B0600070205080204" pitchFamily="34" charset="-128"/>
              </a:rPr>
              <a:t> so it knows what to return next</a:t>
            </a:r>
            <a:endParaRPr lang="en-US" altLang="ja-JP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In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producer-driven</a:t>
            </a:r>
            <a:r>
              <a:rPr lang="en-US" altLang="en-US" sz="2000" dirty="0">
                <a:ea typeface="MS PGothic" panose="020B0600070205080204" pitchFamily="34" charset="-128"/>
              </a:rPr>
              <a:t> or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eager</a:t>
            </a:r>
            <a:r>
              <a:rPr lang="en-US" altLang="en-US" sz="2000" dirty="0">
                <a:ea typeface="MS PGothic" panose="020B0600070205080204" pitchFamily="34" charset="-128"/>
              </a:rPr>
              <a:t> pipelining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Operators produce tuples eagerly and pass them up to their parents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Buffer maintained between operators, child puts tuples in buffer, parent removes tuples from buffer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if buffer is full, child waits till there is space in the buffer, and then generates more tuples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System schedules operations that have space in output buffer and can process more input tuples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Alternative name: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pull</a:t>
            </a:r>
            <a:r>
              <a:rPr lang="en-US" altLang="en-US" sz="2000" dirty="0">
                <a:ea typeface="MS PGothic" panose="020B0600070205080204" pitchFamily="34" charset="-128"/>
              </a:rPr>
              <a:t> and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push</a:t>
            </a:r>
            <a:r>
              <a:rPr lang="en-US" altLang="en-US" sz="2000" dirty="0">
                <a:ea typeface="MS PGothic" panose="020B0600070205080204" pitchFamily="34" charset="-128"/>
              </a:rPr>
              <a:t> models of pipelining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848253" y="1182398"/>
            <a:ext cx="7479002" cy="43117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Implementation of demand-driven pipelining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Each operation is implemented as an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iterator</a:t>
            </a:r>
            <a:r>
              <a:rPr lang="en-US" altLang="en-US" sz="2000" dirty="0">
                <a:ea typeface="MS PGothic" panose="020B0600070205080204" pitchFamily="34" charset="-128"/>
              </a:rPr>
              <a:t> implementing the following operations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b="1" dirty="0">
                <a:ea typeface="MS PGothic" panose="020B0600070205080204" pitchFamily="34" charset="-128"/>
              </a:rPr>
              <a:t>open()</a:t>
            </a:r>
            <a:endParaRPr lang="en-US" altLang="en-US" sz="2000" b="1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E.g., file scan: initialize file scan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4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 state: pointer to beginning of file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E.g., merge join: sort relations;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4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 state: pointers to beginning of sorted relations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ea typeface="MS PGothic" panose="020B0600070205080204" pitchFamily="34" charset="-128"/>
              </a:rPr>
              <a:t>next()</a:t>
            </a:r>
            <a:endParaRPr lang="en-US" altLang="en-US" sz="2000" b="1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E.g., for file scan: Output next tuple, and advance and store file pointer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E.g., for merge join:  continue with merge from earlier state till next output tuple is found.  Save pointers as iterator state.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b="1" dirty="0">
                <a:ea typeface="MS PGothic" panose="020B0600070205080204" pitchFamily="34" charset="-128"/>
              </a:rPr>
              <a:t>close()</a:t>
            </a:r>
            <a:endParaRPr lang="en-US" altLang="en-US" sz="2000" b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57" y="1154365"/>
            <a:ext cx="7466120" cy="2948402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Blocking operations</a:t>
            </a:r>
            <a:r>
              <a:rPr lang="en-IN" sz="2000" dirty="0"/>
              <a:t>:  cannot generate any output until all input is consumed</a:t>
            </a:r>
            <a:endParaRPr lang="en-IN" sz="2000" dirty="0"/>
          </a:p>
          <a:p>
            <a:pPr lvl="1"/>
            <a:r>
              <a:rPr lang="en-IN" sz="2000" dirty="0"/>
              <a:t>E.g., sorting, aggregation, …</a:t>
            </a:r>
            <a:endParaRPr lang="en-IN" sz="2000" dirty="0"/>
          </a:p>
          <a:p>
            <a:r>
              <a:rPr lang="en-IN" sz="2000" dirty="0"/>
              <a:t>But can often consume inputs from a pipeline, or produce outputs to a pipeline</a:t>
            </a:r>
            <a:endParaRPr lang="en-IN" sz="2000" dirty="0"/>
          </a:p>
          <a:p>
            <a:r>
              <a:rPr lang="en-IN" sz="2000" dirty="0"/>
              <a:t>Key idea: blocking operations often have two </a:t>
            </a:r>
            <a:r>
              <a:rPr lang="en-IN" sz="2000" dirty="0" err="1"/>
              <a:t>suboperations</a:t>
            </a:r>
            <a:endParaRPr lang="en-IN" sz="2000" dirty="0"/>
          </a:p>
          <a:p>
            <a:pPr lvl="1"/>
            <a:r>
              <a:rPr lang="en-IN" sz="2000" dirty="0"/>
              <a:t>E.g., for sort:  run generation and merge</a:t>
            </a:r>
            <a:endParaRPr lang="en-IN" sz="2000" dirty="0"/>
          </a:p>
          <a:p>
            <a:pPr lvl="1"/>
            <a:r>
              <a:rPr lang="en-IN" sz="2000" dirty="0"/>
              <a:t>For hash join:  partitioning and build-probe </a:t>
            </a:r>
            <a:endParaRPr lang="en-IN" sz="2000" dirty="0"/>
          </a:p>
          <a:p>
            <a:r>
              <a:rPr lang="en-IN" sz="2000" dirty="0"/>
              <a:t>Treat them as separate operations</a:t>
            </a:r>
            <a:endParaRPr lang="en-IN" sz="2000" dirty="0"/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78719" y="4882648"/>
            <a:ext cx="5480030" cy="148700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Stages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012" y="1222817"/>
            <a:ext cx="7159563" cy="1243657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Pipeline stages</a:t>
            </a:r>
            <a:r>
              <a:rPr lang="en-IN" sz="2000" dirty="0"/>
              <a:t>: </a:t>
            </a:r>
            <a:endParaRPr lang="en-IN" sz="2000" dirty="0"/>
          </a:p>
          <a:p>
            <a:pPr lvl="1"/>
            <a:r>
              <a:rPr lang="en-IN" sz="2000" dirty="0"/>
              <a:t>All operations in a stage run concurrently</a:t>
            </a:r>
            <a:endParaRPr lang="en-IN" sz="2000" dirty="0"/>
          </a:p>
          <a:p>
            <a:pPr lvl="1"/>
            <a:r>
              <a:rPr lang="en-IN" sz="2000" dirty="0"/>
              <a:t>A stage can start only after preceding stages have completed execution</a:t>
            </a:r>
            <a:endParaRPr lang="en-IN" sz="2000" dirty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017954" y="3357733"/>
            <a:ext cx="4863677" cy="13197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875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Processing: Optimization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9374" y="1180730"/>
            <a:ext cx="7629923" cy="4137228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A relational algebra expression may have many equivalent expressions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E.g.,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(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instructor))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is equivalent to </a:t>
            </a:r>
            <a:b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       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(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instructor))</a:t>
            </a:r>
            <a:endParaRPr lang="en-US" altLang="en-US" sz="2000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Each relational algebra operation can be evaluated using one of several different algorithms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Correspondingly, a relational-algebra expression can be evaluated in many ways.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Annotated expression specifying detailed evaluation strategy is called an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evaluation-plan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.  E.g.,: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Use an index on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to find instructors with salary &lt; 75000,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Or perform complete relation scan and discard instructors with salary  75000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13731"/>
            <a:ext cx="8077200" cy="580357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Evaluation Algorithms for Pipelining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150920" y="1182399"/>
            <a:ext cx="8091295" cy="4744850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Some algorithms are not able to output results even as they get input tuples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E.g., merge join, or hash join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intermediate results written to disk and then read back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Algorithm variants to generate (at least some) results on the fly, as input tuples are read in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E.g., hybrid hash join generates output tuples even as probe relation tuples in the in-memory partition (partition 0) are read in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Double-pipelined join technique</a:t>
            </a:r>
            <a:r>
              <a:rPr lang="en-US" altLang="en-US" sz="2000" dirty="0">
                <a:ea typeface="MS PGothic" panose="020B0600070205080204" pitchFamily="34" charset="-128"/>
              </a:rPr>
              <a:t>: Hybrid hash join, modified to buffer partition 0 tuples of both relations in-memory, reading them as they become available, and output results of any matches between partition 0 tuples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When a new r</a:t>
            </a:r>
            <a:r>
              <a:rPr lang="en-US" altLang="en-US" sz="2000" baseline="-25000" dirty="0">
                <a:ea typeface="MS PGothic" panose="020B0600070205080204" pitchFamily="34" charset="-128"/>
              </a:rPr>
              <a:t>0</a:t>
            </a:r>
            <a:r>
              <a:rPr lang="en-US" altLang="en-US" sz="2000" dirty="0">
                <a:ea typeface="MS PGothic" panose="020B0600070205080204" pitchFamily="34" charset="-128"/>
              </a:rPr>
              <a:t> tuple is found, match it with existing s</a:t>
            </a:r>
            <a:r>
              <a:rPr lang="en-US" altLang="en-US" sz="2000" baseline="-25000" dirty="0">
                <a:ea typeface="MS PGothic" panose="020B0600070205080204" pitchFamily="34" charset="-128"/>
              </a:rPr>
              <a:t>0</a:t>
            </a:r>
            <a:r>
              <a:rPr lang="en-US" altLang="en-US" sz="2000" dirty="0">
                <a:ea typeface="MS PGothic" panose="020B0600070205080204" pitchFamily="34" charset="-128"/>
              </a:rPr>
              <a:t> tuples, output matches, and save it in r</a:t>
            </a:r>
            <a:r>
              <a:rPr lang="en-US" altLang="en-US" sz="2000" baseline="-25000" dirty="0">
                <a:ea typeface="MS PGothic" panose="020B0600070205080204" pitchFamily="34" charset="-128"/>
              </a:rPr>
              <a:t>0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Symmetrically for s</a:t>
            </a:r>
            <a:r>
              <a:rPr lang="en-US" altLang="en-US" sz="2000" baseline="-25000" dirty="0">
                <a:ea typeface="MS PGothic" panose="020B0600070205080204" pitchFamily="34" charset="-128"/>
              </a:rPr>
              <a:t>0</a:t>
            </a:r>
            <a:r>
              <a:rPr lang="en-US" altLang="en-US" sz="2000" dirty="0">
                <a:ea typeface="MS PGothic" panose="020B0600070205080204" pitchFamily="34" charset="-128"/>
              </a:rPr>
              <a:t> tuples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Pipelining for Continuous-Stream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889" y="1210785"/>
            <a:ext cx="7543218" cy="3565754"/>
          </a:xfrm>
        </p:spPr>
        <p:txBody>
          <a:bodyPr/>
          <a:lstStyle/>
          <a:p>
            <a:r>
              <a:rPr lang="en-IN" sz="2000" b="1" dirty="0"/>
              <a:t>Data </a:t>
            </a:r>
            <a:r>
              <a:rPr lang="en-IN" sz="2000" b="1" dirty="0">
                <a:solidFill>
                  <a:srgbClr val="002060"/>
                </a:solidFill>
              </a:rPr>
              <a:t>streams</a:t>
            </a:r>
            <a:endParaRPr lang="en-IN" sz="2000" b="1" dirty="0">
              <a:solidFill>
                <a:srgbClr val="002060"/>
              </a:solidFill>
            </a:endParaRPr>
          </a:p>
          <a:p>
            <a:pPr lvl="1"/>
            <a:r>
              <a:rPr lang="en-IN" sz="2000" dirty="0"/>
              <a:t>Data entering database in a continuous manner</a:t>
            </a:r>
            <a:endParaRPr lang="en-IN" sz="2000" dirty="0"/>
          </a:p>
          <a:p>
            <a:pPr lvl="1"/>
            <a:r>
              <a:rPr lang="en-IN" sz="2000" dirty="0"/>
              <a:t>E.g.,  Sensor networks, user clicks, …</a:t>
            </a:r>
            <a:endParaRPr lang="en-IN" sz="2000" dirty="0"/>
          </a:p>
          <a:p>
            <a:r>
              <a:rPr lang="en-IN" sz="2000" b="1" dirty="0">
                <a:solidFill>
                  <a:srgbClr val="002060"/>
                </a:solidFill>
              </a:rPr>
              <a:t>Continuous queries</a:t>
            </a:r>
            <a:endParaRPr lang="en-IN" sz="2000" b="1" dirty="0">
              <a:solidFill>
                <a:srgbClr val="002060"/>
              </a:solidFill>
            </a:endParaRPr>
          </a:p>
          <a:p>
            <a:pPr lvl="1"/>
            <a:r>
              <a:rPr lang="en-IN" sz="2000" dirty="0"/>
              <a:t>Results get updated as streaming data enters the database</a:t>
            </a:r>
            <a:endParaRPr lang="en-IN" sz="2000" dirty="0"/>
          </a:p>
          <a:p>
            <a:pPr lvl="1"/>
            <a:r>
              <a:rPr lang="en-IN" sz="2000" dirty="0"/>
              <a:t>Aggregation on windows is often used</a:t>
            </a:r>
            <a:endParaRPr lang="en-IN" sz="2000" dirty="0"/>
          </a:p>
          <a:p>
            <a:pPr lvl="2"/>
            <a:r>
              <a:rPr lang="en-IN" sz="2000" dirty="0"/>
              <a:t>E.g., </a:t>
            </a:r>
            <a:r>
              <a:rPr lang="en-IN" sz="2000" b="1" dirty="0">
                <a:solidFill>
                  <a:srgbClr val="002060"/>
                </a:solidFill>
              </a:rPr>
              <a:t>tumbling windows </a:t>
            </a:r>
            <a:r>
              <a:rPr lang="en-IN" sz="2000" dirty="0"/>
              <a:t>divide time into units, e.g., hours, minutes</a:t>
            </a:r>
            <a:endParaRPr lang="en-IN" sz="2000" dirty="0"/>
          </a:p>
          <a:p>
            <a:r>
              <a:rPr lang="en-IN" sz="2000" dirty="0"/>
              <a:t>Need to use pipelined processing algorithms</a:t>
            </a:r>
            <a:endParaRPr lang="en-IN" sz="2000" dirty="0"/>
          </a:p>
          <a:p>
            <a:pPr lvl="1"/>
            <a:r>
              <a:rPr lang="en-IN" sz="2000" b="1" dirty="0">
                <a:solidFill>
                  <a:srgbClr val="002060"/>
                </a:solidFill>
              </a:rPr>
              <a:t>Punctuations</a:t>
            </a:r>
            <a:r>
              <a:rPr lang="en-IN" sz="2000" dirty="0"/>
              <a:t> used to infer when all data for a window has been received</a:t>
            </a:r>
            <a:endParaRPr lang="en-IN" sz="2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Processing in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012" y="1186721"/>
            <a:ext cx="7383657" cy="3866545"/>
          </a:xfrm>
        </p:spPr>
        <p:txBody>
          <a:bodyPr/>
          <a:lstStyle/>
          <a:p>
            <a:r>
              <a:rPr lang="en-IN" sz="2000" dirty="0"/>
              <a:t>Query compilation to machine code</a:t>
            </a:r>
            <a:endParaRPr lang="en-IN" sz="2000" dirty="0"/>
          </a:p>
          <a:p>
            <a:pPr lvl="1"/>
            <a:r>
              <a:rPr lang="en-IN" sz="2000" dirty="0"/>
              <a:t>Overheads of interpretation</a:t>
            </a:r>
            <a:endParaRPr lang="en-IN" sz="2000" dirty="0"/>
          </a:p>
          <a:p>
            <a:pPr lvl="2"/>
            <a:r>
              <a:rPr lang="en-IN" sz="2000" dirty="0"/>
              <a:t>E.g., repeatedly finding attribute location within tuple, from metadata </a:t>
            </a:r>
            <a:endParaRPr lang="en-IN" sz="2000" dirty="0"/>
          </a:p>
          <a:p>
            <a:pPr lvl="2"/>
            <a:r>
              <a:rPr lang="en-IN" sz="2000" dirty="0"/>
              <a:t>Overhead of expression evaluation</a:t>
            </a:r>
            <a:endParaRPr lang="en-IN" sz="2000" dirty="0"/>
          </a:p>
          <a:p>
            <a:pPr lvl="1"/>
            <a:r>
              <a:rPr lang="en-IN" sz="2000" dirty="0"/>
              <a:t>Compilation can avoid many such overheads and speed up query processing</a:t>
            </a:r>
            <a:endParaRPr lang="en-IN" sz="2000" dirty="0"/>
          </a:p>
          <a:p>
            <a:pPr lvl="1"/>
            <a:r>
              <a:rPr lang="en-IN" sz="2000" dirty="0"/>
              <a:t>Often via generation of Java byte code / LLVM, with just-in-time (JIT) compilation</a:t>
            </a:r>
            <a:endParaRPr lang="en-IN" sz="2000" dirty="0"/>
          </a:p>
          <a:p>
            <a:r>
              <a:rPr lang="en-IN" sz="2000" dirty="0"/>
              <a:t>Column-oriented storage</a:t>
            </a:r>
            <a:endParaRPr lang="en-IN" sz="2000" dirty="0"/>
          </a:p>
          <a:p>
            <a:pPr lvl="1"/>
            <a:r>
              <a:rPr lang="en-IN" sz="2000" dirty="0"/>
              <a:t>Allows vector operations (in conjunction with compilation)</a:t>
            </a:r>
            <a:endParaRPr lang="en-IN" sz="2000" dirty="0"/>
          </a:p>
          <a:p>
            <a:r>
              <a:rPr lang="en-IN" sz="2000" dirty="0"/>
              <a:t>Cache conscious algorithms</a:t>
            </a:r>
            <a:endParaRPr lang="en-IN" sz="20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Cache Conscious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013" y="1102497"/>
            <a:ext cx="7457241" cy="5129861"/>
          </a:xfrm>
        </p:spPr>
        <p:txBody>
          <a:bodyPr/>
          <a:lstStyle/>
          <a:p>
            <a:r>
              <a:rPr lang="en-IN" dirty="0"/>
              <a:t>Goal: minimize cache misses, make best use of data fetched into the cache as part of a cache line</a:t>
            </a:r>
            <a:endParaRPr lang="en-IN" dirty="0"/>
          </a:p>
          <a:p>
            <a:r>
              <a:rPr lang="en-IN" dirty="0"/>
              <a:t>For sorting:</a:t>
            </a:r>
            <a:endParaRPr lang="en-IN" dirty="0"/>
          </a:p>
          <a:p>
            <a:pPr lvl="1"/>
            <a:r>
              <a:rPr lang="en-IN" dirty="0"/>
              <a:t>Use runs that are as large as L3 cache (a few megabytes) to avoid cache misses during sorting of a run</a:t>
            </a:r>
            <a:endParaRPr lang="en-IN" dirty="0"/>
          </a:p>
          <a:p>
            <a:pPr lvl="1"/>
            <a:r>
              <a:rPr lang="en-IN" dirty="0"/>
              <a:t>Then merge runs as usual in merge-sort</a:t>
            </a:r>
            <a:endParaRPr lang="en-IN" dirty="0"/>
          </a:p>
          <a:p>
            <a:r>
              <a:rPr lang="en-IN" dirty="0"/>
              <a:t>For hash-join</a:t>
            </a:r>
            <a:endParaRPr lang="en-IN" dirty="0"/>
          </a:p>
          <a:p>
            <a:pPr lvl="1"/>
            <a:r>
              <a:rPr lang="en-IN" dirty="0"/>
              <a:t>First create partitions such that </a:t>
            </a:r>
            <a:r>
              <a:rPr lang="en-IN" dirty="0" err="1"/>
              <a:t>build+probe</a:t>
            </a:r>
            <a:r>
              <a:rPr lang="en-IN" dirty="0"/>
              <a:t> partitions fit in memory</a:t>
            </a:r>
            <a:endParaRPr lang="en-IN" dirty="0"/>
          </a:p>
          <a:p>
            <a:pPr lvl="1"/>
            <a:r>
              <a:rPr lang="en-IN" dirty="0"/>
              <a:t>Then </a:t>
            </a:r>
            <a:r>
              <a:rPr lang="en-IN" dirty="0" err="1"/>
              <a:t>subpartition</a:t>
            </a:r>
            <a:r>
              <a:rPr lang="en-IN" dirty="0"/>
              <a:t> further </a:t>
            </a:r>
            <a:r>
              <a:rPr lang="en-IN" dirty="0" err="1"/>
              <a:t>s.t.</a:t>
            </a:r>
            <a:r>
              <a:rPr lang="en-IN" dirty="0"/>
              <a:t> build </a:t>
            </a:r>
            <a:r>
              <a:rPr lang="en-IN" dirty="0" err="1"/>
              <a:t>subpartition+index</a:t>
            </a:r>
            <a:r>
              <a:rPr lang="en-IN" dirty="0"/>
              <a:t> fits in L3 cache</a:t>
            </a:r>
            <a:endParaRPr lang="en-IN" dirty="0"/>
          </a:p>
          <a:p>
            <a:pPr lvl="2"/>
            <a:r>
              <a:rPr lang="en-IN" dirty="0"/>
              <a:t>Speeds up probe phase significantly by avoiding cache misses</a:t>
            </a:r>
            <a:endParaRPr lang="en-IN" dirty="0"/>
          </a:p>
          <a:p>
            <a:r>
              <a:rPr lang="en-IN" dirty="0"/>
              <a:t>Lay out attributes of tuples to maximize cache usage</a:t>
            </a:r>
            <a:endParaRPr lang="en-IN" dirty="0"/>
          </a:p>
          <a:p>
            <a:pPr lvl="1"/>
            <a:r>
              <a:rPr lang="en-IN" dirty="0"/>
              <a:t>Attributes that are often accessed together should be stored adjacent to each other</a:t>
            </a:r>
            <a:endParaRPr lang="en-IN" dirty="0"/>
          </a:p>
          <a:p>
            <a:r>
              <a:rPr lang="en-IN" dirty="0"/>
              <a:t>Use multiple threads for parallel query processing</a:t>
            </a:r>
            <a:endParaRPr lang="en-IN" dirty="0"/>
          </a:p>
          <a:p>
            <a:pPr lvl="1"/>
            <a:r>
              <a:rPr lang="en-IN" dirty="0"/>
              <a:t>Cache misses leads to stall of one thread, but others can proceed</a:t>
            </a:r>
            <a:endParaRPr lang="en-I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</a:t>
            </a:r>
            <a:r>
              <a:rPr lang="en-US" altLang="en-US" dirty="0" smtClean="0"/>
              <a:t>12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Steps: Optimization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idx="1"/>
          </p:nvPr>
        </p:nvSpPr>
        <p:spPr>
          <a:xfrm>
            <a:off x="830496" y="1102497"/>
            <a:ext cx="7533439" cy="4275619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Query Optimization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: Amongst all equivalent evaluation plans choose the one with lowest cost.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Cost is estimated using statistical information from the</a:t>
            </a:r>
            <a:b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database catalog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e.g.. number of tuples in each relation, size of tuples, etc.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In this chapter we study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How to measure query costs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Algorithms for evaluating relational algebra operations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How to combine algorithms for individual operations in order to evaluate a complete expression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In </a:t>
            </a:r>
            <a:r>
              <a:rPr lang="en-US" altLang="zh-CN" sz="2000" dirty="0" smtClean="0">
                <a:ea typeface="MS PGothic" panose="020B0600070205080204" pitchFamily="34" charset="-128"/>
                <a:sym typeface="Symbol" panose="05050102010706020507" pitchFamily="18" charset="2"/>
              </a:rPr>
              <a:t>next </a:t>
            </a:r>
            <a:r>
              <a:rPr lang="en-US" altLang="en-US" sz="2000" dirty="0" smtClean="0">
                <a:ea typeface="MS PGothic" panose="020B0600070205080204" pitchFamily="34" charset="-128"/>
                <a:sym typeface="Symbol" panose="05050102010706020507" pitchFamily="18" charset="2"/>
              </a:rPr>
              <a:t>Chapter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We study how to optimize queries, that is, how to find an evaluation plan with lowest estimated cost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19070" y="1032061"/>
            <a:ext cx="7823593" cy="4720787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Many factors contribute to time cost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i="1" dirty="0">
                <a:ea typeface="MS PGothic" panose="020B0600070205080204" pitchFamily="34" charset="-128"/>
              </a:rPr>
              <a:t>disk access, CPU</a:t>
            </a:r>
            <a:r>
              <a:rPr lang="en-US" altLang="en-US" sz="2000" dirty="0">
                <a:ea typeface="MS PGothic" panose="020B0600070205080204" pitchFamily="34" charset="-128"/>
              </a:rPr>
              <a:t>, and network </a:t>
            </a:r>
            <a:r>
              <a:rPr lang="en-US" altLang="en-US" sz="2000" i="1" dirty="0">
                <a:ea typeface="MS PGothic" panose="020B0600070205080204" pitchFamily="34" charset="-128"/>
              </a:rPr>
              <a:t>communication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Cost can be measured based on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response time</a:t>
            </a:r>
            <a:r>
              <a:rPr lang="en-US" altLang="en-US" sz="2000" dirty="0">
                <a:ea typeface="MS PGothic" panose="020B0600070205080204" pitchFamily="34" charset="-128"/>
              </a:rPr>
              <a:t>, i.e. total elapsed time for answering query, or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total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resource consumption</a:t>
            </a:r>
            <a:endParaRPr lang="en-US" altLang="en-US" sz="2000" b="1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We use total resource consumption as cost metric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Response time harder to estimate, and minimizing resource consumption is a good idea in a shared database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We ignore CPU costs for simplicity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Real systems do take CPU cost into account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Network costs must be considered for parallel systems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We describe how estimate the cost of each operation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We do not include cost to writing output to disk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4742"/>
            <a:ext cx="8015054" cy="5202050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Disk cost can be estimated as: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寻道次数   * 平均寻道成本</a:t>
            </a:r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读取的块数 * 平均块读取成本</a:t>
            </a:r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写入的块数 * 平均块写入成本</a:t>
            </a:r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为简单起见，我们仅使用从</a:t>
            </a:r>
            <a:r>
              <a:rPr lang="en-US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磁盘传输的块数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寻道数</a:t>
            </a:r>
            <a:r>
              <a:rPr lang="en-US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作为成本度量</a:t>
            </a:r>
            <a:endParaRPr lang="en-US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en-US" altLang="en-US" sz="2000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– time to transfer one block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zh-CN" altLang="en-US" sz="2000" dirty="0">
                <a:ea typeface="MS PGothic" panose="020B0600070205080204" pitchFamily="34" charset="-128"/>
              </a:rPr>
              <a:t>简单起见，假设读取和写入的时间一</a:t>
            </a:r>
            <a:r>
              <a:rPr lang="zh-CN" altLang="en-US" sz="2000" dirty="0">
                <a:ea typeface="MS PGothic" panose="020B0600070205080204" pitchFamily="34" charset="-128"/>
              </a:rPr>
              <a:t>样</a:t>
            </a:r>
            <a:endParaRPr lang="zh-CN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– time for one seek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Cost for b block transfers + S </a:t>
            </a:r>
            <a:r>
              <a:rPr lang="zh-CN" altLang="en-US" sz="2000" dirty="0">
                <a:ea typeface="MS PGothic" panose="020B0600070205080204" pitchFamily="34" charset="-128"/>
              </a:rPr>
              <a:t>次</a:t>
            </a:r>
            <a:r>
              <a:rPr lang="en-US" altLang="zh-CN" sz="2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seeks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        </a:t>
            </a:r>
            <a:r>
              <a:rPr lang="en-US" altLang="en-US" sz="2000" i="1" dirty="0">
                <a:ea typeface="MS PGothic" panose="020B0600070205080204" pitchFamily="34" charset="-128"/>
              </a:rPr>
              <a:t>b *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dirty="0">
                <a:ea typeface="MS PGothic" panose="020B0600070205080204" pitchFamily="34" charset="-128"/>
              </a:rPr>
              <a:t> + S *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sz="2000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4"/>
                </a:solidFill>
                <a:ea typeface="MS PGothic" panose="020B0600070205080204" pitchFamily="34" charset="-128"/>
              </a:rPr>
              <a:t>and</a:t>
            </a:r>
            <a:r>
              <a:rPr lang="en-US" altLang="en-US" sz="2000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depend on where data is stored; with 4 KB blocks: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High end magnetic disk: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= 4 </a:t>
            </a:r>
            <a:r>
              <a:rPr lang="en-US" altLang="en-US" sz="2000" dirty="0" err="1">
                <a:ea typeface="MS PGothic" panose="020B0600070205080204" pitchFamily="34" charset="-128"/>
              </a:rPr>
              <a:t>msec</a:t>
            </a:r>
            <a:r>
              <a:rPr lang="en-US" altLang="en-US" sz="2000" dirty="0">
                <a:ea typeface="MS PGothic" panose="020B0600070205080204" pitchFamily="34" charset="-128"/>
              </a:rPr>
              <a:t> and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=0.1 </a:t>
            </a:r>
            <a:r>
              <a:rPr lang="en-US" altLang="en-US" sz="2000" dirty="0" err="1">
                <a:ea typeface="MS PGothic" panose="020B0600070205080204" pitchFamily="34" charset="-128"/>
              </a:rPr>
              <a:t>msec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SSD: 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= 20-90 microsec and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= 2-10 microsec for 4KB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0</TotalTime>
  <Words>30581</Words>
  <Application>WPS 演示</Application>
  <PresentationFormat>全屏显示(4:3)</PresentationFormat>
  <Paragraphs>679</Paragraphs>
  <Slides>64</Slides>
  <Notes>54</Notes>
  <HiddenSlides>3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0" baseType="lpstr">
      <vt:lpstr>Arial</vt:lpstr>
      <vt:lpstr>宋体</vt:lpstr>
      <vt:lpstr>Wingdings</vt:lpstr>
      <vt:lpstr>Helvetica</vt:lpstr>
      <vt:lpstr>MS PGothic</vt:lpstr>
      <vt:lpstr>Times New Roman</vt:lpstr>
      <vt:lpstr>Monotype Sorts</vt:lpstr>
      <vt:lpstr>Wingdings</vt:lpstr>
      <vt:lpstr>Webdings</vt:lpstr>
      <vt:lpstr>微软雅黑</vt:lpstr>
      <vt:lpstr>Symbol</vt:lpstr>
      <vt:lpstr>Arial Unicode MS</vt:lpstr>
      <vt:lpstr>Greek Symbols</vt:lpstr>
      <vt:lpstr>Segoe Print</vt:lpstr>
      <vt:lpstr>db</vt:lpstr>
      <vt:lpstr>Equation.3</vt:lpstr>
      <vt:lpstr>Chapter 12: Query Processing</vt:lpstr>
      <vt:lpstr>这章主要内容</vt:lpstr>
      <vt:lpstr>Query Processing</vt:lpstr>
      <vt:lpstr>Basic Steps in Query Processing</vt:lpstr>
      <vt:lpstr>Basic Steps in Query Processing (Cont.)</vt:lpstr>
      <vt:lpstr>Basic Steps in Query Processing: Optimization</vt:lpstr>
      <vt:lpstr>Basic Steps: Optimization (Cont.)</vt:lpstr>
      <vt:lpstr>Measures of Query Cost</vt:lpstr>
      <vt:lpstr>Measures of Query Cost</vt:lpstr>
      <vt:lpstr>Measures of Query Cost (Cont.)</vt:lpstr>
      <vt:lpstr>Selection Operation</vt:lpstr>
      <vt:lpstr>Selections Using Indices</vt:lpstr>
      <vt:lpstr>Selections Using Indices</vt:lpstr>
      <vt:lpstr>Selections Involving Comparisons</vt:lpstr>
      <vt:lpstr>Implementation of Complex Selections</vt:lpstr>
      <vt:lpstr>Algorithms for Complex Selections</vt:lpstr>
      <vt:lpstr>Bitmap Index Scan</vt:lpstr>
      <vt:lpstr>Sorting （自学）</vt:lpstr>
      <vt:lpstr>Example: External Sorting Using Sort-Merge</vt:lpstr>
      <vt:lpstr>External Sort-Merge</vt:lpstr>
      <vt:lpstr>External Sort-Merge (Cont.)</vt:lpstr>
      <vt:lpstr>External Sort-Merge (Cont.)</vt:lpstr>
      <vt:lpstr>External Merge Sort (Cont.)</vt:lpstr>
      <vt:lpstr>External Merge Sort (Cont.)</vt:lpstr>
      <vt:lpstr>Join Operation</vt:lpstr>
      <vt:lpstr>Nested-Loop Join</vt:lpstr>
      <vt:lpstr>Nested-Loop Join (Cont.)</vt:lpstr>
      <vt:lpstr>Block Nested-Loop Join</vt:lpstr>
      <vt:lpstr>Block Nested-Loop Join (Cont.)</vt:lpstr>
      <vt:lpstr>Indexed Nested-Loop Join</vt:lpstr>
      <vt:lpstr>Example of Nested-Loop Join Costs</vt:lpstr>
      <vt:lpstr>Merge-Join</vt:lpstr>
      <vt:lpstr>Merge-Join (Cont.)</vt:lpstr>
      <vt:lpstr>Hash-Join</vt:lpstr>
      <vt:lpstr>Hash-Join (Cont.)</vt:lpstr>
      <vt:lpstr>Hash-Join (Cont.)</vt:lpstr>
      <vt:lpstr>Hash-Join Algorithm</vt:lpstr>
      <vt:lpstr>Hash-Join algorithm (Cont.)</vt:lpstr>
      <vt:lpstr>Handling of Overflows</vt:lpstr>
      <vt:lpstr>Cost of Hash-Join</vt:lpstr>
      <vt:lpstr>Example of Cost of Hash-Join</vt:lpstr>
      <vt:lpstr>Hybrid Hash–Join</vt:lpstr>
      <vt:lpstr>Complex Joins</vt:lpstr>
      <vt:lpstr>Joins over Spatial Data</vt:lpstr>
      <vt:lpstr>Other Operations</vt:lpstr>
      <vt:lpstr>Other Operations : Aggregation</vt:lpstr>
      <vt:lpstr>Other Operations : Set Operations</vt:lpstr>
      <vt:lpstr>Other Operations : Set Operations</vt:lpstr>
      <vt:lpstr>Answering Keyword Queries</vt:lpstr>
      <vt:lpstr>Other Operations : Outer Join</vt:lpstr>
      <vt:lpstr>Other Operations : Outer Join</vt:lpstr>
      <vt:lpstr>Evaluation of Expressions</vt:lpstr>
      <vt:lpstr>Materialization</vt:lpstr>
      <vt:lpstr>Materialization (Cont.)</vt:lpstr>
      <vt:lpstr>Pipelining</vt:lpstr>
      <vt:lpstr>Pipelining (Cont.)</vt:lpstr>
      <vt:lpstr>Pipelining (Cont.)</vt:lpstr>
      <vt:lpstr>Blocking Operations</vt:lpstr>
      <vt:lpstr>Pipeline Stages</vt:lpstr>
      <vt:lpstr>Evaluation Algorithms for Pipelining</vt:lpstr>
      <vt:lpstr>Pipelining for Continuous-Stream Data</vt:lpstr>
      <vt:lpstr>Query Processing in Memory</vt:lpstr>
      <vt:lpstr>Cache Conscious Algorithms</vt:lpstr>
      <vt:lpstr>End of Chapter 12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Lemon Tree</cp:lastModifiedBy>
  <cp:revision>606</cp:revision>
  <cp:lastPrinted>1999-06-28T19:27:00Z</cp:lastPrinted>
  <dcterms:created xsi:type="dcterms:W3CDTF">2000-02-23T18:58:00Z</dcterms:created>
  <dcterms:modified xsi:type="dcterms:W3CDTF">2021-11-22T03:41:32Z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FCD4B6C84232470EA57D9BCA1C73BC9D</vt:lpwstr>
  </property>
  <property fmtid="{D5CDD505-2E9C-101B-9397-08002B2CF9AE}" pid="3" name="KSOProductBuildVer">
    <vt:lpwstr>2052-11.1.0.11045</vt:lpwstr>
  </property>
</Properties>
</file>