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104"/>
  </p:handoutMasterIdLst>
  <p:sldIdLst>
    <p:sldId id="370" r:id="rId3"/>
    <p:sldId id="256" r:id="rId5"/>
    <p:sldId id="344" r:id="rId6"/>
    <p:sldId id="319" r:id="rId7"/>
    <p:sldId id="343" r:id="rId8"/>
    <p:sldId id="465" r:id="rId9"/>
    <p:sldId id="476" r:id="rId10"/>
    <p:sldId id="363" r:id="rId11"/>
    <p:sldId id="309" r:id="rId12"/>
    <p:sldId id="310" r:id="rId13"/>
    <p:sldId id="388" r:id="rId14"/>
    <p:sldId id="311" r:id="rId15"/>
    <p:sldId id="312" r:id="rId16"/>
    <p:sldId id="313" r:id="rId17"/>
    <p:sldId id="461" r:id="rId18"/>
    <p:sldId id="462" r:id="rId19"/>
    <p:sldId id="463" r:id="rId20"/>
    <p:sldId id="317" r:id="rId21"/>
    <p:sldId id="364" r:id="rId22"/>
    <p:sldId id="439" r:id="rId23"/>
    <p:sldId id="425" r:id="rId24"/>
    <p:sldId id="320" r:id="rId25"/>
    <p:sldId id="327" r:id="rId26"/>
    <p:sldId id="328" r:id="rId27"/>
    <p:sldId id="481" r:id="rId28"/>
    <p:sldId id="483" r:id="rId29"/>
    <p:sldId id="484" r:id="rId30"/>
    <p:sldId id="485" r:id="rId31"/>
    <p:sldId id="486" r:id="rId32"/>
    <p:sldId id="487" r:id="rId33"/>
    <p:sldId id="493" r:id="rId34"/>
    <p:sldId id="496" r:id="rId35"/>
    <p:sldId id="497" r:id="rId36"/>
    <p:sldId id="498" r:id="rId37"/>
    <p:sldId id="499" r:id="rId38"/>
    <p:sldId id="500" r:id="rId39"/>
    <p:sldId id="501" r:id="rId40"/>
    <p:sldId id="503" r:id="rId41"/>
    <p:sldId id="502" r:id="rId42"/>
    <p:sldId id="504" r:id="rId43"/>
    <p:sldId id="477" r:id="rId44"/>
    <p:sldId id="495" r:id="rId45"/>
    <p:sldId id="505" r:id="rId46"/>
    <p:sldId id="426" r:id="rId47"/>
    <p:sldId id="506" r:id="rId48"/>
    <p:sldId id="428" r:id="rId49"/>
    <p:sldId id="507" r:id="rId50"/>
    <p:sldId id="510" r:id="rId51"/>
    <p:sldId id="429" r:id="rId52"/>
    <p:sldId id="511" r:id="rId53"/>
    <p:sldId id="430" r:id="rId54"/>
    <p:sldId id="431" r:id="rId55"/>
    <p:sldId id="432" r:id="rId56"/>
    <p:sldId id="433" r:id="rId57"/>
    <p:sldId id="514" r:id="rId58"/>
    <p:sldId id="515" r:id="rId59"/>
    <p:sldId id="516" r:id="rId60"/>
    <p:sldId id="517" r:id="rId61"/>
    <p:sldId id="518" r:id="rId62"/>
    <p:sldId id="434" r:id="rId63"/>
    <p:sldId id="512" r:id="rId64"/>
    <p:sldId id="513" r:id="rId65"/>
    <p:sldId id="435" r:id="rId66"/>
    <p:sldId id="436" r:id="rId67"/>
    <p:sldId id="437" r:id="rId68"/>
    <p:sldId id="471" r:id="rId69"/>
    <p:sldId id="519" r:id="rId70"/>
    <p:sldId id="470" r:id="rId71"/>
    <p:sldId id="347" r:id="rId72"/>
    <p:sldId id="366" r:id="rId73"/>
    <p:sldId id="467" r:id="rId74"/>
    <p:sldId id="350" r:id="rId75"/>
    <p:sldId id="349" r:id="rId76"/>
    <p:sldId id="468" r:id="rId77"/>
    <p:sldId id="351" r:id="rId78"/>
    <p:sldId id="352" r:id="rId79"/>
    <p:sldId id="353" r:id="rId80"/>
    <p:sldId id="354" r:id="rId81"/>
    <p:sldId id="355" r:id="rId82"/>
    <p:sldId id="356" r:id="rId83"/>
    <p:sldId id="367" r:id="rId84"/>
    <p:sldId id="357" r:id="rId85"/>
    <p:sldId id="358" r:id="rId86"/>
    <p:sldId id="359" r:id="rId87"/>
    <p:sldId id="368" r:id="rId88"/>
    <p:sldId id="442" r:id="rId89"/>
    <p:sldId id="445" r:id="rId90"/>
    <p:sldId id="446" r:id="rId91"/>
    <p:sldId id="447" r:id="rId92"/>
    <p:sldId id="458" r:id="rId93"/>
    <p:sldId id="444" r:id="rId94"/>
    <p:sldId id="460" r:id="rId95"/>
    <p:sldId id="469" r:id="rId96"/>
    <p:sldId id="478" r:id="rId97"/>
    <p:sldId id="449" r:id="rId98"/>
    <p:sldId id="450" r:id="rId99"/>
    <p:sldId id="451" r:id="rId100"/>
    <p:sldId id="452" r:id="rId101"/>
    <p:sldId id="453" r:id="rId102"/>
    <p:sldId id="454" r:id="rId103"/>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24" autoAdjust="0"/>
  </p:normalViewPr>
  <p:slideViewPr>
    <p:cSldViewPr snapToGrid="0">
      <p:cViewPr varScale="1">
        <p:scale>
          <a:sx n="59" d="100"/>
          <a:sy n="59" d="100"/>
        </p:scale>
        <p:origin x="780" y="64"/>
      </p:cViewPr>
      <p:guideLst>
        <p:guide orient="horz" pos="69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8" d="100"/>
        <a:sy n="68" d="100"/>
      </p:scale>
      <p:origin x="0" y="0"/>
    </p:cViewPr>
  </p:sorterViewPr>
  <p:notesViewPr>
    <p:cSldViewPr snapToGrid="0">
      <p:cViewPr varScale="1">
        <p:scale>
          <a:sx n="86" d="100"/>
          <a:sy n="86" d="100"/>
        </p:scale>
        <p:origin x="3828" y="72"/>
      </p:cViewPr>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7" Type="http://schemas.openxmlformats.org/officeDocument/2006/relationships/tableStyles" Target="tableStyles.xml"/><Relationship Id="rId106" Type="http://schemas.openxmlformats.org/officeDocument/2006/relationships/viewProps" Target="viewProps.xml"/><Relationship Id="rId105" Type="http://schemas.openxmlformats.org/officeDocument/2006/relationships/presProps" Target="presProps.xml"/><Relationship Id="rId104" Type="http://schemas.openxmlformats.org/officeDocument/2006/relationships/handoutMaster" Target="handoutMasters/handoutMaster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0" y="0"/>
            <a:ext cx="3051175" cy="457200"/>
          </a:xfrm>
          <a:prstGeom prst="rect">
            <a:avLst/>
          </a:prstGeom>
          <a:noFill/>
          <a:ln w="9525">
            <a:noFill/>
            <a:miter lim="800000"/>
          </a:ln>
          <a:effectLst/>
        </p:spPr>
        <p:txBody>
          <a:bodyPr vert="horz" wrap="none" lIns="91478" tIns="45739" rIns="91478" bIns="45739" numCol="1" anchor="t" anchorCtr="0" compatLnSpc="1"/>
          <a:lstStyle>
            <a:lvl1pPr>
              <a:defRPr sz="1200">
                <a:latin typeface="Helvetica" panose="020B0604020202020204" pitchFamily="34" charset="0"/>
                <a:ea typeface="+mn-ea"/>
                <a:cs typeface="+mn-cs"/>
              </a:defRPr>
            </a:lvl1pPr>
          </a:lstStyle>
          <a:p>
            <a:pPr>
              <a:defRPr/>
            </a:pPr>
            <a:endParaRPr lang="en-US"/>
          </a:p>
        </p:txBody>
      </p:sp>
      <p:sp>
        <p:nvSpPr>
          <p:cNvPr id="393219" name="Rectangle 3"/>
          <p:cNvSpPr>
            <a:spLocks noGrp="1" noChangeArrowheads="1"/>
          </p:cNvSpPr>
          <p:nvPr>
            <p:ph type="dt" sz="quarter" idx="1"/>
          </p:nvPr>
        </p:nvSpPr>
        <p:spPr bwMode="auto">
          <a:xfrm>
            <a:off x="3967163" y="0"/>
            <a:ext cx="3049587" cy="457200"/>
          </a:xfrm>
          <a:prstGeom prst="rect">
            <a:avLst/>
          </a:prstGeom>
          <a:noFill/>
          <a:ln w="9525">
            <a:noFill/>
            <a:miter lim="800000"/>
          </a:ln>
          <a:effectLst/>
        </p:spPr>
        <p:txBody>
          <a:bodyPr vert="horz" wrap="none" lIns="91478" tIns="45739" rIns="91478" bIns="45739" numCol="1" anchor="t" anchorCtr="0" compatLnSpc="1"/>
          <a:lstStyle>
            <a:lvl1pPr algn="r">
              <a:defRPr sz="1200">
                <a:latin typeface="Helvetica" panose="020B0604020202020204" pitchFamily="34" charset="0"/>
                <a:ea typeface="+mn-ea"/>
                <a:cs typeface="+mn-cs"/>
              </a:defRPr>
            </a:lvl1pPr>
          </a:lstStyle>
          <a:p>
            <a:pPr>
              <a:defRPr/>
            </a:pPr>
            <a:endParaRPr lang="en-US"/>
          </a:p>
        </p:txBody>
      </p:sp>
      <p:sp>
        <p:nvSpPr>
          <p:cNvPr id="393220" name="Rectangle 4"/>
          <p:cNvSpPr>
            <a:spLocks noGrp="1" noChangeArrowheads="1"/>
          </p:cNvSpPr>
          <p:nvPr>
            <p:ph type="ftr" sz="quarter" idx="2"/>
          </p:nvPr>
        </p:nvSpPr>
        <p:spPr bwMode="auto">
          <a:xfrm>
            <a:off x="0" y="8840788"/>
            <a:ext cx="3051175" cy="457200"/>
          </a:xfrm>
          <a:prstGeom prst="rect">
            <a:avLst/>
          </a:prstGeom>
          <a:noFill/>
          <a:ln w="9525">
            <a:noFill/>
            <a:miter lim="800000"/>
          </a:ln>
          <a:effectLst/>
        </p:spPr>
        <p:txBody>
          <a:bodyPr vert="horz" wrap="none" lIns="91478" tIns="45739" rIns="91478" bIns="45739" numCol="1" anchor="b" anchorCtr="0" compatLnSpc="1"/>
          <a:lstStyle>
            <a:lvl1pPr>
              <a:defRPr sz="1200">
                <a:latin typeface="Helvetica" panose="020B0604020202020204" pitchFamily="34" charset="0"/>
                <a:ea typeface="+mn-ea"/>
                <a:cs typeface="+mn-cs"/>
              </a:defRPr>
            </a:lvl1pPr>
          </a:lstStyle>
          <a:p>
            <a:pPr>
              <a:defRPr/>
            </a:pPr>
            <a:endParaRPr lang="en-US"/>
          </a:p>
        </p:txBody>
      </p:sp>
      <p:sp>
        <p:nvSpPr>
          <p:cNvPr id="393221" name="Rectangle 5"/>
          <p:cNvSpPr>
            <a:spLocks noGrp="1" noChangeArrowheads="1"/>
          </p:cNvSpPr>
          <p:nvPr>
            <p:ph type="sldNum" sz="quarter" idx="3"/>
          </p:nvPr>
        </p:nvSpPr>
        <p:spPr bwMode="auto">
          <a:xfrm>
            <a:off x="3967163" y="8840788"/>
            <a:ext cx="3049587" cy="457200"/>
          </a:xfrm>
          <a:prstGeom prst="rect">
            <a:avLst/>
          </a:prstGeom>
          <a:noFill/>
          <a:ln w="9525">
            <a:noFill/>
            <a:miter lim="800000"/>
          </a:ln>
          <a:effectLst/>
        </p:spPr>
        <p:txBody>
          <a:bodyPr vert="horz" wrap="none" lIns="91478" tIns="45739" rIns="91478" bIns="45739" numCol="1" anchor="b" anchorCtr="0" compatLnSpc="1"/>
          <a:lstStyle>
            <a:lvl1pPr algn="r">
              <a:defRPr sz="1200" smtClean="0"/>
            </a:lvl1pPr>
          </a:lstStyle>
          <a:p>
            <a:pPr>
              <a:defRPr/>
            </a:pPr>
            <a:fld id="{B36E825B-D795-474E-A44E-EE0311DDC17D}"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ln>
          <a:effectLst/>
        </p:spPr>
        <p:txBody>
          <a:bodyPr vert="horz" wrap="none" lIns="93920" tIns="46960" rIns="93920" bIns="46960" numCol="1" anchor="ctr" anchorCtr="0" compatLnSpc="1"/>
          <a:lstStyle>
            <a:lvl1pPr defTabSz="938530">
              <a:defRPr sz="1200">
                <a:latin typeface="Times New Roman" panose="02020603050405020304" pitchFamily="18" charset="0"/>
                <a:ea typeface="+mn-ea"/>
                <a:cs typeface="+mn-cs"/>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ln>
          <a:effectLst/>
        </p:spPr>
        <p:txBody>
          <a:bodyPr vert="horz" wrap="none" lIns="93920" tIns="46960" rIns="93920" bIns="46960" numCol="1" anchor="ctr" anchorCtr="0" compatLnSpc="1"/>
          <a:lstStyle>
            <a:lvl1pPr algn="r" defTabSz="938530">
              <a:defRPr sz="1200">
                <a:latin typeface="Times New Roman" panose="02020603050405020304" pitchFamily="18"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77925" y="696913"/>
            <a:ext cx="4640263" cy="34798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1863" y="4408488"/>
            <a:ext cx="5133975" cy="4178300"/>
          </a:xfrm>
          <a:prstGeom prst="rect">
            <a:avLst/>
          </a:prstGeom>
          <a:noFill/>
          <a:ln w="9525">
            <a:noFill/>
            <a:miter lim="800000"/>
          </a:ln>
          <a:effectLst/>
        </p:spPr>
        <p:txBody>
          <a:bodyPr vert="horz" wrap="none" lIns="93920" tIns="46960" rIns="93920" bIns="46960" numCol="1" anchor="ctr" anchorCtr="0" compatLnSpc="1"/>
          <a:lstStyle/>
          <a:p>
            <a:pPr lvl="0"/>
            <a:r>
              <a:rPr lang="en-US" noProof="0"/>
              <a:t>Click to edit Master text styles</a:t>
            </a:r>
            <a:endParaRPr lang="en-US" noProof="0"/>
          </a:p>
          <a:p>
            <a:pPr lvl="0"/>
            <a:r>
              <a:rPr lang="en-US" noProof="0"/>
              <a:t>Second level</a:t>
            </a:r>
            <a:endParaRPr lang="en-US" noProof="0"/>
          </a:p>
          <a:p>
            <a:pPr lvl="0"/>
            <a:r>
              <a:rPr lang="en-US" noProof="0"/>
              <a:t>Third level</a:t>
            </a:r>
            <a:endParaRPr lang="en-US" noProof="0"/>
          </a:p>
          <a:p>
            <a:pPr lvl="0"/>
            <a:r>
              <a:rPr lang="en-US" noProof="0"/>
              <a:t>Fourth level</a:t>
            </a:r>
            <a:endParaRPr lang="en-US" noProof="0"/>
          </a:p>
          <a:p>
            <a:pPr lvl="0"/>
            <a:r>
              <a:rPr lang="en-US" noProof="0"/>
              <a:t>Fifth level</a:t>
            </a:r>
            <a:endParaRPr lang="en-US" noProof="0"/>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ln>
          <a:effectLst/>
        </p:spPr>
        <p:txBody>
          <a:bodyPr vert="horz" wrap="none" lIns="93920" tIns="46960" rIns="93920" bIns="46960" numCol="1" anchor="b" anchorCtr="0" compatLnSpc="1"/>
          <a:lstStyle>
            <a:lvl1pPr defTabSz="938530">
              <a:defRPr sz="1200">
                <a:latin typeface="Times New Roman" panose="02020603050405020304" pitchFamily="18" charset="0"/>
                <a:ea typeface="+mn-ea"/>
                <a:cs typeface="+mn-cs"/>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ln>
          <a:effectLst/>
        </p:spPr>
        <p:txBody>
          <a:bodyPr vert="horz" wrap="none" lIns="93920" tIns="46960" rIns="93920" bIns="46960" numCol="1" anchor="b" anchorCtr="0" compatLnSpc="1"/>
          <a:lstStyle>
            <a:lvl1pPr algn="r" defTabSz="938530">
              <a:defRPr sz="1200" smtClean="0">
                <a:latin typeface="Times New Roman" panose="02020603050405020304" pitchFamily="18" charset="0"/>
              </a:defRPr>
            </a:lvl1pPr>
          </a:lstStyle>
          <a:p>
            <a:pPr>
              <a:defRPr/>
            </a:pPr>
            <a:fld id="{FE737BEB-9250-4702-B43C-3A636F0CD61C}"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D0C9F46-EEC1-44E1-AADF-0C5DFAC157FD}" type="slidenum">
              <a:rPr lang="en-US" altLang="en-US"/>
            </a:fld>
            <a:endParaRPr lang="en-US" altLang="en-US"/>
          </a:p>
        </p:txBody>
      </p:sp>
      <p:sp>
        <p:nvSpPr>
          <p:cNvPr id="6147" name="Rectangle 2"/>
          <p:cNvSpPr>
            <a:spLocks noGrp="1" noRot="1" noChangeAspect="1" noChangeArrowheads="1" noTextEdit="1"/>
          </p:cNvSpPr>
          <p:nvPr>
            <p:ph type="sldImg"/>
          </p:nvPr>
        </p:nvSpPr>
        <p:spPr>
          <a:xfrm>
            <a:off x="1177925" y="696913"/>
            <a:ext cx="4641850" cy="3481387"/>
          </a:xfrm>
        </p:spPr>
      </p:sp>
      <p:sp>
        <p:nvSpPr>
          <p:cNvPr id="6148"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C98B507-36CD-452D-B3F8-31AD42CE15FF}" type="slidenum">
              <a:rPr lang="en-US" altLang="en-US"/>
            </a:fld>
            <a:endParaRPr lang="en-US" altLang="en-US"/>
          </a:p>
        </p:txBody>
      </p:sp>
      <p:sp>
        <p:nvSpPr>
          <p:cNvPr id="24579" name="Rectangle 2"/>
          <p:cNvSpPr>
            <a:spLocks noGrp="1" noRot="1" noChangeAspect="1" noChangeArrowheads="1" noTextEdit="1"/>
          </p:cNvSpPr>
          <p:nvPr>
            <p:ph type="sldImg"/>
          </p:nvPr>
        </p:nvSpPr>
        <p:spPr/>
      </p:sp>
      <p:sp>
        <p:nvSpPr>
          <p:cNvPr id="24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EF0E0E8-D17B-41A3-B753-2245199CBB30}" type="slidenum">
              <a:rPr lang="en-US" altLang="en-US"/>
            </a:fld>
            <a:endParaRPr lang="en-US" altLang="en-US"/>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43A896A-CD88-45BB-883A-A5A6ACCFC261}" type="slidenum">
              <a:rPr lang="en-US" altLang="en-US"/>
            </a:fld>
            <a:endParaRPr lang="en-US" altLang="en-US"/>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fld>
            <a:endParaRPr lang="en-US" altLang="en-US"/>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fld>
            <a:endParaRPr lang="en-US" altLang="en-US"/>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fld>
            <a:endParaRPr lang="en-US" altLang="en-US"/>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How about </a:t>
            </a:r>
            <a:r>
              <a:rPr lang="en-US" altLang="en-US" dirty="0">
                <a:sym typeface="Greek Symbols" pitchFamily="18" charset="2"/>
              </a:rPr>
              <a:t>(r </a:t>
            </a:r>
            <a:r>
              <a:rPr lang="en-IN" dirty="0"/>
              <a:t>⟕ s) ⟕ t  vs </a:t>
            </a:r>
            <a:r>
              <a:rPr lang="en-US" altLang="en-US" dirty="0">
                <a:sym typeface="Greek Symbols" pitchFamily="18" charset="2"/>
              </a:rPr>
              <a:t>(r </a:t>
            </a:r>
            <a:r>
              <a:rPr lang="en-IN" dirty="0"/>
              <a:t>⟕ t) ⟕ s assuming r has common attributes with s and t?  Hint: consider 2 cases where s and t have common attributes and those where they have no common attribute </a:t>
            </a:r>
            <a:endParaRPr lang="en-US" altLang="en-US"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6076AEA-D4D8-443A-B94D-3E3B52B66C93}" type="slidenum">
              <a:rPr lang="en-US" altLang="en-US"/>
            </a:fld>
            <a:endParaRPr lang="en-US" alt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3591014-7458-4460-9DFD-89B1944A3F9E}" type="slidenum">
              <a:rPr lang="en-US" altLang="en-US"/>
            </a:fld>
            <a:endParaRPr lang="en-US" altLang="en-US"/>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A4F0F59-CA50-4DDE-B670-499E64C342ED}" type="slidenum">
              <a:rPr lang="en-US" altLang="en-US"/>
            </a:fld>
            <a:endParaRPr lang="en-US" altLang="en-US"/>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1BC6F3F-3101-443A-9932-59D410DB72C2}" type="slidenum">
              <a:rPr lang="en-US" altLang="en-US"/>
            </a:fld>
            <a:endParaRPr lang="en-US" altLang="en-US"/>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F219423-C9AB-4B43-A997-58F863D1912F}" type="slidenum">
              <a:rPr lang="en-US" altLang="en-US"/>
            </a:fld>
            <a:endParaRPr lang="en-US" altLang="en-US"/>
          </a:p>
        </p:txBody>
      </p:sp>
      <p:sp>
        <p:nvSpPr>
          <p:cNvPr id="8195" name="Rectangle 2"/>
          <p:cNvSpPr>
            <a:spLocks noGrp="1" noRot="1" noChangeAspect="1" noChangeArrowheads="1" noTextEdit="1"/>
          </p:cNvSpPr>
          <p:nvPr>
            <p:ph type="sldImg"/>
          </p:nvPr>
        </p:nvSpPr>
        <p:spPr/>
      </p:sp>
      <p:sp>
        <p:nvSpPr>
          <p:cNvPr id="8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6DDAB6A-6145-44B6-8CC9-B34BECF16AE0}" type="slidenum">
              <a:rPr lang="en-US" altLang="en-US"/>
            </a:fld>
            <a:endParaRPr lang="en-US" altLang="en-US"/>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ACB2606-DECF-45B3-A0F6-8771E5D1B393}" type="slidenum">
              <a:rPr lang="en-US" altLang="en-US"/>
            </a:fld>
            <a:endParaRPr lang="en-US" altLang="en-US"/>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5AE1339-B637-4260-8C8B-8BD687B29C9D}" type="slidenum">
              <a:rPr lang="en-US" altLang="en-US"/>
            </a:fld>
            <a:endParaRPr lang="en-US" altLang="en-US"/>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fld>
            <a:endParaRPr lang="en-US" altLang="en-US"/>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E2F11D3-C453-4FDA-9D45-787E30EAB8E3}" type="slidenum">
              <a:rPr lang="en-US" altLang="en-US"/>
            </a:fld>
            <a:endParaRPr lang="en-US" altLang="en-US"/>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8C713CF-9607-4470-A273-AC494A38B95B}" type="slidenum">
              <a:rPr lang="en-US" altLang="en-US"/>
            </a:fld>
            <a:endParaRPr lang="en-US" altLang="en-US"/>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6C7E9C3-BD75-46A3-867E-65FA35FE9943}" type="slidenum">
              <a:rPr lang="en-US" altLang="en-US"/>
            </a:fld>
            <a:endParaRPr lang="en-US" altLang="en-US"/>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fld>
            <a:endParaRPr lang="en-US"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fld>
            <a:endParaRPr lang="en-US"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fld>
            <a:endParaRPr lang="en-US"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76960B5-CD0D-4E77-9549-F0BE319614AF}" type="slidenum">
              <a:rPr lang="en-US" altLang="en-US"/>
            </a:fld>
            <a:endParaRPr lang="en-US" altLang="en-US"/>
          </a:p>
        </p:txBody>
      </p:sp>
      <p:sp>
        <p:nvSpPr>
          <p:cNvPr id="10243" name="Rectangle 2"/>
          <p:cNvSpPr>
            <a:spLocks noGrp="1" noRot="1" noChangeAspect="1" noChangeArrowheads="1" noTextEdit="1"/>
          </p:cNvSpPr>
          <p:nvPr>
            <p:ph type="sldImg"/>
          </p:nvPr>
        </p:nvSpPr>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fld>
            <a:endParaRPr lang="en-US"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fld>
            <a:endParaRPr lang="en-US"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fld>
            <a:endParaRPr lang="en-US"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fld>
            <a:endParaRPr lang="en-US"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fld>
            <a:endParaRPr lang="en-US"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fld>
            <a:endParaRPr lang="en-US"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fld>
            <a:endParaRPr lang="en-US" altLang="en-US"/>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87635B1-A065-42E2-B3DD-0514E4CC0D92}" type="slidenum">
              <a:rPr lang="en-US" altLang="en-US"/>
            </a:fld>
            <a:endParaRPr lang="en-US" altLang="en-US"/>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i="0" u="none" strike="noStrike" kern="1200" baseline="0" dirty="0" smtClean="0">
                <a:solidFill>
                  <a:schemeClr val="tx1"/>
                </a:solidFill>
                <a:latin typeface="Times New Roman" panose="02020603050405020304" pitchFamily="18" charset="0"/>
                <a:ea typeface="MS PGothic" panose="020B0600070205080204" pitchFamily="34" charset="-128"/>
                <a:cs typeface="MS PGothic" panose="020B0600070205080204" pitchFamily="34" charset="-128"/>
              </a:rPr>
              <a:t>The DBMS stores internal statistics about tables, attributes, and indexes in its internal catalog.</a:t>
            </a:r>
            <a:endParaRPr lang="en-US" altLang="en-US" dirty="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87635B1-A065-42E2-B3DD-0514E4CC0D92}" type="slidenum">
              <a:rPr lang="en-US" altLang="en-US"/>
            </a:fld>
            <a:endParaRPr lang="en-US" altLang="en-US"/>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C5B2E15-168D-404D-B3E5-D811B39D72AB}" type="slidenum">
              <a:rPr lang="en-US" altLang="en-US"/>
            </a:fld>
            <a:endParaRPr lang="en-US" altLang="en-US"/>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1FFDD60-6F1F-41F9-AE11-E0C93AB48046}" type="slidenum">
              <a:rPr lang="en-US" altLang="en-US"/>
            </a:fld>
            <a:endParaRPr lang="en-US" altLang="en-US"/>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87635B1-A065-42E2-B3DD-0514E4CC0D92}" type="slidenum">
              <a:rPr lang="en-US" altLang="en-US"/>
            </a:fld>
            <a:endParaRPr lang="en-US" altLang="en-US"/>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87635B1-A065-42E2-B3DD-0514E4CC0D92}" type="slidenum">
              <a:rPr lang="en-US" altLang="en-US"/>
            </a:fld>
            <a:endParaRPr lang="en-US" altLang="en-US"/>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BDC10EE-63E0-4227-A36A-67C2F043110C}" type="slidenum">
              <a:rPr lang="en-US" altLang="en-US"/>
            </a:fld>
            <a:endParaRPr lang="en-US" altLang="en-US"/>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87635B1-A065-42E2-B3DD-0514E4CC0D92}" type="slidenum">
              <a:rPr lang="en-US" altLang="en-US"/>
            </a:fld>
            <a:endParaRPr lang="en-US" altLang="en-US"/>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8A6C910-6398-48B8-8ED3-30ACA795710E}" type="slidenum">
              <a:rPr lang="en-US" altLang="en-US"/>
            </a:fld>
            <a:endParaRPr lang="en-US" altLang="en-US"/>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293E869-9D40-4B88-8E40-B0ACF785DB22}" type="slidenum">
              <a:rPr lang="en-US" altLang="en-US"/>
            </a:fld>
            <a:endParaRPr lang="en-US" altLang="en-US"/>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08EC5A6-CA0A-4B93-9AE1-9C51E7E4F0A0}" type="slidenum">
              <a:rPr lang="en-US" altLang="en-US"/>
            </a:fld>
            <a:endParaRPr lang="en-US" altLang="en-US"/>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9D611E8-E558-46B3-9611-D02AC771076E}" type="slidenum">
              <a:rPr lang="en-US" altLang="en-US"/>
            </a:fld>
            <a:endParaRPr lang="en-US" altLang="en-US"/>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9566348-BFEE-4085-9B98-BB3E51A967A7}" type="slidenum">
              <a:rPr lang="en-US" altLang="en-US"/>
            </a:fld>
            <a:endParaRPr lang="en-US" altLang="en-US"/>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3D95FDE-07CC-4A10-B7F5-32DEE8BA7590}" type="slidenum">
              <a:rPr lang="en-US" altLang="en-US"/>
            </a:fld>
            <a:endParaRPr lang="en-US" altLang="en-US"/>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8F12D1A-C6EE-4D7C-AC44-7E505EC7AF9A}" type="slidenum">
              <a:rPr lang="en-US" altLang="en-US"/>
            </a:fld>
            <a:endParaRPr lang="en-US" altLang="en-US"/>
          </a:p>
        </p:txBody>
      </p:sp>
      <p:sp>
        <p:nvSpPr>
          <p:cNvPr id="14339" name="Rectangle 2"/>
          <p:cNvSpPr>
            <a:spLocks noGrp="1" noRot="1" noChangeAspect="1" noChangeArrowheads="1" noTextEdit="1"/>
          </p:cNvSpPr>
          <p:nvPr>
            <p:ph type="sldImg"/>
          </p:nvPr>
        </p:nvSpPr>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FF631D1-8BF0-4D43-A038-0CCB2780AD80}" type="slidenum">
              <a:rPr lang="en-US" altLang="en-US"/>
            </a:fld>
            <a:endParaRPr lang="en-US" altLang="en-US"/>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FF631D1-8BF0-4D43-A038-0CCB2780AD80}" type="slidenum">
              <a:rPr lang="en-US" altLang="en-US"/>
            </a:fld>
            <a:endParaRPr lang="en-US" altLang="en-US"/>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fld>
            <a:endParaRPr lang="en-US"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73CA7CE-698A-4263-91A8-AF3B66C5F188}" type="slidenum">
              <a:rPr lang="en-US" altLang="en-US"/>
            </a:fld>
            <a:endParaRPr lang="en-US" altLang="en-US"/>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918ACC0-49F8-47AD-970F-E6ED5878580B}" type="slidenum">
              <a:rPr lang="en-US" altLang="en-US"/>
            </a:fld>
            <a:endParaRPr lang="en-US" altLang="en-US"/>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63A2678-797E-458D-9724-43E4EADCB2CF}" type="slidenum">
              <a:rPr lang="en-US" altLang="en-US"/>
            </a:fld>
            <a:endParaRPr lang="en-US" altLang="en-US"/>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B727037-B529-4C02-BD94-50107701C26A}" type="slidenum">
              <a:rPr lang="en-US" altLang="en-US"/>
            </a:fld>
            <a:endParaRPr lang="en-US" altLang="en-US"/>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C4DD776-AE23-45CC-9BBA-2D74E0D5318D}" type="slidenum">
              <a:rPr lang="en-US" altLang="en-US"/>
            </a:fld>
            <a:endParaRPr lang="en-US" altLang="en-US"/>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D280E10-4A51-4D35-803F-1548401E0AC8}" type="slidenum">
              <a:rPr lang="en-US" altLang="en-US"/>
            </a:fld>
            <a:endParaRPr lang="en-US" altLang="en-US"/>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D280E10-4A51-4D35-803F-1548401E0AC8}" type="slidenum">
              <a:rPr lang="en-US" altLang="en-US"/>
            </a:fld>
            <a:endParaRPr lang="en-US" altLang="en-US"/>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fld>
            <a:endParaRPr lang="en-US" altLang="en-US"/>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fld>
            <a:endParaRPr lang="en-US" altLang="en-US"/>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0AE584F-BE77-4CB7-BA8C-A68D1227213D}" type="slidenum">
              <a:rPr lang="en-US" altLang="en-US"/>
            </a:fld>
            <a:endParaRPr lang="en-US" altLang="en-US"/>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10B5C1-7C2C-4F20-A729-16D6CB13CEC5}" type="slidenum">
              <a:rPr lang="en-US" altLang="en-US"/>
            </a:fld>
            <a:endParaRPr lang="en-US" altLang="en-US"/>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10B5C1-7C2C-4F20-A729-16D6CB13CEC5}" type="slidenum">
              <a:rPr lang="en-US" altLang="en-US"/>
            </a:fld>
            <a:endParaRPr lang="en-US" altLang="en-US"/>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967966D-D241-441D-8A98-B44F3BCDA90B}" type="slidenum">
              <a:rPr lang="en-US" altLang="en-US"/>
            </a:fld>
            <a:endParaRPr lang="en-US" altLang="en-US"/>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E269A15-F8FA-4B14-9339-75723294DD04}" type="slidenum">
              <a:rPr lang="en-US" altLang="en-US"/>
            </a:fld>
            <a:endParaRPr lang="en-US" altLang="en-US"/>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C98DFC3-B04D-4D7B-AE3F-771854D17957}" type="slidenum">
              <a:rPr lang="en-US" altLang="en-US"/>
            </a:fld>
            <a:endParaRPr lang="en-US" altLang="en-US"/>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E2403F1-BA73-4A79-BA61-8EB38B83C072}" type="slidenum">
              <a:rPr lang="en-US" altLang="en-US"/>
            </a:fld>
            <a:endParaRPr lang="en-US" altLang="en-US"/>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70AB2FA-44E6-4D45-9718-797B2D10A34F}" type="slidenum">
              <a:rPr lang="en-US" altLang="en-US"/>
            </a:fld>
            <a:endParaRPr lang="en-US" altLang="en-US"/>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C71C6D7-81FB-46D5-957D-BAB0DCCBA01D}" type="slidenum">
              <a:rPr lang="en-US" altLang="en-US"/>
            </a:fld>
            <a:endParaRPr lang="en-US" altLang="en-US"/>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217FA94-1851-4A4F-882F-690D434D5664}" type="slidenum">
              <a:rPr lang="en-US" altLang="en-US"/>
            </a:fld>
            <a:endParaRPr lang="en-US" altLang="en-US"/>
          </a:p>
        </p:txBody>
      </p:sp>
      <p:sp>
        <p:nvSpPr>
          <p:cNvPr id="18435" name="Rectangle 2"/>
          <p:cNvSpPr>
            <a:spLocks noGrp="1" noRot="1" noChangeAspect="1" noChangeArrowheads="1" noTextEdit="1"/>
          </p:cNvSpPr>
          <p:nvPr>
            <p:ph type="sldImg"/>
          </p:nvPr>
        </p:nvSpPr>
        <p:spPr/>
      </p:sp>
      <p:sp>
        <p:nvSpPr>
          <p:cNvPr id="18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BFB42BA-7338-4141-B8FF-85A813300A34}" type="slidenum">
              <a:rPr lang="en-US" altLang="en-US"/>
            </a:fld>
            <a:endParaRPr lang="en-US" altLang="en-US"/>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139DCB2-C52A-43BA-BE87-2C9958BA8626}" type="slidenum">
              <a:rPr lang="en-US" altLang="en-US"/>
            </a:fld>
            <a:endParaRPr lang="en-US" altLang="en-US"/>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CB4AC00-ADD9-4E7A-A3A6-6FA547D0AE66}" type="slidenum">
              <a:rPr lang="en-US" altLang="en-US"/>
            </a:fld>
            <a:endParaRPr lang="en-US" altLang="en-US"/>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2593C74-5895-4E3B-865F-BF6B0B15EA7A}" type="slidenum">
              <a:rPr lang="en-US" altLang="en-US"/>
            </a:fld>
            <a:endParaRPr lang="en-US" altLang="en-US"/>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B57B825-C2F0-4497-AA07-1D07C7913FD2}" type="slidenum">
              <a:rPr lang="en-US" altLang="en-US"/>
            </a:fld>
            <a:endParaRPr lang="en-US" altLang="en-US"/>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B8E3653-64ED-4D8A-A0DD-2DF026C78E72}" type="slidenum">
              <a:rPr lang="en-US" altLang="en-US"/>
            </a:fld>
            <a:endParaRPr lang="en-US" altLang="en-US"/>
          </a:p>
        </p:txBody>
      </p:sp>
      <p:sp>
        <p:nvSpPr>
          <p:cNvPr id="128003" name="Rectangle 2"/>
          <p:cNvSpPr>
            <a:spLocks noGrp="1" noRot="1" noChangeAspect="1" noChangeArrowheads="1" noTextEdit="1"/>
          </p:cNvSpPr>
          <p:nvPr>
            <p:ph type="sldImg"/>
          </p:nvPr>
        </p:nvSpPr>
        <p:spPr/>
      </p:sp>
      <p:sp>
        <p:nvSpPr>
          <p:cNvPr id="1280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433C407-B021-4004-BEFB-2930E33D2AE7}" type="slidenum">
              <a:rPr lang="en-US" altLang="en-US"/>
            </a:fld>
            <a:endParaRPr lang="en-US" altLang="en-US"/>
          </a:p>
        </p:txBody>
      </p:sp>
      <p:sp>
        <p:nvSpPr>
          <p:cNvPr id="130051" name="Rectangle 2"/>
          <p:cNvSpPr>
            <a:spLocks noGrp="1" noRot="1" noChangeAspect="1" noChangeArrowheads="1" noTextEdit="1"/>
          </p:cNvSpPr>
          <p:nvPr>
            <p:ph type="sldImg"/>
          </p:nvPr>
        </p:nvSpPr>
        <p:spPr/>
      </p:sp>
      <p:sp>
        <p:nvSpPr>
          <p:cNvPr id="1300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3A813AF-61DB-4225-8327-C5D43E49192F}" type="slidenum">
              <a:rPr lang="en-US" altLang="en-US"/>
            </a:fld>
            <a:endParaRPr lang="en-US" altLang="en-US"/>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6CB9E8D-5277-4EBF-9920-496D057AF186}" type="slidenum">
              <a:rPr lang="en-US" altLang="en-US"/>
            </a:fld>
            <a:endParaRPr lang="en-US" altLang="en-US"/>
          </a:p>
        </p:txBody>
      </p:sp>
      <p:sp>
        <p:nvSpPr>
          <p:cNvPr id="136195" name="Rectangle 2"/>
          <p:cNvSpPr>
            <a:spLocks noGrp="1" noRot="1" noChangeAspect="1" noChangeArrowheads="1" noTextEdit="1"/>
          </p:cNvSpPr>
          <p:nvPr>
            <p:ph type="sldImg"/>
          </p:nvPr>
        </p:nvSpPr>
        <p:spPr/>
      </p:sp>
      <p:sp>
        <p:nvSpPr>
          <p:cNvPr id="136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9943186-389B-48BE-B772-8FC666B1B4A4}" type="slidenum">
              <a:rPr lang="en-US" altLang="en-US"/>
            </a:fld>
            <a:endParaRPr lang="en-US" altLang="en-US"/>
          </a:p>
        </p:txBody>
      </p:sp>
      <p:sp>
        <p:nvSpPr>
          <p:cNvPr id="138243" name="Rectangle 2"/>
          <p:cNvSpPr>
            <a:spLocks noGrp="1" noRot="1" noChangeAspect="1" noChangeArrowheads="1" noTextEdit="1"/>
          </p:cNvSpPr>
          <p:nvPr>
            <p:ph type="sldImg"/>
          </p:nvPr>
        </p:nvSpPr>
        <p:spPr/>
      </p:sp>
      <p:sp>
        <p:nvSpPr>
          <p:cNvPr id="138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F2A6619-26FC-4C2B-BBB5-BE9514BF1391}" type="slidenum">
              <a:rPr lang="en-US" altLang="en-US"/>
            </a:fld>
            <a:endParaRPr lang="en-US" altLang="en-US"/>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D910C1C-9B68-4964-8816-B48DEF4567E5}" type="slidenum">
              <a:rPr lang="en-US" altLang="en-US"/>
            </a:fld>
            <a:endParaRPr lang="en-US" altLang="en-US"/>
          </a:p>
        </p:txBody>
      </p:sp>
      <p:sp>
        <p:nvSpPr>
          <p:cNvPr id="140291" name="Rectangle 2"/>
          <p:cNvSpPr>
            <a:spLocks noGrp="1" noRot="1" noChangeAspect="1" noChangeArrowheads="1" noTextEdit="1"/>
          </p:cNvSpPr>
          <p:nvPr>
            <p:ph type="sldImg"/>
          </p:nvPr>
        </p:nvSpPr>
        <p:spPr/>
      </p:sp>
      <p:sp>
        <p:nvSpPr>
          <p:cNvPr id="140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txBox="1">
            <a:spLocks noGrp="1" noChangeArrowheads="1"/>
          </p:cNvSpPr>
          <p:nvPr/>
        </p:nvSpPr>
        <p:spPr bwMode="auto">
          <a:xfrm>
            <a:off x="3967163" y="8820150"/>
            <a:ext cx="30305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0" tIns="46960" rIns="93920" bIns="46960" anchor="b"/>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lgn="r">
              <a:spcBef>
                <a:spcPct val="0"/>
              </a:spcBef>
            </a:pPr>
            <a:fld id="{98450238-5616-4D92-9D1B-D7FF94A6CF05}" type="slidenum">
              <a:rPr lang="en-US" altLang="en-US"/>
            </a:fld>
            <a:endParaRPr lang="en-US" altLang="en-US"/>
          </a:p>
        </p:txBody>
      </p:sp>
      <p:sp>
        <p:nvSpPr>
          <p:cNvPr id="142339" name="Rectangle 2"/>
          <p:cNvSpPr>
            <a:spLocks noGrp="1" noRot="1" noChangeAspect="1" noChangeArrowheads="1" noTextEdit="1"/>
          </p:cNvSpPr>
          <p:nvPr>
            <p:ph type="sldImg"/>
          </p:nvPr>
        </p:nvSpPr>
        <p:spPr/>
      </p:sp>
      <p:sp>
        <p:nvSpPr>
          <p:cNvPr id="142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EDE018D-3132-477A-A792-7CFDAD3B58BC}" type="slidenum">
              <a:rPr lang="en-US" altLang="en-US"/>
            </a:fld>
            <a:endParaRPr lang="en-US" altLang="en-US"/>
          </a:p>
        </p:txBody>
      </p:sp>
      <p:sp>
        <p:nvSpPr>
          <p:cNvPr id="144387" name="Rectangle 2"/>
          <p:cNvSpPr>
            <a:spLocks noGrp="1" noRot="1" noChangeAspect="1" noChangeArrowheads="1" noTextEdit="1"/>
          </p:cNvSpPr>
          <p:nvPr>
            <p:ph type="sldImg"/>
          </p:nvPr>
        </p:nvSpPr>
        <p:spPr/>
      </p:sp>
      <p:sp>
        <p:nvSpPr>
          <p:cNvPr id="144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fld>
            <a:endParaRPr lang="en-US" altLang="en-US"/>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E748F81-99FD-43AF-9238-630E5FAF0BB1}" type="slidenum">
              <a:rPr lang="en-US" altLang="en-US"/>
            </a:fld>
            <a:endParaRPr lang="en-US" altLang="en-US"/>
          </a:p>
        </p:txBody>
      </p:sp>
      <p:sp>
        <p:nvSpPr>
          <p:cNvPr id="149507" name="Rectangle 2"/>
          <p:cNvSpPr>
            <a:spLocks noGrp="1" noRot="1" noChangeAspect="1" noChangeArrowheads="1" noTextEdit="1"/>
          </p:cNvSpPr>
          <p:nvPr>
            <p:ph type="sldImg"/>
          </p:nvPr>
        </p:nvSpPr>
        <p:spPr/>
      </p:sp>
      <p:sp>
        <p:nvSpPr>
          <p:cNvPr id="149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C25B7F2-3196-4B6B-A397-E0814A77837E}" type="slidenum">
              <a:rPr lang="en-US" altLang="en-US"/>
            </a:fld>
            <a:endParaRPr lang="en-US" altLang="en-US"/>
          </a:p>
        </p:txBody>
      </p:sp>
      <p:sp>
        <p:nvSpPr>
          <p:cNvPr id="151555" name="Rectangle 2"/>
          <p:cNvSpPr>
            <a:spLocks noGrp="1" noRot="1" noChangeAspect="1" noChangeArrowheads="1" noTextEdit="1"/>
          </p:cNvSpPr>
          <p:nvPr>
            <p:ph type="sldImg"/>
          </p:nvPr>
        </p:nvSpPr>
        <p:spPr/>
      </p:sp>
      <p:sp>
        <p:nvSpPr>
          <p:cNvPr id="151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473C88F-C442-4107-BFCF-6A552A371D3E}" type="slidenum">
              <a:rPr lang="en-US" altLang="en-US"/>
            </a:fld>
            <a:endParaRPr lang="en-US" altLang="en-US"/>
          </a:p>
        </p:txBody>
      </p:sp>
      <p:sp>
        <p:nvSpPr>
          <p:cNvPr id="153603" name="Rectangle 2"/>
          <p:cNvSpPr>
            <a:spLocks noGrp="1" noRot="1" noChangeAspect="1" noChangeArrowheads="1" noTextEdit="1"/>
          </p:cNvSpPr>
          <p:nvPr>
            <p:ph type="sldImg"/>
          </p:nvPr>
        </p:nvSpPr>
        <p:spPr/>
      </p:sp>
      <p:sp>
        <p:nvSpPr>
          <p:cNvPr id="153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12EE6C2-5042-41D6-8DC4-7849D078CBD2}" type="slidenum">
              <a:rPr lang="en-US" altLang="en-US"/>
            </a:fld>
            <a:endParaRPr lang="en-US" altLang="en-US"/>
          </a:p>
        </p:txBody>
      </p:sp>
      <p:sp>
        <p:nvSpPr>
          <p:cNvPr id="155651" name="Rectangle 2"/>
          <p:cNvSpPr>
            <a:spLocks noGrp="1" noRot="1" noChangeAspect="1" noChangeArrowheads="1" noTextEdit="1"/>
          </p:cNvSpPr>
          <p:nvPr>
            <p:ph type="sldImg"/>
          </p:nvPr>
        </p:nvSpPr>
        <p:spPr/>
      </p:sp>
      <p:sp>
        <p:nvSpPr>
          <p:cNvPr id="155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D7808BA-38A7-4311-A7C3-9D654572C264}" type="slidenum">
              <a:rPr lang="en-US" altLang="en-US"/>
            </a:fld>
            <a:endParaRPr lang="en-US" altLang="en-US"/>
          </a:p>
        </p:txBody>
      </p:sp>
      <p:sp>
        <p:nvSpPr>
          <p:cNvPr id="157699" name="Rectangle 2"/>
          <p:cNvSpPr>
            <a:spLocks noGrp="1" noRot="1" noChangeAspect="1" noChangeArrowheads="1" noTextEdit="1"/>
          </p:cNvSpPr>
          <p:nvPr>
            <p:ph type="sldImg"/>
          </p:nvPr>
        </p:nvSpPr>
        <p:spPr/>
      </p:sp>
      <p:sp>
        <p:nvSpPr>
          <p:cNvPr id="157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7716CAA-1AFC-4B77-8BC2-B16F79A2CC37}" type="slidenum">
              <a:rPr lang="en-US" altLang="en-US"/>
            </a:fld>
            <a:endParaRPr lang="en-US" altLang="en-US"/>
          </a:p>
        </p:txBody>
      </p:sp>
      <p:sp>
        <p:nvSpPr>
          <p:cNvPr id="159747" name="Rectangle 2"/>
          <p:cNvSpPr>
            <a:spLocks noGrp="1" noRot="1" noChangeAspect="1" noChangeArrowheads="1" noTextEdit="1"/>
          </p:cNvSpPr>
          <p:nvPr>
            <p:ph type="sldImg"/>
          </p:nvPr>
        </p:nvSpPr>
        <p:spPr/>
      </p:sp>
      <p:sp>
        <p:nvSpPr>
          <p:cNvPr id="159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858AEBB-0155-4B61-8D5B-283345223885}" type="slidenum">
              <a:rPr lang="en-US" altLang="en-US"/>
            </a:fld>
            <a:endParaRPr lang="en-US" altLang="en-US"/>
          </a:p>
        </p:txBody>
      </p:sp>
      <p:sp>
        <p:nvSpPr>
          <p:cNvPr id="22531" name="Rectangle 2"/>
          <p:cNvSpPr>
            <a:spLocks noGrp="1" noRot="1" noChangeAspect="1" noChangeArrowheads="1" noTextEdit="1"/>
          </p:cNvSpPr>
          <p:nvPr>
            <p:ph type="sldImg"/>
          </p:nvPr>
        </p:nvSpPr>
        <p:spPr/>
      </p:sp>
      <p:sp>
        <p:nvSpPr>
          <p:cNvPr id="22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endParaRPr lang="en-US" altLang="en-US" dirty="0">
              <a:solidFill>
                <a:srgbClr val="002060"/>
              </a:solidFill>
            </a:endParaRP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endParaRPr lang="en-US" altLang="en-US" sz="1200" b="1" dirty="0">
              <a:solidFill>
                <a:srgbClr val="002060"/>
              </a:solidFill>
            </a:endParaRP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smtClean="0"/>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a:xfrm>
            <a:off x="814388" y="1093788"/>
            <a:ext cx="7661275" cy="4903787"/>
          </a:xfrm>
          <a:prstGeom prst="rect">
            <a:avLst/>
          </a:prstGeom>
        </p:spPr>
        <p:txBody>
          <a:bodyPr vert="eaVert"/>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6BE145AF-6EF6-4D3F-9F5A-D9A01965DFCC}" type="slidenum">
              <a:rPr lang="en-US" altLang="en-US" smtClean="0"/>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dirty="0"/>
              <a:t>Click to edit Master title style</a:t>
            </a:r>
            <a:endParaRPr lang="en-US" dirty="0"/>
          </a:p>
        </p:txBody>
      </p:sp>
      <p:sp>
        <p:nvSpPr>
          <p:cNvPr id="3" name="Vertical Text Placeholder 2"/>
          <p:cNvSpPr>
            <a:spLocks noGrp="1"/>
          </p:cNvSpPr>
          <p:nvPr>
            <p:ph type="body" orient="vert" idx="1"/>
          </p:nvPr>
        </p:nvSpPr>
        <p:spPr>
          <a:xfrm>
            <a:off x="768350" y="117475"/>
            <a:ext cx="5905500" cy="5880100"/>
          </a:xfrm>
          <a:prstGeom prst="rect">
            <a:avLst/>
          </a:prstGeom>
        </p:spPr>
        <p:txBody>
          <a:bodyPr vert="eaVert"/>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330473E3-C97D-4F1E-BBB4-46F84DAEF79D}" type="slidenum">
              <a:rPr lang="en-US" altLang="en-US" smtClean="0"/>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dirty="0"/>
              <a:t>Click to edit Master title style</a:t>
            </a:r>
            <a:endParaRPr lang="en-US" dirty="0"/>
          </a:p>
        </p:txBody>
      </p:sp>
      <p:sp>
        <p:nvSpPr>
          <p:cNvPr id="3" name="Text Placeholder 2"/>
          <p:cNvSpPr>
            <a:spLocks noGrp="1"/>
          </p:cNvSpPr>
          <p:nvPr>
            <p:ph type="body" sz="half" idx="1"/>
          </p:nvPr>
        </p:nvSpPr>
        <p:spPr>
          <a:xfrm>
            <a:off x="814388" y="1093788"/>
            <a:ext cx="3754437" cy="4903787"/>
          </a:xfrm>
          <a:prstGeom prst="rect">
            <a:avLst/>
          </a:prstGeo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4721225" y="1093788"/>
            <a:ext cx="3754438" cy="4903787"/>
          </a:xfrm>
          <a:prstGeom prst="rect">
            <a:avLst/>
          </a:prstGeo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ctangle 3"/>
          <p:cNvSpPr>
            <a:spLocks noGrp="1" noChangeArrowheads="1"/>
          </p:cNvSpPr>
          <p:nvPr>
            <p:ph type="sldNum" sz="quarter" idx="10"/>
          </p:nvPr>
        </p:nvSpPr>
        <p:spPr/>
        <p:txBody>
          <a:bodyPr/>
          <a:lstStyle>
            <a:lvl1pPr>
              <a:defRPr/>
            </a:lvl1pPr>
          </a:lstStyle>
          <a:p>
            <a:pPr>
              <a:defRPr/>
            </a:pPr>
            <a:fld id="{C2ED80F2-B6B5-42D7-B641-5532DED86820}" type="slidenum">
              <a:rPr lang="en-US" altLang="en-US"/>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1_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endParaRPr lang="en-US" altLang="en-US" dirty="0">
              <a:solidFill>
                <a:srgbClr val="002060"/>
              </a:solidFill>
            </a:endParaRPr>
          </a:p>
          <a:p>
            <a:pPr algn="ctr">
              <a:spcBef>
                <a:spcPct val="50000"/>
              </a:spcBef>
              <a:defRPr/>
            </a:pPr>
            <a:r>
              <a:rPr lang="en-US" altLang="en-US" sz="1200" b="1" dirty="0">
                <a:solidFill>
                  <a:srgbClr val="002060"/>
                </a:solidFill>
              </a:rPr>
              <a:t>©Silberschatz, </a:t>
            </a:r>
            <a:r>
              <a:rPr lang="en-US" altLang="en-US" sz="1200" b="1" dirty="0" err="1">
                <a:solidFill>
                  <a:srgbClr val="002060"/>
                </a:solidFill>
              </a:rPr>
              <a:t>Korth</a:t>
            </a:r>
            <a:r>
              <a:rPr lang="en-US" altLang="en-US" sz="1200" b="1" dirty="0">
                <a:solidFill>
                  <a:srgbClr val="002060"/>
                </a:solidFill>
              </a:rPr>
              <a:t>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endParaRPr lang="en-US" altLang="en-US" sz="1200" b="1" dirty="0">
              <a:solidFill>
                <a:srgbClr val="002060"/>
              </a:solidFill>
            </a:endParaRP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endParaRPr lang="en-US" dirty="0"/>
          </a:p>
        </p:txBody>
      </p:sp>
      <p:sp>
        <p:nvSpPr>
          <p:cNvPr id="7" name="Rectangle 4"/>
          <p:cNvSpPr>
            <a:spLocks noGrp="1" noChangeArrowheads="1"/>
          </p:cNvSpPr>
          <p:nvPr>
            <p:ph type="ftr" sz="quarter" idx="10"/>
          </p:nvPr>
        </p:nvSpPr>
        <p:spPr bwMode="auto">
          <a:xfrm>
            <a:off x="2862263" y="5780088"/>
            <a:ext cx="3448050" cy="457200"/>
          </a:xfrm>
          <a:prstGeom prst="rect">
            <a:avLst/>
          </a:prstGeom>
          <a:ln>
            <a:miter lim="800000"/>
          </a:ln>
        </p:spPr>
        <p:txBody>
          <a:bodyPr vert="horz" wrap="square" lIns="91440" tIns="45720" rIns="91440" bIns="45720" numCol="1" anchor="t" anchorCtr="0" compatLnSpc="1"/>
          <a:lstStyle>
            <a:lvl1pPr algn="ctr">
              <a:spcBef>
                <a:spcPct val="50000"/>
              </a:spcBef>
              <a:defRPr>
                <a:solidFill>
                  <a:srgbClr val="578963"/>
                </a:solidFill>
                <a:latin typeface="Times New Roman" panose="02020603050405020304" pitchFamily="18" charset="0"/>
                <a:ea typeface="+mn-ea"/>
                <a:cs typeface="+mn-cs"/>
              </a:defRPr>
            </a:lvl1pPr>
          </a:lstStyle>
          <a:p>
            <a:pPr>
              <a:defRPr/>
            </a:pPr>
            <a:r>
              <a:rPr lang="en-US" dirty="0"/>
              <a:t>7</a:t>
            </a:r>
            <a:endParaRPr lang="en-US" dirty="0"/>
          </a:p>
        </p:txBody>
      </p:sp>
      <p:sp>
        <p:nvSpPr>
          <p:cNvPr id="8" name="Rectangle 5"/>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a:fld>
            <a:endParaRPr lang="en-US" altLang="en-US"/>
          </a:p>
        </p:txBody>
      </p:sp>
      <p:pic>
        <p:nvPicPr>
          <p:cNvPr id="9"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a:xfrm>
            <a:off x="685800" y="1102497"/>
            <a:ext cx="7772400" cy="5367972"/>
          </a:xfrm>
          <a:prstGeom prst="rect">
            <a:avLst/>
          </a:prstGeo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9DC0FF13-A7A4-47FE-9669-E2EFAD58ABEC}" type="slidenum">
              <a:rPr lang="en-US" altLang="en-US" smtClean="0"/>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74863" y="4073662"/>
            <a:ext cx="7772400" cy="1500187"/>
          </a:xfrm>
          <a:prstGeom prst="rect">
            <a:avLst/>
          </a:prstGeo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Edit Master text styles</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37F29D90-88FA-402A-BEA8-1EF51CAB6752}" type="slidenum">
              <a:rPr lang="en-US" altLang="en-US" smtClean="0"/>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5" name="Rectangle 3"/>
          <p:cNvSpPr>
            <a:spLocks noGrp="1" noChangeArrowheads="1"/>
          </p:cNvSpPr>
          <p:nvPr>
            <p:ph type="sldNum" sz="quarter" idx="10"/>
          </p:nvPr>
        </p:nvSpPr>
        <p:spPr/>
        <p:txBody>
          <a:bodyPr/>
          <a:lstStyle>
            <a:lvl1pPr>
              <a:defRPr/>
            </a:lvl1pPr>
          </a:lstStyle>
          <a:p>
            <a:pPr>
              <a:defRPr/>
            </a:pPr>
            <a:fld id="{E5F592F4-3A7D-46E7-98AB-5C544D380A1B}" type="slidenum">
              <a:rPr lang="en-US" altLang="en-US" smtClean="0"/>
            </a:fld>
            <a:endParaRPr lang="en-US" altLang="en-US"/>
          </a:p>
        </p:txBody>
      </p:sp>
      <p:sp>
        <p:nvSpPr>
          <p:cNvPr id="6" name="Content Placeholder 2"/>
          <p:cNvSpPr>
            <a:spLocks noGrp="1"/>
          </p:cNvSpPr>
          <p:nvPr>
            <p:ph idx="1"/>
          </p:nvPr>
        </p:nvSpPr>
        <p:spPr>
          <a:xfrm>
            <a:off x="437424" y="1102497"/>
            <a:ext cx="3985352" cy="5367972"/>
          </a:xfrm>
          <a:prstGeom prst="rect">
            <a:avLst/>
          </a:prstGeo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
          <p:cNvSpPr>
            <a:spLocks noGrp="1" noChangeArrowheads="1"/>
          </p:cNvSpPr>
          <p:nvPr>
            <p:ph type="sldNum" sz="quarter" idx="10"/>
          </p:nvPr>
        </p:nvSpPr>
        <p:spPr/>
        <p:txBody>
          <a:bodyPr/>
          <a:lstStyle>
            <a:lvl1pPr>
              <a:defRPr/>
            </a:lvl1pPr>
          </a:lstStyle>
          <a:p>
            <a:pPr>
              <a:defRPr/>
            </a:pPr>
            <a:fld id="{574C0E4B-79D4-46C0-883C-5BC043062C35}" type="slidenum">
              <a:rPr lang="en-US" altLang="en-US" smtClean="0"/>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Rectangle 3"/>
          <p:cNvSpPr>
            <a:spLocks noGrp="1" noChangeArrowheads="1"/>
          </p:cNvSpPr>
          <p:nvPr>
            <p:ph type="sldNum" sz="quarter" idx="10"/>
          </p:nvPr>
        </p:nvSpPr>
        <p:spPr/>
        <p:txBody>
          <a:bodyPr/>
          <a:lstStyle>
            <a:lvl1pPr>
              <a:defRPr/>
            </a:lvl1pPr>
          </a:lstStyle>
          <a:p>
            <a:pPr>
              <a:defRPr/>
            </a:pPr>
            <a:fld id="{BDFDF77F-67A1-48F6-8358-97C70542CB22}" type="slidenum">
              <a:rPr lang="en-US" altLang="en-US" smtClean="0"/>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p:txBody>
          <a:bodyPr/>
          <a:lstStyle>
            <a:lvl1pPr>
              <a:defRPr/>
            </a:lvl1pPr>
          </a:lstStyle>
          <a:p>
            <a:pPr>
              <a:defRPr/>
            </a:pPr>
            <a:fld id="{AA16F0F5-1220-4B86-AECD-B7BEE6E1BE7F}" type="slidenum">
              <a:rPr lang="en-US" altLang="en-US" smtClean="0"/>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2725D68A-6EDF-45EE-BBA8-637BD793E613}" type="slidenum">
              <a:rPr lang="en-US" altLang="en-US" smtClean="0"/>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6D035670-FB96-4DB8-BA64-B31D7C042BD4}" type="slidenum">
              <a:rPr lang="en-US" altLang="en-US" smtClean="0"/>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50876" y="1093788"/>
            <a:ext cx="782478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dirty="0"/>
          </a:p>
        </p:txBody>
      </p:sp>
      <p:sp>
        <p:nvSpPr>
          <p:cNvPr id="486403" name="Rectangle 3"/>
          <p:cNvSpPr>
            <a:spLocks noGrp="1" noChangeArrowheads="1"/>
          </p:cNvSpPr>
          <p:nvPr>
            <p:ph type="sldNum" sz="quarter" idx="4"/>
          </p:nvPr>
        </p:nvSpPr>
        <p:spPr bwMode="auto">
          <a:xfrm>
            <a:off x="6553200" y="64008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smtClean="0">
                <a:solidFill>
                  <a:schemeClr val="bg2"/>
                </a:solidFill>
                <a:latin typeface="Times New Roman" panose="02020603050405020304" pitchFamily="18" charset="0"/>
              </a:defRPr>
            </a:lvl1pPr>
          </a:lstStyle>
          <a:p>
            <a:pPr>
              <a:defRPr/>
            </a:pPr>
            <a:fld id="{43251494-9320-46DB-9561-B10814EE66F9}" type="slidenum">
              <a:rPr lang="en-US" altLang="en-US" smtClean="0"/>
            </a:fld>
            <a:endParaRPr lang="en-US" altLang="en-US"/>
          </a:p>
        </p:txBody>
      </p:sp>
      <p:sp>
        <p:nvSpPr>
          <p:cNvPr id="1028" name="Text Box 4"/>
          <p:cNvSpPr txBox="1">
            <a:spLocks noChangeArrowheads="1"/>
          </p:cNvSpPr>
          <p:nvPr/>
        </p:nvSpPr>
        <p:spPr bwMode="auto">
          <a:xfrm>
            <a:off x="6762750" y="6613525"/>
            <a:ext cx="2381250" cy="244475"/>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endParaRPr lang="en-US" altLang="en-US" sz="1000" b="1" dirty="0">
              <a:solidFill>
                <a:srgbClr val="002060"/>
              </a:solidFill>
            </a:endParaRPr>
          </a:p>
        </p:txBody>
      </p:sp>
      <p:sp>
        <p:nvSpPr>
          <p:cNvPr id="486405" name="Text Box 5"/>
          <p:cNvSpPr txBox="1">
            <a:spLocks noChangeArrowheads="1"/>
          </p:cNvSpPr>
          <p:nvPr/>
        </p:nvSpPr>
        <p:spPr bwMode="auto">
          <a:xfrm>
            <a:off x="4444717" y="6613525"/>
            <a:ext cx="518092" cy="246221"/>
          </a:xfrm>
          <a:prstGeom prst="rect">
            <a:avLst/>
          </a:prstGeom>
          <a:noFill/>
          <a:ln w="9525">
            <a:noFill/>
            <a:miter lim="800000"/>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16.</a:t>
            </a:r>
            <a:fld id="{370CC2A8-7410-4F9E-B2CB-FCF9B3031B7B}" type="slidenum">
              <a:rPr lang="en-US" altLang="en-US" sz="1000" b="1" smtClean="0">
                <a:solidFill>
                  <a:srgbClr val="002060"/>
                </a:solidFill>
              </a:rPr>
            </a:fld>
            <a:endParaRPr lang="en-US" altLang="en-US" sz="1000" b="1" dirty="0">
              <a:solidFill>
                <a:srgbClr val="002060"/>
              </a:solidFill>
            </a:endParaRPr>
          </a:p>
        </p:txBody>
      </p:sp>
      <p:sp>
        <p:nvSpPr>
          <p:cNvPr id="486406" name="Rectangle 6"/>
          <p:cNvSpPr>
            <a:spLocks noGrp="1" noChangeArrowheads="1"/>
          </p:cNvSpPr>
          <p:nvPr>
            <p:ph type="title"/>
          </p:nvPr>
        </p:nvSpPr>
        <p:spPr bwMode="auto">
          <a:xfrm>
            <a:off x="768350" y="117475"/>
            <a:ext cx="8077200" cy="609600"/>
          </a:xfrm>
          <a:prstGeom prst="rect">
            <a:avLst/>
          </a:prstGeom>
          <a:noFill/>
          <a:ln w="9525">
            <a:noFill/>
            <a:miter lim="800000"/>
          </a:ln>
        </p:spPr>
        <p:txBody>
          <a:bodyPr vert="horz" wrap="square" lIns="91440" tIns="45720" rIns="91440" bIns="45720" numCol="1" anchor="b" anchorCtr="0" compatLnSpc="1"/>
          <a:lstStyle/>
          <a:p>
            <a:pPr lvl="0"/>
            <a:r>
              <a:rPr lang="en-US"/>
              <a:t>Click to edit Master title style</a:t>
            </a:r>
            <a:endParaRPr lang="en-US" dirty="0"/>
          </a:p>
        </p:txBody>
      </p:sp>
      <p:sp>
        <p:nvSpPr>
          <p:cNvPr id="1031" name="Text Box 7"/>
          <p:cNvSpPr txBox="1">
            <a:spLocks noChangeArrowheads="1"/>
          </p:cNvSpPr>
          <p:nvPr/>
        </p:nvSpPr>
        <p:spPr bwMode="auto">
          <a:xfrm>
            <a:off x="0" y="6613525"/>
            <a:ext cx="2571750" cy="244475"/>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endParaRPr lang="en-US" sz="1000" b="1" dirty="0">
              <a:solidFill>
                <a:srgbClr val="002060"/>
              </a:solidFill>
            </a:endParaRPr>
          </a:p>
        </p:txBody>
      </p:sp>
      <p:sp>
        <p:nvSpPr>
          <p:cNvPr id="1032" name="Freeform 8"/>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pic>
        <p:nvPicPr>
          <p:cNvPr id="11" name="Picture 10" descr="Cover-6Ed"/>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MS PGothic" panose="020B0600070205080204" pitchFamily="34" charset="-128"/>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panose="020B0600070205080204" pitchFamily="34" charset="-128"/>
          <a:cs typeface="MS PGothic" panose="020B0600070205080204" pitchFamily="34" charset="-128"/>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cs typeface="MS PGothic" panose="020B0600070205080204" pitchFamily="34" charset="-128"/>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cs typeface="MS PGothic" panose="020B0600070205080204" pitchFamily="34" charset="-128"/>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cs typeface="MS PGothic" panose="020B0600070205080204" pitchFamily="34" charset="-128"/>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image" Target="../media/image30.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9.xml.rels><?xml version="1.0" encoding="UTF-8" standalone="yes"?>
<Relationships xmlns="http://schemas.openxmlformats.org/package/2006/relationships"><Relationship Id="rId7" Type="http://schemas.openxmlformats.org/officeDocument/2006/relationships/notesSlide" Target="../notesSlides/notesSlide42.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20.emf"/><Relationship Id="rId3" Type="http://schemas.openxmlformats.org/officeDocument/2006/relationships/oleObject" Target="../embeddings/oleObject4.bin"/><Relationship Id="rId2" Type="http://schemas.openxmlformats.org/officeDocument/2006/relationships/image" Target="../media/image19.emf"/><Relationship Id="rId1"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7" Type="http://schemas.openxmlformats.org/officeDocument/2006/relationships/notesSlide" Target="../notesSlides/notesSlide46.xml"/><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22.emf"/><Relationship Id="rId3" Type="http://schemas.openxmlformats.org/officeDocument/2006/relationships/oleObject" Target="../embeddings/oleObject6.bin"/><Relationship Id="rId2" Type="http://schemas.openxmlformats.org/officeDocument/2006/relationships/image" Target="../media/image21.emf"/><Relationship Id="rId1" Type="http://schemas.openxmlformats.org/officeDocument/2006/relationships/oleObject" Target="../embeddings/oleObject5.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23.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image" Target="../media/image25.emf"/></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image" Target="../media/image27.emf"/></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image" Target="../media/image28.emf"/></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image" Target="../media/image2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a:t>
            </a:r>
            <a:r>
              <a:rPr lang="en-US" altLang="en-US" dirty="0" smtClean="0">
                <a:effectLst>
                  <a:outerShdw blurRad="38100" dist="38100" dir="2700000" algn="tl">
                    <a:srgbClr val="C0C0C0"/>
                  </a:outerShdw>
                </a:effectLst>
              </a:rPr>
              <a:t>1</a:t>
            </a:r>
            <a:r>
              <a:rPr lang="en-US" altLang="zh-CN" dirty="0" smtClean="0">
                <a:effectLst>
                  <a:outerShdw blurRad="38100" dist="38100" dir="2700000" algn="tl">
                    <a:srgbClr val="C0C0C0"/>
                  </a:outerShdw>
                </a:effectLst>
              </a:rPr>
              <a:t>3</a:t>
            </a:r>
            <a:r>
              <a:rPr lang="en-US" altLang="en-US" dirty="0" smtClean="0">
                <a:effectLst>
                  <a:outerShdw blurRad="38100" dist="38100" dir="2700000" algn="tl">
                    <a:srgbClr val="C0C0C0"/>
                  </a:outerShdw>
                </a:effectLst>
              </a:rPr>
              <a:t>: </a:t>
            </a:r>
            <a:r>
              <a:rPr lang="en-US" altLang="en-US" dirty="0">
                <a:effectLst>
                  <a:outerShdw blurRad="38100" dist="38100" dir="2700000" algn="tl">
                    <a:srgbClr val="C0C0C0"/>
                  </a:outerShdw>
                </a:effectLst>
              </a:rPr>
              <a:t>Query Optimization</a:t>
            </a:r>
            <a:endParaRPr lang="en-US" altLang="en-US"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endParaRPr lang="en-US" altLang="en-US">
              <a:effectLst>
                <a:outerShdw blurRad="38100" dist="38100" dir="2700000" algn="tl">
                  <a:srgbClr val="C0C0C0"/>
                </a:outerShdw>
              </a:effectLst>
            </a:endParaRPr>
          </a:p>
        </p:txBody>
      </p:sp>
      <p:sp>
        <p:nvSpPr>
          <p:cNvPr id="359427" name="Rectangle 3"/>
          <p:cNvSpPr>
            <a:spLocks noGrp="1" noChangeArrowheads="1"/>
          </p:cNvSpPr>
          <p:nvPr>
            <p:ph idx="1"/>
          </p:nvPr>
        </p:nvSpPr>
        <p:spPr>
          <a:xfrm>
            <a:off x="693018" y="1102497"/>
            <a:ext cx="7469205" cy="5367972"/>
          </a:xfrm>
        </p:spPr>
        <p:txBody>
          <a:bodyPr/>
          <a:lstStyle/>
          <a:p>
            <a:pPr marL="0" indent="0">
              <a:buNone/>
              <a:tabLst>
                <a:tab pos="3376295" algn="ctr"/>
              </a:tabLst>
            </a:pPr>
            <a:r>
              <a:rPr lang="en-US" altLang="en-US" dirty="0"/>
              <a:t>5.  </a:t>
            </a:r>
            <a:r>
              <a:rPr lang="en-US" altLang="en-US" sz="2000" dirty="0"/>
              <a:t>Theta-join operations (and natural joins) are commutative.</a:t>
            </a:r>
            <a:br>
              <a:rPr lang="en-US" altLang="en-US" sz="2000" dirty="0"/>
            </a:br>
            <a:br>
              <a:rPr lang="en-US" altLang="en-US" sz="2000" dirty="0"/>
            </a:br>
            <a:r>
              <a:rPr lang="en-US" altLang="en-US" sz="2000" dirty="0"/>
              <a:t>	          </a:t>
            </a:r>
            <a:r>
              <a:rPr lang="en-US" altLang="en-US" sz="2000" i="1" dirty="0"/>
              <a:t>E</a:t>
            </a:r>
            <a:r>
              <a:rPr lang="en-US" altLang="en-US" sz="2000" baseline="-25000" dirty="0"/>
              <a:t>1</a:t>
            </a:r>
            <a:r>
              <a:rPr lang="en-IN" altLang="en-US" sz="2000" dirty="0"/>
              <a:t> ⨝</a:t>
            </a:r>
            <a:r>
              <a:rPr lang="en-US" altLang="en-US" sz="2000" baseline="-25000" dirty="0">
                <a:sym typeface="Symbol" panose="05050102010706020507" pitchFamily="18" charset="2"/>
              </a:rPr>
              <a:t></a:t>
            </a:r>
            <a:r>
              <a:rPr lang="en-US" altLang="en-US" sz="2000" i="1" dirty="0"/>
              <a:t> </a:t>
            </a:r>
            <a:r>
              <a:rPr lang="en-US" altLang="en-US" sz="2000" baseline="-25000" dirty="0">
                <a:sym typeface="Symbol" panose="05050102010706020507" pitchFamily="18" charset="2"/>
              </a:rPr>
              <a:t> </a:t>
            </a:r>
            <a:r>
              <a:rPr lang="en-US" altLang="en-US" sz="2000" i="1" dirty="0"/>
              <a:t>E</a:t>
            </a:r>
            <a:r>
              <a:rPr lang="en-US" altLang="en-US" sz="2000" i="1" baseline="-25000" dirty="0"/>
              <a:t>2</a:t>
            </a:r>
            <a:r>
              <a:rPr lang="en-US" altLang="en-US" sz="2000" dirty="0"/>
              <a:t>    </a:t>
            </a:r>
            <a:r>
              <a:rPr lang="en-IN" sz="2000" dirty="0"/>
              <a:t>≡    </a:t>
            </a:r>
            <a:r>
              <a:rPr lang="en-US" altLang="en-US" sz="2000" i="1" dirty="0"/>
              <a:t>E</a:t>
            </a:r>
            <a:r>
              <a:rPr lang="en-US" altLang="en-US" sz="2000" baseline="-25000" dirty="0"/>
              <a:t>2</a:t>
            </a:r>
            <a:r>
              <a:rPr lang="en-IN" altLang="en-US" sz="2000" dirty="0"/>
              <a:t> ⨝</a:t>
            </a:r>
            <a:r>
              <a:rPr lang="en-US" altLang="en-US" sz="2000" baseline="-25000" dirty="0">
                <a:sym typeface="Symbol" panose="05050102010706020507" pitchFamily="18" charset="2"/>
              </a:rPr>
              <a:t></a:t>
            </a:r>
            <a:r>
              <a:rPr lang="en-US" altLang="en-US" sz="2000" dirty="0"/>
              <a:t> </a:t>
            </a:r>
            <a:r>
              <a:rPr lang="en-US" altLang="en-US" sz="2000" i="1" dirty="0"/>
              <a:t>E</a:t>
            </a:r>
            <a:r>
              <a:rPr lang="en-US" altLang="en-US" sz="2000" baseline="-25000" dirty="0"/>
              <a:t>1</a:t>
            </a:r>
            <a:br>
              <a:rPr lang="en-US" altLang="en-US" sz="2000" dirty="0"/>
            </a:br>
            <a:endParaRPr lang="en-US" altLang="en-US" sz="2000" baseline="-25000" dirty="0">
              <a:sym typeface="Greek Symbols" pitchFamily="18" charset="2"/>
            </a:endParaRPr>
          </a:p>
          <a:p>
            <a:pPr>
              <a:buFont typeface="Monotype Sorts" pitchFamily="-65" charset="2"/>
              <a:buNone/>
              <a:tabLst>
                <a:tab pos="3376295" algn="ctr"/>
              </a:tabLst>
            </a:pPr>
            <a:r>
              <a:rPr lang="en-US" altLang="en-US" sz="2000" dirty="0">
                <a:sym typeface="Greek Symbols" pitchFamily="18" charset="2"/>
              </a:rPr>
              <a:t>6.	(a) Natural join operations are associative:</a:t>
            </a:r>
            <a:endParaRPr lang="en-US" altLang="en-US" sz="2000" dirty="0">
              <a:sym typeface="Greek Symbols" pitchFamily="18" charset="2"/>
            </a:endParaRPr>
          </a:p>
          <a:p>
            <a:pPr>
              <a:buNone/>
              <a:tabLst>
                <a:tab pos="3376295" algn="ctr"/>
              </a:tabLst>
            </a:pPr>
            <a:r>
              <a:rPr lang="en-US" altLang="en-US" sz="2000" dirty="0">
                <a:sym typeface="Greek Symbols" pitchFamily="18" charset="2"/>
              </a:rPr>
              <a:t>	                </a:t>
            </a:r>
            <a:r>
              <a:rPr lang="en-US" altLang="en-US" sz="2000" dirty="0"/>
              <a:t> </a:t>
            </a:r>
            <a:r>
              <a:rPr lang="en-US" altLang="en-US" sz="2000" dirty="0">
                <a:sym typeface="Greek Symbols" pitchFamily="18" charset="2"/>
              </a:rPr>
              <a:t>(</a:t>
            </a:r>
            <a:r>
              <a:rPr lang="en-US" altLang="en-US" sz="2000" i="1" dirty="0"/>
              <a:t>E</a:t>
            </a:r>
            <a:r>
              <a:rPr lang="en-US" altLang="en-US" sz="2000" baseline="-25000" dirty="0"/>
              <a:t>1</a:t>
            </a:r>
            <a:r>
              <a:rPr lang="en-IN" altLang="en-US" sz="2000" dirty="0"/>
              <a:t> ⨝</a:t>
            </a:r>
            <a:r>
              <a:rPr lang="en-US" altLang="en-US" sz="2000" i="1" dirty="0"/>
              <a:t> </a:t>
            </a:r>
            <a:r>
              <a:rPr lang="en-US" altLang="en-US" sz="2000" baseline="-25000" dirty="0">
                <a:sym typeface="Symbol" panose="05050102010706020507" pitchFamily="18" charset="2"/>
              </a:rPr>
              <a:t> </a:t>
            </a:r>
            <a:r>
              <a:rPr lang="en-US" altLang="en-US" sz="2000" i="1" dirty="0"/>
              <a:t>E</a:t>
            </a:r>
            <a:r>
              <a:rPr lang="en-US" altLang="en-US" sz="2000" i="1" baseline="-25000" dirty="0"/>
              <a:t>2</a:t>
            </a:r>
            <a:r>
              <a:rPr lang="en-US" altLang="en-US" sz="2000" dirty="0"/>
              <a:t>) </a:t>
            </a:r>
            <a:r>
              <a:rPr lang="en-IN" altLang="en-US" sz="2000" dirty="0"/>
              <a:t>⨝</a:t>
            </a:r>
            <a:r>
              <a:rPr lang="en-US" altLang="en-US" sz="2000" baseline="-25000" dirty="0">
                <a:sym typeface="Symbol" panose="05050102010706020507" pitchFamily="18" charset="2"/>
              </a:rPr>
              <a:t> </a:t>
            </a:r>
            <a:r>
              <a:rPr lang="en-US" altLang="en-US" sz="2000" baseline="-46000" dirty="0">
                <a:sym typeface="Greek Symbols" pitchFamily="18" charset="2"/>
              </a:rPr>
              <a:t> </a:t>
            </a:r>
            <a:r>
              <a:rPr lang="en-US" altLang="en-US" sz="2000" i="1" dirty="0"/>
              <a:t>E</a:t>
            </a:r>
            <a:r>
              <a:rPr lang="en-US" altLang="en-US" sz="2000" i="1" baseline="-25000" dirty="0"/>
              <a:t>3</a:t>
            </a:r>
            <a:r>
              <a:rPr lang="en-US" altLang="en-US" sz="2000" i="1" dirty="0"/>
              <a:t>     </a:t>
            </a:r>
            <a:r>
              <a:rPr lang="en-IN" sz="2000" dirty="0"/>
              <a:t>≡     </a:t>
            </a:r>
            <a:r>
              <a:rPr lang="en-US" altLang="en-US" sz="2000" i="1" dirty="0"/>
              <a:t>E</a:t>
            </a:r>
            <a:r>
              <a:rPr lang="en-US" altLang="en-US" sz="2000" baseline="-25000" dirty="0"/>
              <a:t>1</a:t>
            </a:r>
            <a:r>
              <a:rPr lang="en-IN" altLang="en-US" sz="2000" dirty="0"/>
              <a:t> ⨝</a:t>
            </a:r>
            <a:r>
              <a:rPr lang="en-US" altLang="en-US" sz="2000" dirty="0"/>
              <a:t> (</a:t>
            </a:r>
            <a:r>
              <a:rPr lang="en-US" altLang="en-US" sz="2000" i="1" dirty="0"/>
              <a:t>E</a:t>
            </a:r>
            <a:r>
              <a:rPr lang="en-US" altLang="en-US" sz="2000" baseline="-25000" dirty="0"/>
              <a:t>2</a:t>
            </a:r>
            <a:r>
              <a:rPr lang="en-IN" altLang="en-US" sz="2000" dirty="0"/>
              <a:t> ⨝</a:t>
            </a:r>
            <a:r>
              <a:rPr lang="en-US" altLang="en-US" sz="2000" i="1" dirty="0"/>
              <a:t> E</a:t>
            </a:r>
            <a:r>
              <a:rPr lang="en-US" altLang="en-US" sz="2000" baseline="-25000" dirty="0"/>
              <a:t>3</a:t>
            </a:r>
            <a:r>
              <a:rPr lang="en-US" altLang="en-US" sz="2000" dirty="0"/>
              <a:t>)</a:t>
            </a:r>
            <a:br>
              <a:rPr lang="en-US" altLang="en-US" sz="2000" dirty="0"/>
            </a:br>
            <a:br>
              <a:rPr lang="en-US" altLang="en-US" sz="2000" dirty="0"/>
            </a:br>
            <a:r>
              <a:rPr lang="en-US" altLang="en-US" sz="2000" dirty="0"/>
              <a:t>(b) Theta joins are associative in the following manner:</a:t>
            </a:r>
            <a:br>
              <a:rPr lang="en-US" altLang="en-US" sz="2000" dirty="0"/>
            </a:br>
            <a:br>
              <a:rPr lang="en-US" altLang="en-US" sz="2000" dirty="0"/>
            </a:br>
            <a:r>
              <a:rPr lang="en-US" altLang="en-US" sz="2000" dirty="0"/>
              <a:t>	       </a:t>
            </a:r>
            <a:r>
              <a:rPr lang="en-US" altLang="en-US" sz="2000" dirty="0">
                <a:sym typeface="Greek Symbols" pitchFamily="18" charset="2"/>
              </a:rPr>
              <a:t>(</a:t>
            </a:r>
            <a:r>
              <a:rPr lang="en-US" altLang="en-US" sz="2000" i="1" dirty="0"/>
              <a:t>E</a:t>
            </a:r>
            <a:r>
              <a:rPr lang="en-US" altLang="en-US" sz="2000" baseline="-25000" dirty="0"/>
              <a:t>1</a:t>
            </a:r>
            <a:r>
              <a:rPr lang="en-IN" altLang="en-US" sz="2000" dirty="0"/>
              <a:t> ⨝</a:t>
            </a:r>
            <a:r>
              <a:rPr lang="en-US" altLang="en-US" sz="2000" i="1" dirty="0"/>
              <a:t> </a:t>
            </a:r>
            <a:r>
              <a:rPr lang="en-US" altLang="en-US" sz="2000" baseline="-25000" dirty="0">
                <a:sym typeface="Symbol" panose="05050102010706020507" pitchFamily="18" charset="2"/>
              </a:rPr>
              <a:t></a:t>
            </a:r>
            <a:r>
              <a:rPr lang="en-US" altLang="en-US" sz="2000" baseline="-46000" dirty="0">
                <a:sym typeface="Greek Symbols" pitchFamily="18" charset="2"/>
              </a:rPr>
              <a:t>1</a:t>
            </a:r>
            <a:r>
              <a:rPr lang="en-US" altLang="en-US" sz="2000" baseline="-25000" dirty="0">
                <a:sym typeface="Symbol" panose="05050102010706020507" pitchFamily="18" charset="2"/>
              </a:rPr>
              <a:t> </a:t>
            </a:r>
            <a:r>
              <a:rPr lang="en-US" altLang="en-US" sz="2000" i="1" dirty="0"/>
              <a:t>E</a:t>
            </a:r>
            <a:r>
              <a:rPr lang="en-US" altLang="en-US" sz="2000" i="1" baseline="-25000" dirty="0"/>
              <a:t>2</a:t>
            </a:r>
            <a:r>
              <a:rPr lang="en-US" altLang="en-US" sz="2000" dirty="0"/>
              <a:t>) </a:t>
            </a:r>
            <a:r>
              <a:rPr lang="en-IN" altLang="en-US" sz="2000" dirty="0"/>
              <a:t>⨝</a:t>
            </a:r>
            <a:r>
              <a:rPr lang="en-US" altLang="en-US" sz="2000" baseline="-25000" dirty="0">
                <a:sym typeface="Symbol" panose="05050102010706020507" pitchFamily="18" charset="2"/>
              </a:rPr>
              <a:t> </a:t>
            </a:r>
            <a:r>
              <a:rPr lang="en-US" altLang="en-US" sz="2000" baseline="-46000" dirty="0">
                <a:sym typeface="Greek Symbols" pitchFamily="18" charset="2"/>
              </a:rPr>
              <a:t>2 </a:t>
            </a:r>
            <a:r>
              <a:rPr lang="en-US" altLang="en-US" sz="2000" baseline="-25000" dirty="0">
                <a:sym typeface="Symbol" panose="05050102010706020507" pitchFamily="18" charset="2"/>
              </a:rPr>
              <a:t> </a:t>
            </a:r>
            <a:r>
              <a:rPr lang="en-US" altLang="en-US" sz="2000" baseline="-46000" dirty="0">
                <a:sym typeface="Greek Symbols" pitchFamily="18" charset="2"/>
              </a:rPr>
              <a:t>3 </a:t>
            </a:r>
            <a:r>
              <a:rPr lang="en-US" altLang="en-US" sz="2000" i="1" dirty="0"/>
              <a:t>E</a:t>
            </a:r>
            <a:r>
              <a:rPr lang="en-US" altLang="en-US" sz="2000" i="1" baseline="-25000" dirty="0"/>
              <a:t>3</a:t>
            </a:r>
            <a:r>
              <a:rPr lang="en-US" altLang="en-US" sz="2000" i="1" dirty="0"/>
              <a:t>    </a:t>
            </a:r>
            <a:r>
              <a:rPr lang="en-IN" sz="2000" dirty="0"/>
              <a:t>≡    </a:t>
            </a:r>
            <a:r>
              <a:rPr lang="en-US" altLang="en-US" sz="2000" i="1" dirty="0"/>
              <a:t>E</a:t>
            </a:r>
            <a:r>
              <a:rPr lang="en-US" altLang="en-US" sz="2000" baseline="-25000" dirty="0"/>
              <a:t>1</a:t>
            </a:r>
            <a:r>
              <a:rPr lang="en-IN" altLang="en-US" sz="2000" dirty="0"/>
              <a:t> ⨝</a:t>
            </a:r>
            <a:r>
              <a:rPr lang="en-US" altLang="en-US" sz="2000" baseline="-25000" dirty="0">
                <a:sym typeface="Symbol" panose="05050102010706020507" pitchFamily="18" charset="2"/>
              </a:rPr>
              <a:t></a:t>
            </a:r>
            <a:r>
              <a:rPr lang="en-US" altLang="en-US" sz="2000" baseline="-46000" dirty="0">
                <a:sym typeface="Greek Symbols" pitchFamily="18" charset="2"/>
              </a:rPr>
              <a:t>1 </a:t>
            </a:r>
            <a:r>
              <a:rPr lang="en-US" altLang="en-US" sz="2000" baseline="-25000" dirty="0">
                <a:sym typeface="Symbol" panose="05050102010706020507" pitchFamily="18" charset="2"/>
              </a:rPr>
              <a:t> </a:t>
            </a:r>
            <a:r>
              <a:rPr lang="en-US" altLang="en-US" sz="2000" baseline="-46000" dirty="0">
                <a:sym typeface="Greek Symbols" pitchFamily="18" charset="2"/>
              </a:rPr>
              <a:t>3</a:t>
            </a:r>
            <a:r>
              <a:rPr lang="en-US" altLang="en-US" sz="2000" dirty="0"/>
              <a:t> (</a:t>
            </a:r>
            <a:r>
              <a:rPr lang="en-US" altLang="en-US" sz="2000" i="1" dirty="0"/>
              <a:t>E</a:t>
            </a:r>
            <a:r>
              <a:rPr lang="en-US" altLang="en-US" sz="2000" baseline="-25000" dirty="0"/>
              <a:t>2</a:t>
            </a:r>
            <a:r>
              <a:rPr lang="en-IN" altLang="en-US" sz="2000" dirty="0"/>
              <a:t> ⨝</a:t>
            </a:r>
            <a:r>
              <a:rPr lang="en-US" altLang="en-US" sz="2000" baseline="-25000" dirty="0">
                <a:sym typeface="Symbol" panose="05050102010706020507" pitchFamily="18" charset="2"/>
              </a:rPr>
              <a:t> </a:t>
            </a:r>
            <a:r>
              <a:rPr lang="en-US" altLang="en-US" sz="2000" baseline="-46000" dirty="0">
                <a:sym typeface="Greek Symbols" pitchFamily="18" charset="2"/>
              </a:rPr>
              <a:t>2</a:t>
            </a:r>
            <a:r>
              <a:rPr lang="en-US" altLang="en-US" sz="2000" i="1" dirty="0"/>
              <a:t> E</a:t>
            </a:r>
            <a:r>
              <a:rPr lang="en-US" altLang="en-US" sz="2000" baseline="-25000" dirty="0"/>
              <a:t>3</a:t>
            </a:r>
            <a:r>
              <a:rPr lang="en-US" altLang="en-US" sz="2000" dirty="0"/>
              <a:t>)</a:t>
            </a:r>
            <a:br>
              <a:rPr lang="en-US" altLang="en-US" sz="2000" dirty="0"/>
            </a:br>
            <a:r>
              <a:rPr lang="en-US" altLang="en-US" sz="2000" dirty="0"/>
              <a:t>     </a:t>
            </a:r>
            <a:br>
              <a:rPr lang="en-US" altLang="en-US" sz="2000" dirty="0"/>
            </a:br>
            <a:r>
              <a:rPr lang="en-US" altLang="en-US" sz="2000" dirty="0"/>
              <a:t>     where </a:t>
            </a:r>
            <a:r>
              <a:rPr lang="en-US" altLang="en-US" sz="2000" dirty="0">
                <a:sym typeface="Symbol" panose="05050102010706020507" pitchFamily="18" charset="2"/>
              </a:rPr>
              <a:t></a:t>
            </a:r>
            <a:r>
              <a:rPr lang="en-US" altLang="en-US" sz="2000" i="1" baseline="-25000" dirty="0">
                <a:sym typeface="Greek Symbols" pitchFamily="18" charset="2"/>
              </a:rPr>
              <a:t>2</a:t>
            </a:r>
            <a:r>
              <a:rPr lang="en-US" altLang="en-US" sz="2000" i="1" dirty="0">
                <a:sym typeface="Greek Symbols" pitchFamily="18" charset="2"/>
              </a:rPr>
              <a:t> </a:t>
            </a:r>
            <a:r>
              <a:rPr lang="en-US" altLang="en-US" sz="2000" dirty="0">
                <a:sym typeface="Greek Symbols" pitchFamily="18" charset="2"/>
              </a:rPr>
              <a:t>involves attributes from only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and </a:t>
            </a:r>
            <a:r>
              <a:rPr lang="en-US" altLang="en-US" sz="2000" i="1" dirty="0">
                <a:sym typeface="Greek Symbols" pitchFamily="18" charset="2"/>
              </a:rPr>
              <a:t>E</a:t>
            </a:r>
            <a:r>
              <a:rPr lang="en-US" altLang="en-US" sz="2000" i="1" baseline="-25000" dirty="0">
                <a:sym typeface="Greek Symbols" pitchFamily="18" charset="2"/>
              </a:rPr>
              <a:t>3</a:t>
            </a:r>
            <a:r>
              <a:rPr lang="en-US" altLang="en-US" sz="2000" i="1" dirty="0">
                <a:sym typeface="Greek Symbols" pitchFamily="18" charset="2"/>
              </a:rPr>
              <a:t>.</a:t>
            </a:r>
            <a:endParaRPr lang="en-US" altLang="en-US" sz="2000" i="1" dirty="0">
              <a:sym typeface="Greek Symbols" pitchFamily="18" charset="2"/>
            </a:endParaRPr>
          </a:p>
        </p:txBody>
      </p:sp>
      <p:sp>
        <p:nvSpPr>
          <p:cNvPr id="4" name="Object 3"/>
          <p:cNvSpPr txBox="1"/>
          <p:nvPr/>
        </p:nvSpPr>
        <p:spPr bwMode="auto">
          <a:xfrm>
            <a:off x="1647612" y="5188653"/>
            <a:ext cx="2792413" cy="457200"/>
          </a:xfrm>
          <a:prstGeom prst="rect">
            <a:avLst/>
          </a:prstGeom>
          <a:noFill/>
          <a:ln>
            <a:noFill/>
          </a:ln>
          <a:effectLst/>
        </p:spPr>
        <p:txBody>
          <a:bodyPr>
            <a:normAutofit/>
          </a:bodyPr>
          <a:lstStyle/>
          <a:p>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94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13.08</a:t>
            </a:r>
            <a:endParaRPr lang="en-US" altLang="en-US">
              <a:effectLst>
                <a:outerShdw blurRad="38100" dist="38100" dir="2700000" algn="tl">
                  <a:srgbClr val="C0C0C0"/>
                </a:outerShdw>
              </a:effectLst>
            </a:endParaRPr>
          </a:p>
        </p:txBody>
      </p:sp>
      <p:pic>
        <p:nvPicPr>
          <p:cNvPr id="15872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7963" y="990600"/>
            <a:ext cx="8531225"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966788" y="55563"/>
            <a:ext cx="8077200" cy="609600"/>
          </a:xfrm>
        </p:spPr>
        <p:txBody>
          <a:bodyPr/>
          <a:lstStyle/>
          <a:p>
            <a:pPr>
              <a:defRPr/>
            </a:pPr>
            <a:r>
              <a:rPr lang="en-US" altLang="en-US">
                <a:effectLst>
                  <a:outerShdw blurRad="38100" dist="38100" dir="2700000" algn="tl">
                    <a:srgbClr val="C0C0C0"/>
                  </a:outerShdw>
                </a:effectLst>
              </a:rPr>
              <a:t>Pictorial Depiction of Equivalence Rules</a:t>
            </a:r>
            <a:endParaRPr lang="en-US" altLang="en-US">
              <a:effectLst>
                <a:outerShdw blurRad="38100" dist="38100" dir="2700000" algn="tl">
                  <a:srgbClr val="C0C0C0"/>
                </a:outerShdw>
              </a:effectLst>
            </a:endParaRPr>
          </a:p>
        </p:txBody>
      </p:sp>
      <p:pic>
        <p:nvPicPr>
          <p:cNvPr id="2" name="图片 1"/>
          <p:cNvPicPr>
            <a:picLocks noChangeAspect="1"/>
          </p:cNvPicPr>
          <p:nvPr/>
        </p:nvPicPr>
        <p:blipFill>
          <a:blip r:embed="rId1"/>
          <a:stretch>
            <a:fillRect/>
          </a:stretch>
        </p:blipFill>
        <p:spPr>
          <a:xfrm>
            <a:off x="2671445" y="1925955"/>
            <a:ext cx="3800475" cy="300545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endParaRPr lang="en-US" altLang="en-US">
              <a:effectLst>
                <a:outerShdw blurRad="38100" dist="38100" dir="2700000" algn="tl">
                  <a:srgbClr val="C0C0C0"/>
                </a:outerShdw>
              </a:effectLst>
            </a:endParaRPr>
          </a:p>
        </p:txBody>
      </p:sp>
      <p:sp>
        <p:nvSpPr>
          <p:cNvPr id="25603" name="Rectangle 3"/>
          <p:cNvSpPr>
            <a:spLocks noGrp="1" noChangeArrowheads="1"/>
          </p:cNvSpPr>
          <p:nvPr>
            <p:ph idx="1"/>
          </p:nvPr>
        </p:nvSpPr>
        <p:spPr>
          <a:xfrm>
            <a:off x="673768" y="1102497"/>
            <a:ext cx="7700211" cy="5367972"/>
          </a:xfrm>
        </p:spPr>
        <p:txBody>
          <a:bodyPr/>
          <a:lstStyle/>
          <a:p>
            <a:pPr>
              <a:buNone/>
            </a:pPr>
            <a:r>
              <a:rPr lang="en-US" altLang="en-US" dirty="0"/>
              <a:t>7.	</a:t>
            </a:r>
            <a:r>
              <a:rPr lang="en-US" altLang="en-US" sz="2000" dirty="0"/>
              <a:t>The selection operation distributes over the theta join operation under the following two conditions:</a:t>
            </a:r>
            <a:br>
              <a:rPr lang="en-US" altLang="en-US" sz="2000" dirty="0"/>
            </a:br>
            <a:r>
              <a:rPr lang="en-US" altLang="en-US" sz="2000" dirty="0"/>
              <a:t>(a)  When all the attributes in </a:t>
            </a:r>
            <a:r>
              <a:rPr lang="en-US" altLang="en-US" sz="2000" dirty="0">
                <a:sym typeface="Symbol" panose="05050102010706020507" pitchFamily="18" charset="2"/>
              </a:rPr>
              <a:t></a:t>
            </a:r>
            <a:r>
              <a:rPr lang="en-US" altLang="en-US" sz="2000" baseline="-25000" dirty="0">
                <a:sym typeface="Greek Symbols" pitchFamily="18" charset="2"/>
              </a:rPr>
              <a:t>0 </a:t>
            </a:r>
            <a:r>
              <a:rPr lang="en-US" altLang="en-US" sz="2000" dirty="0">
                <a:sym typeface="Greek Symbols" pitchFamily="18" charset="2"/>
              </a:rPr>
              <a:t> involve only the attributes of one </a:t>
            </a:r>
            <a:br>
              <a:rPr lang="en-US" altLang="en-US" sz="2000" dirty="0">
                <a:sym typeface="Greek Symbols" pitchFamily="18" charset="2"/>
              </a:rPr>
            </a:br>
            <a:r>
              <a:rPr lang="en-US" altLang="en-US" sz="2000" dirty="0">
                <a:sym typeface="Greek Symbols" pitchFamily="18" charset="2"/>
              </a:rPr>
              <a:t>       of the expressions (</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being joined.</a:t>
            </a:r>
            <a:br>
              <a:rPr lang="en-US" altLang="en-US" sz="2000" dirty="0">
                <a:sym typeface="Greek Symbols" pitchFamily="18" charset="2"/>
              </a:rPr>
            </a:br>
            <a:br>
              <a:rPr lang="en-US" altLang="en-US" sz="2000" dirty="0">
                <a:sym typeface="Greek Symbols" pitchFamily="18" charset="2"/>
              </a:rPr>
            </a:br>
            <a:r>
              <a:rPr lang="en-US" altLang="en-US" sz="2000" dirty="0">
                <a:sym typeface="Greek Symbols" pitchFamily="18" charset="2"/>
              </a:rPr>
              <a:t>                </a:t>
            </a:r>
            <a:r>
              <a:rPr lang="en-US" altLang="en-US" sz="2000" dirty="0">
                <a:sym typeface="Symbol" panose="05050102010706020507" pitchFamily="18" charset="2"/>
              </a:rPr>
              <a:t></a:t>
            </a:r>
            <a:r>
              <a:rPr lang="en-US" altLang="en-US" sz="2000" baseline="-25000" dirty="0">
                <a:sym typeface="Symbol" panose="05050102010706020507" pitchFamily="18" charset="2"/>
              </a:rPr>
              <a:t></a:t>
            </a:r>
            <a:r>
              <a:rPr lang="en-US" altLang="en-US" sz="2000" baseline="-46000" dirty="0">
                <a:sym typeface="Greek Symbols" pitchFamily="18" charset="2"/>
              </a:rPr>
              <a:t>0 </a:t>
            </a:r>
            <a:r>
              <a:rPr lang="en-US" altLang="en-US" sz="2000" dirty="0">
                <a:sym typeface="Symbol" panose="05050102010706020507" pitchFamily="18" charset="2"/>
              </a:rPr>
              <a:t>E</a:t>
            </a:r>
            <a:r>
              <a:rPr lang="en-US" altLang="en-US" sz="2000" baseline="-25000" dirty="0">
                <a:sym typeface="Symbol" panose="05050102010706020507" pitchFamily="18" charset="2"/>
              </a:rPr>
              <a:t>1 </a:t>
            </a:r>
            <a:r>
              <a:rPr lang="en-IN" altLang="en-US" sz="2000" dirty="0"/>
              <a:t>⨝</a:t>
            </a:r>
            <a:r>
              <a:rPr lang="en-US" altLang="en-US" sz="2000" baseline="-25000" dirty="0">
                <a:sym typeface="Symbol" panose="05050102010706020507" pitchFamily="18" charset="2"/>
              </a:rPr>
              <a:t> </a:t>
            </a:r>
            <a:r>
              <a:rPr lang="en-US" altLang="en-US" sz="2000" dirty="0">
                <a:sym typeface="Symbol" panose="05050102010706020507" pitchFamily="18" charset="2"/>
              </a:rPr>
              <a:t>E</a:t>
            </a:r>
            <a:r>
              <a:rPr lang="en-US" altLang="en-US" sz="2000" baseline="-25000" dirty="0">
                <a:sym typeface="Symbol" panose="05050102010706020507" pitchFamily="18" charset="2"/>
              </a:rPr>
              <a:t>2</a:t>
            </a:r>
            <a:r>
              <a:rPr lang="en-US" altLang="en-US" sz="2000" dirty="0">
                <a:sym typeface="Symbol" panose="05050102010706020507" pitchFamily="18" charset="2"/>
              </a:rPr>
              <a:t>)      </a:t>
            </a:r>
            <a:r>
              <a:rPr lang="en-IN" sz="2000" dirty="0"/>
              <a:t>≡    </a:t>
            </a:r>
            <a:r>
              <a:rPr lang="en-US" altLang="en-US" sz="2000" dirty="0">
                <a:sym typeface="Symbol" panose="05050102010706020507" pitchFamily="18" charset="2"/>
              </a:rPr>
              <a:t> (</a:t>
            </a:r>
            <a:r>
              <a:rPr lang="en-US" altLang="en-US" sz="2000" baseline="-25000" dirty="0">
                <a:sym typeface="Symbol" panose="05050102010706020507" pitchFamily="18" charset="2"/>
              </a:rPr>
              <a:t></a:t>
            </a:r>
            <a:r>
              <a:rPr lang="en-US" altLang="en-US" sz="2000" baseline="-46000" dirty="0">
                <a:sym typeface="Greek Symbols" pitchFamily="18" charset="2"/>
              </a:rPr>
              <a:t>0</a:t>
            </a:r>
            <a:r>
              <a:rPr lang="en-US" altLang="en-US" sz="2000" dirty="0">
                <a:sym typeface="Symbol" panose="05050102010706020507" pitchFamily="18" charset="2"/>
              </a:rPr>
              <a:t>(E</a:t>
            </a:r>
            <a:r>
              <a:rPr lang="en-US" altLang="en-US" sz="2000" baseline="-25000" dirty="0">
                <a:sym typeface="Symbol" panose="05050102010706020507" pitchFamily="18" charset="2"/>
              </a:rPr>
              <a:t>1</a:t>
            </a:r>
            <a:r>
              <a:rPr lang="en-US" altLang="en-US" sz="2000" dirty="0">
                <a:sym typeface="Symbol" panose="05050102010706020507" pitchFamily="18" charset="2"/>
              </a:rPr>
              <a:t>)) </a:t>
            </a:r>
            <a:r>
              <a:rPr lang="en-IN" altLang="en-US" sz="2000" dirty="0"/>
              <a:t>⨝</a:t>
            </a:r>
            <a:r>
              <a:rPr lang="en-US" altLang="en-US" sz="2000" baseline="-25000" dirty="0">
                <a:sym typeface="Symbol" panose="05050102010706020507" pitchFamily="18" charset="2"/>
              </a:rPr>
              <a:t> </a:t>
            </a:r>
            <a:r>
              <a:rPr lang="en-US" altLang="en-US" sz="2000" dirty="0">
                <a:sym typeface="Symbol" panose="05050102010706020507" pitchFamily="18" charset="2"/>
              </a:rPr>
              <a:t>E</a:t>
            </a:r>
            <a:r>
              <a:rPr lang="en-US" altLang="en-US" sz="2000" baseline="-25000" dirty="0">
                <a:sym typeface="Symbol" panose="05050102010706020507" pitchFamily="18" charset="2"/>
              </a:rPr>
              <a:t>2</a:t>
            </a:r>
            <a:r>
              <a:rPr lang="en-US" altLang="en-US" sz="2000" dirty="0">
                <a:sym typeface="Greek Symbols" pitchFamily="18" charset="2"/>
              </a:rPr>
              <a:t> </a:t>
            </a:r>
            <a:br>
              <a:rPr lang="en-US" altLang="en-US" sz="2000" dirty="0">
                <a:sym typeface="Greek Symbols" pitchFamily="18" charset="2"/>
              </a:rPr>
            </a:br>
            <a:endParaRPr lang="en-US" altLang="en-US" sz="2000" dirty="0">
              <a:sym typeface="Greek Symbols" pitchFamily="18" charset="2"/>
            </a:endParaRPr>
          </a:p>
          <a:p>
            <a:pPr>
              <a:buFont typeface="Monotype Sorts" pitchFamily="-65" charset="2"/>
              <a:buNone/>
            </a:pPr>
            <a:r>
              <a:rPr lang="en-US" altLang="en-US" sz="2000" dirty="0">
                <a:sym typeface="Greek Symbols" pitchFamily="18" charset="2"/>
              </a:rPr>
              <a:t>	(b) When </a:t>
            </a:r>
            <a:r>
              <a:rPr lang="en-US" altLang="en-US" sz="2000" dirty="0">
                <a:sym typeface="Symbol" panose="05050102010706020507" pitchFamily="18" charset="2"/>
              </a:rPr>
              <a:t></a:t>
            </a:r>
            <a:r>
              <a:rPr lang="en-US" altLang="en-US" sz="2000" baseline="-25000" dirty="0">
                <a:sym typeface="Greek Symbols" pitchFamily="18" charset="2"/>
              </a:rPr>
              <a:t>1 </a:t>
            </a:r>
            <a:r>
              <a:rPr lang="en-US" altLang="en-US" sz="2000" dirty="0">
                <a:sym typeface="Greek Symbols" pitchFamily="18" charset="2"/>
              </a:rPr>
              <a:t>involves only the attributes of </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and</a:t>
            </a:r>
            <a:r>
              <a:rPr lang="en-US" altLang="en-US" sz="2000" i="1" dirty="0">
                <a:sym typeface="Greek Symbols" pitchFamily="18" charset="2"/>
              </a:rPr>
              <a:t> </a:t>
            </a:r>
            <a:r>
              <a:rPr lang="en-US" altLang="en-US" sz="2000" dirty="0">
                <a:sym typeface="Symbol" panose="05050102010706020507" pitchFamily="18" charset="2"/>
              </a:rPr>
              <a:t></a:t>
            </a:r>
            <a:r>
              <a:rPr lang="en-US" altLang="en-US" sz="2000" baseline="-25000" dirty="0">
                <a:sym typeface="Greek Symbols" pitchFamily="18" charset="2"/>
              </a:rPr>
              <a:t>2 </a:t>
            </a:r>
            <a:r>
              <a:rPr lang="en-US" altLang="en-US" sz="2000" dirty="0">
                <a:sym typeface="Greek Symbols" pitchFamily="18" charset="2"/>
              </a:rPr>
              <a:t> involves  </a:t>
            </a:r>
            <a:br>
              <a:rPr lang="en-US" altLang="en-US" sz="2000" dirty="0">
                <a:sym typeface="Greek Symbols" pitchFamily="18" charset="2"/>
              </a:rPr>
            </a:br>
            <a:r>
              <a:rPr lang="en-US" altLang="en-US" sz="2000" dirty="0">
                <a:sym typeface="Greek Symbols" pitchFamily="18" charset="2"/>
              </a:rPr>
              <a:t>      only the attributes of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a:t>
            </a:r>
            <a:endParaRPr lang="en-US" altLang="en-US" sz="2000" dirty="0">
              <a:sym typeface="Greek Symbols" pitchFamily="18" charset="2"/>
            </a:endParaRPr>
          </a:p>
          <a:p>
            <a:pPr>
              <a:buNone/>
            </a:pPr>
            <a:r>
              <a:rPr lang="en-US" altLang="en-US" sz="2000" dirty="0">
                <a:sym typeface="Symbol" panose="05050102010706020507" pitchFamily="18" charset="2"/>
              </a:rPr>
              <a:t>	                </a:t>
            </a:r>
            <a:r>
              <a:rPr lang="en-US" altLang="en-US" sz="2000" baseline="-25000" dirty="0">
                <a:sym typeface="Symbol" panose="05050102010706020507" pitchFamily="18" charset="2"/>
              </a:rPr>
              <a:t></a:t>
            </a:r>
            <a:r>
              <a:rPr lang="en-US" altLang="en-US" sz="2000" baseline="-46000" dirty="0">
                <a:sym typeface="Greek Symbols" pitchFamily="18" charset="2"/>
              </a:rPr>
              <a:t>1</a:t>
            </a:r>
            <a:r>
              <a:rPr lang="en-US" altLang="en-US" sz="2000" baseline="-25000" dirty="0">
                <a:sym typeface="Symbol" panose="05050102010706020507" pitchFamily="18" charset="2"/>
              </a:rPr>
              <a:t> </a:t>
            </a:r>
            <a:r>
              <a:rPr lang="en-US" altLang="en-US" sz="2000" baseline="-25000" dirty="0">
                <a:sym typeface="Greek Symbols" pitchFamily="18" charset="2"/>
              </a:rPr>
              <a:t> </a:t>
            </a:r>
            <a:r>
              <a:rPr lang="en-US" altLang="en-US" sz="2000" baseline="-25000" dirty="0">
                <a:sym typeface="Symbol" panose="05050102010706020507" pitchFamily="18" charset="2"/>
              </a:rPr>
              <a:t></a:t>
            </a:r>
            <a:r>
              <a:rPr lang="en-US" altLang="en-US" sz="2000" baseline="-46000" dirty="0">
                <a:sym typeface="Greek Symbols" pitchFamily="18" charset="2"/>
              </a:rPr>
              <a:t>2</a:t>
            </a:r>
            <a:r>
              <a:rPr lang="en-US" altLang="en-US" sz="2000" baseline="-25000" dirty="0">
                <a:sym typeface="Symbol" panose="05050102010706020507" pitchFamily="18" charset="2"/>
              </a:rPr>
              <a:t> </a:t>
            </a:r>
            <a:r>
              <a:rPr lang="en-US" altLang="en-US" sz="2000" dirty="0">
                <a:sym typeface="Symbol" panose="05050102010706020507" pitchFamily="18" charset="2"/>
              </a:rPr>
              <a:t>E</a:t>
            </a:r>
            <a:r>
              <a:rPr lang="en-US" altLang="en-US" sz="2000" baseline="-25000" dirty="0">
                <a:sym typeface="Symbol" panose="05050102010706020507" pitchFamily="18" charset="2"/>
              </a:rPr>
              <a:t>1</a:t>
            </a:r>
            <a:r>
              <a:rPr lang="en-US" altLang="en-US" sz="2000" dirty="0">
                <a:sym typeface="Symbol" panose="05050102010706020507" pitchFamily="18" charset="2"/>
              </a:rPr>
              <a:t> </a:t>
            </a:r>
            <a:r>
              <a:rPr lang="en-IN" altLang="en-US" sz="2000" dirty="0"/>
              <a:t>⨝</a:t>
            </a:r>
            <a:r>
              <a:rPr lang="en-US" altLang="en-US" sz="2000" baseline="-25000" dirty="0">
                <a:sym typeface="Symbol" panose="05050102010706020507" pitchFamily="18" charset="2"/>
              </a:rPr>
              <a:t> </a:t>
            </a:r>
            <a:r>
              <a:rPr lang="en-US" altLang="en-US" sz="2000" dirty="0">
                <a:sym typeface="Symbol" panose="05050102010706020507" pitchFamily="18" charset="2"/>
              </a:rPr>
              <a:t>E</a:t>
            </a:r>
            <a:r>
              <a:rPr lang="en-US" altLang="en-US" sz="2000" baseline="-25000" dirty="0">
                <a:sym typeface="Symbol" panose="05050102010706020507" pitchFamily="18" charset="2"/>
              </a:rPr>
              <a:t>2</a:t>
            </a:r>
            <a:r>
              <a:rPr lang="en-US" altLang="en-US" sz="2000" dirty="0">
                <a:sym typeface="Symbol" panose="05050102010706020507" pitchFamily="18" charset="2"/>
              </a:rPr>
              <a:t>)     </a:t>
            </a:r>
            <a:r>
              <a:rPr lang="en-IN" sz="2000" dirty="0"/>
              <a:t>≡</a:t>
            </a:r>
            <a:r>
              <a:rPr lang="en-US" altLang="en-US" sz="2000" dirty="0">
                <a:sym typeface="Symbol" panose="05050102010706020507" pitchFamily="18" charset="2"/>
              </a:rPr>
              <a:t>      (</a:t>
            </a:r>
            <a:r>
              <a:rPr lang="en-US" altLang="en-US" sz="2000" baseline="-25000" dirty="0">
                <a:sym typeface="Symbol" panose="05050102010706020507" pitchFamily="18" charset="2"/>
              </a:rPr>
              <a:t></a:t>
            </a:r>
            <a:r>
              <a:rPr lang="en-US" altLang="en-US" sz="2000" baseline="-46000" dirty="0">
                <a:sym typeface="Greek Symbols" pitchFamily="18" charset="2"/>
              </a:rPr>
              <a:t>1</a:t>
            </a:r>
            <a:r>
              <a:rPr lang="en-US" altLang="en-US" sz="2000" dirty="0">
                <a:sym typeface="Symbol" panose="05050102010706020507" pitchFamily="18" charset="2"/>
              </a:rPr>
              <a:t>(E</a:t>
            </a:r>
            <a:r>
              <a:rPr lang="en-US" altLang="en-US" sz="2000" baseline="-25000" dirty="0">
                <a:sym typeface="Symbol" panose="05050102010706020507" pitchFamily="18" charset="2"/>
              </a:rPr>
              <a:t>1</a:t>
            </a:r>
            <a:r>
              <a:rPr lang="en-US" altLang="en-US" sz="2000" dirty="0">
                <a:sym typeface="Symbol" panose="05050102010706020507" pitchFamily="18" charset="2"/>
              </a:rPr>
              <a:t>))</a:t>
            </a:r>
            <a:r>
              <a:rPr lang="en-IN" altLang="en-US" sz="2000" dirty="0"/>
              <a:t> ⨝</a:t>
            </a:r>
            <a:r>
              <a:rPr lang="en-US" altLang="en-US" sz="2000" baseline="-25000" dirty="0">
                <a:sym typeface="Symbol" panose="05050102010706020507" pitchFamily="18" charset="2"/>
              </a:rPr>
              <a:t></a:t>
            </a:r>
            <a:r>
              <a:rPr lang="en-US" altLang="en-US" sz="2000" dirty="0">
                <a:sym typeface="Symbol" panose="05050102010706020507" pitchFamily="18" charset="2"/>
              </a:rPr>
              <a:t> (</a:t>
            </a:r>
            <a:r>
              <a:rPr lang="en-US" altLang="en-US" sz="2000" baseline="-25000" dirty="0">
                <a:sym typeface="Symbol" panose="05050102010706020507" pitchFamily="18" charset="2"/>
              </a:rPr>
              <a:t></a:t>
            </a:r>
            <a:r>
              <a:rPr lang="en-US" altLang="en-US" sz="2000" baseline="-46000" dirty="0">
                <a:sym typeface="Greek Symbols" pitchFamily="18" charset="2"/>
              </a:rPr>
              <a:t>2</a:t>
            </a:r>
            <a:r>
              <a:rPr lang="en-US" altLang="en-US" sz="2000" dirty="0">
                <a:sym typeface="Symbol" panose="05050102010706020507" pitchFamily="18" charset="2"/>
              </a:rPr>
              <a:t>(E</a:t>
            </a:r>
            <a:r>
              <a:rPr lang="en-US" altLang="en-US" sz="2000" baseline="-25000" dirty="0">
                <a:sym typeface="Symbol" panose="05050102010706020507" pitchFamily="18" charset="2"/>
              </a:rPr>
              <a:t>2</a:t>
            </a:r>
            <a:r>
              <a:rPr lang="en-US" altLang="en-US" sz="2000" dirty="0">
                <a:sym typeface="Symbol" panose="05050102010706020507" pitchFamily="18" charset="2"/>
              </a:rPr>
              <a:t>))</a:t>
            </a:r>
            <a:endParaRPr lang="en-US" altLang="en-US" sz="20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683393" y="1102497"/>
            <a:ext cx="8089131" cy="5367972"/>
          </a:xfrm>
        </p:spPr>
        <p:txBody>
          <a:bodyPr/>
          <a:lstStyle/>
          <a:p>
            <a:pPr>
              <a:buFont typeface="Monotype Sorts" pitchFamily="-65" charset="2"/>
              <a:buNone/>
              <a:tabLst>
                <a:tab pos="3087370" algn="ctr"/>
              </a:tabLst>
            </a:pPr>
            <a:r>
              <a:rPr lang="en-US" altLang="en-US" dirty="0"/>
              <a:t>8.	</a:t>
            </a:r>
            <a:r>
              <a:rPr lang="en-US" altLang="en-US" sz="2000" dirty="0"/>
              <a:t>The projection operation distributes over the theta join operation as follows:</a:t>
            </a:r>
            <a:endParaRPr lang="en-US" altLang="en-US" sz="2000" dirty="0"/>
          </a:p>
          <a:p>
            <a:pPr>
              <a:buFont typeface="Monotype Sorts" pitchFamily="-65" charset="2"/>
              <a:buNone/>
              <a:tabLst>
                <a:tab pos="3087370" algn="ctr"/>
              </a:tabLst>
            </a:pPr>
            <a:r>
              <a:rPr lang="en-US" altLang="en-US" sz="2000" dirty="0"/>
              <a:t>	(a) if </a:t>
            </a:r>
            <a:r>
              <a:rPr kumimoji="0" lang="en-US" altLang="en-US" sz="2000" dirty="0">
                <a:solidFill>
                  <a:srgbClr val="000000"/>
                </a:solidFill>
                <a:sym typeface="Symbol" panose="05050102010706020507" pitchFamily="18" charset="2"/>
              </a:rPr>
              <a:t></a:t>
            </a:r>
            <a:r>
              <a:rPr lang="en-US" altLang="en-US" sz="2000" dirty="0">
                <a:sym typeface="Greek Symbols" pitchFamily="18" charset="2"/>
              </a:rPr>
              <a:t> involves only attributes from </a:t>
            </a:r>
            <a:r>
              <a:rPr lang="en-US" altLang="en-US" sz="2000" i="1" dirty="0">
                <a:sym typeface="Greek Symbols" pitchFamily="18" charset="2"/>
              </a:rPr>
              <a:t>L</a:t>
            </a:r>
            <a:r>
              <a:rPr lang="en-US" altLang="en-US" sz="2000" baseline="-25000" dirty="0">
                <a:sym typeface="Greek Symbols" pitchFamily="18" charset="2"/>
              </a:rPr>
              <a:t>1</a:t>
            </a:r>
            <a:r>
              <a:rPr lang="en-US" altLang="en-US" sz="2000" dirty="0">
                <a:sym typeface="Greek Symbols" pitchFamily="18" charset="2"/>
              </a:rPr>
              <a:t> </a:t>
            </a:r>
            <a:r>
              <a:rPr lang="en-US" altLang="en-US" sz="2000" dirty="0">
                <a:sym typeface="Symbol" panose="05050102010706020507" pitchFamily="18" charset="2"/>
              </a:rPr>
              <a:t> </a:t>
            </a:r>
            <a:r>
              <a:rPr lang="en-US" altLang="en-US" sz="2000" i="1" dirty="0">
                <a:sym typeface="Symbol" panose="05050102010706020507" pitchFamily="18" charset="2"/>
              </a:rPr>
              <a:t>L</a:t>
            </a:r>
            <a:r>
              <a:rPr lang="en-US" altLang="en-US" sz="2000" baseline="-25000" dirty="0">
                <a:sym typeface="Symbol" panose="05050102010706020507" pitchFamily="18" charset="2"/>
              </a:rPr>
              <a:t>2</a:t>
            </a:r>
            <a:r>
              <a:rPr lang="en-US" altLang="en-US" sz="2000" dirty="0">
                <a:sym typeface="Symbol" panose="05050102010706020507" pitchFamily="18" charset="2"/>
              </a:rPr>
              <a:t>:</a:t>
            </a:r>
            <a:br>
              <a:rPr lang="en-US" altLang="en-US" sz="2000" dirty="0">
                <a:sym typeface="Symbol" panose="05050102010706020507" pitchFamily="18" charset="2"/>
              </a:rPr>
            </a:br>
            <a:r>
              <a:rPr lang="en-IN" altLang="en-US" sz="2000" dirty="0">
                <a:sym typeface="Symbol" panose="05050102010706020507" pitchFamily="18" charset="2"/>
              </a:rPr>
              <a:t>         </a:t>
            </a:r>
            <a:r>
              <a:rPr lang="en-US" altLang="en-US" sz="2000" dirty="0">
                <a:ea typeface="MS PGothic" panose="020B0600070205080204" pitchFamily="34" charset="-128"/>
                <a:sym typeface="Symbol" panose="05050102010706020507" pitchFamily="18" charset="2"/>
              </a:rPr>
              <a:t> </a:t>
            </a:r>
            <a:r>
              <a:rPr lang="en-IN" sz="2000" baseline="-25000" dirty="0"/>
              <a:t>L</a:t>
            </a:r>
            <a:r>
              <a:rPr lang="en-US" altLang="en-US" sz="2000" baseline="-46000" dirty="0">
                <a:sym typeface="Greek Symbols" pitchFamily="18" charset="2"/>
              </a:rPr>
              <a:t>1</a:t>
            </a:r>
            <a:r>
              <a:rPr lang="en-IN" sz="2000" baseline="-25000" dirty="0"/>
              <a:t> </a:t>
            </a:r>
            <a:r>
              <a:rPr lang="en-US" altLang="en-US" sz="2000" baseline="-25000" dirty="0">
                <a:sym typeface="Symbol" panose="05050102010706020507" pitchFamily="18" charset="2"/>
              </a:rPr>
              <a:t> </a:t>
            </a:r>
            <a:r>
              <a:rPr lang="en-IN" sz="2000" baseline="-25000" dirty="0"/>
              <a:t>L</a:t>
            </a:r>
            <a:r>
              <a:rPr lang="en-US" sz="2000" baseline="-46000" dirty="0">
                <a:sym typeface="Greek Symbols" pitchFamily="18" charset="2"/>
              </a:rPr>
              <a:t>2</a:t>
            </a:r>
            <a:r>
              <a:rPr lang="en-IN" sz="2000" dirty="0"/>
              <a:t>(</a:t>
            </a:r>
            <a:r>
              <a:rPr lang="en-US" altLang="en-US" sz="2000" i="1" dirty="0"/>
              <a:t>E</a:t>
            </a:r>
            <a:r>
              <a:rPr lang="en-US" altLang="en-US" sz="2000" baseline="-25000" dirty="0"/>
              <a:t>1</a:t>
            </a:r>
            <a:r>
              <a:rPr lang="en-IN" altLang="en-US" sz="2000" dirty="0"/>
              <a:t> ⨝</a:t>
            </a:r>
            <a:r>
              <a:rPr lang="en-US" altLang="en-US" sz="2000" baseline="-25000" dirty="0">
                <a:sym typeface="Symbol" panose="05050102010706020507" pitchFamily="18" charset="2"/>
              </a:rPr>
              <a:t></a:t>
            </a:r>
            <a:r>
              <a:rPr lang="en-US" altLang="en-US" sz="2000" i="1" dirty="0"/>
              <a:t> </a:t>
            </a:r>
            <a:r>
              <a:rPr lang="en-US" altLang="en-US" sz="2000" baseline="-25000" dirty="0">
                <a:sym typeface="Symbol" panose="05050102010706020507" pitchFamily="18" charset="2"/>
              </a:rPr>
              <a:t> </a:t>
            </a:r>
            <a:r>
              <a:rPr lang="en-US" altLang="en-US" sz="2000" i="1" dirty="0"/>
              <a:t>E</a:t>
            </a:r>
            <a:r>
              <a:rPr lang="en-US" altLang="en-US" sz="2000" i="1" baseline="-25000" dirty="0"/>
              <a:t>2</a:t>
            </a:r>
            <a:r>
              <a:rPr lang="en-US" altLang="en-US" sz="2000" dirty="0"/>
              <a:t>)     </a:t>
            </a:r>
            <a:r>
              <a:rPr lang="en-IN" sz="2000" dirty="0"/>
              <a:t>≡     </a:t>
            </a:r>
            <a:r>
              <a:rPr lang="en-US" altLang="en-US" sz="2000" dirty="0">
                <a:ea typeface="MS PGothic" panose="020B0600070205080204" pitchFamily="34" charset="-128"/>
                <a:sym typeface="Symbol" panose="05050102010706020507" pitchFamily="18" charset="2"/>
              </a:rPr>
              <a:t> </a:t>
            </a:r>
            <a:r>
              <a:rPr lang="en-IN" sz="2000" baseline="-25000" dirty="0"/>
              <a:t>L</a:t>
            </a:r>
            <a:r>
              <a:rPr lang="en-US" altLang="en-US" sz="2000" baseline="-46000" dirty="0">
                <a:sym typeface="Greek Symbols" pitchFamily="18" charset="2"/>
              </a:rPr>
              <a:t>1</a:t>
            </a:r>
            <a:r>
              <a:rPr lang="en-IN" sz="2000" dirty="0"/>
              <a:t>(</a:t>
            </a:r>
            <a:r>
              <a:rPr lang="en-US" altLang="en-US" sz="2000" i="1" dirty="0"/>
              <a:t>E</a:t>
            </a:r>
            <a:r>
              <a:rPr lang="en-US" altLang="en-US" sz="2000" baseline="-25000" dirty="0"/>
              <a:t>1</a:t>
            </a:r>
            <a:r>
              <a:rPr lang="en-IN" altLang="en-US" sz="2000" dirty="0"/>
              <a:t>) ⨝</a:t>
            </a:r>
            <a:r>
              <a:rPr lang="en-US" altLang="en-US" sz="2000" baseline="-25000" dirty="0">
                <a:sym typeface="Symbol" panose="05050102010706020507" pitchFamily="18" charset="2"/>
              </a:rPr>
              <a:t></a:t>
            </a:r>
            <a:r>
              <a:rPr lang="en-US" altLang="en-US" sz="2000" i="1" dirty="0"/>
              <a:t> </a:t>
            </a:r>
            <a:r>
              <a:rPr lang="en-US" altLang="en-US" sz="2000" dirty="0">
                <a:ea typeface="MS PGothic" panose="020B0600070205080204" pitchFamily="34" charset="-128"/>
                <a:sym typeface="Symbol" panose="05050102010706020507" pitchFamily="18" charset="2"/>
              </a:rPr>
              <a:t> </a:t>
            </a:r>
            <a:r>
              <a:rPr lang="en-IN" sz="2000" baseline="-25000" dirty="0"/>
              <a:t>L</a:t>
            </a:r>
            <a:r>
              <a:rPr lang="en-US" altLang="en-US" sz="2000" baseline="-46000" dirty="0">
                <a:sym typeface="Greek Symbols" pitchFamily="18" charset="2"/>
              </a:rPr>
              <a:t>2</a:t>
            </a:r>
            <a:r>
              <a:rPr lang="en-IN" sz="2000" dirty="0"/>
              <a:t>(</a:t>
            </a:r>
            <a:r>
              <a:rPr lang="en-US" altLang="en-US" sz="2000" i="1" dirty="0"/>
              <a:t>E</a:t>
            </a:r>
            <a:r>
              <a:rPr lang="en-US" altLang="en-US" sz="2000" i="1" baseline="-25000" dirty="0"/>
              <a:t>2</a:t>
            </a:r>
            <a:r>
              <a:rPr lang="en-IN" altLang="en-US" sz="2000" dirty="0"/>
              <a:t>)</a:t>
            </a:r>
            <a:r>
              <a:rPr lang="en-US" altLang="en-US" sz="2000" dirty="0"/>
              <a:t> </a:t>
            </a:r>
            <a:r>
              <a:rPr lang="en-US" altLang="en-US" sz="2000" dirty="0">
                <a:sym typeface="Symbol" panose="05050102010706020507" pitchFamily="18" charset="2"/>
              </a:rPr>
              <a:t>	</a:t>
            </a:r>
            <a:endParaRPr lang="en-US" altLang="en-US" sz="2000" dirty="0">
              <a:sym typeface="Symbol" panose="05050102010706020507" pitchFamily="18" charset="2"/>
            </a:endParaRPr>
          </a:p>
          <a:p>
            <a:pPr>
              <a:buFont typeface="Monotype Sorts" pitchFamily="-65" charset="2"/>
              <a:buNone/>
              <a:tabLst>
                <a:tab pos="3087370" algn="ctr"/>
              </a:tabLst>
            </a:pPr>
            <a:r>
              <a:rPr lang="en-US" altLang="en-US" sz="2000" dirty="0">
                <a:sym typeface="Symbol" panose="05050102010706020507" pitchFamily="18" charset="2"/>
              </a:rPr>
              <a:t>	(b) In general, consider a join </a:t>
            </a:r>
            <a:r>
              <a:rPr lang="en-US" altLang="en-US" sz="2000" i="1" dirty="0"/>
              <a:t>E</a:t>
            </a:r>
            <a:r>
              <a:rPr lang="en-US" altLang="en-US" sz="2000" baseline="-25000" dirty="0"/>
              <a:t>1</a:t>
            </a:r>
            <a:r>
              <a:rPr lang="en-IN" altLang="en-US" sz="2000" dirty="0"/>
              <a:t> ⨝</a:t>
            </a:r>
            <a:r>
              <a:rPr lang="en-US" altLang="en-US" sz="2000" baseline="-25000" dirty="0">
                <a:sym typeface="Symbol" panose="05050102010706020507" pitchFamily="18" charset="2"/>
              </a:rPr>
              <a:t></a:t>
            </a:r>
            <a:r>
              <a:rPr lang="en-US" altLang="en-US" sz="2000" i="1" dirty="0"/>
              <a:t> </a:t>
            </a:r>
            <a:r>
              <a:rPr lang="en-US" altLang="en-US" sz="2000" baseline="-25000" dirty="0">
                <a:sym typeface="Symbol" panose="05050102010706020507" pitchFamily="18" charset="2"/>
              </a:rPr>
              <a:t> </a:t>
            </a:r>
            <a:r>
              <a:rPr lang="en-US" altLang="en-US" sz="2000" i="1" dirty="0"/>
              <a:t>E</a:t>
            </a:r>
            <a:r>
              <a:rPr lang="en-US" altLang="en-US" sz="2000" i="1" baseline="-25000" dirty="0"/>
              <a:t>2</a:t>
            </a:r>
            <a:r>
              <a:rPr lang="en-US" altLang="en-US" sz="2000" dirty="0">
                <a:sym typeface="Greek Symbols" pitchFamily="18" charset="2"/>
              </a:rPr>
              <a:t>. </a:t>
            </a:r>
            <a:endParaRPr lang="en-US" altLang="en-US" sz="2000" dirty="0">
              <a:sym typeface="Greek Symbols" pitchFamily="18" charset="2"/>
            </a:endParaRPr>
          </a:p>
          <a:p>
            <a:pPr lvl="1">
              <a:tabLst>
                <a:tab pos="3087370" algn="ctr"/>
              </a:tabLst>
            </a:pPr>
            <a:r>
              <a:rPr lang="en-US" altLang="en-US" sz="2000" dirty="0">
                <a:sym typeface="Greek Symbols" pitchFamily="18" charset="2"/>
              </a:rPr>
              <a:t> Let </a:t>
            </a:r>
            <a:r>
              <a:rPr lang="en-US" altLang="en-US" sz="2000" i="1" dirty="0">
                <a:sym typeface="Greek Symbols" pitchFamily="18" charset="2"/>
              </a:rPr>
              <a:t>L</a:t>
            </a:r>
            <a:r>
              <a:rPr lang="en-US" altLang="en-US" sz="2000" baseline="-25000" dirty="0">
                <a:sym typeface="Greek Symbols" pitchFamily="18" charset="2"/>
              </a:rPr>
              <a:t>1</a:t>
            </a:r>
            <a:r>
              <a:rPr lang="en-US" altLang="en-US" sz="2000" dirty="0">
                <a:sym typeface="Greek Symbols" pitchFamily="18" charset="2"/>
              </a:rPr>
              <a:t> and </a:t>
            </a:r>
            <a:r>
              <a:rPr lang="en-US" altLang="en-US" sz="2000" i="1" dirty="0">
                <a:sym typeface="Symbol" panose="05050102010706020507" pitchFamily="18" charset="2"/>
              </a:rPr>
              <a:t>L</a:t>
            </a:r>
            <a:r>
              <a:rPr lang="en-US" altLang="en-US" sz="2000" baseline="-25000" dirty="0">
                <a:sym typeface="Symbol" panose="05050102010706020507" pitchFamily="18" charset="2"/>
              </a:rPr>
              <a:t>2</a:t>
            </a:r>
            <a:r>
              <a:rPr lang="en-US" altLang="en-US" sz="2000" dirty="0">
                <a:sym typeface="Symbol" panose="05050102010706020507" pitchFamily="18" charset="2"/>
              </a:rPr>
              <a:t> be sets of attributes from </a:t>
            </a:r>
            <a:r>
              <a:rPr lang="en-US" altLang="en-US" sz="2000" i="1" dirty="0">
                <a:sym typeface="Symbol" panose="05050102010706020507" pitchFamily="18" charset="2"/>
              </a:rPr>
              <a:t>E</a:t>
            </a:r>
            <a:r>
              <a:rPr lang="en-US" altLang="en-US" sz="2000" baseline="-25000" dirty="0">
                <a:sym typeface="Symbol" panose="05050102010706020507" pitchFamily="18" charset="2"/>
              </a:rPr>
              <a:t>1</a:t>
            </a:r>
            <a:r>
              <a:rPr lang="en-US" altLang="en-US" sz="2000" dirty="0">
                <a:sym typeface="Symbol" panose="05050102010706020507" pitchFamily="18" charset="2"/>
              </a:rPr>
              <a:t> and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respectively.  </a:t>
            </a:r>
            <a:endParaRPr lang="en-US" altLang="en-US" sz="2000" dirty="0">
              <a:sym typeface="Greek Symbols" pitchFamily="18" charset="2"/>
            </a:endParaRPr>
          </a:p>
          <a:p>
            <a:pPr lvl="1">
              <a:tabLst>
                <a:tab pos="3087370" algn="ctr"/>
              </a:tabLst>
            </a:pPr>
            <a:r>
              <a:rPr lang="en-US" altLang="en-US" sz="2000" dirty="0">
                <a:sym typeface="Greek Symbols" pitchFamily="18" charset="2"/>
              </a:rPr>
              <a:t>Let </a:t>
            </a:r>
            <a:r>
              <a:rPr lang="en-US" altLang="en-US" sz="2000" i="1" dirty="0">
                <a:sym typeface="Symbol" panose="05050102010706020507" pitchFamily="18" charset="2"/>
              </a:rPr>
              <a:t>L</a:t>
            </a:r>
            <a:r>
              <a:rPr lang="en-US" altLang="en-US" sz="2000" baseline="-25000" dirty="0">
                <a:sym typeface="Symbol" panose="05050102010706020507" pitchFamily="18" charset="2"/>
              </a:rPr>
              <a:t>3</a:t>
            </a:r>
            <a:r>
              <a:rPr lang="en-US" altLang="en-US" sz="2000" dirty="0">
                <a:sym typeface="Symbol" panose="05050102010706020507" pitchFamily="18" charset="2"/>
              </a:rPr>
              <a:t> be attributes of </a:t>
            </a:r>
            <a:r>
              <a:rPr lang="en-US" altLang="en-US" sz="2000" i="1" dirty="0">
                <a:sym typeface="Symbol" panose="05050102010706020507" pitchFamily="18" charset="2"/>
              </a:rPr>
              <a:t>E</a:t>
            </a:r>
            <a:r>
              <a:rPr lang="en-US" altLang="en-US" sz="2000" baseline="-25000" dirty="0">
                <a:sym typeface="Symbol" panose="05050102010706020507" pitchFamily="18" charset="2"/>
              </a:rPr>
              <a:t>1</a:t>
            </a:r>
            <a:r>
              <a:rPr lang="en-US" altLang="en-US" sz="2000" dirty="0">
                <a:sym typeface="Symbol" panose="05050102010706020507" pitchFamily="18" charset="2"/>
              </a:rPr>
              <a:t> that are involved in join condition </a:t>
            </a:r>
            <a:r>
              <a:rPr lang="en-US" altLang="en-US" sz="2000" i="1" dirty="0">
                <a:sym typeface="Greek Symbols" pitchFamily="18" charset="2"/>
              </a:rPr>
              <a:t>, </a:t>
            </a:r>
            <a:r>
              <a:rPr lang="en-US" altLang="en-US" sz="2000" dirty="0">
                <a:sym typeface="Greek Symbols" pitchFamily="18" charset="2"/>
              </a:rPr>
              <a:t>but are not in </a:t>
            </a:r>
            <a:r>
              <a:rPr lang="en-US" altLang="en-US" sz="2000" i="1" dirty="0">
                <a:sym typeface="Greek Symbols" pitchFamily="18" charset="2"/>
              </a:rPr>
              <a:t>L</a:t>
            </a:r>
            <a:r>
              <a:rPr lang="en-US" altLang="en-US" sz="2000" baseline="-25000" dirty="0">
                <a:sym typeface="Greek Symbols" pitchFamily="18" charset="2"/>
              </a:rPr>
              <a:t>1</a:t>
            </a:r>
            <a:r>
              <a:rPr lang="en-US" altLang="en-US" sz="2000" dirty="0">
                <a:sym typeface="Greek Symbols" pitchFamily="18" charset="2"/>
              </a:rPr>
              <a:t> </a:t>
            </a:r>
            <a:r>
              <a:rPr lang="en-US" altLang="en-US" sz="2000" dirty="0">
                <a:sym typeface="Symbol" panose="05050102010706020507" pitchFamily="18" charset="2"/>
              </a:rPr>
              <a:t> </a:t>
            </a:r>
            <a:r>
              <a:rPr lang="en-US" altLang="en-US" sz="2000" i="1" dirty="0">
                <a:sym typeface="Symbol" panose="05050102010706020507" pitchFamily="18" charset="2"/>
              </a:rPr>
              <a:t>L</a:t>
            </a:r>
            <a:r>
              <a:rPr lang="en-US" altLang="en-US" sz="2000" baseline="-25000" dirty="0">
                <a:sym typeface="Symbol" panose="05050102010706020507" pitchFamily="18" charset="2"/>
              </a:rPr>
              <a:t>2</a:t>
            </a:r>
            <a:r>
              <a:rPr lang="en-US" altLang="en-US" sz="2000" dirty="0">
                <a:sym typeface="Symbol" panose="05050102010706020507" pitchFamily="18" charset="2"/>
              </a:rPr>
              <a:t>, and</a:t>
            </a:r>
            <a:endParaRPr lang="en-US" altLang="en-US" sz="2000" dirty="0">
              <a:sym typeface="Symbol" panose="05050102010706020507" pitchFamily="18" charset="2"/>
            </a:endParaRPr>
          </a:p>
          <a:p>
            <a:pPr lvl="1">
              <a:tabLst>
                <a:tab pos="3087370" algn="ctr"/>
              </a:tabLst>
            </a:pPr>
            <a:r>
              <a:rPr lang="en-US" altLang="en-US" sz="2000" dirty="0">
                <a:sym typeface="Symbol" panose="05050102010706020507" pitchFamily="18" charset="2"/>
              </a:rPr>
              <a:t> let </a:t>
            </a:r>
            <a:r>
              <a:rPr lang="en-US" altLang="en-US" sz="2000" i="1" dirty="0">
                <a:sym typeface="Greek Symbols" pitchFamily="18" charset="2"/>
              </a:rPr>
              <a:t>L</a:t>
            </a:r>
            <a:r>
              <a:rPr lang="en-US" altLang="en-US" sz="2000" baseline="-25000" dirty="0">
                <a:sym typeface="Greek Symbols" pitchFamily="18" charset="2"/>
              </a:rPr>
              <a:t>4</a:t>
            </a:r>
            <a:r>
              <a:rPr lang="en-US" altLang="en-US" sz="2000" dirty="0">
                <a:sym typeface="Greek Symbols" pitchFamily="18" charset="2"/>
              </a:rPr>
              <a:t> be attributes of </a:t>
            </a:r>
            <a:r>
              <a:rPr lang="en-US" altLang="en-US" sz="2000" i="1" dirty="0">
                <a:sym typeface="Greek Symbols" pitchFamily="18" charset="2"/>
              </a:rPr>
              <a:t>E</a:t>
            </a:r>
            <a:r>
              <a:rPr lang="en-US" altLang="en-US" sz="2000" baseline="-25000" dirty="0">
                <a:sym typeface="Greek Symbols" pitchFamily="18" charset="2"/>
              </a:rPr>
              <a:t>2 </a:t>
            </a:r>
            <a:r>
              <a:rPr lang="en-US" altLang="en-US" sz="2000" dirty="0">
                <a:sym typeface="Greek Symbols" pitchFamily="18" charset="2"/>
              </a:rPr>
              <a:t>that are involved in join condition </a:t>
            </a:r>
            <a:r>
              <a:rPr lang="en-US" altLang="en-US" sz="2000" dirty="0">
                <a:sym typeface="Symbol" panose="05050102010706020507" pitchFamily="18" charset="2"/>
              </a:rPr>
              <a:t></a:t>
            </a:r>
            <a:r>
              <a:rPr lang="en-US" altLang="en-US" sz="2000" dirty="0">
                <a:sym typeface="Greek Symbols" pitchFamily="18" charset="2"/>
              </a:rPr>
              <a:t>, but are not in </a:t>
            </a:r>
            <a:r>
              <a:rPr lang="en-US" altLang="en-US" sz="2000" i="1" dirty="0">
                <a:sym typeface="Greek Symbols" pitchFamily="18" charset="2"/>
              </a:rPr>
              <a:t>L</a:t>
            </a:r>
            <a:r>
              <a:rPr lang="en-US" altLang="en-US" sz="2000" baseline="-25000" dirty="0">
                <a:sym typeface="Greek Symbols" pitchFamily="18" charset="2"/>
              </a:rPr>
              <a:t>1</a:t>
            </a:r>
            <a:r>
              <a:rPr lang="en-US" altLang="en-US" sz="2000" dirty="0">
                <a:sym typeface="Greek Symbols" pitchFamily="18" charset="2"/>
              </a:rPr>
              <a:t> </a:t>
            </a:r>
            <a:r>
              <a:rPr lang="en-US" altLang="en-US" sz="2000" dirty="0">
                <a:sym typeface="Symbol" panose="05050102010706020507" pitchFamily="18" charset="2"/>
              </a:rPr>
              <a:t> </a:t>
            </a:r>
            <a:r>
              <a:rPr lang="en-US" altLang="en-US" sz="2000" i="1" dirty="0">
                <a:sym typeface="Symbol" panose="05050102010706020507" pitchFamily="18" charset="2"/>
              </a:rPr>
              <a:t>L</a:t>
            </a:r>
            <a:r>
              <a:rPr lang="en-US" altLang="en-US" sz="2000" baseline="-25000" dirty="0">
                <a:sym typeface="Symbol" panose="05050102010706020507" pitchFamily="18" charset="2"/>
              </a:rPr>
              <a:t>2</a:t>
            </a:r>
            <a:r>
              <a:rPr lang="en-US" altLang="en-US" sz="2000" dirty="0">
                <a:sym typeface="Symbol" panose="05050102010706020507" pitchFamily="18" charset="2"/>
              </a:rPr>
              <a:t>.</a:t>
            </a:r>
            <a:br>
              <a:rPr lang="en-US" altLang="en-US" sz="2000" dirty="0">
                <a:sym typeface="Symbol" panose="05050102010706020507" pitchFamily="18" charset="2"/>
              </a:rPr>
            </a:br>
            <a:r>
              <a:rPr lang="en-US" altLang="en-US" sz="2000" dirty="0">
                <a:ea typeface="MS PGothic" panose="020B0600070205080204" pitchFamily="34" charset="-128"/>
                <a:sym typeface="Symbol" panose="05050102010706020507" pitchFamily="18" charset="2"/>
              </a:rPr>
              <a:t> </a:t>
            </a:r>
            <a:r>
              <a:rPr lang="en-IN" sz="2000" baseline="-25000" dirty="0"/>
              <a:t>L</a:t>
            </a:r>
            <a:r>
              <a:rPr lang="en-US" altLang="en-US" sz="2000" baseline="-46000" dirty="0">
                <a:sym typeface="Greek Symbols" pitchFamily="18" charset="2"/>
              </a:rPr>
              <a:t>1</a:t>
            </a:r>
            <a:r>
              <a:rPr lang="en-IN" sz="2000" baseline="-25000" dirty="0"/>
              <a:t> </a:t>
            </a:r>
            <a:r>
              <a:rPr lang="en-US" altLang="en-US" sz="2000" baseline="-25000" dirty="0">
                <a:sym typeface="Symbol" panose="05050102010706020507" pitchFamily="18" charset="2"/>
              </a:rPr>
              <a:t> </a:t>
            </a:r>
            <a:r>
              <a:rPr lang="en-IN" sz="2000" baseline="-25000" dirty="0"/>
              <a:t>L</a:t>
            </a:r>
            <a:r>
              <a:rPr lang="en-US" sz="2000" baseline="-46000" dirty="0">
                <a:sym typeface="Greek Symbols" pitchFamily="18" charset="2"/>
              </a:rPr>
              <a:t>2</a:t>
            </a:r>
            <a:r>
              <a:rPr lang="en-IN" sz="2000" dirty="0"/>
              <a:t>(</a:t>
            </a:r>
            <a:r>
              <a:rPr lang="en-US" altLang="en-US" sz="2000" i="1" dirty="0"/>
              <a:t>E</a:t>
            </a:r>
            <a:r>
              <a:rPr lang="en-US" altLang="en-US" sz="2000" baseline="-25000" dirty="0"/>
              <a:t>1</a:t>
            </a:r>
            <a:r>
              <a:rPr lang="en-IN" altLang="en-US" sz="2000" dirty="0"/>
              <a:t> ⨝</a:t>
            </a:r>
            <a:r>
              <a:rPr lang="en-US" altLang="en-US" sz="2000" baseline="-25000" dirty="0">
                <a:sym typeface="Symbol" panose="05050102010706020507" pitchFamily="18" charset="2"/>
              </a:rPr>
              <a:t></a:t>
            </a:r>
            <a:r>
              <a:rPr lang="en-US" altLang="en-US" sz="2000" i="1" dirty="0"/>
              <a:t> </a:t>
            </a:r>
            <a:r>
              <a:rPr lang="en-US" altLang="en-US" sz="2000" baseline="-25000" dirty="0">
                <a:sym typeface="Symbol" panose="05050102010706020507" pitchFamily="18" charset="2"/>
              </a:rPr>
              <a:t> </a:t>
            </a:r>
            <a:r>
              <a:rPr lang="en-US" altLang="en-US" sz="2000" i="1" dirty="0"/>
              <a:t>E</a:t>
            </a:r>
            <a:r>
              <a:rPr lang="en-US" altLang="en-US" sz="2000" i="1" baseline="-25000" dirty="0"/>
              <a:t>2</a:t>
            </a:r>
            <a:r>
              <a:rPr lang="en-US" altLang="en-US" sz="2000" dirty="0"/>
              <a:t>)     </a:t>
            </a:r>
            <a:r>
              <a:rPr lang="en-IN" sz="2000" dirty="0"/>
              <a:t>≡    </a:t>
            </a:r>
            <a:r>
              <a:rPr lang="en-US" altLang="en-US" sz="2000" dirty="0">
                <a:ea typeface="MS PGothic" panose="020B0600070205080204" pitchFamily="34" charset="-128"/>
                <a:sym typeface="Symbol" panose="05050102010706020507" pitchFamily="18" charset="2"/>
              </a:rPr>
              <a:t> </a:t>
            </a:r>
            <a:r>
              <a:rPr lang="en-IN" sz="2000" baseline="-25000" dirty="0"/>
              <a:t>L</a:t>
            </a:r>
            <a:r>
              <a:rPr lang="en-US" altLang="en-US" sz="2000" baseline="-46000" dirty="0">
                <a:sym typeface="Greek Symbols" pitchFamily="18" charset="2"/>
              </a:rPr>
              <a:t>1</a:t>
            </a:r>
            <a:r>
              <a:rPr lang="en-IN" sz="2000" baseline="-25000" dirty="0"/>
              <a:t> </a:t>
            </a:r>
            <a:r>
              <a:rPr lang="en-US" altLang="en-US" sz="2000" baseline="-25000" dirty="0">
                <a:sym typeface="Symbol" panose="05050102010706020507" pitchFamily="18" charset="2"/>
              </a:rPr>
              <a:t> </a:t>
            </a:r>
            <a:r>
              <a:rPr lang="en-IN" sz="2000" baseline="-25000" dirty="0"/>
              <a:t>L</a:t>
            </a:r>
            <a:r>
              <a:rPr lang="en-US" sz="2000" baseline="-46000" dirty="0">
                <a:sym typeface="Greek Symbols" pitchFamily="18" charset="2"/>
              </a:rPr>
              <a:t>2</a:t>
            </a:r>
            <a:r>
              <a:rPr lang="en-IN" sz="2000" dirty="0"/>
              <a:t>(</a:t>
            </a:r>
            <a:r>
              <a:rPr lang="en-US" altLang="en-US" sz="2000" dirty="0">
                <a:ea typeface="MS PGothic" panose="020B0600070205080204" pitchFamily="34" charset="-128"/>
                <a:sym typeface="Symbol" panose="05050102010706020507" pitchFamily="18" charset="2"/>
              </a:rPr>
              <a:t> </a:t>
            </a:r>
            <a:r>
              <a:rPr lang="en-IN" sz="2000" baseline="-25000" dirty="0"/>
              <a:t>L</a:t>
            </a:r>
            <a:r>
              <a:rPr lang="en-US" altLang="en-US" sz="2000" baseline="-46000" dirty="0">
                <a:sym typeface="Greek Symbols" pitchFamily="18" charset="2"/>
              </a:rPr>
              <a:t>1</a:t>
            </a:r>
            <a:r>
              <a:rPr lang="en-IN" sz="2000" baseline="-25000" dirty="0"/>
              <a:t> </a:t>
            </a:r>
            <a:r>
              <a:rPr lang="en-US" altLang="en-US" sz="2000" baseline="-25000" dirty="0">
                <a:sym typeface="Symbol" panose="05050102010706020507" pitchFamily="18" charset="2"/>
              </a:rPr>
              <a:t> </a:t>
            </a:r>
            <a:r>
              <a:rPr lang="en-IN" sz="2000" baseline="-25000" dirty="0"/>
              <a:t>L</a:t>
            </a:r>
            <a:r>
              <a:rPr lang="en-US" sz="2000" baseline="-46000" dirty="0">
                <a:sym typeface="Greek Symbols" pitchFamily="18" charset="2"/>
              </a:rPr>
              <a:t>3</a:t>
            </a:r>
            <a:r>
              <a:rPr lang="en-IN" sz="2000" dirty="0"/>
              <a:t>(</a:t>
            </a:r>
            <a:r>
              <a:rPr lang="en-US" altLang="en-US" sz="2000" i="1" dirty="0"/>
              <a:t>E</a:t>
            </a:r>
            <a:r>
              <a:rPr lang="en-US" altLang="en-US" sz="2000" baseline="-25000" dirty="0"/>
              <a:t>1</a:t>
            </a:r>
            <a:r>
              <a:rPr lang="en-IN" altLang="en-US" sz="2000" dirty="0"/>
              <a:t>) ⨝</a:t>
            </a:r>
            <a:r>
              <a:rPr lang="en-US" altLang="en-US" sz="2000" baseline="-25000" dirty="0">
                <a:sym typeface="Symbol" panose="05050102010706020507" pitchFamily="18" charset="2"/>
              </a:rPr>
              <a:t></a:t>
            </a:r>
            <a:r>
              <a:rPr lang="en-US" altLang="en-US" sz="2000" i="1" dirty="0"/>
              <a:t> </a:t>
            </a:r>
            <a:r>
              <a:rPr lang="en-US" altLang="en-US" sz="2000" dirty="0">
                <a:ea typeface="MS PGothic" panose="020B0600070205080204" pitchFamily="34" charset="-128"/>
                <a:sym typeface="Symbol" panose="05050102010706020507" pitchFamily="18" charset="2"/>
              </a:rPr>
              <a:t> </a:t>
            </a:r>
            <a:r>
              <a:rPr lang="en-IN" sz="2000" baseline="-25000" dirty="0"/>
              <a:t>L</a:t>
            </a:r>
            <a:r>
              <a:rPr lang="en-US" altLang="en-US" sz="2000" baseline="-46000" dirty="0">
                <a:sym typeface="Greek Symbols" pitchFamily="18" charset="2"/>
              </a:rPr>
              <a:t>2</a:t>
            </a:r>
            <a:r>
              <a:rPr lang="en-IN" sz="2000" baseline="-25000" dirty="0"/>
              <a:t> </a:t>
            </a:r>
            <a:r>
              <a:rPr lang="en-US" altLang="en-US" sz="2000" baseline="-25000" dirty="0">
                <a:sym typeface="Symbol" panose="05050102010706020507" pitchFamily="18" charset="2"/>
              </a:rPr>
              <a:t> </a:t>
            </a:r>
            <a:r>
              <a:rPr lang="en-IN" sz="2000" baseline="-25000" dirty="0"/>
              <a:t>L</a:t>
            </a:r>
            <a:r>
              <a:rPr lang="en-US" sz="2000" baseline="-46000" dirty="0">
                <a:sym typeface="Greek Symbols" pitchFamily="18" charset="2"/>
              </a:rPr>
              <a:t>4</a:t>
            </a:r>
            <a:r>
              <a:rPr lang="en-IN" sz="2000" dirty="0"/>
              <a:t>(</a:t>
            </a:r>
            <a:r>
              <a:rPr lang="en-US" altLang="en-US" sz="2000" i="1" dirty="0"/>
              <a:t>E</a:t>
            </a:r>
            <a:r>
              <a:rPr lang="en-US" altLang="en-US" sz="2000" baseline="-25000" dirty="0"/>
              <a:t>2</a:t>
            </a:r>
            <a:r>
              <a:rPr lang="en-IN" altLang="en-US" sz="2000" dirty="0"/>
              <a:t>))</a:t>
            </a:r>
            <a:endParaRPr lang="en-IN" altLang="en-US" sz="2000" dirty="0"/>
          </a:p>
          <a:p>
            <a:pPr lvl="1">
              <a:tabLst>
                <a:tab pos="3087370" algn="ctr"/>
              </a:tabLst>
            </a:pPr>
            <a:endParaRPr lang="en-IN" altLang="en-US" sz="2000" dirty="0"/>
          </a:p>
          <a:p>
            <a:pPr marL="457200" lvl="1" indent="0">
              <a:buNone/>
              <a:tabLst>
                <a:tab pos="3087370" algn="ctr"/>
              </a:tabLst>
            </a:pPr>
            <a:r>
              <a:rPr lang="en-IN" altLang="en-US" sz="2000" dirty="0"/>
              <a:t>Similar equivalences hold for </a:t>
            </a:r>
            <a:r>
              <a:rPr lang="en-IN" altLang="en-US" sz="2000" dirty="0" err="1"/>
              <a:t>outerjoin</a:t>
            </a:r>
            <a:r>
              <a:rPr lang="en-IN" altLang="en-US" sz="2000" dirty="0"/>
              <a:t> operations: </a:t>
            </a:r>
            <a:r>
              <a:rPr lang="en-IN" sz="2000" dirty="0"/>
              <a:t>⟕, ⟖, and ⟗</a:t>
            </a:r>
            <a:r>
              <a:rPr lang="en-IN" altLang="en-US" sz="2000" dirty="0"/>
              <a:t> </a:t>
            </a:r>
            <a:endParaRPr lang="en-US" altLang="en-US" sz="2000" dirty="0">
              <a:sym typeface="Symbol" panose="05050102010706020507" pitchFamily="18" charset="2"/>
            </a:endParaRPr>
          </a:p>
        </p:txBody>
      </p:sp>
      <p:sp>
        <p:nvSpPr>
          <p:cNvPr id="36147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endParaRPr lang="en-US" altLang="en-US">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endParaRPr lang="en-US" altLang="en-US">
              <a:effectLst>
                <a:outerShdw blurRad="38100" dist="38100" dir="2700000" algn="tl">
                  <a:srgbClr val="C0C0C0"/>
                </a:outerShdw>
              </a:effectLst>
            </a:endParaRPr>
          </a:p>
        </p:txBody>
      </p:sp>
      <mc:AlternateContent xmlns:mc="http://schemas.openxmlformats.org/markup-compatibility/2006">
        <mc:Choice xmlns:a14="http://schemas.microsoft.com/office/drawing/2010/main" Requires="a14">
          <p:sp>
            <p:nvSpPr>
              <p:cNvPr id="362499" name="Rectangle 3"/>
              <p:cNvSpPr>
                <a:spLocks noGrp="1" noChangeArrowheads="1"/>
              </p:cNvSpPr>
              <p:nvPr>
                <p:ph idx="1"/>
              </p:nvPr>
            </p:nvSpPr>
            <p:spPr>
              <a:xfrm>
                <a:off x="673767" y="1096159"/>
                <a:ext cx="7813007" cy="4659747"/>
              </a:xfrm>
            </p:spPr>
            <p:txBody>
              <a:bodyPr/>
              <a:lstStyle/>
              <a:p>
                <a:pPr marL="0" indent="0">
                  <a:buNone/>
                  <a:tabLst>
                    <a:tab pos="2279650" algn="l"/>
                  </a:tabLst>
                </a:pPr>
                <a:r>
                  <a:rPr lang="en-US" altLang="en-US" dirty="0">
                    <a:solidFill>
                      <a:srgbClr val="002060"/>
                    </a:solidFill>
                  </a:rPr>
                  <a:t> 9.  </a:t>
                </a:r>
                <a:r>
                  <a:rPr lang="en-US" altLang="en-US" sz="2000" dirty="0"/>
                  <a:t>The set operations union and intersection are commutative</a:t>
                </a:r>
                <a:br>
                  <a:rPr lang="en-US" altLang="en-US" sz="2000" dirty="0"/>
                </a:br>
                <a:r>
                  <a:rPr lang="en-US" altLang="en-US" sz="2000" dirty="0"/>
                  <a:t>               </a:t>
                </a:r>
                <a:r>
                  <a:rPr lang="en-US" altLang="en-US" sz="2000" i="1" dirty="0"/>
                  <a:t>E</a:t>
                </a:r>
                <a:r>
                  <a:rPr lang="en-US" altLang="en-US" sz="2000" baseline="-25000" dirty="0"/>
                  <a:t>1</a:t>
                </a:r>
                <a:r>
                  <a:rPr lang="en-US" altLang="en-US" sz="2000" dirty="0"/>
                  <a:t> </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2     </a:t>
                </a:r>
                <a:r>
                  <a:rPr lang="en-IN" sz="2000" dirty="0"/>
                  <a:t>≡   </a:t>
                </a:r>
                <a:r>
                  <a:rPr lang="en-US" altLang="en-US" sz="2000" baseline="-25000" dirty="0">
                    <a:sym typeface="Symbol" panose="05050102010706020507" pitchFamily="18" charset="2"/>
                  </a:rPr>
                  <a:t> </a:t>
                </a:r>
                <a:r>
                  <a:rPr lang="en-US" altLang="en-US" sz="2000" i="1" dirty="0"/>
                  <a:t>E</a:t>
                </a:r>
                <a:r>
                  <a:rPr lang="en-US" altLang="en-US" sz="2000" baseline="-25000" dirty="0"/>
                  <a:t>2</a:t>
                </a:r>
                <a:r>
                  <a:rPr lang="en-US" altLang="en-US" sz="2000" dirty="0"/>
                  <a:t> </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1 </a:t>
                </a:r>
                <a:br>
                  <a:rPr lang="en-US" altLang="en-US" sz="2000" baseline="-25000" dirty="0">
                    <a:sym typeface="Symbol" panose="05050102010706020507" pitchFamily="18" charset="2"/>
                  </a:rPr>
                </a:br>
                <a:r>
                  <a:rPr lang="en-US" altLang="en-US" sz="2000" dirty="0"/>
                  <a:t>               </a:t>
                </a:r>
                <a:r>
                  <a:rPr lang="en-US" altLang="en-US" sz="2000" i="1" dirty="0" err="1"/>
                  <a:t>E</a:t>
                </a:r>
                <a:r>
                  <a:rPr lang="en-US" altLang="en-US" sz="2000" baseline="-25000" dirty="0" err="1"/>
                  <a:t>1</a:t>
                </a:r>
                <a:r>
                  <a:rPr lang="en-US" altLang="en-US" sz="2000" dirty="0"/>
                  <a:t> </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2     </a:t>
                </a:r>
                <a:r>
                  <a:rPr lang="en-IN" sz="2000" dirty="0"/>
                  <a:t>≡   </a:t>
                </a:r>
                <a:r>
                  <a:rPr lang="en-US" altLang="en-US" sz="2000" baseline="-25000" dirty="0">
                    <a:sym typeface="Symbol" panose="05050102010706020507" pitchFamily="18" charset="2"/>
                  </a:rPr>
                  <a:t> </a:t>
                </a:r>
                <a:r>
                  <a:rPr lang="en-US" altLang="en-US" sz="2000" i="1" dirty="0"/>
                  <a:t>E</a:t>
                </a:r>
                <a:r>
                  <a:rPr lang="en-US" altLang="en-US" sz="2000" baseline="-25000" dirty="0"/>
                  <a:t>2</a:t>
                </a:r>
                <a:r>
                  <a:rPr lang="en-US" altLang="en-US" sz="2000" dirty="0"/>
                  <a:t> </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1</a:t>
                </a:r>
                <a:br>
                  <a:rPr lang="en-US" altLang="en-US" sz="2000" dirty="0">
                    <a:sym typeface="Symbol" panose="05050102010706020507" pitchFamily="18" charset="2"/>
                  </a:rPr>
                </a:br>
                <a:r>
                  <a:rPr lang="en-US" altLang="en-US" sz="2000" i="1" dirty="0"/>
                  <a:t>       </a:t>
                </a:r>
                <a:r>
                  <a:rPr lang="en-US" altLang="en-US" sz="2000" dirty="0"/>
                  <a:t>(set difference is not commutative).</a:t>
                </a:r>
                <a:endParaRPr lang="en-US" altLang="en-US" sz="2000" dirty="0">
                  <a:sym typeface="Symbol" panose="05050102010706020507" pitchFamily="18" charset="2"/>
                </a:endParaRPr>
              </a:p>
              <a:p>
                <a:pPr marL="0" indent="0">
                  <a:buNone/>
                  <a:tabLst>
                    <a:tab pos="2279650" algn="l"/>
                  </a:tabLst>
                </a:pPr>
                <a:r>
                  <a:rPr lang="en-US" altLang="en-US" sz="2000" dirty="0">
                    <a:solidFill>
                      <a:srgbClr val="002060"/>
                    </a:solidFill>
                    <a:sym typeface="Symbol" panose="05050102010706020507" pitchFamily="18" charset="2"/>
                  </a:rPr>
                  <a:t>10.  </a:t>
                </a:r>
                <a:r>
                  <a:rPr lang="en-US" altLang="en-US" sz="2000" dirty="0">
                    <a:sym typeface="Symbol" panose="05050102010706020507" pitchFamily="18" charset="2"/>
                  </a:rPr>
                  <a:t>Set union and intersection are associative.</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dirty="0"/>
                  <a:t> (</a:t>
                </a:r>
                <a:r>
                  <a:rPr lang="en-US" altLang="en-US" sz="2000" i="1" dirty="0"/>
                  <a:t>E</a:t>
                </a:r>
                <a:r>
                  <a:rPr lang="en-US" altLang="en-US" sz="2000" baseline="-25000" dirty="0"/>
                  <a:t>1</a:t>
                </a:r>
                <a:r>
                  <a:rPr lang="en-US" altLang="en-US" sz="2000" dirty="0"/>
                  <a:t> </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2 </a:t>
                </a:r>
                <a:r>
                  <a:rPr lang="en-IN" sz="2000" dirty="0"/>
                  <a:t>) </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3    </a:t>
                </a:r>
                <a:r>
                  <a:rPr lang="en-IN" sz="2000" dirty="0"/>
                  <a:t>≡</a:t>
                </a:r>
                <a:r>
                  <a:rPr lang="en-US" altLang="en-US" sz="2000" baseline="-25000" dirty="0">
                    <a:sym typeface="Symbol" panose="05050102010706020507" pitchFamily="18" charset="2"/>
                  </a:rPr>
                  <a:t>    </a:t>
                </a:r>
                <a:r>
                  <a:rPr lang="en-US" altLang="en-US" sz="2000" i="1" dirty="0"/>
                  <a:t>E</a:t>
                </a:r>
                <a:r>
                  <a:rPr lang="en-US" altLang="en-US" sz="2000" baseline="-25000" dirty="0"/>
                  <a:t>1</a:t>
                </a:r>
                <a:r>
                  <a:rPr lang="en-US" altLang="en-US" sz="2000" dirty="0"/>
                  <a:t> </a:t>
                </a:r>
                <a:r>
                  <a:rPr lang="en-US" altLang="en-US" sz="2000" dirty="0">
                    <a:sym typeface="Symbol" panose="05050102010706020507" pitchFamily="18" charset="2"/>
                  </a:rPr>
                  <a:t> </a:t>
                </a:r>
                <a:r>
                  <a:rPr lang="en-US" altLang="en-US" sz="2000" dirty="0"/>
                  <a:t>(</a:t>
                </a:r>
                <a:r>
                  <a:rPr lang="en-US" altLang="en-US" sz="2000" i="1" dirty="0">
                    <a:sym typeface="Symbol" panose="05050102010706020507" pitchFamily="18" charset="2"/>
                  </a:rPr>
                  <a:t>E</a:t>
                </a:r>
                <a:r>
                  <a:rPr lang="en-US" altLang="en-US" sz="2000" baseline="-25000" dirty="0">
                    <a:sym typeface="Symbol" panose="05050102010706020507" pitchFamily="18" charset="2"/>
                  </a:rPr>
                  <a:t>2</a:t>
                </a:r>
                <a:r>
                  <a:rPr lang="en-US" altLang="en-US" sz="2000" dirty="0">
                    <a:sym typeface="Symbol" panose="05050102010706020507" pitchFamily="18" charset="2"/>
                  </a:rPr>
                  <a:t>  </a:t>
                </a:r>
                <a:r>
                  <a:rPr lang="en-US" altLang="en-US" sz="2000" i="1" dirty="0">
                    <a:sym typeface="Symbol" panose="05050102010706020507" pitchFamily="18" charset="2"/>
                  </a:rPr>
                  <a:t>E</a:t>
                </a:r>
                <a:r>
                  <a:rPr lang="en-US" altLang="en-US" sz="2000" baseline="-25000" dirty="0">
                    <a:sym typeface="Symbol" panose="05050102010706020507" pitchFamily="18" charset="2"/>
                  </a:rPr>
                  <a:t>3</a:t>
                </a:r>
                <a:r>
                  <a:rPr lang="en-IN" sz="2000" dirty="0"/>
                  <a:t>)</a:t>
                </a:r>
                <a:r>
                  <a:rPr lang="en-US" altLang="en-US" sz="2000" baseline="-25000" dirty="0">
                    <a:sym typeface="Symbol" panose="05050102010706020507" pitchFamily="18" charset="2"/>
                  </a:rPr>
                  <a:t> </a:t>
                </a:r>
                <a:br>
                  <a:rPr lang="en-US" altLang="en-US" sz="2000" baseline="-25000" dirty="0">
                    <a:sym typeface="Symbol" panose="05050102010706020507" pitchFamily="18" charset="2"/>
                  </a:rPr>
                </a:br>
                <a:r>
                  <a:rPr lang="en-US" altLang="en-US" sz="2000" baseline="-25000" dirty="0">
                    <a:sym typeface="Symbol" panose="05050102010706020507" pitchFamily="18" charset="2"/>
                  </a:rPr>
                  <a:t>              </a:t>
                </a:r>
                <a:r>
                  <a:rPr lang="en-US" altLang="en-US" sz="2000" dirty="0">
                    <a:sym typeface="Symbol" panose="05050102010706020507" pitchFamily="18" charset="2"/>
                  </a:rPr>
                  <a:t>  </a:t>
                </a:r>
                <a:r>
                  <a:rPr lang="en-US" altLang="en-US" sz="2000" dirty="0"/>
                  <a:t> (</a:t>
                </a:r>
                <a:r>
                  <a:rPr lang="en-US" altLang="en-US" sz="2000" i="1" dirty="0"/>
                  <a:t>E</a:t>
                </a:r>
                <a:r>
                  <a:rPr lang="en-US" altLang="en-US" sz="2000" baseline="-25000" dirty="0"/>
                  <a:t>1</a:t>
                </a:r>
                <a:r>
                  <a:rPr lang="en-US" altLang="en-US" sz="2000" dirty="0"/>
                  <a:t> </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2 </a:t>
                </a:r>
                <a:r>
                  <a:rPr lang="en-IN" sz="2000" dirty="0"/>
                  <a:t>) </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3    </a:t>
                </a:r>
                <a:r>
                  <a:rPr lang="en-IN" sz="2000" dirty="0"/>
                  <a:t>≡   </a:t>
                </a:r>
                <a:r>
                  <a:rPr lang="en-US" altLang="en-US" sz="2000" baseline="-25000" dirty="0">
                    <a:sym typeface="Symbol" panose="05050102010706020507" pitchFamily="18" charset="2"/>
                  </a:rPr>
                  <a:t> </a:t>
                </a:r>
                <a:r>
                  <a:rPr lang="en-US" altLang="en-US" sz="2000" i="1" dirty="0"/>
                  <a:t>E</a:t>
                </a:r>
                <a:r>
                  <a:rPr lang="en-US" altLang="en-US" sz="2000" baseline="-25000" dirty="0"/>
                  <a:t>1</a:t>
                </a:r>
                <a:r>
                  <a:rPr lang="en-US" altLang="en-US" sz="2000" dirty="0"/>
                  <a:t> </a:t>
                </a:r>
                <a:r>
                  <a:rPr lang="en-US" altLang="en-US" sz="2000" dirty="0">
                    <a:sym typeface="Symbol" panose="05050102010706020507" pitchFamily="18" charset="2"/>
                  </a:rPr>
                  <a:t> </a:t>
                </a:r>
                <a:r>
                  <a:rPr lang="en-US" altLang="en-US" sz="2000" dirty="0"/>
                  <a:t>(</a:t>
                </a:r>
                <a:r>
                  <a:rPr lang="en-US" altLang="en-US" sz="2000" i="1" dirty="0">
                    <a:sym typeface="Symbol" panose="05050102010706020507" pitchFamily="18" charset="2"/>
                  </a:rPr>
                  <a:t>E</a:t>
                </a:r>
                <a:r>
                  <a:rPr lang="en-US" altLang="en-US" sz="2000" baseline="-25000" dirty="0">
                    <a:sym typeface="Symbol" panose="05050102010706020507" pitchFamily="18" charset="2"/>
                  </a:rPr>
                  <a:t>2</a:t>
                </a:r>
                <a:r>
                  <a:rPr lang="en-US" altLang="en-US" sz="2000" dirty="0">
                    <a:sym typeface="Symbol" panose="05050102010706020507" pitchFamily="18" charset="2"/>
                  </a:rPr>
                  <a:t>  </a:t>
                </a:r>
                <a:r>
                  <a:rPr lang="en-US" altLang="en-US" sz="2000" i="1" dirty="0">
                    <a:sym typeface="Symbol" panose="05050102010706020507" pitchFamily="18" charset="2"/>
                  </a:rPr>
                  <a:t>E</a:t>
                </a:r>
                <a:r>
                  <a:rPr lang="en-US" altLang="en-US" sz="2000" baseline="-25000" dirty="0">
                    <a:sym typeface="Symbol" panose="05050102010706020507" pitchFamily="18" charset="2"/>
                  </a:rPr>
                  <a:t>3</a:t>
                </a:r>
                <a:r>
                  <a:rPr lang="en-IN" sz="2000" dirty="0"/>
                  <a:t>)</a:t>
                </a:r>
                <a:r>
                  <a:rPr lang="en-US" altLang="en-US" sz="2000" baseline="-25000" dirty="0">
                    <a:sym typeface="Symbol" panose="05050102010706020507" pitchFamily="18" charset="2"/>
                  </a:rPr>
                  <a:t> </a:t>
                </a:r>
                <a:endParaRPr lang="en-US" altLang="en-US" sz="2000" dirty="0">
                  <a:sym typeface="Symbol" panose="05050102010706020507" pitchFamily="18" charset="2"/>
                </a:endParaRPr>
              </a:p>
              <a:p>
                <a:pPr marL="0" indent="0">
                  <a:buNone/>
                  <a:tabLst>
                    <a:tab pos="2279650" algn="l"/>
                  </a:tabLst>
                </a:pPr>
                <a:r>
                  <a:rPr lang="en-US" altLang="en-US" sz="2000" dirty="0">
                    <a:solidFill>
                      <a:srgbClr val="002060"/>
                    </a:solidFill>
                    <a:sym typeface="Symbol" panose="05050102010706020507" pitchFamily="18" charset="2"/>
                  </a:rPr>
                  <a:t>11.  </a:t>
                </a:r>
                <a:r>
                  <a:rPr lang="en-US" altLang="en-US" sz="2000" dirty="0">
                    <a:sym typeface="Symbol" panose="05050102010706020507" pitchFamily="18" charset="2"/>
                  </a:rPr>
                  <a:t>The selection operation distributes over ,  and –. </a:t>
                </a:r>
                <a:br>
                  <a:rPr lang="en-US" altLang="en-US" sz="2000" dirty="0">
                    <a:sym typeface="Symbol" panose="05050102010706020507" pitchFamily="18" charset="2"/>
                  </a:rPr>
                </a:br>
                <a:r>
                  <a:rPr lang="en-IN" altLang="en-US" sz="2000" i="1" dirty="0">
                    <a:latin typeface="Cambria Math" panose="02040503050406030204" pitchFamily="18" charset="0"/>
                  </a:rPr>
                  <a:t> </a:t>
                </a:r>
                <a14:m>
                  <m:oMath xmlns:m="http://schemas.openxmlformats.org/officeDocument/2006/math">
                    <m:r>
                      <m:rPr>
                        <m:nor/>
                      </m:rPr>
                      <a:rPr lang="en-US" altLang="en-US" sz="2000" dirty="0">
                        <a:latin typeface="Cambria Math" panose="02040503050406030204" pitchFamily="18" charset="0"/>
                      </a:rPr>
                      <m:t>	</m:t>
                    </m:r>
                  </m:oMath>
                </a14:m>
                <a:r>
                  <a:rPr lang="en-US" altLang="en-US" sz="2000" dirty="0">
                    <a:sym typeface="Symbol" panose="05050102010706020507" pitchFamily="18" charset="2"/>
                  </a:rPr>
                  <a:t>           a.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i="1" dirty="0">
                    <a:sym typeface="Symbol" panose="05050102010706020507"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US" altLang="en-US" sz="2000" dirty="0">
                    <a:sym typeface="Symbol" panose="05050102010706020507" pitchFamily="18" charset="2"/>
                  </a:rPr>
                  <a:t></a:t>
                </a:r>
                <a:r>
                  <a:rPr lang="en-US" altLang="en-US" sz="2000" dirty="0">
                    <a:sym typeface="Greek Symbols" pitchFamily="18" charset="2"/>
                  </a:rPr>
                  <a:t>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t>
                </a:r>
                <a:r>
                  <a:rPr lang="en-IN" sz="2000" dirty="0"/>
                  <a:t>≡   </a:t>
                </a: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i="1" dirty="0">
                    <a:sym typeface="Greek Symbols"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US" altLang="en-US" sz="2000" dirty="0">
                    <a:sym typeface="Symbol" panose="05050102010706020507" pitchFamily="18" charset="2"/>
                  </a:rPr>
                  <a:t></a:t>
                </a: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a:t>
                </a:r>
                <a:br>
                  <a:rPr lang="en-US" altLang="en-US" sz="2000" dirty="0">
                    <a:sym typeface="Greek Symbols" pitchFamily="18" charset="2"/>
                  </a:rPr>
                </a:br>
                <a:r>
                  <a:rPr lang="en-US" altLang="en-US" sz="2000" dirty="0">
                    <a:sym typeface="Greek Symbols" pitchFamily="18" charset="2"/>
                  </a:rPr>
                  <a:t>            b.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i="1" dirty="0">
                    <a:sym typeface="Symbol" panose="05050102010706020507"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US" altLang="en-US" sz="2000" dirty="0">
                    <a:sym typeface="Symbol" panose="05050102010706020507" pitchFamily="18" charset="2"/>
                  </a:rPr>
                  <a:t></a:t>
                </a:r>
                <a:r>
                  <a:rPr lang="en-US" altLang="en-US" sz="2000" dirty="0">
                    <a:sym typeface="Greek Symbols" pitchFamily="18" charset="2"/>
                  </a:rPr>
                  <a:t>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t>
                </a:r>
                <a:r>
                  <a:rPr lang="en-IN" sz="2000" dirty="0"/>
                  <a:t>≡</a:t>
                </a: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i="1" dirty="0">
                    <a:sym typeface="Greek Symbols"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US" altLang="en-US" sz="2000" dirty="0">
                    <a:sym typeface="Symbol" panose="05050102010706020507" pitchFamily="18" charset="2"/>
                  </a:rPr>
                  <a:t></a:t>
                </a: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a:t>
                </a:r>
                <a:br>
                  <a:rPr lang="en-US" altLang="en-US" sz="2000" dirty="0">
                    <a:sym typeface="Greek Symbols" pitchFamily="18" charset="2"/>
                  </a:rPr>
                </a:br>
                <a:r>
                  <a:rPr lang="en-US" altLang="en-US" sz="2000" dirty="0">
                    <a:sym typeface="Greek Symbols" pitchFamily="18" charset="2"/>
                  </a:rPr>
                  <a:t>            c.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i="1" dirty="0">
                    <a:sym typeface="Symbol" panose="05050102010706020507"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t>
                </a:r>
                <a:r>
                  <a:rPr lang="en-IN" sz="2000" dirty="0"/>
                  <a:t>≡   </a:t>
                </a: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i="1" dirty="0">
                    <a:sym typeface="Greek Symbols"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a:t>
                </a:r>
                <a:br>
                  <a:rPr lang="en-US" altLang="en-US" sz="2000" dirty="0">
                    <a:sym typeface="Greek Symbols" pitchFamily="18" charset="2"/>
                  </a:rPr>
                </a:br>
                <a:r>
                  <a:rPr lang="en-US" altLang="en-US" sz="2000" dirty="0">
                    <a:sym typeface="Greek Symbols" pitchFamily="18" charset="2"/>
                  </a:rPr>
                  <a:t>            d.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i="1" dirty="0">
                    <a:sym typeface="Greek Symbols"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US" altLang="en-US" sz="2000" dirty="0">
                    <a:sym typeface="Symbol" panose="05050102010706020507" pitchFamily="18" charset="2"/>
                  </a:rPr>
                  <a:t></a:t>
                </a:r>
                <a:r>
                  <a:rPr lang="en-US" altLang="en-US" sz="2000" dirty="0">
                    <a:sym typeface="Greek Symbols" pitchFamily="18" charset="2"/>
                  </a:rPr>
                  <a:t>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t>
                </a:r>
                <a:r>
                  <a:rPr lang="en-IN" sz="2000" dirty="0"/>
                  <a:t>≡</a:t>
                </a: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US" altLang="en-US" sz="2000" dirty="0">
                    <a:sym typeface="Symbol" panose="05050102010706020507" pitchFamily="18" charset="2"/>
                  </a:rPr>
                  <a:t></a:t>
                </a:r>
                <a:r>
                  <a:rPr lang="en-US" altLang="en-US" sz="2000" dirty="0">
                    <a:sym typeface="Greek Symbols" pitchFamily="18" charset="2"/>
                  </a:rPr>
                  <a:t> </a:t>
                </a:r>
                <a:r>
                  <a:rPr lang="en-US" altLang="en-US" sz="2000" i="1" dirty="0">
                    <a:sym typeface="Greek Symbols" pitchFamily="18" charset="2"/>
                  </a:rPr>
                  <a:t>E</a:t>
                </a:r>
                <a:r>
                  <a:rPr lang="en-US" altLang="en-US" sz="2000" baseline="-25000" dirty="0">
                    <a:sym typeface="Greek Symbols" pitchFamily="18" charset="2"/>
                  </a:rPr>
                  <a:t>2</a:t>
                </a:r>
                <a:br>
                  <a:rPr lang="en-US" altLang="en-US" sz="2000" baseline="-25000" dirty="0">
                    <a:sym typeface="Greek Symbols" pitchFamily="18" charset="2"/>
                  </a:rPr>
                </a:br>
                <a:r>
                  <a:rPr lang="en-US" altLang="en-US" sz="2000" baseline="-25000" dirty="0">
                    <a:sym typeface="Greek Symbols" pitchFamily="18" charset="2"/>
                  </a:rPr>
                  <a:t>                  </a:t>
                </a:r>
                <a:r>
                  <a:rPr lang="en-US" altLang="en-US" sz="2000" dirty="0">
                    <a:sym typeface="Greek Symbols" pitchFamily="18" charset="2"/>
                  </a:rPr>
                  <a:t>e.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i="1" dirty="0">
                    <a:sym typeface="Greek Symbols"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t>
                </a:r>
                <a:r>
                  <a:rPr lang="en-IN" sz="2000" dirty="0"/>
                  <a:t>≡</a:t>
                </a: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 </a:t>
                </a:r>
                <a:r>
                  <a:rPr lang="en-US" altLang="en-US" sz="2000" i="1" dirty="0">
                    <a:sym typeface="Greek Symbols" pitchFamily="18" charset="2"/>
                  </a:rPr>
                  <a:t>E</a:t>
                </a:r>
                <a:r>
                  <a:rPr lang="en-US" altLang="en-US" sz="2000" baseline="-25000" dirty="0">
                    <a:sym typeface="Greek Symbols" pitchFamily="18" charset="2"/>
                  </a:rPr>
                  <a:t>2</a:t>
                </a:r>
                <a:br>
                  <a:rPr lang="en-US" altLang="en-US" sz="2000" dirty="0">
                    <a:sym typeface="Greek Symbols" pitchFamily="18" charset="2"/>
                  </a:rPr>
                </a:br>
                <a:r>
                  <a:rPr lang="en-US" altLang="en-US" sz="2000" dirty="0">
                    <a:sym typeface="Greek Symbols" pitchFamily="18" charset="2"/>
                  </a:rPr>
                  <a:t>        preceding equivalence does not hold for</a:t>
                </a:r>
                <a:r>
                  <a:rPr lang="en-US" altLang="en-US" sz="2000" dirty="0">
                    <a:sym typeface="Symbol" panose="05050102010706020507" pitchFamily="18" charset="2"/>
                  </a:rPr>
                  <a:t> </a:t>
                </a:r>
                <a:endParaRPr lang="en-US" altLang="en-US" sz="2000" dirty="0">
                  <a:sym typeface="Symbol" panose="05050102010706020507" pitchFamily="18" charset="2"/>
                </a:endParaRPr>
              </a:p>
              <a:p>
                <a:pPr marL="0" indent="0">
                  <a:buNone/>
                  <a:tabLst>
                    <a:tab pos="2279650" algn="l"/>
                  </a:tabLst>
                </a:pPr>
                <a:r>
                  <a:rPr lang="en-US" altLang="en-US" sz="2000" dirty="0">
                    <a:solidFill>
                      <a:srgbClr val="002060"/>
                    </a:solidFill>
                    <a:sym typeface="Greek Symbols" pitchFamily="18" charset="2"/>
                  </a:rPr>
                  <a:t>12.  </a:t>
                </a:r>
                <a:r>
                  <a:rPr lang="en-US" altLang="en-US" sz="2000" dirty="0">
                    <a:sym typeface="Greek Symbols" pitchFamily="18" charset="2"/>
                  </a:rPr>
                  <a:t>The projection operation distributes over union</a:t>
                </a:r>
                <a:br>
                  <a:rPr lang="en-US" altLang="en-US" sz="2000" dirty="0">
                    <a:sym typeface="Greek Symbols" pitchFamily="18" charset="2"/>
                  </a:rPr>
                </a:br>
                <a:r>
                  <a:rPr lang="en-US" altLang="en-US" sz="2000" dirty="0">
                    <a:sym typeface="Greek Symbols" pitchFamily="18" charset="2"/>
                  </a:rPr>
                  <a:t>        </a:t>
                </a:r>
                <a:r>
                  <a:rPr lang="en-US" altLang="en-US" sz="2000" dirty="0">
                    <a:sym typeface="Symbol" panose="05050102010706020507" pitchFamily="18" charset="2"/>
                  </a:rPr>
                  <a:t></a:t>
                </a:r>
                <a:r>
                  <a:rPr lang="en-US" altLang="en-US" sz="2000" baseline="-25000" dirty="0">
                    <a:sym typeface="Symbol" panose="05050102010706020507" pitchFamily="18" charset="2"/>
                  </a:rPr>
                  <a:t>L</a:t>
                </a:r>
                <a:r>
                  <a:rPr lang="en-US" altLang="en-US" sz="2000" dirty="0">
                    <a:sym typeface="Symbol" panose="05050102010706020507" pitchFamily="18" charset="2"/>
                  </a:rPr>
                  <a:t>(</a:t>
                </a:r>
                <a:r>
                  <a:rPr lang="en-US" altLang="en-US" sz="2000" i="1" dirty="0"/>
                  <a:t>E</a:t>
                </a:r>
                <a:r>
                  <a:rPr lang="en-US" altLang="en-US" sz="2000" baseline="-25000" dirty="0"/>
                  <a:t>1</a:t>
                </a:r>
                <a:r>
                  <a:rPr lang="en-US" altLang="en-US" sz="2000" dirty="0"/>
                  <a:t> </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2</a:t>
                </a:r>
                <a:r>
                  <a:rPr lang="en-US" altLang="en-US" sz="2000" dirty="0">
                    <a:sym typeface="Symbol" panose="05050102010706020507" pitchFamily="18" charset="2"/>
                  </a:rPr>
                  <a:t>)     </a:t>
                </a:r>
                <a:r>
                  <a:rPr lang="en-IN" sz="2000" dirty="0"/>
                  <a:t>≡</a:t>
                </a:r>
                <a:r>
                  <a:rPr lang="en-US" altLang="en-US" sz="2000" dirty="0">
                    <a:sym typeface="Symbol" panose="05050102010706020507" pitchFamily="18" charset="2"/>
                  </a:rPr>
                  <a:t>     (</a:t>
                </a:r>
                <a:r>
                  <a:rPr lang="en-US" altLang="en-US" sz="2000" baseline="-25000" dirty="0">
                    <a:sym typeface="Symbol" panose="05050102010706020507" pitchFamily="18" charset="2"/>
                  </a:rPr>
                  <a:t>L</a:t>
                </a:r>
                <a:r>
                  <a:rPr lang="en-US" altLang="en-US" sz="2000" dirty="0">
                    <a:sym typeface="Symbol" panose="05050102010706020507" pitchFamily="18" charset="2"/>
                  </a:rPr>
                  <a:t>(</a:t>
                </a:r>
                <a:r>
                  <a:rPr lang="en-US" altLang="en-US" sz="2000" i="1" dirty="0"/>
                  <a:t>E</a:t>
                </a:r>
                <a:r>
                  <a:rPr lang="en-US" altLang="en-US" sz="2000" baseline="-25000" dirty="0"/>
                  <a:t>1</a:t>
                </a:r>
                <a:r>
                  <a:rPr lang="en-US" altLang="en-US" sz="2000" dirty="0"/>
                  <a:t>)) </a:t>
                </a:r>
                <a:r>
                  <a:rPr lang="en-US" altLang="en-US" sz="2000" dirty="0">
                    <a:sym typeface="Symbol" panose="05050102010706020507" pitchFamily="18" charset="2"/>
                  </a:rPr>
                  <a:t> (</a:t>
                </a:r>
                <a:r>
                  <a:rPr lang="en-US" altLang="en-US" sz="2000" baseline="-25000" dirty="0">
                    <a:sym typeface="Symbol" panose="05050102010706020507" pitchFamily="18" charset="2"/>
                  </a:rPr>
                  <a:t>L</a:t>
                </a:r>
                <a:r>
                  <a:rPr lang="en-US" altLang="en-US" sz="2000" dirty="0">
                    <a:sym typeface="Symbol" panose="05050102010706020507" pitchFamily="18" charset="2"/>
                  </a:rPr>
                  <a:t>(</a:t>
                </a:r>
                <a:r>
                  <a:rPr lang="en-US" altLang="en-US" sz="2000" i="1" dirty="0"/>
                  <a:t>E</a:t>
                </a:r>
                <a:r>
                  <a:rPr lang="en-US" altLang="en-US" sz="2000" baseline="-25000" dirty="0"/>
                  <a:t>2</a:t>
                </a:r>
                <a:r>
                  <a:rPr lang="en-US" altLang="en-US" sz="2000" dirty="0"/>
                  <a:t>)) </a:t>
                </a:r>
                <a:endParaRPr lang="en-US" altLang="en-US" sz="2000" dirty="0">
                  <a:sym typeface="Greek Symbols" pitchFamily="18" charset="2"/>
                </a:endParaRPr>
              </a:p>
              <a:p>
                <a:pPr marL="405130" indent="-405130">
                  <a:buFont typeface="Monotype Sorts" pitchFamily="-65" charset="2"/>
                  <a:buAutoNum type="arabicPeriod" startAt="10"/>
                  <a:tabLst>
                    <a:tab pos="2279650" algn="l"/>
                  </a:tabLst>
                </a:pPr>
                <a:endParaRPr lang="en-US" altLang="en-US" dirty="0">
                  <a:sym typeface="Symbol" panose="05050102010706020507" pitchFamily="18" charset="2"/>
                </a:endParaRPr>
              </a:p>
              <a:p>
                <a:pPr marL="405130" indent="-405130">
                  <a:buFont typeface="Monotype Sorts" pitchFamily="-65" charset="2"/>
                  <a:buNone/>
                  <a:tabLst>
                    <a:tab pos="2279650" algn="l"/>
                  </a:tabLst>
                </a:pPr>
                <a:endParaRPr lang="en-US" altLang="en-US" dirty="0">
                  <a:sym typeface="Symbol" panose="05050102010706020507" pitchFamily="18" charset="2"/>
                </a:endParaRPr>
              </a:p>
            </p:txBody>
          </p:sp>
        </mc:Choice>
        <mc:Fallback>
          <p:sp>
            <p:nvSpPr>
              <p:cNvPr id="362499" name="Rectangle 3"/>
              <p:cNvSpPr>
                <a:spLocks noRot="1" noChangeAspect="1" noMove="1" noResize="1" noEditPoints="1" noAdjustHandles="1" noChangeArrowheads="1" noChangeShapeType="1" noTextEdit="1"/>
              </p:cNvSpPr>
              <p:nvPr>
                <p:ph idx="1"/>
              </p:nvPr>
            </p:nvSpPr>
            <p:spPr>
              <a:xfrm>
                <a:off x="673767" y="1096159"/>
                <a:ext cx="7813007" cy="4659747"/>
              </a:xfrm>
              <a:blipFill rotWithShape="1">
                <a:blip r:embed="rId1"/>
                <a:stretch>
                  <a:fillRect t="-3" r="8" b="-2825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a:effectLst>
                  <a:outerShdw blurRad="38100" dist="38100" dir="2700000" algn="tl">
                    <a:srgbClr val="C0C0C0"/>
                  </a:outerShdw>
                </a:effectLst>
              </a:rPr>
              <a:t>Exercise</a:t>
            </a:r>
            <a:endParaRPr lang="en-US" altLang="en-US">
              <a:effectLst>
                <a:outerShdw blurRad="38100" dist="38100" dir="2700000" algn="tl">
                  <a:srgbClr val="C0C0C0"/>
                </a:outerShdw>
              </a:effectLst>
            </a:endParaRPr>
          </a:p>
        </p:txBody>
      </p:sp>
      <p:sp>
        <p:nvSpPr>
          <p:cNvPr id="3" name="Content Placeholder 2"/>
          <p:cNvSpPr>
            <a:spLocks noGrp="1"/>
          </p:cNvSpPr>
          <p:nvPr>
            <p:ph idx="1"/>
          </p:nvPr>
        </p:nvSpPr>
        <p:spPr>
          <a:xfrm>
            <a:off x="664143" y="1102497"/>
            <a:ext cx="7796464" cy="4691911"/>
          </a:xfrm>
        </p:spPr>
        <p:txBody>
          <a:bodyPr/>
          <a:lstStyle/>
          <a:p>
            <a:pPr>
              <a:defRPr/>
            </a:pPr>
            <a:r>
              <a:rPr lang="en-US" sz="2000" dirty="0">
                <a:ea typeface="MS PGothic" panose="020B0600070205080204" pitchFamily="34" charset="-128"/>
              </a:rPr>
              <a:t>Create equivalence rules involving</a:t>
            </a:r>
            <a:endParaRPr lang="en-US" sz="2000" dirty="0">
              <a:ea typeface="MS PGothic" panose="020B0600070205080204" pitchFamily="34" charset="-128"/>
            </a:endParaRPr>
          </a:p>
          <a:p>
            <a:pPr lvl="1">
              <a:defRPr/>
            </a:pPr>
            <a:r>
              <a:rPr lang="en-US" sz="2000" dirty="0">
                <a:ea typeface="MS PGothic" panose="020B0600070205080204" pitchFamily="34" charset="-128"/>
              </a:rPr>
              <a:t>The group by/aggregation operation</a:t>
            </a:r>
            <a:endParaRPr lang="en-US" sz="2000" dirty="0">
              <a:ea typeface="MS PGothic" panose="020B0600070205080204" pitchFamily="34" charset="-128"/>
            </a:endParaRPr>
          </a:p>
          <a:p>
            <a:pPr lvl="1">
              <a:defRPr/>
            </a:pPr>
            <a:r>
              <a:rPr lang="en-US" sz="2000" dirty="0">
                <a:ea typeface="MS PGothic" panose="020B0600070205080204" pitchFamily="34" charset="-128"/>
              </a:rPr>
              <a:t>Left outer join operation</a:t>
            </a:r>
            <a:endParaRPr lang="en-US" sz="2000" dirty="0">
              <a:ea typeface="MS PGothic" panose="020B0600070205080204" pitchFamily="34" charset="-128"/>
            </a:endParaRPr>
          </a:p>
          <a:p>
            <a:pPr marL="457200" lvl="1" indent="0">
              <a:buFont typeface="Monotype Sorts" charset="0"/>
              <a:buNone/>
              <a:defRPr/>
            </a:pPr>
            <a:endParaRPr lang="en-US" dirty="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endParaRPr lang="en-US" altLang="en-US">
              <a:effectLst>
                <a:outerShdw blurRad="38100" dist="38100" dir="2700000" algn="tl">
                  <a:srgbClr val="C0C0C0"/>
                </a:outerShdw>
              </a:effectLst>
            </a:endParaRPr>
          </a:p>
        </p:txBody>
      </p:sp>
      <p:sp>
        <p:nvSpPr>
          <p:cNvPr id="362499" name="Rectangle 3"/>
          <p:cNvSpPr>
            <a:spLocks noGrp="1" noChangeArrowheads="1"/>
          </p:cNvSpPr>
          <p:nvPr>
            <p:ph idx="1"/>
          </p:nvPr>
        </p:nvSpPr>
        <p:spPr>
          <a:xfrm>
            <a:off x="693020" y="932534"/>
            <a:ext cx="8050930" cy="5642002"/>
          </a:xfrm>
        </p:spPr>
        <p:txBody>
          <a:bodyPr/>
          <a:lstStyle/>
          <a:p>
            <a:pPr marL="0" indent="0">
              <a:buNone/>
              <a:tabLst>
                <a:tab pos="2279650" algn="l"/>
              </a:tabLst>
            </a:pPr>
            <a:r>
              <a:rPr lang="en-US" altLang="en-US" dirty="0">
                <a:solidFill>
                  <a:srgbClr val="002060"/>
                </a:solidFill>
                <a:sym typeface="Greek Symbols" pitchFamily="18" charset="2"/>
              </a:rPr>
              <a:t>13.</a:t>
            </a:r>
            <a:r>
              <a:rPr lang="en-US" altLang="en-US" dirty="0">
                <a:sym typeface="Greek Symbols" pitchFamily="18" charset="2"/>
              </a:rPr>
              <a:t>  </a:t>
            </a:r>
            <a:r>
              <a:rPr lang="en-US" altLang="en-US" sz="2000" dirty="0">
                <a:sym typeface="Greek Symbols" pitchFamily="18" charset="2"/>
              </a:rPr>
              <a:t>Selection distributes over aggregation as below</a:t>
            </a:r>
            <a:br>
              <a:rPr lang="en-US" altLang="en-US" sz="2000" dirty="0">
                <a:sym typeface="Greek Symbols" pitchFamily="18" charset="2"/>
              </a:rPr>
            </a:b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dirty="0">
                <a:sym typeface="Greek Symbols" pitchFamily="18" charset="2"/>
              </a:rPr>
              <a:t>(</a:t>
            </a:r>
            <a:r>
              <a:rPr lang="en-US" altLang="en-US" sz="2000" baseline="-25000" dirty="0">
                <a:sym typeface="Greek Symbols" pitchFamily="18" charset="2"/>
              </a:rPr>
              <a:t>G</a:t>
            </a:r>
            <a:r>
              <a:rPr lang="en-IN" sz="2000" dirty="0"/>
              <a:t>𝛾</a:t>
            </a:r>
            <a:r>
              <a:rPr lang="en-US" altLang="en-US" sz="2000" baseline="-25000" dirty="0">
                <a:sym typeface="Greek Symbols" pitchFamily="18" charset="2"/>
              </a:rPr>
              <a:t>A</a:t>
            </a:r>
            <a:r>
              <a:rPr lang="en-US" altLang="en-US" sz="2000" dirty="0">
                <a:sym typeface="Greek Symbols" pitchFamily="18" charset="2"/>
              </a:rPr>
              <a:t>(</a:t>
            </a:r>
            <a:r>
              <a:rPr lang="en-US" altLang="en-US" sz="2000" i="1" dirty="0">
                <a:sym typeface="Greek Symbols" pitchFamily="18" charset="2"/>
              </a:rPr>
              <a:t>E</a:t>
            </a:r>
            <a:r>
              <a:rPr lang="en-US" altLang="en-US" sz="2000" dirty="0">
                <a:sym typeface="Greek Symbols" pitchFamily="18" charset="2"/>
              </a:rPr>
              <a:t>))    </a:t>
            </a:r>
            <a:r>
              <a:rPr lang="en-IN" sz="2000" dirty="0"/>
              <a:t>≡   </a:t>
            </a:r>
            <a:r>
              <a:rPr lang="en-US" altLang="en-US" sz="2000" baseline="-25000" dirty="0">
                <a:sym typeface="Greek Symbols" pitchFamily="18" charset="2"/>
              </a:rPr>
              <a:t>G</a:t>
            </a:r>
            <a:r>
              <a:rPr lang="en-IN" sz="2000" dirty="0"/>
              <a:t>𝛾</a:t>
            </a:r>
            <a:r>
              <a:rPr lang="en-US" altLang="en-US" sz="2000" baseline="-25000" dirty="0">
                <a:sym typeface="Greek Symbols" pitchFamily="18" charset="2"/>
              </a:rPr>
              <a:t>A</a:t>
            </a:r>
            <a:r>
              <a:rPr lang="en-US" altLang="en-US" sz="2000" dirty="0">
                <a:sym typeface="Greek Symbols" pitchFamily="18" charset="2"/>
              </a:rPr>
              <a:t>(</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dirty="0">
                <a:sym typeface="Greek Symbols" pitchFamily="18" charset="2"/>
              </a:rPr>
              <a:t>(</a:t>
            </a:r>
            <a:r>
              <a:rPr lang="en-US" altLang="en-US" sz="2000" i="1" dirty="0">
                <a:sym typeface="Greek Symbols" pitchFamily="18" charset="2"/>
              </a:rPr>
              <a:t>E</a:t>
            </a:r>
            <a:r>
              <a:rPr lang="en-US" altLang="en-US" sz="2000" dirty="0">
                <a:sym typeface="Greek Symbols" pitchFamily="18" charset="2"/>
              </a:rPr>
              <a:t>)) </a:t>
            </a:r>
            <a:br>
              <a:rPr lang="en-US" altLang="en-US" sz="2000" dirty="0">
                <a:sym typeface="Greek Symbols" pitchFamily="18" charset="2"/>
              </a:rPr>
            </a:br>
            <a:r>
              <a:rPr lang="en-US" altLang="en-US" sz="2000" dirty="0">
                <a:sym typeface="Greek Symbols" pitchFamily="18" charset="2"/>
              </a:rPr>
              <a:t>       provided </a:t>
            </a:r>
            <a:r>
              <a:rPr lang="en-US" altLang="en-US" sz="2000" dirty="0">
                <a:sym typeface="Symbol" panose="05050102010706020507" pitchFamily="18" charset="2"/>
              </a:rPr>
              <a:t></a:t>
            </a:r>
            <a:r>
              <a:rPr lang="en-US" altLang="en-US" sz="2000" dirty="0">
                <a:sym typeface="Greek Symbols" pitchFamily="18" charset="2"/>
              </a:rPr>
              <a:t> only involves attributes in G</a:t>
            </a:r>
            <a:endParaRPr lang="en-US" altLang="en-US" sz="2000" dirty="0">
              <a:sym typeface="Greek Symbols" pitchFamily="18" charset="2"/>
            </a:endParaRPr>
          </a:p>
          <a:p>
            <a:pPr marL="0" indent="0">
              <a:spcBef>
                <a:spcPts val="715"/>
              </a:spcBef>
              <a:buNone/>
              <a:tabLst>
                <a:tab pos="2279650" algn="l"/>
              </a:tabLst>
            </a:pPr>
            <a:r>
              <a:rPr lang="en-US" altLang="en-US" sz="2000" dirty="0">
                <a:solidFill>
                  <a:srgbClr val="002060"/>
                </a:solidFill>
                <a:sym typeface="Greek Symbols" pitchFamily="18" charset="2"/>
              </a:rPr>
              <a:t>14.</a:t>
            </a:r>
            <a:r>
              <a:rPr lang="en-US" altLang="en-US" sz="2000" dirty="0">
                <a:sym typeface="Greek Symbols" pitchFamily="18" charset="2"/>
              </a:rPr>
              <a:t>  a. Full </a:t>
            </a:r>
            <a:r>
              <a:rPr lang="en-US" altLang="en-US" sz="2000" dirty="0" err="1">
                <a:sym typeface="Greek Symbols" pitchFamily="18" charset="2"/>
              </a:rPr>
              <a:t>outerjoin</a:t>
            </a:r>
            <a:r>
              <a:rPr lang="en-US" altLang="en-US" sz="2000" dirty="0">
                <a:sym typeface="Greek Symbols" pitchFamily="18" charset="2"/>
              </a:rPr>
              <a:t> is commutative:</a:t>
            </a:r>
            <a:br>
              <a:rPr lang="en-US" altLang="en-US" sz="2000" dirty="0">
                <a:sym typeface="Greek Symbols" pitchFamily="18" charset="2"/>
              </a:rPr>
            </a:br>
            <a:r>
              <a:rPr lang="en-US" altLang="en-US" sz="2000" dirty="0">
                <a:sym typeface="Greek Symbols" pitchFamily="18" charset="2"/>
              </a:rPr>
              <a:t>            </a:t>
            </a:r>
            <a:r>
              <a:rPr lang="en-US" altLang="en-US" sz="2000" i="1" dirty="0"/>
              <a:t>E</a:t>
            </a:r>
            <a:r>
              <a:rPr lang="en-US" altLang="en-US" sz="2000" baseline="-25000" dirty="0"/>
              <a:t>1</a:t>
            </a:r>
            <a:r>
              <a:rPr lang="en-US" altLang="en-US" sz="2000" dirty="0"/>
              <a:t> </a:t>
            </a:r>
            <a:r>
              <a:rPr lang="en-IN" sz="2000" dirty="0"/>
              <a:t>⟗</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2     </a:t>
            </a:r>
            <a:r>
              <a:rPr lang="en-IN" sz="2000" dirty="0"/>
              <a:t>≡   </a:t>
            </a:r>
            <a:r>
              <a:rPr lang="en-US" altLang="en-US" sz="2000" baseline="-25000" dirty="0">
                <a:sym typeface="Symbol" panose="05050102010706020507" pitchFamily="18" charset="2"/>
              </a:rPr>
              <a:t> </a:t>
            </a:r>
            <a:r>
              <a:rPr lang="en-US" altLang="en-US" sz="2000" i="1" dirty="0"/>
              <a:t>E</a:t>
            </a:r>
            <a:r>
              <a:rPr lang="en-US" altLang="en-US" sz="2000" baseline="-25000" dirty="0"/>
              <a:t>2</a:t>
            </a:r>
            <a:r>
              <a:rPr lang="en-US" altLang="en-US" sz="2000" dirty="0"/>
              <a:t> </a:t>
            </a:r>
            <a:r>
              <a:rPr lang="en-IN" sz="2000" dirty="0"/>
              <a:t>⟗</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1 </a:t>
            </a:r>
            <a:br>
              <a:rPr lang="en-US" altLang="en-US" sz="2000" baseline="-25000" dirty="0">
                <a:sym typeface="Symbol" panose="05050102010706020507" pitchFamily="18" charset="2"/>
              </a:rPr>
            </a:br>
            <a:r>
              <a:rPr lang="en-US" altLang="en-US" sz="2000" baseline="-25000" dirty="0">
                <a:sym typeface="Symbol" panose="05050102010706020507" pitchFamily="18" charset="2"/>
              </a:rPr>
              <a:t>           </a:t>
            </a:r>
            <a:r>
              <a:rPr lang="en-US" altLang="en-US" sz="2000" dirty="0">
                <a:sym typeface="Symbol" panose="05050102010706020507" pitchFamily="18" charset="2"/>
              </a:rPr>
              <a:t>b. Left and right </a:t>
            </a:r>
            <a:r>
              <a:rPr lang="en-US" altLang="en-US" sz="2000" dirty="0" err="1">
                <a:sym typeface="Symbol" panose="05050102010706020507" pitchFamily="18" charset="2"/>
              </a:rPr>
              <a:t>outerjoin</a:t>
            </a:r>
            <a:r>
              <a:rPr lang="en-US" altLang="en-US" sz="2000" dirty="0">
                <a:sym typeface="Symbol" panose="05050102010706020507" pitchFamily="18" charset="2"/>
              </a:rPr>
              <a:t> are not commutative, but:</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i="1" dirty="0"/>
              <a:t>E</a:t>
            </a:r>
            <a:r>
              <a:rPr lang="en-US" altLang="en-US" sz="2000" baseline="-25000" dirty="0"/>
              <a:t>1</a:t>
            </a:r>
            <a:r>
              <a:rPr lang="en-US" altLang="en-US" sz="2000" dirty="0"/>
              <a:t> </a:t>
            </a:r>
            <a:r>
              <a:rPr lang="en-IN" sz="2000" dirty="0"/>
              <a:t>⟕ </a:t>
            </a:r>
            <a:r>
              <a:rPr lang="en-US" altLang="en-US" sz="2000" i="1" dirty="0">
                <a:sym typeface="Symbol" panose="05050102010706020507" pitchFamily="18" charset="2"/>
              </a:rPr>
              <a:t>E</a:t>
            </a:r>
            <a:r>
              <a:rPr lang="en-US" altLang="en-US" sz="2000" baseline="-25000" dirty="0">
                <a:sym typeface="Symbol" panose="05050102010706020507" pitchFamily="18" charset="2"/>
              </a:rPr>
              <a:t>2     </a:t>
            </a:r>
            <a:r>
              <a:rPr lang="en-IN" sz="2000" dirty="0"/>
              <a:t>≡   </a:t>
            </a:r>
            <a:r>
              <a:rPr lang="en-US" altLang="en-US" sz="2000" baseline="-25000" dirty="0">
                <a:sym typeface="Symbol" panose="05050102010706020507" pitchFamily="18" charset="2"/>
              </a:rPr>
              <a:t> </a:t>
            </a:r>
            <a:r>
              <a:rPr lang="en-US" altLang="en-US" sz="2000" i="1" dirty="0"/>
              <a:t>E</a:t>
            </a:r>
            <a:r>
              <a:rPr lang="en-US" altLang="en-US" sz="2000" baseline="-25000" dirty="0"/>
              <a:t>2</a:t>
            </a:r>
            <a:r>
              <a:rPr lang="en-US" altLang="en-US" sz="2000" dirty="0"/>
              <a:t> </a:t>
            </a:r>
            <a:r>
              <a:rPr lang="en-IN" sz="2000" dirty="0"/>
              <a:t>⟖</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1</a:t>
            </a:r>
            <a:endParaRPr lang="en-US" altLang="en-US" sz="2000" dirty="0">
              <a:sym typeface="Greek Symbols" pitchFamily="18" charset="2"/>
            </a:endParaRPr>
          </a:p>
          <a:p>
            <a:pPr marL="0" indent="0">
              <a:spcBef>
                <a:spcPts val="715"/>
              </a:spcBef>
              <a:buNone/>
              <a:tabLst>
                <a:tab pos="2279650" algn="l"/>
              </a:tabLst>
            </a:pPr>
            <a:r>
              <a:rPr lang="en-US" altLang="en-US" sz="2000" dirty="0">
                <a:solidFill>
                  <a:srgbClr val="002060"/>
                </a:solidFill>
                <a:sym typeface="Greek Symbols" pitchFamily="18" charset="2"/>
              </a:rPr>
              <a:t>15.  </a:t>
            </a:r>
            <a:r>
              <a:rPr lang="en-US" altLang="en-US" sz="2000" dirty="0">
                <a:sym typeface="Greek Symbols" pitchFamily="18" charset="2"/>
              </a:rPr>
              <a:t>Selection distributes over left and right </a:t>
            </a:r>
            <a:r>
              <a:rPr lang="en-US" altLang="en-US" sz="2000" dirty="0" err="1">
                <a:sym typeface="Greek Symbols" pitchFamily="18" charset="2"/>
              </a:rPr>
              <a:t>outerjoins</a:t>
            </a:r>
            <a:r>
              <a:rPr lang="en-US" altLang="en-US" sz="2000" dirty="0">
                <a:sym typeface="Greek Symbols" pitchFamily="18" charset="2"/>
              </a:rPr>
              <a:t> as below, provided </a:t>
            </a:r>
            <a:r>
              <a:rPr lang="en-US" altLang="en-US" sz="2000" dirty="0">
                <a:sym typeface="Symbol" panose="05050102010706020507" pitchFamily="18" charset="2"/>
              </a:rPr>
              <a:t></a:t>
            </a:r>
            <a:r>
              <a:rPr lang="en-US" altLang="en-US" sz="2000" baseline="-25000" dirty="0">
                <a:sym typeface="Symbol" panose="05050102010706020507" pitchFamily="18" charset="2"/>
              </a:rPr>
              <a:t>1</a:t>
            </a:r>
            <a:r>
              <a:rPr lang="en-US" altLang="en-US" sz="2000" dirty="0">
                <a:sym typeface="Greek Symbols" pitchFamily="18" charset="2"/>
              </a:rPr>
              <a:t>             </a:t>
            </a:r>
            <a:endParaRPr lang="en-US" altLang="en-US" sz="2000" dirty="0">
              <a:sym typeface="Greek Symbols" pitchFamily="18" charset="2"/>
            </a:endParaRPr>
          </a:p>
          <a:p>
            <a:pPr marL="0" indent="0">
              <a:spcBef>
                <a:spcPts val="0"/>
              </a:spcBef>
              <a:buNone/>
              <a:tabLst>
                <a:tab pos="2279650" algn="l"/>
              </a:tabLst>
            </a:pPr>
            <a:r>
              <a:rPr lang="en-US" altLang="en-US" sz="2000" dirty="0">
                <a:sym typeface="Greek Symbols" pitchFamily="18" charset="2"/>
              </a:rPr>
              <a:t>       only involves attributes of </a:t>
            </a:r>
            <a:r>
              <a:rPr lang="en-US" altLang="en-US" sz="2000" i="1" dirty="0">
                <a:sym typeface="Symbol" panose="05050102010706020507" pitchFamily="18" charset="2"/>
              </a:rPr>
              <a:t>E</a:t>
            </a:r>
            <a:r>
              <a:rPr lang="en-US" altLang="en-US" sz="2000" baseline="-25000" dirty="0">
                <a:sym typeface="Symbol" panose="05050102010706020507" pitchFamily="18" charset="2"/>
              </a:rPr>
              <a:t>1</a:t>
            </a: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sz="2000" dirty="0">
                <a:sym typeface="Symbol" panose="05050102010706020507" pitchFamily="18" charset="2"/>
              </a:rPr>
              <a:t>       a.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baseline="-38000" dirty="0">
                <a:sym typeface="Symbol" panose="05050102010706020507" pitchFamily="18" charset="2"/>
              </a:rPr>
              <a:t>1</a:t>
            </a:r>
            <a:r>
              <a:rPr lang="en-US" altLang="en-US" sz="2000" i="1" dirty="0">
                <a:sym typeface="Symbol" panose="05050102010706020507"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IN" sz="2000" dirty="0"/>
              <a:t>⟕</a:t>
            </a:r>
            <a:r>
              <a:rPr lang="en-US" altLang="en-US" sz="2000" baseline="-25000" dirty="0">
                <a:sym typeface="Symbol" panose="05050102010706020507" pitchFamily="18" charset="2"/>
              </a:rPr>
              <a:t></a:t>
            </a:r>
            <a:r>
              <a:rPr lang="en-US" altLang="en-US" sz="2000" dirty="0">
                <a:sym typeface="Greek Symbols" pitchFamily="18" charset="2"/>
              </a:rPr>
              <a:t>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t>
            </a:r>
            <a:r>
              <a:rPr lang="en-IN" sz="2000" dirty="0"/>
              <a:t>≡   </a:t>
            </a: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baseline="-38000" dirty="0">
                <a:sym typeface="Symbol" panose="05050102010706020507" pitchFamily="18" charset="2"/>
              </a:rPr>
              <a:t>1</a:t>
            </a:r>
            <a:r>
              <a:rPr lang="en-US" altLang="en-US" sz="2000" i="1" dirty="0">
                <a:sym typeface="Greek Symbols"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IN" sz="2000" dirty="0"/>
              <a:t>⟕</a:t>
            </a:r>
            <a:r>
              <a:rPr lang="en-US" altLang="en-US" sz="2000" baseline="-25000" dirty="0">
                <a:sym typeface="Symbol" panose="05050102010706020507" pitchFamily="18" charset="2"/>
              </a:rPr>
              <a:t></a:t>
            </a:r>
            <a:r>
              <a:rPr lang="en-US" altLang="en-US" sz="2000" dirty="0">
                <a:sym typeface="Greek Symbols" pitchFamily="18" charset="2"/>
              </a:rPr>
              <a:t>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t>
            </a:r>
            <a:br>
              <a:rPr lang="en-US" altLang="en-US" sz="2000" dirty="0">
                <a:sym typeface="Greek Symbols" pitchFamily="18" charset="2"/>
              </a:rPr>
            </a:br>
            <a:r>
              <a:rPr lang="en-US" altLang="en-US" sz="2000" dirty="0">
                <a:sym typeface="Greek Symbols" pitchFamily="18" charset="2"/>
              </a:rPr>
              <a:t>       b.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baseline="-38000" dirty="0">
                <a:sym typeface="Symbol" panose="05050102010706020507" pitchFamily="18" charset="2"/>
              </a:rPr>
              <a:t>1</a:t>
            </a:r>
            <a:r>
              <a:rPr lang="en-US" altLang="en-US" sz="2000" i="1" dirty="0">
                <a:sym typeface="Symbol" panose="05050102010706020507"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IN" sz="2000" dirty="0"/>
              <a:t>⟖</a:t>
            </a:r>
            <a:r>
              <a:rPr lang="en-US" altLang="en-US" sz="2000" baseline="-25000" dirty="0">
                <a:sym typeface="Symbol" panose="05050102010706020507" pitchFamily="18" charset="2"/>
              </a:rPr>
              <a:t></a:t>
            </a:r>
            <a:r>
              <a:rPr lang="en-US" altLang="en-US" sz="2000" dirty="0">
                <a:sym typeface="Greek Symbols" pitchFamily="18" charset="2"/>
              </a:rPr>
              <a:t>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t>
            </a:r>
            <a:r>
              <a:rPr lang="en-IN" sz="2000" dirty="0"/>
              <a:t>≡    </a:t>
            </a:r>
            <a:r>
              <a:rPr lang="en-US" altLang="en-US" sz="2000" i="1" dirty="0">
                <a:sym typeface="Greek Symbols" pitchFamily="18" charset="2"/>
              </a:rPr>
              <a:t>E</a:t>
            </a:r>
            <a:r>
              <a:rPr lang="en-US" altLang="en-US" sz="2000" baseline="-25000" dirty="0">
                <a:sym typeface="Greek Symbols" pitchFamily="18" charset="2"/>
              </a:rPr>
              <a:t>2 </a:t>
            </a:r>
            <a:r>
              <a:rPr lang="en-IN" sz="2000" dirty="0"/>
              <a:t>⟕</a:t>
            </a:r>
            <a:r>
              <a:rPr lang="en-US" altLang="en-US" sz="2000" baseline="-25000" dirty="0">
                <a:sym typeface="Symbol" panose="05050102010706020507" pitchFamily="18" charset="2"/>
              </a:rPr>
              <a:t></a:t>
            </a: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baseline="-38000" dirty="0">
                <a:sym typeface="Symbol" panose="05050102010706020507" pitchFamily="18" charset="2"/>
              </a:rPr>
              <a:t>1</a:t>
            </a:r>
            <a:r>
              <a:rPr lang="en-US" altLang="en-US" sz="2000" i="1" dirty="0">
                <a:sym typeface="Greek Symbols"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a:t>
            </a:r>
            <a:endParaRPr lang="en-US" altLang="en-US" sz="2000" dirty="0">
              <a:sym typeface="Greek Symbols" pitchFamily="18" charset="2"/>
            </a:endParaRPr>
          </a:p>
          <a:p>
            <a:pPr marL="0" indent="0">
              <a:buNone/>
              <a:tabLst>
                <a:tab pos="2279650" algn="l"/>
              </a:tabLst>
            </a:pPr>
            <a:r>
              <a:rPr lang="en-US" altLang="en-US" sz="2000" dirty="0">
                <a:solidFill>
                  <a:srgbClr val="002060"/>
                </a:solidFill>
                <a:sym typeface="Greek Symbols" pitchFamily="18" charset="2"/>
              </a:rPr>
              <a:t>16.  </a:t>
            </a:r>
            <a:r>
              <a:rPr lang="en-US" altLang="en-US" sz="2000" dirty="0" err="1">
                <a:sym typeface="Greek Symbols" pitchFamily="18" charset="2"/>
              </a:rPr>
              <a:t>Outerjoins</a:t>
            </a:r>
            <a:r>
              <a:rPr lang="en-US" altLang="en-US" sz="2000" dirty="0">
                <a:sym typeface="Greek Symbols" pitchFamily="18" charset="2"/>
              </a:rPr>
              <a:t> can be replaced by inner joins under some conditions</a:t>
            </a:r>
            <a:endParaRPr lang="en-US" altLang="en-US" sz="2000" dirty="0">
              <a:sym typeface="Greek Symbols" pitchFamily="18" charset="2"/>
            </a:endParaRPr>
          </a:p>
          <a:p>
            <a:pPr marL="0" indent="0">
              <a:buNone/>
              <a:tabLst>
                <a:tab pos="2279650" algn="l"/>
              </a:tabLst>
            </a:pPr>
            <a:r>
              <a:rPr lang="en-US" altLang="en-US" sz="2000" dirty="0">
                <a:sym typeface="Symbol" panose="05050102010706020507" pitchFamily="18" charset="2"/>
              </a:rPr>
              <a:t>        a.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baseline="-38000" dirty="0">
                <a:sym typeface="Symbol" panose="05050102010706020507" pitchFamily="18" charset="2"/>
              </a:rPr>
              <a:t>1</a:t>
            </a:r>
            <a:r>
              <a:rPr lang="en-US" altLang="en-US" sz="2000" i="1" dirty="0">
                <a:sym typeface="Symbol" panose="05050102010706020507"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IN" sz="2000" dirty="0"/>
              <a:t>⟕</a:t>
            </a:r>
            <a:r>
              <a:rPr lang="en-US" altLang="en-US" sz="2000" baseline="-25000" dirty="0">
                <a:sym typeface="Symbol" panose="05050102010706020507" pitchFamily="18" charset="2"/>
              </a:rPr>
              <a:t></a:t>
            </a:r>
            <a:r>
              <a:rPr lang="en-US" altLang="en-US" sz="2000" dirty="0">
                <a:sym typeface="Greek Symbols" pitchFamily="18" charset="2"/>
              </a:rPr>
              <a:t>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t>
            </a:r>
            <a:r>
              <a:rPr lang="en-IN" sz="2000" dirty="0"/>
              <a:t>≡   </a:t>
            </a: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baseline="-38000" dirty="0">
                <a:sym typeface="Symbol" panose="05050102010706020507" pitchFamily="18" charset="2"/>
              </a:rPr>
              <a:t>1</a:t>
            </a:r>
            <a:r>
              <a:rPr lang="en-US" altLang="en-US" sz="2000" i="1" dirty="0">
                <a:sym typeface="Greek Symbols"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IN" altLang="en-US" sz="2000" dirty="0"/>
              <a:t>⨝</a:t>
            </a:r>
            <a:r>
              <a:rPr lang="en-US" altLang="en-US" sz="2000" baseline="-25000" dirty="0">
                <a:sym typeface="Symbol" panose="05050102010706020507" pitchFamily="18" charset="2"/>
              </a:rPr>
              <a:t></a:t>
            </a:r>
            <a:r>
              <a:rPr lang="en-US" altLang="en-US" sz="2000" dirty="0">
                <a:sym typeface="Greek Symbols" pitchFamily="18" charset="2"/>
              </a:rPr>
              <a:t>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a:t>
            </a:r>
            <a:br>
              <a:rPr lang="en-US" altLang="en-US" sz="2000" dirty="0">
                <a:sym typeface="Greek Symbols" pitchFamily="18" charset="2"/>
              </a:rPr>
            </a:br>
            <a:r>
              <a:rPr lang="en-US" altLang="en-US" sz="2000" dirty="0">
                <a:sym typeface="Greek Symbols" pitchFamily="18" charset="2"/>
              </a:rPr>
              <a:t>        b.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baseline="-38000" dirty="0">
                <a:sym typeface="Symbol" panose="05050102010706020507" pitchFamily="18" charset="2"/>
              </a:rPr>
              <a:t>1</a:t>
            </a:r>
            <a:r>
              <a:rPr lang="en-US" altLang="en-US" sz="2000" i="1" dirty="0">
                <a:sym typeface="Symbol" panose="05050102010706020507"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IN" sz="2000" dirty="0"/>
              <a:t>⟖</a:t>
            </a:r>
            <a:r>
              <a:rPr lang="en-US" altLang="en-US" sz="2000" baseline="-25000" dirty="0">
                <a:sym typeface="Symbol" panose="05050102010706020507" pitchFamily="18" charset="2"/>
              </a:rPr>
              <a:t></a:t>
            </a:r>
            <a:r>
              <a:rPr lang="en-US" altLang="en-US" sz="2000" dirty="0">
                <a:sym typeface="Greek Symbols" pitchFamily="18" charset="2"/>
              </a:rPr>
              <a:t> </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IN" sz="2000" dirty="0"/>
              <a:t>≡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baseline="-38000" dirty="0">
                <a:sym typeface="Symbol" panose="05050102010706020507" pitchFamily="18" charset="2"/>
              </a:rPr>
              <a:t>1</a:t>
            </a:r>
            <a:r>
              <a:rPr lang="en-US" altLang="en-US" sz="2000" i="1" dirty="0">
                <a:sym typeface="Greek Symbols" pitchFamily="18" charset="2"/>
              </a:rPr>
              <a:t> </a:t>
            </a:r>
            <a:r>
              <a:rPr lang="en-US" altLang="en-US" sz="2000" dirty="0">
                <a:sym typeface="Greek Symbols" pitchFamily="18" charset="2"/>
              </a:rPr>
              <a:t>(</a:t>
            </a:r>
            <a:r>
              <a:rPr lang="en-US" altLang="en-US" sz="2000" i="1" dirty="0">
                <a:sym typeface="Greek Symbols" pitchFamily="18" charset="2"/>
              </a:rPr>
              <a:t>E</a:t>
            </a:r>
            <a:r>
              <a:rPr lang="en-US" altLang="en-US" sz="2000" baseline="-25000" dirty="0">
                <a:sym typeface="Greek Symbols" pitchFamily="18" charset="2"/>
              </a:rPr>
              <a:t>1</a:t>
            </a:r>
            <a:r>
              <a:rPr lang="en-US" altLang="en-US" sz="2000" dirty="0">
                <a:sym typeface="Greek Symbols" pitchFamily="18" charset="2"/>
              </a:rPr>
              <a:t> </a:t>
            </a:r>
            <a:r>
              <a:rPr lang="en-IN" altLang="en-US" sz="2000" dirty="0"/>
              <a:t>⨝</a:t>
            </a:r>
            <a:r>
              <a:rPr lang="en-US" altLang="en-US" sz="2000" baseline="-25000" dirty="0">
                <a:sym typeface="Symbol" panose="05050102010706020507" pitchFamily="18" charset="2"/>
              </a:rPr>
              <a:t></a:t>
            </a:r>
            <a:r>
              <a:rPr lang="en-US" altLang="en-US" sz="2000" dirty="0">
                <a:sym typeface="Greek Symbols" pitchFamily="18" charset="2"/>
              </a:rPr>
              <a:t>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a:t>
            </a:r>
            <a:br>
              <a:rPr lang="en-US" altLang="en-US" sz="2000" dirty="0">
                <a:sym typeface="Greek Symbols" pitchFamily="18" charset="2"/>
              </a:rPr>
            </a:br>
            <a:r>
              <a:rPr lang="en-US" altLang="en-US" sz="2000" dirty="0">
                <a:sym typeface="Greek Symbols" pitchFamily="18" charset="2"/>
              </a:rPr>
              <a:t>        provided </a:t>
            </a:r>
            <a:r>
              <a:rPr lang="en-US" altLang="en-US" sz="2000" dirty="0">
                <a:sym typeface="Symbol" panose="05050102010706020507" pitchFamily="18" charset="2"/>
              </a:rPr>
              <a:t></a:t>
            </a:r>
            <a:r>
              <a:rPr lang="en-US" altLang="en-US" sz="2000" baseline="-25000" dirty="0">
                <a:sym typeface="Symbol" panose="05050102010706020507" pitchFamily="18" charset="2"/>
              </a:rPr>
              <a:t>1</a:t>
            </a:r>
            <a:r>
              <a:rPr lang="en-US" altLang="en-US" sz="2000" dirty="0">
                <a:sym typeface="Symbol" panose="05050102010706020507" pitchFamily="18" charset="2"/>
              </a:rPr>
              <a:t> is null rejecting on </a:t>
            </a:r>
            <a:r>
              <a:rPr lang="en-US" altLang="en-US" sz="2000" i="1" dirty="0">
                <a:sym typeface="Greek Symbols" pitchFamily="18" charset="2"/>
              </a:rPr>
              <a:t>E</a:t>
            </a:r>
            <a:r>
              <a:rPr lang="en-US" altLang="en-US" sz="2000" baseline="-25000" dirty="0">
                <a:sym typeface="Greek Symbols" pitchFamily="18" charset="2"/>
              </a:rPr>
              <a:t>2</a:t>
            </a:r>
            <a:r>
              <a:rPr lang="en-US" altLang="en-US" sz="2000" dirty="0">
                <a:sym typeface="Greek Symbols" pitchFamily="18" charset="2"/>
              </a:rPr>
              <a:t> </a:t>
            </a:r>
            <a:endParaRPr lang="en-US" altLang="en-US" sz="2000"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05130" indent="-405130">
              <a:buFont typeface="Monotype Sorts" pitchFamily="-65" charset="2"/>
              <a:buNone/>
              <a:tabLst>
                <a:tab pos="2279650" algn="l"/>
              </a:tabLst>
            </a:pPr>
            <a:endParaRPr lang="en-US" altLang="en-US" dirty="0">
              <a:sym typeface="Symbol" panose="05050102010706020507" pitchFamily="18" charset="2"/>
            </a:endParaRPr>
          </a:p>
          <a:p>
            <a:pPr marL="405130" indent="-405130">
              <a:buFont typeface="Monotype Sorts" pitchFamily="-65" charset="2"/>
              <a:buNone/>
              <a:tabLst>
                <a:tab pos="2279650" algn="l"/>
              </a:tabLst>
            </a:pPr>
            <a:endParaRPr lang="en-US" altLang="en-US"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24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endParaRPr lang="en-US" altLang="en-US">
              <a:effectLst>
                <a:outerShdw blurRad="38100" dist="38100" dir="2700000" algn="tl">
                  <a:srgbClr val="C0C0C0"/>
                </a:outerShdw>
              </a:effectLst>
            </a:endParaRPr>
          </a:p>
        </p:txBody>
      </p:sp>
      <p:sp>
        <p:nvSpPr>
          <p:cNvPr id="362499" name="Rectangle 3"/>
          <p:cNvSpPr>
            <a:spLocks noGrp="1" noChangeArrowheads="1"/>
          </p:cNvSpPr>
          <p:nvPr>
            <p:ph idx="1"/>
          </p:nvPr>
        </p:nvSpPr>
        <p:spPr>
          <a:xfrm>
            <a:off x="683394" y="932534"/>
            <a:ext cx="7796463" cy="5642002"/>
          </a:xfrm>
        </p:spPr>
        <p:txBody>
          <a:bodyPr/>
          <a:lstStyle/>
          <a:p>
            <a:pPr marL="0" indent="0">
              <a:buNone/>
              <a:tabLst>
                <a:tab pos="2279650" algn="l"/>
              </a:tabLst>
            </a:pPr>
            <a:r>
              <a:rPr lang="en-US" altLang="en-US" sz="2000" dirty="0">
                <a:sym typeface="Greek Symbols" pitchFamily="18" charset="2"/>
              </a:rPr>
              <a:t>Note that several equivalences that hold for joins do not hold for </a:t>
            </a:r>
            <a:r>
              <a:rPr lang="en-US" altLang="en-US" sz="2000" dirty="0" err="1">
                <a:sym typeface="Greek Symbols" pitchFamily="18" charset="2"/>
              </a:rPr>
              <a:t>outerjoins</a:t>
            </a:r>
            <a:endParaRPr lang="en-US" altLang="en-US" sz="2000" dirty="0">
              <a:sym typeface="Greek Symbols" pitchFamily="18" charset="2"/>
            </a:endParaRPr>
          </a:p>
          <a:p>
            <a:pPr>
              <a:tabLst>
                <a:tab pos="2279650" algn="l"/>
              </a:tabLst>
            </a:pPr>
            <a:r>
              <a:rPr lang="en-US" altLang="en-US" sz="2000" i="1" dirty="0">
                <a:sym typeface="Symbol" panose="05050102010706020507" pitchFamily="18" charset="2"/>
              </a:rPr>
              <a:t></a:t>
            </a:r>
            <a:r>
              <a:rPr lang="en-US" altLang="en-US" sz="2000" baseline="-25000" dirty="0">
                <a:sym typeface="Symbol" panose="05050102010706020507" pitchFamily="18" charset="2"/>
              </a:rPr>
              <a:t>year=2017</a:t>
            </a:r>
            <a:r>
              <a:rPr lang="en-US" altLang="en-US" sz="2000" dirty="0">
                <a:sym typeface="Greek Symbols" pitchFamily="18" charset="2"/>
              </a:rPr>
              <a:t>(</a:t>
            </a:r>
            <a:r>
              <a:rPr lang="en-US" altLang="en-US" sz="2000" i="1" dirty="0">
                <a:sym typeface="Greek Symbols" pitchFamily="18" charset="2"/>
              </a:rPr>
              <a:t>instructor</a:t>
            </a:r>
            <a:r>
              <a:rPr lang="en-US" altLang="en-US" sz="2000" dirty="0">
                <a:sym typeface="Greek Symbols" pitchFamily="18" charset="2"/>
              </a:rPr>
              <a:t> </a:t>
            </a:r>
            <a:r>
              <a:rPr lang="en-IN" sz="2000" dirty="0"/>
              <a:t>⟕</a:t>
            </a:r>
            <a:r>
              <a:rPr lang="en-US" altLang="en-US" sz="2000" dirty="0">
                <a:sym typeface="Greek Symbols" pitchFamily="18" charset="2"/>
              </a:rPr>
              <a:t> </a:t>
            </a:r>
            <a:r>
              <a:rPr lang="en-US" altLang="en-US" sz="2000" i="1" dirty="0">
                <a:sym typeface="Greek Symbols" pitchFamily="18" charset="2"/>
              </a:rPr>
              <a:t>teaches</a:t>
            </a:r>
            <a:r>
              <a:rPr lang="en-US" altLang="en-US" sz="2000" dirty="0">
                <a:sym typeface="Greek Symbols" pitchFamily="18" charset="2"/>
              </a:rPr>
              <a:t>)  </a:t>
            </a:r>
            <a:r>
              <a:rPr lang="en-IN" sz="2000" dirty="0"/>
              <a:t>≢</a:t>
            </a:r>
            <a:r>
              <a:rPr lang="en-US" altLang="en-US" sz="2000" dirty="0">
                <a:sym typeface="Greek Symbols" pitchFamily="18" charset="2"/>
              </a:rPr>
              <a:t> </a:t>
            </a:r>
            <a:r>
              <a:rPr lang="en-US" altLang="en-US" sz="2000" i="1" dirty="0">
                <a:sym typeface="Symbol" panose="05050102010706020507" pitchFamily="18" charset="2"/>
              </a:rPr>
              <a:t></a:t>
            </a:r>
            <a:r>
              <a:rPr lang="en-US" altLang="en-US" sz="2000" baseline="-25000" dirty="0">
                <a:sym typeface="Symbol" panose="05050102010706020507" pitchFamily="18" charset="2"/>
              </a:rPr>
              <a:t>year=2017</a:t>
            </a:r>
            <a:r>
              <a:rPr lang="en-US" altLang="en-US" sz="2000" dirty="0">
                <a:sym typeface="Greek Symbols" pitchFamily="18" charset="2"/>
              </a:rPr>
              <a:t>(</a:t>
            </a:r>
            <a:r>
              <a:rPr lang="en-US" altLang="en-US" sz="2000" i="1" dirty="0">
                <a:sym typeface="Greek Symbols" pitchFamily="18" charset="2"/>
              </a:rPr>
              <a:t>instructor</a:t>
            </a:r>
            <a:r>
              <a:rPr lang="en-US" altLang="en-US" sz="2000" dirty="0">
                <a:sym typeface="Greek Symbols" pitchFamily="18" charset="2"/>
              </a:rPr>
              <a:t> </a:t>
            </a:r>
            <a:r>
              <a:rPr lang="en-IN" altLang="en-US" sz="2000" dirty="0"/>
              <a:t>⨝</a:t>
            </a:r>
            <a:r>
              <a:rPr lang="en-US" altLang="en-US" sz="2000" dirty="0">
                <a:sym typeface="Greek Symbols" pitchFamily="18" charset="2"/>
              </a:rPr>
              <a:t> </a:t>
            </a:r>
            <a:r>
              <a:rPr lang="en-US" altLang="en-US" sz="2000" i="1" dirty="0">
                <a:sym typeface="Greek Symbols" pitchFamily="18" charset="2"/>
              </a:rPr>
              <a:t>teaches</a:t>
            </a:r>
            <a:r>
              <a:rPr lang="en-US" altLang="en-US" sz="2000" dirty="0">
                <a:sym typeface="Greek Symbols" pitchFamily="18" charset="2"/>
              </a:rPr>
              <a:t>)</a:t>
            </a:r>
            <a:endParaRPr lang="en-US" altLang="en-US" sz="2000" dirty="0">
              <a:sym typeface="Greek Symbols" pitchFamily="18" charset="2"/>
            </a:endParaRPr>
          </a:p>
          <a:p>
            <a:pPr>
              <a:tabLst>
                <a:tab pos="2279650" algn="l"/>
              </a:tabLst>
            </a:pPr>
            <a:r>
              <a:rPr lang="en-US" altLang="en-US" sz="2000" dirty="0" err="1">
                <a:sym typeface="Greek Symbols" pitchFamily="18" charset="2"/>
              </a:rPr>
              <a:t>Outerjoins</a:t>
            </a:r>
            <a:r>
              <a:rPr lang="en-US" altLang="en-US" sz="2000" dirty="0">
                <a:sym typeface="Greek Symbols" pitchFamily="18" charset="2"/>
              </a:rPr>
              <a:t> are not associative</a:t>
            </a:r>
            <a:br>
              <a:rPr lang="en-US" altLang="en-US" sz="2000" dirty="0">
                <a:sym typeface="Greek Symbols" pitchFamily="18" charset="2"/>
              </a:rPr>
            </a:br>
            <a:r>
              <a:rPr lang="en-US" altLang="en-US" sz="2000" dirty="0">
                <a:sym typeface="Greek Symbols" pitchFamily="18" charset="2"/>
              </a:rPr>
              <a:t>               (r </a:t>
            </a:r>
            <a:r>
              <a:rPr lang="en-IN" sz="2000" dirty="0"/>
              <a:t>⟕ s) ⟕ t     ≢     r ⟕ (s ⟕ t)</a:t>
            </a:r>
            <a:endParaRPr lang="en-IN" sz="2000" dirty="0"/>
          </a:p>
          <a:p>
            <a:pPr lvl="1">
              <a:tabLst>
                <a:tab pos="2279650" algn="l"/>
              </a:tabLst>
            </a:pPr>
            <a:r>
              <a:rPr lang="en-IN" altLang="en-US" sz="2000" dirty="0">
                <a:sym typeface="Greek Symbols" pitchFamily="18" charset="2"/>
              </a:rPr>
              <a:t>e.g. with r(A,B) = {(1,1),    s(B,C) = { (1,1)},   t(A,C) = { }</a:t>
            </a:r>
            <a:endParaRPr lang="en-US" altLang="en-US" sz="2000" dirty="0">
              <a:sym typeface="Greek Symbols" pitchFamily="18" charset="2"/>
            </a:endParaRPr>
          </a:p>
          <a:p>
            <a:pPr marL="457200" indent="-457200">
              <a:buFont typeface="Monotype Sorts" pitchFamily="-65" charset="2"/>
              <a:buAutoNum type="arabicPeriod" startAt="16"/>
              <a:tabLst>
                <a:tab pos="2279650" algn="l"/>
              </a:tabLst>
            </a:pPr>
            <a:endParaRPr lang="en-US" altLang="en-US" dirty="0">
              <a:sym typeface="Greek Symbols" pitchFamily="18" charset="2"/>
            </a:endParaRPr>
          </a:p>
          <a:p>
            <a:pPr marL="405130" indent="-405130">
              <a:buFont typeface="Monotype Sorts" pitchFamily="-65" charset="2"/>
              <a:buNone/>
              <a:tabLst>
                <a:tab pos="2279650" algn="l"/>
              </a:tabLst>
            </a:pPr>
            <a:endParaRPr lang="en-US" altLang="en-US" dirty="0">
              <a:sym typeface="Symbol" panose="05050102010706020507" pitchFamily="18" charset="2"/>
            </a:endParaRPr>
          </a:p>
          <a:p>
            <a:pPr marL="405130" indent="-405130">
              <a:buFont typeface="Monotype Sorts" pitchFamily="-65" charset="2"/>
              <a:buNone/>
              <a:tabLst>
                <a:tab pos="2279650" algn="l"/>
              </a:tabLst>
            </a:pPr>
            <a:endParaRPr lang="en-US" altLang="en-US"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Ordering Example</a:t>
            </a:r>
            <a:endParaRPr lang="en-US" altLang="en-US">
              <a:effectLst>
                <a:outerShdw blurRad="38100" dist="38100" dir="2700000" algn="tl">
                  <a:srgbClr val="C0C0C0"/>
                </a:outerShdw>
              </a:effectLst>
            </a:endParaRPr>
          </a:p>
        </p:txBody>
      </p:sp>
      <p:sp>
        <p:nvSpPr>
          <p:cNvPr id="37891" name="Rectangle 3"/>
          <p:cNvSpPr>
            <a:spLocks noGrp="1" noChangeArrowheads="1"/>
          </p:cNvSpPr>
          <p:nvPr>
            <p:ph idx="1"/>
          </p:nvPr>
        </p:nvSpPr>
        <p:spPr>
          <a:xfrm>
            <a:off x="664144" y="1073622"/>
            <a:ext cx="7594332" cy="5367972"/>
          </a:xfrm>
        </p:spPr>
        <p:txBody>
          <a:bodyPr/>
          <a:lstStyle/>
          <a:p>
            <a:pPr>
              <a:tabLst>
                <a:tab pos="1947545" algn="l"/>
              </a:tabLst>
            </a:pPr>
            <a:r>
              <a:rPr lang="en-US" altLang="en-US" sz="2000" dirty="0"/>
              <a:t>For all relations </a:t>
            </a:r>
            <a:r>
              <a:rPr lang="en-US" altLang="en-US" sz="2000" i="1" dirty="0"/>
              <a:t>r</a:t>
            </a:r>
            <a:r>
              <a:rPr lang="en-US" altLang="en-US" sz="2000" baseline="-25000" dirty="0"/>
              <a:t>1, </a:t>
            </a:r>
            <a:r>
              <a:rPr lang="en-US" altLang="en-US" sz="2000" i="1" dirty="0"/>
              <a:t>r</a:t>
            </a:r>
            <a:r>
              <a:rPr lang="en-US" altLang="en-US" sz="2000" baseline="-25000" dirty="0"/>
              <a:t>2, </a:t>
            </a:r>
            <a:r>
              <a:rPr lang="en-US" altLang="en-US" sz="2000" dirty="0"/>
              <a:t>and </a:t>
            </a:r>
            <a:r>
              <a:rPr lang="en-US" altLang="en-US" sz="2000" i="1" dirty="0"/>
              <a:t>r</a:t>
            </a:r>
            <a:r>
              <a:rPr lang="en-US" altLang="en-US" sz="2000" baseline="-25000" dirty="0"/>
              <a:t>3</a:t>
            </a:r>
            <a:r>
              <a:rPr lang="en-US" altLang="en-US" sz="2000" dirty="0"/>
              <a:t>,</a:t>
            </a:r>
            <a:endParaRPr lang="en-US" altLang="en-US" sz="2000" dirty="0"/>
          </a:p>
          <a:p>
            <a:pPr>
              <a:buFont typeface="Monotype Sorts" pitchFamily="-65" charset="2"/>
              <a:buNone/>
              <a:tabLst>
                <a:tab pos="1947545" algn="l"/>
              </a:tabLst>
            </a:pPr>
            <a:r>
              <a:rPr lang="en-US" altLang="en-US" sz="2000" dirty="0"/>
              <a:t>		(</a:t>
            </a:r>
            <a:r>
              <a:rPr lang="en-US" altLang="en-US" sz="2000" i="1" dirty="0"/>
              <a:t>r</a:t>
            </a:r>
            <a:r>
              <a:rPr lang="en-US" altLang="en-US" sz="2000" baseline="-25000" dirty="0"/>
              <a:t>1</a:t>
            </a:r>
            <a:r>
              <a:rPr lang="en-IN" altLang="en-US" sz="2000" dirty="0">
                <a:ea typeface="MS PGothic" panose="020B0600070205080204" pitchFamily="34" charset="-128"/>
              </a:rPr>
              <a:t> ⨝</a:t>
            </a:r>
            <a:r>
              <a:rPr lang="en-US" altLang="en-US" sz="2000" i="1" dirty="0">
                <a:ea typeface="MS PGothic" panose="020B0600070205080204" pitchFamily="34" charset="-128"/>
              </a:rPr>
              <a:t> </a:t>
            </a:r>
            <a:r>
              <a:rPr lang="en-US" altLang="en-US" sz="2000" i="1" dirty="0"/>
              <a:t>r</a:t>
            </a:r>
            <a:r>
              <a:rPr lang="en-US" altLang="en-US" sz="2000" baseline="-25000" dirty="0"/>
              <a:t>2</a:t>
            </a:r>
            <a:r>
              <a:rPr lang="en-US" altLang="en-US" sz="2000" dirty="0"/>
              <a:t>) </a:t>
            </a:r>
            <a:r>
              <a:rPr lang="en-IN" altLang="en-US" sz="2000" dirty="0">
                <a:ea typeface="MS PGothic" panose="020B0600070205080204" pitchFamily="34" charset="-128"/>
              </a:rPr>
              <a:t>⨝</a:t>
            </a:r>
            <a:r>
              <a:rPr lang="en-US" altLang="en-US" sz="2000" i="1" dirty="0">
                <a:ea typeface="MS PGothic" panose="020B0600070205080204" pitchFamily="34" charset="-128"/>
              </a:rPr>
              <a:t> </a:t>
            </a:r>
            <a:r>
              <a:rPr lang="en-US" altLang="en-US" sz="2000" i="1" dirty="0"/>
              <a:t>r</a:t>
            </a:r>
            <a:r>
              <a:rPr lang="en-US" altLang="en-US" sz="2000" baseline="-25000" dirty="0"/>
              <a:t>3  </a:t>
            </a:r>
            <a:r>
              <a:rPr lang="en-US" altLang="en-US" sz="2000" dirty="0"/>
              <a:t>= </a:t>
            </a:r>
            <a:r>
              <a:rPr lang="en-US" altLang="en-US" sz="2000" i="1" dirty="0"/>
              <a:t>r</a:t>
            </a:r>
            <a:r>
              <a:rPr lang="en-US" altLang="en-US" sz="2000" baseline="-25000" dirty="0"/>
              <a:t>1</a:t>
            </a:r>
            <a:r>
              <a:rPr lang="en-US" altLang="en-US" sz="2000" dirty="0"/>
              <a:t> </a:t>
            </a:r>
            <a:r>
              <a:rPr lang="en-IN" altLang="en-US" sz="2000" dirty="0">
                <a:ea typeface="MS PGothic" panose="020B0600070205080204" pitchFamily="34" charset="-128"/>
              </a:rPr>
              <a:t>⨝</a:t>
            </a:r>
            <a:r>
              <a:rPr lang="en-US" altLang="en-US" sz="2000" i="1" dirty="0">
                <a:ea typeface="MS PGothic" panose="020B0600070205080204" pitchFamily="34" charset="-128"/>
              </a:rPr>
              <a:t> </a:t>
            </a:r>
            <a:r>
              <a:rPr lang="en-US" altLang="en-US" sz="2000" dirty="0"/>
              <a:t>(</a:t>
            </a:r>
            <a:r>
              <a:rPr lang="en-US" altLang="en-US" sz="2000" i="1" dirty="0"/>
              <a:t>r</a:t>
            </a:r>
            <a:r>
              <a:rPr lang="en-US" altLang="en-US" sz="2000" baseline="-25000" dirty="0"/>
              <a:t>2</a:t>
            </a:r>
            <a:r>
              <a:rPr lang="en-US" altLang="en-US" sz="2000" dirty="0"/>
              <a:t> </a:t>
            </a:r>
            <a:r>
              <a:rPr lang="en-IN" altLang="en-US" sz="2000" dirty="0">
                <a:ea typeface="MS PGothic" panose="020B0600070205080204" pitchFamily="34" charset="-128"/>
              </a:rPr>
              <a:t>⨝</a:t>
            </a:r>
            <a:r>
              <a:rPr lang="en-US" altLang="en-US" sz="2000" i="1" dirty="0">
                <a:ea typeface="MS PGothic" panose="020B0600070205080204" pitchFamily="34" charset="-128"/>
              </a:rPr>
              <a:t> </a:t>
            </a:r>
            <a:r>
              <a:rPr lang="en-US" altLang="en-US" sz="2000" i="1" dirty="0"/>
              <a:t>r</a:t>
            </a:r>
            <a:r>
              <a:rPr lang="en-US" altLang="en-US" sz="2000" baseline="-25000" dirty="0"/>
              <a:t>3 </a:t>
            </a:r>
            <a:r>
              <a:rPr lang="en-US" altLang="en-US" sz="2000" dirty="0"/>
              <a:t>)</a:t>
            </a:r>
            <a:endParaRPr lang="en-US" altLang="en-US" sz="2000" dirty="0"/>
          </a:p>
          <a:p>
            <a:pPr>
              <a:buFont typeface="Monotype Sorts" pitchFamily="-65" charset="2"/>
              <a:buNone/>
              <a:tabLst>
                <a:tab pos="1947545" algn="l"/>
              </a:tabLst>
            </a:pPr>
            <a:r>
              <a:rPr lang="en-US" altLang="en-US" sz="2000" dirty="0"/>
              <a:t>	(Join Associativity)</a:t>
            </a:r>
            <a:r>
              <a:rPr lang="en-IN" altLang="en-US" sz="2000" dirty="0">
                <a:ea typeface="MS PGothic" panose="020B0600070205080204" pitchFamily="34" charset="-128"/>
              </a:rPr>
              <a:t> ⨝</a:t>
            </a:r>
            <a:r>
              <a:rPr lang="en-US" altLang="en-US" sz="2000" i="1" dirty="0">
                <a:ea typeface="MS PGothic" panose="020B0600070205080204" pitchFamily="34" charset="-128"/>
              </a:rPr>
              <a:t> </a:t>
            </a:r>
            <a:endParaRPr lang="en-US" altLang="en-US" sz="2000" dirty="0"/>
          </a:p>
          <a:p>
            <a:pPr>
              <a:tabLst>
                <a:tab pos="1947545" algn="l"/>
              </a:tabLst>
            </a:pPr>
            <a:r>
              <a:rPr lang="en-US" altLang="en-US" sz="2000" dirty="0"/>
              <a:t>If </a:t>
            </a:r>
            <a:r>
              <a:rPr lang="en-US" altLang="en-US" sz="2000" i="1" dirty="0"/>
              <a:t>r</a:t>
            </a:r>
            <a:r>
              <a:rPr lang="en-US" altLang="en-US" sz="2000" baseline="-25000" dirty="0"/>
              <a:t>2</a:t>
            </a:r>
            <a:r>
              <a:rPr lang="en-US" altLang="en-US" sz="2000" dirty="0"/>
              <a:t> </a:t>
            </a:r>
            <a:r>
              <a:rPr lang="en-IN" altLang="en-US" sz="2000" dirty="0">
                <a:ea typeface="MS PGothic" panose="020B0600070205080204" pitchFamily="34" charset="-128"/>
              </a:rPr>
              <a:t>⨝</a:t>
            </a:r>
            <a:r>
              <a:rPr lang="en-US" altLang="en-US" sz="2000" dirty="0"/>
              <a:t>  </a:t>
            </a:r>
            <a:r>
              <a:rPr lang="en-US" altLang="en-US" sz="2000" i="1" dirty="0"/>
              <a:t>r</a:t>
            </a:r>
            <a:r>
              <a:rPr lang="en-US" altLang="en-US" sz="2000" baseline="-25000" dirty="0"/>
              <a:t>3 </a:t>
            </a:r>
            <a:r>
              <a:rPr lang="en-US" altLang="en-US" sz="2000" dirty="0"/>
              <a:t> is quite large and </a:t>
            </a:r>
            <a:r>
              <a:rPr lang="en-US" altLang="en-US" sz="2000" i="1" dirty="0"/>
              <a:t>r</a:t>
            </a:r>
            <a:r>
              <a:rPr lang="en-US" altLang="en-US" sz="2000" baseline="-25000" dirty="0"/>
              <a:t>1</a:t>
            </a:r>
            <a:r>
              <a:rPr lang="en-US" altLang="en-US" sz="2000" dirty="0"/>
              <a:t> </a:t>
            </a:r>
            <a:r>
              <a:rPr lang="en-IN" altLang="en-US" sz="2000" dirty="0">
                <a:ea typeface="MS PGothic" panose="020B0600070205080204" pitchFamily="34" charset="-128"/>
              </a:rPr>
              <a:t>⨝</a:t>
            </a:r>
            <a:r>
              <a:rPr lang="en-US" altLang="en-US" sz="2000" dirty="0"/>
              <a:t> </a:t>
            </a:r>
            <a:r>
              <a:rPr lang="en-US" altLang="en-US" sz="2000" i="1" dirty="0"/>
              <a:t>r</a:t>
            </a:r>
            <a:r>
              <a:rPr lang="en-US" altLang="en-US" sz="2000" baseline="-25000" dirty="0"/>
              <a:t>2</a:t>
            </a:r>
            <a:r>
              <a:rPr lang="en-US" altLang="en-US" sz="2000" dirty="0"/>
              <a:t> is small, we choose</a:t>
            </a:r>
            <a:endParaRPr lang="en-US" altLang="en-US" sz="2000" dirty="0"/>
          </a:p>
          <a:p>
            <a:pPr>
              <a:buFont typeface="Monotype Sorts" pitchFamily="-65" charset="2"/>
              <a:buNone/>
              <a:tabLst>
                <a:tab pos="1947545" algn="l"/>
              </a:tabLst>
            </a:pPr>
            <a:br>
              <a:rPr lang="en-US" altLang="en-US" sz="2000" baseline="-25000" dirty="0"/>
            </a:br>
            <a:r>
              <a:rPr lang="en-US" altLang="en-US" sz="2000" baseline="-25000" dirty="0"/>
              <a:t>	 </a:t>
            </a:r>
            <a:r>
              <a:rPr lang="en-US" altLang="en-US" sz="2000" dirty="0"/>
              <a:t>(</a:t>
            </a:r>
            <a:r>
              <a:rPr lang="en-US" altLang="en-US" sz="2000" i="1" dirty="0"/>
              <a:t>r</a:t>
            </a:r>
            <a:r>
              <a:rPr lang="en-US" altLang="en-US" sz="2000" baseline="-25000" dirty="0"/>
              <a:t>1</a:t>
            </a:r>
            <a:r>
              <a:rPr lang="en-US" altLang="en-US" sz="2000" dirty="0"/>
              <a:t> </a:t>
            </a:r>
            <a:r>
              <a:rPr lang="en-IN" altLang="en-US" sz="2000" dirty="0">
                <a:ea typeface="MS PGothic" panose="020B0600070205080204" pitchFamily="34" charset="-128"/>
              </a:rPr>
              <a:t>⨝</a:t>
            </a:r>
            <a:r>
              <a:rPr lang="en-US" altLang="en-US" sz="2000" i="1" dirty="0">
                <a:ea typeface="MS PGothic" panose="020B0600070205080204" pitchFamily="34" charset="-128"/>
              </a:rPr>
              <a:t> </a:t>
            </a:r>
            <a:r>
              <a:rPr lang="en-US" altLang="en-US" sz="2000" i="1" dirty="0"/>
              <a:t>r</a:t>
            </a:r>
            <a:r>
              <a:rPr lang="en-US" altLang="en-US" sz="2000" baseline="-25000" dirty="0"/>
              <a:t>2</a:t>
            </a:r>
            <a:r>
              <a:rPr lang="en-US" altLang="en-US" sz="2000" dirty="0"/>
              <a:t>) </a:t>
            </a:r>
            <a:r>
              <a:rPr lang="en-IN" altLang="en-US" sz="2000" dirty="0">
                <a:ea typeface="MS PGothic" panose="020B0600070205080204" pitchFamily="34" charset="-128"/>
              </a:rPr>
              <a:t>⨝</a:t>
            </a:r>
            <a:r>
              <a:rPr lang="en-US" altLang="en-US" sz="2000" dirty="0"/>
              <a:t> </a:t>
            </a:r>
            <a:r>
              <a:rPr lang="en-US" altLang="en-US" sz="2000" i="1" dirty="0"/>
              <a:t>r</a:t>
            </a:r>
            <a:r>
              <a:rPr lang="en-US" altLang="en-US" sz="2000" baseline="-25000" dirty="0"/>
              <a:t>3</a:t>
            </a:r>
            <a:endParaRPr lang="en-US" altLang="en-US" sz="2000" dirty="0"/>
          </a:p>
          <a:p>
            <a:pPr>
              <a:buFont typeface="Monotype Sorts" pitchFamily="-65" charset="2"/>
              <a:buNone/>
              <a:tabLst>
                <a:tab pos="1947545" algn="l"/>
              </a:tabLst>
            </a:pPr>
            <a:r>
              <a:rPr lang="en-US" altLang="en-US" sz="2000" dirty="0"/>
              <a:t>	so that we compute and store a smaller temporary relation.</a:t>
            </a:r>
            <a:endParaRPr lang="en-US" altLang="en-US" sz="2000" baseline="-25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Enumeration of Equivalent Expressions</a:t>
            </a:r>
            <a:endParaRPr lang="en-US" altLang="en-US">
              <a:effectLst>
                <a:outerShdw blurRad="38100" dist="38100" dir="2700000" algn="tl">
                  <a:srgbClr val="C0C0C0"/>
                </a:outerShdw>
              </a:effectLst>
            </a:endParaRPr>
          </a:p>
        </p:txBody>
      </p:sp>
      <p:sp>
        <p:nvSpPr>
          <p:cNvPr id="41987" name="Rectangle 3"/>
          <p:cNvSpPr>
            <a:spLocks noGrp="1" noChangeArrowheads="1"/>
          </p:cNvSpPr>
          <p:nvPr>
            <p:ph idx="1"/>
          </p:nvPr>
        </p:nvSpPr>
        <p:spPr>
          <a:xfrm>
            <a:off x="673768" y="1102497"/>
            <a:ext cx="8171782" cy="5367972"/>
          </a:xfrm>
        </p:spPr>
        <p:txBody>
          <a:bodyPr/>
          <a:lstStyle/>
          <a:p>
            <a:r>
              <a:rPr lang="en-US" altLang="en-US" sz="2000" dirty="0"/>
              <a:t>Query optimizers use equivalence rules to </a:t>
            </a:r>
            <a:r>
              <a:rPr lang="en-US" altLang="en-US" sz="2000" b="1" dirty="0"/>
              <a:t>systematically</a:t>
            </a:r>
            <a:r>
              <a:rPr lang="en-US" altLang="en-US" sz="2000" dirty="0"/>
              <a:t> generate expressions equivalent to the given expression</a:t>
            </a:r>
            <a:endParaRPr lang="en-US" altLang="en-US" sz="2000" dirty="0"/>
          </a:p>
          <a:p>
            <a:r>
              <a:rPr lang="en-US" altLang="en-US" sz="2000" dirty="0"/>
              <a:t>Can generate all equivalent expressions as follows: </a:t>
            </a:r>
            <a:endParaRPr lang="en-US" altLang="en-US" sz="2000" dirty="0"/>
          </a:p>
          <a:p>
            <a:pPr lvl="1"/>
            <a:r>
              <a:rPr lang="en-US" altLang="en-US" sz="2000" dirty="0"/>
              <a:t> Repeat</a:t>
            </a:r>
            <a:endParaRPr lang="en-US" altLang="en-US" sz="2000" dirty="0"/>
          </a:p>
          <a:p>
            <a:pPr lvl="2"/>
            <a:r>
              <a:rPr lang="en-US" altLang="en-US" sz="2000" dirty="0"/>
              <a:t>apply all applicable equivalence  rules on every subexpression of every equivalent expression found so far</a:t>
            </a:r>
            <a:endParaRPr lang="en-US" altLang="en-US" sz="2000" dirty="0"/>
          </a:p>
          <a:p>
            <a:pPr lvl="2"/>
            <a:r>
              <a:rPr lang="en-US" altLang="en-US" sz="2000" dirty="0"/>
              <a:t>add newly generated expressions to the set of equivalent expressions </a:t>
            </a:r>
            <a:endParaRPr lang="en-US" altLang="en-US" sz="2000" dirty="0"/>
          </a:p>
          <a:p>
            <a:pPr lvl="2">
              <a:buFont typeface="Webdings" panose="05030102010509060703" pitchFamily="18" charset="2"/>
              <a:buNone/>
            </a:pPr>
            <a:r>
              <a:rPr lang="en-US" altLang="en-US" sz="2000" dirty="0"/>
              <a:t>Until no new equivalent expressions are generated above</a:t>
            </a:r>
            <a:endParaRPr lang="en-US" altLang="en-US" sz="2000" dirty="0"/>
          </a:p>
          <a:p>
            <a:r>
              <a:rPr lang="en-US" altLang="en-US" sz="2000" dirty="0"/>
              <a:t>The above approach is very expensive in space and time</a:t>
            </a:r>
            <a:endParaRPr lang="en-US" altLang="en-US" sz="2000" dirty="0"/>
          </a:p>
          <a:p>
            <a:pPr lvl="1"/>
            <a:r>
              <a:rPr lang="en-US" altLang="en-US" sz="2000" dirty="0"/>
              <a:t>Two approaches</a:t>
            </a:r>
            <a:endParaRPr lang="en-US" altLang="en-US" sz="2000" dirty="0"/>
          </a:p>
          <a:p>
            <a:pPr lvl="2"/>
            <a:r>
              <a:rPr lang="en-US" altLang="en-US" sz="2000" dirty="0"/>
              <a:t>Optimized plan generation based on transformation rules</a:t>
            </a:r>
            <a:endParaRPr lang="en-US" altLang="en-US" sz="2000" dirty="0"/>
          </a:p>
          <a:p>
            <a:pPr lvl="2"/>
            <a:r>
              <a:rPr lang="en-US" altLang="en-US" sz="2000" dirty="0"/>
              <a:t>Special case approach for queries with only selections, projections and joins</a:t>
            </a:r>
            <a:endParaRPr lang="en-US" altLang="en-US" sz="2000" dirty="0"/>
          </a:p>
          <a:p>
            <a:pPr>
              <a:buFont typeface="Monotype Sorts" pitchFamily="-65" charset="2"/>
              <a:buNone/>
            </a:pPr>
            <a:endParaRPr lang="en-US"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Outline</a:t>
            </a:r>
            <a:endParaRPr lang="en-US" altLang="en-US" dirty="0">
              <a:effectLst>
                <a:outerShdw blurRad="38100" dist="38100" dir="2700000" algn="tl">
                  <a:srgbClr val="C0C0C0"/>
                </a:outerShdw>
              </a:effectLst>
            </a:endParaRPr>
          </a:p>
        </p:txBody>
      </p:sp>
      <p:sp>
        <p:nvSpPr>
          <p:cNvPr id="7171" name="Rectangle 3"/>
          <p:cNvSpPr>
            <a:spLocks noGrp="1" noChangeArrowheads="1"/>
          </p:cNvSpPr>
          <p:nvPr>
            <p:ph idx="1"/>
          </p:nvPr>
        </p:nvSpPr>
        <p:spPr>
          <a:xfrm>
            <a:off x="712269" y="1102498"/>
            <a:ext cx="7738711" cy="2607354"/>
          </a:xfrm>
        </p:spPr>
        <p:txBody>
          <a:bodyPr/>
          <a:lstStyle/>
          <a:p>
            <a:r>
              <a:rPr lang="en-US" altLang="zh-CN" sz="2400" dirty="0" smtClean="0"/>
              <a:t>Query rewriting</a:t>
            </a:r>
            <a:endParaRPr lang="en-US" altLang="zh-CN" sz="2400" dirty="0" smtClean="0"/>
          </a:p>
          <a:p>
            <a:pPr lvl="1"/>
            <a:r>
              <a:rPr lang="en-US" altLang="zh-CN" sz="2000" dirty="0" smtClean="0"/>
              <a:t>Relational </a:t>
            </a:r>
            <a:r>
              <a:rPr lang="en-US" altLang="zh-CN" sz="2000" dirty="0"/>
              <a:t>Algebra Equivalences</a:t>
            </a:r>
            <a:endParaRPr lang="en-US" altLang="zh-CN" sz="2000" dirty="0" smtClean="0"/>
          </a:p>
          <a:p>
            <a:pPr marL="0" indent="0">
              <a:buNone/>
            </a:pPr>
            <a:endParaRPr lang="en-US" altLang="zh-CN" sz="2000" dirty="0"/>
          </a:p>
          <a:p>
            <a:r>
              <a:rPr lang="en-US" altLang="zh-CN" sz="2400" dirty="0"/>
              <a:t>Heuristics / Rules</a:t>
            </a:r>
            <a:endParaRPr lang="zh-CN" altLang="en-US" sz="2400" dirty="0"/>
          </a:p>
          <a:p>
            <a:pPr lvl="1"/>
            <a:r>
              <a:rPr lang="en-US" altLang="zh-CN" sz="2000" dirty="0"/>
              <a:t>Rewrite the query to remove stupid / inefficient things.</a:t>
            </a:r>
            <a:endParaRPr lang="en-US" altLang="zh-CN" sz="2000" dirty="0"/>
          </a:p>
          <a:p>
            <a:pPr lvl="1"/>
            <a:r>
              <a:rPr lang="en-US" altLang="zh-CN" sz="2000" dirty="0"/>
              <a:t>These techniques may need to examine catalog, but they do </a:t>
            </a:r>
            <a:r>
              <a:rPr lang="en-US" altLang="zh-CN" sz="2000" dirty="0" smtClean="0"/>
              <a:t>not need </a:t>
            </a:r>
            <a:r>
              <a:rPr lang="en-US" altLang="zh-CN" sz="2000" dirty="0"/>
              <a:t>to examine data.</a:t>
            </a:r>
            <a:endParaRPr lang="en-US" altLang="zh-CN" sz="2000" dirty="0"/>
          </a:p>
          <a:p>
            <a:endParaRPr lang="zh-CN" altLang="en-US" sz="2400" dirty="0"/>
          </a:p>
          <a:p>
            <a:r>
              <a:rPr lang="en-US" altLang="zh-CN" sz="2400" dirty="0"/>
              <a:t>Cost-based Search</a:t>
            </a:r>
            <a:endParaRPr lang="en-US" altLang="zh-CN" sz="2400" dirty="0"/>
          </a:p>
          <a:p>
            <a:pPr lvl="1"/>
            <a:r>
              <a:rPr lang="en-US" altLang="zh-CN" sz="2000" dirty="0"/>
              <a:t>Use a model to estimate the cost of executing a plan.</a:t>
            </a:r>
            <a:endParaRPr lang="en-US" altLang="zh-CN" sz="2000" dirty="0"/>
          </a:p>
          <a:p>
            <a:pPr lvl="1"/>
            <a:r>
              <a:rPr lang="en-US" altLang="zh-CN" sz="2000" dirty="0"/>
              <a:t>Evaluate multiple equivalent plans for a query and pick the one with the lowest cost.</a:t>
            </a:r>
            <a:endParaRPr lang="en-US" altLang="zh-CN"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549689" y="117407"/>
            <a:ext cx="8693702" cy="697094"/>
          </a:xfrm>
        </p:spPr>
        <p:txBody>
          <a:bodyPr/>
          <a:lstStyle/>
          <a:p>
            <a:pPr>
              <a:defRPr/>
            </a:pPr>
            <a:r>
              <a:rPr lang="en-US" altLang="en-US" sz="2600" dirty="0">
                <a:effectLst>
                  <a:outerShdw blurRad="38100" dist="38100" dir="2700000" algn="tl">
                    <a:srgbClr val="C0C0C0"/>
                  </a:outerShdw>
                </a:effectLst>
              </a:rPr>
              <a:t>Implementing Transformation Based Optimization</a:t>
            </a:r>
            <a:endParaRPr lang="en-US" altLang="en-US" sz="2600" dirty="0">
              <a:effectLst>
                <a:outerShdw blurRad="38100" dist="38100" dir="2700000" algn="tl">
                  <a:srgbClr val="C0C0C0"/>
                </a:outerShdw>
              </a:effectLst>
            </a:endParaRPr>
          </a:p>
        </p:txBody>
      </p:sp>
      <p:sp>
        <p:nvSpPr>
          <p:cNvPr id="44035" name="Rectangle 3"/>
          <p:cNvSpPr>
            <a:spLocks noGrp="1" noChangeArrowheads="1"/>
          </p:cNvSpPr>
          <p:nvPr>
            <p:ph idx="1"/>
          </p:nvPr>
        </p:nvSpPr>
        <p:spPr>
          <a:xfrm>
            <a:off x="1" y="814501"/>
            <a:ext cx="9144000" cy="5367972"/>
          </a:xfrm>
        </p:spPr>
        <p:txBody>
          <a:bodyPr/>
          <a:lstStyle/>
          <a:p>
            <a:r>
              <a:rPr lang="en-US" altLang="en-US" sz="2000" dirty="0"/>
              <a:t>Space requirements reduced by sharing common sub-expressions:</a:t>
            </a:r>
            <a:endParaRPr lang="en-US" altLang="en-US" sz="2000" dirty="0"/>
          </a:p>
          <a:p>
            <a:pPr lvl="1"/>
            <a:r>
              <a:rPr lang="en-US" altLang="en-US" sz="2000" dirty="0"/>
              <a:t>when E1 is generated from E2 by an equivalence rule, usually only the top level of the two are different, subtrees below are the same and can be shared using pointers</a:t>
            </a:r>
            <a:endParaRPr lang="en-US" altLang="en-US" sz="2000" dirty="0"/>
          </a:p>
          <a:p>
            <a:pPr lvl="2"/>
            <a:r>
              <a:rPr lang="en-US" altLang="en-US" sz="2000" dirty="0"/>
              <a:t>E.g., when applying join commutativity</a:t>
            </a:r>
            <a:endParaRPr lang="en-US" altLang="en-US" sz="2000" dirty="0"/>
          </a:p>
          <a:p>
            <a:pPr lvl="2">
              <a:buFont typeface="Webdings" panose="05030102010509060703" pitchFamily="18" charset="2"/>
              <a:buNone/>
            </a:pPr>
            <a:br>
              <a:rPr lang="en-US" altLang="en-US" sz="2000" dirty="0"/>
            </a:br>
            <a:br>
              <a:rPr lang="en-US" altLang="en-US" sz="2000" dirty="0"/>
            </a:br>
            <a:br>
              <a:rPr lang="en-US" altLang="en-US" sz="2000" dirty="0"/>
            </a:br>
            <a:br>
              <a:rPr lang="en-US" altLang="en-US" sz="2000" dirty="0"/>
            </a:br>
            <a:endParaRPr lang="en-US" altLang="en-US" sz="2000" dirty="0"/>
          </a:p>
          <a:p>
            <a:pPr lvl="1"/>
            <a:r>
              <a:rPr lang="en-US" altLang="en-US" sz="2000" dirty="0"/>
              <a:t>Same sub-expression may get generated multiple times</a:t>
            </a:r>
            <a:endParaRPr lang="en-US" altLang="en-US" sz="2000" dirty="0"/>
          </a:p>
          <a:p>
            <a:pPr lvl="2"/>
            <a:r>
              <a:rPr lang="en-US" altLang="en-US" sz="2000" dirty="0"/>
              <a:t>Detect duplicate sub-expressions and share one copy</a:t>
            </a:r>
            <a:endParaRPr lang="en-US" altLang="en-US" sz="2000" dirty="0"/>
          </a:p>
          <a:p>
            <a:r>
              <a:rPr lang="en-US" altLang="en-US" sz="2000" dirty="0"/>
              <a:t>Time requirements are reduced by not generating all expressions</a:t>
            </a:r>
            <a:endParaRPr lang="en-US" altLang="en-US" sz="2000" dirty="0"/>
          </a:p>
          <a:p>
            <a:pPr lvl="1"/>
            <a:r>
              <a:rPr lang="en-US" altLang="en-US" sz="2000" dirty="0"/>
              <a:t>Dynamic programming</a:t>
            </a:r>
            <a:endParaRPr lang="en-US" altLang="en-US" sz="2000" dirty="0"/>
          </a:p>
          <a:p>
            <a:pPr lvl="2"/>
            <a:r>
              <a:rPr lang="en-US" altLang="en-US" sz="2000" dirty="0"/>
              <a:t>We will study only the special case of dynamic programming for join order optimization</a:t>
            </a:r>
            <a:endParaRPr lang="en-US" altLang="en-US" sz="2000" dirty="0"/>
          </a:p>
        </p:txBody>
      </p:sp>
      <p:pic>
        <p:nvPicPr>
          <p:cNvPr id="2" name="Picture 1"/>
          <p:cNvPicPr>
            <a:picLocks noChangeAspect="1"/>
          </p:cNvPicPr>
          <p:nvPr/>
        </p:nvPicPr>
        <p:blipFill>
          <a:blip r:embed="rId1"/>
          <a:stretch>
            <a:fillRect/>
          </a:stretch>
        </p:blipFill>
        <p:spPr>
          <a:xfrm>
            <a:off x="2745685" y="2845937"/>
            <a:ext cx="2622067" cy="130509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Cost Estimation</a:t>
            </a:r>
            <a:endParaRPr lang="en-US" altLang="en-US" dirty="0">
              <a:effectLst>
                <a:outerShdw blurRad="38100" dist="38100" dir="2700000" algn="tl">
                  <a:srgbClr val="C0C0C0"/>
                </a:outerShdw>
              </a:effectLst>
            </a:endParaRPr>
          </a:p>
        </p:txBody>
      </p:sp>
      <p:sp>
        <p:nvSpPr>
          <p:cNvPr id="46083" name="Rectangle 3"/>
          <p:cNvSpPr>
            <a:spLocks noGrp="1" noChangeArrowheads="1"/>
          </p:cNvSpPr>
          <p:nvPr>
            <p:ph idx="1"/>
          </p:nvPr>
        </p:nvSpPr>
        <p:spPr>
          <a:xfrm>
            <a:off x="673768" y="1102497"/>
            <a:ext cx="8171782" cy="5367972"/>
          </a:xfrm>
        </p:spPr>
        <p:txBody>
          <a:bodyPr/>
          <a:lstStyle/>
          <a:p>
            <a:r>
              <a:rPr lang="en-US" altLang="en-US" sz="2000" dirty="0"/>
              <a:t>Cost of each operator computer as described in Chapter </a:t>
            </a:r>
            <a:r>
              <a:rPr lang="en-US" altLang="en-US" sz="2000" dirty="0" smtClean="0"/>
              <a:t>12</a:t>
            </a:r>
            <a:endParaRPr lang="en-US" altLang="en-US" sz="2000" dirty="0"/>
          </a:p>
          <a:p>
            <a:pPr lvl="1"/>
            <a:r>
              <a:rPr lang="en-US" altLang="en-US" sz="2000" dirty="0"/>
              <a:t>Need statistics of input relations</a:t>
            </a:r>
            <a:endParaRPr lang="en-US" altLang="en-US" sz="2000" dirty="0"/>
          </a:p>
          <a:p>
            <a:pPr lvl="2"/>
            <a:r>
              <a:rPr lang="en-US" altLang="en-US" sz="2000" dirty="0"/>
              <a:t>E.g., number of tuples, sizes of tuples</a:t>
            </a:r>
            <a:endParaRPr lang="en-US" altLang="en-US" sz="2000" dirty="0"/>
          </a:p>
          <a:p>
            <a:r>
              <a:rPr lang="en-US" altLang="en-US" sz="2000" dirty="0"/>
              <a:t>Inputs can be results of sub-expressions</a:t>
            </a:r>
            <a:endParaRPr lang="en-US" altLang="en-US" sz="2000" dirty="0"/>
          </a:p>
          <a:p>
            <a:pPr lvl="1"/>
            <a:r>
              <a:rPr lang="en-US" altLang="en-US" sz="2000" dirty="0"/>
              <a:t>Need to estimate statistics of expression results</a:t>
            </a:r>
            <a:endParaRPr lang="en-US" altLang="en-US" sz="2000" dirty="0"/>
          </a:p>
          <a:p>
            <a:pPr lvl="1"/>
            <a:r>
              <a:rPr lang="en-US" altLang="en-US" sz="2000" dirty="0"/>
              <a:t>To do so, we require additional statistics</a:t>
            </a:r>
            <a:endParaRPr lang="en-US" altLang="en-US" sz="2000" dirty="0"/>
          </a:p>
          <a:p>
            <a:pPr lvl="2"/>
            <a:r>
              <a:rPr lang="en-US" altLang="en-US" sz="2000" dirty="0"/>
              <a:t>E.g., number of distinct values for an attribute</a:t>
            </a:r>
            <a:endParaRPr lang="en-US" altLang="en-US" sz="2000" dirty="0"/>
          </a:p>
          <a:p>
            <a:r>
              <a:rPr lang="en-US" altLang="en-US" sz="2000" dirty="0"/>
              <a:t>More on cost estimation later</a:t>
            </a:r>
            <a:endParaRPr lang="en-US" alt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Choice of Evaluation Plans</a:t>
            </a:r>
            <a:endParaRPr lang="en-US" altLang="en-US">
              <a:effectLst>
                <a:outerShdw blurRad="38100" dist="38100" dir="2700000" algn="tl">
                  <a:srgbClr val="C0C0C0"/>
                </a:outerShdw>
              </a:effectLst>
            </a:endParaRPr>
          </a:p>
        </p:txBody>
      </p:sp>
      <p:sp>
        <p:nvSpPr>
          <p:cNvPr id="48131" name="Rectangle 3"/>
          <p:cNvSpPr>
            <a:spLocks noGrp="1" noChangeArrowheads="1"/>
          </p:cNvSpPr>
          <p:nvPr>
            <p:ph idx="1"/>
          </p:nvPr>
        </p:nvSpPr>
        <p:spPr>
          <a:xfrm>
            <a:off x="673768" y="1102497"/>
            <a:ext cx="7796464" cy="5367972"/>
          </a:xfrm>
        </p:spPr>
        <p:txBody>
          <a:bodyPr/>
          <a:lstStyle/>
          <a:p>
            <a:r>
              <a:rPr lang="en-US" altLang="en-US" sz="2000" dirty="0"/>
              <a:t>Must consider the interaction of evaluation techniques when choosing evaluation plans</a:t>
            </a:r>
            <a:endParaRPr lang="en-US" altLang="en-US" sz="2000" dirty="0"/>
          </a:p>
          <a:p>
            <a:pPr lvl="1"/>
            <a:r>
              <a:rPr lang="en-US" altLang="en-US" sz="2000" dirty="0"/>
              <a:t>choosing the cheapest algorithm for each operation independently may not yield best overall algorithm.  E.g.</a:t>
            </a:r>
            <a:endParaRPr lang="en-US" altLang="en-US" sz="2000" dirty="0"/>
          </a:p>
          <a:p>
            <a:pPr lvl="2"/>
            <a:r>
              <a:rPr lang="en-US" altLang="en-US" sz="2000" dirty="0"/>
              <a:t>merge-join may be costlier than hash-join, but may provide a sorted output which reduces the cost for an outer level aggregation.</a:t>
            </a:r>
            <a:endParaRPr lang="en-US" altLang="en-US" sz="2000" dirty="0"/>
          </a:p>
          <a:p>
            <a:pPr lvl="2"/>
            <a:r>
              <a:rPr lang="en-US" altLang="en-US" sz="2000" dirty="0"/>
              <a:t>nested-loop join may provide opportunity for pipelining</a:t>
            </a:r>
            <a:endParaRPr lang="en-US" altLang="en-US" sz="2000" dirty="0"/>
          </a:p>
          <a:p>
            <a:r>
              <a:rPr lang="en-US" altLang="en-US" sz="2000" dirty="0"/>
              <a:t>Practical query optimizers incorporate elements of the following two broad approaches:</a:t>
            </a:r>
            <a:endParaRPr lang="en-US" altLang="en-US" sz="2000" dirty="0"/>
          </a:p>
          <a:p>
            <a:pPr lvl="1">
              <a:buFont typeface="Monotype Sorts" pitchFamily="-65" charset="2"/>
              <a:buNone/>
            </a:pPr>
            <a:r>
              <a:rPr lang="en-US" altLang="en-US" sz="2000" dirty="0"/>
              <a:t>1.	Search all the plans and choose the best plan in a </a:t>
            </a:r>
            <a:br>
              <a:rPr lang="en-US" altLang="en-US" sz="2000" dirty="0"/>
            </a:br>
            <a:r>
              <a:rPr lang="en-US" altLang="en-US" sz="2000" dirty="0"/>
              <a:t>cost-based fashion.</a:t>
            </a:r>
            <a:endParaRPr lang="en-US" altLang="en-US" sz="2000" dirty="0"/>
          </a:p>
          <a:p>
            <a:pPr lvl="1">
              <a:buFont typeface="Monotype Sorts" pitchFamily="-65" charset="2"/>
              <a:buNone/>
            </a:pPr>
            <a:r>
              <a:rPr lang="en-US" altLang="en-US" sz="2000" dirty="0"/>
              <a:t>2. Uses heuristics to choose a plan</a:t>
            </a:r>
            <a:r>
              <a:rPr lang="en-US" altLang="en-US" dirty="0"/>
              <a:t>.</a:t>
            </a:r>
            <a:endParaRPr lang="en-US"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Structure of Query Optimizers</a:t>
            </a:r>
            <a:endParaRPr lang="en-US" altLang="en-US">
              <a:effectLst>
                <a:outerShdw blurRad="38100" dist="38100" dir="2700000" algn="tl">
                  <a:srgbClr val="C0C0C0"/>
                </a:outerShdw>
              </a:effectLst>
            </a:endParaRPr>
          </a:p>
        </p:txBody>
      </p:sp>
      <p:sp>
        <p:nvSpPr>
          <p:cNvPr id="65539" name="Rectangle 3"/>
          <p:cNvSpPr>
            <a:spLocks noGrp="1" noChangeArrowheads="1"/>
          </p:cNvSpPr>
          <p:nvPr>
            <p:ph idx="1"/>
          </p:nvPr>
        </p:nvSpPr>
        <p:spPr>
          <a:xfrm>
            <a:off x="635268" y="1073622"/>
            <a:ext cx="7690586" cy="5367972"/>
          </a:xfrm>
        </p:spPr>
        <p:txBody>
          <a:bodyPr/>
          <a:lstStyle/>
          <a:p>
            <a:r>
              <a:rPr lang="en-US" altLang="en-US" sz="2000" dirty="0"/>
              <a:t>Many optimizers considers only left-deep join orders.</a:t>
            </a:r>
            <a:endParaRPr lang="en-US" altLang="en-US" sz="2000" dirty="0"/>
          </a:p>
          <a:p>
            <a:pPr lvl="1"/>
            <a:r>
              <a:rPr lang="en-US" altLang="en-US" sz="2000" dirty="0"/>
              <a:t>Plus heuristics to push selections and projections down the query tree</a:t>
            </a:r>
            <a:endParaRPr lang="en-US" altLang="en-US" sz="2000" dirty="0"/>
          </a:p>
          <a:p>
            <a:pPr lvl="1"/>
            <a:r>
              <a:rPr lang="en-US" altLang="en-US" sz="2000" dirty="0"/>
              <a:t>Reduces optimization complexity and generates plans amenable to pipelined evaluation.</a:t>
            </a:r>
            <a:endParaRPr lang="en-US" altLang="en-US" sz="2000" dirty="0"/>
          </a:p>
          <a:p>
            <a:r>
              <a:rPr lang="en-US" altLang="en-US" sz="2000" dirty="0"/>
              <a:t>Heuristic optimization used in some versions of Oracle:</a:t>
            </a:r>
            <a:endParaRPr lang="en-US" altLang="en-US" sz="2000" dirty="0"/>
          </a:p>
          <a:p>
            <a:pPr lvl="1"/>
            <a:r>
              <a:rPr lang="en-US" altLang="en-US" sz="2000" dirty="0"/>
              <a:t>Repeatedly pick </a:t>
            </a:r>
            <a:r>
              <a:rPr lang="ja-JP" altLang="en-US" sz="2000" dirty="0"/>
              <a:t>“</a:t>
            </a:r>
            <a:r>
              <a:rPr lang="en-US" altLang="ja-JP" sz="2000" dirty="0"/>
              <a:t>best</a:t>
            </a:r>
            <a:r>
              <a:rPr lang="ja-JP" altLang="en-US" sz="2000" dirty="0"/>
              <a:t>”</a:t>
            </a:r>
            <a:r>
              <a:rPr lang="en-US" altLang="ja-JP" sz="2000" dirty="0"/>
              <a:t> relation to join next </a:t>
            </a:r>
            <a:endParaRPr lang="en-US" altLang="ja-JP" sz="2000" dirty="0"/>
          </a:p>
          <a:p>
            <a:pPr lvl="2"/>
            <a:r>
              <a:rPr lang="en-US" altLang="en-US" sz="2000" dirty="0"/>
              <a:t>Starting from each of n starting points.  Pick best among these</a:t>
            </a:r>
            <a:endParaRPr lang="en-US" altLang="en-US" sz="2000" dirty="0"/>
          </a:p>
          <a:p>
            <a:r>
              <a:rPr lang="en-US" altLang="en-US" sz="2000" dirty="0"/>
              <a:t>Intricacies of SQL complicate query optimization</a:t>
            </a:r>
            <a:endParaRPr lang="en-US" altLang="en-US" sz="2000" dirty="0"/>
          </a:p>
          <a:p>
            <a:pPr lvl="1"/>
            <a:r>
              <a:rPr lang="en-US" altLang="en-US" sz="2000" dirty="0"/>
              <a:t>E.g., nested subqueries</a:t>
            </a:r>
            <a:endParaRPr lang="en-US" alt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Structure of Query Optimizers (Cont.)</a:t>
            </a:r>
            <a:endParaRPr lang="en-US" altLang="en-US">
              <a:effectLst>
                <a:outerShdw blurRad="38100" dist="38100" dir="2700000" algn="tl">
                  <a:srgbClr val="C0C0C0"/>
                </a:outerShdw>
              </a:effectLst>
            </a:endParaRPr>
          </a:p>
        </p:txBody>
      </p:sp>
      <p:sp>
        <p:nvSpPr>
          <p:cNvPr id="67587" name="Rectangle 3"/>
          <p:cNvSpPr>
            <a:spLocks noGrp="1" noChangeArrowheads="1"/>
          </p:cNvSpPr>
          <p:nvPr>
            <p:ph idx="1"/>
          </p:nvPr>
        </p:nvSpPr>
        <p:spPr>
          <a:xfrm>
            <a:off x="447675" y="943276"/>
            <a:ext cx="8315325" cy="5527193"/>
          </a:xfrm>
        </p:spPr>
        <p:txBody>
          <a:bodyPr/>
          <a:lstStyle/>
          <a:p>
            <a:r>
              <a:rPr lang="en-US" altLang="en-US" sz="1800" dirty="0"/>
              <a:t>Some query optimizers integrate heuristic selection and the generation of alternative access plans.</a:t>
            </a:r>
            <a:endParaRPr lang="en-US" altLang="en-US" sz="1800" dirty="0"/>
          </a:p>
          <a:p>
            <a:pPr lvl="1"/>
            <a:r>
              <a:rPr lang="en-US" altLang="en-US" sz="1800" dirty="0"/>
              <a:t>Frequently used approach</a:t>
            </a:r>
            <a:endParaRPr lang="en-US" altLang="en-US" sz="1800" dirty="0"/>
          </a:p>
          <a:p>
            <a:pPr lvl="2"/>
            <a:r>
              <a:rPr lang="en-US" altLang="en-US" sz="1800" dirty="0"/>
              <a:t>heuristic rewriting of nested block structure and aggregation</a:t>
            </a:r>
            <a:endParaRPr lang="en-US" altLang="en-US" sz="1800" dirty="0"/>
          </a:p>
          <a:p>
            <a:pPr lvl="2"/>
            <a:r>
              <a:rPr lang="en-US" altLang="en-US" sz="1800" dirty="0"/>
              <a:t>followed by cost-based join-order optimization for each block</a:t>
            </a:r>
            <a:endParaRPr lang="en-US" altLang="en-US" sz="1800" dirty="0"/>
          </a:p>
          <a:p>
            <a:pPr lvl="1"/>
            <a:r>
              <a:rPr lang="en-US" altLang="en-US" sz="1800" dirty="0"/>
              <a:t>Some optimizers (e.g. SQL Server) apply transformations to entire query and do not depend on block structure</a:t>
            </a:r>
            <a:endParaRPr lang="en-US" altLang="en-US" sz="1800" dirty="0"/>
          </a:p>
          <a:p>
            <a:pPr lvl="1"/>
            <a:r>
              <a:rPr lang="en-US" altLang="en-US" sz="1800" b="1" dirty="0">
                <a:solidFill>
                  <a:srgbClr val="002060"/>
                </a:solidFill>
              </a:rPr>
              <a:t>Optimization cost budget</a:t>
            </a:r>
            <a:r>
              <a:rPr lang="en-US" altLang="en-US" sz="1800" dirty="0">
                <a:solidFill>
                  <a:srgbClr val="002060"/>
                </a:solidFill>
              </a:rPr>
              <a:t> </a:t>
            </a:r>
            <a:r>
              <a:rPr lang="en-US" altLang="en-US" sz="1800" dirty="0"/>
              <a:t>to stop optimization early (if cost of plan is less than cost of optimization)</a:t>
            </a:r>
            <a:endParaRPr lang="en-US" altLang="en-US" sz="1800" dirty="0"/>
          </a:p>
          <a:p>
            <a:pPr lvl="1"/>
            <a:r>
              <a:rPr lang="en-US" altLang="en-US" sz="1800" b="1" dirty="0">
                <a:solidFill>
                  <a:srgbClr val="002060"/>
                </a:solidFill>
              </a:rPr>
              <a:t>Plan caching</a:t>
            </a:r>
            <a:r>
              <a:rPr lang="en-US" altLang="en-US" sz="1800" dirty="0">
                <a:solidFill>
                  <a:srgbClr val="002060"/>
                </a:solidFill>
              </a:rPr>
              <a:t> </a:t>
            </a:r>
            <a:r>
              <a:rPr lang="en-US" altLang="en-US" sz="1800" dirty="0"/>
              <a:t>to reuse previously computed plan if query is resubmitted</a:t>
            </a:r>
            <a:endParaRPr lang="en-US" altLang="en-US" sz="1800" dirty="0"/>
          </a:p>
          <a:p>
            <a:pPr lvl="2"/>
            <a:r>
              <a:rPr lang="en-US" altLang="en-US" sz="1800" dirty="0"/>
              <a:t>Even with different constants in query  </a:t>
            </a:r>
            <a:endParaRPr lang="en-US" altLang="en-US" sz="1800" dirty="0"/>
          </a:p>
          <a:p>
            <a:r>
              <a:rPr lang="en-US" altLang="en-US" sz="1800" dirty="0"/>
              <a:t>Even with the use of heuristics, cost-based query optimization imposes a substantial overhead.</a:t>
            </a:r>
            <a:endParaRPr lang="en-US" altLang="en-US" sz="1800" dirty="0"/>
          </a:p>
          <a:p>
            <a:pPr lvl="1"/>
            <a:r>
              <a:rPr lang="en-US" altLang="en-US" sz="1800" dirty="0"/>
              <a:t>But is worth it for expensive queries</a:t>
            </a:r>
            <a:endParaRPr lang="en-US" altLang="en-US" sz="1800" dirty="0"/>
          </a:p>
          <a:p>
            <a:pPr lvl="1"/>
            <a:r>
              <a:rPr lang="en-US" altLang="en-US" sz="1800" dirty="0"/>
              <a:t>Optimizers often use simple heuristics for very cheap queries, and perform exhaustive enumeration for more expensive queries </a:t>
            </a:r>
            <a:endParaRPr lang="en-US" altLang="en-US"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9290" y="2741658"/>
            <a:ext cx="7194966" cy="769441"/>
          </a:xfrm>
          <a:prstGeom prst="rect">
            <a:avLst/>
          </a:prstGeom>
          <a:noFill/>
        </p:spPr>
        <p:txBody>
          <a:bodyPr wrap="square" rtlCol="0">
            <a:spAutoFit/>
          </a:bodyPr>
          <a:lstStyle/>
          <a:p>
            <a:endParaRPr lang="zh-CN" altLang="en-US" dirty="0"/>
          </a:p>
          <a:p>
            <a:r>
              <a:rPr kumimoji="1" lang="en-US" altLang="zh-CN" sz="2800" b="1" dirty="0">
                <a:solidFill>
                  <a:srgbClr val="002060"/>
                </a:solidFill>
                <a:effectLst>
                  <a:outerShdw blurRad="38100" dist="38100" dir="2700000" algn="tl">
                    <a:srgbClr val="C0C0C0"/>
                  </a:outerShdw>
                </a:effectLst>
                <a:latin typeface="+mj-lt"/>
                <a:ea typeface="MS PGothic" panose="020B0600070205080204" pitchFamily="34" charset="-128"/>
              </a:rPr>
              <a:t>Heuristics / </a:t>
            </a:r>
            <a:r>
              <a:rPr kumimoji="1" lang="en-US" altLang="zh-CN" sz="2800" b="1" dirty="0" smtClean="0">
                <a:solidFill>
                  <a:srgbClr val="002060"/>
                </a:solidFill>
                <a:effectLst>
                  <a:outerShdw blurRad="38100" dist="38100" dir="2700000" algn="tl">
                    <a:srgbClr val="C0C0C0"/>
                  </a:outerShdw>
                </a:effectLst>
                <a:latin typeface="+mj-lt"/>
                <a:ea typeface="MS PGothic" panose="020B0600070205080204" pitchFamily="34" charset="-128"/>
              </a:rPr>
              <a:t>Rules</a:t>
            </a:r>
            <a:endParaRPr kumimoji="1" lang="en-US" sz="2800" b="1" dirty="0">
              <a:solidFill>
                <a:srgbClr val="002060"/>
              </a:solidFill>
              <a:effectLst>
                <a:outerShdw blurRad="38100" dist="38100" dir="2700000" algn="tl">
                  <a:srgbClr val="C0C0C0"/>
                </a:outerShdw>
              </a:effectLst>
              <a:latin typeface="+mj-lt"/>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pPr>
              <a:defRPr/>
            </a:pPr>
            <a:r>
              <a:rPr lang="en-US" altLang="en-US" dirty="0">
                <a:solidFill>
                  <a:srgbClr val="FF0000"/>
                </a:solidFill>
                <a:effectLst>
                  <a:outerShdw blurRad="38100" dist="38100" dir="2700000" algn="tl">
                    <a:srgbClr val="C0C0C0"/>
                  </a:outerShdw>
                </a:effectLst>
              </a:rPr>
              <a:t>Heuristic </a:t>
            </a:r>
            <a:r>
              <a:rPr lang="en-US" altLang="en-US" dirty="0" smtClean="0">
                <a:solidFill>
                  <a:srgbClr val="FF0000"/>
                </a:solidFill>
                <a:effectLst>
                  <a:outerShdw blurRad="38100" dist="38100" dir="2700000" algn="tl">
                    <a:srgbClr val="C0C0C0"/>
                  </a:outerShdw>
                </a:effectLst>
              </a:rPr>
              <a:t>Optimization </a:t>
            </a:r>
            <a:r>
              <a:rPr lang="zh-CN" altLang="en-US" dirty="0" smtClean="0">
                <a:solidFill>
                  <a:srgbClr val="FF0000"/>
                </a:solidFill>
                <a:effectLst>
                  <a:outerShdw blurRad="38100" dist="38100" dir="2700000" algn="tl">
                    <a:srgbClr val="C0C0C0"/>
                  </a:outerShdw>
                </a:effectLst>
              </a:rPr>
              <a:t>（启发式优化）</a:t>
            </a:r>
            <a:endParaRPr lang="en-US" altLang="en-US" dirty="0">
              <a:solidFill>
                <a:srgbClr val="FF0000"/>
              </a:solidFill>
              <a:effectLst>
                <a:outerShdw blurRad="38100" dist="38100" dir="2700000" algn="tl">
                  <a:srgbClr val="C0C0C0"/>
                </a:outerShdw>
              </a:effectLst>
            </a:endParaRPr>
          </a:p>
        </p:txBody>
      </p:sp>
      <p:sp>
        <p:nvSpPr>
          <p:cNvPr id="63491" name="Rectangle 3"/>
          <p:cNvSpPr>
            <a:spLocks noGrp="1" noChangeArrowheads="1"/>
          </p:cNvSpPr>
          <p:nvPr>
            <p:ph idx="1"/>
          </p:nvPr>
        </p:nvSpPr>
        <p:spPr>
          <a:xfrm>
            <a:off x="635267" y="1073622"/>
            <a:ext cx="7911967" cy="5367972"/>
          </a:xfrm>
        </p:spPr>
        <p:txBody>
          <a:bodyPr/>
          <a:lstStyle/>
          <a:p>
            <a:r>
              <a:rPr lang="en-US" altLang="en-US" sz="2000" dirty="0"/>
              <a:t>Cost-based optimization is expensive, even with dynamic programming.</a:t>
            </a:r>
            <a:endParaRPr lang="en-US" altLang="en-US" sz="2000" dirty="0"/>
          </a:p>
          <a:p>
            <a:r>
              <a:rPr lang="en-US" altLang="en-US" sz="2000" dirty="0"/>
              <a:t>Systems may use </a:t>
            </a:r>
            <a:r>
              <a:rPr lang="en-US" altLang="en-US" sz="2000" i="1" dirty="0"/>
              <a:t>heuristics </a:t>
            </a:r>
            <a:r>
              <a:rPr lang="en-US" altLang="en-US" sz="2000" dirty="0"/>
              <a:t>to reduce the number of choices that must be made in a cost-based fashion.</a:t>
            </a:r>
            <a:endParaRPr lang="en-US" altLang="en-US" sz="2000" dirty="0"/>
          </a:p>
          <a:p>
            <a:r>
              <a:rPr lang="en-US" altLang="en-US" sz="2000" dirty="0"/>
              <a:t>Heuristic optimization transforms the query-tree by using a set of rules that typically (but not in all cases) improve execution performance:</a:t>
            </a:r>
            <a:endParaRPr lang="en-US" altLang="en-US" sz="2000" dirty="0"/>
          </a:p>
          <a:p>
            <a:pPr lvl="1"/>
            <a:r>
              <a:rPr lang="en-US" altLang="en-US" sz="200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尽早执行select（减少元组数量）</a:t>
            </a:r>
            <a:endParaRPr lang="en-US" altLang="en-US" sz="200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lvl="1"/>
            <a:r>
              <a:rPr lang="zh-CN" altLang="en-US" sz="200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今早执行</a:t>
            </a:r>
            <a:r>
              <a:rPr lang="en-US" altLang="zh-CN" sz="200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projection</a:t>
            </a:r>
            <a:endParaRPr lang="en-US" altLang="en-US" sz="200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lvl="1"/>
            <a:r>
              <a:rPr lang="en-US" altLang="en-US" sz="200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在其他类似操作之前执行最严格的选择和连接操作（即具有最小的结果大小）。</a:t>
            </a:r>
            <a:endParaRPr lang="en-US" altLang="en-US" sz="200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lvl="1"/>
            <a:r>
              <a:rPr lang="en-US" altLang="en-US" sz="2000" dirty="0"/>
              <a:t>Some systems use only heuristics, others combine heuristics with partial cost-based optimization.</a:t>
            </a:r>
            <a:endParaRPr lang="en-US" alt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defRPr/>
            </a:pPr>
            <a:r>
              <a:rPr lang="en-US" altLang="en-US" sz="2800" dirty="0" smtClean="0">
                <a:effectLst>
                  <a:outerShdw blurRad="38100" dist="38100" dir="2700000" algn="tl">
                    <a:srgbClr val="C0C0C0"/>
                  </a:outerShdw>
                </a:effectLst>
              </a:rPr>
              <a:t>Transformation: </a:t>
            </a:r>
            <a:r>
              <a:rPr lang="en-US" altLang="en-US" sz="2800" dirty="0" smtClean="0">
                <a:solidFill>
                  <a:srgbClr val="0070C0"/>
                </a:solidFill>
                <a:effectLst>
                  <a:outerShdw blurRad="38100" dist="38100" dir="2700000" algn="tl">
                    <a:srgbClr val="C0C0C0"/>
                  </a:outerShdw>
                </a:effectLst>
              </a:rPr>
              <a:t>Selections</a:t>
            </a:r>
            <a:endParaRPr lang="en-US" altLang="en-US" sz="2800" dirty="0">
              <a:solidFill>
                <a:srgbClr val="0070C0"/>
              </a:solidFill>
              <a:effectLst>
                <a:outerShdw blurRad="38100" dist="38100" dir="2700000" algn="tl">
                  <a:srgbClr val="C0C0C0"/>
                </a:outerShdw>
              </a:effectLst>
            </a:endParaRPr>
          </a:p>
        </p:txBody>
      </p:sp>
      <p:sp>
        <p:nvSpPr>
          <p:cNvPr id="32771" name="Rectangle 3"/>
          <p:cNvSpPr>
            <a:spLocks noGrp="1" noChangeArrowheads="1"/>
          </p:cNvSpPr>
          <p:nvPr>
            <p:ph idx="1"/>
          </p:nvPr>
        </p:nvSpPr>
        <p:spPr>
          <a:xfrm>
            <a:off x="644892" y="1102497"/>
            <a:ext cx="7943937" cy="5367972"/>
          </a:xfrm>
        </p:spPr>
        <p:txBody>
          <a:bodyPr/>
          <a:lstStyle/>
          <a:p>
            <a:r>
              <a:rPr lang="en-US" altLang="en-US" sz="2400" dirty="0">
                <a:latin typeface="宋体" panose="02010600030101010101" pitchFamily="2" charset="-122"/>
                <a:ea typeface="宋体" panose="02010600030101010101" pitchFamily="2" charset="-122"/>
                <a:sym typeface="Symbol" panose="05050102010706020507" pitchFamily="18" charset="2"/>
              </a:rPr>
              <a:t>尽早执行select会减小要连接的关系的大小。</a:t>
            </a:r>
            <a:endParaRPr lang="en-US" altLang="en-US" sz="2400" dirty="0">
              <a:sym typeface="Symbol" panose="05050102010706020507" pitchFamily="18" charset="2"/>
            </a:endParaRPr>
          </a:p>
          <a:p>
            <a:r>
              <a:rPr lang="en-US" altLang="zh-CN" sz="2400" dirty="0">
                <a:solidFill>
                  <a:srgbClr val="0070C0"/>
                </a:solidFill>
              </a:rPr>
              <a:t>Break a complex predicate, and push </a:t>
            </a:r>
            <a:r>
              <a:rPr lang="en-US" altLang="zh-CN" sz="2400" dirty="0" smtClean="0">
                <a:solidFill>
                  <a:srgbClr val="0070C0"/>
                </a:solidFill>
              </a:rPr>
              <a:t>down</a:t>
            </a:r>
            <a:endParaRPr lang="en-US" altLang="zh-CN" sz="2400" dirty="0" smtClean="0">
              <a:solidFill>
                <a:srgbClr val="0070C0"/>
              </a:solidFill>
            </a:endParaRPr>
          </a:p>
          <a:p>
            <a:endParaRPr lang="en-US" altLang="zh-CN" sz="2400" dirty="0">
              <a:solidFill>
                <a:srgbClr val="0070C0"/>
              </a:solidFill>
            </a:endParaRPr>
          </a:p>
          <a:p>
            <a:pPr marL="0" indent="0">
              <a:buNone/>
            </a:pPr>
            <a:endParaRPr lang="en-US" altLang="zh-CN" sz="2400" dirty="0" smtClean="0"/>
          </a:p>
          <a:p>
            <a:r>
              <a:rPr lang="en-US" altLang="zh-CN" sz="2400" dirty="0" smtClean="0"/>
              <a:t>Example</a:t>
            </a:r>
            <a:r>
              <a:rPr lang="zh-CN" altLang="en-US" sz="2400" dirty="0" smtClean="0"/>
              <a:t>： </a:t>
            </a:r>
            <a:r>
              <a:rPr lang="en-US" altLang="zh-CN" sz="2400" dirty="0" smtClean="0"/>
              <a:t>Simplify </a:t>
            </a:r>
            <a:r>
              <a:rPr lang="en-US" altLang="zh-CN" sz="2400" dirty="0"/>
              <a:t>a complex predicate </a:t>
            </a:r>
            <a:endParaRPr lang="en-US" altLang="zh-CN" sz="2400" dirty="0" smtClean="0"/>
          </a:p>
          <a:p>
            <a:pPr lvl="1"/>
            <a:r>
              <a:rPr lang="en-US" altLang="zh-CN" sz="2400" b="1" dirty="0" smtClean="0"/>
              <a:t>(</a:t>
            </a:r>
            <a:r>
              <a:rPr lang="en-US" altLang="zh-CN" sz="2400" b="1" dirty="0"/>
              <a:t>X=Y AND Y=3) → X=3 AND Y=3</a:t>
            </a:r>
            <a:endParaRPr lang="en-US" altLang="zh-CN" sz="2400" dirty="0"/>
          </a:p>
          <a:p>
            <a:endParaRPr lang="en-US" altLang="zh-CN" sz="2000" dirty="0">
              <a:solidFill>
                <a:srgbClr val="0070C0"/>
              </a:solidFill>
            </a:endParaRPr>
          </a:p>
          <a:p>
            <a:endParaRPr lang="en-US" altLang="en-US" sz="2000" baseline="-25000" dirty="0">
              <a:solidFill>
                <a:srgbClr val="0070C0"/>
              </a:solidFill>
              <a:sym typeface="Symbol" panose="05050102010706020507" pitchFamily="18" charset="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76705" y="2261235"/>
            <a:ext cx="5353685" cy="70675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with Multiple Transformations</a:t>
            </a:r>
            <a:endParaRPr lang="en-US" altLang="en-US">
              <a:effectLst>
                <a:outerShdw blurRad="38100" dist="38100" dir="2700000" algn="tl">
                  <a:srgbClr val="C0C0C0"/>
                </a:outerShdw>
              </a:effectLst>
            </a:endParaRPr>
          </a:p>
        </p:txBody>
      </p:sp>
      <p:sp>
        <p:nvSpPr>
          <p:cNvPr id="33795" name="Rectangle 3"/>
          <p:cNvSpPr>
            <a:spLocks noGrp="1" noChangeArrowheads="1"/>
          </p:cNvSpPr>
          <p:nvPr>
            <p:ph idx="1"/>
          </p:nvPr>
        </p:nvSpPr>
        <p:spPr>
          <a:xfrm>
            <a:off x="645160" y="1102360"/>
            <a:ext cx="8013700" cy="5367655"/>
          </a:xfrm>
        </p:spPr>
        <p:txBody>
          <a:bodyPr/>
          <a:lstStyle/>
          <a:p>
            <a:r>
              <a:rPr lang="en-US" altLang="en-US" dirty="0"/>
              <a:t>Query: Find the names of all instructors in the Music department who have taught a course in 2017, along with the titles of the courses that they taught</a:t>
            </a:r>
            <a:endParaRPr lang="en-US" altLang="en-US" dirty="0"/>
          </a:p>
          <a:p>
            <a:pPr marL="0" indent="0">
              <a:buNone/>
            </a:pPr>
            <a:r>
              <a:rPr lang="zh-CN" altLang="en-US" dirty="0">
                <a:ea typeface="宋体" panose="02010600030101010101" pitchFamily="2" charset="-122"/>
              </a:rPr>
              <a:t>（查询：查找 2017 年音乐系所有教过课程的教师姓名，以及他们教过的课程名称）</a:t>
            </a:r>
            <a:endParaRPr lang="en-US" altLang="en-US" dirty="0"/>
          </a:p>
          <a:p>
            <a:pPr lvl="1">
              <a:lnSpc>
                <a:spcPct val="110000"/>
              </a:lnSpc>
            </a:pP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ja-JP"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a:t>
            </a:r>
            <a:r>
              <a:rPr lang="en-US" altLang="ja-JP" i="1" baseline="-25000" dirty="0">
                <a:sym typeface="Symbol" panose="05050102010706020507" pitchFamily="18" charset="2"/>
              </a:rPr>
              <a:t>year</a:t>
            </a:r>
            <a:r>
              <a:rPr lang="en-US" altLang="ja-JP" baseline="-25000" dirty="0">
                <a:sym typeface="Symbol" panose="05050102010706020507" pitchFamily="18" charset="2"/>
              </a:rPr>
              <a:t> = 2017</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endParaRPr lang="en-US" altLang="ja-JP" dirty="0"/>
          </a:p>
          <a:p>
            <a:r>
              <a:rPr lang="en-US" altLang="en-US" dirty="0">
                <a:sym typeface="Symbol" panose="05050102010706020507" pitchFamily="18" charset="2"/>
              </a:rPr>
              <a:t>Transformation using join associatively (Rule 6a):</a:t>
            </a:r>
            <a:endParaRPr lang="en-US" altLang="en-US" dirty="0">
              <a:sym typeface="Symbol" panose="05050102010706020507" pitchFamily="18" charset="2"/>
            </a:endParaRPr>
          </a:p>
          <a:p>
            <a:pPr lvl="1">
              <a:lnSpc>
                <a:spcPct val="120000"/>
              </a:lnSpc>
            </a:pP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a:t>
            </a:r>
            <a:r>
              <a:rPr lang="en-US" altLang="ja-JP" i="1" baseline="-25000" dirty="0">
                <a:sym typeface="Symbol" panose="05050102010706020507" pitchFamily="18" charset="2"/>
              </a:rPr>
              <a:t>year</a:t>
            </a:r>
            <a:r>
              <a:rPr lang="en-US" altLang="ja-JP" baseline="-25000" dirty="0">
                <a:sym typeface="Symbol" panose="05050102010706020507" pitchFamily="18" charset="2"/>
              </a:rPr>
              <a:t> = 2017</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IN" altLang="en-US" dirty="0">
                <a:ea typeface="MS PGothic" panose="020B0600070205080204" pitchFamily="34" charset="-128"/>
              </a:rPr>
              <a:t> ⨝</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endParaRPr lang="en-US" altLang="ja-JP" dirty="0">
              <a:sym typeface="Symbol" panose="05050102010706020507" pitchFamily="18" charset="2"/>
            </a:endParaRPr>
          </a:p>
          <a:p>
            <a:r>
              <a:rPr lang="en-US" altLang="en-US" dirty="0">
                <a:sym typeface="Symbol" panose="05050102010706020507" pitchFamily="18" charset="2"/>
              </a:rPr>
              <a:t>Second form provides an opportunity to apply the </a:t>
            </a:r>
            <a:r>
              <a:rPr lang="ja-JP" altLang="en-US" dirty="0">
                <a:sym typeface="Symbol" panose="05050102010706020507" pitchFamily="18" charset="2"/>
              </a:rPr>
              <a:t>“</a:t>
            </a:r>
            <a:r>
              <a:rPr lang="en-US" altLang="ja-JP" dirty="0">
                <a:sym typeface="Symbol" panose="05050102010706020507" pitchFamily="18" charset="2"/>
              </a:rPr>
              <a:t>perform selections early</a:t>
            </a:r>
            <a:r>
              <a:rPr lang="ja-JP" altLang="en-US" dirty="0">
                <a:sym typeface="Symbol" panose="05050102010706020507" pitchFamily="18" charset="2"/>
              </a:rPr>
              <a:t>”</a:t>
            </a:r>
            <a:r>
              <a:rPr lang="en-US" altLang="ja-JP" dirty="0">
                <a:sym typeface="Symbol" panose="05050102010706020507" pitchFamily="18" charset="2"/>
              </a:rPr>
              <a:t> rule, resulting in the subexpression</a:t>
            </a:r>
            <a:endParaRPr lang="en-US" altLang="ja-JP" dirty="0">
              <a:sym typeface="Symbol" panose="05050102010706020507" pitchFamily="18" charset="2"/>
            </a:endParaRPr>
          </a:p>
          <a:p>
            <a:pPr>
              <a:buFont typeface="Monotype Sorts" pitchFamily="-65" charset="2"/>
              <a:buNone/>
            </a:pPr>
            <a:r>
              <a:rPr lang="en-US" altLang="en-US" dirty="0">
                <a:sym typeface="Symbol" panose="05050102010706020507" pitchFamily="18" charset="2"/>
              </a:rPr>
              <a:t>           </a:t>
            </a:r>
            <a:r>
              <a:rPr lang="en-US" altLang="en-US" i="1" baseline="-25000" dirty="0">
                <a:sym typeface="Symbol" panose="05050102010706020507" pitchFamily="18" charset="2"/>
              </a:rPr>
              <a:t>dept_name =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 </a:t>
            </a:r>
            <a:r>
              <a:rPr lang="en-IN" altLang="en-US" dirty="0">
                <a:ea typeface="MS PGothic" panose="020B0600070205080204" pitchFamily="34" charset="-128"/>
              </a:rPr>
              <a:t>⨝</a:t>
            </a:r>
            <a:r>
              <a:rPr lang="en-US" altLang="ja-JP" dirty="0">
                <a:sym typeface="Symbol" panose="05050102010706020507" pitchFamily="18" charset="2"/>
              </a:rPr>
              <a:t>  </a:t>
            </a:r>
            <a:r>
              <a:rPr lang="en-US" altLang="ja-JP" i="1" baseline="-25000" dirty="0">
                <a:sym typeface="Symbol" panose="05050102010706020507" pitchFamily="18" charset="2"/>
              </a:rPr>
              <a:t>year = 2017</a:t>
            </a:r>
            <a:r>
              <a:rPr lang="en-US" altLang="ja-JP" dirty="0">
                <a:sym typeface="Symbol" panose="05050102010706020507" pitchFamily="18" charset="2"/>
              </a:rPr>
              <a:t> (</a:t>
            </a:r>
            <a:r>
              <a:rPr lang="en-US" altLang="ja-JP" i="1" dirty="0">
                <a:sym typeface="Symbol" panose="05050102010706020507" pitchFamily="18" charset="2"/>
              </a:rPr>
              <a:t>teaches</a:t>
            </a:r>
            <a:r>
              <a:rPr lang="en-US" altLang="ja-JP" dirty="0">
                <a:sym typeface="Symbol" panose="05050102010706020507" pitchFamily="18" charset="2"/>
              </a:rPr>
              <a:t>)</a:t>
            </a:r>
            <a:endParaRPr lang="en-US" altLang="ja-JP" dirty="0">
              <a:sym typeface="Symbol" panose="05050102010706020507" pitchFamily="18" charset="2"/>
            </a:endParaRPr>
          </a:p>
          <a:p>
            <a:pPr>
              <a:buFont typeface="Monotype Sorts" pitchFamily="-65" charset="2"/>
              <a:buNone/>
            </a:pPr>
            <a:endParaRPr lang="en-US" altLang="en-US" dirty="0"/>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Multiple Transformations (Cont.)</a:t>
            </a:r>
            <a:endParaRPr lang="en-US" altLang="en-US">
              <a:effectLst>
                <a:outerShdw blurRad="38100" dist="38100" dir="2700000" algn="tl">
                  <a:srgbClr val="C0C0C0"/>
                </a:outerShdw>
              </a:effectLst>
            </a:endParaRPr>
          </a:p>
        </p:txBody>
      </p:sp>
      <p:pic>
        <p:nvPicPr>
          <p:cNvPr id="2" name="图片 1"/>
          <p:cNvPicPr>
            <a:picLocks noChangeAspect="1"/>
          </p:cNvPicPr>
          <p:nvPr/>
        </p:nvPicPr>
        <p:blipFill>
          <a:blip r:embed="rId1"/>
          <a:srcRect l="5156" t="15778" r="6733" b="28216"/>
          <a:stretch>
            <a:fillRect/>
          </a:stretch>
        </p:blipFill>
        <p:spPr>
          <a:xfrm>
            <a:off x="332740" y="1214120"/>
            <a:ext cx="8738870" cy="403606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6" name="Rectangle 6"/>
          <p:cNvSpPr>
            <a:spLocks noGrp="1" noChangeArrowheads="1"/>
          </p:cNvSpPr>
          <p:nvPr>
            <p:ph type="title"/>
          </p:nvPr>
        </p:nvSpPr>
        <p:spPr/>
        <p:txBody>
          <a:bodyPr/>
          <a:lstStyle/>
          <a:p>
            <a:pPr>
              <a:defRPr/>
            </a:pPr>
            <a:r>
              <a:rPr lang="en-US" altLang="zh-CN" dirty="0" smtClean="0"/>
              <a:t>Relational </a:t>
            </a:r>
            <a:r>
              <a:rPr lang="en-US" altLang="zh-CN" dirty="0"/>
              <a:t>Algebra </a:t>
            </a:r>
            <a:r>
              <a:rPr lang="en-US" altLang="zh-CN" dirty="0" smtClean="0"/>
              <a:t>Equivalences</a:t>
            </a:r>
            <a:endParaRPr lang="en-US" altLang="en-US" dirty="0">
              <a:effectLst>
                <a:outerShdw blurRad="38100" dist="38100" dir="2700000" algn="tl">
                  <a:srgbClr val="C0C0C0"/>
                </a:outerShdw>
              </a:effectLst>
            </a:endParaRPr>
          </a:p>
        </p:txBody>
      </p:sp>
      <p:sp>
        <p:nvSpPr>
          <p:cNvPr id="9219" name="Rectangle 7"/>
          <p:cNvSpPr>
            <a:spLocks noGrp="1" noChangeArrowheads="1"/>
          </p:cNvSpPr>
          <p:nvPr>
            <p:ph idx="1"/>
          </p:nvPr>
        </p:nvSpPr>
        <p:spPr>
          <a:xfrm>
            <a:off x="712268" y="1102498"/>
            <a:ext cx="7082131" cy="1039812"/>
          </a:xfrm>
        </p:spPr>
        <p:txBody>
          <a:bodyPr/>
          <a:lstStyle/>
          <a:p>
            <a:r>
              <a:rPr lang="en-US" altLang="zh-CN" sz="2000" dirty="0" smtClean="0"/>
              <a:t>Two </a:t>
            </a:r>
            <a:r>
              <a:rPr lang="en-US" altLang="zh-CN" sz="2000" dirty="0"/>
              <a:t>relational algebra expressions are </a:t>
            </a:r>
            <a:r>
              <a:rPr lang="en-US" altLang="zh-CN" sz="2000" dirty="0" smtClean="0">
                <a:solidFill>
                  <a:srgbClr val="FF0000"/>
                </a:solidFill>
              </a:rPr>
              <a:t>equivalent</a:t>
            </a:r>
            <a:r>
              <a:rPr lang="en-US" altLang="zh-CN" sz="2000" dirty="0" smtClean="0"/>
              <a:t> if </a:t>
            </a:r>
            <a:r>
              <a:rPr lang="en-US" altLang="zh-CN" sz="2000" dirty="0"/>
              <a:t>they generate the same set of tuples</a:t>
            </a:r>
            <a:r>
              <a:rPr lang="en-US" altLang="zh-CN" sz="2000" dirty="0"/>
              <a:t>.</a:t>
            </a:r>
            <a:endParaRPr lang="en-US" altLang="zh-CN" sz="2000" dirty="0"/>
          </a:p>
          <a:p>
            <a:r>
              <a:rPr lang="en-US" altLang="en-US" sz="2000" dirty="0" smtClean="0"/>
              <a:t>Alternative </a:t>
            </a:r>
            <a:r>
              <a:rPr lang="en-US" altLang="en-US" sz="2000" dirty="0"/>
              <a:t>ways of evaluating a given query</a:t>
            </a:r>
            <a:endParaRPr lang="en-US" altLang="en-US" sz="2000" dirty="0"/>
          </a:p>
          <a:p>
            <a:pPr lvl="1"/>
            <a:r>
              <a:rPr lang="en-US" altLang="en-US" sz="2000" dirty="0"/>
              <a:t>Equivalent expressions</a:t>
            </a:r>
            <a:endParaRPr lang="en-US" altLang="en-US" sz="2000" dirty="0"/>
          </a:p>
          <a:p>
            <a:pPr lvl="1"/>
            <a:r>
              <a:rPr lang="en-US" altLang="en-US" sz="2000" dirty="0"/>
              <a:t>Different algorithms for each operation</a:t>
            </a:r>
            <a:endParaRPr lang="en-US" altLang="en-US" sz="2000" dirty="0"/>
          </a:p>
        </p:txBody>
      </p:sp>
      <p:pic>
        <p:nvPicPr>
          <p:cNvPr id="2" name="图片 1"/>
          <p:cNvPicPr>
            <a:picLocks noChangeAspect="1"/>
          </p:cNvPicPr>
          <p:nvPr/>
        </p:nvPicPr>
        <p:blipFill>
          <a:blip r:embed="rId1"/>
          <a:stretch>
            <a:fillRect/>
          </a:stretch>
        </p:blipFill>
        <p:spPr>
          <a:xfrm>
            <a:off x="1072515" y="3075305"/>
            <a:ext cx="6722745" cy="355219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Transformation </a:t>
            </a:r>
            <a:r>
              <a:rPr lang="en-US" altLang="en-US" sz="2800" dirty="0" smtClean="0">
                <a:effectLst>
                  <a:outerShdw blurRad="38100" dist="38100" dir="2700000" algn="tl">
                    <a:srgbClr val="C0C0C0"/>
                  </a:outerShdw>
                </a:effectLst>
              </a:rPr>
              <a:t>: </a:t>
            </a:r>
            <a:r>
              <a:rPr lang="en-US" altLang="en-US" dirty="0">
                <a:solidFill>
                  <a:srgbClr val="0070C0"/>
                </a:solidFill>
                <a:effectLst>
                  <a:outerShdw blurRad="38100" dist="38100" dir="2700000" algn="tl">
                    <a:srgbClr val="C0C0C0"/>
                  </a:outerShdw>
                </a:effectLst>
              </a:rPr>
              <a:t>Projections</a:t>
            </a:r>
            <a:endParaRPr lang="en-US" altLang="en-US" dirty="0">
              <a:solidFill>
                <a:srgbClr val="0070C0"/>
              </a:solidFill>
              <a:effectLst>
                <a:outerShdw blurRad="38100" dist="38100" dir="2700000" algn="tl">
                  <a:srgbClr val="C0C0C0"/>
                </a:outerShdw>
              </a:effectLst>
            </a:endParaRPr>
          </a:p>
        </p:txBody>
      </p:sp>
      <p:sp>
        <p:nvSpPr>
          <p:cNvPr id="36867" name="Rectangle 3"/>
          <p:cNvSpPr>
            <a:spLocks noGrp="1" noChangeArrowheads="1"/>
          </p:cNvSpPr>
          <p:nvPr>
            <p:ph idx="1"/>
          </p:nvPr>
        </p:nvSpPr>
        <p:spPr>
          <a:xfrm>
            <a:off x="664143" y="1102497"/>
            <a:ext cx="7796464" cy="5367972"/>
          </a:xfrm>
        </p:spPr>
        <p:txBody>
          <a:bodyPr/>
          <a:lstStyle/>
          <a:p>
            <a:pPr>
              <a:lnSpc>
                <a:spcPct val="90000"/>
              </a:lnSpc>
            </a:pPr>
            <a:r>
              <a:rPr lang="en-US" altLang="en-US" sz="2000" dirty="0">
                <a:sym typeface="Symbol" panose="05050102010706020507" pitchFamily="18" charset="2"/>
              </a:rPr>
              <a:t>Consider: </a:t>
            </a:r>
            <a:r>
              <a:rPr lang="en-US" altLang="en-US" sz="2000" i="1" baseline="-25000" dirty="0">
                <a:sym typeface="Symbol" panose="05050102010706020507" pitchFamily="18" charset="2"/>
              </a:rPr>
              <a:t>name, title</a:t>
            </a:r>
            <a:r>
              <a:rPr lang="en-US" altLang="en-US" sz="2000" dirty="0">
                <a:sym typeface="Symbol" panose="05050102010706020507" pitchFamily="18" charset="2"/>
              </a:rPr>
              <a:t>(</a:t>
            </a:r>
            <a:r>
              <a:rPr lang="en-US" altLang="en-US" sz="2000" i="1" baseline="-25000" dirty="0">
                <a:sym typeface="Symbol" panose="05050102010706020507" pitchFamily="18" charset="2"/>
              </a:rPr>
              <a:t>dept_name= </a:t>
            </a:r>
            <a:r>
              <a:rPr lang="ja-JP" altLang="en-US" sz="2000" i="1" baseline="-25000" dirty="0">
                <a:sym typeface="Symbol" panose="05050102010706020507" pitchFamily="18" charset="2"/>
              </a:rPr>
              <a:t>“</a:t>
            </a:r>
            <a:r>
              <a:rPr lang="en-US" altLang="ja-JP" sz="2000" baseline="-25000" dirty="0">
                <a:sym typeface="Symbol" panose="05050102010706020507" pitchFamily="18" charset="2"/>
              </a:rPr>
              <a:t>Music</a:t>
            </a:r>
            <a:r>
              <a:rPr lang="ja-JP" altLang="en-US" sz="2000" baseline="-25000" dirty="0">
                <a:sym typeface="Symbol" panose="05050102010706020507" pitchFamily="18" charset="2"/>
              </a:rPr>
              <a:t>”</a:t>
            </a:r>
            <a:r>
              <a:rPr lang="en-US" altLang="ja-JP" sz="2000" baseline="-25000"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instructor) </a:t>
            </a:r>
            <a:r>
              <a:rPr lang="en-IN" altLang="en-US" sz="2000" dirty="0">
                <a:ea typeface="MS PGothic" panose="020B0600070205080204" pitchFamily="34" charset="-128"/>
              </a:rPr>
              <a:t>⨝</a:t>
            </a:r>
            <a:r>
              <a:rPr lang="en-US" altLang="en-US" sz="2000" i="1" dirty="0">
                <a:ea typeface="MS PGothic" panose="020B0600070205080204" pitchFamily="34" charset="-128"/>
              </a:rPr>
              <a:t> </a:t>
            </a:r>
            <a:r>
              <a:rPr lang="en-US" altLang="ja-JP" sz="2000" i="1" dirty="0">
                <a:sym typeface="Symbol" panose="05050102010706020507" pitchFamily="18" charset="2"/>
              </a:rPr>
              <a:t>teaches</a:t>
            </a:r>
            <a:r>
              <a:rPr lang="en-US" altLang="ja-JP" sz="2000" dirty="0">
                <a:sym typeface="Symbol" panose="05050102010706020507" pitchFamily="18" charset="2"/>
              </a:rPr>
              <a:t>) </a:t>
            </a:r>
            <a:br>
              <a:rPr lang="en-US" altLang="ja-JP" sz="2000" i="1" dirty="0">
                <a:sym typeface="Symbol" panose="05050102010706020507" pitchFamily="18" charset="2"/>
              </a:rPr>
            </a:br>
            <a:r>
              <a:rPr lang="en-US" altLang="ja-JP" sz="2000" i="1" dirty="0">
                <a:sym typeface="Symbol" panose="05050102010706020507" pitchFamily="18" charset="2"/>
              </a:rPr>
              <a:t>                                   </a:t>
            </a:r>
            <a:r>
              <a:rPr lang="en-IN" altLang="en-US" sz="2000" dirty="0">
                <a:ea typeface="MS PGothic" panose="020B0600070205080204" pitchFamily="34" charset="-128"/>
              </a:rPr>
              <a:t>⨝</a:t>
            </a:r>
            <a:r>
              <a:rPr lang="en-US" altLang="ja-JP" sz="2000" i="1" dirty="0">
                <a:sym typeface="Symbol" panose="05050102010706020507" pitchFamily="18" charset="2"/>
              </a:rPr>
              <a:t>  </a:t>
            </a:r>
            <a:r>
              <a:rPr lang="en-US" altLang="ja-JP" sz="2000" dirty="0">
                <a:sym typeface="Symbol" panose="05050102010706020507" pitchFamily="18" charset="2"/>
              </a:rPr>
              <a:t></a:t>
            </a:r>
            <a:r>
              <a:rPr lang="en-US" altLang="ja-JP" sz="2000" i="1" baseline="-25000" dirty="0" err="1">
                <a:sym typeface="Symbol" panose="05050102010706020507" pitchFamily="18" charset="2"/>
              </a:rPr>
              <a:t>course_id</a:t>
            </a:r>
            <a:r>
              <a:rPr lang="en-US" altLang="ja-JP" sz="2000" i="1" baseline="-25000" dirty="0">
                <a:sym typeface="Symbol" panose="05050102010706020507" pitchFamily="18" charset="2"/>
              </a:rPr>
              <a:t>, title</a:t>
            </a:r>
            <a:r>
              <a:rPr lang="en-US" altLang="ja-JP" sz="2000" i="1"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course</a:t>
            </a:r>
            <a:r>
              <a:rPr lang="en-US" altLang="ja-JP" sz="2000" dirty="0">
                <a:sym typeface="Symbol" panose="05050102010706020507" pitchFamily="18" charset="2"/>
              </a:rPr>
              <a:t>))))</a:t>
            </a:r>
            <a:endParaRPr lang="en-US" altLang="ja-JP" sz="2000" dirty="0">
              <a:sym typeface="Symbol" panose="05050102010706020507" pitchFamily="18" charset="2"/>
            </a:endParaRPr>
          </a:p>
          <a:p>
            <a:pPr>
              <a:lnSpc>
                <a:spcPct val="90000"/>
              </a:lnSpc>
            </a:pPr>
            <a:r>
              <a:rPr lang="en-US" altLang="en-US" sz="2000" dirty="0"/>
              <a:t>When we compute</a:t>
            </a:r>
            <a:endParaRPr lang="en-US" altLang="en-US" sz="2000" dirty="0"/>
          </a:p>
          <a:p>
            <a:pPr>
              <a:lnSpc>
                <a:spcPct val="90000"/>
              </a:lnSpc>
              <a:buFont typeface="Monotype Sorts" pitchFamily="-65" charset="2"/>
              <a:buNone/>
            </a:pPr>
            <a:r>
              <a:rPr lang="en-US" altLang="en-US" sz="2000" dirty="0"/>
              <a:t>		(</a:t>
            </a:r>
            <a:r>
              <a:rPr lang="en-US" altLang="en-US" sz="2000" dirty="0">
                <a:sym typeface="Symbol" panose="05050102010706020507" pitchFamily="18" charset="2"/>
              </a:rPr>
              <a:t></a:t>
            </a:r>
            <a:r>
              <a:rPr lang="en-US" altLang="en-US" sz="2000" i="1" baseline="-25000" dirty="0">
                <a:sym typeface="Symbol" panose="05050102010706020507" pitchFamily="18" charset="2"/>
              </a:rPr>
              <a:t>dept_name</a:t>
            </a:r>
            <a:r>
              <a:rPr lang="en-US" altLang="en-US" sz="2000" baseline="-25000" dirty="0">
                <a:sym typeface="Symbol" panose="05050102010706020507" pitchFamily="18" charset="2"/>
              </a:rPr>
              <a:t> = </a:t>
            </a:r>
            <a:r>
              <a:rPr lang="ja-JP" altLang="en-US" sz="2000" baseline="-25000" dirty="0">
                <a:sym typeface="Symbol" panose="05050102010706020507" pitchFamily="18" charset="2"/>
              </a:rPr>
              <a:t>“</a:t>
            </a:r>
            <a:r>
              <a:rPr lang="en-US" altLang="ja-JP" sz="2000" baseline="-25000" dirty="0">
                <a:sym typeface="Symbol" panose="05050102010706020507" pitchFamily="18" charset="2"/>
              </a:rPr>
              <a:t>Music</a:t>
            </a:r>
            <a:r>
              <a:rPr lang="ja-JP" altLang="en-US" sz="2000" baseline="-25000" dirty="0">
                <a:sym typeface="Symbol" panose="05050102010706020507" pitchFamily="18" charset="2"/>
              </a:rPr>
              <a:t>”</a:t>
            </a:r>
            <a:r>
              <a:rPr lang="en-US" altLang="ja-JP" sz="2000" dirty="0">
                <a:sym typeface="Symbol" panose="05050102010706020507" pitchFamily="18" charset="2"/>
              </a:rPr>
              <a:t> (</a:t>
            </a:r>
            <a:r>
              <a:rPr lang="en-US" altLang="ja-JP" sz="2000" i="1" dirty="0">
                <a:sym typeface="Symbol" panose="05050102010706020507" pitchFamily="18" charset="2"/>
              </a:rPr>
              <a:t>instructor</a:t>
            </a:r>
            <a:r>
              <a:rPr lang="en-US" altLang="ja-JP" sz="2000" dirty="0">
                <a:sym typeface="Symbol" panose="05050102010706020507" pitchFamily="18" charset="2"/>
              </a:rPr>
              <a:t> </a:t>
            </a:r>
            <a:r>
              <a:rPr lang="en-IN" altLang="en-US" sz="2000" dirty="0">
                <a:ea typeface="MS PGothic" panose="020B0600070205080204" pitchFamily="34" charset="-128"/>
              </a:rPr>
              <a:t>⨝</a:t>
            </a:r>
            <a:r>
              <a:rPr lang="en-US" altLang="ja-JP" sz="2000" dirty="0">
                <a:sym typeface="Symbol" panose="05050102010706020507" pitchFamily="18" charset="2"/>
              </a:rPr>
              <a:t> </a:t>
            </a:r>
            <a:r>
              <a:rPr lang="en-US" altLang="ja-JP" sz="2000" i="1" dirty="0">
                <a:sym typeface="Symbol" panose="05050102010706020507" pitchFamily="18" charset="2"/>
              </a:rPr>
              <a:t>teaches</a:t>
            </a:r>
            <a:r>
              <a:rPr lang="en-US" altLang="ja-JP" sz="2000" dirty="0">
                <a:sym typeface="Symbol" panose="05050102010706020507" pitchFamily="18" charset="2"/>
              </a:rPr>
              <a:t>)</a:t>
            </a:r>
            <a:endParaRPr lang="en-US" altLang="ja-JP" sz="2000" dirty="0">
              <a:sym typeface="Symbol" panose="05050102010706020507" pitchFamily="18" charset="2"/>
            </a:endParaRPr>
          </a:p>
          <a:p>
            <a:pPr>
              <a:lnSpc>
                <a:spcPct val="90000"/>
              </a:lnSpc>
              <a:buFont typeface="Monotype Sorts" pitchFamily="-65" charset="2"/>
              <a:buNone/>
            </a:pPr>
            <a:br>
              <a:rPr lang="en-US" altLang="en-US" sz="2000" dirty="0">
                <a:sym typeface="Symbol" panose="05050102010706020507" pitchFamily="18" charset="2"/>
              </a:rPr>
            </a:br>
            <a:r>
              <a:rPr lang="en-US" altLang="en-US" sz="2000" dirty="0">
                <a:sym typeface="Symbol" panose="05050102010706020507" pitchFamily="18" charset="2"/>
              </a:rPr>
              <a:t>we obtain a relation whose schema is:</a:t>
            </a:r>
            <a:br>
              <a:rPr lang="en-US" altLang="en-US" sz="2000" dirty="0">
                <a:sym typeface="Symbol" panose="05050102010706020507" pitchFamily="18" charset="2"/>
              </a:rPr>
            </a:br>
            <a:r>
              <a:rPr lang="en-US" altLang="en-US" sz="2000" dirty="0">
                <a:sym typeface="Symbol" panose="05050102010706020507" pitchFamily="18" charset="2"/>
              </a:rPr>
              <a:t>(</a:t>
            </a:r>
            <a:r>
              <a:rPr lang="en-US" altLang="en-US" sz="2000" i="1" dirty="0">
                <a:sym typeface="Symbol" panose="05050102010706020507" pitchFamily="18" charset="2"/>
              </a:rPr>
              <a:t>ID, name, dept_name, salary, </a:t>
            </a:r>
            <a:r>
              <a:rPr lang="en-US" altLang="en-US" sz="2000" i="1" dirty="0" err="1">
                <a:sym typeface="Symbol" panose="05050102010706020507" pitchFamily="18" charset="2"/>
              </a:rPr>
              <a:t>course_id</a:t>
            </a:r>
            <a:r>
              <a:rPr lang="en-US" altLang="en-US" sz="2000" i="1" dirty="0">
                <a:sym typeface="Symbol" panose="05050102010706020507" pitchFamily="18" charset="2"/>
              </a:rPr>
              <a:t>, </a:t>
            </a:r>
            <a:r>
              <a:rPr lang="en-US" altLang="en-US" sz="2000" i="1" dirty="0" err="1">
                <a:sym typeface="Symbol" panose="05050102010706020507" pitchFamily="18" charset="2"/>
              </a:rPr>
              <a:t>sec_id</a:t>
            </a:r>
            <a:r>
              <a:rPr lang="en-US" altLang="en-US" sz="2000" i="1" dirty="0">
                <a:sym typeface="Symbol" panose="05050102010706020507" pitchFamily="18" charset="2"/>
              </a:rPr>
              <a:t>, semester, year)</a:t>
            </a:r>
            <a:endParaRPr lang="en-US" altLang="en-US" sz="2000" i="1" dirty="0">
              <a:sym typeface="Symbol" panose="05050102010706020507" pitchFamily="18" charset="2"/>
            </a:endParaRPr>
          </a:p>
          <a:p>
            <a:pPr>
              <a:lnSpc>
                <a:spcPct val="90000"/>
              </a:lnSpc>
            </a:pPr>
            <a:r>
              <a:rPr lang="en-US" altLang="en-US" sz="2000" dirty="0">
                <a:solidFill>
                  <a:srgbClr val="0070C0"/>
                </a:solidFill>
              </a:rPr>
              <a:t>Push projections using equivalence rules 8a and 8b; </a:t>
            </a:r>
            <a:r>
              <a:rPr lang="en-US" altLang="en-US" sz="2000" dirty="0">
                <a:solidFill>
                  <a:srgbClr val="FF0000"/>
                </a:solidFill>
              </a:rPr>
              <a:t>eliminate unneeded attributes</a:t>
            </a:r>
            <a:r>
              <a:rPr lang="en-US" altLang="en-US" sz="2000" dirty="0">
                <a:solidFill>
                  <a:srgbClr val="0070C0"/>
                </a:solidFill>
              </a:rPr>
              <a:t> from intermediate results to get:</a:t>
            </a:r>
            <a:br>
              <a:rPr lang="en-US" altLang="en-US" sz="2000" dirty="0">
                <a:solidFill>
                  <a:srgbClr val="0070C0"/>
                </a:solidFill>
              </a:rPr>
            </a:br>
            <a:r>
              <a:rPr lang="en-US" altLang="en-US" sz="2000" dirty="0"/>
              <a:t>      </a:t>
            </a:r>
            <a:r>
              <a:rPr lang="en-US" altLang="en-US" sz="2000" dirty="0">
                <a:sym typeface="Symbol" panose="05050102010706020507" pitchFamily="18" charset="2"/>
              </a:rPr>
              <a:t></a:t>
            </a:r>
            <a:r>
              <a:rPr lang="en-US" altLang="en-US" sz="2000" i="1" baseline="-25000" dirty="0">
                <a:sym typeface="Symbol" panose="05050102010706020507" pitchFamily="18" charset="2"/>
              </a:rPr>
              <a:t>name, title</a:t>
            </a:r>
            <a:r>
              <a:rPr lang="en-US" altLang="en-US" sz="2000" dirty="0">
                <a:sym typeface="Symbol" panose="05050102010706020507" pitchFamily="18" charset="2"/>
              </a:rPr>
              <a:t>(</a:t>
            </a:r>
            <a:r>
              <a:rPr lang="en-US" altLang="en-US" sz="2000" i="1" baseline="-25000" dirty="0">
                <a:sym typeface="Symbol" panose="05050102010706020507" pitchFamily="18" charset="2"/>
              </a:rPr>
              <a:t>name, </a:t>
            </a:r>
            <a:r>
              <a:rPr lang="en-US" altLang="en-US" sz="2000" i="1" baseline="-25000" dirty="0" err="1">
                <a:sym typeface="Symbol" panose="05050102010706020507" pitchFamily="18" charset="2"/>
              </a:rPr>
              <a:t>course_id</a:t>
            </a: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i="1" baseline="-25000" dirty="0">
                <a:sym typeface="Symbol" panose="05050102010706020507" pitchFamily="18" charset="2"/>
              </a:rPr>
              <a:t>dept_name= </a:t>
            </a:r>
            <a:r>
              <a:rPr lang="ja-JP" altLang="en-US" sz="2000" i="1" baseline="-25000" dirty="0">
                <a:sym typeface="Symbol" panose="05050102010706020507" pitchFamily="18" charset="2"/>
              </a:rPr>
              <a:t>“</a:t>
            </a:r>
            <a:r>
              <a:rPr lang="en-US" altLang="ja-JP" sz="2000" i="1" baseline="-25000" dirty="0">
                <a:sym typeface="Symbol" panose="05050102010706020507" pitchFamily="18" charset="2"/>
              </a:rPr>
              <a:t> </a:t>
            </a:r>
            <a:r>
              <a:rPr lang="en-US" altLang="ja-JP" sz="2000" baseline="-25000" dirty="0">
                <a:sym typeface="Symbol" panose="05050102010706020507" pitchFamily="18" charset="2"/>
              </a:rPr>
              <a:t>Music</a:t>
            </a:r>
            <a:r>
              <a:rPr lang="ja-JP" altLang="en-US" sz="2000" baseline="-25000" dirty="0">
                <a:sym typeface="Symbol" panose="05050102010706020507" pitchFamily="18" charset="2"/>
              </a:rPr>
              <a:t>”</a:t>
            </a:r>
            <a:r>
              <a:rPr lang="en-US" altLang="ja-JP" sz="2000" baseline="-25000"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instructor) </a:t>
            </a:r>
            <a:r>
              <a:rPr lang="en-IN" altLang="en-US" sz="2000" dirty="0">
                <a:ea typeface="MS PGothic" panose="020B0600070205080204" pitchFamily="34" charset="-128"/>
              </a:rPr>
              <a:t>⨝</a:t>
            </a:r>
            <a:r>
              <a:rPr lang="en-US" altLang="en-US" sz="2000" i="1" dirty="0">
                <a:ea typeface="MS PGothic" panose="020B0600070205080204" pitchFamily="34" charset="-128"/>
              </a:rPr>
              <a:t> </a:t>
            </a:r>
            <a:r>
              <a:rPr lang="en-US" altLang="ja-JP" sz="2000" i="1" dirty="0">
                <a:sym typeface="Symbol" panose="05050102010706020507" pitchFamily="18" charset="2"/>
              </a:rPr>
              <a:t>teaches</a:t>
            </a:r>
            <a:r>
              <a:rPr lang="en-US" altLang="ja-JP" sz="2000" dirty="0">
                <a:sym typeface="Symbol" panose="05050102010706020507" pitchFamily="18" charset="2"/>
              </a:rPr>
              <a:t>)) </a:t>
            </a:r>
            <a:br>
              <a:rPr lang="en-US" altLang="ja-JP" sz="2000" i="1" dirty="0">
                <a:sym typeface="Symbol" panose="05050102010706020507" pitchFamily="18" charset="2"/>
              </a:rPr>
            </a:br>
            <a:r>
              <a:rPr lang="en-US" altLang="ja-JP" sz="2000" i="1" dirty="0">
                <a:sym typeface="Symbol" panose="05050102010706020507" pitchFamily="18" charset="2"/>
              </a:rPr>
              <a:t>                </a:t>
            </a:r>
            <a:r>
              <a:rPr lang="en-IN" altLang="en-US" sz="2000" dirty="0">
                <a:ea typeface="MS PGothic" panose="020B0600070205080204" pitchFamily="34" charset="-128"/>
              </a:rPr>
              <a:t>⨝</a:t>
            </a:r>
            <a:r>
              <a:rPr lang="en-US" altLang="ja-JP" sz="2000" i="1" dirty="0">
                <a:sym typeface="Symbol" panose="05050102010706020507" pitchFamily="18" charset="2"/>
              </a:rPr>
              <a:t>   </a:t>
            </a:r>
            <a:r>
              <a:rPr lang="en-US" altLang="ja-JP" sz="2000" dirty="0">
                <a:sym typeface="Symbol" panose="05050102010706020507" pitchFamily="18" charset="2"/>
              </a:rPr>
              <a:t></a:t>
            </a:r>
            <a:r>
              <a:rPr lang="en-US" altLang="ja-JP" sz="2000" i="1" baseline="-25000" dirty="0" err="1">
                <a:sym typeface="Symbol" panose="05050102010706020507" pitchFamily="18" charset="2"/>
              </a:rPr>
              <a:t>course_id</a:t>
            </a:r>
            <a:r>
              <a:rPr lang="en-US" altLang="ja-JP" sz="2000" i="1" baseline="-25000" dirty="0">
                <a:sym typeface="Symbol" panose="05050102010706020507" pitchFamily="18" charset="2"/>
              </a:rPr>
              <a:t>, title</a:t>
            </a:r>
            <a:r>
              <a:rPr lang="en-US" altLang="ja-JP" sz="2000" i="1"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course</a:t>
            </a:r>
            <a:r>
              <a:rPr lang="en-US" altLang="ja-JP" sz="2000" dirty="0">
                <a:sym typeface="Symbol" panose="05050102010706020507" pitchFamily="18" charset="2"/>
              </a:rPr>
              <a:t>))))</a:t>
            </a:r>
            <a:endParaRPr lang="en-US" altLang="ja-JP" sz="2000" dirty="0">
              <a:sym typeface="Symbol" panose="05050102010706020507" pitchFamily="18" charset="2"/>
            </a:endParaRPr>
          </a:p>
          <a:p>
            <a:pPr>
              <a:lnSpc>
                <a:spcPct val="90000"/>
              </a:lnSpc>
            </a:pPr>
            <a:r>
              <a:rPr lang="en-US" altLang="en-US" sz="2000" dirty="0">
                <a:solidFill>
                  <a:srgbClr val="0070C0"/>
                </a:solidFill>
                <a:sym typeface="Symbol" panose="05050102010706020507" pitchFamily="18" charset="2"/>
              </a:rPr>
              <a:t>Performing the projection as early as possible reduces the size of the relation to be joined.</a:t>
            </a:r>
            <a:r>
              <a:rPr lang="en-US" altLang="en-US" sz="2000" dirty="0">
                <a:sym typeface="Symbol" panose="05050102010706020507" pitchFamily="18" charset="2"/>
              </a:rPr>
              <a:t> </a:t>
            </a:r>
            <a:endParaRPr lang="en-US" alt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Transformation : </a:t>
            </a:r>
            <a:r>
              <a:rPr lang="en-US" altLang="en-US" dirty="0" smtClean="0">
                <a:solidFill>
                  <a:srgbClr val="0070C0"/>
                </a:solidFill>
                <a:effectLst>
                  <a:outerShdw blurRad="38100" dist="38100" dir="2700000" algn="tl">
                    <a:srgbClr val="C0C0C0"/>
                  </a:outerShdw>
                </a:effectLst>
              </a:rPr>
              <a:t>Join--</a:t>
            </a:r>
            <a:r>
              <a:rPr lang="en-US" altLang="en-US" dirty="0" smtClean="0">
                <a:solidFill>
                  <a:srgbClr val="0070C0"/>
                </a:solidFill>
                <a:effectLst>
                  <a:outerShdw blurRad="38100" dist="38100" dir="2700000" algn="tl">
                    <a:srgbClr val="C0C0C0"/>
                  </a:outerShdw>
                </a:effectLst>
              </a:rPr>
              <a:t>Left </a:t>
            </a:r>
            <a:r>
              <a:rPr lang="en-US" altLang="en-US" dirty="0">
                <a:solidFill>
                  <a:srgbClr val="0070C0"/>
                </a:solidFill>
                <a:effectLst>
                  <a:outerShdw blurRad="38100" dist="38100" dir="2700000" algn="tl">
                    <a:srgbClr val="C0C0C0"/>
                  </a:outerShdw>
                </a:effectLst>
              </a:rPr>
              <a:t>Deep Join Trees</a:t>
            </a:r>
            <a:endParaRPr lang="en-US" altLang="en-US" dirty="0">
              <a:solidFill>
                <a:srgbClr val="0070C0"/>
              </a:solidFill>
              <a:effectLst>
                <a:outerShdw blurRad="38100" dist="38100" dir="2700000" algn="tl">
                  <a:srgbClr val="C0C0C0"/>
                </a:outerShdw>
              </a:effectLst>
            </a:endParaRPr>
          </a:p>
        </p:txBody>
      </p:sp>
      <p:sp>
        <p:nvSpPr>
          <p:cNvPr id="56323" name="Rectangle 3"/>
          <p:cNvSpPr>
            <a:spLocks noGrp="1" noChangeArrowheads="1"/>
          </p:cNvSpPr>
          <p:nvPr>
            <p:ph idx="1"/>
          </p:nvPr>
        </p:nvSpPr>
        <p:spPr>
          <a:xfrm>
            <a:off x="673768" y="1093788"/>
            <a:ext cx="7936832" cy="1662112"/>
          </a:xfrm>
          <a:prstGeom prst="rect">
            <a:avLst/>
          </a:prstGeom>
        </p:spPr>
        <p:txBody>
          <a:bodyPr/>
          <a:lstStyle/>
          <a:p>
            <a:r>
              <a:rPr lang="en-US" altLang="en-US" sz="2400" dirty="0"/>
              <a:t>In </a:t>
            </a:r>
            <a:r>
              <a:rPr lang="en-US" altLang="en-US" sz="2400" b="1" dirty="0"/>
              <a:t>left-deep join trees,</a:t>
            </a:r>
            <a:r>
              <a:rPr lang="en-US" altLang="en-US" sz="2400" dirty="0"/>
              <a:t> the right-hand-side input for each join is a relation, not the result of an intermediate join</a:t>
            </a:r>
            <a:r>
              <a:rPr lang="en-US" altLang="en-US" sz="2000" dirty="0" smtClean="0"/>
              <a:t>.</a:t>
            </a:r>
            <a:endParaRPr lang="en-US" altLang="en-US" sz="2000" dirty="0" smtClean="0"/>
          </a:p>
          <a:p>
            <a:endParaRPr lang="en-US" altLang="en-US" sz="2000" dirty="0"/>
          </a:p>
          <a:p>
            <a:endParaRPr lang="en-US" altLang="en-US" sz="2000" dirty="0" smtClean="0"/>
          </a:p>
          <a:p>
            <a:endParaRPr lang="en-US" altLang="en-US" sz="2000" dirty="0"/>
          </a:p>
          <a:p>
            <a:endParaRPr lang="en-US" altLang="en-US" sz="2000" dirty="0" smtClean="0"/>
          </a:p>
          <a:p>
            <a:endParaRPr lang="en-US" altLang="en-US" sz="2000" dirty="0"/>
          </a:p>
          <a:p>
            <a:endParaRPr lang="en-US" altLang="en-US" sz="2000" dirty="0" smtClean="0"/>
          </a:p>
          <a:p>
            <a:endParaRPr lang="en-US" altLang="en-US" sz="2000" dirty="0"/>
          </a:p>
          <a:p>
            <a:pPr marL="0" indent="0">
              <a:buNone/>
            </a:pPr>
            <a:endParaRPr lang="zh-CN" altLang="en-US" dirty="0"/>
          </a:p>
          <a:p>
            <a:r>
              <a:rPr lang="en-US" altLang="zh-CN" sz="2400" dirty="0"/>
              <a:t>Most systems implement </a:t>
            </a:r>
            <a:r>
              <a:rPr lang="en-US" altLang="zh-CN" sz="2400" dirty="0" smtClean="0">
                <a:solidFill>
                  <a:srgbClr val="0070C0"/>
                </a:solidFill>
              </a:rPr>
              <a:t>left-deep </a:t>
            </a:r>
            <a:r>
              <a:rPr lang="en-US" altLang="zh-CN" sz="2400" dirty="0">
                <a:solidFill>
                  <a:srgbClr val="0070C0"/>
                </a:solidFill>
              </a:rPr>
              <a:t>join trees</a:t>
            </a:r>
            <a:endParaRPr lang="en-US" altLang="zh-CN" sz="2400" dirty="0">
              <a:solidFill>
                <a:srgbClr val="0070C0"/>
              </a:solidFill>
            </a:endParaRPr>
          </a:p>
          <a:p>
            <a:endParaRPr lang="en-US" altLang="en-US" sz="2000" dirty="0"/>
          </a:p>
        </p:txBody>
      </p:sp>
      <p:pic>
        <p:nvPicPr>
          <p:cNvPr id="5632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68400" y="2160588"/>
            <a:ext cx="6805613"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rPr>
              <a:t>Example: Steps of </a:t>
            </a:r>
            <a:r>
              <a:rPr lang="en-US" altLang="zh-CN" dirty="0">
                <a:effectLst>
                  <a:outerShdw blurRad="38100" dist="38100" dir="2700000" algn="tl">
                    <a:srgbClr val="C0C0C0"/>
                  </a:outerShdw>
                </a:effectLst>
              </a:rPr>
              <a:t>Heuristics</a:t>
            </a:r>
            <a:r>
              <a:rPr lang="en-US" altLang="en-US" dirty="0" smtClean="0">
                <a:effectLst>
                  <a:outerShdw blurRad="38100" dist="38100" dir="2700000" algn="tl">
                    <a:srgbClr val="C0C0C0"/>
                  </a:outerShdw>
                </a:effectLst>
              </a:rPr>
              <a:t>  </a:t>
            </a:r>
            <a:endParaRPr lang="en-US" altLang="en-US" dirty="0">
              <a:effectLst>
                <a:outerShdw blurRad="38100" dist="38100" dir="2700000" algn="tl">
                  <a:srgbClr val="C0C0C0"/>
                </a:outerShdw>
              </a:effectLst>
            </a:endParaRPr>
          </a:p>
        </p:txBody>
      </p:sp>
      <p:sp>
        <p:nvSpPr>
          <p:cNvPr id="58371" name="Rectangle 3"/>
          <p:cNvSpPr>
            <a:spLocks noGrp="1" noChangeArrowheads="1"/>
          </p:cNvSpPr>
          <p:nvPr>
            <p:ph idx="1"/>
          </p:nvPr>
        </p:nvSpPr>
        <p:spPr>
          <a:xfrm>
            <a:off x="635267" y="1102497"/>
            <a:ext cx="7911968" cy="5367972"/>
          </a:xfrm>
        </p:spPr>
        <p:txBody>
          <a:bodyPr/>
          <a:lstStyle/>
          <a:p>
            <a:r>
              <a:rPr lang="en-US" altLang="zh-CN" sz="2400" dirty="0" smtClean="0"/>
              <a:t>Split </a:t>
            </a:r>
            <a:r>
              <a:rPr lang="en-US" altLang="zh-CN" sz="2400" dirty="0"/>
              <a:t>Conjunctive Predicates</a:t>
            </a:r>
            <a:endParaRPr lang="en-US" altLang="zh-CN" sz="2400" dirty="0"/>
          </a:p>
          <a:p>
            <a:r>
              <a:rPr lang="en-US" altLang="zh-CN" sz="2400" dirty="0"/>
              <a:t>Predicate Pushdown</a:t>
            </a:r>
            <a:endParaRPr lang="en-US" altLang="zh-CN" sz="2400" dirty="0"/>
          </a:p>
          <a:p>
            <a:r>
              <a:rPr lang="en-US" altLang="zh-CN" sz="2400" dirty="0"/>
              <a:t>Replace Cartesian Products with Joins</a:t>
            </a:r>
            <a:endParaRPr lang="en-US" altLang="zh-CN" sz="2400" dirty="0"/>
          </a:p>
          <a:p>
            <a:r>
              <a:rPr lang="en-US" altLang="zh-CN" sz="2400" dirty="0"/>
              <a:t>Projection Pushdown</a:t>
            </a:r>
            <a:endParaRPr lang="en-US" alt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rPr>
              <a:t>Example: Steps of </a:t>
            </a:r>
            <a:r>
              <a:rPr lang="en-US" altLang="zh-CN" dirty="0">
                <a:effectLst>
                  <a:outerShdw blurRad="38100" dist="38100" dir="2700000" algn="tl">
                    <a:srgbClr val="C0C0C0"/>
                  </a:outerShdw>
                </a:effectLst>
              </a:rPr>
              <a:t>Heuristics</a:t>
            </a:r>
            <a:r>
              <a:rPr lang="en-US" altLang="en-US" dirty="0" smtClean="0">
                <a:effectLst>
                  <a:outerShdw blurRad="38100" dist="38100" dir="2700000" algn="tl">
                    <a:srgbClr val="C0C0C0"/>
                  </a:outerShdw>
                </a:effectLst>
              </a:rPr>
              <a:t>  </a:t>
            </a:r>
            <a:endParaRPr lang="en-US" altLang="en-US" dirty="0">
              <a:effectLst>
                <a:outerShdw blurRad="38100" dist="38100" dir="2700000" algn="tl">
                  <a:srgbClr val="C0C0C0"/>
                </a:outerShdw>
              </a:effectLst>
            </a:endParaRPr>
          </a:p>
        </p:txBody>
      </p:sp>
      <p:sp>
        <p:nvSpPr>
          <p:cNvPr id="58371" name="Rectangle 3"/>
          <p:cNvSpPr>
            <a:spLocks noGrp="1" noChangeArrowheads="1"/>
          </p:cNvSpPr>
          <p:nvPr>
            <p:ph idx="1"/>
          </p:nvPr>
        </p:nvSpPr>
        <p:spPr>
          <a:xfrm>
            <a:off x="635267" y="1102497"/>
            <a:ext cx="7911968" cy="5367972"/>
          </a:xfrm>
        </p:spPr>
        <p:txBody>
          <a:bodyPr/>
          <a:lstStyle/>
          <a:p>
            <a:r>
              <a:rPr lang="en-US" altLang="zh-CN" sz="2400" dirty="0" smtClean="0"/>
              <a:t>Split </a:t>
            </a:r>
            <a:r>
              <a:rPr lang="en-US" altLang="zh-CN" sz="2400" dirty="0"/>
              <a:t>Conjunctive </a:t>
            </a:r>
            <a:r>
              <a:rPr lang="en-US" altLang="zh-CN" sz="2400" dirty="0" smtClean="0"/>
              <a:t>Predicates</a:t>
            </a:r>
            <a:endParaRPr lang="en-US" altLang="zh-CN" sz="2400" dirty="0"/>
          </a:p>
        </p:txBody>
      </p:sp>
      <p:sp>
        <p:nvSpPr>
          <p:cNvPr id="2" name="矩形 1"/>
          <p:cNvSpPr/>
          <p:nvPr/>
        </p:nvSpPr>
        <p:spPr>
          <a:xfrm>
            <a:off x="0" y="1625417"/>
            <a:ext cx="4637313" cy="1692771"/>
          </a:xfrm>
          <a:prstGeom prst="rect">
            <a:avLst/>
          </a:prstGeom>
        </p:spPr>
        <p:txBody>
          <a:bodyPr wrap="square">
            <a:spAutoFit/>
          </a:bodyPr>
          <a:lstStyle/>
          <a:p>
            <a:endParaRPr lang="zh-CN" altLang="en-US" sz="1400" dirty="0">
              <a:solidFill>
                <a:srgbClr val="000000"/>
              </a:solidFill>
              <a:latin typeface="Inconsolata"/>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SELECT</a:t>
            </a:r>
            <a:r>
              <a:rPr kumimoji="1" lang="en-US" altLang="zh-CN" sz="1800" dirty="0">
                <a:latin typeface="+mn-lt"/>
                <a:ea typeface="MS PGothic" panose="020B0600070205080204" pitchFamily="34" charset="-128"/>
                <a:cs typeface="MS PGothic" panose="020B0600070205080204" pitchFamily="34" charset="-128"/>
              </a:rPr>
              <a:t> ARTIST.NAME</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FROM</a:t>
            </a:r>
            <a:r>
              <a:rPr kumimoji="1" lang="en-US" altLang="zh-CN" sz="1800" dirty="0">
                <a:latin typeface="+mn-lt"/>
                <a:ea typeface="MS PGothic" panose="020B0600070205080204" pitchFamily="34" charset="-128"/>
                <a:cs typeface="MS PGothic" panose="020B0600070205080204" pitchFamily="34" charset="-128"/>
              </a:rPr>
              <a:t> ARTIST</a:t>
            </a:r>
            <a:r>
              <a:rPr kumimoji="1" lang="en-US" altLang="zh-CN" sz="1800" dirty="0">
                <a:latin typeface="+mn-lt"/>
                <a:ea typeface="MS PGothic" panose="020B0600070205080204" pitchFamily="34" charset="-128"/>
                <a:cs typeface="MS PGothic" panose="020B0600070205080204" pitchFamily="34" charset="-128"/>
              </a:rPr>
              <a:t>, APPEARS, ALBUM</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smtClean="0">
                <a:solidFill>
                  <a:srgbClr val="0070C0"/>
                </a:solidFill>
                <a:latin typeface="+mn-lt"/>
                <a:ea typeface="MS PGothic" panose="020B0600070205080204" pitchFamily="34" charset="-128"/>
                <a:cs typeface="MS PGothic" panose="020B0600070205080204" pitchFamily="34" charset="-128"/>
              </a:rPr>
              <a:t>WHERE</a:t>
            </a:r>
            <a:r>
              <a:rPr kumimoji="1" lang="en-US" altLang="zh-CN" sz="1800" dirty="0" smtClean="0">
                <a:latin typeface="+mn-lt"/>
                <a:ea typeface="MS PGothic" panose="020B0600070205080204" pitchFamily="34" charset="-128"/>
                <a:cs typeface="MS PGothic" panose="020B0600070205080204" pitchFamily="34" charset="-128"/>
              </a:rPr>
              <a:t> ARTIST.ID=APPEARS.ARTIST_ID </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AND</a:t>
            </a:r>
            <a:r>
              <a:rPr kumimoji="1" lang="en-US" altLang="zh-CN" sz="1800" dirty="0">
                <a:latin typeface="+mn-lt"/>
                <a:ea typeface="MS PGothic" panose="020B0600070205080204" pitchFamily="34" charset="-128"/>
                <a:cs typeface="MS PGothic" panose="020B0600070205080204" pitchFamily="34" charset="-128"/>
              </a:rPr>
              <a:t> APPEARS.ALBUM_ID=ALBUM.ID</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AND</a:t>
            </a:r>
            <a:r>
              <a:rPr kumimoji="1" lang="en-US" altLang="zh-CN" sz="1800" dirty="0">
                <a:latin typeface="+mn-lt"/>
                <a:ea typeface="MS PGothic" panose="020B0600070205080204" pitchFamily="34" charset="-128"/>
                <a:cs typeface="MS PGothic" panose="020B0600070205080204" pitchFamily="34" charset="-128"/>
              </a:rPr>
              <a:t> ALBUM.NAME</a:t>
            </a:r>
            <a:r>
              <a:rPr kumimoji="1" lang="en-US" altLang="zh-CN" sz="1800" dirty="0">
                <a:latin typeface="+mn-lt"/>
                <a:ea typeface="MS PGothic" panose="020B0600070205080204" pitchFamily="34" charset="-128"/>
                <a:cs typeface="MS PGothic" panose="020B0600070205080204" pitchFamily="34" charset="-128"/>
              </a:rPr>
              <a:t>="Andy's OG Remix"</a:t>
            </a:r>
            <a:endParaRPr kumimoji="1" lang="zh-CN" altLang="en-US" sz="1800" dirty="0">
              <a:latin typeface="+mn-lt"/>
              <a:ea typeface="MS PGothic" panose="020B0600070205080204" pitchFamily="34" charset="-128"/>
              <a:cs typeface="MS PGothic" panose="020B0600070205080204" pitchFamily="34" charset="-128"/>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84481" y="2061576"/>
            <a:ext cx="4261069" cy="3264068"/>
          </a:xfrm>
          <a:prstGeom prst="rect">
            <a:avLst/>
          </a:prstGeom>
        </p:spPr>
      </p:pic>
      <p:sp>
        <p:nvSpPr>
          <p:cNvPr id="4" name="矩形 3"/>
          <p:cNvSpPr/>
          <p:nvPr/>
        </p:nvSpPr>
        <p:spPr>
          <a:xfrm>
            <a:off x="117474" y="3841108"/>
            <a:ext cx="4402363" cy="1731243"/>
          </a:xfrm>
          <a:prstGeom prst="rect">
            <a:avLst/>
          </a:prstGeom>
        </p:spPr>
        <p:txBody>
          <a:bodyPr wrap="square">
            <a:spAutoFit/>
          </a:bodyPr>
          <a:lstStyle/>
          <a:p>
            <a:endParaRPr lang="zh-CN" altLang="en-US" sz="1050" dirty="0">
              <a:solidFill>
                <a:srgbClr val="000000"/>
              </a:solidFill>
              <a:latin typeface="Crimson Text"/>
            </a:endParaRPr>
          </a:p>
          <a:p>
            <a:r>
              <a:rPr kumimoji="1" lang="en-US" altLang="zh-CN" sz="2400" dirty="0" smtClean="0">
                <a:solidFill>
                  <a:srgbClr val="0070C0"/>
                </a:solidFill>
                <a:latin typeface="+mn-lt"/>
                <a:ea typeface="MS PGothic" panose="020B0600070205080204" pitchFamily="34" charset="-128"/>
                <a:cs typeface="MS PGothic" panose="020B0600070205080204" pitchFamily="34" charset="-128"/>
              </a:rPr>
              <a:t>Step1: </a:t>
            </a:r>
            <a:r>
              <a:rPr kumimoji="1" lang="en-US" altLang="zh-CN" sz="2400" dirty="0" smtClean="0">
                <a:latin typeface="+mn-lt"/>
                <a:ea typeface="MS PGothic" panose="020B0600070205080204" pitchFamily="34" charset="-128"/>
                <a:cs typeface="MS PGothic" panose="020B0600070205080204" pitchFamily="34" charset="-128"/>
              </a:rPr>
              <a:t>Decompose </a:t>
            </a:r>
            <a:r>
              <a:rPr kumimoji="1" lang="en-US" altLang="zh-CN" sz="2400" dirty="0">
                <a:latin typeface="+mn-lt"/>
                <a:ea typeface="MS PGothic" panose="020B0600070205080204" pitchFamily="34" charset="-128"/>
                <a:cs typeface="MS PGothic" panose="020B0600070205080204" pitchFamily="34" charset="-128"/>
              </a:rPr>
              <a:t>predicates into their simplest forms to make it easier for the optimizer to move them around.</a:t>
            </a:r>
            <a:endParaRPr kumimoji="1" lang="zh-CN" altLang="en-US" sz="2400" dirty="0">
              <a:latin typeface="+mn-lt"/>
              <a:ea typeface="MS PGothic" panose="020B0600070205080204" pitchFamily="34" charset="-128"/>
              <a:cs typeface="MS PGothic" panose="020B0600070205080204" pitchFamily="34" charset="-12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rPr>
              <a:t>Example: Steps of </a:t>
            </a:r>
            <a:r>
              <a:rPr lang="en-US" altLang="zh-CN" dirty="0">
                <a:effectLst>
                  <a:outerShdw blurRad="38100" dist="38100" dir="2700000" algn="tl">
                    <a:srgbClr val="C0C0C0"/>
                  </a:outerShdw>
                </a:effectLst>
              </a:rPr>
              <a:t>Heuristics</a:t>
            </a:r>
            <a:r>
              <a:rPr lang="en-US" altLang="en-US" dirty="0" smtClean="0">
                <a:effectLst>
                  <a:outerShdw blurRad="38100" dist="38100" dir="2700000" algn="tl">
                    <a:srgbClr val="C0C0C0"/>
                  </a:outerShdw>
                </a:effectLst>
              </a:rPr>
              <a:t>  </a:t>
            </a:r>
            <a:endParaRPr lang="en-US" altLang="en-US" dirty="0">
              <a:effectLst>
                <a:outerShdw blurRad="38100" dist="38100" dir="2700000" algn="tl">
                  <a:srgbClr val="C0C0C0"/>
                </a:outerShdw>
              </a:effectLst>
            </a:endParaRPr>
          </a:p>
        </p:txBody>
      </p:sp>
      <p:sp>
        <p:nvSpPr>
          <p:cNvPr id="58371" name="Rectangle 3"/>
          <p:cNvSpPr>
            <a:spLocks noGrp="1" noChangeArrowheads="1"/>
          </p:cNvSpPr>
          <p:nvPr>
            <p:ph idx="1"/>
          </p:nvPr>
        </p:nvSpPr>
        <p:spPr>
          <a:xfrm>
            <a:off x="635267" y="1102497"/>
            <a:ext cx="7911968" cy="5367972"/>
          </a:xfrm>
        </p:spPr>
        <p:txBody>
          <a:bodyPr/>
          <a:lstStyle/>
          <a:p>
            <a:r>
              <a:rPr lang="en-US" altLang="zh-CN" sz="2400" dirty="0" smtClean="0"/>
              <a:t>Split </a:t>
            </a:r>
            <a:r>
              <a:rPr lang="en-US" altLang="zh-CN" sz="2400" dirty="0"/>
              <a:t>Conjunctive </a:t>
            </a:r>
            <a:r>
              <a:rPr lang="en-US" altLang="zh-CN" sz="2400" dirty="0" smtClean="0"/>
              <a:t>Predicates</a:t>
            </a:r>
            <a:endParaRPr lang="en-US" altLang="zh-CN" sz="2400" dirty="0"/>
          </a:p>
        </p:txBody>
      </p:sp>
      <p:sp>
        <p:nvSpPr>
          <p:cNvPr id="2" name="矩形 1"/>
          <p:cNvSpPr/>
          <p:nvPr/>
        </p:nvSpPr>
        <p:spPr>
          <a:xfrm>
            <a:off x="0" y="1625417"/>
            <a:ext cx="4637313" cy="1692771"/>
          </a:xfrm>
          <a:prstGeom prst="rect">
            <a:avLst/>
          </a:prstGeom>
        </p:spPr>
        <p:txBody>
          <a:bodyPr wrap="square">
            <a:spAutoFit/>
          </a:bodyPr>
          <a:lstStyle/>
          <a:p>
            <a:endParaRPr lang="zh-CN" altLang="en-US" sz="1400" dirty="0">
              <a:solidFill>
                <a:srgbClr val="000000"/>
              </a:solidFill>
              <a:latin typeface="Inconsolata"/>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SELECT</a:t>
            </a:r>
            <a:r>
              <a:rPr kumimoji="1" lang="en-US" altLang="zh-CN" sz="1800" dirty="0">
                <a:latin typeface="+mn-lt"/>
                <a:ea typeface="MS PGothic" panose="020B0600070205080204" pitchFamily="34" charset="-128"/>
                <a:cs typeface="MS PGothic" panose="020B0600070205080204" pitchFamily="34" charset="-128"/>
              </a:rPr>
              <a:t> ARTIST.NAME</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FROM</a:t>
            </a:r>
            <a:r>
              <a:rPr kumimoji="1" lang="en-US" altLang="zh-CN" sz="1800" dirty="0">
                <a:latin typeface="+mn-lt"/>
                <a:ea typeface="MS PGothic" panose="020B0600070205080204" pitchFamily="34" charset="-128"/>
                <a:cs typeface="MS PGothic" panose="020B0600070205080204" pitchFamily="34" charset="-128"/>
              </a:rPr>
              <a:t> ARTIST</a:t>
            </a:r>
            <a:r>
              <a:rPr kumimoji="1" lang="en-US" altLang="zh-CN" sz="1800" dirty="0">
                <a:latin typeface="+mn-lt"/>
                <a:ea typeface="MS PGothic" panose="020B0600070205080204" pitchFamily="34" charset="-128"/>
                <a:cs typeface="MS PGothic" panose="020B0600070205080204" pitchFamily="34" charset="-128"/>
              </a:rPr>
              <a:t>, APPEARS, ALBUM</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smtClean="0">
                <a:solidFill>
                  <a:srgbClr val="0070C0"/>
                </a:solidFill>
                <a:latin typeface="+mn-lt"/>
                <a:ea typeface="MS PGothic" panose="020B0600070205080204" pitchFamily="34" charset="-128"/>
                <a:cs typeface="MS PGothic" panose="020B0600070205080204" pitchFamily="34" charset="-128"/>
              </a:rPr>
              <a:t>WHERE</a:t>
            </a:r>
            <a:r>
              <a:rPr kumimoji="1" lang="en-US" altLang="zh-CN" sz="1800" dirty="0" smtClean="0">
                <a:latin typeface="+mn-lt"/>
                <a:ea typeface="MS PGothic" panose="020B0600070205080204" pitchFamily="34" charset="-128"/>
                <a:cs typeface="MS PGothic" panose="020B0600070205080204" pitchFamily="34" charset="-128"/>
              </a:rPr>
              <a:t> ARTIST.ID=APPEARS.ARTIST_ID </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AND</a:t>
            </a:r>
            <a:r>
              <a:rPr kumimoji="1" lang="en-US" altLang="zh-CN" sz="1800" dirty="0">
                <a:latin typeface="+mn-lt"/>
                <a:ea typeface="MS PGothic" panose="020B0600070205080204" pitchFamily="34" charset="-128"/>
                <a:cs typeface="MS PGothic" panose="020B0600070205080204" pitchFamily="34" charset="-128"/>
              </a:rPr>
              <a:t> APPEARS.ALBUM_ID=ALBUM.ID</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AND</a:t>
            </a:r>
            <a:r>
              <a:rPr kumimoji="1" lang="en-US" altLang="zh-CN" sz="1800" dirty="0">
                <a:latin typeface="+mn-lt"/>
                <a:ea typeface="MS PGothic" panose="020B0600070205080204" pitchFamily="34" charset="-128"/>
                <a:cs typeface="MS PGothic" panose="020B0600070205080204" pitchFamily="34" charset="-128"/>
              </a:rPr>
              <a:t> ALBUM.NAME</a:t>
            </a:r>
            <a:r>
              <a:rPr kumimoji="1" lang="en-US" altLang="zh-CN" sz="1800" dirty="0">
                <a:latin typeface="+mn-lt"/>
                <a:ea typeface="MS PGothic" panose="020B0600070205080204" pitchFamily="34" charset="-128"/>
                <a:cs typeface="MS PGothic" panose="020B0600070205080204" pitchFamily="34" charset="-128"/>
              </a:rPr>
              <a:t>="Andy's OG Remix"</a:t>
            </a:r>
            <a:endParaRPr kumimoji="1" lang="zh-CN" altLang="en-US" sz="1800" dirty="0">
              <a:latin typeface="+mn-lt"/>
              <a:ea typeface="MS PGothic" panose="020B0600070205080204" pitchFamily="34" charset="-128"/>
              <a:cs typeface="MS PGothic" panose="020B0600070205080204" pitchFamily="34" charset="-128"/>
            </a:endParaRPr>
          </a:p>
        </p:txBody>
      </p:sp>
      <p:sp>
        <p:nvSpPr>
          <p:cNvPr id="4" name="矩形 3"/>
          <p:cNvSpPr/>
          <p:nvPr/>
        </p:nvSpPr>
        <p:spPr>
          <a:xfrm>
            <a:off x="117474" y="3841108"/>
            <a:ext cx="4402363" cy="1731243"/>
          </a:xfrm>
          <a:prstGeom prst="rect">
            <a:avLst/>
          </a:prstGeom>
        </p:spPr>
        <p:txBody>
          <a:bodyPr wrap="square">
            <a:spAutoFit/>
          </a:bodyPr>
          <a:lstStyle/>
          <a:p>
            <a:endParaRPr lang="zh-CN" altLang="en-US" sz="1050" dirty="0">
              <a:solidFill>
                <a:srgbClr val="000000"/>
              </a:solidFill>
              <a:latin typeface="Crimson Text"/>
            </a:endParaRPr>
          </a:p>
          <a:p>
            <a:r>
              <a:rPr kumimoji="1" lang="en-US" altLang="zh-CN" sz="2400" dirty="0" smtClean="0">
                <a:solidFill>
                  <a:srgbClr val="0070C0"/>
                </a:solidFill>
                <a:latin typeface="+mn-lt"/>
                <a:ea typeface="MS PGothic" panose="020B0600070205080204" pitchFamily="34" charset="-128"/>
                <a:cs typeface="MS PGothic" panose="020B0600070205080204" pitchFamily="34" charset="-128"/>
              </a:rPr>
              <a:t>Step1: </a:t>
            </a:r>
            <a:r>
              <a:rPr kumimoji="1" lang="en-US" altLang="zh-CN" sz="2400" dirty="0" smtClean="0">
                <a:latin typeface="+mn-lt"/>
                <a:ea typeface="MS PGothic" panose="020B0600070205080204" pitchFamily="34" charset="-128"/>
                <a:cs typeface="MS PGothic" panose="020B0600070205080204" pitchFamily="34" charset="-128"/>
              </a:rPr>
              <a:t>Decompose </a:t>
            </a:r>
            <a:r>
              <a:rPr kumimoji="1" lang="en-US" altLang="zh-CN" sz="2400" dirty="0">
                <a:latin typeface="+mn-lt"/>
                <a:ea typeface="MS PGothic" panose="020B0600070205080204" pitchFamily="34" charset="-128"/>
                <a:cs typeface="MS PGothic" panose="020B0600070205080204" pitchFamily="34" charset="-128"/>
              </a:rPr>
              <a:t>predicates into their simplest forms to make it easier for the optimizer to move them around.</a:t>
            </a:r>
            <a:endParaRPr kumimoji="1" lang="zh-CN" altLang="en-US" sz="2400" dirty="0">
              <a:latin typeface="+mn-lt"/>
              <a:ea typeface="MS PGothic" panose="020B0600070205080204" pitchFamily="34" charset="-128"/>
              <a:cs typeface="MS PGothic" panose="020B0600070205080204" pitchFamily="34" charset="-128"/>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91251" y="2071101"/>
            <a:ext cx="4473777" cy="3432583"/>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rPr>
              <a:t>Example: Steps of </a:t>
            </a:r>
            <a:r>
              <a:rPr lang="en-US" altLang="zh-CN" dirty="0">
                <a:effectLst>
                  <a:outerShdw blurRad="38100" dist="38100" dir="2700000" algn="tl">
                    <a:srgbClr val="C0C0C0"/>
                  </a:outerShdw>
                </a:effectLst>
              </a:rPr>
              <a:t>Heuristics</a:t>
            </a:r>
            <a:r>
              <a:rPr lang="en-US" altLang="en-US" dirty="0" smtClean="0">
                <a:effectLst>
                  <a:outerShdw blurRad="38100" dist="38100" dir="2700000" algn="tl">
                    <a:srgbClr val="C0C0C0"/>
                  </a:outerShdw>
                </a:effectLst>
              </a:rPr>
              <a:t>  </a:t>
            </a:r>
            <a:endParaRPr lang="en-US" altLang="en-US" dirty="0">
              <a:effectLst>
                <a:outerShdw blurRad="38100" dist="38100" dir="2700000" algn="tl">
                  <a:srgbClr val="C0C0C0"/>
                </a:outerShdw>
              </a:effectLst>
            </a:endParaRPr>
          </a:p>
        </p:txBody>
      </p:sp>
      <p:sp>
        <p:nvSpPr>
          <p:cNvPr id="58371" name="Rectangle 3"/>
          <p:cNvSpPr>
            <a:spLocks noGrp="1" noChangeArrowheads="1"/>
          </p:cNvSpPr>
          <p:nvPr>
            <p:ph idx="1"/>
          </p:nvPr>
        </p:nvSpPr>
        <p:spPr>
          <a:xfrm>
            <a:off x="635267" y="1102497"/>
            <a:ext cx="7911968" cy="5367972"/>
          </a:xfrm>
        </p:spPr>
        <p:txBody>
          <a:bodyPr/>
          <a:lstStyle/>
          <a:p>
            <a:r>
              <a:rPr lang="en-US" altLang="zh-CN" sz="2400" dirty="0" smtClean="0"/>
              <a:t>Split </a:t>
            </a:r>
            <a:r>
              <a:rPr lang="en-US" altLang="zh-CN" sz="2400" dirty="0"/>
              <a:t>Conjunctive </a:t>
            </a:r>
            <a:r>
              <a:rPr lang="en-US" altLang="zh-CN" sz="2400" dirty="0" smtClean="0"/>
              <a:t>Predicates</a:t>
            </a:r>
            <a:endParaRPr lang="en-US" altLang="zh-CN" sz="2400" dirty="0"/>
          </a:p>
        </p:txBody>
      </p:sp>
      <p:sp>
        <p:nvSpPr>
          <p:cNvPr id="2" name="矩形 1"/>
          <p:cNvSpPr/>
          <p:nvPr/>
        </p:nvSpPr>
        <p:spPr>
          <a:xfrm>
            <a:off x="0" y="1625417"/>
            <a:ext cx="4637313" cy="1692771"/>
          </a:xfrm>
          <a:prstGeom prst="rect">
            <a:avLst/>
          </a:prstGeom>
        </p:spPr>
        <p:txBody>
          <a:bodyPr wrap="square">
            <a:spAutoFit/>
          </a:bodyPr>
          <a:lstStyle/>
          <a:p>
            <a:endParaRPr lang="zh-CN" altLang="en-US" sz="1400" dirty="0">
              <a:solidFill>
                <a:srgbClr val="000000"/>
              </a:solidFill>
              <a:latin typeface="Inconsolata"/>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SELECT</a:t>
            </a:r>
            <a:r>
              <a:rPr kumimoji="1" lang="en-US" altLang="zh-CN" sz="1800" dirty="0">
                <a:latin typeface="+mn-lt"/>
                <a:ea typeface="MS PGothic" panose="020B0600070205080204" pitchFamily="34" charset="-128"/>
                <a:cs typeface="MS PGothic" panose="020B0600070205080204" pitchFamily="34" charset="-128"/>
              </a:rPr>
              <a:t> ARTIST.NAME</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FROM</a:t>
            </a:r>
            <a:r>
              <a:rPr kumimoji="1" lang="en-US" altLang="zh-CN" sz="1800" dirty="0">
                <a:latin typeface="+mn-lt"/>
                <a:ea typeface="MS PGothic" panose="020B0600070205080204" pitchFamily="34" charset="-128"/>
                <a:cs typeface="MS PGothic" panose="020B0600070205080204" pitchFamily="34" charset="-128"/>
              </a:rPr>
              <a:t> ARTIST</a:t>
            </a:r>
            <a:r>
              <a:rPr kumimoji="1" lang="en-US" altLang="zh-CN" sz="1800" dirty="0">
                <a:latin typeface="+mn-lt"/>
                <a:ea typeface="MS PGothic" panose="020B0600070205080204" pitchFamily="34" charset="-128"/>
                <a:cs typeface="MS PGothic" panose="020B0600070205080204" pitchFamily="34" charset="-128"/>
              </a:rPr>
              <a:t>, APPEARS, ALBUM</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smtClean="0">
                <a:solidFill>
                  <a:srgbClr val="0070C0"/>
                </a:solidFill>
                <a:latin typeface="+mn-lt"/>
                <a:ea typeface="MS PGothic" panose="020B0600070205080204" pitchFamily="34" charset="-128"/>
                <a:cs typeface="MS PGothic" panose="020B0600070205080204" pitchFamily="34" charset="-128"/>
              </a:rPr>
              <a:t>WHERE</a:t>
            </a:r>
            <a:r>
              <a:rPr kumimoji="1" lang="en-US" altLang="zh-CN" sz="1800" dirty="0" smtClean="0">
                <a:latin typeface="+mn-lt"/>
                <a:ea typeface="MS PGothic" panose="020B0600070205080204" pitchFamily="34" charset="-128"/>
                <a:cs typeface="MS PGothic" panose="020B0600070205080204" pitchFamily="34" charset="-128"/>
              </a:rPr>
              <a:t> ARTIST.ID=APPEARS.ARTIST_ID </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AND</a:t>
            </a:r>
            <a:r>
              <a:rPr kumimoji="1" lang="en-US" altLang="zh-CN" sz="1800" dirty="0">
                <a:latin typeface="+mn-lt"/>
                <a:ea typeface="MS PGothic" panose="020B0600070205080204" pitchFamily="34" charset="-128"/>
                <a:cs typeface="MS PGothic" panose="020B0600070205080204" pitchFamily="34" charset="-128"/>
              </a:rPr>
              <a:t> APPEARS.ALBUM_ID=ALBUM.ID</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AND</a:t>
            </a:r>
            <a:r>
              <a:rPr kumimoji="1" lang="en-US" altLang="zh-CN" sz="1800" dirty="0">
                <a:latin typeface="+mn-lt"/>
                <a:ea typeface="MS PGothic" panose="020B0600070205080204" pitchFamily="34" charset="-128"/>
                <a:cs typeface="MS PGothic" panose="020B0600070205080204" pitchFamily="34" charset="-128"/>
              </a:rPr>
              <a:t> ALBUM.NAME</a:t>
            </a:r>
            <a:r>
              <a:rPr kumimoji="1" lang="en-US" altLang="zh-CN" sz="1800" dirty="0">
                <a:latin typeface="+mn-lt"/>
                <a:ea typeface="MS PGothic" panose="020B0600070205080204" pitchFamily="34" charset="-128"/>
                <a:cs typeface="MS PGothic" panose="020B0600070205080204" pitchFamily="34" charset="-128"/>
              </a:rPr>
              <a:t>="Andy's OG Remix"</a:t>
            </a:r>
            <a:endParaRPr kumimoji="1" lang="zh-CN" altLang="en-US" sz="1800" dirty="0">
              <a:latin typeface="+mn-lt"/>
              <a:ea typeface="MS PGothic" panose="020B0600070205080204" pitchFamily="34" charset="-128"/>
              <a:cs typeface="MS PGothic" panose="020B0600070205080204" pitchFamily="34" charset="-128"/>
            </a:endParaRPr>
          </a:p>
        </p:txBody>
      </p:sp>
      <p:sp>
        <p:nvSpPr>
          <p:cNvPr id="4" name="矩形 3"/>
          <p:cNvSpPr/>
          <p:nvPr/>
        </p:nvSpPr>
        <p:spPr>
          <a:xfrm>
            <a:off x="117474" y="3841108"/>
            <a:ext cx="4402363" cy="1361911"/>
          </a:xfrm>
          <a:prstGeom prst="rect">
            <a:avLst/>
          </a:prstGeom>
        </p:spPr>
        <p:txBody>
          <a:bodyPr wrap="square">
            <a:spAutoFit/>
          </a:bodyPr>
          <a:lstStyle/>
          <a:p>
            <a:endParaRPr lang="zh-CN" altLang="en-US" sz="1050" dirty="0">
              <a:solidFill>
                <a:srgbClr val="000000"/>
              </a:solidFill>
              <a:latin typeface="Crimson Text"/>
            </a:endParaRPr>
          </a:p>
          <a:p>
            <a:r>
              <a:rPr kumimoji="1" lang="en-US" altLang="zh-CN" sz="2400" dirty="0" smtClean="0">
                <a:solidFill>
                  <a:srgbClr val="0070C0"/>
                </a:solidFill>
                <a:latin typeface="+mn-lt"/>
                <a:ea typeface="MS PGothic" panose="020B0600070205080204" pitchFamily="34" charset="-128"/>
                <a:cs typeface="MS PGothic" panose="020B0600070205080204" pitchFamily="34" charset="-128"/>
              </a:rPr>
              <a:t>Step 2: </a:t>
            </a:r>
            <a:r>
              <a:rPr kumimoji="1" lang="en-US" altLang="zh-CN" sz="2400" dirty="0" smtClean="0">
                <a:latin typeface="+mn-lt"/>
                <a:ea typeface="MS PGothic" panose="020B0600070205080204" pitchFamily="34" charset="-128"/>
                <a:cs typeface="MS PGothic" panose="020B0600070205080204" pitchFamily="34" charset="-128"/>
              </a:rPr>
              <a:t>Move </a:t>
            </a:r>
            <a:r>
              <a:rPr kumimoji="1" lang="en-US" altLang="zh-CN" sz="2400" dirty="0">
                <a:latin typeface="+mn-lt"/>
                <a:ea typeface="MS PGothic" panose="020B0600070205080204" pitchFamily="34" charset="-128"/>
                <a:cs typeface="MS PGothic" panose="020B0600070205080204" pitchFamily="34" charset="-128"/>
              </a:rPr>
              <a:t>the predicate to the lowest applicable point in the plan.</a:t>
            </a:r>
            <a:endParaRPr kumimoji="1" lang="zh-CN" altLang="en-US" sz="2400" dirty="0">
              <a:latin typeface="+mn-lt"/>
              <a:ea typeface="MS PGothic" panose="020B0600070205080204" pitchFamily="34" charset="-128"/>
              <a:cs typeface="MS PGothic" panose="020B0600070205080204" pitchFamily="34" charset="-128"/>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91251" y="2071101"/>
            <a:ext cx="4473777" cy="3432583"/>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rPr>
              <a:t>Example: Steps of </a:t>
            </a:r>
            <a:r>
              <a:rPr lang="en-US" altLang="zh-CN" dirty="0">
                <a:effectLst>
                  <a:outerShdw blurRad="38100" dist="38100" dir="2700000" algn="tl">
                    <a:srgbClr val="C0C0C0"/>
                  </a:outerShdw>
                </a:effectLst>
              </a:rPr>
              <a:t>Heuristics</a:t>
            </a:r>
            <a:r>
              <a:rPr lang="en-US" altLang="en-US" dirty="0" smtClean="0">
                <a:effectLst>
                  <a:outerShdw blurRad="38100" dist="38100" dir="2700000" algn="tl">
                    <a:srgbClr val="C0C0C0"/>
                  </a:outerShdw>
                </a:effectLst>
              </a:rPr>
              <a:t>  </a:t>
            </a:r>
            <a:endParaRPr lang="en-US" altLang="en-US" dirty="0">
              <a:effectLst>
                <a:outerShdw blurRad="38100" dist="38100" dir="2700000" algn="tl">
                  <a:srgbClr val="C0C0C0"/>
                </a:outerShdw>
              </a:effectLst>
            </a:endParaRPr>
          </a:p>
        </p:txBody>
      </p:sp>
      <p:sp>
        <p:nvSpPr>
          <p:cNvPr id="58371" name="Rectangle 3"/>
          <p:cNvSpPr>
            <a:spLocks noGrp="1" noChangeArrowheads="1"/>
          </p:cNvSpPr>
          <p:nvPr>
            <p:ph idx="1"/>
          </p:nvPr>
        </p:nvSpPr>
        <p:spPr>
          <a:xfrm>
            <a:off x="635267" y="1102497"/>
            <a:ext cx="7911968" cy="5367972"/>
          </a:xfrm>
        </p:spPr>
        <p:txBody>
          <a:bodyPr/>
          <a:lstStyle/>
          <a:p>
            <a:r>
              <a:rPr lang="en-US" altLang="zh-CN" sz="2400" dirty="0" smtClean="0"/>
              <a:t>Split </a:t>
            </a:r>
            <a:r>
              <a:rPr lang="en-US" altLang="zh-CN" sz="2400" dirty="0"/>
              <a:t>Conjunctive </a:t>
            </a:r>
            <a:r>
              <a:rPr lang="en-US" altLang="zh-CN" sz="2400" dirty="0" smtClean="0"/>
              <a:t>Predicates</a:t>
            </a:r>
            <a:endParaRPr lang="en-US" altLang="zh-CN" sz="2400" dirty="0"/>
          </a:p>
        </p:txBody>
      </p:sp>
      <p:sp>
        <p:nvSpPr>
          <p:cNvPr id="2" name="矩形 1"/>
          <p:cNvSpPr/>
          <p:nvPr/>
        </p:nvSpPr>
        <p:spPr>
          <a:xfrm>
            <a:off x="0" y="1625417"/>
            <a:ext cx="4637313" cy="1692771"/>
          </a:xfrm>
          <a:prstGeom prst="rect">
            <a:avLst/>
          </a:prstGeom>
        </p:spPr>
        <p:txBody>
          <a:bodyPr wrap="square">
            <a:spAutoFit/>
          </a:bodyPr>
          <a:lstStyle/>
          <a:p>
            <a:endParaRPr lang="zh-CN" altLang="en-US" sz="1400" dirty="0">
              <a:solidFill>
                <a:srgbClr val="000000"/>
              </a:solidFill>
              <a:latin typeface="Inconsolata"/>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SELECT</a:t>
            </a:r>
            <a:r>
              <a:rPr kumimoji="1" lang="en-US" altLang="zh-CN" sz="1800" dirty="0">
                <a:latin typeface="+mn-lt"/>
                <a:ea typeface="MS PGothic" panose="020B0600070205080204" pitchFamily="34" charset="-128"/>
                <a:cs typeface="MS PGothic" panose="020B0600070205080204" pitchFamily="34" charset="-128"/>
              </a:rPr>
              <a:t> ARTIST.NAME</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FROM</a:t>
            </a:r>
            <a:r>
              <a:rPr kumimoji="1" lang="en-US" altLang="zh-CN" sz="1800" dirty="0">
                <a:latin typeface="+mn-lt"/>
                <a:ea typeface="MS PGothic" panose="020B0600070205080204" pitchFamily="34" charset="-128"/>
                <a:cs typeface="MS PGothic" panose="020B0600070205080204" pitchFamily="34" charset="-128"/>
              </a:rPr>
              <a:t> ARTIST</a:t>
            </a:r>
            <a:r>
              <a:rPr kumimoji="1" lang="en-US" altLang="zh-CN" sz="1800" dirty="0">
                <a:latin typeface="+mn-lt"/>
                <a:ea typeface="MS PGothic" panose="020B0600070205080204" pitchFamily="34" charset="-128"/>
                <a:cs typeface="MS PGothic" panose="020B0600070205080204" pitchFamily="34" charset="-128"/>
              </a:rPr>
              <a:t>, APPEARS, ALBUM</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smtClean="0">
                <a:solidFill>
                  <a:srgbClr val="0070C0"/>
                </a:solidFill>
                <a:latin typeface="+mn-lt"/>
                <a:ea typeface="MS PGothic" panose="020B0600070205080204" pitchFamily="34" charset="-128"/>
                <a:cs typeface="MS PGothic" panose="020B0600070205080204" pitchFamily="34" charset="-128"/>
              </a:rPr>
              <a:t>WHERE</a:t>
            </a:r>
            <a:r>
              <a:rPr kumimoji="1" lang="en-US" altLang="zh-CN" sz="1800" dirty="0" smtClean="0">
                <a:latin typeface="+mn-lt"/>
                <a:ea typeface="MS PGothic" panose="020B0600070205080204" pitchFamily="34" charset="-128"/>
                <a:cs typeface="MS PGothic" panose="020B0600070205080204" pitchFamily="34" charset="-128"/>
              </a:rPr>
              <a:t> ARTIST.ID=APPEARS.ARTIST_ID </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AND</a:t>
            </a:r>
            <a:r>
              <a:rPr kumimoji="1" lang="en-US" altLang="zh-CN" sz="1800" dirty="0">
                <a:latin typeface="+mn-lt"/>
                <a:ea typeface="MS PGothic" panose="020B0600070205080204" pitchFamily="34" charset="-128"/>
                <a:cs typeface="MS PGothic" panose="020B0600070205080204" pitchFamily="34" charset="-128"/>
              </a:rPr>
              <a:t> APPEARS.ALBUM_ID=ALBUM.ID</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AND</a:t>
            </a:r>
            <a:r>
              <a:rPr kumimoji="1" lang="en-US" altLang="zh-CN" sz="1800" dirty="0">
                <a:latin typeface="+mn-lt"/>
                <a:ea typeface="MS PGothic" panose="020B0600070205080204" pitchFamily="34" charset="-128"/>
                <a:cs typeface="MS PGothic" panose="020B0600070205080204" pitchFamily="34" charset="-128"/>
              </a:rPr>
              <a:t> ALBUM.NAME</a:t>
            </a:r>
            <a:r>
              <a:rPr kumimoji="1" lang="en-US" altLang="zh-CN" sz="1800" dirty="0">
                <a:latin typeface="+mn-lt"/>
                <a:ea typeface="MS PGothic" panose="020B0600070205080204" pitchFamily="34" charset="-128"/>
                <a:cs typeface="MS PGothic" panose="020B0600070205080204" pitchFamily="34" charset="-128"/>
              </a:rPr>
              <a:t>="Andy's OG Remix"</a:t>
            </a:r>
            <a:endParaRPr kumimoji="1" lang="zh-CN" altLang="en-US" sz="1800" dirty="0">
              <a:latin typeface="+mn-lt"/>
              <a:ea typeface="MS PGothic" panose="020B0600070205080204" pitchFamily="34" charset="-128"/>
              <a:cs typeface="MS PGothic" panose="020B0600070205080204" pitchFamily="34" charset="-128"/>
            </a:endParaRPr>
          </a:p>
        </p:txBody>
      </p:sp>
      <p:sp>
        <p:nvSpPr>
          <p:cNvPr id="4" name="矩形 3"/>
          <p:cNvSpPr/>
          <p:nvPr/>
        </p:nvSpPr>
        <p:spPr>
          <a:xfrm>
            <a:off x="117474" y="3841108"/>
            <a:ext cx="4402363" cy="1361911"/>
          </a:xfrm>
          <a:prstGeom prst="rect">
            <a:avLst/>
          </a:prstGeom>
        </p:spPr>
        <p:txBody>
          <a:bodyPr wrap="square">
            <a:spAutoFit/>
          </a:bodyPr>
          <a:lstStyle/>
          <a:p>
            <a:endParaRPr lang="zh-CN" altLang="en-US" sz="1050" dirty="0">
              <a:solidFill>
                <a:srgbClr val="000000"/>
              </a:solidFill>
              <a:latin typeface="Crimson Text"/>
            </a:endParaRPr>
          </a:p>
          <a:p>
            <a:r>
              <a:rPr kumimoji="1" lang="en-US" altLang="zh-CN" sz="2400" dirty="0" smtClean="0">
                <a:solidFill>
                  <a:srgbClr val="0070C0"/>
                </a:solidFill>
                <a:latin typeface="+mn-lt"/>
                <a:ea typeface="MS PGothic" panose="020B0600070205080204" pitchFamily="34" charset="-128"/>
                <a:cs typeface="MS PGothic" panose="020B0600070205080204" pitchFamily="34" charset="-128"/>
              </a:rPr>
              <a:t>Step 2: </a:t>
            </a:r>
            <a:r>
              <a:rPr kumimoji="1" lang="en-US" altLang="zh-CN" sz="2400" dirty="0" smtClean="0">
                <a:latin typeface="+mn-lt"/>
                <a:ea typeface="MS PGothic" panose="020B0600070205080204" pitchFamily="34" charset="-128"/>
                <a:cs typeface="MS PGothic" panose="020B0600070205080204" pitchFamily="34" charset="-128"/>
              </a:rPr>
              <a:t>Move </a:t>
            </a:r>
            <a:r>
              <a:rPr kumimoji="1" lang="en-US" altLang="zh-CN" sz="2400" dirty="0">
                <a:latin typeface="+mn-lt"/>
                <a:ea typeface="MS PGothic" panose="020B0600070205080204" pitchFamily="34" charset="-128"/>
                <a:cs typeface="MS PGothic" panose="020B0600070205080204" pitchFamily="34" charset="-128"/>
              </a:rPr>
              <a:t>the predicate to the lowest applicable point in the plan.</a:t>
            </a:r>
            <a:endParaRPr kumimoji="1" lang="zh-CN" altLang="en-US" sz="2400" dirty="0">
              <a:latin typeface="+mn-lt"/>
              <a:ea typeface="MS PGothic" panose="020B0600070205080204" pitchFamily="34" charset="-128"/>
              <a:cs typeface="MS PGothic" panose="020B0600070205080204" pitchFamily="34" charset="-128"/>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19837" y="1983184"/>
            <a:ext cx="4358614" cy="3420852"/>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rPr>
              <a:t>Example: Steps of </a:t>
            </a:r>
            <a:r>
              <a:rPr lang="en-US" altLang="zh-CN" dirty="0">
                <a:effectLst>
                  <a:outerShdw blurRad="38100" dist="38100" dir="2700000" algn="tl">
                    <a:srgbClr val="C0C0C0"/>
                  </a:outerShdw>
                </a:effectLst>
              </a:rPr>
              <a:t>Heuristics</a:t>
            </a:r>
            <a:r>
              <a:rPr lang="en-US" altLang="en-US" dirty="0" smtClean="0">
                <a:effectLst>
                  <a:outerShdw blurRad="38100" dist="38100" dir="2700000" algn="tl">
                    <a:srgbClr val="C0C0C0"/>
                  </a:outerShdw>
                </a:effectLst>
              </a:rPr>
              <a:t>  </a:t>
            </a:r>
            <a:endParaRPr lang="en-US" altLang="en-US" dirty="0">
              <a:effectLst>
                <a:outerShdw blurRad="38100" dist="38100" dir="2700000" algn="tl">
                  <a:srgbClr val="C0C0C0"/>
                </a:outerShdw>
              </a:effectLst>
            </a:endParaRPr>
          </a:p>
        </p:txBody>
      </p:sp>
      <p:sp>
        <p:nvSpPr>
          <p:cNvPr id="58371" name="Rectangle 3"/>
          <p:cNvSpPr>
            <a:spLocks noGrp="1" noChangeArrowheads="1"/>
          </p:cNvSpPr>
          <p:nvPr>
            <p:ph idx="1"/>
          </p:nvPr>
        </p:nvSpPr>
        <p:spPr>
          <a:xfrm>
            <a:off x="635267" y="1102497"/>
            <a:ext cx="7911968" cy="5367972"/>
          </a:xfrm>
        </p:spPr>
        <p:txBody>
          <a:bodyPr/>
          <a:lstStyle/>
          <a:p>
            <a:r>
              <a:rPr lang="en-US" altLang="zh-CN" sz="2400" dirty="0" smtClean="0"/>
              <a:t>Split </a:t>
            </a:r>
            <a:r>
              <a:rPr lang="en-US" altLang="zh-CN" sz="2400" dirty="0"/>
              <a:t>Conjunctive </a:t>
            </a:r>
            <a:r>
              <a:rPr lang="en-US" altLang="zh-CN" sz="2400" dirty="0" smtClean="0"/>
              <a:t>Predicates</a:t>
            </a:r>
            <a:endParaRPr lang="en-US" altLang="zh-CN" sz="2400" dirty="0"/>
          </a:p>
        </p:txBody>
      </p:sp>
      <p:sp>
        <p:nvSpPr>
          <p:cNvPr id="2" name="矩形 1"/>
          <p:cNvSpPr/>
          <p:nvPr/>
        </p:nvSpPr>
        <p:spPr>
          <a:xfrm>
            <a:off x="0" y="1625417"/>
            <a:ext cx="4637313" cy="1692771"/>
          </a:xfrm>
          <a:prstGeom prst="rect">
            <a:avLst/>
          </a:prstGeom>
        </p:spPr>
        <p:txBody>
          <a:bodyPr wrap="square">
            <a:spAutoFit/>
          </a:bodyPr>
          <a:lstStyle/>
          <a:p>
            <a:endParaRPr lang="zh-CN" altLang="en-US" sz="1400" dirty="0">
              <a:solidFill>
                <a:srgbClr val="000000"/>
              </a:solidFill>
              <a:latin typeface="Inconsolata"/>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SELECT</a:t>
            </a:r>
            <a:r>
              <a:rPr kumimoji="1" lang="en-US" altLang="zh-CN" sz="1800" dirty="0">
                <a:latin typeface="+mn-lt"/>
                <a:ea typeface="MS PGothic" panose="020B0600070205080204" pitchFamily="34" charset="-128"/>
                <a:cs typeface="MS PGothic" panose="020B0600070205080204" pitchFamily="34" charset="-128"/>
              </a:rPr>
              <a:t> ARTIST.NAME</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FROM</a:t>
            </a:r>
            <a:r>
              <a:rPr kumimoji="1" lang="en-US" altLang="zh-CN" sz="1800" dirty="0">
                <a:latin typeface="+mn-lt"/>
                <a:ea typeface="MS PGothic" panose="020B0600070205080204" pitchFamily="34" charset="-128"/>
                <a:cs typeface="MS PGothic" panose="020B0600070205080204" pitchFamily="34" charset="-128"/>
              </a:rPr>
              <a:t> ARTIST</a:t>
            </a:r>
            <a:r>
              <a:rPr kumimoji="1" lang="en-US" altLang="zh-CN" sz="1800" dirty="0">
                <a:latin typeface="+mn-lt"/>
                <a:ea typeface="MS PGothic" panose="020B0600070205080204" pitchFamily="34" charset="-128"/>
                <a:cs typeface="MS PGothic" panose="020B0600070205080204" pitchFamily="34" charset="-128"/>
              </a:rPr>
              <a:t>, APPEARS, ALBUM</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smtClean="0">
                <a:solidFill>
                  <a:srgbClr val="0070C0"/>
                </a:solidFill>
                <a:latin typeface="+mn-lt"/>
                <a:ea typeface="MS PGothic" panose="020B0600070205080204" pitchFamily="34" charset="-128"/>
                <a:cs typeface="MS PGothic" panose="020B0600070205080204" pitchFamily="34" charset="-128"/>
              </a:rPr>
              <a:t>WHERE</a:t>
            </a:r>
            <a:r>
              <a:rPr kumimoji="1" lang="en-US" altLang="zh-CN" sz="1800" dirty="0" smtClean="0">
                <a:latin typeface="+mn-lt"/>
                <a:ea typeface="MS PGothic" panose="020B0600070205080204" pitchFamily="34" charset="-128"/>
                <a:cs typeface="MS PGothic" panose="020B0600070205080204" pitchFamily="34" charset="-128"/>
              </a:rPr>
              <a:t> ARTIST.ID=APPEARS.ARTIST_ID </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AND</a:t>
            </a:r>
            <a:r>
              <a:rPr kumimoji="1" lang="en-US" altLang="zh-CN" sz="1800" dirty="0">
                <a:latin typeface="+mn-lt"/>
                <a:ea typeface="MS PGothic" panose="020B0600070205080204" pitchFamily="34" charset="-128"/>
                <a:cs typeface="MS PGothic" panose="020B0600070205080204" pitchFamily="34" charset="-128"/>
              </a:rPr>
              <a:t> APPEARS.ALBUM_ID=ALBUM.ID</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AND</a:t>
            </a:r>
            <a:r>
              <a:rPr kumimoji="1" lang="en-US" altLang="zh-CN" sz="1800" dirty="0">
                <a:latin typeface="+mn-lt"/>
                <a:ea typeface="MS PGothic" panose="020B0600070205080204" pitchFamily="34" charset="-128"/>
                <a:cs typeface="MS PGothic" panose="020B0600070205080204" pitchFamily="34" charset="-128"/>
              </a:rPr>
              <a:t> ALBUM.NAME</a:t>
            </a:r>
            <a:r>
              <a:rPr kumimoji="1" lang="en-US" altLang="zh-CN" sz="1800" dirty="0">
                <a:latin typeface="+mn-lt"/>
                <a:ea typeface="MS PGothic" panose="020B0600070205080204" pitchFamily="34" charset="-128"/>
                <a:cs typeface="MS PGothic" panose="020B0600070205080204" pitchFamily="34" charset="-128"/>
              </a:rPr>
              <a:t>="Andy's OG Remix"</a:t>
            </a:r>
            <a:endParaRPr kumimoji="1" lang="zh-CN" altLang="en-US" sz="1800" dirty="0">
              <a:latin typeface="+mn-lt"/>
              <a:ea typeface="MS PGothic" panose="020B0600070205080204" pitchFamily="34" charset="-128"/>
              <a:cs typeface="MS PGothic" panose="020B0600070205080204" pitchFamily="34" charset="-128"/>
            </a:endParaRPr>
          </a:p>
        </p:txBody>
      </p:sp>
      <p:sp>
        <p:nvSpPr>
          <p:cNvPr id="4" name="矩形 3"/>
          <p:cNvSpPr/>
          <p:nvPr/>
        </p:nvSpPr>
        <p:spPr>
          <a:xfrm>
            <a:off x="117474" y="3841108"/>
            <a:ext cx="4402363" cy="1361911"/>
          </a:xfrm>
          <a:prstGeom prst="rect">
            <a:avLst/>
          </a:prstGeom>
        </p:spPr>
        <p:txBody>
          <a:bodyPr wrap="square">
            <a:spAutoFit/>
          </a:bodyPr>
          <a:lstStyle/>
          <a:p>
            <a:endParaRPr lang="zh-CN" altLang="en-US" sz="1050" dirty="0">
              <a:solidFill>
                <a:srgbClr val="000000"/>
              </a:solidFill>
              <a:latin typeface="Crimson Text"/>
            </a:endParaRPr>
          </a:p>
          <a:p>
            <a:r>
              <a:rPr kumimoji="1" lang="en-US" altLang="zh-CN" sz="2400" dirty="0" smtClean="0">
                <a:solidFill>
                  <a:srgbClr val="0070C0"/>
                </a:solidFill>
                <a:latin typeface="+mn-lt"/>
                <a:ea typeface="MS PGothic" panose="020B0600070205080204" pitchFamily="34" charset="-128"/>
                <a:cs typeface="MS PGothic" panose="020B0600070205080204" pitchFamily="34" charset="-128"/>
              </a:rPr>
              <a:t>Step 3: </a:t>
            </a:r>
            <a:r>
              <a:rPr kumimoji="1" lang="en-US" altLang="zh-CN" sz="2400" dirty="0" smtClean="0">
                <a:latin typeface="+mn-lt"/>
                <a:ea typeface="MS PGothic" panose="020B0600070205080204" pitchFamily="34" charset="-128"/>
                <a:cs typeface="MS PGothic" panose="020B0600070205080204" pitchFamily="34" charset="-128"/>
              </a:rPr>
              <a:t>Replace </a:t>
            </a:r>
            <a:r>
              <a:rPr kumimoji="1" lang="en-US" altLang="zh-CN" sz="2400" dirty="0">
                <a:latin typeface="+mn-lt"/>
                <a:ea typeface="MS PGothic" panose="020B0600070205080204" pitchFamily="34" charset="-128"/>
                <a:cs typeface="MS PGothic" panose="020B0600070205080204" pitchFamily="34" charset="-128"/>
              </a:rPr>
              <a:t>all Cartesian Products with inner joins using the join predicates</a:t>
            </a:r>
            <a:r>
              <a:rPr kumimoji="1" lang="en-US" altLang="zh-CN" sz="2400" dirty="0" smtClean="0">
                <a:latin typeface="+mn-lt"/>
                <a:ea typeface="MS PGothic" panose="020B0600070205080204" pitchFamily="34" charset="-128"/>
                <a:cs typeface="MS PGothic" panose="020B0600070205080204" pitchFamily="34" charset="-128"/>
              </a:rPr>
              <a:t>. </a:t>
            </a:r>
            <a:endParaRPr kumimoji="1" lang="zh-CN" altLang="en-US" sz="2400" dirty="0">
              <a:latin typeface="+mn-lt"/>
              <a:ea typeface="MS PGothic" panose="020B0600070205080204" pitchFamily="34" charset="-128"/>
              <a:cs typeface="MS PGothic" panose="020B0600070205080204" pitchFamily="34" charset="-128"/>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19837" y="1983184"/>
            <a:ext cx="4358614" cy="3420852"/>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rPr>
              <a:t>Example: Steps of </a:t>
            </a:r>
            <a:r>
              <a:rPr lang="en-US" altLang="zh-CN" dirty="0">
                <a:effectLst>
                  <a:outerShdw blurRad="38100" dist="38100" dir="2700000" algn="tl">
                    <a:srgbClr val="C0C0C0"/>
                  </a:outerShdw>
                </a:effectLst>
              </a:rPr>
              <a:t>Heuristics</a:t>
            </a:r>
            <a:r>
              <a:rPr lang="en-US" altLang="en-US" dirty="0" smtClean="0">
                <a:effectLst>
                  <a:outerShdw blurRad="38100" dist="38100" dir="2700000" algn="tl">
                    <a:srgbClr val="C0C0C0"/>
                  </a:outerShdw>
                </a:effectLst>
              </a:rPr>
              <a:t>  </a:t>
            </a:r>
            <a:endParaRPr lang="en-US" altLang="en-US" dirty="0">
              <a:effectLst>
                <a:outerShdw blurRad="38100" dist="38100" dir="2700000" algn="tl">
                  <a:srgbClr val="C0C0C0"/>
                </a:outerShdw>
              </a:effectLst>
            </a:endParaRPr>
          </a:p>
        </p:txBody>
      </p:sp>
      <p:sp>
        <p:nvSpPr>
          <p:cNvPr id="58371" name="Rectangle 3"/>
          <p:cNvSpPr>
            <a:spLocks noGrp="1" noChangeArrowheads="1"/>
          </p:cNvSpPr>
          <p:nvPr>
            <p:ph idx="1"/>
          </p:nvPr>
        </p:nvSpPr>
        <p:spPr>
          <a:xfrm>
            <a:off x="635267" y="1102497"/>
            <a:ext cx="7911968" cy="5367972"/>
          </a:xfrm>
        </p:spPr>
        <p:txBody>
          <a:bodyPr/>
          <a:lstStyle/>
          <a:p>
            <a:r>
              <a:rPr lang="en-US" altLang="zh-CN" sz="2400" dirty="0" smtClean="0"/>
              <a:t>Split </a:t>
            </a:r>
            <a:r>
              <a:rPr lang="en-US" altLang="zh-CN" sz="2400" dirty="0"/>
              <a:t>Conjunctive </a:t>
            </a:r>
            <a:r>
              <a:rPr lang="en-US" altLang="zh-CN" sz="2400" dirty="0" smtClean="0"/>
              <a:t>Predicates</a:t>
            </a:r>
            <a:endParaRPr lang="en-US" altLang="zh-CN" sz="2400" dirty="0"/>
          </a:p>
        </p:txBody>
      </p:sp>
      <p:sp>
        <p:nvSpPr>
          <p:cNvPr id="2" name="矩形 1"/>
          <p:cNvSpPr/>
          <p:nvPr/>
        </p:nvSpPr>
        <p:spPr>
          <a:xfrm>
            <a:off x="0" y="1625417"/>
            <a:ext cx="4637313" cy="1692771"/>
          </a:xfrm>
          <a:prstGeom prst="rect">
            <a:avLst/>
          </a:prstGeom>
        </p:spPr>
        <p:txBody>
          <a:bodyPr wrap="square">
            <a:spAutoFit/>
          </a:bodyPr>
          <a:lstStyle/>
          <a:p>
            <a:endParaRPr lang="zh-CN" altLang="en-US" sz="1400" dirty="0">
              <a:solidFill>
                <a:srgbClr val="000000"/>
              </a:solidFill>
              <a:latin typeface="Inconsolata"/>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SELECT</a:t>
            </a:r>
            <a:r>
              <a:rPr kumimoji="1" lang="en-US" altLang="zh-CN" sz="1800" dirty="0">
                <a:latin typeface="+mn-lt"/>
                <a:ea typeface="MS PGothic" panose="020B0600070205080204" pitchFamily="34" charset="-128"/>
                <a:cs typeface="MS PGothic" panose="020B0600070205080204" pitchFamily="34" charset="-128"/>
              </a:rPr>
              <a:t> ARTIST.NAME</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FROM</a:t>
            </a:r>
            <a:r>
              <a:rPr kumimoji="1" lang="en-US" altLang="zh-CN" sz="1800" dirty="0">
                <a:latin typeface="+mn-lt"/>
                <a:ea typeface="MS PGothic" panose="020B0600070205080204" pitchFamily="34" charset="-128"/>
                <a:cs typeface="MS PGothic" panose="020B0600070205080204" pitchFamily="34" charset="-128"/>
              </a:rPr>
              <a:t> ARTIST</a:t>
            </a:r>
            <a:r>
              <a:rPr kumimoji="1" lang="en-US" altLang="zh-CN" sz="1800" dirty="0">
                <a:latin typeface="+mn-lt"/>
                <a:ea typeface="MS PGothic" panose="020B0600070205080204" pitchFamily="34" charset="-128"/>
                <a:cs typeface="MS PGothic" panose="020B0600070205080204" pitchFamily="34" charset="-128"/>
              </a:rPr>
              <a:t>, APPEARS, ALBUM</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smtClean="0">
                <a:solidFill>
                  <a:srgbClr val="0070C0"/>
                </a:solidFill>
                <a:latin typeface="+mn-lt"/>
                <a:ea typeface="MS PGothic" panose="020B0600070205080204" pitchFamily="34" charset="-128"/>
                <a:cs typeface="MS PGothic" panose="020B0600070205080204" pitchFamily="34" charset="-128"/>
              </a:rPr>
              <a:t>WHERE</a:t>
            </a:r>
            <a:r>
              <a:rPr kumimoji="1" lang="en-US" altLang="zh-CN" sz="1800" dirty="0" smtClean="0">
                <a:latin typeface="+mn-lt"/>
                <a:ea typeface="MS PGothic" panose="020B0600070205080204" pitchFamily="34" charset="-128"/>
                <a:cs typeface="MS PGothic" panose="020B0600070205080204" pitchFamily="34" charset="-128"/>
              </a:rPr>
              <a:t> ARTIST.ID=APPEARS.ARTIST_ID </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AND</a:t>
            </a:r>
            <a:r>
              <a:rPr kumimoji="1" lang="en-US" altLang="zh-CN" sz="1800" dirty="0">
                <a:latin typeface="+mn-lt"/>
                <a:ea typeface="MS PGothic" panose="020B0600070205080204" pitchFamily="34" charset="-128"/>
                <a:cs typeface="MS PGothic" panose="020B0600070205080204" pitchFamily="34" charset="-128"/>
              </a:rPr>
              <a:t> APPEARS.ALBUM_ID=ALBUM.ID</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AND</a:t>
            </a:r>
            <a:r>
              <a:rPr kumimoji="1" lang="en-US" altLang="zh-CN" sz="1800" dirty="0">
                <a:latin typeface="+mn-lt"/>
                <a:ea typeface="MS PGothic" panose="020B0600070205080204" pitchFamily="34" charset="-128"/>
                <a:cs typeface="MS PGothic" panose="020B0600070205080204" pitchFamily="34" charset="-128"/>
              </a:rPr>
              <a:t> ALBUM.NAME</a:t>
            </a:r>
            <a:r>
              <a:rPr kumimoji="1" lang="en-US" altLang="zh-CN" sz="1800" dirty="0">
                <a:latin typeface="+mn-lt"/>
                <a:ea typeface="MS PGothic" panose="020B0600070205080204" pitchFamily="34" charset="-128"/>
                <a:cs typeface="MS PGothic" panose="020B0600070205080204" pitchFamily="34" charset="-128"/>
              </a:rPr>
              <a:t>="Andy's OG Remix"</a:t>
            </a:r>
            <a:endParaRPr kumimoji="1" lang="zh-CN" altLang="en-US" sz="1800" dirty="0">
              <a:latin typeface="+mn-lt"/>
              <a:ea typeface="MS PGothic" panose="020B0600070205080204" pitchFamily="34" charset="-128"/>
              <a:cs typeface="MS PGothic" panose="020B0600070205080204" pitchFamily="34" charset="-128"/>
            </a:endParaRPr>
          </a:p>
        </p:txBody>
      </p:sp>
      <p:sp>
        <p:nvSpPr>
          <p:cNvPr id="4" name="矩形 3"/>
          <p:cNvSpPr/>
          <p:nvPr/>
        </p:nvSpPr>
        <p:spPr>
          <a:xfrm>
            <a:off x="117474" y="3841108"/>
            <a:ext cx="4402363" cy="1361911"/>
          </a:xfrm>
          <a:prstGeom prst="rect">
            <a:avLst/>
          </a:prstGeom>
        </p:spPr>
        <p:txBody>
          <a:bodyPr wrap="square">
            <a:spAutoFit/>
          </a:bodyPr>
          <a:lstStyle/>
          <a:p>
            <a:endParaRPr lang="zh-CN" altLang="en-US" sz="1050" dirty="0">
              <a:solidFill>
                <a:srgbClr val="000000"/>
              </a:solidFill>
              <a:latin typeface="Crimson Text"/>
            </a:endParaRPr>
          </a:p>
          <a:p>
            <a:r>
              <a:rPr kumimoji="1" lang="en-US" altLang="zh-CN" sz="2400" dirty="0" smtClean="0">
                <a:solidFill>
                  <a:srgbClr val="0070C0"/>
                </a:solidFill>
                <a:latin typeface="+mn-lt"/>
                <a:ea typeface="MS PGothic" panose="020B0600070205080204" pitchFamily="34" charset="-128"/>
                <a:cs typeface="MS PGothic" panose="020B0600070205080204" pitchFamily="34" charset="-128"/>
              </a:rPr>
              <a:t>Step 3: </a:t>
            </a:r>
            <a:r>
              <a:rPr kumimoji="1" lang="en-US" altLang="zh-CN" sz="2400" dirty="0" smtClean="0">
                <a:latin typeface="+mn-lt"/>
                <a:ea typeface="MS PGothic" panose="020B0600070205080204" pitchFamily="34" charset="-128"/>
                <a:cs typeface="MS PGothic" panose="020B0600070205080204" pitchFamily="34" charset="-128"/>
              </a:rPr>
              <a:t>Replace </a:t>
            </a:r>
            <a:r>
              <a:rPr kumimoji="1" lang="en-US" altLang="zh-CN" sz="2400" dirty="0">
                <a:latin typeface="+mn-lt"/>
                <a:ea typeface="MS PGothic" panose="020B0600070205080204" pitchFamily="34" charset="-128"/>
                <a:cs typeface="MS PGothic" panose="020B0600070205080204" pitchFamily="34" charset="-128"/>
              </a:rPr>
              <a:t>all Cartesian Products with inner joins using the join predicates</a:t>
            </a:r>
            <a:r>
              <a:rPr kumimoji="1" lang="en-US" altLang="zh-CN" sz="2400" dirty="0" smtClean="0">
                <a:latin typeface="+mn-lt"/>
                <a:ea typeface="MS PGothic" panose="020B0600070205080204" pitchFamily="34" charset="-128"/>
                <a:cs typeface="MS PGothic" panose="020B0600070205080204" pitchFamily="34" charset="-128"/>
              </a:rPr>
              <a:t>. </a:t>
            </a:r>
            <a:endParaRPr kumimoji="1" lang="zh-CN" altLang="en-US" sz="2400" dirty="0">
              <a:latin typeface="+mn-lt"/>
              <a:ea typeface="MS PGothic" panose="020B0600070205080204" pitchFamily="34" charset="-128"/>
              <a:cs typeface="MS PGothic" panose="020B0600070205080204" pitchFamily="34" charset="-128"/>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91250" y="2021960"/>
            <a:ext cx="4473777" cy="3441889"/>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rPr>
              <a:t>Example: Steps of </a:t>
            </a:r>
            <a:r>
              <a:rPr lang="en-US" altLang="zh-CN" dirty="0">
                <a:effectLst>
                  <a:outerShdw blurRad="38100" dist="38100" dir="2700000" algn="tl">
                    <a:srgbClr val="C0C0C0"/>
                  </a:outerShdw>
                </a:effectLst>
              </a:rPr>
              <a:t>Heuristics</a:t>
            </a:r>
            <a:r>
              <a:rPr lang="en-US" altLang="en-US" dirty="0" smtClean="0">
                <a:effectLst>
                  <a:outerShdw blurRad="38100" dist="38100" dir="2700000" algn="tl">
                    <a:srgbClr val="C0C0C0"/>
                  </a:outerShdw>
                </a:effectLst>
              </a:rPr>
              <a:t>  </a:t>
            </a:r>
            <a:endParaRPr lang="en-US" altLang="en-US" dirty="0">
              <a:effectLst>
                <a:outerShdw blurRad="38100" dist="38100" dir="2700000" algn="tl">
                  <a:srgbClr val="C0C0C0"/>
                </a:outerShdw>
              </a:effectLst>
            </a:endParaRPr>
          </a:p>
        </p:txBody>
      </p:sp>
      <p:sp>
        <p:nvSpPr>
          <p:cNvPr id="58371" name="Rectangle 3"/>
          <p:cNvSpPr>
            <a:spLocks noGrp="1" noChangeArrowheads="1"/>
          </p:cNvSpPr>
          <p:nvPr>
            <p:ph idx="1"/>
          </p:nvPr>
        </p:nvSpPr>
        <p:spPr>
          <a:xfrm>
            <a:off x="635267" y="1102497"/>
            <a:ext cx="7911968" cy="5367972"/>
          </a:xfrm>
        </p:spPr>
        <p:txBody>
          <a:bodyPr/>
          <a:lstStyle/>
          <a:p>
            <a:r>
              <a:rPr lang="en-US" altLang="zh-CN" sz="2400" dirty="0" smtClean="0"/>
              <a:t>Split </a:t>
            </a:r>
            <a:r>
              <a:rPr lang="en-US" altLang="zh-CN" sz="2400" dirty="0"/>
              <a:t>Conjunctive </a:t>
            </a:r>
            <a:r>
              <a:rPr lang="en-US" altLang="zh-CN" sz="2400" dirty="0" smtClean="0"/>
              <a:t>Predicates</a:t>
            </a:r>
            <a:endParaRPr lang="en-US" altLang="zh-CN" sz="2400" dirty="0"/>
          </a:p>
        </p:txBody>
      </p:sp>
      <p:sp>
        <p:nvSpPr>
          <p:cNvPr id="2" name="矩形 1"/>
          <p:cNvSpPr/>
          <p:nvPr/>
        </p:nvSpPr>
        <p:spPr>
          <a:xfrm>
            <a:off x="0" y="1625417"/>
            <a:ext cx="4637313" cy="1692771"/>
          </a:xfrm>
          <a:prstGeom prst="rect">
            <a:avLst/>
          </a:prstGeom>
        </p:spPr>
        <p:txBody>
          <a:bodyPr wrap="square">
            <a:spAutoFit/>
          </a:bodyPr>
          <a:lstStyle/>
          <a:p>
            <a:endParaRPr lang="zh-CN" altLang="en-US" sz="1400" dirty="0">
              <a:solidFill>
                <a:srgbClr val="000000"/>
              </a:solidFill>
              <a:latin typeface="Inconsolata"/>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SELECT</a:t>
            </a:r>
            <a:r>
              <a:rPr kumimoji="1" lang="en-US" altLang="zh-CN" sz="1800" dirty="0">
                <a:latin typeface="+mn-lt"/>
                <a:ea typeface="MS PGothic" panose="020B0600070205080204" pitchFamily="34" charset="-128"/>
                <a:cs typeface="MS PGothic" panose="020B0600070205080204" pitchFamily="34" charset="-128"/>
              </a:rPr>
              <a:t> ARTIST.NAME</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FROM</a:t>
            </a:r>
            <a:r>
              <a:rPr kumimoji="1" lang="en-US" altLang="zh-CN" sz="1800" dirty="0">
                <a:latin typeface="+mn-lt"/>
                <a:ea typeface="MS PGothic" panose="020B0600070205080204" pitchFamily="34" charset="-128"/>
                <a:cs typeface="MS PGothic" panose="020B0600070205080204" pitchFamily="34" charset="-128"/>
              </a:rPr>
              <a:t> ARTIST</a:t>
            </a:r>
            <a:r>
              <a:rPr kumimoji="1" lang="en-US" altLang="zh-CN" sz="1800" dirty="0">
                <a:latin typeface="+mn-lt"/>
                <a:ea typeface="MS PGothic" panose="020B0600070205080204" pitchFamily="34" charset="-128"/>
                <a:cs typeface="MS PGothic" panose="020B0600070205080204" pitchFamily="34" charset="-128"/>
              </a:rPr>
              <a:t>, APPEARS, ALBUM</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smtClean="0">
                <a:solidFill>
                  <a:srgbClr val="0070C0"/>
                </a:solidFill>
                <a:latin typeface="+mn-lt"/>
                <a:ea typeface="MS PGothic" panose="020B0600070205080204" pitchFamily="34" charset="-128"/>
                <a:cs typeface="MS PGothic" panose="020B0600070205080204" pitchFamily="34" charset="-128"/>
              </a:rPr>
              <a:t>WHERE</a:t>
            </a:r>
            <a:r>
              <a:rPr kumimoji="1" lang="en-US" altLang="zh-CN" sz="1800" dirty="0" smtClean="0">
                <a:latin typeface="+mn-lt"/>
                <a:ea typeface="MS PGothic" panose="020B0600070205080204" pitchFamily="34" charset="-128"/>
                <a:cs typeface="MS PGothic" panose="020B0600070205080204" pitchFamily="34" charset="-128"/>
              </a:rPr>
              <a:t> ARTIST.ID=APPEARS.ARTIST_ID </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AND</a:t>
            </a:r>
            <a:r>
              <a:rPr kumimoji="1" lang="en-US" altLang="zh-CN" sz="1800" dirty="0">
                <a:latin typeface="+mn-lt"/>
                <a:ea typeface="MS PGothic" panose="020B0600070205080204" pitchFamily="34" charset="-128"/>
                <a:cs typeface="MS PGothic" panose="020B0600070205080204" pitchFamily="34" charset="-128"/>
              </a:rPr>
              <a:t> APPEARS.ALBUM_ID=ALBUM.ID</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AND</a:t>
            </a:r>
            <a:r>
              <a:rPr kumimoji="1" lang="en-US" altLang="zh-CN" sz="1800" dirty="0">
                <a:latin typeface="+mn-lt"/>
                <a:ea typeface="MS PGothic" panose="020B0600070205080204" pitchFamily="34" charset="-128"/>
                <a:cs typeface="MS PGothic" panose="020B0600070205080204" pitchFamily="34" charset="-128"/>
              </a:rPr>
              <a:t> ALBUM.NAME</a:t>
            </a:r>
            <a:r>
              <a:rPr kumimoji="1" lang="en-US" altLang="zh-CN" sz="1800" dirty="0">
                <a:latin typeface="+mn-lt"/>
                <a:ea typeface="MS PGothic" panose="020B0600070205080204" pitchFamily="34" charset="-128"/>
                <a:cs typeface="MS PGothic" panose="020B0600070205080204" pitchFamily="34" charset="-128"/>
              </a:rPr>
              <a:t>="Andy's OG Remix"</a:t>
            </a:r>
            <a:endParaRPr kumimoji="1" lang="zh-CN" altLang="en-US" sz="1800" dirty="0">
              <a:latin typeface="+mn-lt"/>
              <a:ea typeface="MS PGothic" panose="020B0600070205080204" pitchFamily="34" charset="-128"/>
              <a:cs typeface="MS PGothic" panose="020B0600070205080204" pitchFamily="34" charset="-128"/>
            </a:endParaRPr>
          </a:p>
        </p:txBody>
      </p:sp>
      <p:sp>
        <p:nvSpPr>
          <p:cNvPr id="4" name="矩形 3"/>
          <p:cNvSpPr/>
          <p:nvPr/>
        </p:nvSpPr>
        <p:spPr>
          <a:xfrm>
            <a:off x="117474" y="3841108"/>
            <a:ext cx="4402363" cy="1731243"/>
          </a:xfrm>
          <a:prstGeom prst="rect">
            <a:avLst/>
          </a:prstGeom>
        </p:spPr>
        <p:txBody>
          <a:bodyPr wrap="square">
            <a:spAutoFit/>
          </a:bodyPr>
          <a:lstStyle/>
          <a:p>
            <a:endParaRPr lang="zh-CN" altLang="en-US" sz="1050" dirty="0">
              <a:solidFill>
                <a:srgbClr val="000000"/>
              </a:solidFill>
              <a:latin typeface="Crimson Text"/>
            </a:endParaRPr>
          </a:p>
          <a:p>
            <a:r>
              <a:rPr kumimoji="1" lang="en-US" altLang="zh-CN" sz="2400" dirty="0" smtClean="0">
                <a:solidFill>
                  <a:srgbClr val="0070C0"/>
                </a:solidFill>
                <a:latin typeface="+mn-lt"/>
                <a:ea typeface="MS PGothic" panose="020B0600070205080204" pitchFamily="34" charset="-128"/>
                <a:cs typeface="MS PGothic" panose="020B0600070205080204" pitchFamily="34" charset="-128"/>
              </a:rPr>
              <a:t>Step 4: </a:t>
            </a:r>
            <a:r>
              <a:rPr kumimoji="1" lang="en-US" altLang="zh-CN" sz="2400" dirty="0" smtClean="0">
                <a:latin typeface="+mn-lt"/>
                <a:ea typeface="MS PGothic" panose="020B0600070205080204" pitchFamily="34" charset="-128"/>
                <a:cs typeface="MS PGothic" panose="020B0600070205080204" pitchFamily="34" charset="-128"/>
              </a:rPr>
              <a:t>Eliminate redundant attributes before pipeline breakers to reduce materialization cost.</a:t>
            </a:r>
            <a:endParaRPr kumimoji="1" lang="zh-CN" altLang="en-US" sz="2400" dirty="0">
              <a:latin typeface="+mn-lt"/>
              <a:ea typeface="MS PGothic" panose="020B0600070205080204" pitchFamily="34" charset="-128"/>
              <a:cs typeface="MS PGothic" panose="020B0600070205080204" pitchFamily="34" charset="-128"/>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91250" y="2021960"/>
            <a:ext cx="4473777" cy="344188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pPr>
              <a:defRPr/>
            </a:pPr>
            <a:r>
              <a:rPr lang="en-US" altLang="zh-CN" dirty="0"/>
              <a:t>Relational Algebra Equivalences</a:t>
            </a:r>
            <a:r>
              <a:rPr lang="en-US" altLang="en-US" dirty="0" smtClean="0">
                <a:effectLst>
                  <a:outerShdw blurRad="38100" dist="38100" dir="2700000" algn="tl">
                    <a:srgbClr val="C0C0C0"/>
                  </a:outerShdw>
                </a:effectLst>
              </a:rPr>
              <a:t> </a:t>
            </a:r>
            <a:r>
              <a:rPr lang="en-US" altLang="en-US" dirty="0">
                <a:effectLst>
                  <a:outerShdw blurRad="38100" dist="38100" dir="2700000" algn="tl">
                    <a:srgbClr val="C0C0C0"/>
                  </a:outerShdw>
                </a:effectLst>
              </a:rPr>
              <a:t>(Cont.)</a:t>
            </a:r>
            <a:endParaRPr lang="en-US" altLang="en-US" dirty="0">
              <a:effectLst>
                <a:outerShdw blurRad="38100" dist="38100" dir="2700000" algn="tl">
                  <a:srgbClr val="C0C0C0"/>
                </a:outerShdw>
              </a:effectLst>
            </a:endParaRPr>
          </a:p>
        </p:txBody>
      </p:sp>
      <p:sp>
        <p:nvSpPr>
          <p:cNvPr id="11267" name="Rectangle 3"/>
          <p:cNvSpPr>
            <a:spLocks noGrp="1" noChangeArrowheads="1"/>
          </p:cNvSpPr>
          <p:nvPr>
            <p:ph idx="1"/>
          </p:nvPr>
        </p:nvSpPr>
        <p:spPr>
          <a:xfrm>
            <a:off x="712267" y="1092872"/>
            <a:ext cx="7816402" cy="4494724"/>
          </a:xfrm>
        </p:spPr>
        <p:txBody>
          <a:bodyPr/>
          <a:lstStyle/>
          <a:p>
            <a:r>
              <a:rPr lang="en-US" altLang="en-US" sz="2000" dirty="0"/>
              <a:t>An </a:t>
            </a:r>
            <a:r>
              <a:rPr lang="en-US" altLang="en-US" sz="2000" b="1" dirty="0">
                <a:solidFill>
                  <a:srgbClr val="002060"/>
                </a:solidFill>
              </a:rPr>
              <a:t>evaluation plan</a:t>
            </a:r>
            <a:r>
              <a:rPr lang="en-US" altLang="en-US" sz="2000" dirty="0">
                <a:solidFill>
                  <a:srgbClr val="002060"/>
                </a:solidFill>
              </a:rPr>
              <a:t> </a:t>
            </a:r>
            <a:r>
              <a:rPr lang="en-US" altLang="en-US" sz="2000" dirty="0"/>
              <a:t>defines exactly what algorithm is used for each operation, and how the execution of the operations is coordinated.</a:t>
            </a:r>
            <a:endParaRPr lang="en-US" altLang="en-US" sz="2000"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marL="0" indent="0">
              <a:buNone/>
            </a:pPr>
            <a:endParaRPr lang="en-US" altLang="en-US" dirty="0"/>
          </a:p>
          <a:p>
            <a:r>
              <a:rPr lang="en-US" altLang="en-US" sz="2000" dirty="0"/>
              <a:t>Find out how to view query execution plans on your favorite database</a:t>
            </a:r>
            <a:endParaRPr lang="en-US" altLang="en-US" sz="2000" dirty="0"/>
          </a:p>
          <a:p>
            <a:endParaRPr lang="en-US" altLang="en-US" dirty="0"/>
          </a:p>
          <a:p>
            <a:endParaRPr lang="en-US" altLang="en-US" dirty="0"/>
          </a:p>
        </p:txBody>
      </p:sp>
      <p:pic>
        <p:nvPicPr>
          <p:cNvPr id="2" name="图片 1"/>
          <p:cNvPicPr>
            <a:picLocks noChangeAspect="1"/>
          </p:cNvPicPr>
          <p:nvPr/>
        </p:nvPicPr>
        <p:blipFill>
          <a:blip r:embed="rId1"/>
          <a:stretch>
            <a:fillRect/>
          </a:stretch>
        </p:blipFill>
        <p:spPr>
          <a:xfrm>
            <a:off x="1749425" y="2089150"/>
            <a:ext cx="5334635" cy="330962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rPr>
              <a:t>Example: Steps of </a:t>
            </a:r>
            <a:r>
              <a:rPr lang="en-US" altLang="zh-CN" dirty="0">
                <a:effectLst>
                  <a:outerShdw blurRad="38100" dist="38100" dir="2700000" algn="tl">
                    <a:srgbClr val="C0C0C0"/>
                  </a:outerShdw>
                </a:effectLst>
              </a:rPr>
              <a:t>Heuristics</a:t>
            </a:r>
            <a:r>
              <a:rPr lang="en-US" altLang="en-US" dirty="0" smtClean="0">
                <a:effectLst>
                  <a:outerShdw blurRad="38100" dist="38100" dir="2700000" algn="tl">
                    <a:srgbClr val="C0C0C0"/>
                  </a:outerShdw>
                </a:effectLst>
              </a:rPr>
              <a:t>  </a:t>
            </a:r>
            <a:endParaRPr lang="en-US" altLang="en-US" dirty="0">
              <a:effectLst>
                <a:outerShdw blurRad="38100" dist="38100" dir="2700000" algn="tl">
                  <a:srgbClr val="C0C0C0"/>
                </a:outerShdw>
              </a:effectLst>
            </a:endParaRPr>
          </a:p>
        </p:txBody>
      </p:sp>
      <p:sp>
        <p:nvSpPr>
          <p:cNvPr id="58371" name="Rectangle 3"/>
          <p:cNvSpPr>
            <a:spLocks noGrp="1" noChangeArrowheads="1"/>
          </p:cNvSpPr>
          <p:nvPr>
            <p:ph idx="1"/>
          </p:nvPr>
        </p:nvSpPr>
        <p:spPr>
          <a:xfrm>
            <a:off x="635267" y="1102497"/>
            <a:ext cx="7911968" cy="5367972"/>
          </a:xfrm>
        </p:spPr>
        <p:txBody>
          <a:bodyPr/>
          <a:lstStyle/>
          <a:p>
            <a:r>
              <a:rPr lang="en-US" altLang="zh-CN" sz="2400" dirty="0" smtClean="0"/>
              <a:t>Split </a:t>
            </a:r>
            <a:r>
              <a:rPr lang="en-US" altLang="zh-CN" sz="2400" dirty="0"/>
              <a:t>Conjunctive </a:t>
            </a:r>
            <a:r>
              <a:rPr lang="en-US" altLang="zh-CN" sz="2400" dirty="0" smtClean="0"/>
              <a:t>Predicates</a:t>
            </a:r>
            <a:endParaRPr lang="en-US" altLang="zh-CN" sz="2400" dirty="0"/>
          </a:p>
        </p:txBody>
      </p:sp>
      <p:sp>
        <p:nvSpPr>
          <p:cNvPr id="2" name="矩形 1"/>
          <p:cNvSpPr/>
          <p:nvPr/>
        </p:nvSpPr>
        <p:spPr>
          <a:xfrm>
            <a:off x="0" y="1625417"/>
            <a:ext cx="4637313" cy="1692771"/>
          </a:xfrm>
          <a:prstGeom prst="rect">
            <a:avLst/>
          </a:prstGeom>
        </p:spPr>
        <p:txBody>
          <a:bodyPr wrap="square">
            <a:spAutoFit/>
          </a:bodyPr>
          <a:lstStyle/>
          <a:p>
            <a:endParaRPr lang="zh-CN" altLang="en-US" sz="1400" dirty="0">
              <a:solidFill>
                <a:srgbClr val="000000"/>
              </a:solidFill>
              <a:latin typeface="Inconsolata"/>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SELECT</a:t>
            </a:r>
            <a:r>
              <a:rPr kumimoji="1" lang="en-US" altLang="zh-CN" sz="1800" dirty="0">
                <a:latin typeface="+mn-lt"/>
                <a:ea typeface="MS PGothic" panose="020B0600070205080204" pitchFamily="34" charset="-128"/>
                <a:cs typeface="MS PGothic" panose="020B0600070205080204" pitchFamily="34" charset="-128"/>
              </a:rPr>
              <a:t> ARTIST.NAME</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FROM</a:t>
            </a:r>
            <a:r>
              <a:rPr kumimoji="1" lang="en-US" altLang="zh-CN" sz="1800" dirty="0">
                <a:latin typeface="+mn-lt"/>
                <a:ea typeface="MS PGothic" panose="020B0600070205080204" pitchFamily="34" charset="-128"/>
                <a:cs typeface="MS PGothic" panose="020B0600070205080204" pitchFamily="34" charset="-128"/>
              </a:rPr>
              <a:t> ARTIST</a:t>
            </a:r>
            <a:r>
              <a:rPr kumimoji="1" lang="en-US" altLang="zh-CN" sz="1800" dirty="0">
                <a:latin typeface="+mn-lt"/>
                <a:ea typeface="MS PGothic" panose="020B0600070205080204" pitchFamily="34" charset="-128"/>
                <a:cs typeface="MS PGothic" panose="020B0600070205080204" pitchFamily="34" charset="-128"/>
              </a:rPr>
              <a:t>, APPEARS, ALBUM</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smtClean="0">
                <a:solidFill>
                  <a:srgbClr val="0070C0"/>
                </a:solidFill>
                <a:latin typeface="+mn-lt"/>
                <a:ea typeface="MS PGothic" panose="020B0600070205080204" pitchFamily="34" charset="-128"/>
                <a:cs typeface="MS PGothic" panose="020B0600070205080204" pitchFamily="34" charset="-128"/>
              </a:rPr>
              <a:t>WHERE</a:t>
            </a:r>
            <a:r>
              <a:rPr kumimoji="1" lang="en-US" altLang="zh-CN" sz="1800" dirty="0" smtClean="0">
                <a:latin typeface="+mn-lt"/>
                <a:ea typeface="MS PGothic" panose="020B0600070205080204" pitchFamily="34" charset="-128"/>
                <a:cs typeface="MS PGothic" panose="020B0600070205080204" pitchFamily="34" charset="-128"/>
              </a:rPr>
              <a:t> ARTIST.ID=APPEARS.ARTIST_ID </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AND</a:t>
            </a:r>
            <a:r>
              <a:rPr kumimoji="1" lang="en-US" altLang="zh-CN" sz="1800" dirty="0">
                <a:latin typeface="+mn-lt"/>
                <a:ea typeface="MS PGothic" panose="020B0600070205080204" pitchFamily="34" charset="-128"/>
                <a:cs typeface="MS PGothic" panose="020B0600070205080204" pitchFamily="34" charset="-128"/>
              </a:rPr>
              <a:t> APPEARS.ALBUM_ID=ALBUM.ID</a:t>
            </a:r>
            <a:endParaRPr kumimoji="1" lang="en-US" altLang="zh-CN" sz="1800" dirty="0">
              <a:latin typeface="+mn-lt"/>
              <a:ea typeface="MS PGothic" panose="020B0600070205080204" pitchFamily="34" charset="-128"/>
              <a:cs typeface="MS PGothic" panose="020B0600070205080204" pitchFamily="34" charset="-128"/>
            </a:endParaRPr>
          </a:p>
          <a:p>
            <a:r>
              <a:rPr kumimoji="1" lang="en-US" altLang="zh-CN" sz="1800" dirty="0">
                <a:solidFill>
                  <a:srgbClr val="0070C0"/>
                </a:solidFill>
                <a:latin typeface="+mn-lt"/>
                <a:ea typeface="MS PGothic" panose="020B0600070205080204" pitchFamily="34" charset="-128"/>
                <a:cs typeface="MS PGothic" panose="020B0600070205080204" pitchFamily="34" charset="-128"/>
              </a:rPr>
              <a:t>AND</a:t>
            </a:r>
            <a:r>
              <a:rPr kumimoji="1" lang="en-US" altLang="zh-CN" sz="1800" dirty="0">
                <a:latin typeface="+mn-lt"/>
                <a:ea typeface="MS PGothic" panose="020B0600070205080204" pitchFamily="34" charset="-128"/>
                <a:cs typeface="MS PGothic" panose="020B0600070205080204" pitchFamily="34" charset="-128"/>
              </a:rPr>
              <a:t> ALBUM.NAME</a:t>
            </a:r>
            <a:r>
              <a:rPr kumimoji="1" lang="en-US" altLang="zh-CN" sz="1800" dirty="0">
                <a:latin typeface="+mn-lt"/>
                <a:ea typeface="MS PGothic" panose="020B0600070205080204" pitchFamily="34" charset="-128"/>
                <a:cs typeface="MS PGothic" panose="020B0600070205080204" pitchFamily="34" charset="-128"/>
              </a:rPr>
              <a:t>="Andy's OG Remix"</a:t>
            </a:r>
            <a:endParaRPr kumimoji="1" lang="zh-CN" altLang="en-US" sz="1800" dirty="0">
              <a:latin typeface="+mn-lt"/>
              <a:ea typeface="MS PGothic" panose="020B0600070205080204" pitchFamily="34" charset="-128"/>
              <a:cs typeface="MS PGothic" panose="020B0600070205080204" pitchFamily="34" charset="-128"/>
            </a:endParaRPr>
          </a:p>
        </p:txBody>
      </p:sp>
      <p:sp>
        <p:nvSpPr>
          <p:cNvPr id="4" name="矩形 3"/>
          <p:cNvSpPr/>
          <p:nvPr/>
        </p:nvSpPr>
        <p:spPr>
          <a:xfrm>
            <a:off x="117474" y="3841108"/>
            <a:ext cx="4402363" cy="1731243"/>
          </a:xfrm>
          <a:prstGeom prst="rect">
            <a:avLst/>
          </a:prstGeom>
        </p:spPr>
        <p:txBody>
          <a:bodyPr wrap="square">
            <a:spAutoFit/>
          </a:bodyPr>
          <a:lstStyle/>
          <a:p>
            <a:endParaRPr lang="zh-CN" altLang="en-US" sz="1050" dirty="0">
              <a:solidFill>
                <a:srgbClr val="000000"/>
              </a:solidFill>
              <a:latin typeface="Crimson Text"/>
            </a:endParaRPr>
          </a:p>
          <a:p>
            <a:r>
              <a:rPr kumimoji="1" lang="en-US" altLang="zh-CN" sz="2400" dirty="0" smtClean="0">
                <a:solidFill>
                  <a:srgbClr val="0070C0"/>
                </a:solidFill>
                <a:latin typeface="+mn-lt"/>
                <a:ea typeface="MS PGothic" panose="020B0600070205080204" pitchFamily="34" charset="-128"/>
                <a:cs typeface="MS PGothic" panose="020B0600070205080204" pitchFamily="34" charset="-128"/>
              </a:rPr>
              <a:t>Step 4: </a:t>
            </a:r>
            <a:r>
              <a:rPr kumimoji="1" lang="en-US" altLang="zh-CN" sz="2400" dirty="0" smtClean="0">
                <a:latin typeface="+mn-lt"/>
                <a:ea typeface="MS PGothic" panose="020B0600070205080204" pitchFamily="34" charset="-128"/>
                <a:cs typeface="MS PGothic" panose="020B0600070205080204" pitchFamily="34" charset="-128"/>
              </a:rPr>
              <a:t>Eliminate redundant attributes before pipeline breakers to reduce materialization cost.</a:t>
            </a:r>
            <a:endParaRPr kumimoji="1" lang="zh-CN" altLang="en-US" sz="2400" dirty="0">
              <a:latin typeface="+mn-lt"/>
              <a:ea typeface="MS PGothic" panose="020B0600070205080204" pitchFamily="34" charset="-128"/>
              <a:cs typeface="MS PGothic" panose="020B0600070205080204" pitchFamily="34" charset="-128"/>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92894" y="1963490"/>
            <a:ext cx="4651106" cy="3608861"/>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0211" y="2770453"/>
            <a:ext cx="7194966" cy="523220"/>
          </a:xfrm>
          <a:prstGeom prst="rect">
            <a:avLst/>
          </a:prstGeom>
          <a:noFill/>
        </p:spPr>
        <p:txBody>
          <a:bodyPr wrap="square" rtlCol="0">
            <a:spAutoFit/>
          </a:bodyPr>
          <a:lstStyle/>
          <a:p>
            <a:r>
              <a:rPr kumimoji="1" lang="en-US" altLang="en-US" sz="2800" b="1" dirty="0">
                <a:solidFill>
                  <a:srgbClr val="002060"/>
                </a:solidFill>
                <a:effectLst>
                  <a:outerShdw blurRad="38100" dist="38100" dir="2700000" algn="tl">
                    <a:srgbClr val="C0C0C0"/>
                  </a:outerShdw>
                </a:effectLst>
                <a:latin typeface="+mj-lt"/>
                <a:ea typeface="MS PGothic" panose="020B0600070205080204" pitchFamily="34" charset="-128"/>
              </a:rPr>
              <a:t>Statistics for Cost Estimation</a:t>
            </a:r>
            <a:endParaRPr kumimoji="1" lang="en-US" sz="2800" b="1" dirty="0">
              <a:solidFill>
                <a:srgbClr val="002060"/>
              </a:solidFill>
              <a:effectLst>
                <a:outerShdw blurRad="38100" dist="38100" dir="2700000" algn="tl">
                  <a:srgbClr val="C0C0C0"/>
                </a:outerShdw>
              </a:effectLst>
              <a:latin typeface="+mj-lt"/>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92986" y="117474"/>
            <a:ext cx="8500910" cy="6841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Cost Based Optimization with Equivalence Rules</a:t>
            </a:r>
            <a:endParaRPr lang="en-US" altLang="en-US" sz="2800" dirty="0">
              <a:effectLst/>
            </a:endParaRPr>
          </a:p>
        </p:txBody>
      </p:sp>
      <p:sp>
        <p:nvSpPr>
          <p:cNvPr id="62467" name="Rectangle 3"/>
          <p:cNvSpPr>
            <a:spLocks noGrp="1" noChangeArrowheads="1"/>
          </p:cNvSpPr>
          <p:nvPr>
            <p:ph idx="1"/>
          </p:nvPr>
        </p:nvSpPr>
        <p:spPr>
          <a:xfrm>
            <a:off x="511629" y="1073622"/>
            <a:ext cx="8327571" cy="5367972"/>
          </a:xfrm>
        </p:spPr>
        <p:txBody>
          <a:bodyPr/>
          <a:lstStyle/>
          <a:p>
            <a:pPr eaLnBrk="0" hangingPunct="0">
              <a:spcBef>
                <a:spcPct val="0"/>
              </a:spcBef>
            </a:pPr>
            <a:r>
              <a:rPr lang="en-US" altLang="en-US" sz="2400" kern="1200" dirty="0">
                <a:solidFill>
                  <a:srgbClr val="0070C0"/>
                </a:solidFill>
              </a:rPr>
              <a:t>Cost </a:t>
            </a:r>
            <a:r>
              <a:rPr lang="en-US" altLang="en-US" sz="2400" kern="1200" dirty="0">
                <a:solidFill>
                  <a:srgbClr val="0070C0"/>
                </a:solidFill>
              </a:rPr>
              <a:t>Based Optimization</a:t>
            </a:r>
            <a:r>
              <a:rPr lang="zh-CN" altLang="en-US" sz="2400" kern="1200" dirty="0"/>
              <a:t>：</a:t>
            </a:r>
            <a:r>
              <a:rPr lang="en-US" altLang="zh-CN" sz="2400" kern="1200" dirty="0"/>
              <a:t>Generate an estimate of the cost of executing a particular query plan for the current state of the database</a:t>
            </a:r>
            <a:r>
              <a:rPr lang="en-US" altLang="zh-CN" sz="2400" kern="1200" dirty="0"/>
              <a:t>.</a:t>
            </a:r>
            <a:endParaRPr lang="en-US" altLang="zh-CN" sz="2400" kern="1200" dirty="0"/>
          </a:p>
          <a:p>
            <a:pPr eaLnBrk="0" hangingPunct="0">
              <a:spcBef>
                <a:spcPct val="0"/>
              </a:spcBef>
            </a:pPr>
            <a:endParaRPr lang="zh-CN" altLang="en-US" sz="2400" kern="1200" dirty="0"/>
          </a:p>
          <a:p>
            <a:pPr eaLnBrk="0" hangingPunct="0">
              <a:spcBef>
                <a:spcPct val="0"/>
              </a:spcBef>
            </a:pPr>
            <a:endParaRPr lang="zh-CN" altLang="en-US" sz="2400" kern="1200" dirty="0"/>
          </a:p>
          <a:p>
            <a:pPr eaLnBrk="0" hangingPunct="0">
              <a:spcBef>
                <a:spcPct val="0"/>
              </a:spcBef>
            </a:pPr>
            <a:r>
              <a:rPr lang="en-US" altLang="zh-CN" sz="2400" kern="1200" dirty="0"/>
              <a:t>Use a model to estimate the cost of executing a plan.</a:t>
            </a:r>
            <a:endParaRPr lang="en-US" altLang="zh-CN" sz="2400" kern="1200" dirty="0"/>
          </a:p>
          <a:p>
            <a:pPr lvl="1" eaLnBrk="0" hangingPunct="0">
              <a:spcBef>
                <a:spcPct val="0"/>
              </a:spcBef>
            </a:pPr>
            <a:r>
              <a:rPr lang="en-US" altLang="zh-CN" sz="2400" kern="1200" dirty="0" smtClean="0"/>
              <a:t>Evaluate </a:t>
            </a:r>
            <a:r>
              <a:rPr lang="en-US" altLang="zh-CN" sz="2400" kern="1200" dirty="0"/>
              <a:t>multiple equivalent plans for a query and pick the one with the lowest cost</a:t>
            </a:r>
            <a:r>
              <a:rPr lang="en-US" altLang="zh-CN" sz="2400" kern="1200" dirty="0" smtClean="0"/>
              <a:t>.</a:t>
            </a:r>
            <a:endParaRPr lang="en-US" altLang="zh-CN" sz="2400" kern="1200" dirty="0" smtClean="0"/>
          </a:p>
          <a:p>
            <a:pPr lvl="1" eaLnBrk="0" hangingPunct="0">
              <a:spcBef>
                <a:spcPct val="0"/>
              </a:spcBef>
            </a:pPr>
            <a:endParaRPr lang="en-US" altLang="zh-CN" sz="2400" kern="12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92986" y="117474"/>
            <a:ext cx="8500910" cy="6841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Cost Based Optimization with Equivalence Rules</a:t>
            </a:r>
            <a:endParaRPr lang="en-US" altLang="en-US" sz="2800" dirty="0">
              <a:effectLst/>
            </a:endParaRPr>
          </a:p>
        </p:txBody>
      </p:sp>
      <p:sp>
        <p:nvSpPr>
          <p:cNvPr id="62467" name="Rectangle 3"/>
          <p:cNvSpPr>
            <a:spLocks noGrp="1" noChangeArrowheads="1"/>
          </p:cNvSpPr>
          <p:nvPr>
            <p:ph idx="1"/>
          </p:nvPr>
        </p:nvSpPr>
        <p:spPr>
          <a:xfrm>
            <a:off x="511629" y="1073622"/>
            <a:ext cx="8327571" cy="5367972"/>
          </a:xfrm>
        </p:spPr>
        <p:txBody>
          <a:bodyPr/>
          <a:lstStyle/>
          <a:p>
            <a:pPr eaLnBrk="0" hangingPunct="0">
              <a:spcBef>
                <a:spcPct val="0"/>
              </a:spcBef>
            </a:pPr>
            <a:r>
              <a:rPr lang="en-US" altLang="zh-CN" sz="2400" kern="1200" dirty="0" smtClean="0">
                <a:solidFill>
                  <a:srgbClr val="0070C0"/>
                </a:solidFill>
              </a:rPr>
              <a:t>Choice </a:t>
            </a:r>
            <a:r>
              <a:rPr lang="en-US" altLang="zh-CN" sz="2400" kern="1200" dirty="0">
                <a:solidFill>
                  <a:srgbClr val="0070C0"/>
                </a:solidFill>
              </a:rPr>
              <a:t>#1: Physical </a:t>
            </a:r>
            <a:r>
              <a:rPr lang="en-US" altLang="zh-CN" sz="2400" kern="1200" dirty="0" smtClean="0">
                <a:solidFill>
                  <a:srgbClr val="0070C0"/>
                </a:solidFill>
              </a:rPr>
              <a:t>Costs </a:t>
            </a:r>
            <a:r>
              <a:rPr lang="zh-CN" altLang="en-US" sz="2400" b="1" kern="1200" dirty="0" smtClean="0">
                <a:solidFill>
                  <a:srgbClr val="0070C0"/>
                </a:solidFill>
              </a:rPr>
              <a:t>（</a:t>
            </a:r>
            <a:r>
              <a:rPr lang="en-US" altLang="zh-CN" sz="2400" b="1" kern="1200" dirty="0" smtClean="0">
                <a:solidFill>
                  <a:srgbClr val="FF0000"/>
                </a:solidFill>
              </a:rPr>
              <a:t>See ch12</a:t>
            </a:r>
            <a:r>
              <a:rPr lang="zh-CN" altLang="en-US" sz="2400" b="1" kern="1200" dirty="0" smtClean="0">
                <a:solidFill>
                  <a:srgbClr val="0070C0"/>
                </a:solidFill>
              </a:rPr>
              <a:t>）</a:t>
            </a:r>
            <a:endParaRPr lang="en-US" altLang="zh-CN" sz="2400" b="1" kern="1200" dirty="0">
              <a:solidFill>
                <a:srgbClr val="0070C0"/>
              </a:solidFill>
            </a:endParaRPr>
          </a:p>
          <a:p>
            <a:pPr lvl="1" eaLnBrk="0" hangingPunct="0">
              <a:spcBef>
                <a:spcPct val="0"/>
              </a:spcBef>
            </a:pPr>
            <a:r>
              <a:rPr lang="en-US" altLang="zh-CN" sz="2400" kern="1200" dirty="0" smtClean="0"/>
              <a:t>Predict </a:t>
            </a:r>
            <a:r>
              <a:rPr lang="en-US" altLang="zh-CN" sz="2400" kern="1200" dirty="0"/>
              <a:t>CPU cycles, </a:t>
            </a:r>
            <a:r>
              <a:rPr lang="en-US" altLang="zh-CN" sz="2400" kern="1200" dirty="0">
                <a:solidFill>
                  <a:srgbClr val="FF0000"/>
                </a:solidFill>
              </a:rPr>
              <a:t>I/O</a:t>
            </a:r>
            <a:r>
              <a:rPr lang="en-US" altLang="zh-CN" sz="2400" kern="1200" dirty="0"/>
              <a:t>, cache misses, RAM consumption,  pre-fetching, etc…</a:t>
            </a:r>
            <a:endParaRPr lang="en-US" altLang="zh-CN" sz="2400" kern="1200" dirty="0"/>
          </a:p>
          <a:p>
            <a:pPr lvl="1" eaLnBrk="0" hangingPunct="0">
              <a:spcBef>
                <a:spcPct val="0"/>
              </a:spcBef>
            </a:pPr>
            <a:r>
              <a:rPr lang="en-US" altLang="zh-CN" sz="2400" kern="1200" dirty="0" smtClean="0"/>
              <a:t>Depends </a:t>
            </a:r>
            <a:r>
              <a:rPr lang="en-US" altLang="zh-CN" sz="2400" kern="1200" dirty="0"/>
              <a:t>heavily on hardware.</a:t>
            </a:r>
            <a:endParaRPr lang="en-US" altLang="zh-CN" sz="2400" kern="1200" dirty="0"/>
          </a:p>
          <a:p>
            <a:pPr eaLnBrk="0" hangingPunct="0">
              <a:spcBef>
                <a:spcPct val="0"/>
              </a:spcBef>
            </a:pPr>
            <a:endParaRPr lang="zh-CN" altLang="en-US" sz="2400" kern="1200" dirty="0"/>
          </a:p>
          <a:p>
            <a:pPr eaLnBrk="0" hangingPunct="0">
              <a:spcBef>
                <a:spcPct val="0"/>
              </a:spcBef>
            </a:pPr>
            <a:r>
              <a:rPr lang="en-US" altLang="zh-CN" sz="2400" kern="1200" dirty="0">
                <a:solidFill>
                  <a:srgbClr val="0070C0"/>
                </a:solidFill>
              </a:rPr>
              <a:t>Choice #2: </a:t>
            </a:r>
            <a:r>
              <a:rPr lang="en-US" altLang="zh-CN" sz="2400" b="1" kern="1200" dirty="0">
                <a:solidFill>
                  <a:srgbClr val="0070C0"/>
                </a:solidFill>
              </a:rPr>
              <a:t>Logical Costs</a:t>
            </a:r>
            <a:endParaRPr lang="en-US" altLang="zh-CN" sz="2400" b="1" kern="1200" dirty="0">
              <a:solidFill>
                <a:srgbClr val="0070C0"/>
              </a:solidFill>
            </a:endParaRPr>
          </a:p>
          <a:p>
            <a:pPr lvl="1" eaLnBrk="0" hangingPunct="0">
              <a:spcBef>
                <a:spcPct val="0"/>
              </a:spcBef>
            </a:pPr>
            <a:r>
              <a:rPr lang="en-US" altLang="zh-CN" sz="2400" kern="1200" dirty="0" smtClean="0"/>
              <a:t>Estimate </a:t>
            </a:r>
            <a:r>
              <a:rPr lang="en-US" altLang="zh-CN" sz="2400" kern="1200" dirty="0"/>
              <a:t>result sizes per operator.</a:t>
            </a:r>
            <a:endParaRPr lang="en-US" altLang="zh-CN" sz="2400" kern="1200" dirty="0"/>
          </a:p>
          <a:p>
            <a:pPr lvl="1" eaLnBrk="0" hangingPunct="0">
              <a:spcBef>
                <a:spcPct val="0"/>
              </a:spcBef>
            </a:pPr>
            <a:r>
              <a:rPr lang="en-US" altLang="zh-CN" sz="2400" kern="1200" dirty="0" smtClean="0"/>
              <a:t>Independent </a:t>
            </a:r>
            <a:r>
              <a:rPr lang="en-US" altLang="zh-CN" sz="2400" kern="1200" dirty="0"/>
              <a:t>of the operator algorithm.</a:t>
            </a:r>
            <a:endParaRPr lang="en-US" altLang="zh-CN" sz="2400" kern="1200" dirty="0"/>
          </a:p>
          <a:p>
            <a:pPr lvl="1" eaLnBrk="0" hangingPunct="0">
              <a:spcBef>
                <a:spcPct val="0"/>
              </a:spcBef>
            </a:pPr>
            <a:r>
              <a:rPr lang="en-US" altLang="zh-CN" sz="2400" kern="1200" dirty="0" smtClean="0"/>
              <a:t>Need </a:t>
            </a:r>
            <a:r>
              <a:rPr lang="en-US" altLang="zh-CN" sz="2400" kern="1200" dirty="0"/>
              <a:t>estimations for operator result sizes.</a:t>
            </a:r>
            <a:endParaRPr lang="en-US" altLang="zh-CN" sz="2400" kern="1200" dirty="0"/>
          </a:p>
          <a:p>
            <a:pPr eaLnBrk="0" hangingPunct="0">
              <a:spcBef>
                <a:spcPct val="0"/>
              </a:spcBef>
            </a:pPr>
            <a:endParaRPr lang="zh-CN" altLang="en-US" sz="2400" kern="1200" dirty="0"/>
          </a:p>
          <a:p>
            <a:pPr eaLnBrk="0" hangingPunct="0">
              <a:spcBef>
                <a:spcPct val="0"/>
              </a:spcBef>
            </a:pPr>
            <a:r>
              <a:rPr lang="en-US" altLang="zh-CN" sz="2400" kern="1200" dirty="0">
                <a:solidFill>
                  <a:srgbClr val="0070C0"/>
                </a:solidFill>
              </a:rPr>
              <a:t>Choice #3: Algorithmic Costs</a:t>
            </a:r>
            <a:endParaRPr lang="en-US" altLang="zh-CN" sz="2400" kern="1200" dirty="0">
              <a:solidFill>
                <a:srgbClr val="0070C0"/>
              </a:solidFill>
            </a:endParaRPr>
          </a:p>
          <a:p>
            <a:pPr lvl="1" eaLnBrk="0" hangingPunct="0">
              <a:spcBef>
                <a:spcPct val="0"/>
              </a:spcBef>
            </a:pPr>
            <a:r>
              <a:rPr lang="en-US" altLang="zh-CN" sz="2400" kern="1200" dirty="0" smtClean="0"/>
              <a:t>Complexity </a:t>
            </a:r>
            <a:r>
              <a:rPr lang="en-US" altLang="zh-CN" sz="2400" kern="1200" dirty="0"/>
              <a:t>of the operator algorithm implementation.</a:t>
            </a:r>
            <a:endParaRPr lang="en-US" altLang="zh-CN" sz="2400" kern="1200" dirty="0"/>
          </a:p>
          <a:p>
            <a:pPr lvl="1" eaLnBrk="0" hangingPunct="0">
              <a:spcBef>
                <a:spcPct val="0"/>
              </a:spcBef>
            </a:pPr>
            <a:endParaRPr lang="en-US" altLang="zh-CN" sz="2400" kern="1200" dirty="0"/>
          </a:p>
          <a:p>
            <a:pPr eaLnBrk="0" hangingPunct="0">
              <a:spcBef>
                <a:spcPct val="0"/>
              </a:spcBef>
            </a:pPr>
            <a:endParaRPr lang="en-US" altLang="en-US" sz="2400" kern="12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xfrm>
            <a:off x="768350" y="117474"/>
            <a:ext cx="8375650" cy="671665"/>
          </a:xfrm>
        </p:spPr>
        <p:txBody>
          <a:bodyPr/>
          <a:lstStyle/>
          <a:p>
            <a:pPr>
              <a:defRPr/>
            </a:pPr>
            <a:r>
              <a:rPr lang="en-US" altLang="en-US" dirty="0">
                <a:effectLst>
                  <a:outerShdw blurRad="38100" dist="38100" dir="2700000" algn="tl">
                    <a:srgbClr val="C0C0C0"/>
                  </a:outerShdw>
                </a:effectLst>
              </a:rPr>
              <a:t>Statistical Information for Cost Estimation</a:t>
            </a:r>
            <a:endParaRPr lang="en-US" altLang="en-US" dirty="0">
              <a:effectLst>
                <a:outerShdw blurRad="38100" dist="38100" dir="2700000" algn="tl">
                  <a:srgbClr val="C0C0C0"/>
                </a:outerShdw>
              </a:effectLst>
            </a:endParaRPr>
          </a:p>
        </p:txBody>
      </p:sp>
      <p:sp>
        <p:nvSpPr>
          <p:cNvPr id="71683" name="Rectangle 3"/>
          <p:cNvSpPr>
            <a:spLocks noGrp="1" noChangeArrowheads="1"/>
          </p:cNvSpPr>
          <p:nvPr>
            <p:ph idx="1"/>
          </p:nvPr>
        </p:nvSpPr>
        <p:spPr>
          <a:xfrm>
            <a:off x="654518" y="1102497"/>
            <a:ext cx="7806088" cy="5367972"/>
          </a:xfrm>
        </p:spPr>
        <p:txBody>
          <a:bodyPr/>
          <a:lstStyle/>
          <a:p>
            <a:r>
              <a:rPr lang="en-US" altLang="zh-CN" sz="2400" dirty="0" smtClean="0">
                <a:latin typeface="宋体" panose="02010600030101010101" pitchFamily="2" charset="-122"/>
                <a:ea typeface="宋体" panose="02010600030101010101" pitchFamily="2" charset="-122"/>
                <a:cs typeface="宋体" panose="02010600030101010101" pitchFamily="2" charset="-122"/>
              </a:rPr>
              <a:t>The </a:t>
            </a:r>
            <a:r>
              <a:rPr lang="en-US" altLang="zh-CN" sz="2400" dirty="0">
                <a:latin typeface="宋体" panose="02010600030101010101" pitchFamily="2" charset="-122"/>
                <a:ea typeface="宋体" panose="02010600030101010101" pitchFamily="2" charset="-122"/>
                <a:cs typeface="宋体" panose="02010600030101010101" pitchFamily="2" charset="-122"/>
              </a:rPr>
              <a:t>DBMS stores internal statistics about tables, attributes, and indexes in its internal catalog.</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pPr lvl="1"/>
            <a:r>
              <a:rPr lang="en-US" altLang="en-US" sz="2400" i="1" dirty="0" err="1" smtClean="0">
                <a:solidFill>
                  <a:srgbClr val="FF0000"/>
                </a:solidFill>
                <a:latin typeface="宋体" panose="02010600030101010101" pitchFamily="2" charset="-122"/>
                <a:ea typeface="宋体" panose="02010600030101010101" pitchFamily="2" charset="-122"/>
                <a:cs typeface="宋体" panose="02010600030101010101" pitchFamily="2" charset="-122"/>
              </a:rPr>
              <a:t>n</a:t>
            </a:r>
            <a:r>
              <a:rPr lang="en-US" altLang="en-US" sz="2400" i="1" baseline="-25000" dirty="0" err="1" smtClean="0">
                <a:solidFill>
                  <a:srgbClr val="FF0000"/>
                </a:solidFill>
                <a:latin typeface="宋体" panose="02010600030101010101" pitchFamily="2" charset="-122"/>
                <a:ea typeface="宋体" panose="02010600030101010101" pitchFamily="2" charset="-122"/>
                <a:cs typeface="宋体" panose="02010600030101010101" pitchFamily="2" charset="-122"/>
              </a:rPr>
              <a:t>r</a:t>
            </a:r>
            <a:r>
              <a:rPr lang="en-US" altLang="en-US" sz="2400" i="1"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en-US" sz="2400" i="1" dirty="0">
                <a:latin typeface="宋体" panose="02010600030101010101" pitchFamily="2" charset="-122"/>
                <a:ea typeface="宋体" panose="02010600030101010101" pitchFamily="2" charset="-122"/>
                <a:cs typeface="宋体" panose="02010600030101010101" pitchFamily="2" charset="-122"/>
              </a:rPr>
              <a:t>  </a:t>
            </a:r>
            <a:r>
              <a:rPr lang="zh-CN" altLang="en-US" sz="2400" dirty="0" smtClean="0">
                <a:latin typeface="宋体" panose="02010600030101010101" pitchFamily="2" charset="-122"/>
                <a:ea typeface="宋体" panose="02010600030101010101" pitchFamily="2" charset="-122"/>
                <a:cs typeface="宋体" panose="02010600030101010101" pitchFamily="2" charset="-122"/>
              </a:rPr>
              <a:t>关系</a:t>
            </a:r>
            <a:r>
              <a:rPr lang="en-US" altLang="zh-CN" sz="2400" dirty="0" smtClean="0">
                <a:latin typeface="宋体" panose="02010600030101010101" pitchFamily="2" charset="-122"/>
                <a:ea typeface="宋体" panose="02010600030101010101" pitchFamily="2" charset="-122"/>
                <a:cs typeface="宋体" panose="02010600030101010101" pitchFamily="2" charset="-122"/>
              </a:rPr>
              <a:t>r</a:t>
            </a:r>
            <a:r>
              <a:rPr lang="zh-CN" altLang="en-US" sz="2400" dirty="0" smtClean="0">
                <a:latin typeface="宋体" panose="02010600030101010101" pitchFamily="2" charset="-122"/>
                <a:ea typeface="宋体" panose="02010600030101010101" pitchFamily="2" charset="-122"/>
                <a:cs typeface="宋体" panose="02010600030101010101" pitchFamily="2" charset="-122"/>
              </a:rPr>
              <a:t>中的元组数</a:t>
            </a:r>
            <a:endParaRPr lang="en-US" altLang="en-US" sz="2400" dirty="0" smtClean="0">
              <a:latin typeface="宋体" panose="02010600030101010101" pitchFamily="2" charset="-122"/>
              <a:ea typeface="宋体" panose="02010600030101010101" pitchFamily="2" charset="-122"/>
              <a:cs typeface="宋体" panose="02010600030101010101" pitchFamily="2" charset="-122"/>
            </a:endParaRPr>
          </a:p>
          <a:p>
            <a:pPr lvl="1"/>
            <a:r>
              <a:rPr lang="en-US" altLang="en-US" sz="2400" i="1" dirty="0" err="1" smtClean="0">
                <a:latin typeface="宋体" panose="02010600030101010101" pitchFamily="2" charset="-122"/>
                <a:ea typeface="宋体" panose="02010600030101010101" pitchFamily="2" charset="-122"/>
                <a:cs typeface="宋体" panose="02010600030101010101" pitchFamily="2" charset="-122"/>
              </a:rPr>
              <a:t>b</a:t>
            </a:r>
            <a:r>
              <a:rPr lang="en-US" altLang="en-US" sz="2400" i="1" baseline="-25000" dirty="0" err="1" smtClean="0">
                <a:latin typeface="宋体" panose="02010600030101010101" pitchFamily="2" charset="-122"/>
                <a:ea typeface="宋体" panose="02010600030101010101" pitchFamily="2" charset="-122"/>
                <a:cs typeface="宋体" panose="02010600030101010101" pitchFamily="2" charset="-122"/>
              </a:rPr>
              <a:t>r</a:t>
            </a:r>
            <a:r>
              <a:rPr lang="en-US" altLang="en-US" sz="2400" dirty="0" smtClean="0">
                <a:latin typeface="宋体" panose="02010600030101010101" pitchFamily="2" charset="-122"/>
                <a:ea typeface="宋体" panose="02010600030101010101" pitchFamily="2" charset="-122"/>
                <a:cs typeface="宋体" panose="02010600030101010101" pitchFamily="2" charset="-122"/>
              </a:rPr>
              <a:t>: number of blocks containing tuples of </a:t>
            </a:r>
            <a:r>
              <a:rPr lang="en-US" altLang="en-US" sz="2400" i="1" dirty="0" smtClean="0">
                <a:latin typeface="宋体" panose="02010600030101010101" pitchFamily="2" charset="-122"/>
                <a:ea typeface="宋体" panose="02010600030101010101" pitchFamily="2" charset="-122"/>
                <a:cs typeface="宋体" panose="02010600030101010101" pitchFamily="2" charset="-122"/>
              </a:rPr>
              <a:t>r.</a:t>
            </a:r>
            <a:endParaRPr lang="en-US" altLang="en-US" sz="2400" dirty="0" smtClean="0">
              <a:latin typeface="宋体" panose="02010600030101010101" pitchFamily="2" charset="-122"/>
              <a:ea typeface="宋体" panose="02010600030101010101" pitchFamily="2" charset="-122"/>
              <a:cs typeface="宋体" panose="02010600030101010101" pitchFamily="2" charset="-122"/>
            </a:endParaRPr>
          </a:p>
          <a:p>
            <a:pPr lvl="1"/>
            <a:r>
              <a:rPr lang="en-US" altLang="en-US" sz="2400" i="1" dirty="0" err="1" smtClean="0">
                <a:latin typeface="宋体" panose="02010600030101010101" pitchFamily="2" charset="-122"/>
                <a:ea typeface="宋体" panose="02010600030101010101" pitchFamily="2" charset="-122"/>
                <a:cs typeface="宋体" panose="02010600030101010101" pitchFamily="2" charset="-122"/>
              </a:rPr>
              <a:t>l</a:t>
            </a:r>
            <a:r>
              <a:rPr lang="en-US" altLang="en-US" sz="2400" i="1" baseline="-25000" dirty="0" err="1" smtClean="0">
                <a:latin typeface="宋体" panose="02010600030101010101" pitchFamily="2" charset="-122"/>
                <a:ea typeface="宋体" panose="02010600030101010101" pitchFamily="2" charset="-122"/>
                <a:cs typeface="宋体" panose="02010600030101010101" pitchFamily="2" charset="-122"/>
              </a:rPr>
              <a:t>r</a:t>
            </a:r>
            <a:r>
              <a:rPr lang="en-US" altLang="en-US" sz="2400" dirty="0">
                <a:latin typeface="宋体" panose="02010600030101010101" pitchFamily="2" charset="-122"/>
                <a:ea typeface="宋体" panose="02010600030101010101" pitchFamily="2" charset="-122"/>
                <a:cs typeface="宋体" panose="02010600030101010101" pitchFamily="2" charset="-122"/>
              </a:rPr>
              <a:t>: size of a tuple of </a:t>
            </a:r>
            <a:r>
              <a:rPr lang="en-US" altLang="en-US" sz="2400" i="1" dirty="0">
                <a:latin typeface="宋体" panose="02010600030101010101" pitchFamily="2" charset="-122"/>
                <a:ea typeface="宋体" panose="02010600030101010101" pitchFamily="2" charset="-122"/>
                <a:cs typeface="宋体" panose="02010600030101010101" pitchFamily="2" charset="-122"/>
              </a:rPr>
              <a:t>r.</a:t>
            </a:r>
            <a:endParaRPr lang="en-US" altLang="en-US" sz="2400" i="1" dirty="0">
              <a:latin typeface="宋体" panose="02010600030101010101" pitchFamily="2" charset="-122"/>
              <a:ea typeface="宋体" panose="02010600030101010101" pitchFamily="2" charset="-122"/>
              <a:cs typeface="宋体" panose="02010600030101010101" pitchFamily="2" charset="-122"/>
            </a:endParaRPr>
          </a:p>
          <a:p>
            <a:pPr lvl="1"/>
            <a:r>
              <a:rPr lang="en-US" altLang="en-US" sz="2400" i="1" dirty="0" err="1">
                <a:latin typeface="宋体" panose="02010600030101010101" pitchFamily="2" charset="-122"/>
                <a:ea typeface="宋体" panose="02010600030101010101" pitchFamily="2" charset="-122"/>
                <a:cs typeface="宋体" panose="02010600030101010101" pitchFamily="2" charset="-122"/>
              </a:rPr>
              <a:t>f</a:t>
            </a:r>
            <a:r>
              <a:rPr lang="en-US" altLang="en-US" sz="2400" i="1" baseline="-25000" dirty="0" err="1">
                <a:latin typeface="宋体" panose="02010600030101010101" pitchFamily="2" charset="-122"/>
                <a:ea typeface="宋体" panose="02010600030101010101" pitchFamily="2" charset="-122"/>
                <a:cs typeface="宋体" panose="02010600030101010101" pitchFamily="2" charset="-122"/>
              </a:rPr>
              <a:t>r</a:t>
            </a:r>
            <a:r>
              <a:rPr lang="en-US" altLang="en-US" sz="2400" i="1" dirty="0">
                <a:latin typeface="宋体" panose="02010600030101010101" pitchFamily="2" charset="-122"/>
                <a:ea typeface="宋体" panose="02010600030101010101" pitchFamily="2" charset="-122"/>
                <a:cs typeface="宋体" panose="02010600030101010101" pitchFamily="2" charset="-122"/>
              </a:rPr>
              <a:t>: </a:t>
            </a:r>
            <a:r>
              <a:rPr lang="en-US" altLang="en-US" sz="2400" dirty="0">
                <a:latin typeface="宋体" panose="02010600030101010101" pitchFamily="2" charset="-122"/>
                <a:ea typeface="宋体" panose="02010600030101010101" pitchFamily="2" charset="-122"/>
                <a:cs typeface="宋体" panose="02010600030101010101" pitchFamily="2" charset="-122"/>
              </a:rPr>
              <a:t>blocking factor of </a:t>
            </a:r>
            <a:r>
              <a:rPr lang="en-US" altLang="en-US" sz="2400" i="1" dirty="0">
                <a:latin typeface="宋体" panose="02010600030101010101" pitchFamily="2" charset="-122"/>
                <a:ea typeface="宋体" panose="02010600030101010101" pitchFamily="2" charset="-122"/>
                <a:cs typeface="宋体" panose="02010600030101010101" pitchFamily="2" charset="-122"/>
              </a:rPr>
              <a:t>r</a:t>
            </a:r>
            <a:r>
              <a:rPr lang="en-US" altLang="en-US" sz="2400" dirty="0">
                <a:latin typeface="宋体" panose="02010600030101010101" pitchFamily="2" charset="-122"/>
                <a:ea typeface="宋体" panose="02010600030101010101" pitchFamily="2" charset="-122"/>
                <a:cs typeface="宋体" panose="02010600030101010101" pitchFamily="2" charset="-122"/>
              </a:rPr>
              <a:t> — i.e., the number of tuples of </a:t>
            </a:r>
            <a:r>
              <a:rPr lang="en-US" altLang="en-US" sz="2400" i="1" dirty="0">
                <a:latin typeface="宋体" panose="02010600030101010101" pitchFamily="2" charset="-122"/>
                <a:ea typeface="宋体" panose="02010600030101010101" pitchFamily="2" charset="-122"/>
                <a:cs typeface="宋体" panose="02010600030101010101" pitchFamily="2" charset="-122"/>
              </a:rPr>
              <a:t>r </a:t>
            </a:r>
            <a:r>
              <a:rPr lang="en-US" altLang="en-US" sz="2400" dirty="0">
                <a:latin typeface="宋体" panose="02010600030101010101" pitchFamily="2" charset="-122"/>
                <a:ea typeface="宋体" panose="02010600030101010101" pitchFamily="2" charset="-122"/>
                <a:cs typeface="宋体" panose="02010600030101010101" pitchFamily="2" charset="-122"/>
              </a:rPr>
              <a:t>that fit into one block</a:t>
            </a:r>
            <a:r>
              <a:rPr lang="en-US" altLang="en-US" sz="2400" dirty="0" smtClean="0">
                <a:latin typeface="宋体" panose="02010600030101010101" pitchFamily="2" charset="-122"/>
                <a:ea typeface="宋体" panose="02010600030101010101" pitchFamily="2" charset="-122"/>
                <a:cs typeface="宋体" panose="02010600030101010101" pitchFamily="2" charset="-122"/>
              </a:rPr>
              <a:t>.	</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pPr lvl="1"/>
            <a:r>
              <a:rPr lang="en-US" altLang="en-US" sz="2400" i="1" dirty="0">
                <a:solidFill>
                  <a:srgbClr val="FF0000"/>
                </a:solidFill>
                <a:latin typeface="宋体" panose="02010600030101010101" pitchFamily="2" charset="-122"/>
                <a:ea typeface="宋体" panose="02010600030101010101" pitchFamily="2" charset="-122"/>
                <a:cs typeface="宋体" panose="02010600030101010101" pitchFamily="2" charset="-122"/>
              </a:rPr>
              <a:t>V(A, r):</a:t>
            </a:r>
            <a:r>
              <a:rPr lang="en-US" altLang="en-US" sz="2400"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2400" dirty="0">
                <a:latin typeface="宋体" panose="02010600030101010101" pitchFamily="2" charset="-122"/>
                <a:ea typeface="宋体" panose="02010600030101010101" pitchFamily="2" charset="-122"/>
                <a:cs typeface="宋体" panose="02010600030101010101" pitchFamily="2" charset="-122"/>
              </a:rPr>
              <a:t>出现在</a:t>
            </a:r>
            <a:r>
              <a:rPr lang="en-US" altLang="zh-CN" sz="2400" dirty="0">
                <a:latin typeface="宋体" panose="02010600030101010101" pitchFamily="2" charset="-122"/>
                <a:ea typeface="宋体" panose="02010600030101010101" pitchFamily="2" charset="-122"/>
                <a:cs typeface="宋体" panose="02010600030101010101" pitchFamily="2" charset="-122"/>
              </a:rPr>
              <a:t>r</a:t>
            </a:r>
            <a:r>
              <a:rPr lang="zh-CN" altLang="en-US" sz="2400" dirty="0">
                <a:latin typeface="宋体" panose="02010600030101010101" pitchFamily="2" charset="-122"/>
                <a:ea typeface="宋体" panose="02010600030101010101" pitchFamily="2" charset="-122"/>
                <a:cs typeface="宋体" panose="02010600030101010101" pitchFamily="2" charset="-122"/>
              </a:rPr>
              <a:t>中的属性</a:t>
            </a:r>
            <a:r>
              <a:rPr lang="en-US" altLang="zh-CN" sz="2400" dirty="0">
                <a:latin typeface="宋体" panose="02010600030101010101" pitchFamily="2" charset="-122"/>
                <a:ea typeface="宋体" panose="02010600030101010101" pitchFamily="2" charset="-122"/>
                <a:cs typeface="宋体" panose="02010600030101010101" pitchFamily="2" charset="-122"/>
              </a:rPr>
              <a:t>A</a:t>
            </a:r>
            <a:r>
              <a:rPr lang="zh-CN" altLang="en-US" sz="2400" dirty="0">
                <a:latin typeface="宋体" panose="02010600030101010101" pitchFamily="2" charset="-122"/>
                <a:ea typeface="宋体" panose="02010600030101010101" pitchFamily="2" charset="-122"/>
                <a:cs typeface="宋体" panose="02010600030101010101" pitchFamily="2" charset="-122"/>
              </a:rPr>
              <a:t>的不同值的数量</a:t>
            </a:r>
            <a:r>
              <a:rPr lang="zh-CN" altLang="en-US" sz="2400" i="1" dirty="0">
                <a:latin typeface="宋体" panose="02010600030101010101" pitchFamily="2" charset="-122"/>
                <a:ea typeface="宋体" panose="02010600030101010101" pitchFamily="2" charset="-122"/>
                <a:cs typeface="宋体" panose="02010600030101010101" pitchFamily="2" charset="-122"/>
              </a:rPr>
              <a:t>，和</a:t>
            </a:r>
            <a:r>
              <a:rPr lang="en-US" altLang="en-US" sz="2400" dirty="0">
                <a:latin typeface="宋体" panose="02010600030101010101" pitchFamily="2" charset="-122"/>
                <a:ea typeface="宋体" panose="02010600030101010101" pitchFamily="2" charset="-122"/>
                <a:cs typeface="宋体" panose="02010600030101010101" pitchFamily="2" charset="-122"/>
              </a:rPr>
              <a:t> </a:t>
            </a:r>
            <a:r>
              <a:rPr lang="en-US" altLang="en-US" sz="24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a:t>
            </a:r>
            <a:r>
              <a:rPr lang="en-US" altLang="en-US" sz="2400" i="1" baseline="-250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A</a:t>
            </a:r>
            <a:r>
              <a:rPr lang="en-US" altLang="en-US" sz="24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a:t>
            </a:r>
            <a:r>
              <a:rPr lang="en-US" altLang="en-US" sz="2400" i="1"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r</a:t>
            </a:r>
            <a:r>
              <a:rPr lang="en-US" altLang="en-US" sz="24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a:t>
            </a:r>
            <a:r>
              <a:rPr lang="zh-CN" altLang="en-US" sz="24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大小相同</a:t>
            </a:r>
            <a:endParaRPr lang="zh-CN" altLang="en-US" sz="24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endParaRPr>
          </a:p>
          <a:p>
            <a:pPr lvl="1"/>
            <a:r>
              <a:rPr lang="en-US" altLang="en-US" sz="24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If tuples of </a:t>
            </a:r>
            <a:r>
              <a:rPr lang="en-US" altLang="en-US" sz="2400" i="1"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r</a:t>
            </a:r>
            <a:r>
              <a:rPr lang="en-US" altLang="en-US" sz="24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 are stored together physically in a file, then: </a:t>
            </a:r>
            <a:br>
              <a:rPr lang="en-US" altLang="en-US" sz="20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br>
            <a:br>
              <a:rPr lang="en-US" altLang="en-US" sz="20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br>
            <a:br>
              <a:rPr lang="en-US" altLang="en-US" sz="20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br>
            <a:br>
              <a:rPr lang="en-US" altLang="en-US" sz="20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br>
            <a:endParaRPr lang="en-US" altLang="en-US" sz="20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endParaRPr>
          </a:p>
        </p:txBody>
      </p:sp>
      <p:graphicFrame>
        <p:nvGraphicFramePr>
          <p:cNvPr id="71684" name="Object 2"/>
          <p:cNvGraphicFramePr>
            <a:graphicFrameLocks noChangeAspect="1"/>
          </p:cNvGraphicFramePr>
          <p:nvPr/>
        </p:nvGraphicFramePr>
        <p:xfrm>
          <a:off x="4962695" y="5928104"/>
          <a:ext cx="1251539" cy="929715"/>
        </p:xfrm>
        <a:graphic>
          <a:graphicData uri="http://schemas.openxmlformats.org/presentationml/2006/ole">
            <mc:AlternateContent xmlns:mc="http://schemas.openxmlformats.org/markup-compatibility/2006">
              <mc:Choice xmlns:v="urn:schemas-microsoft-com:vml" Requires="v">
                <p:oleObj spid="_x0000_s71872" name="Equation" r:id="rId1" imgW="887095" imgH="658495" progId="Equation.3">
                  <p:embed/>
                </p:oleObj>
              </mc:Choice>
              <mc:Fallback>
                <p:oleObj name="Equation" r:id="rId1" imgW="887095" imgH="658495"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2695" y="5928104"/>
                        <a:ext cx="1251539" cy="929715"/>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xfrm>
            <a:off x="768350" y="117474"/>
            <a:ext cx="8375650" cy="671665"/>
          </a:xfrm>
        </p:spPr>
        <p:txBody>
          <a:bodyPr/>
          <a:lstStyle/>
          <a:p>
            <a:pPr>
              <a:defRPr/>
            </a:pPr>
            <a:r>
              <a:rPr lang="en-US" altLang="en-US" dirty="0">
                <a:effectLst>
                  <a:outerShdw blurRad="38100" dist="38100" dir="2700000" algn="tl">
                    <a:srgbClr val="C0C0C0"/>
                  </a:outerShdw>
                </a:effectLst>
              </a:rPr>
              <a:t>Statistical Information for Cost Estimation</a:t>
            </a:r>
            <a:endParaRPr lang="en-US" altLang="en-US" dirty="0">
              <a:effectLst>
                <a:outerShdw blurRad="38100" dist="38100" dir="2700000" algn="tl">
                  <a:srgbClr val="C0C0C0"/>
                </a:outerShdw>
              </a:effectLst>
            </a:endParaRPr>
          </a:p>
        </p:txBody>
      </p:sp>
      <p:sp>
        <p:nvSpPr>
          <p:cNvPr id="71683" name="Rectangle 3"/>
          <p:cNvSpPr>
            <a:spLocks noGrp="1" noChangeArrowheads="1"/>
          </p:cNvSpPr>
          <p:nvPr>
            <p:ph idx="1"/>
          </p:nvPr>
        </p:nvSpPr>
        <p:spPr>
          <a:xfrm>
            <a:off x="480346" y="1113383"/>
            <a:ext cx="7806088" cy="5367972"/>
          </a:xfrm>
        </p:spPr>
        <p:txBody>
          <a:bodyPr/>
          <a:lstStyle/>
          <a:p>
            <a:r>
              <a:rPr lang="en-US" altLang="zh-CN" sz="2400" dirty="0" smtClean="0"/>
              <a:t>The </a:t>
            </a:r>
            <a:r>
              <a:rPr lang="en-US" altLang="zh-CN" sz="2400" b="1" u="sng" dirty="0">
                <a:solidFill>
                  <a:srgbClr val="FF0000"/>
                </a:solidFill>
              </a:rPr>
              <a:t>selection </a:t>
            </a:r>
            <a:r>
              <a:rPr lang="en-US" altLang="zh-CN" sz="2400" b="1" u="sng" dirty="0" smtClean="0">
                <a:solidFill>
                  <a:srgbClr val="FF0000"/>
                </a:solidFill>
              </a:rPr>
              <a:t>cardinality </a:t>
            </a:r>
            <a:r>
              <a:rPr lang="en-US" altLang="zh-CN" sz="2400" dirty="0" smtClean="0"/>
              <a:t>SC(A,R) is </a:t>
            </a:r>
            <a:r>
              <a:rPr lang="en-US" altLang="zh-CN" sz="2400" dirty="0"/>
              <a:t>the average number of records with a value for an attribute </a:t>
            </a:r>
            <a:r>
              <a:rPr lang="en-US" altLang="zh-CN" sz="2400" dirty="0" smtClean="0">
                <a:solidFill>
                  <a:srgbClr val="FF0000"/>
                </a:solidFill>
              </a:rPr>
              <a:t>A</a:t>
            </a:r>
            <a:r>
              <a:rPr lang="en-US" altLang="zh-CN" sz="2400" dirty="0" smtClean="0"/>
              <a:t> given </a:t>
            </a:r>
            <a:r>
              <a:rPr lang="en-US" altLang="en-US" sz="2400" i="1" dirty="0" err="1">
                <a:solidFill>
                  <a:srgbClr val="FF0000"/>
                </a:solidFill>
              </a:rPr>
              <a:t>n</a:t>
            </a:r>
            <a:r>
              <a:rPr lang="en-US" altLang="en-US" sz="2400" i="1" baseline="-25000" dirty="0" err="1">
                <a:solidFill>
                  <a:srgbClr val="FF0000"/>
                </a:solidFill>
              </a:rPr>
              <a:t>r</a:t>
            </a:r>
            <a:r>
              <a:rPr lang="en-US" altLang="en-US" sz="2400" i="1" baseline="-25000" dirty="0">
                <a:solidFill>
                  <a:srgbClr val="FF0000"/>
                </a:solidFill>
              </a:rPr>
              <a:t> </a:t>
            </a:r>
            <a:r>
              <a:rPr lang="en-US" altLang="zh-CN" sz="2400" dirty="0" smtClean="0">
                <a:solidFill>
                  <a:srgbClr val="FF0000"/>
                </a:solidFill>
              </a:rPr>
              <a:t>/ </a:t>
            </a:r>
            <a:r>
              <a:rPr lang="en-US" altLang="en-US" sz="2400" i="1" dirty="0">
                <a:solidFill>
                  <a:srgbClr val="FF0000"/>
                </a:solidFill>
              </a:rPr>
              <a:t>V(A, r</a:t>
            </a:r>
            <a:r>
              <a:rPr lang="en-US" altLang="en-US" sz="2400" i="1" dirty="0" smtClean="0">
                <a:solidFill>
                  <a:srgbClr val="FF0000"/>
                </a:solidFill>
              </a:rPr>
              <a:t>)</a:t>
            </a:r>
            <a:endParaRPr lang="en-US" altLang="zh-CN" sz="2400" dirty="0">
              <a:solidFill>
                <a:srgbClr val="FF0000"/>
              </a:solidFill>
            </a:endParaRPr>
          </a:p>
          <a:p>
            <a:r>
              <a:rPr lang="en-US" altLang="zh-CN" sz="2400" dirty="0"/>
              <a:t>Note that this formula assumes data </a:t>
            </a:r>
            <a:r>
              <a:rPr lang="en-US" altLang="zh-CN" sz="2400" u="sng" dirty="0" smtClean="0">
                <a:solidFill>
                  <a:srgbClr val="FF0000"/>
                </a:solidFill>
              </a:rPr>
              <a:t>uniformity</a:t>
            </a:r>
            <a:r>
              <a:rPr lang="en-US" altLang="zh-CN" sz="2400" dirty="0" smtClean="0"/>
              <a:t> where </a:t>
            </a:r>
            <a:r>
              <a:rPr lang="en-US" altLang="zh-CN" sz="2400" dirty="0"/>
              <a:t>every value has the same frequency as all other values.</a:t>
            </a:r>
            <a:r>
              <a:rPr lang="zh-CN" altLang="en-US" sz="2400" dirty="0">
                <a:ea typeface="宋体" panose="02010600030101010101" pitchFamily="2" charset="-122"/>
              </a:rPr>
              <a:t>（请注意，此公式假定数据一致性，其中每个值与所有其他值具有相同的频率。）</a:t>
            </a:r>
            <a:endParaRPr lang="en-US" altLang="zh-CN" sz="2400" dirty="0"/>
          </a:p>
          <a:p>
            <a:pPr lvl="1"/>
            <a:r>
              <a:rPr lang="en-US" altLang="zh-CN" sz="2400" dirty="0" smtClean="0"/>
              <a:t>Example</a:t>
            </a:r>
            <a:r>
              <a:rPr lang="en-US" altLang="zh-CN" sz="2400" dirty="0"/>
              <a:t>: 10,000 students, 10 colleges –how many students in SCS</a:t>
            </a:r>
            <a:r>
              <a:rPr lang="en-US" altLang="zh-CN" sz="2400" dirty="0" smtClean="0"/>
              <a:t>?</a:t>
            </a:r>
            <a:br>
              <a:rPr lang="en-US" altLang="en-US" sz="2000" dirty="0">
                <a:sym typeface="Symbol" panose="05050102010706020507" pitchFamily="18" charset="2"/>
              </a:rPr>
            </a:br>
            <a:endParaRPr lang="en-US" altLang="en-US" sz="2000" dirty="0" smtClean="0">
              <a:sym typeface="Symbol" panose="05050102010706020507" pitchFamily="18" charset="2"/>
            </a:endParaRPr>
          </a:p>
          <a:p>
            <a:pPr marL="0" indent="0">
              <a:buNone/>
            </a:pPr>
            <a:br>
              <a:rPr lang="en-US" altLang="en-US" sz="2400" dirty="0">
                <a:sym typeface="Symbol" panose="05050102010706020507" pitchFamily="18" charset="2"/>
              </a:rPr>
            </a:br>
            <a:br>
              <a:rPr lang="en-US" altLang="en-US" sz="2400" dirty="0">
                <a:sym typeface="Symbol" panose="05050102010706020507" pitchFamily="18" charset="2"/>
              </a:rPr>
            </a:br>
            <a:endParaRPr lang="en-US" altLang="en-US" sz="2400"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sz="half" idx="4294967295"/>
          </p:nvPr>
        </p:nvSpPr>
        <p:spPr>
          <a:xfrm>
            <a:off x="654519" y="1092794"/>
            <a:ext cx="7843762" cy="4903787"/>
          </a:xfrm>
          <a:prstGeom prst="rect">
            <a:avLst/>
          </a:prstGeom>
        </p:spPr>
        <p:txBody>
          <a:bodyPr/>
          <a:lstStyle/>
          <a:p>
            <a:pPr>
              <a:buSzPct val="110000"/>
              <a:buFont typeface="Wingdings" panose="05000000000000000000" pitchFamily="2" charset="2"/>
              <a:buChar char="§"/>
            </a:pPr>
            <a:r>
              <a:rPr lang="en-US" altLang="en-US" sz="2000" b="1" dirty="0">
                <a:sym typeface="Symbol" panose="05050102010706020507" pitchFamily="18" charset="2"/>
              </a:rPr>
              <a:t></a:t>
            </a:r>
            <a:r>
              <a:rPr lang="en-US" altLang="en-US" sz="2000" b="1" i="1" baseline="-25000" dirty="0">
                <a:sym typeface="Symbol" panose="05050102010706020507" pitchFamily="18" charset="2"/>
              </a:rPr>
              <a:t>A=v</a:t>
            </a:r>
            <a:r>
              <a:rPr lang="en-US" altLang="en-US" sz="2000" b="1" dirty="0">
                <a:sym typeface="Symbol" panose="05050102010706020507" pitchFamily="18" charset="2"/>
              </a:rPr>
              <a:t>(</a:t>
            </a:r>
            <a:r>
              <a:rPr lang="en-US" altLang="en-US" sz="2000" b="1" i="1" dirty="0">
                <a:sym typeface="Symbol" panose="05050102010706020507" pitchFamily="18" charset="2"/>
              </a:rPr>
              <a:t>r</a:t>
            </a:r>
            <a:r>
              <a:rPr lang="en-US" altLang="en-US" sz="2000" b="1" dirty="0">
                <a:sym typeface="Symbol" panose="05050102010706020507" pitchFamily="18" charset="2"/>
              </a:rPr>
              <a:t>)</a:t>
            </a:r>
            <a:endParaRPr lang="en-US" altLang="en-US" sz="2000" dirty="0"/>
          </a:p>
          <a:p>
            <a:pPr lvl="1">
              <a:buSzPct val="110000"/>
              <a:buFont typeface="Arial" panose="020B0604020202020204" pitchFamily="34" charset="0"/>
              <a:buChar char="•"/>
            </a:pPr>
            <a:r>
              <a:rPr lang="en-US" altLang="en-US" sz="2000" i="1" dirty="0" err="1">
                <a:sym typeface="Symbol" panose="05050102010706020507" pitchFamily="18" charset="2"/>
              </a:rPr>
              <a:t>n</a:t>
            </a:r>
            <a:r>
              <a:rPr lang="en-US" altLang="en-US" sz="2000" i="1" baseline="-25000" dirty="0" err="1">
                <a:sym typeface="Symbol" panose="05050102010706020507" pitchFamily="18" charset="2"/>
              </a:rPr>
              <a:t>r</a:t>
            </a:r>
            <a:r>
              <a:rPr lang="en-US" altLang="en-US" sz="2000" i="1" dirty="0">
                <a:sym typeface="Symbol" panose="05050102010706020507" pitchFamily="18" charset="2"/>
              </a:rPr>
              <a:t> / V(</a:t>
            </a:r>
            <a:r>
              <a:rPr lang="en-US" altLang="en-US" sz="2000" i="1" dirty="0" err="1">
                <a:sym typeface="Symbol" panose="05050102010706020507" pitchFamily="18" charset="2"/>
              </a:rPr>
              <a:t>A,r</a:t>
            </a:r>
            <a:r>
              <a:rPr lang="en-US" altLang="en-US" sz="2000" i="1" dirty="0">
                <a:sym typeface="Symbol" panose="05050102010706020507" pitchFamily="18" charset="2"/>
              </a:rPr>
              <a:t>) </a:t>
            </a:r>
            <a:r>
              <a:rPr lang="en-US" altLang="en-US" sz="2000" dirty="0">
                <a:sym typeface="Symbol" panose="05050102010706020507" pitchFamily="18" charset="2"/>
              </a:rPr>
              <a:t>: number of records that will satisfy the selection</a:t>
            </a:r>
            <a:endParaRPr lang="en-US" altLang="en-US" sz="2000" dirty="0">
              <a:sym typeface="Symbol" panose="05050102010706020507" pitchFamily="18" charset="2"/>
            </a:endParaRPr>
          </a:p>
          <a:p>
            <a:pPr lvl="1">
              <a:buSzPct val="110000"/>
              <a:buFont typeface="Arial" panose="020B0604020202020204" pitchFamily="34" charset="0"/>
              <a:buChar char="•"/>
            </a:pPr>
            <a:r>
              <a:rPr lang="en-US" altLang="en-US" sz="2000" dirty="0">
                <a:sym typeface="Symbol" panose="05050102010706020507" pitchFamily="18" charset="2"/>
              </a:rPr>
              <a:t>Equality condition on a key attribute:</a:t>
            </a:r>
            <a:r>
              <a:rPr lang="en-US" altLang="en-US" sz="2000" i="1" dirty="0">
                <a:sym typeface="Symbol" panose="05050102010706020507" pitchFamily="18" charset="2"/>
              </a:rPr>
              <a:t> size estimate = </a:t>
            </a:r>
            <a:r>
              <a:rPr lang="en-US" altLang="en-US" sz="2000" dirty="0">
                <a:sym typeface="Symbol" panose="05050102010706020507" pitchFamily="18" charset="2"/>
              </a:rPr>
              <a:t>1</a:t>
            </a:r>
            <a:endParaRPr lang="en-US" altLang="en-US" sz="2000" dirty="0">
              <a:sym typeface="Symbol" panose="05050102010706020507" pitchFamily="18" charset="2"/>
            </a:endParaRPr>
          </a:p>
          <a:p>
            <a:pPr>
              <a:buSzPct val="110000"/>
              <a:buFont typeface="Wingdings" panose="05000000000000000000" pitchFamily="2" charset="2"/>
              <a:buChar char="§"/>
            </a:pPr>
            <a:r>
              <a:rPr kumimoji="0" lang="en-US" altLang="en-US" sz="2000" dirty="0">
                <a:sym typeface="Symbol" panose="05050102010706020507" pitchFamily="18" charset="2"/>
              </a:rPr>
              <a:t></a:t>
            </a:r>
            <a:r>
              <a:rPr kumimoji="0" lang="en-US" altLang="en-US" sz="2000" i="1" baseline="-25000" dirty="0">
                <a:sym typeface="Symbol" panose="05050102010706020507" pitchFamily="18" charset="2"/>
              </a:rPr>
              <a:t>A</a:t>
            </a:r>
            <a:r>
              <a:rPr kumimoji="0" lang="en-US" altLang="en-US" sz="2000" baseline="-25000" dirty="0">
                <a:sym typeface="Symbol" panose="05050102010706020507" pitchFamily="18" charset="2"/>
              </a:rPr>
              <a:t></a:t>
            </a:r>
            <a:r>
              <a:rPr kumimoji="0" lang="en-US" altLang="en-US" sz="2000" i="1" baseline="-25000" dirty="0">
                <a:sym typeface="Symbol" panose="05050102010706020507" pitchFamily="18" charset="2"/>
              </a:rPr>
              <a:t>V</a:t>
            </a:r>
            <a:r>
              <a:rPr kumimoji="0" lang="en-US" altLang="en-US" sz="2000" dirty="0">
                <a:sym typeface="Symbol" panose="05050102010706020507" pitchFamily="18" charset="2"/>
              </a:rPr>
              <a:t>(</a:t>
            </a:r>
            <a:r>
              <a:rPr kumimoji="0" lang="en-US" altLang="en-US" sz="2000" i="1" dirty="0">
                <a:sym typeface="Symbol" panose="05050102010706020507" pitchFamily="18" charset="2"/>
              </a:rPr>
              <a:t>r</a:t>
            </a:r>
            <a:r>
              <a:rPr kumimoji="0" lang="en-US" altLang="en-US" sz="2000" dirty="0">
                <a:sym typeface="Symbol" panose="05050102010706020507" pitchFamily="18" charset="2"/>
              </a:rPr>
              <a:t>) (case of </a:t>
            </a:r>
            <a:r>
              <a:rPr kumimoji="0" lang="en-US" altLang="en-US" sz="2000" i="1" baseline="-25000" dirty="0">
                <a:sym typeface="Symbol" panose="05050102010706020507" pitchFamily="18" charset="2"/>
              </a:rPr>
              <a:t>A </a:t>
            </a:r>
            <a:r>
              <a:rPr kumimoji="0" lang="en-US" altLang="en-US" sz="2000" baseline="-25000" dirty="0">
                <a:sym typeface="Symbol" panose="05050102010706020507" pitchFamily="18" charset="2"/>
              </a:rPr>
              <a:t> </a:t>
            </a:r>
            <a:r>
              <a:rPr kumimoji="0" lang="en-US" altLang="en-US" sz="2000" i="1" baseline="-25000" dirty="0">
                <a:sym typeface="Symbol" panose="05050102010706020507" pitchFamily="18" charset="2"/>
              </a:rPr>
              <a:t>V</a:t>
            </a:r>
            <a:r>
              <a:rPr kumimoji="0" lang="en-US" altLang="en-US" sz="2000" dirty="0">
                <a:sym typeface="Symbol" panose="05050102010706020507" pitchFamily="18" charset="2"/>
              </a:rPr>
              <a:t>(</a:t>
            </a:r>
            <a:r>
              <a:rPr kumimoji="0" lang="en-US" altLang="en-US" sz="2000" i="1" dirty="0">
                <a:sym typeface="Symbol" panose="05050102010706020507" pitchFamily="18" charset="2"/>
              </a:rPr>
              <a:t>r</a:t>
            </a:r>
            <a:r>
              <a:rPr kumimoji="0" lang="en-US" altLang="en-US" sz="2000" dirty="0">
                <a:sym typeface="Symbol" panose="05050102010706020507" pitchFamily="18" charset="2"/>
              </a:rPr>
              <a:t>) is symmetric)</a:t>
            </a:r>
            <a:endParaRPr lang="en-US" altLang="en-US" sz="2000" dirty="0"/>
          </a:p>
          <a:p>
            <a:pPr lvl="1">
              <a:buSzPct val="110000"/>
              <a:buFont typeface="Arial" panose="020B0604020202020204" pitchFamily="34" charset="0"/>
              <a:buChar char="•"/>
            </a:pPr>
            <a:r>
              <a:rPr lang="en-US" altLang="en-US" sz="2000" dirty="0"/>
              <a:t>Let c denote  the estimated number of tuples satisfying the condition. </a:t>
            </a:r>
            <a:r>
              <a:rPr lang="en-US" altLang="en-US" sz="2000" dirty="0">
                <a:latin typeface="宋体" panose="02010600030101010101" pitchFamily="2" charset="-122"/>
                <a:ea typeface="宋体" panose="02010600030101010101" pitchFamily="2" charset="-122"/>
                <a:cs typeface="宋体" panose="02010600030101010101" pitchFamily="2" charset="-122"/>
              </a:rPr>
              <a:t>让 c 表示满足条件的元组的估计数量。</a:t>
            </a:r>
            <a:endParaRPr lang="en-US" altLang="en-US" sz="2000" dirty="0"/>
          </a:p>
          <a:p>
            <a:pPr lvl="1">
              <a:buSzPct val="110000"/>
              <a:buFont typeface="Arial" panose="020B0604020202020204" pitchFamily="34" charset="0"/>
              <a:buChar char="•"/>
            </a:pPr>
            <a:r>
              <a:rPr lang="en-US" altLang="en-US" sz="2000" dirty="0">
                <a:sym typeface="Symbol" panose="05050102010706020507" pitchFamily="18" charset="2"/>
              </a:rPr>
              <a:t>If min(</a:t>
            </a:r>
            <a:r>
              <a:rPr lang="en-US" altLang="en-US" sz="2000" dirty="0" err="1">
                <a:sym typeface="Symbol" panose="05050102010706020507" pitchFamily="18" charset="2"/>
              </a:rPr>
              <a:t>A,r</a:t>
            </a:r>
            <a:r>
              <a:rPr lang="en-US" altLang="en-US" sz="2000" dirty="0">
                <a:sym typeface="Symbol" panose="05050102010706020507" pitchFamily="18" charset="2"/>
              </a:rPr>
              <a:t>) and max(</a:t>
            </a:r>
            <a:r>
              <a:rPr lang="en-US" altLang="en-US" sz="2000" dirty="0" err="1">
                <a:sym typeface="Symbol" panose="05050102010706020507" pitchFamily="18" charset="2"/>
              </a:rPr>
              <a:t>A,r</a:t>
            </a:r>
            <a:r>
              <a:rPr lang="en-US" altLang="en-US" sz="2000" dirty="0">
                <a:sym typeface="Symbol" panose="05050102010706020507" pitchFamily="18" charset="2"/>
              </a:rPr>
              <a:t>) are available in catalog</a:t>
            </a:r>
            <a:endParaRPr lang="en-US" altLang="en-US" sz="2000" dirty="0">
              <a:sym typeface="Symbol" panose="05050102010706020507" pitchFamily="18" charset="2"/>
            </a:endParaRPr>
          </a:p>
          <a:p>
            <a:pPr lvl="2">
              <a:buFont typeface="Wingdings" panose="05000000000000000000" pitchFamily="2" charset="2"/>
              <a:buChar char="§"/>
            </a:pPr>
            <a:r>
              <a:rPr lang="en-US" altLang="en-US" sz="2000" dirty="0"/>
              <a:t>c = 0 if v &lt; min(</a:t>
            </a:r>
            <a:r>
              <a:rPr lang="en-US" altLang="en-US" sz="2000" dirty="0" err="1"/>
              <a:t>A,r</a:t>
            </a:r>
            <a:r>
              <a:rPr lang="en-US" altLang="en-US" sz="2000" dirty="0"/>
              <a:t>)</a:t>
            </a:r>
            <a:br>
              <a:rPr lang="en-US" altLang="en-US" sz="2000" dirty="0"/>
            </a:br>
            <a:endParaRPr lang="en-US" altLang="en-US" sz="2000" dirty="0"/>
          </a:p>
          <a:p>
            <a:pPr lvl="2">
              <a:buFont typeface="Wingdings" panose="05000000000000000000" pitchFamily="2" charset="2"/>
              <a:buChar char="§"/>
            </a:pPr>
            <a:r>
              <a:rPr lang="en-US" altLang="en-US" sz="2000" dirty="0"/>
              <a:t>c =</a:t>
            </a:r>
            <a:br>
              <a:rPr lang="en-US" altLang="en-US" sz="2000" dirty="0"/>
            </a:br>
            <a:endParaRPr lang="en-US" altLang="en-US" sz="2000" dirty="0"/>
          </a:p>
          <a:p>
            <a:pPr lvl="1">
              <a:buSzPct val="110000"/>
              <a:buFont typeface="Arial" panose="020B0604020202020204" pitchFamily="34" charset="0"/>
              <a:buChar char="•"/>
            </a:pPr>
            <a:r>
              <a:rPr lang="en-US" altLang="en-US" sz="2000" dirty="0"/>
              <a:t> If histograms available, can refine above estimate</a:t>
            </a:r>
            <a:endParaRPr lang="en-US" altLang="en-US" sz="2000" dirty="0"/>
          </a:p>
          <a:p>
            <a:pPr lvl="1">
              <a:buSzPct val="110000"/>
              <a:buFont typeface="Arial" panose="020B0604020202020204" pitchFamily="34" charset="0"/>
              <a:buChar char="•"/>
            </a:pPr>
            <a:r>
              <a:rPr lang="en-US" altLang="en-US" sz="2000" dirty="0"/>
              <a:t>In absence of statistical information</a:t>
            </a:r>
            <a:r>
              <a:rPr lang="en-US" altLang="en-US" sz="2000" i="1" dirty="0"/>
              <a:t> c </a:t>
            </a:r>
            <a:r>
              <a:rPr lang="en-US" altLang="en-US" sz="2000" dirty="0"/>
              <a:t>is assumed to be</a:t>
            </a:r>
            <a:r>
              <a:rPr lang="en-US" altLang="en-US" sz="2000" i="1" dirty="0"/>
              <a:t> </a:t>
            </a:r>
            <a:r>
              <a:rPr lang="en-US" altLang="en-US" sz="2000" i="1" dirty="0" err="1">
                <a:sym typeface="Symbol" panose="05050102010706020507" pitchFamily="18" charset="2"/>
              </a:rPr>
              <a:t>n</a:t>
            </a:r>
            <a:r>
              <a:rPr lang="en-US" altLang="en-US" sz="2000" i="1" baseline="-25000" dirty="0" err="1">
                <a:sym typeface="Symbol" panose="05050102010706020507" pitchFamily="18" charset="2"/>
              </a:rPr>
              <a:t>r</a:t>
            </a:r>
            <a:r>
              <a:rPr lang="en-US" altLang="en-US" sz="2000" i="1" baseline="-25000" dirty="0">
                <a:sym typeface="Symbol" panose="05050102010706020507" pitchFamily="18" charset="2"/>
              </a:rPr>
              <a:t> </a:t>
            </a:r>
            <a:r>
              <a:rPr lang="en-US" altLang="en-US" sz="2000" i="1" dirty="0">
                <a:sym typeface="Symbol" panose="05050102010706020507" pitchFamily="18" charset="2"/>
              </a:rPr>
              <a:t>/ </a:t>
            </a:r>
            <a:r>
              <a:rPr lang="en-US" altLang="en-US" sz="2000" dirty="0">
                <a:sym typeface="Symbol" panose="05050102010706020507" pitchFamily="18" charset="2"/>
              </a:rPr>
              <a:t>2.</a:t>
            </a:r>
            <a:endParaRPr lang="en-US" altLang="en-US" sz="2000" dirty="0">
              <a:sym typeface="Symbol" panose="05050102010706020507" pitchFamily="18" charset="2"/>
            </a:endParaRPr>
          </a:p>
          <a:p>
            <a:pPr lvl="2"/>
            <a:endParaRPr lang="en-US" altLang="en-US" sz="1600" dirty="0">
              <a:sym typeface="Symbol" panose="05050102010706020507" pitchFamily="18" charset="2"/>
            </a:endParaRPr>
          </a:p>
        </p:txBody>
      </p:sp>
      <p:sp>
        <p:nvSpPr>
          <p:cNvPr id="49971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Selection Size Estimation</a:t>
            </a:r>
            <a:endParaRPr lang="en-US" altLang="en-US">
              <a:effectLst>
                <a:outerShdw blurRad="38100" dist="38100" dir="2700000" algn="tl">
                  <a:srgbClr val="C0C0C0"/>
                </a:outerShdw>
              </a:effectLst>
            </a:endParaRPr>
          </a:p>
        </p:txBody>
      </p:sp>
      <p:graphicFrame>
        <p:nvGraphicFramePr>
          <p:cNvPr id="75780" name="Object 2"/>
          <p:cNvGraphicFramePr>
            <a:graphicFrameLocks noGrp="1" noChangeAspect="1"/>
          </p:cNvGraphicFramePr>
          <p:nvPr>
            <p:ph idx="1"/>
          </p:nvPr>
        </p:nvGraphicFramePr>
        <p:xfrm>
          <a:off x="2293219" y="4448175"/>
          <a:ext cx="2428790" cy="669352"/>
        </p:xfrm>
        <a:graphic>
          <a:graphicData uri="http://schemas.openxmlformats.org/presentationml/2006/ole">
            <mc:AlternateContent xmlns:mc="http://schemas.openxmlformats.org/markup-compatibility/2006">
              <mc:Choice xmlns:v="urn:schemas-microsoft-com:vml" Requires="v">
                <p:oleObj spid="_x0000_s75967" name="Equation" r:id="rId1" imgW="1609090" imgH="438785" progId="Equation.3">
                  <p:embed/>
                </p:oleObj>
              </mc:Choice>
              <mc:Fallback>
                <p:oleObj name="Equation" r:id="rId1" imgW="1609090" imgH="438785"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3219" y="4448175"/>
                        <a:ext cx="2428790" cy="669352"/>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xfrm>
            <a:off x="768350" y="117474"/>
            <a:ext cx="8375650" cy="671665"/>
          </a:xfrm>
        </p:spPr>
        <p:txBody>
          <a:bodyPr/>
          <a:lstStyle/>
          <a:p>
            <a:pPr>
              <a:defRPr/>
            </a:pPr>
            <a:r>
              <a:rPr lang="en-US" altLang="en-US" dirty="0" smtClean="0">
                <a:effectLst>
                  <a:outerShdw blurRad="38100" dist="38100" dir="2700000" algn="tl">
                    <a:srgbClr val="C0C0C0"/>
                  </a:outerShdw>
                </a:effectLst>
              </a:rPr>
              <a:t>Examples</a:t>
            </a:r>
            <a:endParaRPr lang="en-US" altLang="en-US" dirty="0">
              <a:effectLst>
                <a:outerShdw blurRad="38100" dist="38100" dir="2700000" algn="tl">
                  <a:srgbClr val="C0C0C0"/>
                </a:outerShdw>
              </a:effectLst>
            </a:endParaRPr>
          </a:p>
        </p:txBody>
      </p:sp>
      <p:sp>
        <p:nvSpPr>
          <p:cNvPr id="71683" name="Rectangle 3"/>
          <p:cNvSpPr>
            <a:spLocks noGrp="1" noChangeArrowheads="1"/>
          </p:cNvSpPr>
          <p:nvPr>
            <p:ph idx="1"/>
          </p:nvPr>
        </p:nvSpPr>
        <p:spPr>
          <a:xfrm>
            <a:off x="654518" y="1102497"/>
            <a:ext cx="7806088" cy="5367972"/>
          </a:xfrm>
        </p:spPr>
        <p:txBody>
          <a:bodyPr/>
          <a:lstStyle/>
          <a:p>
            <a:r>
              <a:rPr lang="en-US" altLang="zh-CN" sz="2400" dirty="0" smtClean="0"/>
              <a:t>Assume </a:t>
            </a:r>
            <a:r>
              <a:rPr lang="en-US" altLang="zh-CN" sz="2400" dirty="0"/>
              <a:t>that </a:t>
            </a:r>
            <a:r>
              <a:rPr lang="en-US" altLang="zh-CN" sz="2400" dirty="0">
                <a:solidFill>
                  <a:srgbClr val="FF0000"/>
                </a:solidFill>
              </a:rPr>
              <a:t>V</a:t>
            </a:r>
            <a:r>
              <a:rPr lang="en-US" altLang="zh-CN" sz="2400" dirty="0" smtClean="0">
                <a:solidFill>
                  <a:srgbClr val="FF0000"/>
                </a:solidFill>
              </a:rPr>
              <a:t>(age, people)</a:t>
            </a:r>
            <a:r>
              <a:rPr lang="en-US" altLang="zh-CN" sz="2400" dirty="0" smtClean="0"/>
              <a:t> has </a:t>
            </a:r>
            <a:r>
              <a:rPr lang="en-US" altLang="zh-CN" sz="2400" dirty="0"/>
              <a:t>five distinct values (0–4) and </a:t>
            </a:r>
            <a:r>
              <a:rPr lang="en-US" altLang="en-US" sz="2400" i="1" dirty="0" err="1"/>
              <a:t>n</a:t>
            </a:r>
            <a:r>
              <a:rPr lang="en-US" altLang="en-US" sz="2400" i="1" baseline="-25000" dirty="0" err="1"/>
              <a:t>r</a:t>
            </a:r>
            <a:r>
              <a:rPr lang="en-US" altLang="en-US" sz="2400" i="1" baseline="-25000" dirty="0"/>
              <a:t> </a:t>
            </a:r>
            <a:r>
              <a:rPr lang="en-US" altLang="zh-CN" sz="2400" dirty="0" smtClean="0"/>
              <a:t>= </a:t>
            </a:r>
            <a:r>
              <a:rPr lang="en-US" altLang="zh-CN" sz="2400" dirty="0"/>
              <a:t>5</a:t>
            </a:r>
            <a:endParaRPr lang="en-US" altLang="zh-CN" sz="2400" dirty="0"/>
          </a:p>
          <a:p>
            <a:r>
              <a:rPr lang="en-US" altLang="zh-CN" sz="2400" dirty="0"/>
              <a:t>Equality Predicate: A=constant</a:t>
            </a:r>
            <a:endParaRPr lang="en-US" altLang="zh-CN" sz="2400" dirty="0"/>
          </a:p>
          <a:p>
            <a:pPr lvl="1"/>
            <a:r>
              <a:rPr lang="en-US" altLang="zh-CN" sz="2400" dirty="0" smtClean="0">
                <a:solidFill>
                  <a:srgbClr val="FF0000"/>
                </a:solidFill>
              </a:rPr>
              <a:t>SC(P</a:t>
            </a:r>
            <a:r>
              <a:rPr lang="en-US" altLang="zh-CN" sz="2400" dirty="0">
                <a:solidFill>
                  <a:srgbClr val="FF0000"/>
                </a:solidFill>
              </a:rPr>
              <a:t>) </a:t>
            </a:r>
            <a:r>
              <a:rPr lang="en-US" altLang="zh-CN" sz="2400" dirty="0" smtClean="0">
                <a:solidFill>
                  <a:srgbClr val="FF0000"/>
                </a:solidFill>
              </a:rPr>
              <a:t>= </a:t>
            </a:r>
            <a:r>
              <a:rPr lang="en-US" altLang="en-US" sz="2400" i="1" dirty="0" err="1">
                <a:solidFill>
                  <a:srgbClr val="FF0000"/>
                </a:solidFill>
              </a:rPr>
              <a:t>n</a:t>
            </a:r>
            <a:r>
              <a:rPr lang="en-US" altLang="en-US" sz="2400" i="1" baseline="-25000" dirty="0" err="1">
                <a:solidFill>
                  <a:srgbClr val="FF0000"/>
                </a:solidFill>
              </a:rPr>
              <a:t>r</a:t>
            </a:r>
            <a:r>
              <a:rPr lang="en-US" altLang="en-US" sz="2400" i="1" baseline="-25000" dirty="0">
                <a:solidFill>
                  <a:srgbClr val="FF0000"/>
                </a:solidFill>
              </a:rPr>
              <a:t> </a:t>
            </a:r>
            <a:r>
              <a:rPr lang="en-US" altLang="zh-CN" sz="2400" dirty="0">
                <a:solidFill>
                  <a:srgbClr val="FF0000"/>
                </a:solidFill>
              </a:rPr>
              <a:t>/ </a:t>
            </a:r>
            <a:r>
              <a:rPr lang="en-US" altLang="en-US" sz="2400" i="1" dirty="0">
                <a:solidFill>
                  <a:srgbClr val="FF0000"/>
                </a:solidFill>
              </a:rPr>
              <a:t>V(A, r</a:t>
            </a:r>
            <a:r>
              <a:rPr lang="en-US" altLang="en-US" sz="2400" i="1" dirty="0" smtClean="0">
                <a:solidFill>
                  <a:srgbClr val="FF0000"/>
                </a:solidFill>
              </a:rPr>
              <a:t>)</a:t>
            </a:r>
            <a:endParaRPr lang="zh-CN" altLang="en-US" sz="2400" dirty="0">
              <a:solidFill>
                <a:srgbClr val="FF0000"/>
              </a:solidFill>
            </a:endParaRPr>
          </a:p>
          <a:p>
            <a:pPr lvl="1"/>
            <a:r>
              <a:rPr lang="en-US" altLang="zh-CN" sz="2400" dirty="0"/>
              <a:t>Example: </a:t>
            </a:r>
            <a:r>
              <a:rPr lang="en-US" altLang="zh-CN" sz="2400" dirty="0">
                <a:solidFill>
                  <a:srgbClr val="0070C0"/>
                </a:solidFill>
              </a:rPr>
              <a:t>SC(</a:t>
            </a:r>
            <a:r>
              <a:rPr lang="en-US" altLang="zh-CN" sz="2400" dirty="0" smtClean="0">
                <a:solidFill>
                  <a:srgbClr val="0070C0"/>
                </a:solidFill>
              </a:rPr>
              <a:t>age=2)= 1</a:t>
            </a:r>
            <a:endParaRPr lang="en-US" altLang="zh-CN" sz="2400" dirty="0">
              <a:solidFill>
                <a:srgbClr val="0070C0"/>
              </a:solidFill>
            </a:endParaRPr>
          </a:p>
          <a:p>
            <a:pPr marL="0" indent="0">
              <a:buNone/>
            </a:pPr>
            <a:br>
              <a:rPr lang="en-US" altLang="en-US" sz="2000" dirty="0">
                <a:sym typeface="Symbol" panose="05050102010706020507" pitchFamily="18" charset="2"/>
              </a:rPr>
            </a:br>
            <a:br>
              <a:rPr lang="en-US" altLang="en-US" sz="2000" dirty="0">
                <a:sym typeface="Symbol" panose="05050102010706020507" pitchFamily="18" charset="2"/>
              </a:rPr>
            </a:br>
            <a:br>
              <a:rPr lang="en-US" altLang="en-US" sz="2000" dirty="0">
                <a:sym typeface="Symbol" panose="05050102010706020507" pitchFamily="18" charset="2"/>
              </a:rPr>
            </a:br>
            <a:endParaRPr lang="en-US" altLang="en-US" sz="2000" dirty="0">
              <a:sym typeface="Symbol" panose="05050102010706020507" pitchFamily="18" charset="2"/>
            </a:endParaRPr>
          </a:p>
        </p:txBody>
      </p:sp>
      <p:sp>
        <p:nvSpPr>
          <p:cNvPr id="2" name="矩形 1"/>
          <p:cNvSpPr/>
          <p:nvPr/>
        </p:nvSpPr>
        <p:spPr bwMode="auto">
          <a:xfrm>
            <a:off x="5649683" y="2013857"/>
            <a:ext cx="3135085" cy="194201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r>
              <a:rPr lang="en-US" altLang="zh-CN" sz="2000" b="1" dirty="0" smtClean="0"/>
              <a:t>CREATE TABLE </a:t>
            </a:r>
            <a:r>
              <a:rPr lang="en-US" altLang="zh-CN" sz="2000" dirty="0" smtClean="0"/>
              <a:t>people </a:t>
            </a:r>
            <a:r>
              <a:rPr lang="en-US" altLang="zh-CN" sz="2000" dirty="0"/>
              <a:t>(</a:t>
            </a:r>
            <a:endParaRPr lang="en-US" altLang="zh-CN" sz="2000" dirty="0"/>
          </a:p>
          <a:p>
            <a:r>
              <a:rPr lang="en-US" altLang="zh-CN" sz="2000" dirty="0" smtClean="0"/>
              <a:t>   id </a:t>
            </a:r>
            <a:r>
              <a:rPr lang="en-US" altLang="zh-CN" sz="2000" b="1" dirty="0" smtClean="0"/>
              <a:t>INT PRIMARY KEY</a:t>
            </a:r>
            <a:r>
              <a:rPr lang="en-US" altLang="zh-CN" sz="2000" dirty="0"/>
              <a:t>,</a:t>
            </a:r>
            <a:endParaRPr lang="en-US" altLang="zh-CN" sz="2000" dirty="0"/>
          </a:p>
          <a:p>
            <a:r>
              <a:rPr lang="en-US" altLang="zh-CN" sz="2000" dirty="0" smtClean="0"/>
              <a:t>   </a:t>
            </a:r>
            <a:r>
              <a:rPr lang="en-US" altLang="zh-CN" sz="2000" dirty="0" err="1" smtClean="0"/>
              <a:t>val</a:t>
            </a:r>
            <a:r>
              <a:rPr lang="en-US" altLang="zh-CN" sz="2000" dirty="0" smtClean="0"/>
              <a:t> </a:t>
            </a:r>
            <a:r>
              <a:rPr lang="en-US" altLang="zh-CN" sz="2000" b="1" dirty="0" smtClean="0"/>
              <a:t>INT NOT NULL</a:t>
            </a:r>
            <a:r>
              <a:rPr lang="en-US" altLang="zh-CN" sz="2000" dirty="0"/>
              <a:t>,</a:t>
            </a:r>
            <a:endParaRPr lang="en-US" altLang="zh-CN" sz="2000" dirty="0"/>
          </a:p>
          <a:p>
            <a:r>
              <a:rPr lang="en-US" altLang="zh-CN" sz="2000" dirty="0" smtClean="0"/>
              <a:t>   age </a:t>
            </a:r>
            <a:r>
              <a:rPr lang="en-US" altLang="zh-CN" sz="2000" b="1" dirty="0" smtClean="0"/>
              <a:t>INT NOT NULL</a:t>
            </a:r>
            <a:r>
              <a:rPr lang="en-US" altLang="zh-CN" sz="2000" dirty="0"/>
              <a:t>,</a:t>
            </a:r>
            <a:endParaRPr lang="en-US" altLang="zh-CN" sz="2000" dirty="0"/>
          </a:p>
          <a:p>
            <a:r>
              <a:rPr lang="en-US" altLang="zh-CN" sz="2000" dirty="0" smtClean="0"/>
              <a:t>   status </a:t>
            </a:r>
            <a:r>
              <a:rPr lang="en-US" altLang="zh-CN" sz="2000" b="1" dirty="0"/>
              <a:t>VARCHAR</a:t>
            </a:r>
            <a:r>
              <a:rPr lang="en-US" altLang="zh-CN" sz="2000" dirty="0"/>
              <a:t>(16)</a:t>
            </a:r>
            <a:endParaRPr lang="en-US" altLang="zh-CN" sz="2000" dirty="0"/>
          </a:p>
          <a:p>
            <a:r>
              <a:rPr lang="en-US" altLang="zh-CN" sz="2000" dirty="0"/>
              <a:t>);</a:t>
            </a:r>
            <a:endParaRPr kumimoji="0" lang="zh-CN" altLang="en-US" sz="2000" b="0" i="0" u="none" strike="noStrike" cap="none" normalizeH="0" baseline="0" dirty="0">
              <a:ln>
                <a:noFill/>
              </a:ln>
              <a:solidFill>
                <a:schemeClr val="tx1"/>
              </a:solidFill>
              <a:effectLst/>
              <a:latin typeface="Helvetica" panose="020B0604020202020204" pitchFamily="34"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49106" y="4060565"/>
            <a:ext cx="4750044" cy="2006703"/>
          </a:xfrm>
          <a:prstGeom prst="rect">
            <a:avLst/>
          </a:prstGeom>
        </p:spPr>
      </p:pic>
      <p:sp>
        <p:nvSpPr>
          <p:cNvPr id="4" name="矩形 3"/>
          <p:cNvSpPr/>
          <p:nvPr/>
        </p:nvSpPr>
        <p:spPr>
          <a:xfrm>
            <a:off x="1849106" y="6094167"/>
            <a:ext cx="5072741" cy="48099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noAutofit/>
          </a:bodyPr>
          <a:lstStyle/>
          <a:p>
            <a:r>
              <a:rPr lang="en-US" altLang="zh-CN" sz="2000" b="1" dirty="0" smtClean="0"/>
              <a:t>SELECT </a:t>
            </a:r>
            <a:r>
              <a:rPr lang="en-US" altLang="zh-CN" sz="2000" b="1" dirty="0"/>
              <a:t>* FROM </a:t>
            </a:r>
            <a:r>
              <a:rPr lang="en-US" altLang="zh-CN" sz="2000" dirty="0"/>
              <a:t>people</a:t>
            </a:r>
            <a:r>
              <a:rPr lang="en-US" altLang="zh-CN" sz="2000" b="1" dirty="0"/>
              <a:t> WHERE </a:t>
            </a:r>
            <a:r>
              <a:rPr lang="en-US" altLang="zh-CN" sz="2000" dirty="0">
                <a:solidFill>
                  <a:srgbClr val="FF0000"/>
                </a:solidFill>
              </a:rPr>
              <a:t>age </a:t>
            </a:r>
            <a:r>
              <a:rPr lang="en-US" altLang="zh-CN" sz="2000" dirty="0">
                <a:solidFill>
                  <a:srgbClr val="FF0000"/>
                </a:solidFill>
              </a:rPr>
              <a:t>= 2</a:t>
            </a:r>
            <a:endParaRPr lang="zh-CN" altLang="en-US" sz="2000" dirty="0">
              <a:solidFill>
                <a:srgbClr val="FF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xfrm>
            <a:off x="768350" y="117474"/>
            <a:ext cx="8375650" cy="671665"/>
          </a:xfrm>
        </p:spPr>
        <p:txBody>
          <a:bodyPr/>
          <a:lstStyle/>
          <a:p>
            <a:pPr>
              <a:defRPr/>
            </a:pPr>
            <a:r>
              <a:rPr lang="en-US" altLang="en-US" dirty="0" smtClean="0">
                <a:effectLst>
                  <a:outerShdw blurRad="38100" dist="38100" dir="2700000" algn="tl">
                    <a:srgbClr val="C0C0C0"/>
                  </a:outerShdw>
                </a:effectLst>
              </a:rPr>
              <a:t>Examples</a:t>
            </a:r>
            <a:endParaRPr lang="en-US" altLang="en-US" dirty="0">
              <a:effectLst>
                <a:outerShdw blurRad="38100" dist="38100" dir="2700000" algn="tl">
                  <a:srgbClr val="C0C0C0"/>
                </a:outerShdw>
              </a:effectLst>
            </a:endParaRPr>
          </a:p>
        </p:txBody>
      </p:sp>
      <p:sp>
        <p:nvSpPr>
          <p:cNvPr id="71683" name="Rectangle 3"/>
          <p:cNvSpPr>
            <a:spLocks noGrp="1" noChangeArrowheads="1"/>
          </p:cNvSpPr>
          <p:nvPr>
            <p:ph idx="1"/>
          </p:nvPr>
        </p:nvSpPr>
        <p:spPr>
          <a:xfrm>
            <a:off x="654518" y="1102497"/>
            <a:ext cx="7806088" cy="5367972"/>
          </a:xfrm>
        </p:spPr>
        <p:txBody>
          <a:bodyPr/>
          <a:lstStyle/>
          <a:p>
            <a:r>
              <a:rPr lang="en-US" altLang="zh-CN" sz="2400" dirty="0" smtClean="0"/>
              <a:t>Assume </a:t>
            </a:r>
            <a:r>
              <a:rPr lang="en-US" altLang="zh-CN" sz="2400" dirty="0"/>
              <a:t>that </a:t>
            </a:r>
            <a:r>
              <a:rPr lang="en-US" altLang="zh-CN" sz="2400" dirty="0">
                <a:solidFill>
                  <a:srgbClr val="FF0000"/>
                </a:solidFill>
              </a:rPr>
              <a:t>V</a:t>
            </a:r>
            <a:r>
              <a:rPr lang="en-US" altLang="zh-CN" sz="2400" dirty="0" smtClean="0">
                <a:solidFill>
                  <a:srgbClr val="FF0000"/>
                </a:solidFill>
              </a:rPr>
              <a:t>(age, people)</a:t>
            </a:r>
            <a:r>
              <a:rPr lang="en-US" altLang="zh-CN" sz="2400" dirty="0" smtClean="0"/>
              <a:t> has </a:t>
            </a:r>
            <a:r>
              <a:rPr lang="en-US" altLang="zh-CN" sz="2400" dirty="0"/>
              <a:t>five distinct values (0–4) and </a:t>
            </a:r>
            <a:r>
              <a:rPr lang="en-US" altLang="en-US" sz="2400" i="1" dirty="0" err="1"/>
              <a:t>n</a:t>
            </a:r>
            <a:r>
              <a:rPr lang="en-US" altLang="en-US" sz="2400" i="1" baseline="-25000" dirty="0" err="1"/>
              <a:t>r</a:t>
            </a:r>
            <a:r>
              <a:rPr lang="en-US" altLang="en-US" sz="2400" i="1" baseline="-25000" dirty="0"/>
              <a:t> </a:t>
            </a:r>
            <a:r>
              <a:rPr lang="en-US" altLang="zh-CN" sz="2400" dirty="0" smtClean="0"/>
              <a:t>= </a:t>
            </a:r>
            <a:r>
              <a:rPr lang="en-US" altLang="zh-CN" sz="2400" dirty="0"/>
              <a:t>5</a:t>
            </a:r>
            <a:endParaRPr lang="en-US" altLang="zh-CN" sz="2400" dirty="0"/>
          </a:p>
          <a:p>
            <a:pPr marL="0" indent="0">
              <a:buNone/>
            </a:pPr>
            <a:endParaRPr lang="zh-CN" altLang="en-US" dirty="0"/>
          </a:p>
          <a:p>
            <a:r>
              <a:rPr lang="en-US" altLang="zh-CN" sz="2400" dirty="0"/>
              <a:t>Range Predicate:</a:t>
            </a:r>
            <a:endParaRPr lang="en-US" altLang="zh-CN" sz="2400" dirty="0"/>
          </a:p>
          <a:p>
            <a:pPr lvl="1"/>
            <a:r>
              <a:rPr lang="en-US" altLang="zh-CN" sz="2400" dirty="0" smtClean="0">
                <a:solidFill>
                  <a:srgbClr val="FF0000"/>
                </a:solidFill>
              </a:rPr>
              <a:t>SC(A</a:t>
            </a:r>
            <a:r>
              <a:rPr lang="en-US" altLang="zh-CN" sz="2400" dirty="0">
                <a:solidFill>
                  <a:srgbClr val="FF0000"/>
                </a:solidFill>
              </a:rPr>
              <a:t>&gt;=a) = </a:t>
            </a:r>
            <a:r>
              <a:rPr lang="en-US" altLang="en-US" sz="2400" i="1" dirty="0" err="1">
                <a:solidFill>
                  <a:srgbClr val="FF0000"/>
                </a:solidFill>
              </a:rPr>
              <a:t>n</a:t>
            </a:r>
            <a:r>
              <a:rPr lang="en-US" altLang="en-US" sz="2400" i="1" baseline="-25000" dirty="0" err="1">
                <a:solidFill>
                  <a:srgbClr val="FF0000"/>
                </a:solidFill>
              </a:rPr>
              <a:t>r</a:t>
            </a:r>
            <a:r>
              <a:rPr lang="en-US" altLang="zh-CN" sz="2400" dirty="0" smtClean="0">
                <a:solidFill>
                  <a:srgbClr val="FF0000"/>
                </a:solidFill>
              </a:rPr>
              <a:t>(Amax–a+1</a:t>
            </a:r>
            <a:r>
              <a:rPr lang="en-US" altLang="zh-CN" sz="2400" dirty="0">
                <a:solidFill>
                  <a:srgbClr val="FF0000"/>
                </a:solidFill>
              </a:rPr>
              <a:t>) / (Amax–Amin+1)</a:t>
            </a:r>
            <a:endParaRPr lang="en-US" altLang="zh-CN" sz="2400" dirty="0">
              <a:solidFill>
                <a:srgbClr val="FF0000"/>
              </a:solidFill>
            </a:endParaRPr>
          </a:p>
          <a:p>
            <a:pPr lvl="1"/>
            <a:r>
              <a:rPr lang="en-US" altLang="zh-CN" sz="2400" dirty="0" smtClean="0"/>
              <a:t>Example</a:t>
            </a:r>
            <a:r>
              <a:rPr lang="en-US" altLang="zh-CN" sz="2400" dirty="0"/>
              <a:t>: </a:t>
            </a:r>
            <a:r>
              <a:rPr lang="en-US" altLang="zh-CN" sz="2400" dirty="0" smtClean="0"/>
              <a:t>SC(age</a:t>
            </a:r>
            <a:r>
              <a:rPr lang="en-US" altLang="zh-CN" sz="2400" dirty="0"/>
              <a:t>&gt;=2) </a:t>
            </a:r>
            <a:r>
              <a:rPr lang="zh-CN" altLang="en-US" sz="2400" dirty="0" smtClean="0"/>
              <a:t>≈ </a:t>
            </a:r>
            <a:r>
              <a:rPr lang="en-US" altLang="zh-CN" sz="2400" dirty="0" smtClean="0"/>
              <a:t>5x(4–2+1</a:t>
            </a:r>
            <a:r>
              <a:rPr lang="en-US" altLang="zh-CN" sz="2400" dirty="0"/>
              <a:t>) / (4–0+1</a:t>
            </a:r>
            <a:r>
              <a:rPr lang="en-US" altLang="zh-CN" sz="2400" dirty="0" smtClean="0"/>
              <a:t>)</a:t>
            </a:r>
            <a:r>
              <a:rPr lang="zh-CN" altLang="en-US" sz="2400" dirty="0" smtClean="0"/>
              <a:t>≈ </a:t>
            </a:r>
            <a:r>
              <a:rPr lang="en-US" altLang="zh-CN" sz="2400" dirty="0" smtClean="0"/>
              <a:t>5x3/5=3</a:t>
            </a:r>
            <a:br>
              <a:rPr lang="en-US" altLang="en-US" sz="2000" dirty="0">
                <a:sym typeface="Symbol" panose="05050102010706020507" pitchFamily="18" charset="2"/>
              </a:rPr>
            </a:br>
            <a:br>
              <a:rPr lang="en-US" altLang="en-US" sz="2000" dirty="0">
                <a:sym typeface="Symbol" panose="05050102010706020507" pitchFamily="18" charset="2"/>
              </a:rPr>
            </a:br>
            <a:br>
              <a:rPr lang="en-US" altLang="en-US" sz="2000" dirty="0">
                <a:sym typeface="Symbol" panose="05050102010706020507" pitchFamily="18" charset="2"/>
              </a:rPr>
            </a:br>
            <a:endParaRPr lang="en-US" altLang="en-US" sz="2000" dirty="0">
              <a:sym typeface="Symbol" panose="05050102010706020507" pitchFamily="18" charset="2"/>
            </a:endParaRPr>
          </a:p>
        </p:txBody>
      </p:sp>
      <p:sp>
        <p:nvSpPr>
          <p:cNvPr id="4" name="矩形 3"/>
          <p:cNvSpPr/>
          <p:nvPr/>
        </p:nvSpPr>
        <p:spPr>
          <a:xfrm>
            <a:off x="2495423" y="6026492"/>
            <a:ext cx="5072741" cy="48099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noAutofit/>
          </a:bodyPr>
          <a:lstStyle/>
          <a:p>
            <a:r>
              <a:rPr lang="en-US" altLang="zh-CN" sz="2000" b="1" dirty="0" smtClean="0"/>
              <a:t>SELECT </a:t>
            </a:r>
            <a:r>
              <a:rPr lang="en-US" altLang="zh-CN" sz="2000" b="1" dirty="0"/>
              <a:t>* FROM </a:t>
            </a:r>
            <a:r>
              <a:rPr lang="en-US" altLang="zh-CN" sz="2000" dirty="0"/>
              <a:t>people</a:t>
            </a:r>
            <a:r>
              <a:rPr lang="en-US" altLang="zh-CN" sz="2000" b="1" dirty="0"/>
              <a:t> WHERE </a:t>
            </a:r>
            <a:r>
              <a:rPr lang="en-US" altLang="zh-CN" sz="2000" dirty="0">
                <a:solidFill>
                  <a:srgbClr val="FF0000"/>
                </a:solidFill>
              </a:rPr>
              <a:t>age </a:t>
            </a:r>
            <a:r>
              <a:rPr lang="en-US" altLang="zh-CN" sz="2000" dirty="0" smtClean="0">
                <a:solidFill>
                  <a:srgbClr val="FF0000"/>
                </a:solidFill>
              </a:rPr>
              <a:t>&gt;= </a:t>
            </a:r>
            <a:r>
              <a:rPr lang="en-US" altLang="zh-CN" sz="2000" dirty="0">
                <a:solidFill>
                  <a:srgbClr val="FF0000"/>
                </a:solidFill>
              </a:rPr>
              <a:t>2</a:t>
            </a:r>
            <a:endParaRPr lang="zh-CN" altLang="en-US" sz="2000" dirty="0">
              <a:solidFill>
                <a:srgbClr val="FF0000"/>
              </a:solidFill>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95423" y="4308796"/>
            <a:ext cx="4921503" cy="1606633"/>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Size Estimation of Complex Selections</a:t>
            </a:r>
            <a:endParaRPr lang="en-US" altLang="en-US">
              <a:effectLst>
                <a:outerShdw blurRad="38100" dist="38100" dir="2700000" algn="tl">
                  <a:srgbClr val="C0C0C0"/>
                </a:outerShdw>
              </a:effectLst>
            </a:endParaRPr>
          </a:p>
        </p:txBody>
      </p:sp>
      <p:sp>
        <p:nvSpPr>
          <p:cNvPr id="77827" name="Rectangle 3"/>
          <p:cNvSpPr>
            <a:spLocks noGrp="1" noChangeArrowheads="1"/>
          </p:cNvSpPr>
          <p:nvPr>
            <p:ph idx="1"/>
          </p:nvPr>
        </p:nvSpPr>
        <p:spPr>
          <a:xfrm>
            <a:off x="683394" y="1102497"/>
            <a:ext cx="7719461" cy="5367972"/>
          </a:xfrm>
        </p:spPr>
        <p:txBody>
          <a:bodyPr/>
          <a:lstStyle/>
          <a:p>
            <a:pPr>
              <a:tabLst>
                <a:tab pos="2338070" algn="l"/>
              </a:tabLst>
            </a:pPr>
            <a:r>
              <a:rPr lang="en-US" altLang="en-US" sz="2000" dirty="0"/>
              <a:t>The </a:t>
            </a:r>
            <a:r>
              <a:rPr lang="en-US" altLang="en-US" sz="2000" b="1" dirty="0">
                <a:solidFill>
                  <a:srgbClr val="002060"/>
                </a:solidFill>
              </a:rPr>
              <a:t>selectivity </a:t>
            </a:r>
            <a:r>
              <a:rPr lang="en-US" altLang="en-US" sz="2000" dirty="0"/>
              <a:t>of a condition </a:t>
            </a:r>
            <a:r>
              <a:rPr lang="en-US" altLang="en-US" sz="2000" dirty="0">
                <a:sym typeface="Symbol" panose="05050102010706020507" pitchFamily="18" charset="2"/>
              </a:rPr>
              <a:t></a:t>
            </a:r>
            <a:r>
              <a:rPr lang="en-US" altLang="en-US" sz="2000" i="1" baseline="-25000" dirty="0" err="1">
                <a:sym typeface="Greek Symbols" pitchFamily="18" charset="2"/>
              </a:rPr>
              <a:t>i</a:t>
            </a:r>
            <a:r>
              <a:rPr lang="en-US" altLang="en-US" sz="2000" dirty="0">
                <a:sym typeface="Greek Symbols" pitchFamily="18" charset="2"/>
              </a:rPr>
              <a:t> is the probability that a tuple in the relation </a:t>
            </a:r>
            <a:r>
              <a:rPr lang="en-US" altLang="en-US" sz="2000" i="1" dirty="0">
                <a:sym typeface="Greek Symbols" pitchFamily="18" charset="2"/>
              </a:rPr>
              <a:t>r</a:t>
            </a:r>
            <a:r>
              <a:rPr lang="en-US" altLang="en-US" sz="2000" dirty="0">
                <a:sym typeface="Greek Symbols" pitchFamily="18" charset="2"/>
              </a:rPr>
              <a:t> satisfies </a:t>
            </a:r>
            <a:r>
              <a:rPr lang="en-US" altLang="en-US" sz="2000" dirty="0">
                <a:sym typeface="Symbol" panose="05050102010706020507" pitchFamily="18" charset="2"/>
              </a:rPr>
              <a:t></a:t>
            </a:r>
            <a:r>
              <a:rPr lang="en-US" altLang="en-US" sz="2000" i="1" baseline="-25000" dirty="0" err="1">
                <a:sym typeface="Greek Symbols" pitchFamily="18" charset="2"/>
              </a:rPr>
              <a:t>i</a:t>
            </a:r>
            <a:r>
              <a:rPr lang="en-US" altLang="en-US" sz="2000" dirty="0">
                <a:sym typeface="Greek Symbols" pitchFamily="18" charset="2"/>
              </a:rPr>
              <a:t> . </a:t>
            </a:r>
            <a:endParaRPr lang="en-US" altLang="en-US" sz="2000" dirty="0">
              <a:sym typeface="Greek Symbols" pitchFamily="18" charset="2"/>
            </a:endParaRPr>
          </a:p>
          <a:p>
            <a:pPr lvl="1">
              <a:tabLst>
                <a:tab pos="2338070" algn="l"/>
              </a:tabLst>
            </a:pPr>
            <a:r>
              <a:rPr lang="en-US" altLang="en-US" sz="2000" dirty="0">
                <a:sym typeface="Greek Symbols" pitchFamily="18" charset="2"/>
              </a:rPr>
              <a:t> If </a:t>
            </a:r>
            <a:r>
              <a:rPr lang="en-US" altLang="en-US" sz="2000" i="1" dirty="0" err="1">
                <a:sym typeface="Greek Symbols" pitchFamily="18" charset="2"/>
              </a:rPr>
              <a:t>s</a:t>
            </a:r>
            <a:r>
              <a:rPr lang="en-US" altLang="en-US" sz="2000" i="1" baseline="-25000" dirty="0" err="1">
                <a:sym typeface="Greek Symbols" pitchFamily="18" charset="2"/>
              </a:rPr>
              <a:t>i</a:t>
            </a:r>
            <a:r>
              <a:rPr lang="en-US" altLang="en-US" sz="2000" i="1" dirty="0">
                <a:sym typeface="Greek Symbols" pitchFamily="18" charset="2"/>
              </a:rPr>
              <a:t> </a:t>
            </a:r>
            <a:r>
              <a:rPr lang="en-US" altLang="en-US" sz="2000" dirty="0">
                <a:sym typeface="Greek Symbols" pitchFamily="18" charset="2"/>
              </a:rPr>
              <a:t> is the number of satisfying tuples in </a:t>
            </a:r>
            <a:r>
              <a:rPr lang="en-US" altLang="en-US" sz="2000" i="1" dirty="0">
                <a:sym typeface="Greek Symbols" pitchFamily="18" charset="2"/>
              </a:rPr>
              <a:t>r, </a:t>
            </a:r>
            <a:r>
              <a:rPr lang="en-US" altLang="en-US" sz="2000" dirty="0">
                <a:sym typeface="Greek Symbols" pitchFamily="18" charset="2"/>
              </a:rPr>
              <a:t>the selectivity of </a:t>
            </a:r>
            <a:r>
              <a:rPr lang="en-US" altLang="en-US" sz="2000" i="1" dirty="0">
                <a:sym typeface="Greek Symbols" pitchFamily="18" charset="2"/>
              </a:rPr>
              <a:t> </a:t>
            </a:r>
            <a:r>
              <a:rPr lang="en-US" altLang="en-US" sz="2000" dirty="0">
                <a:sym typeface="Symbol" panose="05050102010706020507" pitchFamily="18" charset="2"/>
              </a:rPr>
              <a:t></a:t>
            </a:r>
            <a:r>
              <a:rPr lang="en-US" altLang="en-US" sz="2000" i="1" baseline="-25000" dirty="0" err="1">
                <a:sym typeface="Greek Symbols" pitchFamily="18" charset="2"/>
              </a:rPr>
              <a:t>i</a:t>
            </a:r>
            <a:r>
              <a:rPr lang="en-US" altLang="en-US" sz="2000" dirty="0">
                <a:sym typeface="Greek Symbols" pitchFamily="18" charset="2"/>
              </a:rPr>
              <a:t> is given by </a:t>
            </a:r>
            <a:r>
              <a:rPr lang="en-US" altLang="en-US" sz="2000" i="1" dirty="0" err="1">
                <a:sym typeface="Greek Symbols" pitchFamily="18" charset="2"/>
              </a:rPr>
              <a:t>s</a:t>
            </a:r>
            <a:r>
              <a:rPr lang="en-US" altLang="en-US" sz="2000" i="1" baseline="-25000" dirty="0" err="1">
                <a:sym typeface="Greek Symbols" pitchFamily="18" charset="2"/>
              </a:rPr>
              <a:t>i</a:t>
            </a:r>
            <a:r>
              <a:rPr lang="en-US" altLang="en-US" sz="2000" i="1" dirty="0">
                <a:sym typeface="Greek Symbols" pitchFamily="18" charset="2"/>
              </a:rPr>
              <a:t> /</a:t>
            </a:r>
            <a:r>
              <a:rPr lang="en-US" altLang="en-US" sz="2000" i="1" dirty="0" err="1">
                <a:sym typeface="Greek Symbols" pitchFamily="18" charset="2"/>
              </a:rPr>
              <a:t>n</a:t>
            </a:r>
            <a:r>
              <a:rPr lang="en-US" altLang="en-US" sz="2000" i="1" baseline="-25000" dirty="0" err="1">
                <a:sym typeface="Greek Symbols" pitchFamily="18" charset="2"/>
              </a:rPr>
              <a:t>r</a:t>
            </a:r>
            <a:r>
              <a:rPr lang="en-US" altLang="en-US" sz="2000" i="1" dirty="0">
                <a:sym typeface="Greek Symbols" pitchFamily="18" charset="2"/>
              </a:rPr>
              <a:t>.</a:t>
            </a:r>
            <a:endParaRPr lang="en-US" altLang="en-US" sz="2000" dirty="0">
              <a:sym typeface="Greek Symbols" pitchFamily="18" charset="2"/>
            </a:endParaRPr>
          </a:p>
          <a:p>
            <a:pPr>
              <a:tabLst>
                <a:tab pos="2338070" algn="l"/>
              </a:tabLst>
            </a:pPr>
            <a:r>
              <a:rPr lang="en-US" altLang="en-US" sz="2000" b="1" dirty="0">
                <a:sym typeface="Greek Symbols" pitchFamily="18" charset="2"/>
              </a:rPr>
              <a:t>Conjunction: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baseline="-25000" dirty="0">
                <a:sym typeface="Greek Symbols" pitchFamily="18" charset="2"/>
              </a:rPr>
              <a:t>1</a:t>
            </a:r>
            <a:r>
              <a:rPr lang="en-US" altLang="en-US" sz="2000" baseline="-25000" dirty="0">
                <a:sym typeface="Symbol" panose="05050102010706020507" pitchFamily="18" charset="2"/>
              </a:rPr>
              <a:t> </a:t>
            </a:r>
            <a:r>
              <a:rPr lang="en-US" altLang="en-US" sz="2000" baseline="-25000" dirty="0">
                <a:sym typeface="Greek Symbols" pitchFamily="18" charset="2"/>
              </a:rPr>
              <a:t>2</a:t>
            </a:r>
            <a:r>
              <a:rPr lang="en-US" altLang="en-US" sz="2000" baseline="-25000" dirty="0">
                <a:sym typeface="Symbol" panose="05050102010706020507" pitchFamily="18" charset="2"/>
              </a:rPr>
              <a:t>. . .  </a:t>
            </a:r>
            <a:r>
              <a:rPr lang="en-US" altLang="en-US" sz="2000" i="1" baseline="-25000" dirty="0">
                <a:sym typeface="Greek Symbols" pitchFamily="18" charset="2"/>
              </a:rPr>
              <a:t>n</a:t>
            </a:r>
            <a:r>
              <a:rPr lang="en-US" altLang="en-US" sz="2000" dirty="0">
                <a:sym typeface="Symbol" panose="05050102010706020507" pitchFamily="18" charset="2"/>
              </a:rPr>
              <a:t> (</a:t>
            </a:r>
            <a:r>
              <a:rPr lang="en-US" altLang="en-US" sz="2000" i="1" dirty="0">
                <a:sym typeface="Symbol" panose="05050102010706020507" pitchFamily="18" charset="2"/>
              </a:rPr>
              <a:t>r).  Assuming </a:t>
            </a:r>
            <a:r>
              <a:rPr lang="en-US" altLang="en-US" sz="2000" i="1" dirty="0">
                <a:solidFill>
                  <a:srgbClr val="FF0000"/>
                </a:solidFill>
                <a:sym typeface="Symbol" panose="05050102010706020507" pitchFamily="18" charset="2"/>
              </a:rPr>
              <a:t>independence</a:t>
            </a:r>
            <a:r>
              <a:rPr lang="en-US" altLang="en-US" sz="2000" i="1" dirty="0">
                <a:sym typeface="Symbol" panose="05050102010706020507" pitchFamily="18" charset="2"/>
              </a:rPr>
              <a:t>, </a:t>
            </a:r>
            <a:r>
              <a:rPr lang="en-US" altLang="en-US" sz="2000" dirty="0">
                <a:sym typeface="Symbol" panose="05050102010706020507" pitchFamily="18" charset="2"/>
              </a:rPr>
              <a:t>estimate of </a:t>
            </a:r>
            <a:br>
              <a:rPr lang="en-US" altLang="en-US" sz="2000" dirty="0">
                <a:sym typeface="Symbol" panose="05050102010706020507" pitchFamily="18" charset="2"/>
              </a:rPr>
            </a:b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sz="2000" dirty="0">
                <a:sym typeface="Symbol" panose="05050102010706020507" pitchFamily="18" charset="2"/>
              </a:rPr>
              <a:t>tuples in the result is:</a:t>
            </a:r>
            <a:br>
              <a:rPr lang="en-US" altLang="en-US" sz="2000" dirty="0">
                <a:sym typeface="Symbol" panose="05050102010706020507" pitchFamily="18" charset="2"/>
              </a:rPr>
            </a:br>
            <a:endParaRPr lang="en-US" altLang="en-US" sz="2000" dirty="0">
              <a:sym typeface="Symbol" panose="05050102010706020507" pitchFamily="18" charset="2"/>
            </a:endParaRPr>
          </a:p>
          <a:p>
            <a:pPr>
              <a:tabLst>
                <a:tab pos="2338070" algn="l"/>
              </a:tabLst>
            </a:pPr>
            <a:r>
              <a:rPr lang="en-US" altLang="en-US" sz="2000" b="1" dirty="0">
                <a:sym typeface="Symbol" panose="05050102010706020507" pitchFamily="18" charset="2"/>
              </a:rPr>
              <a:t>Disjunction:</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baseline="-25000" dirty="0">
                <a:sym typeface="Greek Symbols" pitchFamily="18" charset="2"/>
              </a:rPr>
              <a:t>1</a:t>
            </a:r>
            <a:r>
              <a:rPr lang="en-US" altLang="en-US" sz="2000" baseline="-25000" dirty="0">
                <a:sym typeface="Symbol" panose="05050102010706020507" pitchFamily="18" charset="2"/>
              </a:rPr>
              <a:t></a:t>
            </a:r>
            <a:r>
              <a:rPr lang="en-US" altLang="en-US" sz="2000" dirty="0">
                <a:sym typeface="Symbol" panose="05050102010706020507" pitchFamily="18" charset="2"/>
              </a:rPr>
              <a:t> </a:t>
            </a:r>
            <a:r>
              <a:rPr lang="en-US" altLang="en-US" sz="2000" baseline="-25000" dirty="0">
                <a:sym typeface="Symbol" panose="05050102010706020507" pitchFamily="18" charset="2"/>
              </a:rPr>
              <a:t></a:t>
            </a:r>
            <a:r>
              <a:rPr lang="en-US" altLang="en-US" sz="2000" baseline="-25000" dirty="0">
                <a:sym typeface="Greek Symbols" pitchFamily="18" charset="2"/>
              </a:rPr>
              <a:t>2 </a:t>
            </a:r>
            <a:r>
              <a:rPr lang="en-US" altLang="en-US" sz="2000" baseline="-25000" dirty="0">
                <a:sym typeface="Symbol" panose="05050102010706020507" pitchFamily="18" charset="2"/>
              </a:rPr>
              <a:t>. . . </a:t>
            </a:r>
            <a:r>
              <a:rPr lang="en-US" altLang="en-US" sz="2000" dirty="0">
                <a:sym typeface="Symbol" panose="05050102010706020507" pitchFamily="18" charset="2"/>
              </a:rPr>
              <a:t> </a:t>
            </a:r>
            <a:r>
              <a:rPr lang="en-US" altLang="en-US" sz="2000" baseline="-25000" dirty="0">
                <a:sym typeface="Symbol" panose="05050102010706020507" pitchFamily="18" charset="2"/>
              </a:rPr>
              <a:t></a:t>
            </a:r>
            <a:r>
              <a:rPr lang="en-US" altLang="en-US" sz="2000" i="1" baseline="-25000" dirty="0">
                <a:sym typeface="Greek Symbols" pitchFamily="18" charset="2"/>
              </a:rPr>
              <a:t>n </a:t>
            </a:r>
            <a:r>
              <a:rPr lang="en-US" altLang="en-US" sz="2000" dirty="0">
                <a:sym typeface="Symbol" panose="05050102010706020507" pitchFamily="18" charset="2"/>
              </a:rPr>
              <a:t>(</a:t>
            </a:r>
            <a:r>
              <a:rPr lang="en-US" altLang="en-US" sz="2000" i="1" dirty="0">
                <a:sym typeface="Symbol" panose="05050102010706020507" pitchFamily="18" charset="2"/>
              </a:rPr>
              <a:t>r). </a:t>
            </a:r>
            <a:r>
              <a:rPr lang="en-US" altLang="en-US" sz="2000" dirty="0">
                <a:sym typeface="Symbol" panose="05050102010706020507" pitchFamily="18" charset="2"/>
              </a:rPr>
              <a:t>  Estimated number of tuples:</a:t>
            </a:r>
            <a:br>
              <a:rPr lang="en-US" altLang="en-US" sz="2000" dirty="0">
                <a:sym typeface="Symbol" panose="05050102010706020507" pitchFamily="18" charset="2"/>
              </a:rPr>
            </a:br>
            <a:br>
              <a:rPr lang="en-US" altLang="en-US" sz="2000" dirty="0">
                <a:sym typeface="Symbol" panose="05050102010706020507" pitchFamily="18" charset="2"/>
              </a:rPr>
            </a:br>
            <a:br>
              <a:rPr lang="en-US" altLang="en-US" sz="2000" dirty="0">
                <a:sym typeface="Symbol" panose="05050102010706020507" pitchFamily="18" charset="2"/>
              </a:rPr>
            </a:br>
            <a:endParaRPr lang="en-US" altLang="en-US" sz="2000" dirty="0">
              <a:sym typeface="Symbol" panose="05050102010706020507" pitchFamily="18" charset="2"/>
            </a:endParaRPr>
          </a:p>
          <a:p>
            <a:pPr>
              <a:tabLst>
                <a:tab pos="2338070" algn="l"/>
              </a:tabLst>
            </a:pPr>
            <a:r>
              <a:rPr lang="en-US" altLang="en-US" sz="2000" b="1" dirty="0">
                <a:sym typeface="Symbol" panose="05050102010706020507" pitchFamily="18" charset="2"/>
              </a:rPr>
              <a:t>Negation:  </a:t>
            </a:r>
            <a:r>
              <a:rPr lang="en-US" altLang="en-US" sz="2000" i="1" dirty="0">
                <a:sym typeface="Symbol" panose="05050102010706020507" pitchFamily="18" charset="2"/>
              </a:rPr>
              <a:t></a:t>
            </a:r>
            <a:r>
              <a:rPr lang="en-US" altLang="en-US" sz="2000" baseline="-25000"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r). </a:t>
            </a:r>
            <a:r>
              <a:rPr lang="en-US" altLang="en-US" sz="2000" dirty="0">
                <a:sym typeface="Symbol" panose="05050102010706020507" pitchFamily="18" charset="2"/>
              </a:rPr>
              <a:t> Estimated number of tuples:</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i="1" dirty="0" err="1">
                <a:sym typeface="Symbol" panose="05050102010706020507" pitchFamily="18" charset="2"/>
              </a:rPr>
              <a:t>n</a:t>
            </a:r>
            <a:r>
              <a:rPr lang="en-US" altLang="en-US" sz="2000" baseline="-25000" dirty="0" err="1">
                <a:sym typeface="Symbol" panose="05050102010706020507" pitchFamily="18" charset="2"/>
              </a:rPr>
              <a:t>r</a:t>
            </a:r>
            <a:r>
              <a:rPr lang="en-US" altLang="en-US" sz="2000" i="1" baseline="-25000" dirty="0">
                <a:sym typeface="Symbol" panose="05050102010706020507" pitchFamily="18" charset="2"/>
              </a:rPr>
              <a:t> </a:t>
            </a:r>
            <a:r>
              <a:rPr lang="en-US" altLang="en-US" sz="2000" i="1" dirty="0">
                <a:sym typeface="Symbol" panose="05050102010706020507" pitchFamily="18" charset="2"/>
              </a:rPr>
              <a:t>– size(</a:t>
            </a:r>
            <a:r>
              <a:rPr lang="en-US" altLang="en-US" sz="2000" i="1" baseline="-25000"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r))</a:t>
            </a:r>
            <a:endParaRPr lang="en-US" altLang="en-US" sz="2000" i="1" dirty="0">
              <a:sym typeface="Symbol" panose="05050102010706020507" pitchFamily="18" charset="2"/>
            </a:endParaRPr>
          </a:p>
        </p:txBody>
      </p:sp>
      <p:graphicFrame>
        <p:nvGraphicFramePr>
          <p:cNvPr id="77828" name="Object 2"/>
          <p:cNvGraphicFramePr>
            <a:graphicFrameLocks noChangeAspect="1"/>
          </p:cNvGraphicFramePr>
          <p:nvPr/>
        </p:nvGraphicFramePr>
        <p:xfrm>
          <a:off x="3841387" y="3221037"/>
          <a:ext cx="2286000" cy="854075"/>
        </p:xfrm>
        <a:graphic>
          <a:graphicData uri="http://schemas.openxmlformats.org/presentationml/2006/ole">
            <mc:AlternateContent xmlns:mc="http://schemas.openxmlformats.org/markup-compatibility/2006">
              <mc:Choice xmlns:v="urn:schemas-microsoft-com:vml" Requires="v">
                <p:oleObj spid="_x0000_s78198" name="Equation" r:id="rId1" imgW="1151890" imgH="429895" progId="Equation.3">
                  <p:embed/>
                </p:oleObj>
              </mc:Choice>
              <mc:Fallback>
                <p:oleObj name="Equation" r:id="rId1" imgW="1151890" imgH="429895"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387" y="3221037"/>
                        <a:ext cx="2286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7829" name="Object 3"/>
          <p:cNvGraphicFramePr>
            <a:graphicFrameLocks noChangeAspect="1"/>
          </p:cNvGraphicFramePr>
          <p:nvPr/>
        </p:nvGraphicFramePr>
        <p:xfrm>
          <a:off x="2659063" y="4546600"/>
          <a:ext cx="4130675" cy="836613"/>
        </p:xfrm>
        <a:graphic>
          <a:graphicData uri="http://schemas.openxmlformats.org/presentationml/2006/ole">
            <mc:AlternateContent xmlns:mc="http://schemas.openxmlformats.org/markup-compatibility/2006">
              <mc:Choice xmlns:v="urn:schemas-microsoft-com:vml" Requires="v">
                <p:oleObj spid="_x0000_s78199" name="Equation" r:id="rId3" imgW="2368550" imgH="484505" progId="Equation.3">
                  <p:embed/>
                </p:oleObj>
              </mc:Choice>
              <mc:Fallback>
                <p:oleObj name="Equation" r:id="rId3" imgW="2368550" imgH="48450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63" y="4546600"/>
                        <a:ext cx="413067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defRPr/>
            </a:pPr>
            <a:r>
              <a:rPr lang="en-US" altLang="zh-CN" dirty="0"/>
              <a:t>Relational Algebra Equivalences</a:t>
            </a:r>
            <a:r>
              <a:rPr lang="en-US" altLang="en-US" dirty="0" smtClean="0">
                <a:effectLst>
                  <a:outerShdw blurRad="38100" dist="38100" dir="2700000" algn="tl">
                    <a:srgbClr val="C0C0C0"/>
                  </a:outerShdw>
                </a:effectLst>
              </a:rPr>
              <a:t> </a:t>
            </a:r>
            <a:r>
              <a:rPr lang="en-US" altLang="en-US" dirty="0">
                <a:effectLst>
                  <a:outerShdw blurRad="38100" dist="38100" dir="2700000" algn="tl">
                    <a:srgbClr val="C0C0C0"/>
                  </a:outerShdw>
                </a:effectLst>
              </a:rPr>
              <a:t>(Cont.)</a:t>
            </a:r>
            <a:endParaRPr lang="en-US" altLang="en-US" dirty="0">
              <a:effectLst>
                <a:outerShdw blurRad="38100" dist="38100" dir="2700000" algn="tl">
                  <a:srgbClr val="C0C0C0"/>
                </a:outerShdw>
              </a:effectLst>
            </a:endParaRPr>
          </a:p>
        </p:txBody>
      </p:sp>
      <p:sp>
        <p:nvSpPr>
          <p:cNvPr id="13315" name="Rectangle 3"/>
          <p:cNvSpPr>
            <a:spLocks noGrp="1" noChangeArrowheads="1"/>
          </p:cNvSpPr>
          <p:nvPr>
            <p:ph idx="1"/>
          </p:nvPr>
        </p:nvSpPr>
        <p:spPr>
          <a:xfrm>
            <a:off x="712268" y="1121747"/>
            <a:ext cx="8133281" cy="4220272"/>
          </a:xfrm>
        </p:spPr>
        <p:txBody>
          <a:bodyPr/>
          <a:lstStyle/>
          <a:p>
            <a:pPr marL="381000" indent="-381000">
              <a:lnSpc>
                <a:spcPct val="90000"/>
              </a:lnSpc>
            </a:pPr>
            <a:r>
              <a:rPr lang="en-US" altLang="en-US" sz="2000" dirty="0"/>
              <a:t>Cost difference between evaluation plans for a query can be enormous</a:t>
            </a:r>
            <a:endParaRPr lang="en-US" altLang="en-US" sz="2000" dirty="0"/>
          </a:p>
          <a:p>
            <a:pPr marL="800100" lvl="1" indent="-342900">
              <a:lnSpc>
                <a:spcPct val="90000"/>
              </a:lnSpc>
            </a:pPr>
            <a:r>
              <a:rPr lang="en-US" altLang="en-US" sz="2000" dirty="0"/>
              <a:t>E.g., seconds vs. days in some cases</a:t>
            </a:r>
            <a:endParaRPr lang="en-US" altLang="en-US" sz="2000" dirty="0"/>
          </a:p>
          <a:p>
            <a:pPr marL="381000" indent="-381000">
              <a:lnSpc>
                <a:spcPct val="90000"/>
              </a:lnSpc>
            </a:pPr>
            <a:r>
              <a:rPr lang="en-US" altLang="en-US" sz="2000" dirty="0"/>
              <a:t>Steps in </a:t>
            </a:r>
            <a:r>
              <a:rPr lang="en-US" altLang="en-US" sz="2000" b="1" dirty="0">
                <a:solidFill>
                  <a:srgbClr val="002060"/>
                </a:solidFill>
              </a:rPr>
              <a:t>cost-based query optimization</a:t>
            </a:r>
            <a:endParaRPr lang="en-US" altLang="en-US" sz="2000" b="1" dirty="0">
              <a:solidFill>
                <a:srgbClr val="002060"/>
              </a:solidFill>
            </a:endParaRPr>
          </a:p>
          <a:p>
            <a:pPr marL="457200" lvl="1" indent="0">
              <a:lnSpc>
                <a:spcPct val="90000"/>
              </a:lnSpc>
              <a:buNone/>
            </a:pPr>
            <a:r>
              <a:rPr lang="en-US" altLang="en-US" sz="2000" dirty="0">
                <a:solidFill>
                  <a:srgbClr val="FF9900"/>
                </a:solidFill>
              </a:rPr>
              <a:t>1.</a:t>
            </a:r>
            <a:r>
              <a:rPr lang="en-US" altLang="en-US" sz="2000" dirty="0"/>
              <a:t>   Generate logically equivalent expressions using </a:t>
            </a:r>
            <a:r>
              <a:rPr lang="en-US" altLang="en-US" sz="2000" b="1" dirty="0">
                <a:solidFill>
                  <a:srgbClr val="002060"/>
                </a:solidFill>
              </a:rPr>
              <a:t>equivalence rules</a:t>
            </a:r>
            <a:endParaRPr lang="en-US" altLang="en-US" sz="2000" dirty="0">
              <a:solidFill>
                <a:srgbClr val="002060"/>
              </a:solidFill>
            </a:endParaRPr>
          </a:p>
          <a:p>
            <a:pPr marL="457200" lvl="1" indent="0">
              <a:lnSpc>
                <a:spcPct val="90000"/>
              </a:lnSpc>
              <a:buNone/>
            </a:pPr>
            <a:r>
              <a:rPr lang="en-US" altLang="en-US" sz="2000" dirty="0">
                <a:solidFill>
                  <a:srgbClr val="FF9900"/>
                </a:solidFill>
              </a:rPr>
              <a:t>2.   </a:t>
            </a:r>
            <a:r>
              <a:rPr lang="en-US" altLang="en-US" sz="2000" dirty="0"/>
              <a:t>Annotate resultant expressions to get alternative query plans</a:t>
            </a:r>
            <a:endParaRPr lang="en-US" altLang="en-US" sz="2000" dirty="0"/>
          </a:p>
          <a:p>
            <a:pPr marL="457200" lvl="1" indent="0">
              <a:lnSpc>
                <a:spcPct val="90000"/>
              </a:lnSpc>
              <a:buNone/>
            </a:pPr>
            <a:r>
              <a:rPr lang="en-US" altLang="en-US" sz="2000" dirty="0">
                <a:solidFill>
                  <a:srgbClr val="FF9900"/>
                </a:solidFill>
              </a:rPr>
              <a:t>3.   </a:t>
            </a:r>
            <a:r>
              <a:rPr lang="en-US" altLang="en-US" sz="2000" dirty="0"/>
              <a:t>Choose the cheapest plan based on </a:t>
            </a:r>
            <a:r>
              <a:rPr lang="en-US" altLang="en-US" sz="2000" b="1" dirty="0">
                <a:solidFill>
                  <a:srgbClr val="002060"/>
                </a:solidFill>
              </a:rPr>
              <a:t>estimated cost</a:t>
            </a:r>
            <a:endParaRPr lang="en-US" altLang="en-US" sz="2000" dirty="0">
              <a:solidFill>
                <a:srgbClr val="002060"/>
              </a:solidFill>
            </a:endParaRPr>
          </a:p>
          <a:p>
            <a:pPr marL="381000" indent="-381000">
              <a:lnSpc>
                <a:spcPct val="90000"/>
              </a:lnSpc>
            </a:pPr>
            <a:r>
              <a:rPr lang="en-US" altLang="en-US" sz="2000" dirty="0"/>
              <a:t>Estimation of plan cost based on:</a:t>
            </a:r>
            <a:endParaRPr lang="en-US" altLang="en-US" sz="2000" dirty="0"/>
          </a:p>
          <a:p>
            <a:pPr marL="800100" lvl="1" indent="-342900">
              <a:lnSpc>
                <a:spcPct val="90000"/>
              </a:lnSpc>
            </a:pPr>
            <a:r>
              <a:rPr lang="en-US" altLang="en-US" sz="2000" dirty="0"/>
              <a:t>Statistical information about relations. Examples:</a:t>
            </a:r>
            <a:endParaRPr lang="en-US" altLang="en-US" sz="2000" dirty="0"/>
          </a:p>
          <a:p>
            <a:pPr marL="1200150" lvl="2" indent="-342900">
              <a:lnSpc>
                <a:spcPct val="90000"/>
              </a:lnSpc>
            </a:pPr>
            <a:r>
              <a:rPr lang="en-US" altLang="en-US" sz="2000" dirty="0"/>
              <a:t>number of tuples, number of distinct values for an attribute</a:t>
            </a:r>
            <a:endParaRPr lang="en-US" altLang="en-US" sz="2000" dirty="0"/>
          </a:p>
          <a:p>
            <a:pPr marL="800100" lvl="1" indent="-342900">
              <a:lnSpc>
                <a:spcPct val="90000"/>
              </a:lnSpc>
            </a:pPr>
            <a:r>
              <a:rPr lang="en-US" altLang="en-US" sz="2000" dirty="0"/>
              <a:t>Statistics estimation for intermediate results</a:t>
            </a:r>
            <a:endParaRPr lang="en-US" altLang="en-US" sz="2000" dirty="0"/>
          </a:p>
          <a:p>
            <a:pPr marL="1200150" lvl="2" indent="-342900">
              <a:lnSpc>
                <a:spcPct val="90000"/>
              </a:lnSpc>
            </a:pPr>
            <a:r>
              <a:rPr lang="en-US" altLang="en-US" sz="2000" dirty="0"/>
              <a:t>to compute cost of complex expressions</a:t>
            </a:r>
            <a:endParaRPr lang="en-US" altLang="en-US" sz="2000" dirty="0"/>
          </a:p>
          <a:p>
            <a:pPr marL="800100" lvl="1" indent="-342900">
              <a:lnSpc>
                <a:spcPct val="90000"/>
              </a:lnSpc>
            </a:pPr>
            <a:r>
              <a:rPr lang="en-US" altLang="en-US" sz="2000" dirty="0"/>
              <a:t>Cost formulae for algorithms, computed using statistics</a:t>
            </a:r>
            <a:endParaRPr lang="en-US" alt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xfrm>
            <a:off x="768350" y="117474"/>
            <a:ext cx="8375650" cy="671665"/>
          </a:xfrm>
        </p:spPr>
        <p:txBody>
          <a:bodyPr/>
          <a:lstStyle/>
          <a:p>
            <a:pPr>
              <a:defRPr/>
            </a:pPr>
            <a:r>
              <a:rPr lang="en-US" altLang="en-US" dirty="0" smtClean="0">
                <a:effectLst>
                  <a:outerShdw blurRad="38100" dist="38100" dir="2700000" algn="tl">
                    <a:srgbClr val="C0C0C0"/>
                  </a:outerShdw>
                </a:effectLst>
              </a:rPr>
              <a:t>Examples</a:t>
            </a:r>
            <a:endParaRPr lang="en-US" altLang="en-US" dirty="0">
              <a:effectLst>
                <a:outerShdw blurRad="38100" dist="38100" dir="2700000" algn="tl">
                  <a:srgbClr val="C0C0C0"/>
                </a:outerShdw>
              </a:effectLst>
            </a:endParaRPr>
          </a:p>
        </p:txBody>
      </p:sp>
      <p:sp>
        <p:nvSpPr>
          <p:cNvPr id="71683" name="Rectangle 3"/>
          <p:cNvSpPr>
            <a:spLocks noGrp="1" noChangeArrowheads="1"/>
          </p:cNvSpPr>
          <p:nvPr>
            <p:ph idx="1"/>
          </p:nvPr>
        </p:nvSpPr>
        <p:spPr>
          <a:xfrm>
            <a:off x="654518" y="1102497"/>
            <a:ext cx="7806088" cy="5367972"/>
          </a:xfrm>
        </p:spPr>
        <p:txBody>
          <a:bodyPr/>
          <a:lstStyle/>
          <a:p>
            <a:r>
              <a:rPr lang="en-US" altLang="zh-CN" sz="2400" dirty="0" smtClean="0"/>
              <a:t>Assume </a:t>
            </a:r>
            <a:r>
              <a:rPr lang="en-US" altLang="zh-CN" sz="2400" dirty="0"/>
              <a:t>that </a:t>
            </a:r>
            <a:r>
              <a:rPr lang="en-US" altLang="zh-CN" sz="2400" dirty="0">
                <a:solidFill>
                  <a:srgbClr val="FF0000"/>
                </a:solidFill>
              </a:rPr>
              <a:t>V</a:t>
            </a:r>
            <a:r>
              <a:rPr lang="en-US" altLang="zh-CN" sz="2400" dirty="0" smtClean="0">
                <a:solidFill>
                  <a:srgbClr val="FF0000"/>
                </a:solidFill>
              </a:rPr>
              <a:t>(age, people)</a:t>
            </a:r>
            <a:r>
              <a:rPr lang="en-US" altLang="zh-CN" sz="2400" dirty="0" smtClean="0"/>
              <a:t> has </a:t>
            </a:r>
            <a:r>
              <a:rPr lang="en-US" altLang="zh-CN" sz="2400" dirty="0"/>
              <a:t>five distinct values (0–4) and </a:t>
            </a:r>
            <a:r>
              <a:rPr lang="en-US" altLang="en-US" sz="2400" i="1" dirty="0" err="1"/>
              <a:t>n</a:t>
            </a:r>
            <a:r>
              <a:rPr lang="en-US" altLang="en-US" sz="2400" i="1" baseline="-25000" dirty="0" err="1"/>
              <a:t>r</a:t>
            </a:r>
            <a:r>
              <a:rPr lang="en-US" altLang="en-US" sz="2400" i="1" baseline="-25000" dirty="0"/>
              <a:t> </a:t>
            </a:r>
            <a:r>
              <a:rPr lang="en-US" altLang="zh-CN" sz="2400" dirty="0" smtClean="0"/>
              <a:t>= </a:t>
            </a:r>
            <a:r>
              <a:rPr lang="en-US" altLang="zh-CN" sz="2400" dirty="0"/>
              <a:t>5</a:t>
            </a:r>
            <a:endParaRPr lang="en-US" altLang="zh-CN" sz="2400" dirty="0"/>
          </a:p>
          <a:p>
            <a:endParaRPr lang="zh-CN" altLang="en-US" dirty="0"/>
          </a:p>
          <a:p>
            <a:r>
              <a:rPr lang="en-US" altLang="zh-CN" sz="2400" dirty="0"/>
              <a:t>Negation Query</a:t>
            </a:r>
            <a:r>
              <a:rPr lang="en-US" altLang="zh-CN" sz="2400" dirty="0"/>
              <a:t>:</a:t>
            </a:r>
            <a:endParaRPr lang="en-US" altLang="zh-CN" sz="2400" dirty="0"/>
          </a:p>
          <a:p>
            <a:endParaRPr lang="en-US" altLang="en-US" sz="2000" dirty="0" smtClean="0">
              <a:sym typeface="Symbol" panose="05050102010706020507" pitchFamily="18" charset="2"/>
            </a:endParaRPr>
          </a:p>
          <a:p>
            <a:pPr marL="0" indent="0">
              <a:buNone/>
            </a:pPr>
            <a:endParaRPr lang="zh-CN" altLang="en-US" dirty="0"/>
          </a:p>
          <a:p>
            <a:r>
              <a:rPr lang="en-US" altLang="zh-CN" sz="2400" dirty="0"/>
              <a:t>Conjunction: </a:t>
            </a:r>
            <a:endParaRPr lang="en-US" altLang="zh-CN" sz="2400" dirty="0" smtClean="0"/>
          </a:p>
          <a:p>
            <a:endParaRPr lang="en-US" altLang="en-US" sz="2400" dirty="0">
              <a:sym typeface="Symbol" panose="05050102010706020507" pitchFamily="18" charset="2"/>
            </a:endParaRPr>
          </a:p>
          <a:p>
            <a:pPr marL="0" indent="0">
              <a:buNone/>
            </a:pPr>
            <a:endParaRPr lang="zh-CN" altLang="en-US" dirty="0"/>
          </a:p>
          <a:p>
            <a:r>
              <a:rPr lang="en-US" altLang="zh-CN" sz="2400" dirty="0"/>
              <a:t>Disjunction: </a:t>
            </a:r>
            <a:br>
              <a:rPr lang="en-US" altLang="en-US" sz="2000" dirty="0">
                <a:sym typeface="Symbol" panose="05050102010706020507" pitchFamily="18" charset="2"/>
              </a:rPr>
            </a:br>
            <a:br>
              <a:rPr lang="en-US" altLang="en-US" sz="2000" dirty="0">
                <a:sym typeface="Symbol" panose="05050102010706020507" pitchFamily="18" charset="2"/>
              </a:rPr>
            </a:br>
            <a:br>
              <a:rPr lang="en-US" altLang="en-US" sz="2000" dirty="0">
                <a:sym typeface="Symbol" panose="05050102010706020507" pitchFamily="18" charset="2"/>
              </a:rPr>
            </a:br>
            <a:endParaRPr lang="en-US" altLang="en-US" sz="2000" dirty="0">
              <a:sym typeface="Symbol" panose="05050102010706020507" pitchFamily="18" charset="2"/>
            </a:endParaRPr>
          </a:p>
        </p:txBody>
      </p:sp>
      <p:sp>
        <p:nvSpPr>
          <p:cNvPr id="2" name="矩形 1"/>
          <p:cNvSpPr/>
          <p:nvPr/>
        </p:nvSpPr>
        <p:spPr bwMode="auto">
          <a:xfrm>
            <a:off x="5649683" y="2013857"/>
            <a:ext cx="3135085" cy="194201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r>
              <a:rPr lang="en-US" altLang="zh-CN" sz="2000" b="1" dirty="0" smtClean="0"/>
              <a:t>CREATE TABLE </a:t>
            </a:r>
            <a:r>
              <a:rPr lang="en-US" altLang="zh-CN" sz="2000" dirty="0" smtClean="0"/>
              <a:t>people </a:t>
            </a:r>
            <a:r>
              <a:rPr lang="en-US" altLang="zh-CN" sz="2000" dirty="0"/>
              <a:t>(</a:t>
            </a:r>
            <a:endParaRPr lang="en-US" altLang="zh-CN" sz="2000" dirty="0"/>
          </a:p>
          <a:p>
            <a:r>
              <a:rPr lang="en-US" altLang="zh-CN" sz="2000" dirty="0" smtClean="0"/>
              <a:t>   id </a:t>
            </a:r>
            <a:r>
              <a:rPr lang="en-US" altLang="zh-CN" sz="2000" b="1" dirty="0" smtClean="0"/>
              <a:t>INT PRIMARY KEY</a:t>
            </a:r>
            <a:r>
              <a:rPr lang="en-US" altLang="zh-CN" sz="2000" dirty="0"/>
              <a:t>,</a:t>
            </a:r>
            <a:endParaRPr lang="en-US" altLang="zh-CN" sz="2000" dirty="0"/>
          </a:p>
          <a:p>
            <a:r>
              <a:rPr lang="en-US" altLang="zh-CN" sz="2000" dirty="0" smtClean="0"/>
              <a:t>   </a:t>
            </a:r>
            <a:r>
              <a:rPr lang="en-US" altLang="zh-CN" sz="2000" dirty="0" err="1" smtClean="0"/>
              <a:t>val</a:t>
            </a:r>
            <a:r>
              <a:rPr lang="en-US" altLang="zh-CN" sz="2000" dirty="0" smtClean="0"/>
              <a:t> </a:t>
            </a:r>
            <a:r>
              <a:rPr lang="en-US" altLang="zh-CN" sz="2000" b="1" dirty="0" smtClean="0"/>
              <a:t>INT NOT NULL</a:t>
            </a:r>
            <a:r>
              <a:rPr lang="en-US" altLang="zh-CN" sz="2000" dirty="0"/>
              <a:t>,</a:t>
            </a:r>
            <a:endParaRPr lang="en-US" altLang="zh-CN" sz="2000" dirty="0"/>
          </a:p>
          <a:p>
            <a:r>
              <a:rPr lang="en-US" altLang="zh-CN" sz="2000" dirty="0" smtClean="0"/>
              <a:t>   age </a:t>
            </a:r>
            <a:r>
              <a:rPr lang="en-US" altLang="zh-CN" sz="2000" b="1" dirty="0" smtClean="0"/>
              <a:t>INT NOT NULL</a:t>
            </a:r>
            <a:r>
              <a:rPr lang="en-US" altLang="zh-CN" sz="2000" dirty="0"/>
              <a:t>,</a:t>
            </a:r>
            <a:endParaRPr lang="en-US" altLang="zh-CN" sz="2000" dirty="0"/>
          </a:p>
          <a:p>
            <a:r>
              <a:rPr lang="en-US" altLang="zh-CN" sz="2000" dirty="0" smtClean="0"/>
              <a:t>   status </a:t>
            </a:r>
            <a:r>
              <a:rPr lang="en-US" altLang="zh-CN" sz="2000" b="1" dirty="0"/>
              <a:t>VARCHAR</a:t>
            </a:r>
            <a:r>
              <a:rPr lang="en-US" altLang="zh-CN" sz="2000" dirty="0"/>
              <a:t>(16)</a:t>
            </a:r>
            <a:endParaRPr lang="en-US" altLang="zh-CN" sz="2000" dirty="0"/>
          </a:p>
          <a:p>
            <a:r>
              <a:rPr lang="en-US" altLang="zh-CN" sz="2000" dirty="0"/>
              <a:t>);</a:t>
            </a:r>
            <a:endParaRPr kumimoji="0" lang="zh-CN" altLang="en-US" sz="2000" b="0" i="0" u="none" strike="noStrike" cap="none" normalizeH="0" baseline="0" dirty="0">
              <a:ln>
                <a:noFill/>
              </a:ln>
              <a:solidFill>
                <a:schemeClr val="tx1"/>
              </a:solidFill>
              <a:effectLst/>
              <a:latin typeface="Helvetica" panose="020B0604020202020204" pitchFamily="34" charset="0"/>
            </a:endParaRPr>
          </a:p>
        </p:txBody>
      </p:sp>
      <p:sp>
        <p:nvSpPr>
          <p:cNvPr id="4" name="矩形 3"/>
          <p:cNvSpPr/>
          <p:nvPr/>
        </p:nvSpPr>
        <p:spPr>
          <a:xfrm>
            <a:off x="768350" y="2906830"/>
            <a:ext cx="4557171" cy="39154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noAutofit/>
          </a:bodyPr>
          <a:lstStyle/>
          <a:p>
            <a:r>
              <a:rPr lang="en-US" altLang="zh-CN" sz="1800" b="1" dirty="0" smtClean="0"/>
              <a:t>SELECT </a:t>
            </a:r>
            <a:r>
              <a:rPr lang="en-US" altLang="zh-CN" sz="1800" b="1" dirty="0"/>
              <a:t>* FROM </a:t>
            </a:r>
            <a:r>
              <a:rPr lang="en-US" altLang="zh-CN" sz="1800" dirty="0"/>
              <a:t>people</a:t>
            </a:r>
            <a:r>
              <a:rPr lang="en-US" altLang="zh-CN" sz="1800" b="1" dirty="0"/>
              <a:t> WHERE </a:t>
            </a:r>
            <a:r>
              <a:rPr lang="en-US" altLang="zh-CN" sz="1800" dirty="0">
                <a:solidFill>
                  <a:srgbClr val="FF0000"/>
                </a:solidFill>
              </a:rPr>
              <a:t>age </a:t>
            </a:r>
            <a:r>
              <a:rPr lang="en-US" altLang="zh-CN" sz="1800" dirty="0" smtClean="0">
                <a:solidFill>
                  <a:srgbClr val="FF0000"/>
                </a:solidFill>
              </a:rPr>
              <a:t>!= </a:t>
            </a:r>
            <a:r>
              <a:rPr lang="en-US" altLang="zh-CN" sz="1800" dirty="0">
                <a:solidFill>
                  <a:srgbClr val="FF0000"/>
                </a:solidFill>
              </a:rPr>
              <a:t>2</a:t>
            </a:r>
            <a:endParaRPr lang="zh-CN" altLang="en-US" sz="1800" dirty="0">
              <a:solidFill>
                <a:srgbClr val="FF0000"/>
              </a:solidFill>
            </a:endParaRPr>
          </a:p>
        </p:txBody>
      </p:sp>
      <p:sp>
        <p:nvSpPr>
          <p:cNvPr id="7" name="矩形 6"/>
          <p:cNvSpPr/>
          <p:nvPr/>
        </p:nvSpPr>
        <p:spPr>
          <a:xfrm>
            <a:off x="768350" y="4180460"/>
            <a:ext cx="6623050" cy="3697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noAutofit/>
          </a:bodyPr>
          <a:lstStyle/>
          <a:p>
            <a:r>
              <a:rPr lang="en-US" altLang="zh-CN" sz="1800" b="1" dirty="0" smtClean="0"/>
              <a:t>SELECT </a:t>
            </a:r>
            <a:r>
              <a:rPr lang="en-US" altLang="zh-CN" sz="1800" b="1" dirty="0"/>
              <a:t>* FROM </a:t>
            </a:r>
            <a:r>
              <a:rPr lang="en-US" altLang="zh-CN" sz="1800" dirty="0"/>
              <a:t>people</a:t>
            </a:r>
            <a:r>
              <a:rPr lang="en-US" altLang="zh-CN" sz="1800" b="1" dirty="0"/>
              <a:t> WHERE </a:t>
            </a:r>
            <a:r>
              <a:rPr lang="en-US" altLang="zh-CN" sz="1800" dirty="0">
                <a:solidFill>
                  <a:srgbClr val="FF0000"/>
                </a:solidFill>
              </a:rPr>
              <a:t>age </a:t>
            </a:r>
            <a:r>
              <a:rPr lang="en-US" altLang="zh-CN" sz="1800" dirty="0" smtClean="0">
                <a:solidFill>
                  <a:srgbClr val="FF0000"/>
                </a:solidFill>
              </a:rPr>
              <a:t>= 2 and </a:t>
            </a:r>
            <a:r>
              <a:rPr lang="en-US" altLang="zh-CN" sz="1800" dirty="0">
                <a:solidFill>
                  <a:srgbClr val="FF0000"/>
                </a:solidFill>
              </a:rPr>
              <a:t>name </a:t>
            </a:r>
            <a:r>
              <a:rPr lang="en-US" altLang="zh-CN" sz="1800" dirty="0">
                <a:solidFill>
                  <a:srgbClr val="FF0000"/>
                </a:solidFill>
              </a:rPr>
              <a:t>LIKE'A%'</a:t>
            </a:r>
            <a:endParaRPr lang="zh-CN" altLang="en-US" sz="1800" dirty="0">
              <a:solidFill>
                <a:srgbClr val="FF0000"/>
              </a:solidFill>
            </a:endParaRPr>
          </a:p>
        </p:txBody>
      </p:sp>
      <p:sp>
        <p:nvSpPr>
          <p:cNvPr id="8" name="矩形 7"/>
          <p:cNvSpPr/>
          <p:nvPr/>
        </p:nvSpPr>
        <p:spPr>
          <a:xfrm>
            <a:off x="768350" y="5575317"/>
            <a:ext cx="6623050" cy="3697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noAutofit/>
          </a:bodyPr>
          <a:lstStyle/>
          <a:p>
            <a:r>
              <a:rPr lang="en-US" altLang="zh-CN" sz="1800" b="1" dirty="0" smtClean="0"/>
              <a:t>SELECT </a:t>
            </a:r>
            <a:r>
              <a:rPr lang="en-US" altLang="zh-CN" sz="1800" b="1" dirty="0"/>
              <a:t>* FROM </a:t>
            </a:r>
            <a:r>
              <a:rPr lang="en-US" altLang="zh-CN" sz="1800" dirty="0"/>
              <a:t>people</a:t>
            </a:r>
            <a:r>
              <a:rPr lang="en-US" altLang="zh-CN" sz="1800" b="1" dirty="0"/>
              <a:t> WHERE </a:t>
            </a:r>
            <a:r>
              <a:rPr lang="en-US" altLang="zh-CN" sz="1800" dirty="0">
                <a:solidFill>
                  <a:srgbClr val="FF0000"/>
                </a:solidFill>
              </a:rPr>
              <a:t>age </a:t>
            </a:r>
            <a:r>
              <a:rPr lang="en-US" altLang="zh-CN" sz="1800" dirty="0" smtClean="0">
                <a:solidFill>
                  <a:srgbClr val="FF0000"/>
                </a:solidFill>
              </a:rPr>
              <a:t>= 2 or </a:t>
            </a:r>
            <a:r>
              <a:rPr lang="en-US" altLang="zh-CN" sz="1800" dirty="0">
                <a:solidFill>
                  <a:srgbClr val="FF0000"/>
                </a:solidFill>
              </a:rPr>
              <a:t>name </a:t>
            </a:r>
            <a:r>
              <a:rPr lang="en-US" altLang="zh-CN" sz="1800" dirty="0">
                <a:solidFill>
                  <a:srgbClr val="FF0000"/>
                </a:solidFill>
              </a:rPr>
              <a:t>LIKE'A%'</a:t>
            </a:r>
            <a:endParaRPr lang="zh-CN" altLang="en-US" sz="1800" dirty="0">
              <a:solidFill>
                <a:srgbClr val="FF0000"/>
              </a:solidFill>
            </a:endParaRPr>
          </a:p>
        </p:txBody>
      </p:sp>
      <p:sp>
        <p:nvSpPr>
          <p:cNvPr id="3" name="文本框 2"/>
          <p:cNvSpPr txBox="1"/>
          <p:nvPr/>
        </p:nvSpPr>
        <p:spPr>
          <a:xfrm>
            <a:off x="4345940" y="4738370"/>
            <a:ext cx="3275965" cy="337185"/>
          </a:xfrm>
          <a:prstGeom prst="rect">
            <a:avLst/>
          </a:prstGeom>
          <a:noFill/>
        </p:spPr>
        <p:txBody>
          <a:bodyPr wrap="square" rtlCol="0">
            <a:spAutoFit/>
          </a:bodyPr>
          <a:p>
            <a:r>
              <a:rPr lang="en-US" altLang="zh-CN"/>
              <a:t>1/5 * 1/26 * nr</a:t>
            </a: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673735" y="372110"/>
            <a:ext cx="8077200" cy="609600"/>
          </a:xfrm>
        </p:spPr>
        <p:txBody>
          <a:bodyPr/>
          <a:lstStyle/>
          <a:p>
            <a:pPr>
              <a:defRPr/>
            </a:pPr>
            <a:r>
              <a:rPr lang="en-US" altLang="en-US">
                <a:effectLst>
                  <a:outerShdw blurRad="38100" dist="38100" dir="2700000" algn="tl">
                    <a:srgbClr val="C0C0C0"/>
                  </a:outerShdw>
                </a:effectLst>
              </a:rPr>
              <a:t>Join Operation:  Running Example</a:t>
            </a:r>
            <a:br>
              <a:rPr lang="en-US" altLang="en-US">
                <a:effectLst>
                  <a:outerShdw blurRad="38100" dist="38100" dir="2700000" algn="tl">
                    <a:srgbClr val="C0C0C0"/>
                  </a:outerShdw>
                </a:effectLst>
              </a:rPr>
            </a:br>
            <a:r>
              <a:rPr lang="zh-CN" altLang="en-US">
                <a:effectLst>
                  <a:outerShdw blurRad="38100" dist="38100" dir="2700000" algn="tl">
                    <a:srgbClr val="C0C0C0"/>
                  </a:outerShdw>
                </a:effectLst>
              </a:rPr>
              <a:t>自然连接情况</a:t>
            </a:r>
            <a:endParaRPr lang="zh-CN" altLang="en-US">
              <a:effectLst>
                <a:outerShdw blurRad="38100" dist="38100" dir="2700000" algn="tl">
                  <a:srgbClr val="C0C0C0"/>
                </a:outerShdw>
              </a:effectLst>
            </a:endParaRPr>
          </a:p>
        </p:txBody>
      </p:sp>
      <p:sp>
        <p:nvSpPr>
          <p:cNvPr id="79875" name="Rectangle 3"/>
          <p:cNvSpPr>
            <a:spLocks noGrp="1" noChangeArrowheads="1"/>
          </p:cNvSpPr>
          <p:nvPr>
            <p:ph idx="1"/>
          </p:nvPr>
        </p:nvSpPr>
        <p:spPr>
          <a:xfrm>
            <a:off x="673768" y="1102497"/>
            <a:ext cx="7873466" cy="5367972"/>
          </a:xfrm>
        </p:spPr>
        <p:txBody>
          <a:bodyPr/>
          <a:lstStyle/>
          <a:p>
            <a:pPr>
              <a:lnSpc>
                <a:spcPct val="90000"/>
              </a:lnSpc>
              <a:buNone/>
              <a:tabLst>
                <a:tab pos="635000" algn="l"/>
                <a:tab pos="2568575" algn="l"/>
              </a:tabLst>
            </a:pPr>
            <a:r>
              <a:rPr lang="en-US" altLang="en-US" sz="2000" dirty="0"/>
              <a:t>Running example: </a:t>
            </a:r>
            <a:br>
              <a:rPr lang="en-US" altLang="en-US" sz="2000" dirty="0"/>
            </a:br>
            <a:r>
              <a:rPr lang="en-US" altLang="en-US" sz="2000" dirty="0"/>
              <a:t>	</a:t>
            </a:r>
            <a:r>
              <a:rPr lang="en-US" altLang="en-US" sz="2000" i="1" dirty="0"/>
              <a:t>student </a:t>
            </a:r>
            <a:r>
              <a:rPr lang="en-IN" sz="2000" dirty="0"/>
              <a:t>⨝</a:t>
            </a:r>
            <a:r>
              <a:rPr lang="en-US" altLang="en-US" sz="2000" dirty="0"/>
              <a:t> </a:t>
            </a:r>
            <a:r>
              <a:rPr lang="en-US" altLang="en-US" sz="2000" i="1" dirty="0"/>
              <a:t>takes</a:t>
            </a:r>
            <a:endParaRPr lang="en-US" altLang="en-US" sz="2000" i="1" dirty="0"/>
          </a:p>
          <a:p>
            <a:pPr>
              <a:lnSpc>
                <a:spcPct val="90000"/>
              </a:lnSpc>
              <a:buFont typeface="Monotype Sorts" pitchFamily="-65" charset="2"/>
              <a:buNone/>
              <a:tabLst>
                <a:tab pos="635000" algn="l"/>
                <a:tab pos="2568575" algn="l"/>
              </a:tabLst>
            </a:pPr>
            <a:r>
              <a:rPr lang="en-US" altLang="en-US" sz="2000" dirty="0"/>
              <a:t>Catalog information for join examples:</a:t>
            </a:r>
            <a:endParaRPr lang="en-US" altLang="en-US" sz="2000" dirty="0"/>
          </a:p>
          <a:p>
            <a:pPr>
              <a:lnSpc>
                <a:spcPct val="90000"/>
              </a:lnSpc>
              <a:tabLst>
                <a:tab pos="635000" algn="l"/>
                <a:tab pos="2568575" algn="l"/>
              </a:tabLst>
            </a:pPr>
            <a:r>
              <a:rPr lang="en-US" altLang="en-US" sz="2000" i="1" dirty="0" err="1"/>
              <a:t>n</a:t>
            </a:r>
            <a:r>
              <a:rPr lang="en-US" altLang="en-US" sz="2000" i="1" baseline="-25000" dirty="0" err="1"/>
              <a:t>student</a:t>
            </a:r>
            <a:r>
              <a:rPr lang="en-US" altLang="en-US" sz="2000" i="1" dirty="0"/>
              <a:t> = 5</a:t>
            </a:r>
            <a:r>
              <a:rPr lang="en-US" altLang="en-US" sz="2000" dirty="0"/>
              <a:t>,000.</a:t>
            </a:r>
            <a:endParaRPr lang="en-US" altLang="en-US" sz="2000" dirty="0"/>
          </a:p>
          <a:p>
            <a:pPr>
              <a:lnSpc>
                <a:spcPct val="90000"/>
              </a:lnSpc>
              <a:tabLst>
                <a:tab pos="635000" algn="l"/>
                <a:tab pos="2568575" algn="l"/>
              </a:tabLst>
            </a:pPr>
            <a:r>
              <a:rPr lang="en-US" altLang="en-US" sz="2000" i="1" dirty="0" err="1"/>
              <a:t>f</a:t>
            </a:r>
            <a:r>
              <a:rPr lang="en-US" altLang="en-US" sz="2000" i="1" baseline="-25000" dirty="0" err="1"/>
              <a:t>student</a:t>
            </a:r>
            <a:r>
              <a:rPr lang="en-US" altLang="en-US" sz="2000" i="1" dirty="0"/>
              <a:t>  = 50, </a:t>
            </a:r>
            <a:r>
              <a:rPr lang="en-US" altLang="en-US" sz="2000" dirty="0"/>
              <a:t>which implies that </a:t>
            </a:r>
            <a:br>
              <a:rPr lang="en-US" altLang="en-US" sz="2000" dirty="0"/>
            </a:br>
            <a:r>
              <a:rPr lang="en-US" altLang="en-US" sz="2000" i="1" dirty="0"/>
              <a:t>	</a:t>
            </a:r>
            <a:r>
              <a:rPr lang="en-US" altLang="en-US" sz="2000" i="1" dirty="0" err="1"/>
              <a:t>b</a:t>
            </a:r>
            <a:r>
              <a:rPr lang="en-US" altLang="en-US" sz="2000" i="1" baseline="-25000" dirty="0" err="1"/>
              <a:t>student</a:t>
            </a:r>
            <a:r>
              <a:rPr lang="en-US" altLang="en-US" sz="2000" dirty="0"/>
              <a:t> =5000/50 = 100.</a:t>
            </a:r>
            <a:endParaRPr lang="en-US" altLang="en-US" sz="2000" dirty="0"/>
          </a:p>
          <a:p>
            <a:pPr>
              <a:lnSpc>
                <a:spcPct val="90000"/>
              </a:lnSpc>
              <a:tabLst>
                <a:tab pos="635000" algn="l"/>
                <a:tab pos="2568575" algn="l"/>
              </a:tabLst>
            </a:pPr>
            <a:r>
              <a:rPr lang="en-US" altLang="en-US" sz="2000" i="1" dirty="0" err="1"/>
              <a:t>n</a:t>
            </a:r>
            <a:r>
              <a:rPr lang="en-US" altLang="en-US" sz="2000" i="1" baseline="-25000" dirty="0" err="1"/>
              <a:t>takes</a:t>
            </a:r>
            <a:r>
              <a:rPr lang="en-US" altLang="en-US" sz="2000" i="1" dirty="0"/>
              <a:t> = </a:t>
            </a:r>
            <a:r>
              <a:rPr lang="en-US" altLang="en-US" sz="2000" dirty="0"/>
              <a:t>10000.</a:t>
            </a:r>
            <a:endParaRPr lang="en-US" altLang="en-US" sz="2000" dirty="0"/>
          </a:p>
          <a:p>
            <a:pPr>
              <a:lnSpc>
                <a:spcPct val="90000"/>
              </a:lnSpc>
              <a:tabLst>
                <a:tab pos="635000" algn="l"/>
                <a:tab pos="2568575" algn="l"/>
              </a:tabLst>
            </a:pPr>
            <a:r>
              <a:rPr lang="en-US" altLang="en-US" sz="2000" i="1" dirty="0" err="1"/>
              <a:t>f</a:t>
            </a:r>
            <a:r>
              <a:rPr lang="en-US" altLang="en-US" sz="2000" i="1" baseline="-25000" dirty="0" err="1"/>
              <a:t>takes</a:t>
            </a:r>
            <a:r>
              <a:rPr lang="en-US" altLang="en-US" sz="2000" baseline="-25000" dirty="0"/>
              <a:t>   </a:t>
            </a:r>
            <a:r>
              <a:rPr lang="en-US" altLang="en-US" sz="2000" dirty="0"/>
              <a:t>= 25, which implies that </a:t>
            </a:r>
            <a:br>
              <a:rPr lang="en-US" altLang="en-US" sz="2000" dirty="0"/>
            </a:br>
            <a:r>
              <a:rPr lang="en-US" altLang="en-US" sz="2000" dirty="0"/>
              <a:t>	</a:t>
            </a:r>
            <a:r>
              <a:rPr lang="en-US" altLang="en-US" sz="2000" i="1" dirty="0" err="1"/>
              <a:t>b</a:t>
            </a:r>
            <a:r>
              <a:rPr lang="en-US" altLang="en-US" sz="2000" i="1" baseline="-25000" dirty="0" err="1"/>
              <a:t>takes</a:t>
            </a:r>
            <a:r>
              <a:rPr lang="en-US" altLang="en-US" sz="2000" baseline="-25000" dirty="0"/>
              <a:t> </a:t>
            </a:r>
            <a:r>
              <a:rPr lang="en-US" altLang="en-US" sz="2000" dirty="0"/>
              <a:t>= 10000/25 = 400.</a:t>
            </a:r>
            <a:endParaRPr lang="en-US" altLang="en-US" sz="2000" dirty="0"/>
          </a:p>
          <a:p>
            <a:pPr>
              <a:lnSpc>
                <a:spcPct val="90000"/>
              </a:lnSpc>
              <a:tabLst>
                <a:tab pos="635000" algn="l"/>
                <a:tab pos="2568575" algn="l"/>
              </a:tabLst>
            </a:pPr>
            <a:r>
              <a:rPr lang="en-US" altLang="en-US" sz="2000" i="1" dirty="0"/>
              <a:t>V(ID, takes)</a:t>
            </a:r>
            <a:r>
              <a:rPr lang="en-US" altLang="en-US" sz="2000" dirty="0"/>
              <a:t> = 2500, which implies that on average, each student who has taken a course has taken 4 courses.</a:t>
            </a:r>
            <a:r>
              <a:rPr lang="zh-CN" altLang="en-US" sz="2000" dirty="0"/>
              <a:t>平均而言，每个学生选了四门课</a:t>
            </a:r>
            <a:endParaRPr lang="en-US" altLang="en-US" sz="2000" dirty="0"/>
          </a:p>
          <a:p>
            <a:pPr lvl="1">
              <a:lnSpc>
                <a:spcPct val="90000"/>
              </a:lnSpc>
              <a:tabLst>
                <a:tab pos="635000" algn="l"/>
                <a:tab pos="2568575" algn="l"/>
              </a:tabLst>
            </a:pPr>
            <a:r>
              <a:rPr lang="en-US" altLang="en-US" sz="2000" dirty="0"/>
              <a:t>Attribute </a:t>
            </a:r>
            <a:r>
              <a:rPr lang="en-US" altLang="en-US" sz="2000" i="1" dirty="0"/>
              <a:t>ID</a:t>
            </a:r>
            <a:r>
              <a:rPr lang="en-US" altLang="en-US" sz="2000" dirty="0"/>
              <a:t> in </a:t>
            </a:r>
            <a:r>
              <a:rPr lang="en-US" altLang="en-US" sz="2000" i="1" dirty="0"/>
              <a:t>takes </a:t>
            </a:r>
            <a:r>
              <a:rPr lang="en-US" altLang="en-US" sz="2000" dirty="0"/>
              <a:t>is a foreign key referencing </a:t>
            </a:r>
            <a:r>
              <a:rPr lang="en-US" altLang="en-US" sz="2000" i="1" dirty="0"/>
              <a:t>student.</a:t>
            </a:r>
            <a:endParaRPr lang="en-US" altLang="en-US" sz="2000" i="1" dirty="0"/>
          </a:p>
          <a:p>
            <a:pPr lvl="1">
              <a:lnSpc>
                <a:spcPct val="90000"/>
              </a:lnSpc>
              <a:tabLst>
                <a:tab pos="635000" algn="l"/>
                <a:tab pos="2568575" algn="l"/>
              </a:tabLst>
            </a:pPr>
            <a:r>
              <a:rPr lang="en-US" altLang="en-US" sz="2000" i="1" dirty="0"/>
              <a:t>V</a:t>
            </a:r>
            <a:r>
              <a:rPr lang="en-US" altLang="en-US" sz="2000" dirty="0"/>
              <a:t>(</a:t>
            </a:r>
            <a:r>
              <a:rPr lang="en-US" altLang="en-US" sz="2000" i="1" dirty="0"/>
              <a:t>ID, student</a:t>
            </a:r>
            <a:r>
              <a:rPr lang="en-US" altLang="en-US" sz="2000" dirty="0"/>
              <a:t>)</a:t>
            </a:r>
            <a:r>
              <a:rPr lang="en-US" altLang="en-US" sz="2000" i="1" dirty="0"/>
              <a:t> = </a:t>
            </a:r>
            <a:r>
              <a:rPr lang="en-US" altLang="en-US" sz="2000" dirty="0"/>
              <a:t>5000 (</a:t>
            </a:r>
            <a:r>
              <a:rPr lang="en-US" altLang="en-US" sz="2000" i="1" dirty="0"/>
              <a:t>primary key!</a:t>
            </a:r>
            <a:r>
              <a:rPr lang="en-US" altLang="en-US" sz="2000" dirty="0"/>
              <a:t>)</a:t>
            </a:r>
            <a:endParaRPr lang="en-US" altLang="en-US" sz="2000" dirty="0"/>
          </a:p>
          <a:p>
            <a:pPr>
              <a:lnSpc>
                <a:spcPct val="90000"/>
              </a:lnSpc>
              <a:buFont typeface="Monotype Sorts" pitchFamily="-65" charset="2"/>
              <a:buNone/>
              <a:tabLst>
                <a:tab pos="635000" algn="l"/>
                <a:tab pos="2568575" algn="l"/>
              </a:tabLst>
            </a:pPr>
            <a:r>
              <a:rPr lang="en-US" altLang="en-US" sz="2000" i="1" dirty="0"/>
              <a:t>	</a:t>
            </a:r>
            <a:endParaRPr lang="en-US" altLang="en-US" sz="2000" i="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a:t>
            </a:r>
            <a:endParaRPr lang="en-US" altLang="en-US">
              <a:effectLst>
                <a:outerShdw blurRad="38100" dist="38100" dir="2700000" algn="tl">
                  <a:srgbClr val="C0C0C0"/>
                </a:outerShdw>
              </a:effectLst>
            </a:endParaRPr>
          </a:p>
        </p:txBody>
      </p:sp>
      <p:sp>
        <p:nvSpPr>
          <p:cNvPr id="81923" name="Rectangle 3"/>
          <p:cNvSpPr>
            <a:spLocks noGrp="1" noChangeArrowheads="1"/>
          </p:cNvSpPr>
          <p:nvPr>
            <p:ph idx="1"/>
          </p:nvPr>
        </p:nvSpPr>
        <p:spPr>
          <a:xfrm>
            <a:off x="673768" y="1102497"/>
            <a:ext cx="7796464" cy="5367972"/>
          </a:xfrm>
        </p:spPr>
        <p:txBody>
          <a:bodyPr/>
          <a:lstStyle/>
          <a:p>
            <a:r>
              <a:rPr lang="en-US" altLang="en-US" sz="2000" dirty="0"/>
              <a:t>The Cartesian product </a:t>
            </a:r>
            <a:r>
              <a:rPr lang="en-US" altLang="en-US" sz="2000" i="1" dirty="0"/>
              <a:t>r</a:t>
            </a:r>
            <a:r>
              <a:rPr lang="en-US" altLang="en-US" sz="2000" dirty="0"/>
              <a:t>  x </a:t>
            </a:r>
            <a:r>
              <a:rPr lang="en-US" altLang="en-US" sz="2000" i="1" dirty="0"/>
              <a:t>s </a:t>
            </a:r>
            <a:r>
              <a:rPr lang="en-US" altLang="en-US" sz="2000" dirty="0"/>
              <a:t>contains </a:t>
            </a:r>
            <a:r>
              <a:rPr lang="en-US" altLang="en-US" sz="2000" i="1" dirty="0" err="1"/>
              <a:t>n</a:t>
            </a:r>
            <a:r>
              <a:rPr lang="en-US" altLang="en-US" sz="2000" i="1" baseline="-25000" dirty="0" err="1"/>
              <a:t>r</a:t>
            </a:r>
            <a:r>
              <a:rPr lang="en-US" altLang="en-US" sz="2000" i="1" baseline="-25000" dirty="0"/>
              <a:t> </a:t>
            </a:r>
            <a:r>
              <a:rPr lang="en-US" altLang="en-US" sz="2000" i="1" dirty="0"/>
              <a:t>.n</a:t>
            </a:r>
            <a:r>
              <a:rPr lang="en-US" altLang="en-US" sz="2000" i="1" baseline="-25000" dirty="0"/>
              <a:t>s</a:t>
            </a:r>
            <a:r>
              <a:rPr lang="en-US" altLang="en-US" sz="2000" i="1" dirty="0"/>
              <a:t> </a:t>
            </a:r>
            <a:r>
              <a:rPr lang="en-US" altLang="en-US" sz="2000" dirty="0"/>
              <a:t>tuples; each tuple occupies </a:t>
            </a:r>
            <a:r>
              <a:rPr lang="en-US" altLang="en-US" sz="2000" i="1" dirty="0" err="1"/>
              <a:t>s</a:t>
            </a:r>
            <a:r>
              <a:rPr lang="en-US" altLang="en-US" sz="2000" i="1" baseline="-25000" dirty="0" err="1"/>
              <a:t>r</a:t>
            </a:r>
            <a:r>
              <a:rPr lang="en-US" altLang="en-US" sz="2000" i="1" dirty="0"/>
              <a:t> + </a:t>
            </a:r>
            <a:r>
              <a:rPr lang="en-US" altLang="en-US" sz="2000" i="1" dirty="0" err="1"/>
              <a:t>s</a:t>
            </a:r>
            <a:r>
              <a:rPr lang="en-US" altLang="en-US" sz="2000" i="1" baseline="-25000" dirty="0" err="1"/>
              <a:t>s</a:t>
            </a:r>
            <a:r>
              <a:rPr lang="en-US" altLang="en-US" sz="2000" i="1" dirty="0"/>
              <a:t> </a:t>
            </a:r>
            <a:r>
              <a:rPr lang="en-US" altLang="en-US" sz="2000" dirty="0"/>
              <a:t>bytes.</a:t>
            </a:r>
            <a:endParaRPr lang="en-US" altLang="en-US" sz="2000" dirty="0"/>
          </a:p>
          <a:p>
            <a:r>
              <a:rPr lang="en-US" altLang="en-US" sz="2000" dirty="0"/>
              <a:t>If </a:t>
            </a:r>
            <a:r>
              <a:rPr lang="en-US" altLang="en-US" sz="2000" i="1" dirty="0"/>
              <a:t>R </a:t>
            </a:r>
            <a:r>
              <a:rPr lang="en-US" altLang="en-US" sz="2000" dirty="0">
                <a:sym typeface="Symbol" panose="05050102010706020507" pitchFamily="18" charset="2"/>
              </a:rPr>
              <a:t> </a:t>
            </a:r>
            <a:r>
              <a:rPr lang="en-US" altLang="en-US" sz="2000" i="1" dirty="0">
                <a:sym typeface="Symbol" panose="05050102010706020507" pitchFamily="18" charset="2"/>
              </a:rPr>
              <a:t>S</a:t>
            </a:r>
            <a:r>
              <a:rPr lang="en-US" altLang="en-US" sz="2000" dirty="0">
                <a:sym typeface="Symbol" panose="05050102010706020507" pitchFamily="18" charset="2"/>
              </a:rPr>
              <a:t> = , then </a:t>
            </a:r>
            <a:r>
              <a:rPr lang="en-US" altLang="en-US" sz="2000" i="1" dirty="0">
                <a:sym typeface="Symbol" panose="05050102010706020507" pitchFamily="18" charset="2"/>
              </a:rPr>
              <a:t>r</a:t>
            </a:r>
            <a:r>
              <a:rPr lang="en-US" altLang="en-US" sz="2000" dirty="0">
                <a:sym typeface="Symbol" panose="05050102010706020507" pitchFamily="18" charset="2"/>
              </a:rPr>
              <a:t> </a:t>
            </a:r>
            <a:r>
              <a:rPr lang="en-IN" sz="2000" dirty="0"/>
              <a:t>⋈</a:t>
            </a:r>
            <a:r>
              <a:rPr lang="en-US" altLang="en-US" sz="2000" dirty="0">
                <a:sym typeface="Symbol" panose="05050102010706020507" pitchFamily="18" charset="2"/>
              </a:rPr>
              <a:t> </a:t>
            </a:r>
            <a:r>
              <a:rPr lang="en-US" altLang="en-US" sz="2000" i="1" dirty="0">
                <a:sym typeface="Symbol" panose="05050102010706020507" pitchFamily="18" charset="2"/>
              </a:rPr>
              <a:t>s</a:t>
            </a:r>
            <a:r>
              <a:rPr lang="en-US" altLang="en-US" sz="2000" dirty="0">
                <a:sym typeface="Symbol" panose="05050102010706020507" pitchFamily="18" charset="2"/>
              </a:rPr>
              <a:t> is the same as </a:t>
            </a:r>
            <a:r>
              <a:rPr lang="en-US" altLang="en-US" sz="2000" i="1" dirty="0">
                <a:sym typeface="Symbol" panose="05050102010706020507" pitchFamily="18" charset="2"/>
              </a:rPr>
              <a:t>r  </a:t>
            </a:r>
            <a:r>
              <a:rPr lang="en-US" altLang="en-US" sz="2000" dirty="0">
                <a:sym typeface="Symbol" panose="05050102010706020507" pitchFamily="18" charset="2"/>
              </a:rPr>
              <a:t>x </a:t>
            </a:r>
            <a:r>
              <a:rPr lang="en-US" altLang="en-US" sz="2000" i="1" dirty="0">
                <a:sym typeface="Symbol" panose="05050102010706020507" pitchFamily="18" charset="2"/>
              </a:rPr>
              <a:t>s. </a:t>
            </a:r>
            <a:endParaRPr lang="en-US" altLang="en-US" sz="2000" i="1" dirty="0">
              <a:sym typeface="Symbol" panose="05050102010706020507" pitchFamily="18" charset="2"/>
            </a:endParaRPr>
          </a:p>
          <a:p>
            <a:r>
              <a:rPr lang="en-US" altLang="en-US" sz="2000" dirty="0">
                <a:sym typeface="Symbol" panose="05050102010706020507" pitchFamily="18" charset="2"/>
              </a:rPr>
              <a:t>If </a:t>
            </a:r>
            <a:r>
              <a:rPr lang="en-US" altLang="en-US" sz="2000" i="1" dirty="0"/>
              <a:t>R </a:t>
            </a:r>
            <a:r>
              <a:rPr lang="en-US" altLang="en-US" sz="2000" dirty="0">
                <a:sym typeface="Symbol" panose="05050102010706020507" pitchFamily="18" charset="2"/>
              </a:rPr>
              <a:t> </a:t>
            </a:r>
            <a:r>
              <a:rPr lang="en-US" altLang="en-US" sz="2000" i="1" dirty="0">
                <a:sym typeface="Symbol" panose="05050102010706020507" pitchFamily="18" charset="2"/>
              </a:rPr>
              <a:t>S</a:t>
            </a:r>
            <a:r>
              <a:rPr lang="en-US" altLang="en-US" sz="2000" dirty="0">
                <a:sym typeface="Symbol" panose="05050102010706020507" pitchFamily="18" charset="2"/>
              </a:rPr>
              <a:t> is a </a:t>
            </a:r>
            <a:r>
              <a:rPr lang="en-US" altLang="en-US" sz="2000" b="1" dirty="0">
                <a:sym typeface="Symbol" panose="05050102010706020507" pitchFamily="18" charset="2"/>
              </a:rPr>
              <a:t>key for </a:t>
            </a:r>
            <a:r>
              <a:rPr lang="en-US" altLang="en-US" sz="2000" b="1" i="1" dirty="0">
                <a:sym typeface="Symbol" panose="05050102010706020507" pitchFamily="18" charset="2"/>
              </a:rPr>
              <a:t>R</a:t>
            </a:r>
            <a:r>
              <a:rPr lang="en-US" altLang="en-US" sz="2000" dirty="0">
                <a:sym typeface="Symbol" panose="05050102010706020507" pitchFamily="18" charset="2"/>
              </a:rPr>
              <a:t>, s</a:t>
            </a:r>
            <a:r>
              <a:rPr lang="zh-CN" altLang="en-US" sz="20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的一个元组至多与</a:t>
            </a:r>
            <a:r>
              <a:rPr lang="en-US" altLang="zh-CN" sz="20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r</a:t>
            </a:r>
            <a:r>
              <a:rPr lang="zh-CN" altLang="en-US" sz="20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的一个元组相连接</a:t>
            </a:r>
            <a:endParaRPr lang="en-US" altLang="en-US" sz="2000" dirty="0">
              <a:sym typeface="Symbol" panose="05050102010706020507" pitchFamily="18" charset="2"/>
            </a:endParaRPr>
          </a:p>
          <a:p>
            <a:pPr lvl="1"/>
            <a:r>
              <a:rPr lang="zh-CN" altLang="en-US" sz="20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因此</a:t>
            </a:r>
            <a:r>
              <a:rPr lang="en-US" altLang="en-US" sz="20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 </a:t>
            </a:r>
            <a:r>
              <a:rPr lang="en-US" altLang="en-US" sz="2000" i="1"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r </a:t>
            </a:r>
            <a:r>
              <a:rPr lang="en-IN" sz="2000" dirty="0">
                <a:latin typeface="宋体" panose="02010600030101010101" pitchFamily="2" charset="-122"/>
                <a:ea typeface="宋体" panose="02010600030101010101" pitchFamily="2" charset="-122"/>
                <a:cs typeface="宋体" panose="02010600030101010101" pitchFamily="2" charset="-122"/>
              </a:rPr>
              <a:t>⋈</a:t>
            </a:r>
            <a:r>
              <a:rPr lang="en-US" altLang="en-US" sz="2000" i="1"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s</a:t>
            </a:r>
            <a:r>
              <a:rPr lang="en-US" altLang="en-US" sz="20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的元组数不会超过</a:t>
            </a:r>
            <a:r>
              <a:rPr lang="en-US" altLang="zh-CN" sz="20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s</a:t>
            </a:r>
            <a:r>
              <a:rPr lang="zh-CN" altLang="en-US" sz="20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的元组数</a:t>
            </a:r>
            <a:endParaRPr lang="en-US" altLang="en-US" sz="2000" i="1"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endParaRPr>
          </a:p>
          <a:p>
            <a:r>
              <a:rPr lang="en-US" altLang="en-US" sz="2000" dirty="0">
                <a:sym typeface="Symbol" panose="05050102010706020507" pitchFamily="18" charset="2"/>
              </a:rPr>
              <a:t>If </a:t>
            </a:r>
            <a:r>
              <a:rPr lang="en-US" altLang="en-US" sz="2000" i="1" dirty="0"/>
              <a:t>R </a:t>
            </a:r>
            <a:r>
              <a:rPr lang="en-US" altLang="en-US" sz="2000" dirty="0">
                <a:sym typeface="Symbol" panose="05050102010706020507" pitchFamily="18" charset="2"/>
              </a:rPr>
              <a:t> </a:t>
            </a:r>
            <a:r>
              <a:rPr lang="en-US" altLang="en-US" sz="2000" i="1" dirty="0">
                <a:sym typeface="Symbol" panose="05050102010706020507" pitchFamily="18" charset="2"/>
              </a:rPr>
              <a:t>S</a:t>
            </a:r>
            <a:r>
              <a:rPr lang="en-US" altLang="en-US" sz="2000" dirty="0">
                <a:sym typeface="Symbol" panose="05050102010706020507" pitchFamily="18" charset="2"/>
              </a:rPr>
              <a:t> </a:t>
            </a:r>
            <a:r>
              <a:rPr lang="en-US" altLang="en-US" sz="2000" i="1" dirty="0">
                <a:sym typeface="Symbol" panose="05050102010706020507" pitchFamily="18" charset="2"/>
              </a:rPr>
              <a:t>in </a:t>
            </a:r>
            <a:r>
              <a:rPr lang="en-US" altLang="en-US" sz="2000" dirty="0">
                <a:sym typeface="Symbol" panose="05050102010706020507" pitchFamily="18" charset="2"/>
              </a:rPr>
              <a:t>S is a </a:t>
            </a:r>
            <a:r>
              <a:rPr lang="en-US" altLang="en-US" sz="2000" b="1" dirty="0">
                <a:sym typeface="Symbol" panose="05050102010706020507" pitchFamily="18" charset="2"/>
              </a:rPr>
              <a:t>foreign key</a:t>
            </a:r>
            <a:r>
              <a:rPr lang="en-US" altLang="en-US" sz="2000" dirty="0">
                <a:sym typeface="Symbol" panose="05050102010706020507" pitchFamily="18" charset="2"/>
              </a:rPr>
              <a:t> in </a:t>
            </a:r>
            <a:r>
              <a:rPr lang="en-US" altLang="en-US" sz="2000" i="1" dirty="0">
                <a:sym typeface="Symbol" panose="05050102010706020507" pitchFamily="18" charset="2"/>
              </a:rPr>
              <a:t>S</a:t>
            </a:r>
            <a:r>
              <a:rPr lang="en-US" altLang="en-US" sz="2000" dirty="0">
                <a:sym typeface="Symbol" panose="05050102010706020507" pitchFamily="18" charset="2"/>
              </a:rPr>
              <a:t> referencing </a:t>
            </a:r>
            <a:r>
              <a:rPr lang="en-US" altLang="en-US" sz="2000" i="1" dirty="0">
                <a:sym typeface="Symbol" panose="05050102010706020507" pitchFamily="18" charset="2"/>
              </a:rPr>
              <a:t>R, </a:t>
            </a:r>
            <a:endParaRPr lang="en-US" altLang="en-US" sz="2000" i="1" dirty="0">
              <a:sym typeface="Symbol" panose="05050102010706020507" pitchFamily="18" charset="2"/>
            </a:endParaRPr>
          </a:p>
          <a:p>
            <a:pPr marL="457200" lvl="1" indent="0">
              <a:buNone/>
            </a:pPr>
            <a:r>
              <a:rPr lang="en-US" altLang="en-US" sz="2000" dirty="0">
                <a:sym typeface="Symbol" panose="05050102010706020507" pitchFamily="18" charset="2"/>
              </a:rPr>
              <a:t> </a:t>
            </a:r>
            <a:r>
              <a:rPr lang="en-US" altLang="en-US" sz="2000" i="1" dirty="0">
                <a:sym typeface="Symbol" panose="05050102010706020507" pitchFamily="18" charset="2"/>
              </a:rPr>
              <a:t>r</a:t>
            </a:r>
            <a:r>
              <a:rPr lang="en-US" altLang="en-US" sz="2000" dirty="0">
                <a:sym typeface="Symbol" panose="05050102010706020507" pitchFamily="18" charset="2"/>
              </a:rPr>
              <a:t> </a:t>
            </a:r>
            <a:r>
              <a:rPr lang="en-IN" sz="2000" dirty="0"/>
              <a:t>⋈</a:t>
            </a:r>
            <a:r>
              <a:rPr lang="en-US" altLang="en-US" sz="2000" i="1" dirty="0">
                <a:sym typeface="Symbol" panose="05050102010706020507" pitchFamily="18" charset="2"/>
              </a:rPr>
              <a:t>s</a:t>
            </a:r>
            <a:r>
              <a:rPr lang="en-US" altLang="en-US" sz="2000" dirty="0">
                <a:sym typeface="Symbol" panose="05050102010706020507" pitchFamily="18" charset="2"/>
              </a:rPr>
              <a:t>  = s</a:t>
            </a:r>
            <a:r>
              <a:rPr lang="zh-CN" altLang="en-US" sz="20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的元组数</a:t>
            </a:r>
            <a:endParaRPr lang="en-US" altLang="en-US" sz="2000" i="1" dirty="0">
              <a:sym typeface="Symbol" panose="05050102010706020507" pitchFamily="18" charset="2"/>
            </a:endParaRPr>
          </a:p>
          <a:p>
            <a:r>
              <a:rPr lang="en-US" altLang="en-US" sz="2000" dirty="0">
                <a:sym typeface="Symbol" panose="05050102010706020507" pitchFamily="18" charset="2"/>
              </a:rPr>
              <a:t>In the example query </a:t>
            </a:r>
            <a:r>
              <a:rPr lang="en-US" altLang="en-US" sz="2000" i="1" dirty="0">
                <a:sym typeface="Symbol" panose="05050102010706020507" pitchFamily="18" charset="2"/>
              </a:rPr>
              <a:t>student </a:t>
            </a:r>
            <a:r>
              <a:rPr lang="en-IN" sz="2000" dirty="0"/>
              <a:t>⋈</a:t>
            </a:r>
            <a:r>
              <a:rPr lang="en-US" altLang="en-US" sz="2000" i="1" dirty="0">
                <a:sym typeface="Symbol" panose="05050102010706020507" pitchFamily="18" charset="2"/>
              </a:rPr>
              <a:t> takes, ID </a:t>
            </a:r>
            <a:r>
              <a:rPr lang="en-US" altLang="en-US" sz="2000" dirty="0">
                <a:sym typeface="Symbol" panose="05050102010706020507" pitchFamily="18" charset="2"/>
              </a:rPr>
              <a:t>in </a:t>
            </a:r>
            <a:r>
              <a:rPr lang="en-US" altLang="en-US" sz="2000" i="1" dirty="0">
                <a:sym typeface="Symbol" panose="05050102010706020507" pitchFamily="18" charset="2"/>
              </a:rPr>
              <a:t> takes</a:t>
            </a:r>
            <a:r>
              <a:rPr lang="en-US" altLang="en-US" sz="2000" dirty="0">
                <a:sym typeface="Symbol" panose="05050102010706020507" pitchFamily="18" charset="2"/>
              </a:rPr>
              <a:t> is a foreign key referencing </a:t>
            </a:r>
            <a:r>
              <a:rPr lang="en-US" altLang="en-US" sz="2000" i="1" dirty="0">
                <a:sym typeface="Symbol" panose="05050102010706020507" pitchFamily="18" charset="2"/>
              </a:rPr>
              <a:t>student</a:t>
            </a:r>
            <a:endParaRPr lang="en-US" altLang="en-US" sz="2000" i="1" dirty="0">
              <a:sym typeface="Symbol" panose="05050102010706020507" pitchFamily="18" charset="2"/>
            </a:endParaRPr>
          </a:p>
          <a:p>
            <a:pPr lvl="1"/>
            <a:r>
              <a:rPr lang="en-US" altLang="en-US" sz="2000" i="1" dirty="0">
                <a:sym typeface="Symbol" panose="05050102010706020507" pitchFamily="18" charset="2"/>
              </a:rPr>
              <a:t> </a:t>
            </a:r>
            <a:r>
              <a:rPr lang="en-US" altLang="en-US" sz="2000" dirty="0">
                <a:sym typeface="Symbol" panose="05050102010706020507" pitchFamily="18" charset="2"/>
              </a:rPr>
              <a:t>hence, the result has exactly </a:t>
            </a:r>
            <a:r>
              <a:rPr lang="en-US" altLang="en-US" sz="2000" i="1" dirty="0" err="1">
                <a:sym typeface="Symbol" panose="05050102010706020507" pitchFamily="18" charset="2"/>
              </a:rPr>
              <a:t>n</a:t>
            </a:r>
            <a:r>
              <a:rPr lang="en-US" altLang="en-US" sz="2000" i="1" baseline="-25000" dirty="0" err="1">
                <a:sym typeface="Symbol" panose="05050102010706020507" pitchFamily="18" charset="2"/>
              </a:rPr>
              <a:t>takes</a:t>
            </a:r>
            <a:r>
              <a:rPr lang="en-US" altLang="en-US" sz="2000" i="1" baseline="-25000" dirty="0">
                <a:sym typeface="Symbol" panose="05050102010706020507" pitchFamily="18" charset="2"/>
              </a:rPr>
              <a:t> </a:t>
            </a:r>
            <a:r>
              <a:rPr lang="en-US" altLang="en-US" sz="2000" dirty="0">
                <a:sym typeface="Symbol" panose="05050102010706020507" pitchFamily="18" charset="2"/>
              </a:rPr>
              <a:t>tuples, which is 10000</a:t>
            </a:r>
            <a:endParaRPr lang="en-US" altLang="en-US" sz="2000"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 (Cont.)</a:t>
            </a:r>
            <a:endParaRPr lang="en-US" altLang="en-US">
              <a:effectLst>
                <a:outerShdw blurRad="38100" dist="38100" dir="2700000" algn="tl">
                  <a:srgbClr val="C0C0C0"/>
                </a:outerShdw>
              </a:effectLst>
            </a:endParaRPr>
          </a:p>
        </p:txBody>
      </p:sp>
      <p:sp>
        <p:nvSpPr>
          <p:cNvPr id="83971" name="Rectangle 3"/>
          <p:cNvSpPr>
            <a:spLocks noGrp="1" noChangeArrowheads="1"/>
          </p:cNvSpPr>
          <p:nvPr>
            <p:ph idx="1"/>
          </p:nvPr>
        </p:nvSpPr>
        <p:spPr>
          <a:xfrm>
            <a:off x="693018" y="1102497"/>
            <a:ext cx="7652085" cy="5367972"/>
          </a:xfrm>
        </p:spPr>
        <p:txBody>
          <a:bodyPr/>
          <a:lstStyle/>
          <a:p>
            <a:r>
              <a:rPr lang="en-US" altLang="en-US" sz="2000" dirty="0"/>
              <a:t>If </a:t>
            </a:r>
            <a:r>
              <a:rPr lang="en-US" altLang="en-US" sz="2000" i="1" dirty="0"/>
              <a:t>R </a:t>
            </a:r>
            <a:r>
              <a:rPr lang="en-US" altLang="en-US" sz="2000" dirty="0">
                <a:sym typeface="Symbol" panose="05050102010706020507" pitchFamily="18" charset="2"/>
              </a:rPr>
              <a:t> </a:t>
            </a:r>
            <a:r>
              <a:rPr lang="en-US" altLang="en-US" sz="2000" i="1" dirty="0">
                <a:sym typeface="Symbol" panose="05050102010706020507" pitchFamily="18" charset="2"/>
              </a:rPr>
              <a:t>S</a:t>
            </a:r>
            <a:r>
              <a:rPr lang="en-US" altLang="en-US" sz="2000" dirty="0">
                <a:sym typeface="Symbol" panose="05050102010706020507" pitchFamily="18" charset="2"/>
              </a:rPr>
              <a:t> = {</a:t>
            </a:r>
            <a:r>
              <a:rPr lang="en-US" altLang="en-US" sz="2000" i="1" dirty="0">
                <a:sym typeface="Symbol" panose="05050102010706020507" pitchFamily="18" charset="2"/>
              </a:rPr>
              <a:t>A</a:t>
            </a:r>
            <a:r>
              <a:rPr lang="en-US" altLang="en-US" sz="2000" dirty="0">
                <a:sym typeface="Symbol" panose="05050102010706020507" pitchFamily="18" charset="2"/>
              </a:rPr>
              <a:t>} is not a key for </a:t>
            </a:r>
            <a:r>
              <a:rPr lang="en-US" altLang="en-US" sz="2000" i="1" dirty="0">
                <a:sym typeface="Symbol" panose="05050102010706020507" pitchFamily="18" charset="2"/>
              </a:rPr>
              <a:t>R</a:t>
            </a:r>
            <a:r>
              <a:rPr lang="en-US" altLang="en-US" sz="2000" dirty="0">
                <a:sym typeface="Symbol" panose="05050102010706020507" pitchFamily="18" charset="2"/>
              </a:rPr>
              <a:t> or </a:t>
            </a:r>
            <a:r>
              <a:rPr lang="en-US" altLang="en-US" sz="2000" i="1" dirty="0">
                <a:sym typeface="Symbol" panose="05050102010706020507" pitchFamily="18" charset="2"/>
              </a:rPr>
              <a:t>S</a:t>
            </a:r>
            <a:r>
              <a:rPr lang="en-US" altLang="en-US" sz="2000" dirty="0">
                <a:sym typeface="Symbol" panose="05050102010706020507" pitchFamily="18" charset="2"/>
              </a:rPr>
              <a:t>.</a:t>
            </a:r>
            <a:br>
              <a:rPr lang="en-US" altLang="en-US" sz="2000" dirty="0">
                <a:sym typeface="Symbol" panose="05050102010706020507" pitchFamily="18" charset="2"/>
              </a:rPr>
            </a:br>
            <a:r>
              <a:rPr lang="zh-CN" altLang="en-US" sz="2000" dirty="0">
                <a:sym typeface="Symbol" panose="05050102010706020507" pitchFamily="18" charset="2"/>
              </a:rPr>
              <a:t>假设关系</a:t>
            </a:r>
            <a:r>
              <a:rPr lang="en-US" altLang="zh-CN" sz="2000" dirty="0">
                <a:sym typeface="Symbol" panose="05050102010706020507" pitchFamily="18" charset="2"/>
              </a:rPr>
              <a:t>R</a:t>
            </a:r>
            <a:r>
              <a:rPr lang="zh-CN" altLang="en-US" sz="2000" dirty="0">
                <a:sym typeface="Symbol" panose="05050102010706020507" pitchFamily="18" charset="2"/>
              </a:rPr>
              <a:t>中的每个元组</a:t>
            </a:r>
            <a:r>
              <a:rPr lang="en-US" altLang="en-US" sz="2000" dirty="0">
                <a:sym typeface="Symbol" panose="05050102010706020507" pitchFamily="18" charset="2"/>
              </a:rPr>
              <a:t> </a:t>
            </a:r>
            <a:r>
              <a:rPr lang="en-US" altLang="en-US" sz="2000" i="1" dirty="0">
                <a:sym typeface="Symbol" panose="05050102010706020507" pitchFamily="18" charset="2"/>
              </a:rPr>
              <a:t>t </a:t>
            </a:r>
            <a:r>
              <a:rPr lang="en-US" altLang="en-US" sz="2000" dirty="0">
                <a:sym typeface="Symbol" panose="05050102010706020507" pitchFamily="18" charset="2"/>
              </a:rPr>
              <a:t>in </a:t>
            </a:r>
            <a:r>
              <a:rPr lang="en-US" altLang="en-US" sz="2000" i="1" dirty="0">
                <a:sym typeface="Symbol" panose="05050102010706020507" pitchFamily="18" charset="2"/>
              </a:rPr>
              <a:t>R </a:t>
            </a:r>
            <a:r>
              <a:rPr lang="zh-CN" altLang="en-US" sz="2000" dirty="0">
                <a:sym typeface="Symbol" panose="05050102010706020507" pitchFamily="18" charset="2"/>
              </a:rPr>
              <a:t>在</a:t>
            </a:r>
            <a:r>
              <a:rPr lang="en-US" altLang="en-US" sz="2000" dirty="0">
                <a:sym typeface="Symbol" panose="05050102010706020507" pitchFamily="18" charset="2"/>
              </a:rPr>
              <a:t> </a:t>
            </a:r>
            <a:r>
              <a:rPr lang="en-US" altLang="en-US" sz="2000" i="1" dirty="0">
                <a:sym typeface="Symbol" panose="05050102010706020507" pitchFamily="18" charset="2"/>
              </a:rPr>
              <a:t>R    S</a:t>
            </a:r>
            <a:r>
              <a:rPr lang="zh-CN" altLang="en-US" sz="2000" i="1" dirty="0">
                <a:sym typeface="Symbol" panose="05050102010706020507" pitchFamily="18" charset="2"/>
              </a:rPr>
              <a:t>中产生的元组数为</a:t>
            </a:r>
            <a:endParaRPr lang="zh-CN" altLang="en-US" sz="2000" i="1" dirty="0">
              <a:sym typeface="Symbol" panose="05050102010706020507" pitchFamily="18" charset="2"/>
            </a:endParaRPr>
          </a:p>
          <a:p>
            <a:pPr marL="0" indent="0">
              <a:buNone/>
            </a:pPr>
            <a:endParaRPr lang="en-US" altLang="en-US" sz="2000" dirty="0">
              <a:sym typeface="Symbol" panose="05050102010706020507" pitchFamily="18" charset="2"/>
            </a:endParaRPr>
          </a:p>
          <a:p>
            <a:pPr marL="0" indent="0">
              <a:buNone/>
            </a:pPr>
            <a:r>
              <a:rPr lang="en-US" altLang="en-US" sz="2000" dirty="0">
                <a:sym typeface="Symbol" panose="05050102010706020507" pitchFamily="18" charset="2"/>
              </a:rPr>
              <a:t>	</a:t>
            </a:r>
            <a:br>
              <a:rPr lang="en-US" altLang="en-US" sz="2000" dirty="0">
                <a:sym typeface="Symbol" panose="05050102010706020507" pitchFamily="18" charset="2"/>
              </a:rPr>
            </a:br>
            <a:br>
              <a:rPr lang="en-US" altLang="en-US" sz="2000" dirty="0">
                <a:sym typeface="Symbol" panose="05050102010706020507" pitchFamily="18" charset="2"/>
              </a:rPr>
            </a:br>
            <a:r>
              <a:rPr lang="en-US" altLang="en-US" sz="2000" dirty="0">
                <a:sym typeface="Symbol" panose="05050102010706020507" pitchFamily="18" charset="2"/>
              </a:rPr>
              <a:t>    If the reverse is true, the estimate obtained will be:</a:t>
            </a:r>
            <a:br>
              <a:rPr lang="en-US" altLang="en-US" sz="2000" dirty="0">
                <a:sym typeface="Symbol" panose="05050102010706020507" pitchFamily="18" charset="2"/>
              </a:rPr>
            </a:br>
            <a:br>
              <a:rPr lang="en-US" altLang="en-US" sz="2000" dirty="0">
                <a:sym typeface="Symbol" panose="05050102010706020507" pitchFamily="18" charset="2"/>
              </a:rPr>
            </a:br>
            <a:br>
              <a:rPr lang="en-US" altLang="en-US" sz="2000" dirty="0">
                <a:sym typeface="Symbol" panose="05050102010706020507" pitchFamily="18" charset="2"/>
              </a:rPr>
            </a:br>
            <a:br>
              <a:rPr lang="en-US" altLang="en-US" sz="2000" dirty="0">
                <a:sym typeface="Symbol" panose="05050102010706020507" pitchFamily="18" charset="2"/>
              </a:rPr>
            </a:br>
            <a:r>
              <a:rPr lang="en-US" altLang="en-US" sz="2000" dirty="0">
                <a:solidFill>
                  <a:srgbClr val="0070C0"/>
                </a:solidFill>
                <a:sym typeface="Symbol" panose="05050102010706020507" pitchFamily="18" charset="2"/>
              </a:rPr>
              <a:t>The lower of these two estimates is probably the more accurate one</a:t>
            </a:r>
            <a:r>
              <a:rPr lang="en-US" altLang="en-US" sz="2000" dirty="0">
                <a:sym typeface="Symbol" panose="05050102010706020507" pitchFamily="18" charset="2"/>
              </a:rPr>
              <a:t>.V(A,r)</a:t>
            </a:r>
            <a:r>
              <a:rPr lang="zh-CN" altLang="en-US" sz="2000" dirty="0">
                <a:sym typeface="Symbol" panose="05050102010706020507" pitchFamily="18" charset="2"/>
              </a:rPr>
              <a:t>和</a:t>
            </a:r>
            <a:r>
              <a:rPr lang="en-US" altLang="zh-CN" sz="2000" dirty="0">
                <a:sym typeface="Symbol" panose="05050102010706020507" pitchFamily="18" charset="2"/>
              </a:rPr>
              <a:t>V(A,s)</a:t>
            </a:r>
            <a:r>
              <a:rPr lang="zh-CN" altLang="en-US" sz="2000" dirty="0">
                <a:latin typeface="仿宋" panose="02010609060101010101" charset="-122"/>
                <a:ea typeface="仿宋" panose="02010609060101010101" charset="-122"/>
                <a:sym typeface="Symbol" panose="05050102010706020507" pitchFamily="18" charset="2"/>
              </a:rPr>
              <a:t>不相同时估计是不一样的</a:t>
            </a:r>
            <a:endParaRPr lang="en-US" altLang="en-US" sz="2000" dirty="0">
              <a:sym typeface="Symbol" panose="05050102010706020507" pitchFamily="18" charset="2"/>
            </a:endParaRPr>
          </a:p>
          <a:p>
            <a:r>
              <a:rPr lang="en-US" altLang="en-US" sz="2000" dirty="0">
                <a:sym typeface="Symbol" panose="05050102010706020507" pitchFamily="18" charset="2"/>
              </a:rPr>
              <a:t>Can improve on above if histograms are available</a:t>
            </a:r>
            <a:endParaRPr lang="en-US" altLang="en-US" sz="2000" dirty="0">
              <a:sym typeface="Symbol" panose="05050102010706020507" pitchFamily="18" charset="2"/>
            </a:endParaRPr>
          </a:p>
          <a:p>
            <a:pPr lvl="1"/>
            <a:r>
              <a:rPr lang="en-US" altLang="en-US" sz="2000" dirty="0"/>
              <a:t>Use formula similar to above, for each cell of histograms on the two relations </a:t>
            </a:r>
            <a:endParaRPr lang="en-US" altLang="en-US" sz="2000" dirty="0"/>
          </a:p>
        </p:txBody>
      </p:sp>
      <p:graphicFrame>
        <p:nvGraphicFramePr>
          <p:cNvPr id="83972" name="Object 2"/>
          <p:cNvGraphicFramePr>
            <a:graphicFrameLocks noChangeAspect="1"/>
          </p:cNvGraphicFramePr>
          <p:nvPr/>
        </p:nvGraphicFramePr>
        <p:xfrm>
          <a:off x="3611563" y="1877058"/>
          <a:ext cx="722312" cy="609600"/>
        </p:xfrm>
        <a:graphic>
          <a:graphicData uri="http://schemas.openxmlformats.org/presentationml/2006/ole">
            <mc:AlternateContent xmlns:mc="http://schemas.openxmlformats.org/markup-compatibility/2006">
              <mc:Choice xmlns:v="urn:schemas-microsoft-com:vml" Requires="v">
                <p:oleObj spid="_x0000_s84342" name="Equation" r:id="rId1" imgW="722630" imgH="603250" progId="Equation.3">
                  <p:embed/>
                </p:oleObj>
              </mc:Choice>
              <mc:Fallback>
                <p:oleObj name="Equation" r:id="rId1" imgW="722630" imgH="60325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1563" y="1877058"/>
                        <a:ext cx="7223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3973" name="Object 3"/>
          <p:cNvGraphicFramePr>
            <a:graphicFrameLocks noChangeAspect="1"/>
          </p:cNvGraphicFramePr>
          <p:nvPr/>
        </p:nvGraphicFramePr>
        <p:xfrm>
          <a:off x="3486944" y="3414889"/>
          <a:ext cx="711200" cy="609600"/>
        </p:xfrm>
        <a:graphic>
          <a:graphicData uri="http://schemas.openxmlformats.org/presentationml/2006/ole">
            <mc:AlternateContent xmlns:mc="http://schemas.openxmlformats.org/markup-compatibility/2006">
              <mc:Choice xmlns:v="urn:schemas-microsoft-com:vml" Requires="v">
                <p:oleObj spid="_x0000_s84343" name="Equation" r:id="rId3" imgW="704215" imgH="603250" progId="Equation.3">
                  <p:embed/>
                </p:oleObj>
              </mc:Choice>
              <mc:Fallback>
                <p:oleObj name="Equation" r:id="rId3" imgW="704215" imgH="60325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6944" y="3414889"/>
                        <a:ext cx="711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3974" name="AutoShape 6"/>
          <p:cNvSpPr>
            <a:spLocks noChangeArrowheads="1"/>
          </p:cNvSpPr>
          <p:nvPr/>
        </p:nvSpPr>
        <p:spPr bwMode="auto">
          <a:xfrm rot="5400000">
            <a:off x="5140969" y="1510051"/>
            <a:ext cx="188912" cy="173037"/>
          </a:xfrm>
          <a:prstGeom prst="flowChartCollate">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Estimation of the Size of Joins (Cont.)</a:t>
            </a:r>
            <a:endParaRPr lang="en-US" altLang="en-US" dirty="0">
              <a:effectLst>
                <a:outerShdw blurRad="38100" dist="38100" dir="2700000" algn="tl">
                  <a:srgbClr val="C0C0C0"/>
                </a:outerShdw>
              </a:effectLst>
            </a:endParaRPr>
          </a:p>
        </p:txBody>
      </p:sp>
      <p:sp>
        <p:nvSpPr>
          <p:cNvPr id="86019" name="Rectangle 3"/>
          <p:cNvSpPr>
            <a:spLocks noGrp="1" noChangeArrowheads="1"/>
          </p:cNvSpPr>
          <p:nvPr>
            <p:ph idx="1"/>
          </p:nvPr>
        </p:nvSpPr>
        <p:spPr>
          <a:xfrm>
            <a:off x="683394" y="1102497"/>
            <a:ext cx="7709835" cy="5367972"/>
          </a:xfrm>
        </p:spPr>
        <p:txBody>
          <a:bodyPr/>
          <a:lstStyle/>
          <a:p>
            <a:r>
              <a:rPr lang="en-US" altLang="en-US" sz="2000" dirty="0"/>
              <a:t>Compute the size estimates for </a:t>
            </a:r>
            <a:r>
              <a:rPr lang="en-US" altLang="en-US" sz="2000" i="1" dirty="0"/>
              <a:t>depositor </a:t>
            </a:r>
            <a:r>
              <a:rPr lang="en-IN" sz="2000" dirty="0"/>
              <a:t>⨝</a:t>
            </a:r>
            <a:r>
              <a:rPr lang="en-US" altLang="en-US" sz="2000" dirty="0">
                <a:sym typeface="Symbol" panose="05050102010706020507" pitchFamily="18" charset="2"/>
              </a:rPr>
              <a:t> </a:t>
            </a:r>
            <a:r>
              <a:rPr lang="en-US" altLang="en-US" sz="2000" i="1" dirty="0"/>
              <a:t>customer</a:t>
            </a:r>
            <a:r>
              <a:rPr lang="en-US" altLang="en-US" sz="2000" dirty="0"/>
              <a:t> without using information about foreign keys:</a:t>
            </a:r>
            <a:endParaRPr lang="en-US" altLang="en-US" sz="2000" dirty="0"/>
          </a:p>
          <a:p>
            <a:pPr lvl="1"/>
            <a:r>
              <a:rPr lang="en-US" altLang="en-US" sz="2000" i="1" dirty="0"/>
              <a:t>V(ID, takes) = </a:t>
            </a:r>
            <a:r>
              <a:rPr lang="en-US" altLang="en-US" sz="2000" dirty="0"/>
              <a:t>2500, and</a:t>
            </a:r>
            <a:br>
              <a:rPr lang="en-US" altLang="en-US" sz="2000" dirty="0"/>
            </a:br>
            <a:r>
              <a:rPr lang="en-US" altLang="en-US" sz="2000" i="1" dirty="0"/>
              <a:t>V(ID, student) </a:t>
            </a:r>
            <a:r>
              <a:rPr lang="en-US" altLang="en-US" sz="2000" dirty="0"/>
              <a:t>= 5000</a:t>
            </a:r>
            <a:endParaRPr lang="en-US" altLang="en-US" sz="2000" dirty="0"/>
          </a:p>
          <a:p>
            <a:pPr lvl="1"/>
            <a:r>
              <a:rPr lang="en-US" altLang="en-US" sz="2000" dirty="0"/>
              <a:t>The two estimates are 5000 * 10000/2500 = 20,000 and 5000 * 10000/5000 = 10000</a:t>
            </a:r>
            <a:endParaRPr lang="en-US" altLang="en-US" sz="2000" dirty="0"/>
          </a:p>
          <a:p>
            <a:pPr lvl="1"/>
            <a:r>
              <a:rPr lang="en-US" altLang="en-US" sz="2000" dirty="0"/>
              <a:t>We choose the lower estimate, which in this case, is the same as our earlier computation using foreign keys.</a:t>
            </a:r>
            <a:endParaRPr lang="en-US" altLang="en-US" sz="20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Estimation of the Size of Joins (Cont.)</a:t>
            </a:r>
            <a:endParaRPr lang="en-US" altLang="en-US" dirty="0">
              <a:effectLst>
                <a:outerShdw blurRad="38100" dist="38100" dir="2700000" algn="tl">
                  <a:srgbClr val="C0C0C0"/>
                </a:outerShdw>
              </a:effectLst>
            </a:endParaRPr>
          </a:p>
        </p:txBody>
      </p:sp>
      <p:sp>
        <p:nvSpPr>
          <p:cNvPr id="50179" name="Rectangle 3"/>
          <p:cNvSpPr>
            <a:spLocks noGrp="1" noChangeArrowheads="1"/>
          </p:cNvSpPr>
          <p:nvPr>
            <p:ph idx="1"/>
          </p:nvPr>
        </p:nvSpPr>
        <p:spPr>
          <a:xfrm>
            <a:off x="683394" y="1102497"/>
            <a:ext cx="8068720" cy="5367972"/>
          </a:xfrm>
        </p:spPr>
        <p:txBody>
          <a:bodyPr/>
          <a:lstStyle/>
          <a:p>
            <a:r>
              <a:rPr lang="en-US" altLang="en-US" sz="2400" dirty="0" smtClean="0"/>
              <a:t>Consider </a:t>
            </a:r>
            <a:r>
              <a:rPr lang="en-US" altLang="en-US" sz="2400" dirty="0"/>
              <a:t>finding the best join-order for </a:t>
            </a:r>
            <a:r>
              <a:rPr lang="en-US" altLang="en-US" sz="2400" i="1" dirty="0"/>
              <a:t>r</a:t>
            </a:r>
            <a:r>
              <a:rPr lang="en-US" altLang="en-US" sz="2400" baseline="-25000" dirty="0"/>
              <a:t>1</a:t>
            </a:r>
            <a:r>
              <a:rPr lang="en-US" altLang="en-US" sz="2400" dirty="0"/>
              <a:t> </a:t>
            </a:r>
            <a:r>
              <a:rPr lang="en-IN" altLang="en-US" sz="2400" dirty="0">
                <a:ea typeface="MS PGothic" panose="020B0600070205080204" pitchFamily="34" charset="-128"/>
              </a:rPr>
              <a:t>⨝</a:t>
            </a:r>
            <a:r>
              <a:rPr lang="en-US" altLang="en-US" sz="2400" dirty="0"/>
              <a:t> </a:t>
            </a:r>
            <a:r>
              <a:rPr lang="en-US" altLang="en-US" sz="2400" i="1" dirty="0"/>
              <a:t>r</a:t>
            </a:r>
            <a:r>
              <a:rPr lang="en-US" altLang="en-US" sz="2400" baseline="-25000" dirty="0"/>
              <a:t>2 </a:t>
            </a:r>
            <a:r>
              <a:rPr lang="en-IN" altLang="en-US" sz="2400" dirty="0">
                <a:ea typeface="MS PGothic" panose="020B0600070205080204" pitchFamily="34" charset="-128"/>
              </a:rPr>
              <a:t>⨝</a:t>
            </a:r>
            <a:r>
              <a:rPr lang="en-US" altLang="en-US" sz="2400" baseline="-25000" dirty="0"/>
              <a:t>   </a:t>
            </a:r>
            <a:r>
              <a:rPr lang="en-US" altLang="en-US" sz="2400" dirty="0"/>
              <a:t>. . .</a:t>
            </a:r>
            <a:r>
              <a:rPr lang="en-IN" altLang="en-US" sz="2400" dirty="0">
                <a:ea typeface="MS PGothic" panose="020B0600070205080204" pitchFamily="34" charset="-128"/>
              </a:rPr>
              <a:t> ⨝</a:t>
            </a:r>
            <a:r>
              <a:rPr lang="en-US" altLang="en-US" sz="2400" dirty="0"/>
              <a:t> </a:t>
            </a:r>
            <a:r>
              <a:rPr lang="en-US" altLang="en-US" sz="2400" i="1" dirty="0" err="1"/>
              <a:t>r</a:t>
            </a:r>
            <a:r>
              <a:rPr lang="en-US" altLang="en-US" sz="2400" i="1" baseline="-25000" dirty="0" err="1"/>
              <a:t>n</a:t>
            </a:r>
            <a:r>
              <a:rPr lang="en-US" altLang="en-US" sz="2400" dirty="0"/>
              <a:t>.</a:t>
            </a:r>
            <a:endParaRPr lang="en-US" altLang="en-US" sz="2400" dirty="0"/>
          </a:p>
          <a:p>
            <a:r>
              <a:rPr lang="en-US" altLang="en-US" sz="2400" dirty="0"/>
              <a:t>There are (2(</a:t>
            </a:r>
            <a:r>
              <a:rPr lang="en-US" altLang="en-US" sz="2400" i="1" dirty="0"/>
              <a:t>n</a:t>
            </a:r>
            <a:r>
              <a:rPr lang="en-US" altLang="en-US" sz="2400" dirty="0"/>
              <a:t> – 1))!/(</a:t>
            </a:r>
            <a:r>
              <a:rPr lang="en-US" altLang="en-US" sz="2400" i="1" dirty="0"/>
              <a:t>n</a:t>
            </a:r>
            <a:r>
              <a:rPr lang="en-US" altLang="en-US" sz="2400" dirty="0"/>
              <a:t> – 1)! different join orders for above expression.  With </a:t>
            </a:r>
            <a:r>
              <a:rPr lang="en-US" altLang="en-US" sz="2400" i="1" dirty="0"/>
              <a:t>n</a:t>
            </a:r>
            <a:r>
              <a:rPr lang="en-US" altLang="en-US" sz="2400" dirty="0"/>
              <a:t> = 7, the number is 665280, with </a:t>
            </a:r>
            <a:r>
              <a:rPr lang="en-US" altLang="en-US" sz="2400" i="1" dirty="0"/>
              <a:t>n = </a:t>
            </a:r>
            <a:r>
              <a:rPr lang="en-US" altLang="en-US" sz="2400" dirty="0"/>
              <a:t>10, the</a:t>
            </a:r>
            <a:r>
              <a:rPr lang="en-US" altLang="en-US" sz="2400" i="1" dirty="0"/>
              <a:t> </a:t>
            </a:r>
            <a:r>
              <a:rPr lang="en-US" altLang="en-US" sz="2400" dirty="0"/>
              <a:t>number is greater than 176 billion!</a:t>
            </a:r>
            <a:endParaRPr lang="en-US" altLang="en-US" sz="2400" dirty="0"/>
          </a:p>
          <a:p>
            <a:r>
              <a:rPr lang="en-US" altLang="en-US" sz="2400" dirty="0"/>
              <a:t>No need to generate all the join orders.  Using dynamic programming, the least-cost join order for any subset of </a:t>
            </a:r>
            <a:br>
              <a:rPr lang="en-US" altLang="en-US" sz="2400" dirty="0"/>
            </a:br>
            <a:r>
              <a:rPr lang="en-US" altLang="en-US" sz="2400" dirty="0"/>
              <a:t>{</a:t>
            </a:r>
            <a:r>
              <a:rPr lang="en-US" altLang="en-US" sz="2400" i="1" dirty="0"/>
              <a:t>r</a:t>
            </a:r>
            <a:r>
              <a:rPr lang="en-US" altLang="en-US" sz="2400" baseline="-25000" dirty="0"/>
              <a:t>1</a:t>
            </a:r>
            <a:r>
              <a:rPr lang="en-US" altLang="en-US" sz="2400" dirty="0"/>
              <a:t>, </a:t>
            </a:r>
            <a:r>
              <a:rPr lang="en-US" altLang="en-US" sz="2400" i="1" dirty="0"/>
              <a:t>r</a:t>
            </a:r>
            <a:r>
              <a:rPr lang="en-US" altLang="en-US" sz="2400" baseline="-25000" dirty="0"/>
              <a:t>2</a:t>
            </a:r>
            <a:r>
              <a:rPr lang="en-US" altLang="en-US" sz="2400" dirty="0"/>
              <a:t>, . . . </a:t>
            </a:r>
            <a:r>
              <a:rPr lang="en-US" altLang="en-US" sz="2400" i="1" dirty="0" err="1"/>
              <a:t>r</a:t>
            </a:r>
            <a:r>
              <a:rPr lang="en-US" altLang="en-US" sz="2400" i="1" baseline="-25000" dirty="0" err="1"/>
              <a:t>n</a:t>
            </a:r>
            <a:r>
              <a:rPr lang="en-US" altLang="en-US" sz="2400" dirty="0"/>
              <a:t>} is computed only once and stored for future use</a:t>
            </a:r>
            <a:r>
              <a:rPr lang="en-US" altLang="en-US" sz="2000" dirty="0"/>
              <a:t>.  </a:t>
            </a:r>
            <a:endParaRPr lang="en-US" altLang="en-US" sz="2000" dirty="0" smtClean="0"/>
          </a:p>
          <a:p>
            <a:endParaRPr lang="zh-CN" altLang="en-US" dirty="0"/>
          </a:p>
          <a:p>
            <a:r>
              <a:rPr lang="en-US" altLang="zh-CN" sz="2400" dirty="0"/>
              <a:t>Use </a:t>
            </a:r>
            <a:r>
              <a:rPr lang="en-US" altLang="zh-CN" sz="2400" dirty="0">
                <a:solidFill>
                  <a:srgbClr val="FF0000"/>
                </a:solidFill>
              </a:rPr>
              <a:t>dynamic </a:t>
            </a:r>
            <a:r>
              <a:rPr lang="en-US" altLang="zh-CN" sz="2400" dirty="0" smtClean="0">
                <a:solidFill>
                  <a:srgbClr val="FF0000"/>
                </a:solidFill>
              </a:rPr>
              <a:t>programming </a:t>
            </a:r>
            <a:r>
              <a:rPr lang="en-US" altLang="zh-CN" sz="2400" dirty="0" smtClean="0"/>
              <a:t>to </a:t>
            </a:r>
            <a:r>
              <a:rPr lang="en-US" altLang="zh-CN" sz="2400" dirty="0"/>
              <a:t>reduce the number of cost estimations.</a:t>
            </a:r>
            <a:endParaRPr lang="en-US" altLang="en-US"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Dynamic Programming in Optimization</a:t>
            </a:r>
            <a:endParaRPr lang="en-US" altLang="en-US" dirty="0">
              <a:effectLst>
                <a:outerShdw blurRad="38100" dist="38100" dir="2700000" algn="tl">
                  <a:srgbClr val="C0C0C0"/>
                </a:outerShdw>
              </a:effectLst>
            </a:endParaRPr>
          </a:p>
        </p:txBody>
      </p:sp>
      <p:sp>
        <p:nvSpPr>
          <p:cNvPr id="52227" name="Rectangle 3"/>
          <p:cNvSpPr>
            <a:spLocks noGrp="1" noChangeArrowheads="1"/>
          </p:cNvSpPr>
          <p:nvPr>
            <p:ph idx="1"/>
          </p:nvPr>
        </p:nvSpPr>
        <p:spPr>
          <a:xfrm>
            <a:off x="693018" y="1102497"/>
            <a:ext cx="7738713" cy="5367972"/>
          </a:xfrm>
        </p:spPr>
        <p:txBody>
          <a:bodyPr/>
          <a:lstStyle/>
          <a:p>
            <a:r>
              <a:rPr lang="en-US" altLang="en-US" sz="2000" dirty="0"/>
              <a:t>To find best join tree for a set of </a:t>
            </a:r>
            <a:r>
              <a:rPr lang="en-US" altLang="en-US" sz="2000" i="1" dirty="0"/>
              <a:t>n</a:t>
            </a:r>
            <a:r>
              <a:rPr lang="en-US" altLang="en-US" sz="2000" dirty="0"/>
              <a:t> relations:</a:t>
            </a:r>
            <a:endParaRPr lang="en-US" altLang="en-US" sz="2000" dirty="0"/>
          </a:p>
          <a:p>
            <a:pPr lvl="1"/>
            <a:r>
              <a:rPr lang="en-US" altLang="en-US" sz="2000" dirty="0"/>
              <a:t>To find best plan for a set </a:t>
            </a:r>
            <a:r>
              <a:rPr lang="en-US" altLang="en-US" sz="2000" i="1" dirty="0"/>
              <a:t>S</a:t>
            </a:r>
            <a:r>
              <a:rPr lang="en-US" altLang="en-US" sz="2000" dirty="0"/>
              <a:t> of </a:t>
            </a:r>
            <a:r>
              <a:rPr lang="en-US" altLang="en-US" sz="2000" i="1" dirty="0"/>
              <a:t>n</a:t>
            </a:r>
            <a:r>
              <a:rPr lang="en-US" altLang="en-US" sz="2000" dirty="0"/>
              <a:t> relations, consider all possible plans of the form:  </a:t>
            </a:r>
            <a:r>
              <a:rPr lang="en-US" altLang="en-US" sz="2000" i="1" dirty="0"/>
              <a:t>S</a:t>
            </a:r>
            <a:r>
              <a:rPr lang="en-US" altLang="en-US" sz="2000" baseline="-25000" dirty="0"/>
              <a:t>1</a:t>
            </a:r>
            <a:r>
              <a:rPr lang="en-US" altLang="en-US" sz="2000" dirty="0"/>
              <a:t> </a:t>
            </a:r>
            <a:r>
              <a:rPr lang="en-IN" altLang="en-US" sz="2000" dirty="0">
                <a:ea typeface="MS PGothic" panose="020B0600070205080204" pitchFamily="34" charset="-128"/>
              </a:rPr>
              <a:t>⨝</a:t>
            </a:r>
            <a:r>
              <a:rPr lang="en-US" altLang="en-US" sz="2000" dirty="0"/>
              <a:t> (</a:t>
            </a:r>
            <a:r>
              <a:rPr lang="en-US" altLang="en-US" sz="2000" i="1" dirty="0"/>
              <a:t>S – S</a:t>
            </a:r>
            <a:r>
              <a:rPr lang="en-US" altLang="en-US" sz="2000" baseline="-25000" dirty="0"/>
              <a:t>1</a:t>
            </a:r>
            <a:r>
              <a:rPr lang="en-US" altLang="en-US" sz="2000" dirty="0"/>
              <a:t>) where </a:t>
            </a:r>
            <a:r>
              <a:rPr lang="en-US" altLang="en-US" sz="2000" i="1" dirty="0"/>
              <a:t>S</a:t>
            </a:r>
            <a:r>
              <a:rPr lang="en-US" altLang="en-US" sz="2000" baseline="-25000" dirty="0"/>
              <a:t>1</a:t>
            </a:r>
            <a:r>
              <a:rPr lang="en-US" altLang="en-US" sz="2000" dirty="0"/>
              <a:t> is any non-empty subset of </a:t>
            </a:r>
            <a:r>
              <a:rPr lang="en-US" altLang="en-US" sz="2000" i="1" dirty="0"/>
              <a:t>S</a:t>
            </a:r>
            <a:r>
              <a:rPr lang="en-US" altLang="en-US" sz="2000" dirty="0"/>
              <a:t>.</a:t>
            </a:r>
            <a:endParaRPr lang="en-US" altLang="en-US" sz="2000" dirty="0"/>
          </a:p>
          <a:p>
            <a:pPr lvl="1"/>
            <a:r>
              <a:rPr lang="en-US" altLang="en-US" sz="2000" dirty="0"/>
              <a:t>Recursively compute costs for joining subsets of </a:t>
            </a:r>
            <a:r>
              <a:rPr lang="en-US" altLang="en-US" sz="2000" i="1" dirty="0"/>
              <a:t>S</a:t>
            </a:r>
            <a:r>
              <a:rPr lang="en-US" altLang="en-US" sz="2000" dirty="0"/>
              <a:t> to find the cost of each plan.  Choose the cheapest of the 2</a:t>
            </a:r>
            <a:r>
              <a:rPr lang="en-US" altLang="en-US" sz="2000" i="1" baseline="30000" dirty="0"/>
              <a:t>n</a:t>
            </a:r>
            <a:r>
              <a:rPr lang="en-US" altLang="en-US" sz="2000" i="1" dirty="0"/>
              <a:t> </a:t>
            </a:r>
            <a:r>
              <a:rPr lang="en-US" altLang="en-US" sz="2000" dirty="0"/>
              <a:t>– 2 alternatives.</a:t>
            </a:r>
            <a:endParaRPr lang="en-US" altLang="en-US" sz="2000" dirty="0"/>
          </a:p>
          <a:p>
            <a:pPr lvl="1"/>
            <a:r>
              <a:rPr lang="en-US" altLang="en-US" sz="2000" dirty="0"/>
              <a:t>Base case for recursion:  single relation access plan</a:t>
            </a:r>
            <a:endParaRPr lang="en-US" altLang="en-US" sz="2000" dirty="0"/>
          </a:p>
          <a:p>
            <a:pPr lvl="2"/>
            <a:r>
              <a:rPr lang="en-US" altLang="en-US" sz="2000" dirty="0"/>
              <a:t>Apply all selections on R</a:t>
            </a:r>
            <a:r>
              <a:rPr lang="en-US" altLang="en-US" sz="2000" baseline="-25000" dirty="0"/>
              <a:t>i </a:t>
            </a:r>
            <a:r>
              <a:rPr lang="en-US" altLang="en-US" sz="2000" dirty="0"/>
              <a:t>using best choice of indices on R</a:t>
            </a:r>
            <a:r>
              <a:rPr lang="en-US" altLang="en-US" sz="2000" baseline="-25000" dirty="0"/>
              <a:t>i</a:t>
            </a:r>
            <a:endParaRPr lang="en-US" altLang="en-US" sz="2000" baseline="-25000" dirty="0"/>
          </a:p>
          <a:p>
            <a:pPr lvl="1"/>
            <a:r>
              <a:rPr lang="en-US" altLang="en-US" sz="2000" dirty="0"/>
              <a:t>When plan for any subset is computed, store it and reuse it when it is required again, instead of </a:t>
            </a:r>
            <a:r>
              <a:rPr lang="en-US" altLang="en-US" sz="2000" dirty="0" err="1"/>
              <a:t>recomputing</a:t>
            </a:r>
            <a:r>
              <a:rPr lang="en-US" altLang="en-US" sz="2000" dirty="0"/>
              <a:t> it</a:t>
            </a:r>
            <a:endParaRPr lang="en-US" altLang="en-US" sz="2000" dirty="0"/>
          </a:p>
          <a:p>
            <a:pPr lvl="2"/>
            <a:r>
              <a:rPr lang="en-US" altLang="en-US" sz="2000" dirty="0"/>
              <a:t>Dynamic programming</a:t>
            </a:r>
            <a:endParaRPr lang="en-US" altLang="en-US" sz="20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 Optimization Algorithm</a:t>
            </a:r>
            <a:endParaRPr lang="en-US" altLang="en-US">
              <a:effectLst>
                <a:outerShdw blurRad="38100" dist="38100" dir="2700000" algn="tl">
                  <a:srgbClr val="C0C0C0"/>
                </a:outerShdw>
              </a:effectLst>
            </a:endParaRPr>
          </a:p>
        </p:txBody>
      </p:sp>
      <p:sp>
        <p:nvSpPr>
          <p:cNvPr id="54275" name="Rectangle 3"/>
          <p:cNvSpPr>
            <a:spLocks noGrp="1" noChangeArrowheads="1"/>
          </p:cNvSpPr>
          <p:nvPr>
            <p:ph idx="1"/>
          </p:nvPr>
        </p:nvSpPr>
        <p:spPr>
          <a:xfrm>
            <a:off x="673768" y="1120775"/>
            <a:ext cx="8321007" cy="4876800"/>
          </a:xfrm>
          <a:prstGeom prst="rect">
            <a:avLst/>
          </a:prstGeom>
        </p:spPr>
        <p:txBody>
          <a:bodyPr/>
          <a:lstStyle/>
          <a:p>
            <a:pPr>
              <a:buFont typeface="Monotype Sorts" pitchFamily="-65" charset="2"/>
              <a:buNone/>
            </a:pPr>
            <a:r>
              <a:rPr lang="en-US" altLang="en-US" sz="2000" b="1" dirty="0"/>
              <a:t>procedure</a:t>
            </a:r>
            <a:r>
              <a:rPr lang="en-US" altLang="en-US" sz="2000" dirty="0"/>
              <a:t> </a:t>
            </a:r>
            <a:r>
              <a:rPr lang="en-US" altLang="en-US" sz="2000" dirty="0" err="1"/>
              <a:t>findbestplan</a:t>
            </a:r>
            <a:r>
              <a:rPr lang="en-US" altLang="en-US" sz="2000" dirty="0"/>
              <a:t>(</a:t>
            </a:r>
            <a:r>
              <a:rPr lang="en-US" altLang="en-US" sz="2000" i="1" dirty="0"/>
              <a:t>S</a:t>
            </a:r>
            <a:r>
              <a:rPr lang="en-US" altLang="en-US" sz="2000" dirty="0"/>
              <a:t>)</a:t>
            </a:r>
            <a:br>
              <a:rPr lang="en-US" altLang="en-US" sz="2000" dirty="0"/>
            </a:br>
            <a:r>
              <a:rPr lang="en-US" altLang="en-US" sz="2000" b="1" dirty="0"/>
              <a:t>if</a:t>
            </a:r>
            <a:r>
              <a:rPr lang="en-US" altLang="en-US" sz="2000" dirty="0"/>
              <a:t> (</a:t>
            </a:r>
            <a:r>
              <a:rPr lang="en-US" altLang="en-US" sz="2000" i="1" dirty="0" err="1"/>
              <a:t>bestplan</a:t>
            </a:r>
            <a:r>
              <a:rPr lang="en-US" altLang="en-US" sz="2000" dirty="0"/>
              <a:t>[</a:t>
            </a:r>
            <a:r>
              <a:rPr lang="en-US" altLang="en-US" sz="2000" i="1" dirty="0"/>
              <a:t>S</a:t>
            </a:r>
            <a:r>
              <a:rPr lang="en-US" altLang="en-US" sz="2000" dirty="0"/>
              <a:t>].</a:t>
            </a:r>
            <a:r>
              <a:rPr lang="en-US" altLang="en-US" sz="2000" i="1" dirty="0"/>
              <a:t>cost </a:t>
            </a: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b="1" dirty="0">
                <a:sym typeface="Symbol" panose="05050102010706020507" pitchFamily="18" charset="2"/>
              </a:rPr>
              <a:t>return </a:t>
            </a:r>
            <a:r>
              <a:rPr lang="en-US" altLang="en-US" sz="2000" i="1" dirty="0" err="1">
                <a:sym typeface="Symbol" panose="05050102010706020507" pitchFamily="18" charset="2"/>
              </a:rPr>
              <a:t>bestplan</a:t>
            </a:r>
            <a:r>
              <a:rPr lang="en-US" altLang="en-US" sz="2000" dirty="0">
                <a:sym typeface="Symbol" panose="05050102010706020507" pitchFamily="18" charset="2"/>
              </a:rPr>
              <a:t>[</a:t>
            </a:r>
            <a:r>
              <a:rPr lang="en-US" altLang="en-US" sz="2000" i="1" dirty="0">
                <a:sym typeface="Symbol" panose="05050102010706020507" pitchFamily="18" charset="2"/>
              </a:rPr>
              <a:t>S</a:t>
            </a:r>
            <a:r>
              <a:rPr lang="en-US" altLang="en-US" sz="2000" dirty="0">
                <a:sym typeface="Symbol" panose="05050102010706020507" pitchFamily="18" charset="2"/>
              </a:rPr>
              <a:t>]</a:t>
            </a:r>
            <a:br>
              <a:rPr lang="en-US" altLang="en-US" sz="2000" dirty="0">
                <a:sym typeface="Symbol" panose="05050102010706020507" pitchFamily="18" charset="2"/>
              </a:rPr>
            </a:br>
            <a:r>
              <a:rPr lang="en-US" altLang="en-US" sz="2000" dirty="0">
                <a:sym typeface="Symbol" panose="05050102010706020507" pitchFamily="18" charset="2"/>
              </a:rPr>
              <a:t>// else </a:t>
            </a:r>
            <a:r>
              <a:rPr lang="en-US" altLang="en-US" sz="2000" i="1" dirty="0" err="1">
                <a:sym typeface="Symbol" panose="05050102010706020507" pitchFamily="18" charset="2"/>
              </a:rPr>
              <a:t>bestplan</a:t>
            </a:r>
            <a:r>
              <a:rPr lang="en-US" altLang="en-US" sz="2000" dirty="0">
                <a:sym typeface="Symbol" panose="05050102010706020507" pitchFamily="18" charset="2"/>
              </a:rPr>
              <a:t>[</a:t>
            </a:r>
            <a:r>
              <a:rPr lang="en-US" altLang="en-US" sz="2000" i="1" dirty="0">
                <a:sym typeface="Symbol" panose="05050102010706020507" pitchFamily="18" charset="2"/>
              </a:rPr>
              <a:t>S</a:t>
            </a:r>
            <a:r>
              <a:rPr lang="en-US" altLang="en-US" sz="2000" dirty="0">
                <a:sym typeface="Symbol" panose="05050102010706020507" pitchFamily="18" charset="2"/>
              </a:rPr>
              <a:t>] has not been computed earlier, compute it now</a:t>
            </a:r>
            <a:br>
              <a:rPr lang="en-US" altLang="en-US" sz="2000" dirty="0">
                <a:sym typeface="Symbol" panose="05050102010706020507" pitchFamily="18" charset="2"/>
              </a:rPr>
            </a:br>
            <a:r>
              <a:rPr lang="en-US" altLang="en-US" sz="2000" b="1" dirty="0">
                <a:sym typeface="Symbol" panose="05050102010706020507" pitchFamily="18" charset="2"/>
              </a:rPr>
              <a:t>if</a:t>
            </a:r>
            <a:r>
              <a:rPr lang="en-US" altLang="en-US" sz="2000" dirty="0">
                <a:sym typeface="Symbol" panose="05050102010706020507" pitchFamily="18" charset="2"/>
              </a:rPr>
              <a:t> (</a:t>
            </a:r>
            <a:r>
              <a:rPr lang="en-US" altLang="en-US" sz="2000" i="1" dirty="0">
                <a:sym typeface="Symbol" panose="05050102010706020507" pitchFamily="18" charset="2"/>
              </a:rPr>
              <a:t>S</a:t>
            </a:r>
            <a:r>
              <a:rPr lang="en-US" altLang="en-US" sz="2000" dirty="0">
                <a:sym typeface="Symbol" panose="05050102010706020507" pitchFamily="18" charset="2"/>
              </a:rPr>
              <a:t> contains only 1 relation)</a:t>
            </a:r>
            <a:br>
              <a:rPr lang="en-US" altLang="en-US" sz="2000" dirty="0">
                <a:sym typeface="Symbol" panose="05050102010706020507" pitchFamily="18" charset="2"/>
              </a:rPr>
            </a:br>
            <a:r>
              <a:rPr lang="en-US" altLang="en-US" sz="2000" dirty="0">
                <a:sym typeface="Symbol" panose="05050102010706020507" pitchFamily="18" charset="2"/>
              </a:rPr>
              <a:t>    set </a:t>
            </a:r>
            <a:r>
              <a:rPr lang="en-US" altLang="en-US" sz="2000" i="1" dirty="0" err="1">
                <a:sym typeface="Symbol" panose="05050102010706020507" pitchFamily="18" charset="2"/>
              </a:rPr>
              <a:t>bestplan</a:t>
            </a:r>
            <a:r>
              <a:rPr lang="en-US" altLang="en-US" sz="2000" dirty="0">
                <a:sym typeface="Symbol" panose="05050102010706020507" pitchFamily="18" charset="2"/>
              </a:rPr>
              <a:t>[</a:t>
            </a:r>
            <a:r>
              <a:rPr lang="en-US" altLang="en-US" sz="2000" i="1" dirty="0">
                <a:sym typeface="Symbol" panose="05050102010706020507" pitchFamily="18" charset="2"/>
              </a:rPr>
              <a:t>S</a:t>
            </a:r>
            <a:r>
              <a:rPr lang="en-US" altLang="en-US" sz="2000" dirty="0">
                <a:sym typeface="Symbol" panose="05050102010706020507" pitchFamily="18" charset="2"/>
              </a:rPr>
              <a:t>].</a:t>
            </a:r>
            <a:r>
              <a:rPr lang="en-US" altLang="en-US" sz="2000" i="1" dirty="0">
                <a:sym typeface="Symbol" panose="05050102010706020507" pitchFamily="18" charset="2"/>
              </a:rPr>
              <a:t>plan</a:t>
            </a:r>
            <a:r>
              <a:rPr lang="en-US" altLang="en-US" sz="2000" dirty="0">
                <a:sym typeface="Symbol" panose="05050102010706020507" pitchFamily="18" charset="2"/>
              </a:rPr>
              <a:t> and </a:t>
            </a:r>
            <a:r>
              <a:rPr lang="en-US" altLang="en-US" sz="2000" i="1" dirty="0" err="1">
                <a:sym typeface="Symbol" panose="05050102010706020507" pitchFamily="18" charset="2"/>
              </a:rPr>
              <a:t>bestplan</a:t>
            </a:r>
            <a:r>
              <a:rPr lang="en-US" altLang="en-US" sz="2000" dirty="0">
                <a:sym typeface="Symbol" panose="05050102010706020507" pitchFamily="18" charset="2"/>
              </a:rPr>
              <a:t>[</a:t>
            </a:r>
            <a:r>
              <a:rPr lang="en-US" altLang="en-US" sz="2000" i="1" dirty="0">
                <a:sym typeface="Symbol" panose="05050102010706020507" pitchFamily="18" charset="2"/>
              </a:rPr>
              <a:t>S</a:t>
            </a:r>
            <a:r>
              <a:rPr lang="en-US" altLang="en-US" sz="2000" dirty="0">
                <a:sym typeface="Symbol" panose="05050102010706020507" pitchFamily="18" charset="2"/>
              </a:rPr>
              <a:t>].</a:t>
            </a:r>
            <a:r>
              <a:rPr lang="en-US" altLang="en-US" sz="2000" i="1" dirty="0">
                <a:sym typeface="Symbol" panose="05050102010706020507" pitchFamily="18" charset="2"/>
              </a:rPr>
              <a:t>cost</a:t>
            </a:r>
            <a:r>
              <a:rPr lang="en-US" altLang="en-US" sz="2000" dirty="0">
                <a:sym typeface="Symbol" panose="05050102010706020507" pitchFamily="18" charset="2"/>
              </a:rPr>
              <a:t> based on the best way </a:t>
            </a:r>
            <a:br>
              <a:rPr lang="en-US" altLang="en-US" sz="2000" dirty="0">
                <a:sym typeface="Symbol" panose="05050102010706020507" pitchFamily="18" charset="2"/>
              </a:rPr>
            </a:br>
            <a:r>
              <a:rPr lang="en-US" altLang="en-US" sz="2000" dirty="0">
                <a:sym typeface="Symbol" panose="05050102010706020507" pitchFamily="18" charset="2"/>
              </a:rPr>
              <a:t>    of accessing </a:t>
            </a:r>
            <a:r>
              <a:rPr lang="en-US" altLang="en-US" sz="2000" i="1" dirty="0">
                <a:sym typeface="Symbol" panose="05050102010706020507" pitchFamily="18" charset="2"/>
              </a:rPr>
              <a:t>S</a:t>
            </a:r>
            <a:r>
              <a:rPr lang="en-US" altLang="en-US" sz="2000" dirty="0">
                <a:sym typeface="Symbol" panose="05050102010706020507" pitchFamily="18" charset="2"/>
              </a:rPr>
              <a:t>  using selections on </a:t>
            </a:r>
            <a:r>
              <a:rPr lang="en-US" altLang="en-US" sz="2000" i="1" dirty="0">
                <a:sym typeface="Symbol" panose="05050102010706020507" pitchFamily="18" charset="2"/>
              </a:rPr>
              <a:t>S</a:t>
            </a:r>
            <a:r>
              <a:rPr lang="en-US" altLang="en-US" sz="2000" dirty="0">
                <a:sym typeface="Symbol" panose="05050102010706020507" pitchFamily="18" charset="2"/>
              </a:rPr>
              <a:t> and indices (if any) on S </a:t>
            </a:r>
            <a:r>
              <a:rPr lang="en-US" altLang="en-US" sz="2000" b="1" dirty="0">
                <a:sym typeface="Symbol" panose="05050102010706020507" pitchFamily="18" charset="2"/>
              </a:rPr>
              <a:t>else for each </a:t>
            </a:r>
            <a:r>
              <a:rPr lang="en-US" altLang="en-US" sz="2000" dirty="0">
                <a:sym typeface="Symbol" panose="05050102010706020507" pitchFamily="18" charset="2"/>
              </a:rPr>
              <a:t>non-empty subset </a:t>
            </a:r>
            <a:r>
              <a:rPr lang="en-US" altLang="en-US" sz="2000" i="1" dirty="0">
                <a:sym typeface="Symbol" panose="05050102010706020507" pitchFamily="18" charset="2"/>
              </a:rPr>
              <a:t>S1</a:t>
            </a:r>
            <a:r>
              <a:rPr lang="en-US" altLang="en-US" sz="2000" dirty="0">
                <a:sym typeface="Symbol" panose="05050102010706020507" pitchFamily="18" charset="2"/>
              </a:rPr>
              <a:t> of </a:t>
            </a:r>
            <a:r>
              <a:rPr lang="en-US" altLang="en-US" sz="2000" i="1" dirty="0">
                <a:sym typeface="Symbol" panose="05050102010706020507" pitchFamily="18" charset="2"/>
              </a:rPr>
              <a:t>S </a:t>
            </a:r>
            <a:r>
              <a:rPr lang="en-US" altLang="en-US" sz="2000" dirty="0">
                <a:sym typeface="Symbol" panose="05050102010706020507" pitchFamily="18" charset="2"/>
              </a:rPr>
              <a:t>such that </a:t>
            </a:r>
            <a:r>
              <a:rPr lang="en-US" altLang="en-US" sz="2000" i="1" dirty="0">
                <a:sym typeface="Symbol" panose="05050102010706020507" pitchFamily="18" charset="2"/>
              </a:rPr>
              <a:t>S</a:t>
            </a:r>
            <a:r>
              <a:rPr lang="en-US" altLang="en-US" sz="2000" dirty="0">
                <a:sym typeface="Symbol" panose="05050102010706020507" pitchFamily="18" charset="2"/>
              </a:rPr>
              <a:t>1  </a:t>
            </a:r>
            <a:r>
              <a:rPr lang="en-US" altLang="en-US" sz="2000" i="1" dirty="0">
                <a:sym typeface="Symbol" panose="05050102010706020507" pitchFamily="18" charset="2"/>
              </a:rPr>
              <a:t>S</a:t>
            </a:r>
            <a:br>
              <a:rPr lang="en-US" altLang="en-US" sz="2000" i="1" dirty="0">
                <a:sym typeface="Symbol" panose="05050102010706020507" pitchFamily="18" charset="2"/>
              </a:rPr>
            </a:br>
            <a:r>
              <a:rPr lang="en-US" altLang="en-US" sz="2000" i="1" dirty="0">
                <a:sym typeface="Symbol" panose="05050102010706020507" pitchFamily="18" charset="2"/>
              </a:rPr>
              <a:t>	</a:t>
            </a:r>
            <a:r>
              <a:rPr lang="en-US" altLang="en-US" sz="2000" dirty="0">
                <a:sym typeface="Symbol" panose="05050102010706020507" pitchFamily="18" charset="2"/>
              </a:rPr>
              <a:t>P1= </a:t>
            </a:r>
            <a:r>
              <a:rPr lang="en-US" altLang="en-US" sz="2000" dirty="0" err="1">
                <a:sym typeface="Symbol" panose="05050102010706020507" pitchFamily="18" charset="2"/>
              </a:rPr>
              <a:t>findbestplan</a:t>
            </a:r>
            <a:r>
              <a:rPr lang="en-US" altLang="en-US" sz="2000" dirty="0">
                <a:sym typeface="Symbol" panose="05050102010706020507" pitchFamily="18" charset="2"/>
              </a:rPr>
              <a:t>(</a:t>
            </a:r>
            <a:r>
              <a:rPr lang="en-US" altLang="en-US" sz="2000" i="1" dirty="0">
                <a:sym typeface="Symbol" panose="05050102010706020507" pitchFamily="18" charset="2"/>
              </a:rPr>
              <a:t>S</a:t>
            </a:r>
            <a:r>
              <a:rPr lang="en-US" altLang="en-US" sz="2000" dirty="0">
                <a:sym typeface="Symbol" panose="05050102010706020507" pitchFamily="18" charset="2"/>
              </a:rPr>
              <a:t>1)</a:t>
            </a:r>
            <a:br>
              <a:rPr lang="en-US" altLang="en-US" sz="2000" dirty="0">
                <a:sym typeface="Symbol" panose="05050102010706020507" pitchFamily="18" charset="2"/>
              </a:rPr>
            </a:br>
            <a:r>
              <a:rPr lang="en-US" altLang="en-US" sz="2000" dirty="0">
                <a:sym typeface="Symbol" panose="05050102010706020507" pitchFamily="18" charset="2"/>
              </a:rPr>
              <a:t>	P2= </a:t>
            </a:r>
            <a:r>
              <a:rPr lang="en-US" altLang="en-US" sz="2000" dirty="0" err="1">
                <a:sym typeface="Symbol" panose="05050102010706020507" pitchFamily="18" charset="2"/>
              </a:rPr>
              <a:t>findbestplan</a:t>
            </a:r>
            <a:r>
              <a:rPr lang="en-US" altLang="en-US" sz="2000" dirty="0">
                <a:sym typeface="Symbol" panose="05050102010706020507" pitchFamily="18" charset="2"/>
              </a:rPr>
              <a:t>(</a:t>
            </a:r>
            <a:r>
              <a:rPr lang="en-US" altLang="en-US" sz="2000" i="1" dirty="0">
                <a:sym typeface="Symbol" panose="05050102010706020507" pitchFamily="18" charset="2"/>
              </a:rPr>
              <a:t>S</a:t>
            </a:r>
            <a:r>
              <a:rPr lang="en-US" altLang="en-US" sz="2000" dirty="0">
                <a:sym typeface="Symbol" panose="05050102010706020507" pitchFamily="18" charset="2"/>
              </a:rPr>
              <a:t> - </a:t>
            </a:r>
            <a:r>
              <a:rPr lang="en-US" altLang="en-US" sz="2000" i="1" dirty="0">
                <a:sym typeface="Symbol" panose="05050102010706020507" pitchFamily="18" charset="2"/>
              </a:rPr>
              <a:t>S</a:t>
            </a:r>
            <a:r>
              <a:rPr lang="en-US" altLang="en-US" sz="2000" dirty="0">
                <a:sym typeface="Symbol" panose="05050102010706020507" pitchFamily="18" charset="2"/>
              </a:rPr>
              <a:t>1)</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b="1" dirty="0">
                <a:sym typeface="Symbol" panose="05050102010706020507" pitchFamily="18" charset="2"/>
              </a:rPr>
              <a:t>for each </a:t>
            </a:r>
            <a:r>
              <a:rPr lang="en-IN" altLang="en-US" sz="2000" dirty="0">
                <a:ea typeface="MS PGothic" panose="020B0600070205080204" pitchFamily="34" charset="-128"/>
                <a:sym typeface="Symbol" panose="05050102010706020507" pitchFamily="18" charset="2"/>
              </a:rPr>
              <a:t>algorithm A for joining results </a:t>
            </a:r>
            <a:r>
              <a:rPr lang="en-US" altLang="en-US" sz="2000" dirty="0">
                <a:sym typeface="Symbol" panose="05050102010706020507" pitchFamily="18" charset="2"/>
              </a:rPr>
              <a:t>of </a:t>
            </a:r>
            <a:r>
              <a:rPr lang="en-US" altLang="en-US" sz="2000" i="1" dirty="0">
                <a:sym typeface="Symbol" panose="05050102010706020507" pitchFamily="18" charset="2"/>
              </a:rPr>
              <a:t>P</a:t>
            </a:r>
            <a:r>
              <a:rPr lang="en-US" altLang="en-US" sz="2000" dirty="0">
                <a:sym typeface="Symbol" panose="05050102010706020507" pitchFamily="18" charset="2"/>
              </a:rPr>
              <a:t>1 and </a:t>
            </a:r>
            <a:r>
              <a:rPr lang="en-US" altLang="en-US" sz="2000" i="1" dirty="0">
                <a:sym typeface="Symbol" panose="05050102010706020507" pitchFamily="18" charset="2"/>
              </a:rPr>
              <a:t>P</a:t>
            </a:r>
            <a:r>
              <a:rPr lang="en-US" altLang="en-US" sz="2000" dirty="0">
                <a:sym typeface="Symbol" panose="05050102010706020507" pitchFamily="18" charset="2"/>
              </a:rPr>
              <a:t>2</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b="1" i="1" dirty="0">
                <a:sym typeface="Symbol" panose="05050102010706020507" pitchFamily="18" charset="2"/>
              </a:rPr>
              <a:t>… compute plan and cost of using A (see next page) ..</a:t>
            </a:r>
            <a:br>
              <a:rPr lang="en-US" altLang="en-US" sz="2000" i="1" dirty="0">
                <a:sym typeface="Symbol" panose="05050102010706020507" pitchFamily="18" charset="2"/>
              </a:rPr>
            </a:br>
            <a:r>
              <a:rPr lang="en-US" altLang="en-US" sz="2000" dirty="0">
                <a:sym typeface="Symbol" panose="05050102010706020507" pitchFamily="18" charset="2"/>
              </a:rPr>
              <a:t>  	     </a:t>
            </a:r>
            <a:r>
              <a:rPr lang="en-US" altLang="en-US" sz="2000" b="1" dirty="0">
                <a:sym typeface="Symbol" panose="05050102010706020507" pitchFamily="18" charset="2"/>
              </a:rPr>
              <a:t>if </a:t>
            </a:r>
            <a:r>
              <a:rPr lang="en-US" altLang="en-US" sz="2000" i="1" dirty="0">
                <a:sym typeface="Symbol" panose="05050102010706020507" pitchFamily="18" charset="2"/>
              </a:rPr>
              <a:t>cost </a:t>
            </a:r>
            <a:r>
              <a:rPr lang="en-US" altLang="en-US" sz="2000" dirty="0">
                <a:sym typeface="Symbol" panose="05050102010706020507" pitchFamily="18" charset="2"/>
              </a:rPr>
              <a:t>&lt; </a:t>
            </a:r>
            <a:r>
              <a:rPr lang="en-US" altLang="en-US" sz="2000" i="1" dirty="0" err="1">
                <a:sym typeface="Symbol" panose="05050102010706020507" pitchFamily="18" charset="2"/>
              </a:rPr>
              <a:t>bestplan</a:t>
            </a:r>
            <a:r>
              <a:rPr lang="en-US" altLang="en-US" sz="2000" dirty="0">
                <a:sym typeface="Symbol" panose="05050102010706020507" pitchFamily="18" charset="2"/>
              </a:rPr>
              <a:t>[</a:t>
            </a:r>
            <a:r>
              <a:rPr lang="en-US" altLang="en-US" sz="2000" i="1" dirty="0">
                <a:sym typeface="Symbol" panose="05050102010706020507" pitchFamily="18" charset="2"/>
              </a:rPr>
              <a:t>S</a:t>
            </a:r>
            <a:r>
              <a:rPr lang="en-US" altLang="en-US" sz="2000" dirty="0">
                <a:sym typeface="Symbol" panose="05050102010706020507" pitchFamily="18" charset="2"/>
              </a:rPr>
              <a:t>].</a:t>
            </a:r>
            <a:r>
              <a:rPr lang="en-US" altLang="en-US" sz="2000" i="1" dirty="0">
                <a:sym typeface="Symbol" panose="05050102010706020507" pitchFamily="18" charset="2"/>
              </a:rPr>
              <a:t>cost </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i="1" dirty="0" err="1">
                <a:sym typeface="Symbol" panose="05050102010706020507" pitchFamily="18" charset="2"/>
              </a:rPr>
              <a:t>bestplan</a:t>
            </a:r>
            <a:r>
              <a:rPr lang="en-US" altLang="en-US" sz="2000" dirty="0">
                <a:sym typeface="Symbol" panose="05050102010706020507" pitchFamily="18" charset="2"/>
              </a:rPr>
              <a:t>[</a:t>
            </a:r>
            <a:r>
              <a:rPr lang="en-US" altLang="en-US" sz="2000" i="1" dirty="0">
                <a:sym typeface="Symbol" panose="05050102010706020507" pitchFamily="18" charset="2"/>
              </a:rPr>
              <a:t>S</a:t>
            </a:r>
            <a:r>
              <a:rPr lang="en-US" altLang="en-US" sz="2000" dirty="0">
                <a:sym typeface="Symbol" panose="05050102010706020507" pitchFamily="18" charset="2"/>
              </a:rPr>
              <a:t>].</a:t>
            </a:r>
            <a:r>
              <a:rPr lang="en-US" altLang="en-US" sz="2000" i="1" dirty="0">
                <a:sym typeface="Symbol" panose="05050102010706020507" pitchFamily="18" charset="2"/>
              </a:rPr>
              <a:t>cost </a:t>
            </a:r>
            <a:r>
              <a:rPr lang="en-US" altLang="en-US" sz="2000" dirty="0">
                <a:sym typeface="Symbol" panose="05050102010706020507" pitchFamily="18" charset="2"/>
              </a:rPr>
              <a:t>= cost</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i="1" dirty="0" err="1">
                <a:sym typeface="Symbol" panose="05050102010706020507" pitchFamily="18" charset="2"/>
              </a:rPr>
              <a:t>bestplan</a:t>
            </a:r>
            <a:r>
              <a:rPr lang="en-US" altLang="en-US" sz="2000" dirty="0">
                <a:sym typeface="Symbol" panose="05050102010706020507" pitchFamily="18" charset="2"/>
              </a:rPr>
              <a:t>[</a:t>
            </a:r>
            <a:r>
              <a:rPr lang="en-US" altLang="en-US" sz="2000" i="1" dirty="0">
                <a:sym typeface="Symbol" panose="05050102010706020507" pitchFamily="18" charset="2"/>
              </a:rPr>
              <a:t>S</a:t>
            </a:r>
            <a:r>
              <a:rPr lang="en-US" altLang="en-US" sz="2000" dirty="0">
                <a:sym typeface="Symbol" panose="05050102010706020507" pitchFamily="18" charset="2"/>
              </a:rPr>
              <a:t>].</a:t>
            </a:r>
            <a:r>
              <a:rPr lang="en-US" altLang="en-US" sz="2000" i="1" dirty="0">
                <a:sym typeface="Symbol" panose="05050102010706020507" pitchFamily="18" charset="2"/>
              </a:rPr>
              <a:t>plan </a:t>
            </a:r>
            <a:r>
              <a:rPr lang="en-US" altLang="en-US" sz="2000" dirty="0">
                <a:sym typeface="Symbol" panose="05050102010706020507" pitchFamily="18" charset="2"/>
              </a:rPr>
              <a:t>= </a:t>
            </a:r>
            <a:r>
              <a:rPr lang="en-US" altLang="ja-JP" sz="2000" i="1" dirty="0">
                <a:sym typeface="Symbol" panose="05050102010706020507" pitchFamily="18" charset="2"/>
              </a:rPr>
              <a:t>plan</a:t>
            </a:r>
            <a:r>
              <a:rPr lang="en-US" altLang="ja-JP" sz="2000" dirty="0">
                <a:sym typeface="Symbol" panose="05050102010706020507" pitchFamily="18" charset="2"/>
              </a:rPr>
              <a:t>;</a:t>
            </a:r>
            <a:br>
              <a:rPr lang="en-US" altLang="ja-JP" sz="2000" dirty="0">
                <a:sym typeface="Symbol" panose="05050102010706020507" pitchFamily="18" charset="2"/>
              </a:rPr>
            </a:br>
            <a:r>
              <a:rPr lang="en-US" altLang="ja-JP" sz="2000" b="1" dirty="0">
                <a:sym typeface="Symbol" panose="05050102010706020507" pitchFamily="18" charset="2"/>
              </a:rPr>
              <a:t>return</a:t>
            </a:r>
            <a:r>
              <a:rPr lang="en-US" altLang="ja-JP" sz="2000" dirty="0">
                <a:sym typeface="Symbol" panose="05050102010706020507" pitchFamily="18" charset="2"/>
              </a:rPr>
              <a:t> </a:t>
            </a:r>
            <a:r>
              <a:rPr lang="en-US" altLang="ja-JP" sz="2000" i="1" dirty="0" err="1">
                <a:sym typeface="Symbol" panose="05050102010706020507" pitchFamily="18" charset="2"/>
              </a:rPr>
              <a:t>bestplan</a:t>
            </a:r>
            <a:r>
              <a:rPr lang="en-US" altLang="ja-JP" sz="2000" dirty="0">
                <a:sym typeface="Symbol" panose="05050102010706020507" pitchFamily="18" charset="2"/>
              </a:rPr>
              <a:t>[</a:t>
            </a:r>
            <a:r>
              <a:rPr lang="en-US" altLang="ja-JP" sz="2000" i="1" dirty="0">
                <a:sym typeface="Symbol" panose="05050102010706020507" pitchFamily="18" charset="2"/>
              </a:rPr>
              <a:t>S</a:t>
            </a:r>
            <a:r>
              <a:rPr lang="en-US" altLang="ja-JP" sz="2000" dirty="0">
                <a:sym typeface="Symbol" panose="05050102010706020507" pitchFamily="18" charset="2"/>
              </a:rPr>
              <a:t>]</a:t>
            </a:r>
            <a:endParaRPr lang="en-US" altLang="en-US" sz="2000"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768350" y="117474"/>
            <a:ext cx="8226426" cy="634087"/>
          </a:xfrm>
        </p:spPr>
        <p:txBody>
          <a:bodyPr/>
          <a:lstStyle/>
          <a:p>
            <a:pPr>
              <a:defRPr/>
            </a:pPr>
            <a:r>
              <a:rPr lang="en-US" altLang="en-US" dirty="0">
                <a:effectLst>
                  <a:outerShdw blurRad="38100" dist="38100" dir="2700000" algn="tl">
                    <a:srgbClr val="C0C0C0"/>
                  </a:outerShdw>
                </a:effectLst>
              </a:rPr>
              <a:t>Join Order Optimization Algorithm (cont.)</a:t>
            </a:r>
            <a:endParaRPr lang="en-US" altLang="en-US" dirty="0">
              <a:effectLst>
                <a:outerShdw blurRad="38100" dist="38100" dir="2700000" algn="tl">
                  <a:srgbClr val="C0C0C0"/>
                </a:outerShdw>
              </a:effectLst>
            </a:endParaRPr>
          </a:p>
        </p:txBody>
      </p:sp>
      <p:sp>
        <p:nvSpPr>
          <p:cNvPr id="54275" name="Rectangle 3"/>
          <p:cNvSpPr>
            <a:spLocks noGrp="1" noChangeArrowheads="1"/>
          </p:cNvSpPr>
          <p:nvPr>
            <p:ph idx="1"/>
          </p:nvPr>
        </p:nvSpPr>
        <p:spPr>
          <a:xfrm>
            <a:off x="664142" y="1020567"/>
            <a:ext cx="7632835" cy="4876800"/>
          </a:xfrm>
          <a:prstGeom prst="rect">
            <a:avLst/>
          </a:prstGeom>
        </p:spPr>
        <p:txBody>
          <a:bodyPr/>
          <a:lstStyle/>
          <a:p>
            <a:pPr>
              <a:buFont typeface="Monotype Sorts" pitchFamily="-65" charset="2"/>
              <a:buNone/>
            </a:pPr>
            <a:r>
              <a:rPr lang="en-US" altLang="en-US" sz="1800" b="1" dirty="0">
                <a:sym typeface="Symbol" panose="05050102010706020507" pitchFamily="18" charset="2"/>
              </a:rPr>
              <a:t>for each </a:t>
            </a:r>
            <a:r>
              <a:rPr lang="en-IN" altLang="en-US" sz="1800" dirty="0">
                <a:ea typeface="MS PGothic" panose="020B0600070205080204" pitchFamily="34" charset="-128"/>
                <a:sym typeface="Symbol" panose="05050102010706020507" pitchFamily="18" charset="2"/>
              </a:rPr>
              <a:t>algorithm A for joining results </a:t>
            </a:r>
            <a:r>
              <a:rPr lang="en-US" altLang="en-US" sz="1800" dirty="0">
                <a:sym typeface="Symbol" panose="05050102010706020507" pitchFamily="18" charset="2"/>
              </a:rPr>
              <a:t>of </a:t>
            </a:r>
            <a:r>
              <a:rPr lang="en-US" altLang="en-US" sz="1800" i="1" dirty="0">
                <a:sym typeface="Symbol" panose="05050102010706020507" pitchFamily="18" charset="2"/>
              </a:rPr>
              <a:t>P</a:t>
            </a:r>
            <a:r>
              <a:rPr lang="en-US" altLang="en-US" sz="1800" dirty="0">
                <a:sym typeface="Symbol" panose="05050102010706020507" pitchFamily="18" charset="2"/>
              </a:rPr>
              <a:t>1 and </a:t>
            </a:r>
            <a:r>
              <a:rPr lang="en-US" altLang="en-US" sz="1800" i="1" dirty="0">
                <a:sym typeface="Symbol" panose="05050102010706020507" pitchFamily="18" charset="2"/>
              </a:rPr>
              <a:t>P</a:t>
            </a:r>
            <a:r>
              <a:rPr lang="en-US" altLang="en-US" sz="1800" dirty="0">
                <a:sym typeface="Symbol" panose="05050102010706020507" pitchFamily="18" charset="2"/>
              </a:rPr>
              <a:t>2</a:t>
            </a:r>
            <a:br>
              <a:rPr lang="en-US" altLang="en-US" sz="1800" dirty="0">
                <a:sym typeface="Symbol" panose="05050102010706020507" pitchFamily="18" charset="2"/>
              </a:rPr>
            </a:br>
            <a:r>
              <a:rPr lang="en-US" altLang="en-US" sz="1800" dirty="0">
                <a:sym typeface="Symbol" panose="05050102010706020507" pitchFamily="18" charset="2"/>
              </a:rPr>
              <a:t> // For indexed-nested loops join, the outer could be </a:t>
            </a:r>
            <a:r>
              <a:rPr lang="en-US" altLang="en-US" sz="1800" i="1" dirty="0">
                <a:sym typeface="Symbol" panose="05050102010706020507" pitchFamily="18" charset="2"/>
              </a:rPr>
              <a:t>P1</a:t>
            </a:r>
            <a:r>
              <a:rPr lang="en-US" altLang="en-US" sz="1800" dirty="0">
                <a:sym typeface="Symbol" panose="05050102010706020507" pitchFamily="18" charset="2"/>
              </a:rPr>
              <a:t> or </a:t>
            </a:r>
            <a:r>
              <a:rPr lang="en-US" altLang="en-US" sz="1800" i="1" dirty="0">
                <a:sym typeface="Symbol" panose="05050102010706020507" pitchFamily="18" charset="2"/>
              </a:rPr>
              <a:t>P2</a:t>
            </a:r>
            <a:br>
              <a:rPr lang="en-US" altLang="en-US" sz="1800" i="1" dirty="0">
                <a:sym typeface="Symbol" panose="05050102010706020507" pitchFamily="18" charset="2"/>
              </a:rPr>
            </a:br>
            <a:r>
              <a:rPr lang="en-US" altLang="en-US" sz="1800" i="1" dirty="0">
                <a:sym typeface="Symbol" panose="05050102010706020507" pitchFamily="18" charset="2"/>
              </a:rPr>
              <a:t> </a:t>
            </a:r>
            <a:r>
              <a:rPr lang="en-US" altLang="en-US" sz="1800" dirty="0">
                <a:sym typeface="Symbol" panose="05050102010706020507" pitchFamily="18" charset="2"/>
              </a:rPr>
              <a:t>// Similarly for hash-join, the build relation could be</a:t>
            </a:r>
            <a:r>
              <a:rPr lang="en-US" altLang="en-US" sz="1800" i="1" dirty="0">
                <a:sym typeface="Symbol" panose="05050102010706020507" pitchFamily="18" charset="2"/>
              </a:rPr>
              <a:t> P1 </a:t>
            </a:r>
            <a:r>
              <a:rPr lang="en-US" altLang="en-US" sz="1800" dirty="0">
                <a:sym typeface="Symbol" panose="05050102010706020507" pitchFamily="18" charset="2"/>
              </a:rPr>
              <a:t>or</a:t>
            </a:r>
            <a:r>
              <a:rPr lang="en-US" altLang="en-US" sz="1800" i="1" dirty="0">
                <a:sym typeface="Symbol" panose="05050102010706020507" pitchFamily="18" charset="2"/>
              </a:rPr>
              <a:t> P2</a:t>
            </a:r>
            <a:br>
              <a:rPr lang="en-US" altLang="en-US" sz="1800" i="1" dirty="0">
                <a:sym typeface="Symbol" panose="05050102010706020507" pitchFamily="18" charset="2"/>
              </a:rPr>
            </a:br>
            <a:r>
              <a:rPr lang="en-US" altLang="en-US" sz="1800" i="1" dirty="0">
                <a:sym typeface="Symbol" panose="05050102010706020507" pitchFamily="18" charset="2"/>
              </a:rPr>
              <a:t> </a:t>
            </a:r>
            <a:r>
              <a:rPr lang="en-US" altLang="en-US" sz="1800" dirty="0">
                <a:sym typeface="Symbol" panose="05050102010706020507" pitchFamily="18" charset="2"/>
              </a:rPr>
              <a:t>//</a:t>
            </a:r>
            <a:r>
              <a:rPr lang="en-US" altLang="en-US" sz="1800" i="1" dirty="0">
                <a:sym typeface="Symbol" panose="05050102010706020507" pitchFamily="18" charset="2"/>
              </a:rPr>
              <a:t>  </a:t>
            </a:r>
            <a:r>
              <a:rPr lang="en-US" altLang="en-US" sz="1800" dirty="0">
                <a:sym typeface="Symbol" panose="05050102010706020507" pitchFamily="18" charset="2"/>
              </a:rPr>
              <a:t>We assume the alternatives are considered as separate algorithms</a:t>
            </a:r>
            <a:r>
              <a:rPr lang="en-US" altLang="en-US" sz="1800" i="1" dirty="0">
                <a:sym typeface="Symbol" panose="05050102010706020507" pitchFamily="18" charset="2"/>
              </a:rPr>
              <a:t>     </a:t>
            </a:r>
            <a:r>
              <a:rPr lang="en-US" altLang="en-US" sz="1800" b="1" i="1" dirty="0">
                <a:sym typeface="Symbol" panose="05050102010706020507" pitchFamily="18" charset="2"/>
              </a:rPr>
              <a:t>      </a:t>
            </a:r>
            <a:endParaRPr lang="en-US" altLang="en-US" sz="1800" b="1" i="1" dirty="0">
              <a:sym typeface="Symbol" panose="05050102010706020507" pitchFamily="18" charset="2"/>
            </a:endParaRPr>
          </a:p>
          <a:p>
            <a:pPr>
              <a:buFont typeface="Monotype Sorts" pitchFamily="-65" charset="2"/>
              <a:buNone/>
            </a:pPr>
            <a:r>
              <a:rPr lang="en-US" altLang="en-US" sz="1800" b="1" i="1" dirty="0">
                <a:sym typeface="Symbol" panose="05050102010706020507" pitchFamily="18" charset="2"/>
              </a:rPr>
              <a:t>      </a:t>
            </a:r>
            <a:r>
              <a:rPr lang="en-US" altLang="en-US" sz="1800" b="1" dirty="0">
                <a:sym typeface="Symbol" panose="05050102010706020507" pitchFamily="18" charset="2"/>
              </a:rPr>
              <a:t>if </a:t>
            </a:r>
            <a:r>
              <a:rPr lang="en-US" altLang="en-US" sz="1800" dirty="0">
                <a:sym typeface="Symbol" panose="05050102010706020507" pitchFamily="18" charset="2"/>
              </a:rPr>
              <a:t>algorithm </a:t>
            </a:r>
            <a:r>
              <a:rPr lang="en-US" altLang="en-US" sz="1800" i="1" dirty="0">
                <a:sym typeface="Symbol" panose="05050102010706020507" pitchFamily="18" charset="2"/>
              </a:rPr>
              <a:t>A</a:t>
            </a:r>
            <a:r>
              <a:rPr lang="en-US" altLang="en-US" sz="1800" dirty="0">
                <a:sym typeface="Symbol" panose="05050102010706020507" pitchFamily="18" charset="2"/>
              </a:rPr>
              <a:t> is indexed nested loops </a:t>
            </a:r>
            <a:br>
              <a:rPr lang="en-US" altLang="en-US" sz="1800" dirty="0">
                <a:sym typeface="Symbol" panose="05050102010706020507" pitchFamily="18" charset="2"/>
              </a:rPr>
            </a:br>
            <a:r>
              <a:rPr lang="en-US" altLang="en-US" sz="1800" dirty="0">
                <a:sym typeface="Symbol" panose="05050102010706020507" pitchFamily="18" charset="2"/>
              </a:rPr>
              <a:t>     Let </a:t>
            </a:r>
            <a:r>
              <a:rPr lang="en-US" altLang="en-US" sz="1800" i="1" dirty="0">
                <a:sym typeface="Symbol" panose="05050102010706020507" pitchFamily="18" charset="2"/>
              </a:rPr>
              <a:t>P</a:t>
            </a:r>
            <a:r>
              <a:rPr lang="en-US" altLang="en-US" sz="1800" i="1" baseline="-25000" dirty="0">
                <a:sym typeface="Symbol" panose="05050102010706020507" pitchFamily="18" charset="2"/>
              </a:rPr>
              <a:t>i</a:t>
            </a:r>
            <a:r>
              <a:rPr lang="en-US" altLang="en-US" sz="1800" dirty="0">
                <a:sym typeface="Symbol" panose="05050102010706020507" pitchFamily="18" charset="2"/>
              </a:rPr>
              <a:t> and </a:t>
            </a:r>
            <a:r>
              <a:rPr lang="en-US" altLang="en-US" sz="1800" i="1" dirty="0">
                <a:sym typeface="Symbol" panose="05050102010706020507" pitchFamily="18" charset="2"/>
              </a:rPr>
              <a:t>P</a:t>
            </a:r>
            <a:r>
              <a:rPr lang="en-US" altLang="en-US" sz="1800" i="1" baseline="-25000" dirty="0">
                <a:sym typeface="Symbol" panose="05050102010706020507" pitchFamily="18" charset="2"/>
              </a:rPr>
              <a:t>o</a:t>
            </a:r>
            <a:r>
              <a:rPr lang="en-US" altLang="en-US" sz="1800" dirty="0">
                <a:sym typeface="Symbol" panose="05050102010706020507" pitchFamily="18" charset="2"/>
              </a:rPr>
              <a:t> denote inner and outer inputs</a:t>
            </a:r>
            <a:br>
              <a:rPr lang="en-US" altLang="en-US" sz="1800" dirty="0">
                <a:sym typeface="Symbol" panose="05050102010706020507" pitchFamily="18" charset="2"/>
              </a:rPr>
            </a:br>
            <a:r>
              <a:rPr lang="en-US" altLang="en-US" sz="1800" dirty="0">
                <a:sym typeface="Symbol" panose="05050102010706020507" pitchFamily="18" charset="2"/>
              </a:rPr>
              <a:t>     </a:t>
            </a:r>
            <a:r>
              <a:rPr lang="en-US" altLang="en-US" sz="1800" b="1" dirty="0">
                <a:sym typeface="Symbol" panose="05050102010706020507" pitchFamily="18" charset="2"/>
              </a:rPr>
              <a:t>if </a:t>
            </a:r>
            <a:r>
              <a:rPr lang="en-US" altLang="en-US" sz="1800" i="1" dirty="0">
                <a:sym typeface="Symbol" panose="05050102010706020507" pitchFamily="18" charset="2"/>
              </a:rPr>
              <a:t>P</a:t>
            </a:r>
            <a:r>
              <a:rPr lang="en-US" altLang="en-US" sz="1800" i="1" baseline="-25000" dirty="0">
                <a:sym typeface="Symbol" panose="05050102010706020507" pitchFamily="18" charset="2"/>
              </a:rPr>
              <a:t>i</a:t>
            </a:r>
            <a:r>
              <a:rPr lang="en-US" altLang="en-US" sz="1800" dirty="0">
                <a:sym typeface="Symbol" panose="05050102010706020507" pitchFamily="18" charset="2"/>
              </a:rPr>
              <a:t> has a single relation </a:t>
            </a:r>
            <a:r>
              <a:rPr lang="en-US" altLang="en-US" sz="1800" i="1" dirty="0" err="1">
                <a:sym typeface="Symbol" panose="05050102010706020507" pitchFamily="18" charset="2"/>
              </a:rPr>
              <a:t>r</a:t>
            </a:r>
            <a:r>
              <a:rPr lang="en-US" altLang="en-US" sz="1800" i="1" baseline="-25000" dirty="0" err="1">
                <a:sym typeface="Symbol" panose="05050102010706020507" pitchFamily="18" charset="2"/>
              </a:rPr>
              <a:t>i</a:t>
            </a:r>
            <a:r>
              <a:rPr lang="en-US" altLang="en-US" sz="1800" dirty="0">
                <a:sym typeface="Symbol" panose="05050102010706020507" pitchFamily="18" charset="2"/>
              </a:rPr>
              <a:t> and </a:t>
            </a:r>
            <a:r>
              <a:rPr lang="en-US" altLang="en-US" sz="1800" i="1" dirty="0" err="1">
                <a:sym typeface="Symbol" panose="05050102010706020507" pitchFamily="18" charset="2"/>
              </a:rPr>
              <a:t>r</a:t>
            </a:r>
            <a:r>
              <a:rPr lang="en-US" altLang="en-US" sz="1800" i="1" baseline="-25000" dirty="0" err="1">
                <a:sym typeface="Symbol" panose="05050102010706020507" pitchFamily="18" charset="2"/>
              </a:rPr>
              <a:t>i</a:t>
            </a:r>
            <a:r>
              <a:rPr lang="en-US" altLang="en-US" sz="1800" dirty="0">
                <a:sym typeface="Symbol" panose="05050102010706020507" pitchFamily="18" charset="2"/>
              </a:rPr>
              <a:t> has an index on the join attribute</a:t>
            </a:r>
            <a:endParaRPr lang="en-US" altLang="en-US" sz="1800" dirty="0">
              <a:sym typeface="Symbol" panose="05050102010706020507" pitchFamily="18" charset="2"/>
            </a:endParaRPr>
          </a:p>
          <a:p>
            <a:pPr>
              <a:buFont typeface="Monotype Sorts" pitchFamily="-65" charset="2"/>
              <a:buNone/>
            </a:pPr>
            <a:r>
              <a:rPr lang="en-US" altLang="en-US" sz="1800" i="1" dirty="0">
                <a:sym typeface="Symbol" panose="05050102010706020507" pitchFamily="18" charset="2"/>
              </a:rPr>
              <a:t>                plan = “</a:t>
            </a:r>
            <a:r>
              <a:rPr lang="en-US" altLang="en-US" sz="1800" dirty="0">
                <a:sym typeface="Symbol" panose="05050102010706020507" pitchFamily="18" charset="2"/>
              </a:rPr>
              <a:t>execute </a:t>
            </a:r>
            <a:r>
              <a:rPr lang="en-US" altLang="en-US" sz="1800" i="1" dirty="0" err="1">
                <a:sym typeface="Symbol" panose="05050102010706020507" pitchFamily="18" charset="2"/>
              </a:rPr>
              <a:t>P</a:t>
            </a:r>
            <a:r>
              <a:rPr lang="en-US" altLang="en-US" sz="1800" i="1" baseline="-25000" dirty="0" err="1">
                <a:sym typeface="Symbol" panose="05050102010706020507" pitchFamily="18" charset="2"/>
              </a:rPr>
              <a:t>o</a:t>
            </a:r>
            <a:r>
              <a:rPr lang="en-US" altLang="en-US" sz="1800" i="1" dirty="0" err="1">
                <a:sym typeface="Symbol" panose="05050102010706020507" pitchFamily="18" charset="2"/>
              </a:rPr>
              <a:t>.plan</a:t>
            </a:r>
            <a:r>
              <a:rPr lang="en-US" altLang="en-US" sz="1800" dirty="0">
                <a:sym typeface="Symbol" panose="05050102010706020507" pitchFamily="18" charset="2"/>
              </a:rPr>
              <a:t>; join results of </a:t>
            </a:r>
            <a:r>
              <a:rPr lang="en-US" altLang="en-US" sz="1800" i="1" dirty="0">
                <a:sym typeface="Symbol" panose="05050102010706020507" pitchFamily="18" charset="2"/>
              </a:rPr>
              <a:t>P</a:t>
            </a:r>
            <a:r>
              <a:rPr lang="en-US" altLang="en-US" sz="1800" i="1" baseline="-25000" dirty="0">
                <a:sym typeface="Symbol" panose="05050102010706020507" pitchFamily="18" charset="2"/>
              </a:rPr>
              <a:t>o</a:t>
            </a:r>
            <a:r>
              <a:rPr lang="en-US" altLang="en-US" sz="1800" dirty="0">
                <a:sym typeface="Symbol" panose="05050102010706020507" pitchFamily="18" charset="2"/>
              </a:rPr>
              <a:t> and </a:t>
            </a:r>
            <a:r>
              <a:rPr lang="en-US" altLang="en-US" sz="1800" i="1" dirty="0" err="1">
                <a:sym typeface="Symbol" panose="05050102010706020507" pitchFamily="18" charset="2"/>
              </a:rPr>
              <a:t>r</a:t>
            </a:r>
            <a:r>
              <a:rPr lang="en-US" altLang="en-US" sz="1800" i="1" baseline="-25000" dirty="0" err="1">
                <a:sym typeface="Symbol" panose="05050102010706020507" pitchFamily="18" charset="2"/>
              </a:rPr>
              <a:t>i</a:t>
            </a:r>
            <a:r>
              <a:rPr lang="en-US" altLang="en-US" sz="1800" dirty="0">
                <a:sym typeface="Symbol" panose="05050102010706020507" pitchFamily="18" charset="2"/>
              </a:rPr>
              <a:t> using </a:t>
            </a:r>
            <a:r>
              <a:rPr lang="en-US" altLang="en-US" sz="1800" i="1" dirty="0">
                <a:sym typeface="Symbol" panose="05050102010706020507" pitchFamily="18" charset="2"/>
              </a:rPr>
              <a:t>A</a:t>
            </a:r>
            <a:r>
              <a:rPr lang="en-US" altLang="en-US" sz="1800" dirty="0">
                <a:sym typeface="Symbol" panose="05050102010706020507" pitchFamily="18" charset="2"/>
              </a:rPr>
              <a:t>”, </a:t>
            </a:r>
            <a:br>
              <a:rPr lang="en-US" altLang="en-US" sz="1800" dirty="0">
                <a:sym typeface="Symbol" panose="05050102010706020507" pitchFamily="18" charset="2"/>
              </a:rPr>
            </a:br>
            <a:r>
              <a:rPr lang="en-US" altLang="en-US" sz="1800" dirty="0">
                <a:sym typeface="Symbol" panose="05050102010706020507" pitchFamily="18" charset="2"/>
              </a:rPr>
              <a:t>                      with any selection conditions on </a:t>
            </a:r>
            <a:r>
              <a:rPr lang="en-US" altLang="en-US" sz="1800" i="1" dirty="0">
                <a:sym typeface="Symbol" panose="05050102010706020507" pitchFamily="18" charset="2"/>
              </a:rPr>
              <a:t>P</a:t>
            </a:r>
            <a:r>
              <a:rPr lang="en-US" altLang="en-US" sz="1800" i="1" baseline="-25000" dirty="0">
                <a:sym typeface="Symbol" panose="05050102010706020507" pitchFamily="18" charset="2"/>
              </a:rPr>
              <a:t>i</a:t>
            </a:r>
            <a:r>
              <a:rPr lang="en-US" altLang="en-US" sz="1800" dirty="0">
                <a:sym typeface="Symbol" panose="05050102010706020507" pitchFamily="18" charset="2"/>
              </a:rPr>
              <a:t> performed as part of</a:t>
            </a:r>
            <a:br>
              <a:rPr lang="en-US" altLang="en-US" sz="1800" dirty="0">
                <a:sym typeface="Symbol" panose="05050102010706020507" pitchFamily="18" charset="2"/>
              </a:rPr>
            </a:br>
            <a:r>
              <a:rPr lang="en-US" altLang="en-US" sz="1800" dirty="0">
                <a:sym typeface="Symbol" panose="05050102010706020507" pitchFamily="18" charset="2"/>
              </a:rPr>
              <a:t>                       the join condition</a:t>
            </a:r>
            <a:br>
              <a:rPr lang="en-US" altLang="en-US" sz="1800" dirty="0">
                <a:sym typeface="Symbol" panose="05050102010706020507" pitchFamily="18" charset="2"/>
              </a:rPr>
            </a:br>
            <a:r>
              <a:rPr lang="en-US" altLang="en-US" sz="1800" dirty="0">
                <a:sym typeface="Symbol" panose="05050102010706020507" pitchFamily="18" charset="2"/>
              </a:rPr>
              <a:t>            cost = </a:t>
            </a:r>
            <a:r>
              <a:rPr lang="en-US" altLang="en-US" sz="1800" i="1" dirty="0" err="1">
                <a:sym typeface="Symbol" panose="05050102010706020507" pitchFamily="18" charset="2"/>
              </a:rPr>
              <a:t>P</a:t>
            </a:r>
            <a:r>
              <a:rPr lang="en-US" altLang="en-US" sz="1800" i="1" baseline="-25000" dirty="0" err="1">
                <a:sym typeface="Symbol" panose="05050102010706020507" pitchFamily="18" charset="2"/>
              </a:rPr>
              <a:t>o</a:t>
            </a:r>
            <a:r>
              <a:rPr lang="en-US" altLang="en-US" sz="1800" i="1" dirty="0" err="1">
                <a:sym typeface="Symbol" panose="05050102010706020507" pitchFamily="18" charset="2"/>
              </a:rPr>
              <a:t>.cost</a:t>
            </a:r>
            <a:r>
              <a:rPr lang="en-US" altLang="en-US" sz="1800" dirty="0">
                <a:sym typeface="Symbol" panose="05050102010706020507" pitchFamily="18" charset="2"/>
              </a:rPr>
              <a:t> + cost of </a:t>
            </a:r>
            <a:r>
              <a:rPr lang="en-US" altLang="en-US" sz="1800" i="1" dirty="0">
                <a:sym typeface="Symbol" panose="05050102010706020507" pitchFamily="18" charset="2"/>
              </a:rPr>
              <a:t>A</a:t>
            </a:r>
            <a:br>
              <a:rPr lang="en-US" altLang="en-US" sz="1800" dirty="0">
                <a:sym typeface="Symbol" panose="05050102010706020507" pitchFamily="18" charset="2"/>
              </a:rPr>
            </a:br>
            <a:r>
              <a:rPr lang="en-US" altLang="en-US" sz="1800" dirty="0">
                <a:sym typeface="Symbol" panose="05050102010706020507" pitchFamily="18" charset="2"/>
              </a:rPr>
              <a:t>      </a:t>
            </a:r>
            <a:r>
              <a:rPr lang="en-US" altLang="en-US" sz="1800" b="1" dirty="0">
                <a:sym typeface="Symbol" panose="05050102010706020507" pitchFamily="18" charset="2"/>
              </a:rPr>
              <a:t>else</a:t>
            </a:r>
            <a:r>
              <a:rPr lang="en-US" altLang="en-US" sz="1800" b="1" i="1" dirty="0">
                <a:sym typeface="Symbol" panose="05050102010706020507" pitchFamily="18" charset="2"/>
              </a:rPr>
              <a:t>  </a:t>
            </a:r>
            <a:r>
              <a:rPr lang="en-US" altLang="en-US" sz="1800" i="1" dirty="0">
                <a:sym typeface="Symbol" panose="05050102010706020507" pitchFamily="18" charset="2"/>
              </a:rPr>
              <a:t>cost = </a:t>
            </a:r>
            <a:r>
              <a:rPr lang="en-US" altLang="en-US" sz="1800" dirty="0">
                <a:sym typeface="Symbol" panose="05050102010706020507" pitchFamily="18" charset="2"/>
              </a:rPr>
              <a:t>; /* cannot use indexed nested loops join */</a:t>
            </a:r>
            <a:br>
              <a:rPr lang="en-US" altLang="en-US" sz="1800" dirty="0">
                <a:sym typeface="Symbol" panose="05050102010706020507" pitchFamily="18" charset="2"/>
              </a:rPr>
            </a:br>
            <a:r>
              <a:rPr lang="en-US" altLang="en-US" sz="1800" b="1" dirty="0">
                <a:sym typeface="Symbol" panose="05050102010706020507" pitchFamily="18" charset="2"/>
              </a:rPr>
              <a:t>else </a:t>
            </a:r>
            <a:br>
              <a:rPr lang="en-US" altLang="en-US" sz="1800" b="1" dirty="0">
                <a:sym typeface="Symbol" panose="05050102010706020507" pitchFamily="18" charset="2"/>
              </a:rPr>
            </a:br>
            <a:r>
              <a:rPr lang="en-US" altLang="en-US" sz="1800" b="1" dirty="0">
                <a:sym typeface="Symbol" panose="05050102010706020507" pitchFamily="18" charset="2"/>
              </a:rPr>
              <a:t>      </a:t>
            </a:r>
            <a:r>
              <a:rPr lang="en-US" altLang="en-US" sz="1800" dirty="0">
                <a:sym typeface="Symbol" panose="05050102010706020507" pitchFamily="18" charset="2"/>
              </a:rPr>
              <a:t>plan = “execute </a:t>
            </a:r>
            <a:r>
              <a:rPr lang="en-US" altLang="en-US" sz="1800" i="1" dirty="0">
                <a:sym typeface="Symbol" panose="05050102010706020507" pitchFamily="18" charset="2"/>
              </a:rPr>
              <a:t>P1.plan</a:t>
            </a:r>
            <a:r>
              <a:rPr lang="en-US" altLang="en-US" sz="1800" dirty="0">
                <a:sym typeface="Symbol" panose="05050102010706020507" pitchFamily="18" charset="2"/>
              </a:rPr>
              <a:t>; execute </a:t>
            </a:r>
            <a:r>
              <a:rPr lang="en-US" altLang="en-US" sz="1800" i="1" dirty="0">
                <a:sym typeface="Symbol" panose="05050102010706020507" pitchFamily="18" charset="2"/>
              </a:rPr>
              <a:t>P2.plan</a:t>
            </a:r>
            <a:r>
              <a:rPr lang="en-US" altLang="en-US" sz="1800" dirty="0">
                <a:sym typeface="Symbol" panose="05050102010706020507" pitchFamily="18" charset="2"/>
              </a:rPr>
              <a:t>; </a:t>
            </a:r>
            <a:br>
              <a:rPr lang="en-US" altLang="en-US" sz="1800" dirty="0">
                <a:sym typeface="Symbol" panose="05050102010706020507" pitchFamily="18" charset="2"/>
              </a:rPr>
            </a:br>
            <a:r>
              <a:rPr lang="en-US" altLang="en-US" sz="1800" dirty="0">
                <a:sym typeface="Symbol" panose="05050102010706020507" pitchFamily="18" charset="2"/>
              </a:rPr>
              <a:t>                               join results of </a:t>
            </a:r>
            <a:r>
              <a:rPr lang="en-US" altLang="en-US" sz="1800" i="1" dirty="0">
                <a:sym typeface="Symbol" panose="05050102010706020507" pitchFamily="18" charset="2"/>
              </a:rPr>
              <a:t>P1</a:t>
            </a:r>
            <a:r>
              <a:rPr lang="en-US" altLang="en-US" sz="1800" dirty="0">
                <a:sym typeface="Symbol" panose="05050102010706020507" pitchFamily="18" charset="2"/>
              </a:rPr>
              <a:t> and </a:t>
            </a:r>
            <a:r>
              <a:rPr lang="en-US" altLang="en-US" sz="1800" i="1" dirty="0">
                <a:sym typeface="Symbol" panose="05050102010706020507" pitchFamily="18" charset="2"/>
              </a:rPr>
              <a:t>P2</a:t>
            </a:r>
            <a:r>
              <a:rPr lang="en-US" altLang="en-US" sz="1800" dirty="0">
                <a:sym typeface="Symbol" panose="05050102010706020507" pitchFamily="18" charset="2"/>
              </a:rPr>
              <a:t> using </a:t>
            </a:r>
            <a:r>
              <a:rPr lang="en-US" altLang="en-US" sz="1800" i="1" dirty="0">
                <a:sym typeface="Symbol" panose="05050102010706020507" pitchFamily="18" charset="2"/>
              </a:rPr>
              <a:t>A</a:t>
            </a:r>
            <a:r>
              <a:rPr lang="en-US" altLang="en-US" sz="1800" dirty="0">
                <a:sym typeface="Symbol" panose="05050102010706020507" pitchFamily="18" charset="2"/>
              </a:rPr>
              <a:t>;” </a:t>
            </a:r>
            <a:br>
              <a:rPr lang="en-US" altLang="en-US" sz="1800" dirty="0">
                <a:sym typeface="Symbol" panose="05050102010706020507" pitchFamily="18" charset="2"/>
              </a:rPr>
            </a:br>
            <a:r>
              <a:rPr lang="en-US" altLang="en-US" sz="1800" dirty="0">
                <a:sym typeface="Symbol" panose="05050102010706020507" pitchFamily="18" charset="2"/>
              </a:rPr>
              <a:t>      cost = </a:t>
            </a:r>
            <a:r>
              <a:rPr lang="en-US" altLang="en-US" sz="1800" i="1" dirty="0">
                <a:sym typeface="Symbol" panose="05050102010706020507" pitchFamily="18" charset="2"/>
              </a:rPr>
              <a:t>P1.cost</a:t>
            </a:r>
            <a:r>
              <a:rPr lang="en-US" altLang="en-US" sz="1800" dirty="0">
                <a:sym typeface="Symbol" panose="05050102010706020507" pitchFamily="18" charset="2"/>
              </a:rPr>
              <a:t> + </a:t>
            </a:r>
            <a:r>
              <a:rPr lang="en-US" altLang="en-US" sz="1800" i="1" dirty="0">
                <a:sym typeface="Symbol" panose="05050102010706020507" pitchFamily="18" charset="2"/>
              </a:rPr>
              <a:t>P2.cost</a:t>
            </a:r>
            <a:r>
              <a:rPr lang="en-US" altLang="en-US" sz="1800" dirty="0">
                <a:sym typeface="Symbol" panose="05050102010706020507" pitchFamily="18" charset="2"/>
              </a:rPr>
              <a:t> + cost of </a:t>
            </a:r>
            <a:r>
              <a:rPr lang="en-US" altLang="en-US" sz="1800" i="1" dirty="0">
                <a:sym typeface="Symbol" panose="05050102010706020507" pitchFamily="18" charset="2"/>
              </a:rPr>
              <a:t>A</a:t>
            </a:r>
            <a:endParaRPr lang="en-US" altLang="en-US" sz="1800" i="1" dirty="0">
              <a:sym typeface="Symbol" panose="05050102010706020507" pitchFamily="18" charset="2"/>
            </a:endParaRPr>
          </a:p>
          <a:p>
            <a:pPr>
              <a:buFont typeface="Monotype Sorts" pitchFamily="-65" charset="2"/>
              <a:buNone/>
            </a:pPr>
            <a:r>
              <a:rPr lang="en-US" altLang="en-US" sz="1800" i="1" dirty="0">
                <a:sym typeface="Symbol" panose="05050102010706020507" pitchFamily="18" charset="2"/>
              </a:rPr>
              <a:t>     …. See previous page</a:t>
            </a:r>
            <a:endParaRPr lang="en-US" altLang="en-US" sz="1800" i="1"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 of Optimization</a:t>
            </a:r>
            <a:endParaRPr lang="en-US" altLang="en-US">
              <a:effectLst>
                <a:outerShdw blurRad="38100" dist="38100" dir="2700000" algn="tl">
                  <a:srgbClr val="C0C0C0"/>
                </a:outerShdw>
              </a:effectLst>
            </a:endParaRPr>
          </a:p>
        </p:txBody>
      </p:sp>
      <p:sp>
        <p:nvSpPr>
          <p:cNvPr id="58371" name="Rectangle 3"/>
          <p:cNvSpPr>
            <a:spLocks noGrp="1" noChangeArrowheads="1"/>
          </p:cNvSpPr>
          <p:nvPr>
            <p:ph idx="1"/>
          </p:nvPr>
        </p:nvSpPr>
        <p:spPr>
          <a:xfrm>
            <a:off x="635267" y="1102497"/>
            <a:ext cx="7911968" cy="5367972"/>
          </a:xfrm>
        </p:spPr>
        <p:txBody>
          <a:bodyPr/>
          <a:lstStyle/>
          <a:p>
            <a:pPr>
              <a:lnSpc>
                <a:spcPct val="90000"/>
              </a:lnSpc>
            </a:pPr>
            <a:r>
              <a:rPr lang="en-US" altLang="en-US" dirty="0"/>
              <a:t>With dynamic programming time complexity of optimization with bushy trees is </a:t>
            </a:r>
            <a:r>
              <a:rPr lang="en-US" altLang="en-US" i="1" dirty="0"/>
              <a:t>O</a:t>
            </a:r>
            <a:r>
              <a:rPr lang="en-US" altLang="en-US" dirty="0"/>
              <a:t>(3</a:t>
            </a:r>
            <a:r>
              <a:rPr lang="en-US" altLang="en-US" i="1" baseline="30000" dirty="0"/>
              <a:t>n</a:t>
            </a:r>
            <a:r>
              <a:rPr lang="en-US" altLang="en-US" dirty="0"/>
              <a:t>).  </a:t>
            </a:r>
            <a:endParaRPr lang="en-US" altLang="en-US" dirty="0"/>
          </a:p>
          <a:p>
            <a:pPr lvl="1">
              <a:lnSpc>
                <a:spcPct val="90000"/>
              </a:lnSpc>
            </a:pPr>
            <a:r>
              <a:rPr lang="en-US" altLang="en-US" dirty="0"/>
              <a:t>With </a:t>
            </a:r>
            <a:r>
              <a:rPr lang="en-US" altLang="en-US" i="1" dirty="0"/>
              <a:t>n </a:t>
            </a:r>
            <a:r>
              <a:rPr lang="en-US" altLang="en-US" dirty="0"/>
              <a:t>= 10, this number is 59000 instead of 176 billion!</a:t>
            </a:r>
            <a:endParaRPr lang="en-US" altLang="en-US" dirty="0"/>
          </a:p>
          <a:p>
            <a:pPr>
              <a:lnSpc>
                <a:spcPct val="90000"/>
              </a:lnSpc>
            </a:pPr>
            <a:r>
              <a:rPr lang="en-US" altLang="en-US" dirty="0"/>
              <a:t>Space complexity is </a:t>
            </a:r>
            <a:r>
              <a:rPr lang="en-US" altLang="en-US" i="1" dirty="0"/>
              <a:t>O</a:t>
            </a:r>
            <a:r>
              <a:rPr lang="en-US" altLang="en-US" dirty="0"/>
              <a:t>(2</a:t>
            </a:r>
            <a:r>
              <a:rPr lang="en-US" altLang="en-US" i="1" baseline="30000" dirty="0"/>
              <a:t>n</a:t>
            </a:r>
            <a:r>
              <a:rPr lang="en-US" altLang="en-US" dirty="0"/>
              <a:t>) </a:t>
            </a:r>
            <a:endParaRPr lang="en-US" altLang="en-US" dirty="0"/>
          </a:p>
          <a:p>
            <a:pPr>
              <a:lnSpc>
                <a:spcPct val="90000"/>
              </a:lnSpc>
            </a:pPr>
            <a:r>
              <a:rPr lang="en-US" altLang="en-US" dirty="0"/>
              <a:t>To find best left-deep join tree for a set of </a:t>
            </a:r>
            <a:r>
              <a:rPr lang="en-US" altLang="en-US" i="1" dirty="0"/>
              <a:t>n</a:t>
            </a:r>
            <a:r>
              <a:rPr lang="en-US" altLang="en-US" dirty="0"/>
              <a:t> relations:</a:t>
            </a:r>
            <a:endParaRPr lang="en-US" altLang="en-US" dirty="0"/>
          </a:p>
          <a:p>
            <a:pPr lvl="1">
              <a:lnSpc>
                <a:spcPct val="90000"/>
              </a:lnSpc>
            </a:pPr>
            <a:r>
              <a:rPr lang="en-US" altLang="en-US" dirty="0"/>
              <a:t>Consider </a:t>
            </a:r>
            <a:r>
              <a:rPr lang="en-US" altLang="en-US" i="1" dirty="0"/>
              <a:t>n </a:t>
            </a:r>
            <a:r>
              <a:rPr lang="en-US" altLang="en-US" dirty="0"/>
              <a:t>alternatives with one relation as right-hand side input and the other relations as left-hand side input.</a:t>
            </a:r>
            <a:endParaRPr lang="en-US" altLang="en-US" dirty="0"/>
          </a:p>
          <a:p>
            <a:pPr lvl="1">
              <a:lnSpc>
                <a:spcPct val="90000"/>
              </a:lnSpc>
            </a:pPr>
            <a:r>
              <a:rPr lang="en-US" altLang="en-US" dirty="0">
                <a:sym typeface="Symbol" panose="05050102010706020507" pitchFamily="18" charset="2"/>
              </a:rPr>
              <a:t>Modify optimization algorithm:</a:t>
            </a:r>
            <a:endParaRPr lang="en-US" altLang="en-US" dirty="0">
              <a:sym typeface="Symbol" panose="05050102010706020507" pitchFamily="18" charset="2"/>
            </a:endParaRPr>
          </a:p>
          <a:p>
            <a:pPr lvl="2">
              <a:lnSpc>
                <a:spcPct val="90000"/>
              </a:lnSpc>
            </a:pPr>
            <a:r>
              <a:rPr lang="en-US" altLang="en-US" dirty="0">
                <a:sym typeface="Symbol" panose="05050102010706020507" pitchFamily="18" charset="2"/>
              </a:rPr>
              <a:t>Replace </a:t>
            </a:r>
            <a:r>
              <a:rPr lang="ja-JP" altLang="en-US" dirty="0">
                <a:sym typeface="Symbol" panose="05050102010706020507" pitchFamily="18" charset="2"/>
              </a:rPr>
              <a:t>“</a:t>
            </a:r>
            <a:r>
              <a:rPr lang="en-US" altLang="ja-JP" b="1" dirty="0">
                <a:sym typeface="Symbol" panose="05050102010706020507" pitchFamily="18" charset="2"/>
              </a:rPr>
              <a:t>for each </a:t>
            </a:r>
            <a:r>
              <a:rPr lang="en-US" altLang="ja-JP" dirty="0">
                <a:sym typeface="Symbol" panose="05050102010706020507" pitchFamily="18" charset="2"/>
              </a:rPr>
              <a:t>non-empty subset </a:t>
            </a:r>
            <a:r>
              <a:rPr lang="en-US" altLang="ja-JP" i="1" dirty="0">
                <a:sym typeface="Symbol" panose="05050102010706020507" pitchFamily="18" charset="2"/>
              </a:rPr>
              <a:t>S</a:t>
            </a:r>
            <a:r>
              <a:rPr lang="en-US" altLang="ja-JP" dirty="0">
                <a:sym typeface="Symbol" panose="05050102010706020507" pitchFamily="18" charset="2"/>
              </a:rPr>
              <a:t>1 of </a:t>
            </a:r>
            <a:r>
              <a:rPr lang="en-US" altLang="ja-JP" i="1" dirty="0">
                <a:sym typeface="Symbol" panose="05050102010706020507" pitchFamily="18" charset="2"/>
              </a:rPr>
              <a:t>S </a:t>
            </a:r>
            <a:r>
              <a:rPr lang="en-US" altLang="ja-JP" dirty="0">
                <a:sym typeface="Symbol" panose="05050102010706020507" pitchFamily="18" charset="2"/>
              </a:rPr>
              <a:t>such that </a:t>
            </a:r>
            <a:r>
              <a:rPr lang="en-US" altLang="ja-JP" i="1" dirty="0">
                <a:sym typeface="Symbol" panose="05050102010706020507" pitchFamily="18" charset="2"/>
              </a:rPr>
              <a:t>S</a:t>
            </a:r>
            <a:r>
              <a:rPr lang="en-US" altLang="ja-JP" dirty="0">
                <a:sym typeface="Symbol" panose="05050102010706020507" pitchFamily="18" charset="2"/>
              </a:rPr>
              <a:t>1  </a:t>
            </a:r>
            <a:r>
              <a:rPr lang="en-US" altLang="ja-JP" i="1" dirty="0">
                <a:sym typeface="Symbol" panose="05050102010706020507" pitchFamily="18" charset="2"/>
              </a:rPr>
              <a:t>S</a:t>
            </a:r>
            <a:r>
              <a:rPr lang="ja-JP" altLang="en-US" i="1" dirty="0">
                <a:sym typeface="Symbol" panose="05050102010706020507" pitchFamily="18" charset="2"/>
              </a:rPr>
              <a:t>”</a:t>
            </a:r>
            <a:endParaRPr lang="en-US" altLang="ja-JP" i="1" dirty="0">
              <a:sym typeface="Symbol" panose="05050102010706020507" pitchFamily="18" charset="2"/>
            </a:endParaRPr>
          </a:p>
          <a:p>
            <a:pPr lvl="2">
              <a:lnSpc>
                <a:spcPct val="90000"/>
              </a:lnSpc>
            </a:pPr>
            <a:r>
              <a:rPr lang="en-US" altLang="en-US" dirty="0">
                <a:sym typeface="Symbol" panose="05050102010706020507" pitchFamily="18" charset="2"/>
              </a:rPr>
              <a:t>By:   </a:t>
            </a:r>
            <a:r>
              <a:rPr lang="en-US" altLang="en-US" b="1" dirty="0">
                <a:sym typeface="Symbol" panose="05050102010706020507" pitchFamily="18" charset="2"/>
              </a:rPr>
              <a:t>for each </a:t>
            </a:r>
            <a:r>
              <a:rPr lang="en-US" altLang="en-US" dirty="0">
                <a:sym typeface="Symbol" panose="05050102010706020507" pitchFamily="18" charset="2"/>
              </a:rPr>
              <a:t>relation r in S</a:t>
            </a:r>
            <a:br>
              <a:rPr lang="en-US" altLang="en-US" dirty="0">
                <a:sym typeface="Symbol" panose="05050102010706020507" pitchFamily="18" charset="2"/>
              </a:rPr>
            </a:br>
            <a:r>
              <a:rPr lang="en-US" altLang="en-US" dirty="0">
                <a:sym typeface="Symbol" panose="05050102010706020507" pitchFamily="18" charset="2"/>
              </a:rPr>
              <a:t>               let S1 = S – r </a:t>
            </a:r>
            <a:r>
              <a:rPr lang="en-US" altLang="en-US" dirty="0"/>
              <a:t>.</a:t>
            </a:r>
            <a:endParaRPr lang="en-US" altLang="en-US" dirty="0"/>
          </a:p>
          <a:p>
            <a:pPr>
              <a:lnSpc>
                <a:spcPct val="90000"/>
              </a:lnSpc>
            </a:pPr>
            <a:r>
              <a:rPr lang="en-US" altLang="en-US" dirty="0"/>
              <a:t>If only left-deep trees are considered, time complexity of finding best join order is </a:t>
            </a:r>
            <a:r>
              <a:rPr lang="en-US" altLang="en-US" i="1" dirty="0"/>
              <a:t>O</a:t>
            </a:r>
            <a:r>
              <a:rPr lang="en-US" altLang="en-US" dirty="0"/>
              <a:t>(</a:t>
            </a:r>
            <a:r>
              <a:rPr lang="en-US" altLang="en-US" i="1" dirty="0"/>
              <a:t>n </a:t>
            </a:r>
            <a:r>
              <a:rPr lang="en-US" altLang="en-US" dirty="0"/>
              <a:t>2</a:t>
            </a:r>
            <a:r>
              <a:rPr lang="en-US" altLang="en-US" i="1" baseline="30000" dirty="0"/>
              <a:t>n</a:t>
            </a:r>
            <a:r>
              <a:rPr lang="en-US" altLang="en-US" dirty="0"/>
              <a:t>)</a:t>
            </a:r>
            <a:endParaRPr lang="en-US" altLang="en-US" dirty="0"/>
          </a:p>
          <a:p>
            <a:pPr lvl="1">
              <a:lnSpc>
                <a:spcPct val="90000"/>
              </a:lnSpc>
            </a:pPr>
            <a:r>
              <a:rPr lang="en-US" altLang="en-US" dirty="0"/>
              <a:t>Space complexity remains at </a:t>
            </a:r>
            <a:r>
              <a:rPr lang="en-US" altLang="en-US" i="1" dirty="0"/>
              <a:t>O</a:t>
            </a:r>
            <a:r>
              <a:rPr lang="en-US" altLang="en-US" dirty="0"/>
              <a:t>(2</a:t>
            </a:r>
            <a:r>
              <a:rPr lang="en-US" altLang="en-US" i="1" baseline="30000" dirty="0"/>
              <a:t>n</a:t>
            </a:r>
            <a:r>
              <a:rPr lang="en-US" altLang="en-US" dirty="0"/>
              <a:t>) </a:t>
            </a:r>
            <a:endParaRPr lang="en-US" altLang="en-US" dirty="0"/>
          </a:p>
          <a:p>
            <a:pPr>
              <a:lnSpc>
                <a:spcPct val="90000"/>
              </a:lnSpc>
            </a:pPr>
            <a:r>
              <a:rPr lang="en-US" altLang="en-US" dirty="0"/>
              <a:t>Cost-based optimization is expensive, but worthwhile for queries on large datasets (typical queries have small n, generally &lt; 10)</a:t>
            </a:r>
            <a:endParaRPr lang="en-US"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Viewing Query Evaluation Plans</a:t>
            </a:r>
            <a:endParaRPr lang="en-IN" dirty="0"/>
          </a:p>
        </p:txBody>
      </p:sp>
      <p:sp>
        <p:nvSpPr>
          <p:cNvPr id="3" name="Content Placeholder 2"/>
          <p:cNvSpPr>
            <a:spLocks noGrp="1"/>
          </p:cNvSpPr>
          <p:nvPr>
            <p:ph idx="1"/>
          </p:nvPr>
        </p:nvSpPr>
        <p:spPr>
          <a:xfrm>
            <a:off x="712269" y="1092872"/>
            <a:ext cx="7709835" cy="4393528"/>
          </a:xfrm>
        </p:spPr>
        <p:txBody>
          <a:bodyPr/>
          <a:lstStyle/>
          <a:p>
            <a:r>
              <a:rPr lang="en-IN" sz="2000" dirty="0"/>
              <a:t>Most database support  </a:t>
            </a:r>
            <a:r>
              <a:rPr lang="en-IN" sz="2000" b="1" dirty="0">
                <a:solidFill>
                  <a:srgbClr val="002060"/>
                </a:solidFill>
              </a:rPr>
              <a:t>explain</a:t>
            </a:r>
            <a:r>
              <a:rPr lang="en-IN" sz="2000" dirty="0"/>
              <a:t> &lt;query&gt;</a:t>
            </a:r>
            <a:endParaRPr lang="en-IN" sz="2000" dirty="0"/>
          </a:p>
          <a:p>
            <a:pPr lvl="1"/>
            <a:r>
              <a:rPr lang="en-IN" sz="2000" dirty="0"/>
              <a:t>Displays plan chosen by query optimizer, along with cost estimates</a:t>
            </a:r>
            <a:endParaRPr lang="en-IN" sz="2000" dirty="0"/>
          </a:p>
          <a:p>
            <a:pPr lvl="1"/>
            <a:r>
              <a:rPr lang="en-IN" sz="2000" dirty="0"/>
              <a:t>Some syntax variations between databases</a:t>
            </a:r>
            <a:endParaRPr lang="en-IN" sz="2000" dirty="0"/>
          </a:p>
          <a:p>
            <a:pPr lvl="2"/>
            <a:r>
              <a:rPr lang="en-IN" sz="2000" dirty="0"/>
              <a:t>Oracle:  </a:t>
            </a:r>
            <a:r>
              <a:rPr lang="en-IN" sz="2000" b="1" dirty="0">
                <a:solidFill>
                  <a:srgbClr val="002060"/>
                </a:solidFill>
              </a:rPr>
              <a:t>explain plan for </a:t>
            </a:r>
            <a:r>
              <a:rPr lang="en-IN" sz="2000" dirty="0">
                <a:solidFill>
                  <a:srgbClr val="002060"/>
                </a:solidFill>
              </a:rPr>
              <a:t>&lt;query&gt; </a:t>
            </a:r>
            <a:r>
              <a:rPr lang="en-IN" sz="2000" dirty="0"/>
              <a:t>followed by </a:t>
            </a:r>
            <a:r>
              <a:rPr lang="en-IN" sz="2000" b="1" dirty="0">
                <a:solidFill>
                  <a:srgbClr val="002060"/>
                </a:solidFill>
              </a:rPr>
              <a:t>select</a:t>
            </a:r>
            <a:r>
              <a:rPr lang="en-IN" sz="2000" dirty="0"/>
              <a:t> * </a:t>
            </a:r>
            <a:r>
              <a:rPr lang="en-IN" sz="2000" b="1" dirty="0">
                <a:solidFill>
                  <a:srgbClr val="002060"/>
                </a:solidFill>
              </a:rPr>
              <a:t>from</a:t>
            </a:r>
            <a:r>
              <a:rPr lang="en-IN" sz="2000" dirty="0"/>
              <a:t> table (</a:t>
            </a:r>
            <a:r>
              <a:rPr lang="en-IN" sz="2000" i="1" dirty="0" err="1"/>
              <a:t>dbms_xplan.display</a:t>
            </a:r>
            <a:r>
              <a:rPr lang="en-IN" sz="2000" dirty="0"/>
              <a:t>)</a:t>
            </a:r>
            <a:endParaRPr lang="en-IN" sz="2000" dirty="0"/>
          </a:p>
          <a:p>
            <a:pPr lvl="2"/>
            <a:r>
              <a:rPr lang="en-IN" sz="2000" dirty="0"/>
              <a:t>SQL Server:  </a:t>
            </a:r>
            <a:r>
              <a:rPr lang="en-IN" sz="2000" b="1" dirty="0">
                <a:solidFill>
                  <a:srgbClr val="002060"/>
                </a:solidFill>
              </a:rPr>
              <a:t>set </a:t>
            </a:r>
            <a:r>
              <a:rPr lang="en-IN" sz="2000" b="1" dirty="0" err="1">
                <a:solidFill>
                  <a:srgbClr val="002060"/>
                </a:solidFill>
              </a:rPr>
              <a:t>showplan_text</a:t>
            </a:r>
            <a:r>
              <a:rPr lang="en-IN" sz="2000" b="1" dirty="0">
                <a:solidFill>
                  <a:srgbClr val="002060"/>
                </a:solidFill>
              </a:rPr>
              <a:t> on</a:t>
            </a:r>
            <a:endParaRPr lang="en-IN" sz="2000" b="1" dirty="0">
              <a:solidFill>
                <a:srgbClr val="002060"/>
              </a:solidFill>
            </a:endParaRPr>
          </a:p>
          <a:p>
            <a:pPr algn="just"/>
            <a:r>
              <a:rPr lang="en-IN" sz="2000" dirty="0"/>
              <a:t>Some databases (e.g. PostgreSQL) support  </a:t>
            </a:r>
            <a:r>
              <a:rPr lang="en-IN" sz="2000" b="1" dirty="0">
                <a:solidFill>
                  <a:srgbClr val="002060"/>
                </a:solidFill>
              </a:rPr>
              <a:t>explain analyse</a:t>
            </a:r>
            <a:r>
              <a:rPr lang="en-IN" sz="2000" dirty="0"/>
              <a:t> &lt;query&gt;</a:t>
            </a:r>
            <a:endParaRPr lang="en-IN" sz="2000" dirty="0"/>
          </a:p>
          <a:p>
            <a:pPr lvl="1" algn="just"/>
            <a:r>
              <a:rPr lang="en-IN" sz="2000" dirty="0"/>
              <a:t>Shows actual runtime statistics found by running the query, in addition to showing the plan </a:t>
            </a:r>
            <a:endParaRPr lang="en-IN" sz="2000" dirty="0"/>
          </a:p>
          <a:p>
            <a:r>
              <a:rPr lang="en-IN" sz="2000" dirty="0"/>
              <a:t>Some databases (e.g. PostgreSQL) show cost as   </a:t>
            </a:r>
            <a:r>
              <a:rPr lang="en-IN" sz="2000" i="1" dirty="0" err="1">
                <a:solidFill>
                  <a:srgbClr val="002060"/>
                </a:solidFill>
              </a:rPr>
              <a:t>f..l</a:t>
            </a:r>
            <a:r>
              <a:rPr lang="en-IN" sz="2000" i="1" dirty="0">
                <a:solidFill>
                  <a:srgbClr val="002060"/>
                </a:solidFill>
              </a:rPr>
              <a:t> </a:t>
            </a:r>
            <a:endParaRPr lang="en-IN" sz="2000" i="1" dirty="0">
              <a:solidFill>
                <a:srgbClr val="002060"/>
              </a:solidFill>
            </a:endParaRPr>
          </a:p>
          <a:p>
            <a:pPr lvl="1"/>
            <a:r>
              <a:rPr lang="en-IN" sz="2000" i="1" dirty="0"/>
              <a:t>f</a:t>
            </a:r>
            <a:r>
              <a:rPr lang="en-IN" sz="2000" dirty="0"/>
              <a:t> is the cost of delivering first tuple and </a:t>
            </a:r>
            <a:r>
              <a:rPr lang="en-IN" sz="2000" i="1" dirty="0"/>
              <a:t>l</a:t>
            </a:r>
            <a:r>
              <a:rPr lang="en-IN" sz="2000" dirty="0"/>
              <a:t> is cost of delivering all results </a:t>
            </a:r>
            <a:endParaRPr lang="en-IN" sz="2000" i="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Size Estimation for Other Operations</a:t>
            </a:r>
            <a:endParaRPr lang="en-US" altLang="en-US">
              <a:effectLst>
                <a:outerShdw blurRad="38100" dist="38100" dir="2700000" algn="tl">
                  <a:srgbClr val="C0C0C0"/>
                </a:outerShdw>
              </a:effectLst>
            </a:endParaRPr>
          </a:p>
        </p:txBody>
      </p:sp>
      <p:sp>
        <p:nvSpPr>
          <p:cNvPr id="88067" name="Rectangle 3"/>
          <p:cNvSpPr>
            <a:spLocks noGrp="1" noChangeArrowheads="1"/>
          </p:cNvSpPr>
          <p:nvPr>
            <p:ph idx="1"/>
          </p:nvPr>
        </p:nvSpPr>
        <p:spPr>
          <a:xfrm>
            <a:off x="673768" y="1102497"/>
            <a:ext cx="7738712" cy="5367972"/>
          </a:xfrm>
        </p:spPr>
        <p:txBody>
          <a:bodyPr/>
          <a:lstStyle/>
          <a:p>
            <a:r>
              <a:rPr lang="en-US" altLang="en-US" sz="2000" dirty="0"/>
              <a:t>Projection:  estimated size of </a:t>
            </a:r>
            <a:r>
              <a:rPr lang="en-US" altLang="en-US" sz="2000" dirty="0">
                <a:sym typeface="Symbol" panose="05050102010706020507" pitchFamily="18" charset="2"/>
              </a:rPr>
              <a:t></a:t>
            </a:r>
            <a:r>
              <a:rPr lang="en-US" altLang="en-US" sz="2000" i="1" baseline="-25000" dirty="0">
                <a:sym typeface="Symbol" panose="05050102010706020507" pitchFamily="18" charset="2"/>
              </a:rPr>
              <a:t>A</a:t>
            </a:r>
            <a:r>
              <a:rPr lang="en-US" altLang="en-US" sz="2000" dirty="0">
                <a:sym typeface="Symbol" panose="05050102010706020507" pitchFamily="18" charset="2"/>
              </a:rPr>
              <a:t>(</a:t>
            </a:r>
            <a:r>
              <a:rPr lang="en-US" altLang="en-US" sz="2000" i="1" dirty="0">
                <a:sym typeface="Symbol" panose="05050102010706020507" pitchFamily="18" charset="2"/>
              </a:rPr>
              <a:t>r</a:t>
            </a:r>
            <a:r>
              <a:rPr lang="en-US" altLang="en-US" sz="2000" dirty="0">
                <a:sym typeface="Symbol" panose="05050102010706020507" pitchFamily="18" charset="2"/>
              </a:rPr>
              <a:t>)   =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err="1">
                <a:sym typeface="Symbol" panose="05050102010706020507" pitchFamily="18" charset="2"/>
              </a:rPr>
              <a:t>A</a:t>
            </a:r>
            <a:r>
              <a:rPr lang="en-US" altLang="en-US" sz="2000" dirty="0" err="1">
                <a:sym typeface="Symbol" panose="05050102010706020507" pitchFamily="18" charset="2"/>
              </a:rPr>
              <a:t>,</a:t>
            </a:r>
            <a:r>
              <a:rPr lang="en-US" altLang="en-US" sz="2000" i="1" dirty="0" err="1">
                <a:sym typeface="Symbol" panose="05050102010706020507" pitchFamily="18" charset="2"/>
              </a:rPr>
              <a:t>r</a:t>
            </a:r>
            <a:r>
              <a:rPr lang="en-US" altLang="en-US" sz="2000" dirty="0">
                <a:sym typeface="Symbol" panose="05050102010706020507" pitchFamily="18" charset="2"/>
              </a:rPr>
              <a:t>)</a:t>
            </a:r>
            <a:endParaRPr lang="en-US" altLang="en-US" sz="2000" dirty="0">
              <a:sym typeface="Symbol" panose="05050102010706020507" pitchFamily="18" charset="2"/>
            </a:endParaRPr>
          </a:p>
          <a:p>
            <a:r>
              <a:rPr lang="en-US" altLang="en-US" sz="2000" dirty="0">
                <a:sym typeface="Symbol" panose="05050102010706020507" pitchFamily="18" charset="2"/>
              </a:rPr>
              <a:t>Aggregation : estimated size of </a:t>
            </a:r>
            <a:r>
              <a:rPr lang="en-IN" altLang="en-US" sz="2000" i="1" baseline="-25000" dirty="0">
                <a:sym typeface="Symbol" panose="05050102010706020507" pitchFamily="18" charset="2"/>
              </a:rPr>
              <a:t>G</a:t>
            </a:r>
            <a:r>
              <a:rPr lang="en-IN" sz="2000" dirty="0"/>
              <a:t>𝛾</a:t>
            </a:r>
            <a:r>
              <a:rPr lang="en-US" altLang="en-US" sz="2000" i="1" baseline="-25000" dirty="0">
                <a:sym typeface="Symbol" panose="05050102010706020507" pitchFamily="18" charset="2"/>
              </a:rPr>
              <a:t>A</a:t>
            </a:r>
            <a:r>
              <a:rPr lang="en-US" altLang="en-US" sz="2000" dirty="0">
                <a:sym typeface="Symbol" panose="05050102010706020507" pitchFamily="18" charset="2"/>
              </a:rPr>
              <a:t>(</a:t>
            </a:r>
            <a:r>
              <a:rPr lang="en-US" altLang="en-US" sz="2000" i="1" dirty="0">
                <a:sym typeface="Symbol" panose="05050102010706020507" pitchFamily="18" charset="2"/>
              </a:rPr>
              <a:t>r</a:t>
            </a:r>
            <a:r>
              <a:rPr lang="en-US" altLang="en-US" sz="2000" dirty="0">
                <a:sym typeface="Symbol" panose="05050102010706020507" pitchFamily="18" charset="2"/>
              </a:rPr>
              <a:t>)   =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err="1">
                <a:sym typeface="Symbol" panose="05050102010706020507" pitchFamily="18" charset="2"/>
              </a:rPr>
              <a:t>G,r</a:t>
            </a:r>
            <a:r>
              <a:rPr lang="en-US" altLang="en-US" sz="2000" dirty="0">
                <a:sym typeface="Symbol" panose="05050102010706020507" pitchFamily="18" charset="2"/>
              </a:rPr>
              <a:t>)</a:t>
            </a:r>
            <a:endParaRPr lang="en-US" altLang="en-US" sz="2000" dirty="0">
              <a:sym typeface="Symbol" panose="05050102010706020507" pitchFamily="18" charset="2"/>
            </a:endParaRPr>
          </a:p>
          <a:p>
            <a:r>
              <a:rPr lang="en-US" altLang="en-US" sz="2000" dirty="0">
                <a:sym typeface="Symbol" panose="05050102010706020507" pitchFamily="18" charset="2"/>
              </a:rPr>
              <a:t>Set operations</a:t>
            </a:r>
            <a:endParaRPr lang="en-US" altLang="en-US" sz="2000" dirty="0">
              <a:sym typeface="Symbol" panose="05050102010706020507" pitchFamily="18" charset="2"/>
            </a:endParaRPr>
          </a:p>
          <a:p>
            <a:pPr lvl="1"/>
            <a:r>
              <a:rPr lang="en-US" altLang="en-US" sz="2000" dirty="0">
                <a:sym typeface="Symbol" panose="05050102010706020507" pitchFamily="18" charset="2"/>
              </a:rPr>
              <a:t> For unions/intersections of selections on the same relation: rewrite and use size estimate for selections</a:t>
            </a:r>
            <a:endParaRPr lang="en-US" altLang="en-US" sz="2000" dirty="0">
              <a:sym typeface="Symbol" panose="05050102010706020507" pitchFamily="18" charset="2"/>
            </a:endParaRPr>
          </a:p>
          <a:p>
            <a:pPr lvl="2"/>
            <a:r>
              <a:rPr lang="en-US" altLang="en-US" sz="2000" dirty="0">
                <a:sym typeface="Symbol" panose="05050102010706020507" pitchFamily="18" charset="2"/>
              </a:rPr>
              <a:t>E.g., </a:t>
            </a:r>
            <a:r>
              <a:rPr lang="en-US" altLang="en-US" sz="2000" baseline="-25000" dirty="0">
                <a:sym typeface="Symbol" panose="05050102010706020507" pitchFamily="18" charset="2"/>
              </a:rPr>
              <a:t>1</a:t>
            </a:r>
            <a:r>
              <a:rPr lang="en-US" altLang="en-US" sz="2000" dirty="0">
                <a:sym typeface="Symbol" panose="05050102010706020507" pitchFamily="18" charset="2"/>
              </a:rPr>
              <a:t> (</a:t>
            </a:r>
            <a:r>
              <a:rPr lang="en-US" altLang="en-US" sz="2000" i="1" dirty="0">
                <a:sym typeface="Symbol" panose="05050102010706020507" pitchFamily="18" charset="2"/>
              </a:rPr>
              <a:t>r</a:t>
            </a:r>
            <a:r>
              <a:rPr lang="en-US" altLang="en-US" sz="2000" dirty="0">
                <a:sym typeface="Symbol" panose="05050102010706020507" pitchFamily="18" charset="2"/>
              </a:rPr>
              <a:t>)  </a:t>
            </a:r>
            <a:r>
              <a:rPr lang="en-US" altLang="en-US" sz="2000" baseline="-25000" dirty="0">
                <a:sym typeface="Symbol" panose="05050102010706020507" pitchFamily="18" charset="2"/>
              </a:rPr>
              <a:t>2 </a:t>
            </a:r>
            <a:r>
              <a:rPr lang="en-US" altLang="en-US" sz="2000" dirty="0">
                <a:sym typeface="Symbol" panose="05050102010706020507" pitchFamily="18" charset="2"/>
              </a:rPr>
              <a:t>(</a:t>
            </a:r>
            <a:r>
              <a:rPr lang="en-US" altLang="en-US" sz="2000" i="1" dirty="0">
                <a:sym typeface="Symbol" panose="05050102010706020507" pitchFamily="18" charset="2"/>
              </a:rPr>
              <a:t>r</a:t>
            </a:r>
            <a:r>
              <a:rPr lang="en-US" altLang="en-US" sz="2000" dirty="0">
                <a:sym typeface="Symbol" panose="05050102010706020507" pitchFamily="18" charset="2"/>
              </a:rPr>
              <a:t>)  can be rewritten as </a:t>
            </a:r>
            <a:r>
              <a:rPr lang="en-US" altLang="en-US" sz="2000" baseline="-25000" dirty="0">
                <a:sym typeface="Symbol" panose="05050102010706020507" pitchFamily="18" charset="2"/>
              </a:rPr>
              <a:t>1 or  2 </a:t>
            </a:r>
            <a:r>
              <a:rPr lang="en-US" altLang="en-US" sz="2000" dirty="0">
                <a:sym typeface="Symbol" panose="05050102010706020507" pitchFamily="18" charset="2"/>
              </a:rPr>
              <a:t>(</a:t>
            </a:r>
            <a:r>
              <a:rPr lang="en-US" altLang="en-US" sz="2000" i="1" dirty="0">
                <a:sym typeface="Symbol" panose="05050102010706020507" pitchFamily="18" charset="2"/>
              </a:rPr>
              <a:t>r</a:t>
            </a:r>
            <a:r>
              <a:rPr lang="en-US" altLang="en-US" sz="2000" dirty="0">
                <a:sym typeface="Symbol" panose="05050102010706020507" pitchFamily="18" charset="2"/>
              </a:rPr>
              <a:t>)</a:t>
            </a:r>
            <a:endParaRPr lang="en-US" altLang="en-US" sz="2000" dirty="0">
              <a:sym typeface="Symbol" panose="05050102010706020507" pitchFamily="18" charset="2"/>
            </a:endParaRPr>
          </a:p>
          <a:p>
            <a:pPr lvl="1"/>
            <a:r>
              <a:rPr lang="en-US" altLang="en-US" sz="2000" dirty="0">
                <a:sym typeface="Symbol" panose="05050102010706020507" pitchFamily="18" charset="2"/>
              </a:rPr>
              <a:t>For operations on different relations:</a:t>
            </a:r>
            <a:endParaRPr lang="en-US" altLang="en-US" sz="2000" dirty="0">
              <a:sym typeface="Symbol" panose="05050102010706020507" pitchFamily="18" charset="2"/>
            </a:endParaRPr>
          </a:p>
          <a:p>
            <a:pPr lvl="2"/>
            <a:r>
              <a:rPr lang="en-US" altLang="en-US" sz="2000" dirty="0">
                <a:sym typeface="Symbol" panose="05050102010706020507" pitchFamily="18" charset="2"/>
              </a:rPr>
              <a:t>estimated size of </a:t>
            </a:r>
            <a:r>
              <a:rPr lang="en-US" altLang="en-US" sz="2000" i="1" dirty="0">
                <a:sym typeface="Symbol" panose="05050102010706020507" pitchFamily="18" charset="2"/>
              </a:rPr>
              <a:t>r </a:t>
            </a:r>
            <a:r>
              <a:rPr lang="en-US" altLang="en-US" sz="2000" dirty="0">
                <a:sym typeface="Symbol" panose="05050102010706020507" pitchFamily="18" charset="2"/>
              </a:rPr>
              <a:t> </a:t>
            </a:r>
            <a:r>
              <a:rPr lang="en-US" altLang="en-US" sz="2000" i="1" dirty="0">
                <a:sym typeface="Symbol" panose="05050102010706020507" pitchFamily="18" charset="2"/>
              </a:rPr>
              <a:t>s </a:t>
            </a:r>
            <a:r>
              <a:rPr lang="en-US" altLang="en-US" sz="2000" dirty="0">
                <a:sym typeface="Symbol" panose="05050102010706020507" pitchFamily="18" charset="2"/>
              </a:rPr>
              <a:t> = size of </a:t>
            </a:r>
            <a:r>
              <a:rPr lang="en-US" altLang="en-US" sz="2000" i="1" dirty="0">
                <a:sym typeface="Symbol" panose="05050102010706020507" pitchFamily="18" charset="2"/>
              </a:rPr>
              <a:t>r</a:t>
            </a:r>
            <a:r>
              <a:rPr lang="en-US" altLang="en-US" sz="2000" dirty="0">
                <a:sym typeface="Symbol" panose="05050102010706020507" pitchFamily="18" charset="2"/>
              </a:rPr>
              <a:t> + size of </a:t>
            </a:r>
            <a:r>
              <a:rPr lang="en-US" altLang="en-US" sz="2000" i="1" dirty="0">
                <a:sym typeface="Symbol" panose="05050102010706020507" pitchFamily="18" charset="2"/>
              </a:rPr>
              <a:t>s.   </a:t>
            </a:r>
            <a:endParaRPr lang="en-US" altLang="en-US" sz="2000" i="1" dirty="0">
              <a:sym typeface="Symbol" panose="05050102010706020507" pitchFamily="18" charset="2"/>
            </a:endParaRPr>
          </a:p>
          <a:p>
            <a:pPr lvl="2"/>
            <a:r>
              <a:rPr lang="en-US" altLang="en-US" sz="2000" dirty="0">
                <a:sym typeface="Symbol" panose="05050102010706020507" pitchFamily="18" charset="2"/>
              </a:rPr>
              <a:t>estimated size of </a:t>
            </a:r>
            <a:r>
              <a:rPr lang="en-US" altLang="en-US" sz="2000" i="1" dirty="0">
                <a:sym typeface="Symbol" panose="05050102010706020507" pitchFamily="18" charset="2"/>
              </a:rPr>
              <a:t>r </a:t>
            </a:r>
            <a:r>
              <a:rPr lang="en-US" altLang="en-US" sz="2000" dirty="0">
                <a:sym typeface="Symbol" panose="05050102010706020507" pitchFamily="18" charset="2"/>
              </a:rPr>
              <a:t> </a:t>
            </a:r>
            <a:r>
              <a:rPr lang="en-US" altLang="en-US" sz="2000" i="1" dirty="0">
                <a:sym typeface="Symbol" panose="05050102010706020507" pitchFamily="18" charset="2"/>
              </a:rPr>
              <a:t>s  </a:t>
            </a:r>
            <a:r>
              <a:rPr lang="en-US" altLang="en-US" sz="2000" dirty="0">
                <a:sym typeface="Symbol" panose="05050102010706020507" pitchFamily="18" charset="2"/>
              </a:rPr>
              <a:t>= minimum size of</a:t>
            </a:r>
            <a:r>
              <a:rPr lang="en-US" altLang="en-US" sz="2000" i="1" dirty="0">
                <a:sym typeface="Symbol" panose="05050102010706020507" pitchFamily="18" charset="2"/>
              </a:rPr>
              <a:t> r</a:t>
            </a:r>
            <a:r>
              <a:rPr lang="en-US" altLang="en-US" sz="2000" dirty="0">
                <a:sym typeface="Symbol" panose="05050102010706020507" pitchFamily="18" charset="2"/>
              </a:rPr>
              <a:t> and size of </a:t>
            </a:r>
            <a:r>
              <a:rPr lang="en-US" altLang="en-US" sz="2000" i="1" dirty="0">
                <a:sym typeface="Symbol" panose="05050102010706020507" pitchFamily="18" charset="2"/>
              </a:rPr>
              <a:t>s.</a:t>
            </a:r>
            <a:endParaRPr lang="en-US" altLang="en-US" sz="2000" i="1" dirty="0">
              <a:sym typeface="Symbol" panose="05050102010706020507" pitchFamily="18" charset="2"/>
            </a:endParaRPr>
          </a:p>
          <a:p>
            <a:pPr lvl="2"/>
            <a:r>
              <a:rPr lang="en-US" altLang="en-US" sz="2000" dirty="0">
                <a:sym typeface="Symbol" panose="05050102010706020507" pitchFamily="18" charset="2"/>
              </a:rPr>
              <a:t>estimated size of </a:t>
            </a:r>
            <a:r>
              <a:rPr lang="en-US" altLang="en-US" sz="2000" i="1" dirty="0">
                <a:sym typeface="Symbol" panose="05050102010706020507" pitchFamily="18" charset="2"/>
              </a:rPr>
              <a:t>r</a:t>
            </a:r>
            <a:r>
              <a:rPr lang="en-US" altLang="en-US" sz="2000" dirty="0">
                <a:sym typeface="Symbol" panose="05050102010706020507" pitchFamily="18" charset="2"/>
              </a:rPr>
              <a:t> – </a:t>
            </a:r>
            <a:r>
              <a:rPr lang="en-US" altLang="en-US" sz="2000" i="1" dirty="0">
                <a:sym typeface="Symbol" panose="05050102010706020507" pitchFamily="18" charset="2"/>
              </a:rPr>
              <a:t>s </a:t>
            </a:r>
            <a:r>
              <a:rPr lang="en-US" altLang="en-US" sz="2000" dirty="0">
                <a:sym typeface="Symbol" panose="05050102010706020507" pitchFamily="18" charset="2"/>
              </a:rPr>
              <a:t>  = </a:t>
            </a:r>
            <a:r>
              <a:rPr lang="en-US" altLang="en-US" sz="2000" i="1" dirty="0">
                <a:sym typeface="Symbol" panose="05050102010706020507" pitchFamily="18" charset="2"/>
              </a:rPr>
              <a:t>r.</a:t>
            </a:r>
            <a:endParaRPr lang="en-US" altLang="en-US" sz="2000" i="1" dirty="0">
              <a:sym typeface="Symbol" panose="05050102010706020507" pitchFamily="18" charset="2"/>
            </a:endParaRPr>
          </a:p>
          <a:p>
            <a:pPr lvl="2"/>
            <a:r>
              <a:rPr lang="en-US" altLang="en-US" sz="2000" u="sng" dirty="0">
                <a:sym typeface="Symbol" panose="05050102010706020507" pitchFamily="18" charset="2"/>
              </a:rPr>
              <a:t>All the three estimates may be quite inaccurate, but provide upper bounds on the sizes</a:t>
            </a:r>
            <a:r>
              <a:rPr lang="en-US" altLang="en-US" dirty="0">
                <a:sym typeface="Symbol" panose="05050102010706020507" pitchFamily="18" charset="2"/>
              </a:rPr>
              <a:t>.</a:t>
            </a:r>
            <a:endParaRPr lang="en-US" altLang="en-US"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Histograms</a:t>
            </a:r>
            <a:endParaRPr lang="en-US" altLang="en-US">
              <a:effectLst>
                <a:outerShdw blurRad="38100" dist="38100" dir="2700000" algn="tl">
                  <a:srgbClr val="C0C0C0"/>
                </a:outerShdw>
              </a:effectLst>
            </a:endParaRPr>
          </a:p>
        </p:txBody>
      </p:sp>
      <p:sp>
        <p:nvSpPr>
          <p:cNvPr id="73731" name="Rectangle 3"/>
          <p:cNvSpPr>
            <a:spLocks noGrp="1" noChangeArrowheads="1"/>
          </p:cNvSpPr>
          <p:nvPr>
            <p:ph idx="1"/>
          </p:nvPr>
        </p:nvSpPr>
        <p:spPr>
          <a:xfrm>
            <a:off x="664142" y="1102497"/>
            <a:ext cx="8181408" cy="5367972"/>
          </a:xfrm>
        </p:spPr>
        <p:txBody>
          <a:bodyPr/>
          <a:lstStyle/>
          <a:p>
            <a:r>
              <a:rPr lang="en-US" altLang="en-US" sz="2000" dirty="0"/>
              <a:t>Histogram on attribute </a:t>
            </a:r>
            <a:r>
              <a:rPr lang="en-US" altLang="en-US" sz="2000" i="1" dirty="0"/>
              <a:t>age</a:t>
            </a:r>
            <a:r>
              <a:rPr lang="en-US" altLang="en-US" sz="2000" dirty="0"/>
              <a:t> of relation </a:t>
            </a:r>
            <a:r>
              <a:rPr lang="en-US" altLang="en-US" sz="2000" i="1" dirty="0"/>
              <a:t>person</a:t>
            </a: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endParaRPr lang="en-US" altLang="en-US" sz="2000" dirty="0"/>
          </a:p>
          <a:p>
            <a:pPr marL="0" indent="0">
              <a:buNone/>
            </a:pPr>
            <a:br>
              <a:rPr lang="en-US" altLang="en-US" sz="2000" dirty="0"/>
            </a:br>
            <a:endParaRPr lang="en-US" altLang="en-US" sz="2000" dirty="0"/>
          </a:p>
          <a:p>
            <a:r>
              <a:rPr lang="en-US" altLang="en-US" sz="2000" b="1" dirty="0" err="1">
                <a:solidFill>
                  <a:srgbClr val="002060"/>
                </a:solidFill>
              </a:rPr>
              <a:t>Equi</a:t>
            </a:r>
            <a:r>
              <a:rPr lang="en-US" altLang="en-US" sz="2000" b="1" dirty="0">
                <a:solidFill>
                  <a:srgbClr val="002060"/>
                </a:solidFill>
              </a:rPr>
              <a:t>-width</a:t>
            </a:r>
            <a:r>
              <a:rPr lang="en-US" altLang="en-US" sz="2000" dirty="0"/>
              <a:t> histograms</a:t>
            </a:r>
            <a:endParaRPr lang="en-US" altLang="en-US" sz="2000" dirty="0"/>
          </a:p>
          <a:p>
            <a:r>
              <a:rPr lang="en-US" altLang="en-US" sz="2000" b="1" dirty="0" err="1">
                <a:solidFill>
                  <a:srgbClr val="002060"/>
                </a:solidFill>
              </a:rPr>
              <a:t>Equi</a:t>
            </a:r>
            <a:r>
              <a:rPr lang="en-US" altLang="en-US" sz="2000" b="1" dirty="0">
                <a:solidFill>
                  <a:srgbClr val="002060"/>
                </a:solidFill>
              </a:rPr>
              <a:t>-depth</a:t>
            </a:r>
            <a:r>
              <a:rPr lang="en-US" altLang="en-US" sz="2000" dirty="0"/>
              <a:t> histograms break up range such that each range has (approximately) the same number of tuples</a:t>
            </a:r>
            <a:endParaRPr lang="en-US" altLang="en-US" sz="2000" dirty="0"/>
          </a:p>
          <a:p>
            <a:pPr lvl="1"/>
            <a:r>
              <a:rPr lang="en-US" altLang="en-US" sz="2000" dirty="0"/>
              <a:t>E.g. (4, 8, 14, 19) </a:t>
            </a:r>
            <a:endParaRPr lang="en-US" altLang="en-US" sz="2000" dirty="0"/>
          </a:p>
          <a:p>
            <a:r>
              <a:rPr lang="en-US" altLang="en-US" sz="2000" dirty="0"/>
              <a:t>Many databases also store </a:t>
            </a:r>
            <a:r>
              <a:rPr lang="en-US" altLang="en-US" sz="2000" i="1" dirty="0"/>
              <a:t>n </a:t>
            </a:r>
            <a:r>
              <a:rPr lang="en-US" altLang="en-US" sz="2000" b="1" dirty="0">
                <a:solidFill>
                  <a:srgbClr val="002060"/>
                </a:solidFill>
              </a:rPr>
              <a:t>most-frequent values </a:t>
            </a:r>
            <a:r>
              <a:rPr lang="en-US" altLang="en-US" sz="2000" dirty="0"/>
              <a:t>and their counts</a:t>
            </a:r>
            <a:endParaRPr lang="en-US" altLang="en-US" sz="2000" dirty="0"/>
          </a:p>
          <a:p>
            <a:pPr lvl="1"/>
            <a:r>
              <a:rPr lang="en-US" altLang="en-US" sz="2000" dirty="0"/>
              <a:t>Histogram is built on remaining values only</a:t>
            </a:r>
            <a:endParaRPr lang="en-US" altLang="en-US" sz="2000" dirty="0"/>
          </a:p>
        </p:txBody>
      </p:sp>
      <p:pic>
        <p:nvPicPr>
          <p:cNvPr id="73732"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80815" y="1571418"/>
            <a:ext cx="4092575" cy="288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Histograms (cont.)</a:t>
            </a:r>
            <a:endParaRPr lang="en-IN" dirty="0"/>
          </a:p>
        </p:txBody>
      </p:sp>
      <p:sp>
        <p:nvSpPr>
          <p:cNvPr id="3" name="Content Placeholder 2"/>
          <p:cNvSpPr>
            <a:spLocks noGrp="1"/>
          </p:cNvSpPr>
          <p:nvPr>
            <p:ph idx="1"/>
          </p:nvPr>
        </p:nvSpPr>
        <p:spPr>
          <a:xfrm>
            <a:off x="654518" y="1102497"/>
            <a:ext cx="7748337" cy="5367972"/>
          </a:xfrm>
        </p:spPr>
        <p:txBody>
          <a:bodyPr/>
          <a:lstStyle/>
          <a:p>
            <a:r>
              <a:rPr lang="en-IN" sz="2000" dirty="0"/>
              <a:t>Histograms and other statistics usually computed based on a </a:t>
            </a:r>
            <a:r>
              <a:rPr lang="en-IN" sz="2000" b="1" dirty="0">
                <a:solidFill>
                  <a:srgbClr val="002060"/>
                </a:solidFill>
              </a:rPr>
              <a:t>random  sample</a:t>
            </a:r>
            <a:endParaRPr lang="en-IN" sz="2000" b="1" dirty="0">
              <a:solidFill>
                <a:srgbClr val="002060"/>
              </a:solidFill>
            </a:endParaRPr>
          </a:p>
          <a:p>
            <a:r>
              <a:rPr lang="en-IN" sz="2000" dirty="0"/>
              <a:t>Statistics may be out of date</a:t>
            </a:r>
            <a:endParaRPr lang="en-IN" sz="2000" dirty="0"/>
          </a:p>
          <a:p>
            <a:pPr lvl="1"/>
            <a:r>
              <a:rPr lang="en-IN" sz="2000" dirty="0"/>
              <a:t>Some database require a </a:t>
            </a:r>
            <a:r>
              <a:rPr lang="en-IN" sz="2000" b="1" dirty="0" err="1"/>
              <a:t>analyze</a:t>
            </a:r>
            <a:r>
              <a:rPr lang="en-IN" sz="2000" b="1" dirty="0"/>
              <a:t> </a:t>
            </a:r>
            <a:r>
              <a:rPr lang="en-IN" sz="2000" dirty="0"/>
              <a:t> command to be executed to update statistics</a:t>
            </a:r>
            <a:endParaRPr lang="en-IN" sz="2000" dirty="0"/>
          </a:p>
          <a:p>
            <a:pPr lvl="1"/>
            <a:r>
              <a:rPr lang="en-IN" sz="2000" dirty="0"/>
              <a:t>Others automatically recompute statistics </a:t>
            </a:r>
            <a:endParaRPr lang="en-IN" sz="2000" dirty="0"/>
          </a:p>
          <a:p>
            <a:pPr lvl="2"/>
            <a:r>
              <a:rPr lang="en-IN" sz="2000" dirty="0"/>
              <a:t>e.g., when number of tuples in a relation changes by some percentage</a:t>
            </a:r>
            <a:endParaRPr lang="en-IN"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Size Estimation (Cont.)</a:t>
            </a:r>
            <a:endParaRPr lang="en-US" altLang="en-US" dirty="0">
              <a:effectLst>
                <a:outerShdw blurRad="38100" dist="38100" dir="2700000" algn="tl">
                  <a:srgbClr val="C0C0C0"/>
                </a:outerShdw>
              </a:effectLst>
            </a:endParaRPr>
          </a:p>
        </p:txBody>
      </p:sp>
      <p:sp>
        <p:nvSpPr>
          <p:cNvPr id="90115" name="Rectangle 3"/>
          <p:cNvSpPr>
            <a:spLocks noGrp="1" noChangeArrowheads="1"/>
          </p:cNvSpPr>
          <p:nvPr>
            <p:ph idx="1"/>
          </p:nvPr>
        </p:nvSpPr>
        <p:spPr>
          <a:xfrm>
            <a:off x="683394" y="1102497"/>
            <a:ext cx="7680960" cy="5367972"/>
          </a:xfrm>
        </p:spPr>
        <p:txBody>
          <a:bodyPr/>
          <a:lstStyle/>
          <a:p>
            <a:r>
              <a:rPr lang="en-US" altLang="en-US" sz="2000" dirty="0">
                <a:sym typeface="Symbol" panose="05050102010706020507" pitchFamily="18" charset="2"/>
              </a:rPr>
              <a:t>Outer join:  </a:t>
            </a:r>
            <a:endParaRPr lang="en-US" altLang="en-US" sz="2000" dirty="0">
              <a:sym typeface="Symbol" panose="05050102010706020507" pitchFamily="18" charset="2"/>
            </a:endParaRPr>
          </a:p>
          <a:p>
            <a:pPr lvl="1"/>
            <a:r>
              <a:rPr lang="en-US" altLang="en-US" sz="2000" dirty="0">
                <a:sym typeface="Symbol" panose="05050102010706020507" pitchFamily="18" charset="2"/>
              </a:rPr>
              <a:t>Estimated size of </a:t>
            </a:r>
            <a:r>
              <a:rPr lang="en-US" altLang="en-US" sz="2000" i="1" dirty="0">
                <a:sym typeface="Symbol" panose="05050102010706020507" pitchFamily="18" charset="2"/>
              </a:rPr>
              <a:t>r </a:t>
            </a:r>
            <a:r>
              <a:rPr lang="en-IN" sz="2000" dirty="0"/>
              <a:t>⟕</a:t>
            </a:r>
            <a:r>
              <a:rPr lang="en-US" altLang="en-US" sz="2000" i="1" dirty="0">
                <a:sym typeface="Symbol" panose="05050102010706020507" pitchFamily="18" charset="2"/>
              </a:rPr>
              <a:t> s  = size of  r </a:t>
            </a:r>
            <a:r>
              <a:rPr lang="en-IN" sz="2000" dirty="0"/>
              <a:t>⨝</a:t>
            </a:r>
            <a:r>
              <a:rPr lang="en-US" altLang="en-US" sz="2000" i="1" dirty="0">
                <a:sym typeface="Symbol" panose="05050102010706020507" pitchFamily="18" charset="2"/>
              </a:rPr>
              <a:t> s  + size of r</a:t>
            </a:r>
            <a:endParaRPr lang="en-US" altLang="en-US" sz="2000" i="1" dirty="0">
              <a:sym typeface="Symbol" panose="05050102010706020507" pitchFamily="18" charset="2"/>
            </a:endParaRPr>
          </a:p>
          <a:p>
            <a:pPr lvl="2"/>
            <a:r>
              <a:rPr lang="en-US" altLang="en-US" sz="2000" dirty="0">
                <a:sym typeface="Symbol" panose="05050102010706020507" pitchFamily="18" charset="2"/>
              </a:rPr>
              <a:t>Case of right outer join is symmetric</a:t>
            </a:r>
            <a:endParaRPr lang="en-US" altLang="en-US" sz="2000" dirty="0">
              <a:sym typeface="Symbol" panose="05050102010706020507" pitchFamily="18" charset="2"/>
            </a:endParaRPr>
          </a:p>
          <a:p>
            <a:pPr lvl="1"/>
            <a:r>
              <a:rPr lang="en-US" altLang="en-US" sz="2000" dirty="0">
                <a:sym typeface="Symbol" panose="05050102010706020507" pitchFamily="18" charset="2"/>
              </a:rPr>
              <a:t>Estimated size of </a:t>
            </a:r>
            <a:r>
              <a:rPr lang="en-US" altLang="en-US" sz="2000" i="1" dirty="0">
                <a:sym typeface="Symbol" panose="05050102010706020507" pitchFamily="18" charset="2"/>
              </a:rPr>
              <a:t>r </a:t>
            </a:r>
            <a:r>
              <a:rPr lang="en-IN" sz="2000" dirty="0"/>
              <a:t>⟗</a:t>
            </a:r>
            <a:r>
              <a:rPr lang="en-US" altLang="en-US" sz="2000" i="1" dirty="0">
                <a:sym typeface="Symbol" panose="05050102010706020507" pitchFamily="18" charset="2"/>
              </a:rPr>
              <a:t> s  = size of r </a:t>
            </a:r>
            <a:r>
              <a:rPr lang="en-IN" sz="2000" dirty="0"/>
              <a:t>⨝</a:t>
            </a:r>
            <a:r>
              <a:rPr lang="en-US" altLang="en-US" sz="2000" i="1" dirty="0">
                <a:sym typeface="Symbol" panose="05050102010706020507" pitchFamily="18" charset="2"/>
              </a:rPr>
              <a:t> s </a:t>
            </a:r>
            <a:r>
              <a:rPr lang="en-US" altLang="en-US" sz="2000" dirty="0">
                <a:sym typeface="Symbol" panose="05050102010706020507" pitchFamily="18" charset="2"/>
              </a:rPr>
              <a:t>+ size of </a:t>
            </a:r>
            <a:r>
              <a:rPr lang="en-US" altLang="en-US" sz="2000" i="1" dirty="0">
                <a:sym typeface="Symbol" panose="05050102010706020507" pitchFamily="18" charset="2"/>
              </a:rPr>
              <a:t>r</a:t>
            </a:r>
            <a:r>
              <a:rPr lang="en-US" altLang="en-US" sz="2000" dirty="0">
                <a:sym typeface="Symbol" panose="05050102010706020507" pitchFamily="18" charset="2"/>
              </a:rPr>
              <a:t> + size of </a:t>
            </a:r>
            <a:r>
              <a:rPr lang="en-US" altLang="en-US" sz="2000" i="1" dirty="0">
                <a:sym typeface="Symbol" panose="05050102010706020507" pitchFamily="18" charset="2"/>
              </a:rPr>
              <a:t>s</a:t>
            </a:r>
            <a:endParaRPr lang="en-US" altLang="en-US" sz="2000" i="1" dirty="0">
              <a:sym typeface="Symbol" panose="05050102010706020507" pitchFamily="18" charset="2"/>
            </a:endParaRPr>
          </a:p>
          <a:p>
            <a:endParaRPr lang="en-US" altLang="en-US" sz="20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Number of Distinct Values</a:t>
            </a:r>
            <a:endParaRPr lang="en-US" altLang="en-US">
              <a:effectLst>
                <a:outerShdw blurRad="38100" dist="38100" dir="2700000" algn="tl">
                  <a:srgbClr val="C0C0C0"/>
                </a:outerShdw>
              </a:effectLst>
            </a:endParaRPr>
          </a:p>
        </p:txBody>
      </p:sp>
      <p:sp>
        <p:nvSpPr>
          <p:cNvPr id="92163" name="Rectangle 3"/>
          <p:cNvSpPr>
            <a:spLocks noGrp="1" noChangeArrowheads="1"/>
          </p:cNvSpPr>
          <p:nvPr>
            <p:ph idx="1"/>
          </p:nvPr>
        </p:nvSpPr>
        <p:spPr>
          <a:xfrm>
            <a:off x="664143" y="1102497"/>
            <a:ext cx="7642460" cy="5367972"/>
          </a:xfrm>
        </p:spPr>
        <p:txBody>
          <a:bodyPr/>
          <a:lstStyle/>
          <a:p>
            <a:pPr>
              <a:buFont typeface="Monotype Sorts" pitchFamily="-65" charset="2"/>
              <a:buNone/>
            </a:pPr>
            <a:r>
              <a:rPr lang="en-US" altLang="en-US" sz="2000" dirty="0"/>
              <a:t>Selections: </a:t>
            </a:r>
            <a:r>
              <a:rPr lang="en-US" altLang="en-US" sz="2000" dirty="0">
                <a:sym typeface="Symbol" panose="05050102010706020507" pitchFamily="18" charset="2"/>
              </a:rPr>
              <a:t></a:t>
            </a:r>
            <a:r>
              <a:rPr lang="en-US" altLang="en-US" sz="2000" baseline="-25000" dirty="0">
                <a:sym typeface="Symbol" panose="05050102010706020507" pitchFamily="18" charset="2"/>
              </a:rPr>
              <a:t> </a:t>
            </a:r>
            <a:r>
              <a:rPr lang="en-US" altLang="en-US" sz="2000" dirty="0">
                <a:sym typeface="Symbol" panose="05050102010706020507" pitchFamily="18" charset="2"/>
              </a:rPr>
              <a:t>(</a:t>
            </a:r>
            <a:r>
              <a:rPr lang="en-US" altLang="en-US" sz="2000" i="1" dirty="0">
                <a:sym typeface="Symbol" panose="05050102010706020507" pitchFamily="18" charset="2"/>
              </a:rPr>
              <a:t>r</a:t>
            </a:r>
            <a:r>
              <a:rPr lang="en-US" altLang="en-US" sz="2000" dirty="0">
                <a:sym typeface="Symbol" panose="05050102010706020507" pitchFamily="18" charset="2"/>
              </a:rPr>
              <a:t>) </a:t>
            </a:r>
            <a:endParaRPr lang="en-US" altLang="en-US" sz="2000" dirty="0"/>
          </a:p>
          <a:p>
            <a:r>
              <a:rPr lang="en-US" altLang="en-US" sz="2000" dirty="0"/>
              <a:t>If </a:t>
            </a:r>
            <a:r>
              <a:rPr lang="en-US" altLang="en-US" sz="2000" dirty="0">
                <a:sym typeface="Symbol" panose="05050102010706020507" pitchFamily="18" charset="2"/>
              </a:rPr>
              <a:t> forces </a:t>
            </a:r>
            <a:r>
              <a:rPr lang="en-US" altLang="en-US" sz="2000" i="1" dirty="0">
                <a:sym typeface="Symbol" panose="05050102010706020507" pitchFamily="18" charset="2"/>
              </a:rPr>
              <a:t>A</a:t>
            </a:r>
            <a:r>
              <a:rPr lang="en-US" altLang="en-US" sz="2000" dirty="0">
                <a:sym typeface="Symbol" panose="05050102010706020507" pitchFamily="18" charset="2"/>
              </a:rPr>
              <a:t> to take a specified value: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a:sym typeface="Symbol" panose="05050102010706020507" pitchFamily="18" charset="2"/>
              </a:rPr>
              <a:t>A</a:t>
            </a:r>
            <a:r>
              <a:rPr lang="en-US" altLang="en-US" sz="2000" dirty="0">
                <a:sym typeface="Symbol" panose="05050102010706020507" pitchFamily="18" charset="2"/>
              </a:rPr>
              <a:t>,</a:t>
            </a:r>
            <a:r>
              <a:rPr lang="en-US" altLang="en-US" sz="2000" baseline="-25000" dirty="0">
                <a:sym typeface="Symbol" panose="05050102010706020507" pitchFamily="18" charset="2"/>
              </a:rPr>
              <a:t> </a:t>
            </a:r>
            <a:r>
              <a:rPr lang="en-US" altLang="en-US" sz="2000" dirty="0">
                <a:sym typeface="Symbol" panose="05050102010706020507" pitchFamily="18" charset="2"/>
              </a:rPr>
              <a:t>(</a:t>
            </a:r>
            <a:r>
              <a:rPr lang="en-US" altLang="en-US" sz="2000" i="1" dirty="0">
                <a:sym typeface="Symbol" panose="05050102010706020507" pitchFamily="18" charset="2"/>
              </a:rPr>
              <a:t>r</a:t>
            </a:r>
            <a:r>
              <a:rPr lang="en-US" altLang="en-US" sz="2000" dirty="0">
                <a:sym typeface="Symbol" panose="05050102010706020507" pitchFamily="18" charset="2"/>
              </a:rPr>
              <a:t>)) = 1.</a:t>
            </a:r>
            <a:endParaRPr lang="en-US" altLang="en-US" sz="2000" dirty="0">
              <a:sym typeface="Symbol" panose="05050102010706020507" pitchFamily="18" charset="2"/>
            </a:endParaRPr>
          </a:p>
          <a:p>
            <a:pPr lvl="2"/>
            <a:r>
              <a:rPr lang="en-US" altLang="en-US" sz="2000" dirty="0">
                <a:sym typeface="Symbol" panose="05050102010706020507" pitchFamily="18" charset="2"/>
              </a:rPr>
              <a:t>e.g., </a:t>
            </a:r>
            <a:r>
              <a:rPr lang="en-US" altLang="en-US" sz="2000" i="1" dirty="0">
                <a:sym typeface="Symbol" panose="05050102010706020507" pitchFamily="18" charset="2"/>
              </a:rPr>
              <a:t>A</a:t>
            </a:r>
            <a:r>
              <a:rPr lang="en-US" altLang="en-US" sz="2000" dirty="0">
                <a:sym typeface="Symbol" panose="05050102010706020507" pitchFamily="18" charset="2"/>
              </a:rPr>
              <a:t> = 3</a:t>
            </a:r>
            <a:endParaRPr lang="en-US" altLang="en-US" sz="2000" dirty="0">
              <a:sym typeface="Symbol" panose="05050102010706020507" pitchFamily="18" charset="2"/>
            </a:endParaRPr>
          </a:p>
          <a:p>
            <a:r>
              <a:rPr lang="en-US" altLang="en-US" sz="2000" dirty="0">
                <a:sym typeface="Symbol" panose="05050102010706020507" pitchFamily="18" charset="2"/>
              </a:rPr>
              <a:t>If  forces A to take on one of a specified set of values: </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a:sym typeface="Symbol" panose="05050102010706020507" pitchFamily="18" charset="2"/>
              </a:rPr>
              <a:t>A</a:t>
            </a:r>
            <a:r>
              <a:rPr lang="en-US" altLang="en-US" sz="2000" dirty="0">
                <a:sym typeface="Symbol" panose="05050102010706020507" pitchFamily="18" charset="2"/>
              </a:rPr>
              <a:t>,</a:t>
            </a:r>
            <a:r>
              <a:rPr lang="en-US" altLang="en-US" sz="2000" baseline="-25000" dirty="0">
                <a:sym typeface="Symbol" panose="05050102010706020507" pitchFamily="18" charset="2"/>
              </a:rPr>
              <a:t> </a:t>
            </a:r>
            <a:r>
              <a:rPr lang="en-US" altLang="en-US" sz="2000" dirty="0">
                <a:sym typeface="Symbol" panose="05050102010706020507" pitchFamily="18" charset="2"/>
              </a:rPr>
              <a:t>(</a:t>
            </a:r>
            <a:r>
              <a:rPr lang="en-US" altLang="en-US" sz="2000" i="1" dirty="0">
                <a:sym typeface="Symbol" panose="05050102010706020507" pitchFamily="18" charset="2"/>
              </a:rPr>
              <a:t>r</a:t>
            </a:r>
            <a:r>
              <a:rPr lang="en-US" altLang="en-US" sz="2000" dirty="0">
                <a:sym typeface="Symbol" panose="05050102010706020507" pitchFamily="18" charset="2"/>
              </a:rPr>
              <a:t>)) = number of specified values.</a:t>
            </a:r>
            <a:endParaRPr lang="en-US" altLang="en-US" sz="2000" dirty="0">
              <a:sym typeface="Symbol" panose="05050102010706020507" pitchFamily="18" charset="2"/>
            </a:endParaRPr>
          </a:p>
          <a:p>
            <a:pPr lvl="2"/>
            <a:r>
              <a:rPr lang="en-US" altLang="en-US" sz="2000" dirty="0">
                <a:sym typeface="Symbol" panose="05050102010706020507" pitchFamily="18" charset="2"/>
              </a:rPr>
              <a:t>(e.g., (</a:t>
            </a:r>
            <a:r>
              <a:rPr lang="en-US" altLang="en-US" sz="2000" i="1" dirty="0">
                <a:sym typeface="Symbol" panose="05050102010706020507" pitchFamily="18" charset="2"/>
              </a:rPr>
              <a:t>A</a:t>
            </a:r>
            <a:r>
              <a:rPr lang="en-US" altLang="en-US" sz="2000" dirty="0">
                <a:sym typeface="Symbol" panose="05050102010706020507" pitchFamily="18" charset="2"/>
              </a:rPr>
              <a:t> = 1 </a:t>
            </a:r>
            <a:r>
              <a:rPr lang="en-US" altLang="en-US" sz="2000" i="1" dirty="0">
                <a:sym typeface="Symbol" panose="05050102010706020507" pitchFamily="18" charset="2"/>
              </a:rPr>
              <a:t>V</a:t>
            </a:r>
            <a:r>
              <a:rPr lang="en-US" altLang="en-US" sz="2000" dirty="0">
                <a:sym typeface="Symbol" panose="05050102010706020507" pitchFamily="18" charset="2"/>
              </a:rPr>
              <a:t> </a:t>
            </a:r>
            <a:r>
              <a:rPr lang="en-US" altLang="en-US" sz="2000" i="1" dirty="0">
                <a:sym typeface="Symbol" panose="05050102010706020507" pitchFamily="18" charset="2"/>
              </a:rPr>
              <a:t>A</a:t>
            </a:r>
            <a:r>
              <a:rPr lang="en-US" altLang="en-US" sz="2000" dirty="0">
                <a:sym typeface="Symbol" panose="05050102010706020507" pitchFamily="18" charset="2"/>
              </a:rPr>
              <a:t> = 3 </a:t>
            </a:r>
            <a:r>
              <a:rPr lang="en-US" altLang="en-US" sz="2000" i="1" dirty="0">
                <a:sym typeface="Symbol" panose="05050102010706020507" pitchFamily="18" charset="2"/>
              </a:rPr>
              <a:t>V A</a:t>
            </a:r>
            <a:r>
              <a:rPr lang="en-US" altLang="en-US" sz="2000" dirty="0">
                <a:sym typeface="Symbol" panose="05050102010706020507" pitchFamily="18" charset="2"/>
              </a:rPr>
              <a:t> = 4 )), </a:t>
            </a:r>
            <a:endParaRPr lang="en-US" altLang="en-US" sz="2000" dirty="0">
              <a:sym typeface="Symbol" panose="05050102010706020507" pitchFamily="18" charset="2"/>
            </a:endParaRPr>
          </a:p>
          <a:p>
            <a:r>
              <a:rPr lang="en-US" altLang="en-US" sz="2000" dirty="0">
                <a:sym typeface="Symbol" panose="05050102010706020507" pitchFamily="18" charset="2"/>
              </a:rPr>
              <a:t>If the selection condition  is of the form </a:t>
            </a:r>
            <a:r>
              <a:rPr lang="en-US" altLang="en-US" sz="2000" i="1" dirty="0">
                <a:sym typeface="Symbol" panose="05050102010706020507" pitchFamily="18" charset="2"/>
              </a:rPr>
              <a:t>A</a:t>
            </a:r>
            <a:r>
              <a:rPr lang="en-US" altLang="en-US" sz="2000" dirty="0">
                <a:sym typeface="Symbol" panose="05050102010706020507" pitchFamily="18" charset="2"/>
              </a:rPr>
              <a:t> </a:t>
            </a:r>
            <a:r>
              <a:rPr lang="en-US" altLang="en-US" sz="2000" i="1" dirty="0">
                <a:sym typeface="Symbol" panose="05050102010706020507" pitchFamily="18" charset="2"/>
              </a:rPr>
              <a:t>op r</a:t>
            </a:r>
            <a:br>
              <a:rPr lang="en-US" altLang="en-US" sz="2000" dirty="0">
                <a:sym typeface="Symbol" panose="05050102010706020507" pitchFamily="18" charset="2"/>
              </a:rPr>
            </a:br>
            <a:r>
              <a:rPr lang="en-US" altLang="en-US" sz="2000" dirty="0">
                <a:sym typeface="Symbol" panose="05050102010706020507" pitchFamily="18" charset="2"/>
              </a:rPr>
              <a:t>	estimated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a:sym typeface="Symbol" panose="05050102010706020507" pitchFamily="18" charset="2"/>
              </a:rPr>
              <a:t>A</a:t>
            </a:r>
            <a:r>
              <a:rPr lang="en-US" altLang="en-US" sz="2000" dirty="0">
                <a:sym typeface="Symbol" panose="05050102010706020507" pitchFamily="18" charset="2"/>
              </a:rPr>
              <a:t>,</a:t>
            </a:r>
            <a:r>
              <a:rPr lang="en-US" altLang="en-US" sz="2000" baseline="-25000" dirty="0">
                <a:sym typeface="Symbol" panose="05050102010706020507" pitchFamily="18" charset="2"/>
              </a:rPr>
              <a:t> </a:t>
            </a:r>
            <a:r>
              <a:rPr lang="en-US" altLang="en-US" sz="2000" dirty="0">
                <a:sym typeface="Symbol" panose="05050102010706020507" pitchFamily="18" charset="2"/>
              </a:rPr>
              <a:t>(</a:t>
            </a:r>
            <a:r>
              <a:rPr lang="en-US" altLang="en-US" sz="2000" i="1" dirty="0">
                <a:sym typeface="Symbol" panose="05050102010706020507" pitchFamily="18" charset="2"/>
              </a:rPr>
              <a:t>r</a:t>
            </a:r>
            <a:r>
              <a:rPr lang="en-US" altLang="en-US" sz="2000" dirty="0">
                <a:sym typeface="Symbol" panose="05050102010706020507" pitchFamily="18" charset="2"/>
              </a:rPr>
              <a:t>)) =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err="1">
                <a:sym typeface="Symbol" panose="05050102010706020507" pitchFamily="18" charset="2"/>
              </a:rPr>
              <a:t>A</a:t>
            </a:r>
            <a:r>
              <a:rPr lang="en-US" altLang="en-US" sz="2000" dirty="0" err="1">
                <a:sym typeface="Symbol" panose="05050102010706020507" pitchFamily="18" charset="2"/>
              </a:rPr>
              <a:t>.</a:t>
            </a:r>
            <a:r>
              <a:rPr lang="en-US" altLang="en-US" sz="2000" i="1" dirty="0" err="1">
                <a:sym typeface="Symbol" panose="05050102010706020507" pitchFamily="18" charset="2"/>
              </a:rPr>
              <a:t>r</a:t>
            </a:r>
            <a:r>
              <a:rPr lang="en-US" altLang="en-US" sz="2000" dirty="0">
                <a:sym typeface="Symbol" panose="05050102010706020507" pitchFamily="18" charset="2"/>
              </a:rPr>
              <a:t>) * </a:t>
            </a:r>
            <a:r>
              <a:rPr lang="en-US" altLang="en-US" sz="2000" i="1" dirty="0">
                <a:sym typeface="Symbol" panose="05050102010706020507" pitchFamily="18" charset="2"/>
              </a:rPr>
              <a:t>s</a:t>
            </a:r>
            <a:endParaRPr lang="en-US" altLang="en-US" sz="2000" dirty="0">
              <a:sym typeface="Symbol" panose="05050102010706020507" pitchFamily="18" charset="2"/>
            </a:endParaRPr>
          </a:p>
          <a:p>
            <a:pPr lvl="2"/>
            <a:r>
              <a:rPr lang="en-US" altLang="en-US" sz="2000" dirty="0">
                <a:sym typeface="Symbol" panose="05050102010706020507" pitchFamily="18" charset="2"/>
              </a:rPr>
              <a:t>where </a:t>
            </a:r>
            <a:r>
              <a:rPr lang="en-US" altLang="en-US" sz="2000" i="1" dirty="0">
                <a:sym typeface="Symbol" panose="05050102010706020507" pitchFamily="18" charset="2"/>
              </a:rPr>
              <a:t>s</a:t>
            </a:r>
            <a:r>
              <a:rPr lang="en-US" altLang="en-US" sz="2000" dirty="0">
                <a:sym typeface="Symbol" panose="05050102010706020507" pitchFamily="18" charset="2"/>
              </a:rPr>
              <a:t> is the selectivity of the selection.</a:t>
            </a:r>
            <a:endParaRPr lang="en-US" altLang="en-US" sz="2000" dirty="0">
              <a:sym typeface="Symbol" panose="05050102010706020507" pitchFamily="18" charset="2"/>
            </a:endParaRPr>
          </a:p>
          <a:p>
            <a:r>
              <a:rPr lang="en-US" altLang="en-US" sz="2000" dirty="0">
                <a:sym typeface="Symbol" panose="05050102010706020507" pitchFamily="18" charset="2"/>
              </a:rPr>
              <a:t>In all the other cases: use approximate estimate of</a:t>
            </a:r>
            <a:br>
              <a:rPr lang="en-US" altLang="en-US" sz="2000" dirty="0">
                <a:sym typeface="Symbol" panose="05050102010706020507" pitchFamily="18" charset="2"/>
              </a:rPr>
            </a:br>
            <a:r>
              <a:rPr lang="en-US" altLang="en-US" sz="2000" dirty="0">
                <a:sym typeface="Symbol" panose="05050102010706020507" pitchFamily="18" charset="2"/>
              </a:rPr>
              <a:t>	 min(</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err="1">
                <a:sym typeface="Symbol" panose="05050102010706020507" pitchFamily="18" charset="2"/>
              </a:rPr>
              <a:t>A</a:t>
            </a:r>
            <a:r>
              <a:rPr lang="en-US" altLang="en-US" sz="2000" dirty="0" err="1">
                <a:sym typeface="Symbol" panose="05050102010706020507" pitchFamily="18" charset="2"/>
              </a:rPr>
              <a:t>,</a:t>
            </a:r>
            <a:r>
              <a:rPr lang="en-US" altLang="en-US" sz="2000" i="1" dirty="0" err="1">
                <a:sym typeface="Symbol" panose="05050102010706020507" pitchFamily="18" charset="2"/>
              </a:rPr>
              <a:t>r</a:t>
            </a:r>
            <a:r>
              <a:rPr lang="en-US" altLang="en-US" sz="2000" dirty="0">
                <a:sym typeface="Symbol" panose="05050102010706020507" pitchFamily="18" charset="2"/>
              </a:rPr>
              <a:t>), </a:t>
            </a:r>
            <a:r>
              <a:rPr lang="en-US" altLang="en-US" sz="2000" i="1" dirty="0">
                <a:sym typeface="Symbol" panose="05050102010706020507" pitchFamily="18" charset="2"/>
              </a:rPr>
              <a:t>n</a:t>
            </a:r>
            <a:r>
              <a:rPr lang="en-US" altLang="en-US" sz="2000" baseline="-25000" dirty="0">
                <a:sym typeface="Symbol" panose="05050102010706020507" pitchFamily="18" charset="2"/>
              </a:rPr>
              <a:t> (</a:t>
            </a:r>
            <a:r>
              <a:rPr lang="en-US" altLang="en-US" sz="2000" i="1" baseline="-25000" dirty="0">
                <a:sym typeface="Symbol" panose="05050102010706020507" pitchFamily="18" charset="2"/>
              </a:rPr>
              <a:t>r</a:t>
            </a:r>
            <a:r>
              <a:rPr lang="en-US" altLang="en-US" sz="2000" baseline="-25000" dirty="0">
                <a:sym typeface="Symbol" panose="05050102010706020507" pitchFamily="18" charset="2"/>
              </a:rPr>
              <a:t>) </a:t>
            </a:r>
            <a:r>
              <a:rPr lang="en-US" altLang="en-US" sz="2000" dirty="0">
                <a:sym typeface="Symbol" panose="05050102010706020507" pitchFamily="18" charset="2"/>
              </a:rPr>
              <a:t>)</a:t>
            </a:r>
            <a:endParaRPr lang="en-US" altLang="en-US" sz="2000" dirty="0">
              <a:sym typeface="Symbol" panose="05050102010706020507" pitchFamily="18" charset="2"/>
            </a:endParaRPr>
          </a:p>
          <a:p>
            <a:pPr lvl="1"/>
            <a:r>
              <a:rPr lang="en-US" altLang="en-US" sz="2000" dirty="0">
                <a:sym typeface="Symbol" panose="05050102010706020507" pitchFamily="18" charset="2"/>
              </a:rPr>
              <a:t>More accurate estimate can be got using probability theory, but this one works fine generally</a:t>
            </a:r>
            <a:endParaRPr lang="en-US" altLang="en-US" sz="2000" dirty="0">
              <a:sym typeface="Symbol" panose="05050102010706020507" pitchFamily="18" charset="2"/>
            </a:endParaRPr>
          </a:p>
          <a:p>
            <a:pPr>
              <a:buFont typeface="Monotype Sorts" pitchFamily="-65" charset="2"/>
              <a:buNone/>
            </a:pPr>
            <a:endParaRPr lang="en-US" altLang="en-US"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Distinct Values (Cont.)</a:t>
            </a:r>
            <a:endParaRPr lang="en-US" altLang="en-US">
              <a:effectLst>
                <a:outerShdw blurRad="38100" dist="38100" dir="2700000" algn="tl">
                  <a:srgbClr val="C0C0C0"/>
                </a:outerShdw>
              </a:effectLst>
            </a:endParaRPr>
          </a:p>
        </p:txBody>
      </p:sp>
      <p:sp>
        <p:nvSpPr>
          <p:cNvPr id="94211" name="Rectangle 3"/>
          <p:cNvSpPr>
            <a:spLocks noGrp="1" noChangeArrowheads="1"/>
          </p:cNvSpPr>
          <p:nvPr>
            <p:ph idx="1"/>
          </p:nvPr>
        </p:nvSpPr>
        <p:spPr>
          <a:xfrm>
            <a:off x="654518" y="1102497"/>
            <a:ext cx="7661709" cy="5367972"/>
          </a:xfrm>
        </p:spPr>
        <p:txBody>
          <a:bodyPr/>
          <a:lstStyle/>
          <a:p>
            <a:pPr>
              <a:buFont typeface="Monotype Sorts" pitchFamily="-65" charset="2"/>
              <a:buNone/>
            </a:pPr>
            <a:r>
              <a:rPr lang="en-US" altLang="en-US" sz="2000" dirty="0">
                <a:sym typeface="Symbol" panose="05050102010706020507" pitchFamily="18" charset="2"/>
              </a:rPr>
              <a:t>Joins: </a:t>
            </a:r>
            <a:r>
              <a:rPr lang="en-US" altLang="en-US" sz="2000" i="1" dirty="0">
                <a:sym typeface="Symbol" panose="05050102010706020507" pitchFamily="18" charset="2"/>
              </a:rPr>
              <a:t>r </a:t>
            </a:r>
            <a:r>
              <a:rPr lang="en-IN" sz="2000" dirty="0"/>
              <a:t>⨝</a:t>
            </a:r>
            <a:r>
              <a:rPr lang="en-US" altLang="en-US" sz="2000" i="1" dirty="0">
                <a:sym typeface="Symbol" panose="05050102010706020507" pitchFamily="18" charset="2"/>
              </a:rPr>
              <a:t> s</a:t>
            </a:r>
            <a:endParaRPr lang="en-US" altLang="en-US" sz="2000" dirty="0">
              <a:sym typeface="Symbol" panose="05050102010706020507" pitchFamily="18" charset="2"/>
            </a:endParaRPr>
          </a:p>
          <a:p>
            <a:r>
              <a:rPr lang="en-US" altLang="en-US" sz="2000" dirty="0">
                <a:sym typeface="Symbol" panose="05050102010706020507" pitchFamily="18" charset="2"/>
              </a:rPr>
              <a:t>If all attributes in </a:t>
            </a:r>
            <a:r>
              <a:rPr lang="en-US" altLang="en-US" sz="2000" i="1" dirty="0">
                <a:sym typeface="Symbol" panose="05050102010706020507" pitchFamily="18" charset="2"/>
              </a:rPr>
              <a:t>A</a:t>
            </a:r>
            <a:r>
              <a:rPr lang="en-US" altLang="en-US" sz="2000" dirty="0">
                <a:sym typeface="Symbol" panose="05050102010706020507" pitchFamily="18" charset="2"/>
              </a:rPr>
              <a:t> are from </a:t>
            </a:r>
            <a:r>
              <a:rPr lang="en-US" altLang="en-US" sz="2000" i="1" dirty="0">
                <a:sym typeface="Symbol" panose="05050102010706020507" pitchFamily="18" charset="2"/>
              </a:rPr>
              <a:t>r</a:t>
            </a:r>
            <a:br>
              <a:rPr lang="en-US" altLang="en-US" sz="2000" i="1" dirty="0">
                <a:sym typeface="Symbol" panose="05050102010706020507" pitchFamily="18" charset="2"/>
              </a:rPr>
            </a:br>
            <a:r>
              <a:rPr lang="en-US" altLang="en-US" sz="2000" i="1" dirty="0">
                <a:sym typeface="Symbol" panose="05050102010706020507" pitchFamily="18" charset="2"/>
              </a:rPr>
              <a:t>     </a:t>
            </a:r>
            <a:r>
              <a:rPr lang="en-US" altLang="en-US" sz="2000" dirty="0">
                <a:sym typeface="Symbol" panose="05050102010706020507" pitchFamily="18" charset="2"/>
              </a:rPr>
              <a:t>estimated</a:t>
            </a:r>
            <a:r>
              <a:rPr lang="en-US" altLang="en-US" sz="2000" i="1" dirty="0">
                <a:sym typeface="Symbol" panose="05050102010706020507" pitchFamily="18" charset="2"/>
              </a:rPr>
              <a:t>  V</a:t>
            </a:r>
            <a:r>
              <a:rPr lang="en-US" altLang="en-US" sz="2000" dirty="0">
                <a:sym typeface="Symbol" panose="05050102010706020507" pitchFamily="18" charset="2"/>
              </a:rPr>
              <a:t>(</a:t>
            </a:r>
            <a:r>
              <a:rPr lang="en-US" altLang="en-US" sz="2000" i="1" dirty="0">
                <a:sym typeface="Symbol" panose="05050102010706020507" pitchFamily="18" charset="2"/>
              </a:rPr>
              <a:t>A, r </a:t>
            </a:r>
            <a:r>
              <a:rPr lang="en-IN" sz="2000" dirty="0"/>
              <a:t>⨝ </a:t>
            </a:r>
            <a:r>
              <a:rPr lang="en-US" altLang="en-US" sz="2000" i="1" dirty="0">
                <a:sym typeface="Symbol" panose="05050102010706020507" pitchFamily="18" charset="2"/>
              </a:rPr>
              <a:t>s</a:t>
            </a:r>
            <a:r>
              <a:rPr lang="en-US" altLang="en-US" sz="2000" dirty="0">
                <a:sym typeface="Symbol" panose="05050102010706020507" pitchFamily="18" charset="2"/>
              </a:rPr>
              <a:t>) = min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err="1">
                <a:sym typeface="Symbol" panose="05050102010706020507" pitchFamily="18" charset="2"/>
              </a:rPr>
              <a:t>A</a:t>
            </a:r>
            <a:r>
              <a:rPr lang="en-US" altLang="en-US" sz="2000" dirty="0" err="1">
                <a:sym typeface="Symbol" panose="05050102010706020507" pitchFamily="18" charset="2"/>
              </a:rPr>
              <a:t>,</a:t>
            </a:r>
            <a:r>
              <a:rPr lang="en-US" altLang="en-US" sz="2000" i="1" dirty="0" err="1">
                <a:sym typeface="Symbol" panose="05050102010706020507" pitchFamily="18" charset="2"/>
              </a:rPr>
              <a:t>r</a:t>
            </a:r>
            <a:r>
              <a:rPr lang="en-US" altLang="en-US" sz="2000" dirty="0">
                <a:sym typeface="Symbol" panose="05050102010706020507" pitchFamily="18" charset="2"/>
              </a:rPr>
              <a:t>), </a:t>
            </a:r>
            <a:r>
              <a:rPr lang="en-US" altLang="en-US" sz="2000" i="1" dirty="0">
                <a:sym typeface="Symbol" panose="05050102010706020507" pitchFamily="18" charset="2"/>
              </a:rPr>
              <a:t>n </a:t>
            </a:r>
            <a:r>
              <a:rPr lang="en-US" altLang="en-US" sz="2000" i="1" baseline="-25000" dirty="0">
                <a:sym typeface="Symbol" panose="05050102010706020507" pitchFamily="18" charset="2"/>
              </a:rPr>
              <a:t>r </a:t>
            </a:r>
            <a:r>
              <a:rPr lang="en-IN" sz="2000" baseline="-25000" dirty="0"/>
              <a:t>⨝</a:t>
            </a:r>
            <a:r>
              <a:rPr lang="en-US" altLang="en-US" sz="2000" i="1" baseline="-25000" dirty="0">
                <a:sym typeface="Symbol" panose="05050102010706020507" pitchFamily="18" charset="2"/>
              </a:rPr>
              <a:t> s</a:t>
            </a:r>
            <a:r>
              <a:rPr lang="en-US" altLang="en-US" sz="2000" dirty="0">
                <a:sym typeface="Symbol" panose="05050102010706020507" pitchFamily="18" charset="2"/>
              </a:rPr>
              <a:t>)</a:t>
            </a:r>
            <a:endParaRPr lang="en-US" altLang="en-US" sz="2000" dirty="0">
              <a:sym typeface="Symbol" panose="05050102010706020507" pitchFamily="18" charset="2"/>
            </a:endParaRPr>
          </a:p>
          <a:p>
            <a:r>
              <a:rPr lang="en-US" altLang="en-US" sz="2000" dirty="0">
                <a:sym typeface="Symbol" panose="05050102010706020507" pitchFamily="18" charset="2"/>
              </a:rPr>
              <a:t>If </a:t>
            </a:r>
            <a:r>
              <a:rPr lang="en-US" altLang="en-US" sz="2000" i="1" dirty="0">
                <a:sym typeface="Symbol" panose="05050102010706020507" pitchFamily="18" charset="2"/>
              </a:rPr>
              <a:t>A</a:t>
            </a:r>
            <a:r>
              <a:rPr lang="en-US" altLang="en-US" sz="2000" dirty="0">
                <a:sym typeface="Symbol" panose="05050102010706020507" pitchFamily="18" charset="2"/>
              </a:rPr>
              <a:t> contains attributes </a:t>
            </a:r>
            <a:r>
              <a:rPr lang="en-US" altLang="en-US" sz="2000" i="1" dirty="0">
                <a:sym typeface="Symbol" panose="05050102010706020507" pitchFamily="18" charset="2"/>
              </a:rPr>
              <a:t>A</a:t>
            </a:r>
            <a:r>
              <a:rPr lang="en-US" altLang="en-US" sz="2000" dirty="0">
                <a:sym typeface="Symbol" panose="05050102010706020507" pitchFamily="18" charset="2"/>
              </a:rPr>
              <a:t>1 from </a:t>
            </a:r>
            <a:r>
              <a:rPr lang="en-US" altLang="en-US" sz="2000" i="1" dirty="0">
                <a:sym typeface="Symbol" panose="05050102010706020507" pitchFamily="18" charset="2"/>
              </a:rPr>
              <a:t>r</a:t>
            </a:r>
            <a:r>
              <a:rPr lang="en-US" altLang="en-US" sz="2000" dirty="0">
                <a:sym typeface="Symbol" panose="05050102010706020507" pitchFamily="18" charset="2"/>
              </a:rPr>
              <a:t> and </a:t>
            </a:r>
            <a:r>
              <a:rPr lang="en-US" altLang="en-US" sz="2000" i="1" dirty="0">
                <a:sym typeface="Symbol" panose="05050102010706020507" pitchFamily="18" charset="2"/>
              </a:rPr>
              <a:t>A</a:t>
            </a:r>
            <a:r>
              <a:rPr lang="en-US" altLang="en-US" sz="2000" dirty="0">
                <a:sym typeface="Symbol" panose="05050102010706020507" pitchFamily="18" charset="2"/>
              </a:rPr>
              <a:t>2 from </a:t>
            </a:r>
            <a:r>
              <a:rPr lang="en-US" altLang="en-US" sz="2000" i="1" dirty="0">
                <a:sym typeface="Symbol" panose="05050102010706020507" pitchFamily="18" charset="2"/>
              </a:rPr>
              <a:t>s</a:t>
            </a:r>
            <a:r>
              <a:rPr lang="en-US" altLang="en-US" sz="2000" dirty="0">
                <a:sym typeface="Symbol" panose="05050102010706020507" pitchFamily="18" charset="2"/>
              </a:rPr>
              <a:t>, then estimated </a:t>
            </a:r>
            <a:br>
              <a:rPr lang="en-US" altLang="en-US" sz="2000" dirty="0">
                <a:sym typeface="Symbol" panose="05050102010706020507" pitchFamily="18" charset="2"/>
              </a:rPr>
            </a:b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err="1">
                <a:sym typeface="Symbol" panose="05050102010706020507" pitchFamily="18" charset="2"/>
              </a:rPr>
              <a:t>A,r</a:t>
            </a:r>
            <a:r>
              <a:rPr lang="en-US" altLang="en-US" sz="2000" i="1" dirty="0">
                <a:sym typeface="Symbol" panose="05050102010706020507" pitchFamily="18" charset="2"/>
              </a:rPr>
              <a:t> </a:t>
            </a:r>
            <a:r>
              <a:rPr lang="en-IN" sz="2000" dirty="0"/>
              <a:t>⨝ </a:t>
            </a:r>
            <a:r>
              <a:rPr lang="en-US" altLang="en-US" sz="2000" i="1" dirty="0">
                <a:sym typeface="Symbol" panose="05050102010706020507" pitchFamily="18" charset="2"/>
              </a:rPr>
              <a:t>s</a:t>
            </a:r>
            <a:r>
              <a:rPr lang="en-US" altLang="en-US" sz="2000" dirty="0">
                <a:sym typeface="Symbol" panose="05050102010706020507" pitchFamily="18" charset="2"/>
              </a:rPr>
              <a:t>) = </a:t>
            </a:r>
            <a:endParaRPr lang="en-US" altLang="en-US" sz="2000" dirty="0">
              <a:sym typeface="Symbol" panose="05050102010706020507" pitchFamily="18" charset="2"/>
            </a:endParaRPr>
          </a:p>
          <a:p>
            <a:pPr>
              <a:buFont typeface="Monotype Sorts" pitchFamily="-65" charset="2"/>
              <a:buNone/>
            </a:pPr>
            <a:r>
              <a:rPr lang="en-US" altLang="en-US" sz="2000" baseline="-25000" dirty="0">
                <a:sym typeface="Symbol" panose="05050102010706020507" pitchFamily="18" charset="2"/>
              </a:rPr>
              <a:t>		</a:t>
            </a:r>
            <a:r>
              <a:rPr lang="en-US" altLang="en-US" sz="2000" dirty="0">
                <a:sym typeface="Symbol" panose="05050102010706020507" pitchFamily="18" charset="2"/>
              </a:rPr>
              <a:t>min(</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a:sym typeface="Symbol" panose="05050102010706020507" pitchFamily="18" charset="2"/>
              </a:rPr>
              <a:t>A</a:t>
            </a:r>
            <a:r>
              <a:rPr lang="en-US" altLang="en-US" sz="2000" dirty="0">
                <a:sym typeface="Symbol" panose="05050102010706020507" pitchFamily="18" charset="2"/>
              </a:rPr>
              <a:t>1,</a:t>
            </a:r>
            <a:r>
              <a:rPr lang="en-US" altLang="en-US" sz="2000" i="1" dirty="0">
                <a:sym typeface="Symbol" panose="05050102010706020507" pitchFamily="18" charset="2"/>
              </a:rPr>
              <a:t>r</a:t>
            </a:r>
            <a:r>
              <a:rPr lang="en-US" altLang="en-US" sz="2000" dirty="0">
                <a:sym typeface="Symbol" panose="05050102010706020507" pitchFamily="18" charset="2"/>
              </a:rPr>
              <a:t>)*</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a:sym typeface="Symbol" panose="05050102010706020507" pitchFamily="18" charset="2"/>
              </a:rPr>
              <a:t>A</a:t>
            </a:r>
            <a:r>
              <a:rPr lang="en-US" altLang="en-US" sz="2000" dirty="0">
                <a:sym typeface="Symbol" panose="05050102010706020507" pitchFamily="18" charset="2"/>
              </a:rPr>
              <a:t>2 – </a:t>
            </a:r>
            <a:r>
              <a:rPr lang="en-US" altLang="en-US" sz="2000" i="1" dirty="0">
                <a:sym typeface="Symbol" panose="05050102010706020507" pitchFamily="18" charset="2"/>
              </a:rPr>
              <a:t>A</a:t>
            </a:r>
            <a:r>
              <a:rPr lang="en-US" altLang="en-US" sz="2000" dirty="0">
                <a:sym typeface="Symbol" panose="05050102010706020507" pitchFamily="18" charset="2"/>
              </a:rPr>
              <a:t>1,</a:t>
            </a:r>
            <a:r>
              <a:rPr lang="en-US" altLang="en-US" sz="2000" i="1" dirty="0">
                <a:sym typeface="Symbol" panose="05050102010706020507" pitchFamily="18" charset="2"/>
              </a:rPr>
              <a:t>s</a:t>
            </a:r>
            <a:r>
              <a:rPr lang="en-US" altLang="en-US" sz="2000" dirty="0">
                <a:sym typeface="Symbol" panose="05050102010706020507" pitchFamily="18" charset="2"/>
              </a:rPr>
              <a:t>),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a:sym typeface="Symbol" panose="05050102010706020507" pitchFamily="18" charset="2"/>
              </a:rPr>
              <a:t>A</a:t>
            </a:r>
            <a:r>
              <a:rPr lang="en-US" altLang="en-US" sz="2000" dirty="0">
                <a:sym typeface="Symbol" panose="05050102010706020507" pitchFamily="18" charset="2"/>
              </a:rPr>
              <a:t>1 – </a:t>
            </a:r>
            <a:r>
              <a:rPr lang="en-US" altLang="en-US" sz="2000" i="1" dirty="0">
                <a:sym typeface="Symbol" panose="05050102010706020507" pitchFamily="18" charset="2"/>
              </a:rPr>
              <a:t>A</a:t>
            </a:r>
            <a:r>
              <a:rPr lang="en-US" altLang="en-US" sz="2000" dirty="0">
                <a:sym typeface="Symbol" panose="05050102010706020507" pitchFamily="18" charset="2"/>
              </a:rPr>
              <a:t>2,</a:t>
            </a:r>
            <a:r>
              <a:rPr lang="en-US" altLang="en-US" sz="2000" i="1" dirty="0">
                <a:sym typeface="Symbol" panose="05050102010706020507" pitchFamily="18" charset="2"/>
              </a:rPr>
              <a:t>r</a:t>
            </a:r>
            <a:r>
              <a:rPr lang="en-US" altLang="en-US" sz="2000" dirty="0">
                <a:sym typeface="Symbol" panose="05050102010706020507" pitchFamily="18" charset="2"/>
              </a:rPr>
              <a:t>)*</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a:sym typeface="Symbol" panose="05050102010706020507" pitchFamily="18" charset="2"/>
              </a:rPr>
              <a:t>A</a:t>
            </a:r>
            <a:r>
              <a:rPr lang="en-US" altLang="en-US" sz="2000" dirty="0">
                <a:sym typeface="Symbol" panose="05050102010706020507" pitchFamily="18" charset="2"/>
              </a:rPr>
              <a:t>2,</a:t>
            </a:r>
            <a:r>
              <a:rPr lang="en-US" altLang="en-US" sz="2000" i="1" dirty="0">
                <a:sym typeface="Symbol" panose="05050102010706020507" pitchFamily="18" charset="2"/>
              </a:rPr>
              <a:t>s</a:t>
            </a:r>
            <a:r>
              <a:rPr lang="en-US" altLang="en-US" sz="2000" dirty="0">
                <a:sym typeface="Symbol" panose="05050102010706020507" pitchFamily="18" charset="2"/>
              </a:rPr>
              <a:t>), </a:t>
            </a:r>
            <a:r>
              <a:rPr lang="en-US" altLang="en-US" sz="2000" i="1" dirty="0">
                <a:sym typeface="Symbol" panose="05050102010706020507" pitchFamily="18" charset="2"/>
              </a:rPr>
              <a:t>n</a:t>
            </a:r>
            <a:r>
              <a:rPr lang="en-US" altLang="en-US" sz="2000" i="1" baseline="-25000" dirty="0">
                <a:sym typeface="Symbol" panose="05050102010706020507" pitchFamily="18" charset="2"/>
              </a:rPr>
              <a:t>r </a:t>
            </a:r>
            <a:r>
              <a:rPr lang="en-IN" sz="2000" baseline="-25000" dirty="0"/>
              <a:t>⨝</a:t>
            </a:r>
            <a:r>
              <a:rPr lang="en-US" altLang="en-US" sz="2000" i="1" baseline="-25000" dirty="0">
                <a:sym typeface="Symbol" panose="05050102010706020507" pitchFamily="18" charset="2"/>
              </a:rPr>
              <a:t> s</a:t>
            </a:r>
            <a:r>
              <a:rPr lang="en-US" altLang="en-US" sz="2000" dirty="0">
                <a:sym typeface="Symbol" panose="05050102010706020507" pitchFamily="18" charset="2"/>
              </a:rPr>
              <a:t>)</a:t>
            </a:r>
            <a:endParaRPr lang="en-US" altLang="en-US" sz="2000" dirty="0">
              <a:sym typeface="Symbol" panose="05050102010706020507" pitchFamily="18" charset="2"/>
            </a:endParaRPr>
          </a:p>
          <a:p>
            <a:pPr lvl="1"/>
            <a:r>
              <a:rPr lang="en-US" altLang="en-US" sz="2000" dirty="0">
                <a:sym typeface="Symbol" panose="05050102010706020507" pitchFamily="18" charset="2"/>
              </a:rPr>
              <a:t> More accurate estimate can be got using probability theory, but this one works fine generally</a:t>
            </a:r>
            <a:endParaRPr lang="en-US" altLang="en-US" sz="2000" dirty="0">
              <a:sym typeface="Symbol" panose="05050102010706020507" pitchFamily="18" charset="2"/>
            </a:endParaRPr>
          </a:p>
          <a:p>
            <a:endParaRPr lang="en-US"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Distinct Values (Cont.)</a:t>
            </a:r>
            <a:endParaRPr lang="en-US" altLang="en-US">
              <a:effectLst>
                <a:outerShdw blurRad="38100" dist="38100" dir="2700000" algn="tl">
                  <a:srgbClr val="C0C0C0"/>
                </a:outerShdw>
              </a:effectLst>
            </a:endParaRPr>
          </a:p>
        </p:txBody>
      </p:sp>
      <p:sp>
        <p:nvSpPr>
          <p:cNvPr id="96259" name="Rectangle 3"/>
          <p:cNvSpPr>
            <a:spLocks noGrp="1" noChangeArrowheads="1"/>
          </p:cNvSpPr>
          <p:nvPr>
            <p:ph idx="1"/>
          </p:nvPr>
        </p:nvSpPr>
        <p:spPr>
          <a:xfrm>
            <a:off x="693019" y="1102497"/>
            <a:ext cx="7613584" cy="5367972"/>
          </a:xfrm>
        </p:spPr>
        <p:txBody>
          <a:bodyPr/>
          <a:lstStyle/>
          <a:p>
            <a:r>
              <a:rPr lang="en-US" altLang="en-US" sz="2000" dirty="0">
                <a:sym typeface="Symbol" panose="05050102010706020507" pitchFamily="18" charset="2"/>
              </a:rPr>
              <a:t>Estimation of distinct values are straightforward for projections.</a:t>
            </a:r>
            <a:endParaRPr lang="en-US" altLang="en-US" sz="2000" dirty="0">
              <a:sym typeface="Symbol" panose="05050102010706020507" pitchFamily="18" charset="2"/>
            </a:endParaRPr>
          </a:p>
          <a:p>
            <a:pPr lvl="1"/>
            <a:r>
              <a:rPr lang="en-US" altLang="en-US" sz="2000" dirty="0">
                <a:sym typeface="Symbol" panose="05050102010706020507" pitchFamily="18" charset="2"/>
              </a:rPr>
              <a:t>They are the same in </a:t>
            </a:r>
            <a:r>
              <a:rPr lang="en-US" altLang="en-US" sz="2000" baseline="-25000" dirty="0">
                <a:sym typeface="Symbol" panose="05050102010706020507" pitchFamily="18" charset="2"/>
              </a:rPr>
              <a:t>A (r)</a:t>
            </a:r>
            <a:r>
              <a:rPr lang="en-US" altLang="en-US" sz="2000" dirty="0">
                <a:sym typeface="Symbol" panose="05050102010706020507" pitchFamily="18" charset="2"/>
              </a:rPr>
              <a:t> as in </a:t>
            </a:r>
            <a:r>
              <a:rPr lang="en-US" altLang="en-US" sz="2000" i="1" dirty="0">
                <a:sym typeface="Symbol" panose="05050102010706020507" pitchFamily="18" charset="2"/>
              </a:rPr>
              <a:t>r</a:t>
            </a:r>
            <a:r>
              <a:rPr lang="en-US" altLang="en-US" sz="2000" dirty="0">
                <a:sym typeface="Symbol" panose="05050102010706020507" pitchFamily="18" charset="2"/>
              </a:rPr>
              <a:t>. </a:t>
            </a:r>
            <a:endParaRPr lang="en-US" altLang="en-US" sz="2000" dirty="0">
              <a:sym typeface="Symbol" panose="05050102010706020507" pitchFamily="18" charset="2"/>
            </a:endParaRPr>
          </a:p>
          <a:p>
            <a:r>
              <a:rPr lang="en-US" altLang="en-US" sz="2000" dirty="0">
                <a:sym typeface="Symbol" panose="05050102010706020507" pitchFamily="18" charset="2"/>
              </a:rPr>
              <a:t>The same holds for grouping attributes of aggregation.</a:t>
            </a:r>
            <a:endParaRPr lang="en-US" altLang="en-US" sz="2000" dirty="0">
              <a:sym typeface="Symbol" panose="05050102010706020507" pitchFamily="18" charset="2"/>
            </a:endParaRPr>
          </a:p>
          <a:p>
            <a:r>
              <a:rPr lang="en-US" altLang="en-US" sz="2000" dirty="0">
                <a:sym typeface="Symbol" panose="05050102010706020507" pitchFamily="18" charset="2"/>
              </a:rPr>
              <a:t>For aggregated values </a:t>
            </a:r>
            <a:endParaRPr lang="en-US" altLang="en-US" sz="2000" dirty="0">
              <a:sym typeface="Symbol" panose="05050102010706020507" pitchFamily="18" charset="2"/>
            </a:endParaRPr>
          </a:p>
          <a:p>
            <a:pPr lvl="1"/>
            <a:r>
              <a:rPr lang="en-US" altLang="en-US" sz="2000" dirty="0">
                <a:sym typeface="Symbol" panose="05050102010706020507" pitchFamily="18" charset="2"/>
              </a:rPr>
              <a:t>For min(</a:t>
            </a:r>
            <a:r>
              <a:rPr lang="en-US" altLang="en-US" sz="2000" i="1" dirty="0">
                <a:sym typeface="Symbol" panose="05050102010706020507" pitchFamily="18" charset="2"/>
              </a:rPr>
              <a:t>A</a:t>
            </a:r>
            <a:r>
              <a:rPr lang="en-US" altLang="en-US" sz="2000" dirty="0">
                <a:sym typeface="Symbol" panose="05050102010706020507" pitchFamily="18" charset="2"/>
              </a:rPr>
              <a:t>) and max(</a:t>
            </a:r>
            <a:r>
              <a:rPr lang="en-US" altLang="en-US" sz="2000" i="1" dirty="0">
                <a:sym typeface="Symbol" panose="05050102010706020507" pitchFamily="18" charset="2"/>
              </a:rPr>
              <a:t>A</a:t>
            </a:r>
            <a:r>
              <a:rPr lang="en-US" altLang="en-US" sz="2000" dirty="0">
                <a:sym typeface="Symbol" panose="05050102010706020507" pitchFamily="18" charset="2"/>
              </a:rPr>
              <a:t>), the number of distinct values can be estimated as min(V(</a:t>
            </a:r>
            <a:r>
              <a:rPr lang="en-US" altLang="en-US" sz="2000" i="1" dirty="0" err="1">
                <a:sym typeface="Symbol" panose="05050102010706020507" pitchFamily="18" charset="2"/>
              </a:rPr>
              <a:t>A,r</a:t>
            </a:r>
            <a:r>
              <a:rPr lang="en-US" altLang="en-US" sz="2000" dirty="0">
                <a:sym typeface="Symbol" panose="05050102010706020507" pitchFamily="18" charset="2"/>
              </a:rPr>
              <a:t>),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err="1">
                <a:sym typeface="Symbol" panose="05050102010706020507" pitchFamily="18" charset="2"/>
              </a:rPr>
              <a:t>G,r</a:t>
            </a:r>
            <a:r>
              <a:rPr lang="en-US" altLang="en-US" sz="2000" dirty="0">
                <a:sym typeface="Symbol" panose="05050102010706020507" pitchFamily="18" charset="2"/>
              </a:rPr>
              <a:t>))  where G denotes grouping attributes</a:t>
            </a:r>
            <a:endParaRPr lang="en-US" altLang="en-US" sz="2000" dirty="0">
              <a:sym typeface="Symbol" panose="05050102010706020507" pitchFamily="18" charset="2"/>
            </a:endParaRPr>
          </a:p>
          <a:p>
            <a:pPr lvl="1"/>
            <a:r>
              <a:rPr lang="en-US" altLang="en-US" sz="2000" dirty="0">
                <a:sym typeface="Symbol" panose="05050102010706020507" pitchFamily="18" charset="2"/>
              </a:rPr>
              <a:t>For other aggregates, assume all values are distinct, and use </a:t>
            </a:r>
            <a:r>
              <a:rPr lang="en-US" altLang="en-US" sz="2000" i="1" dirty="0">
                <a:sym typeface="Symbol" panose="05050102010706020507" pitchFamily="18" charset="2"/>
              </a:rPr>
              <a:t>V</a:t>
            </a:r>
            <a:r>
              <a:rPr lang="en-US" altLang="en-US" sz="2000" dirty="0">
                <a:sym typeface="Symbol" panose="05050102010706020507" pitchFamily="18" charset="2"/>
              </a:rPr>
              <a:t>(</a:t>
            </a:r>
            <a:r>
              <a:rPr lang="en-US" altLang="en-US" sz="2000" i="1" dirty="0" err="1">
                <a:sym typeface="Symbol" panose="05050102010706020507" pitchFamily="18" charset="2"/>
              </a:rPr>
              <a:t>G,r</a:t>
            </a:r>
            <a:r>
              <a:rPr lang="en-US" altLang="en-US" sz="2000" dirty="0">
                <a:sym typeface="Symbol" panose="05050102010706020507" pitchFamily="18" charset="2"/>
              </a:rPr>
              <a:t>)</a:t>
            </a:r>
            <a:endParaRPr lang="en-US" altLang="en-US" sz="2000" dirty="0">
              <a:sym typeface="Symbol" panose="05050102010706020507" pitchFamily="18" charset="2"/>
            </a:endParaRPr>
          </a:p>
          <a:p>
            <a:pPr lvl="1"/>
            <a:endParaRPr lang="en-US" altLang="en-US" sz="2000" dirty="0">
              <a:sym typeface="Symbol" panose="05050102010706020507" pitchFamily="18" charset="2"/>
            </a:endParaRPr>
          </a:p>
          <a:p>
            <a:endParaRPr lang="en-US" altLang="en-US" sz="2000"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rPr>
              <a:t>Observation</a:t>
            </a:r>
            <a:endParaRPr lang="en-US" altLang="en-US" dirty="0">
              <a:effectLst>
                <a:outerShdw blurRad="38100" dist="38100" dir="2700000" algn="tl">
                  <a:srgbClr val="C0C0C0"/>
                </a:outerShdw>
              </a:effectLst>
            </a:endParaRPr>
          </a:p>
        </p:txBody>
      </p:sp>
      <p:sp>
        <p:nvSpPr>
          <p:cNvPr id="96259" name="Rectangle 3"/>
          <p:cNvSpPr>
            <a:spLocks noGrp="1" noChangeArrowheads="1"/>
          </p:cNvSpPr>
          <p:nvPr>
            <p:ph idx="1"/>
          </p:nvPr>
        </p:nvSpPr>
        <p:spPr>
          <a:xfrm>
            <a:off x="693019" y="1102497"/>
            <a:ext cx="7743410" cy="5367972"/>
          </a:xfrm>
        </p:spPr>
        <p:txBody>
          <a:bodyPr/>
          <a:lstStyle/>
          <a:p>
            <a:r>
              <a:rPr lang="en-US" altLang="zh-CN" sz="2400" dirty="0" smtClean="0"/>
              <a:t>Now </a:t>
            </a:r>
            <a:r>
              <a:rPr lang="en-US" altLang="zh-CN" sz="2400" dirty="0"/>
              <a:t>that we can (roughly) estimate the selectivity of predicates, and subsequently the cost of query plans, what can we do with them</a:t>
            </a:r>
            <a:r>
              <a:rPr lang="en-US" altLang="zh-CN" sz="2400" dirty="0" smtClean="0"/>
              <a:t>?</a:t>
            </a:r>
            <a:endParaRPr lang="zh-CN" altLang="en-US" sz="2400" dirty="0"/>
          </a:p>
          <a:p>
            <a:r>
              <a:rPr lang="en-US" altLang="zh-CN" sz="2400" dirty="0"/>
              <a:t>After performing rule-based rewriting, the DBMS will enumerate different plans for the query and estimate their costs.</a:t>
            </a:r>
            <a:endParaRPr lang="en-US" altLang="zh-CN" sz="2400" dirty="0"/>
          </a:p>
          <a:p>
            <a:pPr lvl="1"/>
            <a:r>
              <a:rPr lang="en-US" altLang="zh-CN" sz="2400" dirty="0" smtClean="0"/>
              <a:t>Single </a:t>
            </a:r>
            <a:r>
              <a:rPr lang="en-US" altLang="zh-CN" sz="2400" dirty="0"/>
              <a:t>relation.</a:t>
            </a:r>
            <a:endParaRPr lang="en-US" altLang="zh-CN" sz="2400" dirty="0"/>
          </a:p>
          <a:p>
            <a:pPr lvl="1"/>
            <a:r>
              <a:rPr lang="en-US" altLang="zh-CN" sz="2400" dirty="0" smtClean="0"/>
              <a:t>Multiple </a:t>
            </a:r>
            <a:r>
              <a:rPr lang="en-US" altLang="zh-CN" sz="2400" dirty="0"/>
              <a:t>relations.</a:t>
            </a:r>
            <a:endParaRPr lang="en-US" altLang="zh-CN" sz="2400" dirty="0"/>
          </a:p>
          <a:p>
            <a:pPr lvl="1"/>
            <a:r>
              <a:rPr lang="en-US" altLang="zh-CN" sz="2400" dirty="0" smtClean="0"/>
              <a:t>Nested </a:t>
            </a:r>
            <a:r>
              <a:rPr lang="en-US" altLang="zh-CN" sz="2400" dirty="0"/>
              <a:t>sub-queries</a:t>
            </a:r>
            <a:r>
              <a:rPr lang="en-US" altLang="zh-CN" sz="2400" dirty="0" smtClean="0"/>
              <a:t>.</a:t>
            </a:r>
            <a:endParaRPr lang="zh-CN" altLang="en-US" sz="2400" dirty="0"/>
          </a:p>
          <a:p>
            <a:r>
              <a:rPr lang="en-US" altLang="zh-CN" sz="2400" dirty="0"/>
              <a:t>It chooses the best plan it has seen for the query after exhausting all plans or some timeout.</a:t>
            </a:r>
            <a:endParaRPr lang="en-US" altLang="en-US" sz="2400" dirty="0">
              <a:sym typeface="Symbol" panose="05050102010706020507" pitchFamily="18" charset="2"/>
            </a:endParaRPr>
          </a:p>
          <a:p>
            <a:endParaRPr lang="en-US" altLang="en-US" sz="2000"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201782" y="2455821"/>
            <a:ext cx="7184571" cy="584775"/>
          </a:xfrm>
          <a:prstGeom prst="rect">
            <a:avLst/>
          </a:prstGeom>
          <a:noFill/>
        </p:spPr>
        <p:txBody>
          <a:bodyPr wrap="square" rtlCol="0">
            <a:spAutoFit/>
          </a:bodyPr>
          <a:lstStyle/>
          <a:p>
            <a:r>
              <a:rPr lang="en-US" sz="3200" b="1" dirty="0">
                <a:solidFill>
                  <a:srgbClr val="002060"/>
                </a:solidFill>
              </a:rPr>
              <a:t>Additional Optimization techniques</a:t>
            </a:r>
            <a:endParaRPr lang="en-US" sz="3200" b="1" dirty="0">
              <a:solidFill>
                <a:srgbClr val="00206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a:t>
            </a:r>
            <a:endParaRPr lang="en-US" altLang="en-US">
              <a:effectLst>
                <a:outerShdw blurRad="38100" dist="38100" dir="2700000" algn="tl">
                  <a:srgbClr val="C0C0C0"/>
                </a:outerShdw>
              </a:effectLst>
            </a:endParaRPr>
          </a:p>
        </p:txBody>
      </p:sp>
      <p:sp>
        <p:nvSpPr>
          <p:cNvPr id="100355" name="Rectangle 3"/>
          <p:cNvSpPr>
            <a:spLocks noGrp="1" noChangeArrowheads="1"/>
          </p:cNvSpPr>
          <p:nvPr>
            <p:ph idx="1"/>
          </p:nvPr>
        </p:nvSpPr>
        <p:spPr>
          <a:xfrm>
            <a:off x="654518" y="962526"/>
            <a:ext cx="8156541" cy="5488692"/>
          </a:xfrm>
        </p:spPr>
        <p:txBody>
          <a:bodyPr/>
          <a:lstStyle/>
          <a:p>
            <a:r>
              <a:rPr lang="en-US" altLang="en-US" dirty="0"/>
              <a:t>Nested query example:</a:t>
            </a:r>
            <a:br>
              <a:rPr lang="en-US" altLang="en-US" dirty="0"/>
            </a:br>
            <a:r>
              <a:rPr lang="en-US" altLang="en-US" sz="1800" b="1" dirty="0"/>
              <a:t>select</a:t>
            </a:r>
            <a:r>
              <a:rPr lang="en-US" altLang="en-US" sz="1800" dirty="0"/>
              <a:t> </a:t>
            </a:r>
            <a:r>
              <a:rPr lang="en-US" altLang="en-US" sz="1800" i="1" dirty="0"/>
              <a:t>name</a:t>
            </a:r>
            <a:r>
              <a:rPr lang="en-US" altLang="en-US" sz="2400" i="1" dirty="0"/>
              <a:t> </a:t>
            </a:r>
            <a:br>
              <a:rPr lang="en-US" altLang="en-US" sz="1800" i="1" dirty="0"/>
            </a:br>
            <a:r>
              <a:rPr lang="en-US" altLang="en-US" sz="1800" b="1" dirty="0"/>
              <a:t>from </a:t>
            </a:r>
            <a:r>
              <a:rPr lang="en-US" altLang="en-US" sz="1800" i="1" dirty="0"/>
              <a:t>instructor</a:t>
            </a:r>
            <a:br>
              <a:rPr lang="en-US" altLang="en-US" sz="1800" i="1" dirty="0"/>
            </a:br>
            <a:r>
              <a:rPr lang="en-US" altLang="en-US" sz="1800" b="1" dirty="0"/>
              <a:t>where exists </a:t>
            </a:r>
            <a:r>
              <a:rPr lang="en-US" altLang="en-US" sz="1800" dirty="0"/>
              <a:t>(</a:t>
            </a:r>
            <a:r>
              <a:rPr lang="en-US" altLang="en-US" sz="1800" b="1" dirty="0"/>
              <a:t>select </a:t>
            </a:r>
            <a:r>
              <a:rPr lang="en-US" altLang="en-US" sz="1800" dirty="0"/>
              <a:t>*</a:t>
            </a:r>
            <a:br>
              <a:rPr lang="en-US" altLang="en-US" sz="1800" dirty="0"/>
            </a:br>
            <a:r>
              <a:rPr lang="en-US" altLang="en-US" sz="1800" dirty="0"/>
              <a:t>	                </a:t>
            </a:r>
            <a:r>
              <a:rPr lang="en-US" altLang="en-US" sz="1800" b="1" dirty="0"/>
              <a:t>from </a:t>
            </a:r>
            <a:r>
              <a:rPr lang="en-US" altLang="en-US" sz="1800" i="1" dirty="0"/>
              <a:t>teaches</a:t>
            </a:r>
            <a:br>
              <a:rPr lang="en-US" altLang="en-US" sz="1800" dirty="0"/>
            </a:br>
            <a:r>
              <a:rPr lang="en-US" altLang="en-US" sz="1800" dirty="0"/>
              <a:t>	                </a:t>
            </a:r>
            <a:r>
              <a:rPr lang="en-US" altLang="en-US" sz="1800" b="1" dirty="0"/>
              <a:t>where </a:t>
            </a:r>
            <a:r>
              <a:rPr lang="en-US" altLang="en-US" sz="1800" i="1" dirty="0"/>
              <a:t>instructor.ID = teaches.ID </a:t>
            </a:r>
            <a:r>
              <a:rPr lang="en-US" altLang="en-US" sz="1800" b="1" dirty="0"/>
              <a:t>and</a:t>
            </a:r>
            <a:r>
              <a:rPr lang="en-US" altLang="en-US" sz="1800" i="1" dirty="0"/>
              <a:t> </a:t>
            </a:r>
            <a:r>
              <a:rPr lang="en-US" altLang="en-US" sz="1800" i="1" dirty="0" err="1"/>
              <a:t>teaches.year</a:t>
            </a:r>
            <a:r>
              <a:rPr lang="en-US" altLang="en-US" sz="1800" i="1" dirty="0"/>
              <a:t> = 2019</a:t>
            </a:r>
            <a:r>
              <a:rPr lang="en-US" altLang="en-US" sz="1800" dirty="0"/>
              <a:t>)</a:t>
            </a:r>
            <a:endParaRPr lang="en-US" altLang="en-US" dirty="0"/>
          </a:p>
          <a:p>
            <a:r>
              <a:rPr lang="en-US" altLang="en-US" dirty="0"/>
              <a:t>SQL</a:t>
            </a:r>
            <a:r>
              <a:rPr lang="en-US" altLang="en-US" b="1" dirty="0"/>
              <a:t> </a:t>
            </a:r>
            <a:r>
              <a:rPr lang="en-US" altLang="en-US" dirty="0"/>
              <a:t>conceptually treats nested subqueries in the where clause as       functions that take parameters and return a single value or set of values</a:t>
            </a:r>
            <a:endParaRPr lang="en-US" altLang="en-US" dirty="0"/>
          </a:p>
          <a:p>
            <a:pPr lvl="1"/>
            <a:r>
              <a:rPr lang="en-US" altLang="en-US" dirty="0"/>
              <a:t>Parameters are variables from outer level query that are used in the  nested subquery; such variables are called </a:t>
            </a:r>
            <a:r>
              <a:rPr lang="en-US" altLang="en-US" b="1" dirty="0">
                <a:solidFill>
                  <a:srgbClr val="002060"/>
                </a:solidFill>
              </a:rPr>
              <a:t>correlation variables</a:t>
            </a:r>
            <a:endParaRPr lang="en-US" altLang="en-US" b="1" dirty="0">
              <a:solidFill>
                <a:srgbClr val="002060"/>
              </a:solidFill>
            </a:endParaRPr>
          </a:p>
          <a:p>
            <a:r>
              <a:rPr lang="en-US" altLang="en-US" dirty="0"/>
              <a:t>Conceptually, nested subquery is executed once for each tuple in the       cross-product generated by the outer level </a:t>
            </a:r>
            <a:r>
              <a:rPr lang="en-US" altLang="en-US" b="1" dirty="0"/>
              <a:t>from</a:t>
            </a:r>
            <a:r>
              <a:rPr lang="en-US" altLang="en-US" dirty="0"/>
              <a:t> clause</a:t>
            </a:r>
            <a:endParaRPr lang="en-US" altLang="en-US" dirty="0"/>
          </a:p>
          <a:p>
            <a:pPr lvl="1"/>
            <a:r>
              <a:rPr lang="en-US" altLang="en-US" dirty="0"/>
              <a:t>Such evaluation is called </a:t>
            </a:r>
            <a:r>
              <a:rPr lang="en-US" altLang="en-US" b="1" dirty="0">
                <a:solidFill>
                  <a:srgbClr val="002060"/>
                </a:solidFill>
              </a:rPr>
              <a:t>correlated evaluation </a:t>
            </a:r>
            <a:endParaRPr lang="en-US" altLang="en-US" b="1" dirty="0">
              <a:solidFill>
                <a:srgbClr val="002060"/>
              </a:solidFill>
            </a:endParaRPr>
          </a:p>
          <a:p>
            <a:pPr lvl="1"/>
            <a:r>
              <a:rPr lang="en-US" altLang="en-US" dirty="0"/>
              <a:t>Note: other conditions in where clause may be used to compute a join (instead of a cross-product) before executing the nested subquery</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6919" y="2632801"/>
            <a:ext cx="7194966" cy="523220"/>
          </a:xfrm>
          <a:prstGeom prst="rect">
            <a:avLst/>
          </a:prstGeom>
          <a:noFill/>
        </p:spPr>
        <p:txBody>
          <a:bodyPr wrap="square" rtlCol="0">
            <a:spAutoFit/>
          </a:bodyPr>
          <a:lstStyle/>
          <a:p>
            <a:r>
              <a:rPr kumimoji="1" lang="en-US" altLang="en-US" sz="2800" b="1" dirty="0">
                <a:solidFill>
                  <a:srgbClr val="002060"/>
                </a:solidFill>
                <a:effectLst>
                  <a:outerShdw blurRad="38100" dist="38100" dir="2700000" algn="tl">
                    <a:srgbClr val="C0C0C0"/>
                  </a:outerShdw>
                </a:effectLst>
                <a:latin typeface="+mj-lt"/>
                <a:ea typeface="MS PGothic" panose="020B0600070205080204" pitchFamily="34" charset="-128"/>
              </a:rPr>
              <a:t>Generating Equivalent Expressions</a:t>
            </a:r>
            <a:endParaRPr kumimoji="1" lang="en-US" sz="2800" b="1" dirty="0">
              <a:solidFill>
                <a:srgbClr val="002060"/>
              </a:solidFill>
              <a:effectLst>
                <a:outerShdw blurRad="38100" dist="38100" dir="2700000" algn="tl">
                  <a:srgbClr val="C0C0C0"/>
                </a:outerShdw>
              </a:effectLst>
              <a:latin typeface="+mj-lt"/>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endParaRPr lang="en-US" altLang="en-US">
              <a:effectLst>
                <a:outerShdw blurRad="38100" dist="38100" dir="2700000" algn="tl">
                  <a:srgbClr val="C0C0C0"/>
                </a:outerShdw>
              </a:effectLst>
            </a:endParaRPr>
          </a:p>
        </p:txBody>
      </p:sp>
      <p:sp>
        <p:nvSpPr>
          <p:cNvPr id="102403" name="Rectangle 3"/>
          <p:cNvSpPr>
            <a:spLocks noGrp="1" noChangeArrowheads="1"/>
          </p:cNvSpPr>
          <p:nvPr>
            <p:ph idx="1"/>
          </p:nvPr>
        </p:nvSpPr>
        <p:spPr>
          <a:xfrm>
            <a:off x="693018" y="1102497"/>
            <a:ext cx="7652085" cy="5367972"/>
          </a:xfrm>
        </p:spPr>
        <p:txBody>
          <a:bodyPr/>
          <a:lstStyle/>
          <a:p>
            <a:r>
              <a:rPr lang="en-US" altLang="en-US" dirty="0"/>
              <a:t>Correlated evaluation may be quite inefficient since </a:t>
            </a:r>
            <a:endParaRPr lang="en-US" altLang="en-US" dirty="0"/>
          </a:p>
          <a:p>
            <a:pPr lvl="1"/>
            <a:r>
              <a:rPr lang="en-US" altLang="en-US" dirty="0"/>
              <a:t>a large number of calls may be made to the nested query </a:t>
            </a:r>
            <a:endParaRPr lang="en-US" altLang="en-US" dirty="0"/>
          </a:p>
          <a:p>
            <a:pPr lvl="1"/>
            <a:r>
              <a:rPr lang="en-US" altLang="en-US" dirty="0"/>
              <a:t>there may be unnecessary random I/O as a result</a:t>
            </a:r>
            <a:endParaRPr lang="en-US" altLang="en-US" dirty="0"/>
          </a:p>
          <a:p>
            <a:r>
              <a:rPr lang="en-US" altLang="en-US" dirty="0"/>
              <a:t>SQL optimizers attempt to transform nested subqueries to joins where possible, enabling use of efficient join techniques</a:t>
            </a:r>
            <a:endParaRPr lang="en-US" altLang="en-US" dirty="0"/>
          </a:p>
          <a:p>
            <a:r>
              <a:rPr lang="en-US" altLang="en-US" dirty="0"/>
              <a:t>E.g.,: earlier nested query can be rewritten as </a:t>
            </a:r>
            <a:br>
              <a:rPr lang="en-US" altLang="en-US" dirty="0"/>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endParaRPr lang="en-US" altLang="en-US" dirty="0"/>
          </a:p>
          <a:p>
            <a:r>
              <a:rPr lang="en-US" altLang="en-US" dirty="0"/>
              <a:t>Note: the two queries generate different numbers of duplicates (why?)</a:t>
            </a:r>
            <a:endParaRPr lang="en-US" altLang="en-US" dirty="0"/>
          </a:p>
          <a:p>
            <a:pPr lvl="1"/>
            <a:r>
              <a:rPr lang="en-US" altLang="en-US" dirty="0"/>
              <a:t>Can be modified to handle duplicates correctly using </a:t>
            </a:r>
            <a:r>
              <a:rPr lang="en-US" altLang="en-US" dirty="0" err="1"/>
              <a:t>semijoins</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endParaRPr lang="en-US" altLang="en-US">
              <a:effectLst>
                <a:outerShdw blurRad="38100" dist="38100" dir="2700000" algn="tl">
                  <a:srgbClr val="C0C0C0"/>
                </a:outerShdw>
              </a:effectLst>
            </a:endParaRPr>
          </a:p>
        </p:txBody>
      </p:sp>
      <p:sp>
        <p:nvSpPr>
          <p:cNvPr id="102403" name="Rectangle 3"/>
          <p:cNvSpPr>
            <a:spLocks noGrp="1" noChangeArrowheads="1"/>
          </p:cNvSpPr>
          <p:nvPr>
            <p:ph idx="1"/>
          </p:nvPr>
        </p:nvSpPr>
        <p:spPr>
          <a:xfrm>
            <a:off x="693019" y="1102497"/>
            <a:ext cx="7796464" cy="5367972"/>
          </a:xfrm>
        </p:spPr>
        <p:txBody>
          <a:bodyPr/>
          <a:lstStyle/>
          <a:p>
            <a:r>
              <a:rPr lang="en-US" altLang="en-US" dirty="0"/>
              <a:t>The </a:t>
            </a:r>
            <a:r>
              <a:rPr lang="en-US" altLang="en-US" b="1" dirty="0" err="1">
                <a:solidFill>
                  <a:srgbClr val="002060"/>
                </a:solidFill>
              </a:rPr>
              <a:t>semijoin</a:t>
            </a:r>
            <a:r>
              <a:rPr lang="en-US" altLang="en-US" dirty="0"/>
              <a:t> operator </a:t>
            </a:r>
            <a:r>
              <a:rPr lang="en-IN" dirty="0"/>
              <a:t>⋉ </a:t>
            </a:r>
            <a:r>
              <a:rPr lang="en-US" altLang="en-US" dirty="0"/>
              <a:t>is defined as follows</a:t>
            </a:r>
            <a:endParaRPr lang="en-US" altLang="en-US" dirty="0"/>
          </a:p>
          <a:p>
            <a:pPr lvl="1"/>
            <a:r>
              <a:rPr lang="en-US" altLang="en-US" dirty="0"/>
              <a:t>A tuple </a:t>
            </a:r>
            <a:r>
              <a:rPr lang="en-US" altLang="en-US" i="1" dirty="0" err="1"/>
              <a:t>r</a:t>
            </a:r>
            <a:r>
              <a:rPr lang="en-US" altLang="en-US" i="1" baseline="-25000" dirty="0" err="1"/>
              <a:t>i</a:t>
            </a:r>
            <a:r>
              <a:rPr lang="en-US" altLang="en-US" dirty="0"/>
              <a:t> appears n times in </a:t>
            </a:r>
            <a:r>
              <a:rPr lang="en-US" altLang="en-US" i="1" dirty="0"/>
              <a:t>r </a:t>
            </a:r>
            <a:r>
              <a:rPr lang="en-IN" dirty="0"/>
              <a:t>⋉</a:t>
            </a:r>
            <a:r>
              <a:rPr lang="en-US" altLang="en-US" i="1" baseline="-25000" dirty="0">
                <a:sym typeface="Symbol" panose="05050102010706020507" pitchFamily="18" charset="2"/>
              </a:rPr>
              <a:t> </a:t>
            </a:r>
            <a:r>
              <a:rPr lang="en-US" altLang="en-US" baseline="-25000" dirty="0">
                <a:sym typeface="Symbol" panose="05050102010706020507" pitchFamily="18" charset="2"/>
              </a:rPr>
              <a:t></a:t>
            </a:r>
            <a:r>
              <a:rPr lang="en-US" altLang="en-US" i="1" dirty="0"/>
              <a:t> s</a:t>
            </a:r>
            <a:r>
              <a:rPr lang="en-US" altLang="en-US" dirty="0"/>
              <a:t> if it appears </a:t>
            </a:r>
            <a:r>
              <a:rPr lang="en-US" altLang="en-US" i="1" dirty="0"/>
              <a:t>n</a:t>
            </a:r>
            <a:r>
              <a:rPr lang="en-US" altLang="en-US" dirty="0"/>
              <a:t> times in </a:t>
            </a:r>
            <a:r>
              <a:rPr lang="en-US" altLang="en-US" i="1" dirty="0"/>
              <a:t>r</a:t>
            </a:r>
            <a:r>
              <a:rPr lang="en-US" altLang="en-US" dirty="0"/>
              <a:t>, and there is at least one matching tuple </a:t>
            </a:r>
            <a:r>
              <a:rPr lang="en-US" altLang="en-US" i="1" dirty="0" err="1"/>
              <a:t>s</a:t>
            </a:r>
            <a:r>
              <a:rPr lang="en-US" altLang="en-US" i="1" baseline="-25000" dirty="0" err="1"/>
              <a:t>i</a:t>
            </a:r>
            <a:r>
              <a:rPr lang="en-US" altLang="en-US" dirty="0"/>
              <a:t> in </a:t>
            </a:r>
            <a:r>
              <a:rPr lang="en-US" altLang="en-US" i="1" dirty="0"/>
              <a:t>s</a:t>
            </a:r>
            <a:endParaRPr lang="en-US" altLang="en-US" i="1" dirty="0"/>
          </a:p>
          <a:p>
            <a:r>
              <a:rPr lang="en-US" altLang="en-US" dirty="0"/>
              <a:t>E.g.: earlier nested query can be rewritten as </a:t>
            </a:r>
            <a:br>
              <a:rPr lang="en-US" altLang="en-US" dirty="0"/>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IN" dirty="0"/>
              <a:t>⋉ </a:t>
            </a:r>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endParaRPr lang="en-US" altLang="en-US" dirty="0"/>
          </a:p>
          <a:p>
            <a:pPr lvl="1"/>
            <a:r>
              <a:rPr lang="en-US" altLang="en-US" dirty="0"/>
              <a:t>Or even as:  </a:t>
            </a: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a:t>
            </a:r>
            <a:r>
              <a:rPr lang="en-IN" i="1" baseline="-25000" dirty="0"/>
              <a:t>name</a:t>
            </a:r>
            <a:r>
              <a:rPr lang="en-IN" dirty="0"/>
              <a:t>(</a:t>
            </a:r>
            <a:r>
              <a:rPr lang="en-US" altLang="en-US" i="1" dirty="0"/>
              <a:t>instructor</a:t>
            </a:r>
            <a:r>
              <a:rPr lang="en-IN" altLang="en-US" dirty="0"/>
              <a:t> </a:t>
            </a:r>
            <a:r>
              <a:rPr lang="en-IN" dirty="0"/>
              <a:t>⋉</a:t>
            </a:r>
            <a:r>
              <a:rPr lang="en-US" altLang="en-US" i="1" baseline="-25000" dirty="0">
                <a:sym typeface="Symbol" panose="05050102010706020507" pitchFamily="18" charset="2"/>
              </a:rPr>
              <a:t>instructor.ID=teaches.ID </a:t>
            </a:r>
            <a:r>
              <a:rPr lang="en-US" altLang="en-US" i="1" dirty="0">
                <a:sym typeface="Symbol" panose="05050102010706020507" pitchFamily="18" charset="2"/>
              </a:rPr>
              <a:t>(</a:t>
            </a:r>
            <a:r>
              <a:rPr lang="en-US" altLang="en-US" baseline="-25000" dirty="0" err="1">
                <a:sym typeface="Symbol" panose="05050102010706020507" pitchFamily="18" charset="2"/>
              </a:rPr>
              <a:t>t</a:t>
            </a:r>
            <a:r>
              <a:rPr lang="en-US" altLang="en-US" i="1" baseline="-25000" dirty="0" err="1">
                <a:sym typeface="Symbol" panose="05050102010706020507" pitchFamily="18" charset="2"/>
              </a:rPr>
              <a:t>eaches.year</a:t>
            </a:r>
            <a:r>
              <a:rPr lang="en-US" altLang="en-US" i="1" baseline="-25000" dirty="0">
                <a:sym typeface="Symbol" panose="05050102010706020507" pitchFamily="18" charset="2"/>
              </a:rPr>
              <a:t>=2019</a:t>
            </a:r>
            <a:r>
              <a:rPr lang="en-US" altLang="en-US" i="1" dirty="0"/>
              <a:t> teaches</a:t>
            </a:r>
            <a:r>
              <a:rPr lang="en-US" altLang="en-US" dirty="0"/>
              <a:t>))</a:t>
            </a:r>
            <a:endParaRPr lang="en-US" altLang="en-US" dirty="0"/>
          </a:p>
          <a:p>
            <a:pPr lvl="1"/>
            <a:r>
              <a:rPr lang="en-US" altLang="en-US" dirty="0"/>
              <a:t>Now the duplicate count is correct!</a:t>
            </a:r>
            <a:endParaRPr lang="en-US" altLang="en-US" dirty="0"/>
          </a:p>
          <a:p>
            <a:r>
              <a:rPr lang="en-US" altLang="en-US" dirty="0"/>
              <a:t>The above relational algebra query is also equivalent to</a:t>
            </a:r>
            <a:br>
              <a:rPr lang="en-US" altLang="en-US" dirty="0"/>
            </a:br>
            <a:r>
              <a:rPr lang="en-US" altLang="en-US" b="1" dirty="0"/>
              <a:t>from </a:t>
            </a:r>
            <a:r>
              <a:rPr lang="en-US" altLang="en-US" i="1" dirty="0"/>
              <a:t>instructor</a:t>
            </a:r>
            <a:br>
              <a:rPr lang="en-US" altLang="en-US" i="1" dirty="0"/>
            </a:br>
            <a:r>
              <a:rPr lang="en-US" altLang="en-US" b="1" dirty="0"/>
              <a:t>where </a:t>
            </a:r>
            <a:r>
              <a:rPr lang="en-US" altLang="en-US" i="1" dirty="0"/>
              <a:t>ID </a:t>
            </a:r>
            <a:r>
              <a:rPr lang="en-US" altLang="en-US" b="1" dirty="0"/>
              <a:t>in </a:t>
            </a:r>
            <a:r>
              <a:rPr lang="en-US" altLang="en-US" dirty="0"/>
              <a:t>(</a:t>
            </a:r>
            <a:r>
              <a:rPr lang="en-US" altLang="en-US" b="1" dirty="0"/>
              <a:t>select </a:t>
            </a:r>
            <a:r>
              <a:rPr lang="en-US" altLang="en-US" i="1" dirty="0"/>
              <a:t>teaches.ID </a:t>
            </a:r>
            <a:br>
              <a:rPr lang="en-US" altLang="en-US" dirty="0"/>
            </a:br>
            <a:r>
              <a:rPr lang="en-US" altLang="en-US" dirty="0"/>
              <a:t>	                </a:t>
            </a:r>
            <a:r>
              <a:rPr lang="en-US" altLang="en-US" b="1" dirty="0"/>
              <a:t>from </a:t>
            </a:r>
            <a:r>
              <a:rPr lang="en-US" altLang="en-US" i="1" dirty="0"/>
              <a:t>teaches</a:t>
            </a:r>
            <a:br>
              <a:rPr lang="en-US" altLang="en-US" dirty="0"/>
            </a:br>
            <a:r>
              <a:rPr lang="en-US" altLang="en-US" dirty="0"/>
              <a:t>	                </a:t>
            </a:r>
            <a:r>
              <a:rPr lang="en-US" altLang="en-US" b="1" dirty="0"/>
              <a:t>where </a:t>
            </a:r>
            <a:r>
              <a:rPr lang="en-US" altLang="en-US" i="1" dirty="0" err="1"/>
              <a:t>teaches.year</a:t>
            </a:r>
            <a:r>
              <a:rPr lang="en-US" altLang="en-US" i="1" dirty="0"/>
              <a:t> = 2019</a:t>
            </a:r>
            <a:r>
              <a:rPr lang="en-US" altLang="en-US" dirty="0"/>
              <a:t>)</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endParaRPr lang="en-US" altLang="en-US">
              <a:effectLst>
                <a:outerShdw blurRad="38100" dist="38100" dir="2700000" algn="tl">
                  <a:srgbClr val="C0C0C0"/>
                </a:outerShdw>
              </a:effectLst>
            </a:endParaRPr>
          </a:p>
        </p:txBody>
      </p:sp>
      <mc:AlternateContent xmlns:mc="http://schemas.openxmlformats.org/markup-compatibility/2006">
        <mc:Choice xmlns:a14="http://schemas.microsoft.com/office/drawing/2010/main" Requires="a14">
          <p:sp>
            <p:nvSpPr>
              <p:cNvPr id="106499" name="Rectangle 3"/>
              <p:cNvSpPr>
                <a:spLocks noGrp="1" noChangeArrowheads="1"/>
              </p:cNvSpPr>
              <p:nvPr>
                <p:ph idx="1"/>
              </p:nvPr>
            </p:nvSpPr>
            <p:spPr>
              <a:xfrm>
                <a:off x="693020" y="1102497"/>
                <a:ext cx="7844588" cy="5367972"/>
              </a:xfrm>
            </p:spPr>
            <p:txBody>
              <a:bodyPr/>
              <a:lstStyle/>
              <a:p>
                <a:pPr>
                  <a:lnSpc>
                    <a:spcPct val="90000"/>
                  </a:lnSpc>
                </a:pPr>
                <a:r>
                  <a:rPr lang="en-US" altLang="en-US" dirty="0"/>
                  <a:t>This could also be written using only joins (in SQL) as</a:t>
                </a:r>
                <a:br>
                  <a:rPr lang="en-US" altLang="en-US" dirty="0"/>
                </a:br>
                <a:r>
                  <a:rPr lang="en-US" altLang="en-US" dirty="0"/>
                  <a:t>    </a:t>
                </a:r>
                <a:r>
                  <a:rPr lang="en-US" altLang="en-US" b="1" dirty="0"/>
                  <a:t>with </a:t>
                </a:r>
                <a:r>
                  <a:rPr lang="en-US" altLang="en-US" i="1" dirty="0"/>
                  <a:t>t</a:t>
                </a:r>
                <a:r>
                  <a:rPr lang="en-US" altLang="en-US" baseline="-25000" dirty="0"/>
                  <a:t>1</a:t>
                </a:r>
                <a:r>
                  <a:rPr lang="en-US" altLang="en-US" dirty="0"/>
                  <a:t> </a:t>
                </a:r>
                <a:r>
                  <a:rPr lang="en-US" altLang="en-US" b="1" dirty="0"/>
                  <a:t>as</a:t>
                </a:r>
                <a:r>
                  <a:rPr lang="en-US" altLang="en-US" dirty="0"/>
                  <a:t> </a:t>
                </a:r>
                <a:br>
                  <a:rPr lang="en-US" altLang="en-US" dirty="0"/>
                </a:br>
                <a:r>
                  <a:rPr lang="en-US" altLang="en-US" dirty="0"/>
                  <a:t>         (</a:t>
                </a:r>
                <a:r>
                  <a:rPr lang="en-US" altLang="en-US" b="1" dirty="0"/>
                  <a:t>select distinct </a:t>
                </a:r>
                <a:r>
                  <a:rPr lang="en-US" altLang="en-US" i="1" dirty="0"/>
                  <a:t>ID</a:t>
                </a:r>
                <a:br>
                  <a:rPr lang="en-US" altLang="en-US" dirty="0"/>
                </a:br>
                <a:r>
                  <a:rPr lang="en-US" altLang="en-US" dirty="0"/>
                  <a:t>         </a:t>
                </a:r>
                <a:r>
                  <a:rPr lang="en-US" altLang="en-US" b="1" dirty="0"/>
                  <a:t>from </a:t>
                </a:r>
                <a:r>
                  <a:rPr lang="en-US" altLang="en-US" i="1" dirty="0"/>
                  <a:t>teaches</a:t>
                </a:r>
                <a:br>
                  <a:rPr lang="en-US" altLang="en-US" i="1" dirty="0"/>
                </a:br>
                <a:r>
                  <a:rPr lang="en-US" altLang="en-US" i="1" dirty="0"/>
                  <a:t>         </a:t>
                </a:r>
                <a:r>
                  <a:rPr lang="en-US" altLang="en-US" b="1" dirty="0"/>
                  <a:t>where </a:t>
                </a:r>
                <a:r>
                  <a:rPr lang="en-US" altLang="en-US" i="1" dirty="0"/>
                  <a:t>year = 2019)</a:t>
                </a:r>
                <a:br>
                  <a:rPr lang="en-US" altLang="en-US" dirty="0"/>
                </a:br>
                <a:r>
                  <a:rPr lang="en-US" altLang="en-US" dirty="0"/>
                  <a:t>    </a:t>
                </a:r>
                <a:r>
                  <a:rPr lang="en-US" altLang="en-US" b="1" dirty="0"/>
                  <a:t>select </a:t>
                </a:r>
                <a:r>
                  <a:rPr lang="en-US" altLang="en-US" i="1" dirty="0"/>
                  <a:t>name</a:t>
                </a:r>
                <a:br>
                  <a:rPr lang="en-US" altLang="en-US" dirty="0"/>
                </a:br>
                <a:r>
                  <a:rPr lang="en-US" altLang="en-US" dirty="0"/>
                  <a:t>    </a:t>
                </a:r>
                <a:r>
                  <a:rPr lang="en-US" altLang="en-US" b="1" dirty="0"/>
                  <a:t>from </a:t>
                </a:r>
                <a:r>
                  <a:rPr lang="en-US" altLang="en-US" i="1" dirty="0"/>
                  <a:t>instructor</a:t>
                </a:r>
                <a:r>
                  <a:rPr lang="en-US" altLang="en-US" dirty="0"/>
                  <a:t>, </a:t>
                </a:r>
                <a:r>
                  <a:rPr lang="en-US" altLang="en-US" i="1" dirty="0"/>
                  <a:t>t</a:t>
                </a:r>
                <a:r>
                  <a:rPr lang="en-US" altLang="en-US" baseline="-25000" dirty="0"/>
                  <a:t>1</a:t>
                </a:r>
                <a:br>
                  <a:rPr lang="en-US" altLang="en-US" dirty="0"/>
                </a:br>
                <a:r>
                  <a:rPr lang="en-US" altLang="en-US" dirty="0"/>
                  <a:t>     </a:t>
                </a:r>
                <a:r>
                  <a:rPr lang="en-US" altLang="en-US" b="1" dirty="0"/>
                  <a:t>where </a:t>
                </a:r>
                <a:r>
                  <a:rPr lang="en-US" altLang="en-US" i="1" dirty="0"/>
                  <a:t>t</a:t>
                </a:r>
                <a:r>
                  <a:rPr lang="en-US" altLang="en-US" baseline="-25000" dirty="0"/>
                  <a:t>1</a:t>
                </a:r>
                <a:r>
                  <a:rPr lang="en-US" altLang="en-US" dirty="0"/>
                  <a:t>.</a:t>
                </a:r>
                <a:r>
                  <a:rPr lang="en-US" altLang="en-US" i="1" dirty="0"/>
                  <a:t>ID = instructor.ID</a:t>
                </a:r>
                <a:endParaRPr lang="en-US" altLang="en-US" i="1" dirty="0"/>
              </a:p>
              <a:p>
                <a:pPr>
                  <a:lnSpc>
                    <a:spcPct val="90000"/>
                  </a:lnSpc>
                </a:pPr>
                <a:r>
                  <a:rPr lang="en-US" altLang="en-US" dirty="0"/>
                  <a:t>The query</a:t>
                </a:r>
                <a:r>
                  <a:rPr lang="en-US" altLang="en-US" b="1" dirty="0"/>
                  <a:t> </a:t>
                </a:r>
                <a:br>
                  <a:rPr lang="en-US" altLang="en-US" b="1" dirty="0"/>
                </a:br>
                <a:r>
                  <a:rPr lang="en-US" altLang="en-US" b="1" dirty="0"/>
                  <a:t>select</a:t>
                </a:r>
                <a:r>
                  <a:rPr lang="en-US" altLang="en-US" dirty="0"/>
                  <a:t> </a:t>
                </a:r>
                <a:r>
                  <a:rPr lang="en-US" altLang="en-US" i="1" dirty="0"/>
                  <a:t>name </a:t>
                </a:r>
                <a:br>
                  <a:rPr lang="en-US" altLang="en-US" i="1" dirty="0"/>
                </a:br>
                <a:r>
                  <a:rPr lang="en-US" altLang="en-US" b="1" dirty="0"/>
                  <a:t>from </a:t>
                </a:r>
                <a:r>
                  <a:rPr lang="en-US" altLang="en-US" i="1" dirty="0"/>
                  <a:t>instructor</a:t>
                </a:r>
                <a:br>
                  <a:rPr lang="en-US" altLang="en-US" i="1" dirty="0"/>
                </a:br>
                <a:r>
                  <a:rPr lang="en-US" altLang="en-US" b="1" dirty="0"/>
                  <a:t>where not exists </a:t>
                </a:r>
                <a:r>
                  <a:rPr lang="en-US" altLang="en-US" dirty="0"/>
                  <a:t>(</a:t>
                </a:r>
                <a:r>
                  <a:rPr lang="en-US" altLang="en-US" b="1" dirty="0"/>
                  <a:t>select </a:t>
                </a:r>
                <a:r>
                  <a:rPr lang="en-US" altLang="en-US" dirty="0"/>
                  <a:t>*</a:t>
                </a:r>
                <a:br>
                  <a:rPr lang="en-US" altLang="en-US" dirty="0"/>
                </a:br>
                <a:r>
                  <a:rPr lang="en-US" altLang="en-US" dirty="0"/>
                  <a:t>	                </a:t>
                </a:r>
                <a:r>
                  <a:rPr lang="en-US" altLang="en-US" b="1" dirty="0"/>
                  <a:t>from </a:t>
                </a:r>
                <a:r>
                  <a:rPr lang="en-US" altLang="en-US" i="1" dirty="0"/>
                  <a:t>teaches</a:t>
                </a:r>
                <a:br>
                  <a:rPr lang="en-US" altLang="en-US" dirty="0"/>
                </a:br>
                <a:r>
                  <a:rPr lang="en-US" altLang="en-US" dirty="0"/>
                  <a:t>	                </a:t>
                </a:r>
                <a:r>
                  <a:rPr lang="en-US" altLang="en-US" b="1" dirty="0"/>
                  <a:t>where </a:t>
                </a:r>
                <a:r>
                  <a:rPr lang="en-US" altLang="en-US" i="1" dirty="0"/>
                  <a:t>instructor.ID = teaches.ID </a:t>
                </a:r>
                <a:r>
                  <a:rPr lang="en-US" altLang="en-US" b="1" dirty="0"/>
                  <a:t>and</a:t>
                </a:r>
                <a:r>
                  <a:rPr lang="en-US" altLang="en-US" i="1" dirty="0"/>
                  <a:t> </a:t>
                </a:r>
                <a:r>
                  <a:rPr lang="en-US" altLang="en-US" i="1" dirty="0" err="1"/>
                  <a:t>teaches.year</a:t>
                </a:r>
                <a:r>
                  <a:rPr lang="en-US" altLang="en-US" i="1" dirty="0"/>
                  <a:t> = 2019</a:t>
                </a:r>
                <a:r>
                  <a:rPr lang="en-US" altLang="en-US" dirty="0"/>
                  <a:t>)</a:t>
                </a:r>
                <a:endParaRPr lang="en-US" altLang="en-US" dirty="0"/>
              </a:p>
              <a:p>
                <a:pPr marL="0" indent="0">
                  <a:lnSpc>
                    <a:spcPct val="90000"/>
                  </a:lnSpc>
                  <a:buNone/>
                </a:pPr>
                <a:r>
                  <a:rPr lang="en-US" altLang="en-US" dirty="0"/>
                  <a:t>    can be rewritten using the </a:t>
                </a:r>
                <a:r>
                  <a:rPr lang="en-US" altLang="en-US" b="1" dirty="0">
                    <a:solidFill>
                      <a:srgbClr val="002060"/>
                    </a:solidFill>
                  </a:rPr>
                  <a:t>anti-</a:t>
                </a:r>
                <a:r>
                  <a:rPr lang="en-US" altLang="en-US" b="1" dirty="0" err="1">
                    <a:solidFill>
                      <a:srgbClr val="002060"/>
                    </a:solidFill>
                  </a:rPr>
                  <a:t>semijoin</a:t>
                </a:r>
                <a:r>
                  <a:rPr lang="en-US" altLang="en-US" dirty="0"/>
                  <a:t> operation as</a:t>
                </a:r>
                <a:r>
                  <a:rPr lang="en-IN" altLang="en-US" dirty="0"/>
                  <a:t> </a:t>
                </a:r>
                <a14:m>
                  <m:oMath xmlns:m="http://schemas.openxmlformats.org/officeDocument/2006/math">
                    <m:acc>
                      <m:accPr>
                        <m:chr m:val="̅"/>
                        <m:ctrlPr>
                          <a:rPr lang="en-IN" altLang="en-US" b="1" i="1" smtClean="0">
                            <a:latin typeface="Cambria Math" panose="02040503050406030204" pitchFamily="18" charset="0"/>
                          </a:rPr>
                        </m:ctrlPr>
                      </m:accPr>
                      <m:e>
                        <m:r>
                          <m:rPr>
                            <m:nor/>
                          </m:rPr>
                          <a:rPr lang="en-IN" b="1" dirty="0">
                            <a:latin typeface="Cambria Math" panose="02040503050406030204" pitchFamily="18" charset="0"/>
                          </a:rPr>
                          <m:t>⋉</m:t>
                        </m:r>
                      </m:e>
                    </m:acc>
                  </m:oMath>
                </a14:m>
                <a:br>
                  <a:rPr lang="en-IN" altLang="en-US" dirty="0"/>
                </a:br>
                <a:br>
                  <a:rPr lang="en-US" altLang="en-US" dirty="0"/>
                </a:br>
                <a:r>
                  <a:rPr lang="en-US" altLang="en-US" dirty="0"/>
                  <a:t>            </a:t>
                </a: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14:m>
                  <m:oMath xmlns:m="http://schemas.openxmlformats.org/officeDocument/2006/math">
                    <m:acc>
                      <m:accPr>
                        <m:chr m:val="̅"/>
                        <m:ctrlPr>
                          <a:rPr lang="en-IN" altLang="en-US" b="0" i="1" smtClean="0">
                            <a:latin typeface="Cambria Math" panose="02040503050406030204" pitchFamily="18" charset="0"/>
                          </a:rPr>
                        </m:ctrlPr>
                      </m:accPr>
                      <m:e>
                        <m:r>
                          <m:rPr>
                            <m:nor/>
                          </m:rPr>
                          <a:rPr lang="en-IN" dirty="0">
                            <a:latin typeface="Cambria Math" panose="02040503050406030204" pitchFamily="18" charset="0"/>
                          </a:rPr>
                          <m:t>⋉</m:t>
                        </m:r>
                      </m:e>
                    </m:acc>
                  </m:oMath>
                </a14:m>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endParaRPr lang="en-US" altLang="en-US" dirty="0"/>
              </a:p>
            </p:txBody>
          </p:sp>
        </mc:Choice>
        <mc:Fallback>
          <p:sp>
            <p:nvSpPr>
              <p:cNvPr id="106499" name="Rectangle 3"/>
              <p:cNvSpPr>
                <a:spLocks noRot="1" noChangeAspect="1" noMove="1" noResize="1" noEditPoints="1" noAdjustHandles="1" noChangeArrowheads="1" noChangeShapeType="1" noTextEdit="1"/>
              </p:cNvSpPr>
              <p:nvPr>
                <p:ph idx="1"/>
              </p:nvPr>
            </p:nvSpPr>
            <p:spPr>
              <a:xfrm>
                <a:off x="693020" y="1102497"/>
                <a:ext cx="7844588" cy="5367972"/>
              </a:xfrm>
              <a:blipFill rotWithShape="1">
                <a:blip r:embed="rId1"/>
                <a:stretch>
                  <a:fillRect l="-3" t="-3" b="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endParaRPr lang="en-US" altLang="en-US">
              <a:effectLst>
                <a:outerShdw blurRad="38100" dist="38100" dir="2700000" algn="tl">
                  <a:srgbClr val="C0C0C0"/>
                </a:outerShdw>
              </a:effectLst>
            </a:endParaRPr>
          </a:p>
        </p:txBody>
      </p:sp>
      <p:sp>
        <p:nvSpPr>
          <p:cNvPr id="104451" name="Rectangle 3"/>
          <p:cNvSpPr>
            <a:spLocks noGrp="1" noChangeArrowheads="1"/>
          </p:cNvSpPr>
          <p:nvPr>
            <p:ph idx="1"/>
          </p:nvPr>
        </p:nvSpPr>
        <p:spPr>
          <a:xfrm>
            <a:off x="673768" y="1102497"/>
            <a:ext cx="7613584" cy="5367972"/>
          </a:xfrm>
        </p:spPr>
        <p:txBody>
          <a:bodyPr/>
          <a:lstStyle/>
          <a:p>
            <a:pPr>
              <a:lnSpc>
                <a:spcPct val="90000"/>
              </a:lnSpc>
              <a:buFont typeface="Monotype Sorts" pitchFamily="-65" charset="2"/>
              <a:buNone/>
            </a:pPr>
            <a:r>
              <a:rPr lang="en-US" altLang="en-US" dirty="0"/>
              <a:t>In general, SQL queries of the form below can be rewritten as shown</a:t>
            </a:r>
            <a:endParaRPr lang="en-US" altLang="en-US" dirty="0"/>
          </a:p>
          <a:p>
            <a:pPr>
              <a:lnSpc>
                <a:spcPct val="90000"/>
              </a:lnSpc>
            </a:pPr>
            <a:r>
              <a:rPr lang="en-US" altLang="en-US" dirty="0"/>
              <a:t>Rewrite:  </a:t>
            </a:r>
            <a:r>
              <a:rPr lang="en-US" altLang="en-US" b="1" dirty="0"/>
              <a:t>select </a:t>
            </a:r>
            <a:r>
              <a:rPr lang="en-US" altLang="en-US" i="1" dirty="0"/>
              <a:t>A</a:t>
            </a:r>
            <a:br>
              <a:rPr lang="en-US" altLang="en-US" dirty="0"/>
            </a:br>
            <a:r>
              <a:rPr lang="en-US" altLang="en-US" dirty="0"/>
              <a:t>                </a:t>
            </a:r>
            <a:r>
              <a:rPr lang="en-US" altLang="en-US" b="1" dirty="0"/>
              <a:t>from</a:t>
            </a:r>
            <a:r>
              <a:rPr lang="en-US" altLang="en-US" dirty="0"/>
              <a:t> </a:t>
            </a:r>
            <a:r>
              <a:rPr lang="en-US" altLang="en-US" i="1" dirty="0"/>
              <a:t>r</a:t>
            </a:r>
            <a:r>
              <a:rPr lang="en-US" altLang="en-US" baseline="-25000" dirty="0"/>
              <a:t>1</a:t>
            </a:r>
            <a:r>
              <a:rPr lang="en-US" altLang="en-US" i="1" dirty="0"/>
              <a:t>, r</a:t>
            </a:r>
            <a:r>
              <a:rPr lang="en-US" altLang="en-US" baseline="-25000" dirty="0"/>
              <a:t>2</a:t>
            </a:r>
            <a:r>
              <a:rPr lang="en-US" altLang="en-US" i="1" dirty="0"/>
              <a:t> ,…, </a:t>
            </a:r>
            <a:r>
              <a:rPr lang="en-US" altLang="en-US" i="1" dirty="0" err="1"/>
              <a:t>r</a:t>
            </a:r>
            <a:r>
              <a:rPr lang="en-US" altLang="en-US" baseline="-25000" dirty="0" err="1"/>
              <a:t>n</a:t>
            </a:r>
            <a:r>
              <a:rPr lang="en-US" altLang="en-US" baseline="-25000" dirty="0"/>
              <a:t> </a:t>
            </a:r>
            <a:br>
              <a:rPr lang="en-US" altLang="en-US" baseline="-25000" dirty="0"/>
            </a:br>
            <a:r>
              <a:rPr lang="en-US" altLang="en-US" baseline="-25000" dirty="0"/>
              <a:t>                         </a:t>
            </a:r>
            <a:r>
              <a:rPr lang="en-US" altLang="en-US" b="1" dirty="0"/>
              <a:t>where</a:t>
            </a:r>
            <a:r>
              <a:rPr lang="en-US" altLang="en-US" dirty="0"/>
              <a:t> </a:t>
            </a:r>
            <a:r>
              <a:rPr lang="en-US" altLang="en-US" i="1" dirty="0"/>
              <a:t>P</a:t>
            </a:r>
            <a:r>
              <a:rPr lang="en-US" altLang="en-US" baseline="-25000" dirty="0"/>
              <a:t>1</a:t>
            </a:r>
            <a:r>
              <a:rPr lang="en-US" altLang="en-US" dirty="0"/>
              <a:t> </a:t>
            </a:r>
            <a:r>
              <a:rPr lang="en-US" altLang="en-US" b="1" dirty="0"/>
              <a:t>and exists </a:t>
            </a:r>
            <a:r>
              <a:rPr lang="en-US" altLang="en-US" dirty="0"/>
              <a:t>(</a:t>
            </a:r>
            <a:r>
              <a:rPr lang="en-US" altLang="en-US" b="1" dirty="0"/>
              <a:t>select </a:t>
            </a:r>
            <a:r>
              <a:rPr lang="en-US" altLang="en-US" dirty="0"/>
              <a:t>*</a:t>
            </a:r>
            <a:br>
              <a:rPr lang="en-US" altLang="en-US" dirty="0"/>
            </a:br>
            <a:r>
              <a:rPr lang="en-US" altLang="en-US" dirty="0"/>
              <a:t>		          		      </a:t>
            </a:r>
            <a:r>
              <a:rPr lang="en-US" altLang="en-US" b="1" dirty="0"/>
              <a:t>from</a:t>
            </a:r>
            <a:r>
              <a:rPr lang="en-US" altLang="en-US" dirty="0"/>
              <a:t> </a:t>
            </a:r>
            <a:r>
              <a:rPr lang="en-US" altLang="en-US" i="1" dirty="0"/>
              <a:t>s</a:t>
            </a:r>
            <a:r>
              <a:rPr lang="en-US" altLang="en-US" baseline="-25000" dirty="0"/>
              <a:t>1</a:t>
            </a:r>
            <a:r>
              <a:rPr lang="en-US" altLang="en-US" i="1" dirty="0"/>
              <a:t>, s</a:t>
            </a:r>
            <a:r>
              <a:rPr lang="en-US" altLang="en-US" baseline="-25000" dirty="0"/>
              <a:t>2</a:t>
            </a:r>
            <a:r>
              <a:rPr lang="en-US" altLang="en-US" i="1" dirty="0"/>
              <a:t> ,…, </a:t>
            </a:r>
            <a:r>
              <a:rPr lang="en-US" altLang="en-US" i="1" dirty="0" err="1"/>
              <a:t>s</a:t>
            </a:r>
            <a:r>
              <a:rPr lang="en-US" altLang="en-US" baseline="-25000" dirty="0" err="1"/>
              <a:t>m</a:t>
            </a:r>
            <a:r>
              <a:rPr lang="en-US" altLang="en-US" baseline="-25000" dirty="0"/>
              <a:t> </a:t>
            </a:r>
            <a:br>
              <a:rPr lang="en-US" altLang="en-US" dirty="0"/>
            </a:br>
            <a:r>
              <a:rPr lang="en-US" altLang="en-US" dirty="0"/>
              <a:t>				      </a:t>
            </a:r>
            <a:r>
              <a:rPr lang="en-US" altLang="en-US" b="1" dirty="0"/>
              <a:t>where</a:t>
            </a:r>
            <a:r>
              <a:rPr lang="en-US" altLang="en-US" dirty="0"/>
              <a:t> </a:t>
            </a:r>
            <a:r>
              <a:rPr lang="en-US" altLang="en-US" i="1" dirty="0"/>
              <a:t>P</a:t>
            </a:r>
            <a:r>
              <a:rPr lang="en-US" altLang="en-US" baseline="-25000" dirty="0"/>
              <a:t>2</a:t>
            </a:r>
            <a:r>
              <a:rPr lang="en-US" altLang="en-US" baseline="30000" dirty="0"/>
              <a:t>1</a:t>
            </a:r>
            <a:r>
              <a:rPr lang="en-US" altLang="en-US" baseline="-25000" dirty="0"/>
              <a:t>  </a:t>
            </a:r>
            <a:r>
              <a:rPr lang="en-US" altLang="en-US" b="1" dirty="0"/>
              <a:t>and</a:t>
            </a:r>
            <a:r>
              <a:rPr lang="en-US" altLang="en-US" i="1" dirty="0"/>
              <a:t> P</a:t>
            </a:r>
            <a:r>
              <a:rPr lang="en-US" altLang="en-US" baseline="-25000" dirty="0"/>
              <a:t>2</a:t>
            </a:r>
            <a:r>
              <a:rPr lang="en-US" altLang="en-US" baseline="30000" dirty="0"/>
              <a:t>2</a:t>
            </a:r>
            <a:r>
              <a:rPr lang="en-US" altLang="en-US" baseline="-25000" dirty="0"/>
              <a:t> </a:t>
            </a:r>
            <a:r>
              <a:rPr lang="en-US" altLang="en-US" dirty="0"/>
              <a:t>)</a:t>
            </a:r>
            <a:endParaRPr lang="en-US" altLang="en-US" dirty="0"/>
          </a:p>
          <a:p>
            <a:pPr>
              <a:lnSpc>
                <a:spcPct val="90000"/>
              </a:lnSpc>
            </a:pPr>
            <a:r>
              <a:rPr lang="en-US" altLang="en-US" dirty="0"/>
              <a:t>To: </a:t>
            </a:r>
            <a:r>
              <a:rPr lang="en-US" altLang="en-US" dirty="0">
                <a:ea typeface="MS PGothic" panose="020B0600070205080204" pitchFamily="34" charset="-128"/>
                <a:sym typeface="Symbol" panose="05050102010706020507" pitchFamily="18" charset="2"/>
              </a:rPr>
              <a:t> </a:t>
            </a:r>
            <a:r>
              <a:rPr lang="en-IN" i="1" baseline="-25000" dirty="0"/>
              <a:t>A</a:t>
            </a:r>
            <a:r>
              <a:rPr lang="en-IN" dirty="0"/>
              <a:t>(</a:t>
            </a:r>
            <a:r>
              <a:rPr lang="el-GR" altLang="en-US" dirty="0"/>
              <a:t>σ</a:t>
            </a:r>
            <a:r>
              <a:rPr lang="en-US" altLang="en-US" baseline="-25000" dirty="0"/>
              <a:t> P1 </a:t>
            </a:r>
            <a:r>
              <a:rPr lang="en-US" altLang="en-US" dirty="0"/>
              <a:t>(</a:t>
            </a:r>
            <a:r>
              <a:rPr lang="en-US" altLang="en-US" i="1" dirty="0"/>
              <a:t>r</a:t>
            </a:r>
            <a:r>
              <a:rPr lang="en-US" altLang="en-US" baseline="-25000" dirty="0"/>
              <a:t>1</a:t>
            </a:r>
            <a:r>
              <a:rPr lang="en-US" altLang="en-US" i="1" dirty="0"/>
              <a:t> </a:t>
            </a:r>
            <a:r>
              <a:rPr lang="en-US" altLang="en-US" dirty="0"/>
              <a:t>x</a:t>
            </a:r>
            <a:r>
              <a:rPr lang="en-US" altLang="en-US" i="1" dirty="0"/>
              <a:t> r</a:t>
            </a:r>
            <a:r>
              <a:rPr lang="en-US" altLang="en-US" baseline="-25000" dirty="0"/>
              <a:t>2</a:t>
            </a:r>
            <a:r>
              <a:rPr lang="en-US" altLang="en-US" i="1" dirty="0"/>
              <a:t> </a:t>
            </a:r>
            <a:r>
              <a:rPr lang="en-US" altLang="en-US" dirty="0"/>
              <a:t>x </a:t>
            </a:r>
            <a:r>
              <a:rPr lang="en-US" altLang="en-US" i="1" dirty="0"/>
              <a:t>…</a:t>
            </a:r>
            <a:r>
              <a:rPr lang="en-US" altLang="en-US" dirty="0"/>
              <a:t> x</a:t>
            </a:r>
            <a:r>
              <a:rPr lang="en-US" altLang="en-US" i="1" dirty="0"/>
              <a:t> </a:t>
            </a:r>
            <a:r>
              <a:rPr lang="en-US" altLang="en-US" i="1" dirty="0" err="1"/>
              <a:t>r</a:t>
            </a:r>
            <a:r>
              <a:rPr lang="en-US" altLang="en-US" baseline="-25000" dirty="0" err="1"/>
              <a:t>n</a:t>
            </a:r>
            <a:r>
              <a:rPr lang="en-US" altLang="en-US" baseline="-25000" dirty="0"/>
              <a:t> </a:t>
            </a:r>
            <a:r>
              <a:rPr lang="en-US" altLang="en-US" dirty="0"/>
              <a:t>) </a:t>
            </a:r>
            <a:r>
              <a:rPr lang="en-IN" dirty="0"/>
              <a:t>⋉ </a:t>
            </a:r>
            <a:r>
              <a:rPr lang="en-US" altLang="en-US" i="1" baseline="-25000" dirty="0">
                <a:sym typeface="Symbol" panose="05050102010706020507" pitchFamily="18" charset="2"/>
              </a:rPr>
              <a:t>P</a:t>
            </a:r>
            <a:r>
              <a:rPr lang="en-US" altLang="en-US" i="1" baseline="-34000" dirty="0">
                <a:sym typeface="Symbol" panose="05050102010706020507" pitchFamily="18" charset="2"/>
              </a:rPr>
              <a:t>2</a:t>
            </a:r>
            <a:r>
              <a:rPr lang="en-US" altLang="en-US" i="1" baseline="-10000" dirty="0">
                <a:sym typeface="Symbol" panose="05050102010706020507" pitchFamily="18" charset="2"/>
              </a:rPr>
              <a:t>2</a:t>
            </a:r>
            <a:r>
              <a:rPr lang="en-US" altLang="en-US" i="1" dirty="0"/>
              <a:t> </a:t>
            </a:r>
            <a:r>
              <a:rPr lang="en-US" altLang="en-US" baseline="-25000" dirty="0">
                <a:sym typeface="Symbol" panose="05050102010706020507" pitchFamily="18" charset="2"/>
              </a:rPr>
              <a:t> </a:t>
            </a:r>
            <a:r>
              <a:rPr lang="el-GR" altLang="en-US" dirty="0"/>
              <a:t>σ</a:t>
            </a:r>
            <a:r>
              <a:rPr lang="en-US" altLang="en-US" baseline="-25000" dirty="0"/>
              <a:t> </a:t>
            </a:r>
            <a:r>
              <a:rPr lang="en-US" altLang="en-US" i="1" baseline="-25000" dirty="0">
                <a:sym typeface="Symbol" panose="05050102010706020507" pitchFamily="18" charset="2"/>
              </a:rPr>
              <a:t>P</a:t>
            </a:r>
            <a:r>
              <a:rPr lang="en-US" altLang="en-US" i="1" baseline="-34000" dirty="0">
                <a:sym typeface="Symbol" panose="05050102010706020507" pitchFamily="18" charset="2"/>
              </a:rPr>
              <a:t>2</a:t>
            </a:r>
            <a:r>
              <a:rPr lang="en-US" altLang="en-US" i="1" baseline="-10000" dirty="0">
                <a:sym typeface="Symbol" panose="05050102010706020507" pitchFamily="18" charset="2"/>
              </a:rPr>
              <a:t>1</a:t>
            </a:r>
            <a:r>
              <a:rPr lang="en-US" altLang="en-US" baseline="-25000" dirty="0"/>
              <a:t> </a:t>
            </a:r>
            <a:r>
              <a:rPr lang="en-US" altLang="en-US" i="1" dirty="0"/>
              <a:t>(s</a:t>
            </a:r>
            <a:r>
              <a:rPr lang="en-US" altLang="en-US" baseline="-25000" dirty="0"/>
              <a:t>1</a:t>
            </a:r>
            <a:r>
              <a:rPr lang="en-US" altLang="en-US" i="1" dirty="0"/>
              <a:t> </a:t>
            </a:r>
            <a:r>
              <a:rPr lang="en-US" altLang="en-US" dirty="0"/>
              <a:t>x</a:t>
            </a:r>
            <a:r>
              <a:rPr lang="en-US" altLang="en-US" i="1" dirty="0"/>
              <a:t> s</a:t>
            </a:r>
            <a:r>
              <a:rPr lang="en-US" altLang="en-US" baseline="-25000" dirty="0"/>
              <a:t>2</a:t>
            </a:r>
            <a:r>
              <a:rPr lang="en-US" altLang="en-US" i="1" dirty="0"/>
              <a:t> </a:t>
            </a:r>
            <a:r>
              <a:rPr lang="en-US" altLang="en-US" dirty="0"/>
              <a:t>x </a:t>
            </a:r>
            <a:r>
              <a:rPr lang="en-US" altLang="en-US" i="1" dirty="0"/>
              <a:t>…</a:t>
            </a:r>
            <a:r>
              <a:rPr lang="en-US" altLang="en-US" dirty="0"/>
              <a:t> x</a:t>
            </a:r>
            <a:r>
              <a:rPr lang="en-US" altLang="en-US" i="1" dirty="0"/>
              <a:t> </a:t>
            </a:r>
            <a:r>
              <a:rPr lang="en-US" altLang="en-US" i="1" dirty="0" err="1"/>
              <a:t>s</a:t>
            </a:r>
            <a:r>
              <a:rPr lang="en-US" altLang="en-US" baseline="-25000" dirty="0" err="1"/>
              <a:t>m</a:t>
            </a:r>
            <a:r>
              <a:rPr lang="en-US" altLang="en-US" baseline="-25000" dirty="0"/>
              <a:t> </a:t>
            </a:r>
            <a:r>
              <a:rPr lang="en-US" altLang="en-US" dirty="0"/>
              <a:t>)</a:t>
            </a:r>
            <a:endParaRPr lang="en-US" altLang="en-US" dirty="0"/>
          </a:p>
          <a:p>
            <a:pPr lvl="1">
              <a:lnSpc>
                <a:spcPct val="90000"/>
              </a:lnSpc>
            </a:pPr>
            <a:r>
              <a:rPr lang="en-US" altLang="en-US" i="1" dirty="0"/>
              <a:t>P</a:t>
            </a:r>
            <a:r>
              <a:rPr lang="en-US" altLang="en-US" baseline="-25000" dirty="0"/>
              <a:t>2</a:t>
            </a:r>
            <a:r>
              <a:rPr lang="en-US" altLang="en-US" baseline="30000" dirty="0"/>
              <a:t>1  </a:t>
            </a:r>
            <a:r>
              <a:rPr lang="en-US" altLang="en-US" dirty="0"/>
              <a:t>contains predicates that do not involve any correlation variables</a:t>
            </a:r>
            <a:endParaRPr lang="en-US" altLang="en-US" dirty="0"/>
          </a:p>
          <a:p>
            <a:pPr lvl="1">
              <a:lnSpc>
                <a:spcPct val="90000"/>
              </a:lnSpc>
            </a:pPr>
            <a:r>
              <a:rPr lang="en-US" altLang="en-US" i="1" dirty="0"/>
              <a:t>P</a:t>
            </a:r>
            <a:r>
              <a:rPr lang="en-US" altLang="en-US" baseline="-25000" dirty="0"/>
              <a:t>2</a:t>
            </a:r>
            <a:r>
              <a:rPr lang="en-US" altLang="en-US" baseline="30000" dirty="0"/>
              <a:t>2</a:t>
            </a:r>
            <a:r>
              <a:rPr lang="en-US" altLang="en-US" dirty="0"/>
              <a:t> contains predicates involving correlation variables</a:t>
            </a:r>
            <a:endParaRPr lang="en-US" altLang="en-US" dirty="0"/>
          </a:p>
          <a:p>
            <a:pPr>
              <a:lnSpc>
                <a:spcPct val="90000"/>
              </a:lnSpc>
            </a:pPr>
            <a:r>
              <a:rPr lang="en-US" altLang="en-US" dirty="0"/>
              <a:t>The process of replacing a nested query by a query with a join/</a:t>
            </a:r>
            <a:r>
              <a:rPr lang="en-US" altLang="en-US" dirty="0" err="1"/>
              <a:t>semijoin</a:t>
            </a:r>
            <a:r>
              <a:rPr lang="en-US" altLang="en-US" dirty="0"/>
              <a:t> (possibly with a temporary relation) is called </a:t>
            </a:r>
            <a:r>
              <a:rPr lang="en-US" altLang="en-US" b="1" dirty="0">
                <a:solidFill>
                  <a:srgbClr val="002060"/>
                </a:solidFill>
              </a:rPr>
              <a:t>decorrelation</a:t>
            </a:r>
            <a:r>
              <a:rPr lang="en-US" altLang="en-US" dirty="0">
                <a:solidFill>
                  <a:schemeClr val="tx2"/>
                </a:solidFill>
              </a:rPr>
              <a:t>.</a:t>
            </a:r>
            <a:endParaRPr lang="en-US" altLang="en-US" dirty="0">
              <a:solidFill>
                <a:schemeClr val="tx2"/>
              </a:solidFill>
            </a:endParaRPr>
          </a:p>
          <a:p>
            <a:pPr>
              <a:lnSpc>
                <a:spcPct val="90000"/>
              </a:lnSpc>
            </a:pPr>
            <a:r>
              <a:rPr lang="en-US" altLang="en-US" dirty="0"/>
              <a:t>Decorrelation is more complicated in several cases, e.g.</a:t>
            </a:r>
            <a:endParaRPr lang="en-US" altLang="en-US" dirty="0"/>
          </a:p>
          <a:p>
            <a:pPr lvl="2">
              <a:lnSpc>
                <a:spcPct val="90000"/>
              </a:lnSpc>
            </a:pPr>
            <a:r>
              <a:rPr lang="en-US" altLang="en-US" dirty="0"/>
              <a:t>The nested subquery uses aggregation, or</a:t>
            </a:r>
            <a:endParaRPr lang="en-US" altLang="en-US" dirty="0"/>
          </a:p>
          <a:p>
            <a:pPr lvl="2">
              <a:lnSpc>
                <a:spcPct val="90000"/>
              </a:lnSpc>
            </a:pPr>
            <a:r>
              <a:rPr lang="en-US" altLang="en-US" dirty="0"/>
              <a:t>The nested subquery is a scalar subquery</a:t>
            </a:r>
            <a:endParaRPr lang="en-US" altLang="en-US" dirty="0"/>
          </a:p>
          <a:p>
            <a:pPr lvl="1">
              <a:lnSpc>
                <a:spcPct val="90000"/>
              </a:lnSpc>
            </a:pPr>
            <a:r>
              <a:rPr lang="en-US" altLang="en-US" dirty="0"/>
              <a:t>Correlated evaluation used in these cases</a:t>
            </a:r>
            <a:endParaRPr lang="en-US" altLang="en-US" dirty="0"/>
          </a:p>
          <a:p>
            <a:pPr>
              <a:lnSpc>
                <a:spcPct val="90000"/>
              </a:lnSpc>
            </a:pP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Decorrelation (Cont.)</a:t>
            </a:r>
            <a:endParaRPr lang="en-IN" dirty="0"/>
          </a:p>
        </p:txBody>
      </p:sp>
      <p:sp>
        <p:nvSpPr>
          <p:cNvPr id="3" name="Content Placeholder 2"/>
          <p:cNvSpPr>
            <a:spLocks noGrp="1"/>
          </p:cNvSpPr>
          <p:nvPr>
            <p:ph idx="1"/>
          </p:nvPr>
        </p:nvSpPr>
        <p:spPr>
          <a:xfrm>
            <a:off x="693018" y="1102497"/>
            <a:ext cx="8152531" cy="5367972"/>
          </a:xfrm>
        </p:spPr>
        <p:txBody>
          <a:bodyPr/>
          <a:lstStyle/>
          <a:p>
            <a:r>
              <a:rPr lang="en-US" altLang="en-US" dirty="0"/>
              <a:t>Decorrelation of scalar aggregate subqueries can be done using </a:t>
            </a:r>
            <a:r>
              <a:rPr lang="en-US" altLang="en-US" dirty="0" err="1"/>
              <a:t>groupby</a:t>
            </a:r>
            <a:r>
              <a:rPr lang="en-US" altLang="en-US" dirty="0"/>
              <a:t>/aggregation in some cases</a:t>
            </a:r>
            <a:endParaRPr lang="en-US" altLang="en-US" dirty="0"/>
          </a:p>
          <a:p>
            <a:r>
              <a:rPr lang="en-US" altLang="en-US" b="1" dirty="0"/>
              <a:t>select </a:t>
            </a:r>
            <a:r>
              <a:rPr lang="en-US" altLang="en-US" i="1" dirty="0"/>
              <a:t>name</a:t>
            </a:r>
            <a:br>
              <a:rPr lang="en-US" altLang="en-US" b="1" dirty="0"/>
            </a:br>
            <a:r>
              <a:rPr lang="en-US" altLang="en-US" b="1" dirty="0"/>
              <a:t>from </a:t>
            </a:r>
            <a:r>
              <a:rPr lang="en-US" altLang="en-US" i="1" dirty="0"/>
              <a:t>instructor</a:t>
            </a:r>
            <a:br>
              <a:rPr lang="en-US" altLang="en-US" i="1" dirty="0"/>
            </a:br>
            <a:r>
              <a:rPr lang="en-US" altLang="en-US" b="1" dirty="0"/>
              <a:t>where </a:t>
            </a:r>
            <a:r>
              <a:rPr lang="en-US" altLang="en-US" b="1" i="1" dirty="0"/>
              <a:t> </a:t>
            </a:r>
            <a:r>
              <a:rPr lang="en-US" altLang="en-US" dirty="0"/>
              <a:t>1 &lt;</a:t>
            </a:r>
            <a:r>
              <a:rPr lang="en-US" altLang="en-US" b="1" dirty="0"/>
              <a:t> </a:t>
            </a:r>
            <a:r>
              <a:rPr lang="en-US" altLang="en-US" dirty="0"/>
              <a:t>(</a:t>
            </a:r>
            <a:r>
              <a:rPr lang="en-US" altLang="en-US" b="1" dirty="0"/>
              <a:t>select count</a:t>
            </a:r>
            <a:r>
              <a:rPr lang="en-US" altLang="en-US" dirty="0"/>
              <a:t>(*)</a:t>
            </a:r>
            <a:r>
              <a:rPr lang="en-US" altLang="en-US" i="1" dirty="0"/>
              <a:t> </a:t>
            </a:r>
            <a:br>
              <a:rPr lang="en-US" altLang="en-US" dirty="0"/>
            </a:br>
            <a:r>
              <a:rPr lang="en-US" altLang="en-US" dirty="0"/>
              <a:t>	                </a:t>
            </a:r>
            <a:r>
              <a:rPr lang="en-US" altLang="en-US" b="1" dirty="0"/>
              <a:t>from </a:t>
            </a:r>
            <a:r>
              <a:rPr lang="en-US" altLang="en-US" i="1" dirty="0"/>
              <a:t>teaches</a:t>
            </a:r>
            <a:br>
              <a:rPr lang="en-US" altLang="en-US" dirty="0"/>
            </a:br>
            <a:r>
              <a:rPr lang="en-US" altLang="en-US" dirty="0"/>
              <a:t>	                </a:t>
            </a:r>
            <a:r>
              <a:rPr lang="en-US" altLang="en-US" b="1" dirty="0"/>
              <a:t>where </a:t>
            </a:r>
            <a:r>
              <a:rPr lang="en-US" altLang="en-US" i="1" dirty="0"/>
              <a:t>instructor.ID = teaches.ID </a:t>
            </a:r>
            <a:br>
              <a:rPr lang="en-US" altLang="en-US" i="1" dirty="0"/>
            </a:br>
            <a:r>
              <a:rPr lang="en-US" altLang="en-US" i="1" dirty="0"/>
              <a:t>                                    </a:t>
            </a:r>
            <a:r>
              <a:rPr lang="en-US" altLang="en-US" b="1" dirty="0"/>
              <a:t>and </a:t>
            </a:r>
            <a:r>
              <a:rPr lang="en-US" altLang="en-US" i="1" dirty="0" err="1"/>
              <a:t>teaches.year</a:t>
            </a:r>
            <a:r>
              <a:rPr lang="en-US" altLang="en-US" i="1" dirty="0"/>
              <a:t> = 2019</a:t>
            </a:r>
            <a:r>
              <a:rPr lang="en-US" altLang="en-US" dirty="0"/>
              <a:t>)</a:t>
            </a:r>
            <a:endParaRPr lang="en-US" altLang="en-US" dirty="0"/>
          </a:p>
          <a:p>
            <a:r>
              <a:rPr lang="en-IN" altLang="en-US" dirty="0">
                <a:sym typeface="Symbol" panose="05050102010706020507" pitchFamily="18" charset="2"/>
              </a:rPr>
              <a:t> </a:t>
            </a:r>
            <a:r>
              <a:rPr lang="en-US" altLang="en-US" sz="1600" dirty="0">
                <a:ea typeface="MS PGothic" panose="020B0600070205080204" pitchFamily="34" charset="-128"/>
                <a:sym typeface="Symbol" panose="05050102010706020507" pitchFamily="18" charset="2"/>
              </a:rPr>
              <a:t></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IN" dirty="0"/>
              <a:t>⋉ </a:t>
            </a:r>
            <a:r>
              <a:rPr lang="en-US" altLang="en-US" i="1" baseline="-25000" dirty="0">
                <a:sym typeface="Symbol" panose="05050102010706020507" pitchFamily="18" charset="2"/>
              </a:rPr>
              <a:t>instructor.ID=TID </a:t>
            </a:r>
            <a:r>
              <a:rPr lang="en-US" altLang="en-US" baseline="-25000" dirty="0">
                <a:sym typeface="Symbol" panose="05050102010706020507" pitchFamily="18" charset="2"/>
              </a:rPr>
              <a:t> 1 &lt; </a:t>
            </a:r>
            <a:r>
              <a:rPr lang="en-US" altLang="en-US" i="1" baseline="-25000" dirty="0" err="1">
                <a:sym typeface="Symbol" panose="05050102010706020507" pitchFamily="18" charset="2"/>
              </a:rPr>
              <a:t>cnt</a:t>
            </a:r>
            <a:r>
              <a:rPr lang="en-US" altLang="en-US" i="1" baseline="-25000" dirty="0">
                <a:sym typeface="Symbol" panose="05050102010706020507" pitchFamily="18" charset="2"/>
              </a:rPr>
              <a:t> </a:t>
            </a:r>
            <a:r>
              <a:rPr lang="en-US" altLang="en-US" dirty="0"/>
              <a:t>( </a:t>
            </a:r>
            <a:br>
              <a:rPr lang="en-US" altLang="en-US" dirty="0"/>
            </a:br>
            <a:r>
              <a:rPr lang="en-US" altLang="en-US" dirty="0"/>
              <a:t>        </a:t>
            </a:r>
            <a:r>
              <a:rPr lang="en-US" altLang="en-US" i="1" baseline="-25000" dirty="0">
                <a:sym typeface="Symbol" panose="05050102010706020507" pitchFamily="18" charset="2"/>
              </a:rPr>
              <a:t>ID as TID </a:t>
            </a:r>
            <a:r>
              <a:rPr lang="en-IN" dirty="0"/>
              <a:t>𝛾</a:t>
            </a:r>
            <a:r>
              <a:rPr lang="en-US" altLang="en-US" b="1" baseline="-25000" dirty="0">
                <a:sym typeface="Symbol" panose="05050102010706020507" pitchFamily="18" charset="2"/>
              </a:rPr>
              <a:t>count</a:t>
            </a:r>
            <a:r>
              <a:rPr lang="en-US" altLang="en-US" i="1" baseline="-25000" dirty="0">
                <a:sym typeface="Symbol" panose="05050102010706020507" pitchFamily="18" charset="2"/>
              </a:rPr>
              <a:t>(*) as </a:t>
            </a:r>
            <a:r>
              <a:rPr lang="en-US" altLang="en-US" i="1" baseline="-25000" dirty="0" err="1">
                <a:sym typeface="Symbol" panose="05050102010706020507" pitchFamily="18" charset="2"/>
              </a:rPr>
              <a:t>cnt</a:t>
            </a:r>
            <a:r>
              <a:rPr lang="en-US" altLang="en-US" i="1" baseline="-25000" dirty="0">
                <a:sym typeface="Symbol" panose="05050102010706020507" pitchFamily="18" charset="2"/>
              </a:rPr>
              <a:t> </a:t>
            </a:r>
            <a:r>
              <a:rPr lang="en-IN" dirty="0"/>
              <a:t>(</a:t>
            </a:r>
            <a:r>
              <a:rPr lang="el-GR" altLang="en-US" dirty="0"/>
              <a:t>σ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dirty="0"/>
              <a:t>(</a:t>
            </a:r>
            <a:r>
              <a:rPr lang="en-US" altLang="en-US" i="1" dirty="0"/>
              <a:t>teaches</a:t>
            </a:r>
            <a:r>
              <a:rPr lang="en-US" altLang="en-US" dirty="0"/>
              <a:t>)))) </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Materialized Views</a:t>
            </a:r>
            <a:endParaRPr lang="en-US" altLang="en-US" dirty="0">
              <a:effectLst>
                <a:outerShdw blurRad="38100" dist="38100" dir="2700000" algn="tl">
                  <a:srgbClr val="C0C0C0"/>
                </a:outerShdw>
              </a:effectLst>
            </a:endParaRPr>
          </a:p>
        </p:txBody>
      </p:sp>
      <p:sp>
        <p:nvSpPr>
          <p:cNvPr id="108547" name="Rectangle 3"/>
          <p:cNvSpPr>
            <a:spLocks noGrp="1" noChangeArrowheads="1"/>
          </p:cNvSpPr>
          <p:nvPr>
            <p:ph idx="1"/>
          </p:nvPr>
        </p:nvSpPr>
        <p:spPr>
          <a:xfrm>
            <a:off x="683394" y="1102497"/>
            <a:ext cx="7719461" cy="5367972"/>
          </a:xfrm>
        </p:spPr>
        <p:txBody>
          <a:bodyPr/>
          <a:lstStyle/>
          <a:p>
            <a:r>
              <a:rPr lang="en-US" altLang="en-US" dirty="0"/>
              <a:t>A </a:t>
            </a:r>
            <a:r>
              <a:rPr lang="en-US" altLang="en-US" b="1" dirty="0">
                <a:solidFill>
                  <a:srgbClr val="002060"/>
                </a:solidFill>
              </a:rPr>
              <a:t>materialized view </a:t>
            </a:r>
            <a:r>
              <a:rPr lang="en-US" altLang="en-US" dirty="0"/>
              <a:t>is a view whose contents are computed and stored.</a:t>
            </a:r>
            <a:endParaRPr lang="en-US" altLang="en-US" dirty="0"/>
          </a:p>
          <a:p>
            <a:r>
              <a:rPr lang="en-US" altLang="en-US" dirty="0"/>
              <a:t>Consider the view</a:t>
            </a:r>
            <a:br>
              <a:rPr lang="en-US" altLang="en-US" dirty="0"/>
            </a:br>
            <a:r>
              <a:rPr lang="en-US" altLang="en-US" dirty="0"/>
              <a:t>c</a:t>
            </a:r>
            <a:r>
              <a:rPr lang="en-US" altLang="en-US" b="1" dirty="0"/>
              <a:t>reate view </a:t>
            </a:r>
            <a:r>
              <a:rPr lang="en-US" altLang="en-US" i="1" dirty="0" err="1"/>
              <a:t>department_total_salary</a:t>
            </a:r>
            <a:r>
              <a:rPr lang="en-US" altLang="en-US" dirty="0"/>
              <a:t>(</a:t>
            </a:r>
            <a:r>
              <a:rPr lang="en-US" altLang="en-US" i="1" dirty="0" err="1"/>
              <a:t>dept_name</a:t>
            </a:r>
            <a:r>
              <a:rPr lang="en-US" altLang="en-US" i="1" dirty="0"/>
              <a:t>, </a:t>
            </a:r>
            <a:r>
              <a:rPr lang="en-US" altLang="en-US" i="1" dirty="0" err="1"/>
              <a:t>total_salary</a:t>
            </a:r>
            <a:r>
              <a:rPr lang="en-US" altLang="en-US" dirty="0"/>
              <a:t>)</a:t>
            </a:r>
            <a:r>
              <a:rPr lang="en-US" altLang="en-US" i="1" dirty="0"/>
              <a:t> </a:t>
            </a:r>
            <a:r>
              <a:rPr lang="en-US" altLang="en-US" b="1" dirty="0"/>
              <a:t>as</a:t>
            </a:r>
            <a:br>
              <a:rPr lang="en-US" altLang="en-US" b="1" dirty="0"/>
            </a:br>
            <a:r>
              <a:rPr lang="en-US" altLang="en-US" b="1" dirty="0"/>
              <a:t>select </a:t>
            </a:r>
            <a:r>
              <a:rPr lang="en-US" altLang="en-US" i="1" dirty="0" err="1"/>
              <a:t>dept_name</a:t>
            </a:r>
            <a:r>
              <a:rPr lang="en-US" altLang="en-US" dirty="0"/>
              <a:t>, </a:t>
            </a:r>
            <a:r>
              <a:rPr lang="en-US" altLang="en-US" b="1" dirty="0"/>
              <a:t>sum</a:t>
            </a:r>
            <a:r>
              <a:rPr lang="en-US" altLang="en-US" dirty="0"/>
              <a:t>(</a:t>
            </a:r>
            <a:r>
              <a:rPr lang="en-US" altLang="en-US" i="1" dirty="0"/>
              <a:t>salary</a:t>
            </a:r>
            <a:r>
              <a:rPr lang="en-US" altLang="en-US" dirty="0"/>
              <a:t>)</a:t>
            </a:r>
            <a:br>
              <a:rPr lang="en-US" altLang="en-US" dirty="0"/>
            </a:br>
            <a:r>
              <a:rPr lang="en-US" altLang="en-US" b="1" dirty="0"/>
              <a:t>from </a:t>
            </a:r>
            <a:r>
              <a:rPr lang="en-US" altLang="en-US" i="1" dirty="0"/>
              <a:t>instructor</a:t>
            </a:r>
            <a:br>
              <a:rPr lang="en-US" altLang="en-US" i="1" dirty="0"/>
            </a:br>
            <a:r>
              <a:rPr lang="en-US" altLang="en-US" b="1" dirty="0"/>
              <a:t>group by </a:t>
            </a:r>
            <a:r>
              <a:rPr lang="en-US" altLang="en-US" i="1" dirty="0" err="1"/>
              <a:t>dept_name</a:t>
            </a:r>
            <a:endParaRPr lang="en-US" altLang="en-US" i="1" dirty="0"/>
          </a:p>
          <a:p>
            <a:r>
              <a:rPr lang="en-US" altLang="en-US" dirty="0"/>
              <a:t>Materializing the above view would be very useful if the total salary by department is required frequently</a:t>
            </a:r>
            <a:endParaRPr lang="en-US" altLang="en-US" dirty="0"/>
          </a:p>
          <a:p>
            <a:pPr lvl="1"/>
            <a:r>
              <a:rPr lang="en-US" altLang="en-US" dirty="0"/>
              <a:t>Saves the effort of finding multiple tuples and adding up their amounts</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Materialized View Maintenance</a:t>
            </a:r>
            <a:endParaRPr lang="en-US" altLang="en-US">
              <a:effectLst>
                <a:outerShdw blurRad="38100" dist="38100" dir="2700000" algn="tl">
                  <a:srgbClr val="C0C0C0"/>
                </a:outerShdw>
              </a:effectLst>
            </a:endParaRPr>
          </a:p>
        </p:txBody>
      </p:sp>
      <p:sp>
        <p:nvSpPr>
          <p:cNvPr id="110595" name="Rectangle 3"/>
          <p:cNvSpPr>
            <a:spLocks noGrp="1" noChangeArrowheads="1"/>
          </p:cNvSpPr>
          <p:nvPr>
            <p:ph idx="1"/>
          </p:nvPr>
        </p:nvSpPr>
        <p:spPr>
          <a:xfrm>
            <a:off x="673768" y="1102497"/>
            <a:ext cx="7709836" cy="5367972"/>
          </a:xfrm>
        </p:spPr>
        <p:txBody>
          <a:bodyPr/>
          <a:lstStyle/>
          <a:p>
            <a:r>
              <a:rPr lang="en-US" altLang="en-US" dirty="0"/>
              <a:t>The task of keeping a materialized view up-to-date with the underlying data is known as </a:t>
            </a:r>
            <a:r>
              <a:rPr lang="en-US" altLang="en-US" b="1" dirty="0">
                <a:solidFill>
                  <a:srgbClr val="002060"/>
                </a:solidFill>
              </a:rPr>
              <a:t>materialized view maintenance</a:t>
            </a:r>
            <a:endParaRPr lang="en-US" altLang="en-US" b="1" dirty="0">
              <a:solidFill>
                <a:srgbClr val="002060"/>
              </a:solidFill>
            </a:endParaRPr>
          </a:p>
          <a:p>
            <a:r>
              <a:rPr lang="en-US" altLang="en-US" dirty="0"/>
              <a:t>Materialized views can be maintained by </a:t>
            </a:r>
            <a:r>
              <a:rPr lang="en-US" altLang="en-US" dirty="0" err="1"/>
              <a:t>recomputation</a:t>
            </a:r>
            <a:r>
              <a:rPr lang="en-US" altLang="en-US" dirty="0"/>
              <a:t> on every update</a:t>
            </a:r>
            <a:endParaRPr lang="en-US" altLang="en-US" dirty="0"/>
          </a:p>
          <a:p>
            <a:r>
              <a:rPr lang="en-US" altLang="en-US" dirty="0"/>
              <a:t>A better option is to use </a:t>
            </a:r>
            <a:r>
              <a:rPr lang="en-US" altLang="en-US" b="1" dirty="0">
                <a:solidFill>
                  <a:srgbClr val="002060"/>
                </a:solidFill>
              </a:rPr>
              <a:t>incremental view maintenance</a:t>
            </a:r>
            <a:endParaRPr lang="en-US" altLang="en-US" b="1" dirty="0">
              <a:solidFill>
                <a:srgbClr val="002060"/>
              </a:solidFill>
            </a:endParaRPr>
          </a:p>
          <a:p>
            <a:pPr lvl="1"/>
            <a:r>
              <a:rPr lang="en-US" altLang="en-US" b="1" dirty="0"/>
              <a:t>Changes to database relations are used to compute changes to the materialized view, which is then updated</a:t>
            </a:r>
            <a:endParaRPr lang="en-US" altLang="en-US" b="1" dirty="0"/>
          </a:p>
          <a:p>
            <a:r>
              <a:rPr lang="en-US" altLang="en-US" dirty="0"/>
              <a:t>View maintenance can be done by</a:t>
            </a:r>
            <a:endParaRPr lang="en-US" altLang="en-US" dirty="0"/>
          </a:p>
          <a:p>
            <a:pPr lvl="1"/>
            <a:r>
              <a:rPr lang="en-US" altLang="en-US" dirty="0"/>
              <a:t>Manually defining triggers on insert, delete, and update of each relation in the view definition</a:t>
            </a:r>
            <a:endParaRPr lang="en-US" altLang="en-US" dirty="0"/>
          </a:p>
          <a:p>
            <a:pPr lvl="1"/>
            <a:r>
              <a:rPr lang="en-US" altLang="en-US" dirty="0"/>
              <a:t>Manually written code to update the view whenever database relations are updated</a:t>
            </a:r>
            <a:endParaRPr lang="en-US" altLang="en-US" dirty="0"/>
          </a:p>
          <a:p>
            <a:pPr lvl="1">
              <a:lnSpc>
                <a:spcPct val="90000"/>
              </a:lnSpc>
            </a:pPr>
            <a:r>
              <a:rPr lang="en-US" altLang="en-US" dirty="0"/>
              <a:t>Periodic </a:t>
            </a:r>
            <a:r>
              <a:rPr lang="en-US" altLang="en-US" dirty="0" err="1"/>
              <a:t>recomputation</a:t>
            </a:r>
            <a:r>
              <a:rPr lang="en-US" altLang="en-US" dirty="0"/>
              <a:t> (e.g. nightly)</a:t>
            </a:r>
            <a:endParaRPr lang="en-US" altLang="en-US" dirty="0"/>
          </a:p>
          <a:p>
            <a:pPr lvl="1"/>
            <a:r>
              <a:rPr lang="en-US" altLang="en-US" dirty="0"/>
              <a:t>Incremental maintenance supported by many database systems</a:t>
            </a:r>
            <a:endParaRPr lang="en-US" altLang="en-US" dirty="0"/>
          </a:p>
          <a:p>
            <a:pPr lvl="2"/>
            <a:r>
              <a:rPr lang="en-US" altLang="en-US" dirty="0"/>
              <a:t>Avoids manual effort/correctness issues</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Incremental View Maintenance</a:t>
            </a:r>
            <a:endParaRPr lang="en-US" altLang="en-US">
              <a:effectLst>
                <a:outerShdw blurRad="38100" dist="38100" dir="2700000" algn="tl">
                  <a:srgbClr val="C0C0C0"/>
                </a:outerShdw>
              </a:effectLst>
            </a:endParaRPr>
          </a:p>
        </p:txBody>
      </p:sp>
      <p:sp>
        <p:nvSpPr>
          <p:cNvPr id="112643" name="Rectangle 3"/>
          <p:cNvSpPr>
            <a:spLocks noGrp="1" noChangeArrowheads="1"/>
          </p:cNvSpPr>
          <p:nvPr>
            <p:ph idx="1"/>
          </p:nvPr>
        </p:nvSpPr>
        <p:spPr>
          <a:xfrm>
            <a:off x="673768" y="1102497"/>
            <a:ext cx="7700211" cy="5367972"/>
          </a:xfrm>
        </p:spPr>
        <p:txBody>
          <a:bodyPr/>
          <a:lstStyle/>
          <a:p>
            <a:r>
              <a:rPr lang="en-US" altLang="en-US" dirty="0"/>
              <a:t>The changes (inserts and deletes) to a relation or expressions are referred to as its </a:t>
            </a:r>
            <a:r>
              <a:rPr lang="en-US" altLang="en-US" b="1" dirty="0">
                <a:solidFill>
                  <a:srgbClr val="002060"/>
                </a:solidFill>
              </a:rPr>
              <a:t>differential</a:t>
            </a:r>
            <a:endParaRPr lang="en-US" altLang="en-US" dirty="0">
              <a:solidFill>
                <a:srgbClr val="002060"/>
              </a:solidFill>
            </a:endParaRPr>
          </a:p>
          <a:p>
            <a:pPr lvl="1"/>
            <a:r>
              <a:rPr lang="en-US" altLang="en-US" dirty="0"/>
              <a:t>Set of tuples inserted to and deleted from r are denoted </a:t>
            </a:r>
            <a:r>
              <a:rPr lang="en-US" altLang="en-US" b="1" dirty="0" err="1"/>
              <a:t>i</a:t>
            </a:r>
            <a:r>
              <a:rPr lang="en-US" altLang="en-US" b="1" baseline="-25000" dirty="0" err="1"/>
              <a:t>r</a:t>
            </a:r>
            <a:r>
              <a:rPr lang="en-US" altLang="en-US" dirty="0"/>
              <a:t> and </a:t>
            </a:r>
            <a:r>
              <a:rPr lang="en-US" altLang="en-US" b="1" dirty="0" err="1"/>
              <a:t>d</a:t>
            </a:r>
            <a:r>
              <a:rPr lang="en-US" altLang="en-US" b="1" baseline="-25000" dirty="0" err="1"/>
              <a:t>r</a:t>
            </a:r>
            <a:endParaRPr lang="en-US" altLang="en-US" b="1" baseline="-25000" dirty="0"/>
          </a:p>
          <a:p>
            <a:r>
              <a:rPr lang="en-US" altLang="en-US" dirty="0"/>
              <a:t>To simplify our description, we only consider inserts and deletes</a:t>
            </a:r>
            <a:endParaRPr lang="en-US" altLang="en-US" dirty="0"/>
          </a:p>
          <a:p>
            <a:pPr lvl="1"/>
            <a:r>
              <a:rPr lang="en-US" altLang="en-US" dirty="0"/>
              <a:t>We replace updates to a tuple by deletion of the tuple followed by insertion of the update tuple </a:t>
            </a:r>
            <a:endParaRPr lang="en-US" altLang="en-US" dirty="0"/>
          </a:p>
          <a:p>
            <a:r>
              <a:rPr lang="en-US" altLang="en-US" dirty="0"/>
              <a:t>We describe how to compute the change to the result of each relational operation, given changes to its inputs</a:t>
            </a:r>
            <a:endParaRPr lang="en-US" altLang="en-US" dirty="0"/>
          </a:p>
          <a:p>
            <a:r>
              <a:rPr lang="en-US" altLang="en-US" dirty="0"/>
              <a:t>We then outline how to handle relational algebra expressions </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Operation</a:t>
            </a:r>
            <a:endParaRPr lang="en-US" altLang="en-US">
              <a:effectLst>
                <a:outerShdw blurRad="38100" dist="38100" dir="2700000" algn="tl">
                  <a:srgbClr val="C0C0C0"/>
                </a:outerShdw>
              </a:effectLst>
            </a:endParaRPr>
          </a:p>
        </p:txBody>
      </p:sp>
      <p:sp>
        <p:nvSpPr>
          <p:cNvPr id="114691" name="Rectangle 3"/>
          <p:cNvSpPr>
            <a:spLocks noGrp="1" noChangeArrowheads="1"/>
          </p:cNvSpPr>
          <p:nvPr>
            <p:ph idx="1"/>
          </p:nvPr>
        </p:nvSpPr>
        <p:spPr>
          <a:xfrm>
            <a:off x="683394" y="1102497"/>
            <a:ext cx="8162156" cy="5367972"/>
          </a:xfrm>
        </p:spPr>
        <p:txBody>
          <a:bodyPr/>
          <a:lstStyle/>
          <a:p>
            <a:r>
              <a:rPr lang="en-US" altLang="en-US" dirty="0"/>
              <a:t>Consider the materialized view </a:t>
            </a:r>
            <a:r>
              <a:rPr lang="en-US" altLang="en-US" i="1" dirty="0"/>
              <a:t>v</a:t>
            </a:r>
            <a:r>
              <a:rPr lang="en-US" altLang="en-US" dirty="0"/>
              <a:t> = </a:t>
            </a:r>
            <a:r>
              <a:rPr lang="en-US" altLang="en-US" i="1" dirty="0"/>
              <a:t>r </a:t>
            </a:r>
            <a:r>
              <a:rPr lang="en-IN" dirty="0"/>
              <a:t> ⨝</a:t>
            </a:r>
            <a:r>
              <a:rPr lang="en-US" altLang="en-US" i="1" dirty="0"/>
              <a:t> s </a:t>
            </a:r>
            <a:r>
              <a:rPr lang="en-US" altLang="en-US" dirty="0"/>
              <a:t> and an update to </a:t>
            </a:r>
            <a:r>
              <a:rPr lang="en-US" altLang="en-US" i="1" dirty="0"/>
              <a:t>r</a:t>
            </a:r>
            <a:endParaRPr lang="en-US" altLang="en-US" i="1" dirty="0"/>
          </a:p>
          <a:p>
            <a:r>
              <a:rPr lang="en-US" altLang="en-US" dirty="0"/>
              <a:t>Let </a:t>
            </a:r>
            <a:r>
              <a:rPr lang="en-US" altLang="en-US" i="1" dirty="0" err="1"/>
              <a:t>r</a:t>
            </a:r>
            <a:r>
              <a:rPr lang="en-US" altLang="en-US" i="1" baseline="30000" dirty="0" err="1"/>
              <a:t>old</a:t>
            </a:r>
            <a:r>
              <a:rPr lang="en-US" altLang="en-US" dirty="0"/>
              <a:t> and </a:t>
            </a:r>
            <a:r>
              <a:rPr lang="en-US" altLang="en-US" i="1" dirty="0" err="1"/>
              <a:t>r</a:t>
            </a:r>
            <a:r>
              <a:rPr lang="en-US" altLang="en-US" i="1" baseline="30000" dirty="0" err="1"/>
              <a:t>new</a:t>
            </a:r>
            <a:r>
              <a:rPr lang="en-US" altLang="en-US" i="1" baseline="30000" dirty="0"/>
              <a:t> </a:t>
            </a:r>
            <a:r>
              <a:rPr lang="en-US" altLang="en-US" dirty="0"/>
              <a:t>denote the old and new states of relation </a:t>
            </a:r>
            <a:r>
              <a:rPr lang="en-US" altLang="en-US" i="1" dirty="0"/>
              <a:t>r</a:t>
            </a:r>
            <a:endParaRPr lang="en-US" altLang="en-US" dirty="0"/>
          </a:p>
          <a:p>
            <a:r>
              <a:rPr lang="en-US" altLang="en-US" dirty="0"/>
              <a:t>Consider the case of an insert to r:  </a:t>
            </a:r>
            <a:endParaRPr lang="en-US" altLang="en-US" dirty="0"/>
          </a:p>
          <a:p>
            <a:pPr lvl="1"/>
            <a:r>
              <a:rPr lang="en-US" altLang="en-US" dirty="0"/>
              <a:t>We can write </a:t>
            </a:r>
            <a:r>
              <a:rPr lang="en-US" altLang="en-US" i="1" dirty="0" err="1"/>
              <a:t>r</a:t>
            </a:r>
            <a:r>
              <a:rPr lang="en-US" altLang="en-US" i="1" baseline="30000" dirty="0" err="1"/>
              <a:t>new</a:t>
            </a:r>
            <a:r>
              <a:rPr lang="en-US" altLang="en-US" i="1" baseline="30000" dirty="0"/>
              <a:t> </a:t>
            </a:r>
            <a:r>
              <a:rPr lang="en-IN" dirty="0"/>
              <a:t>⨝</a:t>
            </a:r>
            <a:r>
              <a:rPr lang="en-US" altLang="en-US" i="1" baseline="30000" dirty="0"/>
              <a:t> </a:t>
            </a:r>
            <a:r>
              <a:rPr lang="en-US" altLang="en-US" i="1" dirty="0"/>
              <a:t>s </a:t>
            </a:r>
            <a:r>
              <a:rPr lang="en-US" altLang="en-US" dirty="0"/>
              <a:t>as (</a:t>
            </a:r>
            <a:r>
              <a:rPr lang="en-US" altLang="en-US" i="1" dirty="0" err="1"/>
              <a:t>r</a:t>
            </a:r>
            <a:r>
              <a:rPr lang="en-US" altLang="en-US" i="1" baseline="30000" dirty="0" err="1"/>
              <a:t>old</a:t>
            </a:r>
            <a:r>
              <a:rPr lang="en-US" altLang="en-US" i="1" dirty="0"/>
              <a:t> </a:t>
            </a:r>
            <a:r>
              <a:rPr lang="en-US" altLang="en-US" dirty="0">
                <a:sym typeface="Symbol" panose="05050102010706020507" pitchFamily="18" charset="2"/>
              </a:rPr>
              <a:t></a:t>
            </a:r>
            <a:r>
              <a:rPr lang="en-US" altLang="en-US" dirty="0"/>
              <a:t> </a:t>
            </a:r>
            <a:r>
              <a:rPr lang="en-US" altLang="en-US" i="1" dirty="0" err="1"/>
              <a:t>i</a:t>
            </a:r>
            <a:r>
              <a:rPr lang="en-US" altLang="en-US" i="1" baseline="-25000" dirty="0" err="1"/>
              <a:t>r</a:t>
            </a:r>
            <a:r>
              <a:rPr lang="en-US" altLang="en-US" dirty="0"/>
              <a:t>) </a:t>
            </a:r>
            <a:r>
              <a:rPr lang="en-IN" dirty="0"/>
              <a:t>⨝</a:t>
            </a:r>
            <a:r>
              <a:rPr lang="en-US" altLang="en-US" dirty="0"/>
              <a:t> </a:t>
            </a:r>
            <a:r>
              <a:rPr lang="en-US" altLang="en-US" i="1" dirty="0"/>
              <a:t>s</a:t>
            </a:r>
            <a:endParaRPr lang="en-US" altLang="en-US" i="1" dirty="0"/>
          </a:p>
          <a:p>
            <a:pPr lvl="1"/>
            <a:r>
              <a:rPr lang="en-US" altLang="en-US" dirty="0"/>
              <a:t>And rewrite the above to  (</a:t>
            </a:r>
            <a:r>
              <a:rPr lang="en-US" altLang="en-US" i="1" dirty="0" err="1"/>
              <a:t>r</a:t>
            </a:r>
            <a:r>
              <a:rPr lang="en-US" altLang="en-US" baseline="30000" dirty="0" err="1"/>
              <a:t>old</a:t>
            </a:r>
            <a:r>
              <a:rPr lang="en-US" altLang="en-US" baseline="-25000" dirty="0"/>
              <a:t> </a:t>
            </a:r>
            <a:r>
              <a:rPr lang="en-IN" dirty="0"/>
              <a:t>⨝</a:t>
            </a:r>
            <a:r>
              <a:rPr lang="en-US" altLang="en-US" baseline="-25000" dirty="0"/>
              <a:t> </a:t>
            </a:r>
            <a:r>
              <a:rPr lang="en-US" altLang="en-US" i="1" dirty="0"/>
              <a:t>s</a:t>
            </a:r>
            <a:r>
              <a:rPr lang="en-US" altLang="en-US" dirty="0"/>
              <a:t>) </a:t>
            </a:r>
            <a:r>
              <a:rPr lang="en-US" altLang="en-US" dirty="0">
                <a:sym typeface="Symbol" panose="05050102010706020507" pitchFamily="18" charset="2"/>
              </a:rPr>
              <a:t> (</a:t>
            </a:r>
            <a:r>
              <a:rPr lang="en-US" altLang="en-US" i="1" dirty="0" err="1"/>
              <a:t>i</a:t>
            </a:r>
            <a:r>
              <a:rPr lang="en-US" altLang="en-US" i="1" baseline="-25000" dirty="0" err="1"/>
              <a:t>r</a:t>
            </a:r>
            <a:r>
              <a:rPr lang="en-US" altLang="en-US" i="1" baseline="-25000" dirty="0"/>
              <a:t> </a:t>
            </a:r>
            <a:r>
              <a:rPr lang="en-IN" dirty="0"/>
              <a:t>⨝ </a:t>
            </a:r>
            <a:r>
              <a:rPr lang="en-US" altLang="en-US" i="1" dirty="0"/>
              <a:t>s</a:t>
            </a:r>
            <a:r>
              <a:rPr lang="en-US" altLang="en-US" dirty="0"/>
              <a:t>)</a:t>
            </a:r>
            <a:endParaRPr lang="en-US" altLang="en-US" dirty="0"/>
          </a:p>
          <a:p>
            <a:pPr lvl="1"/>
            <a:r>
              <a:rPr lang="en-US" altLang="en-US" dirty="0"/>
              <a:t>But (</a:t>
            </a:r>
            <a:r>
              <a:rPr lang="en-US" altLang="en-US" i="1" dirty="0" err="1"/>
              <a:t>r</a:t>
            </a:r>
            <a:r>
              <a:rPr lang="en-US" altLang="en-US" baseline="30000" dirty="0" err="1"/>
              <a:t>old</a:t>
            </a:r>
            <a:r>
              <a:rPr lang="en-US" altLang="en-US" baseline="-25000" dirty="0"/>
              <a:t> </a:t>
            </a:r>
            <a:r>
              <a:rPr lang="en-IN" dirty="0"/>
              <a:t>⨝</a:t>
            </a:r>
            <a:r>
              <a:rPr lang="en-US" altLang="en-US" baseline="-25000" dirty="0"/>
              <a:t> </a:t>
            </a:r>
            <a:r>
              <a:rPr lang="en-US" altLang="en-US" i="1" dirty="0"/>
              <a:t>s</a:t>
            </a:r>
            <a:r>
              <a:rPr lang="en-US" altLang="en-US" dirty="0"/>
              <a:t>) is simply the old value of the materialized view, so the incremental change to the view is just      </a:t>
            </a:r>
            <a:r>
              <a:rPr lang="en-US" altLang="en-US" i="1" dirty="0" err="1"/>
              <a:t>i</a:t>
            </a:r>
            <a:r>
              <a:rPr lang="en-US" altLang="en-US" i="1" baseline="-25000" dirty="0" err="1"/>
              <a:t>r</a:t>
            </a:r>
            <a:r>
              <a:rPr lang="en-US" altLang="en-US" i="1" baseline="-25000" dirty="0"/>
              <a:t> </a:t>
            </a:r>
            <a:r>
              <a:rPr lang="en-IN" dirty="0"/>
              <a:t>⨝ </a:t>
            </a:r>
            <a:r>
              <a:rPr lang="en-US" altLang="en-US" i="1" dirty="0"/>
              <a:t>s</a:t>
            </a:r>
            <a:endParaRPr lang="en-US" altLang="en-US" dirty="0"/>
          </a:p>
          <a:p>
            <a:r>
              <a:rPr lang="en-US" altLang="en-US" dirty="0"/>
              <a:t>Thus, for inserts     </a:t>
            </a: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dirty="0">
                <a:sym typeface="Symbol" panose="05050102010706020507" pitchFamily="18" charset="2"/>
              </a:rPr>
              <a:t>(</a:t>
            </a:r>
            <a:r>
              <a:rPr lang="en-US" altLang="en-US" i="1" dirty="0" err="1"/>
              <a:t>i</a:t>
            </a:r>
            <a:r>
              <a:rPr lang="en-US" altLang="en-US" i="1" baseline="-25000" dirty="0" err="1"/>
              <a:t>r</a:t>
            </a:r>
            <a:r>
              <a:rPr lang="en-US" altLang="en-US" i="1" baseline="-25000" dirty="0"/>
              <a:t> </a:t>
            </a:r>
            <a:r>
              <a:rPr lang="en-IN" dirty="0"/>
              <a:t>⨝ </a:t>
            </a:r>
            <a:r>
              <a:rPr lang="en-US" altLang="en-US" i="1" dirty="0"/>
              <a:t>s</a:t>
            </a:r>
            <a:r>
              <a:rPr lang="en-US" altLang="en-US" dirty="0"/>
              <a:t>)</a:t>
            </a:r>
            <a:r>
              <a:rPr lang="en-US" altLang="en-US" i="1" baseline="-25000" dirty="0"/>
              <a:t> </a:t>
            </a:r>
            <a:endParaRPr lang="en-US" altLang="en-US" i="1" baseline="-25000" dirty="0"/>
          </a:p>
          <a:p>
            <a:r>
              <a:rPr lang="en-US" altLang="en-US" dirty="0"/>
              <a:t>Similarly for deletes    </a:t>
            </a: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i="1" dirty="0"/>
              <a:t>–</a:t>
            </a:r>
            <a:r>
              <a:rPr lang="en-US" altLang="en-US" i="1" baseline="30000" dirty="0"/>
              <a:t> </a:t>
            </a:r>
            <a:r>
              <a:rPr lang="en-US" altLang="en-US" dirty="0"/>
              <a:t>(</a:t>
            </a:r>
            <a:r>
              <a:rPr lang="en-US" altLang="en-US" i="1" dirty="0" err="1"/>
              <a:t>d</a:t>
            </a:r>
            <a:r>
              <a:rPr lang="en-US" altLang="en-US" i="1" baseline="-25000" dirty="0" err="1"/>
              <a:t>r</a:t>
            </a:r>
            <a:r>
              <a:rPr lang="en-US" altLang="en-US" i="1" baseline="-25000" dirty="0"/>
              <a:t> </a:t>
            </a:r>
            <a:r>
              <a:rPr lang="en-IN" dirty="0"/>
              <a:t>⨝</a:t>
            </a:r>
            <a:r>
              <a:rPr lang="en-US" altLang="en-US" i="1" baseline="-25000" dirty="0"/>
              <a:t> </a:t>
            </a:r>
            <a:r>
              <a:rPr lang="en-US" altLang="en-US" i="1" dirty="0"/>
              <a:t>s</a:t>
            </a:r>
            <a:r>
              <a:rPr lang="en-US" altLang="en-US" dirty="0"/>
              <a:t>)</a:t>
            </a:r>
            <a:endParaRPr lang="en-US" altLang="en-US" dirty="0"/>
          </a:p>
        </p:txBody>
      </p:sp>
      <p:sp>
        <p:nvSpPr>
          <p:cNvPr id="114701" name="Text Box 13"/>
          <p:cNvSpPr txBox="1">
            <a:spLocks noChangeArrowheads="1"/>
          </p:cNvSpPr>
          <p:nvPr/>
        </p:nvSpPr>
        <p:spPr bwMode="auto">
          <a:xfrm>
            <a:off x="1603375" y="4811713"/>
            <a:ext cx="546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A, 1</a:t>
            </a:r>
            <a:endParaRPr kumimoji="0" lang="en-US" altLang="en-US"/>
          </a:p>
          <a:p>
            <a:pPr>
              <a:spcBef>
                <a:spcPct val="0"/>
              </a:spcBef>
              <a:buClrTx/>
              <a:buSzTx/>
              <a:buFontTx/>
              <a:buNone/>
            </a:pPr>
            <a:r>
              <a:rPr kumimoji="0" lang="en-US" altLang="en-US"/>
              <a:t>B, 2</a:t>
            </a:r>
            <a:endParaRPr kumimoji="0" lang="en-US" altLang="en-US"/>
          </a:p>
        </p:txBody>
      </p:sp>
      <p:sp>
        <p:nvSpPr>
          <p:cNvPr id="114702" name="Text Box 14"/>
          <p:cNvSpPr txBox="1">
            <a:spLocks noChangeArrowheads="1"/>
          </p:cNvSpPr>
          <p:nvPr/>
        </p:nvSpPr>
        <p:spPr bwMode="auto">
          <a:xfrm>
            <a:off x="2982913" y="4778375"/>
            <a:ext cx="5238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1, p</a:t>
            </a:r>
            <a:endParaRPr kumimoji="0" lang="en-US" altLang="en-US"/>
          </a:p>
          <a:p>
            <a:pPr>
              <a:spcBef>
                <a:spcPct val="0"/>
              </a:spcBef>
              <a:buClrTx/>
              <a:buSzTx/>
              <a:buFontTx/>
              <a:buNone/>
            </a:pPr>
            <a:r>
              <a:rPr kumimoji="0" lang="en-US" altLang="en-US"/>
              <a:t>2, r</a:t>
            </a:r>
            <a:endParaRPr kumimoji="0" lang="en-US" altLang="en-US"/>
          </a:p>
          <a:p>
            <a:pPr>
              <a:spcBef>
                <a:spcPct val="0"/>
              </a:spcBef>
              <a:buClrTx/>
              <a:buSzTx/>
              <a:buFontTx/>
              <a:buNone/>
            </a:pPr>
            <a:r>
              <a:rPr kumimoji="0" lang="en-US" altLang="en-US"/>
              <a:t>2, s</a:t>
            </a:r>
            <a:endParaRPr kumimoji="0" lang="en-US" altLang="en-US"/>
          </a:p>
        </p:txBody>
      </p:sp>
      <p:sp>
        <p:nvSpPr>
          <p:cNvPr id="114703" name="Text Box 17"/>
          <p:cNvSpPr txBox="1">
            <a:spLocks noChangeArrowheads="1"/>
          </p:cNvSpPr>
          <p:nvPr/>
        </p:nvSpPr>
        <p:spPr bwMode="auto">
          <a:xfrm>
            <a:off x="5594350" y="4727575"/>
            <a:ext cx="7731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A, 1, p</a:t>
            </a:r>
            <a:endParaRPr kumimoji="0" lang="en-US" altLang="en-US"/>
          </a:p>
          <a:p>
            <a:pPr>
              <a:spcBef>
                <a:spcPct val="0"/>
              </a:spcBef>
              <a:buClrTx/>
              <a:buSzTx/>
              <a:buFontTx/>
              <a:buNone/>
            </a:pPr>
            <a:r>
              <a:rPr kumimoji="0" lang="en-US" altLang="en-US"/>
              <a:t>B, 2, r</a:t>
            </a:r>
            <a:endParaRPr kumimoji="0" lang="en-US" altLang="en-US"/>
          </a:p>
          <a:p>
            <a:pPr>
              <a:spcBef>
                <a:spcPct val="0"/>
              </a:spcBef>
              <a:buClrTx/>
              <a:buSzTx/>
              <a:buFontTx/>
              <a:buNone/>
            </a:pPr>
            <a:r>
              <a:rPr kumimoji="0" lang="en-US" altLang="en-US"/>
              <a:t>B, 2, s</a:t>
            </a:r>
            <a:endParaRPr kumimoji="0" lang="en-US" altLang="en-US"/>
          </a:p>
        </p:txBody>
      </p:sp>
      <p:sp>
        <p:nvSpPr>
          <p:cNvPr id="114704" name="AutoShape 20"/>
          <p:cNvSpPr>
            <a:spLocks noChangeArrowheads="1"/>
          </p:cNvSpPr>
          <p:nvPr/>
        </p:nvSpPr>
        <p:spPr bwMode="auto">
          <a:xfrm rot="-5400000">
            <a:off x="2352676" y="4829175"/>
            <a:ext cx="290512" cy="465137"/>
          </a:xfrm>
          <a:prstGeom prst="flowChartCollate">
            <a:avLst/>
          </a:prstGeom>
          <a:solidFill>
            <a:schemeClr val="accent1"/>
          </a:solidFill>
          <a:ln w="9525">
            <a:solidFill>
              <a:schemeClr val="tx1"/>
            </a:solidFill>
            <a:miter lim="800000"/>
          </a:ln>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5" name="Rectangle 21"/>
          <p:cNvSpPr>
            <a:spLocks noChangeArrowheads="1"/>
          </p:cNvSpPr>
          <p:nvPr/>
        </p:nvSpPr>
        <p:spPr bwMode="auto">
          <a:xfrm>
            <a:off x="1577975" y="4821238"/>
            <a:ext cx="549275" cy="54927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6" name="Rectangle 22"/>
          <p:cNvSpPr>
            <a:spLocks noChangeArrowheads="1"/>
          </p:cNvSpPr>
          <p:nvPr/>
        </p:nvSpPr>
        <p:spPr bwMode="auto">
          <a:xfrm>
            <a:off x="2959100" y="4805363"/>
            <a:ext cx="531813" cy="83026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7" name="Rectangle 24"/>
          <p:cNvSpPr>
            <a:spLocks noChangeArrowheads="1"/>
          </p:cNvSpPr>
          <p:nvPr/>
        </p:nvSpPr>
        <p:spPr bwMode="auto">
          <a:xfrm>
            <a:off x="5553075" y="4738688"/>
            <a:ext cx="831850" cy="8477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nvGrpSpPr>
          <p:cNvPr id="2" name="Group 29"/>
          <p:cNvGrpSpPr/>
          <p:nvPr/>
        </p:nvGrpSpPr>
        <p:grpSpPr bwMode="auto">
          <a:xfrm>
            <a:off x="1562100" y="5392738"/>
            <a:ext cx="582613" cy="336550"/>
            <a:chOff x="984" y="3397"/>
            <a:chExt cx="367" cy="212"/>
          </a:xfrm>
        </p:grpSpPr>
        <p:sp>
          <p:nvSpPr>
            <p:cNvPr id="114712" name="Text Box 16"/>
            <p:cNvSpPr txBox="1">
              <a:spLocks noChangeArrowheads="1"/>
            </p:cNvSpPr>
            <p:nvPr/>
          </p:nvSpPr>
          <p:spPr bwMode="auto">
            <a:xfrm>
              <a:off x="1021" y="3397"/>
              <a:ext cx="3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C,2</a:t>
              </a:r>
              <a:endParaRPr kumimoji="0" lang="en-US" altLang="en-US"/>
            </a:p>
          </p:txBody>
        </p:sp>
        <p:sp>
          <p:nvSpPr>
            <p:cNvPr id="114713" name="Rectangle 25"/>
            <p:cNvSpPr>
              <a:spLocks noChangeArrowheads="1"/>
            </p:cNvSpPr>
            <p:nvPr/>
          </p:nvSpPr>
          <p:spPr bwMode="auto">
            <a:xfrm>
              <a:off x="984" y="3425"/>
              <a:ext cx="367" cy="17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grpSp>
        <p:nvGrpSpPr>
          <p:cNvPr id="3" name="Group 30"/>
          <p:cNvGrpSpPr/>
          <p:nvPr/>
        </p:nvGrpSpPr>
        <p:grpSpPr bwMode="auto">
          <a:xfrm>
            <a:off x="5553075" y="5626100"/>
            <a:ext cx="863600" cy="581025"/>
            <a:chOff x="3498" y="3544"/>
            <a:chExt cx="544" cy="366"/>
          </a:xfrm>
        </p:grpSpPr>
        <p:sp>
          <p:nvSpPr>
            <p:cNvPr id="114710" name="Text Box 18"/>
            <p:cNvSpPr txBox="1">
              <a:spLocks noChangeArrowheads="1"/>
            </p:cNvSpPr>
            <p:nvPr/>
          </p:nvSpPr>
          <p:spPr bwMode="auto">
            <a:xfrm>
              <a:off x="3503" y="3544"/>
              <a:ext cx="48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C, 2, r</a:t>
              </a:r>
              <a:endParaRPr kumimoji="0" lang="en-US" altLang="en-US"/>
            </a:p>
            <a:p>
              <a:pPr>
                <a:spcBef>
                  <a:spcPct val="0"/>
                </a:spcBef>
                <a:buClrTx/>
                <a:buSzTx/>
                <a:buFontTx/>
                <a:buNone/>
              </a:pPr>
              <a:r>
                <a:rPr kumimoji="0" lang="en-US" altLang="en-US"/>
                <a:t>C, 2, s</a:t>
              </a:r>
              <a:endParaRPr kumimoji="0" lang="en-US" altLang="en-US"/>
            </a:p>
          </p:txBody>
        </p:sp>
        <p:sp>
          <p:nvSpPr>
            <p:cNvPr id="114711" name="Rectangle 26"/>
            <p:cNvSpPr>
              <a:spLocks noChangeArrowheads="1"/>
            </p:cNvSpPr>
            <p:nvPr/>
          </p:nvSpPr>
          <p:spPr bwMode="auto">
            <a:xfrm>
              <a:off x="3498" y="3562"/>
              <a:ext cx="544" cy="34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Selection and Projection Operations</a:t>
            </a:r>
            <a:endParaRPr lang="en-US" altLang="en-US">
              <a:effectLst>
                <a:outerShdw blurRad="38100" dist="38100" dir="2700000" algn="tl">
                  <a:srgbClr val="C0C0C0"/>
                </a:outerShdw>
              </a:effectLst>
            </a:endParaRPr>
          </a:p>
        </p:txBody>
      </p:sp>
      <p:sp>
        <p:nvSpPr>
          <p:cNvPr id="116739" name="Rectangle 3"/>
          <p:cNvSpPr>
            <a:spLocks noGrp="1" noChangeArrowheads="1"/>
          </p:cNvSpPr>
          <p:nvPr>
            <p:ph idx="1"/>
          </p:nvPr>
        </p:nvSpPr>
        <p:spPr>
          <a:xfrm>
            <a:off x="683394" y="1102497"/>
            <a:ext cx="7738711" cy="5367972"/>
          </a:xfrm>
        </p:spPr>
        <p:txBody>
          <a:bodyPr/>
          <a:lstStyle/>
          <a:p>
            <a:pPr>
              <a:lnSpc>
                <a:spcPct val="90000"/>
              </a:lnSpc>
            </a:pPr>
            <a:r>
              <a:rPr lang="en-US" altLang="en-US" dirty="0"/>
              <a:t>Selection: Consider a view </a:t>
            </a:r>
            <a:r>
              <a:rPr lang="en-US" altLang="en-US" i="1" dirty="0"/>
              <a:t>v</a:t>
            </a:r>
            <a:r>
              <a:rPr lang="en-US" altLang="en-US" dirty="0"/>
              <a:t> =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endParaRPr lang="en-US" altLang="en-US" dirty="0">
              <a:sym typeface="Symbol" panose="05050102010706020507" pitchFamily="18" charset="2"/>
            </a:endParaRPr>
          </a:p>
          <a:p>
            <a:pPr lvl="1">
              <a:lnSpc>
                <a:spcPct val="90000"/>
              </a:lnSpc>
            </a:pP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err="1">
                <a:sym typeface="Symbol" panose="05050102010706020507" pitchFamily="18" charset="2"/>
              </a:rPr>
              <a:t>i</a:t>
            </a:r>
            <a:r>
              <a:rPr lang="en-US" altLang="en-US" i="1" baseline="-25000" dirty="0" err="1">
                <a:sym typeface="Symbol" panose="05050102010706020507" pitchFamily="18" charset="2"/>
              </a:rPr>
              <a:t>r</a:t>
            </a:r>
            <a:r>
              <a:rPr lang="en-US" altLang="en-US" dirty="0">
                <a:sym typeface="Symbol" panose="05050102010706020507" pitchFamily="18" charset="2"/>
              </a:rPr>
              <a:t>)</a:t>
            </a:r>
            <a:endParaRPr lang="en-US" altLang="en-US" dirty="0">
              <a:sym typeface="Symbol" panose="05050102010706020507" pitchFamily="18" charset="2"/>
            </a:endParaRPr>
          </a:p>
          <a:p>
            <a:pPr lvl="1">
              <a:lnSpc>
                <a:spcPct val="90000"/>
              </a:lnSpc>
            </a:pP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dirty="0"/>
              <a:t> -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err="1">
                <a:sym typeface="Symbol" panose="05050102010706020507" pitchFamily="18" charset="2"/>
              </a:rPr>
              <a:t>d</a:t>
            </a:r>
            <a:r>
              <a:rPr lang="en-US" altLang="en-US" i="1" baseline="-25000" dirty="0" err="1">
                <a:sym typeface="Symbol" panose="05050102010706020507" pitchFamily="18" charset="2"/>
              </a:rPr>
              <a:t>r</a:t>
            </a:r>
            <a:r>
              <a:rPr lang="en-US" altLang="en-US" dirty="0">
                <a:sym typeface="Symbol" panose="05050102010706020507" pitchFamily="18" charset="2"/>
              </a:rPr>
              <a:t>)</a:t>
            </a:r>
            <a:endParaRPr lang="en-US" altLang="en-US" dirty="0">
              <a:sym typeface="Symbol" panose="05050102010706020507" pitchFamily="18" charset="2"/>
            </a:endParaRPr>
          </a:p>
          <a:p>
            <a:pPr>
              <a:lnSpc>
                <a:spcPct val="90000"/>
              </a:lnSpc>
            </a:pPr>
            <a:r>
              <a:rPr lang="en-US" altLang="en-US" dirty="0">
                <a:sym typeface="Symbol" panose="05050102010706020507" pitchFamily="18" charset="2"/>
              </a:rPr>
              <a:t>Projection is a more difficult operation </a:t>
            </a:r>
            <a:endParaRPr lang="en-US" altLang="en-US" dirty="0">
              <a:sym typeface="Symbol" panose="05050102010706020507" pitchFamily="18" charset="2"/>
            </a:endParaRPr>
          </a:p>
          <a:p>
            <a:pPr lvl="1">
              <a:lnSpc>
                <a:spcPct val="90000"/>
              </a:lnSpc>
            </a:pP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A,B</a:t>
            </a:r>
            <a:r>
              <a:rPr lang="en-US" altLang="en-US" dirty="0">
                <a:sym typeface="Symbol" panose="05050102010706020507" pitchFamily="18" charset="2"/>
              </a:rPr>
              <a:t>), and r(R) = { (</a:t>
            </a:r>
            <a:r>
              <a:rPr lang="en-US" altLang="en-US" i="1" dirty="0">
                <a:sym typeface="Symbol" panose="05050102010706020507" pitchFamily="18" charset="2"/>
              </a:rPr>
              <a:t>a</a:t>
            </a:r>
            <a:r>
              <a:rPr lang="en-US" altLang="en-US" dirty="0">
                <a:sym typeface="Symbol" panose="05050102010706020507" pitchFamily="18" charset="2"/>
              </a:rPr>
              <a:t>,2), (</a:t>
            </a:r>
            <a:r>
              <a:rPr lang="en-US" altLang="en-US" i="1" dirty="0">
                <a:sym typeface="Symbol" panose="05050102010706020507" pitchFamily="18" charset="2"/>
              </a:rPr>
              <a:t>a</a:t>
            </a:r>
            <a:r>
              <a:rPr lang="en-US" altLang="en-US" dirty="0">
                <a:sym typeface="Symbol" panose="05050102010706020507" pitchFamily="18" charset="2"/>
              </a:rPr>
              <a:t>,3)}</a:t>
            </a:r>
            <a:endParaRPr lang="en-US" altLang="en-US" dirty="0">
              <a:sym typeface="Symbol" panose="05050102010706020507" pitchFamily="18" charset="2"/>
            </a:endParaRPr>
          </a:p>
          <a:p>
            <a:pPr lvl="1">
              <a:lnSpc>
                <a:spcPct val="90000"/>
              </a:lnSpc>
            </a:pPr>
            <a:r>
              <a:rPr lang="en-US" altLang="en-US" dirty="0">
                <a:sym typeface="Symbol" panose="05050102010706020507" pitchFamily="18" charset="2"/>
              </a:rPr>
              <a:t>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has a single tuple (</a:t>
            </a:r>
            <a:r>
              <a:rPr lang="en-US" altLang="en-US" i="1" dirty="0">
                <a:sym typeface="Symbol" panose="05050102010706020507" pitchFamily="18" charset="2"/>
              </a:rPr>
              <a:t>a</a:t>
            </a:r>
            <a:r>
              <a:rPr lang="en-US" altLang="en-US" dirty="0">
                <a:sym typeface="Symbol" panose="05050102010706020507" pitchFamily="18" charset="2"/>
              </a:rPr>
              <a:t>). </a:t>
            </a:r>
            <a:endParaRPr lang="en-US" altLang="en-US" dirty="0">
              <a:sym typeface="Symbol" panose="05050102010706020507" pitchFamily="18" charset="2"/>
            </a:endParaRPr>
          </a:p>
          <a:p>
            <a:pPr lvl="1">
              <a:lnSpc>
                <a:spcPct val="90000"/>
              </a:lnSpc>
            </a:pPr>
            <a:r>
              <a:rPr lang="en-US" altLang="en-US" dirty="0">
                <a:sym typeface="Symbol" panose="05050102010706020507" pitchFamily="18" charset="2"/>
              </a:rPr>
              <a:t>If we delete the tuple (</a:t>
            </a:r>
            <a:r>
              <a:rPr lang="en-US" altLang="en-US" i="1" dirty="0">
                <a:sym typeface="Symbol" panose="05050102010706020507" pitchFamily="18" charset="2"/>
              </a:rPr>
              <a:t>a</a:t>
            </a:r>
            <a:r>
              <a:rPr lang="en-US" altLang="en-US" dirty="0">
                <a:sym typeface="Symbol" panose="05050102010706020507" pitchFamily="18" charset="2"/>
              </a:rPr>
              <a:t>,2) from </a:t>
            </a:r>
            <a:r>
              <a:rPr lang="en-US" altLang="en-US" i="1" dirty="0">
                <a:sym typeface="Symbol" panose="05050102010706020507" pitchFamily="18" charset="2"/>
              </a:rPr>
              <a:t>r, </a:t>
            </a:r>
            <a:r>
              <a:rPr lang="en-US" altLang="en-US" dirty="0">
                <a:sym typeface="Symbol" panose="05050102010706020507" pitchFamily="18" charset="2"/>
              </a:rPr>
              <a:t>we should not delete the tuple (</a:t>
            </a:r>
            <a:r>
              <a:rPr lang="en-US" altLang="en-US" i="1" dirty="0">
                <a:sym typeface="Symbol" panose="05050102010706020507" pitchFamily="18" charset="2"/>
              </a:rPr>
              <a:t>a</a:t>
            </a:r>
            <a:r>
              <a:rPr lang="en-US" altLang="en-US" dirty="0">
                <a:sym typeface="Symbol" panose="05050102010706020507" pitchFamily="18" charset="2"/>
              </a:rPr>
              <a:t>) from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but if we then delete (</a:t>
            </a:r>
            <a:r>
              <a:rPr lang="en-US" altLang="en-US" i="1" dirty="0">
                <a:sym typeface="Symbol" panose="05050102010706020507" pitchFamily="18" charset="2"/>
              </a:rPr>
              <a:t>a,</a:t>
            </a:r>
            <a:r>
              <a:rPr lang="en-US" altLang="en-US" dirty="0">
                <a:sym typeface="Symbol" panose="05050102010706020507" pitchFamily="18" charset="2"/>
              </a:rPr>
              <a:t>3) as well, we should delete the tuple</a:t>
            </a:r>
            <a:endParaRPr lang="en-US" altLang="en-US" dirty="0">
              <a:sym typeface="Symbol" panose="05050102010706020507" pitchFamily="18" charset="2"/>
            </a:endParaRPr>
          </a:p>
          <a:p>
            <a:pPr>
              <a:lnSpc>
                <a:spcPct val="90000"/>
              </a:lnSpc>
            </a:pPr>
            <a:r>
              <a:rPr lang="en-US" altLang="en-US" dirty="0">
                <a:sym typeface="Symbol" panose="05050102010706020507" pitchFamily="18" charset="2"/>
              </a:rPr>
              <a:t>For each tuple in a projection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we will keep a count of how many times it was derived</a:t>
            </a:r>
            <a:endParaRPr lang="en-US" altLang="en-US" dirty="0">
              <a:sym typeface="Symbol" panose="05050102010706020507" pitchFamily="18" charset="2"/>
            </a:endParaRPr>
          </a:p>
          <a:p>
            <a:pPr lvl="1">
              <a:lnSpc>
                <a:spcPct val="90000"/>
              </a:lnSpc>
            </a:pPr>
            <a:r>
              <a:rPr lang="en-US" altLang="en-US" dirty="0">
                <a:sym typeface="Symbol" panose="05050102010706020507" pitchFamily="18" charset="2"/>
              </a:rPr>
              <a:t>On insert of a tuple to </a:t>
            </a:r>
            <a:r>
              <a:rPr lang="en-US" altLang="en-US" i="1" dirty="0">
                <a:sym typeface="Symbol" panose="05050102010706020507" pitchFamily="18" charset="2"/>
              </a:rPr>
              <a:t>r</a:t>
            </a:r>
            <a:r>
              <a:rPr lang="en-US" altLang="en-US" dirty="0">
                <a:sym typeface="Symbol" panose="05050102010706020507" pitchFamily="18" charset="2"/>
              </a:rPr>
              <a:t>, if the resultant tuple is already in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we increment its count, else we add a new tuple with count = 1</a:t>
            </a:r>
            <a:endParaRPr lang="en-US" altLang="en-US" dirty="0">
              <a:sym typeface="Symbol" panose="05050102010706020507" pitchFamily="18" charset="2"/>
            </a:endParaRPr>
          </a:p>
          <a:p>
            <a:pPr lvl="1">
              <a:lnSpc>
                <a:spcPct val="90000"/>
              </a:lnSpc>
            </a:pPr>
            <a:r>
              <a:rPr lang="en-US" altLang="en-US" dirty="0">
                <a:sym typeface="Symbol" panose="05050102010706020507" pitchFamily="18" charset="2"/>
              </a:rPr>
              <a:t>On delete of a tuple from r, we decrement the count of the corresponding tuple in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endParaRPr lang="en-US" altLang="en-US" dirty="0">
              <a:sym typeface="Symbol" panose="05050102010706020507" pitchFamily="18" charset="2"/>
            </a:endParaRPr>
          </a:p>
          <a:p>
            <a:pPr lvl="2">
              <a:lnSpc>
                <a:spcPct val="90000"/>
              </a:lnSpc>
            </a:pPr>
            <a:r>
              <a:rPr lang="en-US" altLang="en-US" dirty="0">
                <a:sym typeface="Symbol" panose="05050102010706020507" pitchFamily="18" charset="2"/>
              </a:rPr>
              <a:t>if the count becomes 0, we delete the tuple from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endParaRPr lang="en-US" altLang="en-US" dirty="0">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602887" y="82731"/>
            <a:ext cx="8077200" cy="609600"/>
          </a:xfrm>
        </p:spPr>
        <p:txBody>
          <a:bodyPr/>
          <a:lstStyle/>
          <a:p>
            <a:pPr>
              <a:defRPr/>
            </a:pPr>
            <a:r>
              <a:rPr lang="en-US" altLang="en-US" dirty="0">
                <a:effectLst>
                  <a:outerShdw blurRad="38100" dist="38100" dir="2700000" algn="tl">
                    <a:srgbClr val="C0C0C0"/>
                  </a:outerShdw>
                </a:effectLst>
              </a:rPr>
              <a:t>Transformation of Relational Expressions</a:t>
            </a:r>
            <a:endParaRPr lang="en-US" altLang="en-US" dirty="0">
              <a:effectLst>
                <a:outerShdw blurRad="38100" dist="38100" dir="2700000" algn="tl">
                  <a:srgbClr val="C0C0C0"/>
                </a:outerShdw>
              </a:effectLst>
            </a:endParaRPr>
          </a:p>
        </p:txBody>
      </p:sp>
      <p:sp>
        <p:nvSpPr>
          <p:cNvPr id="17411" name="Rectangle 3"/>
          <p:cNvSpPr>
            <a:spLocks noGrp="1" noChangeArrowheads="1"/>
          </p:cNvSpPr>
          <p:nvPr>
            <p:ph idx="1"/>
          </p:nvPr>
        </p:nvSpPr>
        <p:spPr>
          <a:xfrm>
            <a:off x="693019" y="1102497"/>
            <a:ext cx="7700210" cy="3941141"/>
          </a:xfrm>
        </p:spPr>
        <p:txBody>
          <a:bodyPr/>
          <a:lstStyle/>
          <a:p>
            <a:r>
              <a:rPr lang="en-US" altLang="en-US" sz="2000" dirty="0"/>
              <a:t>Two relational algebra expressions are said to be </a:t>
            </a:r>
            <a:r>
              <a:rPr lang="en-US" altLang="en-US" sz="2000" b="1" dirty="0">
                <a:solidFill>
                  <a:srgbClr val="002060"/>
                </a:solidFill>
              </a:rPr>
              <a:t>equivalent</a:t>
            </a:r>
            <a:r>
              <a:rPr lang="en-US" altLang="en-US" sz="2000" dirty="0"/>
              <a:t> if the two expressions generate the same set of tuples on every </a:t>
            </a:r>
            <a:r>
              <a:rPr lang="en-US" altLang="en-US" sz="2000" i="1" dirty="0"/>
              <a:t>legal</a:t>
            </a:r>
            <a:r>
              <a:rPr lang="en-US" altLang="en-US" sz="2000" dirty="0"/>
              <a:t> database instance</a:t>
            </a:r>
            <a:endParaRPr lang="en-US" altLang="en-US" sz="2000" dirty="0"/>
          </a:p>
          <a:p>
            <a:pPr lvl="1"/>
            <a:r>
              <a:rPr lang="en-US" altLang="en-US" sz="2000" dirty="0"/>
              <a:t>Note: order of tuples is irrelevant</a:t>
            </a:r>
            <a:endParaRPr lang="en-US" altLang="en-US" sz="2000" dirty="0"/>
          </a:p>
          <a:p>
            <a:pPr lvl="1"/>
            <a:r>
              <a:rPr lang="en-US" altLang="en-US" sz="2000" dirty="0"/>
              <a:t>we don’</a:t>
            </a:r>
            <a:r>
              <a:rPr lang="en-US" altLang="ja-JP" sz="2000" dirty="0"/>
              <a:t>t care if they generate different results on databases that violate integrity constraints</a:t>
            </a:r>
            <a:endParaRPr lang="en-US" altLang="ja-JP" sz="2000" dirty="0"/>
          </a:p>
          <a:p>
            <a:r>
              <a:rPr lang="en-US" altLang="en-US" sz="2000" dirty="0"/>
              <a:t>In SQL, inputs and outputs are multisets of tuples</a:t>
            </a:r>
            <a:endParaRPr lang="en-US" altLang="en-US" sz="2000" dirty="0"/>
          </a:p>
          <a:p>
            <a:pPr lvl="1"/>
            <a:r>
              <a:rPr lang="en-US" altLang="en-US" sz="2000" dirty="0"/>
              <a:t>Two expressions in the multiset version of the relational algebra are said to be equivalent if the two expressions generate the same multiset of tuples on every legal database instance. </a:t>
            </a:r>
            <a:endParaRPr lang="en-US" altLang="en-US" sz="2000" dirty="0"/>
          </a:p>
          <a:p>
            <a:r>
              <a:rPr lang="en-US" altLang="en-US" sz="2000" dirty="0"/>
              <a:t>An </a:t>
            </a:r>
            <a:r>
              <a:rPr lang="en-US" altLang="en-US" sz="2000" b="1" dirty="0">
                <a:solidFill>
                  <a:srgbClr val="002060"/>
                </a:solidFill>
              </a:rPr>
              <a:t>equivalence rule</a:t>
            </a:r>
            <a:r>
              <a:rPr lang="en-US" altLang="en-US" sz="2000" dirty="0">
                <a:solidFill>
                  <a:srgbClr val="002060"/>
                </a:solidFill>
              </a:rPr>
              <a:t> </a:t>
            </a:r>
            <a:r>
              <a:rPr lang="en-US" altLang="en-US" sz="2000" dirty="0"/>
              <a:t>says that expressions of two forms are equivalent</a:t>
            </a:r>
            <a:endParaRPr lang="en-US" altLang="en-US" sz="2000" dirty="0"/>
          </a:p>
          <a:p>
            <a:pPr lvl="1"/>
            <a:r>
              <a:rPr lang="en-US" altLang="en-US" sz="2000" dirty="0"/>
              <a:t>Can replace expression of first form by second, or vice versa</a:t>
            </a:r>
            <a:endParaRPr lang="en-US" altLang="en-US" sz="20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Aggregation Operations</a:t>
            </a:r>
            <a:endParaRPr lang="en-US" altLang="en-US">
              <a:effectLst>
                <a:outerShdw blurRad="38100" dist="38100" dir="2700000" algn="tl">
                  <a:srgbClr val="C0C0C0"/>
                </a:outerShdw>
              </a:effectLst>
            </a:endParaRPr>
          </a:p>
        </p:txBody>
      </p:sp>
      <p:sp>
        <p:nvSpPr>
          <p:cNvPr id="118787" name="Rectangle 3"/>
          <p:cNvSpPr>
            <a:spLocks noGrp="1" noChangeArrowheads="1"/>
          </p:cNvSpPr>
          <p:nvPr>
            <p:ph idx="1"/>
          </p:nvPr>
        </p:nvSpPr>
        <p:spPr>
          <a:xfrm>
            <a:off x="673768" y="991402"/>
            <a:ext cx="7911967" cy="5359798"/>
          </a:xfrm>
        </p:spPr>
        <p:txBody>
          <a:bodyPr/>
          <a:lstStyle/>
          <a:p>
            <a:r>
              <a:rPr lang="en-US" altLang="en-US" b="1" dirty="0"/>
              <a:t>Count</a:t>
            </a:r>
            <a:r>
              <a:rPr lang="en-US" altLang="en-US" dirty="0"/>
              <a:t> : </a:t>
            </a:r>
            <a:r>
              <a:rPr lang="en-US" altLang="en-US" i="1" dirty="0"/>
              <a:t>v</a:t>
            </a:r>
            <a:r>
              <a:rPr lang="en-US" altLang="en-US" dirty="0"/>
              <a:t> = </a:t>
            </a:r>
            <a:r>
              <a:rPr lang="en-US" altLang="en-US" i="1" baseline="-25000" dirty="0"/>
              <a:t>A</a:t>
            </a:r>
            <a:r>
              <a:rPr lang="en-IN" altLang="en-US" b="1" dirty="0"/>
              <a:t> </a:t>
            </a:r>
            <a:r>
              <a:rPr lang="en-IN" altLang="en-US" dirty="0"/>
              <a:t>𝛾</a:t>
            </a:r>
            <a:r>
              <a:rPr lang="en-IN" altLang="en-US" b="1" dirty="0"/>
              <a:t> </a:t>
            </a:r>
            <a:r>
              <a:rPr lang="en-US" altLang="en-US" i="1" baseline="-25000" dirty="0"/>
              <a:t>count</a:t>
            </a:r>
            <a:r>
              <a:rPr lang="en-US" altLang="en-US" baseline="-25000" dirty="0"/>
              <a:t>(</a:t>
            </a:r>
            <a:r>
              <a:rPr lang="en-US" altLang="en-US" i="1" baseline="-25000" dirty="0"/>
              <a:t>B</a:t>
            </a:r>
            <a:r>
              <a:rPr lang="en-US" altLang="en-US" baseline="-25000" dirty="0"/>
              <a:t>)</a:t>
            </a:r>
            <a:r>
              <a:rPr lang="en-US" altLang="en-US" baseline="30000" dirty="0"/>
              <a:t>(</a:t>
            </a:r>
            <a:r>
              <a:rPr lang="en-US" altLang="en-US" i="1" baseline="30000" dirty="0"/>
              <a:t>r</a:t>
            </a:r>
            <a:r>
              <a:rPr lang="en-US" altLang="en-US" baseline="30000" dirty="0"/>
              <a:t>)</a:t>
            </a:r>
            <a:r>
              <a:rPr lang="en-US" altLang="en-US" dirty="0"/>
              <a:t>. </a:t>
            </a:r>
            <a:endParaRPr lang="en-US" altLang="en-US" dirty="0"/>
          </a:p>
          <a:p>
            <a:pPr lvl="1"/>
            <a:r>
              <a:rPr lang="en-US" altLang="en-US" dirty="0"/>
              <a:t>When a set of tuples </a:t>
            </a:r>
            <a:r>
              <a:rPr lang="en-US" altLang="en-US" dirty="0" err="1"/>
              <a:t>i</a:t>
            </a:r>
            <a:r>
              <a:rPr lang="en-US" altLang="en-US" baseline="-25000" dirty="0" err="1"/>
              <a:t>r</a:t>
            </a:r>
            <a:r>
              <a:rPr lang="en-US" altLang="en-US" dirty="0"/>
              <a:t> is inserted </a:t>
            </a:r>
            <a:endParaRPr lang="en-US" altLang="en-US" dirty="0"/>
          </a:p>
          <a:p>
            <a:pPr lvl="2"/>
            <a:r>
              <a:rPr lang="en-US" altLang="en-US" dirty="0">
                <a:sym typeface="Symbol" panose="05050102010706020507" pitchFamily="18" charset="2"/>
              </a:rPr>
              <a:t>For each tuple r in </a:t>
            </a:r>
            <a:r>
              <a:rPr lang="en-US" altLang="en-US" dirty="0" err="1"/>
              <a:t>i</a:t>
            </a:r>
            <a:r>
              <a:rPr lang="en-US" altLang="en-US" baseline="-25000" dirty="0" err="1"/>
              <a:t>r</a:t>
            </a:r>
            <a:r>
              <a:rPr lang="en-US" altLang="en-US" dirty="0">
                <a:sym typeface="Symbol" panose="05050102010706020507" pitchFamily="18" charset="2"/>
              </a:rPr>
              <a:t>, if the corresponding group is already present in v, we increment its count, else we add a new tuple with count = 1</a:t>
            </a:r>
            <a:endParaRPr lang="en-US" altLang="en-US" dirty="0">
              <a:sym typeface="Symbol" panose="05050102010706020507" pitchFamily="18" charset="2"/>
            </a:endParaRPr>
          </a:p>
          <a:p>
            <a:pPr lvl="1"/>
            <a:r>
              <a:rPr lang="en-US" altLang="en-US" dirty="0"/>
              <a:t>When a set of tuples </a:t>
            </a:r>
            <a:r>
              <a:rPr lang="en-US" altLang="en-US" dirty="0" err="1"/>
              <a:t>d</a:t>
            </a:r>
            <a:r>
              <a:rPr lang="en-US" altLang="en-US" baseline="-25000" dirty="0" err="1"/>
              <a:t>r</a:t>
            </a:r>
            <a:r>
              <a:rPr lang="en-US" altLang="en-US" dirty="0"/>
              <a:t> is deleted</a:t>
            </a:r>
            <a:endParaRPr lang="en-US" altLang="en-US" dirty="0"/>
          </a:p>
          <a:p>
            <a:pPr lvl="2"/>
            <a:r>
              <a:rPr lang="en-US" altLang="en-US" dirty="0"/>
              <a:t>for each tuple t in </a:t>
            </a:r>
            <a:r>
              <a:rPr lang="en-US" altLang="en-US" dirty="0" err="1"/>
              <a:t>i</a:t>
            </a:r>
            <a:r>
              <a:rPr lang="en-US" altLang="en-US" baseline="-25000" dirty="0" err="1"/>
              <a:t>r.</a:t>
            </a:r>
            <a:r>
              <a:rPr lang="en-US" altLang="en-US" dirty="0" err="1"/>
              <a:t>we</a:t>
            </a:r>
            <a:r>
              <a:rPr lang="en-US" altLang="en-US" dirty="0"/>
              <a:t> look for the group </a:t>
            </a:r>
            <a:r>
              <a:rPr lang="en-US" altLang="en-US" i="1" dirty="0" err="1"/>
              <a:t>t</a:t>
            </a:r>
            <a:r>
              <a:rPr lang="en-US" altLang="en-US" dirty="0" err="1"/>
              <a:t>.</a:t>
            </a:r>
            <a:r>
              <a:rPr lang="en-US" altLang="en-US" i="1" dirty="0" err="1"/>
              <a:t>A</a:t>
            </a:r>
            <a:r>
              <a:rPr lang="en-US" altLang="en-US" i="1" dirty="0"/>
              <a:t> </a:t>
            </a:r>
            <a:r>
              <a:rPr lang="en-US" altLang="en-US" dirty="0"/>
              <a:t>in </a:t>
            </a:r>
            <a:r>
              <a:rPr lang="en-US" altLang="en-US" i="1" dirty="0"/>
              <a:t>v</a:t>
            </a:r>
            <a:r>
              <a:rPr lang="en-US" altLang="en-US" dirty="0"/>
              <a:t>, and subtract 1 from the count for the group. </a:t>
            </a:r>
            <a:endParaRPr lang="en-US" altLang="en-US" dirty="0"/>
          </a:p>
          <a:p>
            <a:pPr lvl="3"/>
            <a:r>
              <a:rPr lang="en-US" altLang="en-US" dirty="0"/>
              <a:t>If the count becomes 0, we delete from </a:t>
            </a:r>
            <a:r>
              <a:rPr lang="en-US" altLang="en-US" i="1" dirty="0"/>
              <a:t>v</a:t>
            </a:r>
            <a:r>
              <a:rPr lang="en-US" altLang="en-US" dirty="0"/>
              <a:t> the tuple for the group </a:t>
            </a:r>
            <a:r>
              <a:rPr lang="en-US" altLang="en-US" i="1" dirty="0" err="1"/>
              <a:t>t</a:t>
            </a:r>
            <a:r>
              <a:rPr lang="en-US" altLang="en-US" dirty="0" err="1"/>
              <a:t>.</a:t>
            </a:r>
            <a:r>
              <a:rPr lang="en-US" altLang="en-US" i="1" dirty="0" err="1"/>
              <a:t>A</a:t>
            </a:r>
            <a:endParaRPr lang="en-US" altLang="en-US" i="1" dirty="0"/>
          </a:p>
          <a:p>
            <a:r>
              <a:rPr lang="en-US" altLang="en-US" b="1" dirty="0"/>
              <a:t>Sum</a:t>
            </a:r>
            <a:r>
              <a:rPr lang="en-US" altLang="en-US" dirty="0"/>
              <a:t>: </a:t>
            </a:r>
            <a:r>
              <a:rPr lang="en-US" altLang="en-US" i="1" dirty="0"/>
              <a:t>v</a:t>
            </a:r>
            <a:r>
              <a:rPr lang="en-US" altLang="en-US" dirty="0"/>
              <a:t> = </a:t>
            </a:r>
            <a:r>
              <a:rPr lang="en-US" altLang="en-US" i="1" baseline="-25000" dirty="0"/>
              <a:t>A</a:t>
            </a:r>
            <a:r>
              <a:rPr lang="en-IN" altLang="en-US" b="1" dirty="0"/>
              <a:t> </a:t>
            </a:r>
            <a:r>
              <a:rPr lang="en-IN" altLang="en-US" dirty="0"/>
              <a:t>𝛾</a:t>
            </a:r>
            <a:r>
              <a:rPr lang="en-IN" altLang="en-US" b="1" dirty="0"/>
              <a:t> </a:t>
            </a:r>
            <a:r>
              <a:rPr lang="en-US" altLang="en-US" i="1" baseline="-25000" dirty="0"/>
              <a:t>sum </a:t>
            </a:r>
            <a:r>
              <a:rPr lang="en-US" altLang="en-US" baseline="-25000" dirty="0"/>
              <a:t>(</a:t>
            </a:r>
            <a:r>
              <a:rPr lang="en-US" altLang="en-US" i="1" baseline="-25000" dirty="0"/>
              <a:t>B</a:t>
            </a:r>
            <a:r>
              <a:rPr lang="en-US" altLang="en-US" baseline="-25000" dirty="0"/>
              <a:t>)</a:t>
            </a:r>
            <a:r>
              <a:rPr lang="en-US" altLang="en-US" baseline="30000" dirty="0"/>
              <a:t>(</a:t>
            </a:r>
            <a:r>
              <a:rPr lang="en-US" altLang="en-US" i="1" baseline="30000" dirty="0"/>
              <a:t>r</a:t>
            </a:r>
            <a:r>
              <a:rPr lang="en-US" altLang="en-US" baseline="30000" dirty="0"/>
              <a:t>) </a:t>
            </a:r>
            <a:endParaRPr lang="en-US" altLang="en-US" baseline="30000" dirty="0"/>
          </a:p>
          <a:p>
            <a:pPr lvl="1"/>
            <a:r>
              <a:rPr lang="en-US" altLang="en-US" dirty="0"/>
              <a:t>We maintain the sum in a manner similar to count, except we add/subtract the B value instead of adding/subtracting 1 for the count</a:t>
            </a:r>
            <a:endParaRPr lang="en-US" altLang="en-US" dirty="0"/>
          </a:p>
          <a:p>
            <a:pPr lvl="1"/>
            <a:r>
              <a:rPr lang="en-US" altLang="en-US" dirty="0"/>
              <a:t>Additionally we maintain the count in order to detect groups with no tuples.  Such groups are deleted from v</a:t>
            </a:r>
            <a:endParaRPr lang="en-US" altLang="en-US" dirty="0"/>
          </a:p>
          <a:p>
            <a:pPr lvl="2"/>
            <a:r>
              <a:rPr lang="en-US" altLang="en-US" dirty="0"/>
              <a:t>Cannot simply test for sum = 0 (why?)</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8787">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18787">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8787">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18787">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18787">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8787">
                                            <p:txEl>
                                              <p:pRg st="6" end="6"/>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8787">
                                            <p:txEl>
                                              <p:pRg st="7" end="7"/>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18787">
                                            <p:txEl>
                                              <p:pRg st="8" end="8"/>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187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Aggregate Operations (Cont.)</a:t>
            </a:r>
            <a:endParaRPr lang="en-US" altLang="en-US">
              <a:effectLst>
                <a:outerShdw blurRad="38100" dist="38100" dir="2700000" algn="tl">
                  <a:srgbClr val="C0C0C0"/>
                </a:outerShdw>
              </a:effectLst>
            </a:endParaRPr>
          </a:p>
        </p:txBody>
      </p:sp>
      <p:sp>
        <p:nvSpPr>
          <p:cNvPr id="120835" name="Rectangle 3"/>
          <p:cNvSpPr>
            <a:spLocks noGrp="1" noChangeArrowheads="1"/>
          </p:cNvSpPr>
          <p:nvPr>
            <p:ph idx="1"/>
          </p:nvPr>
        </p:nvSpPr>
        <p:spPr>
          <a:xfrm>
            <a:off x="664142" y="1102497"/>
            <a:ext cx="7815715" cy="5367972"/>
          </a:xfrm>
        </p:spPr>
        <p:txBody>
          <a:bodyPr/>
          <a:lstStyle/>
          <a:p>
            <a:r>
              <a:rPr lang="en-US" altLang="en-US" b="1" dirty="0" err="1"/>
              <a:t>Avg</a:t>
            </a:r>
            <a:r>
              <a:rPr lang="en-US" altLang="en-US" dirty="0"/>
              <a:t>: How to handle average?</a:t>
            </a:r>
            <a:endParaRPr lang="en-US" altLang="en-US" dirty="0"/>
          </a:p>
          <a:p>
            <a:pPr lvl="1"/>
            <a:r>
              <a:rPr lang="en-US" altLang="en-US" dirty="0"/>
              <a:t> Maintain </a:t>
            </a:r>
            <a:r>
              <a:rPr lang="en-US" altLang="en-US" b="1" dirty="0"/>
              <a:t>sum </a:t>
            </a:r>
            <a:r>
              <a:rPr lang="en-US" altLang="en-US" dirty="0"/>
              <a:t>and </a:t>
            </a:r>
            <a:r>
              <a:rPr lang="en-US" altLang="en-US" b="1" dirty="0"/>
              <a:t>count </a:t>
            </a:r>
            <a:r>
              <a:rPr lang="en-US" altLang="en-US" dirty="0"/>
              <a:t>separately, and divide at the end</a:t>
            </a:r>
            <a:endParaRPr lang="en-US" altLang="en-US" dirty="0"/>
          </a:p>
          <a:p>
            <a:r>
              <a:rPr lang="en-US" altLang="en-US" b="1" dirty="0"/>
              <a:t>min</a:t>
            </a:r>
            <a:r>
              <a:rPr lang="en-US" altLang="en-US" dirty="0"/>
              <a:t>, </a:t>
            </a:r>
            <a:r>
              <a:rPr lang="en-US" altLang="en-US" b="1" dirty="0"/>
              <a:t>max</a:t>
            </a:r>
            <a:r>
              <a:rPr lang="en-US" altLang="en-US" dirty="0"/>
              <a:t>: </a:t>
            </a:r>
            <a:r>
              <a:rPr lang="en-US" altLang="en-US" i="1" dirty="0"/>
              <a:t>v</a:t>
            </a:r>
            <a:r>
              <a:rPr lang="en-US" altLang="en-US" dirty="0"/>
              <a:t> = </a:t>
            </a:r>
            <a:r>
              <a:rPr lang="en-US" altLang="en-US" i="1" baseline="-25000" dirty="0"/>
              <a:t>A</a:t>
            </a:r>
            <a:r>
              <a:rPr lang="en-IN" altLang="en-US" b="1" dirty="0"/>
              <a:t> 𝛾 </a:t>
            </a:r>
            <a:r>
              <a:rPr lang="en-US" altLang="en-US" i="1" baseline="-25000" dirty="0"/>
              <a:t>min </a:t>
            </a:r>
            <a:r>
              <a:rPr lang="en-US" altLang="en-US" baseline="-25000" dirty="0"/>
              <a:t>(</a:t>
            </a:r>
            <a:r>
              <a:rPr lang="en-US" altLang="en-US" i="1" baseline="-25000" dirty="0"/>
              <a:t>B</a:t>
            </a:r>
            <a:r>
              <a:rPr lang="en-US" altLang="en-US" baseline="-25000" dirty="0"/>
              <a:t>) </a:t>
            </a:r>
            <a:r>
              <a:rPr lang="en-US" altLang="en-US" dirty="0"/>
              <a:t>(</a:t>
            </a:r>
            <a:r>
              <a:rPr lang="en-US" altLang="en-US" i="1" dirty="0"/>
              <a:t>r</a:t>
            </a:r>
            <a:r>
              <a:rPr lang="en-US" altLang="en-US" dirty="0"/>
              <a:t>).  </a:t>
            </a:r>
            <a:endParaRPr lang="en-US" altLang="en-US" dirty="0"/>
          </a:p>
          <a:p>
            <a:pPr lvl="1"/>
            <a:r>
              <a:rPr lang="en-US" altLang="en-US" dirty="0"/>
              <a:t>Handling insertions on r is straightforward.</a:t>
            </a:r>
            <a:endParaRPr lang="en-US" altLang="en-US" dirty="0"/>
          </a:p>
          <a:p>
            <a:pPr lvl="1"/>
            <a:r>
              <a:rPr lang="en-US" altLang="en-US" dirty="0"/>
              <a:t>Maintaining the aggregate values </a:t>
            </a:r>
            <a:r>
              <a:rPr lang="en-US" altLang="en-US" b="1" dirty="0"/>
              <a:t>min </a:t>
            </a:r>
            <a:r>
              <a:rPr lang="en-US" altLang="en-US" dirty="0"/>
              <a:t>and </a:t>
            </a:r>
            <a:r>
              <a:rPr lang="en-US" altLang="en-US" b="1" dirty="0"/>
              <a:t>max </a:t>
            </a:r>
            <a:r>
              <a:rPr lang="en-US" altLang="en-US" dirty="0"/>
              <a:t>on deletions may be more expensive.</a:t>
            </a:r>
            <a:r>
              <a:rPr lang="en-US" altLang="en-US" baseline="30000" dirty="0"/>
              <a:t>  </a:t>
            </a:r>
            <a:r>
              <a:rPr lang="en-US" altLang="en-US" dirty="0"/>
              <a:t>We have to look at the other tuples of </a:t>
            </a:r>
            <a:r>
              <a:rPr lang="en-US" altLang="en-US" i="1" dirty="0"/>
              <a:t>r</a:t>
            </a:r>
            <a:r>
              <a:rPr lang="en-US" altLang="en-US" dirty="0"/>
              <a:t> that are in the same group to find the new minimum</a:t>
            </a:r>
            <a:endParaRPr lang="en-US" altLang="en-US" dirty="0"/>
          </a:p>
          <a:p>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Other Operations</a:t>
            </a:r>
            <a:endParaRPr lang="en-US" altLang="en-US">
              <a:effectLst>
                <a:outerShdw blurRad="38100" dist="38100" dir="2700000" algn="tl">
                  <a:srgbClr val="C0C0C0"/>
                </a:outerShdw>
              </a:effectLst>
            </a:endParaRPr>
          </a:p>
        </p:txBody>
      </p:sp>
      <p:sp>
        <p:nvSpPr>
          <p:cNvPr id="122883" name="Rectangle 3"/>
          <p:cNvSpPr>
            <a:spLocks noGrp="1" noChangeArrowheads="1"/>
          </p:cNvSpPr>
          <p:nvPr>
            <p:ph idx="1"/>
          </p:nvPr>
        </p:nvSpPr>
        <p:spPr>
          <a:xfrm>
            <a:off x="693019" y="1102497"/>
            <a:ext cx="7777214" cy="5367972"/>
          </a:xfrm>
        </p:spPr>
        <p:txBody>
          <a:bodyPr/>
          <a:lstStyle/>
          <a:p>
            <a:r>
              <a:rPr lang="en-US" altLang="en-US" dirty="0"/>
              <a:t>Set intersection: </a:t>
            </a:r>
            <a:r>
              <a:rPr lang="en-US" altLang="en-US" i="1" dirty="0"/>
              <a:t>v</a:t>
            </a:r>
            <a:r>
              <a:rPr lang="en-US" altLang="en-US" dirty="0"/>
              <a:t> =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endParaRPr lang="en-US" altLang="en-US" dirty="0">
              <a:sym typeface="Symbol" panose="05050102010706020507" pitchFamily="18" charset="2"/>
            </a:endParaRPr>
          </a:p>
          <a:p>
            <a:pPr lvl="1"/>
            <a:r>
              <a:rPr lang="en-US" altLang="en-US" dirty="0">
                <a:sym typeface="Symbol" panose="05050102010706020507" pitchFamily="18" charset="2"/>
              </a:rPr>
              <a:t> when a tuple is inserted in </a:t>
            </a:r>
            <a:r>
              <a:rPr lang="en-US" altLang="en-US" i="1" dirty="0">
                <a:sym typeface="Symbol" panose="05050102010706020507" pitchFamily="18" charset="2"/>
              </a:rPr>
              <a:t>r</a:t>
            </a:r>
            <a:r>
              <a:rPr lang="en-US" altLang="en-US" dirty="0">
                <a:sym typeface="Symbol" panose="05050102010706020507" pitchFamily="18" charset="2"/>
              </a:rPr>
              <a:t> we check if it is present in </a:t>
            </a:r>
            <a:r>
              <a:rPr lang="en-US" altLang="en-US" i="1" dirty="0">
                <a:sym typeface="Symbol" panose="05050102010706020507" pitchFamily="18" charset="2"/>
              </a:rPr>
              <a:t>s</a:t>
            </a:r>
            <a:r>
              <a:rPr lang="en-US" altLang="en-US" dirty="0">
                <a:sym typeface="Symbol" panose="05050102010706020507" pitchFamily="18" charset="2"/>
              </a:rPr>
              <a:t>, and if so we add it to </a:t>
            </a:r>
            <a:r>
              <a:rPr lang="en-US" altLang="en-US" i="1" dirty="0">
                <a:sym typeface="Symbol" panose="05050102010706020507" pitchFamily="18" charset="2"/>
              </a:rPr>
              <a:t>v</a:t>
            </a:r>
            <a:r>
              <a:rPr lang="en-US" altLang="en-US" dirty="0">
                <a:sym typeface="Symbol" panose="05050102010706020507" pitchFamily="18" charset="2"/>
              </a:rPr>
              <a:t>. </a:t>
            </a:r>
            <a:endParaRPr lang="en-US" altLang="en-US" dirty="0">
              <a:sym typeface="Symbol" panose="05050102010706020507" pitchFamily="18" charset="2"/>
            </a:endParaRPr>
          </a:p>
          <a:p>
            <a:pPr lvl="1"/>
            <a:r>
              <a:rPr lang="en-US" altLang="en-US" dirty="0">
                <a:sym typeface="Symbol" panose="05050102010706020507" pitchFamily="18" charset="2"/>
              </a:rPr>
              <a:t>If the tuple is deleted from r, we delete it from the intersection if it is present. </a:t>
            </a:r>
            <a:endParaRPr lang="en-US" altLang="en-US" dirty="0">
              <a:sym typeface="Symbol" panose="05050102010706020507" pitchFamily="18" charset="2"/>
            </a:endParaRPr>
          </a:p>
          <a:p>
            <a:pPr lvl="1"/>
            <a:r>
              <a:rPr lang="en-US" altLang="en-US" dirty="0">
                <a:sym typeface="Symbol" panose="05050102010706020507" pitchFamily="18" charset="2"/>
              </a:rPr>
              <a:t>Updates to </a:t>
            </a:r>
            <a:r>
              <a:rPr lang="en-US" altLang="en-US" i="1" dirty="0">
                <a:sym typeface="Symbol" panose="05050102010706020507" pitchFamily="18" charset="2"/>
              </a:rPr>
              <a:t>s</a:t>
            </a:r>
            <a:r>
              <a:rPr lang="en-US" altLang="en-US" dirty="0">
                <a:sym typeface="Symbol" panose="05050102010706020507" pitchFamily="18" charset="2"/>
              </a:rPr>
              <a:t> are symmetric</a:t>
            </a:r>
            <a:endParaRPr lang="en-US" altLang="en-US" dirty="0">
              <a:sym typeface="Symbol" panose="05050102010706020507" pitchFamily="18" charset="2"/>
            </a:endParaRPr>
          </a:p>
          <a:p>
            <a:pPr lvl="1"/>
            <a:r>
              <a:rPr lang="en-US" altLang="en-US" dirty="0">
                <a:sym typeface="Symbol" panose="05050102010706020507" pitchFamily="18" charset="2"/>
              </a:rPr>
              <a:t>The other set operations, </a:t>
            </a:r>
            <a:r>
              <a:rPr lang="en-US" altLang="en-US" i="1" dirty="0">
                <a:sym typeface="Symbol" panose="05050102010706020507" pitchFamily="18" charset="2"/>
              </a:rPr>
              <a:t>union </a:t>
            </a:r>
            <a:r>
              <a:rPr lang="en-US" altLang="en-US" dirty="0">
                <a:sym typeface="Symbol" panose="05050102010706020507" pitchFamily="18" charset="2"/>
              </a:rPr>
              <a:t>and </a:t>
            </a:r>
            <a:r>
              <a:rPr lang="en-US" altLang="en-US" i="1" dirty="0">
                <a:sym typeface="Symbol" panose="05050102010706020507" pitchFamily="18" charset="2"/>
              </a:rPr>
              <a:t>set difference </a:t>
            </a:r>
            <a:r>
              <a:rPr lang="en-US" altLang="en-US" dirty="0">
                <a:sym typeface="Symbol" panose="05050102010706020507" pitchFamily="18" charset="2"/>
              </a:rPr>
              <a:t>are handled in a similar fashion.</a:t>
            </a:r>
            <a:endParaRPr lang="en-US" altLang="en-US" dirty="0">
              <a:sym typeface="Symbol" panose="05050102010706020507" pitchFamily="18" charset="2"/>
            </a:endParaRPr>
          </a:p>
          <a:p>
            <a:r>
              <a:rPr lang="en-US" altLang="en-US" dirty="0">
                <a:sym typeface="Symbol" panose="05050102010706020507" pitchFamily="18" charset="2"/>
              </a:rPr>
              <a:t>Outer joins are handled in much the same way as joins but with some extra work </a:t>
            </a:r>
            <a:endParaRPr lang="en-US" altLang="en-US" dirty="0">
              <a:sym typeface="Symbol" panose="05050102010706020507" pitchFamily="18" charset="2"/>
            </a:endParaRPr>
          </a:p>
          <a:p>
            <a:pPr lvl="1"/>
            <a:r>
              <a:rPr lang="en-US" altLang="en-US" dirty="0">
                <a:sym typeface="Symbol" panose="05050102010706020507" pitchFamily="18" charset="2"/>
              </a:rPr>
              <a:t>we leave details to you.</a:t>
            </a:r>
            <a:endParaRPr lang="en-US" altLang="en-US" i="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Handling Expressions</a:t>
            </a:r>
            <a:endParaRPr lang="en-US" altLang="en-US">
              <a:effectLst>
                <a:outerShdw blurRad="38100" dist="38100" dir="2700000" algn="tl">
                  <a:srgbClr val="C0C0C0"/>
                </a:outerShdw>
              </a:effectLst>
            </a:endParaRPr>
          </a:p>
        </p:txBody>
      </p:sp>
      <p:sp>
        <p:nvSpPr>
          <p:cNvPr id="124931" name="Rectangle 3"/>
          <p:cNvSpPr>
            <a:spLocks noGrp="1" noChangeArrowheads="1"/>
          </p:cNvSpPr>
          <p:nvPr>
            <p:ph idx="1"/>
          </p:nvPr>
        </p:nvSpPr>
        <p:spPr>
          <a:xfrm>
            <a:off x="673768" y="1102497"/>
            <a:ext cx="7738712" cy="5367972"/>
          </a:xfrm>
        </p:spPr>
        <p:txBody>
          <a:bodyPr/>
          <a:lstStyle/>
          <a:p>
            <a:r>
              <a:rPr lang="en-US" altLang="en-US" dirty="0"/>
              <a:t>To handle an entire expression, we derive expressions for computing the incremental change to the result of each sub-expressions, starting from the smallest sub-expressions.</a:t>
            </a:r>
            <a:endParaRPr lang="en-US" altLang="en-US" dirty="0"/>
          </a:p>
          <a:p>
            <a:r>
              <a:rPr lang="en-US" altLang="en-US" dirty="0"/>
              <a:t>E.g., consider  </a:t>
            </a:r>
            <a:r>
              <a:rPr lang="en-US" altLang="en-US" i="1" dirty="0"/>
              <a:t>E</a:t>
            </a:r>
            <a:r>
              <a:rPr lang="en-US" altLang="en-US" baseline="-25000" dirty="0"/>
              <a:t>1</a:t>
            </a:r>
            <a:r>
              <a:rPr lang="en-IN" dirty="0"/>
              <a:t> ⨝</a:t>
            </a:r>
            <a:r>
              <a:rPr lang="en-US" altLang="en-US" dirty="0"/>
              <a:t> </a:t>
            </a:r>
            <a:r>
              <a:rPr lang="en-US" altLang="en-US" i="1" dirty="0"/>
              <a:t>E</a:t>
            </a:r>
            <a:r>
              <a:rPr lang="en-US" altLang="en-US" baseline="-25000" dirty="0"/>
              <a:t>2</a:t>
            </a:r>
            <a:r>
              <a:rPr lang="en-US" altLang="en-US" dirty="0"/>
              <a:t> where each of </a:t>
            </a:r>
            <a:r>
              <a:rPr lang="en-US" altLang="en-US" i="1" dirty="0"/>
              <a:t>E</a:t>
            </a:r>
            <a:r>
              <a:rPr lang="en-US" altLang="en-US" baseline="-25000" dirty="0"/>
              <a:t>1</a:t>
            </a:r>
            <a:r>
              <a:rPr lang="en-US" altLang="en-US" dirty="0"/>
              <a:t> and </a:t>
            </a:r>
            <a:r>
              <a:rPr lang="en-US" altLang="en-US" i="1" dirty="0"/>
              <a:t>E</a:t>
            </a:r>
            <a:r>
              <a:rPr lang="en-US" altLang="en-US" baseline="-25000" dirty="0"/>
              <a:t>2</a:t>
            </a:r>
            <a:r>
              <a:rPr lang="en-US" altLang="en-US" dirty="0"/>
              <a:t> may be a complex expression</a:t>
            </a:r>
            <a:endParaRPr lang="en-US" altLang="en-US" dirty="0"/>
          </a:p>
          <a:p>
            <a:pPr lvl="1"/>
            <a:r>
              <a:rPr lang="en-US" altLang="en-US" dirty="0"/>
              <a:t>Suppose the set of tuples to be inserted into </a:t>
            </a:r>
            <a:r>
              <a:rPr lang="en-US" altLang="en-US" i="1" dirty="0"/>
              <a:t>E</a:t>
            </a:r>
            <a:r>
              <a:rPr lang="en-US" altLang="en-US" baseline="-25000" dirty="0"/>
              <a:t>1 </a:t>
            </a:r>
            <a:r>
              <a:rPr lang="en-US" altLang="en-US" dirty="0"/>
              <a:t>is given by </a:t>
            </a:r>
            <a:r>
              <a:rPr lang="en-US" altLang="en-US" i="1" dirty="0"/>
              <a:t>D</a:t>
            </a:r>
            <a:r>
              <a:rPr lang="en-US" altLang="en-US" baseline="-25000" dirty="0"/>
              <a:t>1 </a:t>
            </a:r>
            <a:endParaRPr lang="en-US" altLang="en-US" baseline="-25000" dirty="0"/>
          </a:p>
          <a:p>
            <a:pPr lvl="2"/>
            <a:r>
              <a:rPr lang="en-US" altLang="en-US" dirty="0"/>
              <a:t>Computed earlier, since smaller sub-expressions are handled first</a:t>
            </a:r>
            <a:endParaRPr lang="en-US" altLang="en-US" dirty="0"/>
          </a:p>
          <a:p>
            <a:pPr lvl="1"/>
            <a:r>
              <a:rPr lang="en-US" altLang="en-US" dirty="0"/>
              <a:t>Then  the set of tuples to be inserted into </a:t>
            </a:r>
            <a:r>
              <a:rPr lang="en-US" altLang="en-US" i="1" dirty="0"/>
              <a:t>E</a:t>
            </a:r>
            <a:r>
              <a:rPr lang="en-US" altLang="en-US" baseline="-25000" dirty="0"/>
              <a:t>1</a:t>
            </a:r>
            <a:r>
              <a:rPr lang="en-US" altLang="en-US" dirty="0"/>
              <a:t> </a:t>
            </a:r>
            <a:r>
              <a:rPr lang="en-IN" dirty="0"/>
              <a:t>⨝</a:t>
            </a:r>
            <a:r>
              <a:rPr lang="en-US" altLang="en-US" dirty="0"/>
              <a:t> </a:t>
            </a:r>
            <a:r>
              <a:rPr lang="en-US" altLang="en-US" i="1" dirty="0"/>
              <a:t>E</a:t>
            </a:r>
            <a:r>
              <a:rPr lang="en-US" altLang="en-US" baseline="-25000" dirty="0"/>
              <a:t>2</a:t>
            </a:r>
            <a:r>
              <a:rPr lang="en-US" altLang="en-US" dirty="0"/>
              <a:t> is given by</a:t>
            </a:r>
            <a:br>
              <a:rPr lang="en-US" altLang="en-US" dirty="0"/>
            </a:br>
            <a:r>
              <a:rPr lang="en-US" altLang="en-US" dirty="0"/>
              <a:t> </a:t>
            </a:r>
            <a:r>
              <a:rPr lang="en-US" altLang="en-US" i="1" dirty="0"/>
              <a:t>D</a:t>
            </a:r>
            <a:r>
              <a:rPr lang="en-US" altLang="en-US" baseline="-25000" dirty="0"/>
              <a:t>1 </a:t>
            </a:r>
            <a:r>
              <a:rPr lang="en-IN" dirty="0"/>
              <a:t>⨝ </a:t>
            </a:r>
            <a:r>
              <a:rPr lang="en-US" altLang="en-US" i="1" dirty="0"/>
              <a:t>E</a:t>
            </a:r>
            <a:r>
              <a:rPr lang="en-US" altLang="en-US" baseline="-25000" dirty="0"/>
              <a:t>2</a:t>
            </a:r>
            <a:endParaRPr lang="en-US" altLang="en-US" baseline="-25000" dirty="0"/>
          </a:p>
          <a:p>
            <a:pPr lvl="2"/>
            <a:r>
              <a:rPr lang="en-US" altLang="en-US" dirty="0"/>
              <a:t>This is just the usual way of maintaining joins</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636104" y="117475"/>
            <a:ext cx="8507896" cy="687595"/>
          </a:xfrm>
        </p:spPr>
        <p:txBody>
          <a:bodyPr/>
          <a:lstStyle/>
          <a:p>
            <a:pPr>
              <a:defRPr/>
            </a:pPr>
            <a:r>
              <a:rPr lang="en-US" altLang="en-US" dirty="0">
                <a:effectLst>
                  <a:outerShdw blurRad="38100" dist="38100" dir="2700000" algn="tl">
                    <a:srgbClr val="C0C0C0"/>
                  </a:outerShdw>
                </a:effectLst>
              </a:rPr>
              <a:t>Query Optimization and Materialized Views</a:t>
            </a:r>
            <a:endParaRPr lang="en-US" altLang="en-US" dirty="0">
              <a:effectLst>
                <a:outerShdw blurRad="38100" dist="38100" dir="2700000" algn="tl">
                  <a:srgbClr val="C0C0C0"/>
                </a:outerShdw>
              </a:effectLst>
            </a:endParaRPr>
          </a:p>
        </p:txBody>
      </p:sp>
      <p:sp>
        <p:nvSpPr>
          <p:cNvPr id="126979" name="Rectangle 3"/>
          <p:cNvSpPr>
            <a:spLocks noGrp="1" noChangeArrowheads="1"/>
          </p:cNvSpPr>
          <p:nvPr>
            <p:ph idx="1"/>
          </p:nvPr>
        </p:nvSpPr>
        <p:spPr>
          <a:xfrm>
            <a:off x="636104" y="1102497"/>
            <a:ext cx="7891879" cy="5367972"/>
          </a:xfrm>
        </p:spPr>
        <p:txBody>
          <a:bodyPr/>
          <a:lstStyle/>
          <a:p>
            <a:r>
              <a:rPr lang="en-US" altLang="en-US" dirty="0"/>
              <a:t>Rewriting queries to use materialized views:</a:t>
            </a:r>
            <a:endParaRPr lang="en-US" altLang="en-US" dirty="0"/>
          </a:p>
          <a:p>
            <a:pPr lvl="1"/>
            <a:r>
              <a:rPr lang="en-US" altLang="en-US" dirty="0"/>
              <a:t>A materialized view </a:t>
            </a:r>
            <a:r>
              <a:rPr lang="en-US" altLang="en-US" i="1" dirty="0"/>
              <a:t>v = r </a:t>
            </a:r>
            <a:r>
              <a:rPr lang="en-IN" dirty="0"/>
              <a:t>⨝</a:t>
            </a:r>
            <a:r>
              <a:rPr lang="en-US" altLang="en-US" i="1" dirty="0"/>
              <a:t> s </a:t>
            </a:r>
            <a:r>
              <a:rPr lang="en-US" altLang="en-US" dirty="0"/>
              <a:t>is available </a:t>
            </a:r>
            <a:endParaRPr lang="en-US" altLang="en-US" dirty="0"/>
          </a:p>
          <a:p>
            <a:pPr lvl="1"/>
            <a:r>
              <a:rPr lang="en-US" altLang="en-US" dirty="0"/>
              <a:t>A user submits a query    </a:t>
            </a:r>
            <a:r>
              <a:rPr lang="en-US" altLang="en-US" i="1" dirty="0"/>
              <a:t>r </a:t>
            </a:r>
            <a:r>
              <a:rPr lang="en-IN" dirty="0"/>
              <a:t>⨝ </a:t>
            </a:r>
            <a:r>
              <a:rPr lang="en-US" altLang="en-US" i="1" dirty="0"/>
              <a:t>s </a:t>
            </a:r>
            <a:r>
              <a:rPr lang="en-IN" dirty="0"/>
              <a:t>⨝</a:t>
            </a:r>
            <a:r>
              <a:rPr lang="en-US" altLang="en-US" i="1" dirty="0"/>
              <a:t> t</a:t>
            </a:r>
            <a:endParaRPr lang="en-US" altLang="en-US" dirty="0"/>
          </a:p>
          <a:p>
            <a:pPr lvl="1"/>
            <a:r>
              <a:rPr lang="en-US" altLang="en-US" dirty="0"/>
              <a:t>We can rewrite the query as </a:t>
            </a:r>
            <a:r>
              <a:rPr lang="en-US" altLang="en-US" i="1" dirty="0"/>
              <a:t>v </a:t>
            </a:r>
            <a:r>
              <a:rPr lang="en-IN" dirty="0"/>
              <a:t>⨝</a:t>
            </a:r>
            <a:r>
              <a:rPr lang="en-US" altLang="en-US" i="1" dirty="0"/>
              <a:t> t</a:t>
            </a:r>
            <a:r>
              <a:rPr lang="en-US" altLang="en-US" dirty="0"/>
              <a:t> </a:t>
            </a:r>
            <a:endParaRPr lang="en-US" altLang="en-US" dirty="0"/>
          </a:p>
          <a:p>
            <a:pPr lvl="2"/>
            <a:r>
              <a:rPr lang="en-US" altLang="en-US" dirty="0"/>
              <a:t>Whether to do so depends on cost estimates for the two alternative</a:t>
            </a:r>
            <a:endParaRPr lang="en-US" altLang="en-US" dirty="0"/>
          </a:p>
          <a:p>
            <a:r>
              <a:rPr lang="en-US" altLang="en-US" dirty="0"/>
              <a:t>Replacing a use of a materialized view by the view definition:</a:t>
            </a:r>
            <a:endParaRPr lang="en-US" altLang="en-US" dirty="0"/>
          </a:p>
          <a:p>
            <a:pPr lvl="1"/>
            <a:r>
              <a:rPr lang="en-US" altLang="en-US" dirty="0"/>
              <a:t>A materialized view v = r </a:t>
            </a:r>
            <a:r>
              <a:rPr lang="en-IN" dirty="0"/>
              <a:t>⨝</a:t>
            </a:r>
            <a:r>
              <a:rPr lang="en-US" altLang="en-US" dirty="0"/>
              <a:t> s is available, but without any index on it</a:t>
            </a:r>
            <a:endParaRPr lang="en-US" altLang="en-US" dirty="0"/>
          </a:p>
          <a:p>
            <a:pPr lvl="1"/>
            <a:r>
              <a:rPr lang="en-US" altLang="en-US" dirty="0"/>
              <a:t>User submits a query </a:t>
            </a:r>
            <a:r>
              <a:rPr lang="en-US" altLang="en-US" dirty="0">
                <a:sym typeface="Symbol" panose="05050102010706020507" pitchFamily="18" charset="2"/>
              </a:rPr>
              <a:t></a:t>
            </a:r>
            <a:r>
              <a:rPr lang="en-US" altLang="en-US" baseline="-25000" dirty="0">
                <a:sym typeface="Symbol" panose="05050102010706020507" pitchFamily="18" charset="2"/>
              </a:rPr>
              <a:t>A=10</a:t>
            </a:r>
            <a:r>
              <a:rPr lang="en-US" altLang="en-US" dirty="0">
                <a:sym typeface="Symbol" panose="05050102010706020507" pitchFamily="18" charset="2"/>
              </a:rPr>
              <a:t>(v). </a:t>
            </a:r>
            <a:endParaRPr lang="en-US" altLang="en-US" dirty="0">
              <a:sym typeface="Symbol" panose="05050102010706020507" pitchFamily="18" charset="2"/>
            </a:endParaRPr>
          </a:p>
          <a:p>
            <a:pPr lvl="1"/>
            <a:r>
              <a:rPr lang="en-US" altLang="en-US" dirty="0">
                <a:sym typeface="Symbol" panose="05050102010706020507" pitchFamily="18" charset="2"/>
              </a:rPr>
              <a:t>Suppose also that </a:t>
            </a:r>
            <a:r>
              <a:rPr lang="en-US" altLang="en-US" i="1" dirty="0">
                <a:sym typeface="Symbol" panose="05050102010706020507" pitchFamily="18" charset="2"/>
              </a:rPr>
              <a:t>s</a:t>
            </a:r>
            <a:r>
              <a:rPr lang="en-US" altLang="en-US" dirty="0">
                <a:sym typeface="Symbol" panose="05050102010706020507" pitchFamily="18" charset="2"/>
              </a:rPr>
              <a:t> has an index on the common attribute B, and r has an index on attribute A. </a:t>
            </a:r>
            <a:endParaRPr lang="en-US" altLang="en-US" dirty="0">
              <a:sym typeface="Symbol" panose="05050102010706020507" pitchFamily="18" charset="2"/>
            </a:endParaRPr>
          </a:p>
          <a:p>
            <a:pPr lvl="1"/>
            <a:r>
              <a:rPr lang="en-US" altLang="en-US" dirty="0">
                <a:sym typeface="Symbol" panose="05050102010706020507" pitchFamily="18" charset="2"/>
              </a:rPr>
              <a:t>The best plan for this query may be to replace</a:t>
            </a:r>
            <a:r>
              <a:rPr lang="en-US" altLang="en-US" i="1" dirty="0">
                <a:sym typeface="Symbol" panose="05050102010706020507" pitchFamily="18" charset="2"/>
              </a:rPr>
              <a:t> v</a:t>
            </a:r>
            <a:r>
              <a:rPr lang="en-US" altLang="en-US" dirty="0">
                <a:sym typeface="Symbol" panose="05050102010706020507" pitchFamily="18" charset="2"/>
              </a:rPr>
              <a:t> by </a:t>
            </a:r>
            <a:r>
              <a:rPr lang="en-US" altLang="en-US" i="1" dirty="0">
                <a:sym typeface="Symbol" panose="05050102010706020507" pitchFamily="18" charset="2"/>
              </a:rPr>
              <a:t>r </a:t>
            </a:r>
            <a:r>
              <a:rPr lang="en-IN" dirty="0"/>
              <a:t>⨝ </a:t>
            </a:r>
            <a:r>
              <a:rPr lang="en-US" altLang="en-US" i="1" dirty="0">
                <a:sym typeface="Symbol" panose="05050102010706020507" pitchFamily="18" charset="2"/>
              </a:rPr>
              <a:t>s, </a:t>
            </a:r>
            <a:r>
              <a:rPr lang="en-US" altLang="en-US" dirty="0">
                <a:sym typeface="Symbol" panose="05050102010706020507" pitchFamily="18" charset="2"/>
              </a:rPr>
              <a:t>which can lead to the query plan </a:t>
            </a:r>
            <a:r>
              <a:rPr lang="en-US" altLang="en-US" baseline="-25000" dirty="0">
                <a:sym typeface="Symbol" panose="05050102010706020507" pitchFamily="18" charset="2"/>
              </a:rPr>
              <a:t>A=10</a:t>
            </a:r>
            <a:r>
              <a:rPr lang="en-US" altLang="en-US" dirty="0">
                <a:sym typeface="Symbol" panose="05050102010706020507" pitchFamily="18" charset="2"/>
              </a:rPr>
              <a:t>(r)</a:t>
            </a:r>
            <a:r>
              <a:rPr lang="en-IN" dirty="0"/>
              <a:t> ⨝</a:t>
            </a:r>
            <a:r>
              <a:rPr lang="en-US" altLang="en-US" dirty="0">
                <a:sym typeface="Symbol" panose="05050102010706020507" pitchFamily="18" charset="2"/>
              </a:rPr>
              <a:t> s</a:t>
            </a:r>
            <a:endParaRPr lang="en-US" altLang="en-US" dirty="0">
              <a:sym typeface="Symbol" panose="05050102010706020507" pitchFamily="18" charset="2"/>
            </a:endParaRPr>
          </a:p>
          <a:p>
            <a:r>
              <a:rPr lang="en-US" altLang="en-US" dirty="0">
                <a:sym typeface="Symbol" panose="05050102010706020507" pitchFamily="18" charset="2"/>
              </a:rPr>
              <a:t>Query optimizer should be extended to consider all above </a:t>
            </a:r>
            <a:br>
              <a:rPr lang="en-US" altLang="en-US" dirty="0">
                <a:sym typeface="Symbol" panose="05050102010706020507" pitchFamily="18" charset="2"/>
              </a:rPr>
            </a:br>
            <a:r>
              <a:rPr lang="en-US" altLang="en-US" dirty="0">
                <a:sym typeface="Symbol" panose="05050102010706020507" pitchFamily="18" charset="2"/>
              </a:rPr>
              <a:t>alternatives and  choose the best overall plan </a:t>
            </a:r>
            <a:r>
              <a:rPr lang="en-US" altLang="en-US" baseline="30000" dirty="0">
                <a:sym typeface="Symbol" panose="05050102010706020507" pitchFamily="18" charset="2"/>
              </a:rPr>
              <a:t> </a:t>
            </a:r>
            <a:endParaRPr lang="en-US" altLang="en-US" baseline="30000" dirty="0">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Materialized View Selection</a:t>
            </a:r>
            <a:endParaRPr lang="en-US" altLang="en-US">
              <a:effectLst>
                <a:outerShdw blurRad="38100" dist="38100" dir="2700000" algn="tl">
                  <a:srgbClr val="C0C0C0"/>
                </a:outerShdw>
              </a:effectLst>
            </a:endParaRPr>
          </a:p>
        </p:txBody>
      </p:sp>
      <p:sp>
        <p:nvSpPr>
          <p:cNvPr id="129027" name="Rectangle 3"/>
          <p:cNvSpPr>
            <a:spLocks noGrp="1" noChangeArrowheads="1"/>
          </p:cNvSpPr>
          <p:nvPr>
            <p:ph idx="1"/>
          </p:nvPr>
        </p:nvSpPr>
        <p:spPr>
          <a:xfrm>
            <a:off x="654518" y="1112123"/>
            <a:ext cx="7902341" cy="5367972"/>
          </a:xfrm>
        </p:spPr>
        <p:txBody>
          <a:bodyPr/>
          <a:lstStyle/>
          <a:p>
            <a:r>
              <a:rPr lang="en-US" altLang="en-US" b="1" dirty="0">
                <a:solidFill>
                  <a:srgbClr val="002060"/>
                </a:solidFill>
                <a:sym typeface="Symbol" panose="05050102010706020507" pitchFamily="18" charset="2"/>
              </a:rPr>
              <a:t>Materialized view selection</a:t>
            </a:r>
            <a:r>
              <a:rPr lang="en-US" altLang="en-US" dirty="0">
                <a:sym typeface="Symbol" panose="05050102010706020507" pitchFamily="18" charset="2"/>
              </a:rPr>
              <a:t>: </a:t>
            </a:r>
            <a:r>
              <a:rPr lang="ja-JP" altLang="en-US" dirty="0">
                <a:sym typeface="Symbol" panose="05050102010706020507" pitchFamily="18" charset="2"/>
              </a:rPr>
              <a:t>“</a:t>
            </a:r>
            <a:r>
              <a:rPr lang="en-US" altLang="ja-JP" dirty="0">
                <a:sym typeface="Symbol" panose="05050102010706020507" pitchFamily="18" charset="2"/>
              </a:rPr>
              <a:t>What is the best set of views to materialize?</a:t>
            </a:r>
            <a:r>
              <a:rPr lang="ja-JP" altLang="en-US" dirty="0">
                <a:sym typeface="Symbol" panose="05050102010706020507" pitchFamily="18" charset="2"/>
              </a:rPr>
              <a:t>”</a:t>
            </a:r>
            <a:r>
              <a:rPr lang="en-US" altLang="ja-JP" dirty="0">
                <a:sym typeface="Symbol" panose="05050102010706020507" pitchFamily="18" charset="2"/>
              </a:rPr>
              <a:t> </a:t>
            </a:r>
            <a:endParaRPr lang="en-US" altLang="ja-JP" dirty="0">
              <a:sym typeface="Symbol" panose="05050102010706020507" pitchFamily="18" charset="2"/>
            </a:endParaRPr>
          </a:p>
          <a:p>
            <a:r>
              <a:rPr lang="en-US" altLang="en-US" b="1" dirty="0">
                <a:solidFill>
                  <a:srgbClr val="002060"/>
                </a:solidFill>
                <a:sym typeface="Symbol" panose="05050102010706020507" pitchFamily="18" charset="2"/>
              </a:rPr>
              <a:t>Index selection</a:t>
            </a:r>
            <a:r>
              <a:rPr lang="en-US" altLang="en-US" dirty="0">
                <a:sym typeface="Symbol" panose="05050102010706020507" pitchFamily="18" charset="2"/>
              </a:rPr>
              <a:t>:</a:t>
            </a:r>
            <a:r>
              <a:rPr lang="en-US" altLang="en-US" b="1" dirty="0">
                <a:solidFill>
                  <a:schemeClr val="tx2"/>
                </a:solidFill>
                <a:sym typeface="Symbol" panose="05050102010706020507" pitchFamily="18" charset="2"/>
              </a:rPr>
              <a:t> </a:t>
            </a:r>
            <a:r>
              <a:rPr lang="en-US" altLang="en-US" b="1" dirty="0">
                <a:sym typeface="Symbol" panose="05050102010706020507" pitchFamily="18" charset="2"/>
              </a:rPr>
              <a:t> </a:t>
            </a:r>
            <a:r>
              <a:rPr lang="ja-JP" altLang="en-US" dirty="0">
                <a:sym typeface="Symbol" panose="05050102010706020507" pitchFamily="18" charset="2"/>
              </a:rPr>
              <a:t>“</a:t>
            </a:r>
            <a:r>
              <a:rPr lang="en-US" altLang="ja-JP" dirty="0">
                <a:sym typeface="Symbol" panose="05050102010706020507" pitchFamily="18" charset="2"/>
              </a:rPr>
              <a:t>what is the best set of indices to create</a:t>
            </a:r>
            <a:r>
              <a:rPr lang="ja-JP" altLang="en-US" dirty="0">
                <a:sym typeface="Symbol" panose="05050102010706020507" pitchFamily="18" charset="2"/>
              </a:rPr>
              <a:t>”</a:t>
            </a:r>
            <a:endParaRPr lang="en-US" altLang="ja-JP" dirty="0">
              <a:sym typeface="Symbol" panose="05050102010706020507" pitchFamily="18" charset="2"/>
            </a:endParaRPr>
          </a:p>
          <a:p>
            <a:pPr lvl="1"/>
            <a:r>
              <a:rPr lang="en-US" altLang="en-US" dirty="0">
                <a:sym typeface="Symbol" panose="05050102010706020507" pitchFamily="18" charset="2"/>
              </a:rPr>
              <a:t>closely related, to materialized view selection</a:t>
            </a:r>
            <a:endParaRPr lang="en-US" altLang="en-US" dirty="0">
              <a:sym typeface="Symbol" panose="05050102010706020507" pitchFamily="18" charset="2"/>
            </a:endParaRPr>
          </a:p>
          <a:p>
            <a:pPr lvl="2">
              <a:lnSpc>
                <a:spcPct val="90000"/>
              </a:lnSpc>
            </a:pPr>
            <a:r>
              <a:rPr lang="en-US" altLang="en-US" dirty="0">
                <a:sym typeface="Symbol" panose="05050102010706020507" pitchFamily="18" charset="2"/>
              </a:rPr>
              <a:t>but simpler</a:t>
            </a:r>
            <a:endParaRPr lang="en-US" altLang="en-US" dirty="0">
              <a:sym typeface="Symbol" panose="05050102010706020507" pitchFamily="18" charset="2"/>
            </a:endParaRPr>
          </a:p>
          <a:p>
            <a:pPr>
              <a:lnSpc>
                <a:spcPct val="90000"/>
              </a:lnSpc>
            </a:pPr>
            <a:r>
              <a:rPr lang="en-US" altLang="en-US" dirty="0">
                <a:sym typeface="Symbol" panose="05050102010706020507" pitchFamily="18" charset="2"/>
              </a:rPr>
              <a:t>Materialized view selection and index selection based on typical system </a:t>
            </a:r>
            <a:r>
              <a:rPr lang="en-US" altLang="en-US" b="1" dirty="0">
                <a:solidFill>
                  <a:srgbClr val="002060"/>
                </a:solidFill>
                <a:sym typeface="Symbol" panose="05050102010706020507" pitchFamily="18" charset="2"/>
              </a:rPr>
              <a:t>workload</a:t>
            </a:r>
            <a:r>
              <a:rPr lang="en-US" altLang="en-US" dirty="0">
                <a:solidFill>
                  <a:srgbClr val="002060"/>
                </a:solidFill>
                <a:sym typeface="Symbol" panose="05050102010706020507" pitchFamily="18" charset="2"/>
              </a:rPr>
              <a:t> </a:t>
            </a:r>
            <a:r>
              <a:rPr lang="en-US" altLang="en-US" dirty="0">
                <a:sym typeface="Symbol" panose="05050102010706020507" pitchFamily="18" charset="2"/>
              </a:rPr>
              <a:t>(queries and updates)</a:t>
            </a:r>
            <a:endParaRPr lang="en-US" altLang="en-US" dirty="0">
              <a:sym typeface="Symbol" panose="05050102010706020507" pitchFamily="18" charset="2"/>
            </a:endParaRPr>
          </a:p>
          <a:p>
            <a:pPr lvl="1"/>
            <a:r>
              <a:rPr lang="en-US" altLang="en-US" dirty="0"/>
              <a:t>Typical goal: minimize time to execute workload , subject to constraints on space and time taken for some critical queries/updates</a:t>
            </a:r>
            <a:endParaRPr lang="en-US" altLang="en-US" dirty="0"/>
          </a:p>
          <a:p>
            <a:pPr lvl="1">
              <a:lnSpc>
                <a:spcPct val="90000"/>
              </a:lnSpc>
            </a:pPr>
            <a:r>
              <a:rPr lang="en-US" altLang="en-US" dirty="0"/>
              <a:t>One of the steps in database tuning </a:t>
            </a:r>
            <a:endParaRPr lang="en-US" altLang="en-US" dirty="0"/>
          </a:p>
          <a:p>
            <a:pPr lvl="2"/>
            <a:r>
              <a:rPr lang="en-US" altLang="en-US" dirty="0"/>
              <a:t>more on tuning in later chapters</a:t>
            </a:r>
            <a:endParaRPr lang="en-US" altLang="en-US" dirty="0"/>
          </a:p>
          <a:p>
            <a:r>
              <a:rPr lang="en-US" altLang="en-US" dirty="0">
                <a:sym typeface="Symbol" panose="05050102010706020507" pitchFamily="18" charset="2"/>
              </a:rPr>
              <a:t>Commercial database systems provide tools (called </a:t>
            </a:r>
            <a:r>
              <a:rPr lang="ja-JP" altLang="en-US" dirty="0">
                <a:sym typeface="Symbol" panose="05050102010706020507" pitchFamily="18" charset="2"/>
              </a:rPr>
              <a:t>“</a:t>
            </a:r>
            <a:r>
              <a:rPr lang="en-US" altLang="ja-JP" dirty="0">
                <a:sym typeface="Symbol" panose="05050102010706020507" pitchFamily="18" charset="2"/>
              </a:rPr>
              <a:t>tuning assistants</a:t>
            </a:r>
            <a:r>
              <a:rPr lang="ja-JP" altLang="en-US" dirty="0">
                <a:sym typeface="Symbol" panose="05050102010706020507" pitchFamily="18" charset="2"/>
              </a:rPr>
              <a:t>”</a:t>
            </a:r>
            <a:r>
              <a:rPr lang="en-US" altLang="ja-JP" dirty="0">
                <a:sym typeface="Symbol" panose="05050102010706020507" pitchFamily="18" charset="2"/>
              </a:rPr>
              <a:t> or </a:t>
            </a:r>
            <a:r>
              <a:rPr lang="ja-JP" altLang="en-US" dirty="0">
                <a:sym typeface="Symbol" panose="05050102010706020507" pitchFamily="18" charset="2"/>
              </a:rPr>
              <a:t>“</a:t>
            </a:r>
            <a:r>
              <a:rPr lang="en-US" altLang="ja-JP" dirty="0">
                <a:sym typeface="Symbol" panose="05050102010706020507" pitchFamily="18" charset="2"/>
              </a:rPr>
              <a:t>wizards</a:t>
            </a:r>
            <a:r>
              <a:rPr lang="ja-JP" altLang="en-US" dirty="0">
                <a:sym typeface="Symbol" panose="05050102010706020507" pitchFamily="18" charset="2"/>
              </a:rPr>
              <a:t>”</a:t>
            </a:r>
            <a:r>
              <a:rPr lang="en-US" altLang="ja-JP" dirty="0">
                <a:sym typeface="Symbol" panose="05050102010706020507" pitchFamily="18" charset="2"/>
              </a:rPr>
              <a:t>) to help the database administrator choose what indices and materialized views to create </a:t>
            </a:r>
            <a:endParaRPr lang="en-US" altLang="en-US" dirty="0">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Top-K Queries		</a:t>
            </a:r>
            <a:endParaRPr lang="en-US" altLang="en-US">
              <a:effectLst>
                <a:outerShdw blurRad="38100" dist="38100" dir="2700000" algn="tl">
                  <a:srgbClr val="C0C0C0"/>
                </a:outerShdw>
              </a:effectLst>
            </a:endParaRPr>
          </a:p>
        </p:txBody>
      </p:sp>
      <p:sp>
        <p:nvSpPr>
          <p:cNvPr id="580611" name="Rectangle 3"/>
          <p:cNvSpPr>
            <a:spLocks noGrp="1" noChangeArrowheads="1"/>
          </p:cNvSpPr>
          <p:nvPr>
            <p:ph idx="1"/>
          </p:nvPr>
        </p:nvSpPr>
        <p:spPr>
          <a:xfrm>
            <a:off x="693018" y="1102497"/>
            <a:ext cx="8152531" cy="5367972"/>
          </a:xfrm>
        </p:spPr>
        <p:txBody>
          <a:bodyPr/>
          <a:lstStyle/>
          <a:p>
            <a:r>
              <a:rPr lang="en-US" altLang="en-US" b="1" dirty="0">
                <a:solidFill>
                  <a:srgbClr val="002060"/>
                </a:solidFill>
              </a:rPr>
              <a:t>Top-K queries</a:t>
            </a:r>
            <a:endParaRPr lang="en-US" altLang="en-US" b="1" dirty="0">
              <a:solidFill>
                <a:srgbClr val="002060"/>
              </a:solidFill>
            </a:endParaRPr>
          </a:p>
          <a:p>
            <a:pPr lvl="1">
              <a:buFont typeface="Monotype Sorts" pitchFamily="-65" charset="2"/>
              <a:buNone/>
            </a:pPr>
            <a:r>
              <a:rPr lang="en-US" altLang="en-US" dirty="0"/>
              <a:t>    </a:t>
            </a:r>
            <a:r>
              <a:rPr lang="en-US" altLang="en-US" b="1" dirty="0"/>
              <a:t>select</a:t>
            </a:r>
            <a:r>
              <a:rPr lang="en-US" altLang="en-US" dirty="0"/>
              <a:t> * </a:t>
            </a:r>
            <a:br>
              <a:rPr lang="en-US" altLang="en-US" dirty="0"/>
            </a:br>
            <a:r>
              <a:rPr lang="en-US" altLang="en-US" b="1" dirty="0"/>
              <a:t>from</a:t>
            </a:r>
            <a:r>
              <a:rPr lang="en-US" altLang="en-US" dirty="0"/>
              <a:t> r, s</a:t>
            </a:r>
            <a:br>
              <a:rPr lang="en-US" altLang="en-US" dirty="0"/>
            </a:br>
            <a:r>
              <a:rPr lang="en-US" altLang="en-US" b="1" dirty="0"/>
              <a:t>where</a:t>
            </a:r>
            <a:r>
              <a:rPr lang="en-US" altLang="en-US" dirty="0"/>
              <a:t> </a:t>
            </a:r>
            <a:r>
              <a:rPr lang="en-US" altLang="en-US" dirty="0" err="1"/>
              <a:t>r.B</a:t>
            </a:r>
            <a:r>
              <a:rPr lang="en-US" altLang="en-US" dirty="0"/>
              <a:t> = </a:t>
            </a:r>
            <a:r>
              <a:rPr lang="en-US" altLang="en-US" dirty="0" err="1"/>
              <a:t>s.B</a:t>
            </a:r>
            <a:br>
              <a:rPr lang="en-US" altLang="en-US" dirty="0"/>
            </a:br>
            <a:r>
              <a:rPr lang="en-US" altLang="en-US" b="1" dirty="0"/>
              <a:t>order by</a:t>
            </a:r>
            <a:r>
              <a:rPr lang="en-US" altLang="en-US" dirty="0"/>
              <a:t> </a:t>
            </a:r>
            <a:r>
              <a:rPr lang="en-US" altLang="en-US" dirty="0" err="1"/>
              <a:t>r.A</a:t>
            </a:r>
            <a:r>
              <a:rPr lang="en-US" altLang="en-US" dirty="0"/>
              <a:t> </a:t>
            </a:r>
            <a:r>
              <a:rPr lang="en-US" altLang="en-US" b="1" dirty="0"/>
              <a:t>ascending</a:t>
            </a:r>
            <a:br>
              <a:rPr lang="en-US" altLang="en-US" dirty="0"/>
            </a:br>
            <a:r>
              <a:rPr lang="en-US" altLang="en-US" b="1" dirty="0"/>
              <a:t>limit</a:t>
            </a:r>
            <a:r>
              <a:rPr lang="en-US" altLang="en-US" dirty="0"/>
              <a:t> 10</a:t>
            </a:r>
            <a:endParaRPr lang="en-US" altLang="en-US" dirty="0"/>
          </a:p>
          <a:p>
            <a:pPr lvl="1"/>
            <a:r>
              <a:rPr lang="en-US" altLang="en-US" dirty="0"/>
              <a:t>Alternative 1: Indexed nested loops join with r as outer</a:t>
            </a:r>
            <a:endParaRPr lang="en-US" altLang="en-US" dirty="0"/>
          </a:p>
          <a:p>
            <a:pPr lvl="1"/>
            <a:r>
              <a:rPr lang="en-US" altLang="en-US" dirty="0"/>
              <a:t>Alternative 2: estimate highest </a:t>
            </a:r>
            <a:r>
              <a:rPr lang="en-US" altLang="en-US" dirty="0" err="1"/>
              <a:t>r.A</a:t>
            </a:r>
            <a:r>
              <a:rPr lang="en-US" altLang="en-US" dirty="0"/>
              <a:t> value in result and add selection (</a:t>
            </a:r>
            <a:r>
              <a:rPr lang="en-US" altLang="en-US" b="1" dirty="0"/>
              <a:t>and </a:t>
            </a:r>
            <a:r>
              <a:rPr lang="en-US" altLang="en-US" dirty="0" err="1"/>
              <a:t>r.A</a:t>
            </a:r>
            <a:r>
              <a:rPr lang="en-US" altLang="en-US" dirty="0"/>
              <a:t> &lt;= H) to where clause  </a:t>
            </a:r>
            <a:endParaRPr lang="en-US" altLang="en-US" dirty="0"/>
          </a:p>
          <a:p>
            <a:pPr lvl="2"/>
            <a:r>
              <a:rPr lang="en-US" altLang="en-US" dirty="0"/>
              <a:t>If &lt; 10 results, retry with larger H</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06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06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0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Optimization of Updates</a:t>
            </a:r>
            <a:endParaRPr lang="en-US" altLang="en-US">
              <a:effectLst>
                <a:outerShdw blurRad="38100" dist="38100" dir="2700000" algn="tl">
                  <a:srgbClr val="C0C0C0"/>
                </a:outerShdw>
              </a:effectLst>
            </a:endParaRPr>
          </a:p>
        </p:txBody>
      </p:sp>
      <p:sp>
        <p:nvSpPr>
          <p:cNvPr id="584707" name="Rectangle 3"/>
          <p:cNvSpPr>
            <a:spLocks noGrp="1" noChangeArrowheads="1"/>
          </p:cNvSpPr>
          <p:nvPr>
            <p:ph idx="1"/>
          </p:nvPr>
        </p:nvSpPr>
        <p:spPr>
          <a:xfrm>
            <a:off x="654518" y="1102497"/>
            <a:ext cx="7806088" cy="5367972"/>
          </a:xfrm>
        </p:spPr>
        <p:txBody>
          <a:bodyPr/>
          <a:lstStyle/>
          <a:p>
            <a:r>
              <a:rPr lang="en-US" altLang="en-US" b="1" dirty="0">
                <a:solidFill>
                  <a:srgbClr val="002060"/>
                </a:solidFill>
              </a:rPr>
              <a:t>Halloween problem</a:t>
            </a:r>
            <a:endParaRPr lang="en-US" altLang="en-US" b="1" dirty="0">
              <a:solidFill>
                <a:srgbClr val="002060"/>
              </a:solidFill>
            </a:endParaRPr>
          </a:p>
          <a:p>
            <a:pPr lvl="1">
              <a:buFont typeface="Monotype Sorts" pitchFamily="-65" charset="2"/>
              <a:buNone/>
            </a:pPr>
            <a:r>
              <a:rPr lang="en-US" altLang="en-US" dirty="0"/>
              <a:t>    </a:t>
            </a:r>
            <a:r>
              <a:rPr lang="en-US" altLang="en-US" b="1" dirty="0"/>
              <a:t>update</a:t>
            </a:r>
            <a:r>
              <a:rPr lang="en-US" altLang="en-US" dirty="0"/>
              <a:t> R </a:t>
            </a:r>
            <a:r>
              <a:rPr lang="en-US" altLang="en-US" b="1" dirty="0"/>
              <a:t>set</a:t>
            </a:r>
            <a:r>
              <a:rPr lang="en-US" altLang="en-US" dirty="0"/>
              <a:t> A = 5 * A </a:t>
            </a:r>
            <a:br>
              <a:rPr lang="en-US" altLang="en-US" dirty="0"/>
            </a:br>
            <a:r>
              <a:rPr lang="en-US" altLang="en-US" b="1" dirty="0"/>
              <a:t>where</a:t>
            </a:r>
            <a:r>
              <a:rPr lang="en-US" altLang="en-US" dirty="0"/>
              <a:t> A &gt; 10</a:t>
            </a:r>
            <a:endParaRPr lang="en-US" altLang="en-US" dirty="0"/>
          </a:p>
          <a:p>
            <a:pPr lvl="1"/>
            <a:r>
              <a:rPr lang="en-US" altLang="en-US" dirty="0"/>
              <a:t>If index on A is used to find tuples satisfying A &gt; 10, and   tuples updated immediately, same tuple may be found (and updated) multiple times</a:t>
            </a:r>
            <a:endParaRPr lang="en-US" altLang="en-US" dirty="0"/>
          </a:p>
          <a:p>
            <a:pPr lvl="1"/>
            <a:r>
              <a:rPr lang="en-US" altLang="en-US" dirty="0"/>
              <a:t>Solution 1: </a:t>
            </a:r>
            <a:r>
              <a:rPr lang="en-US" altLang="en-US" i="1" dirty="0">
                <a:solidFill>
                  <a:srgbClr val="002060"/>
                </a:solidFill>
              </a:rPr>
              <a:t>Always defer updates</a:t>
            </a:r>
            <a:endParaRPr lang="en-US" altLang="en-US" i="1" dirty="0">
              <a:solidFill>
                <a:srgbClr val="002060"/>
              </a:solidFill>
            </a:endParaRPr>
          </a:p>
          <a:p>
            <a:pPr lvl="2"/>
            <a:r>
              <a:rPr lang="en-US" altLang="en-US" dirty="0"/>
              <a:t>collect the updates (old and new values of tuples) and update relation and indices in second pass</a:t>
            </a:r>
            <a:endParaRPr lang="en-US" altLang="en-US" dirty="0"/>
          </a:p>
          <a:p>
            <a:pPr lvl="2"/>
            <a:r>
              <a:rPr lang="en-US" altLang="en-US" dirty="0"/>
              <a:t>Drawback: extra overhead even if e.g. update is only on R.B, not on attributes in selection condition</a:t>
            </a:r>
            <a:endParaRPr lang="en-US" altLang="en-US" dirty="0"/>
          </a:p>
          <a:p>
            <a:pPr lvl="1"/>
            <a:r>
              <a:rPr lang="en-US" altLang="en-US" dirty="0"/>
              <a:t>Solution 2: </a:t>
            </a:r>
            <a:r>
              <a:rPr lang="en-US" altLang="en-US" i="1" dirty="0">
                <a:solidFill>
                  <a:srgbClr val="002060"/>
                </a:solidFill>
              </a:rPr>
              <a:t>Defer only if required</a:t>
            </a:r>
            <a:endParaRPr lang="en-US" altLang="en-US" i="1" dirty="0">
              <a:solidFill>
                <a:srgbClr val="002060"/>
              </a:solidFill>
            </a:endParaRPr>
          </a:p>
          <a:p>
            <a:pPr lvl="2"/>
            <a:r>
              <a:rPr lang="en-US" altLang="en-US" dirty="0"/>
              <a:t>Perform immediate update if update does not affect attributes in where clause, and deferred updates otherwise.</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47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47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47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470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47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4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Minimization</a:t>
            </a:r>
            <a:endParaRPr lang="en-US" altLang="en-US">
              <a:effectLst>
                <a:outerShdw blurRad="38100" dist="38100" dir="2700000" algn="tl">
                  <a:srgbClr val="C0C0C0"/>
                </a:outerShdw>
              </a:effectLst>
            </a:endParaRPr>
          </a:p>
        </p:txBody>
      </p:sp>
      <p:sp>
        <p:nvSpPr>
          <p:cNvPr id="585731" name="Rectangle 3"/>
          <p:cNvSpPr>
            <a:spLocks noGrp="1" noChangeArrowheads="1"/>
          </p:cNvSpPr>
          <p:nvPr>
            <p:ph idx="1"/>
          </p:nvPr>
        </p:nvSpPr>
        <p:spPr>
          <a:xfrm>
            <a:off x="693018" y="1102497"/>
            <a:ext cx="7806089" cy="5367972"/>
          </a:xfrm>
        </p:spPr>
        <p:txBody>
          <a:bodyPr/>
          <a:lstStyle/>
          <a:p>
            <a:r>
              <a:rPr lang="en-US" altLang="en-US" b="1" dirty="0">
                <a:solidFill>
                  <a:srgbClr val="002060"/>
                </a:solidFill>
              </a:rPr>
              <a:t>Join minimization</a:t>
            </a:r>
            <a:endParaRPr lang="en-US" altLang="en-US" b="1" dirty="0">
              <a:solidFill>
                <a:srgbClr val="002060"/>
              </a:solidFill>
            </a:endParaRPr>
          </a:p>
          <a:p>
            <a:pPr lvl="1">
              <a:buFont typeface="Monotype Sorts" pitchFamily="-65" charset="2"/>
              <a:buNone/>
            </a:pPr>
            <a:r>
              <a:rPr lang="en-US" altLang="en-US" dirty="0"/>
              <a:t>    </a:t>
            </a:r>
            <a:r>
              <a:rPr lang="en-US" altLang="en-US" b="1" dirty="0"/>
              <a:t>select</a:t>
            </a:r>
            <a:r>
              <a:rPr lang="en-US" altLang="en-US" dirty="0"/>
              <a:t> </a:t>
            </a:r>
            <a:r>
              <a:rPr lang="en-US" altLang="en-US" dirty="0" err="1"/>
              <a:t>r.A</a:t>
            </a:r>
            <a:r>
              <a:rPr lang="en-US" altLang="en-US" dirty="0"/>
              <a:t>, </a:t>
            </a:r>
            <a:r>
              <a:rPr lang="en-US" altLang="en-US" dirty="0" err="1"/>
              <a:t>r.B</a:t>
            </a:r>
            <a:r>
              <a:rPr lang="en-US" altLang="en-US" dirty="0"/>
              <a:t> </a:t>
            </a:r>
            <a:br>
              <a:rPr lang="en-US" altLang="en-US" dirty="0"/>
            </a:br>
            <a:r>
              <a:rPr lang="en-US" altLang="en-US" b="1" dirty="0"/>
              <a:t>from</a:t>
            </a:r>
            <a:r>
              <a:rPr lang="en-US" altLang="en-US" dirty="0"/>
              <a:t> r, s</a:t>
            </a:r>
            <a:br>
              <a:rPr lang="en-US" altLang="en-US" dirty="0"/>
            </a:br>
            <a:r>
              <a:rPr lang="en-US" altLang="en-US" b="1" dirty="0"/>
              <a:t>where</a:t>
            </a:r>
            <a:r>
              <a:rPr lang="en-US" altLang="en-US" dirty="0"/>
              <a:t> </a:t>
            </a:r>
            <a:r>
              <a:rPr lang="en-US" altLang="en-US" dirty="0" err="1"/>
              <a:t>r.B</a:t>
            </a:r>
            <a:r>
              <a:rPr lang="en-US" altLang="en-US" dirty="0"/>
              <a:t> = </a:t>
            </a:r>
            <a:r>
              <a:rPr lang="en-US" altLang="en-US" dirty="0" err="1"/>
              <a:t>s.B</a:t>
            </a:r>
            <a:endParaRPr lang="en-US" altLang="en-US" dirty="0"/>
          </a:p>
          <a:p>
            <a:r>
              <a:rPr lang="en-US" altLang="en-US" dirty="0"/>
              <a:t>Check if join with s is redundant, drop it </a:t>
            </a:r>
            <a:endParaRPr lang="en-US" altLang="en-US" dirty="0"/>
          </a:p>
          <a:p>
            <a:pPr lvl="1"/>
            <a:r>
              <a:rPr lang="en-US" altLang="en-US" dirty="0"/>
              <a:t>E.g., join condition is on foreign key from r to s, </a:t>
            </a:r>
            <a:r>
              <a:rPr lang="en-US" altLang="en-US" dirty="0" err="1"/>
              <a:t>r.B</a:t>
            </a:r>
            <a:r>
              <a:rPr lang="en-US" altLang="en-US" dirty="0"/>
              <a:t> is declared as not null, and no selection on s</a:t>
            </a:r>
            <a:endParaRPr lang="en-US" altLang="en-US" dirty="0"/>
          </a:p>
          <a:p>
            <a:pPr lvl="1"/>
            <a:r>
              <a:rPr lang="en-US" altLang="en-US" dirty="0"/>
              <a:t>Other sufficient conditions possible</a:t>
            </a:r>
            <a:br>
              <a:rPr lang="en-US" altLang="en-US" dirty="0"/>
            </a:br>
            <a:r>
              <a:rPr lang="en-US" altLang="en-US" dirty="0"/>
              <a:t>	</a:t>
            </a:r>
            <a:r>
              <a:rPr lang="en-US" altLang="en-US" b="1" dirty="0"/>
              <a:t>select</a:t>
            </a:r>
            <a:r>
              <a:rPr lang="en-US" altLang="en-US" dirty="0"/>
              <a:t> </a:t>
            </a:r>
            <a:r>
              <a:rPr lang="en-US" altLang="en-US" dirty="0" err="1"/>
              <a:t>r.A</a:t>
            </a:r>
            <a:r>
              <a:rPr lang="en-US" altLang="en-US" dirty="0"/>
              <a:t>, s2.B </a:t>
            </a:r>
            <a:br>
              <a:rPr lang="en-US" altLang="en-US" dirty="0"/>
            </a:br>
            <a:r>
              <a:rPr lang="en-US" altLang="en-US" dirty="0"/>
              <a:t>	</a:t>
            </a:r>
            <a:r>
              <a:rPr lang="en-US" altLang="en-US" b="1" dirty="0"/>
              <a:t>from</a:t>
            </a:r>
            <a:r>
              <a:rPr lang="en-US" altLang="en-US" dirty="0"/>
              <a:t> r, s </a:t>
            </a:r>
            <a:r>
              <a:rPr lang="en-US" altLang="en-US" b="1" dirty="0"/>
              <a:t>as</a:t>
            </a:r>
            <a:r>
              <a:rPr lang="en-US" altLang="en-US" dirty="0"/>
              <a:t> s1, s </a:t>
            </a:r>
            <a:r>
              <a:rPr lang="en-US" altLang="en-US" b="1" dirty="0"/>
              <a:t>as</a:t>
            </a:r>
            <a:r>
              <a:rPr lang="en-US" altLang="en-US" dirty="0"/>
              <a:t> s2</a:t>
            </a:r>
            <a:br>
              <a:rPr lang="en-US" altLang="en-US" dirty="0"/>
            </a:br>
            <a:r>
              <a:rPr lang="en-US" altLang="en-US" dirty="0"/>
              <a:t>   </a:t>
            </a:r>
            <a:r>
              <a:rPr lang="en-US" altLang="en-US" b="1" dirty="0"/>
              <a:t>where</a:t>
            </a:r>
            <a:r>
              <a:rPr lang="en-US" altLang="en-US" dirty="0"/>
              <a:t> </a:t>
            </a:r>
            <a:r>
              <a:rPr lang="en-US" altLang="en-US" dirty="0" err="1"/>
              <a:t>r.B</a:t>
            </a:r>
            <a:r>
              <a:rPr lang="en-US" altLang="en-US" dirty="0"/>
              <a:t>=s1.B </a:t>
            </a:r>
            <a:r>
              <a:rPr lang="en-US" altLang="en-US" b="1" dirty="0"/>
              <a:t>and</a:t>
            </a:r>
            <a:r>
              <a:rPr lang="en-US" altLang="en-US" dirty="0"/>
              <a:t> </a:t>
            </a:r>
            <a:r>
              <a:rPr lang="en-US" altLang="en-US" dirty="0" err="1"/>
              <a:t>r.B</a:t>
            </a:r>
            <a:r>
              <a:rPr lang="en-US" altLang="en-US" dirty="0"/>
              <a:t> = s2.B </a:t>
            </a:r>
            <a:r>
              <a:rPr lang="en-US" altLang="en-US" b="1" dirty="0"/>
              <a:t>and</a:t>
            </a:r>
            <a:r>
              <a:rPr lang="en-US" altLang="en-US" dirty="0"/>
              <a:t> s1.A &lt; 20 </a:t>
            </a:r>
            <a:r>
              <a:rPr lang="en-US" altLang="en-US" b="1" dirty="0"/>
              <a:t>and</a:t>
            </a:r>
            <a:r>
              <a:rPr lang="en-US" altLang="en-US" dirty="0"/>
              <a:t> s2.A &lt; 10</a:t>
            </a:r>
            <a:endParaRPr lang="en-US" altLang="en-US" dirty="0"/>
          </a:p>
          <a:p>
            <a:pPr lvl="2"/>
            <a:r>
              <a:rPr lang="en-US" altLang="en-US" dirty="0"/>
              <a:t>join with s1 is redundant and can be dropped (along with selection on s1)</a:t>
            </a:r>
            <a:endParaRPr lang="en-US" altLang="en-US" dirty="0"/>
          </a:p>
          <a:p>
            <a:pPr lvl="1"/>
            <a:r>
              <a:rPr lang="en-US" altLang="en-US" dirty="0"/>
              <a:t>Lots of research in this area since 70s/80s!</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573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573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573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5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Multiquery Optimization</a:t>
            </a:r>
            <a:endParaRPr lang="en-US" altLang="en-US">
              <a:effectLst>
                <a:outerShdw blurRad="38100" dist="38100" dir="2700000" algn="tl">
                  <a:srgbClr val="C0C0C0"/>
                </a:outerShdw>
              </a:effectLst>
            </a:endParaRPr>
          </a:p>
        </p:txBody>
      </p:sp>
      <p:sp>
        <p:nvSpPr>
          <p:cNvPr id="587779" name="Rectangle 3"/>
          <p:cNvSpPr>
            <a:spLocks noGrp="1" noChangeArrowheads="1"/>
          </p:cNvSpPr>
          <p:nvPr>
            <p:ph idx="1"/>
          </p:nvPr>
        </p:nvSpPr>
        <p:spPr>
          <a:xfrm>
            <a:off x="693018" y="1102497"/>
            <a:ext cx="7786839" cy="5367972"/>
          </a:xfrm>
        </p:spPr>
        <p:txBody>
          <a:bodyPr/>
          <a:lstStyle/>
          <a:p>
            <a:r>
              <a:rPr lang="en-US" altLang="en-US" dirty="0"/>
              <a:t>Example</a:t>
            </a:r>
            <a:endParaRPr lang="en-US" altLang="en-US" dirty="0"/>
          </a:p>
          <a:p>
            <a:pPr>
              <a:buFont typeface="Monotype Sorts" pitchFamily="-65" charset="2"/>
              <a:buNone/>
            </a:pPr>
            <a:r>
              <a:rPr lang="en-US" altLang="en-US" dirty="0"/>
              <a:t>		Q1: </a:t>
            </a:r>
            <a:r>
              <a:rPr lang="en-US" altLang="en-US" b="1" dirty="0"/>
              <a:t>select</a:t>
            </a:r>
            <a:r>
              <a:rPr lang="en-US" altLang="en-US" dirty="0"/>
              <a:t> * </a:t>
            </a:r>
            <a:r>
              <a:rPr lang="en-US" altLang="en-US" b="1" dirty="0"/>
              <a:t>from</a:t>
            </a:r>
            <a:r>
              <a:rPr lang="en-US" altLang="en-US" dirty="0"/>
              <a:t> (r </a:t>
            </a:r>
            <a:r>
              <a:rPr lang="en-US" altLang="en-US" b="1" dirty="0"/>
              <a:t>natural join</a:t>
            </a:r>
            <a:r>
              <a:rPr lang="en-US" altLang="en-US" dirty="0"/>
              <a:t> t) </a:t>
            </a:r>
            <a:r>
              <a:rPr lang="en-US" altLang="en-US" b="1" dirty="0"/>
              <a:t>natural join</a:t>
            </a:r>
            <a:r>
              <a:rPr lang="en-US" altLang="en-US" dirty="0"/>
              <a:t> s</a:t>
            </a:r>
            <a:endParaRPr lang="en-US" altLang="en-US" dirty="0"/>
          </a:p>
          <a:p>
            <a:pPr>
              <a:buFont typeface="Monotype Sorts" pitchFamily="-65" charset="2"/>
              <a:buNone/>
            </a:pPr>
            <a:r>
              <a:rPr lang="en-US" altLang="en-US" dirty="0"/>
              <a:t>		Q2: </a:t>
            </a:r>
            <a:r>
              <a:rPr lang="en-US" altLang="en-US" b="1" dirty="0"/>
              <a:t>select</a:t>
            </a:r>
            <a:r>
              <a:rPr lang="en-US" altLang="en-US" dirty="0"/>
              <a:t> * </a:t>
            </a:r>
            <a:r>
              <a:rPr lang="en-US" altLang="en-US" b="1" dirty="0"/>
              <a:t>from</a:t>
            </a:r>
            <a:r>
              <a:rPr lang="en-US" altLang="en-US" dirty="0"/>
              <a:t> (r </a:t>
            </a:r>
            <a:r>
              <a:rPr lang="en-US" altLang="en-US" b="1" dirty="0"/>
              <a:t>natural join</a:t>
            </a:r>
            <a:r>
              <a:rPr lang="en-US" altLang="en-US" dirty="0"/>
              <a:t> u) </a:t>
            </a:r>
            <a:r>
              <a:rPr lang="en-US" altLang="en-US" b="1" dirty="0"/>
              <a:t>natural join</a:t>
            </a:r>
            <a:r>
              <a:rPr lang="en-US" altLang="en-US" dirty="0"/>
              <a:t> s</a:t>
            </a:r>
            <a:endParaRPr lang="en-US" altLang="en-US" dirty="0"/>
          </a:p>
          <a:p>
            <a:pPr lvl="1"/>
            <a:r>
              <a:rPr lang="en-US" altLang="en-US" dirty="0"/>
              <a:t>Both queries share common subexpression (r natural join s)</a:t>
            </a:r>
            <a:endParaRPr lang="en-US" altLang="en-US" dirty="0"/>
          </a:p>
          <a:p>
            <a:pPr lvl="1"/>
            <a:r>
              <a:rPr lang="en-US" altLang="en-US" dirty="0"/>
              <a:t>May be useful to compute (r natural join s) once and use it in both queries</a:t>
            </a:r>
            <a:endParaRPr lang="en-US" altLang="en-US" dirty="0"/>
          </a:p>
          <a:p>
            <a:pPr lvl="2"/>
            <a:r>
              <a:rPr lang="en-US" altLang="en-US" dirty="0"/>
              <a:t>But this may be more expensive in some situations</a:t>
            </a:r>
            <a:endParaRPr lang="en-US" altLang="en-US" dirty="0"/>
          </a:p>
          <a:p>
            <a:pPr lvl="3"/>
            <a:r>
              <a:rPr lang="en-US" altLang="en-US" dirty="0"/>
              <a:t>e.g. (r natural join s) may be expensive, plans as shown in queries may be cheaper</a:t>
            </a:r>
            <a:endParaRPr lang="en-US" altLang="en-US" dirty="0"/>
          </a:p>
          <a:p>
            <a:r>
              <a:rPr lang="en-US" altLang="en-US" b="1" dirty="0" err="1">
                <a:solidFill>
                  <a:srgbClr val="002060"/>
                </a:solidFill>
              </a:rPr>
              <a:t>Multiquery</a:t>
            </a:r>
            <a:r>
              <a:rPr lang="en-US" altLang="en-US" b="1" dirty="0">
                <a:solidFill>
                  <a:srgbClr val="002060"/>
                </a:solidFill>
              </a:rPr>
              <a:t> optimization</a:t>
            </a:r>
            <a:r>
              <a:rPr lang="en-US" altLang="en-US" dirty="0"/>
              <a:t>: find best overall plan for a set of queries, </a:t>
            </a:r>
            <a:r>
              <a:rPr lang="en-US" altLang="en-US" dirty="0" err="1"/>
              <a:t>expoiting</a:t>
            </a:r>
            <a:r>
              <a:rPr lang="en-US" altLang="en-US" dirty="0"/>
              <a:t> sharing of common subexpressions between queries where it is useful</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a:t>
            </a:r>
            <a:endParaRPr lang="en-US" altLang="en-US">
              <a:effectLst>
                <a:outerShdw blurRad="38100" dist="38100" dir="2700000" algn="tl">
                  <a:srgbClr val="C0C0C0"/>
                </a:outerShdw>
              </a:effectLst>
            </a:endParaRPr>
          </a:p>
        </p:txBody>
      </p:sp>
      <p:sp>
        <p:nvSpPr>
          <p:cNvPr id="358403" name="Rectangle 3"/>
          <p:cNvSpPr>
            <a:spLocks noGrp="1" noChangeArrowheads="1"/>
          </p:cNvSpPr>
          <p:nvPr>
            <p:ph idx="1"/>
          </p:nvPr>
        </p:nvSpPr>
        <p:spPr>
          <a:xfrm>
            <a:off x="683260" y="1102360"/>
            <a:ext cx="7777480" cy="6007735"/>
          </a:xfrm>
        </p:spPr>
        <p:txBody>
          <a:bodyPr/>
          <a:lstStyle/>
          <a:p>
            <a:pPr marL="381000" indent="-381000">
              <a:buFont typeface="Monotype Sorts" pitchFamily="-65" charset="2"/>
              <a:buNone/>
            </a:pPr>
            <a:r>
              <a:rPr lang="en-US" altLang="en-US" dirty="0"/>
              <a:t>1.	</a:t>
            </a:r>
            <a:r>
              <a:rPr lang="en-US" altLang="en-US" sz="2000" dirty="0"/>
              <a:t>Conjunctive selection operations can be deconstructed into a sequence of individual selections.</a:t>
            </a:r>
            <a:br>
              <a:rPr lang="en-US" altLang="en-US" sz="2000" dirty="0"/>
            </a:br>
            <a:r>
              <a:rPr lang="en-US" altLang="en-US" sz="2000" dirty="0"/>
              <a:t>                 </a:t>
            </a:r>
            <a:r>
              <a:rPr lang="el-GR" sz="2000" dirty="0"/>
              <a:t>σ</a:t>
            </a:r>
            <a:r>
              <a:rPr lang="en-US" altLang="en-US" sz="2000" baseline="-25000" dirty="0">
                <a:sym typeface="Symbol" panose="05050102010706020507" pitchFamily="18" charset="2"/>
              </a:rPr>
              <a:t></a:t>
            </a:r>
            <a:r>
              <a:rPr lang="en-US" altLang="en-US" sz="2000" baseline="-46000" dirty="0">
                <a:sym typeface="Greek Symbols" pitchFamily="18" charset="2"/>
              </a:rPr>
              <a:t>1 </a:t>
            </a:r>
            <a:r>
              <a:rPr lang="en-US" altLang="en-US" sz="2000" baseline="-25000" dirty="0">
                <a:sym typeface="Symbol" panose="05050102010706020507" pitchFamily="18" charset="2"/>
              </a:rPr>
              <a:t> </a:t>
            </a:r>
            <a:r>
              <a:rPr lang="en-US" altLang="en-US" sz="2000" i="1" baseline="-46000" dirty="0">
                <a:sym typeface="Greek Symbols" pitchFamily="18" charset="2"/>
              </a:rPr>
              <a:t>2 </a:t>
            </a:r>
            <a:r>
              <a:rPr lang="en-US" altLang="en-US" sz="2000" dirty="0"/>
              <a:t>(E) </a:t>
            </a:r>
            <a:r>
              <a:rPr lang="en-US" altLang="en-US" sz="2000" baseline="-25000" dirty="0"/>
              <a:t>    </a:t>
            </a:r>
            <a:r>
              <a:rPr lang="en-IN" sz="2000" dirty="0"/>
              <a:t>≡  </a:t>
            </a:r>
            <a:r>
              <a:rPr lang="el-GR" sz="2000" dirty="0"/>
              <a:t>σ</a:t>
            </a:r>
            <a:r>
              <a:rPr lang="en-US" altLang="en-US" sz="2000" baseline="-25000" dirty="0">
                <a:sym typeface="Symbol" panose="05050102010706020507" pitchFamily="18" charset="2"/>
              </a:rPr>
              <a:t></a:t>
            </a:r>
            <a:r>
              <a:rPr lang="en-US" altLang="en-US" sz="2000" baseline="-46000" dirty="0">
                <a:sym typeface="Greek Symbols" pitchFamily="18" charset="2"/>
              </a:rPr>
              <a:t>1</a:t>
            </a:r>
            <a:r>
              <a:rPr lang="en-US" altLang="en-US" sz="2000" baseline="-25000" dirty="0">
                <a:sym typeface="Symbol" panose="05050102010706020507" pitchFamily="18" charset="2"/>
              </a:rPr>
              <a:t> </a:t>
            </a:r>
            <a:r>
              <a:rPr lang="en-IN" sz="2000" dirty="0"/>
              <a:t>(</a:t>
            </a:r>
            <a:r>
              <a:rPr lang="el-GR" sz="2000" dirty="0"/>
              <a:t>σ</a:t>
            </a:r>
            <a:r>
              <a:rPr lang="en-US" altLang="en-US" sz="2000" baseline="-25000" dirty="0">
                <a:sym typeface="Symbol" panose="05050102010706020507" pitchFamily="18" charset="2"/>
              </a:rPr>
              <a:t></a:t>
            </a:r>
            <a:r>
              <a:rPr lang="en-US" altLang="en-US" sz="2000" i="1" baseline="-46000" dirty="0">
                <a:sym typeface="Greek Symbols" pitchFamily="18" charset="2"/>
              </a:rPr>
              <a:t>2 </a:t>
            </a:r>
            <a:r>
              <a:rPr lang="en-US" altLang="en-US" sz="2000" dirty="0"/>
              <a:t>(E))</a:t>
            </a:r>
            <a:r>
              <a:rPr lang="en-US" altLang="en-US" sz="2000" baseline="-25000" dirty="0"/>
              <a:t> </a:t>
            </a:r>
            <a:endParaRPr lang="en-US" altLang="en-US" sz="2000" dirty="0"/>
          </a:p>
          <a:p>
            <a:pPr marL="381000" indent="-381000">
              <a:buFont typeface="Monotype Sorts" pitchFamily="-65" charset="2"/>
              <a:buNone/>
            </a:pPr>
            <a:r>
              <a:rPr lang="en-US" altLang="en-US" sz="2000" dirty="0"/>
              <a:t>2.	Selection operations are commutative.</a:t>
            </a:r>
            <a:br>
              <a:rPr lang="en-US" altLang="en-US" sz="2000" dirty="0"/>
            </a:br>
            <a:r>
              <a:rPr lang="en-US" altLang="en-US" sz="2000" dirty="0"/>
              <a:t>                 </a:t>
            </a:r>
            <a:r>
              <a:rPr lang="el-GR" sz="2000" dirty="0"/>
              <a:t>σ</a:t>
            </a:r>
            <a:r>
              <a:rPr lang="en-US" altLang="en-US" sz="2000" baseline="-25000" dirty="0">
                <a:sym typeface="Symbol" panose="05050102010706020507" pitchFamily="18" charset="2"/>
              </a:rPr>
              <a:t></a:t>
            </a:r>
            <a:r>
              <a:rPr lang="en-US" altLang="en-US" sz="2000" baseline="-46000" dirty="0">
                <a:sym typeface="Greek Symbols" pitchFamily="18" charset="2"/>
              </a:rPr>
              <a:t>1</a:t>
            </a:r>
            <a:r>
              <a:rPr lang="en-IN" sz="2000" dirty="0"/>
              <a:t>(</a:t>
            </a:r>
            <a:r>
              <a:rPr lang="el-GR" sz="2000" dirty="0"/>
              <a:t>σ</a:t>
            </a:r>
            <a:r>
              <a:rPr lang="en-US" altLang="en-US" sz="2000" baseline="-25000" dirty="0">
                <a:sym typeface="Symbol" panose="05050102010706020507" pitchFamily="18" charset="2"/>
              </a:rPr>
              <a:t></a:t>
            </a:r>
            <a:r>
              <a:rPr lang="en-US" altLang="en-US" sz="2000" i="1" baseline="-46000" dirty="0">
                <a:sym typeface="Greek Symbols" pitchFamily="18" charset="2"/>
              </a:rPr>
              <a:t>2</a:t>
            </a:r>
            <a:r>
              <a:rPr lang="en-US" altLang="en-US" sz="2000" dirty="0"/>
              <a:t>(E))</a:t>
            </a:r>
            <a:r>
              <a:rPr lang="en-US" altLang="en-US" sz="2000" baseline="-25000" dirty="0"/>
              <a:t>    </a:t>
            </a:r>
            <a:r>
              <a:rPr lang="en-IN" sz="2000" dirty="0"/>
              <a:t>≡   </a:t>
            </a:r>
            <a:r>
              <a:rPr lang="el-GR" sz="2000" dirty="0"/>
              <a:t>σ</a:t>
            </a:r>
            <a:r>
              <a:rPr lang="en-US" altLang="en-US" sz="2000" baseline="-25000" dirty="0">
                <a:sym typeface="Symbol" panose="05050102010706020507" pitchFamily="18" charset="2"/>
              </a:rPr>
              <a:t></a:t>
            </a:r>
            <a:r>
              <a:rPr lang="en-US" altLang="en-US" sz="2000" baseline="-46000" dirty="0">
                <a:sym typeface="Greek Symbols" pitchFamily="18" charset="2"/>
              </a:rPr>
              <a:t>2</a:t>
            </a:r>
            <a:r>
              <a:rPr lang="en-US" altLang="en-US" sz="2000" baseline="-25000" dirty="0">
                <a:sym typeface="Symbol" panose="05050102010706020507" pitchFamily="18" charset="2"/>
              </a:rPr>
              <a:t> </a:t>
            </a:r>
            <a:r>
              <a:rPr lang="en-IN" sz="2000" dirty="0"/>
              <a:t>(</a:t>
            </a:r>
            <a:r>
              <a:rPr lang="el-GR" sz="2000" dirty="0"/>
              <a:t>σ</a:t>
            </a:r>
            <a:r>
              <a:rPr lang="en-US" altLang="en-US" sz="2000" baseline="-25000" dirty="0">
                <a:sym typeface="Symbol" panose="05050102010706020507" pitchFamily="18" charset="2"/>
              </a:rPr>
              <a:t></a:t>
            </a:r>
            <a:r>
              <a:rPr lang="en-US" altLang="en-US" sz="2000" i="1" baseline="-46000" dirty="0">
                <a:sym typeface="Greek Symbols" pitchFamily="18" charset="2"/>
              </a:rPr>
              <a:t>1</a:t>
            </a:r>
            <a:r>
              <a:rPr lang="en-US" altLang="en-US" sz="2000" dirty="0"/>
              <a:t>(E))</a:t>
            </a:r>
            <a:endParaRPr lang="en-US" altLang="en-US" sz="2000" dirty="0"/>
          </a:p>
          <a:p>
            <a:pPr marL="381000" indent="-381000">
              <a:buNone/>
            </a:pPr>
            <a:r>
              <a:rPr lang="en-US" altLang="en-US" sz="2000" dirty="0"/>
              <a:t>3.	Only the last in a sequence of projection operations is needed, the others can be omitted.</a:t>
            </a:r>
            <a:endParaRPr lang="en-US" altLang="en-US" sz="2000" dirty="0"/>
          </a:p>
          <a:p>
            <a:pPr marL="381000" indent="-381000" latinLnBrk="0">
              <a:lnSpc>
                <a:spcPct val="150000"/>
              </a:lnSpc>
              <a:spcBef>
                <a:spcPts val="0"/>
              </a:spcBef>
              <a:buNone/>
            </a:pPr>
            <a:r>
              <a:rPr lang="en-US" altLang="en-US" sz="2000" dirty="0"/>
              <a:t>	</a:t>
            </a:r>
            <a:r>
              <a:rPr lang="zh-CN" altLang="en-US" sz="2000" dirty="0">
                <a:ea typeface="宋体" panose="02010600030101010101" pitchFamily="2" charset="-122"/>
              </a:rPr>
              <a:t>（只需要一系列投影操作中的最后一个，其他的可以省略。）</a:t>
            </a:r>
            <a:br>
              <a:rPr lang="en-US" altLang="en-US" sz="2000" dirty="0"/>
            </a:br>
            <a:r>
              <a:rPr lang="en-US" altLang="en-US" sz="2000" dirty="0"/>
              <a:t> </a:t>
            </a:r>
            <a:r>
              <a:rPr lang="en-US" altLang="en-US" sz="2000" dirty="0">
                <a:ea typeface="MS PGothic" panose="020B0600070205080204" pitchFamily="34" charset="-128"/>
                <a:sym typeface="Symbol" panose="05050102010706020507" pitchFamily="18" charset="2"/>
              </a:rPr>
              <a:t> </a:t>
            </a:r>
            <a:r>
              <a:rPr lang="en-IN" sz="2000" baseline="-25000" dirty="0"/>
              <a:t>L</a:t>
            </a:r>
            <a:r>
              <a:rPr lang="en-US" altLang="en-US" sz="2000" baseline="-46000" dirty="0">
                <a:sym typeface="Greek Symbols" pitchFamily="18" charset="2"/>
              </a:rPr>
              <a:t>1</a:t>
            </a:r>
            <a:r>
              <a:rPr lang="en-IN" sz="2000" dirty="0"/>
              <a:t>(</a:t>
            </a:r>
            <a:r>
              <a:rPr lang="en-US" altLang="en-US" sz="2000" dirty="0">
                <a:ea typeface="MS PGothic" panose="020B0600070205080204" pitchFamily="34" charset="-128"/>
                <a:sym typeface="Symbol" panose="05050102010706020507" pitchFamily="18" charset="2"/>
              </a:rPr>
              <a:t> </a:t>
            </a:r>
            <a:r>
              <a:rPr lang="en-IN" sz="2000" baseline="-25000" dirty="0"/>
              <a:t>L</a:t>
            </a:r>
            <a:r>
              <a:rPr lang="en-US" altLang="en-US" sz="2000" baseline="-46000" dirty="0">
                <a:sym typeface="Greek Symbols" pitchFamily="18" charset="2"/>
              </a:rPr>
              <a:t>2</a:t>
            </a:r>
            <a:r>
              <a:rPr lang="en-IN" sz="2000" dirty="0"/>
              <a:t>(…(</a:t>
            </a:r>
            <a:r>
              <a:rPr lang="en-US" altLang="en-US" sz="2000" dirty="0">
                <a:ea typeface="MS PGothic" panose="020B0600070205080204" pitchFamily="34" charset="-128"/>
                <a:sym typeface="Symbol" panose="05050102010706020507" pitchFamily="18" charset="2"/>
              </a:rPr>
              <a:t> </a:t>
            </a:r>
            <a:r>
              <a:rPr lang="en-IN" sz="2000" baseline="-25000" dirty="0"/>
              <a:t>L</a:t>
            </a:r>
            <a:r>
              <a:rPr lang="en-US" altLang="en-US" sz="2000" baseline="-46000" dirty="0">
                <a:sym typeface="Greek Symbols" pitchFamily="18" charset="2"/>
              </a:rPr>
              <a:t>n</a:t>
            </a:r>
            <a:r>
              <a:rPr lang="en-IN" sz="2000" dirty="0"/>
              <a:t>(E))…))     ≡     </a:t>
            </a:r>
            <a:r>
              <a:rPr lang="en-US" altLang="en-US" sz="2000" dirty="0">
                <a:ea typeface="MS PGothic" panose="020B0600070205080204" pitchFamily="34" charset="-128"/>
                <a:sym typeface="Symbol" panose="05050102010706020507" pitchFamily="18" charset="2"/>
              </a:rPr>
              <a:t> </a:t>
            </a:r>
            <a:r>
              <a:rPr lang="en-IN" sz="2000" baseline="-25000" dirty="0"/>
              <a:t>L</a:t>
            </a:r>
            <a:r>
              <a:rPr lang="en-US" altLang="en-US" sz="2000" baseline="-46000" dirty="0">
                <a:sym typeface="Greek Symbols" pitchFamily="18" charset="2"/>
              </a:rPr>
              <a:t>1</a:t>
            </a:r>
            <a:r>
              <a:rPr lang="en-IN" sz="2000" dirty="0"/>
              <a:t>(E)</a:t>
            </a:r>
            <a:r>
              <a:rPr lang="zh-CN" altLang="en-IN" sz="2000" dirty="0">
                <a:ea typeface="宋体" panose="02010600030101010101" pitchFamily="2" charset="-122"/>
              </a:rPr>
              <a:t>，</a:t>
            </a:r>
            <a:r>
              <a:rPr lang="zh-CN" altLang="en-US" sz="2000" dirty="0"/>
              <a:t>其中</a:t>
            </a:r>
            <a:r>
              <a:rPr lang="en-US" altLang="en-US" sz="2000" dirty="0"/>
              <a:t> </a:t>
            </a:r>
            <a:r>
              <a:rPr lang="en-US" altLang="en-US" sz="2000" i="1" dirty="0"/>
              <a:t>L</a:t>
            </a:r>
            <a:r>
              <a:rPr lang="en-US" altLang="en-US" sz="2000" i="1" baseline="-25000" dirty="0"/>
              <a:t>1</a:t>
            </a:r>
            <a:r>
              <a:rPr lang="en-US" altLang="en-US" sz="2000" dirty="0"/>
              <a:t> </a:t>
            </a:r>
            <a:r>
              <a:rPr lang="en-IN" sz="2000" dirty="0"/>
              <a:t>⊆</a:t>
            </a:r>
            <a:r>
              <a:rPr lang="en-US" altLang="en-US" sz="2000" dirty="0"/>
              <a:t> </a:t>
            </a:r>
            <a:r>
              <a:rPr lang="en-US" altLang="en-US" sz="2000" i="1" dirty="0"/>
              <a:t>L</a:t>
            </a:r>
            <a:r>
              <a:rPr lang="en-US" altLang="en-US" sz="2000" i="1" baseline="-25000" dirty="0"/>
              <a:t>2</a:t>
            </a:r>
            <a:r>
              <a:rPr lang="en-US" altLang="en-US" sz="2000" dirty="0"/>
              <a:t> … </a:t>
            </a:r>
            <a:r>
              <a:rPr lang="en-IN" sz="2000" dirty="0"/>
              <a:t>⊆</a:t>
            </a:r>
            <a:r>
              <a:rPr lang="en-US" altLang="en-US" sz="2000" dirty="0"/>
              <a:t> </a:t>
            </a:r>
            <a:r>
              <a:rPr lang="en-US" altLang="en-US" sz="2000" i="1" dirty="0"/>
              <a:t>L</a:t>
            </a:r>
            <a:r>
              <a:rPr lang="en-US" altLang="en-US" sz="2000" i="1" baseline="-25000" dirty="0"/>
              <a:t>n</a:t>
            </a:r>
            <a:endParaRPr lang="en-US" altLang="en-US" sz="2000" i="1" baseline="-25000" dirty="0"/>
          </a:p>
          <a:p>
            <a:pPr marL="0" indent="0">
              <a:buNone/>
            </a:pPr>
            <a:r>
              <a:rPr lang="en-US" altLang="en-US" sz="2000" dirty="0"/>
              <a:t>4.    </a:t>
            </a:r>
            <a:r>
              <a:rPr lang="en-US" altLang="en-US" sz="2000" dirty="0">
                <a:sym typeface="Symbol" panose="05050102010706020507" pitchFamily="18" charset="2"/>
              </a:rPr>
              <a:t> </a:t>
            </a:r>
            <a:endParaRPr lang="en-US" altLang="en-US" sz="2000" dirty="0">
              <a:sym typeface="Symbol" panose="05050102010706020507" pitchFamily="18" charset="2"/>
            </a:endParaRPr>
          </a:p>
          <a:p>
            <a:pPr marL="0" indent="0" latinLnBrk="0">
              <a:lnSpc>
                <a:spcPct val="150000"/>
              </a:lnSpc>
              <a:spcBef>
                <a:spcPts val="0"/>
              </a:spcBef>
              <a:buNone/>
            </a:pPr>
            <a:r>
              <a:rPr lang="en-US" altLang="en-US" sz="2000" dirty="0">
                <a:sym typeface="Symbol" panose="05050102010706020507" pitchFamily="18" charset="2"/>
              </a:rPr>
              <a:t>	</a:t>
            </a:r>
            <a:r>
              <a:rPr lang="el-GR" sz="2000" dirty="0"/>
              <a:t>σ</a:t>
            </a:r>
            <a:r>
              <a:rPr lang="en-US" altLang="en-US" sz="2000" baseline="-25000" dirty="0">
                <a:sym typeface="Symbol" panose="05050102010706020507" pitchFamily="18" charset="2"/>
              </a:rPr>
              <a:t></a:t>
            </a:r>
            <a:r>
              <a:rPr lang="en-US" altLang="en-US" sz="2000" baseline="-46000" dirty="0">
                <a:sym typeface="Greek Symbols" pitchFamily="18" charset="2"/>
              </a:rPr>
              <a:t> </a:t>
            </a:r>
            <a:r>
              <a:rPr lang="en-US" altLang="en-US" sz="2000" dirty="0"/>
              <a:t>(E</a:t>
            </a:r>
            <a:r>
              <a:rPr lang="en-US" altLang="en-US" sz="2000" baseline="-25000" dirty="0"/>
              <a:t>1</a:t>
            </a:r>
            <a:r>
              <a:rPr lang="en-US" altLang="en-US" sz="2000" dirty="0"/>
              <a:t> x E</a:t>
            </a:r>
            <a:r>
              <a:rPr lang="en-US" altLang="en-US" sz="2000" baseline="-25000" dirty="0"/>
              <a:t>2</a:t>
            </a:r>
            <a:r>
              <a:rPr lang="en-US" altLang="en-US" sz="2000" dirty="0"/>
              <a:t>)</a:t>
            </a:r>
            <a:r>
              <a:rPr lang="en-US" altLang="en-US" sz="2000" baseline="-25000" dirty="0"/>
              <a:t>     </a:t>
            </a:r>
            <a:r>
              <a:rPr lang="en-IN" sz="2000" dirty="0"/>
              <a:t>≡    </a:t>
            </a:r>
            <a:r>
              <a:rPr lang="en-US" altLang="en-US" sz="2000" dirty="0"/>
              <a:t>E</a:t>
            </a:r>
            <a:r>
              <a:rPr lang="en-US" altLang="en-US" sz="2000" baseline="-25000" dirty="0"/>
              <a:t>1</a:t>
            </a:r>
            <a:r>
              <a:rPr lang="en-US" altLang="en-US" sz="2000" dirty="0"/>
              <a:t> </a:t>
            </a:r>
            <a:r>
              <a:rPr lang="en-IN" altLang="en-US" sz="2000" dirty="0"/>
              <a:t>⨝</a:t>
            </a:r>
            <a:r>
              <a:rPr lang="en-US" altLang="en-US" sz="2000" i="1" dirty="0"/>
              <a:t> </a:t>
            </a:r>
            <a:r>
              <a:rPr lang="en-US" altLang="en-US" sz="2000" baseline="-25000" dirty="0">
                <a:sym typeface="Symbol" panose="05050102010706020507" pitchFamily="18" charset="2"/>
              </a:rPr>
              <a:t></a:t>
            </a:r>
            <a:r>
              <a:rPr lang="en-US" altLang="en-US" sz="2000" dirty="0"/>
              <a:t> E</a:t>
            </a:r>
            <a:r>
              <a:rPr lang="en-US" altLang="en-US" sz="2000" baseline="-25000" dirty="0"/>
              <a:t>2</a:t>
            </a:r>
            <a:endParaRPr lang="en-US" altLang="en-US" sz="2000" baseline="-25000" dirty="0"/>
          </a:p>
          <a:p>
            <a:pPr marL="0" indent="0" latinLnBrk="0">
              <a:lnSpc>
                <a:spcPct val="150000"/>
              </a:lnSpc>
              <a:spcBef>
                <a:spcPts val="0"/>
              </a:spcBef>
              <a:buNone/>
            </a:pPr>
            <a:r>
              <a:rPr lang="en-US" altLang="en-US" sz="2000" baseline="-25000" dirty="0"/>
              <a:t>	</a:t>
            </a:r>
            <a:r>
              <a:rPr lang="el-GR" sz="2000" dirty="0"/>
              <a:t>σ</a:t>
            </a:r>
            <a:r>
              <a:rPr lang="en-US" altLang="en-US" sz="2000" baseline="-25000" dirty="0">
                <a:sym typeface="Symbol" panose="05050102010706020507" pitchFamily="18" charset="2"/>
              </a:rPr>
              <a:t> </a:t>
            </a:r>
            <a:r>
              <a:rPr lang="en-US" altLang="en-US" sz="2000" baseline="-46000" dirty="0">
                <a:sym typeface="Greek Symbols" pitchFamily="18" charset="2"/>
              </a:rPr>
              <a:t>1 </a:t>
            </a:r>
            <a:r>
              <a:rPr lang="en-US" altLang="en-US" sz="2000" dirty="0"/>
              <a:t>(E</a:t>
            </a:r>
            <a:r>
              <a:rPr lang="en-US" altLang="en-US" sz="2000" baseline="-25000" dirty="0"/>
              <a:t>1</a:t>
            </a:r>
            <a:r>
              <a:rPr lang="en-US" altLang="en-US" sz="2000" dirty="0"/>
              <a:t> </a:t>
            </a:r>
            <a:r>
              <a:rPr lang="en-IN" altLang="en-US" sz="2000" dirty="0"/>
              <a:t>⨝</a:t>
            </a:r>
            <a:r>
              <a:rPr lang="en-US" altLang="en-US" sz="2000" baseline="-25000" dirty="0">
                <a:sym typeface="Symbol" panose="05050102010706020507" pitchFamily="18" charset="2"/>
              </a:rPr>
              <a:t></a:t>
            </a:r>
            <a:r>
              <a:rPr lang="en-US" altLang="en-US" sz="2000" baseline="-46000" dirty="0">
                <a:sym typeface="Greek Symbols" pitchFamily="18" charset="2"/>
              </a:rPr>
              <a:t>2</a:t>
            </a:r>
            <a:r>
              <a:rPr lang="en-US" altLang="en-US" sz="2000" dirty="0"/>
              <a:t> E</a:t>
            </a:r>
            <a:r>
              <a:rPr lang="en-US" altLang="en-US" sz="2000" baseline="-25000" dirty="0"/>
              <a:t>2</a:t>
            </a:r>
            <a:r>
              <a:rPr lang="en-US" altLang="en-US" sz="2000" dirty="0"/>
              <a:t>)</a:t>
            </a:r>
            <a:r>
              <a:rPr lang="en-US" altLang="en-US" sz="2000" baseline="-25000" dirty="0"/>
              <a:t>     </a:t>
            </a:r>
            <a:r>
              <a:rPr lang="en-IN" sz="2000" dirty="0"/>
              <a:t>≡    </a:t>
            </a:r>
            <a:r>
              <a:rPr lang="en-US" altLang="en-US" sz="2000" dirty="0"/>
              <a:t>E</a:t>
            </a:r>
            <a:r>
              <a:rPr lang="en-US" altLang="en-US" sz="2000" baseline="-25000" dirty="0"/>
              <a:t>1</a:t>
            </a:r>
            <a:r>
              <a:rPr lang="en-US" altLang="en-US" sz="2000" dirty="0"/>
              <a:t> </a:t>
            </a:r>
            <a:r>
              <a:rPr lang="en-IN" altLang="en-US" sz="2000" dirty="0"/>
              <a:t>⨝</a:t>
            </a:r>
            <a:r>
              <a:rPr lang="en-US" altLang="en-US" sz="2000" i="1" dirty="0"/>
              <a:t> </a:t>
            </a:r>
            <a:r>
              <a:rPr lang="en-US" altLang="en-US" sz="2000" baseline="-25000" dirty="0">
                <a:sym typeface="Symbol" panose="05050102010706020507" pitchFamily="18" charset="2"/>
              </a:rPr>
              <a:t></a:t>
            </a:r>
            <a:r>
              <a:rPr lang="en-US" altLang="en-US" sz="2000" baseline="-46000" dirty="0">
                <a:sym typeface="Greek Symbols" pitchFamily="18" charset="2"/>
              </a:rPr>
              <a:t>1</a:t>
            </a:r>
            <a:r>
              <a:rPr lang="en-IN" sz="2000" baseline="-25000" dirty="0"/>
              <a:t>∧</a:t>
            </a:r>
            <a:r>
              <a:rPr lang="en-US" altLang="en-US" sz="2000" baseline="-25000" dirty="0">
                <a:sym typeface="Symbol" panose="05050102010706020507" pitchFamily="18" charset="2"/>
              </a:rPr>
              <a:t></a:t>
            </a:r>
            <a:r>
              <a:rPr lang="en-US" altLang="en-US" sz="2000" baseline="-46000" dirty="0">
                <a:sym typeface="Greek Symbols" pitchFamily="18" charset="2"/>
              </a:rPr>
              <a:t>2</a:t>
            </a:r>
            <a:r>
              <a:rPr lang="en-US" altLang="en-US" sz="2000" dirty="0"/>
              <a:t> E</a:t>
            </a:r>
            <a:r>
              <a:rPr lang="en-US" altLang="en-US" sz="2000" baseline="-25000" dirty="0"/>
              <a:t>2</a:t>
            </a:r>
            <a:endParaRPr lang="en-US" altLang="en-US" sz="20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4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84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Multiquery Optimization (Cont.)</a:t>
            </a:r>
            <a:endParaRPr lang="en-US" altLang="en-US">
              <a:effectLst>
                <a:outerShdw blurRad="38100" dist="38100" dir="2700000" algn="tl">
                  <a:srgbClr val="C0C0C0"/>
                </a:outerShdw>
              </a:effectLst>
            </a:endParaRPr>
          </a:p>
        </p:txBody>
      </p:sp>
      <p:sp>
        <p:nvSpPr>
          <p:cNvPr id="587779" name="Rectangle 3"/>
          <p:cNvSpPr>
            <a:spLocks noGrp="1" noChangeArrowheads="1"/>
          </p:cNvSpPr>
          <p:nvPr>
            <p:ph idx="1"/>
          </p:nvPr>
        </p:nvSpPr>
        <p:spPr>
          <a:xfrm>
            <a:off x="693019" y="1102497"/>
            <a:ext cx="7748338" cy="5367972"/>
          </a:xfrm>
        </p:spPr>
        <p:txBody>
          <a:bodyPr/>
          <a:lstStyle/>
          <a:p>
            <a:r>
              <a:rPr lang="en-US" altLang="en-US" dirty="0"/>
              <a:t>Simple heuristic used in some database systems:</a:t>
            </a:r>
            <a:endParaRPr lang="en-US" altLang="en-US" dirty="0"/>
          </a:p>
          <a:p>
            <a:pPr lvl="1"/>
            <a:r>
              <a:rPr lang="en-US" altLang="en-US" dirty="0"/>
              <a:t>optimize each query separately</a:t>
            </a:r>
            <a:endParaRPr lang="en-US" altLang="en-US" dirty="0"/>
          </a:p>
          <a:p>
            <a:pPr lvl="1"/>
            <a:r>
              <a:rPr lang="en-US" altLang="en-US" dirty="0"/>
              <a:t>detect and exploiting common subexpressions in the individual optimal query plans</a:t>
            </a:r>
            <a:endParaRPr lang="en-US" altLang="en-US" dirty="0"/>
          </a:p>
          <a:p>
            <a:pPr lvl="2"/>
            <a:r>
              <a:rPr lang="en-US" altLang="en-US" dirty="0"/>
              <a:t>May not always give best plan, but is cheap to implement</a:t>
            </a:r>
            <a:endParaRPr lang="en-US" altLang="en-US" dirty="0"/>
          </a:p>
          <a:p>
            <a:pPr lvl="1"/>
            <a:r>
              <a:rPr lang="en-US" altLang="en-US" b="1" dirty="0">
                <a:solidFill>
                  <a:srgbClr val="002060"/>
                </a:solidFill>
              </a:rPr>
              <a:t>Shared scans</a:t>
            </a:r>
            <a:r>
              <a:rPr lang="en-US" altLang="en-US" dirty="0"/>
              <a:t>: widely used special case of </a:t>
            </a:r>
            <a:r>
              <a:rPr lang="en-US" altLang="en-US" dirty="0" err="1"/>
              <a:t>multiquery</a:t>
            </a:r>
            <a:r>
              <a:rPr lang="en-US" altLang="en-US" dirty="0"/>
              <a:t> optimization</a:t>
            </a:r>
            <a:endParaRPr lang="en-US" altLang="en-US" dirty="0"/>
          </a:p>
          <a:p>
            <a:r>
              <a:rPr lang="en-US" altLang="en-US" dirty="0"/>
              <a:t>Set of materialized views may share common subexpressions</a:t>
            </a:r>
            <a:endParaRPr lang="en-US" altLang="en-US" dirty="0"/>
          </a:p>
          <a:p>
            <a:pPr lvl="1"/>
            <a:r>
              <a:rPr lang="en-US" altLang="en-US" dirty="0"/>
              <a:t>As a result, view maintenance plans may share subexpressions</a:t>
            </a:r>
            <a:endParaRPr lang="en-US" altLang="en-US" dirty="0"/>
          </a:p>
          <a:p>
            <a:pPr lvl="1"/>
            <a:r>
              <a:rPr lang="en-US" altLang="en-US" dirty="0" err="1"/>
              <a:t>Multiquery</a:t>
            </a:r>
            <a:r>
              <a:rPr lang="en-US" altLang="en-US" dirty="0"/>
              <a:t> optimization can be useful in such situations</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77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77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77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77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77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777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7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Parametric Query Optimization</a:t>
            </a:r>
            <a:endParaRPr lang="en-US" altLang="en-US">
              <a:effectLst>
                <a:outerShdw blurRad="38100" dist="38100" dir="2700000" algn="tl">
                  <a:srgbClr val="C0C0C0"/>
                </a:outerShdw>
              </a:effectLst>
            </a:endParaRPr>
          </a:p>
        </p:txBody>
      </p:sp>
      <p:sp>
        <p:nvSpPr>
          <p:cNvPr id="583683" name="Rectangle 3"/>
          <p:cNvSpPr>
            <a:spLocks noGrp="1" noChangeArrowheads="1"/>
          </p:cNvSpPr>
          <p:nvPr>
            <p:ph idx="1"/>
          </p:nvPr>
        </p:nvSpPr>
        <p:spPr>
          <a:xfrm>
            <a:off x="673768" y="943276"/>
            <a:ext cx="7950468" cy="5527193"/>
          </a:xfrm>
        </p:spPr>
        <p:txBody>
          <a:bodyPr/>
          <a:lstStyle/>
          <a:p>
            <a:pPr>
              <a:lnSpc>
                <a:spcPct val="90000"/>
              </a:lnSpc>
            </a:pPr>
            <a:r>
              <a:rPr lang="en-US" altLang="en-US" dirty="0"/>
              <a:t>Example </a:t>
            </a:r>
            <a:br>
              <a:rPr lang="en-US" altLang="en-US" dirty="0"/>
            </a:br>
            <a:r>
              <a:rPr lang="en-US" altLang="en-US" b="1" dirty="0"/>
              <a:t>select</a:t>
            </a:r>
            <a:r>
              <a:rPr lang="en-US" altLang="en-US" dirty="0"/>
              <a:t> * </a:t>
            </a:r>
            <a:br>
              <a:rPr lang="en-US" altLang="en-US" dirty="0"/>
            </a:br>
            <a:r>
              <a:rPr lang="en-US" altLang="en-US" b="1" dirty="0"/>
              <a:t>from</a:t>
            </a:r>
            <a:r>
              <a:rPr lang="en-US" altLang="en-US" dirty="0"/>
              <a:t> r </a:t>
            </a:r>
            <a:r>
              <a:rPr lang="en-US" altLang="en-US" b="1" dirty="0"/>
              <a:t>natural join</a:t>
            </a:r>
            <a:r>
              <a:rPr lang="en-US" altLang="en-US" dirty="0"/>
              <a:t> s</a:t>
            </a:r>
            <a:br>
              <a:rPr lang="en-US" altLang="en-US" dirty="0"/>
            </a:br>
            <a:r>
              <a:rPr lang="en-US" altLang="en-US" b="1" dirty="0"/>
              <a:t>where</a:t>
            </a:r>
            <a:r>
              <a:rPr lang="en-US" altLang="en-US" dirty="0"/>
              <a:t> </a:t>
            </a:r>
            <a:r>
              <a:rPr lang="en-US" altLang="en-US" dirty="0" err="1"/>
              <a:t>r.a</a:t>
            </a:r>
            <a:r>
              <a:rPr lang="en-US" altLang="en-US" dirty="0"/>
              <a:t> &lt; $1</a:t>
            </a:r>
            <a:endParaRPr lang="en-US" altLang="en-US" dirty="0"/>
          </a:p>
          <a:p>
            <a:pPr lvl="1">
              <a:lnSpc>
                <a:spcPct val="90000"/>
              </a:lnSpc>
            </a:pPr>
            <a:r>
              <a:rPr lang="en-US" altLang="en-US" dirty="0"/>
              <a:t>value of parameter $1 not known at compile time</a:t>
            </a:r>
            <a:endParaRPr lang="en-US" altLang="en-US" dirty="0"/>
          </a:p>
          <a:p>
            <a:pPr lvl="2">
              <a:lnSpc>
                <a:spcPct val="90000"/>
              </a:lnSpc>
            </a:pPr>
            <a:r>
              <a:rPr lang="en-US" altLang="en-US" dirty="0"/>
              <a:t>known only at run time</a:t>
            </a:r>
            <a:endParaRPr lang="en-US" altLang="en-US" dirty="0"/>
          </a:p>
          <a:p>
            <a:pPr lvl="1">
              <a:lnSpc>
                <a:spcPct val="90000"/>
              </a:lnSpc>
            </a:pPr>
            <a:r>
              <a:rPr lang="en-US" altLang="en-US" dirty="0"/>
              <a:t>different plans may be optimal for different values of $1</a:t>
            </a:r>
            <a:endParaRPr lang="en-US" altLang="en-US" dirty="0"/>
          </a:p>
          <a:p>
            <a:pPr>
              <a:lnSpc>
                <a:spcPct val="90000"/>
              </a:lnSpc>
            </a:pPr>
            <a:r>
              <a:rPr lang="en-US" altLang="en-US" dirty="0"/>
              <a:t>Solution 1: optimize at run time, each time query is submitted</a:t>
            </a:r>
            <a:endParaRPr lang="en-US" altLang="en-US" dirty="0"/>
          </a:p>
          <a:p>
            <a:pPr lvl="2">
              <a:lnSpc>
                <a:spcPct val="90000"/>
              </a:lnSpc>
            </a:pPr>
            <a:r>
              <a:rPr lang="en-US" altLang="en-US" dirty="0"/>
              <a:t> can be expensive </a:t>
            </a:r>
            <a:endParaRPr lang="en-US" altLang="en-US" dirty="0"/>
          </a:p>
          <a:p>
            <a:pPr>
              <a:lnSpc>
                <a:spcPct val="90000"/>
              </a:lnSpc>
            </a:pPr>
            <a:r>
              <a:rPr lang="en-US" altLang="en-US" dirty="0"/>
              <a:t>Solution 2: </a:t>
            </a:r>
            <a:r>
              <a:rPr lang="en-US" altLang="en-US" b="1" dirty="0">
                <a:solidFill>
                  <a:srgbClr val="002060"/>
                </a:solidFill>
              </a:rPr>
              <a:t>Parametric Query Optimization</a:t>
            </a:r>
            <a:r>
              <a:rPr lang="en-US" altLang="en-US" dirty="0"/>
              <a:t>:</a:t>
            </a:r>
            <a:endParaRPr lang="en-US" altLang="en-US" dirty="0"/>
          </a:p>
          <a:p>
            <a:pPr lvl="1">
              <a:lnSpc>
                <a:spcPct val="90000"/>
              </a:lnSpc>
            </a:pPr>
            <a:r>
              <a:rPr lang="en-US" altLang="en-US" dirty="0"/>
              <a:t>optimizer generates a set of plans, optimal for different values of $1</a:t>
            </a:r>
            <a:endParaRPr lang="en-US" altLang="en-US" dirty="0"/>
          </a:p>
          <a:p>
            <a:pPr lvl="2">
              <a:lnSpc>
                <a:spcPct val="90000"/>
              </a:lnSpc>
            </a:pPr>
            <a:r>
              <a:rPr lang="en-US" altLang="en-US" dirty="0"/>
              <a:t>Set of optimal plans usually small for 1 to 3 parameters</a:t>
            </a:r>
            <a:endParaRPr lang="en-US" altLang="en-US" dirty="0"/>
          </a:p>
          <a:p>
            <a:pPr lvl="2">
              <a:lnSpc>
                <a:spcPct val="90000"/>
              </a:lnSpc>
            </a:pPr>
            <a:r>
              <a:rPr lang="en-US" altLang="en-US" dirty="0"/>
              <a:t>Key issue: how to do find set of optimal plans efficiently</a:t>
            </a:r>
            <a:endParaRPr lang="en-US" altLang="en-US" dirty="0"/>
          </a:p>
          <a:p>
            <a:pPr lvl="1">
              <a:lnSpc>
                <a:spcPct val="90000"/>
              </a:lnSpc>
            </a:pPr>
            <a:r>
              <a:rPr lang="en-US" altLang="en-US" dirty="0"/>
              <a:t>best one from this set is chosen at run time when $1 is known</a:t>
            </a:r>
            <a:endParaRPr lang="en-US" altLang="en-US" dirty="0"/>
          </a:p>
          <a:p>
            <a:pPr>
              <a:lnSpc>
                <a:spcPct val="90000"/>
              </a:lnSpc>
            </a:pPr>
            <a:r>
              <a:rPr lang="en-US" altLang="en-US" dirty="0"/>
              <a:t>Solution 3: </a:t>
            </a:r>
            <a:r>
              <a:rPr lang="en-US" altLang="en-US" b="1" dirty="0">
                <a:solidFill>
                  <a:srgbClr val="002060"/>
                </a:solidFill>
              </a:rPr>
              <a:t>Query Plan Caching</a:t>
            </a:r>
            <a:endParaRPr lang="en-US" altLang="en-US" b="1" dirty="0">
              <a:solidFill>
                <a:srgbClr val="002060"/>
              </a:solidFill>
            </a:endParaRPr>
          </a:p>
          <a:p>
            <a:pPr lvl="1">
              <a:lnSpc>
                <a:spcPct val="90000"/>
              </a:lnSpc>
            </a:pPr>
            <a:r>
              <a:rPr lang="en-US" altLang="en-US" dirty="0"/>
              <a:t>If optimizer decides that same plan is likely to be optimal for all parameter values, it caches plan and reuses it, else reoptimize each time</a:t>
            </a:r>
            <a:endParaRPr lang="en-US" altLang="en-US" dirty="0"/>
          </a:p>
          <a:p>
            <a:pPr lvl="1">
              <a:lnSpc>
                <a:spcPct val="90000"/>
              </a:lnSpc>
            </a:pPr>
            <a:r>
              <a:rPr lang="en-US" altLang="en-US" dirty="0"/>
              <a:t>Implemented in many database systems</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6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68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368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68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68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68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68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368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368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36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a:effectLst>
                  <a:outerShdw blurRad="38100" dist="38100" dir="2700000" algn="tl">
                    <a:srgbClr val="C0C0C0"/>
                  </a:outerShdw>
                </a:effectLst>
              </a:rPr>
              <a:t>Plan Stability Across Optimizer Changes</a:t>
            </a:r>
            <a:endParaRPr lang="en-US" altLang="en-US">
              <a:effectLst>
                <a:outerShdw blurRad="38100" dist="38100" dir="2700000" algn="tl">
                  <a:srgbClr val="C0C0C0"/>
                </a:outerShdw>
              </a:effectLst>
            </a:endParaRPr>
          </a:p>
        </p:txBody>
      </p:sp>
      <p:sp>
        <p:nvSpPr>
          <p:cNvPr id="145411" name="Content Placeholder 2"/>
          <p:cNvSpPr>
            <a:spLocks noGrp="1" noChangeArrowheads="1"/>
          </p:cNvSpPr>
          <p:nvPr>
            <p:ph idx="1"/>
          </p:nvPr>
        </p:nvSpPr>
        <p:spPr>
          <a:xfrm>
            <a:off x="683394" y="1102497"/>
            <a:ext cx="7729086" cy="5367972"/>
          </a:xfrm>
        </p:spPr>
        <p:txBody>
          <a:bodyPr/>
          <a:lstStyle/>
          <a:p>
            <a:r>
              <a:rPr lang="en-US" altLang="en-US" dirty="0"/>
              <a:t>What if 95% of plans are faster on database/optimizer version N+1 than on N, but 5% are slower?</a:t>
            </a:r>
            <a:endParaRPr lang="en-US" altLang="en-US" dirty="0"/>
          </a:p>
          <a:p>
            <a:pPr lvl="1"/>
            <a:r>
              <a:rPr lang="en-US" altLang="en-US" dirty="0"/>
              <a:t>Why should plans be slower on new improved optimizer?  </a:t>
            </a:r>
            <a:endParaRPr lang="en-US" altLang="en-US" dirty="0"/>
          </a:p>
          <a:p>
            <a:pPr lvl="2"/>
            <a:r>
              <a:rPr lang="en-US" altLang="en-US" dirty="0"/>
              <a:t>Answer: Two wrongs can make a right, fixing one wrong can make things worse!</a:t>
            </a:r>
            <a:endParaRPr lang="en-US" altLang="en-US" dirty="0"/>
          </a:p>
          <a:p>
            <a:r>
              <a:rPr lang="en-US" altLang="en-US" dirty="0"/>
              <a:t>Approaches:</a:t>
            </a:r>
            <a:endParaRPr lang="en-US" altLang="en-US" dirty="0"/>
          </a:p>
          <a:p>
            <a:pPr lvl="1"/>
            <a:r>
              <a:rPr lang="en-US" altLang="en-US" dirty="0"/>
              <a:t>Allow hints for tuning queries</a:t>
            </a:r>
            <a:endParaRPr lang="en-US" altLang="en-US" dirty="0"/>
          </a:p>
          <a:p>
            <a:pPr lvl="2"/>
            <a:r>
              <a:rPr lang="en-US" altLang="en-US" dirty="0"/>
              <a:t>Not practical for migrating large systems with no access to source code</a:t>
            </a:r>
            <a:endParaRPr lang="en-US" altLang="en-US" dirty="0"/>
          </a:p>
          <a:p>
            <a:pPr lvl="1"/>
            <a:r>
              <a:rPr lang="en-US" altLang="en-US" dirty="0"/>
              <a:t>Set optimization level, default to version N (Oracle)</a:t>
            </a:r>
            <a:endParaRPr lang="en-US" altLang="en-US" dirty="0"/>
          </a:p>
          <a:p>
            <a:pPr lvl="2"/>
            <a:r>
              <a:rPr lang="en-US" altLang="en-US" dirty="0"/>
              <a:t>And migrate one query at a time after testing both plans on new optimizer</a:t>
            </a:r>
            <a:endParaRPr lang="en-US" altLang="en-US" dirty="0"/>
          </a:p>
          <a:p>
            <a:pPr lvl="1"/>
            <a:r>
              <a:rPr lang="en-US" altLang="en-US" dirty="0"/>
              <a:t>Save plan from version N, and give it to optimizer version N+1</a:t>
            </a:r>
            <a:endParaRPr lang="en-US" altLang="en-US" dirty="0"/>
          </a:p>
          <a:p>
            <a:pPr lvl="2"/>
            <a:r>
              <a:rPr lang="en-US" altLang="en-US" dirty="0"/>
              <a:t>Sybase, XML representation of plans (SQL Server)</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Adaptive Query Processing</a:t>
            </a:r>
            <a:endParaRPr lang="en-IN" dirty="0"/>
          </a:p>
        </p:txBody>
      </p:sp>
      <p:sp>
        <p:nvSpPr>
          <p:cNvPr id="3" name="Content Placeholder 2"/>
          <p:cNvSpPr>
            <a:spLocks noGrp="1"/>
          </p:cNvSpPr>
          <p:nvPr>
            <p:ph idx="1"/>
          </p:nvPr>
        </p:nvSpPr>
        <p:spPr>
          <a:xfrm>
            <a:off x="673768" y="1102497"/>
            <a:ext cx="7767588" cy="5367972"/>
          </a:xfrm>
        </p:spPr>
        <p:txBody>
          <a:bodyPr/>
          <a:lstStyle/>
          <a:p>
            <a:r>
              <a:rPr lang="en-IN" dirty="0"/>
              <a:t>Some systems support adaptive operators that change execution algorithm on the fly</a:t>
            </a:r>
            <a:endParaRPr lang="en-IN" dirty="0"/>
          </a:p>
          <a:p>
            <a:pPr lvl="1"/>
            <a:r>
              <a:rPr lang="en-IN" dirty="0"/>
              <a:t>E.g., (indexed) nested loops join or hash join chosen at run time, depending on size of outer input</a:t>
            </a:r>
            <a:endParaRPr lang="en-IN" dirty="0"/>
          </a:p>
          <a:p>
            <a:r>
              <a:rPr lang="en-IN" dirty="0"/>
              <a:t>Other systems allow monitoring of </a:t>
            </a:r>
            <a:r>
              <a:rPr lang="en-IN" dirty="0" err="1"/>
              <a:t>behavior</a:t>
            </a:r>
            <a:r>
              <a:rPr lang="en-IN" dirty="0"/>
              <a:t> of plan at run time and adapt plan</a:t>
            </a:r>
            <a:endParaRPr lang="en-IN" dirty="0"/>
          </a:p>
          <a:p>
            <a:pPr lvl="1"/>
            <a:r>
              <a:rPr lang="en-IN" dirty="0"/>
              <a:t>E.g., if statistics such as number of rows is found to be very different in reality from what optimizer estimated</a:t>
            </a:r>
            <a:endParaRPr lang="en-IN" dirty="0"/>
          </a:p>
          <a:p>
            <a:pPr lvl="1"/>
            <a:r>
              <a:rPr lang="en-IN" dirty="0"/>
              <a:t>Can stop execution, compute fresh plan, and restart</a:t>
            </a:r>
            <a:endParaRPr lang="en-IN" dirty="0"/>
          </a:p>
          <a:p>
            <a:pPr lvl="2"/>
            <a:r>
              <a:rPr lang="en-IN" dirty="0"/>
              <a:t>But must avoid too many such restarts</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1976" y="3015003"/>
            <a:ext cx="4169940" cy="523220"/>
          </a:xfrm>
          <a:prstGeom prst="rect">
            <a:avLst/>
          </a:prstGeom>
          <a:noFill/>
        </p:spPr>
        <p:txBody>
          <a:bodyPr wrap="square" rtlCol="0">
            <a:spAutoFit/>
          </a:bodyPr>
          <a:lstStyle/>
          <a:p>
            <a:r>
              <a:rPr kumimoji="1" lang="en-US" sz="2800" b="1" dirty="0">
                <a:solidFill>
                  <a:srgbClr val="002060"/>
                </a:solidFill>
                <a:effectLst>
                  <a:outerShdw blurRad="38100" dist="38100" dir="2700000" algn="tl">
                    <a:srgbClr val="C0C0C0"/>
                  </a:outerShdw>
                </a:effectLst>
                <a:latin typeface="+mj-lt"/>
                <a:ea typeface="MS PGothic" panose="020B0600070205080204" pitchFamily="34" charset="-128"/>
              </a:rPr>
              <a:t>End of Chapter</a:t>
            </a:r>
            <a:endParaRPr kumimoji="1" lang="en-US" sz="2800" b="1" dirty="0">
              <a:solidFill>
                <a:srgbClr val="002060"/>
              </a:solidFill>
              <a:effectLst>
                <a:outerShdw blurRad="38100" dist="38100" dir="2700000" algn="tl">
                  <a:srgbClr val="C0C0C0"/>
                </a:outerShdw>
              </a:effectLst>
              <a:latin typeface="+mj-lt"/>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13.01</a:t>
            </a:r>
            <a:endParaRPr lang="en-US" altLang="en-US">
              <a:effectLst>
                <a:outerShdw blurRad="38100" dist="38100" dir="2700000" algn="tl">
                  <a:srgbClr val="C0C0C0"/>
                </a:outerShdw>
              </a:effectLst>
            </a:endParaRPr>
          </a:p>
        </p:txBody>
      </p:sp>
      <p:pic>
        <p:nvPicPr>
          <p:cNvPr id="14848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9250" y="917575"/>
            <a:ext cx="8470900" cy="41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13.02</a:t>
            </a:r>
            <a:endParaRPr lang="en-US" altLang="en-US">
              <a:effectLst>
                <a:outerShdw blurRad="38100" dist="38100" dir="2700000" algn="tl">
                  <a:srgbClr val="C0C0C0"/>
                </a:outerShdw>
              </a:effectLst>
            </a:endParaRPr>
          </a:p>
        </p:txBody>
      </p:sp>
      <p:pic>
        <p:nvPicPr>
          <p:cNvPr id="15053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4375" y="862013"/>
            <a:ext cx="7669213" cy="561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13.03</a:t>
            </a:r>
            <a:endParaRPr lang="en-US" altLang="en-US">
              <a:effectLst>
                <a:outerShdw blurRad="38100" dist="38100" dir="2700000" algn="tl">
                  <a:srgbClr val="C0C0C0"/>
                </a:outerShdw>
              </a:effectLst>
            </a:endParaRPr>
          </a:p>
        </p:txBody>
      </p:sp>
      <p:pic>
        <p:nvPicPr>
          <p:cNvPr id="15257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8350" y="827088"/>
            <a:ext cx="7694613"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13.04</a:t>
            </a:r>
            <a:endParaRPr lang="en-US" altLang="en-US">
              <a:effectLst>
                <a:outerShdw blurRad="38100" dist="38100" dir="2700000" algn="tl">
                  <a:srgbClr val="C0C0C0"/>
                </a:outerShdw>
              </a:effectLst>
            </a:endParaRPr>
          </a:p>
        </p:txBody>
      </p:sp>
      <p:pic>
        <p:nvPicPr>
          <p:cNvPr id="15462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0038" y="928688"/>
            <a:ext cx="8753475"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13.06</a:t>
            </a:r>
            <a:endParaRPr lang="en-US" altLang="en-US">
              <a:effectLst>
                <a:outerShdw blurRad="38100" dist="38100" dir="2700000" algn="tl">
                  <a:srgbClr val="C0C0C0"/>
                </a:outerShdw>
              </a:effectLst>
            </a:endParaRPr>
          </a:p>
        </p:txBody>
      </p:sp>
      <p:pic>
        <p:nvPicPr>
          <p:cNvPr id="15667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0700" y="881063"/>
            <a:ext cx="7721600"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anose="020B0604020202020204" pitchFamily="34"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Template>
  <TotalTime>0</TotalTime>
  <Words>41736</Words>
  <Application>WPS 演示</Application>
  <PresentationFormat>全屏显示(4:3)</PresentationFormat>
  <Paragraphs>977</Paragraphs>
  <Slides>100</Slides>
  <Notes>89</Notes>
  <HiddenSlides>33</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6</vt:i4>
      </vt:variant>
      <vt:variant>
        <vt:lpstr>幻灯片标题</vt:lpstr>
      </vt:variant>
      <vt:variant>
        <vt:i4>100</vt:i4>
      </vt:variant>
    </vt:vector>
  </HeadingPairs>
  <TitlesOfParts>
    <vt:vector size="126" baseType="lpstr">
      <vt:lpstr>Arial</vt:lpstr>
      <vt:lpstr>宋体</vt:lpstr>
      <vt:lpstr>Wingdings</vt:lpstr>
      <vt:lpstr>Helvetica</vt:lpstr>
      <vt:lpstr>MS PGothic</vt:lpstr>
      <vt:lpstr>Times New Roman</vt:lpstr>
      <vt:lpstr>Monotype Sorts</vt:lpstr>
      <vt:lpstr>Wingdings</vt:lpstr>
      <vt:lpstr>Webdings</vt:lpstr>
      <vt:lpstr>Symbol</vt:lpstr>
      <vt:lpstr>Greek Symbols</vt:lpstr>
      <vt:lpstr>Segoe Print</vt:lpstr>
      <vt:lpstr>微软雅黑</vt:lpstr>
      <vt:lpstr>Arial Unicode MS</vt:lpstr>
      <vt:lpstr>Cambria Math</vt:lpstr>
      <vt:lpstr>Monotype Sorts</vt:lpstr>
      <vt:lpstr>Inconsolata</vt:lpstr>
      <vt:lpstr>Crimson Text</vt:lpstr>
      <vt:lpstr>仿宋</vt:lpstr>
      <vt:lpstr>db</vt:lpstr>
      <vt:lpstr>Equation.3</vt:lpstr>
      <vt:lpstr>Equation.3</vt:lpstr>
      <vt:lpstr>Equation.3</vt:lpstr>
      <vt:lpstr>Equation.3</vt:lpstr>
      <vt:lpstr>Equation.3</vt:lpstr>
      <vt:lpstr>Equation.3</vt:lpstr>
      <vt:lpstr>Chapter 13: Query Optimization</vt:lpstr>
      <vt:lpstr>Outline</vt:lpstr>
      <vt:lpstr>Relational Algebra Equivalences</vt:lpstr>
      <vt:lpstr>Relational Algebra Equivalences (Cont.)</vt:lpstr>
      <vt:lpstr>Relational Algebra Equivalences (Cont.)</vt:lpstr>
      <vt:lpstr>Viewing Query Evaluation Plans</vt:lpstr>
      <vt:lpstr>PowerPoint 演示文稿</vt:lpstr>
      <vt:lpstr>Transformation of Relational Expressions</vt:lpstr>
      <vt:lpstr>Equivalence Rules</vt:lpstr>
      <vt:lpstr>Equivalence Rules (Cont.)</vt:lpstr>
      <vt:lpstr>Pictorial Depiction of Equivalence Rules</vt:lpstr>
      <vt:lpstr>Equivalence Rules (Cont.)</vt:lpstr>
      <vt:lpstr>Equivalence Rules (Cont.)</vt:lpstr>
      <vt:lpstr>Equivalence Rules (Cont.)</vt:lpstr>
      <vt:lpstr>Exercise</vt:lpstr>
      <vt:lpstr>Equivalence Rules (Cont.)</vt:lpstr>
      <vt:lpstr>Equivalence Rules (Cont.)</vt:lpstr>
      <vt:lpstr>Join Ordering Example</vt:lpstr>
      <vt:lpstr>Enumeration of Equivalent Expressions</vt:lpstr>
      <vt:lpstr>Implementing Transformation Based Optimization</vt:lpstr>
      <vt:lpstr>Cost Estimation</vt:lpstr>
      <vt:lpstr>Choice of Evaluation Plans</vt:lpstr>
      <vt:lpstr>Structure of Query Optimizers</vt:lpstr>
      <vt:lpstr>Structure of Query Optimizers (Cont.)</vt:lpstr>
      <vt:lpstr>PowerPoint 演示文稿</vt:lpstr>
      <vt:lpstr>Heuristic Optimization （启发式优化）</vt:lpstr>
      <vt:lpstr>Transformation: Selections</vt:lpstr>
      <vt:lpstr>Example with Multiple Transformations</vt:lpstr>
      <vt:lpstr>Multiple Transformations (Cont.)</vt:lpstr>
      <vt:lpstr>Transformation : Projections</vt:lpstr>
      <vt:lpstr>Transformation : Join--Left Deep Join Trees</vt:lpstr>
      <vt:lpstr>Example: Steps of Heuristics  </vt:lpstr>
      <vt:lpstr>Example: Steps of Heuristics  </vt:lpstr>
      <vt:lpstr>Example: Steps of Heuristics  </vt:lpstr>
      <vt:lpstr>Example: Steps of Heuristics  </vt:lpstr>
      <vt:lpstr>Example: Steps of Heuristics  </vt:lpstr>
      <vt:lpstr>Example: Steps of Heuristics  </vt:lpstr>
      <vt:lpstr>Example: Steps of Heuristics  </vt:lpstr>
      <vt:lpstr>Example: Steps of Heuristics  </vt:lpstr>
      <vt:lpstr>Example: Steps of Heuristics  </vt:lpstr>
      <vt:lpstr>PowerPoint 演示文稿</vt:lpstr>
      <vt:lpstr>Cost Based Optimization with Equivalence Rules</vt:lpstr>
      <vt:lpstr>Cost Based Optimization with Equivalence Rules</vt:lpstr>
      <vt:lpstr>Statistical Information for Cost Estimation</vt:lpstr>
      <vt:lpstr>Statistical Information for Cost Estimation</vt:lpstr>
      <vt:lpstr>Selection Size Estimation</vt:lpstr>
      <vt:lpstr>Examples</vt:lpstr>
      <vt:lpstr>Examples</vt:lpstr>
      <vt:lpstr>Size Estimation of Complex Selections</vt:lpstr>
      <vt:lpstr>Examples</vt:lpstr>
      <vt:lpstr>Join Operation:  Running Example 自然连接情况</vt:lpstr>
      <vt:lpstr>Estimation of the Size of Joins</vt:lpstr>
      <vt:lpstr>Estimation of the Size of Joins (Cont.)</vt:lpstr>
      <vt:lpstr>Estimation of the Size of Joins (Cont.)</vt:lpstr>
      <vt:lpstr>Estimation of the Size of Joins (Cont.)</vt:lpstr>
      <vt:lpstr>Dynamic Programming in Optimization</vt:lpstr>
      <vt:lpstr>Join Order Optimization Algorithm</vt:lpstr>
      <vt:lpstr>Join Order Optimization Algorithm (cont.)</vt:lpstr>
      <vt:lpstr>Cost of Optimization</vt:lpstr>
      <vt:lpstr>Size Estimation for Other Operations</vt:lpstr>
      <vt:lpstr>Histograms</vt:lpstr>
      <vt:lpstr>Histograms (cont.)</vt:lpstr>
      <vt:lpstr>Size Estimation (Cont.)</vt:lpstr>
      <vt:lpstr>Estimation of Number of Distinct Values</vt:lpstr>
      <vt:lpstr>Estimation of Distinct Values (Cont.)</vt:lpstr>
      <vt:lpstr>Estimation of Distinct Values (Cont.)</vt:lpstr>
      <vt:lpstr>Observation</vt:lpstr>
      <vt:lpstr>PowerPoint 演示文稿</vt:lpstr>
      <vt:lpstr>Optimizing Nested Subqueries**</vt:lpstr>
      <vt:lpstr>Optimizing Nested Subqueries (Cont.)</vt:lpstr>
      <vt:lpstr>Optimizing Nested Subqueries (Cont.)</vt:lpstr>
      <vt:lpstr>Optimizing Nested Subqueries (Cont.)</vt:lpstr>
      <vt:lpstr>Optimizing Nested Subqueries (Cont.)</vt:lpstr>
      <vt:lpstr>Decorrelation (Cont.)</vt:lpstr>
      <vt:lpstr>Materialized Views</vt:lpstr>
      <vt:lpstr>Materialized View Maintenance</vt:lpstr>
      <vt:lpstr>Incremental View Maintenance</vt:lpstr>
      <vt:lpstr>Join Operation</vt:lpstr>
      <vt:lpstr>Selection and Projection Operations</vt:lpstr>
      <vt:lpstr>Aggregation Operations</vt:lpstr>
      <vt:lpstr>Aggregate Operations (Cont.)</vt:lpstr>
      <vt:lpstr>Other Operations</vt:lpstr>
      <vt:lpstr>Handling Expressions</vt:lpstr>
      <vt:lpstr>Query Optimization and Materialized Views</vt:lpstr>
      <vt:lpstr>Materialized View Selection</vt:lpstr>
      <vt:lpstr>Top-K Queries		</vt:lpstr>
      <vt:lpstr>Optimization of Updates</vt:lpstr>
      <vt:lpstr>Join Minimization</vt:lpstr>
      <vt:lpstr>Multiquery Optimization</vt:lpstr>
      <vt:lpstr>Multiquery Optimization (Cont.)</vt:lpstr>
      <vt:lpstr>Parametric Query Optimization</vt:lpstr>
      <vt:lpstr>Plan Stability Across Optimizer Changes</vt:lpstr>
      <vt:lpstr>Adaptive Query Processing</vt:lpstr>
      <vt:lpstr>PowerPoint 演示文稿</vt:lpstr>
      <vt:lpstr>Figure 13.01</vt:lpstr>
      <vt:lpstr>Figure 13.02</vt:lpstr>
      <vt:lpstr>Figure 13.03</vt:lpstr>
      <vt:lpstr>Figure 13.04</vt:lpstr>
      <vt:lpstr>Figure 13.06</vt:lpstr>
      <vt:lpstr>Figure 13.08</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Query Optimization</dc:title>
  <dc:creator>Silberschatz;Korth;Sudarshan</dc:creator>
  <cp:lastModifiedBy>Lemon Tree</cp:lastModifiedBy>
  <cp:revision>793</cp:revision>
  <cp:lastPrinted>2001-02-16T16:44:00Z</cp:lastPrinted>
  <dcterms:created xsi:type="dcterms:W3CDTF">2000-02-23T18:58:00Z</dcterms:created>
  <dcterms:modified xsi:type="dcterms:W3CDTF">2021-12-09T14:53:39Z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4F2C5FA71D174DD2A16D0350367C60D6</vt:lpwstr>
  </property>
  <property fmtid="{D5CDD505-2E9C-101B-9397-08002B2CF9AE}" pid="3" name="KSOProductBuildVer">
    <vt:lpwstr>2052-11.1.0.11115</vt:lpwstr>
  </property>
</Properties>
</file>