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320" r:id="rId3"/>
    <p:sldId id="256" r:id="rId5"/>
    <p:sldId id="402" r:id="rId6"/>
    <p:sldId id="257" r:id="rId7"/>
    <p:sldId id="413" r:id="rId8"/>
    <p:sldId id="414" r:id="rId9"/>
    <p:sldId id="259" r:id="rId10"/>
    <p:sldId id="345" r:id="rId11"/>
    <p:sldId id="260" r:id="rId12"/>
    <p:sldId id="258" r:id="rId13"/>
    <p:sldId id="408" r:id="rId14"/>
    <p:sldId id="261" r:id="rId15"/>
    <p:sldId id="401" r:id="rId16"/>
    <p:sldId id="403" r:id="rId17"/>
    <p:sldId id="405" r:id="rId18"/>
    <p:sldId id="404" r:id="rId19"/>
    <p:sldId id="265" r:id="rId20"/>
    <p:sldId id="267" r:id="rId21"/>
    <p:sldId id="376" r:id="rId22"/>
    <p:sldId id="268" r:id="rId23"/>
    <p:sldId id="269" r:id="rId24"/>
    <p:sldId id="387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6" r:id="rId38"/>
    <p:sldId id="373" r:id="rId39"/>
    <p:sldId id="271" r:id="rId40"/>
    <p:sldId id="272" r:id="rId41"/>
    <p:sldId id="273" r:id="rId42"/>
    <p:sldId id="325" r:id="rId43"/>
    <p:sldId id="274" r:id="rId44"/>
    <p:sldId id="275" r:id="rId45"/>
    <p:sldId id="276" r:id="rId46"/>
    <p:sldId id="326" r:id="rId47"/>
    <p:sldId id="409" r:id="rId48"/>
    <p:sldId id="410" r:id="rId49"/>
    <p:sldId id="411" r:id="rId50"/>
    <p:sldId id="329" r:id="rId51"/>
    <p:sldId id="330" r:id="rId52"/>
    <p:sldId id="412" r:id="rId53"/>
    <p:sldId id="277" r:id="rId54"/>
    <p:sldId id="278" r:id="rId55"/>
    <p:sldId id="279" r:id="rId56"/>
    <p:sldId id="407" r:id="rId57"/>
    <p:sldId id="332" r:id="rId58"/>
    <p:sldId id="375" r:id="rId59"/>
    <p:sldId id="334" r:id="rId60"/>
    <p:sldId id="341" r:id="rId61"/>
    <p:sldId id="377" r:id="rId62"/>
    <p:sldId id="282" r:id="rId63"/>
    <p:sldId id="281" r:id="rId64"/>
    <p:sldId id="378" r:id="rId65"/>
    <p:sldId id="380" r:id="rId6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7.xml"/><Relationship Id="rId8" Type="http://schemas.openxmlformats.org/officeDocument/2006/relationships/slide" Target="slides/slide26.xml"/><Relationship Id="rId7" Type="http://schemas.openxmlformats.org/officeDocument/2006/relationships/slide" Target="slides/slide25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22.xml"/><Relationship Id="rId3" Type="http://schemas.openxmlformats.org/officeDocument/2006/relationships/slide" Target="slides/slide16.xml"/><Relationship Id="rId2" Type="http://schemas.openxmlformats.org/officeDocument/2006/relationships/slide" Target="slides/slide6.xml"/><Relationship Id="rId16" Type="http://schemas.openxmlformats.org/officeDocument/2006/relationships/slide" Target="slides/slide34.xml"/><Relationship Id="rId15" Type="http://schemas.openxmlformats.org/officeDocument/2006/relationships/slide" Target="slides/slide33.xml"/><Relationship Id="rId14" Type="http://schemas.openxmlformats.org/officeDocument/2006/relationships/slide" Target="slides/slide32.xml"/><Relationship Id="rId13" Type="http://schemas.openxmlformats.org/officeDocument/2006/relationships/slide" Target="slides/slide31.xml"/><Relationship Id="rId12" Type="http://schemas.openxmlformats.org/officeDocument/2006/relationships/slide" Target="slides/slide30.xml"/><Relationship Id="rId11" Type="http://schemas.openxmlformats.org/officeDocument/2006/relationships/slide" Target="slides/slide29.xml"/><Relationship Id="rId10" Type="http://schemas.openxmlformats.org/officeDocument/2006/relationships/slide" Target="slides/slide28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algn="r"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写覆盖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BB2FA7-78FA-49E1-AFDB-E5166494FD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53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9E0A5-6A3B-4E99-972D-AFBC4A4DBE1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14: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Transactions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7626" y="1901295"/>
            <a:ext cx="8457924" cy="4569174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Atomicity</a:t>
            </a:r>
            <a:r>
              <a:rPr lang="en-US" altLang="en-US" sz="2000" b="1" dirty="0"/>
              <a:t>. </a:t>
            </a:r>
            <a:r>
              <a:rPr lang="en-US" altLang="en-US" sz="2000" dirty="0"/>
              <a:t> Either all operations of the transaction are properly reflected in the database or none are.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Consistency</a:t>
            </a:r>
            <a:r>
              <a:rPr lang="en-US" altLang="en-US" sz="2000" b="1" dirty="0"/>
              <a:t>.</a:t>
            </a:r>
            <a:r>
              <a:rPr lang="en-US" altLang="en-US" sz="2000" dirty="0"/>
              <a:t>  Execution of a transaction in isolation preserves the consistency of the database.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Isolation</a:t>
            </a:r>
            <a:r>
              <a:rPr lang="en-US" altLang="en-US" sz="2000" b="1" dirty="0"/>
              <a:t>.</a:t>
            </a:r>
            <a:r>
              <a:rPr lang="en-US" altLang="en-US" sz="2000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  <a:endParaRPr lang="en-US" altLang="en-US" sz="2000" dirty="0"/>
          </a:p>
          <a:p>
            <a:pPr lvl="1"/>
            <a:r>
              <a:rPr lang="en-US" altLang="en-US" sz="2000" dirty="0"/>
              <a:t>That is, for every pair of transactions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, </a:t>
            </a:r>
            <a:r>
              <a:rPr lang="en-US" altLang="en-US" sz="2000" dirty="0"/>
              <a:t>it appears to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either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, </a:t>
            </a:r>
            <a:r>
              <a:rPr lang="en-US" altLang="en-US" sz="2000" dirty="0"/>
              <a:t>finished execution before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started, 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started execution after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finished.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Durability</a:t>
            </a:r>
            <a:r>
              <a:rPr lang="en-US" altLang="en-US" sz="2000" b="1" dirty="0"/>
              <a:t>.  </a:t>
            </a:r>
            <a:r>
              <a:rPr lang="en-US" altLang="en-US" sz="2000" dirty="0"/>
              <a:t>After a transaction completes successfully, the changes it has made to the database persist, even if there are system failures. </a:t>
            </a:r>
            <a:endParaRPr lang="en-US" altLang="en-US" sz="2000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88843" y="925064"/>
            <a:ext cx="86072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A  </a:t>
            </a:r>
            <a:r>
              <a:rPr kumimoji="1" lang="en-US" altLang="en-US" sz="2000" b="1" dirty="0">
                <a:solidFill>
                  <a:srgbClr val="000099"/>
                </a:solidFill>
              </a:rPr>
              <a:t>transaction</a:t>
            </a:r>
            <a:r>
              <a:rPr lang="en-US" altLang="en-US" sz="2000" dirty="0"/>
              <a:t>  is a unit of program execution that accesses and possibly updates various data </a:t>
            </a:r>
            <a:r>
              <a:rPr lang="en-US" altLang="en-US" sz="2000" dirty="0" smtClean="0"/>
              <a:t>items. To </a:t>
            </a:r>
            <a:r>
              <a:rPr lang="en-US" altLang="en-US" sz="2000" dirty="0"/>
              <a:t>preserve the integrity of data the database system must ensure</a:t>
            </a:r>
            <a:r>
              <a:rPr lang="en-US" altLang="en-US" sz="2000" dirty="0" smtClean="0">
                <a:solidFill>
                  <a:srgbClr val="FF0000"/>
                </a:solidFill>
              </a:rPr>
              <a:t>:   </a:t>
            </a:r>
            <a:r>
              <a:rPr lang="zh-CN" altLang="en-US" sz="2000" dirty="0" smtClean="0">
                <a:solidFill>
                  <a:srgbClr val="FF0000"/>
                </a:solidFill>
              </a:rPr>
              <a:t>事务</a:t>
            </a:r>
            <a:r>
              <a:rPr lang="zh-CN" altLang="en-US" sz="2000" dirty="0">
                <a:solidFill>
                  <a:srgbClr val="FF0000"/>
                </a:solidFill>
              </a:rPr>
              <a:t>的四个特性(</a:t>
            </a:r>
            <a:r>
              <a:rPr lang="en-US" altLang="zh-CN" sz="2000" dirty="0">
                <a:solidFill>
                  <a:srgbClr val="FF0000"/>
                </a:solidFill>
              </a:rPr>
              <a:t>ACID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7626" y="1226592"/>
            <a:ext cx="8457924" cy="4569174"/>
          </a:xfrm>
        </p:spPr>
        <p:txBody>
          <a:bodyPr/>
          <a:lstStyle/>
          <a:p>
            <a:r>
              <a:rPr lang="en-US" altLang="en-US" sz="2400" i="1" u="sng" dirty="0">
                <a:solidFill>
                  <a:srgbClr val="FF0000"/>
                </a:solidFill>
              </a:rPr>
              <a:t>A</a:t>
            </a:r>
            <a:r>
              <a:rPr lang="en-US" altLang="en-US" sz="2400" i="1" dirty="0"/>
              <a:t>tomicity: “all or nothing”</a:t>
            </a:r>
            <a:endParaRPr lang="en-US" altLang="en-US" sz="2400" i="1" dirty="0"/>
          </a:p>
          <a:p>
            <a:r>
              <a:rPr lang="en-US" altLang="en-US" sz="2400" i="1" u="sng" dirty="0">
                <a:solidFill>
                  <a:srgbClr val="FF0000"/>
                </a:solidFill>
              </a:rPr>
              <a:t>C</a:t>
            </a:r>
            <a:r>
              <a:rPr lang="en-US" altLang="en-US" sz="2400" i="1" dirty="0"/>
              <a:t>onsistency: “it looks correct to me”</a:t>
            </a:r>
            <a:endParaRPr lang="en-US" altLang="en-US" sz="2400" i="1" dirty="0"/>
          </a:p>
          <a:p>
            <a:r>
              <a:rPr lang="en-US" altLang="en-US" sz="2400" i="1" u="sng" dirty="0">
                <a:solidFill>
                  <a:srgbClr val="FF0000"/>
                </a:solidFill>
              </a:rPr>
              <a:t>I</a:t>
            </a:r>
            <a:r>
              <a:rPr lang="en-US" altLang="en-US" sz="2400" i="1" dirty="0"/>
              <a:t>solation: “as if alone”</a:t>
            </a:r>
            <a:endParaRPr lang="en-US" altLang="en-US" sz="2400" i="1" dirty="0"/>
          </a:p>
          <a:p>
            <a:r>
              <a:rPr lang="en-US" altLang="en-US" sz="2400" i="1" u="sng" dirty="0">
                <a:solidFill>
                  <a:srgbClr val="FF0000"/>
                </a:solidFill>
              </a:rPr>
              <a:t>D</a:t>
            </a:r>
            <a:r>
              <a:rPr lang="en-US" altLang="en-US" sz="2400" i="1" dirty="0"/>
              <a:t>urability: “survive failures”</a:t>
            </a:r>
            <a:endParaRPr lang="en-US" altLang="en-US" sz="24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Active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the initial state; the transaction stays in this state while it is executing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Partially committed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after the final statement has been executed.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Failed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/>
              <a:t>-- </a:t>
            </a:r>
            <a:r>
              <a:rPr lang="en-US" altLang="en-US" sz="2000" dirty="0"/>
              <a:t>after the discovery that normal execution can no longer proceed.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Aborted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 after the transaction has been rolled back and the database restored to its state prior to the start of the transaction.  Two options after it has been aborted:</a:t>
            </a:r>
            <a:endParaRPr lang="en-US" altLang="en-US" sz="2000" dirty="0"/>
          </a:p>
          <a:p>
            <a:pPr lvl="1"/>
            <a:r>
              <a:rPr lang="en-US" altLang="en-US" sz="2000" dirty="0"/>
              <a:t>R</a:t>
            </a:r>
            <a:r>
              <a:rPr lang="en-US" altLang="en-US" sz="2000" dirty="0" smtClean="0"/>
              <a:t>estart </a:t>
            </a:r>
            <a:r>
              <a:rPr lang="en-US" altLang="en-US" sz="2000" dirty="0"/>
              <a:t>the transaction</a:t>
            </a:r>
            <a:endParaRPr lang="en-US" altLang="en-US" sz="2000" dirty="0"/>
          </a:p>
          <a:p>
            <a:pPr lvl="2"/>
            <a:r>
              <a:rPr lang="en-US" altLang="en-US" sz="2000" dirty="0"/>
              <a:t> </a:t>
            </a:r>
            <a:r>
              <a:rPr lang="en-US" altLang="en-US" sz="2000" dirty="0" smtClean="0"/>
              <a:t>Can </a:t>
            </a:r>
            <a:r>
              <a:rPr lang="en-US" altLang="en-US" sz="2000" dirty="0"/>
              <a:t>be done only if no internal logical error</a:t>
            </a:r>
            <a:endParaRPr lang="en-US" altLang="en-US" sz="2000" dirty="0"/>
          </a:p>
          <a:p>
            <a:pPr lvl="1"/>
            <a:r>
              <a:rPr lang="en-US" altLang="en-US" sz="2000" dirty="0"/>
              <a:t>K</a:t>
            </a:r>
            <a:r>
              <a:rPr lang="en-US" altLang="en-US" sz="2000" dirty="0" smtClean="0"/>
              <a:t>ill </a:t>
            </a:r>
            <a:r>
              <a:rPr lang="en-US" altLang="en-US" sz="2000" dirty="0"/>
              <a:t>the transaction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Committed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 after successful completion.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  <a:endParaRPr lang="zh-CN" altLang="en-US" dirty="0" smtClean="0"/>
          </a:p>
        </p:txBody>
      </p:sp>
      <p:sp>
        <p:nvSpPr>
          <p:cNvPr id="874500" name="AutoShape 4"/>
          <p:cNvSpPr>
            <a:spLocks noChangeArrowheads="1"/>
          </p:cNvSpPr>
          <p:nvPr/>
        </p:nvSpPr>
        <p:spPr bwMode="auto">
          <a:xfrm rot="5400000">
            <a:off x="4076700" y="36576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E4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01" name="Oval 5"/>
          <p:cNvSpPr>
            <a:spLocks noChangeArrowheads="1"/>
          </p:cNvSpPr>
          <p:nvPr/>
        </p:nvSpPr>
        <p:spPr bwMode="auto">
          <a:xfrm>
            <a:off x="3949700" y="43307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3733800" y="4648200"/>
            <a:ext cx="16764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smtClean="0">
                <a:solidFill>
                  <a:schemeClr val="bg1"/>
                </a:solidFill>
                <a:latin typeface="Times New Roman" panose="02020603050405020304" pitchFamily="18" charset="0"/>
              </a:rPr>
              <a:t>失败状态</a:t>
            </a:r>
            <a:endParaRPr kumimoji="1" lang="zh-CN" altLang="en-US" sz="3200" baseline="-16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4503" name="Oval 7"/>
          <p:cNvSpPr>
            <a:spLocks noChangeArrowheads="1"/>
          </p:cNvSpPr>
          <p:nvPr/>
        </p:nvSpPr>
        <p:spPr bwMode="auto">
          <a:xfrm>
            <a:off x="3873500" y="22606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3657600" y="2349500"/>
            <a:ext cx="16764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部分</a:t>
            </a:r>
            <a:endParaRPr kumimoji="1" lang="zh-CN" altLang="en-US" sz="3200" baseline="-160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提交状态</a:t>
            </a:r>
            <a:endParaRPr kumimoji="1" lang="zh-CN" altLang="en-US" sz="3200" baseline="-160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4505" name="Oval 9"/>
          <p:cNvSpPr>
            <a:spLocks noChangeArrowheads="1"/>
          </p:cNvSpPr>
          <p:nvPr/>
        </p:nvSpPr>
        <p:spPr bwMode="auto">
          <a:xfrm>
            <a:off x="7327900" y="22479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06" name="Text Box 10"/>
          <p:cNvSpPr txBox="1">
            <a:spLocks noChangeArrowheads="1"/>
          </p:cNvSpPr>
          <p:nvPr/>
        </p:nvSpPr>
        <p:spPr bwMode="auto">
          <a:xfrm>
            <a:off x="7124700" y="2590800"/>
            <a:ext cx="16764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提交状态</a:t>
            </a:r>
            <a:endParaRPr kumimoji="1" lang="zh-CN" altLang="en-US" sz="3200" baseline="-1600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4507" name="Oval 11"/>
          <p:cNvSpPr>
            <a:spLocks noChangeArrowheads="1"/>
          </p:cNvSpPr>
          <p:nvPr/>
        </p:nvSpPr>
        <p:spPr bwMode="auto">
          <a:xfrm>
            <a:off x="7378700" y="42926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08" name="Text Box 12"/>
          <p:cNvSpPr txBox="1">
            <a:spLocks noChangeArrowheads="1"/>
          </p:cNvSpPr>
          <p:nvPr/>
        </p:nvSpPr>
        <p:spPr bwMode="auto">
          <a:xfrm>
            <a:off x="7162800" y="4635500"/>
            <a:ext cx="16764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中止状态</a:t>
            </a:r>
            <a:endParaRPr kumimoji="1" lang="zh-CN" altLang="en-US" sz="3200" baseline="-1600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4509" name="AutoShape 13"/>
          <p:cNvSpPr>
            <a:spLocks noChangeArrowheads="1"/>
          </p:cNvSpPr>
          <p:nvPr/>
        </p:nvSpPr>
        <p:spPr bwMode="auto">
          <a:xfrm>
            <a:off x="5334000" y="2730500"/>
            <a:ext cx="1981200" cy="3048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10" name="AutoShape 14"/>
          <p:cNvSpPr>
            <a:spLocks noChangeArrowheads="1"/>
          </p:cNvSpPr>
          <p:nvPr/>
        </p:nvSpPr>
        <p:spPr bwMode="auto">
          <a:xfrm>
            <a:off x="5334000" y="4787900"/>
            <a:ext cx="2019300" cy="304800"/>
          </a:xfrm>
          <a:prstGeom prst="rightArrow">
            <a:avLst>
              <a:gd name="adj1" fmla="val 50000"/>
              <a:gd name="adj2" fmla="val 165625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11" name="AutoShape 15"/>
          <p:cNvSpPr>
            <a:spLocks noChangeArrowheads="1"/>
          </p:cNvSpPr>
          <p:nvPr/>
        </p:nvSpPr>
        <p:spPr bwMode="auto">
          <a:xfrm rot="1800000" flipV="1">
            <a:off x="2425700" y="4305300"/>
            <a:ext cx="1631950" cy="377825"/>
          </a:xfrm>
          <a:prstGeom prst="rightArrow">
            <a:avLst>
              <a:gd name="adj1" fmla="val 50000"/>
              <a:gd name="adj2" fmla="val 10798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12" name="AutoShape 16"/>
          <p:cNvSpPr>
            <a:spLocks noChangeArrowheads="1"/>
          </p:cNvSpPr>
          <p:nvPr/>
        </p:nvSpPr>
        <p:spPr bwMode="auto">
          <a:xfrm rot="19800000" flipV="1">
            <a:off x="2362200" y="3213100"/>
            <a:ext cx="1631950" cy="377825"/>
          </a:xfrm>
          <a:prstGeom prst="rightArrow">
            <a:avLst>
              <a:gd name="adj1" fmla="val 50000"/>
              <a:gd name="adj2" fmla="val 10798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13" name="AutoShape 17"/>
          <p:cNvSpPr>
            <a:spLocks noChangeArrowheads="1"/>
          </p:cNvSpPr>
          <p:nvPr/>
        </p:nvSpPr>
        <p:spPr bwMode="auto">
          <a:xfrm>
            <a:off x="4038600" y="1739900"/>
            <a:ext cx="838200" cy="914400"/>
          </a:xfrm>
          <a:custGeom>
            <a:avLst/>
            <a:gdLst>
              <a:gd name="T0" fmla="*/ 477715016 w 21600"/>
              <a:gd name="T1" fmla="*/ 24505327 h 21600"/>
              <a:gd name="T2" fmla="*/ 148837311 w 21600"/>
              <a:gd name="T3" fmla="*/ 1118644702 h 21600"/>
              <a:gd name="T4" fmla="*/ 524639469 w 21600"/>
              <a:gd name="T5" fmla="*/ 267882963 h 21600"/>
              <a:gd name="T6" fmla="*/ 1419181139 w 21600"/>
              <a:gd name="T7" fmla="*/ 773226038 h 21600"/>
              <a:gd name="T8" fmla="*/ 1176494959 w 21600"/>
              <a:gd name="T9" fmla="*/ 1118037176 h 21600"/>
              <a:gd name="T10" fmla="*/ 910902946 w 21600"/>
              <a:gd name="T11" fmla="*/ 80296613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285" y="10463"/>
                </a:moveTo>
                <a:cubicBezTo>
                  <a:pt x="18105" y="6459"/>
                  <a:pt x="14807" y="3306"/>
                  <a:pt x="10800" y="3306"/>
                </a:cubicBezTo>
                <a:cubicBezTo>
                  <a:pt x="6661" y="3307"/>
                  <a:pt x="3307" y="6661"/>
                  <a:pt x="3307" y="10800"/>
                </a:cubicBezTo>
                <a:cubicBezTo>
                  <a:pt x="3306" y="11918"/>
                  <a:pt x="3557" y="13023"/>
                  <a:pt x="4039" y="14032"/>
                </a:cubicBezTo>
                <a:lnTo>
                  <a:pt x="1056" y="15458"/>
                </a:lnTo>
                <a:cubicBezTo>
                  <a:pt x="360" y="14004"/>
                  <a:pt x="0" y="1241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575" y="0"/>
                  <a:pt x="21329" y="4544"/>
                  <a:pt x="21589" y="10314"/>
                </a:cubicBezTo>
                <a:lnTo>
                  <a:pt x="24286" y="10192"/>
                </a:lnTo>
                <a:lnTo>
                  <a:pt x="20133" y="14737"/>
                </a:lnTo>
                <a:lnTo>
                  <a:pt x="15588" y="10584"/>
                </a:lnTo>
                <a:lnTo>
                  <a:pt x="18285" y="1046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4514" name="AutoShape 18"/>
          <p:cNvSpPr>
            <a:spLocks noChangeArrowheads="1"/>
          </p:cNvSpPr>
          <p:nvPr/>
        </p:nvSpPr>
        <p:spPr bwMode="auto">
          <a:xfrm rot="10800000">
            <a:off x="4191000" y="5194300"/>
            <a:ext cx="838200" cy="914400"/>
          </a:xfrm>
          <a:custGeom>
            <a:avLst/>
            <a:gdLst>
              <a:gd name="T0" fmla="*/ 471754793 w 21600"/>
              <a:gd name="T1" fmla="*/ 26476664 h 21600"/>
              <a:gd name="T2" fmla="*/ 153452805 w 21600"/>
              <a:gd name="T3" fmla="*/ 1130859731 h 21600"/>
              <a:gd name="T4" fmla="*/ 520549519 w 21600"/>
              <a:gd name="T5" fmla="*/ 269248551 h 21600"/>
              <a:gd name="T6" fmla="*/ 1419181139 w 21600"/>
              <a:gd name="T7" fmla="*/ 773226038 h 21600"/>
              <a:gd name="T8" fmla="*/ 1176494959 w 21600"/>
              <a:gd name="T9" fmla="*/ 1118037176 h 21600"/>
              <a:gd name="T10" fmla="*/ 910902946 w 21600"/>
              <a:gd name="T11" fmla="*/ 80296613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285" y="10463"/>
                </a:moveTo>
                <a:cubicBezTo>
                  <a:pt x="18105" y="6459"/>
                  <a:pt x="14807" y="3306"/>
                  <a:pt x="10800" y="3306"/>
                </a:cubicBezTo>
                <a:cubicBezTo>
                  <a:pt x="6661" y="3307"/>
                  <a:pt x="3307" y="6661"/>
                  <a:pt x="3307" y="10800"/>
                </a:cubicBezTo>
                <a:cubicBezTo>
                  <a:pt x="3306" y="11968"/>
                  <a:pt x="3580" y="13119"/>
                  <a:pt x="4104" y="14163"/>
                </a:cubicBezTo>
                <a:lnTo>
                  <a:pt x="1149" y="15648"/>
                </a:lnTo>
                <a:cubicBezTo>
                  <a:pt x="393" y="14143"/>
                  <a:pt x="0" y="1248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575" y="0"/>
                  <a:pt x="21329" y="4544"/>
                  <a:pt x="21589" y="10314"/>
                </a:cubicBezTo>
                <a:lnTo>
                  <a:pt x="24286" y="10192"/>
                </a:lnTo>
                <a:lnTo>
                  <a:pt x="20133" y="14737"/>
                </a:lnTo>
                <a:lnTo>
                  <a:pt x="15588" y="10584"/>
                </a:lnTo>
                <a:lnTo>
                  <a:pt x="18285" y="1046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4515" name="Oval 19"/>
          <p:cNvSpPr>
            <a:spLocks noChangeArrowheads="1"/>
          </p:cNvSpPr>
          <p:nvPr/>
        </p:nvSpPr>
        <p:spPr bwMode="auto">
          <a:xfrm>
            <a:off x="1473200" y="33274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4516" name="Text Box 20"/>
          <p:cNvSpPr txBox="1">
            <a:spLocks noChangeArrowheads="1"/>
          </p:cNvSpPr>
          <p:nvPr/>
        </p:nvSpPr>
        <p:spPr bwMode="auto">
          <a:xfrm>
            <a:off x="1257300" y="3644900"/>
            <a:ext cx="16764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活动状态</a:t>
            </a:r>
            <a:endParaRPr kumimoji="1" lang="zh-CN" altLang="en-US" sz="3200" baseline="-160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4517" name="AutoShape 21"/>
          <p:cNvSpPr>
            <a:spLocks noChangeArrowheads="1"/>
          </p:cNvSpPr>
          <p:nvPr/>
        </p:nvSpPr>
        <p:spPr bwMode="auto">
          <a:xfrm rot="-5400000">
            <a:off x="1028700" y="3454400"/>
            <a:ext cx="838200" cy="1066800"/>
          </a:xfrm>
          <a:custGeom>
            <a:avLst/>
            <a:gdLst>
              <a:gd name="T0" fmla="*/ 478065895 w 21600"/>
              <a:gd name="T1" fmla="*/ 38791614 h 21600"/>
              <a:gd name="T2" fmla="*/ 113717352 w 21600"/>
              <a:gd name="T3" fmla="*/ 1678541792 h 21600"/>
              <a:gd name="T4" fmla="*/ 517977526 w 21600"/>
              <a:gd name="T5" fmla="*/ 367923713 h 21600"/>
              <a:gd name="T6" fmla="*/ 1411174428 w 21600"/>
              <a:gd name="T7" fmla="*/ 1058591073 h 21600"/>
              <a:gd name="T8" fmla="*/ 1209569904 w 21600"/>
              <a:gd name="T9" fmla="*/ 1621921628 h 21600"/>
              <a:gd name="T10" fmla="*/ 936380811 w 21600"/>
              <a:gd name="T11" fmla="*/ 120617134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694" y="9610"/>
                </a:moveTo>
                <a:cubicBezTo>
                  <a:pt x="18106" y="5704"/>
                  <a:pt x="14749" y="2815"/>
                  <a:pt x="10800" y="2815"/>
                </a:cubicBezTo>
                <a:cubicBezTo>
                  <a:pt x="6390" y="2816"/>
                  <a:pt x="2816" y="6390"/>
                  <a:pt x="2816" y="10800"/>
                </a:cubicBezTo>
                <a:cubicBezTo>
                  <a:pt x="2815" y="11707"/>
                  <a:pt x="2970" y="12608"/>
                  <a:pt x="3273" y="13463"/>
                </a:cubicBezTo>
                <a:lnTo>
                  <a:pt x="618" y="14403"/>
                </a:lnTo>
                <a:cubicBezTo>
                  <a:pt x="209" y="13246"/>
                  <a:pt x="0" y="1202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143" y="0"/>
                  <a:pt x="20683" y="3906"/>
                  <a:pt x="21479" y="9190"/>
                </a:cubicBezTo>
                <a:lnTo>
                  <a:pt x="24149" y="8787"/>
                </a:lnTo>
                <a:lnTo>
                  <a:pt x="20699" y="13463"/>
                </a:lnTo>
                <a:lnTo>
                  <a:pt x="16024" y="10012"/>
                </a:lnTo>
                <a:lnTo>
                  <a:pt x="18694" y="961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4518" name="Rectangle 22"/>
          <p:cNvSpPr>
            <a:spLocks noChangeArrowheads="1"/>
          </p:cNvSpPr>
          <p:nvPr/>
        </p:nvSpPr>
        <p:spPr bwMode="auto">
          <a:xfrm>
            <a:off x="76200" y="3619500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执行</a:t>
            </a:r>
            <a:endParaRPr kumimoji="1" lang="zh-CN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语句</a:t>
            </a:r>
            <a:endParaRPr kumimoji="1" lang="zh-CN" altLang="en-US" sz="20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74519" name="Rectangle 23"/>
          <p:cNvSpPr>
            <a:spLocks noChangeArrowheads="1"/>
          </p:cNvSpPr>
          <p:nvPr/>
        </p:nvSpPr>
        <p:spPr bwMode="auto">
          <a:xfrm rot="-1800000">
            <a:off x="2209800" y="2425700"/>
            <a:ext cx="152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执行全部</a:t>
            </a:r>
            <a:b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</a:b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语句成功</a:t>
            </a:r>
            <a:endParaRPr kumimoji="1" lang="zh-CN" altLang="en-US" sz="20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74520" name="Rectangle 24"/>
          <p:cNvSpPr>
            <a:spLocks noChangeArrowheads="1"/>
          </p:cNvSpPr>
          <p:nvPr/>
        </p:nvSpPr>
        <p:spPr bwMode="auto">
          <a:xfrm>
            <a:off x="3111500" y="1054100"/>
            <a:ext cx="284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提交</a:t>
            </a:r>
            <a:b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</a:b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永久化每个修改</a:t>
            </a: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endParaRPr kumimoji="1" lang="en-US" altLang="zh-CN" sz="20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874521" name="Rectangle 25"/>
          <p:cNvSpPr>
            <a:spLocks noChangeArrowheads="1"/>
          </p:cNvSpPr>
          <p:nvPr/>
        </p:nvSpPr>
        <p:spPr bwMode="auto">
          <a:xfrm>
            <a:off x="5054600" y="21971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提交完毕</a:t>
            </a:r>
            <a:endParaRPr kumimoji="1" lang="zh-CN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874522" name="Rectangle 26"/>
          <p:cNvSpPr>
            <a:spLocks noChangeArrowheads="1"/>
          </p:cNvSpPr>
          <p:nvPr/>
        </p:nvSpPr>
        <p:spPr bwMode="auto">
          <a:xfrm>
            <a:off x="3149600" y="6207125"/>
            <a:ext cx="309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回滚（把数据改回旧值）</a:t>
            </a:r>
            <a:endParaRPr kumimoji="1" lang="zh-CN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874523" name="Rectangle 27"/>
          <p:cNvSpPr>
            <a:spLocks noChangeArrowheads="1"/>
          </p:cNvSpPr>
          <p:nvPr/>
        </p:nvSpPr>
        <p:spPr bwMode="auto">
          <a:xfrm>
            <a:off x="5372100" y="50927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回滚完毕</a:t>
            </a:r>
            <a:endParaRPr kumimoji="1" lang="zh-CN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874524" name="Rectangle 28"/>
          <p:cNvSpPr>
            <a:spLocks noChangeArrowheads="1"/>
          </p:cNvSpPr>
          <p:nvPr/>
        </p:nvSpPr>
        <p:spPr bwMode="auto">
          <a:xfrm rot="1800000">
            <a:off x="2363788" y="4681538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latin typeface="Tahoma" panose="020B0604030504040204" pitchFamily="34" charset="0"/>
                <a:sym typeface="Symbol" panose="05050102010706020507" pitchFamily="18" charset="2"/>
              </a:rPr>
              <a:t>执行某个</a:t>
            </a:r>
            <a:br>
              <a:rPr kumimoji="1" lang="zh-CN" altLang="en-US" sz="1800">
                <a:latin typeface="Tahoma" panose="020B0604030504040204" pitchFamily="34" charset="0"/>
                <a:sym typeface="Symbol" panose="05050102010706020507" pitchFamily="18" charset="2"/>
              </a:rPr>
            </a:br>
            <a:r>
              <a:rPr kumimoji="1" lang="zh-CN" altLang="en-US" sz="1800">
                <a:latin typeface="Tahoma" panose="020B0604030504040204" pitchFamily="34" charset="0"/>
                <a:sym typeface="Symbol" panose="05050102010706020507" pitchFamily="18" charset="2"/>
              </a:rPr>
              <a:t>语句失败</a:t>
            </a:r>
            <a:endParaRPr kumimoji="1" lang="zh-CN" altLang="en-US" sz="18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74525" name="Rectangle 29"/>
          <p:cNvSpPr>
            <a:spLocks noChangeArrowheads="1"/>
          </p:cNvSpPr>
          <p:nvPr/>
        </p:nvSpPr>
        <p:spPr bwMode="auto">
          <a:xfrm>
            <a:off x="4838700" y="3492500"/>
            <a:ext cx="1689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写入永久化信息时失败</a:t>
            </a:r>
            <a:endParaRPr kumimoji="1" lang="zh-CN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874526" name="Rectangle 30"/>
          <p:cNvSpPr>
            <a:spLocks noChangeArrowheads="1"/>
          </p:cNvSpPr>
          <p:nvPr/>
        </p:nvSpPr>
        <p:spPr bwMode="auto">
          <a:xfrm>
            <a:off x="1549400" y="5765800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E444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事务开始</a:t>
            </a:r>
            <a:endParaRPr kumimoji="1" lang="zh-CN" altLang="en-US" sz="2400">
              <a:solidFill>
                <a:srgbClr val="00E444"/>
              </a:solidFill>
              <a:latin typeface="Tahoma" panose="020B0604030504040204" pitchFamily="34" charset="0"/>
            </a:endParaRPr>
          </a:p>
        </p:txBody>
      </p:sp>
      <p:sp>
        <p:nvSpPr>
          <p:cNvPr id="874527" name="AutoShape 31"/>
          <p:cNvSpPr>
            <a:spLocks noChangeArrowheads="1"/>
          </p:cNvSpPr>
          <p:nvPr/>
        </p:nvSpPr>
        <p:spPr bwMode="auto">
          <a:xfrm>
            <a:off x="1955800" y="4584700"/>
            <a:ext cx="292100" cy="1117600"/>
          </a:xfrm>
          <a:prstGeom prst="upArrow">
            <a:avLst>
              <a:gd name="adj1" fmla="val 50000"/>
              <a:gd name="adj2" fmla="val 95652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7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7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7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7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7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7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7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7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7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7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7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7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7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7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7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7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7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7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7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7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7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87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0" grpId="0" animBg="1"/>
      <p:bldP spid="874501" grpId="0" animBg="1"/>
      <p:bldP spid="874502" grpId="0"/>
      <p:bldP spid="874503" grpId="0" animBg="1"/>
      <p:bldP spid="874504" grpId="0"/>
      <p:bldP spid="874505" grpId="0" animBg="1"/>
      <p:bldP spid="874506" grpId="0"/>
      <p:bldP spid="874507" grpId="0" animBg="1"/>
      <p:bldP spid="874508" grpId="0"/>
      <p:bldP spid="874509" grpId="0" animBg="1"/>
      <p:bldP spid="874510" grpId="0" animBg="1"/>
      <p:bldP spid="874511" grpId="0" animBg="1"/>
      <p:bldP spid="874512" grpId="0" animBg="1"/>
      <p:bldP spid="874515" grpId="0" animBg="1"/>
      <p:bldP spid="874516" grpId="0"/>
      <p:bldP spid="874518" grpId="0"/>
      <p:bldP spid="874519" grpId="0"/>
      <p:bldP spid="874520" grpId="0"/>
      <p:bldP spid="874521" grpId="0"/>
      <p:bldP spid="874522" grpId="0"/>
      <p:bldP spid="874523" grpId="0"/>
      <p:bldP spid="874524" grpId="0"/>
      <p:bldP spid="874525" grpId="0"/>
      <p:bldP spid="874526" grpId="0"/>
      <p:bldP spid="8745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527" y="3000548"/>
            <a:ext cx="4347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</a:rPr>
              <a:t>Transaction </a:t>
            </a:r>
            <a:r>
              <a:rPr kumimoji="1"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</a:rPr>
              <a:t>Schedules</a:t>
            </a:r>
            <a:endParaRPr kumimoji="1"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</a:endParaRPr>
          </a:p>
          <a:p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Schedule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 a sequences of instructions that specify the chronological order in which instructions of concurrent transactions are executed</a:t>
            </a:r>
            <a:endParaRPr lang="en-US" altLang="en-US" sz="2000" dirty="0"/>
          </a:p>
          <a:p>
            <a:pPr lvl="1"/>
            <a:r>
              <a:rPr lang="en-US" altLang="en-US" sz="2000" dirty="0"/>
              <a:t>A schedule for a set of transactions must consist of all instructions of those transactions</a:t>
            </a:r>
            <a:endParaRPr lang="en-US" altLang="en-US" sz="2000" dirty="0"/>
          </a:p>
          <a:p>
            <a:pPr lvl="1"/>
            <a:r>
              <a:rPr lang="en-US" altLang="en-US" sz="2000" dirty="0"/>
              <a:t>Must preserve the order in which the instructions appear in each individual transaction.</a:t>
            </a:r>
            <a:endParaRPr lang="en-US" altLang="en-US" sz="2000" dirty="0"/>
          </a:p>
          <a:p>
            <a:r>
              <a:rPr lang="en-US" altLang="en-US" sz="2000" dirty="0"/>
              <a:t>A transaction that successfully completes its execution will have a commit instructions as the last statement </a:t>
            </a:r>
            <a:endParaRPr lang="en-US" altLang="en-US" sz="2000" dirty="0"/>
          </a:p>
          <a:p>
            <a:pPr lvl="1"/>
            <a:r>
              <a:rPr lang="en-US" altLang="en-US" sz="2000" dirty="0"/>
              <a:t>By default transaction assumed to execute commit instruction as its last step</a:t>
            </a:r>
            <a:endParaRPr lang="en-US" altLang="en-US" sz="2000" dirty="0"/>
          </a:p>
          <a:p>
            <a:r>
              <a:rPr lang="en-US" altLang="en-US" sz="2000" dirty="0"/>
              <a:t>A transaction that fails to successfully complete its execution will have an abort instruction as the last statement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事务调度</a:t>
            </a:r>
            <a:endParaRPr lang="zh-CN" altLang="en-US" smtClean="0"/>
          </a:p>
        </p:txBody>
      </p:sp>
      <p:sp>
        <p:nvSpPr>
          <p:cNvPr id="80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事务调度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指系统执行事务中指令的时间顺序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一组多个事务的调度必须保证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包含了所有事务的操作指令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同一个事务中指令的相对顺序必须保持不变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两种类型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串行调度</a:t>
            </a:r>
            <a:endParaRPr lang="zh-CN" altLang="en-US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执行完一个事务才开始执行下一个事务。因此从时间顺序上看，同一事务的指令紧挨在一起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并发调度</a:t>
            </a:r>
            <a:endParaRPr lang="zh-CN" altLang="en-US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未执行完一个事务时，可转去执行另一个事务。因此从时间顺序上看，不同事务的指令彼此交叉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ldLvl="2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sz="2000" dirty="0"/>
              <a:t>Multiple transactions are allowed to run concurrently in the system.  Advantages are: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Increased processor and disk utilization</a:t>
            </a:r>
            <a:r>
              <a:rPr lang="en-US" altLang="en-US" sz="2000" dirty="0"/>
              <a:t>, leading to better transaction </a:t>
            </a:r>
            <a:r>
              <a:rPr lang="en-US" altLang="en-US" sz="2000" i="1" dirty="0"/>
              <a:t>throughput</a:t>
            </a:r>
            <a:endParaRPr lang="en-US" altLang="en-US" sz="2000" i="1" dirty="0"/>
          </a:p>
          <a:p>
            <a:pPr lvl="2"/>
            <a:r>
              <a:rPr lang="en-US" altLang="en-US" sz="2000" dirty="0"/>
              <a:t>E</a:t>
            </a:r>
            <a:r>
              <a:rPr lang="en-US" altLang="en-US" sz="2000" dirty="0" smtClean="0"/>
              <a:t>.g</a:t>
            </a:r>
            <a:r>
              <a:rPr lang="en-US" altLang="en-US" sz="2000" dirty="0"/>
              <a:t>., one transaction can be using the CPU while another is reading from or writing to the disk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Reduced average response time</a:t>
            </a:r>
            <a:r>
              <a:rPr lang="en-US" altLang="en-US" sz="2000" dirty="0"/>
              <a:t> for transactions: short transactions need not wait behind long ones.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sz="2000" i="1" dirty="0"/>
              <a:t> </a:t>
            </a:r>
            <a:r>
              <a:rPr lang="en-US" altLang="en-US" sz="2000" dirty="0"/>
              <a:t>– mechanisms  to achieve isolation</a:t>
            </a:r>
            <a:endParaRPr lang="en-US" altLang="en-US" sz="2000" dirty="0"/>
          </a:p>
          <a:p>
            <a:pPr lvl="1"/>
            <a:r>
              <a:rPr lang="en-US" altLang="en-US" sz="2000" dirty="0"/>
              <a:t>That is, to control the interaction among the concurrent transactions in order to prevent them from destroying the consistency of the database</a:t>
            </a:r>
            <a:endParaRPr lang="en-US" altLang="en-US" sz="2000" dirty="0"/>
          </a:p>
          <a:p>
            <a:pPr lvl="2"/>
            <a:r>
              <a:rPr lang="en-US" altLang="en-US" sz="2000" dirty="0"/>
              <a:t>Will study in Chapter 15, after studying notion of correctness of concurrent executions.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 smtClean="0"/>
              <a:t>串行）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transfer $50 from </a:t>
            </a:r>
            <a:r>
              <a:rPr lang="en-US" altLang="en-US" sz="2000" i="1" dirty="0"/>
              <a:t>A </a:t>
            </a:r>
            <a:r>
              <a:rPr lang="en-US" altLang="en-US" sz="2000" dirty="0"/>
              <a:t>to </a:t>
            </a:r>
            <a:r>
              <a:rPr lang="en-US" altLang="en-US" sz="2000" i="1" dirty="0"/>
              <a:t>B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transfer 10% of the balance from </a:t>
            </a:r>
            <a:r>
              <a:rPr lang="en-US" altLang="en-US" sz="2000" i="1" dirty="0"/>
              <a:t>A </a:t>
            </a:r>
            <a:r>
              <a:rPr lang="en-US" altLang="en-US" sz="2000" dirty="0"/>
              <a:t>to </a:t>
            </a:r>
            <a:r>
              <a:rPr lang="en-US" altLang="en-US" sz="2000" i="1" dirty="0"/>
              <a:t>B.</a:t>
            </a:r>
            <a:r>
              <a:rPr lang="en-US" altLang="en-US" sz="2000" dirty="0"/>
              <a:t>  </a:t>
            </a:r>
            <a:endParaRPr lang="en-US" altLang="en-US" sz="2000" dirty="0"/>
          </a:p>
          <a:p>
            <a:pPr>
              <a:lnSpc>
                <a:spcPct val="8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000099"/>
                </a:solidFill>
              </a:rPr>
              <a:t>serial </a:t>
            </a:r>
            <a:r>
              <a:rPr lang="en-US" altLang="en-US" sz="2000" dirty="0"/>
              <a:t>schedule in which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is followed by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:</a:t>
            </a:r>
            <a:endParaRPr lang="en-US" altLang="en-US" sz="2000" dirty="0"/>
          </a:p>
          <a:p>
            <a:pPr>
              <a:lnSpc>
                <a:spcPct val="80000"/>
              </a:lnSpc>
              <a:buFont typeface="Monotype Sorts" pitchFamily="-65" charset="2"/>
              <a:buNone/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  <a:endParaRPr lang="en-US" altLang="en-US" sz="1400" dirty="0"/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 smtClean="0"/>
              <a:t>串行）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sz="2000" dirty="0"/>
              <a:t>A serial schedule where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 is followed by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1</a:t>
            </a: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==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？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en-US" altLang="en-US" sz="2000" baseline="-25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sz="2400" dirty="0" smtClean="0"/>
              <a:t>Transaction</a:t>
            </a:r>
            <a:endParaRPr lang="en-US" altLang="en-US" sz="2400" dirty="0" smtClean="0"/>
          </a:p>
          <a:p>
            <a:r>
              <a:rPr lang="en-US" altLang="zh-CN" sz="2400" dirty="0"/>
              <a:t>Schedules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Concurrent </a:t>
            </a:r>
            <a:r>
              <a:rPr lang="en-US" altLang="en-US" sz="2400" dirty="0"/>
              <a:t>Executions</a:t>
            </a:r>
            <a:endParaRPr lang="en-US" altLang="en-US" sz="2400" dirty="0"/>
          </a:p>
          <a:p>
            <a:pPr lvl="1"/>
            <a:r>
              <a:rPr lang="en-US" altLang="en-US" sz="2400" dirty="0"/>
              <a:t>Serializability</a:t>
            </a:r>
            <a:endParaRPr lang="en-US" altLang="en-US" sz="2400" dirty="0"/>
          </a:p>
          <a:p>
            <a:pPr lvl="1"/>
            <a:r>
              <a:rPr lang="en-US" altLang="en-US" sz="2400" dirty="0"/>
              <a:t>Recoverability</a:t>
            </a:r>
            <a:endParaRPr lang="en-US" altLang="en-US" sz="2400" dirty="0"/>
          </a:p>
          <a:p>
            <a:r>
              <a:rPr lang="en-US" altLang="en-US" sz="2400" dirty="0" smtClean="0"/>
              <a:t>Transaction Isolation Levels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 smtClean="0"/>
              <a:t>并行）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be the transactions defined previously</a:t>
            </a:r>
            <a:r>
              <a:rPr lang="en-US" altLang="en-US" sz="2000" i="1" dirty="0"/>
              <a:t>.</a:t>
            </a:r>
            <a:r>
              <a:rPr lang="en-US" altLang="en-US" sz="2000" dirty="0"/>
              <a:t>  The following schedule is not a serial schedule, but it is </a:t>
            </a:r>
            <a:r>
              <a:rPr lang="en-US" altLang="en-US" sz="2000" i="1" dirty="0">
                <a:solidFill>
                  <a:srgbClr val="000099"/>
                </a:solidFill>
              </a:rPr>
              <a:t>equivalent</a:t>
            </a:r>
            <a:r>
              <a:rPr lang="en-US" altLang="en-US" sz="2000" dirty="0">
                <a:solidFill>
                  <a:srgbClr val="000099"/>
                </a:solidFill>
              </a:rPr>
              <a:t> </a:t>
            </a:r>
            <a:r>
              <a:rPr lang="en-US" altLang="en-US" sz="2000" dirty="0"/>
              <a:t>to Schedule </a:t>
            </a:r>
            <a:r>
              <a:rPr lang="en-US" altLang="en-US" sz="2000" dirty="0" smtClean="0"/>
              <a:t>1</a:t>
            </a:r>
            <a:endParaRPr lang="en-US" altLang="en-US" sz="2000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sz="2000" dirty="0" smtClean="0">
                <a:latin typeface="Arial" panose="020B0604020202020204" pitchFamily="34" charset="0"/>
              </a:rPr>
              <a:t>In </a:t>
            </a:r>
            <a:r>
              <a:rPr lang="en-US" altLang="en-US" sz="20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74" y="2050551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sz="2000" dirty="0"/>
              <a:t>The following concurrent schedule does not preserve the value of (</a:t>
            </a:r>
            <a:r>
              <a:rPr lang="en-US" altLang="en-US" sz="2000" i="1" dirty="0"/>
              <a:t>A </a:t>
            </a:r>
            <a:r>
              <a:rPr lang="en-US" altLang="en-US" sz="2000" dirty="0"/>
              <a:t>+ </a:t>
            </a:r>
            <a:r>
              <a:rPr lang="en-US" altLang="en-US" sz="2000" i="1" dirty="0"/>
              <a:t>B</a:t>
            </a:r>
            <a:r>
              <a:rPr lang="en-US" altLang="en-US" sz="2000" dirty="0"/>
              <a:t> </a:t>
            </a:r>
            <a:r>
              <a:rPr lang="en-US" altLang="en-US" sz="2000" i="1" dirty="0"/>
              <a:t>)</a:t>
            </a:r>
            <a:r>
              <a:rPr lang="en-US" altLang="en-US" sz="2000" dirty="0"/>
              <a:t>.</a:t>
            </a:r>
            <a:r>
              <a:rPr lang="en-US" altLang="en-US" dirty="0"/>
              <a:t>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74" y="2092620"/>
            <a:ext cx="3059251" cy="382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并发调度的问题</a:t>
            </a:r>
            <a:endParaRPr lang="en-US" altLang="zh-CN" smtClean="0"/>
          </a:p>
        </p:txBody>
      </p:sp>
      <p:sp>
        <p:nvSpPr>
          <p:cNvPr id="818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并发调度的问题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可能破坏数据一致性</a:t>
            </a:r>
            <a:endParaRPr lang="zh-CN" altLang="en-US" sz="2000" dirty="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即使单个事务的执行保证一致性，不会破坏数据一致性；多个这样的事务在并发调度时，也可能破坏数据一致性</a:t>
            </a:r>
            <a:endParaRPr lang="zh-CN" altLang="en-US" sz="2000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产生问题的原因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事务隔离性未得到保证</a:t>
            </a:r>
            <a:endParaRPr lang="zh-CN" altLang="en-US" sz="2000" dirty="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隔离性要求事务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要么全部看到另一个事务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对数据库的修改，要么全部看不到</a:t>
            </a:r>
            <a:endParaRPr lang="zh-CN" altLang="en-US" sz="2000" dirty="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但在并发调度的情况下，有时没有做到这一点</a:t>
            </a:r>
            <a:endParaRPr lang="zh-CN" altLang="en-US" sz="2000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解决问题的方法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使并发调度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可串行化</a:t>
            </a:r>
            <a:endParaRPr lang="zh-CN" altLang="en-US" sz="2000" u="sng" dirty="0" smtClean="0">
              <a:solidFill>
                <a:srgbClr val="00E444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事务的串行调度显然不会破坏数据一致性</a:t>
            </a:r>
            <a:endParaRPr lang="zh-CN" altLang="en-US" sz="2000" dirty="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如果事务的并发调度是可串行化的，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即效果上等价于某个串行调度时</a:t>
            </a:r>
            <a:r>
              <a:rPr lang="zh-CN" altLang="en-US" sz="2000" dirty="0" smtClean="0"/>
              <a:t>，也不会破坏数据一致性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三类数据不一致性</a:t>
            </a:r>
            <a:endParaRPr lang="zh-CN" altLang="en-US" smtClean="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错误的并发调度可能产生三种错误，又称为三类数据不一致性</a:t>
            </a:r>
            <a:endParaRPr lang="zh-CN" altLang="en-US" sz="2000" dirty="0" smtClean="0"/>
          </a:p>
          <a:p>
            <a:pPr lvl="1" algn="just" eaLnBrk="1" hangingPunct="1">
              <a:defRPr/>
            </a:pPr>
            <a:endParaRPr lang="zh-CN" altLang="en-US" sz="2000" dirty="0" smtClean="0"/>
          </a:p>
          <a:p>
            <a:pPr lvl="1" algn="just" eaLnBrk="1" hangingPunct="1">
              <a:defRPr/>
            </a:pPr>
            <a:r>
              <a:rPr lang="zh-CN" altLang="en-US" sz="2000" dirty="0" smtClean="0"/>
              <a:t>丢失修改</a:t>
            </a:r>
            <a:endParaRPr lang="zh-CN" altLang="en-US" sz="2000" dirty="0" smtClean="0"/>
          </a:p>
          <a:p>
            <a:pPr lvl="1" algn="just" eaLnBrk="1" hangingPunct="1">
              <a:defRPr/>
            </a:pPr>
            <a:endParaRPr lang="zh-CN" altLang="en-US" sz="2000" dirty="0" smtClean="0"/>
          </a:p>
          <a:p>
            <a:pPr lvl="1" algn="just" eaLnBrk="1" hangingPunct="1">
              <a:defRPr/>
            </a:pPr>
            <a:r>
              <a:rPr lang="zh-CN" altLang="en-US" sz="2000" dirty="0" smtClean="0"/>
              <a:t>不可重复读</a:t>
            </a:r>
            <a:endParaRPr lang="zh-CN" altLang="en-US" sz="2000" dirty="0" smtClean="0"/>
          </a:p>
          <a:p>
            <a:pPr lvl="1" algn="just" eaLnBrk="1" hangingPunct="1">
              <a:defRPr/>
            </a:pPr>
            <a:endParaRPr lang="zh-CN" altLang="en-US" sz="2000" dirty="0" smtClean="0"/>
          </a:p>
          <a:p>
            <a:pPr lvl="1" algn="just" eaLnBrk="1" hangingPunct="1">
              <a:defRPr/>
            </a:pPr>
            <a:r>
              <a:rPr lang="zh-CN" altLang="en-US" sz="2000" dirty="0" smtClean="0"/>
              <a:t>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第一类：丢失修改</a:t>
            </a:r>
            <a:endParaRPr lang="en-US" altLang="zh-CN" smtClean="0"/>
          </a:p>
        </p:txBody>
      </p:sp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丢失修改的产生</a:t>
            </a: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并发调度两个事务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T2</a:t>
            </a:r>
            <a:endParaRPr lang="en-US" altLang="zh-CN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altLang="zh-CN" sz="2000" dirty="0" smtClean="0"/>
              <a:t>T1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从数据库中读入同一数据后分别修改。假设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先提交，而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后提交</a:t>
            </a: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则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提交的修改覆盖了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提交的修改，导致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的修改丢失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第一类：丢失修改</a:t>
            </a:r>
            <a:endParaRPr lang="en-US" altLang="zh-CN" smtClean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defRPr/>
            </a:pPr>
            <a:r>
              <a:rPr lang="zh-CN" altLang="en-US" sz="2000" dirty="0" smtClean="0"/>
              <a:t>丢失修改的并发调度</a:t>
            </a:r>
            <a:endParaRPr lang="zh-CN" altLang="en-US" sz="2000" dirty="0" smtClean="0"/>
          </a:p>
        </p:txBody>
      </p:sp>
      <p:sp>
        <p:nvSpPr>
          <p:cNvPr id="838699" name="AutoShape 43"/>
          <p:cNvSpPr>
            <a:spLocks noChangeArrowheads="1"/>
          </p:cNvSpPr>
          <p:nvPr/>
        </p:nvSpPr>
        <p:spPr bwMode="auto">
          <a:xfrm>
            <a:off x="2810668" y="2607470"/>
            <a:ext cx="1319213" cy="660400"/>
          </a:xfrm>
          <a:prstGeom prst="wedgeRoundRectCallout">
            <a:avLst>
              <a:gd name="adj1" fmla="val 109326"/>
              <a:gd name="adj2" fmla="val 1947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200" b="1" dirty="0">
                <a:latin typeface="Helvetica" panose="020B0604020202020204" pitchFamily="34" charset="0"/>
                <a:ea typeface="宋体" panose="02010600030101010101" pitchFamily="2" charset="-122"/>
              </a:rPr>
              <a:t>A=200￥</a:t>
            </a:r>
            <a:endParaRPr kumimoji="1" lang="en-US" altLang="zh-CN" sz="22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8701" name="AutoShape 45"/>
          <p:cNvSpPr>
            <a:spLocks noChangeArrowheads="1"/>
          </p:cNvSpPr>
          <p:nvPr/>
        </p:nvSpPr>
        <p:spPr bwMode="auto">
          <a:xfrm>
            <a:off x="2825750" y="3728641"/>
            <a:ext cx="1357313" cy="660400"/>
          </a:xfrm>
          <a:prstGeom prst="wedgeRoundRectCallout">
            <a:avLst>
              <a:gd name="adj1" fmla="val 102514"/>
              <a:gd name="adj2" fmla="val -2716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200" b="1" dirty="0">
                <a:latin typeface="Helvetica" panose="020B0604020202020204" pitchFamily="34" charset="0"/>
                <a:ea typeface="宋体" panose="02010600030101010101" pitchFamily="2" charset="-122"/>
              </a:rPr>
              <a:t>A=100￥</a:t>
            </a:r>
            <a:endParaRPr kumimoji="1" lang="en-US" altLang="zh-CN" sz="22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8702" name="Rectangle 46"/>
          <p:cNvSpPr>
            <a:spLocks noChangeArrowheads="1"/>
          </p:cNvSpPr>
          <p:nvPr/>
        </p:nvSpPr>
        <p:spPr bwMode="auto">
          <a:xfrm>
            <a:off x="608013" y="2743200"/>
            <a:ext cx="1651000" cy="2832100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  <a:flatTx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和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读入同一数据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提交的修改覆盖了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提交的修改，导致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的修改丢失。</a:t>
            </a:r>
            <a:endParaRPr kumimoji="1" lang="zh-CN" altLang="en-US" sz="2200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pSp>
        <p:nvGrpSpPr>
          <p:cNvPr id="838706" name="Group 50"/>
          <p:cNvGrpSpPr/>
          <p:nvPr/>
        </p:nvGrpSpPr>
        <p:grpSpPr bwMode="auto">
          <a:xfrm>
            <a:off x="4495800" y="1066800"/>
            <a:ext cx="4940300" cy="5689600"/>
            <a:chOff x="2832" y="672"/>
            <a:chExt cx="3112" cy="3584"/>
          </a:xfrm>
        </p:grpSpPr>
        <p:sp>
          <p:nvSpPr>
            <p:cNvPr id="838703" name="Text Box 47"/>
            <p:cNvSpPr txBox="1">
              <a:spLocks noChangeArrowheads="1"/>
            </p:cNvSpPr>
            <p:nvPr/>
          </p:nvSpPr>
          <p:spPr bwMode="auto">
            <a:xfrm>
              <a:off x="4024" y="1224"/>
              <a:ext cx="1920" cy="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read(A);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br>
                <a:rPr kumimoji="1" lang="en-US" altLang="zh-CN" sz="8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A := A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100;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write(A); 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2832" y="975"/>
              <a:ext cx="1608" cy="1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read(A);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A := A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200;</a:t>
              </a:r>
              <a:endParaRPr kumimoji="1" lang="en-US" altLang="zh-CN" sz="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i="1">
                  <a:latin typeface="Helvetica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write(A); 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8693" name="Text Box 37"/>
            <p:cNvSpPr txBox="1">
              <a:spLocks noChangeArrowheads="1"/>
            </p:cNvSpPr>
            <p:nvPr/>
          </p:nvSpPr>
          <p:spPr bwMode="auto">
            <a:xfrm>
              <a:off x="3345" y="67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T1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8694" name="Text Box 38"/>
            <p:cNvSpPr txBox="1">
              <a:spLocks noChangeArrowheads="1"/>
            </p:cNvSpPr>
            <p:nvPr/>
          </p:nvSpPr>
          <p:spPr bwMode="auto">
            <a:xfrm>
              <a:off x="4649" y="69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T2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8695" name="Line 39"/>
            <p:cNvSpPr>
              <a:spLocks noChangeShapeType="1"/>
            </p:cNvSpPr>
            <p:nvPr/>
          </p:nvSpPr>
          <p:spPr bwMode="auto">
            <a:xfrm>
              <a:off x="3112" y="1928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8696" name="Line 40"/>
            <p:cNvSpPr>
              <a:spLocks noChangeShapeType="1"/>
            </p:cNvSpPr>
            <p:nvPr/>
          </p:nvSpPr>
          <p:spPr bwMode="auto">
            <a:xfrm>
              <a:off x="3104" y="992"/>
              <a:ext cx="2440" cy="0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8697" name="Line 41"/>
            <p:cNvSpPr>
              <a:spLocks noChangeShapeType="1"/>
            </p:cNvSpPr>
            <p:nvPr/>
          </p:nvSpPr>
          <p:spPr bwMode="auto">
            <a:xfrm>
              <a:off x="3087" y="976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8698" name="Line 42"/>
            <p:cNvSpPr>
              <a:spLocks noChangeShapeType="1"/>
            </p:cNvSpPr>
            <p:nvPr/>
          </p:nvSpPr>
          <p:spPr bwMode="auto">
            <a:xfrm>
              <a:off x="5583" y="984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8700" name="Line 44"/>
            <p:cNvSpPr>
              <a:spLocks noChangeShapeType="1"/>
            </p:cNvSpPr>
            <p:nvPr/>
          </p:nvSpPr>
          <p:spPr bwMode="auto">
            <a:xfrm>
              <a:off x="3120" y="2456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8704" name="Line 48"/>
            <p:cNvSpPr>
              <a:spLocks noChangeShapeType="1"/>
            </p:cNvSpPr>
            <p:nvPr/>
          </p:nvSpPr>
          <p:spPr bwMode="auto">
            <a:xfrm>
              <a:off x="3128" y="1256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8707" name="AutoShape 51"/>
          <p:cNvSpPr>
            <a:spLocks noChangeArrowheads="1"/>
          </p:cNvSpPr>
          <p:nvPr/>
        </p:nvSpPr>
        <p:spPr bwMode="auto">
          <a:xfrm>
            <a:off x="2794000" y="1587500"/>
            <a:ext cx="1409700" cy="774700"/>
          </a:xfrm>
          <a:prstGeom prst="wedgeRoundRectCallout">
            <a:avLst>
              <a:gd name="adj1" fmla="val 98310"/>
              <a:gd name="adj2" fmla="val -5409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dirty="0" smtClean="0">
                <a:latin typeface="Helvetica" panose="020B0604020202020204" pitchFamily="34" charset="0"/>
              </a:rPr>
              <a:t>开始状态：</a:t>
            </a:r>
            <a:endParaRPr kumimoji="1" lang="en-US" altLang="zh-CN" sz="2200" dirty="0" smtClean="0"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200" dirty="0" smtClean="0">
                <a:latin typeface="Helvetica" panose="020B0604020202020204" pitchFamily="34" charset="0"/>
              </a:rPr>
              <a:t>A=0 ￥</a:t>
            </a:r>
            <a:endParaRPr kumimoji="1" lang="en-US" altLang="zh-CN" sz="2200" dirty="0" smtClean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99" grpId="0" animBg="1"/>
      <p:bldP spid="838701" grpId="0" animBg="1"/>
      <p:bldP spid="838702" grpId="0" animBg="1" autoUpdateAnimBg="0"/>
      <p:bldP spid="8387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不可重复读的产生</a:t>
            </a: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读取某些数据（记录）后，</a:t>
            </a: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对这些数据（记录）做了</a:t>
            </a:r>
            <a:r>
              <a:rPr lang="zh-CN" altLang="en-US" sz="2000" dirty="0" smtClean="0">
                <a:solidFill>
                  <a:srgbClr val="00E444"/>
                </a:solidFill>
              </a:rPr>
              <a:t>某种修改操作</a:t>
            </a:r>
            <a:endParaRPr lang="zh-CN" altLang="en-US" sz="2000" dirty="0" smtClean="0">
              <a:solidFill>
                <a:srgbClr val="00E444"/>
              </a:solidFill>
            </a:endParaRPr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当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再次读取该数据（记录）时，得到的是与前一次不同的值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000" dirty="0" smtClean="0"/>
              <a:t>不可重复读又分为三种情况</a:t>
            </a:r>
            <a:r>
              <a:rPr lang="en-US" altLang="zh-CN" sz="2000" dirty="0" smtClean="0">
                <a:latin typeface="Helvetica" panose="020B0604020202020204" pitchFamily="34" charset="0"/>
              </a:rPr>
              <a:t>——</a:t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	在事务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两次读取之间，</a:t>
            </a:r>
            <a:endParaRPr lang="zh-CN" altLang="en-US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另一事务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>
                <a:solidFill>
                  <a:srgbClr val="00E444"/>
                </a:solidFill>
              </a:rPr>
              <a:t>更新</a:t>
            </a:r>
            <a:r>
              <a:rPr lang="zh-CN" altLang="en-US" sz="2000" dirty="0" smtClean="0"/>
              <a:t>了记录。则当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第二次读取时，得到与前一次不同的记录值</a:t>
            </a:r>
            <a:endParaRPr lang="zh-CN" altLang="en-US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另一事务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>
                <a:solidFill>
                  <a:srgbClr val="00E444"/>
                </a:solidFill>
              </a:rPr>
              <a:t>删除</a:t>
            </a:r>
            <a:r>
              <a:rPr lang="zh-CN" altLang="en-US" sz="2000" dirty="0" smtClean="0"/>
              <a:t>了部分记录。则当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第二次读取时，发现其中的某些记录神秘地消失了</a:t>
            </a:r>
            <a:endParaRPr lang="zh-CN" altLang="en-US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另一事务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>
                <a:solidFill>
                  <a:srgbClr val="00E444"/>
                </a:solidFill>
              </a:rPr>
              <a:t>插入</a:t>
            </a:r>
            <a:r>
              <a:rPr lang="zh-CN" altLang="en-US" sz="2000" dirty="0" smtClean="0"/>
              <a:t>了一些记录。则当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第二次按相同条件读取时，发现地神秘地多了一些记录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（后两种不可重复读有时也称为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幻影</a:t>
            </a:r>
            <a:r>
              <a:rPr lang="zh-CN" altLang="en-US" sz="2000" dirty="0" smtClean="0"/>
              <a:t>现象）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defRPr/>
            </a:pPr>
            <a:r>
              <a:rPr lang="zh-CN" altLang="en-US" sz="2000" dirty="0" smtClean="0"/>
              <a:t>不可重复读的并发调度</a:t>
            </a:r>
            <a:endParaRPr lang="zh-CN" altLang="en-US" sz="2000" dirty="0" smtClean="0"/>
          </a:p>
        </p:txBody>
      </p:sp>
      <p:sp>
        <p:nvSpPr>
          <p:cNvPr id="843807" name="AutoShape 31"/>
          <p:cNvSpPr>
            <a:spLocks noChangeArrowheads="1"/>
          </p:cNvSpPr>
          <p:nvPr/>
        </p:nvSpPr>
        <p:spPr bwMode="auto">
          <a:xfrm>
            <a:off x="2768600" y="2438400"/>
            <a:ext cx="1649413" cy="660400"/>
          </a:xfrm>
          <a:prstGeom prst="wedgeRoundRectCallout">
            <a:avLst>
              <a:gd name="adj1" fmla="val 81278"/>
              <a:gd name="adj2" fmla="val -74278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zh-CN" altLang="en-US" sz="2200" b="1">
                <a:latin typeface="Helvetica" panose="020B0604020202020204" pitchFamily="34" charset="0"/>
                <a:ea typeface="宋体" panose="02010600030101010101" pitchFamily="2" charset="-122"/>
              </a:rPr>
              <a:t>打印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zh-CN" altLang="en-US" sz="2200" b="1">
                <a:latin typeface="Helvetica" panose="020B0604020202020204" pitchFamily="34" charset="0"/>
                <a:ea typeface="宋体" panose="02010600030101010101" pitchFamily="2" charset="-122"/>
              </a:rPr>
              <a:t>＝</a:t>
            </a:r>
            <a:r>
              <a:rPr kumimoji="1" lang="en-US" altLang="zh-CN" sz="2200" b="1">
                <a:solidFill>
                  <a:srgbClr val="00E444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200" b="1">
              <a:solidFill>
                <a:srgbClr val="00E444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013" name="Group 36"/>
          <p:cNvGrpSpPr/>
          <p:nvPr/>
        </p:nvGrpSpPr>
        <p:grpSpPr bwMode="auto">
          <a:xfrm>
            <a:off x="4445000" y="1066800"/>
            <a:ext cx="4572000" cy="5689600"/>
            <a:chOff x="2800" y="672"/>
            <a:chExt cx="2880" cy="3584"/>
          </a:xfrm>
        </p:grpSpPr>
        <p:sp>
          <p:nvSpPr>
            <p:cNvPr id="843799" name="Text Box 23"/>
            <p:cNvSpPr txBox="1">
              <a:spLocks noChangeArrowheads="1"/>
            </p:cNvSpPr>
            <p:nvPr/>
          </p:nvSpPr>
          <p:spPr bwMode="auto">
            <a:xfrm>
              <a:off x="4072" y="1423"/>
              <a:ext cx="1608" cy="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read(A);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A := A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100;</a:t>
              </a:r>
              <a:endParaRPr kumimoji="1" lang="en-US" altLang="zh-CN" sz="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i="1">
                  <a:latin typeface="Helvetica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write(A); 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3800" name="Text Box 24"/>
            <p:cNvSpPr txBox="1">
              <a:spLocks noChangeArrowheads="1"/>
            </p:cNvSpPr>
            <p:nvPr/>
          </p:nvSpPr>
          <p:spPr bwMode="auto">
            <a:xfrm>
              <a:off x="3345" y="67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T1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3801" name="Text Box 25"/>
            <p:cNvSpPr txBox="1">
              <a:spLocks noChangeArrowheads="1"/>
            </p:cNvSpPr>
            <p:nvPr/>
          </p:nvSpPr>
          <p:spPr bwMode="auto">
            <a:xfrm>
              <a:off x="4649" y="69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T2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3802" name="Line 26"/>
            <p:cNvSpPr>
              <a:spLocks noChangeShapeType="1"/>
            </p:cNvSpPr>
            <p:nvPr/>
          </p:nvSpPr>
          <p:spPr bwMode="auto">
            <a:xfrm>
              <a:off x="3112" y="1448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3803" name="Line 27"/>
            <p:cNvSpPr>
              <a:spLocks noChangeShapeType="1"/>
            </p:cNvSpPr>
            <p:nvPr/>
          </p:nvSpPr>
          <p:spPr bwMode="auto">
            <a:xfrm>
              <a:off x="3104" y="992"/>
              <a:ext cx="2440" cy="0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3804" name="Line 28"/>
            <p:cNvSpPr>
              <a:spLocks noChangeShapeType="1"/>
            </p:cNvSpPr>
            <p:nvPr/>
          </p:nvSpPr>
          <p:spPr bwMode="auto">
            <a:xfrm>
              <a:off x="3087" y="976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3805" name="Line 29"/>
            <p:cNvSpPr>
              <a:spLocks noChangeShapeType="1"/>
            </p:cNvSpPr>
            <p:nvPr/>
          </p:nvSpPr>
          <p:spPr bwMode="auto">
            <a:xfrm>
              <a:off x="5583" y="984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3806" name="Text Box 30"/>
            <p:cNvSpPr txBox="1">
              <a:spLocks noChangeArrowheads="1"/>
            </p:cNvSpPr>
            <p:nvPr/>
          </p:nvSpPr>
          <p:spPr bwMode="auto">
            <a:xfrm>
              <a:off x="2800" y="944"/>
              <a:ext cx="1920" cy="1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None/>
                <a:defRPr/>
              </a:pPr>
              <a:r>
                <a:rPr kumimoji="1" lang="en-US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read(A);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　   print(A);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None/>
                <a:defRPr/>
              </a:pP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None/>
                <a:defRPr/>
              </a:pP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None/>
                <a:defRPr/>
              </a:pPr>
              <a:r>
                <a:rPr kumimoji="1" lang="en-US" altLang="zh-CN" i="1">
                  <a:latin typeface="Helvetica" panose="020B0604020202020204" pitchFamily="34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read(A);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　   print(A);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3808" name="Line 32"/>
            <p:cNvSpPr>
              <a:spLocks noChangeShapeType="1"/>
            </p:cNvSpPr>
            <p:nvPr/>
          </p:nvSpPr>
          <p:spPr bwMode="auto">
            <a:xfrm>
              <a:off x="3120" y="2152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43809" name="AutoShape 33"/>
          <p:cNvSpPr>
            <a:spLocks noChangeArrowheads="1"/>
          </p:cNvSpPr>
          <p:nvPr/>
        </p:nvSpPr>
        <p:spPr bwMode="auto">
          <a:xfrm>
            <a:off x="2679700" y="4229100"/>
            <a:ext cx="1776413" cy="660400"/>
          </a:xfrm>
          <a:prstGeom prst="wedgeRoundRectCallout">
            <a:avLst>
              <a:gd name="adj1" fmla="val 81190"/>
              <a:gd name="adj2" fmla="val -8197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zh-CN" altLang="en-US" sz="2200" b="1">
                <a:latin typeface="Helvetica" panose="020B0604020202020204" pitchFamily="34" charset="0"/>
                <a:ea typeface="宋体" panose="02010600030101010101" pitchFamily="2" charset="-122"/>
              </a:rPr>
              <a:t>打印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</a:rPr>
              <a:t>A </a:t>
            </a:r>
            <a:r>
              <a:rPr kumimoji="1" lang="zh-CN" altLang="en-US" sz="2200" b="1">
                <a:latin typeface="Helvetica" panose="020B0604020202020204" pitchFamily="34" charset="0"/>
                <a:ea typeface="宋体" panose="02010600030101010101" pitchFamily="2" charset="-122"/>
              </a:rPr>
              <a:t>＝</a:t>
            </a:r>
            <a:r>
              <a:rPr kumimoji="1" lang="en-US" altLang="zh-CN" sz="2200" b="1">
                <a:solidFill>
                  <a:srgbClr val="00E444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200" b="1">
              <a:solidFill>
                <a:srgbClr val="00E444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3810" name="Rectangle 34"/>
          <p:cNvSpPr>
            <a:spLocks noChangeArrowheads="1"/>
          </p:cNvSpPr>
          <p:nvPr/>
        </p:nvSpPr>
        <p:spPr bwMode="auto">
          <a:xfrm>
            <a:off x="495300" y="2508250"/>
            <a:ext cx="1930400" cy="2832100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  <a:flatTx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事务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读取某一数据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后，事务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对其进行了更新操作，当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再次读取该数据时，得到与前次不同的值。</a:t>
            </a:r>
            <a:endParaRPr kumimoji="1" lang="zh-CN" altLang="en-US" sz="2200" smtClean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807" grpId="0" animBg="1"/>
      <p:bldP spid="843809" grpId="0" animBg="1"/>
      <p:bldP spid="84381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幻影的例子</a:t>
            </a:r>
            <a:endParaRPr lang="zh-CN" altLang="en-US" sz="2000" dirty="0" smtClean="0"/>
          </a:p>
          <a:p>
            <a:pPr lvl="1" algn="just" eaLnBrk="1" hangingPunct="1"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T1: </a:t>
            </a:r>
            <a:r>
              <a:rPr lang="zh-CN" altLang="en-US" sz="2000" dirty="0" smtClean="0"/>
              <a:t>查询年龄为</a:t>
            </a:r>
            <a:r>
              <a:rPr lang="en-US" altLang="zh-CN" sz="2000" dirty="0" smtClean="0"/>
              <a:t>23</a:t>
            </a:r>
            <a:r>
              <a:rPr lang="zh-CN" altLang="en-US" sz="2000" dirty="0" smtClean="0"/>
              <a:t>的学生，重复两次；事务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：插入一条学生记录</a:t>
            </a:r>
            <a:endParaRPr lang="zh-CN" altLang="en-US" sz="2000" dirty="0" smtClean="0"/>
          </a:p>
          <a:p>
            <a:pPr lvl="1" algn="just" eaLnBrk="1" hangingPunct="1">
              <a:defRPr/>
            </a:pPr>
            <a:endParaRPr lang="zh-CN" altLang="en-US" sz="2000" dirty="0" smtClean="0"/>
          </a:p>
        </p:txBody>
      </p:sp>
      <p:graphicFrame>
        <p:nvGraphicFramePr>
          <p:cNvPr id="845869" name="Group 45"/>
          <p:cNvGraphicFramePr>
            <a:graphicFrameLocks noGrp="1"/>
          </p:cNvGraphicFramePr>
          <p:nvPr/>
        </p:nvGraphicFramePr>
        <p:xfrm>
          <a:off x="5524500" y="3079676"/>
          <a:ext cx="3443287" cy="1776716"/>
        </p:xfrm>
        <a:graphic>
          <a:graphicData uri="http://schemas.openxmlformats.org/drawingml/2006/table">
            <a:tbl>
              <a:tblPr/>
              <a:tblGrid>
                <a:gridCol w="3443287"/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事务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T2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90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insert into S values(1,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23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5868" name="Group 44"/>
          <p:cNvGraphicFramePr>
            <a:graphicFrameLocks noGrp="1"/>
          </p:cNvGraphicFramePr>
          <p:nvPr/>
        </p:nvGraphicFramePr>
        <p:xfrm>
          <a:off x="1309688" y="3079676"/>
          <a:ext cx="3533775" cy="2170188"/>
        </p:xfrm>
        <a:graphic>
          <a:graphicData uri="http://schemas.openxmlformats.org/drawingml/2006/table">
            <a:tbl>
              <a:tblPr/>
              <a:tblGrid>
                <a:gridCol w="3533775"/>
              </a:tblGrid>
              <a:tr h="37734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事务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65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 * From S Where age=23;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 * From S Where age=23;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5863" name="AutoShape 39"/>
          <p:cNvSpPr>
            <a:spLocks noChangeArrowheads="1"/>
          </p:cNvSpPr>
          <p:nvPr/>
        </p:nvSpPr>
        <p:spPr bwMode="auto">
          <a:xfrm>
            <a:off x="1612900" y="5384800"/>
            <a:ext cx="2743200" cy="1257300"/>
          </a:xfrm>
          <a:prstGeom prst="wedgeRoundRectCallout">
            <a:avLst>
              <a:gd name="adj1" fmla="val 3185"/>
              <a:gd name="adj2" fmla="val 1401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zh-CN" altLang="en-US" sz="2400" smtClean="0">
                <a:latin typeface="Helvetica" panose="020B0604020202020204" pitchFamily="34" charset="0"/>
              </a:rPr>
              <a:t>串行调度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T1、T2：</a:t>
            </a:r>
            <a:br>
              <a:rPr kumimoji="1" lang="en-US" altLang="zh-CN" sz="2400" smtClean="0">
                <a:latin typeface="Helvetica" panose="020B0604020202020204" pitchFamily="34" charset="0"/>
              </a:rPr>
            </a:br>
            <a:r>
              <a:rPr kumimoji="1" lang="en-US" altLang="zh-CN" sz="2400" smtClean="0">
                <a:latin typeface="Helvetica" panose="020B0604020202020204" pitchFamily="34" charset="0"/>
              </a:rPr>
              <a:t>T1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两次查询都</a:t>
            </a:r>
            <a:br>
              <a:rPr kumimoji="1" lang="zh-CN" altLang="en-US" sz="2400" smtClean="0">
                <a:latin typeface="Helvetica" panose="020B0604020202020204" pitchFamily="34" charset="0"/>
              </a:rPr>
            </a:br>
            <a:r>
              <a:rPr kumimoji="1" lang="zh-CN" altLang="en-US" sz="2400" smtClean="0">
                <a:latin typeface="Helvetica" panose="020B0604020202020204" pitchFamily="34" charset="0"/>
              </a:rPr>
              <a:t>不包含学生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“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王”</a:t>
            </a:r>
            <a:endParaRPr kumimoji="1" lang="en-US" altLang="zh-CN" sz="2400" smtClean="0">
              <a:latin typeface="Helvetica" panose="020B0604020202020204" pitchFamily="34" charset="0"/>
            </a:endParaRPr>
          </a:p>
        </p:txBody>
      </p:sp>
      <p:sp>
        <p:nvSpPr>
          <p:cNvPr id="845864" name="AutoShape 40"/>
          <p:cNvSpPr>
            <a:spLocks noChangeArrowheads="1"/>
          </p:cNvSpPr>
          <p:nvPr/>
        </p:nvSpPr>
        <p:spPr bwMode="auto">
          <a:xfrm>
            <a:off x="5524500" y="5397500"/>
            <a:ext cx="2743200" cy="1257300"/>
          </a:xfrm>
          <a:prstGeom prst="wedgeRoundRectCallout">
            <a:avLst>
              <a:gd name="adj1" fmla="val 3185"/>
              <a:gd name="adj2" fmla="val 1401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zh-CN" altLang="en-US" sz="2400" smtClean="0">
                <a:latin typeface="Helvetica" panose="020B0604020202020204" pitchFamily="34" charset="0"/>
              </a:rPr>
              <a:t>串行调度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T2、T1：</a:t>
            </a:r>
            <a:br>
              <a:rPr kumimoji="1" lang="en-US" altLang="zh-CN" sz="2400" smtClean="0">
                <a:latin typeface="Helvetica" panose="020B0604020202020204" pitchFamily="34" charset="0"/>
              </a:rPr>
            </a:br>
            <a:r>
              <a:rPr kumimoji="1" lang="en-US" altLang="zh-CN" sz="2400" smtClean="0">
                <a:latin typeface="Helvetica" panose="020B0604020202020204" pitchFamily="34" charset="0"/>
              </a:rPr>
              <a:t>T1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两次查询都</a:t>
            </a:r>
            <a:br>
              <a:rPr kumimoji="1" lang="zh-CN" altLang="en-US" sz="2400" smtClean="0">
                <a:latin typeface="Helvetica" panose="020B0604020202020204" pitchFamily="34" charset="0"/>
              </a:rPr>
            </a:br>
            <a:r>
              <a:rPr kumimoji="1" lang="zh-CN" altLang="en-US" sz="2400" smtClean="0">
                <a:latin typeface="Helvetica" panose="020B0604020202020204" pitchFamily="34" charset="0"/>
              </a:rPr>
              <a:t>包含学生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“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王”</a:t>
            </a:r>
            <a:endParaRPr kumimoji="1" lang="en-US" altLang="zh-CN" sz="2400" smtClean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63" grpId="0" animBg="1" autoUpdateAnimBg="0"/>
      <p:bldP spid="84586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5049" y="2911096"/>
            <a:ext cx="2995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</a:rPr>
              <a:t>Transaction</a:t>
            </a:r>
            <a:endParaRPr kumimoji="1"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</a:endParaRPr>
          </a:p>
          <a:p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defRPr/>
            </a:pPr>
            <a:r>
              <a:rPr lang="zh-CN" altLang="en-US" sz="2000" dirty="0" smtClean="0"/>
              <a:t>产生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幻影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的并发调度</a:t>
            </a:r>
            <a:endParaRPr lang="zh-CN" altLang="en-US" sz="2000" dirty="0" smtClean="0"/>
          </a:p>
        </p:txBody>
      </p:sp>
      <p:sp>
        <p:nvSpPr>
          <p:cNvPr id="846870" name="Text Box 22"/>
          <p:cNvSpPr txBox="1">
            <a:spLocks noChangeArrowheads="1"/>
          </p:cNvSpPr>
          <p:nvPr/>
        </p:nvSpPr>
        <p:spPr bwMode="auto">
          <a:xfrm>
            <a:off x="6705600" y="3627438"/>
            <a:ext cx="243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400" b="0" dirty="0" smtClean="0">
                <a:latin typeface="Times New Roman" panose="02020603050405020304" pitchFamily="18" charset="0"/>
              </a:rPr>
              <a:t> insert into S</a:t>
            </a:r>
            <a:br>
              <a:rPr kumimoji="1" lang="en-US" altLang="zh-CN" sz="2400" b="0" dirty="0" smtClean="0">
                <a:latin typeface="Times New Roman" panose="02020603050405020304" pitchFamily="18" charset="0"/>
              </a:rPr>
            </a:br>
            <a:r>
              <a:rPr kumimoji="1" lang="en-US" altLang="zh-CN" sz="2400" b="0" dirty="0" smtClean="0">
                <a:latin typeface="Times New Roman" panose="02020603050405020304" pitchFamily="18" charset="0"/>
              </a:rPr>
              <a:t> values(1, “</a:t>
            </a:r>
            <a:r>
              <a:rPr kumimoji="1" lang="zh-CN" altLang="en-US" sz="2400" b="0" dirty="0" smtClean="0">
                <a:latin typeface="Times New Roman" panose="02020603050405020304" pitchFamily="18" charset="0"/>
              </a:rPr>
              <a:t>王”, 23</a:t>
            </a:r>
            <a:r>
              <a:rPr kumimoji="1" lang="en-US" altLang="zh-CN" sz="2400" b="0" dirty="0" smtClean="0">
                <a:latin typeface="Times New Roman" panose="02020603050405020304" pitchFamily="18" charset="0"/>
              </a:rPr>
              <a:t>);</a:t>
            </a:r>
            <a:endParaRPr kumimoji="1" lang="en-US" altLang="zh-CN" sz="2400" b="0" dirty="0" smtClean="0">
              <a:latin typeface="Times New Roman" panose="02020603050405020304" pitchFamily="18" charset="0"/>
            </a:endParaRPr>
          </a:p>
        </p:txBody>
      </p:sp>
      <p:sp>
        <p:nvSpPr>
          <p:cNvPr id="846871" name="Text Box 23"/>
          <p:cNvSpPr txBox="1">
            <a:spLocks noChangeArrowheads="1"/>
          </p:cNvSpPr>
          <p:nvPr/>
        </p:nvSpPr>
        <p:spPr bwMode="auto">
          <a:xfrm>
            <a:off x="4713288" y="19526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6872" name="Text Box 24"/>
          <p:cNvSpPr txBox="1">
            <a:spLocks noChangeArrowheads="1"/>
          </p:cNvSpPr>
          <p:nvPr/>
        </p:nvSpPr>
        <p:spPr bwMode="auto">
          <a:xfrm>
            <a:off x="7380288" y="198437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6873" name="Line 25"/>
          <p:cNvSpPr>
            <a:spLocks noChangeShapeType="1"/>
          </p:cNvSpPr>
          <p:nvPr/>
        </p:nvSpPr>
        <p:spPr bwMode="auto">
          <a:xfrm>
            <a:off x="4330700" y="3629025"/>
            <a:ext cx="4533900" cy="12700"/>
          </a:xfrm>
          <a:prstGeom prst="line">
            <a:avLst/>
          </a:prstGeom>
          <a:noFill/>
          <a:ln w="19050">
            <a:solidFill>
              <a:srgbClr val="00E444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6874" name="Line 26"/>
          <p:cNvSpPr>
            <a:spLocks noChangeShapeType="1"/>
          </p:cNvSpPr>
          <p:nvPr/>
        </p:nvSpPr>
        <p:spPr bwMode="auto">
          <a:xfrm>
            <a:off x="4318000" y="2460625"/>
            <a:ext cx="4533900" cy="0"/>
          </a:xfrm>
          <a:prstGeom prst="line">
            <a:avLst/>
          </a:prstGeom>
          <a:noFill/>
          <a:ln w="19050">
            <a:solidFill>
              <a:srgbClr val="00E444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6875" name="Line 27"/>
          <p:cNvSpPr>
            <a:spLocks noChangeShapeType="1"/>
          </p:cNvSpPr>
          <p:nvPr/>
        </p:nvSpPr>
        <p:spPr bwMode="auto">
          <a:xfrm>
            <a:off x="4341813" y="2435225"/>
            <a:ext cx="0" cy="4300538"/>
          </a:xfrm>
          <a:prstGeom prst="line">
            <a:avLst/>
          </a:prstGeom>
          <a:noFill/>
          <a:ln w="38100">
            <a:solidFill>
              <a:srgbClr val="00E444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6876" name="Line 28"/>
          <p:cNvSpPr>
            <a:spLocks noChangeShapeType="1"/>
          </p:cNvSpPr>
          <p:nvPr/>
        </p:nvSpPr>
        <p:spPr bwMode="auto">
          <a:xfrm flipH="1">
            <a:off x="8851900" y="2447925"/>
            <a:ext cx="11113" cy="4287838"/>
          </a:xfrm>
          <a:prstGeom prst="line">
            <a:avLst/>
          </a:prstGeom>
          <a:noFill/>
          <a:ln w="38100">
            <a:solidFill>
              <a:srgbClr val="00E444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6877" name="Text Box 29"/>
          <p:cNvSpPr txBox="1">
            <a:spLocks noChangeArrowheads="1"/>
          </p:cNvSpPr>
          <p:nvPr/>
        </p:nvSpPr>
        <p:spPr bwMode="auto">
          <a:xfrm>
            <a:off x="3848100" y="2384425"/>
            <a:ext cx="3048000" cy="380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　  select  ＊</a:t>
            </a:r>
            <a:b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from  S</a:t>
            </a:r>
            <a:b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Where  Age=23;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b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　  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select  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＊</a:t>
            </a:r>
            <a:b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from  S</a:t>
            </a:r>
            <a:b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Where  Age=23;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6878" name="Line 30"/>
          <p:cNvSpPr>
            <a:spLocks noChangeShapeType="1"/>
          </p:cNvSpPr>
          <p:nvPr/>
        </p:nvSpPr>
        <p:spPr bwMode="auto">
          <a:xfrm>
            <a:off x="4343400" y="4927600"/>
            <a:ext cx="4533900" cy="12700"/>
          </a:xfrm>
          <a:prstGeom prst="line">
            <a:avLst/>
          </a:prstGeom>
          <a:noFill/>
          <a:ln w="19050">
            <a:solidFill>
              <a:srgbClr val="00E444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6879" name="Rectangle 31"/>
          <p:cNvSpPr>
            <a:spLocks noChangeArrowheads="1"/>
          </p:cNvSpPr>
          <p:nvPr/>
        </p:nvSpPr>
        <p:spPr bwMode="auto">
          <a:xfrm>
            <a:off x="1116013" y="2536825"/>
            <a:ext cx="1651000" cy="2497138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  <a:flatTx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事务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中，两次执行相同的查询有不同结果。前一次的查询结果就是 “幻影”</a:t>
            </a:r>
            <a:endParaRPr kumimoji="1" lang="zh-CN" altLang="en-US" sz="2200" smtClean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46880" name="AutoShape 32"/>
          <p:cNvSpPr>
            <a:spLocks noChangeArrowheads="1"/>
          </p:cNvSpPr>
          <p:nvPr/>
        </p:nvSpPr>
        <p:spPr bwMode="auto">
          <a:xfrm>
            <a:off x="1739900" y="5537200"/>
            <a:ext cx="2132013" cy="850900"/>
          </a:xfrm>
          <a:prstGeom prst="wedgeRoundRectCallout">
            <a:avLst>
              <a:gd name="adj1" fmla="val 67648"/>
              <a:gd name="adj2" fmla="val -20466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smtClean="0">
                <a:latin typeface="Helvetica" panose="020B0604020202020204" pitchFamily="34" charset="0"/>
              </a:rPr>
              <a:t>两次查询的</a:t>
            </a:r>
            <a:br>
              <a:rPr kumimoji="1" lang="zh-CN" altLang="en-US" sz="2200" smtClean="0">
                <a:latin typeface="Helvetica" panose="020B0604020202020204" pitchFamily="34" charset="0"/>
              </a:rPr>
            </a:br>
            <a:r>
              <a:rPr kumimoji="1" lang="zh-CN" altLang="en-US" sz="2200" smtClean="0">
                <a:latin typeface="Helvetica" panose="020B0604020202020204" pitchFamily="34" charset="0"/>
              </a:rPr>
              <a:t>结果是否相同</a:t>
            </a:r>
            <a:r>
              <a:rPr kumimoji="1" lang="en-US" altLang="zh-CN" sz="2200" smtClean="0">
                <a:latin typeface="Helvetica" panose="020B0604020202020204" pitchFamily="34" charset="0"/>
              </a:rPr>
              <a:t>?</a:t>
            </a:r>
            <a:endParaRPr kumimoji="1" lang="en-US" altLang="zh-CN" sz="2200" smtClean="0">
              <a:solidFill>
                <a:srgbClr val="FF330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79" grpId="0" animBg="1" autoUpdateAnimBg="0"/>
      <p:bldP spid="8468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第三类：读</a:t>
            </a:r>
            <a:r>
              <a:rPr lang="zh-CN" altLang="en-US" smtClean="0">
                <a:latin typeface="Helvetica" panose="020B0604020202020204" pitchFamily="34" charset="0"/>
              </a:rPr>
              <a:t>“</a:t>
            </a:r>
            <a:r>
              <a:rPr lang="zh-CN" altLang="en-US" smtClean="0"/>
              <a:t>脏</a:t>
            </a:r>
            <a:r>
              <a:rPr lang="zh-CN" altLang="en-US" smtClean="0">
                <a:latin typeface="Helvetica" panose="020B0604020202020204" pitchFamily="34" charset="0"/>
              </a:rPr>
              <a:t>”</a:t>
            </a:r>
            <a:r>
              <a:rPr lang="zh-CN" altLang="en-US" smtClean="0"/>
              <a:t>数据</a:t>
            </a:r>
            <a:endParaRPr lang="en-US" altLang="zh-CN" smtClean="0"/>
          </a:p>
        </p:txBody>
      </p:sp>
      <p:sp>
        <p:nvSpPr>
          <p:cNvPr id="84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zh-CN" altLang="en-US" sz="2000" dirty="0" smtClean="0"/>
              <a:t>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数据的产生</a:t>
            </a: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修改某一数据，并写入数据库，但尚未结束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提交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读取同一数据，得到的是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修改后的</a:t>
            </a:r>
            <a:r>
              <a:rPr lang="zh-CN" altLang="en-US" sz="2000" dirty="0" smtClean="0">
                <a:solidFill>
                  <a:srgbClr val="00E444"/>
                </a:solidFill>
              </a:rPr>
              <a:t>新值</a:t>
            </a:r>
            <a:endParaRPr lang="zh-CN" altLang="en-US" sz="2000" dirty="0" smtClean="0">
              <a:solidFill>
                <a:srgbClr val="00E444"/>
              </a:solidFill>
            </a:endParaRPr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sz="2000" dirty="0" smtClean="0">
              <a:solidFill>
                <a:srgbClr val="3333FF"/>
              </a:solidFill>
            </a:endParaRP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由于某种原因被撤消，则数据库中的数据恢复为修改前的</a:t>
            </a:r>
            <a:r>
              <a:rPr lang="zh-CN" altLang="en-US" sz="2000" dirty="0" smtClean="0">
                <a:solidFill>
                  <a:srgbClr val="00E444"/>
                </a:solidFill>
              </a:rPr>
              <a:t>旧值</a:t>
            </a:r>
            <a:endParaRPr lang="zh-CN" altLang="en-US" sz="2000" dirty="0" smtClean="0">
              <a:solidFill>
                <a:srgbClr val="00E444"/>
              </a:solidFill>
            </a:endParaRPr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读到的数据就与数据库最终的数据不一致，是不正确的数据，又称为</a:t>
            </a:r>
            <a:r>
              <a:rPr lang="zh-CN" altLang="en-US" sz="2000" u="sng" dirty="0" smtClean="0">
                <a:solidFill>
                  <a:srgbClr val="00E444"/>
                </a:solidFill>
                <a:latin typeface="Helvetica" panose="020B0604020202020204" pitchFamily="34" charset="0"/>
              </a:rPr>
              <a:t>“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脏</a:t>
            </a:r>
            <a:r>
              <a:rPr lang="zh-CN" altLang="en-US" sz="2000" u="sng" dirty="0" smtClean="0">
                <a:solidFill>
                  <a:srgbClr val="00E444"/>
                </a:solidFill>
                <a:latin typeface="Helvetica" panose="020B0604020202020204" pitchFamily="34" charset="0"/>
              </a:rPr>
              <a:t>”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数据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其它事务修改后但又被撤销的数据。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第三类：读</a:t>
            </a:r>
            <a:r>
              <a:rPr lang="zh-CN" altLang="en-US" smtClean="0">
                <a:latin typeface="Helvetica" panose="020B0604020202020204" pitchFamily="34" charset="0"/>
              </a:rPr>
              <a:t>“</a:t>
            </a:r>
            <a:r>
              <a:rPr lang="zh-CN" altLang="en-US" smtClean="0"/>
              <a:t>脏</a:t>
            </a:r>
            <a:r>
              <a:rPr lang="zh-CN" altLang="en-US" smtClean="0">
                <a:latin typeface="Helvetica" panose="020B0604020202020204" pitchFamily="34" charset="0"/>
              </a:rPr>
              <a:t>”</a:t>
            </a:r>
            <a:r>
              <a:rPr lang="zh-CN" altLang="en-US" smtClean="0"/>
              <a:t>数据</a:t>
            </a:r>
            <a:endParaRPr lang="en-US" altLang="zh-CN" smtClean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数据的例子</a:t>
            </a:r>
            <a:endParaRPr lang="zh-CN" altLang="en-US" sz="2000" dirty="0" smtClean="0"/>
          </a:p>
          <a:p>
            <a:pPr lvl="1" algn="just" eaLnBrk="1" hangingPunct="1"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T1: </a:t>
            </a:r>
            <a:r>
              <a:rPr lang="zh-CN" altLang="en-US" sz="2000" dirty="0" smtClean="0"/>
              <a:t>存款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后回滚；事务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：读取并打印存款额</a:t>
            </a:r>
            <a:endParaRPr lang="zh-CN" altLang="en-US" sz="2000" dirty="0" smtClean="0"/>
          </a:p>
          <a:p>
            <a:pPr lvl="1" algn="just" eaLnBrk="1" hangingPunct="1">
              <a:defRPr/>
            </a:pPr>
            <a:endParaRPr lang="zh-CN" altLang="en-US" dirty="0" smtClean="0"/>
          </a:p>
        </p:txBody>
      </p:sp>
      <p:graphicFrame>
        <p:nvGraphicFramePr>
          <p:cNvPr id="848923" name="Group 27"/>
          <p:cNvGraphicFramePr>
            <a:graphicFrameLocks noGrp="1"/>
          </p:cNvGraphicFramePr>
          <p:nvPr/>
        </p:nvGraphicFramePr>
        <p:xfrm>
          <a:off x="5689600" y="2870200"/>
          <a:ext cx="2205038" cy="2287598"/>
        </p:xfrm>
        <a:graphic>
          <a:graphicData uri="http://schemas.openxmlformats.org/drawingml/2006/table">
            <a:tbl>
              <a:tblPr/>
              <a:tblGrid>
                <a:gridCol w="2205038"/>
              </a:tblGrid>
              <a:tr h="48765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事务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T2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993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read(A);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print(A);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8922" name="Group 26"/>
          <p:cNvGraphicFramePr>
            <a:graphicFrameLocks noGrp="1"/>
          </p:cNvGraphicFramePr>
          <p:nvPr/>
        </p:nvGraphicFramePr>
        <p:xfrm>
          <a:off x="1722438" y="2870200"/>
          <a:ext cx="2298700" cy="2426132"/>
        </p:xfrm>
        <a:graphic>
          <a:graphicData uri="http://schemas.openxmlformats.org/drawingml/2006/table">
            <a:tbl>
              <a:tblPr/>
              <a:tblGrid>
                <a:gridCol w="2298700"/>
              </a:tblGrid>
              <a:tr h="48756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事务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T1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813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read(A);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:= A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write(A);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RollBack;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8916" name="AutoShape 20"/>
          <p:cNvSpPr>
            <a:spLocks noChangeArrowheads="1"/>
          </p:cNvSpPr>
          <p:nvPr/>
        </p:nvSpPr>
        <p:spPr bwMode="auto">
          <a:xfrm>
            <a:off x="3924300" y="1841500"/>
            <a:ext cx="1790700" cy="927100"/>
          </a:xfrm>
          <a:prstGeom prst="wedgeRoundRectCallout">
            <a:avLst>
              <a:gd name="adj1" fmla="val 10903"/>
              <a:gd name="adj2" fmla="val -4400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smtClean="0">
                <a:latin typeface="Helvetica" panose="020B0604020202020204" pitchFamily="34" charset="0"/>
              </a:rPr>
              <a:t>起始状态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:</a:t>
            </a:r>
            <a:endParaRPr kumimoji="1" lang="en-US" altLang="zh-CN" sz="2400" smtClean="0">
              <a:latin typeface="Helvetica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smtClean="0">
                <a:latin typeface="Helvetica" panose="020B0604020202020204" pitchFamily="34" charset="0"/>
              </a:rPr>
              <a:t>A=0￥</a:t>
            </a:r>
            <a:endParaRPr kumimoji="1" lang="en-US" altLang="zh-CN" sz="2400" smtClean="0">
              <a:latin typeface="Helvetica" panose="020B0604020202020204" pitchFamily="34" charset="0"/>
            </a:endParaRPr>
          </a:p>
        </p:txBody>
      </p:sp>
      <p:sp>
        <p:nvSpPr>
          <p:cNvPr id="848917" name="AutoShape 21"/>
          <p:cNvSpPr>
            <a:spLocks noChangeArrowheads="1"/>
          </p:cNvSpPr>
          <p:nvPr/>
        </p:nvSpPr>
        <p:spPr bwMode="auto">
          <a:xfrm>
            <a:off x="1701800" y="5486400"/>
            <a:ext cx="2743200" cy="1079500"/>
          </a:xfrm>
          <a:prstGeom prst="wedgeRoundRectCallout">
            <a:avLst>
              <a:gd name="adj1" fmla="val 3185"/>
              <a:gd name="adj2" fmla="val -956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zh-CN" altLang="en-US" sz="2400" smtClean="0">
                <a:latin typeface="Helvetica" panose="020B0604020202020204" pitchFamily="34" charset="0"/>
              </a:rPr>
              <a:t>串行调度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T1、T2：</a:t>
            </a:r>
            <a:endParaRPr kumimoji="1" lang="en-US" altLang="zh-CN" sz="2400" smtClean="0">
              <a:latin typeface="Helvetica" panose="020B0604020202020204" pitchFamily="34" charset="0"/>
            </a:endParaRPr>
          </a:p>
          <a:p>
            <a:pPr algn="ctr"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400" smtClean="0">
                <a:latin typeface="Helvetica" panose="020B0604020202020204" pitchFamily="34" charset="0"/>
              </a:rPr>
              <a:t>A=0￥; 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打印的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A: 0</a:t>
            </a:r>
            <a:endParaRPr kumimoji="1" lang="en-US" altLang="zh-CN" sz="2400" smtClean="0">
              <a:latin typeface="Helvetica" panose="020B0604020202020204" pitchFamily="34" charset="0"/>
            </a:endParaRPr>
          </a:p>
        </p:txBody>
      </p:sp>
      <p:sp>
        <p:nvSpPr>
          <p:cNvPr id="848918" name="AutoShape 22"/>
          <p:cNvSpPr>
            <a:spLocks noChangeArrowheads="1"/>
          </p:cNvSpPr>
          <p:nvPr/>
        </p:nvSpPr>
        <p:spPr bwMode="auto">
          <a:xfrm>
            <a:off x="4927600" y="5486400"/>
            <a:ext cx="2743200" cy="1079500"/>
          </a:xfrm>
          <a:prstGeom prst="wedgeRoundRectCallout">
            <a:avLst>
              <a:gd name="adj1" fmla="val -13944"/>
              <a:gd name="adj2" fmla="val -485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zh-CN" altLang="en-US" sz="2400" dirty="0" smtClean="0">
                <a:latin typeface="Helvetica" panose="020B0604020202020204" pitchFamily="34" charset="0"/>
              </a:rPr>
              <a:t>串行调度</a:t>
            </a:r>
            <a:r>
              <a:rPr kumimoji="1" lang="en-US" altLang="zh-CN" sz="2400" dirty="0" smtClean="0">
                <a:latin typeface="Helvetica" panose="020B0604020202020204" pitchFamily="34" charset="0"/>
              </a:rPr>
              <a:t>T2、T1：</a:t>
            </a:r>
            <a:endParaRPr kumimoji="1" lang="en-US" altLang="zh-CN" sz="2400" dirty="0" smtClean="0">
              <a:latin typeface="Helvetica" panose="020B0604020202020204" pitchFamily="34" charset="0"/>
            </a:endParaRPr>
          </a:p>
          <a:p>
            <a:pPr algn="ctr"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400" dirty="0" smtClean="0">
                <a:latin typeface="Helvetica" panose="020B0604020202020204" pitchFamily="34" charset="0"/>
              </a:rPr>
              <a:t>A=0￥; </a:t>
            </a:r>
            <a:r>
              <a:rPr kumimoji="1" lang="zh-CN" altLang="en-US" sz="2400" dirty="0" smtClean="0">
                <a:latin typeface="Helvetica" panose="020B0604020202020204" pitchFamily="34" charset="0"/>
              </a:rPr>
              <a:t>打印的</a:t>
            </a:r>
            <a:r>
              <a:rPr kumimoji="1" lang="en-US" altLang="zh-CN" sz="2400" dirty="0" smtClean="0">
                <a:latin typeface="Helvetica" panose="020B0604020202020204" pitchFamily="34" charset="0"/>
              </a:rPr>
              <a:t>A: 0</a:t>
            </a:r>
            <a:endParaRPr kumimoji="1" lang="en-US" altLang="zh-CN" sz="2400" dirty="0" smtClean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16" grpId="0" animBg="1" autoUpdateAnimBg="0"/>
      <p:bldP spid="848917" grpId="0" animBg="1" autoUpdateAnimBg="0"/>
      <p:bldP spid="8489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第三类：读</a:t>
            </a:r>
            <a:r>
              <a:rPr lang="zh-CN" altLang="en-US" smtClean="0">
                <a:latin typeface="Helvetica" panose="020B0604020202020204" pitchFamily="34" charset="0"/>
              </a:rPr>
              <a:t>“</a:t>
            </a:r>
            <a:r>
              <a:rPr lang="zh-CN" altLang="en-US" smtClean="0"/>
              <a:t>脏</a:t>
            </a:r>
            <a:r>
              <a:rPr lang="zh-CN" altLang="en-US" smtClean="0">
                <a:latin typeface="Helvetica" panose="020B0604020202020204" pitchFamily="34" charset="0"/>
              </a:rPr>
              <a:t>”</a:t>
            </a:r>
            <a:r>
              <a:rPr lang="zh-CN" altLang="en-US" smtClean="0"/>
              <a:t>数据</a:t>
            </a:r>
            <a:endParaRPr lang="en-US" altLang="zh-CN" smtClean="0"/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defRPr/>
            </a:pPr>
            <a:r>
              <a:rPr lang="zh-CN" altLang="en-US" sz="2000" dirty="0" smtClean="0"/>
              <a:t>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数据的并发调度</a:t>
            </a:r>
            <a:endParaRPr lang="zh-CN" altLang="en-US" sz="2000" dirty="0" smtClean="0"/>
          </a:p>
        </p:txBody>
      </p:sp>
      <p:sp>
        <p:nvSpPr>
          <p:cNvPr id="849951" name="AutoShape 31"/>
          <p:cNvSpPr>
            <a:spLocks noChangeArrowheads="1"/>
          </p:cNvSpPr>
          <p:nvPr/>
        </p:nvSpPr>
        <p:spPr bwMode="auto">
          <a:xfrm>
            <a:off x="3060700" y="1536700"/>
            <a:ext cx="1458913" cy="876300"/>
          </a:xfrm>
          <a:prstGeom prst="wedgeRoundRectCallout">
            <a:avLst>
              <a:gd name="adj1" fmla="val 76657"/>
              <a:gd name="adj2" fmla="val -4510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smtClean="0">
                <a:latin typeface="Helvetica" panose="020B0604020202020204" pitchFamily="34" charset="0"/>
              </a:rPr>
              <a:t>起始状态</a:t>
            </a:r>
            <a:r>
              <a:rPr kumimoji="1" lang="en-US" altLang="zh-CN" sz="2200" smtClean="0">
                <a:latin typeface="Helvetica" panose="020B0604020202020204" pitchFamily="34" charset="0"/>
              </a:rPr>
              <a:t>:</a:t>
            </a:r>
            <a:br>
              <a:rPr kumimoji="1" lang="en-US" altLang="zh-CN" sz="2200" smtClean="0">
                <a:latin typeface="Helvetica" panose="020B0604020202020204" pitchFamily="34" charset="0"/>
              </a:rPr>
            </a:br>
            <a:r>
              <a:rPr kumimoji="1" lang="en-US" altLang="zh-CN" sz="2200" smtClean="0"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latin typeface="Helvetica" panose="020B0604020202020204" pitchFamily="34" charset="0"/>
              </a:rPr>
              <a:t>＝</a:t>
            </a:r>
            <a:r>
              <a:rPr kumimoji="1" lang="en-US" altLang="zh-CN" sz="2200" smtClean="0">
                <a:latin typeface="Helvetica" panose="020B0604020202020204" pitchFamily="34" charset="0"/>
              </a:rPr>
              <a:t>0</a:t>
            </a:r>
            <a:endParaRPr kumimoji="1" lang="en-US" altLang="zh-CN" sz="2200" smtClean="0">
              <a:latin typeface="Helvetica" panose="020B0604020202020204" pitchFamily="34" charset="0"/>
            </a:endParaRPr>
          </a:p>
        </p:txBody>
      </p:sp>
      <p:grpSp>
        <p:nvGrpSpPr>
          <p:cNvPr id="48133" name="Group 35"/>
          <p:cNvGrpSpPr/>
          <p:nvPr/>
        </p:nvGrpSpPr>
        <p:grpSpPr bwMode="auto">
          <a:xfrm>
            <a:off x="4508500" y="1066800"/>
            <a:ext cx="4584700" cy="5689600"/>
            <a:chOff x="2840" y="672"/>
            <a:chExt cx="2888" cy="3584"/>
          </a:xfrm>
        </p:grpSpPr>
        <p:sp>
          <p:nvSpPr>
            <p:cNvPr id="849943" name="Text Box 23"/>
            <p:cNvSpPr txBox="1">
              <a:spLocks noChangeArrowheads="1"/>
            </p:cNvSpPr>
            <p:nvPr/>
          </p:nvSpPr>
          <p:spPr bwMode="auto">
            <a:xfrm>
              <a:off x="2840" y="951"/>
              <a:ext cx="1608" cy="2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read(A);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A := A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100;</a:t>
              </a:r>
              <a:endParaRPr kumimoji="1" lang="en-US" altLang="zh-CN" sz="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i="1">
                  <a:latin typeface="Helvetica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write(A);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Rollback;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9944" name="Text Box 24"/>
            <p:cNvSpPr txBox="1">
              <a:spLocks noChangeArrowheads="1"/>
            </p:cNvSpPr>
            <p:nvPr/>
          </p:nvSpPr>
          <p:spPr bwMode="auto">
            <a:xfrm>
              <a:off x="3345" y="67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T1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9945" name="Text Box 25"/>
            <p:cNvSpPr txBox="1">
              <a:spLocks noChangeArrowheads="1"/>
            </p:cNvSpPr>
            <p:nvPr/>
          </p:nvSpPr>
          <p:spPr bwMode="auto">
            <a:xfrm>
              <a:off x="4649" y="69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T2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9946" name="Line 26"/>
            <p:cNvSpPr>
              <a:spLocks noChangeShapeType="1"/>
            </p:cNvSpPr>
            <p:nvPr/>
          </p:nvSpPr>
          <p:spPr bwMode="auto">
            <a:xfrm>
              <a:off x="3112" y="1680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9947" name="Line 27"/>
            <p:cNvSpPr>
              <a:spLocks noChangeShapeType="1"/>
            </p:cNvSpPr>
            <p:nvPr/>
          </p:nvSpPr>
          <p:spPr bwMode="auto">
            <a:xfrm>
              <a:off x="3104" y="992"/>
              <a:ext cx="2440" cy="0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9948" name="Line 28"/>
            <p:cNvSpPr>
              <a:spLocks noChangeShapeType="1"/>
            </p:cNvSpPr>
            <p:nvPr/>
          </p:nvSpPr>
          <p:spPr bwMode="auto">
            <a:xfrm>
              <a:off x="3087" y="976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9949" name="Line 29"/>
            <p:cNvSpPr>
              <a:spLocks noChangeShapeType="1"/>
            </p:cNvSpPr>
            <p:nvPr/>
          </p:nvSpPr>
          <p:spPr bwMode="auto">
            <a:xfrm>
              <a:off x="5583" y="984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9950" name="Text Box 30"/>
            <p:cNvSpPr txBox="1">
              <a:spLocks noChangeArrowheads="1"/>
            </p:cNvSpPr>
            <p:nvPr/>
          </p:nvSpPr>
          <p:spPr bwMode="auto">
            <a:xfrm>
              <a:off x="4336" y="1680"/>
              <a:ext cx="13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None/>
                <a:defRPr/>
              </a:pPr>
              <a:r>
                <a:rPr kumimoji="1" lang="en-US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read(A);</a:t>
              </a:r>
              <a:b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　   print(A);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9952" name="Line 32"/>
            <p:cNvSpPr>
              <a:spLocks noChangeShapeType="1"/>
            </p:cNvSpPr>
            <p:nvPr/>
          </p:nvSpPr>
          <p:spPr bwMode="auto">
            <a:xfrm>
              <a:off x="3120" y="2224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49953" name="AutoShape 33"/>
          <p:cNvSpPr>
            <a:spLocks noChangeArrowheads="1"/>
          </p:cNvSpPr>
          <p:nvPr/>
        </p:nvSpPr>
        <p:spPr bwMode="auto">
          <a:xfrm>
            <a:off x="6261100" y="4318000"/>
            <a:ext cx="1776413" cy="660400"/>
          </a:xfrm>
          <a:prstGeom prst="wedgeRoundRectCallout">
            <a:avLst>
              <a:gd name="adj1" fmla="val 34718"/>
              <a:gd name="adj2" fmla="val -17812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200" b="1">
                <a:latin typeface="Helvetica" panose="020B0604020202020204" pitchFamily="34" charset="0"/>
                <a:ea typeface="宋体" panose="02010600030101010101" pitchFamily="2" charset="-122"/>
              </a:rPr>
              <a:t>打印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</a:rPr>
              <a:t>A=?</a:t>
            </a:r>
            <a:endParaRPr kumimoji="1" lang="en-US" altLang="zh-CN" sz="22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4" name="Rectangle 34"/>
          <p:cNvSpPr>
            <a:spLocks noChangeArrowheads="1"/>
          </p:cNvSpPr>
          <p:nvPr/>
        </p:nvSpPr>
        <p:spPr bwMode="auto">
          <a:xfrm>
            <a:off x="762000" y="2628900"/>
            <a:ext cx="2057400" cy="3502025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  <a:flatTx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读入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修改过的数据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，尔后这个数据又被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撤销了。致使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读入的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是一个修改后被撤消的无效值，即</a:t>
            </a:r>
            <a:r>
              <a:rPr kumimoji="1" lang="en-US" altLang="zh-CN" sz="2200" u="sng" smtClean="0">
                <a:solidFill>
                  <a:srgbClr val="FF3300"/>
                </a:solidFill>
                <a:latin typeface="Helvetica" panose="020B0604020202020204" pitchFamily="34" charset="0"/>
              </a:rPr>
              <a:t>“</a:t>
            </a:r>
            <a:r>
              <a:rPr kumimoji="1" lang="zh-CN" altLang="en-US" sz="2200" u="sng" smtClean="0">
                <a:solidFill>
                  <a:srgbClr val="FF3300"/>
                </a:solidFill>
                <a:latin typeface="Helvetica" panose="020B0604020202020204" pitchFamily="34" charset="0"/>
              </a:rPr>
              <a:t>脏”数据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。</a:t>
            </a:r>
            <a:endParaRPr kumimoji="1" lang="zh-CN" altLang="en-US" sz="2200" smtClean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200" smtClean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49956" name="AutoShape 36"/>
          <p:cNvSpPr>
            <a:spLocks noChangeArrowheads="1"/>
          </p:cNvSpPr>
          <p:nvPr/>
        </p:nvSpPr>
        <p:spPr bwMode="auto">
          <a:xfrm>
            <a:off x="3238500" y="3517900"/>
            <a:ext cx="1116013" cy="546100"/>
          </a:xfrm>
          <a:prstGeom prst="wedgeRoundRectCallout">
            <a:avLst>
              <a:gd name="adj1" fmla="val 97370"/>
              <a:gd name="adj2" fmla="val -46801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zh-CN" altLang="en-US" sz="2200" b="1">
                <a:latin typeface="Helvetica" panose="020B0604020202020204" pitchFamily="34" charset="0"/>
                <a:ea typeface="宋体" panose="02010600030101010101" pitchFamily="2" charset="-122"/>
              </a:rPr>
              <a:t>＝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</a:rPr>
              <a:t>0</a:t>
            </a:r>
            <a:endParaRPr kumimoji="1" lang="en-US" altLang="zh-CN" sz="22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1" grpId="0" animBg="1"/>
      <p:bldP spid="849953" grpId="0" animBg="1"/>
      <p:bldP spid="849954" grpId="0" animBg="1" autoUpdateAnimBg="0"/>
      <p:bldP spid="8499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第三类：读</a:t>
            </a:r>
            <a:r>
              <a:rPr lang="zh-CN" altLang="en-US" smtClean="0">
                <a:latin typeface="Helvetica" panose="020B0604020202020204" pitchFamily="34" charset="0"/>
              </a:rPr>
              <a:t>“</a:t>
            </a:r>
            <a:r>
              <a:rPr lang="zh-CN" altLang="en-US" smtClean="0"/>
              <a:t>脏</a:t>
            </a:r>
            <a:r>
              <a:rPr lang="zh-CN" altLang="en-US" smtClean="0">
                <a:latin typeface="Helvetica" panose="020B0604020202020204" pitchFamily="34" charset="0"/>
              </a:rPr>
              <a:t>”</a:t>
            </a:r>
            <a:r>
              <a:rPr lang="zh-CN" altLang="en-US" smtClean="0"/>
              <a:t>数据</a:t>
            </a:r>
            <a:endParaRPr lang="en-US" altLang="zh-CN" smtClean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广义的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</a:t>
            </a: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凡是另一事务修改过但是还没有提交的数据，对本事务来说都是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的。</a:t>
            </a: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读这种广义的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数据是件冒风险的事情：可能会正确</a:t>
            </a:r>
            <a:r>
              <a:rPr lang="en-US" altLang="zh-CN" sz="2000" dirty="0" smtClean="0">
                <a:latin typeface="Helvetica" panose="020B0604020202020204" pitchFamily="34" charset="0"/>
              </a:rPr>
              <a:t>——</a:t>
            </a:r>
            <a:r>
              <a:rPr lang="zh-CN" altLang="en-US" sz="2000" dirty="0" smtClean="0"/>
              <a:t>如果最后对方事务提交了这种修改；也可能会出错</a:t>
            </a:r>
            <a:r>
              <a:rPr lang="en-US" altLang="zh-CN" sz="2000" dirty="0" smtClean="0">
                <a:latin typeface="Helvetica" panose="020B0604020202020204" pitchFamily="34" charset="0"/>
              </a:rPr>
              <a:t>——</a:t>
            </a:r>
            <a:r>
              <a:rPr lang="zh-CN" altLang="en-US" sz="2000" dirty="0" smtClean="0"/>
              <a:t>如果象前面的例子一样，对方事务最后把这种修改撤销了</a:t>
            </a: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所以在严格要求正确性的场合，读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数据是不允许的</a:t>
            </a: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（可串行化）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sz="2000" b="1" dirty="0"/>
              <a:t>Basic Assumption</a:t>
            </a:r>
            <a:r>
              <a:rPr lang="en-US" altLang="en-US" sz="2000" dirty="0"/>
              <a:t> – Each transaction preserves database consistency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(possibly concurrent) schedule is serializable if it is equivalent to a serial schedule.</a:t>
            </a:r>
            <a:endParaRPr lang="en-US" altLang="en-US" sz="2000" dirty="0"/>
          </a:p>
          <a:p>
            <a:r>
              <a:rPr lang="en-US" altLang="en-US" sz="2000" dirty="0"/>
              <a:t>Thus, serial execution of a set of transactions preserves database consistency</a:t>
            </a:r>
            <a:r>
              <a:rPr lang="en-US" altLang="en-US" sz="2000" dirty="0" smtClean="0"/>
              <a:t>. </a:t>
            </a:r>
            <a:endParaRPr lang="en-US" altLang="en-US" sz="2000" dirty="0" smtClean="0"/>
          </a:p>
          <a:p>
            <a:r>
              <a:rPr lang="en-US" altLang="en-US" sz="2000" dirty="0" smtClean="0"/>
              <a:t>Different </a:t>
            </a:r>
            <a:r>
              <a:rPr lang="en-US" altLang="en-US" sz="2000" dirty="0"/>
              <a:t>forms of schedule equivalence give rise to the notions of: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1.	</a:t>
            </a:r>
            <a:r>
              <a:rPr lang="en-US" altLang="en-US" sz="2000" b="1" dirty="0">
                <a:solidFill>
                  <a:srgbClr val="000099"/>
                </a:solidFill>
              </a:rPr>
              <a:t>C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sz="2000" b="1" dirty="0">
                <a:solidFill>
                  <a:srgbClr val="000099"/>
                </a:solidFill>
              </a:rPr>
              <a:t>serializability</a:t>
            </a:r>
            <a:endParaRPr lang="en-US" altLang="en-US" sz="2000" b="1" dirty="0">
              <a:solidFill>
                <a:srgbClr val="000099"/>
              </a:solidFill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2.	</a:t>
            </a:r>
            <a:r>
              <a:rPr lang="en-US" altLang="en-US" sz="2000" b="1" dirty="0">
                <a:solidFill>
                  <a:srgbClr val="000099"/>
                </a:solidFill>
              </a:rPr>
              <a:t>V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iew </a:t>
            </a:r>
            <a:r>
              <a:rPr lang="en-US" altLang="en-US" sz="2000" b="1" dirty="0">
                <a:solidFill>
                  <a:srgbClr val="000099"/>
                </a:solidFill>
              </a:rPr>
              <a:t>serializability</a:t>
            </a:r>
            <a:endParaRPr lang="en-US" altLang="en-US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  <a:endParaRPr 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sz="2400" dirty="0"/>
              <a:t>We ignore operations other than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 instructions</a:t>
            </a:r>
            <a:endParaRPr lang="en-US" altLang="en-US" sz="2400" dirty="0"/>
          </a:p>
          <a:p>
            <a:r>
              <a:rPr lang="en-US" altLang="en-US" sz="2400" dirty="0"/>
              <a:t>We assume that transactions may perform arbitrary computations on data in local buffers in between reads and writes.  </a:t>
            </a:r>
            <a:endParaRPr lang="en-US" altLang="en-US" sz="2400" dirty="0"/>
          </a:p>
          <a:p>
            <a:r>
              <a:rPr lang="en-US" altLang="en-US" sz="2400" dirty="0"/>
              <a:t>Our simplified schedules consist of only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write </a:t>
            </a:r>
            <a:r>
              <a:rPr lang="en-US" altLang="en-US" sz="2400" dirty="0"/>
              <a:t>instructions.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sz="2000" dirty="0"/>
              <a:t>Instructions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of transactions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respectively, </a:t>
            </a:r>
            <a:r>
              <a:rPr lang="en-US" altLang="en-US" sz="2000" b="1" dirty="0">
                <a:solidFill>
                  <a:srgbClr val="000099"/>
                </a:solidFill>
              </a:rPr>
              <a:t>conflict</a:t>
            </a:r>
            <a:r>
              <a:rPr lang="en-US" altLang="en-US" sz="2000" dirty="0"/>
              <a:t> if and only if there exists some item </a:t>
            </a:r>
            <a:r>
              <a:rPr lang="en-US" altLang="en-US" sz="2000" i="1" dirty="0"/>
              <a:t>Q</a:t>
            </a:r>
            <a:r>
              <a:rPr lang="en-US" altLang="en-US" sz="2000" dirty="0"/>
              <a:t> accessed by both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, and at least one of these instructions wrote </a:t>
            </a:r>
            <a:r>
              <a:rPr lang="en-US" altLang="en-US" sz="2000" i="1" dirty="0"/>
              <a:t>Q.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   1.  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=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Q),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=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).  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don</a:t>
            </a:r>
            <a:r>
              <a:rPr lang="ja-JP" altLang="en-US" sz="2000" dirty="0"/>
              <a:t>’</a:t>
            </a:r>
            <a:r>
              <a:rPr lang="en-US" altLang="ja-JP" sz="2000" dirty="0"/>
              <a:t>t conflict.</a:t>
            </a:r>
            <a:br>
              <a:rPr lang="en-US" altLang="ja-JP" sz="2000" dirty="0"/>
            </a:br>
            <a:r>
              <a:rPr lang="en-US" altLang="ja-JP" sz="2000" dirty="0"/>
              <a:t>   2.   </a:t>
            </a:r>
            <a:r>
              <a:rPr lang="en-US" altLang="ja-JP" sz="2000" i="1" dirty="0"/>
              <a:t>l</a:t>
            </a:r>
            <a:r>
              <a:rPr lang="en-US" altLang="ja-JP" sz="2000" i="1" baseline="-25000" dirty="0"/>
              <a:t>i</a:t>
            </a:r>
            <a:r>
              <a:rPr lang="en-US" altLang="ja-JP" sz="2000" dirty="0"/>
              <a:t> = </a:t>
            </a:r>
            <a:r>
              <a:rPr lang="en-US" altLang="ja-JP" sz="2000" b="1" dirty="0"/>
              <a:t>read</a:t>
            </a:r>
            <a:r>
              <a:rPr lang="en-US" altLang="ja-JP" sz="2000" dirty="0"/>
              <a:t>(</a:t>
            </a:r>
            <a:r>
              <a:rPr lang="en-US" altLang="ja-JP" sz="2000" i="1" dirty="0"/>
              <a:t>Q),  </a:t>
            </a:r>
            <a:r>
              <a:rPr lang="en-US" altLang="ja-JP" sz="2000" i="1" dirty="0" err="1"/>
              <a:t>l</a:t>
            </a:r>
            <a:r>
              <a:rPr lang="en-US" altLang="ja-JP" sz="2000" i="1" baseline="-25000" dirty="0" err="1"/>
              <a:t>j</a:t>
            </a:r>
            <a:r>
              <a:rPr lang="en-US" altLang="ja-JP" sz="2000" i="1" dirty="0"/>
              <a:t> = </a:t>
            </a:r>
            <a:r>
              <a:rPr lang="en-US" altLang="ja-JP" sz="2000" b="1" dirty="0"/>
              <a:t>write</a:t>
            </a:r>
            <a:r>
              <a:rPr lang="en-US" altLang="ja-JP" sz="2000" dirty="0"/>
              <a:t>(</a:t>
            </a:r>
            <a:r>
              <a:rPr lang="en-US" altLang="ja-JP" sz="2000" i="1" dirty="0"/>
              <a:t>Q</a:t>
            </a:r>
            <a:r>
              <a:rPr lang="en-US" altLang="ja-JP" sz="2000" dirty="0"/>
              <a:t>).  They conflict.</a:t>
            </a:r>
            <a:br>
              <a:rPr lang="en-US" altLang="ja-JP" sz="2000" dirty="0"/>
            </a:br>
            <a:r>
              <a:rPr lang="en-US" altLang="ja-JP" sz="2000" dirty="0"/>
              <a:t>   3.   </a:t>
            </a:r>
            <a:r>
              <a:rPr lang="en-US" altLang="ja-JP" sz="2000" i="1" dirty="0"/>
              <a:t>l</a:t>
            </a:r>
            <a:r>
              <a:rPr lang="en-US" altLang="ja-JP" sz="2000" i="1" baseline="-25000" dirty="0"/>
              <a:t>i</a:t>
            </a:r>
            <a:r>
              <a:rPr lang="en-US" altLang="ja-JP" sz="2000" dirty="0"/>
              <a:t> = </a:t>
            </a:r>
            <a:r>
              <a:rPr lang="en-US" altLang="ja-JP" sz="2000" b="1" dirty="0"/>
              <a:t>write</a:t>
            </a:r>
            <a:r>
              <a:rPr lang="en-US" altLang="ja-JP" sz="2000" dirty="0"/>
              <a:t>(</a:t>
            </a:r>
            <a:r>
              <a:rPr lang="en-US" altLang="ja-JP" sz="2000" i="1" dirty="0"/>
              <a:t>Q), </a:t>
            </a:r>
            <a:r>
              <a:rPr lang="en-US" altLang="ja-JP" sz="2000" i="1" dirty="0" err="1"/>
              <a:t>l</a:t>
            </a:r>
            <a:r>
              <a:rPr lang="en-US" altLang="ja-JP" sz="2000" i="1" baseline="-25000" dirty="0" err="1"/>
              <a:t>j</a:t>
            </a:r>
            <a:r>
              <a:rPr lang="en-US" altLang="ja-JP" sz="2000" i="1" dirty="0"/>
              <a:t> = </a:t>
            </a:r>
            <a:r>
              <a:rPr lang="en-US" altLang="ja-JP" sz="2000" b="1" dirty="0"/>
              <a:t>read</a:t>
            </a:r>
            <a:r>
              <a:rPr lang="en-US" altLang="ja-JP" sz="2000" dirty="0"/>
              <a:t>(</a:t>
            </a:r>
            <a:r>
              <a:rPr lang="en-US" altLang="ja-JP" sz="2000" i="1" dirty="0"/>
              <a:t>Q</a:t>
            </a:r>
            <a:r>
              <a:rPr lang="en-US" altLang="ja-JP" sz="2000" dirty="0"/>
              <a:t>).   They conflict</a:t>
            </a:r>
            <a:br>
              <a:rPr lang="en-US" altLang="ja-JP" sz="2000" dirty="0"/>
            </a:br>
            <a:r>
              <a:rPr lang="en-US" altLang="ja-JP" sz="2000" dirty="0"/>
              <a:t>   4.   </a:t>
            </a:r>
            <a:r>
              <a:rPr lang="en-US" altLang="ja-JP" sz="2000" i="1" dirty="0"/>
              <a:t>l</a:t>
            </a:r>
            <a:r>
              <a:rPr lang="en-US" altLang="ja-JP" sz="2000" i="1" baseline="-25000" dirty="0"/>
              <a:t>i</a:t>
            </a:r>
            <a:r>
              <a:rPr lang="en-US" altLang="ja-JP" sz="2000" dirty="0"/>
              <a:t> = </a:t>
            </a:r>
            <a:r>
              <a:rPr lang="en-US" altLang="ja-JP" sz="2000" b="1" dirty="0"/>
              <a:t>write</a:t>
            </a:r>
            <a:r>
              <a:rPr lang="en-US" altLang="ja-JP" sz="2000" dirty="0"/>
              <a:t>(</a:t>
            </a:r>
            <a:r>
              <a:rPr lang="en-US" altLang="ja-JP" sz="2000" i="1" dirty="0"/>
              <a:t>Q), </a:t>
            </a:r>
            <a:r>
              <a:rPr lang="en-US" altLang="ja-JP" sz="2000" i="1" dirty="0" err="1"/>
              <a:t>l</a:t>
            </a:r>
            <a:r>
              <a:rPr lang="en-US" altLang="ja-JP" sz="2000" i="1" baseline="-25000" dirty="0" err="1"/>
              <a:t>j</a:t>
            </a:r>
            <a:r>
              <a:rPr lang="en-US" altLang="ja-JP" sz="2000" i="1" dirty="0"/>
              <a:t> = </a:t>
            </a:r>
            <a:r>
              <a:rPr lang="en-US" altLang="ja-JP" sz="2000" b="1" dirty="0"/>
              <a:t>write</a:t>
            </a:r>
            <a:r>
              <a:rPr lang="en-US" altLang="ja-JP" sz="2000" dirty="0"/>
              <a:t>(</a:t>
            </a:r>
            <a:r>
              <a:rPr lang="en-US" altLang="ja-JP" sz="2000" i="1" dirty="0"/>
              <a:t>Q</a:t>
            </a:r>
            <a:r>
              <a:rPr lang="en-US" altLang="ja-JP" sz="2000" dirty="0"/>
              <a:t>).  They conflict</a:t>
            </a:r>
            <a:endParaRPr lang="en-US" altLang="ja-JP" sz="2000" dirty="0"/>
          </a:p>
          <a:p>
            <a:r>
              <a:rPr lang="en-US" altLang="en-US" sz="2000" dirty="0"/>
              <a:t>Intuitively, a conflict between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forces a (logical) temporal order between them.  </a:t>
            </a:r>
            <a:endParaRPr lang="en-US" altLang="en-US" sz="2000" dirty="0"/>
          </a:p>
          <a:p>
            <a:r>
              <a:rPr lang="en-US" altLang="en-US" sz="2000" dirty="0" smtClean="0"/>
              <a:t>If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are consecutive in a schedule and they do not conflict, </a:t>
            </a:r>
            <a:r>
              <a:rPr lang="en-US" altLang="en-US" sz="2000" dirty="0">
                <a:solidFill>
                  <a:srgbClr val="FF0000"/>
                </a:solidFill>
              </a:rPr>
              <a:t>their results would remain the same even if they had been interchanged in the schedule</a:t>
            </a:r>
            <a:r>
              <a:rPr lang="en-US" altLang="en-US" sz="2000" dirty="0"/>
              <a:t>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sz="2000" dirty="0"/>
              <a:t>If a schedule </a:t>
            </a:r>
            <a:r>
              <a:rPr lang="en-US" altLang="en-US" sz="2000" i="1" dirty="0"/>
              <a:t>S</a:t>
            </a:r>
            <a:r>
              <a:rPr lang="en-US" altLang="en-US" sz="2000" dirty="0"/>
              <a:t> can be transformed into a schedule </a:t>
            </a:r>
            <a:r>
              <a:rPr lang="en-US" altLang="en-US" sz="2000" i="1" dirty="0"/>
              <a:t>S’ </a:t>
            </a:r>
            <a:r>
              <a:rPr lang="en-US" altLang="en-US" sz="2000" dirty="0"/>
              <a:t>by a series of swaps of non-conflicting instructions, we say that </a:t>
            </a:r>
            <a:r>
              <a:rPr lang="en-US" altLang="en-US" sz="2000" i="1" dirty="0"/>
              <a:t>S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S’ </a:t>
            </a:r>
            <a:r>
              <a:rPr lang="en-US" altLang="en-US" sz="2000" dirty="0"/>
              <a:t>are </a:t>
            </a:r>
            <a:r>
              <a:rPr lang="en-US" altLang="en-US" sz="2000" b="1" dirty="0">
                <a:solidFill>
                  <a:srgbClr val="FF0000"/>
                </a:solidFill>
              </a:rPr>
              <a:t>conflict equivalent</a:t>
            </a:r>
            <a:r>
              <a:rPr lang="en-US" altLang="en-US" sz="2000" i="1" dirty="0"/>
              <a:t>.</a:t>
            </a:r>
            <a:endParaRPr lang="en-US" altLang="en-US" sz="2000" dirty="0"/>
          </a:p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sz="2000" b="1" i="1" u="sng" dirty="0"/>
              <a:t>We say that a schedule S is </a:t>
            </a:r>
            <a:r>
              <a:rPr lang="en-US" altLang="en-US" sz="2000" b="1" i="1" u="sng" dirty="0">
                <a:solidFill>
                  <a:srgbClr val="FF0000"/>
                </a:solidFill>
              </a:rPr>
              <a:t>conflict serializable </a:t>
            </a:r>
            <a:r>
              <a:rPr lang="en-US" altLang="en-US" sz="2000" b="1" i="1" u="sng" dirty="0"/>
              <a:t>if it is conflict equivalent to a serial schedule</a:t>
            </a:r>
            <a:endParaRPr lang="en-US" altLang="en-US" sz="2000" b="1" i="1" u="sng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1995" algn="l"/>
                <a:tab pos="3881120" algn="l"/>
              </a:tabLst>
            </a:pPr>
            <a:r>
              <a:rPr lang="en-US" altLang="en-US" sz="2000" dirty="0"/>
              <a:t>Schedule 3 can be transformed into Schedule 6, a serial schedule where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follows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by series of swaps of non-conflicting instructions.  Therefore Schedule 3 is conflict serializable.</a:t>
            </a:r>
            <a:endParaRPr lang="en-US" altLang="en-US" sz="2000" dirty="0"/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  <a:endParaRPr lang="en-US" altLang="en-US" sz="1700" dirty="0"/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  <a:endParaRPr lang="en-US" altLang="en-US" sz="1700" dirty="0"/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99"/>
                </a:solidFill>
              </a:rPr>
              <a:t>transaction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a </a:t>
            </a:r>
            <a:r>
              <a:rPr lang="en-US" altLang="en-US" sz="2000" i="1" dirty="0"/>
              <a:t>unit </a:t>
            </a:r>
            <a:r>
              <a:rPr lang="en-US" altLang="en-US" sz="2000" dirty="0"/>
              <a:t>of program execution that accesses and  possibly updates various data </a:t>
            </a:r>
            <a:r>
              <a:rPr lang="en-US" altLang="en-US" sz="2000" dirty="0" smtClean="0"/>
              <a:t>items. 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（要么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都做，要么都不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做）</a:t>
            </a:r>
            <a:endParaRPr lang="en-US" altLang="en-US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en-US" sz="2000" dirty="0"/>
              <a:t>E.g</a:t>
            </a:r>
            <a:r>
              <a:rPr lang="en-US" altLang="en-US" sz="2000" dirty="0" smtClean="0"/>
              <a:t>., </a:t>
            </a:r>
            <a:r>
              <a:rPr lang="en-US" altLang="en-US" sz="2000" dirty="0"/>
              <a:t>transaction to transfer $50 from account A to account B: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1.	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2.	</a:t>
            </a:r>
            <a:r>
              <a:rPr lang="en-US" altLang="en-US" sz="2000" i="1" dirty="0"/>
              <a:t>A</a:t>
            </a:r>
            <a:r>
              <a:rPr lang="en-US" altLang="en-US" sz="2000" dirty="0"/>
              <a:t> := </a:t>
            </a:r>
            <a:r>
              <a:rPr lang="en-US" altLang="en-US" sz="2000" i="1" dirty="0"/>
              <a:t>A – </a:t>
            </a:r>
            <a:r>
              <a:rPr lang="en-US" altLang="en-US" sz="2000" dirty="0"/>
              <a:t>50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3.	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4.	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B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5.	</a:t>
            </a:r>
            <a:r>
              <a:rPr lang="en-US" altLang="en-US" sz="2000" i="1" dirty="0"/>
              <a:t>B</a:t>
            </a:r>
            <a:r>
              <a:rPr lang="en-US" altLang="en-US" sz="2000" dirty="0"/>
              <a:t> := </a:t>
            </a:r>
            <a:r>
              <a:rPr lang="en-US" altLang="en-US" sz="2000" i="1" dirty="0"/>
              <a:t>B + </a:t>
            </a:r>
            <a:r>
              <a:rPr lang="en-US" altLang="en-US" sz="2000" dirty="0"/>
              <a:t>50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6.	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B)</a:t>
            </a:r>
            <a:endParaRPr lang="en-US" altLang="en-US" sz="2000" dirty="0"/>
          </a:p>
          <a:p>
            <a:r>
              <a:rPr lang="en-US" altLang="en-US" sz="2000" dirty="0"/>
              <a:t>Two main issues to deal with:</a:t>
            </a:r>
            <a:endParaRPr lang="en-US" altLang="en-US" sz="2000" dirty="0"/>
          </a:p>
          <a:p>
            <a:pPr lvl="1"/>
            <a:r>
              <a:rPr lang="en-US" altLang="en-US" sz="2000" dirty="0"/>
              <a:t>Failures of various kinds, such as hardware failures and system crashes</a:t>
            </a:r>
            <a:endParaRPr lang="en-US" altLang="en-US" sz="2000" dirty="0"/>
          </a:p>
          <a:p>
            <a:pPr lvl="1"/>
            <a:r>
              <a:rPr lang="en-US" altLang="en-US" sz="2000" dirty="0"/>
              <a:t>Concurrent execution of multiple transactions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sz="2000" dirty="0"/>
              <a:t>Example of a schedule that is not conflict serializable: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sz="2000" dirty="0"/>
              <a:t>We are unable to swap instructions in the above schedule to obtain either the serial schedule &lt;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&gt;, or the serial schedule &lt;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&gt;.</a:t>
            </a:r>
            <a:endParaRPr lang="en-US" altLang="en-US" sz="2000" dirty="0"/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70" y="1752643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46229" y="1102497"/>
            <a:ext cx="8499321" cy="536797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Let </a:t>
            </a:r>
            <a:r>
              <a:rPr lang="en-US" sz="2000" i="1" dirty="0"/>
              <a:t>S</a:t>
            </a:r>
            <a:r>
              <a:rPr lang="en-US" sz="2000" dirty="0"/>
              <a:t> and </a:t>
            </a:r>
            <a:r>
              <a:rPr lang="en-US" sz="2000" i="1" dirty="0"/>
              <a:t>S’</a:t>
            </a:r>
            <a:r>
              <a:rPr lang="en-IN" sz="2000" dirty="0"/>
              <a:t> </a:t>
            </a:r>
            <a:r>
              <a:rPr lang="en-US" sz="2000" dirty="0"/>
              <a:t>be two schedules with the same set of transactions.  </a:t>
            </a:r>
            <a:r>
              <a:rPr lang="en-US" sz="2000" i="1" dirty="0"/>
              <a:t>S</a:t>
            </a:r>
            <a:r>
              <a:rPr lang="en-US" sz="2000" dirty="0"/>
              <a:t> and </a:t>
            </a:r>
            <a:r>
              <a:rPr lang="en-US" sz="2000" i="1" dirty="0"/>
              <a:t>S’ </a:t>
            </a:r>
            <a:r>
              <a:rPr lang="en-US" sz="2000" dirty="0"/>
              <a:t>are </a:t>
            </a:r>
            <a:r>
              <a:rPr lang="en-US" sz="2000" b="1" dirty="0">
                <a:solidFill>
                  <a:srgbClr val="000099"/>
                </a:solidFill>
              </a:rPr>
              <a:t>view equivalent</a:t>
            </a:r>
            <a:r>
              <a:rPr lang="en-US" sz="2000" i="1" dirty="0"/>
              <a:t> </a:t>
            </a:r>
            <a:r>
              <a:rPr lang="en-US" sz="2000" dirty="0"/>
              <a:t>if the following three conditions are met, for each data item </a:t>
            </a:r>
            <a:r>
              <a:rPr lang="en-US" sz="2000" i="1" dirty="0"/>
              <a:t>Q,</a:t>
            </a:r>
            <a:r>
              <a:rPr lang="en-US" sz="2000" dirty="0"/>
              <a:t> </a:t>
            </a:r>
            <a:endParaRPr lang="en-US" sz="2000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FF9900"/>
                </a:solidFill>
              </a:rPr>
              <a:t>1.   </a:t>
            </a:r>
            <a:r>
              <a:rPr lang="en-US" sz="2000" dirty="0"/>
              <a:t>If in schedule S, transaction </a:t>
            </a:r>
            <a:r>
              <a:rPr lang="en-US" sz="2000" i="1" dirty="0"/>
              <a:t>T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reads the initial value of </a:t>
            </a:r>
            <a:r>
              <a:rPr lang="en-US" sz="2000" i="1" dirty="0"/>
              <a:t>Q</a:t>
            </a:r>
            <a:r>
              <a:rPr lang="en-US" sz="2000" dirty="0"/>
              <a:t>, then in </a:t>
            </a:r>
            <a:endParaRPr lang="en-US" sz="2000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dirty="0"/>
              <a:t>      schedule </a:t>
            </a:r>
            <a:r>
              <a:rPr lang="en-US" sz="2000" i="1" dirty="0"/>
              <a:t>S</a:t>
            </a:r>
            <a:r>
              <a:rPr lang="en-IN" sz="2000" i="1" dirty="0"/>
              <a:t>’</a:t>
            </a:r>
            <a:r>
              <a:rPr lang="en-US" altLang="ja-JP" sz="2000" dirty="0"/>
              <a:t> also transaction </a:t>
            </a:r>
            <a:r>
              <a:rPr lang="en-US" altLang="ja-JP" sz="2000" i="1" dirty="0"/>
              <a:t>T</a:t>
            </a:r>
            <a:r>
              <a:rPr lang="en-US" altLang="ja-JP" sz="2000" i="1" baseline="-25000" dirty="0"/>
              <a:t>i</a:t>
            </a:r>
            <a:r>
              <a:rPr lang="en-US" altLang="ja-JP" sz="2000" i="1" dirty="0"/>
              <a:t> </a:t>
            </a:r>
            <a:r>
              <a:rPr lang="en-US" altLang="ja-JP" sz="2000" dirty="0"/>
              <a:t> must read the initial value of </a:t>
            </a:r>
            <a:r>
              <a:rPr lang="en-US" altLang="ja-JP" sz="2000" i="1" dirty="0"/>
              <a:t>Q.</a:t>
            </a:r>
            <a:endParaRPr lang="en-US" altLang="ja-JP" sz="2000" i="1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FF9900"/>
                </a:solidFill>
              </a:rPr>
              <a:t>2.</a:t>
            </a:r>
            <a:r>
              <a:rPr lang="en-US" sz="2000" dirty="0"/>
              <a:t>   If in schedule S transaction </a:t>
            </a:r>
            <a:r>
              <a:rPr lang="en-US" sz="2000" i="1" dirty="0"/>
              <a:t>T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executes </a:t>
            </a:r>
            <a:r>
              <a:rPr lang="en-US" sz="2000" b="1" dirty="0"/>
              <a:t>read</a:t>
            </a:r>
            <a:r>
              <a:rPr lang="en-US" sz="2000" dirty="0"/>
              <a:t>(</a:t>
            </a:r>
            <a:r>
              <a:rPr lang="en-US" sz="2000" i="1" dirty="0"/>
              <a:t>Q)</a:t>
            </a:r>
            <a:r>
              <a:rPr lang="en-US" sz="2000" dirty="0"/>
              <a:t>, and that value </a:t>
            </a:r>
            <a:r>
              <a:rPr lang="en-US" sz="2000" dirty="0" smtClean="0"/>
              <a:t>	was produced by transaction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j</a:t>
            </a:r>
            <a:r>
              <a:rPr lang="en-US" sz="2000" dirty="0" smtClean="0"/>
              <a:t> </a:t>
            </a:r>
            <a:r>
              <a:rPr lang="en-US" sz="2000" i="1" dirty="0" smtClean="0"/>
              <a:t> </a:t>
            </a:r>
            <a:r>
              <a:rPr lang="en-US" sz="2000" dirty="0" smtClean="0"/>
              <a:t>(if any), then in schedule </a:t>
            </a:r>
            <a:r>
              <a:rPr lang="en-US" sz="2000" i="1" dirty="0" smtClean="0"/>
              <a:t>S</a:t>
            </a:r>
            <a:r>
              <a:rPr lang="en-IN" sz="2000" i="1" dirty="0" smtClean="0"/>
              <a:t>’</a:t>
            </a:r>
            <a:r>
              <a:rPr lang="en-US" altLang="ja-JP" sz="2000" dirty="0" smtClean="0"/>
              <a:t> also </a:t>
            </a:r>
            <a:endParaRPr lang="en-US" altLang="ja-JP" sz="2000" dirty="0" smtClean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sz="2000" dirty="0" smtClean="0"/>
              <a:t>      </a:t>
            </a:r>
            <a:r>
              <a:rPr lang="en-US" altLang="ja-JP" sz="2000" dirty="0"/>
              <a:t>transaction </a:t>
            </a:r>
            <a:r>
              <a:rPr lang="en-US" altLang="ja-JP" sz="2000" i="1" dirty="0"/>
              <a:t>T</a:t>
            </a:r>
            <a:r>
              <a:rPr lang="en-US" altLang="ja-JP" sz="2000" i="1" baseline="-25000" dirty="0"/>
              <a:t>i</a:t>
            </a:r>
            <a:r>
              <a:rPr lang="en-US" altLang="ja-JP" sz="2000" dirty="0"/>
              <a:t> must read the value of </a:t>
            </a:r>
            <a:r>
              <a:rPr lang="en-US" altLang="ja-JP" sz="2000" i="1" dirty="0"/>
              <a:t>Q</a:t>
            </a:r>
            <a:r>
              <a:rPr lang="en-US" altLang="ja-JP" sz="2000" dirty="0"/>
              <a:t> that was produced by the </a:t>
            </a:r>
            <a:endParaRPr lang="en-US" altLang="ja-JP" sz="2000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sz="2000" dirty="0"/>
              <a:t>      same </a:t>
            </a:r>
            <a:r>
              <a:rPr lang="en-US" altLang="ja-JP" sz="2000" b="1" dirty="0"/>
              <a:t>write</a:t>
            </a:r>
            <a:r>
              <a:rPr lang="en-US" altLang="ja-JP" sz="2000" dirty="0"/>
              <a:t>(Q) operation of transaction </a:t>
            </a:r>
            <a:r>
              <a:rPr lang="en-US" altLang="ja-JP" sz="2000" i="1" dirty="0"/>
              <a:t>T</a:t>
            </a:r>
            <a:r>
              <a:rPr lang="en-US" altLang="ja-JP" sz="2000" i="1" baseline="-25000" dirty="0"/>
              <a:t>j</a:t>
            </a:r>
            <a:r>
              <a:rPr lang="en-US" altLang="ja-JP" sz="2000" dirty="0"/>
              <a:t> .</a:t>
            </a:r>
            <a:endParaRPr lang="en-US" altLang="ja-JP" sz="2000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FF9900"/>
                </a:solidFill>
              </a:rPr>
              <a:t>3.   </a:t>
            </a:r>
            <a:r>
              <a:rPr lang="en-US" sz="2000" dirty="0"/>
              <a:t>The transaction (if any) that performs the final </a:t>
            </a:r>
            <a:r>
              <a:rPr lang="en-US" sz="2000" b="1" dirty="0"/>
              <a:t>write</a:t>
            </a:r>
            <a:r>
              <a:rPr lang="en-US" sz="2000" dirty="0"/>
              <a:t>(</a:t>
            </a:r>
            <a:r>
              <a:rPr lang="en-US" sz="2000" i="1" dirty="0"/>
              <a:t>Q</a:t>
            </a:r>
            <a:r>
              <a:rPr lang="en-US" sz="2000" dirty="0"/>
              <a:t>) operation </a:t>
            </a:r>
            <a:r>
              <a:rPr lang="en-US" sz="2000" dirty="0" smtClean="0"/>
              <a:t>	in </a:t>
            </a:r>
            <a:r>
              <a:rPr lang="en-US" sz="2000" dirty="0"/>
              <a:t>schedule </a:t>
            </a:r>
            <a:r>
              <a:rPr lang="en-US" sz="2000" i="1" dirty="0"/>
              <a:t>S </a:t>
            </a:r>
            <a:r>
              <a:rPr lang="en-US" sz="2000" dirty="0"/>
              <a:t>must also perform the final</a:t>
            </a:r>
            <a:r>
              <a:rPr lang="en-US" sz="2000" i="1" dirty="0"/>
              <a:t> </a:t>
            </a:r>
            <a:r>
              <a:rPr lang="en-US" sz="2000" b="1" dirty="0"/>
              <a:t>write</a:t>
            </a:r>
            <a:r>
              <a:rPr lang="en-US" sz="2000" dirty="0"/>
              <a:t>(</a:t>
            </a:r>
            <a:r>
              <a:rPr lang="en-US" sz="2000" i="1" dirty="0"/>
              <a:t>Q</a:t>
            </a:r>
            <a:r>
              <a:rPr lang="en-US" sz="2000" dirty="0"/>
              <a:t>) operation in </a:t>
            </a:r>
            <a:r>
              <a:rPr lang="en-US" sz="2000" dirty="0" smtClean="0"/>
              <a:t>	schedule </a:t>
            </a:r>
            <a:r>
              <a:rPr lang="en-US" sz="2000" i="1" dirty="0"/>
              <a:t>S</a:t>
            </a:r>
            <a:r>
              <a:rPr lang="en-IN" altLang="ja-JP" sz="2000" i="1" dirty="0"/>
              <a:t>’</a:t>
            </a:r>
            <a:r>
              <a:rPr lang="en-US" altLang="ja-JP" sz="2000" i="1" dirty="0"/>
              <a:t>.</a:t>
            </a:r>
            <a:endParaRPr lang="en-US" altLang="ja-JP" sz="2000" i="1" dirty="0"/>
          </a:p>
          <a:p>
            <a:pPr marL="400050">
              <a:defRPr/>
            </a:pPr>
            <a:r>
              <a:rPr lang="en-US" sz="2000" dirty="0"/>
              <a:t>As can be seen, view equivalence is also based purely on </a:t>
            </a:r>
            <a:r>
              <a:rPr lang="en-US" sz="2000" b="1" dirty="0"/>
              <a:t>reads </a:t>
            </a:r>
            <a:r>
              <a:rPr lang="en-US" sz="2000" dirty="0"/>
              <a:t>and </a:t>
            </a:r>
            <a:r>
              <a:rPr lang="en-US" sz="2000" b="1" dirty="0"/>
              <a:t>writes</a:t>
            </a:r>
            <a:r>
              <a:rPr lang="en-US" sz="2000" dirty="0"/>
              <a:t> alone.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000" dirty="0"/>
              <a:t>A schedule </a:t>
            </a:r>
            <a:r>
              <a:rPr lang="en-US" altLang="en-US" sz="2000" i="1" dirty="0"/>
              <a:t>S</a:t>
            </a:r>
            <a:r>
              <a:rPr lang="en-US" altLang="en-US" sz="2000" dirty="0"/>
              <a:t> is </a:t>
            </a:r>
            <a:r>
              <a:rPr lang="en-US" altLang="en-US" sz="2000" b="1" dirty="0">
                <a:solidFill>
                  <a:srgbClr val="000099"/>
                </a:solidFill>
              </a:rPr>
              <a:t>view serializable</a:t>
            </a:r>
            <a:r>
              <a:rPr lang="en-US" altLang="en-US" sz="2000" i="1" dirty="0"/>
              <a:t> </a:t>
            </a:r>
            <a:r>
              <a:rPr lang="en-US" altLang="en-US" sz="2000" dirty="0"/>
              <a:t>if it is view equivalent to a serial schedule.</a:t>
            </a:r>
            <a:endParaRPr lang="en-US" altLang="en-US" sz="20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000" dirty="0"/>
              <a:t>Every conflict serializable schedule is also view serializable.</a:t>
            </a:r>
            <a:endParaRPr lang="en-US" altLang="en-US" sz="20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000" dirty="0"/>
              <a:t>Below is a schedule which is view-serializable but </a:t>
            </a:r>
            <a:r>
              <a:rPr lang="en-US" altLang="en-US" sz="2000" i="1" dirty="0"/>
              <a:t>not </a:t>
            </a:r>
            <a:r>
              <a:rPr lang="en-US" altLang="en-US" sz="2000" dirty="0"/>
              <a:t>conflict serializable.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000" dirty="0"/>
              <a:t>		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 sz="20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 sz="20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000" dirty="0"/>
              <a:t>What serial schedule is above equivalent to?</a:t>
            </a:r>
            <a:endParaRPr lang="en-US" altLang="en-US" sz="20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000" dirty="0"/>
              <a:t>Every view serializable schedule that is not conflict serializable has </a:t>
            </a:r>
            <a:r>
              <a:rPr lang="en-US" altLang="en-US" sz="2000" b="1" dirty="0">
                <a:solidFill>
                  <a:srgbClr val="000099"/>
                </a:solidFill>
              </a:rPr>
              <a:t>blind writes</a:t>
            </a:r>
            <a:r>
              <a:rPr lang="en-US" altLang="en-US" sz="2000" b="1" dirty="0"/>
              <a:t>.</a:t>
            </a:r>
            <a:endParaRPr lang="en-US" altLang="en-US" sz="2000" b="1" dirty="0"/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58" y="3203266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2000" dirty="0"/>
              <a:t>The schedule below produces same outcome as the serial schedule &lt;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</a:t>
            </a:r>
            <a:r>
              <a:rPr lang="en-US" altLang="en-US" sz="2000" baseline="-25000" dirty="0"/>
              <a:t>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&gt;, yet is not conflict equivalent or view equivalent to it.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2000" dirty="0"/>
              <a:t>		</a:t>
            </a:r>
            <a:endParaRPr lang="en-US" altLang="en-US" sz="2000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2000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2000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2000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2000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sz="2000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2000" dirty="0"/>
              <a:t>Determining such equivalence requires analysis of operations other than read and write.</a:t>
            </a:r>
            <a:endParaRPr lang="en-US" altLang="en-US" sz="2000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2205815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sz="2400" dirty="0"/>
              <a:t>Swapping operations is easy when there are </a:t>
            </a:r>
            <a:r>
              <a:rPr lang="en-US" altLang="en-US" sz="2400" dirty="0" smtClean="0"/>
              <a:t>only two </a:t>
            </a:r>
            <a:r>
              <a:rPr lang="en-US" altLang="en-US" sz="2400" dirty="0" err="1"/>
              <a:t>txns</a:t>
            </a:r>
            <a:r>
              <a:rPr lang="en-US" altLang="en-US" sz="2400" dirty="0"/>
              <a:t> in the schedule. It's cumbersome </a:t>
            </a:r>
            <a:r>
              <a:rPr lang="en-US" altLang="en-US" sz="2400" dirty="0" smtClean="0"/>
              <a:t>when there </a:t>
            </a:r>
            <a:r>
              <a:rPr lang="en-US" altLang="en-US" sz="2400" dirty="0"/>
              <a:t>are many </a:t>
            </a:r>
            <a:r>
              <a:rPr lang="en-US" altLang="en-US" sz="2400" dirty="0" err="1"/>
              <a:t>txns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r>
              <a:rPr lang="en-US" altLang="en-US" sz="2400" dirty="0"/>
              <a:t>Are there any faster algorithms to figure this </a:t>
            </a:r>
            <a:r>
              <a:rPr lang="en-US" altLang="en-US" sz="2400" dirty="0" smtClean="0"/>
              <a:t>out other </a:t>
            </a:r>
            <a:r>
              <a:rPr lang="en-US" altLang="en-US" sz="2400" dirty="0"/>
              <a:t>than transposing operations?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sz="2000" dirty="0"/>
              <a:t>Consider some schedule of a set of transactions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n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Precedence graph</a:t>
            </a:r>
            <a:r>
              <a:rPr lang="en-US" altLang="en-US" sz="2000" i="1" dirty="0"/>
              <a:t> </a:t>
            </a:r>
            <a:r>
              <a:rPr lang="en-US" altLang="en-US" sz="2000" dirty="0"/>
              <a:t>— a direct graph where the vertices are the transactions (names).</a:t>
            </a:r>
            <a:endParaRPr lang="en-US" altLang="en-US" sz="2000" dirty="0"/>
          </a:p>
          <a:p>
            <a:r>
              <a:rPr lang="en-US" altLang="en-US" sz="2000" dirty="0"/>
              <a:t>We draw an arc from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to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if the two transaction conflict, and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accessed the data item on which the conflict arose earlier.</a:t>
            </a:r>
            <a:endParaRPr lang="en-US" altLang="en-US" sz="2000" dirty="0"/>
          </a:p>
          <a:p>
            <a:r>
              <a:rPr lang="en-US" altLang="en-US" sz="2000" dirty="0"/>
              <a:t>We may label the arc by the item that was accessed.</a:t>
            </a:r>
            <a:endParaRPr lang="en-US" altLang="en-US" sz="2000" dirty="0"/>
          </a:p>
          <a:p>
            <a:r>
              <a:rPr lang="en-US" altLang="en-US" sz="2000" dirty="0"/>
              <a:t>Example</a:t>
            </a:r>
            <a:r>
              <a:rPr lang="en-US" altLang="en-US" sz="2000" b="1" dirty="0"/>
              <a:t> </a:t>
            </a:r>
            <a:r>
              <a:rPr lang="en-US" altLang="en-US" sz="2000" dirty="0" smtClean="0"/>
              <a:t>of a precedence graph</a:t>
            </a:r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>
                <a:solidFill>
                  <a:srgbClr val="FF0000"/>
                </a:solidFill>
              </a:rPr>
              <a:t>A schedule is conflict serializable </a:t>
            </a:r>
            <a:r>
              <a:rPr lang="en-US" altLang="en-US" sz="2000" dirty="0" err="1">
                <a:solidFill>
                  <a:srgbClr val="FF0000"/>
                </a:solidFill>
              </a:rPr>
              <a:t>iff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its dependency </a:t>
            </a:r>
            <a:r>
              <a:rPr lang="en-US" altLang="en-US" sz="2000" dirty="0">
                <a:solidFill>
                  <a:srgbClr val="FF0000"/>
                </a:solidFill>
              </a:rPr>
              <a:t>graph is acyclic.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26" y="3906873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# 1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1" y="1660854"/>
            <a:ext cx="7523163" cy="3593721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# 1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8" y="1727192"/>
            <a:ext cx="8407400" cy="3940437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1639" y="1018434"/>
            <a:ext cx="5159663" cy="5367972"/>
          </a:xfrm>
        </p:spPr>
        <p:txBody>
          <a:bodyPr/>
          <a:lstStyle/>
          <a:p>
            <a:r>
              <a:rPr lang="en-US" altLang="en-US" sz="2000" dirty="0"/>
              <a:t>A schedule is conflict serializable if and only if its precedence graph is acyclic.</a:t>
            </a:r>
            <a:endParaRPr lang="en-US" altLang="en-US" sz="2000" dirty="0"/>
          </a:p>
          <a:p>
            <a:r>
              <a:rPr lang="en-US" altLang="en-US" sz="2000" dirty="0"/>
              <a:t>Cycle-detection algorithms exist which take order </a:t>
            </a:r>
            <a:r>
              <a:rPr lang="en-US" altLang="en-US" sz="2000" i="1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time, where </a:t>
            </a:r>
            <a:r>
              <a:rPr lang="en-US" altLang="en-US" sz="2000" i="1" dirty="0"/>
              <a:t>n </a:t>
            </a:r>
            <a:r>
              <a:rPr lang="en-US" altLang="en-US" sz="2000" dirty="0"/>
              <a:t>is the number of vertices in the graph.  </a:t>
            </a:r>
            <a:endParaRPr lang="en-US" altLang="en-US" sz="2000" dirty="0"/>
          </a:p>
          <a:p>
            <a:pPr lvl="1"/>
            <a:r>
              <a:rPr lang="en-US" altLang="en-US" sz="2000" dirty="0"/>
              <a:t>(Better algorithms take order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+ </a:t>
            </a:r>
            <a:r>
              <a:rPr lang="en-US" altLang="en-US" sz="2000" i="1" dirty="0"/>
              <a:t>e</a:t>
            </a:r>
            <a:r>
              <a:rPr lang="en-US" altLang="en-US" sz="2000" dirty="0"/>
              <a:t> where </a:t>
            </a:r>
            <a:r>
              <a:rPr lang="en-US" altLang="en-US" sz="2000" i="1" dirty="0"/>
              <a:t>e</a:t>
            </a:r>
            <a:r>
              <a:rPr lang="en-US" altLang="en-US" sz="2000" dirty="0"/>
              <a:t> is the number of edges.)</a:t>
            </a:r>
            <a:endParaRPr lang="en-US" altLang="en-US" sz="2000" dirty="0"/>
          </a:p>
          <a:p>
            <a:r>
              <a:rPr lang="en-US" altLang="en-US" sz="2000" dirty="0"/>
              <a:t>If precedence graph is acyclic, the serializability order can be obtained by a </a:t>
            </a:r>
            <a:r>
              <a:rPr lang="en-US" altLang="en-US" sz="2000" i="1" dirty="0">
                <a:solidFill>
                  <a:srgbClr val="000099"/>
                </a:solidFill>
              </a:rPr>
              <a:t>topological sorting</a:t>
            </a:r>
            <a:r>
              <a:rPr lang="en-US" altLang="en-US" sz="2000" dirty="0"/>
              <a:t> of the graph. </a:t>
            </a:r>
            <a:endParaRPr lang="en-US" altLang="en-US" sz="2000" dirty="0"/>
          </a:p>
          <a:p>
            <a:pPr lvl="1"/>
            <a:r>
              <a:rPr lang="en-US" altLang="en-US" sz="2000" dirty="0"/>
              <a:t> This is a linear order consistent with the partial order of the graph.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a serializability order for Schedule A would be</a:t>
            </a:r>
            <a:br>
              <a:rPr lang="en-US" altLang="en-US" sz="2000" dirty="0"/>
            </a:br>
            <a:r>
              <a:rPr lang="en-US" altLang="en-US" sz="2000" i="1" dirty="0"/>
              <a:t>T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4</a:t>
            </a:r>
            <a:endParaRPr lang="en-US" altLang="en-US" sz="2000" dirty="0"/>
          </a:p>
          <a:p>
            <a:pPr lvl="2"/>
            <a:r>
              <a:rPr lang="en-US" altLang="en-US" sz="2000" dirty="0">
                <a:sym typeface="Monotype Sorts" pitchFamily="-65" charset="2"/>
              </a:rPr>
              <a:t>Are there others?</a:t>
            </a:r>
            <a:endParaRPr lang="en-US" altLang="en-US" sz="2000" dirty="0">
              <a:sym typeface="Monotype Sorts" pitchFamily="-65" charset="2"/>
            </a:endParaRP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sz="2000" dirty="0"/>
              <a:t>The precedence graph test for conflict serializability cannot be used directly to test for view serializability.</a:t>
            </a:r>
            <a:endParaRPr lang="en-US" altLang="en-US" sz="2000" dirty="0"/>
          </a:p>
          <a:p>
            <a:pPr lvl="1"/>
            <a:r>
              <a:rPr lang="en-US" altLang="en-US" sz="2000" dirty="0"/>
              <a:t>Extension to test for view serializability has cost exponential in the size of the precedence graph.</a:t>
            </a:r>
            <a:endParaRPr lang="en-US" altLang="en-US" sz="2000" dirty="0"/>
          </a:p>
          <a:p>
            <a:r>
              <a:rPr lang="en-US" altLang="en-US" sz="2000" dirty="0"/>
              <a:t>The problem of checking if a schedule is view serializable falls in the class of </a:t>
            </a:r>
            <a:r>
              <a:rPr lang="en-US" altLang="en-US" sz="2000" i="1" dirty="0"/>
              <a:t>NP</a:t>
            </a:r>
            <a:r>
              <a:rPr lang="en-US" altLang="en-US" sz="2000" dirty="0"/>
              <a:t>-complete problems. 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Thus, </a:t>
            </a:r>
            <a:r>
              <a:rPr lang="en-US" altLang="en-US" sz="2000" dirty="0"/>
              <a:t>existence of an efficient algorithm is </a:t>
            </a:r>
            <a:r>
              <a:rPr lang="en-US" altLang="en-US" sz="2000" i="1" dirty="0"/>
              <a:t>extremely</a:t>
            </a:r>
            <a:r>
              <a:rPr lang="en-US" altLang="en-US" sz="2000" dirty="0"/>
              <a:t> unlikely.</a:t>
            </a:r>
            <a:endParaRPr lang="en-US" altLang="en-US" sz="2000" dirty="0"/>
          </a:p>
          <a:p>
            <a:r>
              <a:rPr lang="en-US" altLang="en-US" sz="2000" dirty="0"/>
              <a:t>However practical algorithms that just check some </a:t>
            </a:r>
            <a:r>
              <a:rPr lang="en-US" altLang="en-US" sz="2000" b="1" dirty="0"/>
              <a:t>sufficient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conditions</a:t>
            </a:r>
            <a:r>
              <a:rPr lang="en-US" altLang="en-US" sz="2000" dirty="0"/>
              <a:t> for view serializability can still be used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Thinking</a:t>
            </a:r>
            <a:endParaRPr lang="en-US" altLang="zh-CN" dirty="0" smtClean="0"/>
          </a:p>
        </p:txBody>
      </p:sp>
      <p:sp>
        <p:nvSpPr>
          <p:cNvPr id="86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/>
              <a:t>事务以</a:t>
            </a:r>
            <a:r>
              <a:rPr lang="en-US" altLang="zh-CN" sz="2000" dirty="0">
                <a:solidFill>
                  <a:srgbClr val="00E444"/>
                </a:solidFill>
              </a:rPr>
              <a:t>Begin  transaction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开始，</a:t>
            </a:r>
            <a:r>
              <a:rPr lang="zh-CN" altLang="en-US" sz="2000" dirty="0"/>
              <a:t>以</a:t>
            </a:r>
            <a:r>
              <a:rPr lang="en-US" altLang="zh-CN" sz="2000" dirty="0">
                <a:solidFill>
                  <a:srgbClr val="00E444"/>
                </a:solidFill>
              </a:rPr>
              <a:t>Commit</a:t>
            </a:r>
            <a:r>
              <a:rPr lang="en-US" altLang="zh-CN" sz="2000" dirty="0"/>
              <a:t>  </a:t>
            </a:r>
            <a:r>
              <a:rPr lang="zh-CN" altLang="en-US" sz="2000" dirty="0"/>
              <a:t>或</a:t>
            </a:r>
            <a:r>
              <a:rPr lang="en-US" altLang="zh-CN" sz="2000" dirty="0">
                <a:solidFill>
                  <a:srgbClr val="00E444"/>
                </a:solidFill>
              </a:rPr>
              <a:t>Rollback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结束</a:t>
            </a:r>
            <a:endParaRPr lang="en-US" altLang="zh-CN" sz="2000" dirty="0" smtClean="0"/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下面的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程序包含几个事务</a:t>
            </a:r>
            <a:r>
              <a:rPr lang="en-US" altLang="zh-CN" sz="2000" dirty="0" smtClean="0"/>
              <a:t>?</a:t>
            </a:r>
            <a:endParaRPr lang="zh-CN" altLang="en-US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Begin Transaction 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Update  account  set  money= money </a:t>
            </a:r>
            <a:r>
              <a:rPr lang="zh-CN" altLang="en-US" sz="2000" b="0" dirty="0" smtClean="0"/>
              <a:t>－ </a:t>
            </a:r>
            <a:r>
              <a:rPr lang="en-US" altLang="zh-CN" sz="2000" b="0" dirty="0" smtClean="0"/>
              <a:t>50  where no=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“</a:t>
            </a:r>
            <a:r>
              <a:rPr lang="en-US" altLang="zh-CN" sz="2000" b="0" dirty="0" smtClean="0"/>
              <a:t>A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”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Update  account  set  money= money </a:t>
            </a:r>
            <a:r>
              <a:rPr lang="zh-CN" altLang="en-US" sz="2000" b="0" dirty="0" smtClean="0"/>
              <a:t>＋ </a:t>
            </a:r>
            <a:r>
              <a:rPr lang="en-US" altLang="zh-CN" sz="2000" b="0" dirty="0" smtClean="0"/>
              <a:t>50  where no=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“</a:t>
            </a:r>
            <a:r>
              <a:rPr lang="en-US" altLang="zh-CN" sz="2000" b="0" dirty="0" smtClean="0"/>
              <a:t>B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”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Commit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0" dirty="0" smtClean="0"/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思考，如果执行完第一个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语句之后、没有执行第二个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语句之前，系统断电。那么在重启以后，两个帐户的金额会发生什么样的变化</a:t>
            </a:r>
            <a:r>
              <a:rPr lang="en-US" altLang="zh-CN" sz="2000" dirty="0" smtClean="0"/>
              <a:t>?</a:t>
            </a:r>
            <a:endParaRPr lang="zh-CN" altLang="en-US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1" grpId="0" bldLvl="2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UNIVERSE OF SCHEDULES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0" y="1300347"/>
            <a:ext cx="7153275" cy="470535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r>
              <a:rPr lang="en-US" altLang="en-US" sz="2000" b="1" dirty="0">
                <a:solidFill>
                  <a:srgbClr val="000099"/>
                </a:solidFill>
              </a:rPr>
              <a:t>Recoverable</a:t>
            </a:r>
            <a:r>
              <a:rPr lang="en-US" altLang="en-US" sz="2000" b="1" i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>
                <a:solidFill>
                  <a:srgbClr val="000099"/>
                </a:solidFill>
              </a:rPr>
              <a:t>schedule</a:t>
            </a:r>
            <a:r>
              <a:rPr lang="en-US" altLang="en-US" sz="2000" dirty="0"/>
              <a:t> — if a transaction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reads a data item previously written by a transaction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 </a:t>
            </a:r>
            <a:r>
              <a:rPr lang="en-US" altLang="en-US" sz="2000" dirty="0"/>
              <a:t>, then the commit operation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 appears before the commit operation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.</a:t>
            </a:r>
            <a:endParaRPr lang="en-US" altLang="en-US" sz="2000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r>
              <a:rPr lang="en-US" altLang="en-US" sz="2000" dirty="0"/>
              <a:t>The following schedule (Schedule 11) is not recoverable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endParaRPr lang="en-US" altLang="en-US" sz="2000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sz="2000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sz="2000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sz="2000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sz="2000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r>
              <a:rPr lang="en-US" altLang="en-US" sz="2000" dirty="0"/>
              <a:t>If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8</a:t>
            </a:r>
            <a:r>
              <a:rPr lang="en-US" altLang="en-US" sz="2000" dirty="0"/>
              <a:t> should abort,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9</a:t>
            </a:r>
            <a:r>
              <a:rPr lang="en-US" altLang="en-US" sz="2000" dirty="0"/>
              <a:t> would have read (and possibly shown to the user) an inconsistent database state.  Hence, database must ensure that schedules are recoverable.</a:t>
            </a:r>
            <a:endParaRPr lang="en-US" altLang="en-US" sz="2000" dirty="0"/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25181"/>
            <a:ext cx="7688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Need to address the effect of transaction failures on concurrently </a:t>
            </a:r>
            <a:br>
              <a:rPr lang="en-US" altLang="en-US" sz="2000" dirty="0"/>
            </a:br>
            <a:r>
              <a:rPr lang="en-US" altLang="en-US" sz="2000" dirty="0"/>
              <a:t>running transactions.</a:t>
            </a:r>
            <a:endParaRPr lang="en-US" altLang="en-US" sz="2000" dirty="0"/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70" y="3345324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620" algn="l"/>
                <a:tab pos="2120900" algn="l"/>
                <a:tab pos="2684145" algn="l"/>
                <a:tab pos="3030220" algn="l"/>
                <a:tab pos="3766820" algn="l"/>
                <a:tab pos="4055745" algn="l"/>
              </a:tabLst>
            </a:pPr>
            <a:r>
              <a:rPr lang="en-US" altLang="en-US" sz="2000" b="1" dirty="0">
                <a:solidFill>
                  <a:srgbClr val="000099"/>
                </a:solidFill>
              </a:rPr>
              <a:t>Cascading rollback</a:t>
            </a:r>
            <a:r>
              <a:rPr lang="en-US" altLang="en-US" sz="2000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If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 fails,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11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12</a:t>
            </a:r>
            <a:r>
              <a:rPr lang="en-US" altLang="en-US" sz="2000" dirty="0"/>
              <a:t> must also be rolled back.</a:t>
            </a:r>
            <a:endParaRPr lang="en-US" altLang="en-US" sz="2000" dirty="0"/>
          </a:p>
          <a:p>
            <a:pPr>
              <a:tabLst>
                <a:tab pos="1658620" algn="l"/>
                <a:tab pos="2120900" algn="l"/>
                <a:tab pos="2684145" algn="l"/>
                <a:tab pos="3030220" algn="l"/>
                <a:tab pos="3766820" algn="l"/>
                <a:tab pos="4055745" algn="l"/>
              </a:tabLst>
            </a:pPr>
            <a:r>
              <a:rPr lang="en-US" altLang="en-US" sz="2000" dirty="0"/>
              <a:t>Can lead to the undoing of a significant amount of work</a:t>
            </a:r>
            <a:endParaRPr lang="en-US" altLang="en-US" sz="2000" dirty="0"/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83" y="2823664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Cascadeless</a:t>
            </a:r>
            <a:r>
              <a:rPr lang="en-US" altLang="en-US" sz="2000" b="1" i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>
                <a:solidFill>
                  <a:srgbClr val="000099"/>
                </a:solidFill>
              </a:rPr>
              <a:t>schedules</a:t>
            </a:r>
            <a:r>
              <a:rPr lang="en-US" altLang="en-US" sz="2000" dirty="0"/>
              <a:t> — cascading rollbacks cannot occur;</a:t>
            </a:r>
            <a:endParaRPr lang="en-US" altLang="en-US" sz="2000" dirty="0"/>
          </a:p>
          <a:p>
            <a:pPr lvl="1"/>
            <a:r>
              <a:rPr lang="en-US" altLang="en-US" sz="2000" dirty="0"/>
              <a:t>For each pair of transactions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 reads a data item previously written by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the commit operation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 appears before the read operation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Every </a:t>
            </a:r>
            <a:r>
              <a:rPr lang="en-US" altLang="en-US" sz="2000" dirty="0" smtClean="0"/>
              <a:t>Cascadeless </a:t>
            </a:r>
            <a:r>
              <a:rPr lang="en-US" altLang="en-US" sz="2000" dirty="0"/>
              <a:t>schedule is also recoverable</a:t>
            </a:r>
            <a:endParaRPr lang="en-US" altLang="en-US" sz="2000" dirty="0"/>
          </a:p>
          <a:p>
            <a:r>
              <a:rPr lang="en-US" altLang="en-US" sz="2000" dirty="0"/>
              <a:t>It is desirable to restrict the schedules to those that are cascadeless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328" y="3099939"/>
            <a:ext cx="5132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</a:rPr>
              <a:t>Transaction </a:t>
            </a:r>
            <a:r>
              <a:rPr kumimoji="1"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</a:rPr>
              <a:t>Isolation Levels</a:t>
            </a:r>
            <a:endParaRPr kumimoji="1"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</a:endParaRPr>
          </a:p>
          <a:p>
            <a:endParaRPr kumimoji="1"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</a:endParaRPr>
          </a:p>
          <a:p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sz="2000" dirty="0"/>
              <a:t>A database must provide a mechanism that will ensure that all possible schedules are </a:t>
            </a:r>
            <a:endParaRPr lang="en-US" altLang="en-US" sz="2000" dirty="0"/>
          </a:p>
          <a:p>
            <a:pPr lvl="1"/>
            <a:r>
              <a:rPr lang="en-US" altLang="en-US" sz="2000" dirty="0"/>
              <a:t>either conflict or view serializable, and </a:t>
            </a:r>
            <a:endParaRPr lang="en-US" altLang="en-US" sz="2000" dirty="0"/>
          </a:p>
          <a:p>
            <a:pPr lvl="1"/>
            <a:r>
              <a:rPr lang="en-US" altLang="en-US" sz="2000" dirty="0"/>
              <a:t>are recoverable and preferably cascadeless</a:t>
            </a:r>
            <a:endParaRPr lang="en-US" altLang="en-US" sz="2000" dirty="0"/>
          </a:p>
          <a:p>
            <a:r>
              <a:rPr lang="en-US" altLang="en-US" sz="2000" dirty="0"/>
              <a:t>A policy in which only one transaction can execute at a time generates serial schedules, but provides a poor degree of concurrency</a:t>
            </a:r>
            <a:endParaRPr lang="en-US" altLang="en-US" sz="2000" dirty="0"/>
          </a:p>
          <a:p>
            <a:pPr lvl="1"/>
            <a:r>
              <a:rPr lang="en-US" altLang="en-US" sz="2000" dirty="0"/>
              <a:t>Are serial schedules recoverable/</a:t>
            </a:r>
            <a:r>
              <a:rPr lang="en-US" altLang="en-US" sz="2000" dirty="0" err="1"/>
              <a:t>cascadeless</a:t>
            </a:r>
            <a:r>
              <a:rPr lang="en-US" altLang="en-US" sz="2000" dirty="0"/>
              <a:t>?</a:t>
            </a:r>
            <a:endParaRPr lang="en-US" altLang="en-US" sz="2000" dirty="0"/>
          </a:p>
          <a:p>
            <a:r>
              <a:rPr lang="en-US" altLang="en-US" sz="2000" dirty="0"/>
              <a:t>Testing a schedule for serializability </a:t>
            </a:r>
            <a:r>
              <a:rPr lang="en-US" altLang="en-US" sz="2000" i="1" dirty="0"/>
              <a:t>after</a:t>
            </a:r>
            <a:r>
              <a:rPr lang="en-US" altLang="en-US" sz="2000" dirty="0"/>
              <a:t> it has executed is a little too late!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Goal</a:t>
            </a:r>
            <a:r>
              <a:rPr lang="en-US" altLang="en-US" sz="2000" dirty="0"/>
              <a:t> – to develop concurrency control protocols that will assure serializability.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sz="2000" dirty="0"/>
              <a:t>Schedules must be conflict or view serializable, and recoverable, for the sake of database consistency, and preferably cascadeless.</a:t>
            </a:r>
            <a:endParaRPr lang="en-US" altLang="en-US" sz="2000" dirty="0"/>
          </a:p>
          <a:p>
            <a:r>
              <a:rPr lang="en-US" altLang="en-US" sz="2000" dirty="0"/>
              <a:t>A policy in which only one transaction can execute at a time generates serial schedules, but provides a poor degree of concurrency.</a:t>
            </a:r>
            <a:endParaRPr lang="en-US" altLang="en-US" sz="2000" dirty="0"/>
          </a:p>
          <a:p>
            <a:r>
              <a:rPr lang="en-US" altLang="en-US" sz="2000" dirty="0"/>
              <a:t>Concurrency-control schemes tradeoff between the amount of concurrency they allow and the amount of overhead that they incur.</a:t>
            </a:r>
            <a:endParaRPr lang="en-US" altLang="en-US" sz="2000" dirty="0"/>
          </a:p>
          <a:p>
            <a:r>
              <a:rPr lang="en-US" altLang="en-US" sz="2000" dirty="0"/>
              <a:t>Some schemes allow only conflict-serializable schedules to be generated, while others allow  view-serializable schedules that are not conflict-serializable.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sz="2000" dirty="0"/>
              <a:t>Concurrency-control protocols allow concurrent schedules, but ensure that the schedules are conflict/view serializable, and are recoverable and cascadeless .</a:t>
            </a:r>
            <a:endParaRPr lang="en-US" altLang="en-US" sz="2000" dirty="0"/>
          </a:p>
          <a:p>
            <a:r>
              <a:rPr lang="en-US" altLang="en-US" sz="2000" dirty="0"/>
              <a:t>Concurrency control protocols (generally) do not examine the precedence graph as it is being created</a:t>
            </a:r>
            <a:endParaRPr lang="en-US" altLang="en-US" sz="2000" dirty="0"/>
          </a:p>
          <a:p>
            <a:pPr lvl="1"/>
            <a:r>
              <a:rPr lang="en-US" altLang="en-US" sz="2000" dirty="0"/>
              <a:t>Instead a protocol imposes a discipline that avoids non-serializable schedules.</a:t>
            </a:r>
            <a:endParaRPr lang="en-US" altLang="en-US" sz="2000" dirty="0"/>
          </a:p>
          <a:p>
            <a:r>
              <a:rPr lang="en-US" altLang="en-US" sz="2000" dirty="0" smtClean="0"/>
              <a:t>Different </a:t>
            </a:r>
            <a:r>
              <a:rPr lang="en-US" altLang="en-US" sz="2000" dirty="0"/>
              <a:t>concurrency control protocols provide different tradeoffs between the amount of concurrency they allow and the amount of overhead that they incur.</a:t>
            </a:r>
            <a:endParaRPr lang="en-US" altLang="en-US" sz="2000" dirty="0"/>
          </a:p>
          <a:p>
            <a:r>
              <a:rPr lang="en-US" altLang="en-US" sz="2000" dirty="0"/>
              <a:t>Tests for serializability help us understand why a concurrency control protocol is correct.   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sz="2000" dirty="0"/>
              <a:t>Some applications are willing to live with weak levels of consistency, allowing schedules that are not serializable</a:t>
            </a:r>
            <a:endParaRPr lang="en-US" altLang="en-US" sz="2000" dirty="0"/>
          </a:p>
          <a:p>
            <a:pPr lvl="1"/>
            <a:r>
              <a:rPr lang="en-US" altLang="en-US" sz="2000" dirty="0"/>
              <a:t>E.g., a read-only transaction that wants to get an approximate total balance of all accounts </a:t>
            </a:r>
            <a:endParaRPr lang="en-US" altLang="en-US" sz="2000" dirty="0"/>
          </a:p>
          <a:p>
            <a:pPr lvl="1"/>
            <a:r>
              <a:rPr lang="en-US" altLang="en-US" sz="2000" dirty="0"/>
              <a:t>E.g., database statistics computed for query optimization can be approximate (why?)</a:t>
            </a:r>
            <a:endParaRPr lang="en-US" altLang="en-US" sz="2000" dirty="0"/>
          </a:p>
          <a:p>
            <a:pPr lvl="1"/>
            <a:r>
              <a:rPr lang="en-US" altLang="en-US" sz="2000" dirty="0"/>
              <a:t>Such transactions need not be serializable with respect to other transactions</a:t>
            </a:r>
            <a:endParaRPr lang="en-US" altLang="en-US" sz="2000" dirty="0"/>
          </a:p>
          <a:p>
            <a:r>
              <a:rPr lang="en-US" altLang="en-US" sz="2000" dirty="0"/>
              <a:t>Tradeoff accuracy for performance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Serializable</a:t>
            </a:r>
            <a:r>
              <a:rPr lang="en-US" altLang="en-US" sz="2000" b="1" dirty="0"/>
              <a:t> </a:t>
            </a:r>
            <a:r>
              <a:rPr lang="en-US" altLang="en-US" sz="2000" dirty="0"/>
              <a:t>— default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Repeatable read</a:t>
            </a:r>
            <a:r>
              <a:rPr lang="en-US" altLang="en-US" sz="2000" b="1" dirty="0"/>
              <a:t> </a:t>
            </a:r>
            <a:r>
              <a:rPr lang="en-US" altLang="en-US" sz="2000" dirty="0"/>
              <a:t>—</a:t>
            </a:r>
            <a:r>
              <a:rPr lang="en-US" altLang="en-US" sz="2000" b="1" dirty="0"/>
              <a:t> </a:t>
            </a:r>
            <a:r>
              <a:rPr lang="en-US" altLang="en-US" sz="2000" dirty="0"/>
              <a:t>only committed records to be read. </a:t>
            </a:r>
            <a:endParaRPr lang="en-US" altLang="en-US" sz="2000" dirty="0"/>
          </a:p>
          <a:p>
            <a:pPr lvl="1"/>
            <a:r>
              <a:rPr lang="en-US" altLang="en-US" sz="2000" dirty="0"/>
              <a:t>Repeated reads of same record must return same value.</a:t>
            </a:r>
            <a:endParaRPr lang="en-US" altLang="en-US" sz="2000" dirty="0"/>
          </a:p>
          <a:p>
            <a:pPr lvl="1"/>
            <a:r>
              <a:rPr lang="en-US" altLang="en-US" sz="2000" dirty="0"/>
              <a:t>However, a transaction may not be serializable – it may find some records inserted by a transaction but not find others.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Read committed</a:t>
            </a:r>
            <a:r>
              <a:rPr lang="en-US" altLang="en-US" sz="2000" b="1" dirty="0"/>
              <a:t> </a:t>
            </a:r>
            <a:r>
              <a:rPr lang="en-US" altLang="en-US" sz="2000" dirty="0"/>
              <a:t>—</a:t>
            </a:r>
            <a:r>
              <a:rPr lang="en-US" altLang="en-US" sz="2000" b="1" dirty="0"/>
              <a:t> </a:t>
            </a:r>
            <a:r>
              <a:rPr lang="en-US" altLang="en-US" sz="2000" dirty="0"/>
              <a:t>only committed records can be read.</a:t>
            </a:r>
            <a:endParaRPr lang="en-US" altLang="en-US" sz="2000" dirty="0"/>
          </a:p>
          <a:p>
            <a:pPr lvl="1"/>
            <a:r>
              <a:rPr lang="en-US" altLang="en-US" sz="2000" dirty="0"/>
              <a:t>Successive reads of record may return different (but committed) values.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Read uncommitted</a:t>
            </a:r>
            <a:r>
              <a:rPr lang="en-US" altLang="en-US" sz="2000" dirty="0"/>
              <a:t> —</a:t>
            </a:r>
            <a:r>
              <a:rPr lang="en-US" altLang="en-US" sz="2000" b="1" dirty="0"/>
              <a:t> </a:t>
            </a:r>
            <a:r>
              <a:rPr lang="en-US" altLang="en-US" sz="2000" dirty="0"/>
              <a:t>even uncommitted records may be read</a:t>
            </a:r>
            <a:r>
              <a:rPr lang="en-US" altLang="en-US" dirty="0"/>
              <a:t>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Thinking</a:t>
            </a:r>
            <a:endParaRPr lang="en-US" altLang="zh-CN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下面的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程序包含几个事务</a:t>
            </a:r>
            <a:r>
              <a:rPr lang="en-US" altLang="zh-CN" sz="2000" dirty="0" smtClean="0"/>
              <a:t>?</a:t>
            </a:r>
            <a:endParaRPr lang="zh-CN" altLang="en-US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Update  account  set  money= money </a:t>
            </a:r>
            <a:r>
              <a:rPr lang="zh-CN" altLang="en-US" sz="2000" b="0" dirty="0" smtClean="0"/>
              <a:t>－ </a:t>
            </a:r>
            <a:r>
              <a:rPr lang="en-US" altLang="zh-CN" sz="2000" b="0" dirty="0" smtClean="0"/>
              <a:t>50  where no=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“</a:t>
            </a:r>
            <a:r>
              <a:rPr lang="en-US" altLang="zh-CN" sz="2000" b="0" dirty="0" smtClean="0"/>
              <a:t>A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”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Update  account  set  money= money </a:t>
            </a:r>
            <a:r>
              <a:rPr lang="zh-CN" altLang="en-US" sz="2000" b="0" dirty="0" smtClean="0"/>
              <a:t>＋ </a:t>
            </a:r>
            <a:r>
              <a:rPr lang="en-US" altLang="zh-CN" sz="2000" b="0" dirty="0" smtClean="0"/>
              <a:t>50  where no=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“</a:t>
            </a:r>
            <a:r>
              <a:rPr lang="en-US" altLang="zh-CN" sz="2000" b="0" dirty="0" smtClean="0"/>
              <a:t>B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”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0" dirty="0" smtClean="0"/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思考，如果执行完第一个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语句之后、没有执行第二个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语句之前，系统断电，那么两个帐户的金额会发生什么样的变化</a:t>
            </a:r>
            <a:r>
              <a:rPr lang="en-US" altLang="zh-CN" sz="2000" dirty="0" smtClean="0"/>
              <a:t>?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3" grpId="0" bldLvl="2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sz="2000" dirty="0"/>
              <a:t>Lower degrees of consistency useful for gathering approximate</a:t>
            </a:r>
            <a:br>
              <a:rPr lang="en-US" sz="2000" dirty="0"/>
            </a:br>
            <a:r>
              <a:rPr lang="en-US" sz="2000" dirty="0"/>
              <a:t>information about the database </a:t>
            </a:r>
            <a:endParaRPr lang="en-US" sz="2000" dirty="0"/>
          </a:p>
          <a:p>
            <a:r>
              <a:rPr lang="en-US" sz="2000" dirty="0"/>
              <a:t>Warning: some database systems do not ensure serializable schedules by default</a:t>
            </a:r>
            <a:endParaRPr lang="en-US" sz="2000" dirty="0"/>
          </a:p>
          <a:p>
            <a:r>
              <a:rPr lang="en-US" sz="2000" dirty="0"/>
              <a:t>E.g., Oracle (and PostgreSQL prior to version 9) by default support a level of consistency called snapshot isolation (not part of the SQL standard)</a:t>
            </a:r>
            <a:endParaRPr lang="en-US" sz="2000" dirty="0"/>
          </a:p>
          <a:p>
            <a:endParaRPr lang="en-IN" sz="2000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71561" y="727075"/>
            <a:ext cx="8273989" cy="5367972"/>
          </a:xfrm>
        </p:spPr>
        <p:txBody>
          <a:bodyPr/>
          <a:lstStyle/>
          <a:p>
            <a:r>
              <a:rPr lang="en-US" altLang="en-US" sz="2000" dirty="0"/>
              <a:t>In SQL, a transaction begins implicitly.</a:t>
            </a:r>
            <a:endParaRPr lang="en-US" altLang="en-US" sz="2000" dirty="0"/>
          </a:p>
          <a:p>
            <a:r>
              <a:rPr lang="en-US" altLang="en-US" sz="2000" dirty="0"/>
              <a:t>A transaction in SQL ends by: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Commit work</a:t>
            </a:r>
            <a:r>
              <a:rPr lang="en-US" altLang="en-US" sz="2000" dirty="0"/>
              <a:t> commits current transaction and begins a new one.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Rollback work</a:t>
            </a:r>
            <a:r>
              <a:rPr lang="en-US" altLang="en-US" sz="2000" dirty="0"/>
              <a:t> causes current transaction to abort.</a:t>
            </a:r>
            <a:endParaRPr lang="en-US" altLang="en-US" sz="2000" dirty="0"/>
          </a:p>
          <a:p>
            <a:r>
              <a:rPr lang="en-US" altLang="en-US" sz="2000" dirty="0"/>
              <a:t>In almost all database systems, by default, every SQL statement also commits implicitly if it executes successfully</a:t>
            </a:r>
            <a:endParaRPr lang="en-US" altLang="en-US" sz="2000" dirty="0"/>
          </a:p>
          <a:p>
            <a:pPr lvl="1"/>
            <a:r>
              <a:rPr lang="en-US" altLang="en-US" sz="2000" dirty="0"/>
              <a:t>Implicit commit can be turned off by a database directive</a:t>
            </a:r>
            <a:endParaRPr lang="en-US" altLang="en-US" sz="2000" dirty="0"/>
          </a:p>
          <a:p>
            <a:pPr lvl="2"/>
            <a:r>
              <a:rPr lang="en-US" altLang="en-US" sz="2000" dirty="0"/>
              <a:t>E.g., in JDBC -- </a:t>
            </a:r>
            <a:r>
              <a:rPr lang="en-US" altLang="en-US" sz="2000" dirty="0" err="1"/>
              <a:t>connection.setAutoCommit</a:t>
            </a:r>
            <a:r>
              <a:rPr lang="en-US" altLang="en-US" sz="2000" dirty="0"/>
              <a:t>(false);</a:t>
            </a:r>
            <a:endParaRPr lang="en-US" altLang="en-US" sz="2000" dirty="0"/>
          </a:p>
          <a:p>
            <a:r>
              <a:rPr lang="en-US" altLang="en-US" sz="2000" dirty="0"/>
              <a:t>Isolation level can be set at database level</a:t>
            </a:r>
            <a:endParaRPr lang="en-US" altLang="en-US" sz="2000" dirty="0"/>
          </a:p>
          <a:p>
            <a:r>
              <a:rPr lang="en-US" altLang="en-US" sz="2000" dirty="0"/>
              <a:t>Isolation level can be changed at start of transaction</a:t>
            </a:r>
            <a:endParaRPr lang="en-US" altLang="en-US" sz="2000" dirty="0"/>
          </a:p>
          <a:p>
            <a:pPr lvl="2"/>
            <a:r>
              <a:rPr lang="en-US" altLang="en-US" sz="2000" dirty="0"/>
              <a:t>E.g.  In SQL </a:t>
            </a:r>
            <a:r>
              <a:rPr lang="en-US" altLang="en-US" sz="2000" b="1" dirty="0"/>
              <a:t>set transaction isolation level serializable</a:t>
            </a:r>
            <a:endParaRPr lang="en-US" altLang="en-US" sz="2000" b="1" dirty="0"/>
          </a:p>
          <a:p>
            <a:pPr lvl="2"/>
            <a:r>
              <a:rPr lang="en-US" altLang="en-US" sz="2000" dirty="0"/>
              <a:t>E.g. in JDBC --  </a:t>
            </a:r>
            <a:r>
              <a:rPr lang="en-US" altLang="en-US" sz="2000" dirty="0" err="1"/>
              <a:t>connection.setTransactionIsolation</a:t>
            </a:r>
            <a:r>
              <a:rPr lang="en-US" altLang="en-US" sz="2000" dirty="0"/>
              <a:t>(      </a:t>
            </a:r>
            <a:r>
              <a:rPr lang="en-US" altLang="en-US" sz="2000" dirty="0" smtClean="0"/>
              <a:t>                                    </a:t>
            </a:r>
            <a:r>
              <a:rPr lang="en-US" altLang="en-US" sz="2000" dirty="0" err="1"/>
              <a:t>Connection.TRANSACTION_SERIALIZABLE</a:t>
            </a:r>
            <a:r>
              <a:rPr lang="en-US" altLang="en-US" dirty="0"/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sz="2000" dirty="0" smtClean="0"/>
              <a:t>Locking</a:t>
            </a:r>
            <a:endParaRPr lang="en-IN" sz="2000" dirty="0"/>
          </a:p>
          <a:p>
            <a:pPr lvl="1"/>
            <a:r>
              <a:rPr lang="en-IN" sz="2000" dirty="0"/>
              <a:t>Lock on whole database vs lock on items</a:t>
            </a:r>
            <a:endParaRPr lang="en-IN" sz="2000" dirty="0"/>
          </a:p>
          <a:p>
            <a:pPr lvl="1"/>
            <a:r>
              <a:rPr lang="en-IN" sz="2000" dirty="0"/>
              <a:t>How long to hold lock?</a:t>
            </a:r>
            <a:endParaRPr lang="en-IN" sz="2000" dirty="0"/>
          </a:p>
          <a:p>
            <a:pPr lvl="1"/>
            <a:r>
              <a:rPr lang="en-IN" sz="2000" dirty="0"/>
              <a:t>Shared vs exclusive locks</a:t>
            </a:r>
            <a:endParaRPr lang="en-IN" sz="2000" dirty="0"/>
          </a:p>
          <a:p>
            <a:r>
              <a:rPr lang="en-IN" sz="2000" dirty="0"/>
              <a:t>Timestamps</a:t>
            </a:r>
            <a:endParaRPr lang="en-IN" sz="2000" dirty="0"/>
          </a:p>
          <a:p>
            <a:pPr lvl="1"/>
            <a:r>
              <a:rPr lang="en-IN" sz="2000" dirty="0"/>
              <a:t>Transaction timestamp assigned e.g. when a transaction begins</a:t>
            </a:r>
            <a:endParaRPr lang="en-IN" sz="2000" dirty="0"/>
          </a:p>
          <a:p>
            <a:pPr lvl="1"/>
            <a:r>
              <a:rPr lang="en-IN" sz="2000" dirty="0"/>
              <a:t>Data items store two timestamps</a:t>
            </a:r>
            <a:endParaRPr lang="en-IN" sz="2000" dirty="0"/>
          </a:p>
          <a:p>
            <a:pPr lvl="2"/>
            <a:r>
              <a:rPr lang="en-IN" sz="2000" dirty="0"/>
              <a:t>Read timestamp</a:t>
            </a:r>
            <a:endParaRPr lang="en-IN" sz="2000" dirty="0"/>
          </a:p>
          <a:p>
            <a:pPr lvl="2"/>
            <a:r>
              <a:rPr lang="en-IN" sz="2000" dirty="0"/>
              <a:t>Write timestamp</a:t>
            </a:r>
            <a:endParaRPr lang="en-IN" sz="2000" dirty="0"/>
          </a:p>
          <a:p>
            <a:pPr lvl="1"/>
            <a:r>
              <a:rPr lang="en-IN" sz="2000" dirty="0"/>
              <a:t>Timestamps are used to detect out of order accesses</a:t>
            </a:r>
            <a:endParaRPr lang="en-IN" sz="2000" dirty="0"/>
          </a:p>
          <a:p>
            <a:r>
              <a:rPr lang="en-IN" sz="2000" dirty="0"/>
              <a:t>Multiple versions of each data item</a:t>
            </a:r>
            <a:endParaRPr lang="en-IN" sz="2000" dirty="0"/>
          </a:p>
          <a:p>
            <a:pPr lvl="1"/>
            <a:r>
              <a:rPr lang="en-IN" sz="2000" dirty="0"/>
              <a:t>Allow transactions to read from a “snapshot” of the database</a:t>
            </a:r>
            <a:endParaRPr lang="en-IN" sz="2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14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2000" dirty="0"/>
              <a:t>Transaction to transfer $50 from account A to account B: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  <a:endParaRPr lang="en-US" altLang="en-US" sz="1400" i="1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Atomicity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requirement </a:t>
            </a:r>
            <a:r>
              <a:rPr lang="en-US" altLang="en-US" sz="2000" dirty="0"/>
              <a:t>—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原子</a:t>
            </a:r>
            <a:r>
              <a:rPr lang="zh-CN" altLang="en-US" sz="2000" dirty="0">
                <a:solidFill>
                  <a:srgbClr val="FF0000"/>
                </a:solidFill>
              </a:rPr>
              <a:t>性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  <a:endParaRPr lang="en-US" altLang="ja-JP" sz="1600" dirty="0"/>
          </a:p>
          <a:p>
            <a:pPr lvl="2"/>
            <a:r>
              <a:rPr lang="en-US" altLang="en-US" sz="1600" dirty="0"/>
              <a:t>Failure could be due to software or hardware</a:t>
            </a:r>
            <a:endParaRPr lang="en-US" altLang="en-US" sz="1600" dirty="0"/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  <a:endParaRPr lang="en-US" altLang="en-US" sz="16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— </a:t>
            </a:r>
            <a:r>
              <a:rPr lang="zh-CN" altLang="en-US" sz="2000" dirty="0" smtClean="0">
                <a:solidFill>
                  <a:srgbClr val="FF0000"/>
                </a:solidFill>
              </a:rPr>
              <a:t>持久性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en-US" sz="1600" dirty="0" smtClean="0"/>
              <a:t>once </a:t>
            </a:r>
            <a:r>
              <a:rPr lang="en-US" altLang="en-US" sz="1600" dirty="0"/>
              <a:t>the user has been notified that the transaction has completed (i.e., the transfer of the $50 has taken place), the updates to the database by the transaction must persist even if there are software or hardware failures.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Consistency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requirement </a:t>
            </a:r>
            <a:r>
              <a:rPr lang="en-US" altLang="en-US" sz="2000" dirty="0" smtClean="0"/>
              <a:t>— </a:t>
            </a:r>
            <a:r>
              <a:rPr lang="zh-CN" altLang="en-US" sz="2000" dirty="0">
                <a:solidFill>
                  <a:srgbClr val="FF0000"/>
                </a:solidFill>
              </a:rPr>
              <a:t>一致性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I</a:t>
            </a:r>
            <a:r>
              <a:rPr lang="en-US" altLang="en-US" sz="1800" dirty="0" smtClean="0"/>
              <a:t>n </a:t>
            </a:r>
            <a:r>
              <a:rPr lang="en-US" altLang="en-US" sz="1800" dirty="0"/>
              <a:t>above example:</a:t>
            </a:r>
            <a:endParaRPr lang="en-US" altLang="en-US" sz="1800" dirty="0"/>
          </a:p>
          <a:p>
            <a:pPr lvl="2"/>
            <a:r>
              <a:rPr lang="en-US" altLang="en-US" sz="1800" dirty="0" smtClean="0"/>
              <a:t>The </a:t>
            </a:r>
            <a:r>
              <a:rPr lang="en-US" altLang="en-US" sz="1800" dirty="0"/>
              <a:t>sum of A and B is unchanged by the execution of the transaction</a:t>
            </a:r>
            <a:endParaRPr lang="en-US" altLang="en-US" sz="1800" dirty="0"/>
          </a:p>
          <a:p>
            <a:r>
              <a:rPr lang="en-US" altLang="en-US" sz="1800" dirty="0"/>
              <a:t>In general, consistency requirements include </a:t>
            </a:r>
            <a:endParaRPr lang="en-US" altLang="en-US" sz="1800" dirty="0"/>
          </a:p>
          <a:p>
            <a:pPr lvl="1"/>
            <a:r>
              <a:rPr lang="en-US" altLang="en-US" sz="1800" dirty="0"/>
              <a:t>Explicitly specified integrity constraints such as primary keys and foreign keys</a:t>
            </a:r>
            <a:endParaRPr lang="en-US" altLang="en-US" sz="1800" dirty="0"/>
          </a:p>
          <a:p>
            <a:pPr lvl="1"/>
            <a:r>
              <a:rPr lang="en-US" altLang="en-US" sz="1800" dirty="0"/>
              <a:t>Implicit integrity constraints</a:t>
            </a:r>
            <a:endParaRPr lang="en-US" altLang="en-US" sz="1800" dirty="0"/>
          </a:p>
          <a:p>
            <a:pPr lvl="2"/>
            <a:r>
              <a:rPr lang="en-US" altLang="en-US" sz="1800" dirty="0"/>
              <a:t>e.g., sum of balances of all accounts, minus sum of loan amounts must equal value of cash-in-hand</a:t>
            </a:r>
            <a:endParaRPr lang="en-US" altLang="en-US" sz="1800" dirty="0"/>
          </a:p>
          <a:p>
            <a:pPr lvl="1"/>
            <a:r>
              <a:rPr lang="en-US" altLang="en-US" sz="1800" dirty="0"/>
              <a:t>A transaction must see a consistent database.</a:t>
            </a:r>
            <a:endParaRPr lang="en-US" altLang="en-US" sz="1800" dirty="0"/>
          </a:p>
          <a:p>
            <a:pPr lvl="1"/>
            <a:r>
              <a:rPr lang="en-US" altLang="en-US" sz="1800" dirty="0"/>
              <a:t>During transaction execution the database may be temporarily inconsistent.</a:t>
            </a:r>
            <a:endParaRPr lang="en-US" altLang="en-US" sz="1800" dirty="0"/>
          </a:p>
          <a:p>
            <a:pPr lvl="1"/>
            <a:r>
              <a:rPr lang="en-US" altLang="en-US" sz="1800" dirty="0"/>
              <a:t>When the transaction completes successfully the database must be consistent</a:t>
            </a:r>
            <a:endParaRPr lang="en-US" altLang="en-US" sz="1800" dirty="0"/>
          </a:p>
          <a:p>
            <a:pPr lvl="2"/>
            <a:r>
              <a:rPr lang="en-US" altLang="en-US" sz="1800" dirty="0"/>
              <a:t>Erroneous transaction logic can lead to inconsistency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sz="2000" dirty="0"/>
              <a:t> </a:t>
            </a:r>
            <a:r>
              <a:rPr lang="en-US" altLang="en-US" dirty="0" smtClean="0"/>
              <a:t>— </a:t>
            </a:r>
            <a:r>
              <a:rPr lang="zh-CN" altLang="en-US" sz="2000" dirty="0" smtClean="0">
                <a:solidFill>
                  <a:srgbClr val="FF0000"/>
                </a:solidFill>
              </a:rPr>
              <a:t>隔离</a:t>
            </a:r>
            <a:r>
              <a:rPr lang="zh-CN" altLang="en-US" sz="2000" dirty="0">
                <a:solidFill>
                  <a:srgbClr val="FF0000"/>
                </a:solidFill>
              </a:rPr>
              <a:t>性 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/>
              <a:t>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  <a:endParaRPr lang="en-US" altLang="en-US" b="1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sz="2000" b="1" dirty="0">
                <a:solidFill>
                  <a:srgbClr val="000099"/>
                </a:solidFill>
              </a:rPr>
              <a:t>serially</a:t>
            </a:r>
            <a:endParaRPr lang="en-US" altLang="en-US" sz="2000" b="1" dirty="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  <a:endParaRPr lang="en-US" altLang="en-US" dirty="0"/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0</TotalTime>
  <Words>19525</Words>
  <Application>WPS 演示</Application>
  <PresentationFormat>全屏显示(4:3)</PresentationFormat>
  <Paragraphs>681</Paragraphs>
  <Slides>63</Slides>
  <Notes>45</Notes>
  <HiddenSlides>4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黑体</vt:lpstr>
      <vt:lpstr>Tahoma</vt:lpstr>
      <vt:lpstr>微软雅黑</vt:lpstr>
      <vt:lpstr>Arial Unicode MS</vt:lpstr>
      <vt:lpstr>Symbol</vt:lpstr>
      <vt:lpstr>db</vt:lpstr>
      <vt:lpstr>Chapter 14: Transactions </vt:lpstr>
      <vt:lpstr>Outline</vt:lpstr>
      <vt:lpstr>PowerPoint 演示文稿</vt:lpstr>
      <vt:lpstr>Transaction Concept</vt:lpstr>
      <vt:lpstr>Thinking</vt:lpstr>
      <vt:lpstr>Thinking</vt:lpstr>
      <vt:lpstr>Example of Fund Transfer</vt:lpstr>
      <vt:lpstr>Example of Fund Transfer (Cont.)</vt:lpstr>
      <vt:lpstr>Example of Fund Transfer (Cont.)</vt:lpstr>
      <vt:lpstr>ACID Properties</vt:lpstr>
      <vt:lpstr>ACID Properties</vt:lpstr>
      <vt:lpstr>Transaction State</vt:lpstr>
      <vt:lpstr>Transaction State</vt:lpstr>
      <vt:lpstr>PowerPoint 演示文稿</vt:lpstr>
      <vt:lpstr>Schedules</vt:lpstr>
      <vt:lpstr>事务调度</vt:lpstr>
      <vt:lpstr>Concurrent Executions</vt:lpstr>
      <vt:lpstr>Schedule 1（串行）</vt:lpstr>
      <vt:lpstr>Schedule 2 （串行）</vt:lpstr>
      <vt:lpstr>Schedule 3 （并行）</vt:lpstr>
      <vt:lpstr>Schedule 4</vt:lpstr>
      <vt:lpstr>并发调度的问题</vt:lpstr>
      <vt:lpstr>三类数据不一致性</vt:lpstr>
      <vt:lpstr>第一类：丢失修改</vt:lpstr>
      <vt:lpstr>第一类：丢失修改</vt:lpstr>
      <vt:lpstr>第二类：不可重复读</vt:lpstr>
      <vt:lpstr>第二类：不可重复读</vt:lpstr>
      <vt:lpstr>第二类：不可重复读</vt:lpstr>
      <vt:lpstr>第二类：不可重复读</vt:lpstr>
      <vt:lpstr>第二类：不可重复读</vt:lpstr>
      <vt:lpstr>第三类：读“脏”数据</vt:lpstr>
      <vt:lpstr>第三类：读“脏”数据</vt:lpstr>
      <vt:lpstr>第三类：读“脏”数据</vt:lpstr>
      <vt:lpstr>第三类：读“脏”数据</vt:lpstr>
      <vt:lpstr>Serializability （可串行化）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Testing for Conflict Serializability</vt:lpstr>
      <vt:lpstr>EXAMPLE # 1</vt:lpstr>
      <vt:lpstr>EXAMPLE # 1</vt:lpstr>
      <vt:lpstr>Test for Conflict Serializability</vt:lpstr>
      <vt:lpstr>Test for View Serializability</vt:lpstr>
      <vt:lpstr>UNIVERSE OF SCHEDULES</vt:lpstr>
      <vt:lpstr>Recoverable Schedules</vt:lpstr>
      <vt:lpstr>Cascading Rollbacks</vt:lpstr>
      <vt:lpstr>Cascadeless Schedules</vt:lpstr>
      <vt:lpstr>PowerPoint 演示文稿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PowerPoint 演示文稿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Lemon Tree</cp:lastModifiedBy>
  <cp:revision>655</cp:revision>
  <cp:lastPrinted>1999-06-28T19:27:00Z</cp:lastPrinted>
  <dcterms:created xsi:type="dcterms:W3CDTF">2009-12-21T15:40:00Z</dcterms:created>
  <dcterms:modified xsi:type="dcterms:W3CDTF">2021-12-13T03:40:41Z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626C5148FA27445B962B0ECDFAF3A4B3</vt:lpwstr>
  </property>
  <property fmtid="{D5CDD505-2E9C-101B-9397-08002B2CF9AE}" pid="3" name="KSOProductBuildVer">
    <vt:lpwstr>2052-11.1.0.11115</vt:lpwstr>
  </property>
</Properties>
</file>