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67"/>
  </p:handoutMasterIdLst>
  <p:sldIdLst>
    <p:sldId id="320" r:id="rId3"/>
    <p:sldId id="256" r:id="rId5"/>
    <p:sldId id="402" r:id="rId6"/>
    <p:sldId id="381" r:id="rId7"/>
    <p:sldId id="257" r:id="rId8"/>
    <p:sldId id="259" r:id="rId9"/>
    <p:sldId id="345" r:id="rId10"/>
    <p:sldId id="260" r:id="rId11"/>
    <p:sldId id="258" r:id="rId12"/>
    <p:sldId id="382" r:id="rId13"/>
    <p:sldId id="383" r:id="rId14"/>
    <p:sldId id="261" r:id="rId15"/>
    <p:sldId id="401" r:id="rId16"/>
    <p:sldId id="403" r:id="rId17"/>
    <p:sldId id="405" r:id="rId18"/>
    <p:sldId id="404" r:id="rId19"/>
    <p:sldId id="265" r:id="rId20"/>
    <p:sldId id="267" r:id="rId21"/>
    <p:sldId id="376" r:id="rId22"/>
    <p:sldId id="268" r:id="rId23"/>
    <p:sldId id="269" r:id="rId24"/>
    <p:sldId id="387" r:id="rId25"/>
    <p:sldId id="389" r:id="rId26"/>
    <p:sldId id="390" r:id="rId27"/>
    <p:sldId id="391" r:id="rId28"/>
    <p:sldId id="392" r:id="rId29"/>
    <p:sldId id="393" r:id="rId30"/>
    <p:sldId id="394" r:id="rId31"/>
    <p:sldId id="395" r:id="rId32"/>
    <p:sldId id="396" r:id="rId33"/>
    <p:sldId id="397" r:id="rId34"/>
    <p:sldId id="398" r:id="rId35"/>
    <p:sldId id="399" r:id="rId36"/>
    <p:sldId id="400" r:id="rId37"/>
    <p:sldId id="406" r:id="rId38"/>
    <p:sldId id="373" r:id="rId39"/>
    <p:sldId id="271" r:id="rId40"/>
    <p:sldId id="272" r:id="rId41"/>
    <p:sldId id="273" r:id="rId42"/>
    <p:sldId id="325" r:id="rId43"/>
    <p:sldId id="274" r:id="rId44"/>
    <p:sldId id="275" r:id="rId45"/>
    <p:sldId id="276" r:id="rId46"/>
    <p:sldId id="326" r:id="rId47"/>
    <p:sldId id="329" r:id="rId48"/>
    <p:sldId id="460" r:id="rId49"/>
    <p:sldId id="461" r:id="rId50"/>
    <p:sldId id="330" r:id="rId51"/>
    <p:sldId id="462" r:id="rId52"/>
    <p:sldId id="277" r:id="rId53"/>
    <p:sldId id="278" r:id="rId54"/>
    <p:sldId id="279" r:id="rId55"/>
    <p:sldId id="407" r:id="rId56"/>
    <p:sldId id="332" r:id="rId57"/>
    <p:sldId id="375" r:id="rId58"/>
    <p:sldId id="334" r:id="rId59"/>
    <p:sldId id="341" r:id="rId60"/>
    <p:sldId id="377" r:id="rId61"/>
    <p:sldId id="282" r:id="rId62"/>
    <p:sldId id="281" r:id="rId63"/>
    <p:sldId id="378" r:id="rId64"/>
    <p:sldId id="379" r:id="rId65"/>
    <p:sldId id="380" r:id="rId66"/>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340" y="52"/>
      </p:cViewPr>
      <p:guideLst>
        <p:guide orient="horz" pos="672"/>
        <p:guide pos="576"/>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100" d="100"/>
        <a:sy n="100" d="100"/>
      </p:scale>
      <p:origin x="0" y="2324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handoutMaster" Target="handoutMasters/handoutMaster1.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26.xml"/><Relationship Id="rId8" Type="http://schemas.openxmlformats.org/officeDocument/2006/relationships/slide" Target="slides/slide25.xml"/><Relationship Id="rId7" Type="http://schemas.openxmlformats.org/officeDocument/2006/relationships/slide" Target="slides/slide24.xml"/><Relationship Id="rId6" Type="http://schemas.openxmlformats.org/officeDocument/2006/relationships/slide" Target="slides/slide23.xml"/><Relationship Id="rId5" Type="http://schemas.openxmlformats.org/officeDocument/2006/relationships/slide" Target="slides/slide22.xml"/><Relationship Id="rId4" Type="http://schemas.openxmlformats.org/officeDocument/2006/relationships/slide" Target="slides/slide16.xml"/><Relationship Id="rId3" Type="http://schemas.openxmlformats.org/officeDocument/2006/relationships/slide" Target="slides/slide11.xml"/><Relationship Id="rId2" Type="http://schemas.openxmlformats.org/officeDocument/2006/relationships/slide" Target="slides/slide10.xml"/><Relationship Id="rId17" Type="http://schemas.openxmlformats.org/officeDocument/2006/relationships/slide" Target="slides/slide34.xml"/><Relationship Id="rId16" Type="http://schemas.openxmlformats.org/officeDocument/2006/relationships/slide" Target="slides/slide33.xml"/><Relationship Id="rId15" Type="http://schemas.openxmlformats.org/officeDocument/2006/relationships/slide" Target="slides/slide32.xml"/><Relationship Id="rId14" Type="http://schemas.openxmlformats.org/officeDocument/2006/relationships/slide" Target="slides/slide31.xml"/><Relationship Id="rId13" Type="http://schemas.openxmlformats.org/officeDocument/2006/relationships/slide" Target="slides/slide30.xml"/><Relationship Id="rId12" Type="http://schemas.openxmlformats.org/officeDocument/2006/relationships/slide" Target="slides/slide29.xml"/><Relationship Id="rId11" Type="http://schemas.openxmlformats.org/officeDocument/2006/relationships/slide" Target="slides/slide28.xml"/><Relationship Id="rId10" Type="http://schemas.openxmlformats.org/officeDocument/2006/relationships/slide" Target="slides/slide27.xml"/><Relationship Id="rId1"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8514"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square" lIns="93027" tIns="46514" rIns="93027" bIns="46514" numCol="1" anchor="t"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448515" name="Rectangle 3"/>
          <p:cNvSpPr>
            <a:spLocks noGrp="1" noChangeArrowheads="1"/>
          </p:cNvSpPr>
          <p:nvPr>
            <p:ph type="dt" sz="quarter" idx="1"/>
          </p:nvPr>
        </p:nvSpPr>
        <p:spPr bwMode="auto">
          <a:xfrm>
            <a:off x="3965575" y="0"/>
            <a:ext cx="3032125" cy="463550"/>
          </a:xfrm>
          <a:prstGeom prst="rect">
            <a:avLst/>
          </a:prstGeom>
          <a:noFill/>
          <a:ln w="9525">
            <a:noFill/>
            <a:miter lim="800000"/>
          </a:ln>
          <a:effectLst/>
        </p:spPr>
        <p:txBody>
          <a:bodyPr vert="horz" wrap="square" lIns="93027" tIns="46514" rIns="93027" bIns="46514" numCol="1" anchor="t" anchorCtr="0" compatLnSpc="1"/>
          <a:lstStyle>
            <a:lvl1pPr algn="r" defTabSz="930275">
              <a:defRPr sz="1300">
                <a:latin typeface="Helvetica" panose="020B0604020202020204" pitchFamily="34" charset="0"/>
                <a:ea typeface="+mn-ea"/>
                <a:cs typeface="+mn-cs"/>
              </a:defRPr>
            </a:lvl1pPr>
          </a:lstStyle>
          <a:p>
            <a:pPr>
              <a:defRPr/>
            </a:pPr>
            <a:endParaRPr lang="en-US"/>
          </a:p>
        </p:txBody>
      </p:sp>
      <p:sp>
        <p:nvSpPr>
          <p:cNvPr id="448516" name="Rectangle 4"/>
          <p:cNvSpPr>
            <a:spLocks noGrp="1" noChangeArrowheads="1"/>
          </p:cNvSpPr>
          <p:nvPr>
            <p:ph type="ftr" sz="quarter" idx="2"/>
          </p:nvPr>
        </p:nvSpPr>
        <p:spPr bwMode="auto">
          <a:xfrm>
            <a:off x="0" y="8820150"/>
            <a:ext cx="3032125" cy="463550"/>
          </a:xfrm>
          <a:prstGeom prst="rect">
            <a:avLst/>
          </a:prstGeom>
          <a:noFill/>
          <a:ln w="9525">
            <a:noFill/>
            <a:miter lim="800000"/>
          </a:ln>
          <a:effectLst/>
        </p:spPr>
        <p:txBody>
          <a:bodyPr vert="horz" wrap="square" lIns="93027" tIns="46514" rIns="93027" bIns="46514" numCol="1" anchor="b"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448517" name="Rectangle 5"/>
          <p:cNvSpPr>
            <a:spLocks noGrp="1" noChangeArrowheads="1"/>
          </p:cNvSpPr>
          <p:nvPr>
            <p:ph type="sldNum" sz="quarter" idx="3"/>
          </p:nvPr>
        </p:nvSpPr>
        <p:spPr bwMode="auto">
          <a:xfrm>
            <a:off x="3965575" y="8820150"/>
            <a:ext cx="3032125" cy="463550"/>
          </a:xfrm>
          <a:prstGeom prst="rect">
            <a:avLst/>
          </a:prstGeom>
          <a:noFill/>
          <a:ln w="9525">
            <a:noFill/>
            <a:miter lim="800000"/>
          </a:ln>
          <a:effectLst/>
        </p:spPr>
        <p:txBody>
          <a:bodyPr vert="horz" wrap="square" lIns="93027" tIns="46514" rIns="93027" bIns="46514" numCol="1" anchor="b" anchorCtr="0" compatLnSpc="1"/>
          <a:lstStyle>
            <a:lvl1pPr algn="r" defTabSz="930275">
              <a:defRPr sz="1300"/>
            </a:lvl1pPr>
          </a:lstStyle>
          <a:p>
            <a:fld id="{29E57153-A580-4B5E-9B53-6B87B5A1FB9A}"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none" lIns="93027" tIns="46514" rIns="93027" bIns="46514" numCol="1" anchor="ctr" anchorCtr="0" compatLnSpc="1"/>
          <a:lstStyle>
            <a:lvl1pPr defTabSz="930275">
              <a:defRPr sz="1300">
                <a:latin typeface="Times New Roman" panose="02020603050405020304" pitchFamily="18" charset="0"/>
                <a:ea typeface="+mn-ea"/>
                <a:cs typeface="+mn-cs"/>
              </a:defRPr>
            </a:lvl1pPr>
          </a:lstStyle>
          <a:p>
            <a:pPr>
              <a:defRPr/>
            </a:pPr>
            <a:endParaRPr lang="en-US"/>
          </a:p>
        </p:txBody>
      </p:sp>
      <p:sp>
        <p:nvSpPr>
          <p:cNvPr id="6147" name="Rectangle 3"/>
          <p:cNvSpPr>
            <a:spLocks noGrp="1" noChangeArrowheads="1"/>
          </p:cNvSpPr>
          <p:nvPr>
            <p:ph type="dt" idx="1"/>
          </p:nvPr>
        </p:nvSpPr>
        <p:spPr bwMode="auto">
          <a:xfrm>
            <a:off x="3965575" y="0"/>
            <a:ext cx="3032125" cy="463550"/>
          </a:xfrm>
          <a:prstGeom prst="rect">
            <a:avLst/>
          </a:prstGeom>
          <a:noFill/>
          <a:ln w="9525">
            <a:noFill/>
            <a:miter lim="800000"/>
          </a:ln>
          <a:effectLst/>
        </p:spPr>
        <p:txBody>
          <a:bodyPr vert="horz" wrap="none" lIns="93027" tIns="46514" rIns="93027" bIns="46514" numCol="1" anchor="ctr" anchorCtr="0" compatLnSpc="1"/>
          <a:lstStyle>
            <a:lvl1pPr algn="r" defTabSz="930275">
              <a:defRPr sz="1300">
                <a:latin typeface="Times New Roman" panose="02020603050405020304" pitchFamily="18" charset="0"/>
                <a:ea typeface="+mn-ea"/>
                <a:cs typeface="+mn-cs"/>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ln>
          <a:effectLst/>
        </p:spPr>
        <p:txBody>
          <a:bodyPr vert="horz" wrap="none" lIns="93027" tIns="46514" rIns="93027" bIns="46514" numCol="1" anchor="ctr"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150" name="Rectangle 6"/>
          <p:cNvSpPr>
            <a:spLocks noGrp="1" noChangeArrowheads="1"/>
          </p:cNvSpPr>
          <p:nvPr>
            <p:ph type="ftr" sz="quarter" idx="4"/>
          </p:nvPr>
        </p:nvSpPr>
        <p:spPr bwMode="auto">
          <a:xfrm>
            <a:off x="0" y="8820150"/>
            <a:ext cx="3032125" cy="463550"/>
          </a:xfrm>
          <a:prstGeom prst="rect">
            <a:avLst/>
          </a:prstGeom>
          <a:noFill/>
          <a:ln w="9525">
            <a:noFill/>
            <a:miter lim="800000"/>
          </a:ln>
          <a:effectLst/>
        </p:spPr>
        <p:txBody>
          <a:bodyPr vert="horz" wrap="none" lIns="93027" tIns="46514" rIns="93027" bIns="46514" numCol="1" anchor="b" anchorCtr="0" compatLnSpc="1"/>
          <a:lstStyle>
            <a:lvl1pPr defTabSz="930275">
              <a:defRPr sz="1300">
                <a:latin typeface="Times New Roman" panose="02020603050405020304" pitchFamily="18" charset="0"/>
                <a:ea typeface="+mn-ea"/>
                <a:cs typeface="+mn-cs"/>
              </a:defRPr>
            </a:lvl1pPr>
          </a:lstStyle>
          <a:p>
            <a:pPr>
              <a:defRPr/>
            </a:pPr>
            <a:endParaRPr lang="en-US"/>
          </a:p>
        </p:txBody>
      </p:sp>
      <p:sp>
        <p:nvSpPr>
          <p:cNvPr id="6151" name="Rectangle 7"/>
          <p:cNvSpPr>
            <a:spLocks noGrp="1" noChangeArrowheads="1"/>
          </p:cNvSpPr>
          <p:nvPr>
            <p:ph type="sldNum" sz="quarter" idx="5"/>
          </p:nvPr>
        </p:nvSpPr>
        <p:spPr bwMode="auto">
          <a:xfrm>
            <a:off x="3965575" y="8820150"/>
            <a:ext cx="3032125" cy="463550"/>
          </a:xfrm>
          <a:prstGeom prst="rect">
            <a:avLst/>
          </a:prstGeom>
          <a:noFill/>
          <a:ln w="9525">
            <a:noFill/>
            <a:miter lim="800000"/>
          </a:ln>
          <a:effectLst/>
        </p:spPr>
        <p:txBody>
          <a:bodyPr vert="horz" wrap="none" lIns="93027" tIns="46514" rIns="93027" bIns="46514" numCol="1" anchor="b" anchorCtr="0" compatLnSpc="1"/>
          <a:lstStyle>
            <a:lvl1pPr algn="r" defTabSz="930275">
              <a:defRPr sz="1300">
                <a:latin typeface="Times New Roman" panose="02020603050405020304" pitchFamily="18" charset="0"/>
              </a:defRPr>
            </a:lvl1pPr>
          </a:lstStyle>
          <a:p>
            <a:fld id="{5B7CC90F-195F-4DEF-A4DA-F5B0A181CF9F}"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79FD97-3E05-4AF7-9FA7-5D40E8EC0B1C}"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fld>
            <a:endParaRPr lang="en-US" altLang="en-US"/>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181E236-F3CF-4317-8D23-91C03DF91DAA}"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5C1AAF5-6AEA-4D14-8684-0B8539C0EA31}"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FD32BD-82F1-48BD-AD09-96AD51164653}"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45A69C5-4E79-40C5-A40D-3DE0D1BB057D}"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66EED2-8886-4DAB-8F39-47600D19EAAD}"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C0A219B-7ED1-4E4A-95DF-430BAF20189A}"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9475" y="733425"/>
            <a:ext cx="4886325" cy="3665538"/>
          </a:xfrm>
        </p:spPr>
      </p:sp>
      <p:sp>
        <p:nvSpPr>
          <p:cNvPr id="3" name="Notes Placeholder 2"/>
          <p:cNvSpPr>
            <a:spLocks noGrp="1"/>
          </p:cNvSpPr>
          <p:nvPr>
            <p:ph type="body" idx="1"/>
          </p:nvPr>
        </p:nvSpPr>
        <p:spPr/>
        <p:txBody>
          <a:bodyPr/>
          <a:lstStyle/>
          <a:p>
            <a:pPr>
              <a:defRPr/>
            </a:pPr>
            <a:r>
              <a:rPr lang="zh-CN" altLang="en-US" dirty="0" smtClean="0"/>
              <a:t>写覆盖</a:t>
            </a:r>
            <a:endParaRPr lang="zh-CN" altLang="en-US" dirty="0" smtClean="0"/>
          </a:p>
        </p:txBody>
      </p:sp>
      <p:sp>
        <p:nvSpPr>
          <p:cNvPr id="4" name="Slide Number Placeholder 3"/>
          <p:cNvSpPr>
            <a:spLocks noGrp="1"/>
          </p:cNvSpPr>
          <p:nvPr>
            <p:ph type="sldNum" sz="quarter" idx="5"/>
          </p:nvPr>
        </p:nvSpPr>
        <p:spPr/>
        <p:txBody>
          <a:bodyPr/>
          <a:lstStyle/>
          <a:p>
            <a:pPr>
              <a:defRPr/>
            </a:pPr>
            <a:fld id="{82BB2FA7-78FA-49E1-AFDB-E5166494FD18}" type="slidenum">
              <a:rPr lang="zh-CN" altLang="en-US"/>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181FFE9-0679-4531-AB67-8E0EAB444F99}"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E9D46A0-8FB9-4F36-8A68-841EE000AD2B}"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017DEB3-15EC-4046-B6FC-7059E5DE6572}"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DA3BC2A-3044-458B-B1BD-DEB1040FB7FC}"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470FF04-BD4D-47CF-853F-6CFC89ED42D1}"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C98D951-B8BF-4FE7-8FF8-B9812C3DBA9F}"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BAB2A54-CE49-40F1-BE38-E3DCEF43F856}"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3120282-FA19-4407-98A6-B549395434D4}"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B704F0-BAEA-48FC-A020-011B0A01BDD0}"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6BDD98-9085-4F65-9BDF-1B839A8B4DC6}"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AF8D3E-D4BC-4C85-BC46-168123D4B1D3}"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589F052-F191-428D-AF67-B65E8960DD5C}"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AF8D3E-D4BC-4C85-BC46-168123D4B1D3}"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fld>
            <a:endParaRPr lang="en-US" altLang="en-US"/>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AF8D3E-D4BC-4C85-BC46-168123D4B1D3}"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DD8D6FB-95B3-4852-BB48-80936A26FC18}"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8F6C2F6-402D-422C-BB49-ADCD5F850701}"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78FB941-5722-4BA5-84DF-FC78527A2BB7}"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37B947-B885-486A-9E0E-5DB5F2D174C2}"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8F6C2F6-402D-422C-BB49-ADCD5F850701}"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fld>
            <a:endParaRPr lang="en-US" altLang="en-US"/>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6C7905A-2CC2-4593-BC50-F4A9103CA5F9}"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47C592-32BF-47BB-9678-D5FB42722EAA}"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955DDF8-1267-474D-9F61-95CB06392C59}"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A90F1DB-8581-4412-BE09-331FFC345D8A}"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3F68DF0-6905-4D9D-ACCA-81F50CE25A46}"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14055-A8AE-4C05-AC7A-46A0B6A29489}"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D4DD0DF-53A0-4666-9689-6AAB81C4795A}"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BBB09A6-5E06-46D1-A99F-E344CBBF67B7}"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357C7EE-1394-4754-ABAC-F51DB6C77C16}"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96B228-294A-4543-9668-830A4BA10FD0}"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B368A3B-2500-44E1-A876-1D192EB39441}"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7B586B-FBE3-4075-88E9-19535EAEDE53}"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09CAF58-8E40-42E6-AEEE-83BAC72A0401}"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p:sp>
      <p:sp>
        <p:nvSpPr>
          <p:cNvPr id="51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endParaRPr lang="en-US" altLang="en-US" dirty="0">
              <a:solidFill>
                <a:srgbClr val="002060"/>
              </a:solidFill>
            </a:endParaRP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endParaRPr lang="en-US" altLang="en-US" sz="1200" b="1" dirty="0">
              <a:solidFill>
                <a:srgbClr val="002060"/>
              </a:solidFill>
            </a:endParaRP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B11C6810-CB31-4E30-9B86-57880A05BB4E}" type="slidenum">
              <a:rPr lang="en-US" altLang="en-US" smtClean="0"/>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fld id="{59BA9BFC-BC4C-47B6-8B8E-F3902B6E8A4A}" type="slidenum">
              <a:rPr lang="en-US" altLang="en-US" smtClean="0"/>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sldNum" sz="quarter" idx="10"/>
          </p:nvPr>
        </p:nvSpPr>
        <p:spPr/>
        <p:txBody>
          <a:bodyPr/>
          <a:lstStyle>
            <a:lvl1pPr>
              <a:defRPr/>
            </a:lvl1pPr>
          </a:lstStyle>
          <a:p>
            <a:fld id="{21C98E8D-185A-414A-A518-5C49E7B6295A}" type="slidenum">
              <a:rPr lang="en-US" altLang="en-US" smtClean="0"/>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814388" y="1093788"/>
            <a:ext cx="3754437" cy="490378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721225" y="1093788"/>
            <a:ext cx="3754438" cy="490378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
          <p:cNvSpPr>
            <a:spLocks noGrp="1" noChangeArrowheads="1"/>
          </p:cNvSpPr>
          <p:nvPr>
            <p:ph type="sldNum" sz="quarter" idx="10"/>
          </p:nvPr>
        </p:nvSpPr>
        <p:spPr/>
        <p:txBody>
          <a:bodyPr/>
          <a:lstStyle>
            <a:lvl1pPr>
              <a:defRPr/>
            </a:lvl1pPr>
          </a:lstStyle>
          <a:p>
            <a:fld id="{B11C6810-CB31-4E30-9B86-57880A05BB4E}" type="slidenum">
              <a:rPr lang="en-US" altLang="en-US" smtClean="0"/>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1_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endParaRPr lang="en-US" altLang="en-US" dirty="0">
              <a:solidFill>
                <a:srgbClr val="002060"/>
              </a:solidFill>
            </a:endParaRP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endParaRPr lang="en-US" altLang="en-US" sz="1200" b="1" dirty="0">
              <a:solidFill>
                <a:srgbClr val="002060"/>
              </a:solidFill>
            </a:endParaRP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B11C6810-CB31-4E30-9B86-57880A05BB4E}" type="slidenum">
              <a:rPr lang="en-US" altLang="en-US" smtClean="0"/>
            </a:fld>
            <a:endParaRPr lang="en-US" altLang="en-US"/>
          </a:p>
        </p:txBody>
      </p:sp>
      <p:pic>
        <p:nvPicPr>
          <p:cNvPr id="9"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AC99E0A5-6A3B-4E99-972D-AFBC4A4DBE1D}" type="slidenum">
              <a:rPr lang="zh-CN" altLang="en-US" smtClean="0"/>
            </a:fld>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37424" y="1102497"/>
            <a:ext cx="8408126"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Rectangle 3"/>
          <p:cNvSpPr>
            <a:spLocks noGrp="1" noChangeArrowheads="1"/>
          </p:cNvSpPr>
          <p:nvPr>
            <p:ph type="sldNum" sz="quarter" idx="10"/>
          </p:nvPr>
        </p:nvSpPr>
        <p:spPr>
          <a:xfrm>
            <a:off x="6778487" y="6388691"/>
            <a:ext cx="1905000" cy="457200"/>
          </a:xfrm>
        </p:spPr>
        <p:txBody>
          <a:bodyPr/>
          <a:lstStyle>
            <a:lvl1pPr>
              <a:defRPr/>
            </a:lvl1pPr>
          </a:lstStyle>
          <a:p>
            <a:fld id="{4AAA266F-A005-4455-9502-E3724A964F5A}" type="slidenum">
              <a:rPr lang="en-US" altLang="en-US" smtClean="0"/>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74863" y="4073662"/>
            <a:ext cx="7772400" cy="1500187"/>
          </a:xfr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endParaRPr lang="en-US"/>
          </a:p>
        </p:txBody>
      </p:sp>
      <p:sp>
        <p:nvSpPr>
          <p:cNvPr id="4" name="Rectangle 3"/>
          <p:cNvSpPr>
            <a:spLocks noGrp="1" noChangeArrowheads="1"/>
          </p:cNvSpPr>
          <p:nvPr>
            <p:ph type="sldNum" sz="quarter" idx="10"/>
          </p:nvPr>
        </p:nvSpPr>
        <p:spPr/>
        <p:txBody>
          <a:bodyPr/>
          <a:lstStyle>
            <a:lvl1pPr>
              <a:defRPr/>
            </a:lvl1pPr>
          </a:lstStyle>
          <a:p>
            <a:fld id="{18E6A8F2-4A8B-4A99-BE4D-D3A869CE7587}" type="slidenum">
              <a:rPr lang="en-US" altLang="en-US" smtClean="0"/>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5" name="Rectangle 3"/>
          <p:cNvSpPr>
            <a:spLocks noGrp="1" noChangeArrowheads="1"/>
          </p:cNvSpPr>
          <p:nvPr>
            <p:ph type="sldNum" sz="quarter" idx="10"/>
          </p:nvPr>
        </p:nvSpPr>
        <p:spPr/>
        <p:txBody>
          <a:bodyPr/>
          <a:lstStyle>
            <a:lvl1pPr>
              <a:defRPr/>
            </a:lvl1pPr>
          </a:lstStyle>
          <a:p>
            <a:fld id="{B11C6810-CB31-4E30-9B86-57880A05BB4E}" type="slidenum">
              <a:rPr lang="en-US" altLang="en-US" smtClean="0"/>
            </a:fld>
            <a:endParaRPr lang="en-US" altLang="en-US"/>
          </a:p>
        </p:txBody>
      </p:sp>
      <p:sp>
        <p:nvSpPr>
          <p:cNvPr id="6" name="Content Placeholder 2"/>
          <p:cNvSpPr>
            <a:spLocks noGrp="1"/>
          </p:cNvSpPr>
          <p:nvPr>
            <p:ph idx="1"/>
          </p:nvPr>
        </p:nvSpPr>
        <p:spPr>
          <a:xfrm>
            <a:off x="437424" y="1102497"/>
            <a:ext cx="3985352"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
          <p:cNvSpPr>
            <a:spLocks noGrp="1" noChangeArrowheads="1"/>
          </p:cNvSpPr>
          <p:nvPr>
            <p:ph type="sldNum" sz="quarter" idx="10"/>
          </p:nvPr>
        </p:nvSpPr>
        <p:spPr/>
        <p:txBody>
          <a:bodyPr/>
          <a:lstStyle>
            <a:lvl1pPr>
              <a:defRPr/>
            </a:lvl1pPr>
          </a:lstStyle>
          <a:p>
            <a:fld id="{7F51659C-1AF3-4FAF-8545-8F03FEBA5E08}" type="slidenum">
              <a:rPr lang="en-US" altLang="en-US" smtClean="0"/>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
          <p:cNvSpPr>
            <a:spLocks noGrp="1" noChangeArrowheads="1"/>
          </p:cNvSpPr>
          <p:nvPr>
            <p:ph type="sldNum" sz="quarter" idx="10"/>
          </p:nvPr>
        </p:nvSpPr>
        <p:spPr/>
        <p:txBody>
          <a:bodyPr/>
          <a:lstStyle>
            <a:lvl1pPr>
              <a:defRPr/>
            </a:lvl1pPr>
          </a:lstStyle>
          <a:p>
            <a:fld id="{E25CEF85-9243-4C03-980F-FEC8A6A7A10E}" type="slidenum">
              <a:rPr lang="en-US" altLang="en-US" smtClean="0"/>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p:txBody>
          <a:bodyPr/>
          <a:lstStyle>
            <a:lvl1pPr>
              <a:defRPr/>
            </a:lvl1pPr>
          </a:lstStyle>
          <a:p>
            <a:fld id="{0E8A1303-5D2D-4597-85C3-1555E5FE4DD1}" type="slidenum">
              <a:rPr lang="en-US" altLang="en-US" smtClean="0"/>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fld id="{2E1EFD54-8803-427D-A9AB-631036F81CDF}" type="slidenum">
              <a:rPr lang="en-US" altLang="en-US" smtClean="0"/>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fld id="{30068018-0522-4E2C-B8D9-E5451E9A4DAA}" type="slidenum">
              <a:rPr lang="en-US" altLang="en-US" smtClean="0"/>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dirty="0"/>
          </a:p>
        </p:txBody>
      </p:sp>
      <p:sp>
        <p:nvSpPr>
          <p:cNvPr id="486403" name="Rectangle 3"/>
          <p:cNvSpPr>
            <a:spLocks noGrp="1" noChangeArrowheads="1"/>
          </p:cNvSpPr>
          <p:nvPr>
            <p:ph type="sldNum" sz="quarter" idx="4"/>
          </p:nvPr>
        </p:nvSpPr>
        <p:spPr bwMode="auto">
          <a:xfrm>
            <a:off x="6553200" y="64008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sz="1400" smtClean="0">
                <a:solidFill>
                  <a:schemeClr val="bg2"/>
                </a:solidFill>
                <a:latin typeface="Times New Roman" panose="02020603050405020304" pitchFamily="18" charset="0"/>
              </a:defRPr>
            </a:lvl1pPr>
          </a:lstStyle>
          <a:p>
            <a:fld id="{B11C6810-CB31-4E30-9B86-57880A05BB4E}" type="slidenum">
              <a:rPr lang="en-US" altLang="en-US" smtClean="0"/>
            </a:fld>
            <a:endParaRPr lang="en-US" altLang="en-US"/>
          </a:p>
        </p:txBody>
      </p:sp>
      <p:sp>
        <p:nvSpPr>
          <p:cNvPr id="1028" name="Text Box 4"/>
          <p:cNvSpPr txBox="1">
            <a:spLocks noChangeArrowheads="1"/>
          </p:cNvSpPr>
          <p:nvPr/>
        </p:nvSpPr>
        <p:spPr bwMode="auto">
          <a:xfrm>
            <a:off x="6762750" y="6613525"/>
            <a:ext cx="2381250" cy="244475"/>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endParaRPr lang="en-US" altLang="en-US" sz="1000" b="1" dirty="0">
              <a:solidFill>
                <a:srgbClr val="002060"/>
              </a:solidFill>
            </a:endParaRPr>
          </a:p>
        </p:txBody>
      </p:sp>
      <p:sp>
        <p:nvSpPr>
          <p:cNvPr id="486405" name="Text Box 5"/>
          <p:cNvSpPr txBox="1">
            <a:spLocks noChangeArrowheads="1"/>
          </p:cNvSpPr>
          <p:nvPr/>
        </p:nvSpPr>
        <p:spPr bwMode="auto">
          <a:xfrm>
            <a:off x="4444717" y="6613525"/>
            <a:ext cx="518092" cy="246221"/>
          </a:xfrm>
          <a:prstGeom prst="rect">
            <a:avLst/>
          </a:prstGeom>
          <a:noFill/>
          <a:ln w="9525">
            <a:noFill/>
            <a:miter lim="800000"/>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17.</a:t>
            </a:r>
            <a:fld id="{370CC2A8-7410-4F9E-B2CB-FCF9B3031B7B}" type="slidenum">
              <a:rPr lang="en-US" altLang="en-US" sz="1000" b="1" smtClean="0">
                <a:solidFill>
                  <a:srgbClr val="002060"/>
                </a:solidFill>
              </a:rPr>
            </a:fld>
            <a:endParaRPr lang="en-US" altLang="en-US" sz="1000" b="1" dirty="0">
              <a:solidFill>
                <a:srgbClr val="002060"/>
              </a:solidFill>
            </a:endParaRPr>
          </a:p>
        </p:txBody>
      </p:sp>
      <p:sp>
        <p:nvSpPr>
          <p:cNvPr id="486406" name="Rectangle 6"/>
          <p:cNvSpPr>
            <a:spLocks noGrp="1" noChangeArrowheads="1"/>
          </p:cNvSpPr>
          <p:nvPr>
            <p:ph type="title"/>
          </p:nvPr>
        </p:nvSpPr>
        <p:spPr bwMode="auto">
          <a:xfrm>
            <a:off x="768350" y="117475"/>
            <a:ext cx="8077200" cy="609600"/>
          </a:xfrm>
          <a:prstGeom prst="rect">
            <a:avLst/>
          </a:prstGeom>
          <a:noFill/>
          <a:ln w="9525">
            <a:noFill/>
            <a:miter lim="800000"/>
          </a:ln>
        </p:spPr>
        <p:txBody>
          <a:bodyPr vert="horz" wrap="square" lIns="91440" tIns="45720" rIns="91440" bIns="45720" numCol="1" anchor="b" anchorCtr="0" compatLnSpc="1"/>
          <a:lstStyle/>
          <a:p>
            <a:pPr lvl="0"/>
            <a:r>
              <a:rPr lang="en-US" dirty="0"/>
              <a:t>Click to edit Master title style</a:t>
            </a:r>
            <a:endParaRPr lang="en-US" dirty="0"/>
          </a:p>
        </p:txBody>
      </p:sp>
      <p:sp>
        <p:nvSpPr>
          <p:cNvPr id="1031" name="Text Box 7"/>
          <p:cNvSpPr txBox="1">
            <a:spLocks noChangeArrowheads="1"/>
          </p:cNvSpPr>
          <p:nvPr/>
        </p:nvSpPr>
        <p:spPr bwMode="auto">
          <a:xfrm>
            <a:off x="0" y="6613525"/>
            <a:ext cx="2571750" cy="244475"/>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endParaRPr lang="en-US" sz="1000" b="1" dirty="0">
              <a:solidFill>
                <a:srgbClr val="002060"/>
              </a:solidFill>
            </a:endParaRPr>
          </a:p>
        </p:txBody>
      </p:sp>
      <p:sp>
        <p:nvSpPr>
          <p:cNvPr id="1032" name="Freeform 8"/>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pic>
        <p:nvPicPr>
          <p:cNvPr id="11" name="Picture 10" descr="Cover-6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MS PGothic" panose="020B0600070205080204" pitchFamily="34" charset="-128"/>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panose="020B0600070205080204" pitchFamily="34" charset="-128"/>
          <a:cs typeface="MS PGothic" panose="020B0600070205080204" pitchFamily="34" charset="-128"/>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cs typeface="MS PGothic" panose="020B0600070205080204" pitchFamily="34" charset="-128"/>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cs typeface="MS PGothic" panose="020B0600070205080204" pitchFamily="34" charset="-128"/>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cs typeface="MS PGothic" panose="020B0600070205080204" pitchFamily="34" charset="-128"/>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ctrTitle"/>
          </p:nvPr>
        </p:nvSpPr>
        <p:spPr/>
        <p:txBody>
          <a:bodyPr/>
          <a:lstStyle/>
          <a:p>
            <a:pPr>
              <a:defRPr/>
            </a:pPr>
            <a:r>
              <a:rPr lang="en-US" altLang="zh-CN" dirty="0">
                <a:effectLst>
                  <a:outerShdw blurRad="38100" dist="38100" dir="2700000" algn="tl">
                    <a:srgbClr val="C0C0C0"/>
                  </a:outerShdw>
                </a:effectLst>
              </a:rPr>
              <a:t>Chapter</a:t>
            </a:r>
            <a:r>
              <a:rPr lang="en-US" dirty="0" smtClean="0">
                <a:effectLst>
                  <a:outerShdw blurRad="38100" dist="38100" dir="2700000" algn="tl">
                    <a:srgbClr val="C0C0C0"/>
                  </a:outerShdw>
                </a:effectLst>
              </a:rPr>
              <a:t> </a:t>
            </a:r>
            <a:r>
              <a:rPr lang="en-US" dirty="0" smtClean="0">
                <a:effectLst>
                  <a:outerShdw blurRad="38100" dist="38100" dir="2700000" algn="tl">
                    <a:srgbClr val="C0C0C0"/>
                  </a:outerShdw>
                </a:effectLst>
              </a:rPr>
              <a:t>14: </a:t>
            </a:r>
            <a:r>
              <a:rPr lang="en-US" dirty="0">
                <a:effectLst>
                  <a:outerShdw blurRad="38100" dist="38100" dir="2700000" algn="tl">
                    <a:srgbClr val="C0C0C0"/>
                  </a:outerShdw>
                </a:effectLst>
              </a:rPr>
              <a:t>Transactions </a:t>
            </a:r>
            <a:endParaRPr lang="en-US" dirty="0">
              <a:effectLst>
                <a:outerShdw blurRad="38100" dist="38100" dir="2700000" algn="tl">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p:txBody>
          <a:bodyPr/>
          <a:lstStyle/>
          <a:p>
            <a:pPr eaLnBrk="1" hangingPunct="1">
              <a:defRPr/>
            </a:pPr>
            <a:r>
              <a:rPr lang="en-US" altLang="zh-CN" dirty="0" smtClean="0"/>
              <a:t>Thinking</a:t>
            </a:r>
            <a:endParaRPr lang="en-US" altLang="zh-CN" dirty="0" smtClean="0"/>
          </a:p>
        </p:txBody>
      </p:sp>
      <p:sp>
        <p:nvSpPr>
          <p:cNvPr id="867331" name="Rectangle 3"/>
          <p:cNvSpPr>
            <a:spLocks noGrp="1" noChangeArrowheads="1"/>
          </p:cNvSpPr>
          <p:nvPr>
            <p:ph idx="1"/>
          </p:nvPr>
        </p:nvSpPr>
        <p:spPr/>
        <p:txBody>
          <a:bodyPr>
            <a:normAutofit lnSpcReduction="10000"/>
          </a:bodyPr>
          <a:lstStyle/>
          <a:p>
            <a:pPr>
              <a:lnSpc>
                <a:spcPct val="115000"/>
              </a:lnSpc>
              <a:spcBef>
                <a:spcPct val="30000"/>
              </a:spcBef>
              <a:defRPr/>
            </a:pPr>
            <a:r>
              <a:rPr lang="zh-CN" altLang="en-US" sz="2000" dirty="0"/>
              <a:t>事务以</a:t>
            </a:r>
            <a:r>
              <a:rPr lang="en-US" altLang="zh-CN" sz="2000" dirty="0">
                <a:solidFill>
                  <a:srgbClr val="00E444"/>
                </a:solidFill>
              </a:rPr>
              <a:t>Begin  transaction</a:t>
            </a:r>
            <a:r>
              <a:rPr lang="zh-CN" altLang="en-US" sz="2000" dirty="0"/>
              <a:t>语句</a:t>
            </a:r>
            <a:r>
              <a:rPr lang="zh-CN" altLang="en-US" sz="2000" dirty="0" smtClean="0"/>
              <a:t>开始，</a:t>
            </a:r>
            <a:r>
              <a:rPr lang="zh-CN" altLang="en-US" sz="2000" dirty="0"/>
              <a:t>以</a:t>
            </a:r>
            <a:r>
              <a:rPr lang="en-US" altLang="zh-CN" sz="2000" dirty="0">
                <a:solidFill>
                  <a:srgbClr val="00E444"/>
                </a:solidFill>
              </a:rPr>
              <a:t>Commit</a:t>
            </a:r>
            <a:r>
              <a:rPr lang="en-US" altLang="zh-CN" sz="2000" dirty="0"/>
              <a:t>  </a:t>
            </a:r>
            <a:r>
              <a:rPr lang="zh-CN" altLang="en-US" sz="2000" dirty="0"/>
              <a:t>或</a:t>
            </a:r>
            <a:r>
              <a:rPr lang="en-US" altLang="zh-CN" sz="2000" dirty="0">
                <a:solidFill>
                  <a:srgbClr val="00E444"/>
                </a:solidFill>
              </a:rPr>
              <a:t>Rollback</a:t>
            </a:r>
            <a:r>
              <a:rPr lang="en-US" altLang="zh-CN" sz="2000" dirty="0">
                <a:solidFill>
                  <a:srgbClr val="FF3300"/>
                </a:solidFill>
              </a:rPr>
              <a:t> </a:t>
            </a:r>
            <a:r>
              <a:rPr lang="zh-CN" altLang="en-US" sz="2000" dirty="0"/>
              <a:t>语句</a:t>
            </a:r>
            <a:r>
              <a:rPr lang="zh-CN" altLang="en-US" sz="2000" dirty="0" smtClean="0"/>
              <a:t>结束</a:t>
            </a:r>
            <a:endParaRPr lang="en-US" altLang="zh-CN" sz="2000" dirty="0" smtClean="0"/>
          </a:p>
          <a:p>
            <a:pPr eaLnBrk="1" hangingPunct="1">
              <a:lnSpc>
                <a:spcPct val="115000"/>
              </a:lnSpc>
              <a:spcBef>
                <a:spcPct val="30000"/>
              </a:spcBef>
              <a:defRPr/>
            </a:pPr>
            <a:r>
              <a:rPr lang="zh-CN" altLang="en-US" sz="2000" dirty="0" smtClean="0"/>
              <a:t>下面</a:t>
            </a:r>
            <a:r>
              <a:rPr lang="zh-CN" altLang="en-US" sz="2000" dirty="0" smtClean="0"/>
              <a:t>的</a:t>
            </a:r>
            <a:r>
              <a:rPr lang="en-US" altLang="zh-CN" sz="2000" dirty="0" smtClean="0"/>
              <a:t>SQL</a:t>
            </a:r>
            <a:r>
              <a:rPr lang="zh-CN" altLang="en-US" sz="2000" dirty="0" smtClean="0"/>
              <a:t>程序包含几个事务</a:t>
            </a:r>
            <a:r>
              <a:rPr lang="en-US" altLang="zh-CN" sz="2000" dirty="0" smtClean="0"/>
              <a:t>?</a:t>
            </a:r>
            <a:endParaRPr lang="zh-CN" altLang="en-US" sz="2000" dirty="0" smtClean="0"/>
          </a:p>
          <a:p>
            <a:pPr lvl="1" eaLnBrk="1" hangingPunct="1">
              <a:lnSpc>
                <a:spcPct val="115000"/>
              </a:lnSpc>
              <a:spcBef>
                <a:spcPct val="30000"/>
              </a:spcBef>
              <a:defRPr/>
            </a:pPr>
            <a:endParaRPr lang="en-US" altLang="zh-CN" sz="2000" dirty="0" smtClean="0"/>
          </a:p>
          <a:p>
            <a:pPr lvl="1" eaLnBrk="1" hangingPunct="1">
              <a:lnSpc>
                <a:spcPct val="115000"/>
              </a:lnSpc>
              <a:spcBef>
                <a:spcPct val="30000"/>
              </a:spcBef>
              <a:buFont typeface="Wingdings" panose="05000000000000000000" pitchFamily="2" charset="2"/>
              <a:buNone/>
              <a:defRPr/>
            </a:pPr>
            <a:r>
              <a:rPr lang="en-US" altLang="zh-CN" sz="2000" b="0" dirty="0" smtClean="0"/>
              <a:t>Begin Transaction </a:t>
            </a:r>
            <a:endParaRPr lang="en-US" altLang="zh-CN" sz="2000" b="0" dirty="0" smtClean="0"/>
          </a:p>
          <a:p>
            <a:pPr lvl="1" eaLnBrk="1" hangingPunct="1">
              <a:lnSpc>
                <a:spcPct val="115000"/>
              </a:lnSpc>
              <a:spcBef>
                <a:spcPct val="30000"/>
              </a:spcBef>
              <a:buFont typeface="Wingdings" panose="05000000000000000000" pitchFamily="2" charset="2"/>
              <a:buNone/>
              <a:defRPr/>
            </a:pPr>
            <a:r>
              <a:rPr lang="en-US" altLang="zh-CN" sz="2000" b="0" dirty="0" smtClean="0"/>
              <a:t>Update  account  set  money= money </a:t>
            </a:r>
            <a:r>
              <a:rPr lang="zh-CN" altLang="en-US" sz="2000" b="0" dirty="0" smtClean="0"/>
              <a:t>－ </a:t>
            </a:r>
            <a:r>
              <a:rPr lang="en-US" altLang="zh-CN" sz="2000" b="0" dirty="0" smtClean="0"/>
              <a:t>50  where no=</a:t>
            </a:r>
            <a:r>
              <a:rPr lang="en-US" altLang="zh-CN" sz="2000" b="0" dirty="0" smtClean="0">
                <a:latin typeface="Tahoma" panose="020B0604030504040204" pitchFamily="34" charset="0"/>
              </a:rPr>
              <a:t>“</a:t>
            </a:r>
            <a:r>
              <a:rPr lang="en-US" altLang="zh-CN" sz="2000" b="0" dirty="0" smtClean="0"/>
              <a:t>A</a:t>
            </a:r>
            <a:r>
              <a:rPr lang="en-US" altLang="zh-CN" sz="2000" b="0" dirty="0" smtClean="0">
                <a:latin typeface="Tahoma" panose="020B0604030504040204" pitchFamily="34" charset="0"/>
              </a:rPr>
              <a:t>”</a:t>
            </a:r>
            <a:endParaRPr lang="en-US" altLang="zh-CN" sz="2000" b="0" dirty="0" smtClean="0"/>
          </a:p>
          <a:p>
            <a:pPr lvl="1" eaLnBrk="1" hangingPunct="1">
              <a:lnSpc>
                <a:spcPct val="115000"/>
              </a:lnSpc>
              <a:spcBef>
                <a:spcPct val="30000"/>
              </a:spcBef>
              <a:buFont typeface="Wingdings" panose="05000000000000000000" pitchFamily="2" charset="2"/>
              <a:buNone/>
              <a:defRPr/>
            </a:pPr>
            <a:r>
              <a:rPr lang="en-US" altLang="zh-CN" sz="2000" b="0" dirty="0" smtClean="0"/>
              <a:t>Update  account  set  money= money </a:t>
            </a:r>
            <a:r>
              <a:rPr lang="zh-CN" altLang="en-US" sz="2000" b="0" dirty="0" smtClean="0"/>
              <a:t>＋ </a:t>
            </a:r>
            <a:r>
              <a:rPr lang="en-US" altLang="zh-CN" sz="2000" b="0" dirty="0" smtClean="0"/>
              <a:t>50  where no=</a:t>
            </a:r>
            <a:r>
              <a:rPr lang="en-US" altLang="zh-CN" sz="2000" b="0" dirty="0" smtClean="0">
                <a:latin typeface="Tahoma" panose="020B0604030504040204" pitchFamily="34" charset="0"/>
              </a:rPr>
              <a:t>“</a:t>
            </a:r>
            <a:r>
              <a:rPr lang="en-US" altLang="zh-CN" sz="2000" b="0" dirty="0" smtClean="0"/>
              <a:t>B</a:t>
            </a:r>
            <a:r>
              <a:rPr lang="en-US" altLang="zh-CN" sz="2000" b="0" dirty="0" smtClean="0">
                <a:latin typeface="Tahoma" panose="020B0604030504040204" pitchFamily="34" charset="0"/>
              </a:rPr>
              <a:t>”</a:t>
            </a:r>
            <a:endParaRPr lang="en-US" altLang="zh-CN" sz="2000" b="0" dirty="0" smtClean="0"/>
          </a:p>
          <a:p>
            <a:pPr lvl="1" eaLnBrk="1" hangingPunct="1">
              <a:lnSpc>
                <a:spcPct val="115000"/>
              </a:lnSpc>
              <a:spcBef>
                <a:spcPct val="30000"/>
              </a:spcBef>
              <a:buFont typeface="Wingdings" panose="05000000000000000000" pitchFamily="2" charset="2"/>
              <a:buNone/>
              <a:defRPr/>
            </a:pPr>
            <a:r>
              <a:rPr lang="en-US" altLang="zh-CN" sz="2000" b="0" dirty="0" smtClean="0"/>
              <a:t>Commit</a:t>
            </a:r>
            <a:endParaRPr lang="en-US" altLang="zh-CN" sz="2000" b="0" dirty="0" smtClean="0"/>
          </a:p>
          <a:p>
            <a:pPr lvl="1" eaLnBrk="1" hangingPunct="1">
              <a:lnSpc>
                <a:spcPct val="115000"/>
              </a:lnSpc>
              <a:spcBef>
                <a:spcPct val="30000"/>
              </a:spcBef>
              <a:buFont typeface="Wingdings" panose="05000000000000000000" pitchFamily="2" charset="2"/>
              <a:buNone/>
              <a:defRPr/>
            </a:pPr>
            <a:endParaRPr lang="en-US" altLang="zh-CN" sz="2000" b="0" dirty="0" smtClean="0"/>
          </a:p>
          <a:p>
            <a:pPr eaLnBrk="1" hangingPunct="1">
              <a:lnSpc>
                <a:spcPct val="115000"/>
              </a:lnSpc>
              <a:spcBef>
                <a:spcPct val="30000"/>
              </a:spcBef>
              <a:defRPr/>
            </a:pPr>
            <a:r>
              <a:rPr lang="zh-CN" altLang="en-US" sz="2000" dirty="0" smtClean="0"/>
              <a:t>思考，如果执行完第一个</a:t>
            </a:r>
            <a:r>
              <a:rPr lang="en-US" altLang="zh-CN" sz="2000" dirty="0" smtClean="0"/>
              <a:t>update</a:t>
            </a:r>
            <a:r>
              <a:rPr lang="zh-CN" altLang="en-US" sz="2000" dirty="0" smtClean="0"/>
              <a:t>语句之后、没有执行第二个</a:t>
            </a:r>
            <a:r>
              <a:rPr lang="en-US" altLang="zh-CN" sz="2000" dirty="0" smtClean="0"/>
              <a:t>update</a:t>
            </a:r>
            <a:r>
              <a:rPr lang="zh-CN" altLang="en-US" sz="2000" dirty="0" smtClean="0"/>
              <a:t>语句之前，系统断电。那么在重启以后，两个帐户的金额会发生什么样的变化</a:t>
            </a:r>
            <a:r>
              <a:rPr lang="en-US" altLang="zh-CN" sz="2000" dirty="0" smtClean="0"/>
              <a:t>?</a:t>
            </a:r>
            <a:endParaRPr lang="zh-CN" altLang="en-US" sz="2000" dirty="0" smtClean="0"/>
          </a:p>
          <a:p>
            <a:pPr lvl="1" eaLnBrk="1" hangingPunct="1">
              <a:lnSpc>
                <a:spcPct val="115000"/>
              </a:lnSpc>
              <a:spcBef>
                <a:spcPct val="30000"/>
              </a:spcBef>
              <a:buFont typeface="Wingdings" panose="05000000000000000000" pitchFamily="2" charset="2"/>
              <a:buNone/>
              <a:defRPr/>
            </a:pP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50000" fill="hold" grpId="0" nodeType="clickEffect">
                                  <p:stCondLst>
                                    <p:cond delay="0"/>
                                  </p:stCondLst>
                                  <p:childTnLst>
                                    <p:set>
                                      <p:cBhvr>
                                        <p:cTn id="6" dur="1" fill="hold">
                                          <p:stCondLst>
                                            <p:cond delay="0"/>
                                          </p:stCondLst>
                                        </p:cTn>
                                        <p:tgtEl>
                                          <p:spTgt spid="867331">
                                            <p:txEl>
                                              <p:pRg st="0" end="0"/>
                                            </p:txEl>
                                          </p:spTgt>
                                        </p:tgtEl>
                                        <p:attrNameLst>
                                          <p:attrName>style.visibility</p:attrName>
                                        </p:attrNameLst>
                                      </p:cBhvr>
                                      <p:to>
                                        <p:strVal val="visible"/>
                                      </p:to>
                                    </p:set>
                                    <p:anim calcmode="lin" valueType="num">
                                      <p:cBhvr additive="base">
                                        <p:cTn id="7" dur="500" fill="hold"/>
                                        <p:tgtEl>
                                          <p:spTgt spid="867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7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50000" fill="hold" grpId="0" nodeType="clickEffect">
                                  <p:stCondLst>
                                    <p:cond delay="0"/>
                                  </p:stCondLst>
                                  <p:childTnLst>
                                    <p:set>
                                      <p:cBhvr>
                                        <p:cTn id="12" dur="1" fill="hold">
                                          <p:stCondLst>
                                            <p:cond delay="0"/>
                                          </p:stCondLst>
                                        </p:cTn>
                                        <p:tgtEl>
                                          <p:spTgt spid="867331">
                                            <p:txEl>
                                              <p:pRg st="1" end="1"/>
                                            </p:txEl>
                                          </p:spTgt>
                                        </p:tgtEl>
                                        <p:attrNameLst>
                                          <p:attrName>style.visibility</p:attrName>
                                        </p:attrNameLst>
                                      </p:cBhvr>
                                      <p:to>
                                        <p:strVal val="visible"/>
                                      </p:to>
                                    </p:set>
                                    <p:anim calcmode="lin" valueType="num">
                                      <p:cBhvr additive="base">
                                        <p:cTn id="13" dur="500" fill="hold"/>
                                        <p:tgtEl>
                                          <p:spTgt spid="8673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67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decel="50000" fill="hold" grpId="0" nodeType="clickEffect">
                                  <p:stCondLst>
                                    <p:cond delay="0"/>
                                  </p:stCondLst>
                                  <p:childTnLst>
                                    <p:set>
                                      <p:cBhvr>
                                        <p:cTn id="18" dur="1" fill="hold">
                                          <p:stCondLst>
                                            <p:cond delay="0"/>
                                          </p:stCondLst>
                                        </p:cTn>
                                        <p:tgtEl>
                                          <p:spTgt spid="867331">
                                            <p:txEl>
                                              <p:pRg st="3" end="3"/>
                                            </p:txEl>
                                          </p:spTgt>
                                        </p:tgtEl>
                                        <p:attrNameLst>
                                          <p:attrName>style.visibility</p:attrName>
                                        </p:attrNameLst>
                                      </p:cBhvr>
                                      <p:to>
                                        <p:strVal val="visible"/>
                                      </p:to>
                                    </p:set>
                                    <p:anim calcmode="lin" valueType="num">
                                      <p:cBhvr additive="base">
                                        <p:cTn id="19" dur="500" fill="hold"/>
                                        <p:tgtEl>
                                          <p:spTgt spid="86733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67331">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50000" fill="hold" grpId="0" nodeType="withEffect">
                                  <p:stCondLst>
                                    <p:cond delay="0"/>
                                  </p:stCondLst>
                                  <p:childTnLst>
                                    <p:set>
                                      <p:cBhvr>
                                        <p:cTn id="22" dur="1" fill="hold">
                                          <p:stCondLst>
                                            <p:cond delay="0"/>
                                          </p:stCondLst>
                                        </p:cTn>
                                        <p:tgtEl>
                                          <p:spTgt spid="867331">
                                            <p:txEl>
                                              <p:pRg st="4" end="4"/>
                                            </p:txEl>
                                          </p:spTgt>
                                        </p:tgtEl>
                                        <p:attrNameLst>
                                          <p:attrName>style.visibility</p:attrName>
                                        </p:attrNameLst>
                                      </p:cBhvr>
                                      <p:to>
                                        <p:strVal val="visible"/>
                                      </p:to>
                                    </p:set>
                                    <p:anim calcmode="lin" valueType="num">
                                      <p:cBhvr additive="base">
                                        <p:cTn id="23" dur="500" fill="hold"/>
                                        <p:tgtEl>
                                          <p:spTgt spid="867331">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67331">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50000" fill="hold" grpId="0" nodeType="withEffect">
                                  <p:stCondLst>
                                    <p:cond delay="0"/>
                                  </p:stCondLst>
                                  <p:childTnLst>
                                    <p:set>
                                      <p:cBhvr>
                                        <p:cTn id="26" dur="1" fill="hold">
                                          <p:stCondLst>
                                            <p:cond delay="0"/>
                                          </p:stCondLst>
                                        </p:cTn>
                                        <p:tgtEl>
                                          <p:spTgt spid="867331">
                                            <p:txEl>
                                              <p:pRg st="5" end="5"/>
                                            </p:txEl>
                                          </p:spTgt>
                                        </p:tgtEl>
                                        <p:attrNameLst>
                                          <p:attrName>style.visibility</p:attrName>
                                        </p:attrNameLst>
                                      </p:cBhvr>
                                      <p:to>
                                        <p:strVal val="visible"/>
                                      </p:to>
                                    </p:set>
                                    <p:anim calcmode="lin" valueType="num">
                                      <p:cBhvr additive="base">
                                        <p:cTn id="27" dur="500" fill="hold"/>
                                        <p:tgtEl>
                                          <p:spTgt spid="867331">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67331">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50000" fill="hold" grpId="0" nodeType="withEffect">
                                  <p:stCondLst>
                                    <p:cond delay="0"/>
                                  </p:stCondLst>
                                  <p:childTnLst>
                                    <p:set>
                                      <p:cBhvr>
                                        <p:cTn id="30" dur="1" fill="hold">
                                          <p:stCondLst>
                                            <p:cond delay="0"/>
                                          </p:stCondLst>
                                        </p:cTn>
                                        <p:tgtEl>
                                          <p:spTgt spid="867331">
                                            <p:txEl>
                                              <p:pRg st="6" end="6"/>
                                            </p:txEl>
                                          </p:spTgt>
                                        </p:tgtEl>
                                        <p:attrNameLst>
                                          <p:attrName>style.visibility</p:attrName>
                                        </p:attrNameLst>
                                      </p:cBhvr>
                                      <p:to>
                                        <p:strVal val="visible"/>
                                      </p:to>
                                    </p:set>
                                    <p:anim calcmode="lin" valueType="num">
                                      <p:cBhvr additive="base">
                                        <p:cTn id="31" dur="500" fill="hold"/>
                                        <p:tgtEl>
                                          <p:spTgt spid="867331">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673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decel="50000" fill="hold" grpId="0" nodeType="clickEffect">
                                  <p:stCondLst>
                                    <p:cond delay="0"/>
                                  </p:stCondLst>
                                  <p:childTnLst>
                                    <p:set>
                                      <p:cBhvr>
                                        <p:cTn id="36" dur="1" fill="hold">
                                          <p:stCondLst>
                                            <p:cond delay="0"/>
                                          </p:stCondLst>
                                        </p:cTn>
                                        <p:tgtEl>
                                          <p:spTgt spid="867331">
                                            <p:txEl>
                                              <p:pRg st="8" end="8"/>
                                            </p:txEl>
                                          </p:spTgt>
                                        </p:tgtEl>
                                        <p:attrNameLst>
                                          <p:attrName>style.visibility</p:attrName>
                                        </p:attrNameLst>
                                      </p:cBhvr>
                                      <p:to>
                                        <p:strVal val="visible"/>
                                      </p:to>
                                    </p:set>
                                    <p:anim calcmode="lin" valueType="num">
                                      <p:cBhvr additive="base">
                                        <p:cTn id="37" dur="500" fill="hold"/>
                                        <p:tgtEl>
                                          <p:spTgt spid="867331">
                                            <p:txEl>
                                              <p:pRg st="8" end="8"/>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6733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7331" grpId="0" bldLvl="2"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42" name="Rectangle 2"/>
          <p:cNvSpPr>
            <a:spLocks noGrp="1" noChangeArrowheads="1"/>
          </p:cNvSpPr>
          <p:nvPr>
            <p:ph type="title"/>
          </p:nvPr>
        </p:nvSpPr>
        <p:spPr/>
        <p:txBody>
          <a:bodyPr/>
          <a:lstStyle/>
          <a:p>
            <a:pPr eaLnBrk="1" hangingPunct="1">
              <a:defRPr/>
            </a:pPr>
            <a:r>
              <a:rPr lang="en-US" altLang="zh-CN" smtClean="0"/>
              <a:t>Thinking</a:t>
            </a:r>
            <a:endParaRPr lang="en-US" altLang="zh-CN" smtClean="0"/>
          </a:p>
        </p:txBody>
      </p:sp>
      <p:sp>
        <p:nvSpPr>
          <p:cNvPr id="880643" name="Rectangle 3"/>
          <p:cNvSpPr>
            <a:spLocks noGrp="1" noChangeArrowheads="1"/>
          </p:cNvSpPr>
          <p:nvPr>
            <p:ph idx="1"/>
          </p:nvPr>
        </p:nvSpPr>
        <p:spPr/>
        <p:txBody>
          <a:bodyPr>
            <a:normAutofit/>
          </a:bodyPr>
          <a:lstStyle/>
          <a:p>
            <a:pPr eaLnBrk="1" hangingPunct="1">
              <a:lnSpc>
                <a:spcPct val="115000"/>
              </a:lnSpc>
              <a:spcBef>
                <a:spcPct val="30000"/>
              </a:spcBef>
              <a:defRPr/>
            </a:pPr>
            <a:r>
              <a:rPr lang="zh-CN" altLang="en-US" sz="2000" dirty="0" smtClean="0"/>
              <a:t>下面的</a:t>
            </a:r>
            <a:r>
              <a:rPr lang="en-US" altLang="zh-CN" sz="2000" dirty="0" smtClean="0"/>
              <a:t>SQL</a:t>
            </a:r>
            <a:r>
              <a:rPr lang="zh-CN" altLang="en-US" sz="2000" dirty="0" smtClean="0"/>
              <a:t>程序包含几个事务</a:t>
            </a:r>
            <a:r>
              <a:rPr lang="en-US" altLang="zh-CN" sz="2000" dirty="0" smtClean="0"/>
              <a:t>?</a:t>
            </a:r>
            <a:endParaRPr lang="zh-CN" altLang="en-US" sz="2000" dirty="0" smtClean="0"/>
          </a:p>
          <a:p>
            <a:pPr lvl="1" eaLnBrk="1" hangingPunct="1">
              <a:lnSpc>
                <a:spcPct val="115000"/>
              </a:lnSpc>
              <a:spcBef>
                <a:spcPct val="30000"/>
              </a:spcBef>
              <a:defRPr/>
            </a:pPr>
            <a:endParaRPr lang="en-US" altLang="zh-CN" sz="2000" dirty="0" smtClean="0"/>
          </a:p>
          <a:p>
            <a:pPr lvl="1" eaLnBrk="1" hangingPunct="1">
              <a:lnSpc>
                <a:spcPct val="115000"/>
              </a:lnSpc>
              <a:spcBef>
                <a:spcPct val="30000"/>
              </a:spcBef>
              <a:buFont typeface="Wingdings" panose="05000000000000000000" pitchFamily="2" charset="2"/>
              <a:buNone/>
              <a:defRPr/>
            </a:pPr>
            <a:endParaRPr lang="en-US" altLang="zh-CN" sz="2000" dirty="0" smtClean="0"/>
          </a:p>
          <a:p>
            <a:pPr lvl="1" eaLnBrk="1" hangingPunct="1">
              <a:lnSpc>
                <a:spcPct val="115000"/>
              </a:lnSpc>
              <a:spcBef>
                <a:spcPct val="30000"/>
              </a:spcBef>
              <a:buFont typeface="Wingdings" panose="05000000000000000000" pitchFamily="2" charset="2"/>
              <a:buNone/>
              <a:defRPr/>
            </a:pPr>
            <a:r>
              <a:rPr lang="en-US" altLang="zh-CN" sz="2000" b="0" dirty="0" smtClean="0"/>
              <a:t>Update  account  set  money= money </a:t>
            </a:r>
            <a:r>
              <a:rPr lang="zh-CN" altLang="en-US" sz="2000" b="0" dirty="0" smtClean="0"/>
              <a:t>－ </a:t>
            </a:r>
            <a:r>
              <a:rPr lang="en-US" altLang="zh-CN" sz="2000" b="0" dirty="0" smtClean="0"/>
              <a:t>50  where no=</a:t>
            </a:r>
            <a:r>
              <a:rPr lang="en-US" altLang="zh-CN" sz="2000" b="0" dirty="0" smtClean="0">
                <a:latin typeface="Tahoma" panose="020B0604030504040204" pitchFamily="34" charset="0"/>
              </a:rPr>
              <a:t>“</a:t>
            </a:r>
            <a:r>
              <a:rPr lang="en-US" altLang="zh-CN" sz="2000" b="0" dirty="0" smtClean="0"/>
              <a:t>A</a:t>
            </a:r>
            <a:r>
              <a:rPr lang="en-US" altLang="zh-CN" sz="2000" b="0" dirty="0" smtClean="0">
                <a:latin typeface="Tahoma" panose="020B0604030504040204" pitchFamily="34" charset="0"/>
              </a:rPr>
              <a:t>”</a:t>
            </a:r>
            <a:endParaRPr lang="en-US" altLang="zh-CN" sz="2000" b="0" dirty="0" smtClean="0"/>
          </a:p>
          <a:p>
            <a:pPr lvl="1" eaLnBrk="1" hangingPunct="1">
              <a:lnSpc>
                <a:spcPct val="115000"/>
              </a:lnSpc>
              <a:spcBef>
                <a:spcPct val="30000"/>
              </a:spcBef>
              <a:buFont typeface="Wingdings" panose="05000000000000000000" pitchFamily="2" charset="2"/>
              <a:buNone/>
              <a:defRPr/>
            </a:pPr>
            <a:r>
              <a:rPr lang="en-US" altLang="zh-CN" sz="2000" b="0" dirty="0" smtClean="0"/>
              <a:t>Update  account  set  money= money </a:t>
            </a:r>
            <a:r>
              <a:rPr lang="zh-CN" altLang="en-US" sz="2000" b="0" dirty="0" smtClean="0"/>
              <a:t>＋ </a:t>
            </a:r>
            <a:r>
              <a:rPr lang="en-US" altLang="zh-CN" sz="2000" b="0" dirty="0" smtClean="0"/>
              <a:t>50  where no=</a:t>
            </a:r>
            <a:r>
              <a:rPr lang="en-US" altLang="zh-CN" sz="2000" b="0" dirty="0" smtClean="0">
                <a:latin typeface="Tahoma" panose="020B0604030504040204" pitchFamily="34" charset="0"/>
              </a:rPr>
              <a:t>“</a:t>
            </a:r>
            <a:r>
              <a:rPr lang="en-US" altLang="zh-CN" sz="2000" b="0" dirty="0" smtClean="0"/>
              <a:t>B</a:t>
            </a:r>
            <a:r>
              <a:rPr lang="en-US" altLang="zh-CN" sz="2000" b="0" dirty="0" smtClean="0">
                <a:latin typeface="Tahoma" panose="020B0604030504040204" pitchFamily="34" charset="0"/>
              </a:rPr>
              <a:t>”</a:t>
            </a:r>
            <a:endParaRPr lang="en-US" altLang="zh-CN" sz="2000" b="0" dirty="0" smtClean="0"/>
          </a:p>
          <a:p>
            <a:pPr lvl="1" eaLnBrk="1" hangingPunct="1">
              <a:lnSpc>
                <a:spcPct val="115000"/>
              </a:lnSpc>
              <a:spcBef>
                <a:spcPct val="30000"/>
              </a:spcBef>
              <a:buFont typeface="Wingdings" panose="05000000000000000000" pitchFamily="2" charset="2"/>
              <a:buNone/>
              <a:defRPr/>
            </a:pPr>
            <a:endParaRPr lang="en-US" altLang="zh-CN" sz="2000" b="0" dirty="0" smtClean="0"/>
          </a:p>
          <a:p>
            <a:pPr eaLnBrk="1" hangingPunct="1">
              <a:lnSpc>
                <a:spcPct val="115000"/>
              </a:lnSpc>
              <a:spcBef>
                <a:spcPct val="30000"/>
              </a:spcBef>
              <a:defRPr/>
            </a:pPr>
            <a:r>
              <a:rPr lang="zh-CN" altLang="en-US" sz="2000" dirty="0" smtClean="0"/>
              <a:t>思考，如果执行完第一个</a:t>
            </a:r>
            <a:r>
              <a:rPr lang="en-US" altLang="zh-CN" sz="2000" dirty="0" smtClean="0"/>
              <a:t>update</a:t>
            </a:r>
            <a:r>
              <a:rPr lang="zh-CN" altLang="en-US" sz="2000" dirty="0" smtClean="0"/>
              <a:t>语句之后、没有执行第二个</a:t>
            </a:r>
            <a:r>
              <a:rPr lang="en-US" altLang="zh-CN" sz="2000" dirty="0" smtClean="0"/>
              <a:t>update</a:t>
            </a:r>
            <a:r>
              <a:rPr lang="zh-CN" altLang="en-US" sz="2000" dirty="0" smtClean="0"/>
              <a:t>语句之前，系统断电，那么两个帐户的金额会发生什么样的变化</a:t>
            </a:r>
            <a:r>
              <a:rPr lang="en-US" altLang="zh-CN" sz="2000" dirty="0" smtClean="0"/>
              <a:t>?</a:t>
            </a:r>
            <a:endParaRPr lang="en-US" altLang="zh-CN"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50000" fill="hold" grpId="0" nodeType="clickEffect">
                                  <p:stCondLst>
                                    <p:cond delay="0"/>
                                  </p:stCondLst>
                                  <p:childTnLst>
                                    <p:set>
                                      <p:cBhvr>
                                        <p:cTn id="6" dur="1" fill="hold">
                                          <p:stCondLst>
                                            <p:cond delay="0"/>
                                          </p:stCondLst>
                                        </p:cTn>
                                        <p:tgtEl>
                                          <p:spTgt spid="880643">
                                            <p:txEl>
                                              <p:pRg st="0" end="0"/>
                                            </p:txEl>
                                          </p:spTgt>
                                        </p:tgtEl>
                                        <p:attrNameLst>
                                          <p:attrName>style.visibility</p:attrName>
                                        </p:attrNameLst>
                                      </p:cBhvr>
                                      <p:to>
                                        <p:strVal val="visible"/>
                                      </p:to>
                                    </p:set>
                                    <p:anim calcmode="lin" valueType="num">
                                      <p:cBhvr additive="base">
                                        <p:cTn id="7" dur="500" fill="hold"/>
                                        <p:tgtEl>
                                          <p:spTgt spid="8806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806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50000" fill="hold" grpId="0" nodeType="withEffect">
                                  <p:stCondLst>
                                    <p:cond delay="0"/>
                                  </p:stCondLst>
                                  <p:childTnLst>
                                    <p:set>
                                      <p:cBhvr>
                                        <p:cTn id="10" dur="1" fill="hold">
                                          <p:stCondLst>
                                            <p:cond delay="0"/>
                                          </p:stCondLst>
                                        </p:cTn>
                                        <p:tgtEl>
                                          <p:spTgt spid="880643">
                                            <p:txEl>
                                              <p:pRg st="3" end="3"/>
                                            </p:txEl>
                                          </p:spTgt>
                                        </p:tgtEl>
                                        <p:attrNameLst>
                                          <p:attrName>style.visibility</p:attrName>
                                        </p:attrNameLst>
                                      </p:cBhvr>
                                      <p:to>
                                        <p:strVal val="visible"/>
                                      </p:to>
                                    </p:set>
                                    <p:anim calcmode="lin" valueType="num">
                                      <p:cBhvr additive="base">
                                        <p:cTn id="11" dur="500" fill="hold"/>
                                        <p:tgtEl>
                                          <p:spTgt spid="880643">
                                            <p:txEl>
                                              <p:pRg st="3" end="3"/>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80643">
                                            <p:txEl>
                                              <p:pRg st="3" end="3"/>
                                            </p:txEl>
                                          </p:spTgt>
                                        </p:tgtEl>
                                        <p:attrNameLst>
                                          <p:attrName>ppt_y</p:attrName>
                                        </p:attrNameLst>
                                      </p:cBhvr>
                                      <p:tavLst>
                                        <p:tav tm="0">
                                          <p:val>
                                            <p:strVal val="#ppt_y"/>
                                          </p:val>
                                        </p:tav>
                                        <p:tav tm="100000">
                                          <p:val>
                                            <p:strVal val="#ppt_y"/>
                                          </p:val>
                                        </p:tav>
                                      </p:tavLst>
                                    </p:anim>
                                  </p:childTnLst>
                                </p:cTn>
                              </p:par>
                              <p:par>
                                <p:cTn id="13" presetID="2" presetClass="entr" presetSubtype="2" decel="50000" fill="hold" grpId="0" nodeType="withEffect">
                                  <p:stCondLst>
                                    <p:cond delay="0"/>
                                  </p:stCondLst>
                                  <p:childTnLst>
                                    <p:set>
                                      <p:cBhvr>
                                        <p:cTn id="14" dur="1" fill="hold">
                                          <p:stCondLst>
                                            <p:cond delay="0"/>
                                          </p:stCondLst>
                                        </p:cTn>
                                        <p:tgtEl>
                                          <p:spTgt spid="880643">
                                            <p:txEl>
                                              <p:pRg st="4" end="4"/>
                                            </p:txEl>
                                          </p:spTgt>
                                        </p:tgtEl>
                                        <p:attrNameLst>
                                          <p:attrName>style.visibility</p:attrName>
                                        </p:attrNameLst>
                                      </p:cBhvr>
                                      <p:to>
                                        <p:strVal val="visible"/>
                                      </p:to>
                                    </p:set>
                                    <p:anim calcmode="lin" valueType="num">
                                      <p:cBhvr additive="base">
                                        <p:cTn id="15" dur="500" fill="hold"/>
                                        <p:tgtEl>
                                          <p:spTgt spid="880643">
                                            <p:txEl>
                                              <p:pRg st="4" end="4"/>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806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decel="50000" fill="hold" grpId="0" nodeType="clickEffect">
                                  <p:stCondLst>
                                    <p:cond delay="0"/>
                                  </p:stCondLst>
                                  <p:childTnLst>
                                    <p:set>
                                      <p:cBhvr>
                                        <p:cTn id="20" dur="1" fill="hold">
                                          <p:stCondLst>
                                            <p:cond delay="0"/>
                                          </p:stCondLst>
                                        </p:cTn>
                                        <p:tgtEl>
                                          <p:spTgt spid="880643">
                                            <p:txEl>
                                              <p:pRg st="6" end="6"/>
                                            </p:txEl>
                                          </p:spTgt>
                                        </p:tgtEl>
                                        <p:attrNameLst>
                                          <p:attrName>style.visibility</p:attrName>
                                        </p:attrNameLst>
                                      </p:cBhvr>
                                      <p:to>
                                        <p:strVal val="visible"/>
                                      </p:to>
                                    </p:set>
                                    <p:anim calcmode="lin" valueType="num">
                                      <p:cBhvr additive="base">
                                        <p:cTn id="21" dur="500" fill="hold"/>
                                        <p:tgtEl>
                                          <p:spTgt spid="880643">
                                            <p:txEl>
                                              <p:pRg st="6" end="6"/>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8064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43" grpId="0" bldLvl="2"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Transaction State</a:t>
            </a:r>
            <a:endParaRPr lang="en-US" dirty="0">
              <a:effectLst>
                <a:outerShdw blurRad="38100" dist="38100" dir="2700000" algn="tl">
                  <a:srgbClr val="C0C0C0"/>
                </a:outerShdw>
              </a:effectLst>
            </a:endParaRPr>
          </a:p>
        </p:txBody>
      </p:sp>
      <p:sp>
        <p:nvSpPr>
          <p:cNvPr id="11267" name="Rectangle 3"/>
          <p:cNvSpPr>
            <a:spLocks noGrp="1" noChangeArrowheads="1"/>
          </p:cNvSpPr>
          <p:nvPr>
            <p:ph idx="1"/>
          </p:nvPr>
        </p:nvSpPr>
        <p:spPr>
          <a:xfrm>
            <a:off x="674703" y="1102497"/>
            <a:ext cx="7723574" cy="5367972"/>
          </a:xfrm>
        </p:spPr>
        <p:txBody>
          <a:bodyPr/>
          <a:lstStyle/>
          <a:p>
            <a:r>
              <a:rPr lang="en-US" altLang="en-US" sz="2000" b="1" dirty="0">
                <a:solidFill>
                  <a:srgbClr val="000099"/>
                </a:solidFill>
              </a:rPr>
              <a:t>Active</a:t>
            </a:r>
            <a:r>
              <a:rPr lang="en-US" altLang="en-US" sz="2000" b="1" dirty="0">
                <a:solidFill>
                  <a:schemeClr val="tx2"/>
                </a:solidFill>
              </a:rPr>
              <a:t> </a:t>
            </a:r>
            <a:r>
              <a:rPr lang="en-US" altLang="en-US" sz="2000" dirty="0"/>
              <a:t>–</a:t>
            </a:r>
            <a:r>
              <a:rPr lang="en-US" altLang="en-US" sz="2000" b="1" dirty="0">
                <a:solidFill>
                  <a:schemeClr val="tx2"/>
                </a:solidFill>
              </a:rPr>
              <a:t> </a:t>
            </a:r>
            <a:r>
              <a:rPr lang="en-US" altLang="en-US" sz="2000" dirty="0"/>
              <a:t>the initial state; the transaction stays in this state while it is executing</a:t>
            </a:r>
            <a:endParaRPr lang="en-US" altLang="en-US" sz="2000" dirty="0"/>
          </a:p>
          <a:p>
            <a:r>
              <a:rPr lang="en-US" altLang="en-US" sz="2000" b="1" dirty="0">
                <a:solidFill>
                  <a:srgbClr val="000099"/>
                </a:solidFill>
              </a:rPr>
              <a:t>Partially committed</a:t>
            </a:r>
            <a:r>
              <a:rPr lang="en-US" altLang="en-US" sz="2000" b="1" dirty="0">
                <a:solidFill>
                  <a:schemeClr val="tx2"/>
                </a:solidFill>
              </a:rPr>
              <a:t> </a:t>
            </a:r>
            <a:r>
              <a:rPr lang="en-US" altLang="en-US" sz="2000" dirty="0"/>
              <a:t>–</a:t>
            </a:r>
            <a:r>
              <a:rPr lang="en-US" altLang="en-US" sz="2000" b="1" dirty="0">
                <a:solidFill>
                  <a:schemeClr val="tx2"/>
                </a:solidFill>
              </a:rPr>
              <a:t> </a:t>
            </a:r>
            <a:r>
              <a:rPr lang="en-US" altLang="en-US" sz="2000" dirty="0"/>
              <a:t>after the final statement has been executed.</a:t>
            </a:r>
            <a:endParaRPr lang="en-US" altLang="en-US" sz="2000" dirty="0"/>
          </a:p>
          <a:p>
            <a:r>
              <a:rPr lang="en-US" altLang="en-US" sz="2000" b="1" dirty="0">
                <a:solidFill>
                  <a:srgbClr val="000099"/>
                </a:solidFill>
              </a:rPr>
              <a:t>Failed</a:t>
            </a:r>
            <a:r>
              <a:rPr lang="en-US" altLang="en-US" sz="2000" b="1" dirty="0">
                <a:solidFill>
                  <a:schemeClr val="tx2"/>
                </a:solidFill>
              </a:rPr>
              <a:t> </a:t>
            </a:r>
            <a:r>
              <a:rPr lang="en-US" altLang="en-US" sz="2000" b="1" dirty="0"/>
              <a:t>-- </a:t>
            </a:r>
            <a:r>
              <a:rPr lang="en-US" altLang="en-US" sz="2000" dirty="0"/>
              <a:t>after the discovery that normal execution can no longer proceed.</a:t>
            </a:r>
            <a:endParaRPr lang="en-US" altLang="en-US" sz="2000" dirty="0"/>
          </a:p>
          <a:p>
            <a:r>
              <a:rPr lang="en-US" altLang="en-US" sz="2000" b="1" dirty="0">
                <a:solidFill>
                  <a:srgbClr val="000099"/>
                </a:solidFill>
              </a:rPr>
              <a:t>Aborted</a:t>
            </a:r>
            <a:r>
              <a:rPr lang="en-US" altLang="en-US" sz="2000" b="1" dirty="0">
                <a:solidFill>
                  <a:schemeClr val="tx2"/>
                </a:solidFill>
              </a:rPr>
              <a:t> </a:t>
            </a:r>
            <a:r>
              <a:rPr lang="en-US" altLang="en-US" sz="2000" dirty="0"/>
              <a:t>– after the transaction has been rolled back and the database restored to its state prior to the start of the transaction.  Two options after it has been aborted:</a:t>
            </a:r>
            <a:endParaRPr lang="en-US" altLang="en-US" sz="2000" dirty="0"/>
          </a:p>
          <a:p>
            <a:pPr lvl="1"/>
            <a:r>
              <a:rPr lang="en-US" altLang="en-US" sz="2000" dirty="0"/>
              <a:t>R</a:t>
            </a:r>
            <a:r>
              <a:rPr lang="en-US" altLang="en-US" sz="2000" dirty="0" smtClean="0"/>
              <a:t>estart </a:t>
            </a:r>
            <a:r>
              <a:rPr lang="en-US" altLang="en-US" sz="2000" dirty="0"/>
              <a:t>the transaction</a:t>
            </a:r>
            <a:endParaRPr lang="en-US" altLang="en-US" sz="2000" dirty="0"/>
          </a:p>
          <a:p>
            <a:pPr lvl="2"/>
            <a:r>
              <a:rPr lang="en-US" altLang="en-US" sz="2000" dirty="0"/>
              <a:t> </a:t>
            </a:r>
            <a:r>
              <a:rPr lang="en-US" altLang="en-US" sz="2000" dirty="0" smtClean="0"/>
              <a:t>Can </a:t>
            </a:r>
            <a:r>
              <a:rPr lang="en-US" altLang="en-US" sz="2000" dirty="0"/>
              <a:t>be done only if no internal logical error</a:t>
            </a:r>
            <a:endParaRPr lang="en-US" altLang="en-US" sz="2000" dirty="0"/>
          </a:p>
          <a:p>
            <a:pPr lvl="1"/>
            <a:r>
              <a:rPr lang="en-US" altLang="en-US" sz="2000" dirty="0"/>
              <a:t>K</a:t>
            </a:r>
            <a:r>
              <a:rPr lang="en-US" altLang="en-US" sz="2000" dirty="0" smtClean="0"/>
              <a:t>ill </a:t>
            </a:r>
            <a:r>
              <a:rPr lang="en-US" altLang="en-US" sz="2000" dirty="0"/>
              <a:t>the transaction</a:t>
            </a:r>
            <a:endParaRPr lang="en-US" altLang="en-US" sz="2000" dirty="0"/>
          </a:p>
          <a:p>
            <a:r>
              <a:rPr lang="en-US" altLang="en-US" sz="2000" b="1" dirty="0">
                <a:solidFill>
                  <a:srgbClr val="000099"/>
                </a:solidFill>
              </a:rPr>
              <a:t>Committed</a:t>
            </a:r>
            <a:r>
              <a:rPr lang="en-US" altLang="en-US" sz="2000" b="1" dirty="0">
                <a:solidFill>
                  <a:schemeClr val="tx2"/>
                </a:solidFill>
              </a:rPr>
              <a:t> </a:t>
            </a:r>
            <a:r>
              <a:rPr lang="en-US" altLang="en-US" sz="2000" dirty="0"/>
              <a:t>– after successful completion.</a:t>
            </a:r>
            <a:endParaRPr lang="en-US"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p:txBody>
          <a:bodyPr/>
          <a:lstStyle/>
          <a:p>
            <a:pPr>
              <a:defRPr/>
            </a:pPr>
            <a:r>
              <a:rPr lang="en-US" altLang="zh-CN" dirty="0">
                <a:effectLst>
                  <a:outerShdw blurRad="38100" dist="38100" dir="2700000" algn="tl">
                    <a:srgbClr val="C0C0C0"/>
                  </a:outerShdw>
                </a:effectLst>
              </a:rPr>
              <a:t>Transaction State</a:t>
            </a:r>
            <a:endParaRPr lang="zh-CN" altLang="en-US" dirty="0" smtClean="0"/>
          </a:p>
        </p:txBody>
      </p:sp>
      <p:sp>
        <p:nvSpPr>
          <p:cNvPr id="874500" name="AutoShape 4"/>
          <p:cNvSpPr>
            <a:spLocks noChangeArrowheads="1"/>
          </p:cNvSpPr>
          <p:nvPr/>
        </p:nvSpPr>
        <p:spPr bwMode="auto">
          <a:xfrm rot="5400000">
            <a:off x="4076700" y="3657600"/>
            <a:ext cx="990600" cy="381000"/>
          </a:xfrm>
          <a:prstGeom prst="rightArrow">
            <a:avLst>
              <a:gd name="adj1" fmla="val 50000"/>
              <a:gd name="adj2" fmla="val 65000"/>
            </a:avLst>
          </a:prstGeom>
          <a:solidFill>
            <a:srgbClr val="00E444"/>
          </a:solidFill>
          <a:ln>
            <a:noFill/>
          </a:ln>
          <a:effectLst/>
          <a:extLst>
            <a:ext uri="{91240B29-F687-4F45-9708-019B960494DF}">
              <a14:hiddenLine xmlns:a14="http://schemas.microsoft.com/office/drawing/2010/main" w="19050">
                <a:solidFill>
                  <a:srgbClr val="00E444"/>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en-US">
              <a:latin typeface="Arial" panose="020B0604020202020204" pitchFamily="34" charset="0"/>
              <a:ea typeface="宋体" panose="02010600030101010101" pitchFamily="2" charset="-122"/>
            </a:endParaRPr>
          </a:p>
        </p:txBody>
      </p:sp>
      <p:sp>
        <p:nvSpPr>
          <p:cNvPr id="874501" name="Oval 5"/>
          <p:cNvSpPr>
            <a:spLocks noChangeArrowheads="1"/>
          </p:cNvSpPr>
          <p:nvPr/>
        </p:nvSpPr>
        <p:spPr bwMode="auto">
          <a:xfrm>
            <a:off x="3949700" y="4330700"/>
            <a:ext cx="1258888" cy="1258888"/>
          </a:xfrm>
          <a:prstGeom prst="ellipse">
            <a:avLst/>
          </a:prstGeom>
          <a:solidFill>
            <a:schemeClr val="bg2">
              <a:lumMod val="50000"/>
            </a:schemeClr>
          </a:solidFill>
          <a:ln>
            <a:noFill/>
          </a:ln>
          <a:effectLst/>
        </p:spPr>
        <p:txBody>
          <a:bodyPr wrap="none" anchor="ctr"/>
          <a:lstStyle/>
          <a:p>
            <a:pPr eaLnBrk="1" hangingPunct="1">
              <a:defRPr/>
            </a:pPr>
            <a:endParaRPr lang="en-US">
              <a:latin typeface="Arial" panose="020B0604020202020204" pitchFamily="34" charset="0"/>
              <a:ea typeface="宋体" panose="02010600030101010101" pitchFamily="2" charset="-122"/>
            </a:endParaRPr>
          </a:p>
        </p:txBody>
      </p:sp>
      <p:sp>
        <p:nvSpPr>
          <p:cNvPr id="874502" name="Text Box 6"/>
          <p:cNvSpPr txBox="1">
            <a:spLocks noChangeArrowheads="1"/>
          </p:cNvSpPr>
          <p:nvPr/>
        </p:nvSpPr>
        <p:spPr bwMode="auto">
          <a:xfrm>
            <a:off x="3733800" y="4648200"/>
            <a:ext cx="16764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defRPr/>
            </a:pPr>
            <a:r>
              <a:rPr kumimoji="1" lang="zh-CN" altLang="en-US" sz="3200" baseline="-16000" smtClean="0">
                <a:solidFill>
                  <a:schemeClr val="bg1"/>
                </a:solidFill>
                <a:latin typeface="Times New Roman" panose="02020603050405020304" pitchFamily="18" charset="0"/>
              </a:rPr>
              <a:t>失败状态</a:t>
            </a:r>
            <a:endParaRPr kumimoji="1" lang="zh-CN" altLang="en-US" sz="3200" baseline="-16000" smtClean="0">
              <a:solidFill>
                <a:schemeClr val="bg1"/>
              </a:solidFill>
              <a:latin typeface="Times New Roman" panose="02020603050405020304" pitchFamily="18" charset="0"/>
            </a:endParaRPr>
          </a:p>
        </p:txBody>
      </p:sp>
      <p:sp>
        <p:nvSpPr>
          <p:cNvPr id="874503" name="Oval 7"/>
          <p:cNvSpPr>
            <a:spLocks noChangeArrowheads="1"/>
          </p:cNvSpPr>
          <p:nvPr/>
        </p:nvSpPr>
        <p:spPr bwMode="auto">
          <a:xfrm>
            <a:off x="3873500" y="2260600"/>
            <a:ext cx="1258888" cy="1258888"/>
          </a:xfrm>
          <a:prstGeom prst="ellipse">
            <a:avLst/>
          </a:prstGeom>
          <a:solidFill>
            <a:schemeClr val="bg2">
              <a:lumMod val="50000"/>
            </a:schemeClr>
          </a:solidFill>
          <a:ln>
            <a:noFill/>
          </a:ln>
          <a:effectLst/>
        </p:spPr>
        <p:txBody>
          <a:bodyPr wrap="none" anchor="ctr"/>
          <a:lstStyle/>
          <a:p>
            <a:pPr eaLnBrk="1" hangingPunct="1">
              <a:defRPr/>
            </a:pPr>
            <a:endParaRPr lang="en-US">
              <a:latin typeface="Arial" panose="020B0604020202020204" pitchFamily="34" charset="0"/>
              <a:ea typeface="宋体" panose="02010600030101010101" pitchFamily="2" charset="-122"/>
            </a:endParaRPr>
          </a:p>
        </p:txBody>
      </p:sp>
      <p:sp>
        <p:nvSpPr>
          <p:cNvPr id="874504" name="Text Box 8"/>
          <p:cNvSpPr txBox="1">
            <a:spLocks noChangeArrowheads="1"/>
          </p:cNvSpPr>
          <p:nvPr/>
        </p:nvSpPr>
        <p:spPr bwMode="auto">
          <a:xfrm>
            <a:off x="3657600" y="2349500"/>
            <a:ext cx="167640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a:spcBef>
                <a:spcPct val="20000"/>
              </a:spcBef>
              <a:buClrTx/>
              <a:buSzTx/>
              <a:buFontTx/>
              <a:buNone/>
              <a:defRPr/>
            </a:pPr>
            <a:r>
              <a:rPr kumimoji="1" lang="zh-CN" altLang="en-US" sz="3200" baseline="-16000" dirty="0" smtClean="0">
                <a:solidFill>
                  <a:schemeClr val="bg1"/>
                </a:solidFill>
                <a:latin typeface="Times New Roman" panose="02020603050405020304" pitchFamily="18" charset="0"/>
              </a:rPr>
              <a:t>部分</a:t>
            </a:r>
            <a:endParaRPr kumimoji="1" lang="zh-CN" altLang="en-US" sz="3200" baseline="-16000" dirty="0" smtClean="0">
              <a:solidFill>
                <a:schemeClr val="bg1"/>
              </a:solidFill>
              <a:latin typeface="Times New Roman" panose="02020603050405020304" pitchFamily="18" charset="0"/>
            </a:endParaRPr>
          </a:p>
          <a:p>
            <a:pPr algn="ctr">
              <a:spcBef>
                <a:spcPct val="20000"/>
              </a:spcBef>
              <a:buClrTx/>
              <a:buSzTx/>
              <a:buFontTx/>
              <a:buNone/>
              <a:defRPr/>
            </a:pPr>
            <a:r>
              <a:rPr kumimoji="1" lang="zh-CN" altLang="en-US" sz="3200" baseline="-16000" dirty="0" smtClean="0">
                <a:solidFill>
                  <a:schemeClr val="bg1"/>
                </a:solidFill>
                <a:latin typeface="Times New Roman" panose="02020603050405020304" pitchFamily="18" charset="0"/>
              </a:rPr>
              <a:t>提交状态</a:t>
            </a:r>
            <a:endParaRPr kumimoji="1" lang="zh-CN" altLang="en-US" sz="3200" baseline="-16000" dirty="0" smtClean="0">
              <a:solidFill>
                <a:schemeClr val="bg1"/>
              </a:solidFill>
              <a:latin typeface="Times New Roman" panose="02020603050405020304" pitchFamily="18" charset="0"/>
            </a:endParaRPr>
          </a:p>
        </p:txBody>
      </p:sp>
      <p:sp>
        <p:nvSpPr>
          <p:cNvPr id="874505" name="Oval 9"/>
          <p:cNvSpPr>
            <a:spLocks noChangeArrowheads="1"/>
          </p:cNvSpPr>
          <p:nvPr/>
        </p:nvSpPr>
        <p:spPr bwMode="auto">
          <a:xfrm>
            <a:off x="7327900" y="2247900"/>
            <a:ext cx="1258888" cy="1258888"/>
          </a:xfrm>
          <a:prstGeom prst="ellipse">
            <a:avLst/>
          </a:prstGeom>
          <a:solidFill>
            <a:schemeClr val="bg2">
              <a:lumMod val="50000"/>
            </a:schemeClr>
          </a:solidFill>
          <a:ln>
            <a:noFill/>
          </a:ln>
          <a:effectLst/>
        </p:spPr>
        <p:txBody>
          <a:bodyPr wrap="none" anchor="ctr"/>
          <a:lstStyle/>
          <a:p>
            <a:pPr eaLnBrk="1" hangingPunct="1">
              <a:defRPr/>
            </a:pPr>
            <a:endParaRPr lang="en-US">
              <a:latin typeface="Arial" panose="020B0604020202020204" pitchFamily="34" charset="0"/>
              <a:ea typeface="宋体" panose="02010600030101010101" pitchFamily="2" charset="-122"/>
            </a:endParaRPr>
          </a:p>
        </p:txBody>
      </p:sp>
      <p:sp>
        <p:nvSpPr>
          <p:cNvPr id="874506" name="Text Box 10"/>
          <p:cNvSpPr txBox="1">
            <a:spLocks noChangeArrowheads="1"/>
          </p:cNvSpPr>
          <p:nvPr/>
        </p:nvSpPr>
        <p:spPr bwMode="auto">
          <a:xfrm>
            <a:off x="7124700" y="2590800"/>
            <a:ext cx="167640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defRPr/>
            </a:pPr>
            <a:r>
              <a:rPr kumimoji="1" lang="zh-CN" altLang="en-US" sz="3200" baseline="-16000" dirty="0" smtClean="0">
                <a:solidFill>
                  <a:srgbClr val="FFFF00"/>
                </a:solidFill>
                <a:latin typeface="Times New Roman" panose="02020603050405020304" pitchFamily="18" charset="0"/>
              </a:rPr>
              <a:t>提交状态</a:t>
            </a:r>
            <a:endParaRPr kumimoji="1" lang="zh-CN" altLang="en-US" sz="3200" baseline="-16000" dirty="0" smtClean="0">
              <a:solidFill>
                <a:srgbClr val="FFFF00"/>
              </a:solidFill>
              <a:latin typeface="Times New Roman" panose="02020603050405020304" pitchFamily="18" charset="0"/>
            </a:endParaRPr>
          </a:p>
        </p:txBody>
      </p:sp>
      <p:sp>
        <p:nvSpPr>
          <p:cNvPr id="874507" name="Oval 11"/>
          <p:cNvSpPr>
            <a:spLocks noChangeArrowheads="1"/>
          </p:cNvSpPr>
          <p:nvPr/>
        </p:nvSpPr>
        <p:spPr bwMode="auto">
          <a:xfrm>
            <a:off x="7378700" y="4292600"/>
            <a:ext cx="1258888" cy="1258888"/>
          </a:xfrm>
          <a:prstGeom prst="ellipse">
            <a:avLst/>
          </a:prstGeom>
          <a:solidFill>
            <a:schemeClr val="bg2">
              <a:lumMod val="50000"/>
            </a:schemeClr>
          </a:solidFill>
          <a:ln w="9525">
            <a:solidFill>
              <a:schemeClr val="tx1"/>
            </a:solidFill>
            <a:round/>
          </a:ln>
          <a:effectLst/>
        </p:spPr>
        <p:txBody>
          <a:bodyPr wrap="none" anchor="ctr"/>
          <a:lstStyle/>
          <a:p>
            <a:pPr eaLnBrk="1" hangingPunct="1">
              <a:defRPr/>
            </a:pPr>
            <a:endParaRPr lang="en-US">
              <a:latin typeface="Arial" panose="020B0604020202020204" pitchFamily="34" charset="0"/>
              <a:ea typeface="宋体" panose="02010600030101010101" pitchFamily="2" charset="-122"/>
            </a:endParaRPr>
          </a:p>
        </p:txBody>
      </p:sp>
      <p:sp>
        <p:nvSpPr>
          <p:cNvPr id="874508" name="Text Box 12"/>
          <p:cNvSpPr txBox="1">
            <a:spLocks noChangeArrowheads="1"/>
          </p:cNvSpPr>
          <p:nvPr/>
        </p:nvSpPr>
        <p:spPr bwMode="auto">
          <a:xfrm>
            <a:off x="7162800" y="4635500"/>
            <a:ext cx="167640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defRPr/>
            </a:pPr>
            <a:r>
              <a:rPr kumimoji="1" lang="zh-CN" altLang="en-US" sz="3200" baseline="-16000" dirty="0" smtClean="0">
                <a:solidFill>
                  <a:srgbClr val="FFFF00"/>
                </a:solidFill>
                <a:latin typeface="Times New Roman" panose="02020603050405020304" pitchFamily="18" charset="0"/>
              </a:rPr>
              <a:t>中止状态</a:t>
            </a:r>
            <a:endParaRPr kumimoji="1" lang="zh-CN" altLang="en-US" sz="3200" baseline="-16000" dirty="0" smtClean="0">
              <a:solidFill>
                <a:srgbClr val="FFFF00"/>
              </a:solidFill>
              <a:latin typeface="Times New Roman" panose="02020603050405020304" pitchFamily="18" charset="0"/>
            </a:endParaRPr>
          </a:p>
        </p:txBody>
      </p:sp>
      <p:sp>
        <p:nvSpPr>
          <p:cNvPr id="874509" name="AutoShape 13"/>
          <p:cNvSpPr>
            <a:spLocks noChangeArrowheads="1"/>
          </p:cNvSpPr>
          <p:nvPr/>
        </p:nvSpPr>
        <p:spPr bwMode="auto">
          <a:xfrm>
            <a:off x="5334000" y="2730500"/>
            <a:ext cx="1981200" cy="304800"/>
          </a:xfrm>
          <a:prstGeom prst="rightArrow">
            <a:avLst>
              <a:gd name="adj1" fmla="val 50000"/>
              <a:gd name="adj2" fmla="val 162500"/>
            </a:avLst>
          </a:prstGeom>
          <a:solidFill>
            <a:srgbClr val="00E444"/>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en-US">
              <a:latin typeface="Arial" panose="020B0604020202020204" pitchFamily="34" charset="0"/>
              <a:ea typeface="宋体" panose="02010600030101010101" pitchFamily="2" charset="-122"/>
            </a:endParaRPr>
          </a:p>
        </p:txBody>
      </p:sp>
      <p:sp>
        <p:nvSpPr>
          <p:cNvPr id="874510" name="AutoShape 14"/>
          <p:cNvSpPr>
            <a:spLocks noChangeArrowheads="1"/>
          </p:cNvSpPr>
          <p:nvPr/>
        </p:nvSpPr>
        <p:spPr bwMode="auto">
          <a:xfrm>
            <a:off x="5334000" y="4787900"/>
            <a:ext cx="2019300" cy="304800"/>
          </a:xfrm>
          <a:prstGeom prst="rightArrow">
            <a:avLst>
              <a:gd name="adj1" fmla="val 50000"/>
              <a:gd name="adj2" fmla="val 165625"/>
            </a:avLst>
          </a:prstGeom>
          <a:solidFill>
            <a:srgbClr val="00E444"/>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en-US">
              <a:latin typeface="Arial" panose="020B0604020202020204" pitchFamily="34" charset="0"/>
              <a:ea typeface="宋体" panose="02010600030101010101" pitchFamily="2" charset="-122"/>
            </a:endParaRPr>
          </a:p>
        </p:txBody>
      </p:sp>
      <p:sp>
        <p:nvSpPr>
          <p:cNvPr id="874511" name="AutoShape 15"/>
          <p:cNvSpPr>
            <a:spLocks noChangeArrowheads="1"/>
          </p:cNvSpPr>
          <p:nvPr/>
        </p:nvSpPr>
        <p:spPr bwMode="auto">
          <a:xfrm rot="1800000" flipV="1">
            <a:off x="2425700" y="4305300"/>
            <a:ext cx="1631950" cy="377825"/>
          </a:xfrm>
          <a:prstGeom prst="rightArrow">
            <a:avLst>
              <a:gd name="adj1" fmla="val 50000"/>
              <a:gd name="adj2" fmla="val 107983"/>
            </a:avLst>
          </a:prstGeom>
          <a:solidFill>
            <a:srgbClr val="00E444"/>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en-US">
              <a:latin typeface="Arial" panose="020B0604020202020204" pitchFamily="34" charset="0"/>
              <a:ea typeface="宋体" panose="02010600030101010101" pitchFamily="2" charset="-122"/>
            </a:endParaRPr>
          </a:p>
        </p:txBody>
      </p:sp>
      <p:sp>
        <p:nvSpPr>
          <p:cNvPr id="874512" name="AutoShape 16"/>
          <p:cNvSpPr>
            <a:spLocks noChangeArrowheads="1"/>
          </p:cNvSpPr>
          <p:nvPr/>
        </p:nvSpPr>
        <p:spPr bwMode="auto">
          <a:xfrm rot="19800000" flipV="1">
            <a:off x="2362200" y="3213100"/>
            <a:ext cx="1631950" cy="377825"/>
          </a:xfrm>
          <a:prstGeom prst="rightArrow">
            <a:avLst>
              <a:gd name="adj1" fmla="val 50000"/>
              <a:gd name="adj2" fmla="val 107983"/>
            </a:avLst>
          </a:prstGeom>
          <a:solidFill>
            <a:srgbClr val="00E444"/>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en-US">
              <a:latin typeface="Arial" panose="020B0604020202020204" pitchFamily="34" charset="0"/>
              <a:ea typeface="宋体" panose="02010600030101010101" pitchFamily="2" charset="-122"/>
            </a:endParaRPr>
          </a:p>
        </p:txBody>
      </p:sp>
      <p:sp>
        <p:nvSpPr>
          <p:cNvPr id="874513" name="AutoShape 17"/>
          <p:cNvSpPr>
            <a:spLocks noChangeArrowheads="1"/>
          </p:cNvSpPr>
          <p:nvPr/>
        </p:nvSpPr>
        <p:spPr bwMode="auto">
          <a:xfrm>
            <a:off x="4038600" y="1739900"/>
            <a:ext cx="838200" cy="914400"/>
          </a:xfrm>
          <a:custGeom>
            <a:avLst/>
            <a:gdLst>
              <a:gd name="T0" fmla="*/ 477715016 w 21600"/>
              <a:gd name="T1" fmla="*/ 24505327 h 21600"/>
              <a:gd name="T2" fmla="*/ 148837311 w 21600"/>
              <a:gd name="T3" fmla="*/ 1118644702 h 21600"/>
              <a:gd name="T4" fmla="*/ 524639469 w 21600"/>
              <a:gd name="T5" fmla="*/ 267882963 h 21600"/>
              <a:gd name="T6" fmla="*/ 1419181139 w 21600"/>
              <a:gd name="T7" fmla="*/ 773226038 h 21600"/>
              <a:gd name="T8" fmla="*/ 1176494959 w 21600"/>
              <a:gd name="T9" fmla="*/ 1118037176 h 21600"/>
              <a:gd name="T10" fmla="*/ 910902946 w 21600"/>
              <a:gd name="T11" fmla="*/ 80296613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285" y="10463"/>
                </a:moveTo>
                <a:cubicBezTo>
                  <a:pt x="18105" y="6459"/>
                  <a:pt x="14807" y="3306"/>
                  <a:pt x="10800" y="3306"/>
                </a:cubicBezTo>
                <a:cubicBezTo>
                  <a:pt x="6661" y="3307"/>
                  <a:pt x="3307" y="6661"/>
                  <a:pt x="3307" y="10800"/>
                </a:cubicBezTo>
                <a:cubicBezTo>
                  <a:pt x="3306" y="11918"/>
                  <a:pt x="3557" y="13023"/>
                  <a:pt x="4039" y="14032"/>
                </a:cubicBezTo>
                <a:lnTo>
                  <a:pt x="1056" y="15458"/>
                </a:lnTo>
                <a:cubicBezTo>
                  <a:pt x="360" y="14004"/>
                  <a:pt x="0" y="12412"/>
                  <a:pt x="0" y="10800"/>
                </a:cubicBezTo>
                <a:cubicBezTo>
                  <a:pt x="0" y="4835"/>
                  <a:pt x="4835" y="0"/>
                  <a:pt x="10800" y="0"/>
                </a:cubicBezTo>
                <a:cubicBezTo>
                  <a:pt x="16575" y="0"/>
                  <a:pt x="21329" y="4544"/>
                  <a:pt x="21589" y="10314"/>
                </a:cubicBezTo>
                <a:lnTo>
                  <a:pt x="24286" y="10192"/>
                </a:lnTo>
                <a:lnTo>
                  <a:pt x="20133" y="14737"/>
                </a:lnTo>
                <a:lnTo>
                  <a:pt x="15588" y="10584"/>
                </a:lnTo>
                <a:lnTo>
                  <a:pt x="18285" y="10463"/>
                </a:lnTo>
                <a:close/>
              </a:path>
            </a:pathLst>
          </a:custGeom>
          <a:noFill/>
          <a:ln w="19050">
            <a:solidFill>
              <a:schemeClr val="tx1"/>
            </a:solidFill>
            <a:prstDash val="lgDash"/>
            <a:miter lim="800000"/>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zh-CN" altLang="en-US"/>
          </a:p>
        </p:txBody>
      </p:sp>
      <p:sp>
        <p:nvSpPr>
          <p:cNvPr id="874514" name="AutoShape 18"/>
          <p:cNvSpPr>
            <a:spLocks noChangeArrowheads="1"/>
          </p:cNvSpPr>
          <p:nvPr/>
        </p:nvSpPr>
        <p:spPr bwMode="auto">
          <a:xfrm rot="10800000">
            <a:off x="4191000" y="5194300"/>
            <a:ext cx="838200" cy="914400"/>
          </a:xfrm>
          <a:custGeom>
            <a:avLst/>
            <a:gdLst>
              <a:gd name="T0" fmla="*/ 471754793 w 21600"/>
              <a:gd name="T1" fmla="*/ 26476664 h 21600"/>
              <a:gd name="T2" fmla="*/ 153452805 w 21600"/>
              <a:gd name="T3" fmla="*/ 1130859731 h 21600"/>
              <a:gd name="T4" fmla="*/ 520549519 w 21600"/>
              <a:gd name="T5" fmla="*/ 269248551 h 21600"/>
              <a:gd name="T6" fmla="*/ 1419181139 w 21600"/>
              <a:gd name="T7" fmla="*/ 773226038 h 21600"/>
              <a:gd name="T8" fmla="*/ 1176494959 w 21600"/>
              <a:gd name="T9" fmla="*/ 1118037176 h 21600"/>
              <a:gd name="T10" fmla="*/ 910902946 w 21600"/>
              <a:gd name="T11" fmla="*/ 80296613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285" y="10463"/>
                </a:moveTo>
                <a:cubicBezTo>
                  <a:pt x="18105" y="6459"/>
                  <a:pt x="14807" y="3306"/>
                  <a:pt x="10800" y="3306"/>
                </a:cubicBezTo>
                <a:cubicBezTo>
                  <a:pt x="6661" y="3307"/>
                  <a:pt x="3307" y="6661"/>
                  <a:pt x="3307" y="10800"/>
                </a:cubicBezTo>
                <a:cubicBezTo>
                  <a:pt x="3306" y="11968"/>
                  <a:pt x="3580" y="13119"/>
                  <a:pt x="4104" y="14163"/>
                </a:cubicBezTo>
                <a:lnTo>
                  <a:pt x="1149" y="15648"/>
                </a:lnTo>
                <a:cubicBezTo>
                  <a:pt x="393" y="14143"/>
                  <a:pt x="0" y="12483"/>
                  <a:pt x="0" y="10800"/>
                </a:cubicBezTo>
                <a:cubicBezTo>
                  <a:pt x="0" y="4835"/>
                  <a:pt x="4835" y="0"/>
                  <a:pt x="10800" y="0"/>
                </a:cubicBezTo>
                <a:cubicBezTo>
                  <a:pt x="16575" y="0"/>
                  <a:pt x="21329" y="4544"/>
                  <a:pt x="21589" y="10314"/>
                </a:cubicBezTo>
                <a:lnTo>
                  <a:pt x="24286" y="10192"/>
                </a:lnTo>
                <a:lnTo>
                  <a:pt x="20133" y="14737"/>
                </a:lnTo>
                <a:lnTo>
                  <a:pt x="15588" y="10584"/>
                </a:lnTo>
                <a:lnTo>
                  <a:pt x="18285" y="10463"/>
                </a:lnTo>
                <a:close/>
              </a:path>
            </a:pathLst>
          </a:custGeom>
          <a:noFill/>
          <a:ln w="19050">
            <a:solidFill>
              <a:schemeClr val="tx1"/>
            </a:solidFill>
            <a:prstDash val="lgDash"/>
            <a:miter lim="800000"/>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zh-CN" altLang="en-US"/>
          </a:p>
        </p:txBody>
      </p:sp>
      <p:sp>
        <p:nvSpPr>
          <p:cNvPr id="874515" name="Oval 19"/>
          <p:cNvSpPr>
            <a:spLocks noChangeArrowheads="1"/>
          </p:cNvSpPr>
          <p:nvPr/>
        </p:nvSpPr>
        <p:spPr bwMode="auto">
          <a:xfrm>
            <a:off x="1473200" y="3327400"/>
            <a:ext cx="1258888" cy="1258888"/>
          </a:xfrm>
          <a:prstGeom prst="ellipse">
            <a:avLst/>
          </a:prstGeom>
          <a:solidFill>
            <a:schemeClr val="bg2">
              <a:lumMod val="50000"/>
            </a:schemeClr>
          </a:solidFill>
          <a:ln>
            <a:noFill/>
          </a:ln>
          <a:effectLst/>
        </p:spPr>
        <p:txBody>
          <a:bodyPr wrap="none" anchor="ctr"/>
          <a:lstStyle/>
          <a:p>
            <a:pPr eaLnBrk="1" hangingPunct="1">
              <a:defRPr/>
            </a:pPr>
            <a:endParaRPr lang="en-US">
              <a:latin typeface="Arial" panose="020B0604020202020204" pitchFamily="34" charset="0"/>
              <a:ea typeface="宋体" panose="02010600030101010101" pitchFamily="2" charset="-122"/>
            </a:endParaRPr>
          </a:p>
        </p:txBody>
      </p:sp>
      <p:sp>
        <p:nvSpPr>
          <p:cNvPr id="874516" name="Text Box 20"/>
          <p:cNvSpPr txBox="1">
            <a:spLocks noChangeArrowheads="1"/>
          </p:cNvSpPr>
          <p:nvPr/>
        </p:nvSpPr>
        <p:spPr bwMode="auto">
          <a:xfrm>
            <a:off x="1257300" y="3644900"/>
            <a:ext cx="16764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defRPr/>
            </a:pPr>
            <a:r>
              <a:rPr kumimoji="1" lang="zh-CN" altLang="en-US" sz="3200" baseline="-16000" dirty="0" smtClean="0">
                <a:solidFill>
                  <a:schemeClr val="bg1"/>
                </a:solidFill>
                <a:latin typeface="Times New Roman" panose="02020603050405020304" pitchFamily="18" charset="0"/>
              </a:rPr>
              <a:t>活动状态</a:t>
            </a:r>
            <a:endParaRPr kumimoji="1" lang="zh-CN" altLang="en-US" sz="3200" baseline="-16000" dirty="0" smtClean="0">
              <a:solidFill>
                <a:schemeClr val="bg1"/>
              </a:solidFill>
              <a:latin typeface="Times New Roman" panose="02020603050405020304" pitchFamily="18" charset="0"/>
            </a:endParaRPr>
          </a:p>
        </p:txBody>
      </p:sp>
      <p:sp>
        <p:nvSpPr>
          <p:cNvPr id="874517" name="AutoShape 21"/>
          <p:cNvSpPr>
            <a:spLocks noChangeArrowheads="1"/>
          </p:cNvSpPr>
          <p:nvPr/>
        </p:nvSpPr>
        <p:spPr bwMode="auto">
          <a:xfrm rot="-5400000">
            <a:off x="1028700" y="3454400"/>
            <a:ext cx="838200" cy="1066800"/>
          </a:xfrm>
          <a:custGeom>
            <a:avLst/>
            <a:gdLst>
              <a:gd name="T0" fmla="*/ 478065895 w 21600"/>
              <a:gd name="T1" fmla="*/ 38791614 h 21600"/>
              <a:gd name="T2" fmla="*/ 113717352 w 21600"/>
              <a:gd name="T3" fmla="*/ 1678541792 h 21600"/>
              <a:gd name="T4" fmla="*/ 517977526 w 21600"/>
              <a:gd name="T5" fmla="*/ 367923713 h 21600"/>
              <a:gd name="T6" fmla="*/ 1411174428 w 21600"/>
              <a:gd name="T7" fmla="*/ 1058591073 h 21600"/>
              <a:gd name="T8" fmla="*/ 1209569904 w 21600"/>
              <a:gd name="T9" fmla="*/ 1621921628 h 21600"/>
              <a:gd name="T10" fmla="*/ 936380811 w 21600"/>
              <a:gd name="T11" fmla="*/ 120617134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694" y="9610"/>
                </a:moveTo>
                <a:cubicBezTo>
                  <a:pt x="18106" y="5704"/>
                  <a:pt x="14749" y="2815"/>
                  <a:pt x="10800" y="2815"/>
                </a:cubicBezTo>
                <a:cubicBezTo>
                  <a:pt x="6390" y="2816"/>
                  <a:pt x="2816" y="6390"/>
                  <a:pt x="2816" y="10800"/>
                </a:cubicBezTo>
                <a:cubicBezTo>
                  <a:pt x="2815" y="11707"/>
                  <a:pt x="2970" y="12608"/>
                  <a:pt x="3273" y="13463"/>
                </a:cubicBezTo>
                <a:lnTo>
                  <a:pt x="618" y="14403"/>
                </a:lnTo>
                <a:cubicBezTo>
                  <a:pt x="209" y="13246"/>
                  <a:pt x="0" y="12027"/>
                  <a:pt x="0" y="10800"/>
                </a:cubicBezTo>
                <a:cubicBezTo>
                  <a:pt x="0" y="4835"/>
                  <a:pt x="4835" y="0"/>
                  <a:pt x="10800" y="0"/>
                </a:cubicBezTo>
                <a:cubicBezTo>
                  <a:pt x="16143" y="0"/>
                  <a:pt x="20683" y="3906"/>
                  <a:pt x="21479" y="9190"/>
                </a:cubicBezTo>
                <a:lnTo>
                  <a:pt x="24149" y="8787"/>
                </a:lnTo>
                <a:lnTo>
                  <a:pt x="20699" y="13463"/>
                </a:lnTo>
                <a:lnTo>
                  <a:pt x="16024" y="10012"/>
                </a:lnTo>
                <a:lnTo>
                  <a:pt x="18694" y="9610"/>
                </a:lnTo>
                <a:close/>
              </a:path>
            </a:pathLst>
          </a:custGeom>
          <a:noFill/>
          <a:ln w="19050">
            <a:solidFill>
              <a:schemeClr val="tx1"/>
            </a:solidFill>
            <a:prstDash val="lgDash"/>
            <a:miter lim="800000"/>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zh-CN" altLang="en-US"/>
          </a:p>
        </p:txBody>
      </p:sp>
      <p:sp>
        <p:nvSpPr>
          <p:cNvPr id="874518" name="Rectangle 22"/>
          <p:cNvSpPr>
            <a:spLocks noChangeArrowheads="1"/>
          </p:cNvSpPr>
          <p:nvPr/>
        </p:nvSpPr>
        <p:spPr bwMode="auto">
          <a:xfrm>
            <a:off x="76200" y="3619500"/>
            <a:ext cx="106680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a:latin typeface="Tahoma" panose="020B0604030504040204" pitchFamily="34" charset="0"/>
                <a:sym typeface="Symbol" panose="05050102010706020507" pitchFamily="18" charset="2"/>
              </a:rPr>
              <a:t>执行</a:t>
            </a:r>
            <a:endParaRPr kumimoji="1" lang="zh-CN" altLang="en-US" sz="2000">
              <a:latin typeface="Tahoma" panose="020B0604030504040204" pitchFamily="34" charset="0"/>
              <a:sym typeface="Symbol" panose="05050102010706020507" pitchFamily="18" charset="2"/>
            </a:endParaRPr>
          </a:p>
          <a:p>
            <a:pPr algn="ctr" eaLnBrk="1" hangingPunct="1">
              <a:spcBef>
                <a:spcPct val="0"/>
              </a:spcBef>
              <a:buClrTx/>
              <a:buSzTx/>
              <a:buFontTx/>
              <a:buNone/>
            </a:pPr>
            <a:r>
              <a:rPr kumimoji="1" lang="zh-CN" altLang="en-US" sz="2000">
                <a:latin typeface="Tahoma" panose="020B0604030504040204" pitchFamily="34" charset="0"/>
                <a:sym typeface="Symbol" panose="05050102010706020507" pitchFamily="18" charset="2"/>
              </a:rPr>
              <a:t>语句</a:t>
            </a:r>
            <a:endParaRPr kumimoji="1" lang="zh-CN" altLang="en-US" sz="2000">
              <a:solidFill>
                <a:srgbClr val="FF0000"/>
              </a:solidFill>
              <a:latin typeface="Tahoma" panose="020B0604030504040204" pitchFamily="34" charset="0"/>
            </a:endParaRPr>
          </a:p>
        </p:txBody>
      </p:sp>
      <p:sp>
        <p:nvSpPr>
          <p:cNvPr id="874519" name="Rectangle 23"/>
          <p:cNvSpPr>
            <a:spLocks noChangeArrowheads="1"/>
          </p:cNvSpPr>
          <p:nvPr/>
        </p:nvSpPr>
        <p:spPr bwMode="auto">
          <a:xfrm rot="-1800000">
            <a:off x="2209800" y="2425700"/>
            <a:ext cx="152400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a:latin typeface="Tahoma" panose="020B0604030504040204" pitchFamily="34" charset="0"/>
                <a:sym typeface="Symbol" panose="05050102010706020507" pitchFamily="18" charset="2"/>
              </a:rPr>
              <a:t>执行全部</a:t>
            </a:r>
            <a:br>
              <a:rPr kumimoji="1" lang="zh-CN" altLang="en-US" sz="2000">
                <a:latin typeface="Tahoma" panose="020B0604030504040204" pitchFamily="34" charset="0"/>
                <a:sym typeface="Symbol" panose="05050102010706020507" pitchFamily="18" charset="2"/>
              </a:rPr>
            </a:br>
            <a:r>
              <a:rPr kumimoji="1" lang="zh-CN" altLang="en-US" sz="2000">
                <a:latin typeface="Tahoma" panose="020B0604030504040204" pitchFamily="34" charset="0"/>
                <a:sym typeface="Symbol" panose="05050102010706020507" pitchFamily="18" charset="2"/>
              </a:rPr>
              <a:t>语句成功</a:t>
            </a:r>
            <a:endParaRPr kumimoji="1" lang="zh-CN" altLang="en-US" sz="2000">
              <a:solidFill>
                <a:srgbClr val="FF0000"/>
              </a:solidFill>
              <a:latin typeface="Tahoma" panose="020B0604030504040204" pitchFamily="34" charset="0"/>
            </a:endParaRPr>
          </a:p>
        </p:txBody>
      </p:sp>
      <p:sp>
        <p:nvSpPr>
          <p:cNvPr id="874520" name="Rectangle 24"/>
          <p:cNvSpPr>
            <a:spLocks noChangeArrowheads="1"/>
          </p:cNvSpPr>
          <p:nvPr/>
        </p:nvSpPr>
        <p:spPr bwMode="auto">
          <a:xfrm>
            <a:off x="3111500" y="1054100"/>
            <a:ext cx="284480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a:latin typeface="Tahoma" panose="020B0604030504040204" pitchFamily="34" charset="0"/>
                <a:sym typeface="Symbol" panose="05050102010706020507" pitchFamily="18" charset="2"/>
              </a:rPr>
              <a:t>提交</a:t>
            </a:r>
            <a:br>
              <a:rPr kumimoji="1" lang="zh-CN" altLang="en-US" sz="2000">
                <a:latin typeface="Tahoma" panose="020B0604030504040204" pitchFamily="34" charset="0"/>
                <a:sym typeface="Symbol" panose="05050102010706020507" pitchFamily="18" charset="2"/>
              </a:rPr>
            </a:br>
            <a:r>
              <a:rPr kumimoji="1" lang="en-US" altLang="zh-CN" sz="2000">
                <a:latin typeface="Tahoma" panose="020B0604030504040204" pitchFamily="34" charset="0"/>
                <a:sym typeface="Symbol" panose="05050102010706020507" pitchFamily="18" charset="2"/>
              </a:rPr>
              <a:t>(</a:t>
            </a:r>
            <a:r>
              <a:rPr kumimoji="1" lang="zh-CN" altLang="en-US" sz="2000">
                <a:latin typeface="Tahoma" panose="020B0604030504040204" pitchFamily="34" charset="0"/>
                <a:sym typeface="Symbol" panose="05050102010706020507" pitchFamily="18" charset="2"/>
              </a:rPr>
              <a:t>永久化每个修改</a:t>
            </a:r>
            <a:r>
              <a:rPr kumimoji="1" lang="en-US" altLang="zh-CN" sz="2000">
                <a:latin typeface="Tahoma" panose="020B0604030504040204" pitchFamily="34" charset="0"/>
                <a:sym typeface="Symbol" panose="05050102010706020507" pitchFamily="18" charset="2"/>
              </a:rPr>
              <a:t>)</a:t>
            </a:r>
            <a:endParaRPr kumimoji="1" lang="en-US" altLang="zh-CN" sz="2000">
              <a:latin typeface="Tahoma" panose="020B0604030504040204" pitchFamily="34" charset="0"/>
              <a:sym typeface="Symbol" panose="05050102010706020507" pitchFamily="18" charset="2"/>
            </a:endParaRPr>
          </a:p>
        </p:txBody>
      </p:sp>
      <p:sp>
        <p:nvSpPr>
          <p:cNvPr id="874521" name="Rectangle 25"/>
          <p:cNvSpPr>
            <a:spLocks noChangeArrowheads="1"/>
          </p:cNvSpPr>
          <p:nvPr/>
        </p:nvSpPr>
        <p:spPr bwMode="auto">
          <a:xfrm>
            <a:off x="5054600" y="2197100"/>
            <a:ext cx="2362200"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a:latin typeface="Tahoma" panose="020B0604030504040204" pitchFamily="34" charset="0"/>
                <a:sym typeface="Symbol" panose="05050102010706020507" pitchFamily="18" charset="2"/>
              </a:rPr>
              <a:t>提交完毕</a:t>
            </a:r>
            <a:endParaRPr kumimoji="1" lang="zh-CN" altLang="en-US" sz="2000">
              <a:latin typeface="Tahoma" panose="020B0604030504040204" pitchFamily="34" charset="0"/>
              <a:sym typeface="Symbol" panose="05050102010706020507" pitchFamily="18" charset="2"/>
            </a:endParaRPr>
          </a:p>
        </p:txBody>
      </p:sp>
      <p:sp>
        <p:nvSpPr>
          <p:cNvPr id="874522" name="Rectangle 26"/>
          <p:cNvSpPr>
            <a:spLocks noChangeArrowheads="1"/>
          </p:cNvSpPr>
          <p:nvPr/>
        </p:nvSpPr>
        <p:spPr bwMode="auto">
          <a:xfrm>
            <a:off x="3149600" y="6207125"/>
            <a:ext cx="3098800"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a:latin typeface="Tahoma" panose="020B0604030504040204" pitchFamily="34" charset="0"/>
                <a:sym typeface="Symbol" panose="05050102010706020507" pitchFamily="18" charset="2"/>
              </a:rPr>
              <a:t>回滚（把数据改回旧值）</a:t>
            </a:r>
            <a:endParaRPr kumimoji="1" lang="zh-CN" altLang="en-US" sz="2000">
              <a:latin typeface="Tahoma" panose="020B0604030504040204" pitchFamily="34" charset="0"/>
              <a:sym typeface="Symbol" panose="05050102010706020507" pitchFamily="18" charset="2"/>
            </a:endParaRPr>
          </a:p>
        </p:txBody>
      </p:sp>
      <p:sp>
        <p:nvSpPr>
          <p:cNvPr id="874523" name="Rectangle 27"/>
          <p:cNvSpPr>
            <a:spLocks noChangeArrowheads="1"/>
          </p:cNvSpPr>
          <p:nvPr/>
        </p:nvSpPr>
        <p:spPr bwMode="auto">
          <a:xfrm>
            <a:off x="5372100" y="5092700"/>
            <a:ext cx="1752600"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a:latin typeface="Tahoma" panose="020B0604030504040204" pitchFamily="34" charset="0"/>
                <a:sym typeface="Symbol" panose="05050102010706020507" pitchFamily="18" charset="2"/>
              </a:rPr>
              <a:t>回滚完毕</a:t>
            </a:r>
            <a:endParaRPr kumimoji="1" lang="zh-CN" altLang="en-US" sz="2000">
              <a:latin typeface="Tahoma" panose="020B0604030504040204" pitchFamily="34" charset="0"/>
              <a:sym typeface="Symbol" panose="05050102010706020507" pitchFamily="18" charset="2"/>
            </a:endParaRPr>
          </a:p>
        </p:txBody>
      </p:sp>
      <p:sp>
        <p:nvSpPr>
          <p:cNvPr id="874524" name="Rectangle 28"/>
          <p:cNvSpPr>
            <a:spLocks noChangeArrowheads="1"/>
          </p:cNvSpPr>
          <p:nvPr/>
        </p:nvSpPr>
        <p:spPr bwMode="auto">
          <a:xfrm rot="1800000">
            <a:off x="2363788" y="4681538"/>
            <a:ext cx="152400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1800">
                <a:latin typeface="Tahoma" panose="020B0604030504040204" pitchFamily="34" charset="0"/>
                <a:sym typeface="Symbol" panose="05050102010706020507" pitchFamily="18" charset="2"/>
              </a:rPr>
              <a:t>执行某个</a:t>
            </a:r>
            <a:br>
              <a:rPr kumimoji="1" lang="zh-CN" altLang="en-US" sz="1800">
                <a:latin typeface="Tahoma" panose="020B0604030504040204" pitchFamily="34" charset="0"/>
                <a:sym typeface="Symbol" panose="05050102010706020507" pitchFamily="18" charset="2"/>
              </a:rPr>
            </a:br>
            <a:r>
              <a:rPr kumimoji="1" lang="zh-CN" altLang="en-US" sz="1800">
                <a:latin typeface="Tahoma" panose="020B0604030504040204" pitchFamily="34" charset="0"/>
                <a:sym typeface="Symbol" panose="05050102010706020507" pitchFamily="18" charset="2"/>
              </a:rPr>
              <a:t>语句失败</a:t>
            </a:r>
            <a:endParaRPr kumimoji="1" lang="zh-CN" altLang="en-US" sz="1800">
              <a:solidFill>
                <a:srgbClr val="FF0000"/>
              </a:solidFill>
              <a:latin typeface="Tahoma" panose="020B0604030504040204" pitchFamily="34" charset="0"/>
            </a:endParaRPr>
          </a:p>
        </p:txBody>
      </p:sp>
      <p:sp>
        <p:nvSpPr>
          <p:cNvPr id="874525" name="Rectangle 29"/>
          <p:cNvSpPr>
            <a:spLocks noChangeArrowheads="1"/>
          </p:cNvSpPr>
          <p:nvPr/>
        </p:nvSpPr>
        <p:spPr bwMode="auto">
          <a:xfrm>
            <a:off x="4838700" y="3492500"/>
            <a:ext cx="168910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a:latin typeface="Tahoma" panose="020B0604030504040204" pitchFamily="34" charset="0"/>
                <a:sym typeface="Symbol" panose="05050102010706020507" pitchFamily="18" charset="2"/>
              </a:rPr>
              <a:t>写入永久化信息时失败</a:t>
            </a:r>
            <a:endParaRPr kumimoji="1" lang="zh-CN" altLang="en-US" sz="2000">
              <a:latin typeface="Tahoma" panose="020B0604030504040204" pitchFamily="34" charset="0"/>
              <a:sym typeface="Symbol" panose="05050102010706020507" pitchFamily="18" charset="2"/>
            </a:endParaRPr>
          </a:p>
        </p:txBody>
      </p:sp>
      <p:sp>
        <p:nvSpPr>
          <p:cNvPr id="874526" name="Rectangle 30"/>
          <p:cNvSpPr>
            <a:spLocks noChangeArrowheads="1"/>
          </p:cNvSpPr>
          <p:nvPr/>
        </p:nvSpPr>
        <p:spPr bwMode="auto">
          <a:xfrm>
            <a:off x="1549400" y="5765800"/>
            <a:ext cx="1066800" cy="82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solidFill>
                  <a:srgbClr val="00E444"/>
                </a:solidFill>
                <a:latin typeface="Tahoma" panose="020B0604030504040204" pitchFamily="34" charset="0"/>
                <a:sym typeface="Symbol" panose="05050102010706020507" pitchFamily="18" charset="2"/>
              </a:rPr>
              <a:t>事务开始</a:t>
            </a:r>
            <a:endParaRPr kumimoji="1" lang="zh-CN" altLang="en-US" sz="2400">
              <a:solidFill>
                <a:srgbClr val="00E444"/>
              </a:solidFill>
              <a:latin typeface="Tahoma" panose="020B0604030504040204" pitchFamily="34" charset="0"/>
            </a:endParaRPr>
          </a:p>
        </p:txBody>
      </p:sp>
      <p:sp>
        <p:nvSpPr>
          <p:cNvPr id="874527" name="AutoShape 31"/>
          <p:cNvSpPr>
            <a:spLocks noChangeArrowheads="1"/>
          </p:cNvSpPr>
          <p:nvPr/>
        </p:nvSpPr>
        <p:spPr bwMode="auto">
          <a:xfrm>
            <a:off x="1955800" y="4584700"/>
            <a:ext cx="292100" cy="1117600"/>
          </a:xfrm>
          <a:prstGeom prst="upArrow">
            <a:avLst>
              <a:gd name="adj1" fmla="val 50000"/>
              <a:gd name="adj2" fmla="val 95652"/>
            </a:avLst>
          </a:prstGeom>
          <a:solidFill>
            <a:srgbClr val="00E444"/>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spAutoFit/>
          </a:bodyPr>
          <a:lstStyle/>
          <a:p>
            <a:pPr eaLnBrk="1" hangingPunct="1">
              <a:defRPr/>
            </a:pPr>
            <a:endParaRPr 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74527"/>
                                        </p:tgtEl>
                                        <p:attrNameLst>
                                          <p:attrName>style.visibility</p:attrName>
                                        </p:attrNameLst>
                                      </p:cBhvr>
                                      <p:to>
                                        <p:strVal val="visible"/>
                                      </p:to>
                                    </p:set>
                                    <p:animEffect transition="in" filter="box(in)">
                                      <p:cBhvr>
                                        <p:cTn id="7" dur="500"/>
                                        <p:tgtEl>
                                          <p:spTgt spid="87452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74526"/>
                                        </p:tgtEl>
                                        <p:attrNameLst>
                                          <p:attrName>style.visibility</p:attrName>
                                        </p:attrNameLst>
                                      </p:cBhvr>
                                      <p:to>
                                        <p:strVal val="visible"/>
                                      </p:to>
                                    </p:set>
                                    <p:animEffect transition="in" filter="box(in)">
                                      <p:cBhvr>
                                        <p:cTn id="10" dur="500"/>
                                        <p:tgtEl>
                                          <p:spTgt spid="87452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874515"/>
                                        </p:tgtEl>
                                        <p:attrNameLst>
                                          <p:attrName>style.visibility</p:attrName>
                                        </p:attrNameLst>
                                      </p:cBhvr>
                                      <p:to>
                                        <p:strVal val="visible"/>
                                      </p:to>
                                    </p:set>
                                    <p:animEffect transition="in" filter="box(in)">
                                      <p:cBhvr>
                                        <p:cTn id="13" dur="500"/>
                                        <p:tgtEl>
                                          <p:spTgt spid="87451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874516"/>
                                        </p:tgtEl>
                                        <p:attrNameLst>
                                          <p:attrName>style.visibility</p:attrName>
                                        </p:attrNameLst>
                                      </p:cBhvr>
                                      <p:to>
                                        <p:strVal val="visible"/>
                                      </p:to>
                                    </p:set>
                                    <p:animEffect transition="in" filter="box(in)">
                                      <p:cBhvr>
                                        <p:cTn id="16" dur="500"/>
                                        <p:tgtEl>
                                          <p:spTgt spid="874516"/>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874517"/>
                                        </p:tgtEl>
                                        <p:attrNameLst>
                                          <p:attrName>style.visibility</p:attrName>
                                        </p:attrNameLst>
                                      </p:cBhvr>
                                      <p:to>
                                        <p:strVal val="visible"/>
                                      </p:to>
                                    </p:set>
                                    <p:animEffect transition="in" filter="box(in)">
                                      <p:cBhvr>
                                        <p:cTn id="21" dur="500"/>
                                        <p:tgtEl>
                                          <p:spTgt spid="874517"/>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874518"/>
                                        </p:tgtEl>
                                        <p:attrNameLst>
                                          <p:attrName>style.visibility</p:attrName>
                                        </p:attrNameLst>
                                      </p:cBhvr>
                                      <p:to>
                                        <p:strVal val="visible"/>
                                      </p:to>
                                    </p:set>
                                    <p:animEffect transition="in" filter="box(in)">
                                      <p:cBhvr>
                                        <p:cTn id="24" dur="500"/>
                                        <p:tgtEl>
                                          <p:spTgt spid="874518"/>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874503"/>
                                        </p:tgtEl>
                                        <p:attrNameLst>
                                          <p:attrName>style.visibility</p:attrName>
                                        </p:attrNameLst>
                                      </p:cBhvr>
                                      <p:to>
                                        <p:strVal val="visible"/>
                                      </p:to>
                                    </p:set>
                                    <p:animEffect transition="in" filter="box(in)">
                                      <p:cBhvr>
                                        <p:cTn id="29" dur="500"/>
                                        <p:tgtEl>
                                          <p:spTgt spid="874503"/>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874504"/>
                                        </p:tgtEl>
                                        <p:attrNameLst>
                                          <p:attrName>style.visibility</p:attrName>
                                        </p:attrNameLst>
                                      </p:cBhvr>
                                      <p:to>
                                        <p:strVal val="visible"/>
                                      </p:to>
                                    </p:set>
                                    <p:animEffect transition="in" filter="box(in)">
                                      <p:cBhvr>
                                        <p:cTn id="32" dur="500"/>
                                        <p:tgtEl>
                                          <p:spTgt spid="874504"/>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874512"/>
                                        </p:tgtEl>
                                        <p:attrNameLst>
                                          <p:attrName>style.visibility</p:attrName>
                                        </p:attrNameLst>
                                      </p:cBhvr>
                                      <p:to>
                                        <p:strVal val="visible"/>
                                      </p:to>
                                    </p:set>
                                    <p:animEffect transition="in" filter="box(in)">
                                      <p:cBhvr>
                                        <p:cTn id="35" dur="500"/>
                                        <p:tgtEl>
                                          <p:spTgt spid="874512"/>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874519"/>
                                        </p:tgtEl>
                                        <p:attrNameLst>
                                          <p:attrName>style.visibility</p:attrName>
                                        </p:attrNameLst>
                                      </p:cBhvr>
                                      <p:to>
                                        <p:strVal val="visible"/>
                                      </p:to>
                                    </p:set>
                                    <p:animEffect transition="in" filter="box(in)">
                                      <p:cBhvr>
                                        <p:cTn id="38" dur="500"/>
                                        <p:tgtEl>
                                          <p:spTgt spid="874519"/>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874513"/>
                                        </p:tgtEl>
                                        <p:attrNameLst>
                                          <p:attrName>style.visibility</p:attrName>
                                        </p:attrNameLst>
                                      </p:cBhvr>
                                      <p:to>
                                        <p:strVal val="visible"/>
                                      </p:to>
                                    </p:set>
                                    <p:animEffect transition="in" filter="box(in)">
                                      <p:cBhvr>
                                        <p:cTn id="43" dur="500"/>
                                        <p:tgtEl>
                                          <p:spTgt spid="874513"/>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874520"/>
                                        </p:tgtEl>
                                        <p:attrNameLst>
                                          <p:attrName>style.visibility</p:attrName>
                                        </p:attrNameLst>
                                      </p:cBhvr>
                                      <p:to>
                                        <p:strVal val="visible"/>
                                      </p:to>
                                    </p:set>
                                    <p:animEffect transition="in" filter="box(in)">
                                      <p:cBhvr>
                                        <p:cTn id="46" dur="500"/>
                                        <p:tgtEl>
                                          <p:spTgt spid="874520"/>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874521"/>
                                        </p:tgtEl>
                                        <p:attrNameLst>
                                          <p:attrName>style.visibility</p:attrName>
                                        </p:attrNameLst>
                                      </p:cBhvr>
                                      <p:to>
                                        <p:strVal val="visible"/>
                                      </p:to>
                                    </p:set>
                                    <p:animEffect transition="in" filter="box(in)">
                                      <p:cBhvr>
                                        <p:cTn id="51" dur="500"/>
                                        <p:tgtEl>
                                          <p:spTgt spid="874521"/>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874509"/>
                                        </p:tgtEl>
                                        <p:attrNameLst>
                                          <p:attrName>style.visibility</p:attrName>
                                        </p:attrNameLst>
                                      </p:cBhvr>
                                      <p:to>
                                        <p:strVal val="visible"/>
                                      </p:to>
                                    </p:set>
                                    <p:animEffect transition="in" filter="box(in)">
                                      <p:cBhvr>
                                        <p:cTn id="54" dur="500"/>
                                        <p:tgtEl>
                                          <p:spTgt spid="874509"/>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874506"/>
                                        </p:tgtEl>
                                        <p:attrNameLst>
                                          <p:attrName>style.visibility</p:attrName>
                                        </p:attrNameLst>
                                      </p:cBhvr>
                                      <p:to>
                                        <p:strVal val="visible"/>
                                      </p:to>
                                    </p:set>
                                    <p:animEffect transition="in" filter="box(in)">
                                      <p:cBhvr>
                                        <p:cTn id="57" dur="500"/>
                                        <p:tgtEl>
                                          <p:spTgt spid="874506"/>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874505"/>
                                        </p:tgtEl>
                                        <p:attrNameLst>
                                          <p:attrName>style.visibility</p:attrName>
                                        </p:attrNameLst>
                                      </p:cBhvr>
                                      <p:to>
                                        <p:strVal val="visible"/>
                                      </p:to>
                                    </p:set>
                                    <p:animEffect transition="in" filter="box(in)">
                                      <p:cBhvr>
                                        <p:cTn id="60" dur="500"/>
                                        <p:tgtEl>
                                          <p:spTgt spid="874505"/>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874511"/>
                                        </p:tgtEl>
                                        <p:attrNameLst>
                                          <p:attrName>style.visibility</p:attrName>
                                        </p:attrNameLst>
                                      </p:cBhvr>
                                      <p:to>
                                        <p:strVal val="visible"/>
                                      </p:to>
                                    </p:set>
                                    <p:animEffect transition="in" filter="box(in)">
                                      <p:cBhvr>
                                        <p:cTn id="65" dur="500"/>
                                        <p:tgtEl>
                                          <p:spTgt spid="874511"/>
                                        </p:tgtEl>
                                      </p:cBhvr>
                                    </p:animEffect>
                                  </p:childTnLst>
                                </p:cTn>
                              </p:par>
                              <p:par>
                                <p:cTn id="66" presetID="4" presetClass="entr" presetSubtype="16" fill="hold" grpId="0" nodeType="withEffect">
                                  <p:stCondLst>
                                    <p:cond delay="0"/>
                                  </p:stCondLst>
                                  <p:childTnLst>
                                    <p:set>
                                      <p:cBhvr>
                                        <p:cTn id="67" dur="1" fill="hold">
                                          <p:stCondLst>
                                            <p:cond delay="0"/>
                                          </p:stCondLst>
                                        </p:cTn>
                                        <p:tgtEl>
                                          <p:spTgt spid="874524"/>
                                        </p:tgtEl>
                                        <p:attrNameLst>
                                          <p:attrName>style.visibility</p:attrName>
                                        </p:attrNameLst>
                                      </p:cBhvr>
                                      <p:to>
                                        <p:strVal val="visible"/>
                                      </p:to>
                                    </p:set>
                                    <p:animEffect transition="in" filter="box(in)">
                                      <p:cBhvr>
                                        <p:cTn id="68" dur="500"/>
                                        <p:tgtEl>
                                          <p:spTgt spid="874524"/>
                                        </p:tgtEl>
                                      </p:cBhvr>
                                    </p:animEffect>
                                  </p:childTnLst>
                                </p:cTn>
                              </p:par>
                              <p:par>
                                <p:cTn id="69" presetID="4" presetClass="entr" presetSubtype="16" fill="hold" grpId="0" nodeType="withEffect">
                                  <p:stCondLst>
                                    <p:cond delay="0"/>
                                  </p:stCondLst>
                                  <p:childTnLst>
                                    <p:set>
                                      <p:cBhvr>
                                        <p:cTn id="70" dur="1" fill="hold">
                                          <p:stCondLst>
                                            <p:cond delay="0"/>
                                          </p:stCondLst>
                                        </p:cTn>
                                        <p:tgtEl>
                                          <p:spTgt spid="874501"/>
                                        </p:tgtEl>
                                        <p:attrNameLst>
                                          <p:attrName>style.visibility</p:attrName>
                                        </p:attrNameLst>
                                      </p:cBhvr>
                                      <p:to>
                                        <p:strVal val="visible"/>
                                      </p:to>
                                    </p:set>
                                    <p:animEffect transition="in" filter="box(in)">
                                      <p:cBhvr>
                                        <p:cTn id="71" dur="500"/>
                                        <p:tgtEl>
                                          <p:spTgt spid="874501"/>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874502"/>
                                        </p:tgtEl>
                                        <p:attrNameLst>
                                          <p:attrName>style.visibility</p:attrName>
                                        </p:attrNameLst>
                                      </p:cBhvr>
                                      <p:to>
                                        <p:strVal val="visible"/>
                                      </p:to>
                                    </p:set>
                                    <p:animEffect transition="in" filter="box(in)">
                                      <p:cBhvr>
                                        <p:cTn id="74" dur="500"/>
                                        <p:tgtEl>
                                          <p:spTgt spid="874502"/>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grpId="0" nodeType="clickEffect">
                                  <p:stCondLst>
                                    <p:cond delay="0"/>
                                  </p:stCondLst>
                                  <p:childTnLst>
                                    <p:set>
                                      <p:cBhvr>
                                        <p:cTn id="78" dur="1" fill="hold">
                                          <p:stCondLst>
                                            <p:cond delay="0"/>
                                          </p:stCondLst>
                                        </p:cTn>
                                        <p:tgtEl>
                                          <p:spTgt spid="874500"/>
                                        </p:tgtEl>
                                        <p:attrNameLst>
                                          <p:attrName>style.visibility</p:attrName>
                                        </p:attrNameLst>
                                      </p:cBhvr>
                                      <p:to>
                                        <p:strVal val="visible"/>
                                      </p:to>
                                    </p:set>
                                    <p:animEffect transition="in" filter="box(in)">
                                      <p:cBhvr>
                                        <p:cTn id="79" dur="500"/>
                                        <p:tgtEl>
                                          <p:spTgt spid="874500"/>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874525"/>
                                        </p:tgtEl>
                                        <p:attrNameLst>
                                          <p:attrName>style.visibility</p:attrName>
                                        </p:attrNameLst>
                                      </p:cBhvr>
                                      <p:to>
                                        <p:strVal val="visible"/>
                                      </p:to>
                                    </p:set>
                                    <p:animEffect transition="in" filter="box(in)">
                                      <p:cBhvr>
                                        <p:cTn id="82" dur="500"/>
                                        <p:tgtEl>
                                          <p:spTgt spid="874525"/>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nodeType="clickEffect">
                                  <p:stCondLst>
                                    <p:cond delay="0"/>
                                  </p:stCondLst>
                                  <p:childTnLst>
                                    <p:set>
                                      <p:cBhvr>
                                        <p:cTn id="86" dur="1" fill="hold">
                                          <p:stCondLst>
                                            <p:cond delay="0"/>
                                          </p:stCondLst>
                                        </p:cTn>
                                        <p:tgtEl>
                                          <p:spTgt spid="874514"/>
                                        </p:tgtEl>
                                        <p:attrNameLst>
                                          <p:attrName>style.visibility</p:attrName>
                                        </p:attrNameLst>
                                      </p:cBhvr>
                                      <p:to>
                                        <p:strVal val="visible"/>
                                      </p:to>
                                    </p:set>
                                    <p:animEffect transition="in" filter="box(in)">
                                      <p:cBhvr>
                                        <p:cTn id="87" dur="500"/>
                                        <p:tgtEl>
                                          <p:spTgt spid="874514"/>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874522"/>
                                        </p:tgtEl>
                                        <p:attrNameLst>
                                          <p:attrName>style.visibility</p:attrName>
                                        </p:attrNameLst>
                                      </p:cBhvr>
                                      <p:to>
                                        <p:strVal val="visible"/>
                                      </p:to>
                                    </p:set>
                                    <p:animEffect transition="in" filter="box(in)">
                                      <p:cBhvr>
                                        <p:cTn id="90" dur="500"/>
                                        <p:tgtEl>
                                          <p:spTgt spid="874522"/>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grpId="0" nodeType="clickEffect">
                                  <p:stCondLst>
                                    <p:cond delay="0"/>
                                  </p:stCondLst>
                                  <p:childTnLst>
                                    <p:set>
                                      <p:cBhvr>
                                        <p:cTn id="94" dur="1" fill="hold">
                                          <p:stCondLst>
                                            <p:cond delay="0"/>
                                          </p:stCondLst>
                                        </p:cTn>
                                        <p:tgtEl>
                                          <p:spTgt spid="874523"/>
                                        </p:tgtEl>
                                        <p:attrNameLst>
                                          <p:attrName>style.visibility</p:attrName>
                                        </p:attrNameLst>
                                      </p:cBhvr>
                                      <p:to>
                                        <p:strVal val="visible"/>
                                      </p:to>
                                    </p:set>
                                    <p:animEffect transition="in" filter="box(in)">
                                      <p:cBhvr>
                                        <p:cTn id="95" dur="500"/>
                                        <p:tgtEl>
                                          <p:spTgt spid="874523"/>
                                        </p:tgtEl>
                                      </p:cBhvr>
                                    </p:animEffect>
                                  </p:childTnLst>
                                </p:cTn>
                              </p:par>
                              <p:par>
                                <p:cTn id="96" presetID="4" presetClass="entr" presetSubtype="16" fill="hold" grpId="0" nodeType="withEffect">
                                  <p:stCondLst>
                                    <p:cond delay="0"/>
                                  </p:stCondLst>
                                  <p:childTnLst>
                                    <p:set>
                                      <p:cBhvr>
                                        <p:cTn id="97" dur="1" fill="hold">
                                          <p:stCondLst>
                                            <p:cond delay="0"/>
                                          </p:stCondLst>
                                        </p:cTn>
                                        <p:tgtEl>
                                          <p:spTgt spid="874510"/>
                                        </p:tgtEl>
                                        <p:attrNameLst>
                                          <p:attrName>style.visibility</p:attrName>
                                        </p:attrNameLst>
                                      </p:cBhvr>
                                      <p:to>
                                        <p:strVal val="visible"/>
                                      </p:to>
                                    </p:set>
                                    <p:animEffect transition="in" filter="box(in)">
                                      <p:cBhvr>
                                        <p:cTn id="98" dur="500"/>
                                        <p:tgtEl>
                                          <p:spTgt spid="874510"/>
                                        </p:tgtEl>
                                      </p:cBhvr>
                                    </p:animEffect>
                                  </p:childTnLst>
                                </p:cTn>
                              </p:par>
                              <p:par>
                                <p:cTn id="99" presetID="4" presetClass="entr" presetSubtype="16" fill="hold" grpId="0" nodeType="withEffect">
                                  <p:stCondLst>
                                    <p:cond delay="0"/>
                                  </p:stCondLst>
                                  <p:childTnLst>
                                    <p:set>
                                      <p:cBhvr>
                                        <p:cTn id="100" dur="1" fill="hold">
                                          <p:stCondLst>
                                            <p:cond delay="0"/>
                                          </p:stCondLst>
                                        </p:cTn>
                                        <p:tgtEl>
                                          <p:spTgt spid="874507"/>
                                        </p:tgtEl>
                                        <p:attrNameLst>
                                          <p:attrName>style.visibility</p:attrName>
                                        </p:attrNameLst>
                                      </p:cBhvr>
                                      <p:to>
                                        <p:strVal val="visible"/>
                                      </p:to>
                                    </p:set>
                                    <p:animEffect transition="in" filter="box(in)">
                                      <p:cBhvr>
                                        <p:cTn id="101" dur="500"/>
                                        <p:tgtEl>
                                          <p:spTgt spid="874507"/>
                                        </p:tgtEl>
                                      </p:cBhvr>
                                    </p:animEffect>
                                  </p:childTnLst>
                                </p:cTn>
                              </p:par>
                              <p:par>
                                <p:cTn id="102" presetID="4" presetClass="entr" presetSubtype="16" fill="hold" grpId="0" nodeType="withEffect">
                                  <p:stCondLst>
                                    <p:cond delay="0"/>
                                  </p:stCondLst>
                                  <p:childTnLst>
                                    <p:set>
                                      <p:cBhvr>
                                        <p:cTn id="103" dur="1" fill="hold">
                                          <p:stCondLst>
                                            <p:cond delay="0"/>
                                          </p:stCondLst>
                                        </p:cTn>
                                        <p:tgtEl>
                                          <p:spTgt spid="874508"/>
                                        </p:tgtEl>
                                        <p:attrNameLst>
                                          <p:attrName>style.visibility</p:attrName>
                                        </p:attrNameLst>
                                      </p:cBhvr>
                                      <p:to>
                                        <p:strVal val="visible"/>
                                      </p:to>
                                    </p:set>
                                    <p:animEffect transition="in" filter="box(in)">
                                      <p:cBhvr>
                                        <p:cTn id="104" dur="500"/>
                                        <p:tgtEl>
                                          <p:spTgt spid="874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500" grpId="0" animBg="1"/>
      <p:bldP spid="874501" grpId="0" animBg="1"/>
      <p:bldP spid="874502" grpId="0"/>
      <p:bldP spid="874503" grpId="0" animBg="1"/>
      <p:bldP spid="874504" grpId="0"/>
      <p:bldP spid="874505" grpId="0" animBg="1"/>
      <p:bldP spid="874506" grpId="0"/>
      <p:bldP spid="874507" grpId="0" animBg="1"/>
      <p:bldP spid="874508" grpId="0"/>
      <p:bldP spid="874509" grpId="0" animBg="1"/>
      <p:bldP spid="874510" grpId="0" animBg="1"/>
      <p:bldP spid="874511" grpId="0" animBg="1"/>
      <p:bldP spid="874512" grpId="0" animBg="1"/>
      <p:bldP spid="874515" grpId="0" animBg="1"/>
      <p:bldP spid="874516" grpId="0"/>
      <p:bldP spid="874518" grpId="0"/>
      <p:bldP spid="874519" grpId="0"/>
      <p:bldP spid="874520" grpId="0"/>
      <p:bldP spid="874521" grpId="0"/>
      <p:bldP spid="874522" grpId="0"/>
      <p:bldP spid="874523" grpId="0"/>
      <p:bldP spid="874524" grpId="0"/>
      <p:bldP spid="874525" grpId="0"/>
      <p:bldP spid="874526" grpId="0"/>
      <p:bldP spid="8745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30527" y="3000548"/>
            <a:ext cx="4347351" cy="954107"/>
          </a:xfrm>
          <a:prstGeom prst="rect">
            <a:avLst/>
          </a:prstGeom>
          <a:noFill/>
        </p:spPr>
        <p:txBody>
          <a:bodyPr wrap="square" rtlCol="0">
            <a:spAutoFit/>
          </a:bodyPr>
          <a:lstStyle/>
          <a:p>
            <a:r>
              <a:rPr kumimoji="1" lang="en-US" altLang="en-US" sz="2800" b="1" dirty="0" smtClean="0">
                <a:solidFill>
                  <a:srgbClr val="002060"/>
                </a:solidFill>
                <a:effectLst>
                  <a:outerShdw blurRad="38100" dist="38100" dir="2700000" algn="tl">
                    <a:srgbClr val="C0C0C0"/>
                  </a:outerShdw>
                </a:effectLst>
                <a:latin typeface="+mj-lt"/>
                <a:ea typeface="MS PGothic" panose="020B0600070205080204" pitchFamily="34" charset="-128"/>
              </a:rPr>
              <a:t>Transaction </a:t>
            </a:r>
            <a:r>
              <a:rPr kumimoji="1" lang="en-US" altLang="zh-CN" sz="2800" b="1" dirty="0" smtClean="0">
                <a:solidFill>
                  <a:srgbClr val="002060"/>
                </a:solidFill>
                <a:effectLst>
                  <a:outerShdw blurRad="38100" dist="38100" dir="2700000" algn="tl">
                    <a:srgbClr val="C0C0C0"/>
                  </a:outerShdw>
                </a:effectLst>
                <a:latin typeface="+mj-lt"/>
                <a:ea typeface="MS PGothic" panose="020B0600070205080204" pitchFamily="34" charset="-128"/>
              </a:rPr>
              <a:t>Schedules</a:t>
            </a:r>
            <a:endParaRPr kumimoji="1" lang="en-US" altLang="en-US" sz="2800" b="1" dirty="0">
              <a:solidFill>
                <a:srgbClr val="002060"/>
              </a:solidFill>
              <a:effectLst>
                <a:outerShdw blurRad="38100" dist="38100" dir="2700000" algn="tl">
                  <a:srgbClr val="C0C0C0"/>
                </a:outerShdw>
              </a:effectLst>
              <a:latin typeface="+mj-lt"/>
              <a:ea typeface="MS PGothic" panose="020B0600070205080204" pitchFamily="34" charset="-128"/>
            </a:endParaRPr>
          </a:p>
          <a:p>
            <a:endParaRPr kumimoji="1" lang="en-US" sz="2800" b="1" dirty="0">
              <a:solidFill>
                <a:srgbClr val="002060"/>
              </a:solidFill>
              <a:effectLst>
                <a:outerShdw blurRad="38100" dist="38100" dir="2700000" algn="tl">
                  <a:srgbClr val="C0C0C0"/>
                </a:outerShdw>
              </a:effectLst>
              <a:latin typeface="+mj-lt"/>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Schedules</a:t>
            </a:r>
            <a:endParaRPr lang="en-US">
              <a:effectLst>
                <a:outerShdw blurRad="38100" dist="38100" dir="2700000" algn="tl">
                  <a:srgbClr val="C0C0C0"/>
                </a:outerShdw>
              </a:effectLst>
            </a:endParaRPr>
          </a:p>
        </p:txBody>
      </p:sp>
      <p:sp>
        <p:nvSpPr>
          <p:cNvPr id="14339" name="Rectangle 3"/>
          <p:cNvSpPr>
            <a:spLocks noGrp="1" noChangeArrowheads="1"/>
          </p:cNvSpPr>
          <p:nvPr>
            <p:ph idx="1"/>
          </p:nvPr>
        </p:nvSpPr>
        <p:spPr>
          <a:xfrm>
            <a:off x="665824" y="1102497"/>
            <a:ext cx="7803473" cy="5367972"/>
          </a:xfrm>
        </p:spPr>
        <p:txBody>
          <a:bodyPr/>
          <a:lstStyle/>
          <a:p>
            <a:r>
              <a:rPr lang="en-US" altLang="en-US" sz="2000" b="1" dirty="0">
                <a:solidFill>
                  <a:srgbClr val="000099"/>
                </a:solidFill>
              </a:rPr>
              <a:t>Schedule</a:t>
            </a:r>
            <a:r>
              <a:rPr lang="en-US" altLang="en-US" sz="2000" b="1" dirty="0">
                <a:solidFill>
                  <a:schemeClr val="tx2"/>
                </a:solidFill>
              </a:rPr>
              <a:t> </a:t>
            </a:r>
            <a:r>
              <a:rPr lang="en-US" altLang="en-US" sz="2000" dirty="0"/>
              <a:t>– a sequences of instructions that specify the chronological order in which instructions of concurrent transactions are executed</a:t>
            </a:r>
            <a:endParaRPr lang="en-US" altLang="en-US" sz="2000" dirty="0"/>
          </a:p>
          <a:p>
            <a:pPr lvl="1"/>
            <a:r>
              <a:rPr lang="en-US" altLang="en-US" sz="2000" dirty="0"/>
              <a:t>A schedule for a set of transactions must consist of all instructions of those transactions</a:t>
            </a:r>
            <a:endParaRPr lang="en-US" altLang="en-US" sz="2000" dirty="0"/>
          </a:p>
          <a:p>
            <a:pPr lvl="1"/>
            <a:r>
              <a:rPr lang="en-US" altLang="en-US" sz="2000" dirty="0"/>
              <a:t>Must preserve the order in which the instructions appear in each individual transaction.</a:t>
            </a:r>
            <a:endParaRPr lang="en-US" altLang="en-US" sz="2000" dirty="0"/>
          </a:p>
          <a:p>
            <a:r>
              <a:rPr lang="en-US" altLang="en-US" sz="2000" dirty="0"/>
              <a:t>A transaction that successfully completes its execution will have a commit instructions as the last statement </a:t>
            </a:r>
            <a:endParaRPr lang="en-US" altLang="en-US" sz="2000" dirty="0"/>
          </a:p>
          <a:p>
            <a:pPr lvl="1"/>
            <a:r>
              <a:rPr lang="en-US" altLang="en-US" sz="2000" dirty="0"/>
              <a:t>By default transaction assumed to execute commit instruction as its last step</a:t>
            </a:r>
            <a:endParaRPr lang="en-US" altLang="en-US" sz="2000" dirty="0"/>
          </a:p>
          <a:p>
            <a:r>
              <a:rPr lang="en-US" altLang="en-US" sz="2000" dirty="0"/>
              <a:t>A transaction that fails to successfully complete its execution will have an abort instruction as the last statement </a:t>
            </a:r>
            <a:endParaRPr lang="en-US" alt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p:txBody>
          <a:bodyPr/>
          <a:lstStyle/>
          <a:p>
            <a:pPr eaLnBrk="1" hangingPunct="1">
              <a:defRPr/>
            </a:pPr>
            <a:r>
              <a:rPr lang="zh-CN" altLang="en-US" smtClean="0"/>
              <a:t>事务调度</a:t>
            </a:r>
            <a:endParaRPr lang="zh-CN" altLang="en-US" smtClean="0"/>
          </a:p>
        </p:txBody>
      </p:sp>
      <p:sp>
        <p:nvSpPr>
          <p:cNvPr id="809987" name="Rectangle 3"/>
          <p:cNvSpPr>
            <a:spLocks noGrp="1" noChangeArrowheads="1"/>
          </p:cNvSpPr>
          <p:nvPr>
            <p:ph idx="1"/>
          </p:nvPr>
        </p:nvSpPr>
        <p:spPr/>
        <p:txBody>
          <a:bodyPr>
            <a:normAutofit/>
          </a:bodyPr>
          <a:lstStyle/>
          <a:p>
            <a:pPr eaLnBrk="1" hangingPunct="1">
              <a:lnSpc>
                <a:spcPct val="110000"/>
              </a:lnSpc>
              <a:spcBef>
                <a:spcPct val="20000"/>
              </a:spcBef>
              <a:defRPr/>
            </a:pPr>
            <a:r>
              <a:rPr lang="zh-CN" altLang="en-US" sz="2000" dirty="0" smtClean="0">
                <a:latin typeface="黑体" panose="02010609060101010101" pitchFamily="49" charset="-122"/>
                <a:ea typeface="黑体" panose="02010609060101010101" pitchFamily="49" charset="-122"/>
              </a:rPr>
              <a:t>事务调度</a:t>
            </a:r>
            <a:endParaRPr lang="zh-CN" altLang="en-US" sz="2000" dirty="0" smtClean="0">
              <a:latin typeface="黑体" panose="02010609060101010101" pitchFamily="49" charset="-122"/>
              <a:ea typeface="黑体" panose="02010609060101010101" pitchFamily="49" charset="-122"/>
            </a:endParaRPr>
          </a:p>
          <a:p>
            <a:pPr lvl="1" eaLnBrk="1" hangingPunct="1">
              <a:lnSpc>
                <a:spcPct val="110000"/>
              </a:lnSpc>
              <a:spcBef>
                <a:spcPct val="20000"/>
              </a:spcBef>
              <a:defRPr/>
            </a:pPr>
            <a:r>
              <a:rPr lang="zh-CN" altLang="en-US" sz="2000" dirty="0" smtClean="0">
                <a:latin typeface="黑体" panose="02010609060101010101" pitchFamily="49" charset="-122"/>
                <a:ea typeface="黑体" panose="02010609060101010101" pitchFamily="49" charset="-122"/>
              </a:rPr>
              <a:t>指系统执行事务中指令的时间顺序</a:t>
            </a:r>
            <a:endParaRPr lang="zh-CN" altLang="en-US" sz="2000" dirty="0" smtClean="0">
              <a:latin typeface="黑体" panose="02010609060101010101" pitchFamily="49" charset="-122"/>
              <a:ea typeface="黑体" panose="02010609060101010101" pitchFamily="49" charset="-122"/>
            </a:endParaRPr>
          </a:p>
          <a:p>
            <a:pPr lvl="1" eaLnBrk="1" hangingPunct="1">
              <a:lnSpc>
                <a:spcPct val="110000"/>
              </a:lnSpc>
              <a:spcBef>
                <a:spcPct val="20000"/>
              </a:spcBef>
              <a:defRPr/>
            </a:pPr>
            <a:r>
              <a:rPr lang="zh-CN" altLang="en-US" sz="2000" dirty="0" smtClean="0">
                <a:latin typeface="黑体" panose="02010609060101010101" pitchFamily="49" charset="-122"/>
                <a:ea typeface="黑体" panose="02010609060101010101" pitchFamily="49" charset="-122"/>
              </a:rPr>
              <a:t>一组多个事务的调度必须保证</a:t>
            </a:r>
            <a:endParaRPr lang="zh-CN" altLang="en-US" sz="2000" dirty="0" smtClean="0">
              <a:latin typeface="黑体" panose="02010609060101010101" pitchFamily="49" charset="-122"/>
              <a:ea typeface="黑体" panose="02010609060101010101" pitchFamily="49" charset="-122"/>
            </a:endParaRPr>
          </a:p>
          <a:p>
            <a:pPr lvl="2" eaLnBrk="1" hangingPunct="1">
              <a:lnSpc>
                <a:spcPct val="110000"/>
              </a:lnSpc>
              <a:spcBef>
                <a:spcPct val="20000"/>
              </a:spcBef>
              <a:defRPr/>
            </a:pPr>
            <a:r>
              <a:rPr lang="zh-CN" altLang="en-US" sz="2000" dirty="0" smtClean="0">
                <a:latin typeface="黑体" panose="02010609060101010101" pitchFamily="49" charset="-122"/>
                <a:ea typeface="黑体" panose="02010609060101010101" pitchFamily="49" charset="-122"/>
              </a:rPr>
              <a:t>包含了所有事务的操作指令</a:t>
            </a:r>
            <a:endParaRPr lang="zh-CN" altLang="en-US" sz="2000" dirty="0" smtClean="0">
              <a:latin typeface="黑体" panose="02010609060101010101" pitchFamily="49" charset="-122"/>
              <a:ea typeface="黑体" panose="02010609060101010101" pitchFamily="49" charset="-122"/>
            </a:endParaRPr>
          </a:p>
          <a:p>
            <a:pPr lvl="2" eaLnBrk="1" hangingPunct="1">
              <a:lnSpc>
                <a:spcPct val="110000"/>
              </a:lnSpc>
              <a:spcBef>
                <a:spcPct val="20000"/>
              </a:spcBef>
              <a:defRPr/>
            </a:pPr>
            <a:r>
              <a:rPr lang="zh-CN" altLang="en-US" sz="2000" dirty="0" smtClean="0">
                <a:latin typeface="黑体" panose="02010609060101010101" pitchFamily="49" charset="-122"/>
                <a:ea typeface="黑体" panose="02010609060101010101" pitchFamily="49" charset="-122"/>
              </a:rPr>
              <a:t>同一个事务中指令的相对顺序必须保持不变</a:t>
            </a:r>
            <a:endParaRPr lang="zh-CN" altLang="en-US" sz="2000" dirty="0" smtClean="0">
              <a:latin typeface="黑体" panose="02010609060101010101" pitchFamily="49" charset="-122"/>
              <a:ea typeface="黑体" panose="02010609060101010101" pitchFamily="49" charset="-122"/>
            </a:endParaRPr>
          </a:p>
          <a:p>
            <a:pPr eaLnBrk="1" hangingPunct="1">
              <a:lnSpc>
                <a:spcPct val="110000"/>
              </a:lnSpc>
              <a:spcBef>
                <a:spcPct val="20000"/>
              </a:spcBef>
              <a:defRPr/>
            </a:pPr>
            <a:r>
              <a:rPr lang="zh-CN" altLang="en-US" sz="2000" dirty="0" smtClean="0">
                <a:latin typeface="黑体" panose="02010609060101010101" pitchFamily="49" charset="-122"/>
                <a:ea typeface="黑体" panose="02010609060101010101" pitchFamily="49" charset="-122"/>
              </a:rPr>
              <a:t>两种类型</a:t>
            </a:r>
            <a:endParaRPr lang="zh-CN" altLang="en-US" sz="2000" dirty="0" smtClean="0">
              <a:latin typeface="黑体" panose="02010609060101010101" pitchFamily="49" charset="-122"/>
              <a:ea typeface="黑体" panose="02010609060101010101" pitchFamily="49" charset="-122"/>
            </a:endParaRPr>
          </a:p>
          <a:p>
            <a:pPr lvl="1" eaLnBrk="1" hangingPunct="1">
              <a:lnSpc>
                <a:spcPct val="110000"/>
              </a:lnSpc>
              <a:spcBef>
                <a:spcPct val="20000"/>
              </a:spcBef>
              <a:defRPr/>
            </a:pPr>
            <a:r>
              <a:rPr lang="zh-CN" altLang="en-US" sz="2000" dirty="0" smtClean="0">
                <a:solidFill>
                  <a:srgbClr val="FF0000"/>
                </a:solidFill>
                <a:latin typeface="黑体" panose="02010609060101010101" pitchFamily="49" charset="-122"/>
                <a:ea typeface="黑体" panose="02010609060101010101" pitchFamily="49" charset="-122"/>
              </a:rPr>
              <a:t>串行调度</a:t>
            </a:r>
            <a:endParaRPr lang="zh-CN" altLang="en-US" sz="2000" dirty="0" smtClean="0">
              <a:solidFill>
                <a:srgbClr val="FF0000"/>
              </a:solidFill>
              <a:latin typeface="黑体" panose="02010609060101010101" pitchFamily="49" charset="-122"/>
              <a:ea typeface="黑体" panose="02010609060101010101" pitchFamily="49" charset="-122"/>
            </a:endParaRPr>
          </a:p>
          <a:p>
            <a:pPr lvl="2" eaLnBrk="1" hangingPunct="1">
              <a:lnSpc>
                <a:spcPct val="110000"/>
              </a:lnSpc>
              <a:spcBef>
                <a:spcPct val="20000"/>
              </a:spcBef>
              <a:defRPr/>
            </a:pPr>
            <a:r>
              <a:rPr lang="zh-CN" altLang="en-US" sz="2000" dirty="0" smtClean="0">
                <a:latin typeface="黑体" panose="02010609060101010101" pitchFamily="49" charset="-122"/>
                <a:ea typeface="黑体" panose="02010609060101010101" pitchFamily="49" charset="-122"/>
              </a:rPr>
              <a:t>执行完一个事务才开始执行下一个事务。因此从时间顺序上看，同一事务的指令紧挨在一起</a:t>
            </a:r>
            <a:endParaRPr lang="zh-CN" altLang="en-US" sz="2000" dirty="0" smtClean="0">
              <a:latin typeface="黑体" panose="02010609060101010101" pitchFamily="49" charset="-122"/>
              <a:ea typeface="黑体" panose="02010609060101010101" pitchFamily="49" charset="-122"/>
            </a:endParaRPr>
          </a:p>
          <a:p>
            <a:pPr lvl="1" eaLnBrk="1" hangingPunct="1">
              <a:lnSpc>
                <a:spcPct val="110000"/>
              </a:lnSpc>
              <a:spcBef>
                <a:spcPct val="20000"/>
              </a:spcBef>
              <a:defRPr/>
            </a:pPr>
            <a:r>
              <a:rPr lang="zh-CN" altLang="en-US" sz="2000" dirty="0" smtClean="0">
                <a:solidFill>
                  <a:srgbClr val="FF0000"/>
                </a:solidFill>
                <a:latin typeface="黑体" panose="02010609060101010101" pitchFamily="49" charset="-122"/>
                <a:ea typeface="黑体" panose="02010609060101010101" pitchFamily="49" charset="-122"/>
              </a:rPr>
              <a:t>并发调度</a:t>
            </a:r>
            <a:endParaRPr lang="zh-CN" altLang="en-US" sz="2000" dirty="0" smtClean="0">
              <a:solidFill>
                <a:srgbClr val="FF0000"/>
              </a:solidFill>
              <a:latin typeface="黑体" panose="02010609060101010101" pitchFamily="49" charset="-122"/>
              <a:ea typeface="黑体" panose="02010609060101010101" pitchFamily="49" charset="-122"/>
            </a:endParaRPr>
          </a:p>
          <a:p>
            <a:pPr lvl="2" eaLnBrk="1" hangingPunct="1">
              <a:lnSpc>
                <a:spcPct val="110000"/>
              </a:lnSpc>
              <a:spcBef>
                <a:spcPct val="20000"/>
              </a:spcBef>
              <a:defRPr/>
            </a:pPr>
            <a:r>
              <a:rPr lang="zh-CN" altLang="en-US" sz="2000" dirty="0" smtClean="0">
                <a:latin typeface="黑体" panose="02010609060101010101" pitchFamily="49" charset="-122"/>
                <a:ea typeface="黑体" panose="02010609060101010101" pitchFamily="49" charset="-122"/>
              </a:rPr>
              <a:t>未执行完一个事务时，可转去执行另一个事务。因此从时间顺序上看，不同事务的指令彼此交叉</a:t>
            </a:r>
            <a:endParaRPr lang="zh-CN" altLang="en-US" sz="20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50000" fill="hold" grpId="0" nodeType="clickEffect">
                                  <p:stCondLst>
                                    <p:cond delay="0"/>
                                  </p:stCondLst>
                                  <p:childTnLst>
                                    <p:set>
                                      <p:cBhvr>
                                        <p:cTn id="6" dur="1" fill="hold">
                                          <p:stCondLst>
                                            <p:cond delay="0"/>
                                          </p:stCondLst>
                                        </p:cTn>
                                        <p:tgtEl>
                                          <p:spTgt spid="809987">
                                            <p:txEl>
                                              <p:pRg st="0" end="0"/>
                                            </p:txEl>
                                          </p:spTgt>
                                        </p:tgtEl>
                                        <p:attrNameLst>
                                          <p:attrName>style.visibility</p:attrName>
                                        </p:attrNameLst>
                                      </p:cBhvr>
                                      <p:to>
                                        <p:strVal val="visible"/>
                                      </p:to>
                                    </p:set>
                                    <p:anim calcmode="lin" valueType="num">
                                      <p:cBhvr additive="base">
                                        <p:cTn id="7" dur="500" fill="hold"/>
                                        <p:tgtEl>
                                          <p:spTgt spid="8099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0998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50000" fill="hold" grpId="0" nodeType="withEffect">
                                  <p:stCondLst>
                                    <p:cond delay="0"/>
                                  </p:stCondLst>
                                  <p:childTnLst>
                                    <p:set>
                                      <p:cBhvr>
                                        <p:cTn id="10" dur="1" fill="hold">
                                          <p:stCondLst>
                                            <p:cond delay="0"/>
                                          </p:stCondLst>
                                        </p:cTn>
                                        <p:tgtEl>
                                          <p:spTgt spid="809987">
                                            <p:txEl>
                                              <p:pRg st="1" end="1"/>
                                            </p:txEl>
                                          </p:spTgt>
                                        </p:tgtEl>
                                        <p:attrNameLst>
                                          <p:attrName>style.visibility</p:attrName>
                                        </p:attrNameLst>
                                      </p:cBhvr>
                                      <p:to>
                                        <p:strVal val="visible"/>
                                      </p:to>
                                    </p:set>
                                    <p:anim calcmode="lin" valueType="num">
                                      <p:cBhvr additive="base">
                                        <p:cTn id="11" dur="500" fill="hold"/>
                                        <p:tgtEl>
                                          <p:spTgt spid="80998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099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decel="50000" fill="hold" grpId="0" nodeType="clickEffect">
                                  <p:stCondLst>
                                    <p:cond delay="0"/>
                                  </p:stCondLst>
                                  <p:childTnLst>
                                    <p:set>
                                      <p:cBhvr>
                                        <p:cTn id="16" dur="1" fill="hold">
                                          <p:stCondLst>
                                            <p:cond delay="0"/>
                                          </p:stCondLst>
                                        </p:cTn>
                                        <p:tgtEl>
                                          <p:spTgt spid="809987">
                                            <p:txEl>
                                              <p:pRg st="2" end="2"/>
                                            </p:txEl>
                                          </p:spTgt>
                                        </p:tgtEl>
                                        <p:attrNameLst>
                                          <p:attrName>style.visibility</p:attrName>
                                        </p:attrNameLst>
                                      </p:cBhvr>
                                      <p:to>
                                        <p:strVal val="visible"/>
                                      </p:to>
                                    </p:set>
                                    <p:anim calcmode="lin" valueType="num">
                                      <p:cBhvr additive="base">
                                        <p:cTn id="17" dur="500" fill="hold"/>
                                        <p:tgtEl>
                                          <p:spTgt spid="80998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099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decel="50000" fill="hold" grpId="0" nodeType="clickEffect">
                                  <p:stCondLst>
                                    <p:cond delay="0"/>
                                  </p:stCondLst>
                                  <p:childTnLst>
                                    <p:set>
                                      <p:cBhvr>
                                        <p:cTn id="22" dur="1" fill="hold">
                                          <p:stCondLst>
                                            <p:cond delay="0"/>
                                          </p:stCondLst>
                                        </p:cTn>
                                        <p:tgtEl>
                                          <p:spTgt spid="809987">
                                            <p:txEl>
                                              <p:pRg st="3" end="3"/>
                                            </p:txEl>
                                          </p:spTgt>
                                        </p:tgtEl>
                                        <p:attrNameLst>
                                          <p:attrName>style.visibility</p:attrName>
                                        </p:attrNameLst>
                                      </p:cBhvr>
                                      <p:to>
                                        <p:strVal val="visible"/>
                                      </p:to>
                                    </p:set>
                                    <p:anim calcmode="lin" valueType="num">
                                      <p:cBhvr additive="base">
                                        <p:cTn id="23" dur="500" fill="hold"/>
                                        <p:tgtEl>
                                          <p:spTgt spid="809987">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0998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decel="50000" fill="hold" grpId="0" nodeType="withEffect">
                                  <p:stCondLst>
                                    <p:cond delay="0"/>
                                  </p:stCondLst>
                                  <p:childTnLst>
                                    <p:set>
                                      <p:cBhvr>
                                        <p:cTn id="26" dur="1" fill="hold">
                                          <p:stCondLst>
                                            <p:cond delay="0"/>
                                          </p:stCondLst>
                                        </p:cTn>
                                        <p:tgtEl>
                                          <p:spTgt spid="809987">
                                            <p:txEl>
                                              <p:pRg st="4" end="4"/>
                                            </p:txEl>
                                          </p:spTgt>
                                        </p:tgtEl>
                                        <p:attrNameLst>
                                          <p:attrName>style.visibility</p:attrName>
                                        </p:attrNameLst>
                                      </p:cBhvr>
                                      <p:to>
                                        <p:strVal val="visible"/>
                                      </p:to>
                                    </p:set>
                                    <p:anim calcmode="lin" valueType="num">
                                      <p:cBhvr additive="base">
                                        <p:cTn id="27" dur="500" fill="hold"/>
                                        <p:tgtEl>
                                          <p:spTgt spid="809987">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099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decel="50000" fill="hold" grpId="0" nodeType="clickEffect">
                                  <p:stCondLst>
                                    <p:cond delay="0"/>
                                  </p:stCondLst>
                                  <p:childTnLst>
                                    <p:set>
                                      <p:cBhvr>
                                        <p:cTn id="32" dur="1" fill="hold">
                                          <p:stCondLst>
                                            <p:cond delay="0"/>
                                          </p:stCondLst>
                                        </p:cTn>
                                        <p:tgtEl>
                                          <p:spTgt spid="809987">
                                            <p:txEl>
                                              <p:pRg st="5" end="5"/>
                                            </p:txEl>
                                          </p:spTgt>
                                        </p:tgtEl>
                                        <p:attrNameLst>
                                          <p:attrName>style.visibility</p:attrName>
                                        </p:attrNameLst>
                                      </p:cBhvr>
                                      <p:to>
                                        <p:strVal val="visible"/>
                                      </p:to>
                                    </p:set>
                                    <p:anim calcmode="lin" valueType="num">
                                      <p:cBhvr additive="base">
                                        <p:cTn id="33" dur="500" fill="hold"/>
                                        <p:tgtEl>
                                          <p:spTgt spid="809987">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099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decel="50000" fill="hold" grpId="0" nodeType="clickEffect">
                                  <p:stCondLst>
                                    <p:cond delay="0"/>
                                  </p:stCondLst>
                                  <p:childTnLst>
                                    <p:set>
                                      <p:cBhvr>
                                        <p:cTn id="38" dur="1" fill="hold">
                                          <p:stCondLst>
                                            <p:cond delay="0"/>
                                          </p:stCondLst>
                                        </p:cTn>
                                        <p:tgtEl>
                                          <p:spTgt spid="809987">
                                            <p:txEl>
                                              <p:pRg st="6" end="6"/>
                                            </p:txEl>
                                          </p:spTgt>
                                        </p:tgtEl>
                                        <p:attrNameLst>
                                          <p:attrName>style.visibility</p:attrName>
                                        </p:attrNameLst>
                                      </p:cBhvr>
                                      <p:to>
                                        <p:strVal val="visible"/>
                                      </p:to>
                                    </p:set>
                                    <p:anim calcmode="lin" valueType="num">
                                      <p:cBhvr additive="base">
                                        <p:cTn id="39" dur="500" fill="hold"/>
                                        <p:tgtEl>
                                          <p:spTgt spid="809987">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809987">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2" decel="50000" fill="hold" grpId="0" nodeType="withEffect">
                                  <p:stCondLst>
                                    <p:cond delay="0"/>
                                  </p:stCondLst>
                                  <p:childTnLst>
                                    <p:set>
                                      <p:cBhvr>
                                        <p:cTn id="42" dur="1" fill="hold">
                                          <p:stCondLst>
                                            <p:cond delay="0"/>
                                          </p:stCondLst>
                                        </p:cTn>
                                        <p:tgtEl>
                                          <p:spTgt spid="809987">
                                            <p:txEl>
                                              <p:pRg st="7" end="7"/>
                                            </p:txEl>
                                          </p:spTgt>
                                        </p:tgtEl>
                                        <p:attrNameLst>
                                          <p:attrName>style.visibility</p:attrName>
                                        </p:attrNameLst>
                                      </p:cBhvr>
                                      <p:to>
                                        <p:strVal val="visible"/>
                                      </p:to>
                                    </p:set>
                                    <p:anim calcmode="lin" valueType="num">
                                      <p:cBhvr additive="base">
                                        <p:cTn id="43" dur="500" fill="hold"/>
                                        <p:tgtEl>
                                          <p:spTgt spid="809987">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0998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decel="50000" fill="hold" grpId="0" nodeType="clickEffect">
                                  <p:stCondLst>
                                    <p:cond delay="0"/>
                                  </p:stCondLst>
                                  <p:childTnLst>
                                    <p:set>
                                      <p:cBhvr>
                                        <p:cTn id="48" dur="1" fill="hold">
                                          <p:stCondLst>
                                            <p:cond delay="0"/>
                                          </p:stCondLst>
                                        </p:cTn>
                                        <p:tgtEl>
                                          <p:spTgt spid="809987">
                                            <p:txEl>
                                              <p:pRg st="8" end="8"/>
                                            </p:txEl>
                                          </p:spTgt>
                                        </p:tgtEl>
                                        <p:attrNameLst>
                                          <p:attrName>style.visibility</p:attrName>
                                        </p:attrNameLst>
                                      </p:cBhvr>
                                      <p:to>
                                        <p:strVal val="visible"/>
                                      </p:to>
                                    </p:set>
                                    <p:anim calcmode="lin" valueType="num">
                                      <p:cBhvr additive="base">
                                        <p:cTn id="49" dur="500" fill="hold"/>
                                        <p:tgtEl>
                                          <p:spTgt spid="809987">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09987">
                                            <p:txEl>
                                              <p:pRg st="8" end="8"/>
                                            </p:txEl>
                                          </p:spTgt>
                                        </p:tgtEl>
                                        <p:attrNameLst>
                                          <p:attrName>ppt_y</p:attrName>
                                        </p:attrNameLst>
                                      </p:cBhvr>
                                      <p:tavLst>
                                        <p:tav tm="0">
                                          <p:val>
                                            <p:strVal val="#ppt_y"/>
                                          </p:val>
                                        </p:tav>
                                        <p:tav tm="100000">
                                          <p:val>
                                            <p:strVal val="#ppt_y"/>
                                          </p:val>
                                        </p:tav>
                                      </p:tavLst>
                                    </p:anim>
                                  </p:childTnLst>
                                </p:cTn>
                              </p:par>
                              <p:par>
                                <p:cTn id="51" presetID="2" presetClass="entr" presetSubtype="2" decel="50000" fill="hold" grpId="0" nodeType="withEffect">
                                  <p:stCondLst>
                                    <p:cond delay="0"/>
                                  </p:stCondLst>
                                  <p:childTnLst>
                                    <p:set>
                                      <p:cBhvr>
                                        <p:cTn id="52" dur="1" fill="hold">
                                          <p:stCondLst>
                                            <p:cond delay="0"/>
                                          </p:stCondLst>
                                        </p:cTn>
                                        <p:tgtEl>
                                          <p:spTgt spid="809987">
                                            <p:txEl>
                                              <p:pRg st="9" end="9"/>
                                            </p:txEl>
                                          </p:spTgt>
                                        </p:tgtEl>
                                        <p:attrNameLst>
                                          <p:attrName>style.visibility</p:attrName>
                                        </p:attrNameLst>
                                      </p:cBhvr>
                                      <p:to>
                                        <p:strVal val="visible"/>
                                      </p:to>
                                    </p:set>
                                    <p:anim calcmode="lin" valueType="num">
                                      <p:cBhvr additive="base">
                                        <p:cTn id="53" dur="500" fill="hold"/>
                                        <p:tgtEl>
                                          <p:spTgt spid="809987">
                                            <p:txEl>
                                              <p:pRg st="9" end="9"/>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809987">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87" grpId="0" bldLvl="2"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Concurrent Executions</a:t>
            </a:r>
            <a:endParaRPr lang="en-US" dirty="0">
              <a:effectLst>
                <a:outerShdw blurRad="38100" dist="38100" dir="2700000" algn="tl">
                  <a:srgbClr val="C0C0C0"/>
                </a:outerShdw>
              </a:effectLst>
            </a:endParaRPr>
          </a:p>
        </p:txBody>
      </p:sp>
      <p:sp>
        <p:nvSpPr>
          <p:cNvPr id="13315" name="Rectangle 3"/>
          <p:cNvSpPr>
            <a:spLocks noGrp="1" noChangeArrowheads="1"/>
          </p:cNvSpPr>
          <p:nvPr>
            <p:ph idx="1"/>
          </p:nvPr>
        </p:nvSpPr>
        <p:spPr>
          <a:xfrm>
            <a:off x="674703" y="1102497"/>
            <a:ext cx="7714696" cy="5367972"/>
          </a:xfrm>
        </p:spPr>
        <p:txBody>
          <a:bodyPr/>
          <a:lstStyle/>
          <a:p>
            <a:r>
              <a:rPr lang="en-US" altLang="en-US" sz="2000" dirty="0"/>
              <a:t>Multiple transactions are allowed to run concurrently in the system.  Advantages are:</a:t>
            </a:r>
            <a:endParaRPr lang="en-US" altLang="en-US" sz="2000" dirty="0"/>
          </a:p>
          <a:p>
            <a:pPr lvl="1"/>
            <a:r>
              <a:rPr lang="en-US" altLang="en-US" sz="2000" b="1" dirty="0"/>
              <a:t>Increased processor and disk utilization</a:t>
            </a:r>
            <a:r>
              <a:rPr lang="en-US" altLang="en-US" sz="2000" dirty="0"/>
              <a:t>, leading to better transaction </a:t>
            </a:r>
            <a:r>
              <a:rPr lang="en-US" altLang="en-US" sz="2000" i="1" dirty="0"/>
              <a:t>throughput</a:t>
            </a:r>
            <a:endParaRPr lang="en-US" altLang="en-US" sz="2000" i="1" dirty="0"/>
          </a:p>
          <a:p>
            <a:pPr lvl="2"/>
            <a:r>
              <a:rPr lang="en-US" altLang="en-US" sz="2000" dirty="0"/>
              <a:t>E</a:t>
            </a:r>
            <a:r>
              <a:rPr lang="en-US" altLang="en-US" sz="2000" dirty="0" smtClean="0"/>
              <a:t>.g</a:t>
            </a:r>
            <a:r>
              <a:rPr lang="en-US" altLang="en-US" sz="2000" dirty="0"/>
              <a:t>., one transaction can be using the CPU while another is reading from or writing to the disk</a:t>
            </a:r>
            <a:endParaRPr lang="en-US" altLang="en-US" sz="2000" dirty="0"/>
          </a:p>
          <a:p>
            <a:pPr lvl="1"/>
            <a:r>
              <a:rPr lang="en-US" altLang="en-US" sz="2000" b="1" dirty="0"/>
              <a:t>Reduced average response time</a:t>
            </a:r>
            <a:r>
              <a:rPr lang="en-US" altLang="en-US" sz="2000" dirty="0"/>
              <a:t> for transactions: short transactions need not wait behind long ones.</a:t>
            </a:r>
            <a:endParaRPr lang="en-US" altLang="en-US" sz="2000" dirty="0"/>
          </a:p>
          <a:p>
            <a:r>
              <a:rPr lang="en-US" altLang="en-US" sz="2000" b="1" dirty="0">
                <a:solidFill>
                  <a:srgbClr val="000099"/>
                </a:solidFill>
              </a:rPr>
              <a:t>Concurrency control schemes</a:t>
            </a:r>
            <a:r>
              <a:rPr lang="en-US" altLang="en-US" sz="2000" i="1" dirty="0"/>
              <a:t> </a:t>
            </a:r>
            <a:r>
              <a:rPr lang="en-US" altLang="en-US" sz="2000" dirty="0"/>
              <a:t>– mechanisms  to achieve isolation</a:t>
            </a:r>
            <a:endParaRPr lang="en-US" altLang="en-US" sz="2000" dirty="0"/>
          </a:p>
          <a:p>
            <a:pPr lvl="1"/>
            <a:r>
              <a:rPr lang="en-US" altLang="en-US" sz="2000" dirty="0"/>
              <a:t>That is, to control the interaction among the concurrent transactions in order to prevent them from destroying the consistency of the database</a:t>
            </a:r>
            <a:endParaRPr lang="en-US" altLang="en-US" sz="2000" dirty="0"/>
          </a:p>
          <a:p>
            <a:pPr lvl="2"/>
            <a:r>
              <a:rPr lang="en-US" altLang="en-US" sz="2000" dirty="0"/>
              <a:t>Will study in Chapter 15, after studying notion of correctness of concurrent executions.</a:t>
            </a:r>
            <a:endParaRPr lang="en-US" alt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 </a:t>
            </a:r>
            <a:r>
              <a:rPr lang="en-US" dirty="0" smtClean="0">
                <a:effectLst>
                  <a:outerShdw blurRad="38100" dist="38100" dir="2700000" algn="tl">
                    <a:srgbClr val="C0C0C0"/>
                  </a:outerShdw>
                </a:effectLst>
              </a:rPr>
              <a:t>1</a:t>
            </a:r>
            <a:r>
              <a:rPr lang="zh-CN" altLang="en-US" dirty="0" smtClean="0">
                <a:effectLst>
                  <a:outerShdw blurRad="38100" dist="38100" dir="2700000" algn="tl">
                    <a:srgbClr val="C0C0C0"/>
                  </a:outerShdw>
                </a:effectLst>
              </a:rPr>
              <a:t>（</a:t>
            </a:r>
            <a:r>
              <a:rPr lang="zh-CN" altLang="en-US" dirty="0" smtClean="0"/>
              <a:t>串行）</a:t>
            </a:r>
            <a:endParaRPr lang="en-US" dirty="0">
              <a:effectLst>
                <a:outerShdw blurRad="38100" dist="38100" dir="2700000" algn="tl">
                  <a:srgbClr val="C0C0C0"/>
                </a:outerShdw>
              </a:effectLst>
            </a:endParaRPr>
          </a:p>
        </p:txBody>
      </p:sp>
      <p:sp>
        <p:nvSpPr>
          <p:cNvPr id="15363" name="Rectangle 3"/>
          <p:cNvSpPr>
            <a:spLocks noGrp="1" noChangeArrowheads="1"/>
          </p:cNvSpPr>
          <p:nvPr>
            <p:ph idx="1"/>
          </p:nvPr>
        </p:nvSpPr>
        <p:spPr>
          <a:xfrm>
            <a:off x="648070" y="1102497"/>
            <a:ext cx="7563775" cy="5367972"/>
          </a:xfrm>
        </p:spPr>
        <p:txBody>
          <a:bodyPr/>
          <a:lstStyle/>
          <a:p>
            <a:pPr>
              <a:tabLst>
                <a:tab pos="1947545" algn="l"/>
                <a:tab pos="2684145" algn="l"/>
                <a:tab pos="3594100" algn="l"/>
                <a:tab pos="4286250" algn="l"/>
              </a:tabLst>
            </a:pPr>
            <a:r>
              <a:rPr lang="en-US" altLang="en-US" sz="2000" dirty="0"/>
              <a:t>Let </a:t>
            </a:r>
            <a:r>
              <a:rPr lang="en-US" altLang="en-US" sz="2000" i="1" dirty="0"/>
              <a:t>T</a:t>
            </a:r>
            <a:r>
              <a:rPr lang="en-US" altLang="en-US" sz="2000" baseline="-25000" dirty="0"/>
              <a:t>1</a:t>
            </a:r>
            <a:r>
              <a:rPr lang="en-US" altLang="en-US" sz="2000" dirty="0"/>
              <a:t> transfer $50 from </a:t>
            </a:r>
            <a:r>
              <a:rPr lang="en-US" altLang="en-US" sz="2000" i="1" dirty="0"/>
              <a:t>A </a:t>
            </a:r>
            <a:r>
              <a:rPr lang="en-US" altLang="en-US" sz="2000" dirty="0"/>
              <a:t>to </a:t>
            </a:r>
            <a:r>
              <a:rPr lang="en-US" altLang="en-US" sz="2000" i="1" dirty="0"/>
              <a:t>B</a:t>
            </a:r>
            <a:r>
              <a:rPr lang="en-US" altLang="en-US" sz="2000" dirty="0"/>
              <a:t>, and </a:t>
            </a:r>
            <a:r>
              <a:rPr lang="en-US" altLang="en-US" sz="2000" i="1" dirty="0"/>
              <a:t>T</a:t>
            </a:r>
            <a:r>
              <a:rPr lang="en-US" altLang="en-US" sz="2000" baseline="-25000" dirty="0"/>
              <a:t>2</a:t>
            </a:r>
            <a:r>
              <a:rPr lang="en-US" altLang="en-US" sz="2000" dirty="0"/>
              <a:t> transfer 10% of the balance from </a:t>
            </a:r>
            <a:r>
              <a:rPr lang="en-US" altLang="en-US" sz="2000" i="1" dirty="0"/>
              <a:t>A </a:t>
            </a:r>
            <a:r>
              <a:rPr lang="en-US" altLang="en-US" sz="2000" dirty="0"/>
              <a:t>to </a:t>
            </a:r>
            <a:r>
              <a:rPr lang="en-US" altLang="en-US" sz="2000" i="1" dirty="0"/>
              <a:t>B.</a:t>
            </a:r>
            <a:r>
              <a:rPr lang="en-US" altLang="en-US" sz="2000" dirty="0"/>
              <a:t>  </a:t>
            </a:r>
            <a:endParaRPr lang="en-US" altLang="en-US" sz="2000" dirty="0"/>
          </a:p>
          <a:p>
            <a:pPr>
              <a:lnSpc>
                <a:spcPct val="80000"/>
              </a:lnSpc>
              <a:tabLst>
                <a:tab pos="1947545" algn="l"/>
                <a:tab pos="2684145" algn="l"/>
                <a:tab pos="3594100" algn="l"/>
                <a:tab pos="4286250" algn="l"/>
              </a:tabLst>
            </a:pPr>
            <a:r>
              <a:rPr lang="en-US" altLang="en-US" sz="2000" dirty="0"/>
              <a:t>A </a:t>
            </a:r>
            <a:r>
              <a:rPr lang="en-US" altLang="en-US" sz="2000" dirty="0">
                <a:solidFill>
                  <a:srgbClr val="000099"/>
                </a:solidFill>
              </a:rPr>
              <a:t>serial </a:t>
            </a:r>
            <a:r>
              <a:rPr lang="en-US" altLang="en-US" sz="2000" dirty="0"/>
              <a:t>schedule in which </a:t>
            </a:r>
            <a:r>
              <a:rPr lang="en-US" altLang="en-US" sz="2000" i="1" dirty="0"/>
              <a:t>T</a:t>
            </a:r>
            <a:r>
              <a:rPr lang="en-US" altLang="en-US" sz="2000" baseline="-25000" dirty="0"/>
              <a:t>1</a:t>
            </a:r>
            <a:r>
              <a:rPr lang="en-US" altLang="en-US" sz="2000" dirty="0"/>
              <a:t> is followed by </a:t>
            </a:r>
            <a:r>
              <a:rPr lang="en-US" altLang="en-US" sz="2000" i="1" dirty="0"/>
              <a:t>T</a:t>
            </a:r>
            <a:r>
              <a:rPr lang="en-US" altLang="en-US" sz="2000" baseline="-25000" dirty="0"/>
              <a:t>2</a:t>
            </a:r>
            <a:r>
              <a:rPr lang="en-US" altLang="en-US" sz="2000" dirty="0"/>
              <a:t> :</a:t>
            </a:r>
            <a:endParaRPr lang="en-US" altLang="en-US" sz="2000" dirty="0"/>
          </a:p>
          <a:p>
            <a:pPr>
              <a:lnSpc>
                <a:spcPct val="80000"/>
              </a:lnSpc>
              <a:buFont typeface="Monotype Sorts" pitchFamily="-65" charset="2"/>
              <a:buNone/>
              <a:tabLst>
                <a:tab pos="1947545" algn="l"/>
                <a:tab pos="2684145" algn="l"/>
                <a:tab pos="3594100" algn="l"/>
                <a:tab pos="4286250" algn="l"/>
              </a:tabLst>
            </a:pPr>
            <a:r>
              <a:rPr lang="en-US" altLang="en-US" sz="1400" dirty="0"/>
              <a:t>		</a:t>
            </a:r>
            <a:endParaRPr lang="en-US" altLang="en-US" sz="1400" dirty="0"/>
          </a:p>
        </p:txBody>
      </p:sp>
      <p:pic>
        <p:nvPicPr>
          <p:cNvPr id="15364" name="Picture 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25078" y="2324500"/>
            <a:ext cx="3016250" cy="37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 </a:t>
            </a:r>
            <a:r>
              <a:rPr lang="en-US" dirty="0" smtClean="0">
                <a:effectLst>
                  <a:outerShdw blurRad="38100" dist="38100" dir="2700000" algn="tl">
                    <a:srgbClr val="C0C0C0"/>
                  </a:outerShdw>
                </a:effectLst>
              </a:rPr>
              <a:t>2 </a:t>
            </a:r>
            <a:r>
              <a:rPr lang="zh-CN" altLang="en-US" dirty="0" smtClean="0">
                <a:effectLst>
                  <a:outerShdw blurRad="38100" dist="38100" dir="2700000" algn="tl">
                    <a:srgbClr val="C0C0C0"/>
                  </a:outerShdw>
                </a:effectLst>
              </a:rPr>
              <a:t>（</a:t>
            </a:r>
            <a:r>
              <a:rPr lang="zh-CN" altLang="en-US" dirty="0" smtClean="0"/>
              <a:t>串行）</a:t>
            </a:r>
            <a:endParaRPr lang="en-US" dirty="0">
              <a:effectLst>
                <a:outerShdw blurRad="38100" dist="38100" dir="2700000" algn="tl">
                  <a:srgbClr val="C0C0C0"/>
                </a:outerShdw>
              </a:effectLst>
            </a:endParaRPr>
          </a:p>
        </p:txBody>
      </p:sp>
      <p:sp>
        <p:nvSpPr>
          <p:cNvPr id="16387" name="Rectangle 4"/>
          <p:cNvSpPr>
            <a:spLocks noGrp="1" noChangeArrowheads="1"/>
          </p:cNvSpPr>
          <p:nvPr>
            <p:ph idx="1"/>
          </p:nvPr>
        </p:nvSpPr>
        <p:spPr>
          <a:xfrm>
            <a:off x="692458" y="1102497"/>
            <a:ext cx="8153092" cy="5367972"/>
          </a:xfrm>
          <a:noFill/>
        </p:spPr>
        <p:txBody>
          <a:bodyPr/>
          <a:lstStyle/>
          <a:p>
            <a:pPr>
              <a:lnSpc>
                <a:spcPct val="90000"/>
              </a:lnSpc>
              <a:tabLst>
                <a:tab pos="1947545" algn="l"/>
                <a:tab pos="2684145" algn="l"/>
                <a:tab pos="3594100" algn="l"/>
                <a:tab pos="4286250" algn="l"/>
              </a:tabLst>
            </a:pPr>
            <a:r>
              <a:rPr lang="en-US" altLang="en-US" sz="2000" dirty="0"/>
              <a:t>A serial schedule where </a:t>
            </a:r>
            <a:r>
              <a:rPr lang="en-US" altLang="en-US" sz="2000" i="1" dirty="0"/>
              <a:t>T</a:t>
            </a:r>
            <a:r>
              <a:rPr lang="en-US" altLang="en-US" sz="2000" i="1" baseline="-25000" dirty="0"/>
              <a:t>2</a:t>
            </a:r>
            <a:r>
              <a:rPr lang="en-US" altLang="en-US" sz="2000" dirty="0"/>
              <a:t> is followed by </a:t>
            </a:r>
            <a:r>
              <a:rPr lang="en-US" altLang="en-US" sz="2000" i="1" dirty="0" smtClean="0"/>
              <a:t>T</a:t>
            </a:r>
            <a:r>
              <a:rPr lang="en-US" altLang="en-US" sz="2000" baseline="-25000" dirty="0" smtClean="0"/>
              <a:t>1</a:t>
            </a:r>
            <a:endParaRPr lang="en-US" altLang="en-US" sz="2000" baseline="-25000" dirty="0" smtClean="0"/>
          </a:p>
          <a:p>
            <a:pPr>
              <a:lnSpc>
                <a:spcPct val="90000"/>
              </a:lnSpc>
              <a:tabLst>
                <a:tab pos="1947545" algn="l"/>
                <a:tab pos="2684145" algn="l"/>
                <a:tab pos="3594100" algn="l"/>
                <a:tab pos="4286250" algn="l"/>
              </a:tabLst>
            </a:pPr>
            <a:endParaRPr lang="en-US" altLang="en-US" sz="2000" baseline="-25000" dirty="0"/>
          </a:p>
          <a:p>
            <a:pPr>
              <a:lnSpc>
                <a:spcPct val="90000"/>
              </a:lnSpc>
              <a:tabLst>
                <a:tab pos="1947545" algn="l"/>
                <a:tab pos="2684145" algn="l"/>
                <a:tab pos="3594100" algn="l"/>
                <a:tab pos="4286250" algn="l"/>
              </a:tabLst>
            </a:pPr>
            <a:endParaRPr lang="en-US" altLang="en-US" sz="2000" baseline="-25000" dirty="0" smtClean="0"/>
          </a:p>
          <a:p>
            <a:pPr>
              <a:lnSpc>
                <a:spcPct val="90000"/>
              </a:lnSpc>
              <a:tabLst>
                <a:tab pos="1947545" algn="l"/>
                <a:tab pos="2684145" algn="l"/>
                <a:tab pos="3594100" algn="l"/>
                <a:tab pos="4286250" algn="l"/>
              </a:tabLst>
            </a:pPr>
            <a:endParaRPr lang="en-US" altLang="en-US" sz="2000" baseline="-25000" dirty="0"/>
          </a:p>
          <a:p>
            <a:pPr>
              <a:lnSpc>
                <a:spcPct val="90000"/>
              </a:lnSpc>
              <a:tabLst>
                <a:tab pos="1947545" algn="l"/>
                <a:tab pos="2684145" algn="l"/>
                <a:tab pos="3594100" algn="l"/>
                <a:tab pos="4286250" algn="l"/>
              </a:tabLst>
            </a:pPr>
            <a:endParaRPr lang="en-US" altLang="en-US" sz="2000" baseline="-25000" dirty="0" smtClean="0"/>
          </a:p>
          <a:p>
            <a:pPr>
              <a:lnSpc>
                <a:spcPct val="90000"/>
              </a:lnSpc>
              <a:tabLst>
                <a:tab pos="1947545" algn="l"/>
                <a:tab pos="2684145" algn="l"/>
                <a:tab pos="3594100" algn="l"/>
                <a:tab pos="4286250" algn="l"/>
              </a:tabLst>
            </a:pPr>
            <a:endParaRPr lang="en-US" altLang="en-US" sz="2000" baseline="-25000" dirty="0"/>
          </a:p>
          <a:p>
            <a:pPr>
              <a:lnSpc>
                <a:spcPct val="90000"/>
              </a:lnSpc>
              <a:tabLst>
                <a:tab pos="1947545" algn="l"/>
                <a:tab pos="2684145" algn="l"/>
                <a:tab pos="3594100" algn="l"/>
                <a:tab pos="4286250" algn="l"/>
              </a:tabLst>
            </a:pPr>
            <a:endParaRPr lang="en-US" altLang="en-US" sz="2000" baseline="-25000" dirty="0" smtClean="0"/>
          </a:p>
          <a:p>
            <a:pPr>
              <a:lnSpc>
                <a:spcPct val="90000"/>
              </a:lnSpc>
              <a:tabLst>
                <a:tab pos="1947545" algn="l"/>
                <a:tab pos="2684145" algn="l"/>
                <a:tab pos="3594100" algn="l"/>
                <a:tab pos="4286250" algn="l"/>
              </a:tabLst>
            </a:pPr>
            <a:endParaRPr lang="en-US" altLang="en-US" sz="2000" baseline="-25000" dirty="0"/>
          </a:p>
          <a:p>
            <a:pPr>
              <a:lnSpc>
                <a:spcPct val="90000"/>
              </a:lnSpc>
              <a:tabLst>
                <a:tab pos="1947545" algn="l"/>
                <a:tab pos="2684145" algn="l"/>
                <a:tab pos="3594100" algn="l"/>
                <a:tab pos="4286250" algn="l"/>
              </a:tabLst>
            </a:pPr>
            <a:endParaRPr lang="en-US" altLang="en-US" sz="2000" baseline="-25000" dirty="0" smtClean="0"/>
          </a:p>
          <a:p>
            <a:pPr>
              <a:lnSpc>
                <a:spcPct val="90000"/>
              </a:lnSpc>
              <a:tabLst>
                <a:tab pos="1947545" algn="l"/>
                <a:tab pos="2684145" algn="l"/>
                <a:tab pos="3594100" algn="l"/>
                <a:tab pos="4286250" algn="l"/>
              </a:tabLst>
            </a:pPr>
            <a:endParaRPr lang="en-US" altLang="en-US" sz="2000" baseline="-25000" dirty="0"/>
          </a:p>
          <a:p>
            <a:pPr>
              <a:lnSpc>
                <a:spcPct val="90000"/>
              </a:lnSpc>
              <a:tabLst>
                <a:tab pos="1947545" algn="l"/>
                <a:tab pos="2684145" algn="l"/>
                <a:tab pos="3594100" algn="l"/>
                <a:tab pos="4286250" algn="l"/>
              </a:tabLst>
            </a:pPr>
            <a:endParaRPr lang="en-US" altLang="en-US" sz="2000" baseline="-25000" dirty="0" smtClean="0"/>
          </a:p>
          <a:p>
            <a:pPr>
              <a:lnSpc>
                <a:spcPct val="90000"/>
              </a:lnSpc>
              <a:tabLst>
                <a:tab pos="1947545" algn="l"/>
                <a:tab pos="2684145" algn="l"/>
                <a:tab pos="3594100" algn="l"/>
                <a:tab pos="4286250" algn="l"/>
              </a:tabLst>
            </a:pPr>
            <a:endParaRPr lang="en-US" altLang="en-US" sz="2000" baseline="-25000" dirty="0"/>
          </a:p>
          <a:p>
            <a:pPr>
              <a:lnSpc>
                <a:spcPct val="90000"/>
              </a:lnSpc>
              <a:tabLst>
                <a:tab pos="1947545" algn="l"/>
                <a:tab pos="2684145" algn="l"/>
                <a:tab pos="3594100" algn="l"/>
                <a:tab pos="4286250" algn="l"/>
              </a:tabLst>
            </a:pPr>
            <a:endParaRPr lang="en-US" altLang="en-US" sz="2000" baseline="-25000" dirty="0" smtClean="0"/>
          </a:p>
          <a:p>
            <a:pPr>
              <a:lnSpc>
                <a:spcPct val="90000"/>
              </a:lnSpc>
              <a:tabLst>
                <a:tab pos="1947545" algn="l"/>
                <a:tab pos="2684145" algn="l"/>
                <a:tab pos="3594100" algn="l"/>
                <a:tab pos="4286250" algn="l"/>
              </a:tabLst>
            </a:pPr>
            <a:endParaRPr lang="en-US" altLang="en-US" sz="2000" baseline="-25000" dirty="0"/>
          </a:p>
          <a:p>
            <a:pPr>
              <a:lnSpc>
                <a:spcPct val="90000"/>
              </a:lnSpc>
              <a:tabLst>
                <a:tab pos="1947545" algn="l"/>
                <a:tab pos="2684145" algn="l"/>
                <a:tab pos="3594100" algn="l"/>
                <a:tab pos="4286250" algn="l"/>
              </a:tabLst>
            </a:pPr>
            <a:endParaRPr lang="en-US" altLang="en-US" sz="2000" baseline="-25000" dirty="0" smtClean="0"/>
          </a:p>
          <a:p>
            <a:pPr>
              <a:lnSpc>
                <a:spcPct val="90000"/>
              </a:lnSpc>
              <a:tabLst>
                <a:tab pos="1947545" algn="l"/>
                <a:tab pos="2684145" algn="l"/>
                <a:tab pos="3594100" algn="l"/>
                <a:tab pos="4286250" algn="l"/>
              </a:tabLst>
            </a:pPr>
            <a:endParaRPr lang="en-US" altLang="en-US" sz="2000" baseline="-25000" dirty="0"/>
          </a:p>
          <a:p>
            <a:pPr>
              <a:lnSpc>
                <a:spcPct val="90000"/>
              </a:lnSpc>
              <a:tabLst>
                <a:tab pos="1947545" algn="l"/>
                <a:tab pos="2684145" algn="l"/>
                <a:tab pos="3594100" algn="l"/>
                <a:tab pos="4286250" algn="l"/>
              </a:tabLst>
            </a:pPr>
            <a:endParaRPr lang="en-US" altLang="en-US" sz="2000" baseline="-25000" dirty="0" smtClean="0"/>
          </a:p>
          <a:p>
            <a:pPr>
              <a:lnSpc>
                <a:spcPct val="90000"/>
              </a:lnSpc>
              <a:tabLst>
                <a:tab pos="1947545" algn="l"/>
                <a:tab pos="2684145" algn="l"/>
                <a:tab pos="3594100" algn="l"/>
                <a:tab pos="4286250" algn="l"/>
              </a:tabLst>
            </a:pPr>
            <a:r>
              <a:rPr lang="en-US" altLang="zh-CN" sz="2000" dirty="0">
                <a:solidFill>
                  <a:srgbClr val="FF0000"/>
                </a:solidFill>
                <a:effectLst>
                  <a:outerShdw blurRad="38100" dist="38100" dir="2700000" algn="tl">
                    <a:srgbClr val="C0C0C0"/>
                  </a:outerShdw>
                </a:effectLst>
              </a:rPr>
              <a:t>Schedule </a:t>
            </a:r>
            <a:r>
              <a:rPr lang="en-US" altLang="zh-CN" sz="2000" dirty="0" smtClean="0">
                <a:solidFill>
                  <a:srgbClr val="FF0000"/>
                </a:solidFill>
                <a:effectLst>
                  <a:outerShdw blurRad="38100" dist="38100" dir="2700000" algn="tl">
                    <a:srgbClr val="C0C0C0"/>
                  </a:outerShdw>
                </a:effectLst>
              </a:rPr>
              <a:t>1  == </a:t>
            </a:r>
            <a:r>
              <a:rPr lang="en-US" altLang="zh-CN" sz="2000" dirty="0">
                <a:solidFill>
                  <a:srgbClr val="FF0000"/>
                </a:solidFill>
                <a:effectLst>
                  <a:outerShdw blurRad="38100" dist="38100" dir="2700000" algn="tl">
                    <a:srgbClr val="C0C0C0"/>
                  </a:outerShdw>
                </a:effectLst>
              </a:rPr>
              <a:t>Schedule </a:t>
            </a:r>
            <a:r>
              <a:rPr lang="en-US" altLang="zh-CN" sz="2000" dirty="0" smtClean="0">
                <a:solidFill>
                  <a:srgbClr val="FF0000"/>
                </a:solidFill>
                <a:effectLst>
                  <a:outerShdw blurRad="38100" dist="38100" dir="2700000" algn="tl">
                    <a:srgbClr val="C0C0C0"/>
                  </a:outerShdw>
                </a:effectLst>
              </a:rPr>
              <a:t>2 </a:t>
            </a:r>
            <a:r>
              <a:rPr lang="zh-CN" altLang="en-US" sz="2000" dirty="0" smtClean="0">
                <a:solidFill>
                  <a:srgbClr val="FF0000"/>
                </a:solidFill>
                <a:effectLst>
                  <a:outerShdw blurRad="38100" dist="38100" dir="2700000" algn="tl">
                    <a:srgbClr val="C0C0C0"/>
                  </a:outerShdw>
                </a:effectLst>
              </a:rPr>
              <a:t>？ </a:t>
            </a:r>
            <a:r>
              <a:rPr lang="en-US" altLang="zh-CN" sz="2000" dirty="0" smtClean="0">
                <a:solidFill>
                  <a:srgbClr val="FF0000"/>
                </a:solidFill>
                <a:effectLst>
                  <a:outerShdw blurRad="38100" dist="38100" dir="2700000" algn="tl">
                    <a:srgbClr val="C0C0C0"/>
                  </a:outerShdw>
                </a:effectLst>
              </a:rPr>
              <a:t>No</a:t>
            </a:r>
            <a:endParaRPr lang="en-US" altLang="en-US" sz="2000" baseline="-25000" dirty="0">
              <a:solidFill>
                <a:srgbClr val="FF0000"/>
              </a:solidFill>
            </a:endParaRPr>
          </a:p>
          <a:p>
            <a:pPr>
              <a:lnSpc>
                <a:spcPct val="90000"/>
              </a:lnSpc>
              <a:tabLst>
                <a:tab pos="1947545" algn="l"/>
                <a:tab pos="2684145" algn="l"/>
                <a:tab pos="3594100" algn="l"/>
                <a:tab pos="4286250" algn="l"/>
              </a:tabLst>
            </a:pPr>
            <a:endParaRPr lang="en-US" altLang="en-US" dirty="0"/>
          </a:p>
          <a:p>
            <a:pPr>
              <a:lnSpc>
                <a:spcPct val="90000"/>
              </a:lnSpc>
              <a:buFont typeface="Monotype Sorts" pitchFamily="-65" charset="2"/>
              <a:buNone/>
              <a:tabLst>
                <a:tab pos="1947545" algn="l"/>
                <a:tab pos="2684145" algn="l"/>
                <a:tab pos="3594100" algn="l"/>
                <a:tab pos="4286250" algn="l"/>
              </a:tabLst>
            </a:pPr>
            <a:r>
              <a:rPr lang="en-US" altLang="en-US" dirty="0"/>
              <a:t>		</a:t>
            </a:r>
            <a:endParaRPr lang="en-US" altLang="en-US" i="1" dirty="0"/>
          </a:p>
        </p:txBody>
      </p:sp>
      <p:pic>
        <p:nvPicPr>
          <p:cNvPr id="16388"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03500" y="1738313"/>
            <a:ext cx="2898775"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Outline</a:t>
            </a:r>
            <a:endParaRPr lang="en-US" dirty="0">
              <a:effectLst>
                <a:outerShdw blurRad="38100" dist="38100" dir="2700000" algn="tl">
                  <a:srgbClr val="C0C0C0"/>
                </a:outerShdw>
              </a:effectLst>
            </a:endParaRPr>
          </a:p>
        </p:txBody>
      </p:sp>
      <p:sp>
        <p:nvSpPr>
          <p:cNvPr id="5123" name="Rectangle 3"/>
          <p:cNvSpPr>
            <a:spLocks noGrp="1" noChangeArrowheads="1"/>
          </p:cNvSpPr>
          <p:nvPr>
            <p:ph idx="1"/>
          </p:nvPr>
        </p:nvSpPr>
        <p:spPr>
          <a:xfrm>
            <a:off x="656948" y="1102497"/>
            <a:ext cx="7732450" cy="5367972"/>
          </a:xfrm>
        </p:spPr>
        <p:txBody>
          <a:bodyPr/>
          <a:lstStyle/>
          <a:p>
            <a:r>
              <a:rPr lang="en-US" altLang="en-US" sz="2400" dirty="0" smtClean="0"/>
              <a:t>Transaction</a:t>
            </a:r>
            <a:endParaRPr lang="en-US" altLang="en-US" sz="2400" dirty="0" smtClean="0"/>
          </a:p>
          <a:p>
            <a:r>
              <a:rPr lang="en-US" altLang="zh-CN" sz="2400" dirty="0"/>
              <a:t>Schedules</a:t>
            </a:r>
            <a:endParaRPr lang="en-US" altLang="en-US" sz="2400" dirty="0"/>
          </a:p>
          <a:p>
            <a:pPr lvl="1"/>
            <a:r>
              <a:rPr lang="en-US" altLang="en-US" sz="2400" dirty="0" smtClean="0"/>
              <a:t>Concurrent </a:t>
            </a:r>
            <a:r>
              <a:rPr lang="en-US" altLang="en-US" sz="2400" dirty="0"/>
              <a:t>Executions</a:t>
            </a:r>
            <a:endParaRPr lang="en-US" altLang="en-US" sz="2400" dirty="0"/>
          </a:p>
          <a:p>
            <a:pPr lvl="1"/>
            <a:r>
              <a:rPr lang="en-US" altLang="en-US" sz="2400" dirty="0"/>
              <a:t>Serializability</a:t>
            </a:r>
            <a:endParaRPr lang="en-US" altLang="en-US" sz="2400" dirty="0"/>
          </a:p>
          <a:p>
            <a:pPr lvl="1"/>
            <a:r>
              <a:rPr lang="en-US" altLang="en-US" sz="2400" dirty="0"/>
              <a:t>Recoverability</a:t>
            </a:r>
            <a:endParaRPr lang="en-US" altLang="en-US" sz="2400" dirty="0"/>
          </a:p>
          <a:p>
            <a:r>
              <a:rPr lang="en-US" altLang="en-US" sz="2400" dirty="0" smtClean="0"/>
              <a:t>Transaction Isolation Levels</a:t>
            </a:r>
            <a:endParaRPr lang="en-US"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 </a:t>
            </a:r>
            <a:r>
              <a:rPr lang="en-US" dirty="0" smtClean="0">
                <a:effectLst>
                  <a:outerShdw blurRad="38100" dist="38100" dir="2700000" algn="tl">
                    <a:srgbClr val="C0C0C0"/>
                  </a:outerShdw>
                </a:effectLst>
              </a:rPr>
              <a:t>3 </a:t>
            </a:r>
            <a:r>
              <a:rPr lang="zh-CN" altLang="en-US" dirty="0" smtClean="0">
                <a:effectLst>
                  <a:outerShdw blurRad="38100" dist="38100" dir="2700000" algn="tl">
                    <a:srgbClr val="C0C0C0"/>
                  </a:outerShdw>
                </a:effectLst>
              </a:rPr>
              <a:t>（</a:t>
            </a:r>
            <a:r>
              <a:rPr lang="zh-CN" altLang="en-US" dirty="0" smtClean="0"/>
              <a:t>并行）</a:t>
            </a:r>
            <a:endParaRPr lang="en-US" dirty="0">
              <a:effectLst>
                <a:outerShdw blurRad="38100" dist="38100" dir="2700000" algn="tl">
                  <a:srgbClr val="C0C0C0"/>
                </a:outerShdw>
              </a:effectLst>
            </a:endParaRPr>
          </a:p>
        </p:txBody>
      </p:sp>
      <p:sp>
        <p:nvSpPr>
          <p:cNvPr id="17411" name="Rectangle 4"/>
          <p:cNvSpPr>
            <a:spLocks noGrp="1" noChangeArrowheads="1"/>
          </p:cNvSpPr>
          <p:nvPr>
            <p:ph idx="1"/>
          </p:nvPr>
        </p:nvSpPr>
        <p:spPr>
          <a:xfrm>
            <a:off x="701336" y="1102497"/>
            <a:ext cx="7847860" cy="5367972"/>
          </a:xfrm>
          <a:noFill/>
        </p:spPr>
        <p:txBody>
          <a:bodyPr/>
          <a:lstStyle/>
          <a:p>
            <a:pPr>
              <a:tabLst>
                <a:tab pos="1947545" algn="l"/>
                <a:tab pos="2684145" algn="l"/>
                <a:tab pos="3594100" algn="l"/>
                <a:tab pos="4286250" algn="l"/>
              </a:tabLst>
            </a:pPr>
            <a:r>
              <a:rPr lang="en-US" altLang="en-US" sz="2000" dirty="0"/>
              <a:t>Let </a:t>
            </a:r>
            <a:r>
              <a:rPr lang="en-US" altLang="en-US" sz="2000" i="1" dirty="0"/>
              <a:t>T</a:t>
            </a:r>
            <a:r>
              <a:rPr lang="en-US" altLang="en-US" sz="2000" baseline="-25000" dirty="0"/>
              <a:t>1</a:t>
            </a:r>
            <a:r>
              <a:rPr lang="en-US" altLang="en-US" sz="2000" dirty="0"/>
              <a:t> and </a:t>
            </a:r>
            <a:r>
              <a:rPr lang="en-US" altLang="en-US" sz="2000" i="1" dirty="0"/>
              <a:t>T</a:t>
            </a:r>
            <a:r>
              <a:rPr lang="en-US" altLang="en-US" sz="2000" baseline="-25000" dirty="0"/>
              <a:t>2</a:t>
            </a:r>
            <a:r>
              <a:rPr lang="en-US" altLang="en-US" sz="2000" dirty="0"/>
              <a:t> be the transactions defined previously</a:t>
            </a:r>
            <a:r>
              <a:rPr lang="en-US" altLang="en-US" sz="2000" i="1" dirty="0"/>
              <a:t>.</a:t>
            </a:r>
            <a:r>
              <a:rPr lang="en-US" altLang="en-US" sz="2000" dirty="0"/>
              <a:t>  The following schedule is not a serial schedule, but it is </a:t>
            </a:r>
            <a:r>
              <a:rPr lang="en-US" altLang="en-US" sz="2000" i="1" dirty="0">
                <a:solidFill>
                  <a:srgbClr val="000099"/>
                </a:solidFill>
              </a:rPr>
              <a:t>equivalent</a:t>
            </a:r>
            <a:r>
              <a:rPr lang="en-US" altLang="en-US" sz="2000" dirty="0">
                <a:solidFill>
                  <a:srgbClr val="000099"/>
                </a:solidFill>
              </a:rPr>
              <a:t> </a:t>
            </a:r>
            <a:r>
              <a:rPr lang="en-US" altLang="en-US" sz="2000" dirty="0"/>
              <a:t>to Schedule </a:t>
            </a:r>
            <a:r>
              <a:rPr lang="en-US" altLang="en-US" sz="2000" dirty="0" smtClean="0"/>
              <a:t>1</a:t>
            </a:r>
            <a:endParaRPr lang="en-US" altLang="en-US" sz="2000" dirty="0" smtClean="0"/>
          </a:p>
          <a:p>
            <a:pPr>
              <a:tabLst>
                <a:tab pos="1947545" algn="l"/>
                <a:tab pos="2684145" algn="l"/>
                <a:tab pos="3594100" algn="l"/>
                <a:tab pos="4286250" algn="l"/>
              </a:tabLst>
            </a:pPr>
            <a:endParaRPr lang="en-US" altLang="en-US" dirty="0"/>
          </a:p>
          <a:p>
            <a:pPr lvl="1">
              <a:tabLst>
                <a:tab pos="1947545" algn="l"/>
                <a:tab pos="2684145" algn="l"/>
                <a:tab pos="3594100" algn="l"/>
                <a:tab pos="4286250" algn="l"/>
              </a:tabLst>
            </a:pPr>
            <a:r>
              <a:rPr lang="en-US" altLang="en-US" dirty="0" smtClean="0"/>
              <a:t>50</a:t>
            </a:r>
            <a:endParaRPr lang="en-US" altLang="en-US" dirty="0"/>
          </a:p>
          <a:p>
            <a:pPr>
              <a:tabLst>
                <a:tab pos="1947545" algn="l"/>
                <a:tab pos="2684145" algn="l"/>
                <a:tab pos="3594100" algn="l"/>
                <a:tab pos="4286250" algn="l"/>
              </a:tabLst>
            </a:pPr>
            <a:endParaRPr lang="en-US" altLang="en-US" dirty="0" smtClean="0"/>
          </a:p>
          <a:p>
            <a:pPr>
              <a:tabLst>
                <a:tab pos="1947545" algn="l"/>
                <a:tab pos="2684145" algn="l"/>
                <a:tab pos="3594100" algn="l"/>
                <a:tab pos="4286250" algn="l"/>
              </a:tabLst>
            </a:pPr>
            <a:endParaRPr lang="en-US" altLang="en-US" dirty="0"/>
          </a:p>
          <a:p>
            <a:pPr>
              <a:tabLst>
                <a:tab pos="1947545" algn="l"/>
                <a:tab pos="2684145" algn="l"/>
                <a:tab pos="3594100" algn="l"/>
                <a:tab pos="4286250" algn="l"/>
              </a:tabLst>
            </a:pPr>
            <a:endParaRPr lang="en-US" altLang="en-US" dirty="0" smtClean="0"/>
          </a:p>
          <a:p>
            <a:pPr>
              <a:tabLst>
                <a:tab pos="1947545" algn="l"/>
                <a:tab pos="2684145" algn="l"/>
                <a:tab pos="3594100" algn="l"/>
                <a:tab pos="4286250" algn="l"/>
              </a:tabLst>
            </a:pPr>
            <a:endParaRPr lang="en-US" altLang="en-US" dirty="0"/>
          </a:p>
          <a:p>
            <a:pPr>
              <a:tabLst>
                <a:tab pos="1947545" algn="l"/>
                <a:tab pos="2684145" algn="l"/>
                <a:tab pos="3594100" algn="l"/>
                <a:tab pos="4286250" algn="l"/>
              </a:tabLst>
            </a:pPr>
            <a:endParaRPr lang="en-US" altLang="en-US" dirty="0" smtClean="0"/>
          </a:p>
          <a:p>
            <a:pPr>
              <a:tabLst>
                <a:tab pos="1947545" algn="l"/>
                <a:tab pos="2684145" algn="l"/>
                <a:tab pos="3594100" algn="l"/>
                <a:tab pos="4286250" algn="l"/>
              </a:tabLst>
            </a:pPr>
            <a:endParaRPr lang="en-US" altLang="en-US" dirty="0"/>
          </a:p>
          <a:p>
            <a:pPr>
              <a:tabLst>
                <a:tab pos="1947545" algn="l"/>
                <a:tab pos="2684145" algn="l"/>
                <a:tab pos="3594100" algn="l"/>
                <a:tab pos="4286250" algn="l"/>
              </a:tabLst>
            </a:pPr>
            <a:endParaRPr lang="en-US" altLang="en-US" dirty="0" smtClean="0"/>
          </a:p>
          <a:p>
            <a:pPr>
              <a:tabLst>
                <a:tab pos="1947545" algn="l"/>
                <a:tab pos="2684145" algn="l"/>
                <a:tab pos="3594100" algn="l"/>
                <a:tab pos="4286250" algn="l"/>
              </a:tabLst>
            </a:pPr>
            <a:endParaRPr lang="en-US" altLang="en-US" dirty="0" smtClean="0"/>
          </a:p>
          <a:p>
            <a:pPr>
              <a:tabLst>
                <a:tab pos="1947545" algn="l"/>
                <a:tab pos="2684145" algn="l"/>
                <a:tab pos="3594100" algn="l"/>
                <a:tab pos="4286250" algn="l"/>
              </a:tabLst>
            </a:pPr>
            <a:r>
              <a:rPr lang="en-US" altLang="en-US" sz="2000" dirty="0" smtClean="0">
                <a:latin typeface="Arial" panose="020B0604020202020204" pitchFamily="34" charset="0"/>
              </a:rPr>
              <a:t>In </a:t>
            </a:r>
            <a:r>
              <a:rPr lang="en-US" altLang="en-US" sz="2000" dirty="0">
                <a:latin typeface="Arial" panose="020B0604020202020204" pitchFamily="34" charset="0"/>
              </a:rPr>
              <a:t>Schedules 1, 2 and 3, the sum A + B is preserved</a:t>
            </a:r>
            <a:r>
              <a:rPr lang="en-US" altLang="en-US" sz="2000" dirty="0" smtClean="0"/>
              <a:t>.</a:t>
            </a:r>
            <a:endParaRPr lang="en-US" altLang="en-US" sz="2000" dirty="0"/>
          </a:p>
          <a:p>
            <a:pPr>
              <a:lnSpc>
                <a:spcPct val="90000"/>
              </a:lnSpc>
              <a:buFont typeface="Monotype Sorts" pitchFamily="-65" charset="2"/>
              <a:buNone/>
              <a:tabLst>
                <a:tab pos="1947545" algn="l"/>
                <a:tab pos="2684145" algn="l"/>
                <a:tab pos="3594100" algn="l"/>
                <a:tab pos="4286250" algn="l"/>
              </a:tabLst>
            </a:pPr>
            <a:r>
              <a:rPr lang="en-US" altLang="en-US" dirty="0"/>
              <a:t>		</a:t>
            </a:r>
            <a:endParaRPr lang="en-US" altLang="en-US" i="1" dirty="0"/>
          </a:p>
        </p:txBody>
      </p:sp>
      <p:pic>
        <p:nvPicPr>
          <p:cNvPr id="17413" name="Picture 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31674" y="2050551"/>
            <a:ext cx="2779712" cy="347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Schedule 4</a:t>
            </a:r>
            <a:endParaRPr lang="en-US">
              <a:effectLst>
                <a:outerShdw blurRad="38100" dist="38100" dir="2700000" algn="tl">
                  <a:srgbClr val="C0C0C0"/>
                </a:outerShdw>
              </a:effectLst>
            </a:endParaRPr>
          </a:p>
        </p:txBody>
      </p:sp>
      <p:sp>
        <p:nvSpPr>
          <p:cNvPr id="18435" name="Rectangle 4"/>
          <p:cNvSpPr>
            <a:spLocks noGrp="1" noChangeArrowheads="1"/>
          </p:cNvSpPr>
          <p:nvPr>
            <p:ph idx="1"/>
          </p:nvPr>
        </p:nvSpPr>
        <p:spPr>
          <a:xfrm>
            <a:off x="683580" y="1102497"/>
            <a:ext cx="8161969" cy="5367972"/>
          </a:xfrm>
          <a:noFill/>
        </p:spPr>
        <p:txBody>
          <a:bodyPr/>
          <a:lstStyle/>
          <a:p>
            <a:pPr>
              <a:tabLst>
                <a:tab pos="1947545" algn="l"/>
                <a:tab pos="2684145" algn="l"/>
                <a:tab pos="3594100" algn="l"/>
                <a:tab pos="4286250" algn="l"/>
              </a:tabLst>
            </a:pPr>
            <a:r>
              <a:rPr lang="en-US" altLang="en-US" sz="2000" dirty="0"/>
              <a:t>The following concurrent schedule does not preserve the value of (</a:t>
            </a:r>
            <a:r>
              <a:rPr lang="en-US" altLang="en-US" sz="2000" i="1" dirty="0"/>
              <a:t>A </a:t>
            </a:r>
            <a:r>
              <a:rPr lang="en-US" altLang="en-US" sz="2000" dirty="0"/>
              <a:t>+ </a:t>
            </a:r>
            <a:r>
              <a:rPr lang="en-US" altLang="en-US" sz="2000" i="1" dirty="0"/>
              <a:t>B</a:t>
            </a:r>
            <a:r>
              <a:rPr lang="en-US" altLang="en-US" sz="2000" dirty="0"/>
              <a:t> </a:t>
            </a:r>
            <a:r>
              <a:rPr lang="en-US" altLang="en-US" sz="2000" i="1" dirty="0"/>
              <a:t>)</a:t>
            </a:r>
            <a:r>
              <a:rPr lang="en-US" altLang="en-US" sz="2000" dirty="0"/>
              <a:t>.</a:t>
            </a:r>
            <a:r>
              <a:rPr lang="en-US" altLang="en-US" dirty="0"/>
              <a:t>			</a:t>
            </a:r>
            <a:endParaRPr lang="en-US" altLang="en-US" i="1" dirty="0"/>
          </a:p>
        </p:txBody>
      </p:sp>
      <p:pic>
        <p:nvPicPr>
          <p:cNvPr id="18436" name="Picture 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12774" y="2092620"/>
            <a:ext cx="3059251" cy="382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p:txBody>
          <a:bodyPr/>
          <a:lstStyle/>
          <a:p>
            <a:pPr eaLnBrk="1" hangingPunct="1">
              <a:defRPr/>
            </a:pPr>
            <a:r>
              <a:rPr lang="zh-CN" altLang="en-US" smtClean="0"/>
              <a:t>并发调度的问题</a:t>
            </a:r>
            <a:endParaRPr lang="en-US" altLang="zh-CN" smtClean="0"/>
          </a:p>
        </p:txBody>
      </p:sp>
      <p:sp>
        <p:nvSpPr>
          <p:cNvPr id="818179" name="Rectangle 3"/>
          <p:cNvSpPr>
            <a:spLocks noGrp="1" noChangeArrowheads="1"/>
          </p:cNvSpPr>
          <p:nvPr>
            <p:ph idx="1"/>
          </p:nvPr>
        </p:nvSpPr>
        <p:spPr/>
        <p:txBody>
          <a:bodyPr>
            <a:normAutofit/>
          </a:bodyPr>
          <a:lstStyle/>
          <a:p>
            <a:pPr eaLnBrk="1" hangingPunct="1">
              <a:lnSpc>
                <a:spcPct val="110000"/>
              </a:lnSpc>
              <a:spcBef>
                <a:spcPct val="30000"/>
              </a:spcBef>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并发调度的问题</a:t>
            </a:r>
            <a:r>
              <a:rPr lang="en-US" altLang="zh-CN" sz="2000" dirty="0" smtClean="0">
                <a:latin typeface="宋体" panose="02010600030101010101" pitchFamily="2" charset="-122"/>
                <a:ea typeface="宋体" panose="02010600030101010101" pitchFamily="2" charset="-122"/>
                <a:cs typeface="宋体" panose="02010600030101010101" pitchFamily="2" charset="-122"/>
              </a:rPr>
              <a:t>: </a:t>
            </a:r>
            <a:r>
              <a:rPr lang="zh-CN" altLang="en-US" sz="2000" dirty="0" smtClean="0">
                <a:latin typeface="宋体" panose="02010600030101010101" pitchFamily="2" charset="-122"/>
                <a:ea typeface="宋体" panose="02010600030101010101" pitchFamily="2" charset="-122"/>
                <a:cs typeface="宋体" panose="02010600030101010101" pitchFamily="2" charset="-122"/>
              </a:rPr>
              <a:t>可能破坏数据一致性</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eaLnBrk="1" hangingPunct="1">
              <a:lnSpc>
                <a:spcPct val="110000"/>
              </a:lnSpc>
              <a:spcBef>
                <a:spcPct val="30000"/>
              </a:spcBef>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即使单个事务的执行保证一致性，不会破坏数据一致性；多个这样的事务在并发调度时，也可能破坏数据一致性</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eaLnBrk="1" hangingPunct="1">
              <a:lnSpc>
                <a:spcPct val="110000"/>
              </a:lnSpc>
              <a:spcBef>
                <a:spcPct val="30000"/>
              </a:spcBef>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产生问题的原因</a:t>
            </a:r>
            <a:r>
              <a:rPr lang="en-US" altLang="zh-CN" sz="2000" dirty="0" smtClean="0">
                <a:latin typeface="宋体" panose="02010600030101010101" pitchFamily="2" charset="-122"/>
                <a:ea typeface="宋体" panose="02010600030101010101" pitchFamily="2" charset="-122"/>
                <a:cs typeface="宋体" panose="02010600030101010101" pitchFamily="2" charset="-122"/>
              </a:rPr>
              <a:t>: </a:t>
            </a:r>
            <a:r>
              <a:rPr lang="zh-CN" altLang="en-US" sz="2000" dirty="0" smtClean="0">
                <a:latin typeface="宋体" panose="02010600030101010101" pitchFamily="2" charset="-122"/>
                <a:ea typeface="宋体" panose="02010600030101010101" pitchFamily="2" charset="-122"/>
                <a:cs typeface="宋体" panose="02010600030101010101" pitchFamily="2" charset="-122"/>
              </a:rPr>
              <a:t>事务隔离性未得到保证</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eaLnBrk="1" hangingPunct="1">
              <a:lnSpc>
                <a:spcPct val="110000"/>
              </a:lnSpc>
              <a:spcBef>
                <a:spcPct val="30000"/>
              </a:spcBef>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隔离性要求事务</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T1</a:t>
            </a:r>
            <a:r>
              <a:rPr lang="zh-CN" altLang="en-US" sz="2000" dirty="0" smtClean="0">
                <a:latin typeface="宋体" panose="02010600030101010101" pitchFamily="2" charset="-122"/>
                <a:ea typeface="宋体" panose="02010600030101010101" pitchFamily="2" charset="-122"/>
                <a:cs typeface="宋体" panose="02010600030101010101" pitchFamily="2" charset="-122"/>
              </a:rPr>
              <a:t>要么全部看到另一个事务</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T2</a:t>
            </a:r>
            <a:r>
              <a:rPr lang="zh-CN" altLang="en-US" sz="2000" dirty="0" smtClean="0">
                <a:latin typeface="宋体" panose="02010600030101010101" pitchFamily="2" charset="-122"/>
                <a:ea typeface="宋体" panose="02010600030101010101" pitchFamily="2" charset="-122"/>
                <a:cs typeface="宋体" panose="02010600030101010101" pitchFamily="2" charset="-122"/>
              </a:rPr>
              <a:t>对数据库的修改，要么全部看不到</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eaLnBrk="1" hangingPunct="1">
              <a:lnSpc>
                <a:spcPct val="110000"/>
              </a:lnSpc>
              <a:spcBef>
                <a:spcPct val="30000"/>
              </a:spcBef>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但在并发调度的情况下，有时没有做到这一点</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eaLnBrk="1" hangingPunct="1">
              <a:lnSpc>
                <a:spcPct val="110000"/>
              </a:lnSpc>
              <a:spcBef>
                <a:spcPct val="30000"/>
              </a:spcBef>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解决问题的方法</a:t>
            </a:r>
            <a:r>
              <a:rPr lang="en-US" altLang="zh-CN" sz="2000" dirty="0" smtClean="0">
                <a:latin typeface="宋体" panose="02010600030101010101" pitchFamily="2" charset="-122"/>
                <a:ea typeface="宋体" panose="02010600030101010101" pitchFamily="2" charset="-122"/>
                <a:cs typeface="宋体" panose="02010600030101010101" pitchFamily="2" charset="-122"/>
              </a:rPr>
              <a:t>: </a:t>
            </a:r>
            <a:r>
              <a:rPr lang="zh-CN" altLang="en-US" sz="2000" dirty="0" smtClean="0">
                <a:latin typeface="宋体" panose="02010600030101010101" pitchFamily="2" charset="-122"/>
                <a:ea typeface="宋体" panose="02010600030101010101" pitchFamily="2" charset="-122"/>
                <a:cs typeface="宋体" panose="02010600030101010101" pitchFamily="2" charset="-122"/>
              </a:rPr>
              <a:t>使并发调度</a:t>
            </a:r>
            <a:r>
              <a:rPr lang="zh-CN" altLang="en-US" sz="2000" u="sng" dirty="0" smtClean="0">
                <a:solidFill>
                  <a:srgbClr val="00E444"/>
                </a:solidFill>
                <a:latin typeface="宋体" panose="02010600030101010101" pitchFamily="2" charset="-122"/>
                <a:ea typeface="宋体" panose="02010600030101010101" pitchFamily="2" charset="-122"/>
                <a:cs typeface="宋体" panose="02010600030101010101" pitchFamily="2" charset="-122"/>
              </a:rPr>
              <a:t>可串行化</a:t>
            </a:r>
            <a:endParaRPr lang="zh-CN" altLang="en-US" sz="2000" u="sng" dirty="0" smtClean="0">
              <a:solidFill>
                <a:srgbClr val="00E444"/>
              </a:solidFill>
              <a:latin typeface="宋体" panose="02010600030101010101" pitchFamily="2" charset="-122"/>
              <a:ea typeface="宋体" panose="02010600030101010101" pitchFamily="2" charset="-122"/>
              <a:cs typeface="宋体" panose="02010600030101010101" pitchFamily="2" charset="-122"/>
            </a:endParaRPr>
          </a:p>
          <a:p>
            <a:pPr lvl="1" eaLnBrk="1" hangingPunct="1">
              <a:lnSpc>
                <a:spcPct val="110000"/>
              </a:lnSpc>
              <a:spcBef>
                <a:spcPct val="30000"/>
              </a:spcBef>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事务的串行调度显然不会破坏数据一致性</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eaLnBrk="1" hangingPunct="1">
              <a:lnSpc>
                <a:spcPct val="110000"/>
              </a:lnSpc>
              <a:spcBef>
                <a:spcPct val="30000"/>
              </a:spcBef>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如果事务的并发调度是可串行化的，</a:t>
            </a:r>
            <a:r>
              <a:rPr lang="zh-CN" altLang="en-US" sz="2000" u="sng" dirty="0" smtClean="0">
                <a:solidFill>
                  <a:srgbClr val="00E444"/>
                </a:solidFill>
                <a:latin typeface="宋体" panose="02010600030101010101" pitchFamily="2" charset="-122"/>
                <a:ea typeface="宋体" panose="02010600030101010101" pitchFamily="2" charset="-122"/>
                <a:cs typeface="宋体" panose="02010600030101010101" pitchFamily="2" charset="-122"/>
              </a:rPr>
              <a:t>即效果上等价于某个串行调度时</a:t>
            </a:r>
            <a:r>
              <a:rPr lang="zh-CN" altLang="en-US" sz="2000" dirty="0" smtClean="0">
                <a:latin typeface="宋体" panose="02010600030101010101" pitchFamily="2" charset="-122"/>
                <a:ea typeface="宋体" panose="02010600030101010101" pitchFamily="2" charset="-122"/>
                <a:cs typeface="宋体" panose="02010600030101010101" pitchFamily="2" charset="-122"/>
              </a:rPr>
              <a:t>，也不会破坏数据一致性</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pPr eaLnBrk="1" hangingPunct="1">
              <a:defRPr/>
            </a:pPr>
            <a:r>
              <a:rPr lang="zh-CN" altLang="en-US" smtClean="0"/>
              <a:t>三类数据不一致性</a:t>
            </a:r>
            <a:endParaRPr lang="zh-CN" altLang="en-US" smtClean="0"/>
          </a:p>
        </p:txBody>
      </p:sp>
      <p:sp>
        <p:nvSpPr>
          <p:cNvPr id="819203" name="Rectangle 3"/>
          <p:cNvSpPr>
            <a:spLocks noGrp="1" noChangeArrowheads="1"/>
          </p:cNvSpPr>
          <p:nvPr>
            <p:ph idx="1"/>
          </p:nvPr>
        </p:nvSpPr>
        <p:spPr/>
        <p:txBody>
          <a:bodyPr/>
          <a:lstStyle/>
          <a:p>
            <a:pPr algn="just" eaLnBrk="1" hangingPunct="1">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错误的并发调度可能产生三种错误，又称为三类数据不一致性</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defRPr/>
            </a:pP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丢失修改</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defRPr/>
            </a:pP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不可重复读</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defRPr/>
            </a:pP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读“</a:t>
            </a:r>
            <a:r>
              <a:rPr lang="zh-CN" altLang="en-US" sz="2000" dirty="0" smtClean="0">
                <a:latin typeface="宋体" panose="02010600030101010101" pitchFamily="2" charset="-122"/>
                <a:ea typeface="宋体" panose="02010600030101010101" pitchFamily="2" charset="-122"/>
                <a:cs typeface="宋体" panose="02010600030101010101" pitchFamily="2" charset="-122"/>
              </a:rPr>
              <a:t>脏”</a:t>
            </a:r>
            <a:r>
              <a:rPr lang="zh-CN" altLang="en-US" sz="2000" dirty="0" smtClean="0">
                <a:latin typeface="宋体" panose="02010600030101010101" pitchFamily="2" charset="-122"/>
                <a:ea typeface="宋体" panose="02010600030101010101" pitchFamily="2" charset="-122"/>
                <a:cs typeface="宋体" panose="02010600030101010101" pitchFamily="2" charset="-122"/>
              </a:rPr>
              <a:t>数据</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lstStyle/>
          <a:p>
            <a:pPr eaLnBrk="1" hangingPunct="1">
              <a:defRPr/>
            </a:pPr>
            <a:r>
              <a:rPr lang="zh-CN" altLang="en-US" smtClean="0"/>
              <a:t>第一类：丢失修改</a:t>
            </a:r>
            <a:endParaRPr lang="en-US" altLang="zh-CN" smtClean="0"/>
          </a:p>
        </p:txBody>
      </p:sp>
      <p:sp>
        <p:nvSpPr>
          <p:cNvPr id="836611" name="Rectangle 3"/>
          <p:cNvSpPr>
            <a:spLocks noGrp="1" noChangeArrowheads="1"/>
          </p:cNvSpPr>
          <p:nvPr>
            <p:ph idx="1"/>
          </p:nvPr>
        </p:nvSpPr>
        <p:spPr/>
        <p:txBody>
          <a:bodyPr/>
          <a:lstStyle/>
          <a:p>
            <a:pPr algn="just" eaLnBrk="1" hangingPunct="1">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丢失修改的产生</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lnSpc>
                <a:spcPct val="130000"/>
              </a:lnSpc>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并发调度两个事务</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T1</a:t>
            </a:r>
            <a:r>
              <a:rPr lang="zh-CN" altLang="en-US" sz="2000" dirty="0" smtClean="0">
                <a:latin typeface="宋体" panose="02010600030101010101" pitchFamily="2" charset="-122"/>
                <a:ea typeface="宋体" panose="02010600030101010101" pitchFamily="2" charset="-122"/>
                <a:cs typeface="宋体" panose="02010600030101010101" pitchFamily="2" charset="-122"/>
              </a:rPr>
              <a:t>、</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T2</a:t>
            </a:r>
            <a:endParaRPr lang="en-US" altLang="zh-CN"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lnSpc>
                <a:spcPct val="130000"/>
              </a:lnSpc>
              <a:defRPr/>
            </a:pPr>
            <a:r>
              <a:rPr lang="en-US" altLang="zh-CN" sz="2000" dirty="0" smtClean="0">
                <a:latin typeface="宋体" panose="02010600030101010101" pitchFamily="2" charset="-122"/>
                <a:ea typeface="宋体" panose="02010600030101010101" pitchFamily="2" charset="-122"/>
                <a:cs typeface="宋体" panose="02010600030101010101" pitchFamily="2" charset="-122"/>
              </a:rPr>
              <a:t>T1</a:t>
            </a:r>
            <a:r>
              <a:rPr lang="zh-CN" altLang="en-US" sz="2000" dirty="0" smtClean="0">
                <a:latin typeface="宋体" panose="02010600030101010101" pitchFamily="2" charset="-122"/>
                <a:ea typeface="宋体" panose="02010600030101010101" pitchFamily="2" charset="-122"/>
                <a:cs typeface="宋体" panose="02010600030101010101" pitchFamily="2" charset="-122"/>
              </a:rPr>
              <a:t>与</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T2</a:t>
            </a:r>
            <a:r>
              <a:rPr lang="zh-CN" altLang="en-US" sz="2000" dirty="0" smtClean="0">
                <a:latin typeface="宋体" panose="02010600030101010101" pitchFamily="2" charset="-122"/>
                <a:ea typeface="宋体" panose="02010600030101010101" pitchFamily="2" charset="-122"/>
                <a:cs typeface="宋体" panose="02010600030101010101" pitchFamily="2" charset="-122"/>
              </a:rPr>
              <a:t>从数据库中读入同一数据后分别修改。假设</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T1</a:t>
            </a:r>
            <a:r>
              <a:rPr lang="zh-CN" altLang="en-US" sz="2000" dirty="0" smtClean="0">
                <a:latin typeface="宋体" panose="02010600030101010101" pitchFamily="2" charset="-122"/>
                <a:ea typeface="宋体" panose="02010600030101010101" pitchFamily="2" charset="-122"/>
                <a:cs typeface="宋体" panose="02010600030101010101" pitchFamily="2" charset="-122"/>
              </a:rPr>
              <a:t>先提交，而</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T2</a:t>
            </a:r>
            <a:r>
              <a:rPr lang="zh-CN" altLang="en-US" sz="2000" dirty="0" smtClean="0">
                <a:latin typeface="宋体" panose="02010600030101010101" pitchFamily="2" charset="-122"/>
                <a:ea typeface="宋体" panose="02010600030101010101" pitchFamily="2" charset="-122"/>
                <a:cs typeface="宋体" panose="02010600030101010101" pitchFamily="2" charset="-122"/>
              </a:rPr>
              <a:t>后提交</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lnSpc>
                <a:spcPct val="130000"/>
              </a:lnSpc>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则</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T2</a:t>
            </a:r>
            <a:r>
              <a:rPr lang="zh-CN" altLang="en-US" sz="2000" dirty="0" smtClean="0">
                <a:latin typeface="宋体" panose="02010600030101010101" pitchFamily="2" charset="-122"/>
                <a:ea typeface="宋体" panose="02010600030101010101" pitchFamily="2" charset="-122"/>
                <a:cs typeface="宋体" panose="02010600030101010101" pitchFamily="2" charset="-122"/>
              </a:rPr>
              <a:t>提交的修改覆盖了</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T1</a:t>
            </a:r>
            <a:r>
              <a:rPr lang="zh-CN" altLang="en-US" sz="2000" dirty="0" smtClean="0">
                <a:latin typeface="宋体" panose="02010600030101010101" pitchFamily="2" charset="-122"/>
                <a:ea typeface="宋体" panose="02010600030101010101" pitchFamily="2" charset="-122"/>
                <a:cs typeface="宋体" panose="02010600030101010101" pitchFamily="2" charset="-122"/>
              </a:rPr>
              <a:t>提交的修改，导致</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T1</a:t>
            </a:r>
            <a:r>
              <a:rPr lang="zh-CN" altLang="en-US" sz="2000" dirty="0" smtClean="0">
                <a:latin typeface="宋体" panose="02010600030101010101" pitchFamily="2" charset="-122"/>
                <a:ea typeface="宋体" panose="02010600030101010101" pitchFamily="2" charset="-122"/>
                <a:cs typeface="宋体" panose="02010600030101010101" pitchFamily="2" charset="-122"/>
              </a:rPr>
              <a:t>的修改丢失</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pPr eaLnBrk="1" hangingPunct="1">
              <a:defRPr/>
            </a:pPr>
            <a:r>
              <a:rPr lang="zh-CN" altLang="en-US" smtClean="0"/>
              <a:t>第一类：丢失修改</a:t>
            </a:r>
            <a:endParaRPr lang="en-US" altLang="zh-CN" smtClean="0"/>
          </a:p>
        </p:txBody>
      </p:sp>
      <p:sp>
        <p:nvSpPr>
          <p:cNvPr id="838659" name="Rectangle 3"/>
          <p:cNvSpPr>
            <a:spLocks noGrp="1" noChangeArrowheads="1"/>
          </p:cNvSpPr>
          <p:nvPr>
            <p:ph idx="1"/>
          </p:nvPr>
        </p:nvSpPr>
        <p:spPr/>
        <p:txBody>
          <a:bodyPr/>
          <a:lstStyle/>
          <a:p>
            <a:pPr lvl="1" algn="just" eaLnBrk="1" hangingPunct="1">
              <a:defRPr/>
            </a:pPr>
            <a:r>
              <a:rPr lang="zh-CN" altLang="en-US" sz="2000" dirty="0" smtClean="0"/>
              <a:t>丢失修改的并发调度</a:t>
            </a:r>
            <a:endParaRPr lang="zh-CN" altLang="en-US" sz="2000" dirty="0" smtClean="0"/>
          </a:p>
        </p:txBody>
      </p:sp>
      <p:sp>
        <p:nvSpPr>
          <p:cNvPr id="838699" name="AutoShape 43"/>
          <p:cNvSpPr>
            <a:spLocks noChangeArrowheads="1"/>
          </p:cNvSpPr>
          <p:nvPr/>
        </p:nvSpPr>
        <p:spPr bwMode="auto">
          <a:xfrm>
            <a:off x="2810668" y="2607470"/>
            <a:ext cx="1319213" cy="660400"/>
          </a:xfrm>
          <a:prstGeom prst="wedgeRoundRectCallout">
            <a:avLst>
              <a:gd name="adj1" fmla="val 109326"/>
              <a:gd name="adj2" fmla="val 19470"/>
              <a:gd name="adj3" fmla="val 16667"/>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r>
              <a:rPr kumimoji="1" lang="en-US" altLang="zh-CN" sz="2200" b="1" dirty="0">
                <a:latin typeface="Helvetica" panose="020B0604020202020204" pitchFamily="34" charset="0"/>
                <a:ea typeface="宋体" panose="02010600030101010101" pitchFamily="2" charset="-122"/>
              </a:rPr>
              <a:t>A=200￥</a:t>
            </a:r>
            <a:endParaRPr kumimoji="1" lang="en-US" altLang="zh-CN" sz="2200" b="1" dirty="0">
              <a:latin typeface="Helvetica" panose="020B0604020202020204" pitchFamily="34" charset="0"/>
              <a:ea typeface="宋体" panose="02010600030101010101" pitchFamily="2" charset="-122"/>
            </a:endParaRPr>
          </a:p>
        </p:txBody>
      </p:sp>
      <p:sp>
        <p:nvSpPr>
          <p:cNvPr id="838701" name="AutoShape 45"/>
          <p:cNvSpPr>
            <a:spLocks noChangeArrowheads="1"/>
          </p:cNvSpPr>
          <p:nvPr/>
        </p:nvSpPr>
        <p:spPr bwMode="auto">
          <a:xfrm>
            <a:off x="2825750" y="3728641"/>
            <a:ext cx="1357313" cy="660400"/>
          </a:xfrm>
          <a:prstGeom prst="wedgeRoundRectCallout">
            <a:avLst>
              <a:gd name="adj1" fmla="val 102514"/>
              <a:gd name="adj2" fmla="val -27164"/>
              <a:gd name="adj3" fmla="val 16667"/>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r>
              <a:rPr kumimoji="1" lang="en-US" altLang="zh-CN" sz="2200" b="1" dirty="0">
                <a:latin typeface="Helvetica" panose="020B0604020202020204" pitchFamily="34" charset="0"/>
                <a:ea typeface="宋体" panose="02010600030101010101" pitchFamily="2" charset="-122"/>
              </a:rPr>
              <a:t>A=100￥</a:t>
            </a:r>
            <a:endParaRPr kumimoji="1" lang="en-US" altLang="zh-CN" sz="2200" b="1" dirty="0">
              <a:latin typeface="Helvetica" panose="020B0604020202020204" pitchFamily="34" charset="0"/>
              <a:ea typeface="宋体" panose="02010600030101010101" pitchFamily="2" charset="-122"/>
            </a:endParaRPr>
          </a:p>
        </p:txBody>
      </p:sp>
      <p:sp>
        <p:nvSpPr>
          <p:cNvPr id="838702" name="Rectangle 46"/>
          <p:cNvSpPr>
            <a:spLocks noChangeArrowheads="1"/>
          </p:cNvSpPr>
          <p:nvPr/>
        </p:nvSpPr>
        <p:spPr bwMode="auto">
          <a:xfrm>
            <a:off x="608013" y="2743200"/>
            <a:ext cx="1651000" cy="2832100"/>
          </a:xfrm>
          <a:prstGeom prst="rect">
            <a:avLst/>
          </a:prstGeom>
          <a:solidFill>
            <a:srgbClr val="00FFFF"/>
          </a:solidFill>
          <a:ln w="9525">
            <a:miter lim="800000"/>
          </a:ln>
          <a:effectLst/>
          <a:scene3d>
            <a:camera prst="legacyObliqueTopRight"/>
            <a:lightRig rig="legacyFlat3" dir="b"/>
          </a:scene3d>
          <a:sp3d extrusionH="430200" contourW="12700" prstMaterial="legacyMatte">
            <a:bevelT w="13500" h="13500" prst="angle"/>
            <a:bevelB w="13500" h="13500" prst="angle"/>
            <a:extrusionClr>
              <a:srgbClr val="00FFFF"/>
            </a:extrusionClr>
            <a:contourClr>
              <a:srgbClr val="00FFFF"/>
            </a:contourClr>
          </a:sp3d>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72000" tIns="72000" rIns="72000" bIns="72000" anchor="ctr">
            <a:spAutoFit/>
            <a:flatTx/>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kumimoji="1" lang="en-US" altLang="zh-CN" sz="2200" smtClean="0">
                <a:solidFill>
                  <a:srgbClr val="000000"/>
                </a:solidFill>
                <a:latin typeface="Helvetica" panose="020B0604020202020204" pitchFamily="34" charset="0"/>
              </a:rPr>
              <a:t>T1</a:t>
            </a:r>
            <a:r>
              <a:rPr kumimoji="1" lang="zh-CN" altLang="en-US" sz="2200" smtClean="0">
                <a:solidFill>
                  <a:srgbClr val="000000"/>
                </a:solidFill>
                <a:latin typeface="Helvetica" panose="020B0604020202020204" pitchFamily="34" charset="0"/>
              </a:rPr>
              <a:t>和</a:t>
            </a:r>
            <a:r>
              <a:rPr kumimoji="1" lang="en-US" altLang="zh-CN" sz="2200" smtClean="0">
                <a:solidFill>
                  <a:srgbClr val="000000"/>
                </a:solidFill>
                <a:latin typeface="Helvetica" panose="020B0604020202020204" pitchFamily="34" charset="0"/>
              </a:rPr>
              <a:t>T2</a:t>
            </a:r>
            <a:r>
              <a:rPr kumimoji="1" lang="zh-CN" altLang="en-US" sz="2200" smtClean="0">
                <a:solidFill>
                  <a:srgbClr val="000000"/>
                </a:solidFill>
                <a:latin typeface="Helvetica" panose="020B0604020202020204" pitchFamily="34" charset="0"/>
              </a:rPr>
              <a:t>读入同一数据</a:t>
            </a:r>
            <a:r>
              <a:rPr kumimoji="1" lang="en-US" altLang="zh-CN" sz="2200" smtClean="0">
                <a:solidFill>
                  <a:srgbClr val="000000"/>
                </a:solidFill>
                <a:latin typeface="Helvetica" panose="020B0604020202020204" pitchFamily="34" charset="0"/>
              </a:rPr>
              <a:t>A</a:t>
            </a:r>
            <a:r>
              <a:rPr kumimoji="1" lang="zh-CN" altLang="en-US" sz="2200" smtClean="0">
                <a:solidFill>
                  <a:srgbClr val="000000"/>
                </a:solidFill>
                <a:latin typeface="Helvetica" panose="020B0604020202020204" pitchFamily="34" charset="0"/>
              </a:rPr>
              <a:t>，</a:t>
            </a:r>
            <a:r>
              <a:rPr kumimoji="1" lang="en-US" altLang="zh-CN" sz="2200" smtClean="0">
                <a:solidFill>
                  <a:srgbClr val="000000"/>
                </a:solidFill>
                <a:latin typeface="Helvetica" panose="020B0604020202020204" pitchFamily="34" charset="0"/>
              </a:rPr>
              <a:t>T2</a:t>
            </a:r>
            <a:r>
              <a:rPr kumimoji="1" lang="zh-CN" altLang="en-US" sz="2200" smtClean="0">
                <a:solidFill>
                  <a:srgbClr val="000000"/>
                </a:solidFill>
                <a:latin typeface="Helvetica" panose="020B0604020202020204" pitchFamily="34" charset="0"/>
              </a:rPr>
              <a:t>提交的修改覆盖了</a:t>
            </a:r>
            <a:r>
              <a:rPr kumimoji="1" lang="en-US" altLang="zh-CN" sz="2200" smtClean="0">
                <a:solidFill>
                  <a:srgbClr val="000000"/>
                </a:solidFill>
                <a:latin typeface="Helvetica" panose="020B0604020202020204" pitchFamily="34" charset="0"/>
              </a:rPr>
              <a:t>T1</a:t>
            </a:r>
            <a:r>
              <a:rPr kumimoji="1" lang="zh-CN" altLang="en-US" sz="2200" smtClean="0">
                <a:solidFill>
                  <a:srgbClr val="000000"/>
                </a:solidFill>
                <a:latin typeface="Helvetica" panose="020B0604020202020204" pitchFamily="34" charset="0"/>
              </a:rPr>
              <a:t>提交的修改，导致</a:t>
            </a:r>
            <a:r>
              <a:rPr kumimoji="1" lang="en-US" altLang="zh-CN" sz="2200" smtClean="0">
                <a:solidFill>
                  <a:srgbClr val="000000"/>
                </a:solidFill>
                <a:latin typeface="Helvetica" panose="020B0604020202020204" pitchFamily="34" charset="0"/>
              </a:rPr>
              <a:t>T1</a:t>
            </a:r>
            <a:r>
              <a:rPr kumimoji="1" lang="zh-CN" altLang="en-US" sz="2200" smtClean="0">
                <a:solidFill>
                  <a:srgbClr val="000000"/>
                </a:solidFill>
                <a:latin typeface="Helvetica" panose="020B0604020202020204" pitchFamily="34" charset="0"/>
              </a:rPr>
              <a:t>的修改丢失。</a:t>
            </a:r>
            <a:endParaRPr kumimoji="1" lang="zh-CN" altLang="en-US" sz="2200" smtClean="0">
              <a:solidFill>
                <a:srgbClr val="000000"/>
              </a:solidFill>
              <a:latin typeface="Helvetica" panose="020B0604020202020204" pitchFamily="34" charset="0"/>
            </a:endParaRPr>
          </a:p>
        </p:txBody>
      </p:sp>
      <p:grpSp>
        <p:nvGrpSpPr>
          <p:cNvPr id="838706" name="Group 50"/>
          <p:cNvGrpSpPr/>
          <p:nvPr/>
        </p:nvGrpSpPr>
        <p:grpSpPr bwMode="auto">
          <a:xfrm>
            <a:off x="4495800" y="1066800"/>
            <a:ext cx="4940300" cy="5689600"/>
            <a:chOff x="2832" y="672"/>
            <a:chExt cx="3112" cy="3584"/>
          </a:xfrm>
        </p:grpSpPr>
        <p:sp>
          <p:nvSpPr>
            <p:cNvPr id="838703" name="Text Box 47"/>
            <p:cNvSpPr txBox="1">
              <a:spLocks noChangeArrowheads="1"/>
            </p:cNvSpPr>
            <p:nvPr/>
          </p:nvSpPr>
          <p:spPr bwMode="auto">
            <a:xfrm>
              <a:off x="4024" y="1224"/>
              <a:ext cx="1920" cy="1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lnSpc>
                  <a:spcPct val="95000"/>
                </a:lnSpc>
                <a:defRPr/>
              </a:pPr>
              <a:r>
                <a:rPr kumimoji="1" lang="en-US" altLang="en-US" sz="2400">
                  <a:latin typeface="Times New Roman" panose="02020603050405020304" pitchFamily="18" charset="0"/>
                  <a:ea typeface="宋体" panose="02010600030101010101" pitchFamily="2" charset="-122"/>
                </a:rPr>
                <a:t>      </a:t>
              </a:r>
              <a:r>
                <a:rPr kumimoji="1" lang="en-US" altLang="zh-CN" sz="2400">
                  <a:latin typeface="Times New Roman" panose="02020603050405020304" pitchFamily="18" charset="0"/>
                  <a:ea typeface="宋体" panose="02010600030101010101" pitchFamily="2" charset="-122"/>
                </a:rPr>
                <a:t>read(A);</a:t>
              </a:r>
              <a:br>
                <a:rPr kumimoji="1" lang="en-US" altLang="zh-CN" sz="2400">
                  <a:latin typeface="Times New Roman" panose="02020603050405020304" pitchFamily="18" charset="0"/>
                  <a:ea typeface="宋体" panose="02010600030101010101" pitchFamily="2" charset="-122"/>
                </a:rPr>
              </a:br>
              <a:endParaRPr kumimoji="1" lang="en-US" altLang="zh-CN" sz="2400">
                <a:latin typeface="Times New Roman" panose="02020603050405020304" pitchFamily="18" charset="0"/>
                <a:ea typeface="宋体" panose="02010600030101010101" pitchFamily="2" charset="-122"/>
              </a:endParaRPr>
            </a:p>
            <a:p>
              <a:pPr eaLnBrk="1" hangingPunct="1">
                <a:lnSpc>
                  <a:spcPct val="95000"/>
                </a:lnSpc>
                <a:defRPr/>
              </a:pPr>
              <a:br>
                <a:rPr kumimoji="1" lang="en-US" altLang="zh-CN" sz="2400">
                  <a:latin typeface="Times New Roman" panose="02020603050405020304" pitchFamily="18" charset="0"/>
                  <a:ea typeface="宋体" panose="02010600030101010101" pitchFamily="2" charset="-122"/>
                </a:rPr>
              </a:br>
              <a:br>
                <a:rPr kumimoji="1" lang="en-US" altLang="zh-CN" sz="800">
                  <a:latin typeface="Times New Roman" panose="02020603050405020304" pitchFamily="18" charset="0"/>
                  <a:ea typeface="宋体" panose="02010600030101010101" pitchFamily="2" charset="-122"/>
                </a:rPr>
              </a:br>
              <a:r>
                <a:rPr kumimoji="1" lang="en-US" altLang="zh-CN" sz="2400">
                  <a:latin typeface="Times New Roman" panose="02020603050405020304" pitchFamily="18" charset="0"/>
                  <a:ea typeface="宋体" panose="02010600030101010101" pitchFamily="2" charset="-122"/>
                </a:rPr>
                <a:t>      A := A </a:t>
              </a:r>
              <a:r>
                <a:rPr kumimoji="1" lang="en-US" altLang="zh-CN" sz="240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a:latin typeface="Times New Roman" panose="02020603050405020304" pitchFamily="18" charset="0"/>
                  <a:ea typeface="宋体" panose="02010600030101010101" pitchFamily="2" charset="-122"/>
                </a:rPr>
                <a:t> 100;</a:t>
              </a:r>
              <a:br>
                <a:rPr kumimoji="1" lang="en-US" altLang="zh-CN" sz="2400">
                  <a:latin typeface="Times New Roman" panose="02020603050405020304" pitchFamily="18" charset="0"/>
                  <a:ea typeface="宋体" panose="02010600030101010101" pitchFamily="2" charset="-122"/>
                </a:rPr>
              </a:br>
              <a:r>
                <a:rPr kumimoji="1" lang="en-US" altLang="zh-CN" sz="2400">
                  <a:latin typeface="Times New Roman" panose="02020603050405020304" pitchFamily="18" charset="0"/>
                  <a:ea typeface="宋体" panose="02010600030101010101" pitchFamily="2" charset="-122"/>
                </a:rPr>
                <a:t>      write(A); </a:t>
              </a:r>
              <a:br>
                <a:rPr kumimoji="1" lang="en-US" altLang="zh-CN" sz="2400">
                  <a:latin typeface="Times New Roman" panose="02020603050405020304" pitchFamily="18" charset="0"/>
                  <a:ea typeface="宋体" panose="02010600030101010101" pitchFamily="2" charset="-122"/>
                </a:rPr>
              </a:br>
              <a:endParaRPr kumimoji="1" lang="en-US" altLang="zh-CN" sz="2400">
                <a:latin typeface="Times New Roman" panose="02020603050405020304" pitchFamily="18" charset="0"/>
                <a:ea typeface="宋体" panose="02010600030101010101" pitchFamily="2" charset="-122"/>
              </a:endParaRPr>
            </a:p>
            <a:p>
              <a:pPr eaLnBrk="1" hangingPunct="1">
                <a:lnSpc>
                  <a:spcPct val="95000"/>
                </a:lnSpc>
                <a:defRPr/>
              </a:pPr>
              <a:endParaRPr kumimoji="1" lang="en-US" altLang="zh-CN" sz="2400">
                <a:latin typeface="Times New Roman" panose="02020603050405020304" pitchFamily="18" charset="0"/>
                <a:ea typeface="宋体" panose="02010600030101010101" pitchFamily="2" charset="-122"/>
              </a:endParaRPr>
            </a:p>
            <a:p>
              <a:pPr eaLnBrk="1" hangingPunct="1">
                <a:lnSpc>
                  <a:spcPct val="95000"/>
                </a:lnSpc>
                <a:defRPr/>
              </a:pPr>
              <a:endParaRPr kumimoji="1" lang="en-US" altLang="zh-CN" sz="2400">
                <a:latin typeface="Times New Roman" panose="02020603050405020304" pitchFamily="18" charset="0"/>
                <a:ea typeface="宋体" panose="02010600030101010101" pitchFamily="2" charset="-122"/>
              </a:endParaRPr>
            </a:p>
          </p:txBody>
        </p:sp>
        <p:sp>
          <p:nvSpPr>
            <p:cNvPr id="838692" name="Text Box 36"/>
            <p:cNvSpPr txBox="1">
              <a:spLocks noChangeArrowheads="1"/>
            </p:cNvSpPr>
            <p:nvPr/>
          </p:nvSpPr>
          <p:spPr bwMode="auto">
            <a:xfrm>
              <a:off x="2832" y="975"/>
              <a:ext cx="1608" cy="1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lnSpc>
                  <a:spcPct val="95000"/>
                </a:lnSpc>
                <a:defRPr/>
              </a:pPr>
              <a:r>
                <a:rPr kumimoji="1" lang="en-US" altLang="en-US" sz="2400">
                  <a:latin typeface="Times New Roman" panose="02020603050405020304" pitchFamily="18" charset="0"/>
                  <a:ea typeface="宋体" panose="02010600030101010101" pitchFamily="2" charset="-122"/>
                </a:rPr>
                <a:t>      </a:t>
              </a:r>
              <a:r>
                <a:rPr kumimoji="1" lang="en-US" altLang="zh-CN" sz="2400">
                  <a:latin typeface="Times New Roman" panose="02020603050405020304" pitchFamily="18" charset="0"/>
                  <a:ea typeface="宋体" panose="02010600030101010101" pitchFamily="2" charset="-122"/>
                </a:rPr>
                <a:t>read(A);</a:t>
              </a:r>
              <a:br>
                <a:rPr kumimoji="1" lang="en-US" altLang="zh-CN" sz="2400">
                  <a:latin typeface="Times New Roman" panose="02020603050405020304" pitchFamily="18" charset="0"/>
                  <a:ea typeface="宋体" panose="02010600030101010101" pitchFamily="2" charset="-122"/>
                </a:rPr>
              </a:br>
              <a:endParaRPr kumimoji="1" lang="en-US" altLang="zh-CN" sz="2400">
                <a:latin typeface="Times New Roman" panose="02020603050405020304" pitchFamily="18" charset="0"/>
                <a:ea typeface="宋体" panose="02010600030101010101" pitchFamily="2" charset="-122"/>
              </a:endParaRPr>
            </a:p>
            <a:p>
              <a:pPr eaLnBrk="1" hangingPunct="1">
                <a:lnSpc>
                  <a:spcPct val="95000"/>
                </a:lnSpc>
                <a:defRPr/>
              </a:pPr>
              <a:r>
                <a:rPr kumimoji="1" lang="en-US" altLang="zh-CN" sz="2400">
                  <a:latin typeface="Times New Roman" panose="02020603050405020304" pitchFamily="18" charset="0"/>
                  <a:ea typeface="宋体" panose="02010600030101010101" pitchFamily="2" charset="-122"/>
                </a:rPr>
                <a:t>      A := A </a:t>
              </a:r>
              <a:r>
                <a:rPr kumimoji="1" lang="en-US" altLang="zh-CN" sz="240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a:latin typeface="Times New Roman" panose="02020603050405020304" pitchFamily="18" charset="0"/>
                  <a:ea typeface="宋体" panose="02010600030101010101" pitchFamily="2" charset="-122"/>
                </a:rPr>
                <a:t> 200;</a:t>
              </a:r>
              <a:endParaRPr kumimoji="1" lang="en-US" altLang="zh-CN" sz="800">
                <a:latin typeface="Times New Roman" panose="02020603050405020304" pitchFamily="18" charset="0"/>
                <a:ea typeface="宋体" panose="02010600030101010101" pitchFamily="2" charset="-122"/>
              </a:endParaRPr>
            </a:p>
            <a:p>
              <a:pPr eaLnBrk="1" hangingPunct="1">
                <a:lnSpc>
                  <a:spcPct val="95000"/>
                </a:lnSpc>
                <a:defRPr/>
              </a:pPr>
              <a:r>
                <a:rPr kumimoji="1" lang="en-US" altLang="zh-CN" i="1">
                  <a:latin typeface="Helvetica" panose="020B0604020202020204" pitchFamily="34" charset="0"/>
                  <a:ea typeface="宋体" panose="02010600030101010101" pitchFamily="2" charset="-122"/>
                </a:rPr>
                <a:t>       </a:t>
              </a:r>
              <a:r>
                <a:rPr kumimoji="1" lang="en-US" altLang="zh-CN" sz="2400">
                  <a:latin typeface="Times New Roman" panose="02020603050405020304" pitchFamily="18" charset="0"/>
                  <a:ea typeface="宋体" panose="02010600030101010101" pitchFamily="2" charset="-122"/>
                </a:rPr>
                <a:t>write(A); </a:t>
              </a:r>
              <a:br>
                <a:rPr kumimoji="1" lang="en-US" altLang="zh-CN" sz="2400">
                  <a:latin typeface="Times New Roman" panose="02020603050405020304" pitchFamily="18" charset="0"/>
                  <a:ea typeface="宋体" panose="02010600030101010101" pitchFamily="2" charset="-122"/>
                </a:rPr>
              </a:br>
              <a:endParaRPr kumimoji="1" lang="en-US" altLang="zh-CN" sz="2400">
                <a:latin typeface="Times New Roman" panose="02020603050405020304" pitchFamily="18" charset="0"/>
                <a:ea typeface="宋体" panose="02010600030101010101" pitchFamily="2" charset="-122"/>
              </a:endParaRPr>
            </a:p>
          </p:txBody>
        </p:sp>
        <p:sp>
          <p:nvSpPr>
            <p:cNvPr id="838693" name="Text Box 37"/>
            <p:cNvSpPr txBox="1">
              <a:spLocks noChangeArrowheads="1"/>
            </p:cNvSpPr>
            <p:nvPr/>
          </p:nvSpPr>
          <p:spPr bwMode="auto">
            <a:xfrm>
              <a:off x="3345" y="672"/>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eaLnBrk="1" hangingPunct="1">
                <a:spcBef>
                  <a:spcPct val="50000"/>
                </a:spcBef>
                <a:defRPr/>
              </a:pPr>
              <a:r>
                <a:rPr kumimoji="1" lang="en-US" altLang="zh-CN" sz="2400" b="1">
                  <a:latin typeface="Times New Roman" panose="02020603050405020304" pitchFamily="18" charset="0"/>
                  <a:ea typeface="宋体" panose="02010600030101010101" pitchFamily="2" charset="-122"/>
                </a:rPr>
                <a:t>T1</a:t>
              </a:r>
              <a:endParaRPr kumimoji="1" lang="en-US" altLang="zh-CN" sz="2400" b="1">
                <a:latin typeface="Times New Roman" panose="02020603050405020304" pitchFamily="18" charset="0"/>
                <a:ea typeface="宋体" panose="02010600030101010101" pitchFamily="2" charset="-122"/>
              </a:endParaRPr>
            </a:p>
          </p:txBody>
        </p:sp>
        <p:sp>
          <p:nvSpPr>
            <p:cNvPr id="838694" name="Text Box 38"/>
            <p:cNvSpPr txBox="1">
              <a:spLocks noChangeArrowheads="1"/>
            </p:cNvSpPr>
            <p:nvPr/>
          </p:nvSpPr>
          <p:spPr bwMode="auto">
            <a:xfrm>
              <a:off x="4649" y="692"/>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eaLnBrk="1" hangingPunct="1">
                <a:spcBef>
                  <a:spcPct val="50000"/>
                </a:spcBef>
                <a:defRPr/>
              </a:pPr>
              <a:r>
                <a:rPr kumimoji="1" lang="en-US" altLang="zh-CN" sz="2400" b="1">
                  <a:latin typeface="Times New Roman" panose="02020603050405020304" pitchFamily="18" charset="0"/>
                  <a:ea typeface="宋体" panose="02010600030101010101" pitchFamily="2" charset="-122"/>
                </a:rPr>
                <a:t>T2</a:t>
              </a:r>
              <a:endParaRPr kumimoji="1" lang="en-US" altLang="zh-CN" sz="2400" b="1">
                <a:latin typeface="Times New Roman" panose="02020603050405020304" pitchFamily="18" charset="0"/>
                <a:ea typeface="宋体" panose="02010600030101010101" pitchFamily="2" charset="-122"/>
              </a:endParaRPr>
            </a:p>
          </p:txBody>
        </p:sp>
        <p:sp>
          <p:nvSpPr>
            <p:cNvPr id="838695" name="Line 39"/>
            <p:cNvSpPr>
              <a:spLocks noChangeShapeType="1"/>
            </p:cNvSpPr>
            <p:nvPr/>
          </p:nvSpPr>
          <p:spPr bwMode="auto">
            <a:xfrm>
              <a:off x="3112" y="1928"/>
              <a:ext cx="2439" cy="8"/>
            </a:xfrm>
            <a:prstGeom prst="line">
              <a:avLst/>
            </a:prstGeom>
            <a:noFill/>
            <a:ln w="19050">
              <a:solidFill>
                <a:srgbClr val="00E444"/>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panose="020B0604020202020204" pitchFamily="34" charset="0"/>
                <a:ea typeface="宋体" panose="02010600030101010101" pitchFamily="2" charset="-122"/>
              </a:endParaRPr>
            </a:p>
          </p:txBody>
        </p:sp>
        <p:sp>
          <p:nvSpPr>
            <p:cNvPr id="838696" name="Line 40"/>
            <p:cNvSpPr>
              <a:spLocks noChangeShapeType="1"/>
            </p:cNvSpPr>
            <p:nvPr/>
          </p:nvSpPr>
          <p:spPr bwMode="auto">
            <a:xfrm>
              <a:off x="3104" y="992"/>
              <a:ext cx="2440" cy="0"/>
            </a:xfrm>
            <a:prstGeom prst="line">
              <a:avLst/>
            </a:prstGeom>
            <a:noFill/>
            <a:ln w="19050">
              <a:solidFill>
                <a:srgbClr val="00E444"/>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panose="020B0604020202020204" pitchFamily="34" charset="0"/>
                <a:ea typeface="宋体" panose="02010600030101010101" pitchFamily="2" charset="-122"/>
              </a:endParaRPr>
            </a:p>
          </p:txBody>
        </p:sp>
        <p:sp>
          <p:nvSpPr>
            <p:cNvPr id="838697" name="Line 41"/>
            <p:cNvSpPr>
              <a:spLocks noChangeShapeType="1"/>
            </p:cNvSpPr>
            <p:nvPr/>
          </p:nvSpPr>
          <p:spPr bwMode="auto">
            <a:xfrm>
              <a:off x="3087" y="976"/>
              <a:ext cx="8" cy="3272"/>
            </a:xfrm>
            <a:prstGeom prst="line">
              <a:avLst/>
            </a:prstGeom>
            <a:noFill/>
            <a:ln w="38100">
              <a:solidFill>
                <a:srgbClr val="00E444"/>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panose="020B0604020202020204" pitchFamily="34" charset="0"/>
                <a:ea typeface="宋体" panose="02010600030101010101" pitchFamily="2" charset="-122"/>
              </a:endParaRPr>
            </a:p>
          </p:txBody>
        </p:sp>
        <p:sp>
          <p:nvSpPr>
            <p:cNvPr id="838698" name="Line 42"/>
            <p:cNvSpPr>
              <a:spLocks noChangeShapeType="1"/>
            </p:cNvSpPr>
            <p:nvPr/>
          </p:nvSpPr>
          <p:spPr bwMode="auto">
            <a:xfrm>
              <a:off x="5583" y="984"/>
              <a:ext cx="8" cy="3272"/>
            </a:xfrm>
            <a:prstGeom prst="line">
              <a:avLst/>
            </a:prstGeom>
            <a:noFill/>
            <a:ln w="38100">
              <a:solidFill>
                <a:srgbClr val="00E444"/>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panose="020B0604020202020204" pitchFamily="34" charset="0"/>
                <a:ea typeface="宋体" panose="02010600030101010101" pitchFamily="2" charset="-122"/>
              </a:endParaRPr>
            </a:p>
          </p:txBody>
        </p:sp>
        <p:sp>
          <p:nvSpPr>
            <p:cNvPr id="838700" name="Line 44"/>
            <p:cNvSpPr>
              <a:spLocks noChangeShapeType="1"/>
            </p:cNvSpPr>
            <p:nvPr/>
          </p:nvSpPr>
          <p:spPr bwMode="auto">
            <a:xfrm>
              <a:off x="3120" y="2456"/>
              <a:ext cx="2439" cy="8"/>
            </a:xfrm>
            <a:prstGeom prst="line">
              <a:avLst/>
            </a:prstGeom>
            <a:noFill/>
            <a:ln w="19050">
              <a:solidFill>
                <a:srgbClr val="00E444"/>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panose="020B0604020202020204" pitchFamily="34" charset="0"/>
                <a:ea typeface="宋体" panose="02010600030101010101" pitchFamily="2" charset="-122"/>
              </a:endParaRPr>
            </a:p>
          </p:txBody>
        </p:sp>
        <p:sp>
          <p:nvSpPr>
            <p:cNvPr id="838704" name="Line 48"/>
            <p:cNvSpPr>
              <a:spLocks noChangeShapeType="1"/>
            </p:cNvSpPr>
            <p:nvPr/>
          </p:nvSpPr>
          <p:spPr bwMode="auto">
            <a:xfrm>
              <a:off x="3128" y="1256"/>
              <a:ext cx="2439" cy="8"/>
            </a:xfrm>
            <a:prstGeom prst="line">
              <a:avLst/>
            </a:prstGeom>
            <a:noFill/>
            <a:ln w="19050">
              <a:solidFill>
                <a:srgbClr val="00E444"/>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panose="020B0604020202020204" pitchFamily="34" charset="0"/>
                <a:ea typeface="宋体" panose="02010600030101010101" pitchFamily="2" charset="-122"/>
              </a:endParaRPr>
            </a:p>
          </p:txBody>
        </p:sp>
      </p:grpSp>
      <p:sp>
        <p:nvSpPr>
          <p:cNvPr id="838707" name="AutoShape 51"/>
          <p:cNvSpPr>
            <a:spLocks noChangeArrowheads="1"/>
          </p:cNvSpPr>
          <p:nvPr/>
        </p:nvSpPr>
        <p:spPr bwMode="auto">
          <a:xfrm>
            <a:off x="2794000" y="1587500"/>
            <a:ext cx="1409700" cy="774700"/>
          </a:xfrm>
          <a:prstGeom prst="wedgeRoundRectCallout">
            <a:avLst>
              <a:gd name="adj1" fmla="val 98310"/>
              <a:gd name="adj2" fmla="val -54097"/>
              <a:gd name="adj3" fmla="val 16667"/>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kumimoji="1" lang="zh-CN" altLang="en-US" sz="2200" dirty="0" smtClean="0">
                <a:latin typeface="Helvetica" panose="020B0604020202020204" pitchFamily="34" charset="0"/>
              </a:rPr>
              <a:t>开始状态：</a:t>
            </a:r>
            <a:endParaRPr kumimoji="1" lang="en-US" altLang="zh-CN" sz="2200" dirty="0" smtClean="0">
              <a:latin typeface="Helvetica" panose="020B0604020202020204" pitchFamily="34" charset="0"/>
            </a:endParaRPr>
          </a:p>
          <a:p>
            <a:pPr eaLnBrk="1" hangingPunct="1">
              <a:spcBef>
                <a:spcPct val="0"/>
              </a:spcBef>
              <a:buClrTx/>
              <a:buSzTx/>
              <a:buFontTx/>
              <a:buNone/>
              <a:defRPr/>
            </a:pPr>
            <a:r>
              <a:rPr kumimoji="1" lang="en-US" altLang="zh-CN" sz="2200" dirty="0" smtClean="0">
                <a:latin typeface="Helvetica" panose="020B0604020202020204" pitchFamily="34" charset="0"/>
              </a:rPr>
              <a:t>A=0 ￥</a:t>
            </a:r>
            <a:endParaRPr kumimoji="1" lang="en-US" altLang="zh-CN" sz="2200" dirty="0" smtClean="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38706"/>
                                        </p:tgtEl>
                                        <p:attrNameLst>
                                          <p:attrName>style.visibility</p:attrName>
                                        </p:attrNameLst>
                                      </p:cBhvr>
                                      <p:to>
                                        <p:strVal val="visible"/>
                                      </p:to>
                                    </p:set>
                                    <p:animEffect transition="in" filter="box(in)">
                                      <p:cBhvr>
                                        <p:cTn id="7" dur="500"/>
                                        <p:tgtEl>
                                          <p:spTgt spid="83870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8707"/>
                                        </p:tgtEl>
                                        <p:attrNameLst>
                                          <p:attrName>style.visibility</p:attrName>
                                        </p:attrNameLst>
                                      </p:cBhvr>
                                      <p:to>
                                        <p:strVal val="visible"/>
                                      </p:to>
                                    </p:set>
                                    <p:animEffect transition="in" filter="box(in)">
                                      <p:cBhvr>
                                        <p:cTn id="12" dur="500"/>
                                        <p:tgtEl>
                                          <p:spTgt spid="83870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38699"/>
                                        </p:tgtEl>
                                        <p:attrNameLst>
                                          <p:attrName>style.visibility</p:attrName>
                                        </p:attrNameLst>
                                      </p:cBhvr>
                                      <p:to>
                                        <p:strVal val="visible"/>
                                      </p:to>
                                    </p:set>
                                    <p:animEffect transition="in" filter="box(in)">
                                      <p:cBhvr>
                                        <p:cTn id="17" dur="500"/>
                                        <p:tgtEl>
                                          <p:spTgt spid="83869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38701"/>
                                        </p:tgtEl>
                                        <p:attrNameLst>
                                          <p:attrName>style.visibility</p:attrName>
                                        </p:attrNameLst>
                                      </p:cBhvr>
                                      <p:to>
                                        <p:strVal val="visible"/>
                                      </p:to>
                                    </p:set>
                                    <p:animEffect transition="in" filter="box(in)">
                                      <p:cBhvr>
                                        <p:cTn id="22" dur="500"/>
                                        <p:tgtEl>
                                          <p:spTgt spid="83870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9" fill="hold" grpId="0" nodeType="clickEffect">
                                  <p:stCondLst>
                                    <p:cond delay="0"/>
                                  </p:stCondLst>
                                  <p:childTnLst>
                                    <p:set>
                                      <p:cBhvr>
                                        <p:cTn id="26" dur="1" fill="hold">
                                          <p:stCondLst>
                                            <p:cond delay="0"/>
                                          </p:stCondLst>
                                        </p:cTn>
                                        <p:tgtEl>
                                          <p:spTgt spid="838702"/>
                                        </p:tgtEl>
                                        <p:attrNameLst>
                                          <p:attrName>style.visibility</p:attrName>
                                        </p:attrNameLst>
                                      </p:cBhvr>
                                      <p:to>
                                        <p:strVal val="visible"/>
                                      </p:to>
                                    </p:set>
                                    <p:anim calcmode="lin" valueType="num">
                                      <p:cBhvr additive="base">
                                        <p:cTn id="27" dur="500" fill="hold"/>
                                        <p:tgtEl>
                                          <p:spTgt spid="838702"/>
                                        </p:tgtEl>
                                        <p:attrNameLst>
                                          <p:attrName>ppt_x</p:attrName>
                                        </p:attrNameLst>
                                      </p:cBhvr>
                                      <p:tavLst>
                                        <p:tav tm="0">
                                          <p:val>
                                            <p:strVal val="0-#ppt_w/2"/>
                                          </p:val>
                                        </p:tav>
                                        <p:tav tm="100000">
                                          <p:val>
                                            <p:strVal val="#ppt_x"/>
                                          </p:val>
                                        </p:tav>
                                      </p:tavLst>
                                    </p:anim>
                                    <p:anim calcmode="lin" valueType="num">
                                      <p:cBhvr additive="base">
                                        <p:cTn id="28" dur="500" fill="hold"/>
                                        <p:tgtEl>
                                          <p:spTgt spid="83870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99" grpId="0" animBg="1"/>
      <p:bldP spid="838701" grpId="0" animBg="1"/>
      <p:bldP spid="838702" grpId="0" animBg="1" autoUpdateAnimBg="0"/>
      <p:bldP spid="83870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Grp="1" noChangeArrowheads="1"/>
          </p:cNvSpPr>
          <p:nvPr>
            <p:ph type="title"/>
          </p:nvPr>
        </p:nvSpPr>
        <p:spPr/>
        <p:txBody>
          <a:bodyPr/>
          <a:lstStyle/>
          <a:p>
            <a:pPr eaLnBrk="1" hangingPunct="1">
              <a:defRPr/>
            </a:pPr>
            <a:r>
              <a:rPr lang="zh-CN" altLang="en-US" smtClean="0"/>
              <a:t>第二类：不可重复读</a:t>
            </a:r>
            <a:endParaRPr lang="en-US" altLang="zh-CN" smtClean="0"/>
          </a:p>
        </p:txBody>
      </p:sp>
      <p:sp>
        <p:nvSpPr>
          <p:cNvPr id="839683" name="Rectangle 3"/>
          <p:cNvSpPr>
            <a:spLocks noGrp="1" noChangeArrowheads="1"/>
          </p:cNvSpPr>
          <p:nvPr>
            <p:ph idx="1"/>
          </p:nvPr>
        </p:nvSpPr>
        <p:spPr/>
        <p:txBody>
          <a:bodyPr/>
          <a:lstStyle/>
          <a:p>
            <a:pPr algn="just" eaLnBrk="1" hangingPunct="1">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不可重复读的产生</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lnSpc>
                <a:spcPct val="130000"/>
              </a:lnSpc>
              <a:defRPr/>
            </a:pP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lnSpc>
                <a:spcPct val="130000"/>
              </a:lnSpc>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事务</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T1</a:t>
            </a:r>
            <a:r>
              <a:rPr lang="zh-CN" altLang="en-US" sz="2000" dirty="0" smtClean="0">
                <a:latin typeface="宋体" panose="02010600030101010101" pitchFamily="2" charset="-122"/>
                <a:ea typeface="宋体" panose="02010600030101010101" pitchFamily="2" charset="-122"/>
                <a:cs typeface="宋体" panose="02010600030101010101" pitchFamily="2" charset="-122"/>
              </a:rPr>
              <a:t>读取某些数据（记录）后，</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lnSpc>
                <a:spcPct val="130000"/>
              </a:lnSpc>
              <a:defRPr/>
            </a:pP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lnSpc>
                <a:spcPct val="130000"/>
              </a:lnSpc>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事务</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T2</a:t>
            </a:r>
            <a:r>
              <a:rPr lang="zh-CN" altLang="en-US" sz="2000" dirty="0" smtClean="0">
                <a:latin typeface="宋体" panose="02010600030101010101" pitchFamily="2" charset="-122"/>
                <a:ea typeface="宋体" panose="02010600030101010101" pitchFamily="2" charset="-122"/>
                <a:cs typeface="宋体" panose="02010600030101010101" pitchFamily="2" charset="-122"/>
              </a:rPr>
              <a:t>对这些数据（记录）做了</a:t>
            </a:r>
            <a:r>
              <a:rPr lang="zh-CN" altLang="en-US" sz="2000" dirty="0" smtClean="0">
                <a:solidFill>
                  <a:srgbClr val="00E444"/>
                </a:solidFill>
                <a:latin typeface="宋体" panose="02010600030101010101" pitchFamily="2" charset="-122"/>
                <a:ea typeface="宋体" panose="02010600030101010101" pitchFamily="2" charset="-122"/>
                <a:cs typeface="宋体" panose="02010600030101010101" pitchFamily="2" charset="-122"/>
              </a:rPr>
              <a:t>某种修改操作</a:t>
            </a:r>
            <a:endParaRPr lang="zh-CN" altLang="en-US" sz="2000" dirty="0" smtClean="0">
              <a:solidFill>
                <a:srgbClr val="00E444"/>
              </a:solidFill>
              <a:latin typeface="宋体" panose="02010600030101010101" pitchFamily="2" charset="-122"/>
              <a:ea typeface="宋体" panose="02010600030101010101" pitchFamily="2" charset="-122"/>
              <a:cs typeface="宋体" panose="02010600030101010101" pitchFamily="2" charset="-122"/>
            </a:endParaRPr>
          </a:p>
          <a:p>
            <a:pPr lvl="1" algn="just" eaLnBrk="1" hangingPunct="1">
              <a:lnSpc>
                <a:spcPct val="130000"/>
              </a:lnSpc>
              <a:defRPr/>
            </a:pP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lnSpc>
                <a:spcPct val="130000"/>
              </a:lnSpc>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当</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T1</a:t>
            </a:r>
            <a:r>
              <a:rPr lang="zh-CN" altLang="en-US" sz="2000" dirty="0" smtClean="0">
                <a:latin typeface="宋体" panose="02010600030101010101" pitchFamily="2" charset="-122"/>
                <a:ea typeface="宋体" panose="02010600030101010101" pitchFamily="2" charset="-122"/>
                <a:cs typeface="宋体" panose="02010600030101010101" pitchFamily="2" charset="-122"/>
              </a:rPr>
              <a:t>再次读取该数据（记录）时，得到的是与前一次不同的值</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p:txBody>
          <a:bodyPr/>
          <a:lstStyle/>
          <a:p>
            <a:pPr eaLnBrk="1" hangingPunct="1">
              <a:defRPr/>
            </a:pPr>
            <a:r>
              <a:rPr lang="zh-CN" altLang="en-US" smtClean="0"/>
              <a:t>第二类：不可重复读</a:t>
            </a:r>
            <a:endParaRPr lang="en-US" altLang="zh-CN" smtClean="0"/>
          </a:p>
        </p:txBody>
      </p:sp>
      <p:sp>
        <p:nvSpPr>
          <p:cNvPr id="841731" name="Rectangle 3"/>
          <p:cNvSpPr>
            <a:spLocks noGrp="1" noChangeArrowheads="1"/>
          </p:cNvSpPr>
          <p:nvPr>
            <p:ph idx="1"/>
          </p:nvPr>
        </p:nvSpPr>
        <p:spPr/>
        <p:txBody>
          <a:bodyPr/>
          <a:lstStyle/>
          <a:p>
            <a:pPr eaLnBrk="1" hangingPunct="1">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不可重复读又分为三种情况</a:t>
            </a:r>
            <a:r>
              <a:rPr lang="en-US" altLang="zh-CN" sz="2000" dirty="0" smtClean="0">
                <a:latin typeface="宋体" panose="02010600030101010101" pitchFamily="2" charset="-122"/>
                <a:ea typeface="宋体" panose="02010600030101010101" pitchFamily="2" charset="-122"/>
                <a:cs typeface="宋体" panose="02010600030101010101" pitchFamily="2" charset="-122"/>
              </a:rPr>
              <a:t>——</a:t>
            </a:r>
            <a:br>
              <a:rPr lang="en-US" altLang="zh-CN" sz="2000" dirty="0" smtClean="0">
                <a:latin typeface="宋体" panose="02010600030101010101" pitchFamily="2" charset="-122"/>
                <a:ea typeface="宋体" panose="02010600030101010101" pitchFamily="2" charset="-122"/>
                <a:cs typeface="宋体" panose="02010600030101010101" pitchFamily="2" charset="-122"/>
              </a:rPr>
            </a:br>
            <a:endParaRPr lang="en-US" altLang="zh-CN" sz="2000" dirty="0" smtClean="0">
              <a:latin typeface="宋体" panose="02010600030101010101" pitchFamily="2" charset="-122"/>
              <a:ea typeface="宋体" panose="02010600030101010101" pitchFamily="2" charset="-122"/>
              <a:cs typeface="宋体" panose="02010600030101010101" pitchFamily="2" charset="-122"/>
            </a:endParaRPr>
          </a:p>
          <a:p>
            <a:pPr eaLnBrk="1" hangingPunct="1">
              <a:buFont typeface="Wingdings" panose="05000000000000000000" pitchFamily="2" charset="2"/>
              <a:buNone/>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	在事务</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T1</a:t>
            </a:r>
            <a:r>
              <a:rPr lang="zh-CN" altLang="en-US" sz="2000" dirty="0" smtClean="0">
                <a:latin typeface="宋体" panose="02010600030101010101" pitchFamily="2" charset="-122"/>
                <a:ea typeface="宋体" panose="02010600030101010101" pitchFamily="2" charset="-122"/>
                <a:cs typeface="宋体" panose="02010600030101010101" pitchFamily="2" charset="-122"/>
              </a:rPr>
              <a:t>两次读取之间，</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eaLnBrk="1" hangingPunct="1">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另一事务</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T2</a:t>
            </a:r>
            <a:r>
              <a:rPr lang="zh-CN" altLang="en-US" sz="2000" dirty="0" smtClean="0">
                <a:solidFill>
                  <a:srgbClr val="00E444"/>
                </a:solidFill>
                <a:latin typeface="宋体" panose="02010600030101010101" pitchFamily="2" charset="-122"/>
                <a:ea typeface="宋体" panose="02010600030101010101" pitchFamily="2" charset="-122"/>
                <a:cs typeface="宋体" panose="02010600030101010101" pitchFamily="2" charset="-122"/>
              </a:rPr>
              <a:t>更新</a:t>
            </a:r>
            <a:r>
              <a:rPr lang="zh-CN" altLang="en-US" sz="2000" dirty="0" smtClean="0">
                <a:latin typeface="宋体" panose="02010600030101010101" pitchFamily="2" charset="-122"/>
                <a:ea typeface="宋体" panose="02010600030101010101" pitchFamily="2" charset="-122"/>
                <a:cs typeface="宋体" panose="02010600030101010101" pitchFamily="2" charset="-122"/>
              </a:rPr>
              <a:t>了记录。则当</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T1</a:t>
            </a:r>
            <a:r>
              <a:rPr lang="zh-CN" altLang="en-US" sz="2000" dirty="0" smtClean="0">
                <a:latin typeface="宋体" panose="02010600030101010101" pitchFamily="2" charset="-122"/>
                <a:ea typeface="宋体" panose="02010600030101010101" pitchFamily="2" charset="-122"/>
                <a:cs typeface="宋体" panose="02010600030101010101" pitchFamily="2" charset="-122"/>
              </a:rPr>
              <a:t>第二次读取时，得到与前一次不同的记录值</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eaLnBrk="1" hangingPunct="1">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另一事务</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T2</a:t>
            </a:r>
            <a:r>
              <a:rPr lang="zh-CN" altLang="en-US" sz="2000" dirty="0" smtClean="0">
                <a:solidFill>
                  <a:srgbClr val="00E444"/>
                </a:solidFill>
                <a:latin typeface="宋体" panose="02010600030101010101" pitchFamily="2" charset="-122"/>
                <a:ea typeface="宋体" panose="02010600030101010101" pitchFamily="2" charset="-122"/>
                <a:cs typeface="宋体" panose="02010600030101010101" pitchFamily="2" charset="-122"/>
              </a:rPr>
              <a:t>删除</a:t>
            </a:r>
            <a:r>
              <a:rPr lang="zh-CN" altLang="en-US" sz="2000" dirty="0" smtClean="0">
                <a:latin typeface="宋体" panose="02010600030101010101" pitchFamily="2" charset="-122"/>
                <a:ea typeface="宋体" panose="02010600030101010101" pitchFamily="2" charset="-122"/>
                <a:cs typeface="宋体" panose="02010600030101010101" pitchFamily="2" charset="-122"/>
              </a:rPr>
              <a:t>了部分记录。则当</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T1</a:t>
            </a:r>
            <a:r>
              <a:rPr lang="zh-CN" altLang="en-US" sz="2000" dirty="0" smtClean="0">
                <a:latin typeface="宋体" panose="02010600030101010101" pitchFamily="2" charset="-122"/>
                <a:ea typeface="宋体" panose="02010600030101010101" pitchFamily="2" charset="-122"/>
                <a:cs typeface="宋体" panose="02010600030101010101" pitchFamily="2" charset="-122"/>
              </a:rPr>
              <a:t>第二次读取时，发现其中的某些记录神秘地消失了</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eaLnBrk="1" hangingPunct="1">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另一事务</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T2</a:t>
            </a:r>
            <a:r>
              <a:rPr lang="zh-CN" altLang="en-US" sz="2000" dirty="0" smtClean="0">
                <a:solidFill>
                  <a:srgbClr val="00E444"/>
                </a:solidFill>
                <a:latin typeface="宋体" panose="02010600030101010101" pitchFamily="2" charset="-122"/>
                <a:ea typeface="宋体" panose="02010600030101010101" pitchFamily="2" charset="-122"/>
                <a:cs typeface="宋体" panose="02010600030101010101" pitchFamily="2" charset="-122"/>
              </a:rPr>
              <a:t>插入</a:t>
            </a:r>
            <a:r>
              <a:rPr lang="zh-CN" altLang="en-US" sz="2000" dirty="0" smtClean="0">
                <a:latin typeface="宋体" panose="02010600030101010101" pitchFamily="2" charset="-122"/>
                <a:ea typeface="宋体" panose="02010600030101010101" pitchFamily="2" charset="-122"/>
                <a:cs typeface="宋体" panose="02010600030101010101" pitchFamily="2" charset="-122"/>
              </a:rPr>
              <a:t>了一些记录。则当</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T1</a:t>
            </a:r>
            <a:r>
              <a:rPr lang="zh-CN" altLang="en-US" sz="2000" dirty="0" smtClean="0">
                <a:latin typeface="宋体" panose="02010600030101010101" pitchFamily="2" charset="-122"/>
                <a:ea typeface="宋体" panose="02010600030101010101" pitchFamily="2" charset="-122"/>
                <a:cs typeface="宋体" panose="02010600030101010101" pitchFamily="2" charset="-122"/>
              </a:rPr>
              <a:t>第二次按相同条件读取时，发现地神秘地多了一些记录</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eaLnBrk="1" hangingPunct="1">
              <a:buFont typeface="Wingdings" panose="05000000000000000000" pitchFamily="2" charset="2"/>
              <a:buNone/>
              <a:defRPr/>
            </a:pP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eaLnBrk="1" hangingPunct="1">
              <a:buFont typeface="Wingdings" panose="05000000000000000000" pitchFamily="2" charset="2"/>
              <a:buNone/>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  （后两种不可重复读有时也称为</a:t>
            </a:r>
            <a:r>
              <a:rPr lang="zh-CN" altLang="en-US" sz="2000" u="sng" dirty="0" smtClean="0">
                <a:solidFill>
                  <a:srgbClr val="00E444"/>
                </a:solidFill>
                <a:latin typeface="宋体" panose="02010600030101010101" pitchFamily="2" charset="-122"/>
                <a:ea typeface="宋体" panose="02010600030101010101" pitchFamily="2" charset="-122"/>
                <a:cs typeface="宋体" panose="02010600030101010101" pitchFamily="2" charset="-122"/>
              </a:rPr>
              <a:t>幻影</a:t>
            </a:r>
            <a:r>
              <a:rPr lang="zh-CN" altLang="en-US" sz="2000" dirty="0" smtClean="0">
                <a:latin typeface="宋体" panose="02010600030101010101" pitchFamily="2" charset="-122"/>
                <a:ea typeface="宋体" panose="02010600030101010101" pitchFamily="2" charset="-122"/>
                <a:cs typeface="宋体" panose="02010600030101010101" pitchFamily="2" charset="-122"/>
              </a:rPr>
              <a:t>现象）</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p:txBody>
          <a:bodyPr/>
          <a:lstStyle/>
          <a:p>
            <a:pPr eaLnBrk="1" hangingPunct="1">
              <a:defRPr/>
            </a:pPr>
            <a:r>
              <a:rPr lang="zh-CN" altLang="en-US" smtClean="0"/>
              <a:t>第二类：不可重复读</a:t>
            </a:r>
            <a:endParaRPr lang="en-US" altLang="zh-CN" smtClean="0"/>
          </a:p>
        </p:txBody>
      </p:sp>
      <p:sp>
        <p:nvSpPr>
          <p:cNvPr id="843779" name="Rectangle 3"/>
          <p:cNvSpPr>
            <a:spLocks noGrp="1" noChangeArrowheads="1"/>
          </p:cNvSpPr>
          <p:nvPr>
            <p:ph idx="1"/>
          </p:nvPr>
        </p:nvSpPr>
        <p:spPr/>
        <p:txBody>
          <a:bodyPr/>
          <a:lstStyle/>
          <a:p>
            <a:pPr lvl="1" algn="just" eaLnBrk="1" hangingPunct="1">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不可重复读的并发调度</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defRPr/>
            </a:pPr>
            <a:r>
              <a:rPr lang="en-US" altLang="zh-CN" sz="2000" dirty="0" smtClean="0">
                <a:latin typeface="宋体" panose="02010600030101010101" pitchFamily="2" charset="-122"/>
                <a:ea typeface="宋体" panose="02010600030101010101" pitchFamily="2" charset="-122"/>
                <a:cs typeface="宋体" panose="02010600030101010101" pitchFamily="2" charset="-122"/>
              </a:rPr>
              <a:t>T1</a:t>
            </a:r>
            <a:r>
              <a:rPr lang="zh-CN" altLang="en-US" sz="2000" dirty="0" smtClean="0">
                <a:latin typeface="宋体" panose="02010600030101010101" pitchFamily="2" charset="-122"/>
                <a:ea typeface="宋体" panose="02010600030101010101" pitchFamily="2" charset="-122"/>
                <a:cs typeface="宋体" panose="02010600030101010101" pitchFamily="2" charset="-122"/>
              </a:rPr>
              <a:t>的重复调度</a:t>
            </a:r>
            <a:r>
              <a:rPr lang="en-US" altLang="zh-CN" sz="2000" dirty="0" smtClean="0">
                <a:latin typeface="宋体" panose="02010600030101010101" pitchFamily="2" charset="-122"/>
                <a:ea typeface="宋体" panose="02010600030101010101" pitchFamily="2" charset="-122"/>
                <a:cs typeface="宋体" panose="02010600030101010101" pitchFamily="2" charset="-122"/>
              </a:rPr>
              <a:t>--</a:t>
            </a:r>
            <a:r>
              <a:rPr lang="zh-CN" altLang="en-US" sz="2000" dirty="0" smtClean="0">
                <a:latin typeface="宋体" panose="02010600030101010101" pitchFamily="2" charset="-122"/>
                <a:ea typeface="宋体" panose="02010600030101010101" pitchFamily="2" charset="-122"/>
                <a:cs typeface="宋体" panose="02010600030101010101" pitchFamily="2" charset="-122"/>
              </a:rPr>
              <a:t>隔离性</a:t>
            </a:r>
            <a:r>
              <a:rPr lang="zh-CN" altLang="en-US" sz="2000" dirty="0" smtClean="0"/>
              <a:t>×</a:t>
            </a:r>
            <a:endParaRPr lang="zh-CN" altLang="en-US" sz="2000" dirty="0" smtClean="0"/>
          </a:p>
        </p:txBody>
      </p:sp>
      <p:sp>
        <p:nvSpPr>
          <p:cNvPr id="843807" name="AutoShape 31"/>
          <p:cNvSpPr>
            <a:spLocks noChangeArrowheads="1"/>
          </p:cNvSpPr>
          <p:nvPr/>
        </p:nvSpPr>
        <p:spPr bwMode="auto">
          <a:xfrm>
            <a:off x="2768600" y="2438400"/>
            <a:ext cx="1649413" cy="660400"/>
          </a:xfrm>
          <a:prstGeom prst="wedgeRoundRectCallout">
            <a:avLst>
              <a:gd name="adj1" fmla="val 81278"/>
              <a:gd name="adj2" fmla="val -74278"/>
              <a:gd name="adj3" fmla="val 16667"/>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r>
              <a:rPr kumimoji="1" lang="zh-CN" altLang="en-US" sz="2200" b="1">
                <a:latin typeface="Helvetica" panose="020B0604020202020204" pitchFamily="34" charset="0"/>
                <a:ea typeface="宋体" panose="02010600030101010101" pitchFamily="2" charset="-122"/>
              </a:rPr>
              <a:t>打印</a:t>
            </a:r>
            <a:r>
              <a:rPr kumimoji="1" lang="en-US" altLang="zh-CN" sz="2200" b="1">
                <a:latin typeface="Helvetica" panose="020B0604020202020204" pitchFamily="34" charset="0"/>
                <a:ea typeface="宋体" panose="02010600030101010101" pitchFamily="2" charset="-122"/>
              </a:rPr>
              <a:t>A</a:t>
            </a:r>
            <a:r>
              <a:rPr kumimoji="1" lang="zh-CN" altLang="en-US" sz="2200" b="1">
                <a:latin typeface="Helvetica" panose="020B0604020202020204" pitchFamily="34" charset="0"/>
                <a:ea typeface="宋体" panose="02010600030101010101" pitchFamily="2" charset="-122"/>
              </a:rPr>
              <a:t>＝</a:t>
            </a:r>
            <a:r>
              <a:rPr kumimoji="1" lang="en-US" altLang="zh-CN" sz="2200" b="1">
                <a:solidFill>
                  <a:srgbClr val="00E444"/>
                </a:solidFill>
                <a:latin typeface="Helvetica" panose="020B0604020202020204" pitchFamily="34" charset="0"/>
                <a:ea typeface="宋体" panose="02010600030101010101" pitchFamily="2" charset="-122"/>
              </a:rPr>
              <a:t>0</a:t>
            </a:r>
            <a:endParaRPr kumimoji="1" lang="en-US" altLang="zh-CN" sz="2200" b="1">
              <a:solidFill>
                <a:srgbClr val="00E444"/>
              </a:solidFill>
              <a:latin typeface="Helvetica" panose="020B0604020202020204" pitchFamily="34" charset="0"/>
              <a:ea typeface="宋体" panose="02010600030101010101" pitchFamily="2" charset="-122"/>
            </a:endParaRPr>
          </a:p>
        </p:txBody>
      </p:sp>
      <p:grpSp>
        <p:nvGrpSpPr>
          <p:cNvPr id="43013" name="Group 36"/>
          <p:cNvGrpSpPr/>
          <p:nvPr/>
        </p:nvGrpSpPr>
        <p:grpSpPr bwMode="auto">
          <a:xfrm>
            <a:off x="4445000" y="1066800"/>
            <a:ext cx="4572000" cy="5689600"/>
            <a:chOff x="2800" y="672"/>
            <a:chExt cx="2880" cy="3584"/>
          </a:xfrm>
        </p:grpSpPr>
        <p:sp>
          <p:nvSpPr>
            <p:cNvPr id="843799" name="Text Box 23"/>
            <p:cNvSpPr txBox="1">
              <a:spLocks noChangeArrowheads="1"/>
            </p:cNvSpPr>
            <p:nvPr/>
          </p:nvSpPr>
          <p:spPr bwMode="auto">
            <a:xfrm>
              <a:off x="4072" y="1423"/>
              <a:ext cx="1608" cy="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lnSpc>
                  <a:spcPct val="95000"/>
                </a:lnSpc>
                <a:defRPr/>
              </a:pPr>
              <a:r>
                <a:rPr kumimoji="1" lang="en-US" altLang="en-US" sz="2400">
                  <a:latin typeface="Times New Roman" panose="02020603050405020304" pitchFamily="18" charset="0"/>
                  <a:ea typeface="宋体" panose="02010600030101010101" pitchFamily="2" charset="-122"/>
                </a:rPr>
                <a:t>      </a:t>
              </a:r>
              <a:r>
                <a:rPr kumimoji="1" lang="en-US" altLang="zh-CN" sz="2400">
                  <a:latin typeface="Times New Roman" panose="02020603050405020304" pitchFamily="18" charset="0"/>
                  <a:ea typeface="宋体" panose="02010600030101010101" pitchFamily="2" charset="-122"/>
                </a:rPr>
                <a:t>read(A);</a:t>
              </a:r>
              <a:endParaRPr kumimoji="1" lang="en-US" altLang="zh-CN" sz="2400">
                <a:latin typeface="Times New Roman" panose="02020603050405020304" pitchFamily="18" charset="0"/>
                <a:ea typeface="宋体" panose="02010600030101010101" pitchFamily="2" charset="-122"/>
              </a:endParaRPr>
            </a:p>
            <a:p>
              <a:pPr eaLnBrk="1" hangingPunct="1">
                <a:lnSpc>
                  <a:spcPct val="95000"/>
                </a:lnSpc>
                <a:defRPr/>
              </a:pPr>
              <a:r>
                <a:rPr kumimoji="1" lang="en-US" altLang="zh-CN" sz="2400">
                  <a:latin typeface="Times New Roman" panose="02020603050405020304" pitchFamily="18" charset="0"/>
                  <a:ea typeface="宋体" panose="02010600030101010101" pitchFamily="2" charset="-122"/>
                </a:rPr>
                <a:t>      A := A </a:t>
              </a:r>
              <a:r>
                <a:rPr kumimoji="1" lang="en-US" altLang="zh-CN" sz="240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a:latin typeface="Times New Roman" panose="02020603050405020304" pitchFamily="18" charset="0"/>
                  <a:ea typeface="宋体" panose="02010600030101010101" pitchFamily="2" charset="-122"/>
                </a:rPr>
                <a:t> 100;</a:t>
              </a:r>
              <a:endParaRPr kumimoji="1" lang="en-US" altLang="zh-CN" sz="800">
                <a:latin typeface="Times New Roman" panose="02020603050405020304" pitchFamily="18" charset="0"/>
                <a:ea typeface="宋体" panose="02010600030101010101" pitchFamily="2" charset="-122"/>
              </a:endParaRPr>
            </a:p>
            <a:p>
              <a:pPr eaLnBrk="1" hangingPunct="1">
                <a:lnSpc>
                  <a:spcPct val="95000"/>
                </a:lnSpc>
                <a:defRPr/>
              </a:pPr>
              <a:r>
                <a:rPr kumimoji="1" lang="en-US" altLang="zh-CN" i="1">
                  <a:latin typeface="Helvetica" panose="020B0604020202020204" pitchFamily="34" charset="0"/>
                  <a:ea typeface="宋体" panose="02010600030101010101" pitchFamily="2" charset="-122"/>
                </a:rPr>
                <a:t>       </a:t>
              </a:r>
              <a:r>
                <a:rPr kumimoji="1" lang="en-US" altLang="zh-CN" sz="2400">
                  <a:latin typeface="Times New Roman" panose="02020603050405020304" pitchFamily="18" charset="0"/>
                  <a:ea typeface="宋体" panose="02010600030101010101" pitchFamily="2" charset="-122"/>
                </a:rPr>
                <a:t>write(A); </a:t>
              </a:r>
              <a:br>
                <a:rPr kumimoji="1" lang="en-US" altLang="zh-CN" sz="2400">
                  <a:latin typeface="Times New Roman" panose="02020603050405020304" pitchFamily="18" charset="0"/>
                  <a:ea typeface="宋体" panose="02010600030101010101" pitchFamily="2" charset="-122"/>
                </a:rPr>
              </a:br>
              <a:endParaRPr kumimoji="1" lang="en-US" altLang="zh-CN" sz="2400">
                <a:latin typeface="Times New Roman" panose="02020603050405020304" pitchFamily="18" charset="0"/>
                <a:ea typeface="宋体" panose="02010600030101010101" pitchFamily="2" charset="-122"/>
              </a:endParaRPr>
            </a:p>
          </p:txBody>
        </p:sp>
        <p:sp>
          <p:nvSpPr>
            <p:cNvPr id="843800" name="Text Box 24"/>
            <p:cNvSpPr txBox="1">
              <a:spLocks noChangeArrowheads="1"/>
            </p:cNvSpPr>
            <p:nvPr/>
          </p:nvSpPr>
          <p:spPr bwMode="auto">
            <a:xfrm>
              <a:off x="3345" y="672"/>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eaLnBrk="1" hangingPunct="1">
                <a:spcBef>
                  <a:spcPct val="50000"/>
                </a:spcBef>
                <a:defRPr/>
              </a:pPr>
              <a:r>
                <a:rPr kumimoji="1" lang="en-US" altLang="zh-CN" sz="2400" b="1">
                  <a:latin typeface="Times New Roman" panose="02020603050405020304" pitchFamily="18" charset="0"/>
                  <a:ea typeface="宋体" panose="02010600030101010101" pitchFamily="2" charset="-122"/>
                </a:rPr>
                <a:t>T1</a:t>
              </a:r>
              <a:endParaRPr kumimoji="1" lang="en-US" altLang="zh-CN" sz="2400" b="1">
                <a:latin typeface="Times New Roman" panose="02020603050405020304" pitchFamily="18" charset="0"/>
                <a:ea typeface="宋体" panose="02010600030101010101" pitchFamily="2" charset="-122"/>
              </a:endParaRPr>
            </a:p>
          </p:txBody>
        </p:sp>
        <p:sp>
          <p:nvSpPr>
            <p:cNvPr id="843801" name="Text Box 25"/>
            <p:cNvSpPr txBox="1">
              <a:spLocks noChangeArrowheads="1"/>
            </p:cNvSpPr>
            <p:nvPr/>
          </p:nvSpPr>
          <p:spPr bwMode="auto">
            <a:xfrm>
              <a:off x="4649" y="692"/>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eaLnBrk="1" hangingPunct="1">
                <a:spcBef>
                  <a:spcPct val="50000"/>
                </a:spcBef>
                <a:defRPr/>
              </a:pPr>
              <a:r>
                <a:rPr kumimoji="1" lang="en-US" altLang="zh-CN" sz="2400" b="1">
                  <a:latin typeface="Times New Roman" panose="02020603050405020304" pitchFamily="18" charset="0"/>
                  <a:ea typeface="宋体" panose="02010600030101010101" pitchFamily="2" charset="-122"/>
                </a:rPr>
                <a:t>T2</a:t>
              </a:r>
              <a:endParaRPr kumimoji="1" lang="en-US" altLang="zh-CN" sz="2400" b="1">
                <a:latin typeface="Times New Roman" panose="02020603050405020304" pitchFamily="18" charset="0"/>
                <a:ea typeface="宋体" panose="02010600030101010101" pitchFamily="2" charset="-122"/>
              </a:endParaRPr>
            </a:p>
          </p:txBody>
        </p:sp>
        <p:sp>
          <p:nvSpPr>
            <p:cNvPr id="843802" name="Line 26"/>
            <p:cNvSpPr>
              <a:spLocks noChangeShapeType="1"/>
            </p:cNvSpPr>
            <p:nvPr/>
          </p:nvSpPr>
          <p:spPr bwMode="auto">
            <a:xfrm>
              <a:off x="3112" y="1448"/>
              <a:ext cx="2439" cy="8"/>
            </a:xfrm>
            <a:prstGeom prst="line">
              <a:avLst/>
            </a:prstGeom>
            <a:noFill/>
            <a:ln w="19050">
              <a:solidFill>
                <a:srgbClr val="00E444"/>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panose="020B0604020202020204" pitchFamily="34" charset="0"/>
                <a:ea typeface="宋体" panose="02010600030101010101" pitchFamily="2" charset="-122"/>
              </a:endParaRPr>
            </a:p>
          </p:txBody>
        </p:sp>
        <p:sp>
          <p:nvSpPr>
            <p:cNvPr id="843803" name="Line 27"/>
            <p:cNvSpPr>
              <a:spLocks noChangeShapeType="1"/>
            </p:cNvSpPr>
            <p:nvPr/>
          </p:nvSpPr>
          <p:spPr bwMode="auto">
            <a:xfrm>
              <a:off x="3104" y="992"/>
              <a:ext cx="2440" cy="0"/>
            </a:xfrm>
            <a:prstGeom prst="line">
              <a:avLst/>
            </a:prstGeom>
            <a:noFill/>
            <a:ln w="19050">
              <a:solidFill>
                <a:srgbClr val="00E444"/>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panose="020B0604020202020204" pitchFamily="34" charset="0"/>
                <a:ea typeface="宋体" panose="02010600030101010101" pitchFamily="2" charset="-122"/>
              </a:endParaRPr>
            </a:p>
          </p:txBody>
        </p:sp>
        <p:sp>
          <p:nvSpPr>
            <p:cNvPr id="843804" name="Line 28"/>
            <p:cNvSpPr>
              <a:spLocks noChangeShapeType="1"/>
            </p:cNvSpPr>
            <p:nvPr/>
          </p:nvSpPr>
          <p:spPr bwMode="auto">
            <a:xfrm>
              <a:off x="3087" y="976"/>
              <a:ext cx="8" cy="3272"/>
            </a:xfrm>
            <a:prstGeom prst="line">
              <a:avLst/>
            </a:prstGeom>
            <a:noFill/>
            <a:ln w="38100">
              <a:solidFill>
                <a:srgbClr val="00E444"/>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panose="020B0604020202020204" pitchFamily="34" charset="0"/>
                <a:ea typeface="宋体" panose="02010600030101010101" pitchFamily="2" charset="-122"/>
              </a:endParaRPr>
            </a:p>
          </p:txBody>
        </p:sp>
        <p:sp>
          <p:nvSpPr>
            <p:cNvPr id="843805" name="Line 29"/>
            <p:cNvSpPr>
              <a:spLocks noChangeShapeType="1"/>
            </p:cNvSpPr>
            <p:nvPr/>
          </p:nvSpPr>
          <p:spPr bwMode="auto">
            <a:xfrm>
              <a:off x="5583" y="984"/>
              <a:ext cx="8" cy="3272"/>
            </a:xfrm>
            <a:prstGeom prst="line">
              <a:avLst/>
            </a:prstGeom>
            <a:noFill/>
            <a:ln w="38100">
              <a:solidFill>
                <a:srgbClr val="00E444"/>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panose="020B0604020202020204" pitchFamily="34" charset="0"/>
                <a:ea typeface="宋体" panose="02010600030101010101" pitchFamily="2" charset="-122"/>
              </a:endParaRPr>
            </a:p>
          </p:txBody>
        </p:sp>
        <p:sp>
          <p:nvSpPr>
            <p:cNvPr id="843806" name="Text Box 30"/>
            <p:cNvSpPr txBox="1">
              <a:spLocks noChangeArrowheads="1"/>
            </p:cNvSpPr>
            <p:nvPr/>
          </p:nvSpPr>
          <p:spPr bwMode="auto">
            <a:xfrm>
              <a:off x="2800" y="944"/>
              <a:ext cx="1920" cy="1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spcBef>
                  <a:spcPct val="35000"/>
                </a:spcBef>
                <a:buClr>
                  <a:schemeClr val="tx2"/>
                </a:buClr>
                <a:buSzPct val="90000"/>
                <a:buFont typeface="Monotype Sorts" pitchFamily="-65" charset="2"/>
                <a:buNone/>
                <a:defRPr/>
              </a:pPr>
              <a:r>
                <a:rPr kumimoji="1" lang="en-US" altLang="en-US" sz="2400">
                  <a:latin typeface="Times New Roman" panose="02020603050405020304" pitchFamily="18" charset="0"/>
                  <a:ea typeface="宋体" panose="02010600030101010101" pitchFamily="2" charset="-122"/>
                </a:rPr>
                <a:t>      </a:t>
              </a:r>
              <a:r>
                <a:rPr kumimoji="1" lang="en-US" altLang="zh-CN" sz="2400">
                  <a:latin typeface="Times New Roman" panose="02020603050405020304" pitchFamily="18" charset="0"/>
                  <a:ea typeface="宋体" panose="02010600030101010101" pitchFamily="2" charset="-122"/>
                </a:rPr>
                <a:t> read(A);</a:t>
              </a:r>
              <a:br>
                <a:rPr kumimoji="1" lang="en-US" altLang="zh-CN" sz="2400">
                  <a:latin typeface="Times New Roman" panose="02020603050405020304" pitchFamily="18" charset="0"/>
                  <a:ea typeface="宋体" panose="02010600030101010101" pitchFamily="2" charset="-122"/>
                </a:rPr>
              </a:br>
              <a:r>
                <a:rPr kumimoji="1" lang="en-US" altLang="zh-CN" sz="2400">
                  <a:latin typeface="Times New Roman" panose="02020603050405020304" pitchFamily="18" charset="0"/>
                  <a:ea typeface="宋体" panose="02010600030101010101" pitchFamily="2" charset="-122"/>
                </a:rPr>
                <a:t>　   print(A);</a:t>
              </a:r>
              <a:endParaRPr kumimoji="1" lang="en-US" altLang="zh-CN" sz="2400">
                <a:latin typeface="Times New Roman" panose="02020603050405020304" pitchFamily="18" charset="0"/>
                <a:ea typeface="宋体" panose="02010600030101010101" pitchFamily="2" charset="-122"/>
              </a:endParaRPr>
            </a:p>
            <a:p>
              <a:pPr>
                <a:spcBef>
                  <a:spcPct val="35000"/>
                </a:spcBef>
                <a:buClr>
                  <a:schemeClr val="tx2"/>
                </a:buClr>
                <a:buSzPct val="90000"/>
                <a:buFont typeface="Monotype Sorts" pitchFamily="-65" charset="2"/>
                <a:buNone/>
                <a:defRPr/>
              </a:pPr>
              <a:endParaRPr kumimoji="1" lang="en-US" altLang="zh-CN" sz="2400">
                <a:latin typeface="Times New Roman" panose="02020603050405020304" pitchFamily="18" charset="0"/>
                <a:ea typeface="宋体" panose="02010600030101010101" pitchFamily="2" charset="-122"/>
              </a:endParaRPr>
            </a:p>
            <a:p>
              <a:pPr>
                <a:spcBef>
                  <a:spcPct val="35000"/>
                </a:spcBef>
                <a:buClr>
                  <a:schemeClr val="tx2"/>
                </a:buClr>
                <a:buSzPct val="90000"/>
                <a:buFont typeface="Monotype Sorts" pitchFamily="-65" charset="2"/>
                <a:buNone/>
                <a:defRPr/>
              </a:pPr>
              <a:endParaRPr kumimoji="1" lang="en-US" altLang="zh-CN" sz="2400">
                <a:latin typeface="Times New Roman" panose="02020603050405020304" pitchFamily="18" charset="0"/>
                <a:ea typeface="宋体" panose="02010600030101010101" pitchFamily="2" charset="-122"/>
              </a:endParaRPr>
            </a:p>
            <a:p>
              <a:pPr>
                <a:spcBef>
                  <a:spcPct val="35000"/>
                </a:spcBef>
                <a:buClr>
                  <a:schemeClr val="tx2"/>
                </a:buClr>
                <a:buSzPct val="90000"/>
                <a:buFont typeface="Monotype Sorts" pitchFamily="-65" charset="2"/>
                <a:buNone/>
                <a:defRPr/>
              </a:pPr>
              <a:r>
                <a:rPr kumimoji="1" lang="en-US" altLang="zh-CN" i="1">
                  <a:latin typeface="Helvetica" panose="020B0604020202020204" pitchFamily="34" charset="0"/>
                  <a:ea typeface="宋体" panose="02010600030101010101" pitchFamily="2" charset="-122"/>
                </a:rPr>
                <a:t>        </a:t>
              </a:r>
              <a:r>
                <a:rPr kumimoji="1" lang="en-US" altLang="zh-CN" sz="2400">
                  <a:latin typeface="Times New Roman" panose="02020603050405020304" pitchFamily="18" charset="0"/>
                  <a:ea typeface="宋体" panose="02010600030101010101" pitchFamily="2" charset="-122"/>
                </a:rPr>
                <a:t>read(A);</a:t>
              </a:r>
              <a:br>
                <a:rPr kumimoji="1" lang="en-US" altLang="zh-CN" sz="2400">
                  <a:latin typeface="Times New Roman" panose="02020603050405020304" pitchFamily="18" charset="0"/>
                  <a:ea typeface="宋体" panose="02010600030101010101" pitchFamily="2" charset="-122"/>
                </a:rPr>
              </a:br>
              <a:r>
                <a:rPr kumimoji="1" lang="en-US" altLang="zh-CN" sz="2400">
                  <a:latin typeface="Times New Roman" panose="02020603050405020304" pitchFamily="18" charset="0"/>
                  <a:ea typeface="宋体" panose="02010600030101010101" pitchFamily="2" charset="-122"/>
                </a:rPr>
                <a:t>　   print(A);</a:t>
              </a:r>
              <a:endParaRPr kumimoji="1" lang="en-US" altLang="zh-CN" sz="2400">
                <a:latin typeface="Times New Roman" panose="02020603050405020304" pitchFamily="18" charset="0"/>
                <a:ea typeface="宋体" panose="02010600030101010101" pitchFamily="2" charset="-122"/>
              </a:endParaRPr>
            </a:p>
          </p:txBody>
        </p:sp>
        <p:sp>
          <p:nvSpPr>
            <p:cNvPr id="843808" name="Line 32"/>
            <p:cNvSpPr>
              <a:spLocks noChangeShapeType="1"/>
            </p:cNvSpPr>
            <p:nvPr/>
          </p:nvSpPr>
          <p:spPr bwMode="auto">
            <a:xfrm>
              <a:off x="3120" y="2152"/>
              <a:ext cx="2439" cy="8"/>
            </a:xfrm>
            <a:prstGeom prst="line">
              <a:avLst/>
            </a:prstGeom>
            <a:noFill/>
            <a:ln w="19050">
              <a:solidFill>
                <a:srgbClr val="00E444"/>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panose="020B0604020202020204" pitchFamily="34" charset="0"/>
                <a:ea typeface="宋体" panose="02010600030101010101" pitchFamily="2" charset="-122"/>
              </a:endParaRPr>
            </a:p>
          </p:txBody>
        </p:sp>
      </p:grpSp>
      <p:sp>
        <p:nvSpPr>
          <p:cNvPr id="843809" name="AutoShape 33"/>
          <p:cNvSpPr>
            <a:spLocks noChangeArrowheads="1"/>
          </p:cNvSpPr>
          <p:nvPr/>
        </p:nvSpPr>
        <p:spPr bwMode="auto">
          <a:xfrm>
            <a:off x="2679700" y="4229100"/>
            <a:ext cx="1776413" cy="660400"/>
          </a:xfrm>
          <a:prstGeom prst="wedgeRoundRectCallout">
            <a:avLst>
              <a:gd name="adj1" fmla="val 81190"/>
              <a:gd name="adj2" fmla="val -81972"/>
              <a:gd name="adj3" fmla="val 16667"/>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r>
              <a:rPr kumimoji="1" lang="zh-CN" altLang="en-US" sz="2200" b="1">
                <a:latin typeface="Helvetica" panose="020B0604020202020204" pitchFamily="34" charset="0"/>
                <a:ea typeface="宋体" panose="02010600030101010101" pitchFamily="2" charset="-122"/>
              </a:rPr>
              <a:t>打印</a:t>
            </a:r>
            <a:r>
              <a:rPr kumimoji="1" lang="en-US" altLang="zh-CN" sz="2200" b="1">
                <a:latin typeface="Helvetica" panose="020B0604020202020204" pitchFamily="34" charset="0"/>
                <a:ea typeface="宋体" panose="02010600030101010101" pitchFamily="2" charset="-122"/>
              </a:rPr>
              <a:t>A </a:t>
            </a:r>
            <a:r>
              <a:rPr kumimoji="1" lang="zh-CN" altLang="en-US" sz="2200" b="1">
                <a:latin typeface="Helvetica" panose="020B0604020202020204" pitchFamily="34" charset="0"/>
                <a:ea typeface="宋体" panose="02010600030101010101" pitchFamily="2" charset="-122"/>
              </a:rPr>
              <a:t>＝</a:t>
            </a:r>
            <a:r>
              <a:rPr kumimoji="1" lang="en-US" altLang="zh-CN" sz="2200" b="1">
                <a:latin typeface="Helvetica" panose="020B0604020202020204" pitchFamily="34" charset="0"/>
                <a:ea typeface="宋体" panose="02010600030101010101" pitchFamily="2" charset="-122"/>
              </a:rPr>
              <a:t>100</a:t>
            </a:r>
            <a:endParaRPr kumimoji="1" lang="en-US" altLang="zh-CN" sz="2200" b="1">
              <a:solidFill>
                <a:srgbClr val="00E444"/>
              </a:solidFill>
              <a:latin typeface="Helvetica" panose="020B0604020202020204" pitchFamily="34" charset="0"/>
              <a:ea typeface="宋体" panose="02010600030101010101" pitchFamily="2" charset="-122"/>
            </a:endParaRPr>
          </a:p>
        </p:txBody>
      </p:sp>
      <p:sp>
        <p:nvSpPr>
          <p:cNvPr id="843810" name="Rectangle 34"/>
          <p:cNvSpPr>
            <a:spLocks noChangeArrowheads="1"/>
          </p:cNvSpPr>
          <p:nvPr/>
        </p:nvSpPr>
        <p:spPr bwMode="auto">
          <a:xfrm>
            <a:off x="495300" y="2508250"/>
            <a:ext cx="1930400" cy="2832100"/>
          </a:xfrm>
          <a:prstGeom prst="rect">
            <a:avLst/>
          </a:prstGeom>
          <a:solidFill>
            <a:srgbClr val="00FFFF"/>
          </a:solidFill>
          <a:ln w="9525">
            <a:miter lim="800000"/>
          </a:ln>
          <a:effectLst/>
          <a:scene3d>
            <a:camera prst="legacyObliqueTopRight"/>
            <a:lightRig rig="legacyFlat3" dir="b"/>
          </a:scene3d>
          <a:sp3d extrusionH="430200" contourW="12700" prstMaterial="legacyMatte">
            <a:bevelT w="13500" h="13500" prst="angle"/>
            <a:bevelB w="13500" h="13500" prst="angle"/>
            <a:extrusionClr>
              <a:srgbClr val="00FFFF"/>
            </a:extrusionClr>
            <a:contourClr>
              <a:srgbClr val="00FFFF"/>
            </a:contourClr>
          </a:sp3d>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72000" tIns="72000" rIns="72000" bIns="72000" anchor="ctr">
            <a:spAutoFit/>
            <a:flatTx/>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defRPr/>
            </a:pPr>
            <a:r>
              <a:rPr kumimoji="1" lang="zh-CN" altLang="en-US" sz="2200" smtClean="0">
                <a:solidFill>
                  <a:schemeClr val="bg1"/>
                </a:solidFill>
                <a:latin typeface="Helvetica" panose="020B0604020202020204" pitchFamily="34" charset="0"/>
              </a:rPr>
              <a:t>事务</a:t>
            </a:r>
            <a:r>
              <a:rPr kumimoji="1" lang="en-US" altLang="zh-CN" sz="2200" smtClean="0">
                <a:solidFill>
                  <a:schemeClr val="bg1"/>
                </a:solidFill>
                <a:latin typeface="Helvetica" panose="020B0604020202020204" pitchFamily="34" charset="0"/>
              </a:rPr>
              <a:t>T1</a:t>
            </a:r>
            <a:r>
              <a:rPr kumimoji="1" lang="zh-CN" altLang="en-US" sz="2200" smtClean="0">
                <a:solidFill>
                  <a:schemeClr val="bg1"/>
                </a:solidFill>
                <a:latin typeface="Helvetica" panose="020B0604020202020204" pitchFamily="34" charset="0"/>
              </a:rPr>
              <a:t>读取某一数据</a:t>
            </a:r>
            <a:r>
              <a:rPr kumimoji="1" lang="en-US" altLang="zh-CN" sz="2200" smtClean="0">
                <a:solidFill>
                  <a:schemeClr val="bg1"/>
                </a:solidFill>
                <a:latin typeface="Helvetica" panose="020B0604020202020204" pitchFamily="34" charset="0"/>
              </a:rPr>
              <a:t>A</a:t>
            </a:r>
            <a:r>
              <a:rPr kumimoji="1" lang="zh-CN" altLang="en-US" sz="2200" smtClean="0">
                <a:solidFill>
                  <a:schemeClr val="bg1"/>
                </a:solidFill>
                <a:latin typeface="Helvetica" panose="020B0604020202020204" pitchFamily="34" charset="0"/>
              </a:rPr>
              <a:t>后，事务</a:t>
            </a:r>
            <a:r>
              <a:rPr kumimoji="1" lang="en-US" altLang="zh-CN" sz="2200" smtClean="0">
                <a:solidFill>
                  <a:schemeClr val="bg1"/>
                </a:solidFill>
                <a:latin typeface="Helvetica" panose="020B0604020202020204" pitchFamily="34" charset="0"/>
              </a:rPr>
              <a:t>T2</a:t>
            </a:r>
            <a:r>
              <a:rPr kumimoji="1" lang="zh-CN" altLang="en-US" sz="2200" smtClean="0">
                <a:solidFill>
                  <a:schemeClr val="bg1"/>
                </a:solidFill>
                <a:latin typeface="Helvetica" panose="020B0604020202020204" pitchFamily="34" charset="0"/>
              </a:rPr>
              <a:t>对其进行了更新操作，当</a:t>
            </a:r>
            <a:r>
              <a:rPr kumimoji="1" lang="en-US" altLang="zh-CN" sz="2200" smtClean="0">
                <a:solidFill>
                  <a:schemeClr val="bg1"/>
                </a:solidFill>
                <a:latin typeface="Helvetica" panose="020B0604020202020204" pitchFamily="34" charset="0"/>
              </a:rPr>
              <a:t>T1</a:t>
            </a:r>
            <a:r>
              <a:rPr kumimoji="1" lang="zh-CN" altLang="en-US" sz="2200" smtClean="0">
                <a:solidFill>
                  <a:schemeClr val="bg1"/>
                </a:solidFill>
                <a:latin typeface="Helvetica" panose="020B0604020202020204" pitchFamily="34" charset="0"/>
              </a:rPr>
              <a:t>再次读取该数据时，得到与前次不同的值。</a:t>
            </a:r>
            <a:endParaRPr kumimoji="1" lang="zh-CN" altLang="en-US" sz="2200" smtClean="0">
              <a:solidFill>
                <a:schemeClr val="bg1"/>
              </a:solidFill>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3807"/>
                                        </p:tgtEl>
                                        <p:attrNameLst>
                                          <p:attrName>style.visibility</p:attrName>
                                        </p:attrNameLst>
                                      </p:cBhvr>
                                      <p:to>
                                        <p:strVal val="visible"/>
                                      </p:to>
                                    </p:set>
                                    <p:animEffect transition="in" filter="box(in)">
                                      <p:cBhvr>
                                        <p:cTn id="7" dur="500"/>
                                        <p:tgtEl>
                                          <p:spTgt spid="84380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3809"/>
                                        </p:tgtEl>
                                        <p:attrNameLst>
                                          <p:attrName>style.visibility</p:attrName>
                                        </p:attrNameLst>
                                      </p:cBhvr>
                                      <p:to>
                                        <p:strVal val="visible"/>
                                      </p:to>
                                    </p:set>
                                    <p:animEffect transition="in" filter="box(in)">
                                      <p:cBhvr>
                                        <p:cTn id="12" dur="500"/>
                                        <p:tgtEl>
                                          <p:spTgt spid="84380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grpId="0" nodeType="clickEffect">
                                  <p:stCondLst>
                                    <p:cond delay="0"/>
                                  </p:stCondLst>
                                  <p:childTnLst>
                                    <p:set>
                                      <p:cBhvr>
                                        <p:cTn id="16" dur="1" fill="hold">
                                          <p:stCondLst>
                                            <p:cond delay="0"/>
                                          </p:stCondLst>
                                        </p:cTn>
                                        <p:tgtEl>
                                          <p:spTgt spid="843810"/>
                                        </p:tgtEl>
                                        <p:attrNameLst>
                                          <p:attrName>style.visibility</p:attrName>
                                        </p:attrNameLst>
                                      </p:cBhvr>
                                      <p:to>
                                        <p:strVal val="visible"/>
                                      </p:to>
                                    </p:set>
                                    <p:anim calcmode="lin" valueType="num">
                                      <p:cBhvr additive="base">
                                        <p:cTn id="17" dur="500" fill="hold"/>
                                        <p:tgtEl>
                                          <p:spTgt spid="843810"/>
                                        </p:tgtEl>
                                        <p:attrNameLst>
                                          <p:attrName>ppt_x</p:attrName>
                                        </p:attrNameLst>
                                      </p:cBhvr>
                                      <p:tavLst>
                                        <p:tav tm="0">
                                          <p:val>
                                            <p:strVal val="0-#ppt_w/2"/>
                                          </p:val>
                                        </p:tav>
                                        <p:tav tm="100000">
                                          <p:val>
                                            <p:strVal val="#ppt_x"/>
                                          </p:val>
                                        </p:tav>
                                      </p:tavLst>
                                    </p:anim>
                                    <p:anim calcmode="lin" valueType="num">
                                      <p:cBhvr additive="base">
                                        <p:cTn id="18" dur="500" fill="hold"/>
                                        <p:tgtEl>
                                          <p:spTgt spid="8438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807" grpId="0" animBg="1"/>
      <p:bldP spid="843809" grpId="0" animBg="1"/>
      <p:bldP spid="843810"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ChangeArrowheads="1"/>
          </p:cNvSpPr>
          <p:nvPr>
            <p:ph type="title"/>
          </p:nvPr>
        </p:nvSpPr>
        <p:spPr/>
        <p:txBody>
          <a:bodyPr/>
          <a:lstStyle/>
          <a:p>
            <a:pPr eaLnBrk="1" hangingPunct="1">
              <a:defRPr/>
            </a:pPr>
            <a:r>
              <a:rPr lang="zh-CN" altLang="en-US" smtClean="0"/>
              <a:t>第二类：不可重复读</a:t>
            </a:r>
            <a:endParaRPr lang="en-US" altLang="zh-CN" smtClean="0"/>
          </a:p>
        </p:txBody>
      </p:sp>
      <p:sp>
        <p:nvSpPr>
          <p:cNvPr id="845827" name="Rectangle 3"/>
          <p:cNvSpPr>
            <a:spLocks noGrp="1" noChangeArrowheads="1"/>
          </p:cNvSpPr>
          <p:nvPr>
            <p:ph idx="1"/>
          </p:nvPr>
        </p:nvSpPr>
        <p:spPr/>
        <p:txBody>
          <a:bodyPr/>
          <a:lstStyle/>
          <a:p>
            <a:pPr algn="just" eaLnBrk="1" hangingPunct="1">
              <a:defRPr/>
            </a:pPr>
            <a:r>
              <a:rPr lang="zh-CN" altLang="en-US" sz="2000" dirty="0" smtClean="0"/>
              <a:t>幻影的例子</a:t>
            </a:r>
            <a:endParaRPr lang="zh-CN" altLang="en-US" sz="2000" dirty="0" smtClean="0"/>
          </a:p>
          <a:p>
            <a:pPr lvl="1" algn="just" eaLnBrk="1" hangingPunct="1">
              <a:defRPr/>
            </a:pPr>
            <a:r>
              <a:rPr lang="zh-CN" altLang="en-US" sz="2000" dirty="0" smtClean="0"/>
              <a:t>事务</a:t>
            </a:r>
            <a:r>
              <a:rPr lang="en-US" altLang="zh-CN" sz="2000" dirty="0" smtClean="0"/>
              <a:t>T1: </a:t>
            </a:r>
            <a:r>
              <a:rPr lang="zh-CN" altLang="en-US" sz="2000" dirty="0" smtClean="0"/>
              <a:t>查询年龄为</a:t>
            </a:r>
            <a:r>
              <a:rPr lang="en-US" altLang="zh-CN" sz="2000" dirty="0" smtClean="0"/>
              <a:t>23</a:t>
            </a:r>
            <a:r>
              <a:rPr lang="zh-CN" altLang="en-US" sz="2000" dirty="0" smtClean="0"/>
              <a:t>的学生，重复两次；事务</a:t>
            </a:r>
            <a:r>
              <a:rPr lang="en-US" altLang="zh-CN" sz="2000" dirty="0" smtClean="0"/>
              <a:t>T2</a:t>
            </a:r>
            <a:r>
              <a:rPr lang="zh-CN" altLang="en-US" sz="2000" dirty="0" smtClean="0"/>
              <a:t>：插入一条学生记录</a:t>
            </a:r>
            <a:endParaRPr lang="zh-CN" altLang="en-US" sz="2000" dirty="0" smtClean="0"/>
          </a:p>
          <a:p>
            <a:pPr lvl="1" algn="just" eaLnBrk="1" hangingPunct="1">
              <a:defRPr/>
            </a:pPr>
            <a:endParaRPr lang="zh-CN" altLang="en-US" sz="2000" dirty="0" smtClean="0"/>
          </a:p>
        </p:txBody>
      </p:sp>
      <p:graphicFrame>
        <p:nvGraphicFramePr>
          <p:cNvPr id="845869" name="Group 45"/>
          <p:cNvGraphicFramePr>
            <a:graphicFrameLocks noGrp="1"/>
          </p:cNvGraphicFramePr>
          <p:nvPr/>
        </p:nvGraphicFramePr>
        <p:xfrm>
          <a:off x="5524500" y="3079676"/>
          <a:ext cx="3443287" cy="1776716"/>
        </p:xfrm>
        <a:graphic>
          <a:graphicData uri="http://schemas.openxmlformats.org/drawingml/2006/table">
            <a:tbl>
              <a:tblPr/>
              <a:tblGrid>
                <a:gridCol w="3443287"/>
              </a:tblGrid>
              <a:tr h="34925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事务</a:t>
                      </a:r>
                      <a:r>
                        <a:rPr kumimoji="0" lang="en-US" altLang="zh-CN"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T2</a:t>
                      </a:r>
                      <a:endParaRPr kumimoji="0" lang="en-US" altLang="zh-CN" sz="2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905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insert into S values(1, </a:t>
                      </a:r>
                      <a:r>
                        <a:rPr kumimoji="0" lang="en-US" altLang="zh-CN" sz="2400" b="1"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rPr>
                        <a:t>“</a:t>
                      </a:r>
                      <a:r>
                        <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王</a:t>
                      </a:r>
                      <a:r>
                        <a:rPr kumimoji="0" lang="zh-CN" altLang="en-US" sz="2400" b="1"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rPr>
                        <a:t>”</a:t>
                      </a:r>
                      <a:r>
                        <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23</a:t>
                      </a: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5868" name="Group 44"/>
          <p:cNvGraphicFramePr>
            <a:graphicFrameLocks noGrp="1"/>
          </p:cNvGraphicFramePr>
          <p:nvPr/>
        </p:nvGraphicFramePr>
        <p:xfrm>
          <a:off x="1309688" y="3079676"/>
          <a:ext cx="3533775" cy="2170188"/>
        </p:xfrm>
        <a:graphic>
          <a:graphicData uri="http://schemas.openxmlformats.org/drawingml/2006/table">
            <a:tbl>
              <a:tblPr/>
              <a:tblGrid>
                <a:gridCol w="3533775"/>
              </a:tblGrid>
              <a:tr h="377347">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事务</a:t>
                      </a:r>
                      <a:r>
                        <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T1</a:t>
                      </a:r>
                      <a:endParaRPr kumimoji="0" lang="en-US" altLang="zh-CN"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6553">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Select * From S Where age=23;</a:t>
                      </a:r>
                      <a:endPar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Select * From S Where age=23;</a:t>
                      </a:r>
                      <a:endPar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45863" name="AutoShape 39"/>
          <p:cNvSpPr>
            <a:spLocks noChangeArrowheads="1"/>
          </p:cNvSpPr>
          <p:nvPr/>
        </p:nvSpPr>
        <p:spPr bwMode="auto">
          <a:xfrm>
            <a:off x="1612900" y="5384800"/>
            <a:ext cx="2743200" cy="1257300"/>
          </a:xfrm>
          <a:prstGeom prst="wedgeRoundRectCallout">
            <a:avLst>
              <a:gd name="adj1" fmla="val 3185"/>
              <a:gd name="adj2" fmla="val 14014"/>
              <a:gd name="adj3" fmla="val 16667"/>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a:buClr>
                <a:schemeClr val="tx2"/>
              </a:buClr>
              <a:buSzPct val="90000"/>
              <a:buFont typeface="Monotype Sorts" pitchFamily="-65" charset="2"/>
              <a:buNone/>
              <a:defRPr/>
            </a:pPr>
            <a:r>
              <a:rPr kumimoji="1" lang="zh-CN" altLang="en-US" sz="2400" smtClean="0">
                <a:latin typeface="Helvetica" panose="020B0604020202020204" pitchFamily="34" charset="0"/>
              </a:rPr>
              <a:t>串行调度</a:t>
            </a:r>
            <a:r>
              <a:rPr kumimoji="1" lang="en-US" altLang="zh-CN" sz="2400" smtClean="0">
                <a:latin typeface="Helvetica" panose="020B0604020202020204" pitchFamily="34" charset="0"/>
              </a:rPr>
              <a:t>T1、T2：</a:t>
            </a:r>
            <a:br>
              <a:rPr kumimoji="1" lang="en-US" altLang="zh-CN" sz="2400" smtClean="0">
                <a:latin typeface="Helvetica" panose="020B0604020202020204" pitchFamily="34" charset="0"/>
              </a:rPr>
            </a:br>
            <a:r>
              <a:rPr kumimoji="1" lang="en-US" altLang="zh-CN" sz="2400" smtClean="0">
                <a:latin typeface="Helvetica" panose="020B0604020202020204" pitchFamily="34" charset="0"/>
              </a:rPr>
              <a:t>T1</a:t>
            </a:r>
            <a:r>
              <a:rPr kumimoji="1" lang="zh-CN" altLang="en-US" sz="2400" smtClean="0">
                <a:latin typeface="Helvetica" panose="020B0604020202020204" pitchFamily="34" charset="0"/>
              </a:rPr>
              <a:t>两次查询都</a:t>
            </a:r>
            <a:br>
              <a:rPr kumimoji="1" lang="zh-CN" altLang="en-US" sz="2400" smtClean="0">
                <a:latin typeface="Helvetica" panose="020B0604020202020204" pitchFamily="34" charset="0"/>
              </a:rPr>
            </a:br>
            <a:r>
              <a:rPr kumimoji="1" lang="zh-CN" altLang="en-US" sz="2400" smtClean="0">
                <a:latin typeface="Helvetica" panose="020B0604020202020204" pitchFamily="34" charset="0"/>
              </a:rPr>
              <a:t>不包含学生</a:t>
            </a:r>
            <a:r>
              <a:rPr kumimoji="1" lang="en-US" altLang="zh-CN" sz="2400" smtClean="0">
                <a:latin typeface="Helvetica" panose="020B0604020202020204" pitchFamily="34" charset="0"/>
              </a:rPr>
              <a:t>“</a:t>
            </a:r>
            <a:r>
              <a:rPr kumimoji="1" lang="zh-CN" altLang="en-US" sz="2400" smtClean="0">
                <a:latin typeface="Helvetica" panose="020B0604020202020204" pitchFamily="34" charset="0"/>
              </a:rPr>
              <a:t>王”</a:t>
            </a:r>
            <a:endParaRPr kumimoji="1" lang="en-US" altLang="zh-CN" sz="2400" smtClean="0">
              <a:latin typeface="Helvetica" panose="020B0604020202020204" pitchFamily="34" charset="0"/>
            </a:endParaRPr>
          </a:p>
        </p:txBody>
      </p:sp>
      <p:sp>
        <p:nvSpPr>
          <p:cNvPr id="845864" name="AutoShape 40"/>
          <p:cNvSpPr>
            <a:spLocks noChangeArrowheads="1"/>
          </p:cNvSpPr>
          <p:nvPr/>
        </p:nvSpPr>
        <p:spPr bwMode="auto">
          <a:xfrm>
            <a:off x="5524500" y="5397500"/>
            <a:ext cx="2743200" cy="1257300"/>
          </a:xfrm>
          <a:prstGeom prst="wedgeRoundRectCallout">
            <a:avLst>
              <a:gd name="adj1" fmla="val 3185"/>
              <a:gd name="adj2" fmla="val 14014"/>
              <a:gd name="adj3" fmla="val 16667"/>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a:buClr>
                <a:schemeClr val="tx2"/>
              </a:buClr>
              <a:buSzPct val="90000"/>
              <a:buFont typeface="Monotype Sorts" pitchFamily="-65" charset="2"/>
              <a:buNone/>
              <a:defRPr/>
            </a:pPr>
            <a:r>
              <a:rPr kumimoji="1" lang="zh-CN" altLang="en-US" sz="2400" smtClean="0">
                <a:latin typeface="Helvetica" panose="020B0604020202020204" pitchFamily="34" charset="0"/>
              </a:rPr>
              <a:t>串行调度</a:t>
            </a:r>
            <a:r>
              <a:rPr kumimoji="1" lang="en-US" altLang="zh-CN" sz="2400" smtClean="0">
                <a:latin typeface="Helvetica" panose="020B0604020202020204" pitchFamily="34" charset="0"/>
              </a:rPr>
              <a:t>T2、T1：</a:t>
            </a:r>
            <a:br>
              <a:rPr kumimoji="1" lang="en-US" altLang="zh-CN" sz="2400" smtClean="0">
                <a:latin typeface="Helvetica" panose="020B0604020202020204" pitchFamily="34" charset="0"/>
              </a:rPr>
            </a:br>
            <a:r>
              <a:rPr kumimoji="1" lang="en-US" altLang="zh-CN" sz="2400" smtClean="0">
                <a:latin typeface="Helvetica" panose="020B0604020202020204" pitchFamily="34" charset="0"/>
              </a:rPr>
              <a:t>T1</a:t>
            </a:r>
            <a:r>
              <a:rPr kumimoji="1" lang="zh-CN" altLang="en-US" sz="2400" smtClean="0">
                <a:latin typeface="Helvetica" panose="020B0604020202020204" pitchFamily="34" charset="0"/>
              </a:rPr>
              <a:t>两次查询都</a:t>
            </a:r>
            <a:br>
              <a:rPr kumimoji="1" lang="zh-CN" altLang="en-US" sz="2400" smtClean="0">
                <a:latin typeface="Helvetica" panose="020B0604020202020204" pitchFamily="34" charset="0"/>
              </a:rPr>
            </a:br>
            <a:r>
              <a:rPr kumimoji="1" lang="zh-CN" altLang="en-US" sz="2400" smtClean="0">
                <a:latin typeface="Helvetica" panose="020B0604020202020204" pitchFamily="34" charset="0"/>
              </a:rPr>
              <a:t>包含学生</a:t>
            </a:r>
            <a:r>
              <a:rPr kumimoji="1" lang="en-US" altLang="zh-CN" sz="2400" smtClean="0">
                <a:latin typeface="Helvetica" panose="020B0604020202020204" pitchFamily="34" charset="0"/>
              </a:rPr>
              <a:t>“</a:t>
            </a:r>
            <a:r>
              <a:rPr kumimoji="1" lang="zh-CN" altLang="en-US" sz="2400" smtClean="0">
                <a:latin typeface="Helvetica" panose="020B0604020202020204" pitchFamily="34" charset="0"/>
              </a:rPr>
              <a:t>王”</a:t>
            </a:r>
            <a:endParaRPr kumimoji="1" lang="en-US" altLang="zh-CN" sz="2400" smtClean="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45868"/>
                                        </p:tgtEl>
                                        <p:attrNameLst>
                                          <p:attrName>style.visibility</p:attrName>
                                        </p:attrNameLst>
                                      </p:cBhvr>
                                      <p:to>
                                        <p:strVal val="visible"/>
                                      </p:to>
                                    </p:set>
                                    <p:animEffect transition="in" filter="box(in)">
                                      <p:cBhvr>
                                        <p:cTn id="7" dur="500"/>
                                        <p:tgtEl>
                                          <p:spTgt spid="84586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45869"/>
                                        </p:tgtEl>
                                        <p:attrNameLst>
                                          <p:attrName>style.visibility</p:attrName>
                                        </p:attrNameLst>
                                      </p:cBhvr>
                                      <p:to>
                                        <p:strVal val="visible"/>
                                      </p:to>
                                    </p:set>
                                    <p:animEffect transition="in" filter="box(in)">
                                      <p:cBhvr>
                                        <p:cTn id="12" dur="500"/>
                                        <p:tgtEl>
                                          <p:spTgt spid="84586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45863"/>
                                        </p:tgtEl>
                                        <p:attrNameLst>
                                          <p:attrName>style.visibility</p:attrName>
                                        </p:attrNameLst>
                                      </p:cBhvr>
                                      <p:to>
                                        <p:strVal val="visible"/>
                                      </p:to>
                                    </p:set>
                                    <p:animEffect transition="in" filter="box(in)">
                                      <p:cBhvr>
                                        <p:cTn id="17" dur="500"/>
                                        <p:tgtEl>
                                          <p:spTgt spid="84586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45864"/>
                                        </p:tgtEl>
                                        <p:attrNameLst>
                                          <p:attrName>style.visibility</p:attrName>
                                        </p:attrNameLst>
                                      </p:cBhvr>
                                      <p:to>
                                        <p:strVal val="visible"/>
                                      </p:to>
                                    </p:set>
                                    <p:animEffect transition="in" filter="box(in)">
                                      <p:cBhvr>
                                        <p:cTn id="22" dur="500"/>
                                        <p:tgtEl>
                                          <p:spTgt spid="845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863" grpId="0" animBg="1" autoUpdateAnimBg="0"/>
      <p:bldP spid="845864"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5049" y="2911096"/>
            <a:ext cx="2995629" cy="954107"/>
          </a:xfrm>
          <a:prstGeom prst="rect">
            <a:avLst/>
          </a:prstGeom>
          <a:noFill/>
        </p:spPr>
        <p:txBody>
          <a:bodyPr wrap="square" rtlCol="0">
            <a:spAutoFit/>
          </a:bodyPr>
          <a:lstStyle/>
          <a:p>
            <a:r>
              <a:rPr kumimoji="1" lang="en-US" altLang="en-US" sz="2800" b="1" dirty="0" smtClean="0">
                <a:solidFill>
                  <a:srgbClr val="002060"/>
                </a:solidFill>
                <a:effectLst>
                  <a:outerShdw blurRad="38100" dist="38100" dir="2700000" algn="tl">
                    <a:srgbClr val="C0C0C0"/>
                  </a:outerShdw>
                </a:effectLst>
                <a:latin typeface="+mj-lt"/>
                <a:ea typeface="MS PGothic" panose="020B0600070205080204" pitchFamily="34" charset="-128"/>
              </a:rPr>
              <a:t>Transaction</a:t>
            </a:r>
            <a:endParaRPr kumimoji="1" lang="en-US" altLang="en-US" sz="2800" b="1" dirty="0">
              <a:solidFill>
                <a:srgbClr val="002060"/>
              </a:solidFill>
              <a:effectLst>
                <a:outerShdw blurRad="38100" dist="38100" dir="2700000" algn="tl">
                  <a:srgbClr val="C0C0C0"/>
                </a:outerShdw>
              </a:effectLst>
              <a:latin typeface="+mj-lt"/>
              <a:ea typeface="MS PGothic" panose="020B0600070205080204" pitchFamily="34" charset="-128"/>
            </a:endParaRPr>
          </a:p>
          <a:p>
            <a:endParaRPr kumimoji="1" lang="en-US" sz="2800" b="1" dirty="0">
              <a:solidFill>
                <a:srgbClr val="002060"/>
              </a:solidFill>
              <a:effectLst>
                <a:outerShdw blurRad="38100" dist="38100" dir="2700000" algn="tl">
                  <a:srgbClr val="C0C0C0"/>
                </a:outerShdw>
              </a:effectLst>
              <a:latin typeface="+mj-lt"/>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p:txBody>
          <a:bodyPr/>
          <a:lstStyle/>
          <a:p>
            <a:pPr eaLnBrk="1" hangingPunct="1">
              <a:defRPr/>
            </a:pPr>
            <a:r>
              <a:rPr lang="zh-CN" altLang="en-US" smtClean="0"/>
              <a:t>第二类：不可重复读</a:t>
            </a:r>
            <a:endParaRPr lang="en-US" altLang="zh-CN" smtClean="0"/>
          </a:p>
        </p:txBody>
      </p:sp>
      <p:sp>
        <p:nvSpPr>
          <p:cNvPr id="846851" name="Rectangle 3"/>
          <p:cNvSpPr>
            <a:spLocks noGrp="1" noChangeArrowheads="1"/>
          </p:cNvSpPr>
          <p:nvPr>
            <p:ph idx="1"/>
          </p:nvPr>
        </p:nvSpPr>
        <p:spPr/>
        <p:txBody>
          <a:bodyPr/>
          <a:lstStyle/>
          <a:p>
            <a:pPr lvl="1" algn="just" eaLnBrk="1" hangingPunct="1">
              <a:defRPr/>
            </a:pPr>
            <a:r>
              <a:rPr lang="zh-CN" altLang="en-US" sz="2000" dirty="0" smtClean="0"/>
              <a:t>产生</a:t>
            </a:r>
            <a:r>
              <a:rPr lang="zh-CN" altLang="en-US" sz="2000" dirty="0" smtClean="0">
                <a:latin typeface="Helvetica" panose="020B0604020202020204" pitchFamily="34" charset="0"/>
              </a:rPr>
              <a:t>“</a:t>
            </a:r>
            <a:r>
              <a:rPr lang="zh-CN" altLang="en-US" sz="2000" dirty="0" smtClean="0"/>
              <a:t>幻影</a:t>
            </a:r>
            <a:r>
              <a:rPr lang="zh-CN" altLang="en-US" sz="2000" dirty="0" smtClean="0">
                <a:latin typeface="Helvetica" panose="020B0604020202020204" pitchFamily="34" charset="0"/>
              </a:rPr>
              <a:t>”</a:t>
            </a:r>
            <a:r>
              <a:rPr lang="zh-CN" altLang="en-US" sz="2000" dirty="0" smtClean="0"/>
              <a:t>的并发调度</a:t>
            </a:r>
            <a:endParaRPr lang="zh-CN" altLang="en-US" sz="2000" dirty="0" smtClean="0"/>
          </a:p>
        </p:txBody>
      </p:sp>
      <p:sp>
        <p:nvSpPr>
          <p:cNvPr id="846870" name="Text Box 22"/>
          <p:cNvSpPr txBox="1">
            <a:spLocks noChangeArrowheads="1"/>
          </p:cNvSpPr>
          <p:nvPr/>
        </p:nvSpPr>
        <p:spPr bwMode="auto">
          <a:xfrm>
            <a:off x="6705600" y="3627438"/>
            <a:ext cx="2438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buClr>
                <a:schemeClr val="tx2"/>
              </a:buClr>
              <a:buSzPct val="90000"/>
              <a:buFont typeface="Monotype Sorts" pitchFamily="-65" charset="2"/>
              <a:buNone/>
              <a:defRPr/>
            </a:pPr>
            <a:r>
              <a:rPr kumimoji="1" lang="en-US" altLang="zh-CN" sz="2400" b="0" dirty="0" smtClean="0">
                <a:latin typeface="Times New Roman" panose="02020603050405020304" pitchFamily="18" charset="0"/>
              </a:rPr>
              <a:t> insert into S</a:t>
            </a:r>
            <a:br>
              <a:rPr kumimoji="1" lang="en-US" altLang="zh-CN" sz="2400" b="0" dirty="0" smtClean="0">
                <a:latin typeface="Times New Roman" panose="02020603050405020304" pitchFamily="18" charset="0"/>
              </a:rPr>
            </a:br>
            <a:r>
              <a:rPr kumimoji="1" lang="en-US" altLang="zh-CN" sz="2400" b="0" dirty="0" smtClean="0">
                <a:latin typeface="Times New Roman" panose="02020603050405020304" pitchFamily="18" charset="0"/>
              </a:rPr>
              <a:t> values(1, “</a:t>
            </a:r>
            <a:r>
              <a:rPr kumimoji="1" lang="zh-CN" altLang="en-US" sz="2400" b="0" dirty="0" smtClean="0">
                <a:latin typeface="Times New Roman" panose="02020603050405020304" pitchFamily="18" charset="0"/>
              </a:rPr>
              <a:t>王”, 23</a:t>
            </a:r>
            <a:r>
              <a:rPr kumimoji="1" lang="en-US" altLang="zh-CN" sz="2400" b="0" dirty="0" smtClean="0">
                <a:latin typeface="Times New Roman" panose="02020603050405020304" pitchFamily="18" charset="0"/>
              </a:rPr>
              <a:t>);</a:t>
            </a:r>
            <a:endParaRPr kumimoji="1" lang="en-US" altLang="zh-CN" sz="2400" b="0" dirty="0" smtClean="0">
              <a:latin typeface="Times New Roman" panose="02020603050405020304" pitchFamily="18" charset="0"/>
            </a:endParaRPr>
          </a:p>
        </p:txBody>
      </p:sp>
      <p:sp>
        <p:nvSpPr>
          <p:cNvPr id="846871" name="Text Box 23"/>
          <p:cNvSpPr txBox="1">
            <a:spLocks noChangeArrowheads="1"/>
          </p:cNvSpPr>
          <p:nvPr/>
        </p:nvSpPr>
        <p:spPr bwMode="auto">
          <a:xfrm>
            <a:off x="4713288" y="1952625"/>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eaLnBrk="1" hangingPunct="1">
              <a:spcBef>
                <a:spcPct val="50000"/>
              </a:spcBef>
              <a:defRPr/>
            </a:pPr>
            <a:r>
              <a:rPr kumimoji="1" lang="en-US" altLang="zh-CN" sz="2400" b="1">
                <a:latin typeface="Times New Roman" panose="02020603050405020304" pitchFamily="18" charset="0"/>
                <a:ea typeface="宋体" panose="02010600030101010101" pitchFamily="2" charset="-122"/>
              </a:rPr>
              <a:t>T1</a:t>
            </a:r>
            <a:endParaRPr kumimoji="1" lang="en-US" altLang="zh-CN" sz="2400" b="1">
              <a:latin typeface="Times New Roman" panose="02020603050405020304" pitchFamily="18" charset="0"/>
              <a:ea typeface="宋体" panose="02010600030101010101" pitchFamily="2" charset="-122"/>
            </a:endParaRPr>
          </a:p>
        </p:txBody>
      </p:sp>
      <p:sp>
        <p:nvSpPr>
          <p:cNvPr id="846872" name="Text Box 24"/>
          <p:cNvSpPr txBox="1">
            <a:spLocks noChangeArrowheads="1"/>
          </p:cNvSpPr>
          <p:nvPr/>
        </p:nvSpPr>
        <p:spPr bwMode="auto">
          <a:xfrm>
            <a:off x="7380288" y="1984375"/>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eaLnBrk="1" hangingPunct="1">
              <a:spcBef>
                <a:spcPct val="50000"/>
              </a:spcBef>
              <a:defRPr/>
            </a:pPr>
            <a:r>
              <a:rPr kumimoji="1" lang="en-US" altLang="zh-CN" sz="2400" b="1">
                <a:latin typeface="Times New Roman" panose="02020603050405020304" pitchFamily="18" charset="0"/>
                <a:ea typeface="宋体" panose="02010600030101010101" pitchFamily="2" charset="-122"/>
              </a:rPr>
              <a:t>T2</a:t>
            </a:r>
            <a:endParaRPr kumimoji="1" lang="en-US" altLang="zh-CN" sz="2400" b="1">
              <a:latin typeface="Times New Roman" panose="02020603050405020304" pitchFamily="18" charset="0"/>
              <a:ea typeface="宋体" panose="02010600030101010101" pitchFamily="2" charset="-122"/>
            </a:endParaRPr>
          </a:p>
        </p:txBody>
      </p:sp>
      <p:sp>
        <p:nvSpPr>
          <p:cNvPr id="846873" name="Line 25"/>
          <p:cNvSpPr>
            <a:spLocks noChangeShapeType="1"/>
          </p:cNvSpPr>
          <p:nvPr/>
        </p:nvSpPr>
        <p:spPr bwMode="auto">
          <a:xfrm>
            <a:off x="4330700" y="3629025"/>
            <a:ext cx="4533900" cy="12700"/>
          </a:xfrm>
          <a:prstGeom prst="line">
            <a:avLst/>
          </a:prstGeom>
          <a:noFill/>
          <a:ln w="19050">
            <a:solidFill>
              <a:srgbClr val="00E444"/>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panose="020B0604020202020204" pitchFamily="34" charset="0"/>
              <a:ea typeface="宋体" panose="02010600030101010101" pitchFamily="2" charset="-122"/>
            </a:endParaRPr>
          </a:p>
        </p:txBody>
      </p:sp>
      <p:sp>
        <p:nvSpPr>
          <p:cNvPr id="846874" name="Line 26"/>
          <p:cNvSpPr>
            <a:spLocks noChangeShapeType="1"/>
          </p:cNvSpPr>
          <p:nvPr/>
        </p:nvSpPr>
        <p:spPr bwMode="auto">
          <a:xfrm>
            <a:off x="4318000" y="2460625"/>
            <a:ext cx="4533900" cy="0"/>
          </a:xfrm>
          <a:prstGeom prst="line">
            <a:avLst/>
          </a:prstGeom>
          <a:noFill/>
          <a:ln w="19050">
            <a:solidFill>
              <a:srgbClr val="00E444"/>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panose="020B0604020202020204" pitchFamily="34" charset="0"/>
              <a:ea typeface="宋体" panose="02010600030101010101" pitchFamily="2" charset="-122"/>
            </a:endParaRPr>
          </a:p>
        </p:txBody>
      </p:sp>
      <p:sp>
        <p:nvSpPr>
          <p:cNvPr id="846875" name="Line 27"/>
          <p:cNvSpPr>
            <a:spLocks noChangeShapeType="1"/>
          </p:cNvSpPr>
          <p:nvPr/>
        </p:nvSpPr>
        <p:spPr bwMode="auto">
          <a:xfrm>
            <a:off x="4341813" y="2435225"/>
            <a:ext cx="0" cy="4300538"/>
          </a:xfrm>
          <a:prstGeom prst="line">
            <a:avLst/>
          </a:prstGeom>
          <a:noFill/>
          <a:ln w="38100">
            <a:solidFill>
              <a:srgbClr val="00E444"/>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panose="020B0604020202020204" pitchFamily="34" charset="0"/>
              <a:ea typeface="宋体" panose="02010600030101010101" pitchFamily="2" charset="-122"/>
            </a:endParaRPr>
          </a:p>
        </p:txBody>
      </p:sp>
      <p:sp>
        <p:nvSpPr>
          <p:cNvPr id="846876" name="Line 28"/>
          <p:cNvSpPr>
            <a:spLocks noChangeShapeType="1"/>
          </p:cNvSpPr>
          <p:nvPr/>
        </p:nvSpPr>
        <p:spPr bwMode="auto">
          <a:xfrm flipH="1">
            <a:off x="8851900" y="2447925"/>
            <a:ext cx="11113" cy="4287838"/>
          </a:xfrm>
          <a:prstGeom prst="line">
            <a:avLst/>
          </a:prstGeom>
          <a:noFill/>
          <a:ln w="38100">
            <a:solidFill>
              <a:srgbClr val="00E444"/>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panose="020B0604020202020204" pitchFamily="34" charset="0"/>
              <a:ea typeface="宋体" panose="02010600030101010101" pitchFamily="2" charset="-122"/>
            </a:endParaRPr>
          </a:p>
        </p:txBody>
      </p:sp>
      <p:sp>
        <p:nvSpPr>
          <p:cNvPr id="846877" name="Text Box 29"/>
          <p:cNvSpPr txBox="1">
            <a:spLocks noChangeArrowheads="1"/>
          </p:cNvSpPr>
          <p:nvPr/>
        </p:nvSpPr>
        <p:spPr bwMode="auto">
          <a:xfrm>
            <a:off x="3848100" y="2384425"/>
            <a:ext cx="3048000" cy="3804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spcBef>
                <a:spcPct val="35000"/>
              </a:spcBef>
              <a:buClr>
                <a:schemeClr val="tx2"/>
              </a:buClr>
              <a:buSzPct val="90000"/>
              <a:buFont typeface="Monotype Sorts" pitchFamily="-65" charset="2"/>
              <a:buNone/>
              <a:defRPr/>
            </a:pPr>
            <a:r>
              <a:rPr kumimoji="1" lang="en-US" altLang="zh-CN" sz="2400" dirty="0">
                <a:latin typeface="Times New Roman" panose="02020603050405020304" pitchFamily="18" charset="0"/>
                <a:ea typeface="宋体" panose="02010600030101010101" pitchFamily="2" charset="-122"/>
              </a:rPr>
              <a:t>　  select  ＊</a:t>
            </a:r>
            <a:br>
              <a:rPr kumimoji="1" lang="en-US" altLang="zh-CN" sz="2400" dirty="0">
                <a:latin typeface="Times New Roman" panose="02020603050405020304" pitchFamily="18" charset="0"/>
                <a:ea typeface="宋体" panose="02010600030101010101" pitchFamily="2" charset="-122"/>
              </a:rPr>
            </a:br>
            <a:r>
              <a:rPr kumimoji="1" lang="en-US" altLang="zh-CN" sz="2400" dirty="0">
                <a:latin typeface="Times New Roman" panose="02020603050405020304" pitchFamily="18" charset="0"/>
                <a:ea typeface="宋体" panose="02010600030101010101" pitchFamily="2" charset="-122"/>
              </a:rPr>
              <a:t>      from  S</a:t>
            </a:r>
            <a:br>
              <a:rPr kumimoji="1" lang="en-US" altLang="zh-CN" sz="2400" dirty="0">
                <a:latin typeface="Times New Roman" panose="02020603050405020304" pitchFamily="18" charset="0"/>
                <a:ea typeface="宋体" panose="02010600030101010101" pitchFamily="2" charset="-122"/>
              </a:rPr>
            </a:br>
            <a:r>
              <a:rPr kumimoji="1" lang="en-US" altLang="zh-CN" sz="2400" dirty="0">
                <a:latin typeface="Times New Roman" panose="02020603050405020304" pitchFamily="18" charset="0"/>
                <a:ea typeface="宋体" panose="02010600030101010101" pitchFamily="2" charset="-122"/>
              </a:rPr>
              <a:t>      Where  Age=23;</a:t>
            </a:r>
            <a:endParaRPr kumimoji="1" lang="en-US" altLang="zh-CN" sz="2400" dirty="0">
              <a:latin typeface="Times New Roman" panose="02020603050405020304" pitchFamily="18" charset="0"/>
              <a:ea typeface="宋体" panose="02010600030101010101" pitchFamily="2" charset="-122"/>
            </a:endParaRPr>
          </a:p>
          <a:p>
            <a:pPr>
              <a:spcBef>
                <a:spcPct val="35000"/>
              </a:spcBef>
              <a:buClr>
                <a:schemeClr val="tx2"/>
              </a:buClr>
              <a:buSzPct val="90000"/>
              <a:buFont typeface="Monotype Sorts" pitchFamily="-65" charset="2"/>
              <a:buNone/>
              <a:defRPr/>
            </a:pPr>
            <a:br>
              <a:rPr kumimoji="1" lang="en-US" altLang="zh-CN" sz="2400" dirty="0">
                <a:latin typeface="Times New Roman" panose="02020603050405020304" pitchFamily="18" charset="0"/>
                <a:ea typeface="宋体" panose="02010600030101010101" pitchFamily="2" charset="-122"/>
              </a:rPr>
            </a:br>
            <a:endParaRPr kumimoji="1" lang="en-US" altLang="zh-CN" sz="2400" dirty="0">
              <a:latin typeface="Times New Roman" panose="02020603050405020304" pitchFamily="18" charset="0"/>
              <a:ea typeface="宋体" panose="02010600030101010101" pitchFamily="2" charset="-122"/>
            </a:endParaRPr>
          </a:p>
          <a:p>
            <a:pPr>
              <a:spcBef>
                <a:spcPct val="35000"/>
              </a:spcBef>
              <a:buClr>
                <a:schemeClr val="tx2"/>
              </a:buClr>
              <a:buSzPct val="90000"/>
              <a:buFont typeface="Monotype Sorts" pitchFamily="-65" charset="2"/>
              <a:buNone/>
              <a:defRPr/>
            </a:pPr>
            <a:r>
              <a:rPr kumimoji="1" lang="en-US" altLang="zh-CN" sz="2400" dirty="0">
                <a:latin typeface="Times New Roman" panose="02020603050405020304" pitchFamily="18" charset="0"/>
                <a:ea typeface="宋体" panose="02010600030101010101" pitchFamily="2" charset="-122"/>
              </a:rPr>
              <a:t>　  </a:t>
            </a:r>
            <a:endParaRPr kumimoji="1" lang="en-US" altLang="zh-CN" sz="2400" dirty="0" smtClean="0">
              <a:latin typeface="Times New Roman" panose="02020603050405020304" pitchFamily="18" charset="0"/>
              <a:ea typeface="宋体" panose="02010600030101010101" pitchFamily="2" charset="-122"/>
            </a:endParaRPr>
          </a:p>
          <a:p>
            <a:pPr>
              <a:spcBef>
                <a:spcPct val="35000"/>
              </a:spcBef>
              <a:buClr>
                <a:schemeClr val="tx2"/>
              </a:buClr>
              <a:buSzPct val="90000"/>
              <a:buFont typeface="Monotype Sorts" pitchFamily="-65" charset="2"/>
              <a:buNone/>
              <a:defRPr/>
            </a:pPr>
            <a:r>
              <a:rPr kumimoji="1" lang="en-US" altLang="zh-CN" sz="2400" dirty="0">
                <a:latin typeface="Times New Roman" panose="02020603050405020304" pitchFamily="18" charset="0"/>
                <a:ea typeface="宋体" panose="02010600030101010101" pitchFamily="2" charset="-122"/>
              </a:rPr>
              <a:t>	</a:t>
            </a:r>
            <a:r>
              <a:rPr kumimoji="1" lang="en-US" altLang="zh-CN" sz="2400" dirty="0" smtClean="0">
                <a:latin typeface="Times New Roman" panose="02020603050405020304" pitchFamily="18" charset="0"/>
                <a:ea typeface="宋体" panose="02010600030101010101" pitchFamily="2" charset="-122"/>
              </a:rPr>
              <a:t>select  </a:t>
            </a:r>
            <a:r>
              <a:rPr kumimoji="1" lang="en-US" altLang="zh-CN" sz="2400" dirty="0">
                <a:latin typeface="Times New Roman" panose="02020603050405020304" pitchFamily="18" charset="0"/>
                <a:ea typeface="宋体" panose="02010600030101010101" pitchFamily="2" charset="-122"/>
              </a:rPr>
              <a:t>＊</a:t>
            </a:r>
            <a:br>
              <a:rPr kumimoji="1" lang="en-US" altLang="zh-CN" sz="2400" dirty="0">
                <a:latin typeface="Times New Roman" panose="02020603050405020304" pitchFamily="18" charset="0"/>
                <a:ea typeface="宋体" panose="02010600030101010101" pitchFamily="2" charset="-122"/>
              </a:rPr>
            </a:br>
            <a:r>
              <a:rPr kumimoji="1" lang="en-US" altLang="zh-CN" sz="2400" dirty="0">
                <a:latin typeface="Times New Roman" panose="02020603050405020304" pitchFamily="18" charset="0"/>
                <a:ea typeface="宋体" panose="02010600030101010101" pitchFamily="2" charset="-122"/>
              </a:rPr>
              <a:t>      from  S</a:t>
            </a:r>
            <a:br>
              <a:rPr kumimoji="1" lang="en-US" altLang="zh-CN" sz="2400" dirty="0">
                <a:latin typeface="Times New Roman" panose="02020603050405020304" pitchFamily="18" charset="0"/>
                <a:ea typeface="宋体" panose="02010600030101010101" pitchFamily="2" charset="-122"/>
              </a:rPr>
            </a:br>
            <a:r>
              <a:rPr kumimoji="1" lang="en-US" altLang="zh-CN" sz="2400" dirty="0">
                <a:latin typeface="Times New Roman" panose="02020603050405020304" pitchFamily="18" charset="0"/>
                <a:ea typeface="宋体" panose="02010600030101010101" pitchFamily="2" charset="-122"/>
              </a:rPr>
              <a:t>      Where  Age=23;</a:t>
            </a:r>
            <a:endParaRPr kumimoji="1" lang="en-US" altLang="zh-CN" sz="2400" dirty="0">
              <a:latin typeface="Times New Roman" panose="02020603050405020304" pitchFamily="18" charset="0"/>
              <a:ea typeface="宋体" panose="02010600030101010101" pitchFamily="2" charset="-122"/>
            </a:endParaRPr>
          </a:p>
        </p:txBody>
      </p:sp>
      <p:sp>
        <p:nvSpPr>
          <p:cNvPr id="846878" name="Line 30"/>
          <p:cNvSpPr>
            <a:spLocks noChangeShapeType="1"/>
          </p:cNvSpPr>
          <p:nvPr/>
        </p:nvSpPr>
        <p:spPr bwMode="auto">
          <a:xfrm>
            <a:off x="4343400" y="4927600"/>
            <a:ext cx="4533900" cy="12700"/>
          </a:xfrm>
          <a:prstGeom prst="line">
            <a:avLst/>
          </a:prstGeom>
          <a:noFill/>
          <a:ln w="19050">
            <a:solidFill>
              <a:srgbClr val="00E444"/>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panose="020B0604020202020204" pitchFamily="34" charset="0"/>
              <a:ea typeface="宋体" panose="02010600030101010101" pitchFamily="2" charset="-122"/>
            </a:endParaRPr>
          </a:p>
        </p:txBody>
      </p:sp>
      <p:sp>
        <p:nvSpPr>
          <p:cNvPr id="846879" name="Rectangle 31"/>
          <p:cNvSpPr>
            <a:spLocks noChangeArrowheads="1"/>
          </p:cNvSpPr>
          <p:nvPr/>
        </p:nvSpPr>
        <p:spPr bwMode="auto">
          <a:xfrm>
            <a:off x="1116013" y="2536825"/>
            <a:ext cx="1651000" cy="2497138"/>
          </a:xfrm>
          <a:prstGeom prst="rect">
            <a:avLst/>
          </a:prstGeom>
          <a:solidFill>
            <a:srgbClr val="00FFFF"/>
          </a:solidFill>
          <a:ln w="9525">
            <a:miter lim="800000"/>
          </a:ln>
          <a:effectLst/>
          <a:scene3d>
            <a:camera prst="legacyObliqueTopRight"/>
            <a:lightRig rig="legacyFlat3" dir="b"/>
          </a:scene3d>
          <a:sp3d extrusionH="430200" contourW="12700" prstMaterial="legacyMatte">
            <a:bevelT w="13500" h="13500" prst="angle"/>
            <a:bevelB w="13500" h="13500" prst="angle"/>
            <a:extrusionClr>
              <a:srgbClr val="00FFFF"/>
            </a:extrusionClr>
            <a:contourClr>
              <a:srgbClr val="00FFFF"/>
            </a:contourClr>
          </a:sp3d>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72000" tIns="72000" rIns="72000" bIns="72000" anchor="ctr">
            <a:spAutoFit/>
            <a:flatTx/>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defRPr/>
            </a:pPr>
            <a:r>
              <a:rPr kumimoji="1" lang="zh-CN" altLang="en-US" sz="2200" smtClean="0">
                <a:solidFill>
                  <a:schemeClr val="bg1"/>
                </a:solidFill>
                <a:latin typeface="Helvetica" panose="020B0604020202020204" pitchFamily="34" charset="0"/>
              </a:rPr>
              <a:t>事务</a:t>
            </a:r>
            <a:r>
              <a:rPr kumimoji="1" lang="en-US" altLang="zh-CN" sz="2200" smtClean="0">
                <a:solidFill>
                  <a:schemeClr val="bg1"/>
                </a:solidFill>
                <a:latin typeface="Helvetica" panose="020B0604020202020204" pitchFamily="34" charset="0"/>
              </a:rPr>
              <a:t>T1</a:t>
            </a:r>
            <a:r>
              <a:rPr kumimoji="1" lang="zh-CN" altLang="en-US" sz="2200" smtClean="0">
                <a:solidFill>
                  <a:schemeClr val="bg1"/>
                </a:solidFill>
                <a:latin typeface="Helvetica" panose="020B0604020202020204" pitchFamily="34" charset="0"/>
              </a:rPr>
              <a:t>中，两次执行相同的查询有不同结果。前一次的查询结果就是 “幻影”</a:t>
            </a:r>
            <a:endParaRPr kumimoji="1" lang="zh-CN" altLang="en-US" sz="2200" smtClean="0">
              <a:solidFill>
                <a:schemeClr val="bg1"/>
              </a:solidFill>
              <a:latin typeface="Helvetica" panose="020B0604020202020204" pitchFamily="34" charset="0"/>
            </a:endParaRPr>
          </a:p>
        </p:txBody>
      </p:sp>
      <p:sp>
        <p:nvSpPr>
          <p:cNvPr id="846880" name="AutoShape 32"/>
          <p:cNvSpPr>
            <a:spLocks noChangeArrowheads="1"/>
          </p:cNvSpPr>
          <p:nvPr/>
        </p:nvSpPr>
        <p:spPr bwMode="auto">
          <a:xfrm>
            <a:off x="768350" y="5464810"/>
            <a:ext cx="2132013" cy="850900"/>
          </a:xfrm>
          <a:prstGeom prst="wedgeRoundRectCallout">
            <a:avLst>
              <a:gd name="adj1" fmla="val 67648"/>
              <a:gd name="adj2" fmla="val -204662"/>
              <a:gd name="adj3" fmla="val 16667"/>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kumimoji="1" lang="zh-CN" altLang="en-US" sz="2200" smtClean="0">
                <a:latin typeface="Helvetica" panose="020B0604020202020204" pitchFamily="34" charset="0"/>
              </a:rPr>
              <a:t>两次查询的</a:t>
            </a:r>
            <a:br>
              <a:rPr kumimoji="1" lang="zh-CN" altLang="en-US" sz="2200" smtClean="0">
                <a:latin typeface="Helvetica" panose="020B0604020202020204" pitchFamily="34" charset="0"/>
              </a:rPr>
            </a:br>
            <a:r>
              <a:rPr kumimoji="1" lang="zh-CN" altLang="en-US" sz="2200" smtClean="0">
                <a:latin typeface="Helvetica" panose="020B0604020202020204" pitchFamily="34" charset="0"/>
              </a:rPr>
              <a:t>结果是否相同</a:t>
            </a:r>
            <a:r>
              <a:rPr kumimoji="1" lang="en-US" altLang="zh-CN" sz="2200" smtClean="0">
                <a:latin typeface="Helvetica" panose="020B0604020202020204" pitchFamily="34" charset="0"/>
              </a:rPr>
              <a:t>?</a:t>
            </a:r>
            <a:r>
              <a:rPr kumimoji="1" lang="zh-CN" altLang="en-US" sz="2200" smtClean="0">
                <a:latin typeface="Helvetica" panose="020B0604020202020204" pitchFamily="34" charset="0"/>
              </a:rPr>
              <a:t>不同</a:t>
            </a:r>
            <a:endParaRPr kumimoji="1" lang="zh-CN" altLang="en-US" sz="2200" smtClean="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6880"/>
                                        </p:tgtEl>
                                        <p:attrNameLst>
                                          <p:attrName>style.visibility</p:attrName>
                                        </p:attrNameLst>
                                      </p:cBhvr>
                                      <p:to>
                                        <p:strVal val="visible"/>
                                      </p:to>
                                    </p:set>
                                    <p:animEffect transition="in" filter="box(in)">
                                      <p:cBhvr>
                                        <p:cTn id="7" dur="500"/>
                                        <p:tgtEl>
                                          <p:spTgt spid="84688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846879"/>
                                        </p:tgtEl>
                                        <p:attrNameLst>
                                          <p:attrName>style.visibility</p:attrName>
                                        </p:attrNameLst>
                                      </p:cBhvr>
                                      <p:to>
                                        <p:strVal val="visible"/>
                                      </p:to>
                                    </p:set>
                                    <p:anim calcmode="lin" valueType="num">
                                      <p:cBhvr additive="base">
                                        <p:cTn id="12" dur="500" fill="hold"/>
                                        <p:tgtEl>
                                          <p:spTgt spid="846879"/>
                                        </p:tgtEl>
                                        <p:attrNameLst>
                                          <p:attrName>ppt_x</p:attrName>
                                        </p:attrNameLst>
                                      </p:cBhvr>
                                      <p:tavLst>
                                        <p:tav tm="0">
                                          <p:val>
                                            <p:strVal val="1+#ppt_w/2"/>
                                          </p:val>
                                        </p:tav>
                                        <p:tav tm="100000">
                                          <p:val>
                                            <p:strVal val="#ppt_x"/>
                                          </p:val>
                                        </p:tav>
                                      </p:tavLst>
                                    </p:anim>
                                    <p:anim calcmode="lin" valueType="num">
                                      <p:cBhvr additive="base">
                                        <p:cTn id="13" dur="500" fill="hold"/>
                                        <p:tgtEl>
                                          <p:spTgt spid="84687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79" grpId="0" animBg="1" autoUpdateAnimBg="0"/>
      <p:bldP spid="846880"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title"/>
          </p:nvPr>
        </p:nvSpPr>
        <p:spPr/>
        <p:txBody>
          <a:bodyPr/>
          <a:lstStyle/>
          <a:p>
            <a:pPr eaLnBrk="1" hangingPunct="1">
              <a:defRPr/>
            </a:pPr>
            <a:r>
              <a:rPr lang="zh-CN" altLang="en-US" smtClean="0"/>
              <a:t>第三类：读</a:t>
            </a:r>
            <a:r>
              <a:rPr lang="zh-CN" altLang="en-US" smtClean="0">
                <a:latin typeface="Helvetica" panose="020B0604020202020204" pitchFamily="34" charset="0"/>
              </a:rPr>
              <a:t>“</a:t>
            </a:r>
            <a:r>
              <a:rPr lang="zh-CN" altLang="en-US" smtClean="0"/>
              <a:t>脏</a:t>
            </a:r>
            <a:r>
              <a:rPr lang="zh-CN" altLang="en-US" smtClean="0">
                <a:latin typeface="Helvetica" panose="020B0604020202020204" pitchFamily="34" charset="0"/>
              </a:rPr>
              <a:t>”</a:t>
            </a:r>
            <a:r>
              <a:rPr lang="zh-CN" altLang="en-US" smtClean="0"/>
              <a:t>数据</a:t>
            </a:r>
            <a:endParaRPr lang="en-US" altLang="zh-CN" smtClean="0"/>
          </a:p>
        </p:txBody>
      </p:sp>
      <p:sp>
        <p:nvSpPr>
          <p:cNvPr id="847875" name="Rectangle 3"/>
          <p:cNvSpPr>
            <a:spLocks noGrp="1" noChangeArrowheads="1"/>
          </p:cNvSpPr>
          <p:nvPr>
            <p:ph idx="1"/>
          </p:nvPr>
        </p:nvSpPr>
        <p:spPr/>
        <p:txBody>
          <a:bodyPr>
            <a:noAutofit/>
          </a:bodyPr>
          <a:lstStyle/>
          <a:p>
            <a:pPr algn="just" eaLnBrk="1" hangingPunct="1">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读“</a:t>
            </a:r>
            <a:r>
              <a:rPr lang="zh-CN" altLang="en-US" sz="2000" dirty="0" smtClean="0">
                <a:latin typeface="宋体" panose="02010600030101010101" pitchFamily="2" charset="-122"/>
                <a:ea typeface="宋体" panose="02010600030101010101" pitchFamily="2" charset="-122"/>
                <a:cs typeface="宋体" panose="02010600030101010101" pitchFamily="2" charset="-122"/>
              </a:rPr>
              <a:t>脏”</a:t>
            </a:r>
            <a:r>
              <a:rPr lang="zh-CN" altLang="en-US" sz="2000" dirty="0" smtClean="0">
                <a:latin typeface="宋体" panose="02010600030101010101" pitchFamily="2" charset="-122"/>
                <a:ea typeface="宋体" panose="02010600030101010101" pitchFamily="2" charset="-122"/>
                <a:cs typeface="宋体" panose="02010600030101010101" pitchFamily="2" charset="-122"/>
              </a:rPr>
              <a:t>数据的产生</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lnSpc>
                <a:spcPct val="130000"/>
              </a:lnSpc>
              <a:defRPr/>
            </a:pP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lnSpc>
                <a:spcPct val="110000"/>
              </a:lnSpc>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事务</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T1</a:t>
            </a:r>
            <a:r>
              <a:rPr lang="zh-CN" altLang="en-US" sz="2000" dirty="0" smtClean="0">
                <a:latin typeface="宋体" panose="02010600030101010101" pitchFamily="2" charset="-122"/>
                <a:ea typeface="宋体" panose="02010600030101010101" pitchFamily="2" charset="-122"/>
                <a:cs typeface="宋体" panose="02010600030101010101" pitchFamily="2" charset="-122"/>
              </a:rPr>
              <a:t>修改某一数据，并写入数据库，但尚未结束</a:t>
            </a:r>
            <a:r>
              <a:rPr lang="en-US" altLang="zh-CN" sz="2000" dirty="0" smtClean="0">
                <a:latin typeface="宋体" panose="02010600030101010101" pitchFamily="2" charset="-122"/>
                <a:ea typeface="宋体" panose="02010600030101010101" pitchFamily="2" charset="-122"/>
                <a:cs typeface="宋体" panose="02010600030101010101" pitchFamily="2" charset="-122"/>
              </a:rPr>
              <a:t>(</a:t>
            </a:r>
            <a:r>
              <a:rPr lang="zh-CN" altLang="en-US" sz="2000" dirty="0" smtClean="0">
                <a:latin typeface="宋体" panose="02010600030101010101" pitchFamily="2" charset="-122"/>
                <a:ea typeface="宋体" panose="02010600030101010101" pitchFamily="2" charset="-122"/>
                <a:cs typeface="宋体" panose="02010600030101010101" pitchFamily="2" charset="-122"/>
              </a:rPr>
              <a:t>提交</a:t>
            </a:r>
            <a:r>
              <a:rPr lang="en-US" altLang="zh-CN" sz="2000" dirty="0" smtClean="0">
                <a:latin typeface="宋体" panose="02010600030101010101" pitchFamily="2" charset="-122"/>
                <a:ea typeface="宋体" panose="02010600030101010101" pitchFamily="2" charset="-122"/>
                <a:cs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lnSpc>
                <a:spcPct val="110000"/>
              </a:lnSpc>
              <a:defRPr/>
            </a:pP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lnSpc>
                <a:spcPct val="110000"/>
              </a:lnSpc>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事务</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T2</a:t>
            </a:r>
            <a:r>
              <a:rPr lang="zh-CN" altLang="en-US" sz="2000" dirty="0" smtClean="0">
                <a:latin typeface="宋体" panose="02010600030101010101" pitchFamily="2" charset="-122"/>
                <a:ea typeface="宋体" panose="02010600030101010101" pitchFamily="2" charset="-122"/>
                <a:cs typeface="宋体" panose="02010600030101010101" pitchFamily="2" charset="-122"/>
              </a:rPr>
              <a:t>读取同一数据，得到的是</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T1</a:t>
            </a:r>
            <a:r>
              <a:rPr lang="zh-CN" altLang="en-US" sz="2000" dirty="0" smtClean="0">
                <a:latin typeface="宋体" panose="02010600030101010101" pitchFamily="2" charset="-122"/>
                <a:ea typeface="宋体" panose="02010600030101010101" pitchFamily="2" charset="-122"/>
                <a:cs typeface="宋体" panose="02010600030101010101" pitchFamily="2" charset="-122"/>
              </a:rPr>
              <a:t>修改后的</a:t>
            </a:r>
            <a:r>
              <a:rPr lang="zh-CN" altLang="en-US" sz="2000" dirty="0" smtClean="0">
                <a:solidFill>
                  <a:srgbClr val="00E444"/>
                </a:solidFill>
                <a:latin typeface="宋体" panose="02010600030101010101" pitchFamily="2" charset="-122"/>
                <a:ea typeface="宋体" panose="02010600030101010101" pitchFamily="2" charset="-122"/>
                <a:cs typeface="宋体" panose="02010600030101010101" pitchFamily="2" charset="-122"/>
              </a:rPr>
              <a:t>新值</a:t>
            </a:r>
            <a:endParaRPr lang="zh-CN" altLang="en-US" sz="2000" dirty="0" smtClean="0">
              <a:solidFill>
                <a:srgbClr val="00E444"/>
              </a:solidFill>
              <a:latin typeface="宋体" panose="02010600030101010101" pitchFamily="2" charset="-122"/>
              <a:ea typeface="宋体" panose="02010600030101010101" pitchFamily="2" charset="-122"/>
              <a:cs typeface="宋体" panose="02010600030101010101" pitchFamily="2" charset="-122"/>
            </a:endParaRPr>
          </a:p>
          <a:p>
            <a:pPr lvl="1" algn="just" eaLnBrk="1" hangingPunct="1">
              <a:lnSpc>
                <a:spcPct val="110000"/>
              </a:lnSpc>
              <a:defRPr/>
            </a:pPr>
            <a:endParaRPr lang="zh-CN" altLang="en-US" sz="2000" dirty="0" smtClean="0">
              <a:solidFill>
                <a:srgbClr val="3333FF"/>
              </a:solidFill>
              <a:latin typeface="宋体" panose="02010600030101010101" pitchFamily="2" charset="-122"/>
              <a:ea typeface="宋体" panose="02010600030101010101" pitchFamily="2" charset="-122"/>
              <a:cs typeface="宋体" panose="02010600030101010101" pitchFamily="2" charset="-122"/>
            </a:endParaRPr>
          </a:p>
          <a:p>
            <a:pPr lvl="1" algn="just" eaLnBrk="1" hangingPunct="1">
              <a:lnSpc>
                <a:spcPct val="110000"/>
              </a:lnSpc>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事务</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T1</a:t>
            </a:r>
            <a:r>
              <a:rPr lang="zh-CN" altLang="en-US" sz="2000" dirty="0" smtClean="0">
                <a:latin typeface="宋体" panose="02010600030101010101" pitchFamily="2" charset="-122"/>
                <a:ea typeface="宋体" panose="02010600030101010101" pitchFamily="2" charset="-122"/>
                <a:cs typeface="宋体" panose="02010600030101010101" pitchFamily="2" charset="-122"/>
              </a:rPr>
              <a:t>由于某种原因被撤消，则数据库中的数据恢复为修改前的</a:t>
            </a:r>
            <a:r>
              <a:rPr lang="zh-CN" altLang="en-US" sz="2000" dirty="0" smtClean="0">
                <a:solidFill>
                  <a:srgbClr val="00E444"/>
                </a:solidFill>
                <a:latin typeface="宋体" panose="02010600030101010101" pitchFamily="2" charset="-122"/>
                <a:ea typeface="宋体" panose="02010600030101010101" pitchFamily="2" charset="-122"/>
                <a:cs typeface="宋体" panose="02010600030101010101" pitchFamily="2" charset="-122"/>
              </a:rPr>
              <a:t>旧值</a:t>
            </a:r>
            <a:endParaRPr lang="zh-CN" altLang="en-US" sz="2000" dirty="0" smtClean="0">
              <a:solidFill>
                <a:srgbClr val="00E444"/>
              </a:solidFill>
              <a:latin typeface="宋体" panose="02010600030101010101" pitchFamily="2" charset="-122"/>
              <a:ea typeface="宋体" panose="02010600030101010101" pitchFamily="2" charset="-122"/>
              <a:cs typeface="宋体" panose="02010600030101010101" pitchFamily="2" charset="-122"/>
            </a:endParaRPr>
          </a:p>
          <a:p>
            <a:pPr lvl="1" algn="just" eaLnBrk="1" hangingPunct="1">
              <a:lnSpc>
                <a:spcPct val="110000"/>
              </a:lnSpc>
              <a:defRPr/>
            </a:pP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lnSpc>
                <a:spcPct val="110000"/>
              </a:lnSpc>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事务</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T2</a:t>
            </a:r>
            <a:r>
              <a:rPr lang="zh-CN" altLang="en-US" sz="2000" dirty="0" smtClean="0">
                <a:latin typeface="宋体" panose="02010600030101010101" pitchFamily="2" charset="-122"/>
                <a:ea typeface="宋体" panose="02010600030101010101" pitchFamily="2" charset="-122"/>
                <a:cs typeface="宋体" panose="02010600030101010101" pitchFamily="2" charset="-122"/>
              </a:rPr>
              <a:t>读到的数据就与数据库最终的数据不一致，是不正确的数据，又称为</a:t>
            </a:r>
            <a:r>
              <a:rPr lang="zh-CN" altLang="en-US" sz="2000" u="sng" dirty="0" smtClean="0">
                <a:solidFill>
                  <a:srgbClr val="00E444"/>
                </a:solidFill>
                <a:latin typeface="宋体" panose="02010600030101010101" pitchFamily="2" charset="-122"/>
                <a:ea typeface="宋体" panose="02010600030101010101" pitchFamily="2" charset="-122"/>
                <a:cs typeface="宋体" panose="02010600030101010101" pitchFamily="2" charset="-122"/>
              </a:rPr>
              <a:t>“脏</a:t>
            </a:r>
            <a:r>
              <a:rPr lang="zh-CN" altLang="en-US" sz="2000" u="sng" dirty="0" smtClean="0">
                <a:solidFill>
                  <a:srgbClr val="00E444"/>
                </a:solidFill>
                <a:latin typeface="宋体" panose="02010600030101010101" pitchFamily="2" charset="-122"/>
                <a:ea typeface="宋体" panose="02010600030101010101" pitchFamily="2" charset="-122"/>
                <a:cs typeface="宋体" panose="02010600030101010101" pitchFamily="2" charset="-122"/>
              </a:rPr>
              <a:t>”数据 </a:t>
            </a:r>
            <a:r>
              <a:rPr lang="en-US" altLang="zh-CN" sz="2000" dirty="0" smtClean="0">
                <a:latin typeface="宋体" panose="02010600030101010101" pitchFamily="2" charset="-122"/>
                <a:ea typeface="宋体" panose="02010600030101010101" pitchFamily="2" charset="-122"/>
                <a:cs typeface="宋体" panose="02010600030101010101" pitchFamily="2" charset="-122"/>
              </a:rPr>
              <a:t>—— </a:t>
            </a:r>
            <a:r>
              <a:rPr lang="zh-CN" altLang="en-US" sz="2000" dirty="0" smtClean="0">
                <a:latin typeface="宋体" panose="02010600030101010101" pitchFamily="2" charset="-122"/>
                <a:ea typeface="宋体" panose="02010600030101010101" pitchFamily="2" charset="-122"/>
                <a:cs typeface="宋体" panose="02010600030101010101" pitchFamily="2" charset="-122"/>
              </a:rPr>
              <a:t>其它事务修改后但又被撤销的数据。</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p:txBody>
          <a:bodyPr/>
          <a:lstStyle/>
          <a:p>
            <a:pPr eaLnBrk="1" hangingPunct="1">
              <a:defRPr/>
            </a:pPr>
            <a:r>
              <a:rPr lang="zh-CN" altLang="en-US" smtClean="0"/>
              <a:t>第三类：读</a:t>
            </a:r>
            <a:r>
              <a:rPr lang="zh-CN" altLang="en-US" smtClean="0">
                <a:latin typeface="Helvetica" panose="020B0604020202020204" pitchFamily="34" charset="0"/>
              </a:rPr>
              <a:t>“</a:t>
            </a:r>
            <a:r>
              <a:rPr lang="zh-CN" altLang="en-US" smtClean="0"/>
              <a:t>脏</a:t>
            </a:r>
            <a:r>
              <a:rPr lang="zh-CN" altLang="en-US" smtClean="0">
                <a:latin typeface="Helvetica" panose="020B0604020202020204" pitchFamily="34" charset="0"/>
              </a:rPr>
              <a:t>”</a:t>
            </a:r>
            <a:r>
              <a:rPr lang="zh-CN" altLang="en-US" smtClean="0"/>
              <a:t>数据</a:t>
            </a:r>
            <a:endParaRPr lang="en-US" altLang="zh-CN" smtClean="0"/>
          </a:p>
        </p:txBody>
      </p:sp>
      <p:sp>
        <p:nvSpPr>
          <p:cNvPr id="848899" name="Rectangle 3"/>
          <p:cNvSpPr>
            <a:spLocks noGrp="1" noChangeArrowheads="1"/>
          </p:cNvSpPr>
          <p:nvPr>
            <p:ph idx="1"/>
          </p:nvPr>
        </p:nvSpPr>
        <p:spPr/>
        <p:txBody>
          <a:bodyPr/>
          <a:lstStyle/>
          <a:p>
            <a:pPr algn="just" eaLnBrk="1" hangingPunct="1">
              <a:defRPr/>
            </a:pPr>
            <a:r>
              <a:rPr lang="zh-CN" altLang="en-US" sz="2000" dirty="0" smtClean="0"/>
              <a:t>读</a:t>
            </a:r>
            <a:r>
              <a:rPr lang="zh-CN" altLang="en-US" sz="2000" dirty="0" smtClean="0">
                <a:latin typeface="Helvetica" panose="020B0604020202020204" pitchFamily="34" charset="0"/>
              </a:rPr>
              <a:t>“</a:t>
            </a:r>
            <a:r>
              <a:rPr lang="zh-CN" altLang="en-US" sz="2000" dirty="0" smtClean="0"/>
              <a:t>脏</a:t>
            </a:r>
            <a:r>
              <a:rPr lang="zh-CN" altLang="en-US" sz="2000" dirty="0" smtClean="0">
                <a:latin typeface="Helvetica" panose="020B0604020202020204" pitchFamily="34" charset="0"/>
              </a:rPr>
              <a:t>”</a:t>
            </a:r>
            <a:r>
              <a:rPr lang="zh-CN" altLang="en-US" sz="2000" dirty="0" smtClean="0"/>
              <a:t>数据的例子</a:t>
            </a:r>
            <a:endParaRPr lang="zh-CN" altLang="en-US" sz="2000" dirty="0" smtClean="0"/>
          </a:p>
          <a:p>
            <a:pPr lvl="1" algn="just" eaLnBrk="1" hangingPunct="1">
              <a:defRPr/>
            </a:pPr>
            <a:r>
              <a:rPr lang="zh-CN" altLang="en-US" sz="2000" dirty="0" smtClean="0"/>
              <a:t>事务</a:t>
            </a:r>
            <a:r>
              <a:rPr lang="en-US" altLang="zh-CN" sz="2000" dirty="0" smtClean="0"/>
              <a:t>T1: </a:t>
            </a:r>
            <a:r>
              <a:rPr lang="zh-CN" altLang="en-US" sz="2000" dirty="0" smtClean="0"/>
              <a:t>存款</a:t>
            </a:r>
            <a:r>
              <a:rPr lang="en-US" altLang="zh-CN" sz="2000" dirty="0" smtClean="0"/>
              <a:t>100</a:t>
            </a:r>
            <a:r>
              <a:rPr lang="zh-CN" altLang="en-US" sz="2000" dirty="0" smtClean="0"/>
              <a:t>后回滚；事务</a:t>
            </a:r>
            <a:r>
              <a:rPr lang="en-US" altLang="zh-CN" sz="2000" dirty="0" smtClean="0"/>
              <a:t>T2</a:t>
            </a:r>
            <a:r>
              <a:rPr lang="zh-CN" altLang="en-US" sz="2000" dirty="0" smtClean="0"/>
              <a:t>：读取并打印存款额</a:t>
            </a:r>
            <a:endParaRPr lang="zh-CN" altLang="en-US" sz="2000" dirty="0" smtClean="0"/>
          </a:p>
          <a:p>
            <a:pPr lvl="1" algn="just" eaLnBrk="1" hangingPunct="1">
              <a:defRPr/>
            </a:pPr>
            <a:endParaRPr lang="zh-CN" altLang="en-US" dirty="0" smtClean="0"/>
          </a:p>
        </p:txBody>
      </p:sp>
      <p:graphicFrame>
        <p:nvGraphicFramePr>
          <p:cNvPr id="848923" name="Group 27"/>
          <p:cNvGraphicFramePr>
            <a:graphicFrameLocks noGrp="1"/>
          </p:cNvGraphicFramePr>
          <p:nvPr/>
        </p:nvGraphicFramePr>
        <p:xfrm>
          <a:off x="5689600" y="2870200"/>
          <a:ext cx="2205038" cy="2287598"/>
        </p:xfrm>
        <a:graphic>
          <a:graphicData uri="http://schemas.openxmlformats.org/drawingml/2006/table">
            <a:tbl>
              <a:tblPr/>
              <a:tblGrid>
                <a:gridCol w="2205038"/>
              </a:tblGrid>
              <a:tr h="487656">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事务</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T2</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99932">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read(A);</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print(A);</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8922" name="Group 26"/>
          <p:cNvGraphicFramePr>
            <a:graphicFrameLocks noGrp="1"/>
          </p:cNvGraphicFramePr>
          <p:nvPr/>
        </p:nvGraphicFramePr>
        <p:xfrm>
          <a:off x="1722438" y="2870200"/>
          <a:ext cx="2298700" cy="2426132"/>
        </p:xfrm>
        <a:graphic>
          <a:graphicData uri="http://schemas.openxmlformats.org/drawingml/2006/table">
            <a:tbl>
              <a:tblPr/>
              <a:tblGrid>
                <a:gridCol w="2298700"/>
              </a:tblGrid>
              <a:tr h="487566">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zh-CN" altLang="en-US"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事务</a:t>
                      </a: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T1</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1" marB="4570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8134">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read(A);</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 := A </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100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write(A);</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RollBack;</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1" marB="4570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48916" name="AutoShape 20"/>
          <p:cNvSpPr>
            <a:spLocks noChangeArrowheads="1"/>
          </p:cNvSpPr>
          <p:nvPr/>
        </p:nvSpPr>
        <p:spPr bwMode="auto">
          <a:xfrm>
            <a:off x="3924300" y="1841500"/>
            <a:ext cx="1790700" cy="927100"/>
          </a:xfrm>
          <a:prstGeom prst="wedgeRoundRectCallout">
            <a:avLst>
              <a:gd name="adj1" fmla="val 10903"/>
              <a:gd name="adj2" fmla="val -44005"/>
              <a:gd name="adj3" fmla="val 16667"/>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defRPr/>
            </a:pPr>
            <a:r>
              <a:rPr kumimoji="1" lang="zh-CN" altLang="en-US" sz="2400" smtClean="0">
                <a:latin typeface="Helvetica" panose="020B0604020202020204" pitchFamily="34" charset="0"/>
              </a:rPr>
              <a:t>起始状态</a:t>
            </a:r>
            <a:r>
              <a:rPr kumimoji="1" lang="en-US" altLang="zh-CN" sz="2400" smtClean="0">
                <a:latin typeface="Helvetica" panose="020B0604020202020204" pitchFamily="34" charset="0"/>
              </a:rPr>
              <a:t>:</a:t>
            </a:r>
            <a:endParaRPr kumimoji="1" lang="en-US" altLang="zh-CN" sz="2400" smtClean="0">
              <a:latin typeface="Helvetica" panose="020B0604020202020204" pitchFamily="34" charset="0"/>
            </a:endParaRPr>
          </a:p>
          <a:p>
            <a:pPr algn="ctr" eaLnBrk="1" hangingPunct="1">
              <a:spcBef>
                <a:spcPct val="0"/>
              </a:spcBef>
              <a:buClrTx/>
              <a:buSzTx/>
              <a:buFontTx/>
              <a:buNone/>
              <a:defRPr/>
            </a:pPr>
            <a:r>
              <a:rPr kumimoji="1" lang="en-US" altLang="zh-CN" sz="2400" smtClean="0">
                <a:latin typeface="Helvetica" panose="020B0604020202020204" pitchFamily="34" charset="0"/>
              </a:rPr>
              <a:t>A=0￥</a:t>
            </a:r>
            <a:endParaRPr kumimoji="1" lang="en-US" altLang="zh-CN" sz="2400" smtClean="0">
              <a:latin typeface="Helvetica" panose="020B0604020202020204" pitchFamily="34" charset="0"/>
            </a:endParaRPr>
          </a:p>
        </p:txBody>
      </p:sp>
      <p:sp>
        <p:nvSpPr>
          <p:cNvPr id="848917" name="AutoShape 21"/>
          <p:cNvSpPr>
            <a:spLocks noChangeArrowheads="1"/>
          </p:cNvSpPr>
          <p:nvPr/>
        </p:nvSpPr>
        <p:spPr bwMode="auto">
          <a:xfrm>
            <a:off x="1701800" y="5486400"/>
            <a:ext cx="2743200" cy="1079500"/>
          </a:xfrm>
          <a:prstGeom prst="wedgeRoundRectCallout">
            <a:avLst>
              <a:gd name="adj1" fmla="val 3185"/>
              <a:gd name="adj2" fmla="val -9560"/>
              <a:gd name="adj3" fmla="val 16667"/>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a:buClr>
                <a:schemeClr val="tx2"/>
              </a:buClr>
              <a:buSzPct val="90000"/>
              <a:buFont typeface="Monotype Sorts" pitchFamily="-65" charset="2"/>
              <a:buNone/>
              <a:defRPr/>
            </a:pPr>
            <a:r>
              <a:rPr kumimoji="1" lang="zh-CN" altLang="en-US" sz="2400" smtClean="0">
                <a:latin typeface="Helvetica" panose="020B0604020202020204" pitchFamily="34" charset="0"/>
              </a:rPr>
              <a:t>串行调度</a:t>
            </a:r>
            <a:r>
              <a:rPr kumimoji="1" lang="en-US" altLang="zh-CN" sz="2400" smtClean="0">
                <a:latin typeface="Helvetica" panose="020B0604020202020204" pitchFamily="34" charset="0"/>
              </a:rPr>
              <a:t>T1、T2：</a:t>
            </a:r>
            <a:endParaRPr kumimoji="1" lang="en-US" altLang="zh-CN" sz="2400" smtClean="0">
              <a:latin typeface="Helvetica" panose="020B0604020202020204" pitchFamily="34" charset="0"/>
            </a:endParaRPr>
          </a:p>
          <a:p>
            <a:pPr algn="ctr">
              <a:buClr>
                <a:schemeClr val="tx2"/>
              </a:buClr>
              <a:buSzPct val="90000"/>
              <a:buFont typeface="Monotype Sorts" pitchFamily="-65" charset="2"/>
              <a:buNone/>
              <a:defRPr/>
            </a:pPr>
            <a:r>
              <a:rPr kumimoji="1" lang="en-US" altLang="zh-CN" sz="2400" smtClean="0">
                <a:latin typeface="Helvetica" panose="020B0604020202020204" pitchFamily="34" charset="0"/>
              </a:rPr>
              <a:t>A=0￥; </a:t>
            </a:r>
            <a:r>
              <a:rPr kumimoji="1" lang="zh-CN" altLang="en-US" sz="2400" smtClean="0">
                <a:latin typeface="Helvetica" panose="020B0604020202020204" pitchFamily="34" charset="0"/>
              </a:rPr>
              <a:t>打印的</a:t>
            </a:r>
            <a:r>
              <a:rPr kumimoji="1" lang="en-US" altLang="zh-CN" sz="2400" smtClean="0">
                <a:latin typeface="Helvetica" panose="020B0604020202020204" pitchFamily="34" charset="0"/>
              </a:rPr>
              <a:t>A: 0</a:t>
            </a:r>
            <a:endParaRPr kumimoji="1" lang="en-US" altLang="zh-CN" sz="2400" smtClean="0">
              <a:latin typeface="Helvetica" panose="020B0604020202020204" pitchFamily="34" charset="0"/>
            </a:endParaRPr>
          </a:p>
        </p:txBody>
      </p:sp>
      <p:sp>
        <p:nvSpPr>
          <p:cNvPr id="848918" name="AutoShape 22"/>
          <p:cNvSpPr>
            <a:spLocks noChangeArrowheads="1"/>
          </p:cNvSpPr>
          <p:nvPr/>
        </p:nvSpPr>
        <p:spPr bwMode="auto">
          <a:xfrm>
            <a:off x="4927600" y="5486400"/>
            <a:ext cx="2743200" cy="1079500"/>
          </a:xfrm>
          <a:prstGeom prst="wedgeRoundRectCallout">
            <a:avLst>
              <a:gd name="adj1" fmla="val -13944"/>
              <a:gd name="adj2" fmla="val -4852"/>
              <a:gd name="adj3" fmla="val 16667"/>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a:buClr>
                <a:schemeClr val="tx2"/>
              </a:buClr>
              <a:buSzPct val="90000"/>
              <a:buFont typeface="Monotype Sorts" pitchFamily="-65" charset="2"/>
              <a:buNone/>
              <a:defRPr/>
            </a:pPr>
            <a:r>
              <a:rPr kumimoji="1" lang="zh-CN" altLang="en-US" sz="2400" smtClean="0">
                <a:latin typeface="Helvetica" panose="020B0604020202020204" pitchFamily="34" charset="0"/>
              </a:rPr>
              <a:t>串行调度</a:t>
            </a:r>
            <a:r>
              <a:rPr kumimoji="1" lang="en-US" altLang="zh-CN" sz="2400" smtClean="0">
                <a:latin typeface="Helvetica" panose="020B0604020202020204" pitchFamily="34" charset="0"/>
              </a:rPr>
              <a:t>T1、T2：</a:t>
            </a:r>
            <a:endParaRPr kumimoji="1" lang="en-US" altLang="zh-CN" sz="2400" smtClean="0">
              <a:latin typeface="Helvetica" panose="020B0604020202020204" pitchFamily="34" charset="0"/>
            </a:endParaRPr>
          </a:p>
          <a:p>
            <a:pPr algn="ctr">
              <a:buClr>
                <a:schemeClr val="tx2"/>
              </a:buClr>
              <a:buSzPct val="90000"/>
              <a:buFont typeface="Monotype Sorts" pitchFamily="-65" charset="2"/>
              <a:buNone/>
              <a:defRPr/>
            </a:pPr>
            <a:r>
              <a:rPr kumimoji="1" lang="en-US" altLang="zh-CN" sz="2400" smtClean="0">
                <a:latin typeface="Helvetica" panose="020B0604020202020204" pitchFamily="34" charset="0"/>
              </a:rPr>
              <a:t>A=0￥; </a:t>
            </a:r>
            <a:r>
              <a:rPr kumimoji="1" lang="zh-CN" altLang="en-US" sz="2400" smtClean="0">
                <a:latin typeface="Helvetica" panose="020B0604020202020204" pitchFamily="34" charset="0"/>
              </a:rPr>
              <a:t>打印的</a:t>
            </a:r>
            <a:r>
              <a:rPr kumimoji="1" lang="en-US" altLang="zh-CN" sz="2400" smtClean="0">
                <a:latin typeface="Helvetica" panose="020B0604020202020204" pitchFamily="34" charset="0"/>
              </a:rPr>
              <a:t>A: 0</a:t>
            </a:r>
            <a:endParaRPr kumimoji="1" lang="en-US" altLang="zh-CN" sz="2400" smtClean="0">
              <a:latin typeface="Helvetica" panose="020B0604020202020204" pitchFamily="34" charset="0"/>
            </a:endParaRPr>
          </a:p>
        </p:txBody>
      </p:sp>
      <p:sp>
        <p:nvSpPr>
          <p:cNvPr id="2" name="文本框 1"/>
          <p:cNvSpPr txBox="1"/>
          <p:nvPr/>
        </p:nvSpPr>
        <p:spPr>
          <a:xfrm>
            <a:off x="114300" y="4633595"/>
            <a:ext cx="1421765" cy="583565"/>
          </a:xfrm>
          <a:prstGeom prst="rect">
            <a:avLst/>
          </a:prstGeom>
          <a:noFill/>
        </p:spPr>
        <p:txBody>
          <a:bodyPr wrap="square" rtlCol="0">
            <a:spAutoFit/>
          </a:bodyPr>
          <a:p>
            <a:r>
              <a:rPr lang="zh-CN" altLang="en-US"/>
              <a:t>回滚</a:t>
            </a:r>
            <a:r>
              <a:rPr lang="zh-CN" altLang="en-US"/>
              <a:t>会回到初始状态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48922"/>
                                        </p:tgtEl>
                                        <p:attrNameLst>
                                          <p:attrName>style.visibility</p:attrName>
                                        </p:attrNameLst>
                                      </p:cBhvr>
                                      <p:to>
                                        <p:strVal val="visible"/>
                                      </p:to>
                                    </p:set>
                                    <p:animEffect transition="in" filter="box(in)">
                                      <p:cBhvr>
                                        <p:cTn id="7" dur="500"/>
                                        <p:tgtEl>
                                          <p:spTgt spid="84892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48923"/>
                                        </p:tgtEl>
                                        <p:attrNameLst>
                                          <p:attrName>style.visibility</p:attrName>
                                        </p:attrNameLst>
                                      </p:cBhvr>
                                      <p:to>
                                        <p:strVal val="visible"/>
                                      </p:to>
                                    </p:set>
                                    <p:animEffect transition="in" filter="box(in)">
                                      <p:cBhvr>
                                        <p:cTn id="12" dur="500"/>
                                        <p:tgtEl>
                                          <p:spTgt spid="84892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48916"/>
                                        </p:tgtEl>
                                        <p:attrNameLst>
                                          <p:attrName>style.visibility</p:attrName>
                                        </p:attrNameLst>
                                      </p:cBhvr>
                                      <p:to>
                                        <p:strVal val="visible"/>
                                      </p:to>
                                    </p:set>
                                    <p:animEffect transition="in" filter="box(in)">
                                      <p:cBhvr>
                                        <p:cTn id="17" dur="500"/>
                                        <p:tgtEl>
                                          <p:spTgt spid="8489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48917"/>
                                        </p:tgtEl>
                                        <p:attrNameLst>
                                          <p:attrName>style.visibility</p:attrName>
                                        </p:attrNameLst>
                                      </p:cBhvr>
                                      <p:to>
                                        <p:strVal val="visible"/>
                                      </p:to>
                                    </p:set>
                                    <p:animEffect transition="in" filter="box(in)">
                                      <p:cBhvr>
                                        <p:cTn id="22" dur="500"/>
                                        <p:tgtEl>
                                          <p:spTgt spid="84891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48918"/>
                                        </p:tgtEl>
                                        <p:attrNameLst>
                                          <p:attrName>style.visibility</p:attrName>
                                        </p:attrNameLst>
                                      </p:cBhvr>
                                      <p:to>
                                        <p:strVal val="visible"/>
                                      </p:to>
                                    </p:set>
                                    <p:animEffect transition="in" filter="box(in)">
                                      <p:cBhvr>
                                        <p:cTn id="27" dur="500"/>
                                        <p:tgtEl>
                                          <p:spTgt spid="84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916" grpId="0" animBg="1" autoUpdateAnimBg="0"/>
      <p:bldP spid="848917" grpId="0" animBg="1" autoUpdateAnimBg="0"/>
      <p:bldP spid="848918"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22" name="Rectangle 2"/>
          <p:cNvSpPr>
            <a:spLocks noGrp="1" noChangeArrowheads="1"/>
          </p:cNvSpPr>
          <p:nvPr>
            <p:ph type="title"/>
          </p:nvPr>
        </p:nvSpPr>
        <p:spPr/>
        <p:txBody>
          <a:bodyPr/>
          <a:lstStyle/>
          <a:p>
            <a:pPr eaLnBrk="1" hangingPunct="1">
              <a:defRPr/>
            </a:pPr>
            <a:r>
              <a:rPr lang="zh-CN" altLang="en-US" smtClean="0"/>
              <a:t>第三类：读</a:t>
            </a:r>
            <a:r>
              <a:rPr lang="zh-CN" altLang="en-US" smtClean="0">
                <a:latin typeface="Helvetica" panose="020B0604020202020204" pitchFamily="34" charset="0"/>
              </a:rPr>
              <a:t>“</a:t>
            </a:r>
            <a:r>
              <a:rPr lang="zh-CN" altLang="en-US" smtClean="0"/>
              <a:t>脏</a:t>
            </a:r>
            <a:r>
              <a:rPr lang="zh-CN" altLang="en-US" smtClean="0">
                <a:latin typeface="Helvetica" panose="020B0604020202020204" pitchFamily="34" charset="0"/>
              </a:rPr>
              <a:t>”</a:t>
            </a:r>
            <a:r>
              <a:rPr lang="zh-CN" altLang="en-US" smtClean="0"/>
              <a:t>数据</a:t>
            </a:r>
            <a:endParaRPr lang="en-US" altLang="zh-CN" smtClean="0"/>
          </a:p>
        </p:txBody>
      </p:sp>
      <p:sp>
        <p:nvSpPr>
          <p:cNvPr id="849923" name="Rectangle 3"/>
          <p:cNvSpPr>
            <a:spLocks noGrp="1" noChangeArrowheads="1"/>
          </p:cNvSpPr>
          <p:nvPr>
            <p:ph idx="1"/>
          </p:nvPr>
        </p:nvSpPr>
        <p:spPr/>
        <p:txBody>
          <a:bodyPr/>
          <a:lstStyle/>
          <a:p>
            <a:pPr lvl="1" algn="just" eaLnBrk="1" hangingPunct="1">
              <a:defRPr/>
            </a:pPr>
            <a:r>
              <a:rPr lang="zh-CN" altLang="en-US" sz="2000" dirty="0" smtClean="0"/>
              <a:t>读</a:t>
            </a:r>
            <a:r>
              <a:rPr lang="zh-CN" altLang="en-US" sz="2000" dirty="0" smtClean="0">
                <a:latin typeface="Helvetica" panose="020B0604020202020204" pitchFamily="34" charset="0"/>
              </a:rPr>
              <a:t>“</a:t>
            </a:r>
            <a:r>
              <a:rPr lang="zh-CN" altLang="en-US" sz="2000" dirty="0" smtClean="0"/>
              <a:t>脏</a:t>
            </a:r>
            <a:r>
              <a:rPr lang="zh-CN" altLang="en-US" sz="2000" dirty="0" smtClean="0">
                <a:latin typeface="Helvetica" panose="020B0604020202020204" pitchFamily="34" charset="0"/>
              </a:rPr>
              <a:t>”</a:t>
            </a:r>
            <a:r>
              <a:rPr lang="zh-CN" altLang="en-US" sz="2000" dirty="0" smtClean="0"/>
              <a:t>数据的并发调度</a:t>
            </a:r>
            <a:endParaRPr lang="zh-CN" altLang="en-US" sz="2000" dirty="0" smtClean="0"/>
          </a:p>
        </p:txBody>
      </p:sp>
      <p:sp>
        <p:nvSpPr>
          <p:cNvPr id="849951" name="AutoShape 31"/>
          <p:cNvSpPr>
            <a:spLocks noChangeArrowheads="1"/>
          </p:cNvSpPr>
          <p:nvPr/>
        </p:nvSpPr>
        <p:spPr bwMode="auto">
          <a:xfrm>
            <a:off x="3060700" y="1536700"/>
            <a:ext cx="1458913" cy="876300"/>
          </a:xfrm>
          <a:prstGeom prst="wedgeRoundRectCallout">
            <a:avLst>
              <a:gd name="adj1" fmla="val 76657"/>
              <a:gd name="adj2" fmla="val -45106"/>
              <a:gd name="adj3" fmla="val 16667"/>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kumimoji="1" lang="zh-CN" altLang="en-US" sz="2200" smtClean="0">
                <a:latin typeface="Helvetica" panose="020B0604020202020204" pitchFamily="34" charset="0"/>
              </a:rPr>
              <a:t>起始状态</a:t>
            </a:r>
            <a:r>
              <a:rPr kumimoji="1" lang="en-US" altLang="zh-CN" sz="2200" smtClean="0">
                <a:latin typeface="Helvetica" panose="020B0604020202020204" pitchFamily="34" charset="0"/>
              </a:rPr>
              <a:t>:</a:t>
            </a:r>
            <a:br>
              <a:rPr kumimoji="1" lang="en-US" altLang="zh-CN" sz="2200" smtClean="0">
                <a:latin typeface="Helvetica" panose="020B0604020202020204" pitchFamily="34" charset="0"/>
              </a:rPr>
            </a:br>
            <a:r>
              <a:rPr kumimoji="1" lang="en-US" altLang="zh-CN" sz="2200" smtClean="0">
                <a:latin typeface="Helvetica" panose="020B0604020202020204" pitchFamily="34" charset="0"/>
              </a:rPr>
              <a:t>A</a:t>
            </a:r>
            <a:r>
              <a:rPr kumimoji="1" lang="zh-CN" altLang="en-US" sz="2200" smtClean="0">
                <a:latin typeface="Helvetica" panose="020B0604020202020204" pitchFamily="34" charset="0"/>
              </a:rPr>
              <a:t>＝</a:t>
            </a:r>
            <a:r>
              <a:rPr kumimoji="1" lang="en-US" altLang="zh-CN" sz="2200" smtClean="0">
                <a:latin typeface="Helvetica" panose="020B0604020202020204" pitchFamily="34" charset="0"/>
              </a:rPr>
              <a:t>0</a:t>
            </a:r>
            <a:endParaRPr kumimoji="1" lang="en-US" altLang="zh-CN" sz="2200" smtClean="0">
              <a:latin typeface="Helvetica" panose="020B0604020202020204" pitchFamily="34" charset="0"/>
            </a:endParaRPr>
          </a:p>
        </p:txBody>
      </p:sp>
      <p:grpSp>
        <p:nvGrpSpPr>
          <p:cNvPr id="48133" name="Group 35"/>
          <p:cNvGrpSpPr/>
          <p:nvPr/>
        </p:nvGrpSpPr>
        <p:grpSpPr bwMode="auto">
          <a:xfrm>
            <a:off x="4508500" y="1066800"/>
            <a:ext cx="4584700" cy="5689600"/>
            <a:chOff x="2840" y="672"/>
            <a:chExt cx="2888" cy="3584"/>
          </a:xfrm>
        </p:grpSpPr>
        <p:sp>
          <p:nvSpPr>
            <p:cNvPr id="849943" name="Text Box 23"/>
            <p:cNvSpPr txBox="1">
              <a:spLocks noChangeArrowheads="1"/>
            </p:cNvSpPr>
            <p:nvPr/>
          </p:nvSpPr>
          <p:spPr bwMode="auto">
            <a:xfrm>
              <a:off x="2840" y="951"/>
              <a:ext cx="1608" cy="2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lnSpc>
                  <a:spcPct val="95000"/>
                </a:lnSpc>
                <a:defRPr/>
              </a:pPr>
              <a:r>
                <a:rPr kumimoji="1" lang="en-US" altLang="en-US" sz="2400">
                  <a:latin typeface="Times New Roman" panose="02020603050405020304" pitchFamily="18" charset="0"/>
                  <a:ea typeface="宋体" panose="02010600030101010101" pitchFamily="2" charset="-122"/>
                </a:rPr>
                <a:t>      </a:t>
              </a:r>
              <a:r>
                <a:rPr kumimoji="1" lang="en-US" altLang="zh-CN" sz="2400">
                  <a:latin typeface="Times New Roman" panose="02020603050405020304" pitchFamily="18" charset="0"/>
                  <a:ea typeface="宋体" panose="02010600030101010101" pitchFamily="2" charset="-122"/>
                </a:rPr>
                <a:t>read(A);</a:t>
              </a:r>
              <a:endParaRPr kumimoji="1" lang="en-US" altLang="zh-CN" sz="2400">
                <a:latin typeface="Times New Roman" panose="02020603050405020304" pitchFamily="18" charset="0"/>
                <a:ea typeface="宋体" panose="02010600030101010101" pitchFamily="2" charset="-122"/>
              </a:endParaRPr>
            </a:p>
            <a:p>
              <a:pPr eaLnBrk="1" hangingPunct="1">
                <a:lnSpc>
                  <a:spcPct val="95000"/>
                </a:lnSpc>
                <a:defRPr/>
              </a:pPr>
              <a:r>
                <a:rPr kumimoji="1" lang="en-US" altLang="zh-CN" sz="2400">
                  <a:latin typeface="Times New Roman" panose="02020603050405020304" pitchFamily="18" charset="0"/>
                  <a:ea typeface="宋体" panose="02010600030101010101" pitchFamily="2" charset="-122"/>
                </a:rPr>
                <a:t>      A := A </a:t>
              </a:r>
              <a:r>
                <a:rPr kumimoji="1" lang="en-US" altLang="zh-CN" sz="240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a:latin typeface="Times New Roman" panose="02020603050405020304" pitchFamily="18" charset="0"/>
                  <a:ea typeface="宋体" panose="02010600030101010101" pitchFamily="2" charset="-122"/>
                </a:rPr>
                <a:t> 100;</a:t>
              </a:r>
              <a:endParaRPr kumimoji="1" lang="en-US" altLang="zh-CN" sz="800">
                <a:latin typeface="Times New Roman" panose="02020603050405020304" pitchFamily="18" charset="0"/>
                <a:ea typeface="宋体" panose="02010600030101010101" pitchFamily="2" charset="-122"/>
              </a:endParaRPr>
            </a:p>
            <a:p>
              <a:pPr eaLnBrk="1" hangingPunct="1">
                <a:lnSpc>
                  <a:spcPct val="95000"/>
                </a:lnSpc>
                <a:defRPr/>
              </a:pPr>
              <a:r>
                <a:rPr kumimoji="1" lang="en-US" altLang="zh-CN" i="1">
                  <a:latin typeface="Helvetica" panose="020B0604020202020204" pitchFamily="34" charset="0"/>
                  <a:ea typeface="宋体" panose="02010600030101010101" pitchFamily="2" charset="-122"/>
                </a:rPr>
                <a:t>       </a:t>
              </a:r>
              <a:r>
                <a:rPr kumimoji="1" lang="en-US" altLang="zh-CN" sz="2400">
                  <a:latin typeface="Times New Roman" panose="02020603050405020304" pitchFamily="18" charset="0"/>
                  <a:ea typeface="宋体" panose="02010600030101010101" pitchFamily="2" charset="-122"/>
                </a:rPr>
                <a:t>write(A);</a:t>
              </a:r>
              <a:endParaRPr kumimoji="1" lang="en-US" altLang="zh-CN" sz="2400">
                <a:latin typeface="Times New Roman" panose="02020603050405020304" pitchFamily="18" charset="0"/>
                <a:ea typeface="宋体" panose="02010600030101010101" pitchFamily="2" charset="-122"/>
              </a:endParaRPr>
            </a:p>
            <a:p>
              <a:pPr eaLnBrk="1" hangingPunct="1">
                <a:lnSpc>
                  <a:spcPct val="95000"/>
                </a:lnSpc>
                <a:defRPr/>
              </a:pPr>
              <a:br>
                <a:rPr kumimoji="1" lang="en-US" altLang="zh-CN" sz="2400">
                  <a:latin typeface="Times New Roman" panose="02020603050405020304" pitchFamily="18" charset="0"/>
                  <a:ea typeface="宋体" panose="02010600030101010101" pitchFamily="2" charset="-122"/>
                </a:rPr>
              </a:br>
              <a:br>
                <a:rPr kumimoji="1" lang="en-US" altLang="zh-CN" sz="2400">
                  <a:latin typeface="Times New Roman" panose="02020603050405020304" pitchFamily="18" charset="0"/>
                  <a:ea typeface="宋体" panose="02010600030101010101" pitchFamily="2" charset="-122"/>
                </a:rPr>
              </a:br>
              <a:endParaRPr kumimoji="1" lang="en-US" altLang="zh-CN" sz="2400">
                <a:latin typeface="Times New Roman" panose="02020603050405020304" pitchFamily="18" charset="0"/>
                <a:ea typeface="宋体" panose="02010600030101010101" pitchFamily="2" charset="-122"/>
              </a:endParaRPr>
            </a:p>
            <a:p>
              <a:pPr eaLnBrk="1" hangingPunct="1">
                <a:lnSpc>
                  <a:spcPct val="95000"/>
                </a:lnSpc>
                <a:defRPr/>
              </a:pPr>
              <a:r>
                <a:rPr kumimoji="1" lang="en-US" altLang="zh-CN" sz="2400">
                  <a:latin typeface="Times New Roman" panose="02020603050405020304" pitchFamily="18" charset="0"/>
                  <a:ea typeface="宋体" panose="02010600030101010101" pitchFamily="2" charset="-122"/>
                </a:rPr>
                <a:t>      Rollback;</a:t>
              </a:r>
              <a:endParaRPr kumimoji="1" lang="en-US" altLang="zh-CN" sz="2400">
                <a:latin typeface="Times New Roman" panose="02020603050405020304" pitchFamily="18" charset="0"/>
                <a:ea typeface="宋体" panose="02010600030101010101" pitchFamily="2" charset="-122"/>
              </a:endParaRPr>
            </a:p>
            <a:p>
              <a:pPr eaLnBrk="1" hangingPunct="1">
                <a:lnSpc>
                  <a:spcPct val="95000"/>
                </a:lnSpc>
                <a:defRPr/>
              </a:pPr>
              <a:r>
                <a:rPr kumimoji="1" lang="en-US" altLang="zh-CN" sz="2400">
                  <a:latin typeface="Times New Roman" panose="02020603050405020304" pitchFamily="18" charset="0"/>
                  <a:ea typeface="宋体" panose="02010600030101010101" pitchFamily="2" charset="-122"/>
                </a:rPr>
                <a:t> </a:t>
              </a:r>
              <a:br>
                <a:rPr kumimoji="1" lang="en-US" altLang="zh-CN" sz="2400">
                  <a:latin typeface="Times New Roman" panose="02020603050405020304" pitchFamily="18" charset="0"/>
                  <a:ea typeface="宋体" panose="02010600030101010101" pitchFamily="2" charset="-122"/>
                </a:rPr>
              </a:br>
              <a:endParaRPr kumimoji="1" lang="en-US" altLang="zh-CN" sz="2400">
                <a:latin typeface="Times New Roman" panose="02020603050405020304" pitchFamily="18" charset="0"/>
                <a:ea typeface="宋体" panose="02010600030101010101" pitchFamily="2" charset="-122"/>
              </a:endParaRPr>
            </a:p>
          </p:txBody>
        </p:sp>
        <p:sp>
          <p:nvSpPr>
            <p:cNvPr id="849944" name="Text Box 24"/>
            <p:cNvSpPr txBox="1">
              <a:spLocks noChangeArrowheads="1"/>
            </p:cNvSpPr>
            <p:nvPr/>
          </p:nvSpPr>
          <p:spPr bwMode="auto">
            <a:xfrm>
              <a:off x="3345" y="672"/>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eaLnBrk="1" hangingPunct="1">
                <a:spcBef>
                  <a:spcPct val="50000"/>
                </a:spcBef>
                <a:defRPr/>
              </a:pPr>
              <a:r>
                <a:rPr kumimoji="1" lang="en-US" altLang="zh-CN" sz="2400" b="1">
                  <a:latin typeface="Times New Roman" panose="02020603050405020304" pitchFamily="18" charset="0"/>
                  <a:ea typeface="宋体" panose="02010600030101010101" pitchFamily="2" charset="-122"/>
                </a:rPr>
                <a:t>T1</a:t>
              </a:r>
              <a:endParaRPr kumimoji="1" lang="en-US" altLang="zh-CN" sz="2400" b="1">
                <a:latin typeface="Times New Roman" panose="02020603050405020304" pitchFamily="18" charset="0"/>
                <a:ea typeface="宋体" panose="02010600030101010101" pitchFamily="2" charset="-122"/>
              </a:endParaRPr>
            </a:p>
          </p:txBody>
        </p:sp>
        <p:sp>
          <p:nvSpPr>
            <p:cNvPr id="849945" name="Text Box 25"/>
            <p:cNvSpPr txBox="1">
              <a:spLocks noChangeArrowheads="1"/>
            </p:cNvSpPr>
            <p:nvPr/>
          </p:nvSpPr>
          <p:spPr bwMode="auto">
            <a:xfrm>
              <a:off x="4649" y="692"/>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eaLnBrk="1" hangingPunct="1">
                <a:spcBef>
                  <a:spcPct val="50000"/>
                </a:spcBef>
                <a:defRPr/>
              </a:pPr>
              <a:r>
                <a:rPr kumimoji="1" lang="en-US" altLang="zh-CN" sz="2400" b="1">
                  <a:latin typeface="Times New Roman" panose="02020603050405020304" pitchFamily="18" charset="0"/>
                  <a:ea typeface="宋体" panose="02010600030101010101" pitchFamily="2" charset="-122"/>
                </a:rPr>
                <a:t>T2</a:t>
              </a:r>
              <a:endParaRPr kumimoji="1" lang="en-US" altLang="zh-CN" sz="2400" b="1">
                <a:latin typeface="Times New Roman" panose="02020603050405020304" pitchFamily="18" charset="0"/>
                <a:ea typeface="宋体" panose="02010600030101010101" pitchFamily="2" charset="-122"/>
              </a:endParaRPr>
            </a:p>
          </p:txBody>
        </p:sp>
        <p:sp>
          <p:nvSpPr>
            <p:cNvPr id="849946" name="Line 26"/>
            <p:cNvSpPr>
              <a:spLocks noChangeShapeType="1"/>
            </p:cNvSpPr>
            <p:nvPr/>
          </p:nvSpPr>
          <p:spPr bwMode="auto">
            <a:xfrm>
              <a:off x="3112" y="1680"/>
              <a:ext cx="2439" cy="8"/>
            </a:xfrm>
            <a:prstGeom prst="line">
              <a:avLst/>
            </a:prstGeom>
            <a:noFill/>
            <a:ln w="19050">
              <a:solidFill>
                <a:srgbClr val="00E444"/>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panose="020B0604020202020204" pitchFamily="34" charset="0"/>
                <a:ea typeface="宋体" panose="02010600030101010101" pitchFamily="2" charset="-122"/>
              </a:endParaRPr>
            </a:p>
          </p:txBody>
        </p:sp>
        <p:sp>
          <p:nvSpPr>
            <p:cNvPr id="849947" name="Line 27"/>
            <p:cNvSpPr>
              <a:spLocks noChangeShapeType="1"/>
            </p:cNvSpPr>
            <p:nvPr/>
          </p:nvSpPr>
          <p:spPr bwMode="auto">
            <a:xfrm>
              <a:off x="3104" y="992"/>
              <a:ext cx="2440" cy="0"/>
            </a:xfrm>
            <a:prstGeom prst="line">
              <a:avLst/>
            </a:prstGeom>
            <a:noFill/>
            <a:ln w="19050">
              <a:solidFill>
                <a:srgbClr val="00E444"/>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panose="020B0604020202020204" pitchFamily="34" charset="0"/>
                <a:ea typeface="宋体" panose="02010600030101010101" pitchFamily="2" charset="-122"/>
              </a:endParaRPr>
            </a:p>
          </p:txBody>
        </p:sp>
        <p:sp>
          <p:nvSpPr>
            <p:cNvPr id="849948" name="Line 28"/>
            <p:cNvSpPr>
              <a:spLocks noChangeShapeType="1"/>
            </p:cNvSpPr>
            <p:nvPr/>
          </p:nvSpPr>
          <p:spPr bwMode="auto">
            <a:xfrm>
              <a:off x="3087" y="976"/>
              <a:ext cx="8" cy="3272"/>
            </a:xfrm>
            <a:prstGeom prst="line">
              <a:avLst/>
            </a:prstGeom>
            <a:noFill/>
            <a:ln w="38100">
              <a:solidFill>
                <a:srgbClr val="00E444"/>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panose="020B0604020202020204" pitchFamily="34" charset="0"/>
                <a:ea typeface="宋体" panose="02010600030101010101" pitchFamily="2" charset="-122"/>
              </a:endParaRPr>
            </a:p>
          </p:txBody>
        </p:sp>
        <p:sp>
          <p:nvSpPr>
            <p:cNvPr id="849949" name="Line 29"/>
            <p:cNvSpPr>
              <a:spLocks noChangeShapeType="1"/>
            </p:cNvSpPr>
            <p:nvPr/>
          </p:nvSpPr>
          <p:spPr bwMode="auto">
            <a:xfrm>
              <a:off x="5583" y="984"/>
              <a:ext cx="8" cy="3272"/>
            </a:xfrm>
            <a:prstGeom prst="line">
              <a:avLst/>
            </a:prstGeom>
            <a:noFill/>
            <a:ln w="38100">
              <a:solidFill>
                <a:srgbClr val="00E444"/>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panose="020B0604020202020204" pitchFamily="34" charset="0"/>
                <a:ea typeface="宋体" panose="02010600030101010101" pitchFamily="2" charset="-122"/>
              </a:endParaRPr>
            </a:p>
          </p:txBody>
        </p:sp>
        <p:sp>
          <p:nvSpPr>
            <p:cNvPr id="849950" name="Text Box 30"/>
            <p:cNvSpPr txBox="1">
              <a:spLocks noChangeArrowheads="1"/>
            </p:cNvSpPr>
            <p:nvPr/>
          </p:nvSpPr>
          <p:spPr bwMode="auto">
            <a:xfrm>
              <a:off x="4336" y="1680"/>
              <a:ext cx="139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spcBef>
                  <a:spcPct val="35000"/>
                </a:spcBef>
                <a:buClr>
                  <a:schemeClr val="tx2"/>
                </a:buClr>
                <a:buSzPct val="90000"/>
                <a:buFont typeface="Monotype Sorts" pitchFamily="-65" charset="2"/>
                <a:buNone/>
                <a:defRPr/>
              </a:pPr>
              <a:r>
                <a:rPr kumimoji="1" lang="en-US" altLang="en-US" sz="2400">
                  <a:latin typeface="Times New Roman" panose="02020603050405020304" pitchFamily="18" charset="0"/>
                  <a:ea typeface="宋体" panose="02010600030101010101" pitchFamily="2" charset="-122"/>
                </a:rPr>
                <a:t>      </a:t>
              </a:r>
              <a:r>
                <a:rPr kumimoji="1" lang="en-US" altLang="zh-CN" sz="2400">
                  <a:latin typeface="Times New Roman" panose="02020603050405020304" pitchFamily="18" charset="0"/>
                  <a:ea typeface="宋体" panose="02010600030101010101" pitchFamily="2" charset="-122"/>
                </a:rPr>
                <a:t> read(A);</a:t>
              </a:r>
              <a:br>
                <a:rPr kumimoji="1" lang="en-US" altLang="zh-CN" sz="2400">
                  <a:latin typeface="Times New Roman" panose="02020603050405020304" pitchFamily="18" charset="0"/>
                  <a:ea typeface="宋体" panose="02010600030101010101" pitchFamily="2" charset="-122"/>
                </a:rPr>
              </a:br>
              <a:r>
                <a:rPr kumimoji="1" lang="en-US" altLang="zh-CN" sz="2400">
                  <a:latin typeface="Times New Roman" panose="02020603050405020304" pitchFamily="18" charset="0"/>
                  <a:ea typeface="宋体" panose="02010600030101010101" pitchFamily="2" charset="-122"/>
                </a:rPr>
                <a:t>　   print(A);</a:t>
              </a:r>
              <a:endParaRPr kumimoji="1" lang="en-US" altLang="zh-CN" sz="2400">
                <a:latin typeface="Times New Roman" panose="02020603050405020304" pitchFamily="18" charset="0"/>
                <a:ea typeface="宋体" panose="02010600030101010101" pitchFamily="2" charset="-122"/>
              </a:endParaRPr>
            </a:p>
          </p:txBody>
        </p:sp>
        <p:sp>
          <p:nvSpPr>
            <p:cNvPr id="849952" name="Line 32"/>
            <p:cNvSpPr>
              <a:spLocks noChangeShapeType="1"/>
            </p:cNvSpPr>
            <p:nvPr/>
          </p:nvSpPr>
          <p:spPr bwMode="auto">
            <a:xfrm>
              <a:off x="3120" y="2224"/>
              <a:ext cx="2439" cy="8"/>
            </a:xfrm>
            <a:prstGeom prst="line">
              <a:avLst/>
            </a:prstGeom>
            <a:noFill/>
            <a:ln w="19050">
              <a:solidFill>
                <a:srgbClr val="00E444"/>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panose="020B0604020202020204" pitchFamily="34" charset="0"/>
                <a:ea typeface="宋体" panose="02010600030101010101" pitchFamily="2" charset="-122"/>
              </a:endParaRPr>
            </a:p>
          </p:txBody>
        </p:sp>
      </p:grpSp>
      <p:sp>
        <p:nvSpPr>
          <p:cNvPr id="849953" name="AutoShape 33"/>
          <p:cNvSpPr>
            <a:spLocks noChangeArrowheads="1"/>
          </p:cNvSpPr>
          <p:nvPr/>
        </p:nvSpPr>
        <p:spPr bwMode="auto">
          <a:xfrm>
            <a:off x="6261100" y="4318000"/>
            <a:ext cx="1776413" cy="660400"/>
          </a:xfrm>
          <a:prstGeom prst="wedgeRoundRectCallout">
            <a:avLst>
              <a:gd name="adj1" fmla="val 34718"/>
              <a:gd name="adj2" fmla="val -178125"/>
              <a:gd name="adj3" fmla="val 16667"/>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r>
              <a:rPr kumimoji="1" lang="zh-CN" altLang="en-US" sz="2200" b="1">
                <a:latin typeface="Helvetica" panose="020B0604020202020204" pitchFamily="34" charset="0"/>
                <a:ea typeface="宋体" panose="02010600030101010101" pitchFamily="2" charset="-122"/>
              </a:rPr>
              <a:t>打印</a:t>
            </a:r>
            <a:r>
              <a:rPr kumimoji="1" lang="en-US" altLang="zh-CN" sz="2200" b="1">
                <a:latin typeface="Helvetica" panose="020B0604020202020204" pitchFamily="34" charset="0"/>
                <a:ea typeface="宋体" panose="02010600030101010101" pitchFamily="2" charset="-122"/>
              </a:rPr>
              <a:t>A=?</a:t>
            </a:r>
            <a:endParaRPr kumimoji="1" lang="en-US" altLang="zh-CN" sz="2200" b="1">
              <a:latin typeface="Helvetica" panose="020B0604020202020204" pitchFamily="34" charset="0"/>
              <a:ea typeface="宋体" panose="02010600030101010101" pitchFamily="2" charset="-122"/>
            </a:endParaRPr>
          </a:p>
        </p:txBody>
      </p:sp>
      <p:sp>
        <p:nvSpPr>
          <p:cNvPr id="849954" name="Rectangle 34"/>
          <p:cNvSpPr>
            <a:spLocks noChangeArrowheads="1"/>
          </p:cNvSpPr>
          <p:nvPr/>
        </p:nvSpPr>
        <p:spPr bwMode="auto">
          <a:xfrm>
            <a:off x="762000" y="2628900"/>
            <a:ext cx="2057400" cy="3502025"/>
          </a:xfrm>
          <a:prstGeom prst="rect">
            <a:avLst/>
          </a:prstGeom>
          <a:solidFill>
            <a:srgbClr val="00FFFF"/>
          </a:solidFill>
          <a:ln w="9525">
            <a:miter lim="800000"/>
          </a:ln>
          <a:effectLst/>
          <a:scene3d>
            <a:camera prst="legacyObliqueTopRight"/>
            <a:lightRig rig="legacyFlat3" dir="b"/>
          </a:scene3d>
          <a:sp3d extrusionH="430200" contourW="12700" prstMaterial="legacyMatte">
            <a:bevelT w="13500" h="13500" prst="angle"/>
            <a:bevelB w="13500" h="13500" prst="angle"/>
            <a:extrusionClr>
              <a:srgbClr val="00FFFF"/>
            </a:extrusionClr>
            <a:contourClr>
              <a:srgbClr val="00FFFF"/>
            </a:contourClr>
          </a:sp3d>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72000" tIns="72000" rIns="72000" bIns="72000" anchor="ctr">
            <a:spAutoFit/>
            <a:flatTx/>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defRPr/>
            </a:pPr>
            <a:r>
              <a:rPr kumimoji="1" lang="en-US" altLang="zh-CN" sz="2200" smtClean="0">
                <a:solidFill>
                  <a:schemeClr val="bg1"/>
                </a:solidFill>
                <a:latin typeface="Helvetica" panose="020B0604020202020204" pitchFamily="34" charset="0"/>
              </a:rPr>
              <a:t>T2</a:t>
            </a:r>
            <a:r>
              <a:rPr kumimoji="1" lang="zh-CN" altLang="en-US" sz="2200" smtClean="0">
                <a:solidFill>
                  <a:schemeClr val="bg1"/>
                </a:solidFill>
                <a:latin typeface="Helvetica" panose="020B0604020202020204" pitchFamily="34" charset="0"/>
              </a:rPr>
              <a:t>读入</a:t>
            </a:r>
            <a:r>
              <a:rPr kumimoji="1" lang="en-US" altLang="zh-CN" sz="2200" smtClean="0">
                <a:solidFill>
                  <a:schemeClr val="bg1"/>
                </a:solidFill>
                <a:latin typeface="Helvetica" panose="020B0604020202020204" pitchFamily="34" charset="0"/>
              </a:rPr>
              <a:t>T1</a:t>
            </a:r>
            <a:r>
              <a:rPr kumimoji="1" lang="zh-CN" altLang="en-US" sz="2200" smtClean="0">
                <a:solidFill>
                  <a:schemeClr val="bg1"/>
                </a:solidFill>
                <a:latin typeface="Helvetica" panose="020B0604020202020204" pitchFamily="34" charset="0"/>
              </a:rPr>
              <a:t>修改过的数据</a:t>
            </a:r>
            <a:r>
              <a:rPr kumimoji="1" lang="en-US" altLang="zh-CN" sz="2200" smtClean="0">
                <a:solidFill>
                  <a:schemeClr val="bg1"/>
                </a:solidFill>
                <a:latin typeface="Helvetica" panose="020B0604020202020204" pitchFamily="34" charset="0"/>
              </a:rPr>
              <a:t>A</a:t>
            </a:r>
            <a:r>
              <a:rPr kumimoji="1" lang="zh-CN" altLang="en-US" sz="2200" smtClean="0">
                <a:solidFill>
                  <a:schemeClr val="bg1"/>
                </a:solidFill>
                <a:latin typeface="Helvetica" panose="020B0604020202020204" pitchFamily="34" charset="0"/>
              </a:rPr>
              <a:t>，尔后这个数据又被</a:t>
            </a:r>
            <a:r>
              <a:rPr kumimoji="1" lang="en-US" altLang="zh-CN" sz="2200" smtClean="0">
                <a:solidFill>
                  <a:schemeClr val="bg1"/>
                </a:solidFill>
                <a:latin typeface="Helvetica" panose="020B0604020202020204" pitchFamily="34" charset="0"/>
              </a:rPr>
              <a:t>T1</a:t>
            </a:r>
            <a:r>
              <a:rPr kumimoji="1" lang="zh-CN" altLang="en-US" sz="2200" smtClean="0">
                <a:solidFill>
                  <a:schemeClr val="bg1"/>
                </a:solidFill>
                <a:latin typeface="Helvetica" panose="020B0604020202020204" pitchFamily="34" charset="0"/>
              </a:rPr>
              <a:t>撤销了。致使</a:t>
            </a:r>
            <a:r>
              <a:rPr kumimoji="1" lang="en-US" altLang="zh-CN" sz="2200" smtClean="0">
                <a:solidFill>
                  <a:schemeClr val="bg1"/>
                </a:solidFill>
                <a:latin typeface="Helvetica" panose="020B0604020202020204" pitchFamily="34" charset="0"/>
              </a:rPr>
              <a:t>T2</a:t>
            </a:r>
            <a:r>
              <a:rPr kumimoji="1" lang="zh-CN" altLang="en-US" sz="2200" smtClean="0">
                <a:solidFill>
                  <a:schemeClr val="bg1"/>
                </a:solidFill>
                <a:latin typeface="Helvetica" panose="020B0604020202020204" pitchFamily="34" charset="0"/>
              </a:rPr>
              <a:t>读入的</a:t>
            </a:r>
            <a:r>
              <a:rPr kumimoji="1" lang="en-US" altLang="zh-CN" sz="2200" smtClean="0">
                <a:solidFill>
                  <a:schemeClr val="bg1"/>
                </a:solidFill>
                <a:latin typeface="Helvetica" panose="020B0604020202020204" pitchFamily="34" charset="0"/>
              </a:rPr>
              <a:t>A</a:t>
            </a:r>
            <a:r>
              <a:rPr kumimoji="1" lang="zh-CN" altLang="en-US" sz="2200" smtClean="0">
                <a:solidFill>
                  <a:schemeClr val="bg1"/>
                </a:solidFill>
                <a:latin typeface="Helvetica" panose="020B0604020202020204" pitchFamily="34" charset="0"/>
              </a:rPr>
              <a:t>是一个修改后被撤消的无效值，即</a:t>
            </a:r>
            <a:r>
              <a:rPr kumimoji="1" lang="en-US" altLang="zh-CN" sz="2200" u="sng" smtClean="0">
                <a:solidFill>
                  <a:srgbClr val="FF3300"/>
                </a:solidFill>
                <a:latin typeface="Helvetica" panose="020B0604020202020204" pitchFamily="34" charset="0"/>
              </a:rPr>
              <a:t>“</a:t>
            </a:r>
            <a:r>
              <a:rPr kumimoji="1" lang="zh-CN" altLang="en-US" sz="2200" u="sng" smtClean="0">
                <a:solidFill>
                  <a:srgbClr val="FF3300"/>
                </a:solidFill>
                <a:latin typeface="Helvetica" panose="020B0604020202020204" pitchFamily="34" charset="0"/>
              </a:rPr>
              <a:t>脏”数据</a:t>
            </a:r>
            <a:r>
              <a:rPr kumimoji="1" lang="zh-CN" altLang="en-US" sz="2200" smtClean="0">
                <a:solidFill>
                  <a:schemeClr val="bg1"/>
                </a:solidFill>
                <a:latin typeface="Helvetica" panose="020B0604020202020204" pitchFamily="34" charset="0"/>
              </a:rPr>
              <a:t>。</a:t>
            </a:r>
            <a:endParaRPr kumimoji="1" lang="zh-CN" altLang="en-US" sz="2200" smtClean="0">
              <a:solidFill>
                <a:schemeClr val="bg1"/>
              </a:solidFill>
              <a:latin typeface="Helvetica" panose="020B0604020202020204" pitchFamily="34" charset="0"/>
            </a:endParaRPr>
          </a:p>
          <a:p>
            <a:pPr algn="just" eaLnBrk="1" hangingPunct="1">
              <a:spcBef>
                <a:spcPct val="0"/>
              </a:spcBef>
              <a:buClrTx/>
              <a:buSzTx/>
              <a:buFontTx/>
              <a:buNone/>
              <a:defRPr/>
            </a:pPr>
            <a:endParaRPr kumimoji="1" lang="zh-CN" altLang="en-US" sz="2200" smtClean="0">
              <a:solidFill>
                <a:schemeClr val="bg1"/>
              </a:solidFill>
              <a:latin typeface="Helvetica" panose="020B0604020202020204" pitchFamily="34" charset="0"/>
            </a:endParaRPr>
          </a:p>
        </p:txBody>
      </p:sp>
      <p:sp>
        <p:nvSpPr>
          <p:cNvPr id="849956" name="AutoShape 36"/>
          <p:cNvSpPr>
            <a:spLocks noChangeArrowheads="1"/>
          </p:cNvSpPr>
          <p:nvPr/>
        </p:nvSpPr>
        <p:spPr bwMode="auto">
          <a:xfrm>
            <a:off x="3238500" y="3517900"/>
            <a:ext cx="1116013" cy="546100"/>
          </a:xfrm>
          <a:prstGeom prst="wedgeRoundRectCallout">
            <a:avLst>
              <a:gd name="adj1" fmla="val 97370"/>
              <a:gd name="adj2" fmla="val -46801"/>
              <a:gd name="adj3" fmla="val 16667"/>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r>
              <a:rPr kumimoji="1" lang="en-US" altLang="zh-CN" sz="2200" b="1">
                <a:latin typeface="Helvetica" panose="020B0604020202020204" pitchFamily="34" charset="0"/>
                <a:ea typeface="宋体" panose="02010600030101010101" pitchFamily="2" charset="-122"/>
              </a:rPr>
              <a:t>A</a:t>
            </a:r>
            <a:r>
              <a:rPr kumimoji="1" lang="zh-CN" altLang="en-US" sz="2200" b="1">
                <a:latin typeface="Helvetica" panose="020B0604020202020204" pitchFamily="34" charset="0"/>
                <a:ea typeface="宋体" panose="02010600030101010101" pitchFamily="2" charset="-122"/>
              </a:rPr>
              <a:t>＝</a:t>
            </a:r>
            <a:r>
              <a:rPr kumimoji="1" lang="en-US" altLang="zh-CN" sz="2200" b="1">
                <a:latin typeface="Helvetica" panose="020B0604020202020204" pitchFamily="34" charset="0"/>
                <a:ea typeface="宋体" panose="02010600030101010101" pitchFamily="2" charset="-122"/>
              </a:rPr>
              <a:t>0</a:t>
            </a:r>
            <a:endParaRPr kumimoji="1" lang="en-US" altLang="zh-CN" sz="2200" b="1">
              <a:latin typeface="Helvetica"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9951"/>
                                        </p:tgtEl>
                                        <p:attrNameLst>
                                          <p:attrName>style.visibility</p:attrName>
                                        </p:attrNameLst>
                                      </p:cBhvr>
                                      <p:to>
                                        <p:strVal val="visible"/>
                                      </p:to>
                                    </p:set>
                                    <p:animEffect transition="in" filter="box(in)">
                                      <p:cBhvr>
                                        <p:cTn id="7" dur="500"/>
                                        <p:tgtEl>
                                          <p:spTgt spid="84995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9953"/>
                                        </p:tgtEl>
                                        <p:attrNameLst>
                                          <p:attrName>style.visibility</p:attrName>
                                        </p:attrNameLst>
                                      </p:cBhvr>
                                      <p:to>
                                        <p:strVal val="visible"/>
                                      </p:to>
                                    </p:set>
                                    <p:animEffect transition="in" filter="box(in)">
                                      <p:cBhvr>
                                        <p:cTn id="12" dur="500"/>
                                        <p:tgtEl>
                                          <p:spTgt spid="84995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49956"/>
                                        </p:tgtEl>
                                        <p:attrNameLst>
                                          <p:attrName>style.visibility</p:attrName>
                                        </p:attrNameLst>
                                      </p:cBhvr>
                                      <p:to>
                                        <p:strVal val="visible"/>
                                      </p:to>
                                    </p:set>
                                    <p:animEffect transition="in" filter="box(in)">
                                      <p:cBhvr>
                                        <p:cTn id="17" dur="500"/>
                                        <p:tgtEl>
                                          <p:spTgt spid="84995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9" fill="hold" grpId="0" nodeType="clickEffect">
                                  <p:stCondLst>
                                    <p:cond delay="0"/>
                                  </p:stCondLst>
                                  <p:childTnLst>
                                    <p:set>
                                      <p:cBhvr>
                                        <p:cTn id="21" dur="1" fill="hold">
                                          <p:stCondLst>
                                            <p:cond delay="0"/>
                                          </p:stCondLst>
                                        </p:cTn>
                                        <p:tgtEl>
                                          <p:spTgt spid="849954"/>
                                        </p:tgtEl>
                                        <p:attrNameLst>
                                          <p:attrName>style.visibility</p:attrName>
                                        </p:attrNameLst>
                                      </p:cBhvr>
                                      <p:to>
                                        <p:strVal val="visible"/>
                                      </p:to>
                                    </p:set>
                                    <p:anim calcmode="lin" valueType="num">
                                      <p:cBhvr additive="base">
                                        <p:cTn id="22" dur="500" fill="hold"/>
                                        <p:tgtEl>
                                          <p:spTgt spid="849954"/>
                                        </p:tgtEl>
                                        <p:attrNameLst>
                                          <p:attrName>ppt_x</p:attrName>
                                        </p:attrNameLst>
                                      </p:cBhvr>
                                      <p:tavLst>
                                        <p:tav tm="0">
                                          <p:val>
                                            <p:strVal val="0-#ppt_w/2"/>
                                          </p:val>
                                        </p:tav>
                                        <p:tav tm="100000">
                                          <p:val>
                                            <p:strVal val="#ppt_x"/>
                                          </p:val>
                                        </p:tav>
                                      </p:tavLst>
                                    </p:anim>
                                    <p:anim calcmode="lin" valueType="num">
                                      <p:cBhvr additive="base">
                                        <p:cTn id="23" dur="500" fill="hold"/>
                                        <p:tgtEl>
                                          <p:spTgt spid="84995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1" grpId="0" animBg="1"/>
      <p:bldP spid="849953" grpId="0" animBg="1"/>
      <p:bldP spid="849954" grpId="0" animBg="1" autoUpdateAnimBg="0"/>
      <p:bldP spid="84995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Grp="1" noChangeArrowheads="1"/>
          </p:cNvSpPr>
          <p:nvPr>
            <p:ph type="title"/>
          </p:nvPr>
        </p:nvSpPr>
        <p:spPr/>
        <p:txBody>
          <a:bodyPr/>
          <a:lstStyle/>
          <a:p>
            <a:pPr eaLnBrk="1" hangingPunct="1">
              <a:defRPr/>
            </a:pPr>
            <a:r>
              <a:rPr lang="zh-CN" altLang="en-US" smtClean="0"/>
              <a:t>第三类：读</a:t>
            </a:r>
            <a:r>
              <a:rPr lang="zh-CN" altLang="en-US" smtClean="0">
                <a:latin typeface="Helvetica" panose="020B0604020202020204" pitchFamily="34" charset="0"/>
              </a:rPr>
              <a:t>“</a:t>
            </a:r>
            <a:r>
              <a:rPr lang="zh-CN" altLang="en-US" smtClean="0"/>
              <a:t>脏</a:t>
            </a:r>
            <a:r>
              <a:rPr lang="zh-CN" altLang="en-US" smtClean="0">
                <a:latin typeface="Helvetica" panose="020B0604020202020204" pitchFamily="34" charset="0"/>
              </a:rPr>
              <a:t>”</a:t>
            </a:r>
            <a:r>
              <a:rPr lang="zh-CN" altLang="en-US" smtClean="0"/>
              <a:t>数据</a:t>
            </a:r>
            <a:endParaRPr lang="en-US" altLang="zh-CN" smtClean="0"/>
          </a:p>
        </p:txBody>
      </p:sp>
      <p:sp>
        <p:nvSpPr>
          <p:cNvPr id="878595" name="Rectangle 3"/>
          <p:cNvSpPr>
            <a:spLocks noGrp="1" noChangeArrowheads="1"/>
          </p:cNvSpPr>
          <p:nvPr>
            <p:ph idx="1"/>
          </p:nvPr>
        </p:nvSpPr>
        <p:spPr/>
        <p:txBody>
          <a:bodyPr/>
          <a:lstStyle/>
          <a:p>
            <a:pPr algn="just" eaLnBrk="1" hangingPunct="1">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广义的“</a:t>
            </a:r>
            <a:r>
              <a:rPr lang="zh-CN" altLang="en-US" sz="2000" dirty="0" smtClean="0">
                <a:latin typeface="宋体" panose="02010600030101010101" pitchFamily="2" charset="-122"/>
                <a:ea typeface="宋体" panose="02010600030101010101" pitchFamily="2" charset="-122"/>
                <a:cs typeface="宋体" panose="02010600030101010101" pitchFamily="2" charset="-122"/>
              </a:rPr>
              <a:t>脏”</a:t>
            </a:r>
            <a:r>
              <a:rPr lang="zh-CN" altLang="en-US" sz="2000" dirty="0" smtClean="0">
                <a:latin typeface="宋体" panose="02010600030101010101" pitchFamily="2" charset="-122"/>
                <a:ea typeface="宋体" panose="02010600030101010101" pitchFamily="2" charset="-122"/>
                <a:cs typeface="宋体" panose="02010600030101010101" pitchFamily="2" charset="-122"/>
              </a:rPr>
              <a:t>数据</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lnSpc>
                <a:spcPct val="110000"/>
              </a:lnSpc>
              <a:defRPr/>
            </a:pP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lnSpc>
                <a:spcPct val="110000"/>
              </a:lnSpc>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凡是另一事务修改过但是还没有提交的数据，对本事务来说都是“</a:t>
            </a:r>
            <a:r>
              <a:rPr lang="zh-CN" altLang="en-US" sz="2000" dirty="0" smtClean="0">
                <a:latin typeface="宋体" panose="02010600030101010101" pitchFamily="2" charset="-122"/>
                <a:ea typeface="宋体" panose="02010600030101010101" pitchFamily="2" charset="-122"/>
                <a:cs typeface="宋体" panose="02010600030101010101" pitchFamily="2" charset="-122"/>
              </a:rPr>
              <a:t>脏”</a:t>
            </a:r>
            <a:r>
              <a:rPr lang="zh-CN" altLang="en-US" sz="2000" dirty="0" smtClean="0">
                <a:latin typeface="宋体" panose="02010600030101010101" pitchFamily="2" charset="-122"/>
                <a:ea typeface="宋体" panose="02010600030101010101" pitchFamily="2" charset="-122"/>
                <a:cs typeface="宋体" panose="02010600030101010101" pitchFamily="2" charset="-122"/>
              </a:rPr>
              <a:t>的。</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lnSpc>
                <a:spcPct val="110000"/>
              </a:lnSpc>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读这种广义的</a:t>
            </a:r>
            <a:r>
              <a:rPr lang="zh-CN" altLang="en-US" sz="2000" dirty="0" smtClean="0">
                <a:latin typeface="宋体" panose="02010600030101010101" pitchFamily="2" charset="-122"/>
                <a:ea typeface="宋体" panose="02010600030101010101" pitchFamily="2" charset="-122"/>
                <a:cs typeface="宋体" panose="02010600030101010101" pitchFamily="2" charset="-122"/>
              </a:rPr>
              <a:t>“脏</a:t>
            </a:r>
            <a:r>
              <a:rPr lang="zh-CN" altLang="en-US" sz="2000" dirty="0" smtClean="0">
                <a:latin typeface="宋体" panose="02010600030101010101" pitchFamily="2" charset="-122"/>
                <a:ea typeface="宋体" panose="02010600030101010101" pitchFamily="2" charset="-122"/>
                <a:cs typeface="宋体" panose="02010600030101010101" pitchFamily="2" charset="-122"/>
              </a:rPr>
              <a:t>”数据是件冒风险的事情：可能会正确</a:t>
            </a:r>
            <a:r>
              <a:rPr lang="en-US" altLang="zh-CN" sz="2000" dirty="0" smtClean="0">
                <a:latin typeface="宋体" panose="02010600030101010101" pitchFamily="2" charset="-122"/>
                <a:ea typeface="宋体" panose="02010600030101010101" pitchFamily="2" charset="-122"/>
                <a:cs typeface="宋体" panose="02010600030101010101" pitchFamily="2" charset="-122"/>
              </a:rPr>
              <a:t>——</a:t>
            </a:r>
            <a:r>
              <a:rPr lang="zh-CN" altLang="en-US" sz="2000" dirty="0" smtClean="0">
                <a:latin typeface="宋体" panose="02010600030101010101" pitchFamily="2" charset="-122"/>
                <a:ea typeface="宋体" panose="02010600030101010101" pitchFamily="2" charset="-122"/>
                <a:cs typeface="宋体" panose="02010600030101010101" pitchFamily="2" charset="-122"/>
              </a:rPr>
              <a:t>如果最后对方事务提交了这种修改；也可能会出错</a:t>
            </a:r>
            <a:r>
              <a:rPr lang="en-US" altLang="zh-CN" sz="2000" dirty="0" smtClean="0">
                <a:latin typeface="宋体" panose="02010600030101010101" pitchFamily="2" charset="-122"/>
                <a:ea typeface="宋体" panose="02010600030101010101" pitchFamily="2" charset="-122"/>
                <a:cs typeface="宋体" panose="02010600030101010101" pitchFamily="2" charset="-122"/>
              </a:rPr>
              <a:t>——</a:t>
            </a:r>
            <a:r>
              <a:rPr lang="zh-CN" altLang="en-US" sz="2000" dirty="0" smtClean="0">
                <a:latin typeface="宋体" panose="02010600030101010101" pitchFamily="2" charset="-122"/>
                <a:ea typeface="宋体" panose="02010600030101010101" pitchFamily="2" charset="-122"/>
                <a:cs typeface="宋体" panose="02010600030101010101" pitchFamily="2" charset="-122"/>
              </a:rPr>
              <a:t>如果象前面的例子一样，对方事务最后把这种修改撤销了</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lnSpc>
                <a:spcPct val="110000"/>
              </a:lnSpc>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所以在严格要求正确性的场合，读“</a:t>
            </a:r>
            <a:r>
              <a:rPr lang="zh-CN" altLang="en-US" sz="2000" dirty="0" smtClean="0">
                <a:latin typeface="宋体" panose="02010600030101010101" pitchFamily="2" charset="-122"/>
                <a:ea typeface="宋体" panose="02010600030101010101" pitchFamily="2" charset="-122"/>
                <a:cs typeface="宋体" panose="02010600030101010101" pitchFamily="2" charset="-122"/>
              </a:rPr>
              <a:t>脏”</a:t>
            </a:r>
            <a:r>
              <a:rPr lang="zh-CN" altLang="en-US" sz="2000" dirty="0" smtClean="0">
                <a:latin typeface="宋体" panose="02010600030101010101" pitchFamily="2" charset="-122"/>
                <a:ea typeface="宋体" panose="02010600030101010101" pitchFamily="2" charset="-122"/>
                <a:cs typeface="宋体" panose="02010600030101010101" pitchFamily="2" charset="-122"/>
              </a:rPr>
              <a:t>数据是不允许的</a:t>
            </a:r>
            <a:endParaRPr lang="zh-CN" altLang="en-US" sz="2000" dirty="0" smtClean="0">
              <a:latin typeface="宋体" panose="02010600030101010101" pitchFamily="2" charset="-122"/>
              <a:ea typeface="宋体" panose="02010600030101010101" pitchFamily="2" charset="-122"/>
              <a:cs typeface="宋体" panose="02010600030101010101" pitchFamily="2" charset="-122"/>
            </a:endParaRPr>
          </a:p>
          <a:p>
            <a:pPr lvl="1" algn="just" eaLnBrk="1" hangingPunct="1">
              <a:lnSpc>
                <a:spcPct val="110000"/>
              </a:lnSpc>
              <a:defRPr/>
            </a:pPr>
            <a:endParaRPr lang="zh-CN" altLang="en-US" dirty="0" smtClean="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pPr>
              <a:defRPr/>
            </a:pPr>
            <a:r>
              <a:rPr lang="en-US" dirty="0" err="1" smtClean="0">
                <a:effectLst>
                  <a:outerShdw blurRad="38100" dist="38100" dir="2700000" algn="tl">
                    <a:srgbClr val="C0C0C0"/>
                  </a:outerShdw>
                </a:effectLst>
              </a:rPr>
              <a:t>Serializability</a:t>
            </a:r>
            <a:r>
              <a:rPr lang="en-US" dirty="0" smtClean="0">
                <a:effectLst>
                  <a:outerShdw blurRad="38100" dist="38100" dir="2700000" algn="tl">
                    <a:srgbClr val="C0C0C0"/>
                  </a:outerShdw>
                </a:effectLst>
              </a:rPr>
              <a:t> </a:t>
            </a:r>
            <a:r>
              <a:rPr lang="zh-CN" altLang="en-US" dirty="0" smtClean="0">
                <a:effectLst>
                  <a:outerShdw blurRad="38100" dist="38100" dir="2700000" algn="tl">
                    <a:srgbClr val="C0C0C0"/>
                  </a:outerShdw>
                </a:effectLst>
              </a:rPr>
              <a:t>（可串行化）</a:t>
            </a:r>
            <a:endParaRPr lang="en-US" dirty="0">
              <a:effectLst>
                <a:outerShdw blurRad="38100" dist="38100" dir="2700000" algn="tl">
                  <a:srgbClr val="C0C0C0"/>
                </a:outerShdw>
              </a:effectLst>
            </a:endParaRPr>
          </a:p>
        </p:txBody>
      </p:sp>
      <p:sp>
        <p:nvSpPr>
          <p:cNvPr id="19459" name="Rectangle 3"/>
          <p:cNvSpPr>
            <a:spLocks noGrp="1" noChangeArrowheads="1"/>
          </p:cNvSpPr>
          <p:nvPr>
            <p:ph idx="1"/>
          </p:nvPr>
        </p:nvSpPr>
        <p:spPr>
          <a:xfrm>
            <a:off x="683580" y="1102497"/>
            <a:ext cx="8046083" cy="5367972"/>
          </a:xfrm>
        </p:spPr>
        <p:txBody>
          <a:bodyPr/>
          <a:lstStyle/>
          <a:p>
            <a:r>
              <a:rPr lang="en-US" altLang="en-US" sz="2000" b="1" dirty="0"/>
              <a:t>Basic Assumption</a:t>
            </a:r>
            <a:r>
              <a:rPr lang="en-US" altLang="en-US" sz="2000" dirty="0"/>
              <a:t> – Each transaction preserves database consistency</a:t>
            </a:r>
            <a:r>
              <a:rPr lang="en-US" altLang="en-US" sz="2000" dirty="0" smtClean="0"/>
              <a:t>.</a:t>
            </a:r>
            <a:endParaRPr lang="en-US" altLang="en-US" sz="2000" dirty="0" smtClean="0"/>
          </a:p>
          <a:p>
            <a:r>
              <a:rPr lang="en-US" altLang="en-US" sz="2000" dirty="0" smtClean="0">
                <a:solidFill>
                  <a:srgbClr val="FF0000"/>
                </a:solidFill>
              </a:rPr>
              <a:t>A </a:t>
            </a:r>
            <a:r>
              <a:rPr lang="en-US" altLang="en-US" sz="2000" dirty="0">
                <a:solidFill>
                  <a:srgbClr val="FF0000"/>
                </a:solidFill>
              </a:rPr>
              <a:t>(possibly concurrent) schedule is serializable if it is equivalent to a serial schedule.</a:t>
            </a:r>
            <a:endParaRPr lang="en-US" altLang="en-US" sz="2000" dirty="0"/>
          </a:p>
          <a:p>
            <a:r>
              <a:rPr lang="en-US" altLang="en-US" sz="2000" dirty="0"/>
              <a:t>Thus, serial execution of a set of transactions preserves database consistency</a:t>
            </a:r>
            <a:r>
              <a:rPr lang="en-US" altLang="en-US" sz="2000" dirty="0" smtClean="0"/>
              <a:t>. </a:t>
            </a:r>
            <a:endParaRPr lang="en-US" altLang="en-US" sz="2000" dirty="0" smtClean="0"/>
          </a:p>
          <a:p>
            <a:r>
              <a:rPr lang="en-US" altLang="en-US" sz="2000" dirty="0" smtClean="0"/>
              <a:t>Different </a:t>
            </a:r>
            <a:r>
              <a:rPr lang="en-US" altLang="en-US" sz="2000" dirty="0"/>
              <a:t>forms of schedule equivalence give rise to the notions of:</a:t>
            </a:r>
            <a:endParaRPr lang="en-US" altLang="en-US" sz="2000" dirty="0"/>
          </a:p>
          <a:p>
            <a:pPr lvl="1">
              <a:buFont typeface="Monotype Sorts" pitchFamily="-65" charset="2"/>
              <a:buNone/>
            </a:pPr>
            <a:r>
              <a:rPr lang="en-US" altLang="en-US" sz="2000" dirty="0"/>
              <a:t>1.	</a:t>
            </a:r>
            <a:r>
              <a:rPr lang="en-US" altLang="en-US" sz="2000" b="1" dirty="0">
                <a:solidFill>
                  <a:srgbClr val="000099"/>
                </a:solidFill>
              </a:rPr>
              <a:t>C</a:t>
            </a:r>
            <a:r>
              <a:rPr lang="en-US" altLang="en-US" sz="2000" b="1" dirty="0" smtClean="0">
                <a:solidFill>
                  <a:srgbClr val="000099"/>
                </a:solidFill>
              </a:rPr>
              <a:t>onflict </a:t>
            </a:r>
            <a:r>
              <a:rPr lang="en-US" altLang="en-US" sz="2000" b="1" dirty="0">
                <a:solidFill>
                  <a:srgbClr val="000099"/>
                </a:solidFill>
              </a:rPr>
              <a:t>serializability</a:t>
            </a:r>
            <a:endParaRPr lang="en-US" altLang="en-US" sz="2000" b="1" dirty="0">
              <a:solidFill>
                <a:srgbClr val="000099"/>
              </a:solidFill>
            </a:endParaRPr>
          </a:p>
          <a:p>
            <a:pPr lvl="1">
              <a:buFont typeface="Monotype Sorts" pitchFamily="-65" charset="2"/>
              <a:buNone/>
            </a:pPr>
            <a:r>
              <a:rPr lang="en-US" altLang="en-US" sz="2000" dirty="0"/>
              <a:t>2.	</a:t>
            </a:r>
            <a:r>
              <a:rPr lang="en-US" altLang="en-US" sz="2000" b="1" dirty="0">
                <a:solidFill>
                  <a:srgbClr val="000099"/>
                </a:solidFill>
              </a:rPr>
              <a:t>V</a:t>
            </a:r>
            <a:r>
              <a:rPr lang="en-US" altLang="en-US" sz="2000" b="1" dirty="0" smtClean="0">
                <a:solidFill>
                  <a:srgbClr val="000099"/>
                </a:solidFill>
              </a:rPr>
              <a:t>iew </a:t>
            </a:r>
            <a:r>
              <a:rPr lang="en-US" altLang="en-US" sz="2000" b="1" dirty="0">
                <a:solidFill>
                  <a:srgbClr val="000099"/>
                </a:solidFill>
              </a:rPr>
              <a:t>serializability</a:t>
            </a:r>
            <a:endParaRPr lang="en-US" altLang="en-US" sz="2000" b="1" dirty="0">
              <a:solidFill>
                <a:srgbClr val="000099"/>
              </a:solidFill>
            </a:endParaRPr>
          </a:p>
          <a:p>
            <a:pPr marL="342900" lvl="0" indent="-342900">
              <a:buFont typeface="Wingdings" panose="05000000000000000000" charset="0"/>
              <a:buChar char="§"/>
            </a:pPr>
            <a:r>
              <a:rPr lang="en-US" altLang="en-US" sz="2000" b="1" dirty="0">
                <a:solidFill>
                  <a:srgbClr val="000099"/>
                </a:solidFill>
                <a:latin typeface="宋体" panose="02010600030101010101" pitchFamily="2" charset="-122"/>
                <a:ea typeface="宋体" panose="02010600030101010101" pitchFamily="2" charset="-122"/>
                <a:cs typeface="宋体" panose="02010600030101010101" pitchFamily="2" charset="-122"/>
              </a:rPr>
              <a:t>基本假设——每个事务都保持数据库的一致性。</a:t>
            </a:r>
            <a:endParaRPr lang="en-US" altLang="en-US" sz="2000" b="1" dirty="0">
              <a:solidFill>
                <a:srgbClr val="000099"/>
              </a:solidFill>
              <a:latin typeface="宋体" panose="02010600030101010101" pitchFamily="2" charset="-122"/>
              <a:ea typeface="宋体" panose="02010600030101010101" pitchFamily="2" charset="-122"/>
              <a:cs typeface="宋体" panose="02010600030101010101" pitchFamily="2" charset="-122"/>
            </a:endParaRPr>
          </a:p>
          <a:p>
            <a:pPr marL="342900" lvl="0" indent="-342900">
              <a:buFont typeface="Wingdings" panose="05000000000000000000" charset="0"/>
              <a:buChar char="§"/>
            </a:pPr>
            <a:r>
              <a:rPr lang="en-US" altLang="en-US" sz="2000" b="1" dirty="0">
                <a:solidFill>
                  <a:srgbClr val="000099"/>
                </a:solidFill>
                <a:latin typeface="宋体" panose="02010600030101010101" pitchFamily="2" charset="-122"/>
                <a:ea typeface="宋体" panose="02010600030101010101" pitchFamily="2" charset="-122"/>
                <a:cs typeface="宋体" panose="02010600030101010101" pitchFamily="2" charset="-122"/>
              </a:rPr>
              <a:t>如果（可能是并发的）调度等同于串行调度，则它是可序列化的。</a:t>
            </a:r>
            <a:endParaRPr lang="en-US" altLang="en-US" sz="2000" b="1" dirty="0">
              <a:solidFill>
                <a:srgbClr val="000099"/>
              </a:solidFill>
              <a:latin typeface="宋体" panose="02010600030101010101" pitchFamily="2" charset="-122"/>
              <a:ea typeface="宋体" panose="02010600030101010101" pitchFamily="2" charset="-122"/>
              <a:cs typeface="宋体" panose="02010600030101010101" pitchFamily="2" charset="-122"/>
            </a:endParaRPr>
          </a:p>
          <a:p>
            <a:pPr marL="342900" lvl="0" indent="-342900">
              <a:buFont typeface="Wingdings" panose="05000000000000000000" charset="0"/>
              <a:buChar char="§"/>
            </a:pPr>
            <a:r>
              <a:rPr lang="en-US" altLang="en-US" sz="2000" b="1" dirty="0">
                <a:solidFill>
                  <a:srgbClr val="000099"/>
                </a:solidFill>
                <a:latin typeface="宋体" panose="02010600030101010101" pitchFamily="2" charset="-122"/>
                <a:ea typeface="宋体" panose="02010600030101010101" pitchFamily="2" charset="-122"/>
                <a:cs typeface="宋体" panose="02010600030101010101" pitchFamily="2" charset="-122"/>
              </a:rPr>
              <a:t>因此，一组事务的串行执行保持了数据库的一致性。</a:t>
            </a:r>
            <a:endParaRPr lang="en-US" altLang="en-US" sz="2000" b="1" dirty="0">
              <a:solidFill>
                <a:srgbClr val="000099"/>
              </a:solidFill>
              <a:latin typeface="宋体" panose="02010600030101010101" pitchFamily="2" charset="-122"/>
              <a:ea typeface="宋体" panose="02010600030101010101" pitchFamily="2" charset="-122"/>
              <a:cs typeface="宋体" panose="02010600030101010101" pitchFamily="2" charset="-122"/>
            </a:endParaRPr>
          </a:p>
          <a:p>
            <a:pPr marL="342900" lvl="0" indent="-342900">
              <a:buFont typeface="Wingdings" panose="05000000000000000000" charset="0"/>
              <a:buChar char="§"/>
            </a:pPr>
            <a:r>
              <a:rPr lang="en-US" altLang="en-US" sz="2000" b="1" dirty="0">
                <a:solidFill>
                  <a:srgbClr val="000099"/>
                </a:solidFill>
                <a:latin typeface="宋体" panose="02010600030101010101" pitchFamily="2" charset="-122"/>
                <a:ea typeface="宋体" panose="02010600030101010101" pitchFamily="2" charset="-122"/>
                <a:cs typeface="宋体" panose="02010600030101010101" pitchFamily="2" charset="-122"/>
              </a:rPr>
              <a:t>不同形式的等价调度产生了以下概念：</a:t>
            </a:r>
            <a:endParaRPr lang="en-US" altLang="en-US" sz="2000" b="1" dirty="0">
              <a:solidFill>
                <a:srgbClr val="000099"/>
              </a:solidFill>
              <a:latin typeface="宋体" panose="02010600030101010101" pitchFamily="2" charset="-122"/>
              <a:ea typeface="宋体" panose="02010600030101010101" pitchFamily="2" charset="-122"/>
              <a:cs typeface="宋体" panose="02010600030101010101" pitchFamily="2" charset="-122"/>
            </a:endParaRPr>
          </a:p>
          <a:p>
            <a:pPr marL="342900" lvl="0" indent="-342900">
              <a:buFont typeface="Wingdings" panose="05000000000000000000" charset="0"/>
              <a:buChar char="§"/>
            </a:pPr>
            <a:r>
              <a:rPr lang="en-US" altLang="en-US" sz="2000" b="1" dirty="0">
                <a:solidFill>
                  <a:srgbClr val="000099"/>
                </a:solidFill>
                <a:latin typeface="宋体" panose="02010600030101010101" pitchFamily="2" charset="-122"/>
                <a:ea typeface="宋体" panose="02010600030101010101" pitchFamily="2" charset="-122"/>
                <a:cs typeface="宋体" panose="02010600030101010101" pitchFamily="2" charset="-122"/>
              </a:rPr>
              <a:t>1. 冲突可串行化</a:t>
            </a:r>
            <a:endParaRPr lang="en-US" altLang="en-US" sz="2000" b="1" dirty="0">
              <a:solidFill>
                <a:srgbClr val="000099"/>
              </a:solidFill>
              <a:latin typeface="宋体" panose="02010600030101010101" pitchFamily="2" charset="-122"/>
              <a:ea typeface="宋体" panose="02010600030101010101" pitchFamily="2" charset="-122"/>
              <a:cs typeface="宋体" panose="02010600030101010101" pitchFamily="2" charset="-122"/>
            </a:endParaRPr>
          </a:p>
          <a:p>
            <a:pPr marL="342900" lvl="0" indent="-342900">
              <a:buFont typeface="Wingdings" panose="05000000000000000000" charset="0"/>
              <a:buChar char="§"/>
            </a:pPr>
            <a:r>
              <a:rPr lang="en-US" altLang="en-US" sz="2000" b="1" dirty="0">
                <a:solidFill>
                  <a:srgbClr val="000099"/>
                </a:solidFill>
                <a:latin typeface="宋体" panose="02010600030101010101" pitchFamily="2" charset="-122"/>
                <a:ea typeface="宋体" panose="02010600030101010101" pitchFamily="2" charset="-122"/>
                <a:cs typeface="宋体" panose="02010600030101010101" pitchFamily="2" charset="-122"/>
              </a:rPr>
              <a:t>2. 查看可串行化</a:t>
            </a:r>
            <a:endParaRPr lang="en-US" altLang="en-US" sz="2000" b="1" dirty="0">
              <a:solidFill>
                <a:srgbClr val="000099"/>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pPr>
              <a:defRPr/>
            </a:pPr>
            <a:r>
              <a:rPr lang="en-US" i="1">
                <a:effectLst>
                  <a:outerShdw blurRad="38100" dist="38100" dir="2700000" algn="tl">
                    <a:srgbClr val="C0C0C0"/>
                  </a:outerShdw>
                </a:effectLst>
              </a:rPr>
              <a:t>Simplified view of transactions</a:t>
            </a:r>
            <a:endParaRPr lang="en-US" i="1">
              <a:effectLst>
                <a:outerShdw blurRad="38100" dist="38100" dir="2700000" algn="tl">
                  <a:srgbClr val="C0C0C0"/>
                </a:outerShdw>
              </a:effectLst>
            </a:endParaRPr>
          </a:p>
        </p:txBody>
      </p:sp>
      <p:sp>
        <p:nvSpPr>
          <p:cNvPr id="20483" name="Rectangle 3"/>
          <p:cNvSpPr>
            <a:spLocks noGrp="1" noChangeArrowheads="1"/>
          </p:cNvSpPr>
          <p:nvPr>
            <p:ph idx="1"/>
          </p:nvPr>
        </p:nvSpPr>
        <p:spPr>
          <a:xfrm>
            <a:off x="674703" y="1102497"/>
            <a:ext cx="7874494" cy="5367972"/>
          </a:xfrm>
        </p:spPr>
        <p:txBody>
          <a:bodyPr/>
          <a:lstStyle/>
          <a:p>
            <a:r>
              <a:rPr lang="en-US" altLang="en-US" sz="2400" dirty="0"/>
              <a:t>We ignore operations other than </a:t>
            </a:r>
            <a:r>
              <a:rPr lang="en-US" altLang="en-US" sz="2400" b="1" dirty="0"/>
              <a:t>read</a:t>
            </a:r>
            <a:r>
              <a:rPr lang="en-US" altLang="en-US" sz="2400" dirty="0"/>
              <a:t> and </a:t>
            </a:r>
            <a:r>
              <a:rPr lang="en-US" altLang="en-US" sz="2400" b="1" dirty="0"/>
              <a:t>write</a:t>
            </a:r>
            <a:r>
              <a:rPr lang="en-US" altLang="en-US" sz="2400" dirty="0"/>
              <a:t> instructions</a:t>
            </a:r>
            <a:endParaRPr lang="en-US" altLang="en-US" sz="2400" dirty="0"/>
          </a:p>
          <a:p>
            <a:r>
              <a:rPr lang="en-US" altLang="en-US" sz="2400" dirty="0"/>
              <a:t>We assume that transactions may perform arbitrary computations on data in local buffers in between reads and writes.  </a:t>
            </a:r>
            <a:endParaRPr lang="en-US" altLang="en-US" sz="2400" dirty="0"/>
          </a:p>
          <a:p>
            <a:r>
              <a:rPr lang="en-US" altLang="en-US" sz="2400" dirty="0"/>
              <a:t>Our simplified schedules consist of only </a:t>
            </a:r>
            <a:r>
              <a:rPr lang="en-US" altLang="en-US" sz="2400" b="1" dirty="0"/>
              <a:t>read</a:t>
            </a:r>
            <a:r>
              <a:rPr lang="en-US" altLang="en-US" sz="2400" dirty="0"/>
              <a:t> and </a:t>
            </a:r>
            <a:r>
              <a:rPr lang="en-US" altLang="en-US" sz="2400" b="1" dirty="0"/>
              <a:t>write </a:t>
            </a:r>
            <a:r>
              <a:rPr lang="en-US" altLang="en-US" sz="2400" dirty="0"/>
              <a:t>instructions.</a:t>
            </a:r>
            <a:endParaRPr lang="en-US" altLang="en-US" sz="2400" dirty="0"/>
          </a:p>
          <a:p>
            <a:r>
              <a:rPr lang="en-US" altLang="en-US" sz="2400" dirty="0">
                <a:latin typeface="宋体" panose="02010600030101010101" pitchFamily="2" charset="-122"/>
                <a:ea typeface="宋体" panose="02010600030101010101" pitchFamily="2" charset="-122"/>
              </a:rPr>
              <a:t>我们忽略读写指令以外的操作</a:t>
            </a:r>
            <a:endParaRPr lang="en-US" altLang="en-US" sz="2400" dirty="0">
              <a:latin typeface="宋体" panose="02010600030101010101" pitchFamily="2" charset="-122"/>
              <a:ea typeface="宋体" panose="02010600030101010101" pitchFamily="2" charset="-122"/>
            </a:endParaRPr>
          </a:p>
          <a:p>
            <a:r>
              <a:rPr lang="en-US" altLang="en-US" sz="2400" dirty="0">
                <a:latin typeface="宋体" panose="02010600030101010101" pitchFamily="2" charset="-122"/>
                <a:ea typeface="宋体" panose="02010600030101010101" pitchFamily="2" charset="-122"/>
              </a:rPr>
              <a:t>我们假设事务可以在读取和写入之间对本地缓冲区中的数据执行任意计算。</a:t>
            </a:r>
            <a:endParaRPr lang="en-US" altLang="en-US" sz="2400" dirty="0">
              <a:latin typeface="宋体" panose="02010600030101010101" pitchFamily="2" charset="-122"/>
              <a:ea typeface="宋体" panose="02010600030101010101" pitchFamily="2" charset="-122"/>
            </a:endParaRPr>
          </a:p>
          <a:p>
            <a:r>
              <a:rPr lang="en-US" altLang="en-US" sz="2400" dirty="0">
                <a:latin typeface="宋体" panose="02010600030101010101" pitchFamily="2" charset="-122"/>
                <a:ea typeface="宋体" panose="02010600030101010101" pitchFamily="2" charset="-122"/>
              </a:rPr>
              <a:t>我们的简化时间表仅包含读取和写入指令。</a:t>
            </a:r>
            <a:endParaRPr lang="en-US" alt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Conflicting Instructions </a:t>
            </a:r>
            <a:endParaRPr lang="en-US">
              <a:effectLst>
                <a:outerShdw blurRad="38100" dist="38100" dir="2700000" algn="tl">
                  <a:srgbClr val="C0C0C0"/>
                </a:outerShdw>
              </a:effectLst>
            </a:endParaRPr>
          </a:p>
        </p:txBody>
      </p:sp>
      <p:sp>
        <p:nvSpPr>
          <p:cNvPr id="21507" name="Rectangle 3"/>
          <p:cNvSpPr>
            <a:spLocks noGrp="1" noChangeArrowheads="1"/>
          </p:cNvSpPr>
          <p:nvPr>
            <p:ph idx="1"/>
          </p:nvPr>
        </p:nvSpPr>
        <p:spPr>
          <a:xfrm>
            <a:off x="692458" y="1102497"/>
            <a:ext cx="7750206" cy="5367972"/>
          </a:xfrm>
        </p:spPr>
        <p:txBody>
          <a:bodyPr/>
          <a:lstStyle/>
          <a:p>
            <a:r>
              <a:rPr lang="en-US" altLang="en-US" sz="2000" dirty="0"/>
              <a:t>Instructions </a:t>
            </a:r>
            <a:r>
              <a:rPr lang="en-US" altLang="en-US" sz="2000" i="1" dirty="0"/>
              <a:t>l</a:t>
            </a:r>
            <a:r>
              <a:rPr lang="en-US" altLang="en-US" sz="2000" i="1" baseline="-25000" dirty="0"/>
              <a:t>i</a:t>
            </a:r>
            <a:r>
              <a:rPr lang="en-US" altLang="en-US" sz="2000" dirty="0"/>
              <a:t> and </a:t>
            </a:r>
            <a:r>
              <a:rPr lang="en-US" altLang="en-US" sz="2000" i="1" dirty="0" err="1"/>
              <a:t>l</a:t>
            </a:r>
            <a:r>
              <a:rPr lang="en-US" altLang="en-US" sz="2000" i="1" baseline="-25000" dirty="0" err="1"/>
              <a:t>j</a:t>
            </a:r>
            <a:r>
              <a:rPr lang="en-US" altLang="en-US" sz="2000" dirty="0"/>
              <a:t> of transactions </a:t>
            </a:r>
            <a:r>
              <a:rPr lang="en-US" altLang="en-US" sz="2000" i="1" dirty="0"/>
              <a:t>T</a:t>
            </a:r>
            <a:r>
              <a:rPr lang="en-US" altLang="en-US" sz="2000" i="1" baseline="-25000" dirty="0"/>
              <a:t>i</a:t>
            </a:r>
            <a:r>
              <a:rPr lang="en-US" altLang="en-US" sz="2000" dirty="0"/>
              <a:t> and </a:t>
            </a:r>
            <a:r>
              <a:rPr lang="en-US" altLang="en-US" sz="2000" i="1" dirty="0"/>
              <a:t>T</a:t>
            </a:r>
            <a:r>
              <a:rPr lang="en-US" altLang="en-US" sz="2000" i="1" baseline="-25000" dirty="0"/>
              <a:t>j</a:t>
            </a:r>
            <a:r>
              <a:rPr lang="en-US" altLang="en-US" sz="2000" dirty="0"/>
              <a:t> respectively, </a:t>
            </a:r>
            <a:r>
              <a:rPr lang="en-US" altLang="en-US" sz="2000" b="1" dirty="0">
                <a:solidFill>
                  <a:srgbClr val="000099"/>
                </a:solidFill>
              </a:rPr>
              <a:t>conflict</a:t>
            </a:r>
            <a:r>
              <a:rPr lang="en-US" altLang="en-US" sz="2000" dirty="0"/>
              <a:t> if and only if there exists some item </a:t>
            </a:r>
            <a:r>
              <a:rPr lang="en-US" altLang="en-US" sz="2000" i="1" dirty="0"/>
              <a:t>Q</a:t>
            </a:r>
            <a:r>
              <a:rPr lang="en-US" altLang="en-US" sz="2000" dirty="0"/>
              <a:t> accessed by both </a:t>
            </a:r>
            <a:r>
              <a:rPr lang="en-US" altLang="en-US" sz="2000" i="1" dirty="0"/>
              <a:t>l</a:t>
            </a:r>
            <a:r>
              <a:rPr lang="en-US" altLang="en-US" sz="2000" i="1" baseline="-25000" dirty="0"/>
              <a:t>i</a:t>
            </a:r>
            <a:r>
              <a:rPr lang="en-US" altLang="en-US" sz="2000" dirty="0"/>
              <a:t> and </a:t>
            </a:r>
            <a:r>
              <a:rPr lang="en-US" altLang="en-US" sz="2000" i="1" dirty="0" err="1"/>
              <a:t>l</a:t>
            </a:r>
            <a:r>
              <a:rPr lang="en-US" altLang="en-US" sz="2000" i="1" baseline="-25000" dirty="0" err="1"/>
              <a:t>j</a:t>
            </a:r>
            <a:r>
              <a:rPr lang="en-US" altLang="en-US" sz="2000" dirty="0"/>
              <a:t>, and at least one of these instructions wrote </a:t>
            </a:r>
            <a:r>
              <a:rPr lang="en-US" altLang="en-US" sz="2000" i="1" dirty="0"/>
              <a:t>Q.</a:t>
            </a:r>
            <a:endParaRPr lang="en-US" altLang="en-US" sz="2000" i="1" dirty="0"/>
          </a:p>
          <a:p>
            <a:r>
              <a:rPr lang="en-US" altLang="en-US" sz="2000" dirty="0">
                <a:latin typeface="宋体" panose="02010600030101010101" pitchFamily="2" charset="-122"/>
                <a:ea typeface="宋体" panose="02010600030101010101" pitchFamily="2" charset="-122"/>
                <a:cs typeface="宋体" panose="02010600030101010101" pitchFamily="2" charset="-122"/>
              </a:rPr>
              <a:t>事务 Ti 和 Tj 的指令 li 和 lj 冲突，当且仅当存在 li 和 lj 都访问的某个项目 Q，并且这些指令中至少有一个写入了 Q。</a:t>
            </a:r>
            <a:endParaRPr lang="en-US" altLang="en-US" sz="2000" dirty="0">
              <a:latin typeface="宋体" panose="02010600030101010101" pitchFamily="2" charset="-122"/>
              <a:ea typeface="宋体" panose="02010600030101010101" pitchFamily="2" charset="-122"/>
              <a:cs typeface="宋体" panose="02010600030101010101" pitchFamily="2" charset="-122"/>
            </a:endParaRPr>
          </a:p>
          <a:p>
            <a:pPr>
              <a:buFont typeface="Monotype Sorts" pitchFamily="-65" charset="2"/>
              <a:buNone/>
            </a:pPr>
            <a:r>
              <a:rPr lang="en-US" altLang="en-US" sz="2000" dirty="0"/>
              <a:t>	   1.   </a:t>
            </a:r>
            <a:r>
              <a:rPr lang="en-US" altLang="en-US" sz="2000" i="1" dirty="0"/>
              <a:t>l</a:t>
            </a:r>
            <a:r>
              <a:rPr lang="en-US" altLang="en-US" sz="2000" i="1" baseline="-25000" dirty="0"/>
              <a:t>i</a:t>
            </a:r>
            <a:r>
              <a:rPr lang="en-US" altLang="en-US" sz="2000" dirty="0"/>
              <a:t> = </a:t>
            </a:r>
            <a:r>
              <a:rPr lang="en-US" altLang="en-US" sz="2000" b="1" dirty="0"/>
              <a:t>read</a:t>
            </a:r>
            <a:r>
              <a:rPr lang="en-US" altLang="en-US" sz="2000" dirty="0"/>
              <a:t>(</a:t>
            </a:r>
            <a:r>
              <a:rPr lang="en-US" altLang="en-US" sz="2000" i="1" dirty="0"/>
              <a:t>Q), </a:t>
            </a:r>
            <a:r>
              <a:rPr lang="en-US" altLang="en-US" sz="2000" i="1" dirty="0" err="1"/>
              <a:t>l</a:t>
            </a:r>
            <a:r>
              <a:rPr lang="en-US" altLang="en-US" sz="2000" i="1" baseline="-25000" dirty="0" err="1"/>
              <a:t>j</a:t>
            </a:r>
            <a:r>
              <a:rPr lang="en-US" altLang="en-US" sz="2000" i="1" dirty="0"/>
              <a:t> = </a:t>
            </a:r>
            <a:r>
              <a:rPr lang="en-US" altLang="en-US" sz="2000" b="1" dirty="0"/>
              <a:t>read</a:t>
            </a:r>
            <a:r>
              <a:rPr lang="en-US" altLang="en-US" sz="2000" dirty="0"/>
              <a:t>(</a:t>
            </a:r>
            <a:r>
              <a:rPr lang="en-US" altLang="en-US" sz="2000" i="1" dirty="0"/>
              <a:t>Q</a:t>
            </a:r>
            <a:r>
              <a:rPr lang="en-US" altLang="en-US" sz="2000" dirty="0"/>
              <a:t>).   </a:t>
            </a:r>
            <a:r>
              <a:rPr lang="en-US" altLang="en-US" sz="2000" i="1" dirty="0"/>
              <a:t>l</a:t>
            </a:r>
            <a:r>
              <a:rPr lang="en-US" altLang="en-US" sz="2000" i="1" baseline="-25000" dirty="0"/>
              <a:t>i</a:t>
            </a:r>
            <a:r>
              <a:rPr lang="en-US" altLang="en-US" sz="2000" dirty="0"/>
              <a:t> and </a:t>
            </a:r>
            <a:r>
              <a:rPr lang="en-US" altLang="en-US" sz="2000" i="1" dirty="0" err="1"/>
              <a:t>l</a:t>
            </a:r>
            <a:r>
              <a:rPr lang="en-US" altLang="en-US" sz="2000" i="1" baseline="-25000" dirty="0" err="1"/>
              <a:t>j</a:t>
            </a:r>
            <a:r>
              <a:rPr lang="en-US" altLang="en-US" sz="2000" i="1" dirty="0"/>
              <a:t> </a:t>
            </a:r>
            <a:r>
              <a:rPr lang="en-US" altLang="en-US" sz="2000" dirty="0"/>
              <a:t>don</a:t>
            </a:r>
            <a:r>
              <a:rPr lang="ja-JP" altLang="en-US" sz="2000" dirty="0"/>
              <a:t>’</a:t>
            </a:r>
            <a:r>
              <a:rPr lang="en-US" altLang="ja-JP" sz="2000" dirty="0"/>
              <a:t>t conflict.</a:t>
            </a:r>
            <a:br>
              <a:rPr lang="en-US" altLang="ja-JP" sz="2000" dirty="0"/>
            </a:br>
            <a:r>
              <a:rPr lang="en-US" altLang="ja-JP" sz="2000" dirty="0"/>
              <a:t>   2.   </a:t>
            </a:r>
            <a:r>
              <a:rPr lang="en-US" altLang="ja-JP" sz="2000" i="1" dirty="0"/>
              <a:t>l</a:t>
            </a:r>
            <a:r>
              <a:rPr lang="en-US" altLang="ja-JP" sz="2000" i="1" baseline="-25000" dirty="0"/>
              <a:t>i</a:t>
            </a:r>
            <a:r>
              <a:rPr lang="en-US" altLang="ja-JP" sz="2000" dirty="0"/>
              <a:t> = </a:t>
            </a:r>
            <a:r>
              <a:rPr lang="en-US" altLang="ja-JP" sz="2000" b="1" dirty="0"/>
              <a:t>read</a:t>
            </a:r>
            <a:r>
              <a:rPr lang="en-US" altLang="ja-JP" sz="2000" dirty="0"/>
              <a:t>(</a:t>
            </a:r>
            <a:r>
              <a:rPr lang="en-US" altLang="ja-JP" sz="2000" i="1" dirty="0"/>
              <a:t>Q),  </a:t>
            </a:r>
            <a:r>
              <a:rPr lang="en-US" altLang="ja-JP" sz="2000" i="1" dirty="0" err="1"/>
              <a:t>l</a:t>
            </a:r>
            <a:r>
              <a:rPr lang="en-US" altLang="ja-JP" sz="2000" i="1" baseline="-25000" dirty="0" err="1"/>
              <a:t>j</a:t>
            </a:r>
            <a:r>
              <a:rPr lang="en-US" altLang="ja-JP" sz="2000" i="1" dirty="0"/>
              <a:t> = </a:t>
            </a:r>
            <a:r>
              <a:rPr lang="en-US" altLang="ja-JP" sz="2000" b="1" dirty="0"/>
              <a:t>write</a:t>
            </a:r>
            <a:r>
              <a:rPr lang="en-US" altLang="ja-JP" sz="2000" dirty="0"/>
              <a:t>(</a:t>
            </a:r>
            <a:r>
              <a:rPr lang="en-US" altLang="ja-JP" sz="2000" i="1" dirty="0"/>
              <a:t>Q</a:t>
            </a:r>
            <a:r>
              <a:rPr lang="en-US" altLang="ja-JP" sz="2000" dirty="0"/>
              <a:t>).  They conflict.</a:t>
            </a:r>
            <a:br>
              <a:rPr lang="en-US" altLang="ja-JP" sz="2000" dirty="0"/>
            </a:br>
            <a:r>
              <a:rPr lang="en-US" altLang="ja-JP" sz="2000" dirty="0"/>
              <a:t>   3.   </a:t>
            </a:r>
            <a:r>
              <a:rPr lang="en-US" altLang="ja-JP" sz="2000" i="1" dirty="0"/>
              <a:t>l</a:t>
            </a:r>
            <a:r>
              <a:rPr lang="en-US" altLang="ja-JP" sz="2000" i="1" baseline="-25000" dirty="0"/>
              <a:t>i</a:t>
            </a:r>
            <a:r>
              <a:rPr lang="en-US" altLang="ja-JP" sz="2000" dirty="0"/>
              <a:t> = </a:t>
            </a:r>
            <a:r>
              <a:rPr lang="en-US" altLang="ja-JP" sz="2000" b="1" dirty="0"/>
              <a:t>write</a:t>
            </a:r>
            <a:r>
              <a:rPr lang="en-US" altLang="ja-JP" sz="2000" dirty="0"/>
              <a:t>(</a:t>
            </a:r>
            <a:r>
              <a:rPr lang="en-US" altLang="ja-JP" sz="2000" i="1" dirty="0"/>
              <a:t>Q), </a:t>
            </a:r>
            <a:r>
              <a:rPr lang="en-US" altLang="ja-JP" sz="2000" i="1" dirty="0" err="1"/>
              <a:t>l</a:t>
            </a:r>
            <a:r>
              <a:rPr lang="en-US" altLang="ja-JP" sz="2000" i="1" baseline="-25000" dirty="0" err="1"/>
              <a:t>j</a:t>
            </a:r>
            <a:r>
              <a:rPr lang="en-US" altLang="ja-JP" sz="2000" i="1" dirty="0"/>
              <a:t> = </a:t>
            </a:r>
            <a:r>
              <a:rPr lang="en-US" altLang="ja-JP" sz="2000" b="1" dirty="0"/>
              <a:t>read</a:t>
            </a:r>
            <a:r>
              <a:rPr lang="en-US" altLang="ja-JP" sz="2000" dirty="0"/>
              <a:t>(</a:t>
            </a:r>
            <a:r>
              <a:rPr lang="en-US" altLang="ja-JP" sz="2000" i="1" dirty="0"/>
              <a:t>Q</a:t>
            </a:r>
            <a:r>
              <a:rPr lang="en-US" altLang="ja-JP" sz="2000" dirty="0"/>
              <a:t>).   They conflict</a:t>
            </a:r>
            <a:br>
              <a:rPr lang="en-US" altLang="ja-JP" sz="2000" dirty="0"/>
            </a:br>
            <a:r>
              <a:rPr lang="en-US" altLang="ja-JP" sz="2000" dirty="0"/>
              <a:t>   4.   </a:t>
            </a:r>
            <a:r>
              <a:rPr lang="en-US" altLang="ja-JP" sz="2000" i="1" dirty="0"/>
              <a:t>l</a:t>
            </a:r>
            <a:r>
              <a:rPr lang="en-US" altLang="ja-JP" sz="2000" i="1" baseline="-25000" dirty="0"/>
              <a:t>i</a:t>
            </a:r>
            <a:r>
              <a:rPr lang="en-US" altLang="ja-JP" sz="2000" dirty="0"/>
              <a:t> = </a:t>
            </a:r>
            <a:r>
              <a:rPr lang="en-US" altLang="ja-JP" sz="2000" b="1" dirty="0"/>
              <a:t>write</a:t>
            </a:r>
            <a:r>
              <a:rPr lang="en-US" altLang="ja-JP" sz="2000" dirty="0"/>
              <a:t>(</a:t>
            </a:r>
            <a:r>
              <a:rPr lang="en-US" altLang="ja-JP" sz="2000" i="1" dirty="0"/>
              <a:t>Q), </a:t>
            </a:r>
            <a:r>
              <a:rPr lang="en-US" altLang="ja-JP" sz="2000" i="1" dirty="0" err="1"/>
              <a:t>l</a:t>
            </a:r>
            <a:r>
              <a:rPr lang="en-US" altLang="ja-JP" sz="2000" i="1" baseline="-25000" dirty="0" err="1"/>
              <a:t>j</a:t>
            </a:r>
            <a:r>
              <a:rPr lang="en-US" altLang="ja-JP" sz="2000" i="1" dirty="0"/>
              <a:t> = </a:t>
            </a:r>
            <a:r>
              <a:rPr lang="en-US" altLang="ja-JP" sz="2000" b="1" dirty="0"/>
              <a:t>write</a:t>
            </a:r>
            <a:r>
              <a:rPr lang="en-US" altLang="ja-JP" sz="2000" dirty="0"/>
              <a:t>(</a:t>
            </a:r>
            <a:r>
              <a:rPr lang="en-US" altLang="ja-JP" sz="2000" i="1" dirty="0"/>
              <a:t>Q</a:t>
            </a:r>
            <a:r>
              <a:rPr lang="en-US" altLang="ja-JP" sz="2000" dirty="0"/>
              <a:t>).  They conflict  </a:t>
            </a:r>
            <a:r>
              <a:rPr lang="zh-CN" altLang="en-US" sz="2000" dirty="0">
                <a:latin typeface="宋体" panose="02010600030101010101" pitchFamily="2" charset="-122"/>
                <a:ea typeface="宋体" panose="02010600030101010101" pitchFamily="2" charset="-122"/>
              </a:rPr>
              <a:t>有写</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冲突</a:t>
            </a:r>
            <a:endParaRPr lang="en-US" altLang="ja-JP" sz="2000" dirty="0"/>
          </a:p>
          <a:p>
            <a:r>
              <a:rPr lang="en-US" altLang="en-US" sz="2000" dirty="0"/>
              <a:t>Intuitively, a conflict between </a:t>
            </a:r>
            <a:r>
              <a:rPr lang="en-US" altLang="en-US" sz="2000" i="1" dirty="0"/>
              <a:t>l</a:t>
            </a:r>
            <a:r>
              <a:rPr lang="en-US" altLang="en-US" sz="2000" i="1" baseline="-25000" dirty="0"/>
              <a:t>i</a:t>
            </a:r>
            <a:r>
              <a:rPr lang="en-US" altLang="en-US" sz="2000" i="1" dirty="0"/>
              <a:t> </a:t>
            </a:r>
            <a:r>
              <a:rPr lang="en-US" altLang="en-US" sz="2000" dirty="0"/>
              <a:t>and </a:t>
            </a:r>
            <a:r>
              <a:rPr lang="en-US" altLang="en-US" sz="2000" i="1" dirty="0" err="1"/>
              <a:t>l</a:t>
            </a:r>
            <a:r>
              <a:rPr lang="en-US" altLang="en-US" sz="2000" i="1" baseline="-25000" dirty="0" err="1"/>
              <a:t>j</a:t>
            </a:r>
            <a:r>
              <a:rPr lang="en-US" altLang="en-US" sz="2000" dirty="0"/>
              <a:t> forces a (logical) temporal order between them.  </a:t>
            </a:r>
            <a:r>
              <a:rPr lang="en-US" altLang="en-US" sz="2000" dirty="0" smtClean="0"/>
              <a:t>If </a:t>
            </a:r>
            <a:r>
              <a:rPr lang="en-US" altLang="en-US" sz="2000" i="1" dirty="0"/>
              <a:t>l</a:t>
            </a:r>
            <a:r>
              <a:rPr lang="en-US" altLang="en-US" sz="2000" i="1" baseline="-25000" dirty="0"/>
              <a:t>i</a:t>
            </a:r>
            <a:r>
              <a:rPr lang="en-US" altLang="en-US" sz="2000" dirty="0"/>
              <a:t> and </a:t>
            </a:r>
            <a:r>
              <a:rPr lang="en-US" altLang="en-US" sz="2000" i="1" dirty="0" err="1"/>
              <a:t>l</a:t>
            </a:r>
            <a:r>
              <a:rPr lang="en-US" altLang="en-US" sz="2000" i="1" baseline="-25000" dirty="0" err="1"/>
              <a:t>j</a:t>
            </a:r>
            <a:r>
              <a:rPr lang="en-US" altLang="en-US" sz="2000" dirty="0"/>
              <a:t> are consecutive in a schedule and they do not conflict, their results would remain the same even if they had been interchanged in the schedule.</a:t>
            </a:r>
            <a:endParaRPr lang="en-US" altLang="en-US" sz="2000" dirty="0"/>
          </a:p>
          <a:p>
            <a:r>
              <a:rPr lang="en-US" altLang="en-US" sz="2000" dirty="0">
                <a:latin typeface="宋体" panose="02010600030101010101" pitchFamily="2" charset="-122"/>
                <a:ea typeface="宋体" panose="02010600030101010101" pitchFamily="2" charset="-122"/>
                <a:cs typeface="宋体" panose="02010600030101010101" pitchFamily="2" charset="-122"/>
              </a:rPr>
              <a:t>直观地说，li 和 lj 之间的冲突会迫使它们之间形成（逻辑）时间顺序。</a:t>
            </a:r>
            <a:endParaRPr lang="en-US" altLang="en-US" sz="2000" dirty="0">
              <a:latin typeface="宋体" panose="02010600030101010101" pitchFamily="2" charset="-122"/>
              <a:ea typeface="宋体" panose="02010600030101010101" pitchFamily="2" charset="-122"/>
              <a:cs typeface="宋体" panose="02010600030101010101" pitchFamily="2" charset="-122"/>
            </a:endParaRPr>
          </a:p>
          <a:p>
            <a:r>
              <a:rPr lang="en-US" altLang="en-US" sz="2000" dirty="0">
                <a:latin typeface="宋体" panose="02010600030101010101" pitchFamily="2" charset="-122"/>
                <a:ea typeface="宋体" panose="02010600030101010101" pitchFamily="2" charset="-122"/>
                <a:cs typeface="宋体" panose="02010600030101010101" pitchFamily="2" charset="-122"/>
              </a:rPr>
              <a:t>如果 li 和 lj 在一个调度中是连续的并且它们不冲突，那么即使它们在调度中互换，它们的结果也将保持不变。</a:t>
            </a:r>
            <a:endParaRPr lang="en-US" altLang="en-US"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Conflict Serializability</a:t>
            </a:r>
            <a:endParaRPr lang="en-US" dirty="0">
              <a:effectLst>
                <a:outerShdw blurRad="38100" dist="38100" dir="2700000" algn="tl">
                  <a:srgbClr val="C0C0C0"/>
                </a:outerShdw>
              </a:effectLst>
            </a:endParaRPr>
          </a:p>
        </p:txBody>
      </p:sp>
      <p:sp>
        <p:nvSpPr>
          <p:cNvPr id="22531" name="Rectangle 3"/>
          <p:cNvSpPr>
            <a:spLocks noGrp="1" noChangeArrowheads="1"/>
          </p:cNvSpPr>
          <p:nvPr>
            <p:ph idx="1"/>
          </p:nvPr>
        </p:nvSpPr>
        <p:spPr>
          <a:xfrm>
            <a:off x="683581" y="1102497"/>
            <a:ext cx="7750206" cy="5367972"/>
          </a:xfrm>
        </p:spPr>
        <p:txBody>
          <a:bodyPr/>
          <a:lstStyle/>
          <a:p>
            <a:pPr>
              <a:tabLst>
                <a:tab pos="2222500" algn="l"/>
                <a:tab pos="2568575" algn="l"/>
                <a:tab pos="3319145" algn="l"/>
                <a:tab pos="3594100" algn="l"/>
              </a:tabLst>
            </a:pPr>
            <a:r>
              <a:rPr lang="en-US" altLang="en-US" sz="2000" dirty="0"/>
              <a:t>If a schedule </a:t>
            </a:r>
            <a:r>
              <a:rPr lang="en-US" altLang="en-US" sz="2000" i="1" dirty="0"/>
              <a:t>S</a:t>
            </a:r>
            <a:r>
              <a:rPr lang="en-US" altLang="en-US" sz="2000" dirty="0"/>
              <a:t> can be transformed into a schedule </a:t>
            </a:r>
            <a:r>
              <a:rPr lang="en-US" altLang="en-US" sz="2000" i="1" dirty="0"/>
              <a:t>S’ </a:t>
            </a:r>
            <a:r>
              <a:rPr lang="en-US" altLang="en-US" sz="2000" dirty="0"/>
              <a:t>by a series of swaps of non-conflicting instructions, we say that </a:t>
            </a:r>
            <a:r>
              <a:rPr lang="en-US" altLang="en-US" sz="2000" i="1" dirty="0"/>
              <a:t>S</a:t>
            </a:r>
            <a:r>
              <a:rPr lang="en-US" altLang="en-US" sz="2000" dirty="0"/>
              <a:t> and </a:t>
            </a:r>
            <a:r>
              <a:rPr lang="en-US" altLang="en-US" sz="2000" i="1" dirty="0"/>
              <a:t>S’ </a:t>
            </a:r>
            <a:r>
              <a:rPr lang="en-US" altLang="en-US" sz="2000" dirty="0"/>
              <a:t>are </a:t>
            </a:r>
            <a:r>
              <a:rPr lang="en-US" altLang="en-US" sz="2000" b="1" dirty="0">
                <a:solidFill>
                  <a:srgbClr val="FF0000"/>
                </a:solidFill>
              </a:rPr>
              <a:t>conflict equivalent</a:t>
            </a:r>
            <a:r>
              <a:rPr lang="en-US" altLang="en-US" sz="2000" i="1" dirty="0"/>
              <a:t>.</a:t>
            </a:r>
            <a:endParaRPr lang="en-US" altLang="en-US" sz="2000" dirty="0"/>
          </a:p>
          <a:p>
            <a:pPr>
              <a:tabLst>
                <a:tab pos="2222500" algn="l"/>
                <a:tab pos="2568575" algn="l"/>
                <a:tab pos="3319145" algn="l"/>
                <a:tab pos="3594100" algn="l"/>
              </a:tabLst>
            </a:pPr>
            <a:r>
              <a:rPr lang="en-US" altLang="en-US" sz="2000" b="1" i="1" u="sng" dirty="0"/>
              <a:t>We say that a schedule S is </a:t>
            </a:r>
            <a:r>
              <a:rPr lang="en-US" altLang="en-US" sz="2000" b="1" i="1" u="sng" dirty="0">
                <a:solidFill>
                  <a:srgbClr val="FF0000"/>
                </a:solidFill>
              </a:rPr>
              <a:t>conflict serializable </a:t>
            </a:r>
            <a:r>
              <a:rPr lang="en-US" altLang="en-US" sz="2000" b="1" i="1" u="sng" dirty="0"/>
              <a:t>if it is conflict equivalent to a serial schedule</a:t>
            </a:r>
            <a:endParaRPr lang="en-US" altLang="en-US" sz="2000" b="1" i="1" u="sng" dirty="0"/>
          </a:p>
          <a:p>
            <a:pPr>
              <a:tabLst>
                <a:tab pos="2222500" algn="l"/>
                <a:tab pos="2568575" algn="l"/>
                <a:tab pos="3319145" algn="l"/>
                <a:tab pos="3594100" algn="l"/>
              </a:tabLst>
            </a:pPr>
            <a:endParaRPr lang="en-US" altLang="en-US" sz="2000" b="1" i="1" u="sng" dirty="0"/>
          </a:p>
          <a:p>
            <a:pPr>
              <a:tabLst>
                <a:tab pos="2222500" algn="l"/>
                <a:tab pos="2568575" algn="l"/>
                <a:tab pos="3319145" algn="l"/>
                <a:tab pos="3594100" algn="l"/>
              </a:tabLst>
            </a:pPr>
            <a:r>
              <a:rPr lang="en-US" altLang="en-US" sz="2000" dirty="0">
                <a:latin typeface="宋体" panose="02010600030101010101" pitchFamily="2" charset="-122"/>
                <a:ea typeface="宋体" panose="02010600030101010101" pitchFamily="2" charset="-122"/>
                <a:cs typeface="宋体" panose="02010600030101010101" pitchFamily="2" charset="-122"/>
              </a:rPr>
              <a:t>如果调度 S 可以通过一系列非冲突指令的交换转换为调度 S'，我们说 S 和 S' 是冲突等价的。</a:t>
            </a:r>
            <a:endParaRPr lang="en-US" altLang="en-US" sz="2000" dirty="0">
              <a:latin typeface="宋体" panose="02010600030101010101" pitchFamily="2" charset="-122"/>
              <a:ea typeface="宋体" panose="02010600030101010101" pitchFamily="2" charset="-122"/>
              <a:cs typeface="宋体" panose="02010600030101010101" pitchFamily="2" charset="-122"/>
            </a:endParaRPr>
          </a:p>
          <a:p>
            <a:pPr>
              <a:tabLst>
                <a:tab pos="2222500" algn="l"/>
                <a:tab pos="2568575" algn="l"/>
                <a:tab pos="3319145" algn="l"/>
                <a:tab pos="3594100" algn="l"/>
              </a:tabLst>
            </a:pPr>
            <a:r>
              <a:rPr lang="en-US" altLang="en-US" sz="2000" dirty="0">
                <a:latin typeface="宋体" panose="02010600030101010101" pitchFamily="2" charset="-122"/>
                <a:ea typeface="宋体" panose="02010600030101010101" pitchFamily="2" charset="-122"/>
                <a:cs typeface="宋体" panose="02010600030101010101" pitchFamily="2" charset="-122"/>
              </a:rPr>
              <a:t>我们说调度 S 是冲突可序列化的，如果它是一个等价于一个串行调度的冲突</a:t>
            </a:r>
            <a:endParaRPr lang="en-US" altLang="en-US" sz="2000" dirty="0">
              <a:latin typeface="宋体" panose="02010600030101010101" pitchFamily="2" charset="-122"/>
              <a:ea typeface="宋体" panose="02010600030101010101" pitchFamily="2" charset="-122"/>
              <a:cs typeface="宋体" panose="02010600030101010101" pitchFamily="2" charset="-122"/>
            </a:endParaRPr>
          </a:p>
          <a:p>
            <a:pPr>
              <a:tabLst>
                <a:tab pos="2222500" algn="l"/>
                <a:tab pos="2568575" algn="l"/>
                <a:tab pos="3319145" algn="l"/>
                <a:tab pos="3594100" algn="l"/>
              </a:tabLst>
            </a:pPr>
            <a:endParaRPr lang="en-US" altLang="en-US" sz="2000" dirty="0">
              <a:latin typeface="宋体" panose="02010600030101010101" pitchFamily="2" charset="-122"/>
              <a:ea typeface="宋体" panose="02010600030101010101" pitchFamily="2" charset="-122"/>
              <a:cs typeface="宋体" panose="02010600030101010101" pitchFamily="2" charset="-122"/>
            </a:endParaRPr>
          </a:p>
          <a:p>
            <a:pPr>
              <a:tabLst>
                <a:tab pos="2222500" algn="l"/>
                <a:tab pos="2568575" algn="l"/>
                <a:tab pos="3319145" algn="l"/>
                <a:tab pos="3594100" algn="l"/>
              </a:tabLst>
            </a:pPr>
            <a:r>
              <a:rPr lang="zh-CN" altLang="en-US" sz="2000" dirty="0">
                <a:latin typeface="宋体" panose="02010600030101010101" pitchFamily="2" charset="-122"/>
                <a:ea typeface="宋体" panose="02010600030101010101" pitchFamily="2" charset="-122"/>
                <a:cs typeface="宋体" panose="02010600030101010101" pitchFamily="2" charset="-122"/>
              </a:rPr>
              <a:t>并行中不冲突的语句经过变换可以变成一个串行的程序化</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该并行</a:t>
            </a:r>
            <a:r>
              <a:rPr lang="zh-CN" altLang="en-US" sz="2000" dirty="0">
                <a:latin typeface="宋体" panose="02010600030101010101" pitchFamily="2" charset="-122"/>
                <a:ea typeface="宋体" panose="02010600030101010101" pitchFamily="2" charset="-122"/>
                <a:cs typeface="宋体" panose="02010600030101010101" pitchFamily="2" charset="-122"/>
              </a:rPr>
              <a:t>有效</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Conflict Serializability (Cont.)</a:t>
            </a:r>
            <a:endParaRPr lang="en-US" dirty="0">
              <a:effectLst>
                <a:outerShdw blurRad="38100" dist="38100" dir="2700000" algn="tl">
                  <a:srgbClr val="C0C0C0"/>
                </a:outerShdw>
              </a:effectLst>
            </a:endParaRPr>
          </a:p>
        </p:txBody>
      </p:sp>
      <p:sp>
        <p:nvSpPr>
          <p:cNvPr id="23555" name="Rectangle 3"/>
          <p:cNvSpPr>
            <a:spLocks noGrp="1" noChangeArrowheads="1"/>
          </p:cNvSpPr>
          <p:nvPr>
            <p:ph idx="1"/>
          </p:nvPr>
        </p:nvSpPr>
        <p:spPr>
          <a:xfrm>
            <a:off x="683580" y="1102497"/>
            <a:ext cx="8161969" cy="5367972"/>
          </a:xfrm>
        </p:spPr>
        <p:txBody>
          <a:bodyPr/>
          <a:lstStyle/>
          <a:p>
            <a:pPr>
              <a:tabLst>
                <a:tab pos="2063750" algn="l"/>
                <a:tab pos="2511425" algn="l"/>
                <a:tab pos="3261995" algn="l"/>
                <a:tab pos="3881120" algn="l"/>
              </a:tabLst>
            </a:pPr>
            <a:r>
              <a:rPr lang="en-US" altLang="en-US" sz="2000" dirty="0"/>
              <a:t>Schedule 3 can be transformed into Schedule 6, a serial schedule where </a:t>
            </a:r>
            <a:r>
              <a:rPr lang="en-US" altLang="en-US" sz="2000" i="1" dirty="0"/>
              <a:t>T</a:t>
            </a:r>
            <a:r>
              <a:rPr lang="en-US" altLang="en-US" sz="2000" baseline="-25000" dirty="0"/>
              <a:t>2</a:t>
            </a:r>
            <a:r>
              <a:rPr lang="en-US" altLang="en-US" sz="2000" dirty="0"/>
              <a:t> follows </a:t>
            </a:r>
            <a:r>
              <a:rPr lang="en-US" altLang="en-US" sz="2000" i="1" dirty="0"/>
              <a:t>T</a:t>
            </a:r>
            <a:r>
              <a:rPr lang="en-US" altLang="en-US" sz="2000" baseline="-25000" dirty="0"/>
              <a:t>1</a:t>
            </a:r>
            <a:r>
              <a:rPr lang="en-US" altLang="en-US" sz="2000" dirty="0"/>
              <a:t>, by series of swaps of non-conflicting instructions.  Therefore Schedule 3 is conflict serializable.</a:t>
            </a:r>
            <a:endParaRPr lang="en-US" altLang="en-US" sz="2000" dirty="0"/>
          </a:p>
        </p:txBody>
      </p:sp>
      <p:sp>
        <p:nvSpPr>
          <p:cNvPr id="23556" name="Text Box 11"/>
          <p:cNvSpPr txBox="1">
            <a:spLocks noChangeArrowheads="1"/>
          </p:cNvSpPr>
          <p:nvPr/>
        </p:nvSpPr>
        <p:spPr bwMode="auto">
          <a:xfrm>
            <a:off x="2209808" y="4922827"/>
            <a:ext cx="127951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700" dirty="0"/>
              <a:t>Schedule 3</a:t>
            </a:r>
            <a:endParaRPr lang="en-US" altLang="en-US" sz="1700" dirty="0"/>
          </a:p>
        </p:txBody>
      </p:sp>
      <p:sp>
        <p:nvSpPr>
          <p:cNvPr id="23557" name="Text Box 12"/>
          <p:cNvSpPr txBox="1">
            <a:spLocks noChangeArrowheads="1"/>
          </p:cNvSpPr>
          <p:nvPr/>
        </p:nvSpPr>
        <p:spPr bwMode="auto">
          <a:xfrm>
            <a:off x="6105533" y="4926006"/>
            <a:ext cx="127951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700" dirty="0"/>
              <a:t>Schedule 6</a:t>
            </a:r>
            <a:endParaRPr lang="en-US" altLang="en-US" sz="1700" dirty="0"/>
          </a:p>
        </p:txBody>
      </p:sp>
      <p:pic>
        <p:nvPicPr>
          <p:cNvPr id="23558" name="Picture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3200" y="2217729"/>
            <a:ext cx="3040063"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6200" y="2200272"/>
            <a:ext cx="3111500" cy="228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p:txBody>
          <a:bodyPr/>
          <a:lstStyle/>
          <a:p>
            <a:pPr eaLnBrk="1" hangingPunct="1">
              <a:defRPr/>
            </a:pPr>
            <a:r>
              <a:rPr lang="en-US" altLang="zh-CN" smtClean="0"/>
              <a:t>Thinking</a:t>
            </a:r>
            <a:endParaRPr lang="zh-CN" altLang="en-US" smtClean="0"/>
          </a:p>
        </p:txBody>
      </p:sp>
      <p:sp>
        <p:nvSpPr>
          <p:cNvPr id="863235" name="Rectangle 3"/>
          <p:cNvSpPr>
            <a:spLocks noGrp="1" noChangeArrowheads="1"/>
          </p:cNvSpPr>
          <p:nvPr>
            <p:ph idx="1"/>
          </p:nvPr>
        </p:nvSpPr>
        <p:spPr/>
        <p:txBody>
          <a:bodyPr/>
          <a:lstStyle/>
          <a:p>
            <a:pPr eaLnBrk="1" hangingPunct="1">
              <a:lnSpc>
                <a:spcPct val="115000"/>
              </a:lnSpc>
              <a:spcBef>
                <a:spcPct val="30000"/>
              </a:spcBef>
              <a:defRPr/>
            </a:pPr>
            <a:r>
              <a:rPr lang="en-US" altLang="zh-CN" sz="2400" dirty="0" smtClean="0"/>
              <a:t>SQL Server</a:t>
            </a:r>
            <a:r>
              <a:rPr lang="zh-CN" altLang="en-US" sz="2400" dirty="0" smtClean="0"/>
              <a:t>中，</a:t>
            </a:r>
            <a:r>
              <a:rPr lang="en-US" altLang="zh-CN" sz="2400" dirty="0" smtClean="0"/>
              <a:t>Employee</a:t>
            </a:r>
            <a:r>
              <a:rPr lang="zh-CN" altLang="en-US" sz="2400" dirty="0" smtClean="0"/>
              <a:t>职工表包含</a:t>
            </a:r>
            <a:r>
              <a:rPr lang="en-US" altLang="zh-CN" sz="2400" dirty="0" smtClean="0"/>
              <a:t>1000000</a:t>
            </a:r>
            <a:r>
              <a:rPr lang="zh-CN" altLang="en-US" sz="2400" dirty="0" smtClean="0"/>
              <a:t>条记录，假设要执行以下语句</a:t>
            </a:r>
            <a:endParaRPr lang="en-US" altLang="zh-CN" sz="2400" dirty="0" smtClean="0"/>
          </a:p>
          <a:p>
            <a:pPr lvl="1" eaLnBrk="1" hangingPunct="1">
              <a:lnSpc>
                <a:spcPct val="115000"/>
              </a:lnSpc>
              <a:spcBef>
                <a:spcPct val="30000"/>
              </a:spcBef>
              <a:buFont typeface="Wingdings" panose="05000000000000000000" pitchFamily="2" charset="2"/>
              <a:buNone/>
              <a:defRPr/>
            </a:pPr>
            <a:endParaRPr lang="en-US" altLang="zh-CN" sz="2400" dirty="0" smtClean="0"/>
          </a:p>
          <a:p>
            <a:pPr lvl="1" eaLnBrk="1" hangingPunct="1">
              <a:lnSpc>
                <a:spcPct val="115000"/>
              </a:lnSpc>
              <a:spcBef>
                <a:spcPct val="30000"/>
              </a:spcBef>
              <a:buFont typeface="Wingdings" panose="05000000000000000000" pitchFamily="2" charset="2"/>
              <a:buNone/>
              <a:defRPr/>
            </a:pPr>
            <a:r>
              <a:rPr lang="en-US" altLang="zh-CN" sz="2400" dirty="0" smtClean="0">
                <a:solidFill>
                  <a:srgbClr val="0070C0"/>
                </a:solidFill>
              </a:rPr>
              <a:t>Update  Employee  Set  salary = salary * 1.1</a:t>
            </a:r>
            <a:endParaRPr lang="en-US" altLang="zh-CN" sz="2400" dirty="0" smtClean="0">
              <a:solidFill>
                <a:srgbClr val="0070C0"/>
              </a:solidFill>
            </a:endParaRPr>
          </a:p>
          <a:p>
            <a:pPr lvl="1" eaLnBrk="1" hangingPunct="1">
              <a:lnSpc>
                <a:spcPct val="115000"/>
              </a:lnSpc>
              <a:spcBef>
                <a:spcPct val="30000"/>
              </a:spcBef>
              <a:buFont typeface="Wingdings" panose="05000000000000000000" pitchFamily="2" charset="2"/>
              <a:buNone/>
              <a:defRPr/>
            </a:pPr>
            <a:endParaRPr lang="en-US" altLang="zh-CN" sz="2400" dirty="0" smtClean="0"/>
          </a:p>
          <a:p>
            <a:pPr eaLnBrk="1" hangingPunct="1">
              <a:lnSpc>
                <a:spcPct val="115000"/>
              </a:lnSpc>
              <a:spcBef>
                <a:spcPct val="30000"/>
              </a:spcBef>
              <a:buFont typeface="Wingdings" panose="05000000000000000000" pitchFamily="2" charset="2"/>
              <a:buNone/>
              <a:defRPr/>
            </a:pPr>
            <a:r>
              <a:rPr lang="zh-CN" altLang="en-US" sz="2400" dirty="0" smtClean="0"/>
              <a:t>    如果在执行到一半的时候，突然停电。那么重启后</a:t>
            </a:r>
            <a:r>
              <a:rPr lang="zh-CN" altLang="en-US" sz="2400" dirty="0"/>
              <a:t>，</a:t>
            </a:r>
            <a:r>
              <a:rPr lang="en-US" altLang="zh-CN" sz="2400" dirty="0" smtClean="0"/>
              <a:t>Employee</a:t>
            </a:r>
            <a:r>
              <a:rPr lang="zh-CN" altLang="en-US" sz="2400" dirty="0" smtClean="0"/>
              <a:t>表会发生什么样的变化？</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50000" fill="hold" grpId="0" nodeType="clickEffect">
                                  <p:stCondLst>
                                    <p:cond delay="0"/>
                                  </p:stCondLst>
                                  <p:childTnLst>
                                    <p:set>
                                      <p:cBhvr>
                                        <p:cTn id="6" dur="1" fill="hold">
                                          <p:stCondLst>
                                            <p:cond delay="0"/>
                                          </p:stCondLst>
                                        </p:cTn>
                                        <p:tgtEl>
                                          <p:spTgt spid="863235">
                                            <p:txEl>
                                              <p:pRg st="0" end="0"/>
                                            </p:txEl>
                                          </p:spTgt>
                                        </p:tgtEl>
                                        <p:attrNameLst>
                                          <p:attrName>style.visibility</p:attrName>
                                        </p:attrNameLst>
                                      </p:cBhvr>
                                      <p:to>
                                        <p:strVal val="visible"/>
                                      </p:to>
                                    </p:set>
                                    <p:anim calcmode="lin" valueType="num">
                                      <p:cBhvr additive="base">
                                        <p:cTn id="7" dur="500" fill="hold"/>
                                        <p:tgtEl>
                                          <p:spTgt spid="8632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323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50000" fill="hold" grpId="0" nodeType="withEffect">
                                  <p:stCondLst>
                                    <p:cond delay="0"/>
                                  </p:stCondLst>
                                  <p:childTnLst>
                                    <p:set>
                                      <p:cBhvr>
                                        <p:cTn id="10" dur="1" fill="hold">
                                          <p:stCondLst>
                                            <p:cond delay="0"/>
                                          </p:stCondLst>
                                        </p:cTn>
                                        <p:tgtEl>
                                          <p:spTgt spid="863235">
                                            <p:txEl>
                                              <p:pRg st="2" end="2"/>
                                            </p:txEl>
                                          </p:spTgt>
                                        </p:tgtEl>
                                        <p:attrNameLst>
                                          <p:attrName>style.visibility</p:attrName>
                                        </p:attrNameLst>
                                      </p:cBhvr>
                                      <p:to>
                                        <p:strVal val="visible"/>
                                      </p:to>
                                    </p:set>
                                    <p:anim calcmode="lin" valueType="num">
                                      <p:cBhvr additive="base">
                                        <p:cTn id="11" dur="500" fill="hold"/>
                                        <p:tgtEl>
                                          <p:spTgt spid="863235">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63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decel="50000" fill="hold" grpId="0" nodeType="clickEffect">
                                  <p:stCondLst>
                                    <p:cond delay="0"/>
                                  </p:stCondLst>
                                  <p:childTnLst>
                                    <p:set>
                                      <p:cBhvr>
                                        <p:cTn id="16" dur="1" fill="hold">
                                          <p:stCondLst>
                                            <p:cond delay="0"/>
                                          </p:stCondLst>
                                        </p:cTn>
                                        <p:tgtEl>
                                          <p:spTgt spid="863235">
                                            <p:txEl>
                                              <p:pRg st="4" end="4"/>
                                            </p:txEl>
                                          </p:spTgt>
                                        </p:tgtEl>
                                        <p:attrNameLst>
                                          <p:attrName>style.visibility</p:attrName>
                                        </p:attrNameLst>
                                      </p:cBhvr>
                                      <p:to>
                                        <p:strVal val="visible"/>
                                      </p:to>
                                    </p:set>
                                    <p:anim calcmode="lin" valueType="num">
                                      <p:cBhvr additive="base">
                                        <p:cTn id="17" dur="500" fill="hold"/>
                                        <p:tgtEl>
                                          <p:spTgt spid="863235">
                                            <p:txEl>
                                              <p:pRg st="4" end="4"/>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6323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3235" grpId="0" bldLvl="2"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Conflict Serializability (Cont.)</a:t>
            </a:r>
            <a:endParaRPr lang="en-US" dirty="0">
              <a:effectLst>
                <a:outerShdw blurRad="38100" dist="38100" dir="2700000" algn="tl">
                  <a:srgbClr val="C0C0C0"/>
                </a:outerShdw>
              </a:effectLst>
            </a:endParaRPr>
          </a:p>
        </p:txBody>
      </p:sp>
      <p:sp>
        <p:nvSpPr>
          <p:cNvPr id="24579" name="Rectangle 3"/>
          <p:cNvSpPr>
            <a:spLocks noGrp="1" noChangeArrowheads="1"/>
          </p:cNvSpPr>
          <p:nvPr>
            <p:ph idx="1"/>
          </p:nvPr>
        </p:nvSpPr>
        <p:spPr>
          <a:xfrm>
            <a:off x="701336" y="1102497"/>
            <a:ext cx="7688062" cy="5367972"/>
          </a:xfrm>
        </p:spPr>
        <p:txBody>
          <a:bodyPr/>
          <a:lstStyle/>
          <a:p>
            <a:pPr>
              <a:tabLst>
                <a:tab pos="2222500" algn="l"/>
                <a:tab pos="2568575" algn="l"/>
                <a:tab pos="3319145" algn="l"/>
                <a:tab pos="3594100" algn="l"/>
              </a:tabLst>
            </a:pPr>
            <a:r>
              <a:rPr lang="en-US" altLang="en-US" sz="2000" dirty="0"/>
              <a:t>Example of a schedule that is not conflict serializable:</a:t>
            </a:r>
            <a:br>
              <a:rPr lang="en-US" altLang="en-US" sz="2000" dirty="0"/>
            </a:br>
            <a:br>
              <a:rPr lang="en-US" altLang="en-US" sz="2000" dirty="0"/>
            </a:br>
            <a:br>
              <a:rPr lang="en-US" altLang="en-US" sz="2000" dirty="0"/>
            </a:br>
            <a:br>
              <a:rPr lang="en-US" altLang="en-US" sz="2000" dirty="0"/>
            </a:br>
            <a:br>
              <a:rPr lang="en-US" altLang="en-US" sz="2000" dirty="0"/>
            </a:br>
            <a:endParaRPr lang="en-US" altLang="en-US" sz="2000" dirty="0"/>
          </a:p>
          <a:p>
            <a:pPr>
              <a:tabLst>
                <a:tab pos="2222500" algn="l"/>
                <a:tab pos="2568575" algn="l"/>
                <a:tab pos="3319145" algn="l"/>
                <a:tab pos="3594100" algn="l"/>
              </a:tabLst>
            </a:pPr>
            <a:r>
              <a:rPr lang="en-US" altLang="en-US" sz="2000" dirty="0"/>
              <a:t>We are unable to swap instructions in the above schedule to obtain either the serial schedule &lt; </a:t>
            </a:r>
            <a:r>
              <a:rPr lang="en-US" altLang="en-US" sz="2000" i="1" dirty="0"/>
              <a:t>T</a:t>
            </a:r>
            <a:r>
              <a:rPr lang="en-US" altLang="en-US" sz="2000" baseline="-25000" dirty="0"/>
              <a:t>3</a:t>
            </a:r>
            <a:r>
              <a:rPr lang="en-US" altLang="en-US" sz="2000" dirty="0"/>
              <a:t>, </a:t>
            </a:r>
            <a:r>
              <a:rPr lang="en-US" altLang="en-US" sz="2000" i="1" dirty="0"/>
              <a:t>T</a:t>
            </a:r>
            <a:r>
              <a:rPr lang="en-US" altLang="en-US" sz="2000" baseline="-25000" dirty="0"/>
              <a:t>4</a:t>
            </a:r>
            <a:r>
              <a:rPr lang="en-US" altLang="en-US" sz="2000" dirty="0"/>
              <a:t> &gt;, or the serial schedule &lt; </a:t>
            </a:r>
            <a:r>
              <a:rPr lang="en-US" altLang="en-US" sz="2000" i="1" dirty="0"/>
              <a:t>T</a:t>
            </a:r>
            <a:r>
              <a:rPr lang="en-US" altLang="en-US" sz="2000" baseline="-25000" dirty="0"/>
              <a:t>4</a:t>
            </a:r>
            <a:r>
              <a:rPr lang="en-US" altLang="en-US" sz="2000" dirty="0"/>
              <a:t>, </a:t>
            </a:r>
            <a:r>
              <a:rPr lang="en-US" altLang="en-US" sz="2000" i="1" dirty="0"/>
              <a:t>T</a:t>
            </a:r>
            <a:r>
              <a:rPr lang="en-US" altLang="en-US" sz="2000" baseline="-25000" dirty="0"/>
              <a:t>3</a:t>
            </a:r>
            <a:r>
              <a:rPr lang="en-US" altLang="en-US" sz="2000" dirty="0"/>
              <a:t> &gt;.</a:t>
            </a:r>
            <a:endParaRPr lang="en-US" altLang="en-US" sz="2000" dirty="0"/>
          </a:p>
        </p:txBody>
      </p:sp>
      <p:pic>
        <p:nvPicPr>
          <p:cNvPr id="24580"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84970" y="1752643"/>
            <a:ext cx="2840037"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View Serializability</a:t>
            </a:r>
            <a:r>
              <a:rPr lang="zh-CN" altLang="en-US" dirty="0">
                <a:effectLst>
                  <a:outerShdw blurRad="38100" dist="38100" dir="2700000" algn="tl">
                    <a:srgbClr val="C0C0C0"/>
                  </a:outerShdw>
                </a:effectLst>
                <a:ea typeface="宋体" panose="02010600030101010101" pitchFamily="2" charset="-122"/>
              </a:rPr>
              <a:t>（）</a:t>
            </a:r>
            <a:endParaRPr lang="zh-CN" altLang="en-US" dirty="0">
              <a:effectLst>
                <a:outerShdw blurRad="38100" dist="38100" dir="2700000" algn="tl">
                  <a:srgbClr val="C0C0C0"/>
                </a:outerShdw>
              </a:effectLst>
              <a:ea typeface="宋体" panose="02010600030101010101" pitchFamily="2" charset="-122"/>
            </a:endParaRPr>
          </a:p>
        </p:txBody>
      </p:sp>
      <p:sp>
        <p:nvSpPr>
          <p:cNvPr id="25603" name="Rectangle 3"/>
          <p:cNvSpPr>
            <a:spLocks noGrp="1" noChangeArrowheads="1"/>
          </p:cNvSpPr>
          <p:nvPr>
            <p:ph idx="1"/>
          </p:nvPr>
        </p:nvSpPr>
        <p:spPr>
          <a:xfrm>
            <a:off x="346229" y="1102497"/>
            <a:ext cx="8499321" cy="5367972"/>
          </a:xfrm>
        </p:spPr>
        <p:txBody>
          <a:bodyPr/>
          <a:lstStyle/>
          <a:p>
            <a:pPr>
              <a:defRPr/>
            </a:pPr>
            <a:r>
              <a:rPr lang="en-US" sz="2000" dirty="0"/>
              <a:t>Let </a:t>
            </a:r>
            <a:r>
              <a:rPr lang="en-US" sz="2000" i="1" dirty="0"/>
              <a:t>S</a:t>
            </a:r>
            <a:r>
              <a:rPr lang="en-US" sz="2000" dirty="0"/>
              <a:t> and </a:t>
            </a:r>
            <a:r>
              <a:rPr lang="en-US" sz="2000" i="1" dirty="0"/>
              <a:t>S’</a:t>
            </a:r>
            <a:r>
              <a:rPr lang="en-IN" sz="2000" dirty="0"/>
              <a:t> </a:t>
            </a:r>
            <a:r>
              <a:rPr lang="en-US" sz="2000" dirty="0"/>
              <a:t>be two schedules with the same set of transactions.  </a:t>
            </a:r>
            <a:r>
              <a:rPr lang="en-US" sz="2000" i="1" dirty="0"/>
              <a:t>S</a:t>
            </a:r>
            <a:r>
              <a:rPr lang="en-US" sz="2000" dirty="0"/>
              <a:t> and </a:t>
            </a:r>
            <a:r>
              <a:rPr lang="en-US" sz="2000" i="1" dirty="0"/>
              <a:t>S’ </a:t>
            </a:r>
            <a:r>
              <a:rPr lang="en-US" sz="2000" dirty="0"/>
              <a:t>are </a:t>
            </a:r>
            <a:r>
              <a:rPr lang="en-US" sz="2000" b="1" dirty="0">
                <a:solidFill>
                  <a:srgbClr val="000099"/>
                </a:solidFill>
              </a:rPr>
              <a:t>view equivalent</a:t>
            </a:r>
            <a:r>
              <a:rPr lang="en-US" sz="2000" i="1" dirty="0"/>
              <a:t> </a:t>
            </a:r>
            <a:r>
              <a:rPr lang="en-US" sz="2000" dirty="0"/>
              <a:t>if the following three conditions are met, for each data item </a:t>
            </a:r>
            <a:r>
              <a:rPr lang="en-US" sz="2000" i="1" dirty="0"/>
              <a:t>Q,</a:t>
            </a:r>
            <a:r>
              <a:rPr lang="en-US" sz="2000" dirty="0"/>
              <a:t> </a:t>
            </a:r>
            <a:endParaRPr lang="en-US" sz="2000" dirty="0"/>
          </a:p>
          <a:p>
            <a:pPr marL="457200" lvl="1" indent="0">
              <a:spcBef>
                <a:spcPts val="0"/>
              </a:spcBef>
              <a:buNone/>
              <a:defRPr/>
            </a:pPr>
            <a:r>
              <a:rPr lang="en-US" sz="2000" dirty="0">
                <a:solidFill>
                  <a:srgbClr val="FF9900"/>
                </a:solidFill>
              </a:rPr>
              <a:t>1.   </a:t>
            </a:r>
            <a:r>
              <a:rPr lang="en-US" sz="2000" dirty="0"/>
              <a:t>If in schedule S, transaction </a:t>
            </a:r>
            <a:r>
              <a:rPr lang="en-US" sz="2000" i="1" dirty="0"/>
              <a:t>T</a:t>
            </a:r>
            <a:r>
              <a:rPr lang="en-US" sz="2000" i="1" baseline="-25000" dirty="0"/>
              <a:t>i</a:t>
            </a:r>
            <a:r>
              <a:rPr lang="en-US" sz="2000" i="1" dirty="0"/>
              <a:t> </a:t>
            </a:r>
            <a:r>
              <a:rPr lang="en-US" sz="2000" dirty="0"/>
              <a:t>reads the initial value of </a:t>
            </a:r>
            <a:r>
              <a:rPr lang="en-US" sz="2000" i="1" dirty="0"/>
              <a:t>Q</a:t>
            </a:r>
            <a:r>
              <a:rPr lang="en-US" sz="2000" dirty="0"/>
              <a:t>, then in </a:t>
            </a:r>
            <a:endParaRPr lang="en-US" sz="2000" dirty="0"/>
          </a:p>
          <a:p>
            <a:pPr marL="457200" lvl="1" indent="0">
              <a:spcBef>
                <a:spcPts val="0"/>
              </a:spcBef>
              <a:buNone/>
              <a:defRPr/>
            </a:pPr>
            <a:r>
              <a:rPr lang="en-US" sz="2000" dirty="0"/>
              <a:t>      schedule </a:t>
            </a:r>
            <a:r>
              <a:rPr lang="en-US" sz="2000" i="1" dirty="0"/>
              <a:t>S</a:t>
            </a:r>
            <a:r>
              <a:rPr lang="en-IN" sz="2000" i="1" dirty="0"/>
              <a:t>’</a:t>
            </a:r>
            <a:r>
              <a:rPr lang="en-US" altLang="ja-JP" sz="2000" dirty="0"/>
              <a:t> also transaction </a:t>
            </a:r>
            <a:r>
              <a:rPr lang="en-US" altLang="ja-JP" sz="2000" i="1" dirty="0"/>
              <a:t>T</a:t>
            </a:r>
            <a:r>
              <a:rPr lang="en-US" altLang="ja-JP" sz="2000" i="1" baseline="-25000" dirty="0"/>
              <a:t>i</a:t>
            </a:r>
            <a:r>
              <a:rPr lang="en-US" altLang="ja-JP" sz="2000" i="1" dirty="0"/>
              <a:t> </a:t>
            </a:r>
            <a:r>
              <a:rPr lang="en-US" altLang="ja-JP" sz="2000" dirty="0"/>
              <a:t> must read the initial value of </a:t>
            </a:r>
            <a:r>
              <a:rPr lang="en-US" altLang="ja-JP" sz="2000" i="1" dirty="0"/>
              <a:t>Q.</a:t>
            </a:r>
            <a:endParaRPr lang="en-US" altLang="ja-JP" sz="2000" i="1" dirty="0"/>
          </a:p>
          <a:p>
            <a:pPr marL="457200" lvl="1" indent="0">
              <a:spcBef>
                <a:spcPts val="0"/>
              </a:spcBef>
              <a:buNone/>
              <a:defRPr/>
            </a:pPr>
            <a:r>
              <a:rPr lang="en-US" sz="2000" dirty="0">
                <a:solidFill>
                  <a:srgbClr val="FF9900"/>
                </a:solidFill>
              </a:rPr>
              <a:t>2.</a:t>
            </a:r>
            <a:r>
              <a:rPr lang="en-US" sz="2000" dirty="0"/>
              <a:t>   If in schedule S transaction </a:t>
            </a:r>
            <a:r>
              <a:rPr lang="en-US" sz="2000" i="1" dirty="0"/>
              <a:t>T</a:t>
            </a:r>
            <a:r>
              <a:rPr lang="en-US" sz="2000" i="1" baseline="-25000" dirty="0"/>
              <a:t>i</a:t>
            </a:r>
            <a:r>
              <a:rPr lang="en-US" sz="2000" i="1" dirty="0"/>
              <a:t> </a:t>
            </a:r>
            <a:r>
              <a:rPr lang="en-US" sz="2000" dirty="0"/>
              <a:t>executes </a:t>
            </a:r>
            <a:r>
              <a:rPr lang="en-US" sz="2000" b="1" dirty="0"/>
              <a:t>read</a:t>
            </a:r>
            <a:r>
              <a:rPr lang="en-US" sz="2000" dirty="0"/>
              <a:t>(</a:t>
            </a:r>
            <a:r>
              <a:rPr lang="en-US" sz="2000" i="1" dirty="0"/>
              <a:t>Q)</a:t>
            </a:r>
            <a:r>
              <a:rPr lang="en-US" sz="2000" dirty="0"/>
              <a:t>, and that value </a:t>
            </a:r>
            <a:r>
              <a:rPr lang="en-US" sz="2000" dirty="0" smtClean="0"/>
              <a:t>	was produced </a:t>
            </a:r>
            <a:r>
              <a:rPr lang="en-US" sz="2000" dirty="0" smtClean="0"/>
              <a:t>by transaction </a:t>
            </a:r>
            <a:r>
              <a:rPr lang="en-US" sz="2000" i="1" dirty="0" err="1" smtClean="0"/>
              <a:t>T</a:t>
            </a:r>
            <a:r>
              <a:rPr lang="en-US" sz="2000" i="1" baseline="-25000" dirty="0" err="1" smtClean="0"/>
              <a:t>j</a:t>
            </a:r>
            <a:r>
              <a:rPr lang="en-US" sz="2000" dirty="0" smtClean="0"/>
              <a:t> </a:t>
            </a:r>
            <a:r>
              <a:rPr lang="en-US" sz="2000" i="1" dirty="0" smtClean="0"/>
              <a:t> </a:t>
            </a:r>
            <a:r>
              <a:rPr lang="en-US" sz="2000" dirty="0" smtClean="0"/>
              <a:t>(if any), then in schedule </a:t>
            </a:r>
            <a:r>
              <a:rPr lang="en-US" sz="2000" i="1" dirty="0" smtClean="0"/>
              <a:t>S</a:t>
            </a:r>
            <a:r>
              <a:rPr lang="en-IN" sz="2000" i="1" dirty="0" smtClean="0"/>
              <a:t>’</a:t>
            </a:r>
            <a:r>
              <a:rPr lang="en-US" altLang="ja-JP" sz="2000" dirty="0" smtClean="0"/>
              <a:t> also </a:t>
            </a:r>
            <a:endParaRPr lang="en-US" altLang="ja-JP" sz="2000" dirty="0" smtClean="0"/>
          </a:p>
          <a:p>
            <a:pPr marL="457200" lvl="1" indent="0">
              <a:spcBef>
                <a:spcPts val="0"/>
              </a:spcBef>
              <a:buNone/>
              <a:defRPr/>
            </a:pPr>
            <a:r>
              <a:rPr lang="en-US" altLang="ja-JP" sz="2000" dirty="0" smtClean="0"/>
              <a:t>      </a:t>
            </a:r>
            <a:r>
              <a:rPr lang="en-US" altLang="ja-JP" sz="2000" dirty="0"/>
              <a:t>transaction </a:t>
            </a:r>
            <a:r>
              <a:rPr lang="en-US" altLang="ja-JP" sz="2000" i="1" dirty="0"/>
              <a:t>T</a:t>
            </a:r>
            <a:r>
              <a:rPr lang="en-US" altLang="ja-JP" sz="2000" i="1" baseline="-25000" dirty="0"/>
              <a:t>i</a:t>
            </a:r>
            <a:r>
              <a:rPr lang="en-US" altLang="ja-JP" sz="2000" dirty="0"/>
              <a:t> must read the value of </a:t>
            </a:r>
            <a:r>
              <a:rPr lang="en-US" altLang="ja-JP" sz="2000" i="1" dirty="0"/>
              <a:t>Q</a:t>
            </a:r>
            <a:r>
              <a:rPr lang="en-US" altLang="ja-JP" sz="2000" dirty="0"/>
              <a:t> that was produced by the </a:t>
            </a:r>
            <a:endParaRPr lang="en-US" altLang="ja-JP" sz="2000" dirty="0"/>
          </a:p>
          <a:p>
            <a:pPr marL="457200" lvl="1" indent="0">
              <a:spcBef>
                <a:spcPts val="0"/>
              </a:spcBef>
              <a:buNone/>
              <a:defRPr/>
            </a:pPr>
            <a:r>
              <a:rPr lang="en-US" altLang="ja-JP" sz="2000" dirty="0"/>
              <a:t>      same </a:t>
            </a:r>
            <a:r>
              <a:rPr lang="en-US" altLang="ja-JP" sz="2000" b="1" dirty="0"/>
              <a:t>write</a:t>
            </a:r>
            <a:r>
              <a:rPr lang="en-US" altLang="ja-JP" sz="2000" dirty="0"/>
              <a:t>(Q) operation of transaction </a:t>
            </a:r>
            <a:r>
              <a:rPr lang="en-US" altLang="ja-JP" sz="2000" i="1" dirty="0"/>
              <a:t>T</a:t>
            </a:r>
            <a:r>
              <a:rPr lang="en-US" altLang="ja-JP" sz="2000" i="1" baseline="-25000" dirty="0"/>
              <a:t>j</a:t>
            </a:r>
            <a:r>
              <a:rPr lang="en-US" altLang="ja-JP" sz="2000" dirty="0"/>
              <a:t> .</a:t>
            </a:r>
            <a:endParaRPr lang="en-US" altLang="ja-JP" sz="2000" dirty="0"/>
          </a:p>
          <a:p>
            <a:pPr marL="457200" lvl="1" indent="0">
              <a:spcBef>
                <a:spcPts val="0"/>
              </a:spcBef>
              <a:buNone/>
              <a:defRPr/>
            </a:pPr>
            <a:r>
              <a:rPr lang="en-US" sz="2000" dirty="0">
                <a:solidFill>
                  <a:srgbClr val="FF9900"/>
                </a:solidFill>
              </a:rPr>
              <a:t>3.   </a:t>
            </a:r>
            <a:r>
              <a:rPr lang="en-US" sz="2000" dirty="0"/>
              <a:t>The transaction (if any) that performs the final </a:t>
            </a:r>
            <a:r>
              <a:rPr lang="en-US" sz="2000" b="1" dirty="0"/>
              <a:t>write</a:t>
            </a:r>
            <a:r>
              <a:rPr lang="en-US" sz="2000" dirty="0"/>
              <a:t>(</a:t>
            </a:r>
            <a:r>
              <a:rPr lang="en-US" sz="2000" i="1" dirty="0"/>
              <a:t>Q</a:t>
            </a:r>
            <a:r>
              <a:rPr lang="en-US" sz="2000" dirty="0"/>
              <a:t>) operation </a:t>
            </a:r>
            <a:r>
              <a:rPr lang="en-US" sz="2000" dirty="0" smtClean="0"/>
              <a:t>	in </a:t>
            </a:r>
            <a:r>
              <a:rPr lang="en-US" sz="2000" dirty="0"/>
              <a:t>schedule </a:t>
            </a:r>
            <a:r>
              <a:rPr lang="en-US" sz="2000" i="1" dirty="0"/>
              <a:t>S </a:t>
            </a:r>
            <a:r>
              <a:rPr lang="en-US" sz="2000" dirty="0"/>
              <a:t>must also perform the final</a:t>
            </a:r>
            <a:r>
              <a:rPr lang="en-US" sz="2000" i="1" dirty="0"/>
              <a:t> </a:t>
            </a:r>
            <a:r>
              <a:rPr lang="en-US" sz="2000" b="1" dirty="0"/>
              <a:t>write</a:t>
            </a:r>
            <a:r>
              <a:rPr lang="en-US" sz="2000" dirty="0"/>
              <a:t>(</a:t>
            </a:r>
            <a:r>
              <a:rPr lang="en-US" sz="2000" i="1" dirty="0"/>
              <a:t>Q</a:t>
            </a:r>
            <a:r>
              <a:rPr lang="en-US" sz="2000" dirty="0"/>
              <a:t>) operation in </a:t>
            </a:r>
            <a:r>
              <a:rPr lang="en-US" sz="2000" dirty="0" smtClean="0"/>
              <a:t>	schedule </a:t>
            </a:r>
            <a:r>
              <a:rPr lang="en-US" sz="2000" i="1" dirty="0"/>
              <a:t>S</a:t>
            </a:r>
            <a:r>
              <a:rPr lang="en-IN" altLang="ja-JP" sz="2000" i="1" dirty="0"/>
              <a:t>’</a:t>
            </a:r>
            <a:r>
              <a:rPr lang="en-US" altLang="ja-JP" sz="2000" i="1" dirty="0"/>
              <a:t>.</a:t>
            </a:r>
            <a:endParaRPr lang="en-US" altLang="ja-JP" sz="2000" i="1" dirty="0"/>
          </a:p>
          <a:p>
            <a:pPr marL="400050">
              <a:defRPr/>
            </a:pPr>
            <a:r>
              <a:rPr lang="en-US" sz="2000" dirty="0"/>
              <a:t>As can be seen, view equivalence is also based purely on </a:t>
            </a:r>
            <a:r>
              <a:rPr lang="en-US" sz="2000" b="1" dirty="0"/>
              <a:t>reads </a:t>
            </a:r>
            <a:r>
              <a:rPr lang="en-US" sz="2000" dirty="0"/>
              <a:t>and </a:t>
            </a:r>
            <a:r>
              <a:rPr lang="en-US" sz="2000" b="1" dirty="0"/>
              <a:t>writes</a:t>
            </a:r>
            <a:r>
              <a:rPr lang="en-US" sz="2000" dirty="0"/>
              <a:t> alone.</a:t>
            </a:r>
            <a:endParaRPr 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View Serializability (Cont.)</a:t>
            </a:r>
            <a:endParaRPr lang="en-US" dirty="0">
              <a:effectLst>
                <a:outerShdw blurRad="38100" dist="38100" dir="2700000" algn="tl">
                  <a:srgbClr val="C0C0C0"/>
                </a:outerShdw>
              </a:effectLst>
            </a:endParaRPr>
          </a:p>
        </p:txBody>
      </p:sp>
      <p:sp>
        <p:nvSpPr>
          <p:cNvPr id="26627" name="Rectangle 3"/>
          <p:cNvSpPr>
            <a:spLocks noGrp="1" noChangeArrowheads="1"/>
          </p:cNvSpPr>
          <p:nvPr>
            <p:ph idx="1"/>
          </p:nvPr>
        </p:nvSpPr>
        <p:spPr>
          <a:xfrm>
            <a:off x="683580" y="1102497"/>
            <a:ext cx="7634797" cy="5367972"/>
          </a:xfrm>
        </p:spPr>
        <p:txBody>
          <a:bodyPr/>
          <a:lstStyle/>
          <a:p>
            <a:pPr>
              <a:tabLst>
                <a:tab pos="1890395" algn="l"/>
                <a:tab pos="2338070" algn="l"/>
                <a:tab pos="2914650" algn="l"/>
                <a:tab pos="3203575" algn="l"/>
                <a:tab pos="3881120" algn="l"/>
                <a:tab pos="4286250" algn="l"/>
              </a:tabLst>
            </a:pPr>
            <a:r>
              <a:rPr lang="en-US" altLang="en-US" sz="2000" dirty="0"/>
              <a:t>A schedule </a:t>
            </a:r>
            <a:r>
              <a:rPr lang="en-US" altLang="en-US" sz="2000" i="1" dirty="0"/>
              <a:t>S</a:t>
            </a:r>
            <a:r>
              <a:rPr lang="en-US" altLang="en-US" sz="2000" dirty="0"/>
              <a:t> is </a:t>
            </a:r>
            <a:r>
              <a:rPr lang="en-US" altLang="en-US" sz="2000" b="1" dirty="0">
                <a:solidFill>
                  <a:srgbClr val="000099"/>
                </a:solidFill>
              </a:rPr>
              <a:t>view serializable</a:t>
            </a:r>
            <a:r>
              <a:rPr lang="en-US" altLang="en-US" sz="2000" i="1" dirty="0"/>
              <a:t> </a:t>
            </a:r>
            <a:r>
              <a:rPr lang="en-US" altLang="en-US" sz="2000" dirty="0"/>
              <a:t>if it is view equivalent to a serial schedule.</a:t>
            </a:r>
            <a:endParaRPr lang="en-US" altLang="en-US" sz="2000" dirty="0"/>
          </a:p>
          <a:p>
            <a:pPr>
              <a:tabLst>
                <a:tab pos="1890395" algn="l"/>
                <a:tab pos="2338070" algn="l"/>
                <a:tab pos="2914650" algn="l"/>
                <a:tab pos="3203575" algn="l"/>
                <a:tab pos="3881120" algn="l"/>
                <a:tab pos="4286250" algn="l"/>
              </a:tabLst>
            </a:pPr>
            <a:r>
              <a:rPr lang="en-US" altLang="en-US" sz="2000" dirty="0"/>
              <a:t>Every conflict serializable schedule is also view serializable.</a:t>
            </a:r>
            <a:endParaRPr lang="en-US" altLang="en-US" sz="2000" dirty="0"/>
          </a:p>
          <a:p>
            <a:pPr>
              <a:tabLst>
                <a:tab pos="1890395" algn="l"/>
                <a:tab pos="2338070" algn="l"/>
                <a:tab pos="2914650" algn="l"/>
                <a:tab pos="3203575" algn="l"/>
                <a:tab pos="3881120" algn="l"/>
                <a:tab pos="4286250" algn="l"/>
              </a:tabLst>
            </a:pPr>
            <a:r>
              <a:rPr lang="en-US" altLang="en-US" sz="2000" dirty="0"/>
              <a:t>Below is a schedule which is view-serializable but </a:t>
            </a:r>
            <a:r>
              <a:rPr lang="en-US" altLang="en-US" sz="2000" i="1" dirty="0"/>
              <a:t>not </a:t>
            </a:r>
            <a:r>
              <a:rPr lang="en-US" altLang="en-US" sz="2000" dirty="0"/>
              <a:t>conflict serializable.</a:t>
            </a:r>
            <a:br>
              <a:rPr lang="en-US" altLang="en-US" sz="2000" dirty="0"/>
            </a:br>
            <a:endParaRPr lang="en-US" altLang="en-US" sz="2000" dirty="0"/>
          </a:p>
          <a:p>
            <a:pPr>
              <a:buFont typeface="Monotype Sorts" pitchFamily="-65" charset="2"/>
              <a:buNone/>
              <a:tabLst>
                <a:tab pos="1890395" algn="l"/>
                <a:tab pos="2338070" algn="l"/>
                <a:tab pos="2914650" algn="l"/>
                <a:tab pos="3203575" algn="l"/>
                <a:tab pos="3881120" algn="l"/>
                <a:tab pos="4286250" algn="l"/>
              </a:tabLst>
            </a:pPr>
            <a:r>
              <a:rPr lang="en-US" altLang="en-US" sz="2000" dirty="0"/>
              <a:t>		</a:t>
            </a:r>
            <a:endParaRPr lang="en-US" altLang="en-US" sz="2000" dirty="0"/>
          </a:p>
          <a:p>
            <a:pPr>
              <a:buFont typeface="Monotype Sorts" pitchFamily="-65" charset="2"/>
              <a:buNone/>
              <a:tabLst>
                <a:tab pos="1890395" algn="l"/>
                <a:tab pos="2338070" algn="l"/>
                <a:tab pos="2914650" algn="l"/>
                <a:tab pos="3203575" algn="l"/>
                <a:tab pos="3881120" algn="l"/>
                <a:tab pos="4286250" algn="l"/>
              </a:tabLst>
            </a:pPr>
            <a:endParaRPr lang="en-US" altLang="en-US" sz="2000" dirty="0"/>
          </a:p>
          <a:p>
            <a:pPr>
              <a:tabLst>
                <a:tab pos="1890395" algn="l"/>
                <a:tab pos="2338070" algn="l"/>
                <a:tab pos="2914650" algn="l"/>
                <a:tab pos="3203575" algn="l"/>
                <a:tab pos="3881120" algn="l"/>
                <a:tab pos="4286250" algn="l"/>
              </a:tabLst>
            </a:pPr>
            <a:endParaRPr lang="en-US" altLang="en-US" sz="2000" dirty="0"/>
          </a:p>
          <a:p>
            <a:pPr>
              <a:buFont typeface="Monotype Sorts" pitchFamily="-65" charset="2"/>
              <a:buNone/>
              <a:tabLst>
                <a:tab pos="1890395" algn="l"/>
                <a:tab pos="2338070" algn="l"/>
                <a:tab pos="2914650" algn="l"/>
                <a:tab pos="3203575" algn="l"/>
                <a:tab pos="3881120" algn="l"/>
                <a:tab pos="4286250" algn="l"/>
              </a:tabLst>
            </a:pPr>
            <a:endParaRPr lang="en-US" altLang="en-US" sz="2000" dirty="0"/>
          </a:p>
          <a:p>
            <a:pPr>
              <a:tabLst>
                <a:tab pos="1890395" algn="l"/>
                <a:tab pos="2338070" algn="l"/>
                <a:tab pos="2914650" algn="l"/>
                <a:tab pos="3203575" algn="l"/>
                <a:tab pos="3881120" algn="l"/>
                <a:tab pos="4286250" algn="l"/>
              </a:tabLst>
            </a:pPr>
            <a:r>
              <a:rPr lang="en-US" altLang="en-US" sz="2000" dirty="0"/>
              <a:t>What serial schedule is above equivalent to?</a:t>
            </a:r>
            <a:endParaRPr lang="en-US" altLang="en-US" sz="2000" dirty="0"/>
          </a:p>
          <a:p>
            <a:pPr>
              <a:tabLst>
                <a:tab pos="1890395" algn="l"/>
                <a:tab pos="2338070" algn="l"/>
                <a:tab pos="2914650" algn="l"/>
                <a:tab pos="3203575" algn="l"/>
                <a:tab pos="3881120" algn="l"/>
                <a:tab pos="4286250" algn="l"/>
              </a:tabLst>
            </a:pPr>
            <a:r>
              <a:rPr lang="en-US" altLang="en-US" sz="2000" dirty="0"/>
              <a:t>Every view serializable schedule that is not conflict serializable has </a:t>
            </a:r>
            <a:r>
              <a:rPr lang="en-US" altLang="en-US" sz="2000" b="1" dirty="0">
                <a:solidFill>
                  <a:srgbClr val="000099"/>
                </a:solidFill>
              </a:rPr>
              <a:t>blind writes</a:t>
            </a:r>
            <a:r>
              <a:rPr lang="en-US" altLang="en-US" sz="2000" b="1" dirty="0"/>
              <a:t>.</a:t>
            </a:r>
            <a:endParaRPr lang="en-US" altLang="en-US" sz="2000" b="1" dirty="0"/>
          </a:p>
        </p:txBody>
      </p:sp>
      <p:pic>
        <p:nvPicPr>
          <p:cNvPr id="26628" name="Picture 4" descr="New PDF from Images Output-1.pd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359858" y="3203266"/>
            <a:ext cx="293687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Other Notions of Serializability</a:t>
            </a:r>
            <a:endParaRPr lang="en-US" dirty="0">
              <a:effectLst>
                <a:outerShdw blurRad="38100" dist="38100" dir="2700000" algn="tl">
                  <a:srgbClr val="C0C0C0"/>
                </a:outerShdw>
              </a:effectLst>
            </a:endParaRPr>
          </a:p>
        </p:txBody>
      </p:sp>
      <p:sp>
        <p:nvSpPr>
          <p:cNvPr id="27651" name="Rectangle 3"/>
          <p:cNvSpPr>
            <a:spLocks noGrp="1" noChangeArrowheads="1"/>
          </p:cNvSpPr>
          <p:nvPr>
            <p:ph idx="1"/>
          </p:nvPr>
        </p:nvSpPr>
        <p:spPr>
          <a:xfrm>
            <a:off x="683581" y="1102497"/>
            <a:ext cx="7066626" cy="5367972"/>
          </a:xfrm>
        </p:spPr>
        <p:txBody>
          <a:bodyPr/>
          <a:lstStyle/>
          <a:p>
            <a:pPr>
              <a:tabLst>
                <a:tab pos="2120900" algn="l"/>
                <a:tab pos="2568575" algn="l"/>
                <a:tab pos="3600450" algn="l"/>
                <a:tab pos="3940175" algn="l"/>
              </a:tabLst>
            </a:pPr>
            <a:r>
              <a:rPr lang="en-US" altLang="en-US" sz="2000" dirty="0"/>
              <a:t>The schedule below produces same outcome as the serial schedule &lt; </a:t>
            </a:r>
            <a:r>
              <a:rPr lang="en-US" altLang="en-US" sz="2000" i="1" dirty="0"/>
              <a:t>T</a:t>
            </a:r>
            <a:r>
              <a:rPr lang="en-US" altLang="en-US" sz="2000" baseline="-25000" dirty="0"/>
              <a:t>1</a:t>
            </a:r>
            <a:r>
              <a:rPr lang="en-US" altLang="en-US" sz="2000" dirty="0"/>
              <a:t>,</a:t>
            </a:r>
            <a:r>
              <a:rPr lang="en-US" altLang="en-US" sz="2000" baseline="-25000" dirty="0"/>
              <a:t> </a:t>
            </a:r>
            <a:r>
              <a:rPr lang="en-US" altLang="en-US" sz="2000" i="1" dirty="0"/>
              <a:t>T</a:t>
            </a:r>
            <a:r>
              <a:rPr lang="en-US" altLang="en-US" sz="2000" baseline="-25000" dirty="0"/>
              <a:t>5</a:t>
            </a:r>
            <a:r>
              <a:rPr lang="en-US" altLang="en-US" sz="2000" dirty="0"/>
              <a:t> &gt;, yet is not conflict equivalent or view equivalent to it.</a:t>
            </a:r>
            <a:endParaRPr lang="en-US" altLang="en-US" sz="2000" dirty="0"/>
          </a:p>
          <a:p>
            <a:pPr>
              <a:buFont typeface="Monotype Sorts" pitchFamily="-65" charset="2"/>
              <a:buNone/>
              <a:tabLst>
                <a:tab pos="2120900" algn="l"/>
                <a:tab pos="2568575" algn="l"/>
                <a:tab pos="3600450" algn="l"/>
                <a:tab pos="3940175" algn="l"/>
              </a:tabLst>
            </a:pPr>
            <a:r>
              <a:rPr lang="en-US" altLang="en-US" sz="2000" dirty="0"/>
              <a:t>		</a:t>
            </a:r>
            <a:endParaRPr lang="en-US" altLang="en-US" sz="2000" dirty="0"/>
          </a:p>
          <a:p>
            <a:pPr>
              <a:tabLst>
                <a:tab pos="2120900" algn="l"/>
                <a:tab pos="2568575" algn="l"/>
                <a:tab pos="3600450" algn="l"/>
                <a:tab pos="3940175" algn="l"/>
              </a:tabLst>
            </a:pPr>
            <a:endParaRPr lang="en-US" altLang="en-US" sz="2000" dirty="0"/>
          </a:p>
          <a:p>
            <a:pPr>
              <a:tabLst>
                <a:tab pos="2120900" algn="l"/>
                <a:tab pos="2568575" algn="l"/>
                <a:tab pos="3600450" algn="l"/>
                <a:tab pos="3940175" algn="l"/>
              </a:tabLst>
            </a:pPr>
            <a:endParaRPr lang="en-US" altLang="en-US" sz="2000" dirty="0"/>
          </a:p>
          <a:p>
            <a:pPr>
              <a:tabLst>
                <a:tab pos="2120900" algn="l"/>
                <a:tab pos="2568575" algn="l"/>
                <a:tab pos="3600450" algn="l"/>
                <a:tab pos="3940175" algn="l"/>
              </a:tabLst>
            </a:pPr>
            <a:endParaRPr lang="en-US" altLang="en-US" sz="2000" dirty="0"/>
          </a:p>
          <a:p>
            <a:pPr>
              <a:tabLst>
                <a:tab pos="2120900" algn="l"/>
                <a:tab pos="2568575" algn="l"/>
                <a:tab pos="3600450" algn="l"/>
                <a:tab pos="3940175" algn="l"/>
              </a:tabLst>
            </a:pPr>
            <a:endParaRPr lang="en-US" altLang="en-US" sz="2000" dirty="0"/>
          </a:p>
          <a:p>
            <a:pPr>
              <a:tabLst>
                <a:tab pos="2120900" algn="l"/>
                <a:tab pos="2568575" algn="l"/>
                <a:tab pos="3600450" algn="l"/>
                <a:tab pos="3940175" algn="l"/>
              </a:tabLst>
            </a:pPr>
            <a:endParaRPr lang="en-US" altLang="en-US" sz="2000" dirty="0"/>
          </a:p>
          <a:p>
            <a:pPr>
              <a:buFont typeface="Monotype Sorts" pitchFamily="-65" charset="2"/>
              <a:buNone/>
              <a:tabLst>
                <a:tab pos="2120900" algn="l"/>
                <a:tab pos="2568575" algn="l"/>
                <a:tab pos="3600450" algn="l"/>
                <a:tab pos="3940175" algn="l"/>
              </a:tabLst>
            </a:pPr>
            <a:endParaRPr lang="en-US" altLang="en-US" sz="2000" dirty="0"/>
          </a:p>
          <a:p>
            <a:pPr>
              <a:buFont typeface="Monotype Sorts" pitchFamily="-65" charset="2"/>
              <a:buNone/>
              <a:tabLst>
                <a:tab pos="2120900" algn="l"/>
                <a:tab pos="2568575" algn="l"/>
                <a:tab pos="3600450" algn="l"/>
                <a:tab pos="3940175" algn="l"/>
              </a:tabLst>
            </a:pPr>
            <a:endParaRPr lang="en-US" altLang="en-US" sz="2000" dirty="0"/>
          </a:p>
          <a:p>
            <a:pPr>
              <a:tabLst>
                <a:tab pos="2120900" algn="l"/>
                <a:tab pos="2568575" algn="l"/>
                <a:tab pos="3600450" algn="l"/>
                <a:tab pos="3940175" algn="l"/>
              </a:tabLst>
            </a:pPr>
            <a:r>
              <a:rPr lang="en-US" altLang="en-US" sz="2000" dirty="0"/>
              <a:t>Determining such equivalence requires analysis of operations other than read and write.</a:t>
            </a:r>
            <a:endParaRPr lang="en-US" altLang="en-US" sz="2000" dirty="0"/>
          </a:p>
          <a:p>
            <a:pPr>
              <a:tabLst>
                <a:tab pos="2120900" algn="l"/>
                <a:tab pos="2568575" algn="l"/>
                <a:tab pos="3600450" algn="l"/>
                <a:tab pos="3940175" algn="l"/>
              </a:tabLst>
            </a:pPr>
            <a:endParaRPr lang="en-US" altLang="en-US" dirty="0"/>
          </a:p>
          <a:p>
            <a:pPr>
              <a:tabLst>
                <a:tab pos="2120900" algn="l"/>
                <a:tab pos="2568575" algn="l"/>
                <a:tab pos="3600450" algn="l"/>
                <a:tab pos="3940175" algn="l"/>
              </a:tabLst>
            </a:pPr>
            <a:endParaRPr lang="en-US" altLang="en-US" dirty="0"/>
          </a:p>
        </p:txBody>
      </p:sp>
      <p:pic>
        <p:nvPicPr>
          <p:cNvPr id="27652"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54799" y="2205815"/>
            <a:ext cx="28448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pPr>
              <a:defRPr/>
            </a:pPr>
            <a:r>
              <a:rPr lang="en-US" dirty="0" smtClean="0">
                <a:effectLst>
                  <a:outerShdw blurRad="38100" dist="38100" dir="2700000" algn="tl">
                    <a:srgbClr val="C0C0C0"/>
                  </a:outerShdw>
                </a:effectLst>
              </a:rPr>
              <a:t>Testing for Serializability </a:t>
            </a:r>
            <a:endParaRPr lang="en-US" dirty="0">
              <a:effectLst>
                <a:outerShdw blurRad="38100" dist="38100" dir="2700000" algn="tl">
                  <a:srgbClr val="C0C0C0"/>
                </a:outerShdw>
              </a:effectLst>
            </a:endParaRPr>
          </a:p>
        </p:txBody>
      </p:sp>
      <p:sp>
        <p:nvSpPr>
          <p:cNvPr id="28675" name="Rectangle 3"/>
          <p:cNvSpPr>
            <a:spLocks noGrp="1" noChangeArrowheads="1"/>
          </p:cNvSpPr>
          <p:nvPr>
            <p:ph idx="1"/>
          </p:nvPr>
        </p:nvSpPr>
        <p:spPr>
          <a:xfrm>
            <a:off x="692458" y="1102497"/>
            <a:ext cx="7522855" cy="5367972"/>
          </a:xfrm>
        </p:spPr>
        <p:txBody>
          <a:bodyPr/>
          <a:lstStyle/>
          <a:p>
            <a:r>
              <a:rPr lang="en-US" altLang="en-US" sz="2000" dirty="0"/>
              <a:t>Consider some schedule of a set of transactions </a:t>
            </a:r>
            <a:r>
              <a:rPr lang="en-US" altLang="en-US" sz="2000" i="1" dirty="0"/>
              <a:t>T</a:t>
            </a:r>
            <a:r>
              <a:rPr lang="en-US" altLang="en-US" sz="2000" baseline="-25000" dirty="0"/>
              <a:t>1</a:t>
            </a:r>
            <a:r>
              <a:rPr lang="en-US" altLang="en-US" sz="2000" dirty="0"/>
              <a:t>, </a:t>
            </a:r>
            <a:r>
              <a:rPr lang="en-US" altLang="en-US" sz="2000" i="1" dirty="0"/>
              <a:t>T</a:t>
            </a:r>
            <a:r>
              <a:rPr lang="en-US" altLang="en-US" sz="2000" baseline="-25000" dirty="0"/>
              <a:t>2</a:t>
            </a:r>
            <a:r>
              <a:rPr lang="en-US" altLang="en-US" sz="2000" dirty="0"/>
              <a:t>, ..., </a:t>
            </a:r>
            <a:r>
              <a:rPr lang="en-US" altLang="en-US" sz="2000" i="1" dirty="0"/>
              <a:t>T</a:t>
            </a:r>
            <a:r>
              <a:rPr lang="en-US" altLang="en-US" sz="2000" i="1" baseline="-25000" dirty="0"/>
              <a:t>n</a:t>
            </a:r>
            <a:endParaRPr lang="en-US" altLang="en-US" sz="2000" dirty="0"/>
          </a:p>
          <a:p>
            <a:r>
              <a:rPr lang="en-US" altLang="en-US" sz="2000" b="1" dirty="0">
                <a:solidFill>
                  <a:srgbClr val="000099"/>
                </a:solidFill>
              </a:rPr>
              <a:t>Precedence graph</a:t>
            </a:r>
            <a:r>
              <a:rPr lang="en-US" altLang="en-US" sz="2000" i="1" dirty="0"/>
              <a:t> </a:t>
            </a:r>
            <a:r>
              <a:rPr lang="en-US" altLang="en-US" sz="2000" dirty="0"/>
              <a:t>— a direct graph where the vertices are the transactions (names).</a:t>
            </a:r>
            <a:endParaRPr lang="en-US" altLang="en-US" sz="2000" dirty="0"/>
          </a:p>
          <a:p>
            <a:r>
              <a:rPr lang="en-US" altLang="en-US" sz="2000" dirty="0"/>
              <a:t>We draw an arc from </a:t>
            </a:r>
            <a:r>
              <a:rPr lang="en-US" altLang="en-US" sz="2000" i="1" dirty="0"/>
              <a:t>T</a:t>
            </a:r>
            <a:r>
              <a:rPr lang="en-US" altLang="en-US" sz="2000" i="1" baseline="-25000" dirty="0"/>
              <a:t>i</a:t>
            </a:r>
            <a:r>
              <a:rPr lang="en-US" altLang="en-US" sz="2000" i="1" dirty="0"/>
              <a:t> </a:t>
            </a:r>
            <a:r>
              <a:rPr lang="en-US" altLang="en-US" sz="2000" dirty="0"/>
              <a:t>to </a:t>
            </a:r>
            <a:r>
              <a:rPr lang="en-US" altLang="en-US" sz="2000" i="1" dirty="0"/>
              <a:t>T</a:t>
            </a:r>
            <a:r>
              <a:rPr lang="en-US" altLang="en-US" sz="2000" i="1" baseline="-25000" dirty="0"/>
              <a:t>j</a:t>
            </a:r>
            <a:r>
              <a:rPr lang="en-US" altLang="en-US" sz="2000" i="1" dirty="0"/>
              <a:t> </a:t>
            </a:r>
            <a:r>
              <a:rPr lang="en-US" altLang="en-US" sz="2000" dirty="0"/>
              <a:t>if the two transaction conflict, and </a:t>
            </a:r>
            <a:r>
              <a:rPr lang="en-US" altLang="en-US" sz="2000" i="1" dirty="0"/>
              <a:t>T</a:t>
            </a:r>
            <a:r>
              <a:rPr lang="en-US" altLang="en-US" sz="2000" i="1" baseline="-25000" dirty="0"/>
              <a:t>i</a:t>
            </a:r>
            <a:r>
              <a:rPr lang="en-US" altLang="en-US" sz="2000" i="1" dirty="0"/>
              <a:t> </a:t>
            </a:r>
            <a:r>
              <a:rPr lang="en-US" altLang="en-US" sz="2000" dirty="0"/>
              <a:t>accessed the data item on which the conflict arose earlier.</a:t>
            </a:r>
            <a:endParaRPr lang="en-US" altLang="en-US" sz="2000" dirty="0"/>
          </a:p>
          <a:p>
            <a:r>
              <a:rPr lang="en-US" altLang="en-US" sz="2000" dirty="0"/>
              <a:t>We may label the arc by the item that was accessed.</a:t>
            </a:r>
            <a:endParaRPr lang="en-US" altLang="en-US" sz="2000" dirty="0"/>
          </a:p>
          <a:p>
            <a:r>
              <a:rPr lang="en-US" altLang="en-US" sz="2000" dirty="0"/>
              <a:t>Example</a:t>
            </a:r>
            <a:r>
              <a:rPr lang="en-US" altLang="en-US" sz="2000" b="1" dirty="0"/>
              <a:t> </a:t>
            </a:r>
            <a:r>
              <a:rPr lang="en-US" altLang="en-US" sz="2000" dirty="0" smtClean="0"/>
              <a:t>of a precedence graph</a:t>
            </a:r>
            <a:endParaRPr lang="en-US" altLang="en-US" sz="2000" dirty="0" smtClean="0"/>
          </a:p>
          <a:p>
            <a:r>
              <a:rPr lang="zh-CN" altLang="en-US" sz="2000" dirty="0">
                <a:latin typeface="宋体" panose="02010600030101010101" pitchFamily="2" charset="-122"/>
                <a:ea typeface="宋体" panose="02010600030101010101" pitchFamily="2" charset="-122"/>
              </a:rPr>
              <a:t>图结构来看是否冲突</a:t>
            </a:r>
            <a:endParaRPr lang="zh-CN" altLang="en-US" sz="2000" dirty="0">
              <a:latin typeface="宋体" panose="02010600030101010101" pitchFamily="2" charset="-122"/>
              <a:ea typeface="宋体" panose="02010600030101010101" pitchFamily="2" charset="-122"/>
            </a:endParaRPr>
          </a:p>
        </p:txBody>
      </p:sp>
      <p:pic>
        <p:nvPicPr>
          <p:cNvPr id="28676"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87703" y="4173203"/>
            <a:ext cx="2174782"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Test for Conflict Serializability</a:t>
            </a:r>
            <a:endParaRPr lang="en-US" dirty="0">
              <a:effectLst>
                <a:outerShdw blurRad="38100" dist="38100" dir="2700000" algn="tl">
                  <a:srgbClr val="C0C0C0"/>
                </a:outerShdw>
              </a:effectLst>
            </a:endParaRPr>
          </a:p>
        </p:txBody>
      </p:sp>
      <p:sp>
        <p:nvSpPr>
          <p:cNvPr id="29699" name="Rectangle 3"/>
          <p:cNvSpPr>
            <a:spLocks noGrp="1" noChangeArrowheads="1"/>
          </p:cNvSpPr>
          <p:nvPr>
            <p:ph idx="1"/>
          </p:nvPr>
        </p:nvSpPr>
        <p:spPr>
          <a:xfrm>
            <a:off x="461639" y="1018434"/>
            <a:ext cx="5159663" cy="5367972"/>
          </a:xfrm>
        </p:spPr>
        <p:txBody>
          <a:bodyPr/>
          <a:lstStyle/>
          <a:p>
            <a:r>
              <a:rPr lang="en-US" altLang="en-US" sz="2000" dirty="0"/>
              <a:t>A schedule is conflict serializable if and only if its precedence graph is acyclic.</a:t>
            </a:r>
            <a:endParaRPr lang="en-US" altLang="en-US" sz="2000" dirty="0"/>
          </a:p>
          <a:p>
            <a:r>
              <a:rPr lang="en-US" altLang="en-US" sz="2000" dirty="0"/>
              <a:t>Cycle-detection algorithms exist which take order </a:t>
            </a:r>
            <a:r>
              <a:rPr lang="en-US" altLang="en-US" sz="2000" i="1" dirty="0"/>
              <a:t>n</a:t>
            </a:r>
            <a:r>
              <a:rPr lang="en-US" altLang="en-US" sz="2000" baseline="30000" dirty="0"/>
              <a:t>2</a:t>
            </a:r>
            <a:r>
              <a:rPr lang="en-US" altLang="en-US" sz="2000" dirty="0"/>
              <a:t> time, where </a:t>
            </a:r>
            <a:r>
              <a:rPr lang="en-US" altLang="en-US" sz="2000" i="1" dirty="0"/>
              <a:t>n </a:t>
            </a:r>
            <a:r>
              <a:rPr lang="en-US" altLang="en-US" sz="2000" dirty="0"/>
              <a:t>is the number of vertices in the graph.  </a:t>
            </a:r>
            <a:endParaRPr lang="en-US" altLang="en-US" sz="2000" dirty="0"/>
          </a:p>
          <a:p>
            <a:pPr lvl="1"/>
            <a:r>
              <a:rPr lang="en-US" altLang="en-US" sz="2000" dirty="0"/>
              <a:t>(Better algorithms take order </a:t>
            </a:r>
            <a:r>
              <a:rPr lang="en-US" altLang="en-US" sz="2000" i="1" dirty="0"/>
              <a:t>n</a:t>
            </a:r>
            <a:r>
              <a:rPr lang="en-US" altLang="en-US" sz="2000" dirty="0"/>
              <a:t> + </a:t>
            </a:r>
            <a:r>
              <a:rPr lang="en-US" altLang="en-US" sz="2000" i="1" dirty="0"/>
              <a:t>e</a:t>
            </a:r>
            <a:r>
              <a:rPr lang="en-US" altLang="en-US" sz="2000" dirty="0"/>
              <a:t> where </a:t>
            </a:r>
            <a:r>
              <a:rPr lang="en-US" altLang="en-US" sz="2000" i="1" dirty="0"/>
              <a:t>e</a:t>
            </a:r>
            <a:r>
              <a:rPr lang="en-US" altLang="en-US" sz="2000" dirty="0"/>
              <a:t> is the number of edges.)</a:t>
            </a:r>
            <a:endParaRPr lang="en-US" altLang="en-US" sz="2000" dirty="0"/>
          </a:p>
          <a:p>
            <a:r>
              <a:rPr lang="en-US" altLang="en-US" sz="2000" dirty="0"/>
              <a:t>If precedence graph is acyclic, the serializability order can be obtained by a </a:t>
            </a:r>
            <a:r>
              <a:rPr lang="en-US" altLang="en-US" sz="2000" i="1" dirty="0">
                <a:solidFill>
                  <a:srgbClr val="000099"/>
                </a:solidFill>
              </a:rPr>
              <a:t>topological sorting</a:t>
            </a:r>
            <a:r>
              <a:rPr lang="en-US" altLang="en-US" sz="2000" dirty="0"/>
              <a:t> of the graph. </a:t>
            </a:r>
            <a:endParaRPr lang="en-US" altLang="en-US" sz="2000" dirty="0"/>
          </a:p>
          <a:p>
            <a:pPr lvl="1"/>
            <a:r>
              <a:rPr lang="en-US" altLang="en-US" sz="2000" dirty="0"/>
              <a:t> This is a linear order consistent with the partial order of the graph.</a:t>
            </a:r>
            <a:endParaRPr lang="en-US" altLang="en-US" sz="2000" dirty="0"/>
          </a:p>
          <a:p>
            <a:pPr lvl="1"/>
            <a:r>
              <a:rPr lang="en-US" altLang="en-US" sz="2000" dirty="0"/>
              <a:t>For example, a serializability order for Schedule A would be</a:t>
            </a:r>
            <a:br>
              <a:rPr lang="en-US" altLang="en-US" sz="2000" dirty="0"/>
            </a:br>
            <a:r>
              <a:rPr lang="en-US" altLang="en-US" sz="2000" i="1" dirty="0"/>
              <a:t>T</a:t>
            </a:r>
            <a:r>
              <a:rPr lang="en-US" altLang="en-US" sz="2000" baseline="-25000" dirty="0"/>
              <a:t>5</a:t>
            </a:r>
            <a:r>
              <a:rPr lang="en-US" altLang="en-US" sz="2000" dirty="0"/>
              <a:t> </a:t>
            </a:r>
            <a:r>
              <a:rPr lang="en-US" altLang="en-US" sz="2000" dirty="0">
                <a:sym typeface="Symbol" panose="05050102010706020507" pitchFamily="18" charset="2"/>
              </a:rPr>
              <a:t></a:t>
            </a:r>
            <a:r>
              <a:rPr lang="en-US" altLang="en-US" sz="2000" dirty="0">
                <a:sym typeface="Monotype Sorts" pitchFamily="-65" charset="2"/>
              </a:rPr>
              <a:t> </a:t>
            </a:r>
            <a:r>
              <a:rPr lang="en-US" altLang="en-US" sz="2000" i="1" dirty="0"/>
              <a:t>T</a:t>
            </a:r>
            <a:r>
              <a:rPr lang="en-US" altLang="en-US" sz="2000" baseline="-25000" dirty="0"/>
              <a:t>1</a:t>
            </a:r>
            <a:r>
              <a:rPr lang="en-US" altLang="en-US" sz="2000" dirty="0"/>
              <a:t> </a:t>
            </a:r>
            <a:r>
              <a:rPr lang="en-US" altLang="en-US" sz="2000" dirty="0">
                <a:sym typeface="Symbol" panose="05050102010706020507" pitchFamily="18" charset="2"/>
              </a:rPr>
              <a:t></a:t>
            </a:r>
            <a:r>
              <a:rPr lang="en-US" altLang="en-US" sz="2000" dirty="0">
                <a:sym typeface="Monotype Sorts" pitchFamily="-65" charset="2"/>
              </a:rPr>
              <a:t> </a:t>
            </a:r>
            <a:r>
              <a:rPr lang="en-US" altLang="en-US" sz="2000" i="1" dirty="0"/>
              <a:t>T</a:t>
            </a:r>
            <a:r>
              <a:rPr lang="en-US" altLang="en-US" sz="2000" baseline="-25000" dirty="0"/>
              <a:t>3</a:t>
            </a:r>
            <a:r>
              <a:rPr lang="en-US" altLang="en-US" sz="2000" dirty="0"/>
              <a:t> </a:t>
            </a:r>
            <a:r>
              <a:rPr lang="en-US" altLang="en-US" sz="2000" dirty="0">
                <a:sym typeface="Symbol" panose="05050102010706020507" pitchFamily="18" charset="2"/>
              </a:rPr>
              <a:t></a:t>
            </a:r>
            <a:r>
              <a:rPr lang="en-US" altLang="en-US" sz="2000" dirty="0">
                <a:sym typeface="Monotype Sorts" pitchFamily="-65" charset="2"/>
              </a:rPr>
              <a:t> </a:t>
            </a:r>
            <a:r>
              <a:rPr lang="en-US" altLang="en-US" sz="2000" i="1" dirty="0"/>
              <a:t>T</a:t>
            </a:r>
            <a:r>
              <a:rPr lang="en-US" altLang="en-US" sz="2000" baseline="-25000" dirty="0"/>
              <a:t>2</a:t>
            </a:r>
            <a:r>
              <a:rPr lang="en-US" altLang="en-US" sz="2000" dirty="0"/>
              <a:t> </a:t>
            </a:r>
            <a:r>
              <a:rPr lang="en-US" altLang="en-US" sz="2000" dirty="0">
                <a:sym typeface="Symbol" panose="05050102010706020507" pitchFamily="18" charset="2"/>
              </a:rPr>
              <a:t></a:t>
            </a:r>
            <a:r>
              <a:rPr lang="en-US" altLang="en-US" sz="2000" dirty="0">
                <a:sym typeface="Monotype Sorts" pitchFamily="-65" charset="2"/>
              </a:rPr>
              <a:t> </a:t>
            </a:r>
            <a:r>
              <a:rPr lang="en-US" altLang="en-US" sz="2000" i="1" dirty="0"/>
              <a:t>T</a:t>
            </a:r>
            <a:r>
              <a:rPr lang="en-US" altLang="en-US" sz="2000" baseline="-25000" dirty="0"/>
              <a:t>4</a:t>
            </a:r>
            <a:endParaRPr lang="en-US" altLang="en-US" sz="2000" dirty="0"/>
          </a:p>
          <a:p>
            <a:pPr lvl="2"/>
            <a:r>
              <a:rPr lang="en-US" altLang="en-US" sz="2000" dirty="0">
                <a:sym typeface="Monotype Sorts" pitchFamily="-65" charset="2"/>
              </a:rPr>
              <a:t>Are there others?</a:t>
            </a:r>
            <a:endParaRPr lang="en-US" altLang="en-US" sz="2000" dirty="0">
              <a:sym typeface="Monotype Sorts" pitchFamily="-65" charset="2"/>
            </a:endParaRPr>
          </a:p>
        </p:txBody>
      </p:sp>
      <p:pic>
        <p:nvPicPr>
          <p:cNvPr id="29700"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89613" y="1055688"/>
            <a:ext cx="2954337"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EXAMPLE # 1</a:t>
            </a:r>
            <a:endParaRPr lang="en-US" dirty="0">
              <a:effectLst>
                <a:outerShdw blurRad="38100" dist="38100" dir="2700000" algn="tl">
                  <a:srgbClr val="C0C0C0"/>
                </a:outerShdw>
              </a:effectLst>
            </a:endParaRPr>
          </a:p>
        </p:txBody>
      </p:sp>
      <p:pic>
        <p:nvPicPr>
          <p:cNvPr id="2" name="内容占位符 1"/>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88451" y="1660854"/>
            <a:ext cx="7523163" cy="3593721"/>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EXAMPLE # 1</a:t>
            </a:r>
            <a:endParaRPr lang="en-US" dirty="0">
              <a:effectLst>
                <a:outerShdw blurRad="38100" dist="38100" dir="2700000" algn="tl">
                  <a:srgbClr val="C0C0C0"/>
                </a:outerShdw>
              </a:effectLst>
            </a:endParaRPr>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31618" y="1727192"/>
            <a:ext cx="8407400" cy="3940437"/>
          </a:xfrm>
        </p:spPr>
      </p:pic>
      <p:sp>
        <p:nvSpPr>
          <p:cNvPr id="2" name="文本框 1"/>
          <p:cNvSpPr txBox="1"/>
          <p:nvPr/>
        </p:nvSpPr>
        <p:spPr>
          <a:xfrm>
            <a:off x="5258435" y="1115695"/>
            <a:ext cx="1537970" cy="337185"/>
          </a:xfrm>
          <a:prstGeom prst="rect">
            <a:avLst/>
          </a:prstGeom>
          <a:noFill/>
        </p:spPr>
        <p:txBody>
          <a:bodyPr wrap="none" rtlCol="0">
            <a:spAutoFit/>
          </a:bodyPr>
          <a:p>
            <a:r>
              <a:rPr lang="zh-CN" altLang="en-US"/>
              <a:t>有圆圈</a:t>
            </a:r>
            <a:r>
              <a:rPr lang="en-US" altLang="zh-CN"/>
              <a:t>--</a:t>
            </a:r>
            <a:r>
              <a:rPr lang="zh-CN" altLang="en-US"/>
              <a:t>不可以</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Test for View Serializability</a:t>
            </a:r>
            <a:endParaRPr lang="en-US" dirty="0">
              <a:effectLst>
                <a:outerShdw blurRad="38100" dist="38100" dir="2700000" algn="tl">
                  <a:srgbClr val="C0C0C0"/>
                </a:outerShdw>
              </a:effectLst>
            </a:endParaRPr>
          </a:p>
        </p:txBody>
      </p:sp>
      <p:sp>
        <p:nvSpPr>
          <p:cNvPr id="30723" name="Rectangle 3"/>
          <p:cNvSpPr>
            <a:spLocks noGrp="1" noChangeArrowheads="1"/>
          </p:cNvSpPr>
          <p:nvPr>
            <p:ph idx="1"/>
          </p:nvPr>
        </p:nvSpPr>
        <p:spPr>
          <a:xfrm>
            <a:off x="701336" y="1102497"/>
            <a:ext cx="7581530" cy="5367972"/>
          </a:xfrm>
        </p:spPr>
        <p:txBody>
          <a:bodyPr/>
          <a:lstStyle/>
          <a:p>
            <a:r>
              <a:rPr lang="en-US" altLang="en-US" sz="2000" dirty="0"/>
              <a:t>The precedence graph test for conflict serializability cannot be used directly to test for view serializability.</a:t>
            </a:r>
            <a:endParaRPr lang="en-US" altLang="en-US" sz="2000" dirty="0"/>
          </a:p>
          <a:p>
            <a:pPr lvl="1"/>
            <a:r>
              <a:rPr lang="en-US" altLang="en-US" sz="2000" dirty="0"/>
              <a:t>Extension to test for view serializability has cost exponential in the size of the precedence graph.</a:t>
            </a:r>
            <a:endParaRPr lang="en-US" altLang="en-US" sz="2000" dirty="0"/>
          </a:p>
          <a:p>
            <a:r>
              <a:rPr lang="en-US" altLang="en-US" sz="2000" dirty="0"/>
              <a:t>The problem of checking if a schedule is view serializable falls in the class of </a:t>
            </a:r>
            <a:r>
              <a:rPr lang="en-US" altLang="en-US" sz="2000" i="1" dirty="0"/>
              <a:t>NP</a:t>
            </a:r>
            <a:r>
              <a:rPr lang="en-US" altLang="en-US" sz="2000" dirty="0"/>
              <a:t>-complete problems. </a:t>
            </a:r>
            <a:endParaRPr lang="en-US" altLang="en-US" sz="2000" dirty="0"/>
          </a:p>
          <a:p>
            <a:pPr lvl="1"/>
            <a:r>
              <a:rPr lang="en-US" altLang="en-US" sz="2000" dirty="0" smtClean="0"/>
              <a:t>Thus, </a:t>
            </a:r>
            <a:r>
              <a:rPr lang="en-US" altLang="en-US" sz="2000" dirty="0"/>
              <a:t>existence of an efficient algorithm is </a:t>
            </a:r>
            <a:r>
              <a:rPr lang="en-US" altLang="en-US" sz="2000" i="1" dirty="0"/>
              <a:t>extremely</a:t>
            </a:r>
            <a:r>
              <a:rPr lang="en-US" altLang="en-US" sz="2000" dirty="0"/>
              <a:t> unlikely.</a:t>
            </a:r>
            <a:endParaRPr lang="en-US" altLang="en-US" sz="2000" dirty="0"/>
          </a:p>
          <a:p>
            <a:r>
              <a:rPr lang="en-US" altLang="en-US" sz="2000" dirty="0"/>
              <a:t>However practical algorithms that just check some </a:t>
            </a:r>
            <a:r>
              <a:rPr lang="en-US" altLang="en-US" sz="2000" b="1" dirty="0"/>
              <a:t>sufficient</a:t>
            </a:r>
            <a:r>
              <a:rPr lang="en-US" altLang="en-US" sz="2000" i="1" dirty="0"/>
              <a:t> </a:t>
            </a:r>
            <a:r>
              <a:rPr lang="en-US" altLang="en-US" sz="2000" b="1" dirty="0"/>
              <a:t>conditions</a:t>
            </a:r>
            <a:r>
              <a:rPr lang="en-US" altLang="en-US" sz="2000" dirty="0"/>
              <a:t> for view serializability can still be used</a:t>
            </a:r>
            <a:r>
              <a:rPr lang="en-US" altLang="en-US" dirty="0"/>
              <a:t>.</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UNIVERSE OF SCHEDULES</a:t>
            </a:r>
            <a:endParaRPr lang="en-US" dirty="0">
              <a:effectLst>
                <a:outerShdw blurRad="38100" dist="38100" dir="2700000" algn="tl">
                  <a:srgbClr val="C0C0C0"/>
                </a:outerShdw>
              </a:effectLst>
            </a:endParaRPr>
          </a:p>
        </p:txBody>
      </p:sp>
      <p:pic>
        <p:nvPicPr>
          <p:cNvPr id="2" name="内容占位符 1"/>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06440" y="1300347"/>
            <a:ext cx="7153275" cy="470535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Concept</a:t>
            </a:r>
            <a:endParaRPr lang="en-US">
              <a:effectLst>
                <a:outerShdw blurRad="38100" dist="38100" dir="2700000" algn="tl">
                  <a:srgbClr val="C0C0C0"/>
                </a:outerShdw>
              </a:effectLst>
            </a:endParaRPr>
          </a:p>
        </p:txBody>
      </p:sp>
      <p:sp>
        <p:nvSpPr>
          <p:cNvPr id="6147" name="Rectangle 3"/>
          <p:cNvSpPr>
            <a:spLocks noGrp="1" noChangeArrowheads="1"/>
          </p:cNvSpPr>
          <p:nvPr>
            <p:ph idx="1"/>
          </p:nvPr>
        </p:nvSpPr>
        <p:spPr>
          <a:xfrm>
            <a:off x="701336" y="1102497"/>
            <a:ext cx="7794594" cy="5367972"/>
          </a:xfrm>
        </p:spPr>
        <p:txBody>
          <a:bodyPr/>
          <a:lstStyle/>
          <a:p>
            <a:r>
              <a:rPr lang="en-US" altLang="en-US" sz="2000" dirty="0"/>
              <a:t>A </a:t>
            </a:r>
            <a:r>
              <a:rPr lang="en-US" altLang="en-US" sz="2000" b="1" dirty="0">
                <a:solidFill>
                  <a:srgbClr val="000099"/>
                </a:solidFill>
              </a:rPr>
              <a:t>transaction</a:t>
            </a:r>
            <a:r>
              <a:rPr lang="en-US" altLang="en-US" sz="2000" i="1" dirty="0"/>
              <a:t> </a:t>
            </a:r>
            <a:r>
              <a:rPr lang="en-US" altLang="en-US" sz="2000" dirty="0"/>
              <a:t>is a </a:t>
            </a:r>
            <a:r>
              <a:rPr lang="en-US" altLang="en-US" sz="2000" i="1" dirty="0"/>
              <a:t>unit </a:t>
            </a:r>
            <a:r>
              <a:rPr lang="en-US" altLang="en-US" sz="2000" dirty="0"/>
              <a:t>of program execution that accesses and  possibly updates various data </a:t>
            </a:r>
            <a:r>
              <a:rPr lang="en-US" altLang="en-US" sz="2000" dirty="0" smtClean="0"/>
              <a:t>items. </a:t>
            </a:r>
            <a:r>
              <a:rPr lang="zh-CN" altLang="en-US" sz="2000" dirty="0" smtClean="0">
                <a:solidFill>
                  <a:srgbClr val="0070C0"/>
                </a:solidFill>
                <a:latin typeface="黑体" panose="02010609060101010101" pitchFamily="49" charset="-122"/>
                <a:ea typeface="黑体" panose="02010609060101010101" pitchFamily="49" charset="-122"/>
              </a:rPr>
              <a:t>（</a:t>
            </a:r>
            <a:r>
              <a:rPr lang="zh-CN" altLang="en-US" sz="2000" dirty="0" smtClean="0">
                <a:solidFill>
                  <a:srgbClr val="0070C0"/>
                </a:solidFill>
                <a:latin typeface="黑体" panose="02010609060101010101" pitchFamily="49" charset="-122"/>
                <a:ea typeface="黑体" panose="02010609060101010101" pitchFamily="49" charset="-122"/>
              </a:rPr>
              <a:t>要么</a:t>
            </a:r>
            <a:r>
              <a:rPr lang="zh-CN" altLang="en-US" sz="2000" dirty="0">
                <a:solidFill>
                  <a:srgbClr val="0070C0"/>
                </a:solidFill>
                <a:latin typeface="黑体" panose="02010609060101010101" pitchFamily="49" charset="-122"/>
                <a:ea typeface="黑体" panose="02010609060101010101" pitchFamily="49" charset="-122"/>
              </a:rPr>
              <a:t>都做，要么都不</a:t>
            </a:r>
            <a:r>
              <a:rPr lang="zh-CN" altLang="en-US" sz="2000" dirty="0" smtClean="0">
                <a:solidFill>
                  <a:srgbClr val="0070C0"/>
                </a:solidFill>
                <a:latin typeface="黑体" panose="02010609060101010101" pitchFamily="49" charset="-122"/>
                <a:ea typeface="黑体" panose="02010609060101010101" pitchFamily="49" charset="-122"/>
              </a:rPr>
              <a:t>做）</a:t>
            </a:r>
            <a:endParaRPr lang="en-US" altLang="en-US" sz="2000" dirty="0">
              <a:solidFill>
                <a:srgbClr val="0070C0"/>
              </a:solidFill>
              <a:latin typeface="黑体" panose="02010609060101010101" pitchFamily="49" charset="-122"/>
              <a:ea typeface="黑体" panose="02010609060101010101" pitchFamily="49" charset="-122"/>
            </a:endParaRPr>
          </a:p>
          <a:p>
            <a:r>
              <a:rPr lang="en-US" altLang="en-US" sz="2000" dirty="0"/>
              <a:t>E.g</a:t>
            </a:r>
            <a:r>
              <a:rPr lang="en-US" altLang="en-US" sz="2000" dirty="0" smtClean="0"/>
              <a:t>., </a:t>
            </a:r>
            <a:r>
              <a:rPr lang="en-US" altLang="en-US" sz="2000" dirty="0"/>
              <a:t>transaction to transfer $50 from account A to account B:</a:t>
            </a:r>
            <a:endParaRPr lang="en-US" altLang="en-US" sz="2000" dirty="0"/>
          </a:p>
          <a:p>
            <a:pPr lvl="1">
              <a:buFont typeface="Monotype Sorts" pitchFamily="-65" charset="2"/>
              <a:buNone/>
            </a:pPr>
            <a:r>
              <a:rPr lang="en-US" altLang="en-US" sz="2000" dirty="0"/>
              <a:t>1.	</a:t>
            </a:r>
            <a:r>
              <a:rPr lang="en-US" altLang="en-US" sz="2000" b="1" dirty="0"/>
              <a:t>read</a:t>
            </a:r>
            <a:r>
              <a:rPr lang="en-US" altLang="en-US" sz="2000" dirty="0"/>
              <a:t>(</a:t>
            </a:r>
            <a:r>
              <a:rPr lang="en-US" altLang="en-US" sz="2000" i="1" dirty="0"/>
              <a:t>A</a:t>
            </a:r>
            <a:r>
              <a:rPr lang="en-US" altLang="en-US" sz="2000" dirty="0"/>
              <a:t>)</a:t>
            </a:r>
            <a:endParaRPr lang="en-US" altLang="en-US" sz="2000" dirty="0"/>
          </a:p>
          <a:p>
            <a:pPr lvl="1">
              <a:buFont typeface="Monotype Sorts" pitchFamily="-65" charset="2"/>
              <a:buNone/>
            </a:pPr>
            <a:r>
              <a:rPr lang="en-US" altLang="en-US" sz="2000" dirty="0"/>
              <a:t>2.	</a:t>
            </a:r>
            <a:r>
              <a:rPr lang="en-US" altLang="en-US" sz="2000" i="1" dirty="0"/>
              <a:t>A</a:t>
            </a:r>
            <a:r>
              <a:rPr lang="en-US" altLang="en-US" sz="2000" dirty="0"/>
              <a:t> := </a:t>
            </a:r>
            <a:r>
              <a:rPr lang="en-US" altLang="en-US" sz="2000" i="1" dirty="0"/>
              <a:t>A – </a:t>
            </a:r>
            <a:r>
              <a:rPr lang="en-US" altLang="en-US" sz="2000" dirty="0"/>
              <a:t>50</a:t>
            </a:r>
            <a:endParaRPr lang="en-US" altLang="en-US" sz="2000" dirty="0"/>
          </a:p>
          <a:p>
            <a:pPr lvl="1">
              <a:buFont typeface="Monotype Sorts" pitchFamily="-65" charset="2"/>
              <a:buNone/>
            </a:pPr>
            <a:r>
              <a:rPr lang="en-US" altLang="en-US" sz="2000" dirty="0"/>
              <a:t>3.	</a:t>
            </a:r>
            <a:r>
              <a:rPr lang="en-US" altLang="en-US" sz="2000" b="1" dirty="0"/>
              <a:t>write</a:t>
            </a:r>
            <a:r>
              <a:rPr lang="en-US" altLang="en-US" sz="2000" dirty="0"/>
              <a:t>(</a:t>
            </a:r>
            <a:r>
              <a:rPr lang="en-US" altLang="en-US" sz="2000" i="1" dirty="0"/>
              <a:t>A</a:t>
            </a:r>
            <a:r>
              <a:rPr lang="en-US" altLang="en-US" sz="2000" dirty="0"/>
              <a:t>)</a:t>
            </a:r>
            <a:endParaRPr lang="en-US" altLang="en-US" sz="2000" dirty="0"/>
          </a:p>
          <a:p>
            <a:pPr lvl="1">
              <a:buFont typeface="Monotype Sorts" pitchFamily="-65" charset="2"/>
              <a:buNone/>
            </a:pPr>
            <a:r>
              <a:rPr lang="en-US" altLang="en-US" sz="2000" dirty="0"/>
              <a:t>4.	</a:t>
            </a:r>
            <a:r>
              <a:rPr lang="en-US" altLang="en-US" sz="2000" b="1" dirty="0"/>
              <a:t>read</a:t>
            </a:r>
            <a:r>
              <a:rPr lang="en-US" altLang="en-US" sz="2000" dirty="0"/>
              <a:t>(</a:t>
            </a:r>
            <a:r>
              <a:rPr lang="en-US" altLang="en-US" sz="2000" i="1" dirty="0"/>
              <a:t>B</a:t>
            </a:r>
            <a:r>
              <a:rPr lang="en-US" altLang="en-US" sz="2000" dirty="0"/>
              <a:t>)</a:t>
            </a:r>
            <a:endParaRPr lang="en-US" altLang="en-US" sz="2000" dirty="0"/>
          </a:p>
          <a:p>
            <a:pPr lvl="1">
              <a:buFont typeface="Monotype Sorts" pitchFamily="-65" charset="2"/>
              <a:buNone/>
            </a:pPr>
            <a:r>
              <a:rPr lang="en-US" altLang="en-US" sz="2000" dirty="0"/>
              <a:t>5.	</a:t>
            </a:r>
            <a:r>
              <a:rPr lang="en-US" altLang="en-US" sz="2000" i="1" dirty="0"/>
              <a:t>B</a:t>
            </a:r>
            <a:r>
              <a:rPr lang="en-US" altLang="en-US" sz="2000" dirty="0"/>
              <a:t> := </a:t>
            </a:r>
            <a:r>
              <a:rPr lang="en-US" altLang="en-US" sz="2000" i="1" dirty="0"/>
              <a:t>B + </a:t>
            </a:r>
            <a:r>
              <a:rPr lang="en-US" altLang="en-US" sz="2000" dirty="0"/>
              <a:t>50</a:t>
            </a:r>
            <a:endParaRPr lang="en-US" altLang="en-US" sz="2000" dirty="0"/>
          </a:p>
          <a:p>
            <a:pPr lvl="1">
              <a:buFont typeface="Monotype Sorts" pitchFamily="-65" charset="2"/>
              <a:buNone/>
            </a:pPr>
            <a:r>
              <a:rPr lang="en-US" altLang="en-US" sz="2000" dirty="0"/>
              <a:t>6.	</a:t>
            </a:r>
            <a:r>
              <a:rPr lang="en-US" altLang="en-US" sz="2000" b="1" dirty="0"/>
              <a:t>write</a:t>
            </a:r>
            <a:r>
              <a:rPr lang="en-US" altLang="en-US" sz="2000" dirty="0"/>
              <a:t>(</a:t>
            </a:r>
            <a:r>
              <a:rPr lang="en-US" altLang="en-US" sz="2000" i="1" dirty="0"/>
              <a:t>B)</a:t>
            </a:r>
            <a:endParaRPr lang="en-US" altLang="en-US" sz="2000" dirty="0"/>
          </a:p>
          <a:p>
            <a:r>
              <a:rPr lang="en-US" altLang="en-US" sz="2000" dirty="0"/>
              <a:t>Two main issues to deal with:</a:t>
            </a:r>
            <a:endParaRPr lang="en-US" altLang="en-US" sz="2000" dirty="0"/>
          </a:p>
          <a:p>
            <a:pPr lvl="1"/>
            <a:r>
              <a:rPr lang="en-US" altLang="en-US" sz="2000" dirty="0"/>
              <a:t>Failures of various kinds, such as hardware failures and system crashes</a:t>
            </a:r>
            <a:endParaRPr lang="en-US" altLang="en-US" sz="2000" dirty="0"/>
          </a:p>
          <a:p>
            <a:pPr lvl="1"/>
            <a:r>
              <a:rPr lang="en-US" altLang="en-US" sz="2000" dirty="0"/>
              <a:t>Concurrent execution of multiple transactions</a:t>
            </a:r>
            <a:endParaRPr lang="en-US" altLang="en-US"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Recoverable Schedules</a:t>
            </a:r>
            <a:endParaRPr lang="en-US">
              <a:effectLst>
                <a:outerShdw blurRad="38100" dist="38100" dir="2700000" algn="tl">
                  <a:srgbClr val="C0C0C0"/>
                </a:outerShdw>
              </a:effectLst>
            </a:endParaRPr>
          </a:p>
        </p:txBody>
      </p:sp>
      <p:sp>
        <p:nvSpPr>
          <p:cNvPr id="31747" name="Rectangle 3"/>
          <p:cNvSpPr>
            <a:spLocks noGrp="1" noChangeArrowheads="1"/>
          </p:cNvSpPr>
          <p:nvPr>
            <p:ph idx="1"/>
          </p:nvPr>
        </p:nvSpPr>
        <p:spPr>
          <a:xfrm>
            <a:off x="701336" y="1686901"/>
            <a:ext cx="7776839" cy="4783568"/>
          </a:xfrm>
        </p:spPr>
        <p:txBody>
          <a:bodyPr/>
          <a:lstStyle/>
          <a:p>
            <a:pPr>
              <a:tabLst>
                <a:tab pos="2395220" algn="l"/>
                <a:tab pos="2857500" algn="l"/>
                <a:tab pos="3549650" algn="l"/>
                <a:tab pos="3997325" algn="l"/>
              </a:tabLst>
            </a:pPr>
            <a:r>
              <a:rPr lang="en-US" altLang="en-US" sz="2000" b="1" dirty="0">
                <a:solidFill>
                  <a:srgbClr val="000099"/>
                </a:solidFill>
              </a:rPr>
              <a:t>Recoverable</a:t>
            </a:r>
            <a:r>
              <a:rPr lang="en-US" altLang="en-US" sz="2000" b="1" i="1" dirty="0">
                <a:solidFill>
                  <a:srgbClr val="000099"/>
                </a:solidFill>
              </a:rPr>
              <a:t> </a:t>
            </a:r>
            <a:r>
              <a:rPr lang="en-US" altLang="en-US" sz="2000" b="1" dirty="0">
                <a:solidFill>
                  <a:srgbClr val="000099"/>
                </a:solidFill>
              </a:rPr>
              <a:t>schedule</a:t>
            </a:r>
            <a:r>
              <a:rPr lang="en-US" altLang="en-US" sz="2000" dirty="0"/>
              <a:t> — if a transaction </a:t>
            </a:r>
            <a:r>
              <a:rPr lang="en-US" altLang="en-US" sz="2000" i="1" dirty="0"/>
              <a:t>T</a:t>
            </a:r>
            <a:r>
              <a:rPr lang="en-US" altLang="en-US" sz="2000" i="1" baseline="-25000" dirty="0"/>
              <a:t>j</a:t>
            </a:r>
            <a:r>
              <a:rPr lang="en-US" altLang="en-US" sz="2000" dirty="0"/>
              <a:t> reads a data item previously written by a transaction </a:t>
            </a:r>
            <a:r>
              <a:rPr lang="en-US" altLang="en-US" sz="2000" i="1" dirty="0"/>
              <a:t>T</a:t>
            </a:r>
            <a:r>
              <a:rPr lang="en-US" altLang="en-US" sz="2000" i="1" baseline="-25000" dirty="0"/>
              <a:t>i </a:t>
            </a:r>
            <a:r>
              <a:rPr lang="en-US" altLang="en-US" sz="2000" dirty="0"/>
              <a:t>, then the commit operation of </a:t>
            </a:r>
            <a:r>
              <a:rPr lang="en-US" altLang="en-US" sz="2000" i="1" dirty="0"/>
              <a:t>T</a:t>
            </a:r>
            <a:r>
              <a:rPr lang="en-US" altLang="en-US" sz="2000" i="1" baseline="-25000" dirty="0"/>
              <a:t>i</a:t>
            </a:r>
            <a:r>
              <a:rPr lang="en-US" altLang="en-US" sz="2000" i="1" dirty="0"/>
              <a:t> </a:t>
            </a:r>
            <a:r>
              <a:rPr lang="en-US" altLang="en-US" sz="2000" dirty="0"/>
              <a:t> appears before the commit operation of </a:t>
            </a:r>
            <a:r>
              <a:rPr lang="en-US" altLang="en-US" sz="2000" i="1" dirty="0"/>
              <a:t>T</a:t>
            </a:r>
            <a:r>
              <a:rPr lang="en-US" altLang="en-US" sz="2000" i="1" baseline="-25000" dirty="0"/>
              <a:t>j</a:t>
            </a:r>
            <a:r>
              <a:rPr lang="en-US" altLang="en-US" sz="2000" i="1" dirty="0"/>
              <a:t>.</a:t>
            </a:r>
            <a:endParaRPr lang="en-US" altLang="en-US" sz="2000" dirty="0"/>
          </a:p>
          <a:p>
            <a:pPr>
              <a:tabLst>
                <a:tab pos="2395220" algn="l"/>
                <a:tab pos="2857500" algn="l"/>
                <a:tab pos="3549650" algn="l"/>
                <a:tab pos="3997325" algn="l"/>
              </a:tabLst>
            </a:pPr>
            <a:r>
              <a:rPr lang="en-US" altLang="en-US" sz="2000" dirty="0"/>
              <a:t>The following schedule (Schedule 11) is not recoverable</a:t>
            </a:r>
            <a:br>
              <a:rPr lang="en-US" altLang="en-US" sz="2000" dirty="0"/>
            </a:br>
            <a:r>
              <a:rPr lang="en-US" altLang="en-US" sz="2000" dirty="0"/>
              <a:t>		</a:t>
            </a:r>
            <a:endParaRPr lang="en-US" altLang="en-US" sz="2000" dirty="0"/>
          </a:p>
          <a:p>
            <a:pPr>
              <a:tabLst>
                <a:tab pos="2395220" algn="l"/>
                <a:tab pos="2857500" algn="l"/>
                <a:tab pos="3549650" algn="l"/>
                <a:tab pos="3997325" algn="l"/>
              </a:tabLst>
            </a:pPr>
            <a:endParaRPr lang="en-US" altLang="en-US" sz="2000" dirty="0"/>
          </a:p>
          <a:p>
            <a:pPr>
              <a:tabLst>
                <a:tab pos="2395220" algn="l"/>
                <a:tab pos="2857500" algn="l"/>
                <a:tab pos="3549650" algn="l"/>
                <a:tab pos="3997325" algn="l"/>
              </a:tabLst>
            </a:pPr>
            <a:endParaRPr lang="en-US" altLang="en-US" sz="2000" dirty="0"/>
          </a:p>
          <a:p>
            <a:pPr>
              <a:tabLst>
                <a:tab pos="2395220" algn="l"/>
                <a:tab pos="2857500" algn="l"/>
                <a:tab pos="3549650" algn="l"/>
                <a:tab pos="3997325" algn="l"/>
              </a:tabLst>
            </a:pPr>
            <a:r>
              <a:rPr lang="zh-CN" altLang="en-US" sz="2000" dirty="0">
                <a:latin typeface="宋体" panose="02010600030101010101" pitchFamily="2" charset="-122"/>
                <a:ea typeface="宋体" panose="02010600030101010101" pitchFamily="2" charset="-122"/>
                <a:cs typeface="宋体" panose="02010600030101010101" pitchFamily="2" charset="-122"/>
              </a:rPr>
              <a:t>假设在</a:t>
            </a:r>
            <a:r>
              <a:rPr lang="en-US" altLang="zh-CN" sz="2000" dirty="0">
                <a:latin typeface="宋体" panose="02010600030101010101" pitchFamily="2" charset="-122"/>
                <a:ea typeface="宋体" panose="02010600030101010101" pitchFamily="2" charset="-122"/>
                <a:cs typeface="宋体" panose="02010600030101010101" pitchFamily="2" charset="-122"/>
              </a:rPr>
              <a:t>T9</a:t>
            </a:r>
            <a:r>
              <a:rPr lang="zh-CN" altLang="en-US" sz="2000" dirty="0">
                <a:latin typeface="宋体" panose="02010600030101010101" pitchFamily="2" charset="-122"/>
                <a:ea typeface="宋体" panose="02010600030101010101" pitchFamily="2" charset="-122"/>
                <a:cs typeface="宋体" panose="02010600030101010101" pitchFamily="2" charset="-122"/>
              </a:rPr>
              <a:t>提交</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a:tabLst>
                <a:tab pos="2395220" algn="l"/>
                <a:tab pos="2857500" algn="l"/>
                <a:tab pos="3549650" algn="l"/>
                <a:tab pos="3997325" algn="l"/>
              </a:tabLst>
            </a:pPr>
            <a:r>
              <a:rPr lang="zh-CN" altLang="en-US" sz="2000" dirty="0">
                <a:latin typeface="宋体" panose="02010600030101010101" pitchFamily="2" charset="-122"/>
                <a:ea typeface="宋体" panose="02010600030101010101" pitchFamily="2" charset="-122"/>
                <a:cs typeface="宋体" panose="02010600030101010101" pitchFamily="2" charset="-122"/>
              </a:rPr>
              <a:t>之后</a:t>
            </a:r>
            <a:r>
              <a:rPr lang="en-US" altLang="zh-CN" sz="2000" dirty="0">
                <a:latin typeface="宋体" panose="02010600030101010101" pitchFamily="2" charset="-122"/>
                <a:ea typeface="宋体" panose="02010600030101010101" pitchFamily="2" charset="-122"/>
                <a:cs typeface="宋体" panose="02010600030101010101" pitchFamily="2" charset="-122"/>
              </a:rPr>
              <a:t>T8</a:t>
            </a:r>
            <a:r>
              <a:rPr lang="zh-CN" altLang="en-US" sz="2000" dirty="0">
                <a:latin typeface="宋体" panose="02010600030101010101" pitchFamily="2" charset="-122"/>
                <a:ea typeface="宋体" panose="02010600030101010101" pitchFamily="2" charset="-122"/>
                <a:cs typeface="宋体" panose="02010600030101010101" pitchFamily="2" charset="-122"/>
              </a:rPr>
              <a:t>要回滚</a:t>
            </a:r>
            <a:endParaRPr lang="en-US" altLang="en-US" sz="2000" dirty="0">
              <a:latin typeface="宋体" panose="02010600030101010101" pitchFamily="2" charset="-122"/>
              <a:ea typeface="宋体" panose="02010600030101010101" pitchFamily="2" charset="-122"/>
              <a:cs typeface="宋体" panose="02010600030101010101" pitchFamily="2" charset="-122"/>
            </a:endParaRPr>
          </a:p>
          <a:p>
            <a:pPr>
              <a:tabLst>
                <a:tab pos="2395220" algn="l"/>
                <a:tab pos="2857500" algn="l"/>
                <a:tab pos="3549650" algn="l"/>
                <a:tab pos="3997325" algn="l"/>
              </a:tabLst>
            </a:pPr>
            <a:r>
              <a:rPr lang="en-US" altLang="en-US" sz="2000" dirty="0"/>
              <a:t>If </a:t>
            </a:r>
            <a:r>
              <a:rPr lang="en-US" altLang="en-US" sz="2000" i="1" dirty="0"/>
              <a:t>T</a:t>
            </a:r>
            <a:r>
              <a:rPr lang="en-US" altLang="en-US" sz="2000" baseline="-25000" dirty="0"/>
              <a:t>8</a:t>
            </a:r>
            <a:r>
              <a:rPr lang="en-US" altLang="en-US" sz="2000" dirty="0"/>
              <a:t> should abort, </a:t>
            </a:r>
            <a:r>
              <a:rPr lang="en-US" altLang="en-US" sz="2000" i="1" dirty="0"/>
              <a:t>T</a:t>
            </a:r>
            <a:r>
              <a:rPr lang="en-US" altLang="en-US" sz="2000" baseline="-25000" dirty="0"/>
              <a:t>9</a:t>
            </a:r>
            <a:r>
              <a:rPr lang="en-US" altLang="en-US" sz="2000" dirty="0"/>
              <a:t> would have read (and possibly shown to the user) an inconsistent database state.  Hence, database must ensure that schedules are recoverable.</a:t>
            </a:r>
            <a:endParaRPr lang="en-US" altLang="en-US" sz="2000" dirty="0"/>
          </a:p>
        </p:txBody>
      </p:sp>
      <p:sp>
        <p:nvSpPr>
          <p:cNvPr id="31748" name="Text Box 6"/>
          <p:cNvSpPr txBox="1">
            <a:spLocks noChangeArrowheads="1"/>
          </p:cNvSpPr>
          <p:nvPr/>
        </p:nvSpPr>
        <p:spPr bwMode="auto">
          <a:xfrm>
            <a:off x="701336" y="1025181"/>
            <a:ext cx="768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2000" dirty="0"/>
              <a:t>Need to address the effect of transaction failures on concurrently </a:t>
            </a:r>
            <a:br>
              <a:rPr lang="en-US" altLang="en-US" sz="2000" dirty="0"/>
            </a:br>
            <a:r>
              <a:rPr lang="en-US" altLang="en-US" sz="2000" dirty="0"/>
              <a:t>running transactions.</a:t>
            </a:r>
            <a:endParaRPr lang="en-US" altLang="en-US" sz="2000" dirty="0"/>
          </a:p>
        </p:txBody>
      </p:sp>
      <p:pic>
        <p:nvPicPr>
          <p:cNvPr id="31749"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55670" y="3345324"/>
            <a:ext cx="2913063"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Cascading Rollbacks</a:t>
            </a:r>
            <a:endParaRPr lang="en-US">
              <a:effectLst>
                <a:outerShdw blurRad="38100" dist="38100" dir="2700000" algn="tl">
                  <a:srgbClr val="C0C0C0"/>
                </a:outerShdw>
              </a:effectLst>
            </a:endParaRPr>
          </a:p>
        </p:txBody>
      </p:sp>
      <p:sp>
        <p:nvSpPr>
          <p:cNvPr id="32771" name="Rectangle 3"/>
          <p:cNvSpPr>
            <a:spLocks noGrp="1" noChangeArrowheads="1"/>
          </p:cNvSpPr>
          <p:nvPr>
            <p:ph idx="1"/>
          </p:nvPr>
        </p:nvSpPr>
        <p:spPr>
          <a:xfrm>
            <a:off x="674703" y="1102497"/>
            <a:ext cx="7776840" cy="5367972"/>
          </a:xfrm>
        </p:spPr>
        <p:txBody>
          <a:bodyPr/>
          <a:lstStyle/>
          <a:p>
            <a:pPr>
              <a:tabLst>
                <a:tab pos="1658620" algn="l"/>
                <a:tab pos="2120900" algn="l"/>
                <a:tab pos="2684145" algn="l"/>
                <a:tab pos="3030220" algn="l"/>
                <a:tab pos="3766820" algn="l"/>
                <a:tab pos="4055745" algn="l"/>
              </a:tabLst>
            </a:pPr>
            <a:r>
              <a:rPr lang="en-US" altLang="en-US" sz="2000" b="1" dirty="0">
                <a:solidFill>
                  <a:srgbClr val="000099"/>
                </a:solidFill>
              </a:rPr>
              <a:t>Cascading rollback</a:t>
            </a:r>
            <a:r>
              <a:rPr lang="en-US" altLang="en-US" sz="2000" dirty="0"/>
              <a:t> – a single transaction failure leads to a series of transaction rollbacks.  Consider the following schedule where none of the transactions has yet committed (so the schedule is recoverable)</a:t>
            </a: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r>
              <a:rPr lang="en-US" altLang="en-US" sz="2000" dirty="0"/>
              <a:t>If </a:t>
            </a:r>
            <a:r>
              <a:rPr lang="en-US" altLang="en-US" sz="2000" i="1" dirty="0"/>
              <a:t>T</a:t>
            </a:r>
            <a:r>
              <a:rPr lang="en-US" altLang="en-US" sz="2000" baseline="-25000" dirty="0"/>
              <a:t>10</a:t>
            </a:r>
            <a:r>
              <a:rPr lang="en-US" altLang="en-US" sz="2000" dirty="0"/>
              <a:t> fails, </a:t>
            </a:r>
            <a:r>
              <a:rPr lang="en-US" altLang="en-US" sz="2000" i="1" dirty="0"/>
              <a:t>T</a:t>
            </a:r>
            <a:r>
              <a:rPr lang="en-US" altLang="en-US" sz="2000" baseline="-25000" dirty="0"/>
              <a:t>11</a:t>
            </a:r>
            <a:r>
              <a:rPr lang="en-US" altLang="en-US" sz="2000" dirty="0"/>
              <a:t> and </a:t>
            </a:r>
            <a:r>
              <a:rPr lang="en-US" altLang="en-US" sz="2000" i="1" dirty="0"/>
              <a:t>T</a:t>
            </a:r>
            <a:r>
              <a:rPr lang="en-US" altLang="en-US" sz="2000" baseline="-25000" dirty="0"/>
              <a:t>12</a:t>
            </a:r>
            <a:r>
              <a:rPr lang="en-US" altLang="en-US" sz="2000" dirty="0"/>
              <a:t> must also be rolled back.</a:t>
            </a:r>
            <a:endParaRPr lang="en-US" altLang="en-US" sz="2000" dirty="0"/>
          </a:p>
          <a:p>
            <a:pPr>
              <a:tabLst>
                <a:tab pos="1658620" algn="l"/>
                <a:tab pos="2120900" algn="l"/>
                <a:tab pos="2684145" algn="l"/>
                <a:tab pos="3030220" algn="l"/>
                <a:tab pos="3766820" algn="l"/>
                <a:tab pos="4055745" algn="l"/>
              </a:tabLst>
            </a:pPr>
            <a:r>
              <a:rPr lang="en-US" altLang="en-US" sz="2000" dirty="0"/>
              <a:t>Can lead to the undoing of a significant amount of work</a:t>
            </a:r>
            <a:endParaRPr lang="en-US" altLang="en-US" sz="2000" dirty="0"/>
          </a:p>
        </p:txBody>
      </p:sp>
      <p:pic>
        <p:nvPicPr>
          <p:cNvPr id="32772"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52583" y="2823664"/>
            <a:ext cx="3429000"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Cascadeless Schedules</a:t>
            </a:r>
            <a:endParaRPr lang="en-US" dirty="0">
              <a:effectLst>
                <a:outerShdw blurRad="38100" dist="38100" dir="2700000" algn="tl">
                  <a:srgbClr val="C0C0C0"/>
                </a:outerShdw>
              </a:effectLst>
            </a:endParaRPr>
          </a:p>
        </p:txBody>
      </p:sp>
      <p:sp>
        <p:nvSpPr>
          <p:cNvPr id="33795" name="Rectangle 3"/>
          <p:cNvSpPr>
            <a:spLocks noGrp="1" noChangeArrowheads="1"/>
          </p:cNvSpPr>
          <p:nvPr>
            <p:ph idx="1"/>
          </p:nvPr>
        </p:nvSpPr>
        <p:spPr>
          <a:xfrm>
            <a:off x="692458" y="1102497"/>
            <a:ext cx="7776839" cy="5367972"/>
          </a:xfrm>
        </p:spPr>
        <p:txBody>
          <a:bodyPr/>
          <a:lstStyle/>
          <a:p>
            <a:r>
              <a:rPr lang="en-US" altLang="en-US" sz="2000" b="1" dirty="0">
                <a:solidFill>
                  <a:srgbClr val="000099"/>
                </a:solidFill>
              </a:rPr>
              <a:t>Cascadeless</a:t>
            </a:r>
            <a:r>
              <a:rPr lang="en-US" altLang="en-US" sz="2000" b="1" i="1" dirty="0">
                <a:solidFill>
                  <a:srgbClr val="000099"/>
                </a:solidFill>
              </a:rPr>
              <a:t> </a:t>
            </a:r>
            <a:r>
              <a:rPr lang="en-US" altLang="en-US" sz="2000" b="1" dirty="0">
                <a:solidFill>
                  <a:srgbClr val="000099"/>
                </a:solidFill>
              </a:rPr>
              <a:t>schedules</a:t>
            </a:r>
            <a:r>
              <a:rPr lang="en-US" altLang="en-US" sz="2000" dirty="0"/>
              <a:t> — cascading rollbacks cannot occur;</a:t>
            </a:r>
            <a:endParaRPr lang="en-US" altLang="en-US" sz="2000" dirty="0"/>
          </a:p>
          <a:p>
            <a:pPr lvl="1"/>
            <a:r>
              <a:rPr lang="en-US" altLang="en-US" sz="2000" dirty="0"/>
              <a:t>For each pair of transactions </a:t>
            </a:r>
            <a:r>
              <a:rPr lang="en-US" altLang="en-US" sz="2000" i="1" dirty="0"/>
              <a:t>T</a:t>
            </a:r>
            <a:r>
              <a:rPr lang="en-US" altLang="en-US" sz="2000" i="1" baseline="-25000" dirty="0"/>
              <a:t>i</a:t>
            </a:r>
            <a:r>
              <a:rPr lang="en-US" altLang="en-US" sz="2000" i="1" dirty="0"/>
              <a:t> </a:t>
            </a:r>
            <a:r>
              <a:rPr lang="en-US" altLang="en-US" sz="2000" dirty="0"/>
              <a:t>and </a:t>
            </a:r>
            <a:r>
              <a:rPr lang="en-US" altLang="en-US" sz="2000" i="1" dirty="0"/>
              <a:t>T</a:t>
            </a:r>
            <a:r>
              <a:rPr lang="en-US" altLang="en-US" sz="2000" i="1" baseline="-25000" dirty="0"/>
              <a:t>j</a:t>
            </a:r>
            <a:r>
              <a:rPr lang="en-US" altLang="en-US" sz="2000" dirty="0"/>
              <a:t> such that </a:t>
            </a:r>
            <a:r>
              <a:rPr lang="en-US" altLang="en-US" sz="2000" i="1" dirty="0"/>
              <a:t>T</a:t>
            </a:r>
            <a:r>
              <a:rPr lang="en-US" altLang="en-US" sz="2000" i="1" baseline="-25000" dirty="0"/>
              <a:t>j</a:t>
            </a:r>
            <a:r>
              <a:rPr lang="en-US" altLang="en-US" sz="2000" dirty="0"/>
              <a:t>  reads a data item previously written by </a:t>
            </a:r>
            <a:r>
              <a:rPr lang="en-US" altLang="en-US" sz="2000" i="1" dirty="0"/>
              <a:t>T</a:t>
            </a:r>
            <a:r>
              <a:rPr lang="en-US" altLang="en-US" sz="2000" i="1" baseline="-25000" dirty="0"/>
              <a:t>i</a:t>
            </a:r>
            <a:r>
              <a:rPr lang="en-US" altLang="en-US" sz="2000" dirty="0"/>
              <a:t>, the commit operation of </a:t>
            </a:r>
            <a:r>
              <a:rPr lang="en-US" altLang="en-US" sz="2000" i="1" dirty="0"/>
              <a:t>T</a:t>
            </a:r>
            <a:r>
              <a:rPr lang="en-US" altLang="en-US" sz="2000" i="1" baseline="-25000" dirty="0"/>
              <a:t>i</a:t>
            </a:r>
            <a:r>
              <a:rPr lang="en-US" altLang="en-US" sz="2000" i="1" dirty="0"/>
              <a:t> </a:t>
            </a:r>
            <a:r>
              <a:rPr lang="en-US" altLang="en-US" sz="2000" dirty="0"/>
              <a:t> appears before the read operation of </a:t>
            </a:r>
            <a:r>
              <a:rPr lang="en-US" altLang="en-US" sz="2000" i="1" dirty="0"/>
              <a:t>T</a:t>
            </a:r>
            <a:r>
              <a:rPr lang="en-US" altLang="en-US" sz="2000" i="1" baseline="-25000" dirty="0"/>
              <a:t>j</a:t>
            </a:r>
            <a:r>
              <a:rPr lang="en-US" altLang="en-US" sz="2000" dirty="0"/>
              <a:t>.</a:t>
            </a:r>
            <a:endParaRPr lang="en-US" altLang="en-US" sz="2000" dirty="0"/>
          </a:p>
          <a:p>
            <a:r>
              <a:rPr lang="en-US" altLang="en-US" sz="2000" dirty="0"/>
              <a:t>Every </a:t>
            </a:r>
            <a:r>
              <a:rPr lang="en-US" altLang="en-US" sz="2000" dirty="0" smtClean="0"/>
              <a:t>Cascadeless </a:t>
            </a:r>
            <a:r>
              <a:rPr lang="en-US" altLang="en-US" sz="2000" dirty="0"/>
              <a:t>schedule is also recoverable</a:t>
            </a:r>
            <a:endParaRPr lang="en-US" altLang="en-US" sz="2000" dirty="0"/>
          </a:p>
          <a:p>
            <a:r>
              <a:rPr lang="en-US" altLang="en-US" sz="2000" dirty="0"/>
              <a:t>It is desirable to restrict the schedules to those that are cascadeless</a:t>
            </a:r>
            <a:endParaRPr lang="en-US" altLang="en-US"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3328" y="3099939"/>
            <a:ext cx="5132542" cy="1384995"/>
          </a:xfrm>
          <a:prstGeom prst="rect">
            <a:avLst/>
          </a:prstGeom>
          <a:noFill/>
        </p:spPr>
        <p:txBody>
          <a:bodyPr wrap="square" rtlCol="0">
            <a:spAutoFit/>
          </a:bodyPr>
          <a:lstStyle/>
          <a:p>
            <a:r>
              <a:rPr kumimoji="1" lang="en-US" altLang="en-US" sz="2800" b="1" dirty="0" smtClean="0">
                <a:solidFill>
                  <a:srgbClr val="002060"/>
                </a:solidFill>
                <a:effectLst>
                  <a:outerShdw blurRad="38100" dist="38100" dir="2700000" algn="tl">
                    <a:srgbClr val="C0C0C0"/>
                  </a:outerShdw>
                </a:effectLst>
                <a:latin typeface="+mj-lt"/>
                <a:ea typeface="MS PGothic" panose="020B0600070205080204" pitchFamily="34" charset="-128"/>
              </a:rPr>
              <a:t>Transaction </a:t>
            </a:r>
            <a:r>
              <a:rPr kumimoji="1" lang="en-US" altLang="en-US" sz="2800" b="1" dirty="0">
                <a:solidFill>
                  <a:srgbClr val="002060"/>
                </a:solidFill>
                <a:effectLst>
                  <a:outerShdw blurRad="38100" dist="38100" dir="2700000" algn="tl">
                    <a:srgbClr val="C0C0C0"/>
                  </a:outerShdw>
                </a:effectLst>
                <a:latin typeface="+mj-lt"/>
                <a:ea typeface="MS PGothic" panose="020B0600070205080204" pitchFamily="34" charset="-128"/>
              </a:rPr>
              <a:t>Isolation Levels</a:t>
            </a:r>
            <a:endParaRPr kumimoji="1" lang="en-US" altLang="en-US" sz="2800" b="1" dirty="0">
              <a:solidFill>
                <a:srgbClr val="002060"/>
              </a:solidFill>
              <a:effectLst>
                <a:outerShdw blurRad="38100" dist="38100" dir="2700000" algn="tl">
                  <a:srgbClr val="C0C0C0"/>
                </a:outerShdw>
              </a:effectLst>
              <a:latin typeface="+mj-lt"/>
              <a:ea typeface="MS PGothic" panose="020B0600070205080204" pitchFamily="34" charset="-128"/>
            </a:endParaRPr>
          </a:p>
          <a:p>
            <a:endParaRPr kumimoji="1" lang="en-US" altLang="en-US" sz="2800" b="1" dirty="0">
              <a:solidFill>
                <a:srgbClr val="002060"/>
              </a:solidFill>
              <a:effectLst>
                <a:outerShdw blurRad="38100" dist="38100" dir="2700000" algn="tl">
                  <a:srgbClr val="C0C0C0"/>
                </a:outerShdw>
              </a:effectLst>
              <a:latin typeface="+mj-lt"/>
              <a:ea typeface="MS PGothic" panose="020B0600070205080204" pitchFamily="34" charset="-128"/>
            </a:endParaRPr>
          </a:p>
          <a:p>
            <a:endParaRPr kumimoji="1" lang="en-US" sz="2800" b="1" dirty="0">
              <a:solidFill>
                <a:srgbClr val="002060"/>
              </a:solidFill>
              <a:effectLst>
                <a:outerShdw blurRad="38100" dist="38100" dir="2700000" algn="tl">
                  <a:srgbClr val="C0C0C0"/>
                </a:outerShdw>
              </a:effectLst>
              <a:latin typeface="+mj-lt"/>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Control</a:t>
            </a:r>
            <a:endParaRPr lang="en-US">
              <a:effectLst>
                <a:outerShdw blurRad="38100" dist="38100" dir="2700000" algn="tl">
                  <a:srgbClr val="C0C0C0"/>
                </a:outerShdw>
              </a:effectLst>
            </a:endParaRPr>
          </a:p>
        </p:txBody>
      </p:sp>
      <p:sp>
        <p:nvSpPr>
          <p:cNvPr id="34819" name="Rectangle 3"/>
          <p:cNvSpPr>
            <a:spLocks noGrp="1" noChangeArrowheads="1"/>
          </p:cNvSpPr>
          <p:nvPr>
            <p:ph idx="1"/>
          </p:nvPr>
        </p:nvSpPr>
        <p:spPr>
          <a:xfrm>
            <a:off x="656948" y="1102497"/>
            <a:ext cx="7812349" cy="5367972"/>
          </a:xfrm>
        </p:spPr>
        <p:txBody>
          <a:bodyPr/>
          <a:lstStyle/>
          <a:p>
            <a:r>
              <a:rPr lang="en-US" altLang="en-US" sz="2000" dirty="0"/>
              <a:t>A database must provide a mechanism that will ensure that all possible schedules are </a:t>
            </a:r>
            <a:endParaRPr lang="en-US" altLang="en-US" sz="2000" dirty="0"/>
          </a:p>
          <a:p>
            <a:pPr lvl="1"/>
            <a:r>
              <a:rPr lang="en-US" altLang="en-US" sz="2000" dirty="0"/>
              <a:t>either conflict or view serializable, and </a:t>
            </a:r>
            <a:endParaRPr lang="en-US" altLang="en-US" sz="2000" dirty="0"/>
          </a:p>
          <a:p>
            <a:pPr lvl="1"/>
            <a:r>
              <a:rPr lang="en-US" altLang="en-US" sz="2000" dirty="0"/>
              <a:t>are recoverable and preferably cascadeless</a:t>
            </a:r>
            <a:endParaRPr lang="en-US" altLang="en-US" sz="2000" dirty="0"/>
          </a:p>
          <a:p>
            <a:r>
              <a:rPr lang="en-US" altLang="en-US" sz="2000" dirty="0"/>
              <a:t>A policy in which only one transaction can execute at a time generates serial schedules, but provides a poor degree of concurrency</a:t>
            </a:r>
            <a:endParaRPr lang="en-US" altLang="en-US" sz="2000" dirty="0"/>
          </a:p>
          <a:p>
            <a:pPr lvl="1"/>
            <a:r>
              <a:rPr lang="en-US" altLang="en-US" sz="2000" dirty="0"/>
              <a:t>Are serial schedules recoverable/</a:t>
            </a:r>
            <a:r>
              <a:rPr lang="en-US" altLang="en-US" sz="2000" dirty="0" err="1"/>
              <a:t>cascadeless</a:t>
            </a:r>
            <a:r>
              <a:rPr lang="en-US" altLang="en-US" sz="2000" dirty="0"/>
              <a:t>?</a:t>
            </a:r>
            <a:endParaRPr lang="en-US" altLang="en-US" sz="2000" dirty="0"/>
          </a:p>
          <a:p>
            <a:r>
              <a:rPr lang="en-US" altLang="en-US" sz="2000" dirty="0"/>
              <a:t>Testing a schedule for serializability </a:t>
            </a:r>
            <a:r>
              <a:rPr lang="en-US" altLang="en-US" sz="2000" i="1" dirty="0"/>
              <a:t>after</a:t>
            </a:r>
            <a:r>
              <a:rPr lang="en-US" altLang="en-US" sz="2000" dirty="0"/>
              <a:t> it has executed is a little too late!</a:t>
            </a:r>
            <a:endParaRPr lang="en-US" altLang="en-US" sz="2000" dirty="0"/>
          </a:p>
          <a:p>
            <a:r>
              <a:rPr lang="en-US" altLang="en-US" sz="2000" b="1" dirty="0">
                <a:solidFill>
                  <a:srgbClr val="000099"/>
                </a:solidFill>
              </a:rPr>
              <a:t>Goal</a:t>
            </a:r>
            <a:r>
              <a:rPr lang="en-US" altLang="en-US" sz="2000" dirty="0"/>
              <a:t> – to develop concurrency control protocols that will assure serializability.</a:t>
            </a:r>
            <a:endParaRPr lang="en-US" alt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Control (Cont.)</a:t>
            </a:r>
            <a:endParaRPr lang="en-US">
              <a:effectLst>
                <a:outerShdw blurRad="38100" dist="38100" dir="2700000" algn="tl">
                  <a:srgbClr val="C0C0C0"/>
                </a:outerShdw>
              </a:effectLst>
            </a:endParaRPr>
          </a:p>
        </p:txBody>
      </p:sp>
      <p:sp>
        <p:nvSpPr>
          <p:cNvPr id="35843" name="Rectangle 3"/>
          <p:cNvSpPr>
            <a:spLocks noGrp="1" noChangeArrowheads="1"/>
          </p:cNvSpPr>
          <p:nvPr>
            <p:ph idx="1"/>
          </p:nvPr>
        </p:nvSpPr>
        <p:spPr>
          <a:xfrm>
            <a:off x="656948" y="1102497"/>
            <a:ext cx="7803471" cy="5367972"/>
          </a:xfrm>
        </p:spPr>
        <p:txBody>
          <a:bodyPr/>
          <a:lstStyle/>
          <a:p>
            <a:r>
              <a:rPr lang="en-US" altLang="en-US" sz="2000" dirty="0"/>
              <a:t>Schedules must be conflict or view serializable, and recoverable, for the sake of database consistency, and preferably cascadeless.</a:t>
            </a:r>
            <a:endParaRPr lang="en-US" altLang="en-US" sz="2000" dirty="0"/>
          </a:p>
          <a:p>
            <a:r>
              <a:rPr lang="en-US" altLang="en-US" sz="2000" dirty="0"/>
              <a:t>A policy in which only one transaction can execute at a time generates serial schedules, but provides a poor degree of concurrency.</a:t>
            </a:r>
            <a:endParaRPr lang="en-US" altLang="en-US" sz="2000" dirty="0"/>
          </a:p>
          <a:p>
            <a:r>
              <a:rPr lang="en-US" altLang="en-US" sz="2000" dirty="0"/>
              <a:t>Concurrency-control schemes tradeoff between the amount of concurrency they allow and the amount of overhead that they incur.</a:t>
            </a:r>
            <a:endParaRPr lang="en-US" altLang="en-US" sz="2000" dirty="0"/>
          </a:p>
          <a:p>
            <a:r>
              <a:rPr lang="en-US" altLang="en-US" sz="2000" dirty="0"/>
              <a:t>Some schemes allow only conflict-serializable schedules to be generated, while others allow  view-serializable schedules that are not conflict-serializable.</a:t>
            </a:r>
            <a:endParaRPr lang="en-US" alt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Concurrency Control vs. Serializability Tests</a:t>
            </a:r>
            <a:endParaRPr lang="en-US" sz="2800" dirty="0">
              <a:effectLst>
                <a:outerShdw blurRad="38100" dist="38100" dir="2700000" algn="tl">
                  <a:srgbClr val="C0C0C0"/>
                </a:outerShdw>
              </a:effectLst>
            </a:endParaRPr>
          </a:p>
        </p:txBody>
      </p:sp>
      <p:sp>
        <p:nvSpPr>
          <p:cNvPr id="36867" name="Rectangle 3"/>
          <p:cNvSpPr>
            <a:spLocks noGrp="1" noChangeArrowheads="1"/>
          </p:cNvSpPr>
          <p:nvPr>
            <p:ph idx="1"/>
          </p:nvPr>
        </p:nvSpPr>
        <p:spPr>
          <a:xfrm>
            <a:off x="674702" y="1102497"/>
            <a:ext cx="7794595" cy="5367972"/>
          </a:xfrm>
        </p:spPr>
        <p:txBody>
          <a:bodyPr/>
          <a:lstStyle/>
          <a:p>
            <a:r>
              <a:rPr lang="en-US" altLang="en-US" sz="2000" dirty="0"/>
              <a:t>Concurrency-control protocols allow concurrent schedules, but ensure that the schedules are conflict/view serializable, and are recoverable and cascadeless .</a:t>
            </a:r>
            <a:endParaRPr lang="en-US" altLang="en-US" sz="2000" dirty="0"/>
          </a:p>
          <a:p>
            <a:r>
              <a:rPr lang="en-US" altLang="en-US" sz="2000" dirty="0"/>
              <a:t>Concurrency control protocols (generally) do not examine the precedence graph as it is being created</a:t>
            </a:r>
            <a:endParaRPr lang="en-US" altLang="en-US" sz="2000" dirty="0"/>
          </a:p>
          <a:p>
            <a:pPr lvl="1"/>
            <a:r>
              <a:rPr lang="en-US" altLang="en-US" sz="2000" dirty="0"/>
              <a:t>Instead a protocol imposes a discipline that avoids non-serializable schedules.</a:t>
            </a:r>
            <a:endParaRPr lang="en-US" altLang="en-US" sz="2000" dirty="0"/>
          </a:p>
          <a:p>
            <a:r>
              <a:rPr lang="en-US" altLang="en-US" sz="2000" dirty="0" smtClean="0"/>
              <a:t>Different </a:t>
            </a:r>
            <a:r>
              <a:rPr lang="en-US" altLang="en-US" sz="2000" dirty="0"/>
              <a:t>concurrency control protocols provide different tradeoffs between the amount of concurrency they allow and the amount of overhead that they incur.</a:t>
            </a:r>
            <a:endParaRPr lang="en-US" altLang="en-US" sz="2000" dirty="0"/>
          </a:p>
          <a:p>
            <a:r>
              <a:rPr lang="en-US" altLang="en-US" sz="2000" dirty="0"/>
              <a:t>Tests for serializability help us understand why a concurrency control protocol is correct.   </a:t>
            </a:r>
            <a:endParaRPr lang="en-US" altLang="en-US" sz="2000" dirty="0"/>
          </a:p>
          <a:p>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a:t>
            </a:r>
            <a:endParaRPr lang="en-US">
              <a:effectLst>
                <a:outerShdw blurRad="38100" dist="38100" dir="2700000" algn="tl">
                  <a:srgbClr val="C0C0C0"/>
                </a:outerShdw>
              </a:effectLst>
            </a:endParaRPr>
          </a:p>
        </p:txBody>
      </p:sp>
      <p:sp>
        <p:nvSpPr>
          <p:cNvPr id="37891" name="Rectangle 3"/>
          <p:cNvSpPr>
            <a:spLocks noGrp="1" noChangeArrowheads="1"/>
          </p:cNvSpPr>
          <p:nvPr>
            <p:ph idx="1"/>
          </p:nvPr>
        </p:nvSpPr>
        <p:spPr>
          <a:xfrm>
            <a:off x="674702" y="1102497"/>
            <a:ext cx="7750207" cy="5367972"/>
          </a:xfrm>
        </p:spPr>
        <p:txBody>
          <a:bodyPr/>
          <a:lstStyle/>
          <a:p>
            <a:r>
              <a:rPr lang="en-US" altLang="en-US" sz="2000" dirty="0"/>
              <a:t>Some applications are willing to live with weak levels of consistency, allowing schedules that are not serializable</a:t>
            </a:r>
            <a:endParaRPr lang="en-US" altLang="en-US" sz="2000" dirty="0"/>
          </a:p>
          <a:p>
            <a:pPr lvl="1"/>
            <a:r>
              <a:rPr lang="en-US" altLang="en-US" sz="2000" dirty="0"/>
              <a:t>E.g., a read-only transaction that wants to get an approximate total balance of all accounts </a:t>
            </a:r>
            <a:endParaRPr lang="en-US" altLang="en-US" sz="2000" dirty="0"/>
          </a:p>
          <a:p>
            <a:pPr lvl="1"/>
            <a:r>
              <a:rPr lang="en-US" altLang="en-US" sz="2000" dirty="0"/>
              <a:t>E.g., database statistics computed for query optimization can be approximate (why?)</a:t>
            </a:r>
            <a:endParaRPr lang="en-US" altLang="en-US" sz="2000" dirty="0"/>
          </a:p>
          <a:p>
            <a:pPr lvl="1"/>
            <a:r>
              <a:rPr lang="en-US" altLang="en-US" sz="2000" dirty="0"/>
              <a:t>Such transactions need not be serializable with respect to other transactions</a:t>
            </a:r>
            <a:endParaRPr lang="en-US" altLang="en-US" sz="2000" dirty="0"/>
          </a:p>
          <a:p>
            <a:r>
              <a:rPr lang="en-US" altLang="en-US" sz="2000" dirty="0"/>
              <a:t>Tradeoff accuracy for performance</a:t>
            </a:r>
            <a:endParaRPr lang="en-US" alt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Levels of Consistency in SQL-92</a:t>
            </a:r>
            <a:endParaRPr lang="en-US">
              <a:effectLst>
                <a:outerShdw blurRad="38100" dist="38100" dir="2700000" algn="tl">
                  <a:srgbClr val="C0C0C0"/>
                </a:outerShdw>
              </a:effectLst>
            </a:endParaRPr>
          </a:p>
        </p:txBody>
      </p:sp>
      <p:sp>
        <p:nvSpPr>
          <p:cNvPr id="38915" name="Rectangle 3"/>
          <p:cNvSpPr>
            <a:spLocks noGrp="1" noChangeArrowheads="1"/>
          </p:cNvSpPr>
          <p:nvPr>
            <p:ph idx="1"/>
          </p:nvPr>
        </p:nvSpPr>
        <p:spPr>
          <a:xfrm>
            <a:off x="665824" y="1102497"/>
            <a:ext cx="7705819" cy="5367972"/>
          </a:xfrm>
        </p:spPr>
        <p:txBody>
          <a:bodyPr/>
          <a:lstStyle/>
          <a:p>
            <a:r>
              <a:rPr lang="en-US" altLang="en-US" sz="2000" b="1" dirty="0">
                <a:solidFill>
                  <a:srgbClr val="000099"/>
                </a:solidFill>
              </a:rPr>
              <a:t>Serializable</a:t>
            </a:r>
            <a:r>
              <a:rPr lang="en-US" altLang="en-US" sz="2000" b="1" dirty="0"/>
              <a:t> </a:t>
            </a:r>
            <a:r>
              <a:rPr lang="en-US" altLang="en-US" sz="2000" dirty="0"/>
              <a:t>— default</a:t>
            </a:r>
            <a:endParaRPr lang="en-US" altLang="en-US" sz="2000" dirty="0"/>
          </a:p>
          <a:p>
            <a:r>
              <a:rPr lang="en-US" altLang="en-US" sz="2000" b="1" dirty="0">
                <a:solidFill>
                  <a:srgbClr val="000099"/>
                </a:solidFill>
              </a:rPr>
              <a:t>Repeatable read</a:t>
            </a:r>
            <a:r>
              <a:rPr lang="en-US" altLang="en-US" sz="2000" b="1" dirty="0"/>
              <a:t> </a:t>
            </a:r>
            <a:r>
              <a:rPr lang="en-US" altLang="en-US" sz="2000" dirty="0"/>
              <a:t>—</a:t>
            </a:r>
            <a:r>
              <a:rPr lang="en-US" altLang="en-US" sz="2000" b="1" dirty="0"/>
              <a:t> </a:t>
            </a:r>
            <a:r>
              <a:rPr lang="en-US" altLang="en-US" sz="2000" dirty="0"/>
              <a:t>only committed records to be read. </a:t>
            </a:r>
            <a:endParaRPr lang="en-US" altLang="en-US" sz="2000" dirty="0"/>
          </a:p>
          <a:p>
            <a:pPr lvl="1"/>
            <a:r>
              <a:rPr lang="en-US" altLang="en-US" sz="2000" dirty="0"/>
              <a:t>Repeated reads of same record must return same value.</a:t>
            </a:r>
            <a:endParaRPr lang="en-US" altLang="en-US" sz="2000" dirty="0"/>
          </a:p>
          <a:p>
            <a:pPr lvl="1"/>
            <a:r>
              <a:rPr lang="en-US" altLang="en-US" sz="2000" dirty="0"/>
              <a:t>However, a transaction may not be serializable – it may find some records inserted by a transaction but not find others.</a:t>
            </a:r>
            <a:endParaRPr lang="en-US" altLang="en-US" sz="2000" dirty="0"/>
          </a:p>
          <a:p>
            <a:r>
              <a:rPr lang="en-US" altLang="en-US" sz="2000" b="1" dirty="0">
                <a:solidFill>
                  <a:srgbClr val="000099"/>
                </a:solidFill>
              </a:rPr>
              <a:t>Read committed</a:t>
            </a:r>
            <a:r>
              <a:rPr lang="en-US" altLang="en-US" sz="2000" b="1" dirty="0"/>
              <a:t> </a:t>
            </a:r>
            <a:r>
              <a:rPr lang="en-US" altLang="en-US" sz="2000" dirty="0"/>
              <a:t>—</a:t>
            </a:r>
            <a:r>
              <a:rPr lang="en-US" altLang="en-US" sz="2000" b="1" dirty="0"/>
              <a:t> </a:t>
            </a:r>
            <a:r>
              <a:rPr lang="en-US" altLang="en-US" sz="2000" dirty="0"/>
              <a:t>only committed records can be read.</a:t>
            </a:r>
            <a:endParaRPr lang="en-US" altLang="en-US" sz="2000" dirty="0"/>
          </a:p>
          <a:p>
            <a:pPr lvl="1"/>
            <a:r>
              <a:rPr lang="en-US" altLang="en-US" sz="2000" dirty="0"/>
              <a:t>Successive reads of record may return different (but committed) values.</a:t>
            </a:r>
            <a:endParaRPr lang="en-US" altLang="en-US" sz="2000" dirty="0"/>
          </a:p>
          <a:p>
            <a:r>
              <a:rPr lang="en-US" altLang="en-US" sz="2000" b="1" dirty="0">
                <a:solidFill>
                  <a:srgbClr val="000099"/>
                </a:solidFill>
              </a:rPr>
              <a:t>Read uncommitted</a:t>
            </a:r>
            <a:r>
              <a:rPr lang="en-US" altLang="en-US" sz="2000" dirty="0"/>
              <a:t> —</a:t>
            </a:r>
            <a:r>
              <a:rPr lang="en-US" altLang="en-US" sz="2000" b="1" dirty="0"/>
              <a:t> </a:t>
            </a:r>
            <a:r>
              <a:rPr lang="en-US" altLang="en-US" sz="2000" dirty="0"/>
              <a:t>even uncommitted records may be read</a:t>
            </a:r>
            <a:r>
              <a:rPr lang="en-US" altLang="en-US" dirty="0"/>
              <a:t>. </a:t>
            </a:r>
            <a:endParaRPr lang="en-US" altLang="en-US" b="1" dirty="0"/>
          </a:p>
        </p:txBody>
      </p:sp>
      <p:sp>
        <p:nvSpPr>
          <p:cNvPr id="38916" name="Rectangle 5"/>
          <p:cNvSpPr>
            <a:spLocks noChangeArrowheads="1"/>
          </p:cNvSpPr>
          <p:nvPr/>
        </p:nvSpPr>
        <p:spPr bwMode="auto">
          <a:xfrm>
            <a:off x="538163" y="4135438"/>
            <a:ext cx="75279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pitchFamily="-65" charset="2"/>
              <a:buChar char="n"/>
            </a:pPr>
            <a:endParaRPr lang="en-US" altLang="en-US" sz="1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Levels of Consistency</a:t>
            </a:r>
            <a:endParaRPr lang="en-US" dirty="0">
              <a:effectLst>
                <a:outerShdw blurRad="38100" dist="38100" dir="2700000" algn="tl">
                  <a:srgbClr val="C0C0C0"/>
                </a:outerShdw>
              </a:effectLst>
            </a:endParaRPr>
          </a:p>
        </p:txBody>
      </p:sp>
      <p:sp>
        <p:nvSpPr>
          <p:cNvPr id="2" name="Content Placeholder 1"/>
          <p:cNvSpPr>
            <a:spLocks noGrp="1"/>
          </p:cNvSpPr>
          <p:nvPr>
            <p:ph idx="1"/>
          </p:nvPr>
        </p:nvSpPr>
        <p:spPr>
          <a:xfrm>
            <a:off x="692458" y="1102497"/>
            <a:ext cx="7750206" cy="5367972"/>
          </a:xfrm>
        </p:spPr>
        <p:txBody>
          <a:bodyPr/>
          <a:lstStyle/>
          <a:p>
            <a:r>
              <a:rPr lang="en-US" sz="2000" dirty="0"/>
              <a:t>Lower degrees of consistency useful for gathering approximate</a:t>
            </a:r>
            <a:br>
              <a:rPr lang="en-US" sz="2000" dirty="0"/>
            </a:br>
            <a:r>
              <a:rPr lang="en-US" sz="2000" dirty="0"/>
              <a:t>information about the database </a:t>
            </a:r>
            <a:endParaRPr lang="en-US" sz="2000" dirty="0"/>
          </a:p>
          <a:p>
            <a:r>
              <a:rPr lang="en-US" sz="2000" dirty="0"/>
              <a:t>Warning: some database systems do not ensure serializable schedules by default</a:t>
            </a:r>
            <a:endParaRPr lang="en-US" sz="2000" dirty="0"/>
          </a:p>
          <a:p>
            <a:r>
              <a:rPr lang="en-US" sz="2000" dirty="0"/>
              <a:t>E.g., Oracle (and PostgreSQL prior to version 9) by default support a level of consistency called snapshot isolation (not part of the SQL standard)</a:t>
            </a:r>
            <a:endParaRPr lang="en-US" sz="2000" dirty="0"/>
          </a:p>
          <a:p>
            <a:endParaRPr lang="en-IN" sz="2000" dirty="0"/>
          </a:p>
        </p:txBody>
      </p:sp>
      <p:sp>
        <p:nvSpPr>
          <p:cNvPr id="39939" name="Rectangle 5"/>
          <p:cNvSpPr>
            <a:spLocks noChangeArrowheads="1"/>
          </p:cNvSpPr>
          <p:nvPr/>
        </p:nvSpPr>
        <p:spPr bwMode="auto">
          <a:xfrm>
            <a:off x="1147763" y="1163638"/>
            <a:ext cx="7005637"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pitchFamily="-65" charset="2"/>
              <a:buChar char="n"/>
            </a:pPr>
            <a:endParaRPr lang="en-US" alt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Fund Transfer</a:t>
            </a:r>
            <a:endParaRPr lang="en-US">
              <a:effectLst>
                <a:outerShdw blurRad="38100" dist="38100" dir="2700000" algn="tl">
                  <a:srgbClr val="C0C0C0"/>
                </a:outerShdw>
              </a:effectLst>
            </a:endParaRPr>
          </a:p>
        </p:txBody>
      </p:sp>
      <p:sp>
        <p:nvSpPr>
          <p:cNvPr id="7171" name="Rectangle 3"/>
          <p:cNvSpPr>
            <a:spLocks noGrp="1" noChangeArrowheads="1"/>
          </p:cNvSpPr>
          <p:nvPr>
            <p:ph idx="1"/>
          </p:nvPr>
        </p:nvSpPr>
        <p:spPr>
          <a:xfrm>
            <a:off x="639192" y="1102497"/>
            <a:ext cx="7838983" cy="5367972"/>
          </a:xfrm>
        </p:spPr>
        <p:txBody>
          <a:bodyPr/>
          <a:lstStyle/>
          <a:p>
            <a:r>
              <a:rPr lang="en-US" altLang="en-US" sz="2000" dirty="0"/>
              <a:t>Transaction to transfer $50 from account A to account B:</a:t>
            </a:r>
            <a:endParaRPr lang="en-US" altLang="en-US" sz="2000" dirty="0"/>
          </a:p>
          <a:p>
            <a:pPr lvl="1">
              <a:buFont typeface="Monotype Sorts" pitchFamily="-65" charset="2"/>
              <a:buNone/>
            </a:pPr>
            <a:r>
              <a:rPr lang="en-US" altLang="en-US" sz="1400" dirty="0"/>
              <a:t>1.	</a:t>
            </a:r>
            <a:r>
              <a:rPr lang="en-US" altLang="en-US" sz="1400" b="1" dirty="0"/>
              <a:t>read</a:t>
            </a:r>
            <a:r>
              <a:rPr lang="en-US" altLang="en-US" sz="1400" dirty="0"/>
              <a:t>(</a:t>
            </a:r>
            <a:r>
              <a:rPr lang="en-US" altLang="en-US" sz="1400" i="1" dirty="0"/>
              <a:t>A</a:t>
            </a:r>
            <a:r>
              <a:rPr lang="en-US" altLang="en-US" sz="1400" dirty="0"/>
              <a:t>)</a:t>
            </a:r>
            <a:endParaRPr lang="en-US" altLang="en-US" sz="1400" dirty="0"/>
          </a:p>
          <a:p>
            <a:pPr lvl="1">
              <a:buFont typeface="Monotype Sorts" pitchFamily="-65" charset="2"/>
              <a:buNone/>
            </a:pPr>
            <a:r>
              <a:rPr lang="en-US" altLang="en-US" sz="1400" dirty="0"/>
              <a:t>2.	</a:t>
            </a:r>
            <a:r>
              <a:rPr lang="en-US" altLang="en-US" sz="1400" i="1" dirty="0"/>
              <a:t>A</a:t>
            </a:r>
            <a:r>
              <a:rPr lang="en-US" altLang="en-US" sz="1400" dirty="0"/>
              <a:t> := </a:t>
            </a:r>
            <a:r>
              <a:rPr lang="en-US" altLang="en-US" sz="1400" i="1" dirty="0"/>
              <a:t>A – </a:t>
            </a:r>
            <a:r>
              <a:rPr lang="en-US" altLang="en-US" sz="1400" dirty="0"/>
              <a:t>50</a:t>
            </a:r>
            <a:endParaRPr lang="en-US" altLang="en-US" sz="1400" dirty="0"/>
          </a:p>
          <a:p>
            <a:pPr lvl="1">
              <a:buFont typeface="Monotype Sorts" pitchFamily="-65" charset="2"/>
              <a:buNone/>
            </a:pPr>
            <a:r>
              <a:rPr lang="en-US" altLang="en-US" sz="1400" dirty="0"/>
              <a:t>3.	</a:t>
            </a:r>
            <a:r>
              <a:rPr lang="en-US" altLang="en-US" sz="1400" b="1" dirty="0"/>
              <a:t>write</a:t>
            </a:r>
            <a:r>
              <a:rPr lang="en-US" altLang="en-US" sz="1400" dirty="0"/>
              <a:t>(</a:t>
            </a:r>
            <a:r>
              <a:rPr lang="en-US" altLang="en-US" sz="1400" i="1" dirty="0"/>
              <a:t>A</a:t>
            </a:r>
            <a:r>
              <a:rPr lang="en-US" altLang="en-US" sz="1400" dirty="0"/>
              <a:t>)</a:t>
            </a:r>
            <a:endParaRPr lang="en-US" altLang="en-US" sz="1400" dirty="0"/>
          </a:p>
          <a:p>
            <a:pPr lvl="1">
              <a:buFont typeface="Monotype Sorts" pitchFamily="-65" charset="2"/>
              <a:buNone/>
            </a:pPr>
            <a:r>
              <a:rPr lang="en-US" altLang="en-US" sz="1400" dirty="0"/>
              <a:t>4.	</a:t>
            </a:r>
            <a:r>
              <a:rPr lang="en-US" altLang="en-US" sz="1400" b="1" dirty="0"/>
              <a:t>read</a:t>
            </a:r>
            <a:r>
              <a:rPr lang="en-US" altLang="en-US" sz="1400" dirty="0"/>
              <a:t>(</a:t>
            </a:r>
            <a:r>
              <a:rPr lang="en-US" altLang="en-US" sz="1400" i="1" dirty="0"/>
              <a:t>B</a:t>
            </a:r>
            <a:r>
              <a:rPr lang="en-US" altLang="en-US" sz="1400" dirty="0"/>
              <a:t>)</a:t>
            </a:r>
            <a:endParaRPr lang="en-US" altLang="en-US" sz="1400" dirty="0"/>
          </a:p>
          <a:p>
            <a:pPr lvl="1">
              <a:buFont typeface="Monotype Sorts" pitchFamily="-65" charset="2"/>
              <a:buNone/>
            </a:pPr>
            <a:r>
              <a:rPr lang="en-US" altLang="en-US" sz="1400" dirty="0"/>
              <a:t>5.	</a:t>
            </a:r>
            <a:r>
              <a:rPr lang="en-US" altLang="en-US" sz="1400" i="1" dirty="0"/>
              <a:t>B</a:t>
            </a:r>
            <a:r>
              <a:rPr lang="en-US" altLang="en-US" sz="1400" dirty="0"/>
              <a:t> := </a:t>
            </a:r>
            <a:r>
              <a:rPr lang="en-US" altLang="en-US" sz="1400" i="1" dirty="0"/>
              <a:t>B + </a:t>
            </a:r>
            <a:r>
              <a:rPr lang="en-US" altLang="en-US" sz="1400" dirty="0"/>
              <a:t>50</a:t>
            </a:r>
            <a:endParaRPr lang="en-US" altLang="en-US" sz="1400" dirty="0"/>
          </a:p>
          <a:p>
            <a:pPr lvl="1">
              <a:buFont typeface="Monotype Sorts" pitchFamily="-65" charset="2"/>
              <a:buNone/>
            </a:pPr>
            <a:r>
              <a:rPr lang="en-US" altLang="en-US" sz="1400" dirty="0"/>
              <a:t>6.	</a:t>
            </a:r>
            <a:r>
              <a:rPr lang="en-US" altLang="en-US" sz="1400" b="1" dirty="0"/>
              <a:t>write</a:t>
            </a:r>
            <a:r>
              <a:rPr lang="en-US" altLang="en-US" sz="1400" dirty="0"/>
              <a:t>(</a:t>
            </a:r>
            <a:r>
              <a:rPr lang="en-US" altLang="en-US" sz="1400" i="1" dirty="0"/>
              <a:t>B)</a:t>
            </a:r>
            <a:endParaRPr lang="en-US" altLang="en-US" sz="1400" i="1" dirty="0"/>
          </a:p>
          <a:p>
            <a:r>
              <a:rPr lang="en-US" altLang="en-US" sz="2000" b="1" dirty="0">
                <a:solidFill>
                  <a:srgbClr val="000099"/>
                </a:solidFill>
              </a:rPr>
              <a:t>Atomicity </a:t>
            </a:r>
            <a:r>
              <a:rPr lang="en-US" altLang="en-US" sz="2000" b="1" dirty="0" smtClean="0">
                <a:solidFill>
                  <a:srgbClr val="000099"/>
                </a:solidFill>
              </a:rPr>
              <a:t>requirement </a:t>
            </a:r>
            <a:r>
              <a:rPr lang="en-US" altLang="en-US" sz="2000" dirty="0"/>
              <a:t>—</a:t>
            </a:r>
            <a:r>
              <a:rPr lang="en-US" altLang="en-US" sz="2000" b="1" dirty="0" smtClean="0">
                <a:solidFill>
                  <a:srgbClr val="000099"/>
                </a:solidFill>
              </a:rPr>
              <a:t> </a:t>
            </a:r>
            <a:r>
              <a:rPr lang="zh-CN" altLang="en-US" sz="2000" dirty="0" smtClean="0">
                <a:solidFill>
                  <a:srgbClr val="FF0000"/>
                </a:solidFill>
              </a:rPr>
              <a:t>原子</a:t>
            </a:r>
            <a:r>
              <a:rPr lang="zh-CN" altLang="en-US" sz="2000" dirty="0">
                <a:solidFill>
                  <a:srgbClr val="FF0000"/>
                </a:solidFill>
              </a:rPr>
              <a:t>性</a:t>
            </a:r>
            <a:endParaRPr lang="en-US" altLang="en-US" sz="2000" dirty="0">
              <a:solidFill>
                <a:srgbClr val="FF0000"/>
              </a:solidFill>
            </a:endParaRPr>
          </a:p>
          <a:p>
            <a:pPr lvl="1"/>
            <a:r>
              <a:rPr lang="en-US" altLang="en-US" sz="1600" dirty="0"/>
              <a:t>If the transaction fails after step 3 and before step 6, money will be </a:t>
            </a:r>
            <a:r>
              <a:rPr lang="ja-JP" altLang="en-US" sz="1600" dirty="0"/>
              <a:t>“</a:t>
            </a:r>
            <a:r>
              <a:rPr lang="en-US" altLang="ja-JP" sz="1600" dirty="0"/>
              <a:t>lost</a:t>
            </a:r>
            <a:r>
              <a:rPr lang="ja-JP" altLang="en-US" sz="1600" dirty="0"/>
              <a:t>”</a:t>
            </a:r>
            <a:r>
              <a:rPr lang="en-US" altLang="ja-JP" sz="1600" dirty="0"/>
              <a:t> leading to an inconsistent database state</a:t>
            </a:r>
            <a:endParaRPr lang="en-US" altLang="ja-JP" sz="1600" dirty="0"/>
          </a:p>
          <a:p>
            <a:pPr lvl="2"/>
            <a:r>
              <a:rPr lang="en-US" altLang="en-US" sz="1600" dirty="0"/>
              <a:t>Failure could be due to software or hardware</a:t>
            </a:r>
            <a:endParaRPr lang="en-US" altLang="en-US" sz="1600" dirty="0"/>
          </a:p>
          <a:p>
            <a:pPr lvl="1"/>
            <a:r>
              <a:rPr lang="en-US" altLang="en-US" sz="1600" dirty="0"/>
              <a:t>The system should ensure that updates of a partially executed transaction are not reflected in the database</a:t>
            </a:r>
            <a:endParaRPr lang="en-US" altLang="en-US" sz="1600" dirty="0"/>
          </a:p>
          <a:p>
            <a:r>
              <a:rPr lang="en-US" altLang="en-US" sz="2000" b="1" dirty="0">
                <a:solidFill>
                  <a:srgbClr val="000099"/>
                </a:solidFill>
              </a:rPr>
              <a:t>Durability requirement</a:t>
            </a:r>
            <a:r>
              <a:rPr lang="en-US" altLang="en-US" sz="2000" dirty="0"/>
              <a:t> </a:t>
            </a:r>
            <a:r>
              <a:rPr lang="en-US" altLang="en-US" sz="2000" dirty="0" smtClean="0"/>
              <a:t>— </a:t>
            </a:r>
            <a:r>
              <a:rPr lang="zh-CN" altLang="en-US" sz="2000" dirty="0" smtClean="0">
                <a:solidFill>
                  <a:srgbClr val="FF0000"/>
                </a:solidFill>
              </a:rPr>
              <a:t>持久性</a:t>
            </a:r>
            <a:endParaRPr lang="en-US" altLang="zh-CN" sz="2000" dirty="0">
              <a:solidFill>
                <a:srgbClr val="FF0000"/>
              </a:solidFill>
            </a:endParaRPr>
          </a:p>
          <a:p>
            <a:pPr lvl="1"/>
            <a:r>
              <a:rPr lang="en-US" altLang="en-US" sz="1600" dirty="0" smtClean="0"/>
              <a:t>once </a:t>
            </a:r>
            <a:r>
              <a:rPr lang="en-US" altLang="en-US" sz="1600" dirty="0"/>
              <a:t>the user has been notified that the transaction has completed (i.e., the transfer of the $50 has taken place), the updates to the database by the transaction must persist even if there are software or hardware failures.</a:t>
            </a:r>
            <a:endParaRPr lang="en-US" altLang="en-US" sz="16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Definition in SQL</a:t>
            </a:r>
            <a:endParaRPr lang="en-US">
              <a:effectLst>
                <a:outerShdw blurRad="38100" dist="38100" dir="2700000" algn="tl">
                  <a:srgbClr val="C0C0C0"/>
                </a:outerShdw>
              </a:effectLst>
            </a:endParaRPr>
          </a:p>
        </p:txBody>
      </p:sp>
      <p:sp>
        <p:nvSpPr>
          <p:cNvPr id="40963" name="Rectangle 3"/>
          <p:cNvSpPr>
            <a:spLocks noGrp="1" noChangeArrowheads="1"/>
          </p:cNvSpPr>
          <p:nvPr>
            <p:ph idx="1"/>
          </p:nvPr>
        </p:nvSpPr>
        <p:spPr>
          <a:xfrm>
            <a:off x="571561" y="727075"/>
            <a:ext cx="8273989" cy="5367972"/>
          </a:xfrm>
        </p:spPr>
        <p:txBody>
          <a:bodyPr/>
          <a:lstStyle/>
          <a:p>
            <a:r>
              <a:rPr lang="en-US" altLang="en-US" sz="2000" dirty="0"/>
              <a:t>In SQL, a transaction begins implicitly.</a:t>
            </a:r>
            <a:endParaRPr lang="en-US" altLang="en-US" sz="2000" dirty="0"/>
          </a:p>
          <a:p>
            <a:r>
              <a:rPr lang="en-US" altLang="en-US" sz="2000" dirty="0"/>
              <a:t>A transaction in SQL ends by:</a:t>
            </a:r>
            <a:endParaRPr lang="en-US" altLang="en-US" sz="2000" dirty="0"/>
          </a:p>
          <a:p>
            <a:pPr lvl="1"/>
            <a:r>
              <a:rPr lang="en-US" altLang="en-US" sz="2000" b="1" dirty="0"/>
              <a:t>Commit work</a:t>
            </a:r>
            <a:r>
              <a:rPr lang="en-US" altLang="en-US" sz="2000" dirty="0"/>
              <a:t> commits current transaction and begins a new one.</a:t>
            </a:r>
            <a:endParaRPr lang="en-US" altLang="en-US" sz="2000" dirty="0"/>
          </a:p>
          <a:p>
            <a:pPr lvl="1"/>
            <a:r>
              <a:rPr lang="en-US" altLang="en-US" sz="2000" b="1" dirty="0"/>
              <a:t>Rollback work</a:t>
            </a:r>
            <a:r>
              <a:rPr lang="en-US" altLang="en-US" sz="2000" dirty="0"/>
              <a:t> causes current transaction to abort.</a:t>
            </a:r>
            <a:endParaRPr lang="en-US" altLang="en-US" sz="2000" dirty="0"/>
          </a:p>
          <a:p>
            <a:r>
              <a:rPr lang="en-US" altLang="en-US" sz="2000" dirty="0"/>
              <a:t>In almost all database systems, by default, every SQL statement also commits implicitly if it executes successfully</a:t>
            </a:r>
            <a:endParaRPr lang="en-US" altLang="en-US" sz="2000" dirty="0"/>
          </a:p>
          <a:p>
            <a:pPr lvl="1"/>
            <a:r>
              <a:rPr lang="en-US" altLang="en-US" sz="2000" dirty="0"/>
              <a:t>Implicit commit can be turned off by a database directive</a:t>
            </a:r>
            <a:endParaRPr lang="en-US" altLang="en-US" sz="2000" dirty="0"/>
          </a:p>
          <a:p>
            <a:pPr lvl="2"/>
            <a:r>
              <a:rPr lang="en-US" altLang="en-US" sz="2000" dirty="0"/>
              <a:t>E.g., in JDBC -- </a:t>
            </a:r>
            <a:r>
              <a:rPr lang="en-US" altLang="en-US" sz="2000" dirty="0" err="1"/>
              <a:t>connection.setAutoCommit</a:t>
            </a:r>
            <a:r>
              <a:rPr lang="en-US" altLang="en-US" sz="2000" dirty="0"/>
              <a:t>(false);</a:t>
            </a:r>
            <a:endParaRPr lang="en-US" altLang="en-US" sz="2000" dirty="0"/>
          </a:p>
          <a:p>
            <a:r>
              <a:rPr lang="en-US" altLang="en-US" sz="2000" dirty="0"/>
              <a:t>Isolation level can be set at database level</a:t>
            </a:r>
            <a:endParaRPr lang="en-US" altLang="en-US" sz="2000" dirty="0"/>
          </a:p>
          <a:p>
            <a:r>
              <a:rPr lang="en-US" altLang="en-US" sz="2000" dirty="0"/>
              <a:t>Isolation level can be changed at start of transaction</a:t>
            </a:r>
            <a:endParaRPr lang="en-US" altLang="en-US" sz="2000" dirty="0"/>
          </a:p>
          <a:p>
            <a:pPr lvl="2"/>
            <a:r>
              <a:rPr lang="en-US" altLang="en-US" sz="2000" dirty="0"/>
              <a:t>E.g.  In SQL </a:t>
            </a:r>
            <a:r>
              <a:rPr lang="en-US" altLang="en-US" sz="2000" b="1" dirty="0"/>
              <a:t>set transaction isolation level serializable</a:t>
            </a:r>
            <a:endParaRPr lang="en-US" altLang="en-US" sz="2000" b="1" dirty="0"/>
          </a:p>
          <a:p>
            <a:pPr lvl="2"/>
            <a:r>
              <a:rPr lang="en-US" altLang="en-US" sz="2000" dirty="0"/>
              <a:t>E.g. in JDBC --  </a:t>
            </a:r>
            <a:r>
              <a:rPr lang="en-US" altLang="en-US" sz="2000" dirty="0" err="1"/>
              <a:t>connection.setTransactionIsolation</a:t>
            </a:r>
            <a:r>
              <a:rPr lang="en-US" altLang="en-US" sz="2000" dirty="0"/>
              <a:t>(      </a:t>
            </a:r>
            <a:r>
              <a:rPr lang="en-US" altLang="en-US" sz="2000" dirty="0" smtClean="0"/>
              <a:t>                                    </a:t>
            </a:r>
            <a:r>
              <a:rPr lang="en-US" altLang="en-US" sz="2000" dirty="0" err="1"/>
              <a:t>Connection.TRANSACTION_SERIALIZABLE</a:t>
            </a:r>
            <a:r>
              <a:rPr lang="en-US" altLang="en-US" dirty="0"/>
              <a:t>)</a:t>
            </a:r>
            <a:endParaRPr lang="en-US"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 of Isolation Levels</a:t>
            </a:r>
            <a:endParaRPr lang="en-IN" dirty="0"/>
          </a:p>
        </p:txBody>
      </p:sp>
      <p:sp>
        <p:nvSpPr>
          <p:cNvPr id="3" name="Content Placeholder 2"/>
          <p:cNvSpPr>
            <a:spLocks noGrp="1"/>
          </p:cNvSpPr>
          <p:nvPr>
            <p:ph idx="1"/>
          </p:nvPr>
        </p:nvSpPr>
        <p:spPr>
          <a:xfrm>
            <a:off x="674702" y="1102497"/>
            <a:ext cx="7741329" cy="5367972"/>
          </a:xfrm>
        </p:spPr>
        <p:txBody>
          <a:bodyPr/>
          <a:lstStyle/>
          <a:p>
            <a:r>
              <a:rPr lang="en-IN" sz="2000" dirty="0" smtClean="0"/>
              <a:t>Locking</a:t>
            </a:r>
            <a:endParaRPr lang="en-IN" sz="2000" dirty="0"/>
          </a:p>
          <a:p>
            <a:pPr lvl="1"/>
            <a:r>
              <a:rPr lang="en-IN" sz="2000" dirty="0"/>
              <a:t>Lock on whole database vs lock on items</a:t>
            </a:r>
            <a:endParaRPr lang="en-IN" sz="2000" dirty="0"/>
          </a:p>
          <a:p>
            <a:pPr lvl="1"/>
            <a:r>
              <a:rPr lang="en-IN" sz="2000" dirty="0"/>
              <a:t>How long to hold lock?</a:t>
            </a:r>
            <a:endParaRPr lang="en-IN" sz="2000" dirty="0"/>
          </a:p>
          <a:p>
            <a:pPr lvl="1"/>
            <a:r>
              <a:rPr lang="en-IN" sz="2000" dirty="0"/>
              <a:t>Shared vs exclusive locks</a:t>
            </a:r>
            <a:endParaRPr lang="en-IN" sz="2000" dirty="0"/>
          </a:p>
          <a:p>
            <a:r>
              <a:rPr lang="en-IN" sz="2000" dirty="0"/>
              <a:t>Timestamps</a:t>
            </a:r>
            <a:endParaRPr lang="en-IN" sz="2000" dirty="0"/>
          </a:p>
          <a:p>
            <a:pPr lvl="1"/>
            <a:r>
              <a:rPr lang="en-IN" sz="2000" dirty="0"/>
              <a:t>Transaction timestamp assigned e.g. when a transaction begins</a:t>
            </a:r>
            <a:endParaRPr lang="en-IN" sz="2000" dirty="0"/>
          </a:p>
          <a:p>
            <a:pPr lvl="1"/>
            <a:r>
              <a:rPr lang="en-IN" sz="2000" dirty="0"/>
              <a:t>Data items store two timestamps</a:t>
            </a:r>
            <a:endParaRPr lang="en-IN" sz="2000" dirty="0"/>
          </a:p>
          <a:p>
            <a:pPr lvl="2"/>
            <a:r>
              <a:rPr lang="en-IN" sz="2000" dirty="0"/>
              <a:t>Read timestamp</a:t>
            </a:r>
            <a:endParaRPr lang="en-IN" sz="2000" dirty="0"/>
          </a:p>
          <a:p>
            <a:pPr lvl="2"/>
            <a:r>
              <a:rPr lang="en-IN" sz="2000" dirty="0"/>
              <a:t>Write timestamp</a:t>
            </a:r>
            <a:endParaRPr lang="en-IN" sz="2000" dirty="0"/>
          </a:p>
          <a:p>
            <a:pPr lvl="1"/>
            <a:r>
              <a:rPr lang="en-IN" sz="2000" dirty="0"/>
              <a:t>Timestamps are used to detect out of order accesses</a:t>
            </a:r>
            <a:endParaRPr lang="en-IN" sz="2000" dirty="0"/>
          </a:p>
          <a:p>
            <a:r>
              <a:rPr lang="en-IN" sz="2000" dirty="0"/>
              <a:t>Multiple versions of each data item</a:t>
            </a:r>
            <a:endParaRPr lang="en-IN" sz="2000" dirty="0"/>
          </a:p>
          <a:p>
            <a:pPr lvl="1"/>
            <a:r>
              <a:rPr lang="en-IN" sz="2000" dirty="0"/>
              <a:t>Allow transactions to read from a “snapshot” of the database</a:t>
            </a:r>
            <a:endParaRPr lang="en-IN" sz="2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Transactions as SQL Statements</a:t>
            </a:r>
            <a:endParaRPr lang="en-IN" dirty="0"/>
          </a:p>
        </p:txBody>
      </p:sp>
      <p:sp>
        <p:nvSpPr>
          <p:cNvPr id="3" name="Content Placeholder 2"/>
          <p:cNvSpPr>
            <a:spLocks noGrp="1"/>
          </p:cNvSpPr>
          <p:nvPr>
            <p:ph idx="1"/>
          </p:nvPr>
        </p:nvSpPr>
        <p:spPr>
          <a:xfrm>
            <a:off x="435006" y="1003107"/>
            <a:ext cx="8513685" cy="5367972"/>
          </a:xfrm>
        </p:spPr>
        <p:txBody>
          <a:bodyPr/>
          <a:lstStyle/>
          <a:p>
            <a:r>
              <a:rPr lang="en-IN" sz="2000" dirty="0"/>
              <a:t>E.g</a:t>
            </a:r>
            <a:r>
              <a:rPr lang="en-IN" sz="2000" dirty="0" smtClean="0"/>
              <a:t>., </a:t>
            </a:r>
            <a:r>
              <a:rPr lang="en-IN" sz="2000" dirty="0"/>
              <a:t>Transaction 1:</a:t>
            </a:r>
            <a:br>
              <a:rPr lang="en-IN" sz="2000" dirty="0"/>
            </a:br>
            <a:r>
              <a:rPr lang="en-IN" sz="2000" dirty="0"/>
              <a:t>   </a:t>
            </a:r>
            <a:r>
              <a:rPr lang="en-IN" sz="2000" b="1" dirty="0"/>
              <a:t>select</a:t>
            </a:r>
            <a:r>
              <a:rPr lang="en-IN" sz="2000" dirty="0"/>
              <a:t> </a:t>
            </a:r>
            <a:r>
              <a:rPr lang="en-IN" sz="2000" i="1" dirty="0"/>
              <a:t>ID, name  </a:t>
            </a:r>
            <a:r>
              <a:rPr lang="en-IN" sz="2000" dirty="0"/>
              <a:t> </a:t>
            </a:r>
            <a:r>
              <a:rPr lang="en-IN" sz="2000" b="1" dirty="0"/>
              <a:t>from  </a:t>
            </a:r>
            <a:r>
              <a:rPr lang="en-IN" sz="2000" i="1" dirty="0"/>
              <a:t>instructor   </a:t>
            </a:r>
            <a:r>
              <a:rPr lang="en-IN" sz="2000" b="1" dirty="0"/>
              <a:t>where</a:t>
            </a:r>
            <a:r>
              <a:rPr lang="en-IN" sz="2000" dirty="0"/>
              <a:t> </a:t>
            </a:r>
            <a:r>
              <a:rPr lang="en-IN" sz="2000" i="1" dirty="0"/>
              <a:t>salary</a:t>
            </a:r>
            <a:r>
              <a:rPr lang="en-IN" sz="2000" dirty="0"/>
              <a:t> &gt; 90000</a:t>
            </a:r>
            <a:endParaRPr lang="en-IN" sz="2000" dirty="0"/>
          </a:p>
          <a:p>
            <a:r>
              <a:rPr lang="en-IN" sz="2000" dirty="0" smtClean="0"/>
              <a:t>E.g., Transaction </a:t>
            </a:r>
            <a:r>
              <a:rPr lang="en-IN" sz="2000" dirty="0"/>
              <a:t>2:</a:t>
            </a:r>
            <a:br>
              <a:rPr lang="en-IN" sz="2000" dirty="0"/>
            </a:br>
            <a:r>
              <a:rPr lang="en-IN" sz="2000" dirty="0"/>
              <a:t>   </a:t>
            </a:r>
            <a:r>
              <a:rPr lang="en-IN" sz="2000" b="1" dirty="0"/>
              <a:t>insert into</a:t>
            </a:r>
            <a:r>
              <a:rPr lang="en-IN" sz="2000" dirty="0"/>
              <a:t> </a:t>
            </a:r>
            <a:r>
              <a:rPr lang="en-IN" sz="2000" i="1" dirty="0"/>
              <a:t>instructor</a:t>
            </a:r>
            <a:r>
              <a:rPr lang="en-IN" sz="2000" dirty="0"/>
              <a:t> </a:t>
            </a:r>
            <a:r>
              <a:rPr lang="en-IN" sz="2000" b="1" dirty="0"/>
              <a:t>values</a:t>
            </a:r>
            <a:r>
              <a:rPr lang="en-IN" sz="2000" dirty="0"/>
              <a:t> ('11111', 'James', 'Marketing', 100000)</a:t>
            </a:r>
            <a:endParaRPr lang="en-IN" sz="2000" dirty="0"/>
          </a:p>
          <a:p>
            <a:r>
              <a:rPr lang="en-IN" sz="2000" dirty="0"/>
              <a:t>Suppose </a:t>
            </a:r>
            <a:endParaRPr lang="en-IN" sz="2000" dirty="0"/>
          </a:p>
          <a:p>
            <a:pPr lvl="1"/>
            <a:r>
              <a:rPr lang="en-IN" sz="2000" dirty="0"/>
              <a:t>T1 starts, finds tuples salary &gt; 90000 using index and locks them</a:t>
            </a:r>
            <a:endParaRPr lang="en-IN" sz="2000" dirty="0"/>
          </a:p>
          <a:p>
            <a:pPr lvl="1"/>
            <a:r>
              <a:rPr lang="en-IN" sz="2000" dirty="0"/>
              <a:t>And then T2 executes.  </a:t>
            </a:r>
            <a:endParaRPr lang="en-IN" sz="2000" dirty="0"/>
          </a:p>
          <a:p>
            <a:pPr lvl="1"/>
            <a:r>
              <a:rPr lang="en-IN" sz="2000" dirty="0"/>
              <a:t>Do T1 and T2 conflict?  Does tuple level locking detect the conflict?</a:t>
            </a:r>
            <a:endParaRPr lang="en-IN" sz="2000" dirty="0"/>
          </a:p>
          <a:p>
            <a:pPr lvl="1"/>
            <a:r>
              <a:rPr lang="en-IN" sz="2000" dirty="0"/>
              <a:t>Instance of the </a:t>
            </a:r>
            <a:r>
              <a:rPr lang="en-IN" sz="2000" b="1" dirty="0">
                <a:solidFill>
                  <a:srgbClr val="002060"/>
                </a:solidFill>
              </a:rPr>
              <a:t>phantom phenomenon</a:t>
            </a:r>
            <a:endParaRPr lang="en-IN" sz="2000" b="1" dirty="0">
              <a:solidFill>
                <a:srgbClr val="002060"/>
              </a:solidFill>
            </a:endParaRPr>
          </a:p>
          <a:p>
            <a:r>
              <a:rPr lang="en-IN" sz="2000" dirty="0"/>
              <a:t>Also consider T3 below, with Wu’s salary = 90000 </a:t>
            </a:r>
            <a:br>
              <a:rPr lang="en-IN" sz="2000" dirty="0"/>
            </a:br>
            <a:r>
              <a:rPr lang="en-IN" sz="2000" dirty="0"/>
              <a:t>    </a:t>
            </a:r>
            <a:r>
              <a:rPr lang="en-IN" sz="2000" b="1" dirty="0"/>
              <a:t>update</a:t>
            </a:r>
            <a:r>
              <a:rPr lang="en-IN" sz="2000" dirty="0"/>
              <a:t> </a:t>
            </a:r>
            <a:r>
              <a:rPr lang="en-IN" sz="2000" i="1" dirty="0"/>
              <a:t>instructor</a:t>
            </a:r>
            <a:br>
              <a:rPr lang="en-IN" sz="2000" dirty="0"/>
            </a:br>
            <a:r>
              <a:rPr lang="en-IN" sz="2000" dirty="0"/>
              <a:t>    </a:t>
            </a:r>
            <a:r>
              <a:rPr lang="en-IN" sz="2000" b="1" dirty="0"/>
              <a:t>set</a:t>
            </a:r>
            <a:r>
              <a:rPr lang="en-IN" sz="2000" dirty="0"/>
              <a:t> </a:t>
            </a:r>
            <a:r>
              <a:rPr lang="en-IN" sz="2000" i="1" dirty="0"/>
              <a:t>salary</a:t>
            </a:r>
            <a:r>
              <a:rPr lang="en-IN" sz="2000" dirty="0"/>
              <a:t> = </a:t>
            </a:r>
            <a:r>
              <a:rPr lang="en-IN" sz="2000" i="1" dirty="0"/>
              <a:t>salary</a:t>
            </a:r>
            <a:r>
              <a:rPr lang="en-IN" sz="2000" dirty="0"/>
              <a:t> * 1.1</a:t>
            </a:r>
            <a:br>
              <a:rPr lang="en-IN" sz="2000" dirty="0"/>
            </a:br>
            <a:r>
              <a:rPr lang="en-IN" sz="2000" dirty="0"/>
              <a:t>    </a:t>
            </a:r>
            <a:r>
              <a:rPr lang="en-IN" sz="2000" b="1" dirty="0"/>
              <a:t>where</a:t>
            </a:r>
            <a:r>
              <a:rPr lang="en-IN" sz="2000" dirty="0"/>
              <a:t> </a:t>
            </a:r>
            <a:r>
              <a:rPr lang="en-IN" sz="2000" i="1" dirty="0"/>
              <a:t>name</a:t>
            </a:r>
            <a:r>
              <a:rPr lang="en-IN" sz="2000" dirty="0"/>
              <a:t> = 'Wu’ </a:t>
            </a:r>
            <a:endParaRPr lang="en-IN" sz="2000" dirty="0"/>
          </a:p>
          <a:p>
            <a:r>
              <a:rPr lang="en-IN" sz="2000" dirty="0"/>
              <a:t>Key idea:  Detect “</a:t>
            </a:r>
            <a:r>
              <a:rPr lang="en-IN" sz="2000" b="1" dirty="0">
                <a:solidFill>
                  <a:srgbClr val="002060"/>
                </a:solidFill>
              </a:rPr>
              <a:t>predicate</a:t>
            </a:r>
            <a:r>
              <a:rPr lang="en-IN" sz="2000" dirty="0"/>
              <a:t>” conflicts, and use some form of  “</a:t>
            </a:r>
            <a:r>
              <a:rPr lang="en-IN" sz="2000" b="1" dirty="0">
                <a:solidFill>
                  <a:srgbClr val="002060"/>
                </a:solidFill>
              </a:rPr>
              <a:t>predicate locking</a:t>
            </a:r>
            <a:r>
              <a:rPr lang="en-IN" sz="2000" dirty="0"/>
              <a:t>”</a:t>
            </a:r>
            <a:endParaRPr lang="en-IN"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3947" y="2796646"/>
            <a:ext cx="5168964" cy="815505"/>
          </a:xfrm>
        </p:spPr>
        <p:txBody>
          <a:bodyPr/>
          <a:lstStyle/>
          <a:p>
            <a:pPr marL="0" indent="0">
              <a:buNone/>
            </a:pPr>
            <a:r>
              <a:rPr lang="en-IN" sz="3200" b="1" dirty="0" smtClean="0">
                <a:solidFill>
                  <a:srgbClr val="002060"/>
                </a:solidFill>
                <a:effectLst>
                  <a:outerShdw blurRad="38100" dist="38100" dir="2700000" algn="tl">
                    <a:srgbClr val="DDDDDD"/>
                  </a:outerShdw>
                </a:effectLst>
                <a:latin typeface="+mj-lt"/>
              </a:rPr>
              <a:t>End of Chapter </a:t>
            </a:r>
            <a:r>
              <a:rPr lang="en-IN" sz="3200" b="1" dirty="0" smtClean="0">
                <a:solidFill>
                  <a:srgbClr val="002060"/>
                </a:solidFill>
                <a:effectLst>
                  <a:outerShdw blurRad="38100" dist="38100" dir="2700000" algn="tl">
                    <a:srgbClr val="DDDDDD"/>
                  </a:outerShdw>
                </a:effectLst>
                <a:latin typeface="+mj-lt"/>
              </a:rPr>
              <a:t>14</a:t>
            </a:r>
            <a:endParaRPr lang="en-IN" sz="3200" b="1" dirty="0">
              <a:solidFill>
                <a:srgbClr val="002060"/>
              </a:solidFill>
              <a:effectLst>
                <a:outerShdw blurRad="38100" dist="38100" dir="2700000" algn="tl">
                  <a:srgbClr val="DDDDDD"/>
                </a:outerShdw>
              </a:effectLst>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Fund Transfer (Cont.)</a:t>
            </a:r>
            <a:endParaRPr lang="en-US">
              <a:effectLst>
                <a:outerShdw blurRad="38100" dist="38100" dir="2700000" algn="tl">
                  <a:srgbClr val="C0C0C0"/>
                </a:outerShdw>
              </a:effectLst>
            </a:endParaRPr>
          </a:p>
        </p:txBody>
      </p:sp>
      <p:sp>
        <p:nvSpPr>
          <p:cNvPr id="528387" name="Rectangle 3"/>
          <p:cNvSpPr>
            <a:spLocks noGrp="1" noChangeArrowheads="1"/>
          </p:cNvSpPr>
          <p:nvPr>
            <p:ph idx="1"/>
          </p:nvPr>
        </p:nvSpPr>
        <p:spPr>
          <a:xfrm>
            <a:off x="701336" y="1102497"/>
            <a:ext cx="7679184" cy="5367972"/>
          </a:xfrm>
        </p:spPr>
        <p:txBody>
          <a:bodyPr/>
          <a:lstStyle/>
          <a:p>
            <a:r>
              <a:rPr lang="en-US" altLang="en-US" sz="2000" b="1" dirty="0">
                <a:solidFill>
                  <a:srgbClr val="000099"/>
                </a:solidFill>
              </a:rPr>
              <a:t>Consistency </a:t>
            </a:r>
            <a:r>
              <a:rPr lang="en-US" altLang="en-US" sz="2000" b="1" dirty="0" smtClean="0">
                <a:solidFill>
                  <a:srgbClr val="000099"/>
                </a:solidFill>
              </a:rPr>
              <a:t>requirement </a:t>
            </a:r>
            <a:r>
              <a:rPr lang="en-US" altLang="en-US" sz="2000" dirty="0" smtClean="0"/>
              <a:t>— </a:t>
            </a:r>
            <a:r>
              <a:rPr lang="zh-CN" altLang="en-US" sz="2000" dirty="0">
                <a:solidFill>
                  <a:srgbClr val="FF0000"/>
                </a:solidFill>
              </a:rPr>
              <a:t>一致性</a:t>
            </a:r>
            <a:endParaRPr lang="en-US" altLang="en-US" sz="2000" dirty="0">
              <a:solidFill>
                <a:srgbClr val="FF0000"/>
              </a:solidFill>
            </a:endParaRPr>
          </a:p>
          <a:p>
            <a:pPr lvl="1"/>
            <a:r>
              <a:rPr lang="en-US" altLang="zh-CN" sz="1800" dirty="0" smtClean="0"/>
              <a:t>I</a:t>
            </a:r>
            <a:r>
              <a:rPr lang="en-US" altLang="en-US" sz="1800" dirty="0" smtClean="0"/>
              <a:t>n </a:t>
            </a:r>
            <a:r>
              <a:rPr lang="en-US" altLang="en-US" sz="1800" dirty="0"/>
              <a:t>above example:</a:t>
            </a:r>
            <a:endParaRPr lang="en-US" altLang="en-US" sz="1800" dirty="0"/>
          </a:p>
          <a:p>
            <a:pPr lvl="2"/>
            <a:r>
              <a:rPr lang="en-US" altLang="en-US" sz="1800" dirty="0" smtClean="0"/>
              <a:t>The </a:t>
            </a:r>
            <a:r>
              <a:rPr lang="en-US" altLang="en-US" sz="1800" dirty="0"/>
              <a:t>sum of A and B is unchanged by the execution of the transaction</a:t>
            </a:r>
            <a:endParaRPr lang="en-US" altLang="en-US" sz="1800" dirty="0"/>
          </a:p>
          <a:p>
            <a:r>
              <a:rPr lang="en-US" altLang="en-US" sz="1800" dirty="0"/>
              <a:t>In general, consistency requirements include </a:t>
            </a:r>
            <a:endParaRPr lang="en-US" altLang="en-US" sz="1800" dirty="0"/>
          </a:p>
          <a:p>
            <a:pPr lvl="1"/>
            <a:r>
              <a:rPr lang="en-US" altLang="en-US" sz="1800" dirty="0"/>
              <a:t>Explicitly specified integrity constraints such as primary keys and foreign keys</a:t>
            </a:r>
            <a:endParaRPr lang="en-US" altLang="en-US" sz="1800" dirty="0"/>
          </a:p>
          <a:p>
            <a:pPr lvl="1"/>
            <a:r>
              <a:rPr lang="en-US" altLang="en-US" sz="1800" dirty="0"/>
              <a:t>Implicit integrity constraints</a:t>
            </a:r>
            <a:endParaRPr lang="en-US" altLang="en-US" sz="1800" dirty="0"/>
          </a:p>
          <a:p>
            <a:pPr lvl="2"/>
            <a:r>
              <a:rPr lang="en-US" altLang="en-US" sz="1800" dirty="0"/>
              <a:t>e.g., sum of balances of all accounts, minus sum of loan amounts must equal value of cash-in-hand</a:t>
            </a:r>
            <a:endParaRPr lang="en-US" altLang="en-US" sz="1800" dirty="0"/>
          </a:p>
          <a:p>
            <a:pPr lvl="1"/>
            <a:r>
              <a:rPr lang="en-US" altLang="en-US" sz="1800" dirty="0"/>
              <a:t>A transaction must see a consistent database.</a:t>
            </a:r>
            <a:endParaRPr lang="en-US" altLang="en-US" sz="1800" dirty="0"/>
          </a:p>
          <a:p>
            <a:pPr lvl="1"/>
            <a:r>
              <a:rPr lang="en-US" altLang="en-US" sz="1800" dirty="0"/>
              <a:t>During transaction execution the database may be temporarily inconsistent.</a:t>
            </a:r>
            <a:endParaRPr lang="en-US" altLang="en-US" sz="1800" dirty="0"/>
          </a:p>
          <a:p>
            <a:pPr lvl="1"/>
            <a:r>
              <a:rPr lang="en-US" altLang="en-US" sz="1800" dirty="0"/>
              <a:t>When the transaction completes successfully the database must be consistent</a:t>
            </a:r>
            <a:endParaRPr lang="en-US" altLang="en-US" sz="1800" dirty="0"/>
          </a:p>
          <a:p>
            <a:pPr lvl="2"/>
            <a:r>
              <a:rPr lang="en-US" altLang="en-US" sz="1800" dirty="0"/>
              <a:t>Erroneous transaction logic can lead to inconsistency</a:t>
            </a:r>
            <a:endParaRPr lang="en-US" altLang="en-US" sz="1800" dirty="0"/>
          </a:p>
          <a:p>
            <a:pPr>
              <a:lnSpc>
                <a:spcPct val="80000"/>
              </a:lnSpc>
              <a:buFont typeface="Monotype Sorts" pitchFamily="-65" charset="2"/>
              <a:buNone/>
            </a:pPr>
            <a:endParaRPr lang="en-US"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838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838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838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8387">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838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838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838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83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Fund Transfer (Cont.)</a:t>
            </a:r>
            <a:endParaRPr lang="en-US">
              <a:effectLst>
                <a:outerShdw blurRad="38100" dist="38100" dir="2700000" algn="tl">
                  <a:srgbClr val="C0C0C0"/>
                </a:outerShdw>
              </a:effectLst>
            </a:endParaRPr>
          </a:p>
        </p:txBody>
      </p:sp>
      <p:sp>
        <p:nvSpPr>
          <p:cNvPr id="9219" name="Rectangle 3"/>
          <p:cNvSpPr>
            <a:spLocks noGrp="1" noChangeArrowheads="1"/>
          </p:cNvSpPr>
          <p:nvPr>
            <p:ph idx="1"/>
          </p:nvPr>
        </p:nvSpPr>
        <p:spPr>
          <a:xfrm>
            <a:off x="692458" y="1102497"/>
            <a:ext cx="7812350" cy="5367972"/>
          </a:xfrm>
        </p:spPr>
        <p:txBody>
          <a:bodyPr/>
          <a:lstStyle/>
          <a:p>
            <a:r>
              <a:rPr lang="en-US" altLang="en-US" sz="2000" b="1" dirty="0">
                <a:solidFill>
                  <a:srgbClr val="000099"/>
                </a:solidFill>
              </a:rPr>
              <a:t>Isolation requirement</a:t>
            </a:r>
            <a:r>
              <a:rPr lang="en-US" altLang="en-US" sz="2000" dirty="0"/>
              <a:t> </a:t>
            </a:r>
            <a:r>
              <a:rPr lang="en-US" altLang="en-US" dirty="0" smtClean="0"/>
              <a:t>— </a:t>
            </a:r>
            <a:r>
              <a:rPr lang="zh-CN" altLang="en-US" sz="2000" dirty="0" smtClean="0">
                <a:solidFill>
                  <a:srgbClr val="FF0000"/>
                </a:solidFill>
              </a:rPr>
              <a:t>隔离</a:t>
            </a:r>
            <a:r>
              <a:rPr lang="zh-CN" altLang="en-US" sz="2000" dirty="0">
                <a:solidFill>
                  <a:srgbClr val="FF0000"/>
                </a:solidFill>
              </a:rPr>
              <a:t>性 </a:t>
            </a:r>
            <a:endParaRPr lang="en-US" altLang="en-US" sz="2000" dirty="0">
              <a:solidFill>
                <a:srgbClr val="FF0000"/>
              </a:solidFill>
            </a:endParaRPr>
          </a:p>
          <a:p>
            <a:pPr lvl="1"/>
            <a:r>
              <a:rPr lang="en-US" altLang="en-US" dirty="0" smtClean="0"/>
              <a:t>if </a:t>
            </a:r>
            <a:r>
              <a:rPr lang="en-US" altLang="en-US" dirty="0"/>
              <a:t>between steps 3 and 6, another transaction T2 is allowed to access the partially updated database, it will see an inconsistent database (the sum  </a:t>
            </a:r>
            <a:r>
              <a:rPr lang="en-US" altLang="en-US" i="1" dirty="0"/>
              <a:t>A + B</a:t>
            </a:r>
            <a:r>
              <a:rPr lang="en-US" altLang="en-US" dirty="0"/>
              <a:t> will be less than it should be</a:t>
            </a:r>
            <a:r>
              <a:rPr lang="en-US" altLang="en-US" dirty="0" smtClean="0"/>
              <a:t>).</a:t>
            </a:r>
            <a:endParaRPr lang="en-US" altLang="en-US" dirty="0" smtClean="0"/>
          </a:p>
          <a:p>
            <a:pPr marL="0" indent="0">
              <a:buNone/>
            </a:pPr>
            <a:br>
              <a:rPr lang="en-US" altLang="en-US" dirty="0"/>
            </a:br>
            <a:r>
              <a:rPr lang="en-US" altLang="en-US" dirty="0"/>
              <a:t>        </a:t>
            </a:r>
            <a:r>
              <a:rPr lang="en-US" altLang="en-US" dirty="0" smtClean="0"/>
              <a:t>      </a:t>
            </a:r>
            <a:r>
              <a:rPr lang="en-US" altLang="en-US" b="1" dirty="0"/>
              <a:t>T1                                        T2</a:t>
            </a:r>
            <a:endParaRPr lang="en-US" altLang="en-US" b="1" dirty="0"/>
          </a:p>
          <a:p>
            <a:pPr lvl="1">
              <a:lnSpc>
                <a:spcPct val="90000"/>
              </a:lnSpc>
              <a:buFont typeface="Monotype Sorts" pitchFamily="-65" charset="2"/>
              <a:buNone/>
            </a:pPr>
            <a:r>
              <a:rPr lang="en-US" altLang="en-US" sz="1600" dirty="0"/>
              <a:t>1.	</a:t>
            </a:r>
            <a:r>
              <a:rPr lang="en-US" altLang="en-US" sz="1600" b="1" dirty="0"/>
              <a:t>read</a:t>
            </a:r>
            <a:r>
              <a:rPr lang="en-US" altLang="en-US" sz="1600" dirty="0"/>
              <a:t>(</a:t>
            </a:r>
            <a:r>
              <a:rPr lang="en-US" altLang="en-US" sz="1600" i="1" dirty="0"/>
              <a:t>A</a:t>
            </a:r>
            <a:r>
              <a:rPr lang="en-US" altLang="en-US" sz="1600" dirty="0"/>
              <a:t>)</a:t>
            </a:r>
            <a:endParaRPr lang="en-US" altLang="en-US" sz="1600" dirty="0"/>
          </a:p>
          <a:p>
            <a:pPr lvl="1">
              <a:lnSpc>
                <a:spcPct val="90000"/>
              </a:lnSpc>
              <a:buFont typeface="Monotype Sorts" pitchFamily="-65" charset="2"/>
              <a:buNone/>
            </a:pPr>
            <a:r>
              <a:rPr lang="en-US" altLang="en-US" sz="1600" dirty="0"/>
              <a:t>2.	</a:t>
            </a:r>
            <a:r>
              <a:rPr lang="en-US" altLang="en-US" sz="1600" i="1" dirty="0"/>
              <a:t>A</a:t>
            </a:r>
            <a:r>
              <a:rPr lang="en-US" altLang="en-US" sz="1600" dirty="0"/>
              <a:t> := </a:t>
            </a:r>
            <a:r>
              <a:rPr lang="en-US" altLang="en-US" sz="1600" i="1" dirty="0"/>
              <a:t>A – </a:t>
            </a:r>
            <a:r>
              <a:rPr lang="en-US" altLang="en-US" sz="1600" dirty="0"/>
              <a:t>50</a:t>
            </a:r>
            <a:endParaRPr lang="en-US" altLang="en-US" sz="1600" dirty="0"/>
          </a:p>
          <a:p>
            <a:pPr lvl="1">
              <a:lnSpc>
                <a:spcPct val="90000"/>
              </a:lnSpc>
              <a:buFont typeface="Monotype Sorts" pitchFamily="-65" charset="2"/>
              <a:buNone/>
            </a:pPr>
            <a:r>
              <a:rPr lang="en-US" altLang="en-US" sz="1600" dirty="0"/>
              <a:t>3.	</a:t>
            </a:r>
            <a:r>
              <a:rPr lang="en-US" altLang="en-US" sz="1600" b="1" dirty="0"/>
              <a:t>write</a:t>
            </a:r>
            <a:r>
              <a:rPr lang="en-US" altLang="en-US" sz="1600" dirty="0"/>
              <a:t>(</a:t>
            </a:r>
            <a:r>
              <a:rPr lang="en-US" altLang="en-US" sz="1600" i="1" dirty="0"/>
              <a:t>A</a:t>
            </a:r>
            <a:r>
              <a:rPr lang="en-US" altLang="en-US" sz="1600" dirty="0"/>
              <a:t>)</a:t>
            </a:r>
            <a:br>
              <a:rPr lang="en-US" altLang="en-US" sz="1600" dirty="0"/>
            </a:br>
            <a:r>
              <a:rPr lang="en-US" altLang="en-US" sz="1600" dirty="0"/>
              <a:t>                                      read(A), read(B), print(A+B)</a:t>
            </a:r>
            <a:endParaRPr lang="en-US" altLang="en-US" sz="1600" dirty="0"/>
          </a:p>
          <a:p>
            <a:pPr lvl="1">
              <a:lnSpc>
                <a:spcPct val="90000"/>
              </a:lnSpc>
              <a:buFont typeface="Monotype Sorts" pitchFamily="-65" charset="2"/>
              <a:buNone/>
            </a:pPr>
            <a:r>
              <a:rPr lang="en-US" altLang="en-US" sz="1600" dirty="0"/>
              <a:t>4.	</a:t>
            </a:r>
            <a:r>
              <a:rPr lang="en-US" altLang="en-US" sz="1600" b="1" dirty="0"/>
              <a:t>read</a:t>
            </a:r>
            <a:r>
              <a:rPr lang="en-US" altLang="en-US" sz="1600" dirty="0"/>
              <a:t>(</a:t>
            </a:r>
            <a:r>
              <a:rPr lang="en-US" altLang="en-US" sz="1600" i="1" dirty="0"/>
              <a:t>B</a:t>
            </a:r>
            <a:r>
              <a:rPr lang="en-US" altLang="en-US" sz="1600" dirty="0"/>
              <a:t>)			</a:t>
            </a:r>
            <a:endParaRPr lang="en-US" altLang="en-US" sz="1600" dirty="0"/>
          </a:p>
          <a:p>
            <a:pPr lvl="1">
              <a:lnSpc>
                <a:spcPct val="90000"/>
              </a:lnSpc>
              <a:buFont typeface="Monotype Sorts" pitchFamily="-65" charset="2"/>
              <a:buNone/>
            </a:pPr>
            <a:r>
              <a:rPr lang="en-US" altLang="en-US" sz="1600" dirty="0"/>
              <a:t>5.	</a:t>
            </a:r>
            <a:r>
              <a:rPr lang="en-US" altLang="en-US" sz="1600" i="1" dirty="0"/>
              <a:t>B</a:t>
            </a:r>
            <a:r>
              <a:rPr lang="en-US" altLang="en-US" sz="1600" dirty="0"/>
              <a:t> := </a:t>
            </a:r>
            <a:r>
              <a:rPr lang="en-US" altLang="en-US" sz="1600" i="1" dirty="0"/>
              <a:t>B + </a:t>
            </a:r>
            <a:r>
              <a:rPr lang="en-US" altLang="en-US" sz="1600" dirty="0"/>
              <a:t>50			</a:t>
            </a:r>
            <a:r>
              <a:rPr lang="zh-CN" altLang="en-US" sz="1600" dirty="0"/>
              <a:t>不满足隔离性</a:t>
            </a:r>
            <a:endParaRPr lang="en-US" altLang="en-US" sz="1600" dirty="0"/>
          </a:p>
          <a:p>
            <a:pPr lvl="1">
              <a:lnSpc>
                <a:spcPct val="90000"/>
              </a:lnSpc>
              <a:buFont typeface="Monotype Sorts" pitchFamily="-65" charset="2"/>
              <a:buNone/>
            </a:pPr>
            <a:r>
              <a:rPr lang="en-US" altLang="en-US" sz="1600" dirty="0"/>
              <a:t>6.	</a:t>
            </a:r>
            <a:r>
              <a:rPr lang="en-US" altLang="en-US" sz="1600" b="1" dirty="0"/>
              <a:t>write</a:t>
            </a:r>
            <a:r>
              <a:rPr lang="en-US" altLang="en-US" sz="1600" dirty="0"/>
              <a:t>(</a:t>
            </a:r>
            <a:r>
              <a:rPr lang="en-US" altLang="en-US" sz="1600" i="1" dirty="0"/>
              <a:t>B</a:t>
            </a:r>
            <a:endParaRPr lang="en-US" altLang="en-US" dirty="0"/>
          </a:p>
          <a:p>
            <a:pPr>
              <a:lnSpc>
                <a:spcPct val="90000"/>
              </a:lnSpc>
            </a:pPr>
            <a:r>
              <a:rPr lang="en-US" altLang="en-US" dirty="0"/>
              <a:t>Isolation can be ensured trivially by running transactions </a:t>
            </a:r>
            <a:r>
              <a:rPr lang="en-US" altLang="en-US" sz="2000" b="1" dirty="0">
                <a:solidFill>
                  <a:srgbClr val="000099"/>
                </a:solidFill>
              </a:rPr>
              <a:t>serially</a:t>
            </a:r>
            <a:endParaRPr lang="en-US" altLang="en-US" sz="2000" b="1" dirty="0">
              <a:solidFill>
                <a:srgbClr val="000099"/>
              </a:solidFill>
            </a:endParaRPr>
          </a:p>
          <a:p>
            <a:pPr lvl="1">
              <a:lnSpc>
                <a:spcPct val="90000"/>
              </a:lnSpc>
            </a:pPr>
            <a:r>
              <a:rPr lang="en-US" altLang="en-US" dirty="0"/>
              <a:t> That is, one after the other.   </a:t>
            </a:r>
            <a:endParaRPr lang="en-US" altLang="en-US" dirty="0"/>
          </a:p>
          <a:p>
            <a:r>
              <a:rPr lang="en-US" altLang="en-US" dirty="0"/>
              <a:t>However, executing multiple transactions concurrently has significant benefits, as we will see later</a:t>
            </a:r>
            <a:r>
              <a:rPr lang="en-US" altLang="en-US" dirty="0" smtClean="0"/>
              <a:t>. </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ACID Properties</a:t>
            </a:r>
            <a:endParaRPr lang="en-US">
              <a:effectLst>
                <a:outerShdw blurRad="38100" dist="38100" dir="2700000" algn="tl">
                  <a:srgbClr val="C0C0C0"/>
                </a:outerShdw>
              </a:effectLst>
            </a:endParaRPr>
          </a:p>
        </p:txBody>
      </p:sp>
      <p:sp>
        <p:nvSpPr>
          <p:cNvPr id="10243" name="Rectangle 3"/>
          <p:cNvSpPr>
            <a:spLocks noGrp="1" noChangeArrowheads="1"/>
          </p:cNvSpPr>
          <p:nvPr>
            <p:ph idx="1"/>
          </p:nvPr>
        </p:nvSpPr>
        <p:spPr>
          <a:xfrm>
            <a:off x="387626" y="1901295"/>
            <a:ext cx="8457924" cy="4569174"/>
          </a:xfrm>
        </p:spPr>
        <p:txBody>
          <a:bodyPr/>
          <a:lstStyle/>
          <a:p>
            <a:r>
              <a:rPr lang="en-US" altLang="en-US" sz="2000" b="1" dirty="0">
                <a:solidFill>
                  <a:srgbClr val="000099"/>
                </a:solidFill>
              </a:rPr>
              <a:t>Atomicity</a:t>
            </a:r>
            <a:r>
              <a:rPr lang="en-US" altLang="en-US" sz="2000" b="1" dirty="0"/>
              <a:t>. </a:t>
            </a:r>
            <a:r>
              <a:rPr lang="en-US" altLang="en-US" sz="2000" dirty="0"/>
              <a:t> Either all operations of the transaction are properly reflected in the database or none are.</a:t>
            </a:r>
            <a:endParaRPr lang="en-US" altLang="en-US" sz="2000" dirty="0"/>
          </a:p>
          <a:p>
            <a:r>
              <a:rPr lang="en-US" altLang="en-US" sz="2000" b="1" dirty="0">
                <a:solidFill>
                  <a:srgbClr val="000099"/>
                </a:solidFill>
              </a:rPr>
              <a:t>Consistency</a:t>
            </a:r>
            <a:r>
              <a:rPr lang="en-US" altLang="en-US" sz="2000" b="1" dirty="0"/>
              <a:t>.</a:t>
            </a:r>
            <a:r>
              <a:rPr lang="en-US" altLang="en-US" sz="2000" dirty="0"/>
              <a:t>  Execution of a transaction in isolation preserves the consistency of the database.</a:t>
            </a:r>
            <a:endParaRPr lang="en-US" altLang="en-US" sz="2000" dirty="0"/>
          </a:p>
          <a:p>
            <a:r>
              <a:rPr lang="en-US" altLang="en-US" sz="2000" b="1" dirty="0">
                <a:solidFill>
                  <a:srgbClr val="000099"/>
                </a:solidFill>
              </a:rPr>
              <a:t>Isolation</a:t>
            </a:r>
            <a:r>
              <a:rPr lang="en-US" altLang="en-US" sz="2000" b="1" dirty="0"/>
              <a:t>.</a:t>
            </a:r>
            <a:r>
              <a:rPr lang="en-US" altLang="en-US" sz="2000" dirty="0"/>
              <a:t>  Although multiple transactions may execute concurrently, each transaction must be unaware of other concurrently executing transactions.  Intermediate transaction results must be hidden from other concurrently executed transactions.  </a:t>
            </a:r>
            <a:endParaRPr lang="en-US" altLang="en-US" sz="2000" dirty="0"/>
          </a:p>
          <a:p>
            <a:pPr lvl="1"/>
            <a:r>
              <a:rPr lang="en-US" altLang="en-US" sz="2000" dirty="0"/>
              <a:t>That is, for every pair of transactions </a:t>
            </a:r>
            <a:r>
              <a:rPr lang="en-US" altLang="en-US" sz="2000" i="1" dirty="0"/>
              <a:t>T</a:t>
            </a:r>
            <a:r>
              <a:rPr lang="en-US" altLang="en-US" sz="2000" i="1" baseline="-25000" dirty="0"/>
              <a:t>i</a:t>
            </a:r>
            <a:r>
              <a:rPr lang="en-US" altLang="en-US" sz="2000" i="1" dirty="0"/>
              <a:t> </a:t>
            </a:r>
            <a:r>
              <a:rPr lang="en-US" altLang="en-US" sz="2000" dirty="0"/>
              <a:t>and </a:t>
            </a:r>
            <a:r>
              <a:rPr lang="en-US" altLang="en-US" sz="2000" i="1" dirty="0"/>
              <a:t>T</a:t>
            </a:r>
            <a:r>
              <a:rPr lang="en-US" altLang="en-US" sz="2000" i="1" baseline="-25000" dirty="0"/>
              <a:t>j</a:t>
            </a:r>
            <a:r>
              <a:rPr lang="en-US" altLang="en-US" sz="2000" i="1" dirty="0"/>
              <a:t>, </a:t>
            </a:r>
            <a:r>
              <a:rPr lang="en-US" altLang="en-US" sz="2000" dirty="0"/>
              <a:t>it appears to </a:t>
            </a:r>
            <a:r>
              <a:rPr lang="en-US" altLang="en-US" sz="2000" i="1" dirty="0"/>
              <a:t>T</a:t>
            </a:r>
            <a:r>
              <a:rPr lang="en-US" altLang="en-US" sz="2000" i="1" baseline="-25000" dirty="0"/>
              <a:t>i</a:t>
            </a:r>
            <a:r>
              <a:rPr lang="en-US" altLang="en-US" sz="2000" i="1" dirty="0"/>
              <a:t> </a:t>
            </a:r>
            <a:r>
              <a:rPr lang="en-US" altLang="en-US" sz="2000" dirty="0"/>
              <a:t>that either </a:t>
            </a:r>
            <a:r>
              <a:rPr lang="en-US" altLang="en-US" sz="2000" i="1" dirty="0"/>
              <a:t>T</a:t>
            </a:r>
            <a:r>
              <a:rPr lang="en-US" altLang="en-US" sz="2000" i="1" baseline="-25000" dirty="0"/>
              <a:t>j</a:t>
            </a:r>
            <a:r>
              <a:rPr lang="en-US" altLang="en-US" sz="2000" i="1" dirty="0"/>
              <a:t>, </a:t>
            </a:r>
            <a:r>
              <a:rPr lang="en-US" altLang="en-US" sz="2000" dirty="0"/>
              <a:t>finished execution before </a:t>
            </a:r>
            <a:r>
              <a:rPr lang="en-US" altLang="en-US" sz="2000" i="1" dirty="0"/>
              <a:t>T</a:t>
            </a:r>
            <a:r>
              <a:rPr lang="en-US" altLang="en-US" sz="2000" i="1" baseline="-25000" dirty="0"/>
              <a:t>i</a:t>
            </a:r>
            <a:r>
              <a:rPr lang="en-US" altLang="en-US" sz="2000" dirty="0"/>
              <a:t> started, or </a:t>
            </a:r>
            <a:r>
              <a:rPr lang="en-US" altLang="en-US" sz="2000" i="1" dirty="0"/>
              <a:t>T</a:t>
            </a:r>
            <a:r>
              <a:rPr lang="en-US" altLang="en-US" sz="2000" i="1" baseline="-25000" dirty="0"/>
              <a:t>j</a:t>
            </a:r>
            <a:r>
              <a:rPr lang="en-US" altLang="en-US" sz="2000" dirty="0"/>
              <a:t> started execution after </a:t>
            </a:r>
            <a:r>
              <a:rPr lang="en-US" altLang="en-US" sz="2000" i="1" dirty="0"/>
              <a:t>T</a:t>
            </a:r>
            <a:r>
              <a:rPr lang="en-US" altLang="en-US" sz="2000" i="1" baseline="-25000" dirty="0"/>
              <a:t>i</a:t>
            </a:r>
            <a:r>
              <a:rPr lang="en-US" altLang="en-US" sz="2000" dirty="0"/>
              <a:t> finished.</a:t>
            </a:r>
            <a:endParaRPr lang="en-US" altLang="en-US" sz="2000" dirty="0"/>
          </a:p>
          <a:p>
            <a:r>
              <a:rPr lang="en-US" altLang="en-US" sz="2000" b="1" dirty="0">
                <a:solidFill>
                  <a:srgbClr val="000099"/>
                </a:solidFill>
              </a:rPr>
              <a:t>Durability</a:t>
            </a:r>
            <a:r>
              <a:rPr lang="en-US" altLang="en-US" sz="2000" b="1" dirty="0"/>
              <a:t>.  </a:t>
            </a:r>
            <a:r>
              <a:rPr lang="en-US" altLang="en-US" sz="2000" dirty="0"/>
              <a:t>After a transaction completes successfully, the changes it has made to the database persist, even if there are system failures. </a:t>
            </a:r>
            <a:endParaRPr lang="en-US" altLang="en-US" sz="2000" i="1" dirty="0"/>
          </a:p>
        </p:txBody>
      </p:sp>
      <p:sp>
        <p:nvSpPr>
          <p:cNvPr id="10244" name="Text Box 4"/>
          <p:cNvSpPr txBox="1">
            <a:spLocks noChangeArrowheads="1"/>
          </p:cNvSpPr>
          <p:nvPr/>
        </p:nvSpPr>
        <p:spPr bwMode="auto">
          <a:xfrm>
            <a:off x="188843" y="925064"/>
            <a:ext cx="86072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2000" dirty="0"/>
              <a:t>A  </a:t>
            </a:r>
            <a:r>
              <a:rPr kumimoji="1" lang="en-US" altLang="en-US" sz="2000" b="1" dirty="0">
                <a:solidFill>
                  <a:srgbClr val="000099"/>
                </a:solidFill>
              </a:rPr>
              <a:t>transaction</a:t>
            </a:r>
            <a:r>
              <a:rPr lang="en-US" altLang="en-US" sz="2000" dirty="0"/>
              <a:t>  is a unit of program execution that accesses and possibly updates various data </a:t>
            </a:r>
            <a:r>
              <a:rPr lang="en-US" altLang="en-US" sz="2000" dirty="0" smtClean="0"/>
              <a:t>items. To </a:t>
            </a:r>
            <a:r>
              <a:rPr lang="en-US" altLang="en-US" sz="2000" dirty="0"/>
              <a:t>preserve the integrity of data the database system must ensure</a:t>
            </a:r>
            <a:r>
              <a:rPr lang="en-US" altLang="en-US" sz="2000" dirty="0" smtClean="0">
                <a:solidFill>
                  <a:srgbClr val="FF0000"/>
                </a:solidFill>
              </a:rPr>
              <a:t>:   </a:t>
            </a:r>
            <a:r>
              <a:rPr lang="zh-CN" altLang="en-US" sz="2000" dirty="0" smtClean="0">
                <a:solidFill>
                  <a:srgbClr val="FF0000"/>
                </a:solidFill>
              </a:rPr>
              <a:t>事务</a:t>
            </a:r>
            <a:r>
              <a:rPr lang="zh-CN" altLang="en-US" sz="2000" dirty="0">
                <a:solidFill>
                  <a:srgbClr val="FF0000"/>
                </a:solidFill>
              </a:rPr>
              <a:t>的四个特性(</a:t>
            </a:r>
            <a:r>
              <a:rPr lang="en-US" altLang="zh-CN" sz="2000" dirty="0">
                <a:solidFill>
                  <a:srgbClr val="FF0000"/>
                </a:solidFill>
              </a:rPr>
              <a:t>ACID</a:t>
            </a:r>
            <a:r>
              <a:rPr lang="zh-CN" altLang="en-US" sz="2000" dirty="0" smtClean="0">
                <a:solidFill>
                  <a:srgbClr val="FF0000"/>
                </a:solidFill>
              </a:rPr>
              <a:t>)</a:t>
            </a:r>
            <a:endParaRPr lang="zh-CN" altLang="en-US" sz="2000" dirty="0">
              <a:solidFill>
                <a:srgbClr val="FF0000"/>
              </a:solidFill>
            </a:endParaRPr>
          </a:p>
        </p:txBody>
      </p:sp>
    </p:spTree>
  </p:cSld>
  <p:clrMapOvr>
    <a:masterClrMapping/>
  </p:clrMapOvr>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anose="020B0604020202020204" pitchFamily="34"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Template>
  <TotalTime>0</TotalTime>
  <Words>20365</Words>
  <Application>WPS 演示</Application>
  <PresentationFormat>全屏显示(4:3)</PresentationFormat>
  <Paragraphs>705</Paragraphs>
  <Slides>63</Slides>
  <Notes>40</Notes>
  <HiddenSlides>4</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63</vt:i4>
      </vt:variant>
    </vt:vector>
  </HeadingPairs>
  <TitlesOfParts>
    <vt:vector size="82" baseType="lpstr">
      <vt:lpstr>Arial</vt:lpstr>
      <vt:lpstr>宋体</vt:lpstr>
      <vt:lpstr>Wingdings</vt:lpstr>
      <vt:lpstr>Helvetica</vt:lpstr>
      <vt:lpstr>MS PGothic</vt:lpstr>
      <vt:lpstr>Times New Roman</vt:lpstr>
      <vt:lpstr>Monotype Sorts</vt:lpstr>
      <vt:lpstr>Wingdings</vt:lpstr>
      <vt:lpstr>Webdings</vt:lpstr>
      <vt:lpstr>黑体</vt:lpstr>
      <vt:lpstr>Tahoma</vt:lpstr>
      <vt:lpstr>微软雅黑</vt:lpstr>
      <vt:lpstr>Arial Unicode MS</vt:lpstr>
      <vt:lpstr>Symbol</vt:lpstr>
      <vt:lpstr>MingLiU_HKSCS-ExtB</vt:lpstr>
      <vt:lpstr>Microsoft JhengHei UI</vt:lpstr>
      <vt:lpstr>仿宋</vt:lpstr>
      <vt:lpstr>华文宋体</vt:lpstr>
      <vt:lpstr>db</vt:lpstr>
      <vt:lpstr>Chapter 14: Transactions </vt:lpstr>
      <vt:lpstr>Outline</vt:lpstr>
      <vt:lpstr>PowerPoint 演示文稿</vt:lpstr>
      <vt:lpstr>Thinking</vt:lpstr>
      <vt:lpstr>Transaction Concept</vt:lpstr>
      <vt:lpstr>Example of Fund Transfer</vt:lpstr>
      <vt:lpstr>Example of Fund Transfer (Cont.)</vt:lpstr>
      <vt:lpstr>Example of Fund Transfer (Cont.)</vt:lpstr>
      <vt:lpstr>ACID Properties</vt:lpstr>
      <vt:lpstr>Thinking</vt:lpstr>
      <vt:lpstr>Thinking</vt:lpstr>
      <vt:lpstr>Transaction State</vt:lpstr>
      <vt:lpstr>Transaction State</vt:lpstr>
      <vt:lpstr>PowerPoint 演示文稿</vt:lpstr>
      <vt:lpstr>Schedules</vt:lpstr>
      <vt:lpstr>事务调度</vt:lpstr>
      <vt:lpstr>Concurrent Executions</vt:lpstr>
      <vt:lpstr>Schedule 1（串行）</vt:lpstr>
      <vt:lpstr>Schedule 2 （串行）</vt:lpstr>
      <vt:lpstr>Schedule 3 （并行）</vt:lpstr>
      <vt:lpstr>Schedule 4</vt:lpstr>
      <vt:lpstr>并发调度的问题</vt:lpstr>
      <vt:lpstr>三类数据不一致性</vt:lpstr>
      <vt:lpstr>第一类：丢失修改</vt:lpstr>
      <vt:lpstr>第一类：丢失修改</vt:lpstr>
      <vt:lpstr>第二类：不可重复读</vt:lpstr>
      <vt:lpstr>第二类：不可重复读</vt:lpstr>
      <vt:lpstr>第二类：不可重复读</vt:lpstr>
      <vt:lpstr>第二类：不可重复读</vt:lpstr>
      <vt:lpstr>第二类：不可重复读</vt:lpstr>
      <vt:lpstr>第三类：读“脏”数据</vt:lpstr>
      <vt:lpstr>第三类：读“脏”数据</vt:lpstr>
      <vt:lpstr>第三类：读“脏”数据</vt:lpstr>
      <vt:lpstr>第三类：读“脏”数据</vt:lpstr>
      <vt:lpstr>Serializability （可串行化）</vt:lpstr>
      <vt:lpstr>Simplified view of transactions</vt:lpstr>
      <vt:lpstr>Conflicting Instructions </vt:lpstr>
      <vt:lpstr>Conflict Serializability</vt:lpstr>
      <vt:lpstr>Conflict Serializability (Cont.)</vt:lpstr>
      <vt:lpstr>Conflict Serializability (Cont.)</vt:lpstr>
      <vt:lpstr>View Serializability</vt:lpstr>
      <vt:lpstr>View Serializability (Cont.)</vt:lpstr>
      <vt:lpstr>Other Notions of Serializability</vt:lpstr>
      <vt:lpstr>Testing for Serializability </vt:lpstr>
      <vt:lpstr>Test for Conflict Serializability</vt:lpstr>
      <vt:lpstr>EXAMPLE # 1</vt:lpstr>
      <vt:lpstr>EXAMPLE # 1</vt:lpstr>
      <vt:lpstr>Test for View Serializability</vt:lpstr>
      <vt:lpstr>UNIVERSE OF SCHEDULES</vt:lpstr>
      <vt:lpstr>Recoverable Schedules</vt:lpstr>
      <vt:lpstr>Cascading Rollbacks</vt:lpstr>
      <vt:lpstr>Cascadeless Schedules</vt:lpstr>
      <vt:lpstr>PowerPoint 演示文稿</vt:lpstr>
      <vt:lpstr>Concurrency Control</vt:lpstr>
      <vt:lpstr>Concurrency Control (Cont.)</vt:lpstr>
      <vt:lpstr>Concurrency Control vs. Serializability Tests</vt:lpstr>
      <vt:lpstr>Weak Levels of Consistency</vt:lpstr>
      <vt:lpstr>Levels of Consistency in SQL-92</vt:lpstr>
      <vt:lpstr>Levels of Consistency</vt:lpstr>
      <vt:lpstr>Transaction Definition in SQL</vt:lpstr>
      <vt:lpstr>Implementation of Isolation Levels</vt:lpstr>
      <vt:lpstr>Transactions as SQL Statements</vt:lpstr>
      <vt:lpstr>PowerPoint 演示文稿</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Transactions</dc:title>
  <dc:creator>Silberschatz;Korth and Sudarshan</dc:creator>
  <cp:lastModifiedBy>Lemon Tree</cp:lastModifiedBy>
  <cp:revision>673</cp:revision>
  <cp:lastPrinted>1999-06-28T19:27:00Z</cp:lastPrinted>
  <dcterms:created xsi:type="dcterms:W3CDTF">2009-12-21T15:40:00Z</dcterms:created>
  <dcterms:modified xsi:type="dcterms:W3CDTF">2021-12-13T03:34:26Z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E43531EA5A40489CAD247D836C419ABB</vt:lpwstr>
  </property>
  <property fmtid="{D5CDD505-2E9C-101B-9397-08002B2CF9AE}" pid="3" name="KSOProductBuildVer">
    <vt:lpwstr>2052-11.1.0.11115</vt:lpwstr>
  </property>
</Properties>
</file>