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72"/>
  </p:handoutMasterIdLst>
  <p:sldIdLst>
    <p:sldId id="332" r:id="rId3"/>
    <p:sldId id="455" r:id="rId5"/>
    <p:sldId id="471" r:id="rId6"/>
    <p:sldId id="257" r:id="rId7"/>
    <p:sldId id="258" r:id="rId8"/>
    <p:sldId id="259" r:id="rId9"/>
    <p:sldId id="425" r:id="rId10"/>
    <p:sldId id="260" r:id="rId11"/>
    <p:sldId id="261" r:id="rId12"/>
    <p:sldId id="262" r:id="rId13"/>
    <p:sldId id="454" r:id="rId14"/>
    <p:sldId id="460" r:id="rId15"/>
    <p:sldId id="456" r:id="rId16"/>
    <p:sldId id="263" r:id="rId17"/>
    <p:sldId id="459" r:id="rId18"/>
    <p:sldId id="264" r:id="rId19"/>
    <p:sldId id="381" r:id="rId20"/>
    <p:sldId id="382" r:id="rId21"/>
    <p:sldId id="383" r:id="rId22"/>
    <p:sldId id="384" r:id="rId23"/>
    <p:sldId id="416" r:id="rId24"/>
    <p:sldId id="457" r:id="rId25"/>
    <p:sldId id="387" r:id="rId26"/>
    <p:sldId id="343" r:id="rId27"/>
    <p:sldId id="418" r:id="rId28"/>
    <p:sldId id="451" r:id="rId29"/>
    <p:sldId id="345" r:id="rId30"/>
    <p:sldId id="346" r:id="rId31"/>
    <p:sldId id="347" r:id="rId32"/>
    <p:sldId id="427" r:id="rId33"/>
    <p:sldId id="271" r:id="rId34"/>
    <p:sldId id="435" r:id="rId35"/>
    <p:sldId id="272" r:id="rId36"/>
    <p:sldId id="273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28" r:id="rId45"/>
    <p:sldId id="380" r:id="rId46"/>
    <p:sldId id="468" r:id="rId47"/>
    <p:sldId id="469" r:id="rId48"/>
    <p:sldId id="470" r:id="rId49"/>
    <p:sldId id="436" r:id="rId50"/>
    <p:sldId id="278" r:id="rId51"/>
    <p:sldId id="279" r:id="rId52"/>
    <p:sldId id="280" r:id="rId53"/>
    <p:sldId id="281" r:id="rId54"/>
    <p:sldId id="446" r:id="rId55"/>
    <p:sldId id="287" r:id="rId56"/>
    <p:sldId id="472" r:id="rId57"/>
    <p:sldId id="288" r:id="rId58"/>
    <p:sldId id="289" r:id="rId59"/>
    <p:sldId id="424" r:id="rId60"/>
    <p:sldId id="473" r:id="rId61"/>
    <p:sldId id="475" r:id="rId62"/>
    <p:sldId id="476" r:id="rId63"/>
    <p:sldId id="290" r:id="rId64"/>
    <p:sldId id="291" r:id="rId65"/>
    <p:sldId id="348" r:id="rId66"/>
    <p:sldId id="393" r:id="rId67"/>
    <p:sldId id="394" r:id="rId68"/>
    <p:sldId id="408" r:id="rId69"/>
    <p:sldId id="409" r:id="rId70"/>
    <p:sldId id="449" r:id="rId7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02" tIns="44001" rIns="88002" bIns="44001" numCol="1" anchor="t" anchorCtr="0" compatLnSpc="1"/>
          <a:lstStyle>
            <a:lvl1pPr defTabSz="879475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02" tIns="44001" rIns="88002" bIns="44001" numCol="1" anchor="t" anchorCtr="0" compatLnSpc="1"/>
          <a:lstStyle>
            <a:lvl1pPr algn="r" defTabSz="879475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02" tIns="44001" rIns="88002" bIns="44001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02" tIns="44001" rIns="88002" bIns="44001" numCol="1" anchor="b" anchorCtr="0" compatLnSpc="1"/>
          <a:lstStyle>
            <a:lvl1pPr defTabSz="879475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02" tIns="44001" rIns="88002" bIns="44001" numCol="1" anchor="b" anchorCtr="0" compatLnSpc="1"/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  <a:endParaRPr lang="en-US" altLang="en-US" sz="1200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</a:rPr>
              <a:t>.</a:t>
            </a:r>
            <a:endParaRPr lang="en-US" dirty="0">
              <a:solidFill>
                <a:srgbClr val="002060"/>
              </a:solidFill>
              <a:latin typeface="Helvetica" panose="020B0604020202020204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panose="020B0604020202020204" pitchFamily="34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panose="020B0604020202020204" pitchFamily="34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panose="020B0604020202020204" pitchFamily="34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panose="020B0604020202020204" pitchFamily="34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panose="020B0604020202020204" pitchFamily="34" charset="0"/>
              </a:rPr>
              <a:t> for conditions on re-use </a:t>
            </a:r>
            <a:endParaRPr lang="en-US" sz="1200" b="1" dirty="0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55D9-A89F-414B-BFBD-EF780077D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FAD8-15D5-402F-9053-687FF50D74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15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Concurrency Control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  <a:endParaRPr lang="en-US" altLang="en-US" dirty="0"/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Transaction may obtain locks </a:t>
            </a:r>
            <a:endParaRPr lang="en-US" altLang="en-US" dirty="0"/>
          </a:p>
          <a:p>
            <a:pPr lvl="1"/>
            <a:r>
              <a:rPr lang="en-US" altLang="en-US" dirty="0"/>
              <a:t>Transaction may not release locks</a:t>
            </a:r>
            <a:endParaRPr lang="en-US" altLang="en-US" dirty="0"/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Transaction may release locks</a:t>
            </a:r>
            <a:endParaRPr lang="en-US" altLang="en-US" dirty="0"/>
          </a:p>
          <a:p>
            <a:pPr lvl="1"/>
            <a:r>
              <a:rPr lang="en-US" altLang="en-US" dirty="0"/>
              <a:t>Transaction may not obtain locks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protocol assures serializability</a:t>
            </a:r>
            <a:r>
              <a:rPr lang="en-US" altLang="en-US" dirty="0"/>
              <a:t>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  <a:r>
              <a:rPr lang="en-US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Why</a:t>
            </a:r>
            <a:r>
              <a:rPr lang="zh-CN" altLang="en-US" dirty="0" smtClean="0">
                <a:solidFill>
                  <a:srgbClr val="FF0000"/>
                </a:solidFill>
              </a:rPr>
              <a:t>？）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/>
            <p:cNvCxnSpPr/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/>
          <p:cNvCxnSpPr/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EXAMPLE</a:t>
            </a:r>
            <a:endParaRPr lang="en-US" altLang="en-US" dirty="0"/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812800" y="1550988"/>
            <a:ext cx="2895600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pitchFamily="-65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pitchFamily="-65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T1</a:t>
            </a:r>
            <a:endParaRPr lang="en-US" altLang="zh-CN" sz="2800" i="0" baseline="-250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9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Lock-S (B)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Lock-X (A)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read(B);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read(A);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A := A + 0.1*B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 (B)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write(A);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 (A)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commit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19460" name="Line 12"/>
          <p:cNvSpPr>
            <a:spLocks noChangeShapeType="1"/>
          </p:cNvSpPr>
          <p:nvPr/>
        </p:nvSpPr>
        <p:spPr bwMode="auto">
          <a:xfrm>
            <a:off x="584200" y="208438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anose="020B0604020202020204" pitchFamily="34" charset="0"/>
              <a:sym typeface="Symbol" panose="05050102010706020507" charset="2"/>
            </a:endParaRP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5470525" y="1550988"/>
            <a:ext cx="2895600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pitchFamily="-65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pitchFamily="-65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T1</a:t>
            </a:r>
            <a:endParaRPr lang="en-US" altLang="zh-CN" sz="2800" i="0" baseline="-250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9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Lock-S (B)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read(B);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 (B)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Lock-X (A)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read(A);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A := A + 0.1*B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write(A);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 (A)</a:t>
            </a:r>
            <a:endParaRPr lang="en-US" altLang="zh-CN" sz="2800" i="0" dirty="0" smtClean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rPr>
              <a:t>commit</a:t>
            </a:r>
            <a:endParaRPr lang="en-US" altLang="zh-CN" sz="2800" i="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>
            <a:off x="5241925" y="208438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anose="020B0604020202020204" pitchFamily="34" charset="0"/>
              <a:sym typeface="Symbol" panose="05050102010706020507" charset="2"/>
            </a:endParaRPr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660400" y="6211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pitchFamily="-65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pitchFamily="-65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符合两阶段封锁协议</a:t>
            </a:r>
            <a:endParaRPr lang="en-US" altLang="zh-CN" sz="2800" b="1" i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16"/>
          <p:cNvSpPr>
            <a:spLocks noChangeArrowheads="1"/>
          </p:cNvSpPr>
          <p:nvPr/>
        </p:nvSpPr>
        <p:spPr bwMode="auto">
          <a:xfrm>
            <a:off x="5156200" y="621188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pitchFamily="-65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pitchFamily="-65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不符合两阶段封锁协议</a:t>
            </a:r>
            <a:endParaRPr lang="en-US" altLang="zh-CN" sz="2800" b="1" i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2PL EXAMPLE</a:t>
            </a:r>
            <a:endParaRPr lang="en-US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6" y="1739237"/>
            <a:ext cx="6943725" cy="3876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7860" y="2850515"/>
            <a:ext cx="429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T_1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已经加了一个排他锁，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T_2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的共享锁要等到解锁之后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才可以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sz="2000" dirty="0"/>
              <a:t>Two-phase locking </a:t>
            </a:r>
            <a:r>
              <a:rPr lang="en-US" altLang="en-US" sz="2000" i="1" dirty="0"/>
              <a:t>does not</a:t>
            </a:r>
            <a:r>
              <a:rPr lang="en-US" altLang="en-US" sz="2000" dirty="0"/>
              <a:t> ensure freedom from deadlocks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Extensions to basic two-phase locking needed to ensure recoverability of freedom from cascading </a:t>
            </a:r>
            <a:r>
              <a:rPr lang="en-US" altLang="en-US" sz="2000" dirty="0" smtClean="0"/>
              <a:t>roll-back</a:t>
            </a: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US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7" y="2401393"/>
            <a:ext cx="6545340" cy="30895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1049" y="5697122"/>
            <a:ext cx="2285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CASCADING ABORTS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Extensions </a:t>
            </a:r>
            <a:r>
              <a:rPr lang="en-US" altLang="en-US" sz="2000" dirty="0"/>
              <a:t>to basic two-phase locking needed to ensure recoverability of freedom from cascading roll-back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sz="2000" dirty="0"/>
              <a:t>a transaction must hold all its exclusive locks till it commits/aborts.</a:t>
            </a:r>
            <a:endParaRPr lang="en-US" altLang="en-US" sz="2000" dirty="0"/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Ensures recoverability and avoids cascading roll-backs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sz="2000" dirty="0"/>
              <a:t>: a transaction must hold </a:t>
            </a:r>
            <a:r>
              <a:rPr lang="en-US" altLang="en-US" sz="2000" i="1" dirty="0"/>
              <a:t>all </a:t>
            </a:r>
            <a:r>
              <a:rPr lang="en-US" altLang="en-US" sz="2000" dirty="0"/>
              <a:t>locks till commit/abort. </a:t>
            </a:r>
            <a:endParaRPr lang="en-US" altLang="en-US" sz="2000" dirty="0"/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Transactions can be serialized in the order in which they commit.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Most databases implement rigorous two-phase locking, </a:t>
            </a:r>
            <a:r>
              <a:rPr lang="en-US" altLang="en-US" sz="2000" i="1" dirty="0"/>
              <a:t>but refer to it as simply two-phase locking</a:t>
            </a:r>
            <a:endParaRPr lang="en-US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Rigorous 2PL EXAMPLE</a:t>
            </a:r>
            <a:endParaRPr lang="en-US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726524"/>
            <a:ext cx="7432208" cy="4119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8417" y="1044475"/>
            <a:ext cx="4988863" cy="5133916"/>
          </a:xfrm>
        </p:spPr>
        <p:txBody>
          <a:bodyPr/>
          <a:lstStyle/>
          <a:p>
            <a:r>
              <a:rPr lang="en-US" altLang="en-US" sz="2000" dirty="0"/>
              <a:t>Two-phase locking is not a necessary condition for </a:t>
            </a:r>
            <a:r>
              <a:rPr lang="en-US" altLang="en-US" sz="2000" dirty="0" err="1" smtClean="0"/>
              <a:t>serializability</a:t>
            </a:r>
            <a:r>
              <a:rPr lang="en-US" altLang="en-US" sz="2000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充分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而不是必要条件</a:t>
            </a:r>
            <a:endParaRPr lang="en-US" altLang="en-US" sz="2000" dirty="0"/>
          </a:p>
          <a:p>
            <a:pPr lvl="1"/>
            <a:r>
              <a:rPr lang="en-US" altLang="en-US" sz="2000" dirty="0"/>
              <a:t>There are conflict serializable schedules that cannot be obtained if the two-phase locking protocol is used.  </a:t>
            </a:r>
            <a:endParaRPr lang="en-US" altLang="en-US" sz="2000" dirty="0"/>
          </a:p>
          <a:p>
            <a:r>
              <a:rPr lang="en-US" altLang="en-US" sz="2000" dirty="0"/>
              <a:t>In the absence of extra information (e.g., ordering of  access to data), two-phase locking is necessary for conflict serializability </a:t>
            </a:r>
            <a:r>
              <a:rPr lang="en-US" altLang="en-US" sz="2000" i="1" dirty="0"/>
              <a:t>in the following sense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Given a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that does not follow two-phase locking, we can find a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that uses two-phase locking, and a schedule for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that is not conflict serializable.</a:t>
            </a:r>
            <a:endParaRPr lang="en-US" altLang="en-US" sz="2000" i="1" dirty="0"/>
          </a:p>
          <a:p>
            <a:pPr lvl="1"/>
            <a:endParaRPr lang="en-US" alt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1"/>
          <a:srcRect l="6" r="51213"/>
          <a:stretch>
            <a:fillRect/>
          </a:stretch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sz="2000" dirty="0"/>
              <a:t>System is </a:t>
            </a:r>
            <a:r>
              <a:rPr lang="en-US" altLang="en-US" sz="2000" b="1" dirty="0">
                <a:solidFill>
                  <a:srgbClr val="002060"/>
                </a:solidFill>
              </a:rPr>
              <a:t>deadlocked</a:t>
            </a:r>
            <a:r>
              <a:rPr lang="en-US" altLang="en-US" sz="2000" dirty="0"/>
              <a:t> if there is a set of transactions such that every transaction in the set is waiting for another transaction in the set.</a:t>
            </a:r>
            <a:r>
              <a:rPr lang="zh-CN" altLang="en-US" sz="2000" dirty="0">
                <a:ea typeface="宋体" panose="02010600030101010101" pitchFamily="2" charset="-122"/>
              </a:rPr>
              <a:t>（如果存在一组事务，使得该组中的每个事务都在等待该组中的另一个事务，则系统将陷入死锁。）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172" y="2596886"/>
            <a:ext cx="2931093" cy="2915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sz="2000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protocols ensure that the system will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enter into a deadlock state. Some prevention strategies:</a:t>
            </a:r>
            <a:endParaRPr lang="en-US" altLang="en-US" sz="2000" dirty="0"/>
          </a:p>
          <a:p>
            <a:r>
              <a:rPr lang="zh-CN" altLang="en-US" sz="2000" dirty="0">
                <a:ea typeface="宋体" panose="02010600030101010101" pitchFamily="2" charset="-122"/>
              </a:rPr>
              <a:t>（死锁预防协议确保系统永远不会进入死锁状态。 一些预防策略：）</a:t>
            </a:r>
            <a:endParaRPr lang="en-US" altLang="en-US" sz="2000" dirty="0"/>
          </a:p>
          <a:p>
            <a:pPr lvl="1"/>
            <a:r>
              <a:rPr lang="en-US" altLang="en-US" sz="2000" dirty="0"/>
              <a:t>Require that each transaction locks all its data items before it begins execution (pre-declaration).</a:t>
            </a:r>
            <a:endParaRPr lang="en-US" altLang="en-US" sz="2000" dirty="0"/>
          </a:p>
          <a:p>
            <a:pPr lvl="1"/>
            <a:r>
              <a:rPr lang="en-US" altLang="en-US" sz="2000" dirty="0"/>
              <a:t>Impose partial ordering of all data items and require that a transaction can lock data items only in the order specified by the partial order (graph-based protocol).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wait-die</a:t>
            </a:r>
            <a:r>
              <a:rPr lang="en-US" altLang="en-US" sz="2000" dirty="0"/>
              <a:t> scheme — non-preemptive</a:t>
            </a:r>
            <a:endParaRPr lang="en-US" altLang="en-US" sz="2000" dirty="0"/>
          </a:p>
          <a:p>
            <a:pPr lvl="1"/>
            <a:r>
              <a:rPr lang="en-US" altLang="en-US" sz="2000" dirty="0"/>
              <a:t>Older transaction may wait for younger one to release data item.</a:t>
            </a:r>
            <a:endParaRPr lang="en-US" altLang="en-US" sz="2000" dirty="0"/>
          </a:p>
          <a:p>
            <a:pPr lvl="1"/>
            <a:r>
              <a:rPr lang="en-US" altLang="en-US" sz="2000" dirty="0"/>
              <a:t>Younger transactions never wait for older ones; they are rolled back instead.</a:t>
            </a:r>
            <a:endParaRPr lang="en-US" altLang="en-US" sz="2000" dirty="0"/>
          </a:p>
          <a:p>
            <a:pPr lvl="1"/>
            <a:r>
              <a:rPr lang="en-US" altLang="en-US" sz="2000" dirty="0"/>
              <a:t>A transaction may die several times before acquiring a lock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wound-wait</a:t>
            </a:r>
            <a:r>
              <a:rPr lang="en-US" altLang="en-US" sz="2000" dirty="0"/>
              <a:t> scheme — preemptive</a:t>
            </a:r>
            <a:endParaRPr lang="en-US" altLang="en-US" sz="2000" dirty="0"/>
          </a:p>
          <a:p>
            <a:pPr lvl="1"/>
            <a:r>
              <a:rPr lang="en-US" altLang="en-US" sz="2000" dirty="0"/>
              <a:t>Older transaction </a:t>
            </a:r>
            <a:r>
              <a:rPr lang="en-US" altLang="en-US" sz="2000" i="1" dirty="0"/>
              <a:t>wounds</a:t>
            </a:r>
            <a:r>
              <a:rPr lang="en-US" altLang="en-US" sz="2000" dirty="0"/>
              <a:t> (forces rollback) of younger transaction instead of waiting for it. </a:t>
            </a:r>
            <a:endParaRPr lang="en-US" altLang="en-US" sz="2000" dirty="0"/>
          </a:p>
          <a:p>
            <a:pPr lvl="1"/>
            <a:r>
              <a:rPr lang="en-US" altLang="en-US" sz="2000" dirty="0"/>
              <a:t>Younger transactions may wait for older ones.</a:t>
            </a:r>
            <a:endParaRPr lang="en-US" altLang="en-US" sz="2000" dirty="0"/>
          </a:p>
          <a:p>
            <a:pPr lvl="1"/>
            <a:r>
              <a:rPr lang="en-US" altLang="en-US" sz="2000" dirty="0"/>
              <a:t>Fewer rollbacks than </a:t>
            </a:r>
            <a:r>
              <a:rPr lang="en-US" altLang="en-US" sz="2000" i="1" dirty="0"/>
              <a:t>wait-die</a:t>
            </a:r>
            <a:r>
              <a:rPr lang="en-US" altLang="en-US" sz="2000" dirty="0"/>
              <a:t> scheme.</a:t>
            </a:r>
            <a:endParaRPr lang="en-US" altLang="en-US" sz="2000" dirty="0"/>
          </a:p>
          <a:p>
            <a:r>
              <a:rPr lang="en-US" altLang="en-US" sz="2000" dirty="0"/>
              <a:t>In both schemes, a rolled back transactions is restarted with its original timestamp. </a:t>
            </a:r>
            <a:endParaRPr lang="en-US" altLang="en-US" sz="2000" dirty="0"/>
          </a:p>
          <a:p>
            <a:pPr lvl="1"/>
            <a:r>
              <a:rPr lang="en-US" altLang="en-US" sz="2000" dirty="0"/>
              <a:t>Ensures that older transactions have precedence over newer ones, and starvation is thus avoided.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sz="2400" dirty="0"/>
              <a:t>We need a way to guarantee that all </a:t>
            </a:r>
            <a:r>
              <a:rPr lang="en-US" altLang="en-US" sz="2400" dirty="0" smtClean="0"/>
              <a:t>execution schedules </a:t>
            </a:r>
            <a:r>
              <a:rPr lang="en-US" altLang="en-US" sz="2400" dirty="0"/>
              <a:t>are correct (i.e., serializable) </a:t>
            </a:r>
            <a:r>
              <a:rPr lang="en-US" altLang="en-US" sz="2400" dirty="0" smtClean="0"/>
              <a:t>without knowing </a:t>
            </a:r>
            <a:r>
              <a:rPr lang="en-US" altLang="en-US" sz="2400" dirty="0"/>
              <a:t>the entire schedule ahead of time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Lock-Based Protocols</a:t>
            </a:r>
            <a:endParaRPr lang="en-US" altLang="en-US" sz="2400" dirty="0"/>
          </a:p>
          <a:p>
            <a:r>
              <a:rPr lang="en-US" altLang="en-US" sz="2400" dirty="0"/>
              <a:t>Timestamp-Based Protocols</a:t>
            </a:r>
            <a:endParaRPr lang="en-US" altLang="en-US" sz="2400" dirty="0"/>
          </a:p>
          <a:p>
            <a:r>
              <a:rPr lang="en-US" altLang="en-US" sz="2400" dirty="0" err="1"/>
              <a:t>Multiversion</a:t>
            </a:r>
            <a:r>
              <a:rPr lang="en-US" altLang="en-US" sz="2400" dirty="0"/>
              <a:t> Schemes</a:t>
            </a: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r>
              <a:rPr lang="en-US" altLang="en-US" sz="2000" dirty="0"/>
              <a:t>A transaction waits for a lock only for a specified amount of time. After that, the wait times out and the transaction is rolled back.</a:t>
            </a:r>
            <a:endParaRPr lang="en-US" altLang="en-US" sz="2000" dirty="0"/>
          </a:p>
          <a:p>
            <a:pPr lvl="1"/>
            <a:r>
              <a:rPr lang="en-US" altLang="en-US" sz="2000" dirty="0"/>
              <a:t>Ensures that deadlocks get resolved by timeout if they occur</a:t>
            </a:r>
            <a:endParaRPr lang="en-US" altLang="en-US" sz="2000" dirty="0"/>
          </a:p>
          <a:p>
            <a:pPr lvl="1"/>
            <a:r>
              <a:rPr lang="en-US" altLang="en-US" sz="2000" dirty="0"/>
              <a:t>Simple to implement</a:t>
            </a:r>
            <a:endParaRPr lang="en-US" altLang="en-US" sz="2000" dirty="0"/>
          </a:p>
          <a:p>
            <a:pPr lvl="1"/>
            <a:r>
              <a:rPr lang="en-US" altLang="en-US" sz="2000" dirty="0"/>
              <a:t>But may roll back transaction unnecessarily in absence of deadlock</a:t>
            </a:r>
            <a:endParaRPr lang="en-US" altLang="en-US" sz="2000" dirty="0"/>
          </a:p>
          <a:p>
            <a:pPr lvl="2"/>
            <a:r>
              <a:rPr lang="en-US" altLang="en-US" sz="2000" dirty="0"/>
              <a:t>Difficult to determine good value of the timeout interval.</a:t>
            </a:r>
            <a:endParaRPr lang="en-US" altLang="en-US" sz="2000" dirty="0"/>
          </a:p>
          <a:p>
            <a:pPr lvl="1"/>
            <a:r>
              <a:rPr lang="en-US" altLang="en-US" sz="2000" dirty="0"/>
              <a:t>Starvation is also possible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Wait-for graph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i="1" dirty="0"/>
              <a:t>Vertices: </a:t>
            </a:r>
            <a:r>
              <a:rPr lang="en-US" altLang="en-US" sz="2000" dirty="0"/>
              <a:t>transactions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Edge from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charset="2"/>
              </a:rPr>
              <a:t>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. : if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charset="2"/>
              </a:rPr>
              <a:t>is waiting for a lock held in conflicting mode </a:t>
            </a:r>
            <a:r>
              <a:rPr lang="en-US" altLang="en-US" sz="2000" dirty="0" smtClean="0">
                <a:sym typeface="Symbol" panose="05050102010706020507" charset="2"/>
              </a:rPr>
              <a:t>by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i="1" baseline="-25000" dirty="0" smtClean="0"/>
              <a:t> </a:t>
            </a:r>
            <a:endParaRPr lang="en-US" altLang="en-US" sz="2000" dirty="0"/>
          </a:p>
          <a:p>
            <a:r>
              <a:rPr lang="en-US" altLang="en-US" sz="2000" dirty="0"/>
              <a:t>The system is in a deadlock state if and only if the wait-for graph has a cycle.  </a:t>
            </a:r>
            <a:endParaRPr lang="en-US" altLang="en-US" sz="2000" dirty="0"/>
          </a:p>
          <a:p>
            <a:r>
              <a:rPr lang="en-US" altLang="en-US" sz="2000" dirty="0"/>
              <a:t>Invoke a deadlock-detection algorithm periodically to look for cycles.</a:t>
            </a:r>
            <a:endParaRPr lang="en-US" altLang="en-US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39853" y="5528535"/>
            <a:ext cx="3549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Wait-for graph without a cycle</a:t>
            </a:r>
            <a:endParaRPr lang="en-US" alt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84883" y="5571400"/>
            <a:ext cx="326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Wait-for graph  with a cycle</a:t>
            </a:r>
            <a:endParaRPr lang="en-US" altLang="en-US" sz="20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7" y="387767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42" y="3953862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Wait-for </a:t>
            </a:r>
            <a:r>
              <a:rPr lang="en-US" altLang="en-US" sz="2000" b="1" dirty="0" smtClean="0">
                <a:solidFill>
                  <a:srgbClr val="002060"/>
                </a:solidFill>
              </a:rPr>
              <a:t>graph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819570"/>
            <a:ext cx="7858125" cy="393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sz="2000" dirty="0"/>
              <a:t>When deadlock is  detected :</a:t>
            </a:r>
            <a:endParaRPr lang="en-US" altLang="en-US" sz="2000" dirty="0"/>
          </a:p>
          <a:p>
            <a:pPr lvl="1"/>
            <a:r>
              <a:rPr lang="en-US" altLang="en-US" sz="2000" dirty="0"/>
              <a:t>Some transaction will have to rolled back (made a </a:t>
            </a:r>
            <a:r>
              <a:rPr lang="en-US" altLang="en-US" sz="2000" b="1" dirty="0">
                <a:solidFill>
                  <a:srgbClr val="002060"/>
                </a:solidFill>
              </a:rPr>
              <a:t>victim</a:t>
            </a:r>
            <a:r>
              <a:rPr lang="en-US" altLang="en-US" sz="2000" dirty="0"/>
              <a:t>) to break deadlock cycle.  </a:t>
            </a:r>
            <a:endParaRPr lang="en-US" altLang="en-US" sz="2000" dirty="0"/>
          </a:p>
          <a:p>
            <a:pPr lvl="2"/>
            <a:r>
              <a:rPr lang="en-US" altLang="en-US" sz="2000" dirty="0"/>
              <a:t>Select that transaction as victim that will incur minimum cost</a:t>
            </a:r>
            <a:endParaRPr lang="en-US" altLang="en-US" sz="2000" dirty="0"/>
          </a:p>
          <a:p>
            <a:pPr lvl="1"/>
            <a:r>
              <a:rPr lang="en-US" altLang="en-US" sz="2000" dirty="0"/>
              <a:t>Rollback -- determine how far to roll back transaction</a:t>
            </a:r>
            <a:endParaRPr lang="en-US" altLang="en-US" sz="2000" dirty="0"/>
          </a:p>
          <a:p>
            <a:pPr lvl="2"/>
            <a:r>
              <a:rPr lang="en-US" altLang="en-US" sz="2000" b="1" dirty="0">
                <a:solidFill>
                  <a:srgbClr val="002060"/>
                </a:solidFill>
              </a:rPr>
              <a:t>Total rollback</a:t>
            </a:r>
            <a:r>
              <a:rPr lang="en-US" altLang="en-US" sz="2000" dirty="0"/>
              <a:t>: Abort the transaction and then restart it.</a:t>
            </a:r>
            <a:endParaRPr lang="en-US" altLang="en-US" sz="2000" dirty="0"/>
          </a:p>
          <a:p>
            <a:pPr lvl="2"/>
            <a:r>
              <a:rPr lang="en-US" altLang="en-US" sz="2000" b="1" dirty="0">
                <a:solidFill>
                  <a:srgbClr val="002060"/>
                </a:solidFill>
              </a:rPr>
              <a:t>Partial rollback</a:t>
            </a:r>
            <a:r>
              <a:rPr lang="en-US" altLang="en-US" sz="2000" dirty="0"/>
              <a:t>: Roll back victim transaction only as far as necessary to release locks that another transaction in cycle is waiting for</a:t>
            </a:r>
            <a:endParaRPr lang="en-US" altLang="en-US" sz="2000" dirty="0"/>
          </a:p>
          <a:p>
            <a:r>
              <a:rPr lang="en-US" altLang="en-US" sz="2000" dirty="0"/>
              <a:t>Starvation can happen (why?)</a:t>
            </a:r>
            <a:endParaRPr lang="en-US" altLang="en-US" sz="2000" dirty="0"/>
          </a:p>
          <a:p>
            <a:pPr lvl="1"/>
            <a:r>
              <a:rPr lang="en-US" altLang="en-US" sz="2000" dirty="0"/>
              <a:t>One solution: oldest transaction in the deadlock set is never chosen as victim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  <a:endParaRPr lang="en-US" altLang="en-US" dirty="0"/>
          </a:p>
          <a:p>
            <a:r>
              <a:rPr lang="en-US" altLang="en-US" dirty="0"/>
              <a:t>Can be represented graphically as a tree (but don't confuse with tree-locking protocol)</a:t>
            </a:r>
            <a:endParaRPr lang="en-US" altLang="en-US" dirty="0"/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  <a:endParaRPr lang="en-US" altLang="en-US" dirty="0"/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The levels, starting from the coarsest (top) level are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database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area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file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record</a:t>
            </a:r>
            <a:r>
              <a:rPr lang="en-US" altLang="en-US" sz="2000" dirty="0"/>
              <a:t> </a:t>
            </a:r>
            <a:endParaRPr lang="en-US" altLang="en-US" sz="2000" dirty="0"/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levels, starting from the coarsest (top) level are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database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area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file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record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corresponding tree</a:t>
            </a:r>
            <a:endParaRPr lang="en-US" altLang="en-US" sz="2000" dirty="0"/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sz="2000" dirty="0"/>
              <a:t>In addition to S and X lock modes, there are three additional lock modes with multiple granularity:</a:t>
            </a:r>
            <a:endParaRPr lang="en-US" altLang="en-US" sz="2000" dirty="0"/>
          </a:p>
          <a:p>
            <a:pPr lvl="1"/>
            <a:r>
              <a:rPr lang="en-US" altLang="en-US" sz="2000" b="1" i="1" dirty="0"/>
              <a:t>intention-shared</a:t>
            </a:r>
            <a:r>
              <a:rPr lang="en-US" altLang="en-US" sz="2000" dirty="0"/>
              <a:t> (IS): indicates explicit locking at a lower level of the tree but only with shared locks.</a:t>
            </a:r>
            <a:endParaRPr lang="en-US" altLang="en-US" sz="2000" dirty="0"/>
          </a:p>
          <a:p>
            <a:pPr lvl="1"/>
            <a:r>
              <a:rPr lang="en-US" altLang="en-US" sz="2000" b="1" i="1" dirty="0"/>
              <a:t>intention</a:t>
            </a:r>
            <a:r>
              <a:rPr lang="en-US" altLang="en-US" sz="2000" b="1" dirty="0"/>
              <a:t>-</a:t>
            </a:r>
            <a:r>
              <a:rPr lang="en-US" altLang="en-US" sz="2000" b="1" i="1" dirty="0"/>
              <a:t>exclusive</a:t>
            </a:r>
            <a:r>
              <a:rPr lang="en-US" altLang="en-US" sz="2000" dirty="0"/>
              <a:t> (IX): indicates explicit locking at a lower level with exclusive or shared locks</a:t>
            </a:r>
            <a:endParaRPr lang="en-US" altLang="en-US" sz="2000" dirty="0"/>
          </a:p>
          <a:p>
            <a:pPr lvl="1"/>
            <a:r>
              <a:rPr lang="en-US" altLang="en-US" sz="2000" b="1" i="1" dirty="0"/>
              <a:t>shared and intention</a:t>
            </a:r>
            <a:r>
              <a:rPr lang="en-US" altLang="en-US" sz="2000" b="1" dirty="0"/>
              <a:t>-</a:t>
            </a:r>
            <a:r>
              <a:rPr lang="en-US" altLang="en-US" sz="2000" b="1" i="1" dirty="0"/>
              <a:t>exclusive</a:t>
            </a:r>
            <a:r>
              <a:rPr lang="en-US" altLang="en-US" sz="2000" dirty="0"/>
              <a:t> (SIX): the subtree rooted by that node is locked explicitly in shared mode and explicit locking is being done at a lower level with exclusive-mode locks.</a:t>
            </a:r>
            <a:endParaRPr lang="en-US" altLang="en-US" sz="2000" dirty="0"/>
          </a:p>
          <a:p>
            <a:r>
              <a:rPr lang="en-US" altLang="en-US" sz="2000" dirty="0"/>
              <a:t>Intention locks allow a higher level node to be locked in S or X mode without having to check all descendent nodes.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sz="2000" dirty="0"/>
              <a:t>The compatibility matrix for all lock modes is: 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  <a:endParaRPr lang="en-US" altLang="en-US" dirty="0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90" y="2798661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>
                    <a:lumMod val="25000"/>
                  </a:schemeClr>
                </a:solidFill>
              </a:rPr>
              <a:t>Lock</a:t>
            </a:r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Based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Each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 </a:t>
            </a:r>
            <a:r>
              <a:rPr lang="en-US" altLang="en-US" sz="2000" dirty="0"/>
              <a:t>is issued a timestamp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when it enters the system.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Each transaction has a </a:t>
            </a:r>
            <a:r>
              <a:rPr lang="en-US" altLang="en-US" sz="2000" i="1" dirty="0"/>
              <a:t>unique</a:t>
            </a:r>
            <a:r>
              <a:rPr lang="en-US" altLang="en-US" sz="2000" dirty="0"/>
              <a:t> timestamp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Timestamp </a:t>
            </a:r>
            <a:r>
              <a:rPr lang="en-US" altLang="en-US" sz="2000" dirty="0"/>
              <a:t>could be based on a logical counter</a:t>
            </a:r>
            <a:endParaRPr lang="en-US" altLang="en-US" sz="2000" dirty="0"/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Real time may not be unique</a:t>
            </a:r>
            <a:endParaRPr lang="en-US" altLang="en-US" sz="2000" dirty="0"/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Can use (wall-clock time, logical counter) to ensure 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Timestamp-based protocols manage concurrent execution such that </a:t>
            </a:r>
            <a:br>
              <a:rPr lang="en-US" altLang="en-US" sz="2000" dirty="0"/>
            </a:br>
            <a:r>
              <a:rPr lang="en-US" altLang="en-US" sz="2000" dirty="0"/>
              <a:t>      </a:t>
            </a:r>
            <a:r>
              <a:rPr lang="en-US" altLang="en-US" sz="2000" b="1" dirty="0"/>
              <a:t>time-stamp order = </a:t>
            </a:r>
            <a:r>
              <a:rPr lang="en-US" altLang="en-US" sz="2000" b="1" dirty="0" err="1"/>
              <a:t>serializability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order</a:t>
            </a:r>
            <a:endParaRPr lang="en-US" altLang="en-US" sz="2000" b="1" dirty="0" smtClean="0"/>
          </a:p>
          <a:p>
            <a:endParaRPr lang="zh-CN" altLang="en-US" dirty="0"/>
          </a:p>
          <a:p>
            <a:r>
              <a:rPr lang="en-US" altLang="zh-CN" sz="2000" dirty="0"/>
              <a:t>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TS(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)&lt; TS(</a:t>
            </a:r>
            <a:r>
              <a:rPr lang="en-US" altLang="en-US" sz="20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000" dirty="0"/>
              <a:t>then the DBMS must ensure that the execution schedule is equivalent to a serial schedule where </a:t>
            </a:r>
            <a:r>
              <a:rPr lang="en-US" altLang="en-US" sz="20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000" b="1" i="1" baseline="-25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appears </a:t>
            </a:r>
            <a:r>
              <a:rPr lang="en-US" altLang="zh-CN" sz="2000" dirty="0"/>
              <a:t>before 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000" dirty="0" smtClean="0"/>
              <a:t>.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timestamp ordering (TSO) protocol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/>
              <a:t>Maintains for each data </a:t>
            </a:r>
            <a:r>
              <a:rPr lang="en-US" altLang="en-US" sz="2000" i="1" dirty="0"/>
              <a:t>Q </a:t>
            </a:r>
            <a:r>
              <a:rPr lang="en-US" altLang="en-US" sz="2000" dirty="0"/>
              <a:t>two timestamp values: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W-timestamp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largest time-stamp of any transaction that executed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successfully.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R-timestamp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largest time-stamp of any transaction that executed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marL="342900" lvl="1" indent="-342900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Check timestamps for every operation: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0070C0"/>
                </a:solidFill>
              </a:rPr>
              <a:t>If </a:t>
            </a:r>
            <a:r>
              <a:rPr lang="en-US" altLang="en-US" sz="2000" dirty="0" err="1">
                <a:solidFill>
                  <a:srgbClr val="0070C0"/>
                </a:solidFill>
              </a:rPr>
              <a:t>txn</a:t>
            </a:r>
            <a:r>
              <a:rPr lang="en-US" altLang="en-US" sz="2000" dirty="0">
                <a:solidFill>
                  <a:srgbClr val="0070C0"/>
                </a:solidFill>
              </a:rPr>
              <a:t> tries to access an object "from the future", it </a:t>
            </a:r>
            <a:r>
              <a:rPr lang="en-US" altLang="en-US" sz="2000" dirty="0" smtClean="0">
                <a:solidFill>
                  <a:srgbClr val="0070C0"/>
                </a:solidFill>
              </a:rPr>
              <a:t>aborts and </a:t>
            </a:r>
            <a:r>
              <a:rPr lang="en-US" altLang="en-US" sz="2000" dirty="0">
                <a:solidFill>
                  <a:srgbClr val="0070C0"/>
                </a:solidFill>
              </a:rPr>
              <a:t>restarts.</a:t>
            </a: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altLang="en-US" sz="2000" dirty="0"/>
              <a:t>Imposes rules on read and write operations to ensure that </a:t>
            </a:r>
            <a:endParaRPr lang="en-US" altLang="en-US" sz="2000" dirty="0"/>
          </a:p>
          <a:p>
            <a:pPr lvl="1"/>
            <a:r>
              <a:rPr lang="en-US" altLang="en-US" sz="2000" dirty="0"/>
              <a:t>Any conflicting </a:t>
            </a:r>
            <a:r>
              <a:rPr lang="en-US" altLang="en-US" sz="2000" b="1" dirty="0"/>
              <a:t> </a:t>
            </a:r>
            <a:r>
              <a:rPr lang="en-US" altLang="en-US" sz="2000" dirty="0"/>
              <a:t>operations are executed in timestamp order</a:t>
            </a:r>
            <a:endParaRPr lang="en-US" altLang="en-US" sz="2000" dirty="0"/>
          </a:p>
          <a:p>
            <a:pPr lvl="1"/>
            <a:r>
              <a:rPr lang="en-US" altLang="en-US" sz="2000" dirty="0"/>
              <a:t>Out of order operations cause transaction rollback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sz="2000" dirty="0"/>
              <a:t>Suppose a transaction T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</a:t>
            </a: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dirty="0"/>
              <a:t>W</a:t>
            </a:r>
            <a:r>
              <a:rPr lang="en-US" altLang="en-US" sz="2000" dirty="0"/>
              <a:t>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needs to read a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 that </a:t>
            </a:r>
            <a:r>
              <a:rPr lang="en-US" altLang="en-US" sz="2000" dirty="0" smtClean="0"/>
              <a:t>was </a:t>
            </a:r>
            <a:r>
              <a:rPr lang="en-US" altLang="en-US" sz="2000" dirty="0"/>
              <a:t>already overwritten.</a:t>
            </a:r>
            <a:endParaRPr lang="en-US" altLang="en-US" sz="2000" dirty="0"/>
          </a:p>
          <a:p>
            <a:pPr lvl="2"/>
            <a:r>
              <a:rPr lang="en-US" altLang="en-US" sz="2000" dirty="0"/>
              <a:t>Hence, the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is rolled back.</a:t>
            </a:r>
            <a:endParaRPr lang="en-US" altLang="en-US" sz="2000" dirty="0"/>
          </a:p>
          <a:p>
            <a:pPr marL="857250" lvl="2" indent="0">
              <a:buNone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   </a:t>
            </a: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b="1" dirty="0">
                <a:sym typeface="Symbol" panose="05050102010706020507" charset="2"/>
              </a:rPr>
              <a:t></a:t>
            </a:r>
            <a:r>
              <a:rPr lang="en-US" altLang="en-US" sz="2000" dirty="0">
                <a:sym typeface="Symbol" panose="05050102010706020507" charset="2"/>
              </a:rPr>
              <a:t> </a:t>
            </a:r>
            <a:r>
              <a:rPr lang="en-US" altLang="en-US" sz="2000" dirty="0"/>
              <a:t> </a:t>
            </a:r>
            <a:r>
              <a:rPr lang="en-US" altLang="en-US" sz="2000" b="1" dirty="0"/>
              <a:t>W</a:t>
            </a:r>
            <a:r>
              <a:rPr lang="en-US" altLang="en-US" sz="2000" dirty="0"/>
              <a:t>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the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operation is executed, </a:t>
            </a:r>
            <a:r>
              <a:rPr lang="en-US" altLang="en-US" sz="2000" dirty="0" smtClean="0"/>
              <a:t>and R-timestamp(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) is set to </a:t>
            </a:r>
            <a:endParaRPr lang="en-US" altLang="en-US" sz="2000" dirty="0" smtClean="0"/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sz="2000" b="1" dirty="0" smtClean="0"/>
              <a:t>                 </a:t>
            </a:r>
            <a:r>
              <a:rPr lang="en-US" altLang="en-US" sz="2000" b="1" dirty="0"/>
              <a:t>max</a:t>
            </a:r>
            <a:r>
              <a:rPr lang="en-US" altLang="en-US" sz="2000" dirty="0"/>
              <a:t>(R-timestamp(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)).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63702" y="973288"/>
            <a:ext cx="7688063" cy="5367972"/>
          </a:xfrm>
        </p:spPr>
        <p:txBody>
          <a:bodyPr/>
          <a:lstStyle/>
          <a:p>
            <a:r>
              <a:rPr lang="en-US" altLang="en-US" sz="2000" dirty="0"/>
              <a:t>Suppose that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</a:t>
            </a:r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1.</a:t>
            </a:r>
            <a:r>
              <a:rPr lang="en-US" altLang="en-US" sz="2000" dirty="0"/>
              <a:t>  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R-timestamp(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the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that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</a:t>
            </a:r>
            <a:r>
              <a:rPr lang="en-US" altLang="en-US" sz="2000" dirty="0" smtClean="0"/>
              <a:t>producing was </a:t>
            </a:r>
            <a:r>
              <a:rPr lang="en-US" altLang="en-US" sz="2000" dirty="0"/>
              <a:t>needed previously, and the system assumed that that </a:t>
            </a:r>
            <a:r>
              <a:rPr lang="en-US" altLang="en-US" sz="2000" dirty="0" smtClean="0"/>
              <a:t>value would </a:t>
            </a:r>
            <a:r>
              <a:rPr lang="en-US" altLang="en-US" sz="2000" dirty="0"/>
              <a:t>never be produced. 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Hence, the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</a:t>
            </a:r>
            <a:r>
              <a:rPr lang="en-US" altLang="en-US" sz="2000" dirty="0"/>
              <a:t>  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attempting to write an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obsolete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Hence, this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back.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3.   </a:t>
            </a:r>
            <a:r>
              <a:rPr lang="en-US" altLang="en-US" sz="2000" dirty="0"/>
              <a:t>Otherwise, the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 operation is executed, and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</a:t>
            </a:r>
            <a:r>
              <a:rPr lang="en-US" altLang="en-US" sz="2000" dirty="0" smtClean="0"/>
              <a:t>set </a:t>
            </a:r>
            <a:r>
              <a:rPr lang="en-US" altLang="en-US" sz="2000" dirty="0"/>
              <a:t>to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8" y="1234411"/>
            <a:ext cx="8791575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5" y="1104946"/>
            <a:ext cx="8848725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4" y="1301318"/>
            <a:ext cx="877252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1260629"/>
            <a:ext cx="8734425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4" y="1249810"/>
            <a:ext cx="8734425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sz="2000" dirty="0"/>
              <a:t>A lock is a mechanism to control concurrent access to a data item</a:t>
            </a:r>
            <a:endParaRPr lang="en-US" altLang="en-US" sz="2000" dirty="0"/>
          </a:p>
          <a:p>
            <a:r>
              <a:rPr lang="en-US" altLang="en-US" sz="2000" dirty="0"/>
              <a:t>Data items can be locked in two modes 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1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exclusive</a:t>
            </a:r>
            <a:r>
              <a:rPr lang="en-US" altLang="en-US" sz="2000" i="1" dirty="0"/>
              <a:t> (X) mode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排他锁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en-US" sz="2000" dirty="0"/>
              <a:t>. Data item can be both read as well  as   </a:t>
            </a:r>
            <a:endParaRPr lang="en-US" altLang="en-US" sz="2000" dirty="0"/>
          </a:p>
          <a:p>
            <a:pPr>
              <a:lnSpc>
                <a:spcPct val="60000"/>
              </a:lnSpc>
              <a:buFont typeface="Monotype Sorts" pitchFamily="-65" charset="2"/>
              <a:buNone/>
            </a:pPr>
            <a:r>
              <a:rPr lang="en-US" altLang="en-US" sz="2000" dirty="0"/>
              <a:t>         written. X-lock is requested using </a:t>
            </a:r>
            <a:r>
              <a:rPr lang="en-US" altLang="en-US" sz="2000" b="1" dirty="0"/>
              <a:t> lock-X</a:t>
            </a:r>
            <a:r>
              <a:rPr lang="en-US" altLang="en-US" sz="2000" dirty="0"/>
              <a:t> instruction.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2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shared</a:t>
            </a:r>
            <a:r>
              <a:rPr lang="en-US" altLang="en-US" sz="2000" i="1" dirty="0"/>
              <a:t> (S) mode</a:t>
            </a:r>
            <a:r>
              <a:rPr lang="en-US" altLang="en-US" sz="2000" dirty="0"/>
              <a:t>. Data item can only be read. S-lock is          </a:t>
            </a:r>
            <a:endParaRPr lang="en-US" altLang="en-US" sz="2000" dirty="0"/>
          </a:p>
          <a:p>
            <a:pPr>
              <a:lnSpc>
                <a:spcPct val="60000"/>
              </a:lnSpc>
              <a:buFont typeface="Monotype Sorts" pitchFamily="-65" charset="2"/>
              <a:buNone/>
            </a:pPr>
            <a:r>
              <a:rPr lang="en-US" altLang="en-US" sz="2000" dirty="0"/>
              <a:t>         requested using </a:t>
            </a:r>
            <a:r>
              <a:rPr lang="en-US" altLang="en-US" sz="2000" b="1" dirty="0"/>
              <a:t> lock-S</a:t>
            </a:r>
            <a:r>
              <a:rPr lang="en-US" altLang="en-US" sz="2000" dirty="0"/>
              <a:t> instruction.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Lock requests are made to concurrency-control manager. Transaction can proceed only after request is granted.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" y="1163622"/>
            <a:ext cx="8991600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300902"/>
            <a:ext cx="8839200" cy="501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99" y="4526790"/>
            <a:ext cx="3664017" cy="1086681"/>
          </a:xfrm>
        </p:spPr>
        <p:txBody>
          <a:bodyPr/>
          <a:lstStyle/>
          <a:p>
            <a:r>
              <a:rPr lang="en-IN" sz="2000" dirty="0"/>
              <a:t>How about this one,</a:t>
            </a:r>
            <a:br>
              <a:rPr lang="en-IN" sz="2000" dirty="0"/>
            </a:br>
            <a:r>
              <a:rPr lang="en-IN" sz="2000" dirty="0"/>
              <a:t>where initially</a:t>
            </a:r>
            <a:br>
              <a:rPr lang="en-IN" sz="2000" dirty="0"/>
            </a:br>
            <a:r>
              <a:rPr lang="en-IN" sz="2000" dirty="0"/>
              <a:t>    R-TS(Q)=W-TS(Q)=0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82159" y="1811989"/>
            <a:ext cx="3282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Assume that initially:</a:t>
            </a:r>
            <a:endParaRPr lang="en-IN" sz="2000" dirty="0"/>
          </a:p>
          <a:p>
            <a:r>
              <a:rPr lang="en-IN" sz="2000" dirty="0"/>
              <a:t>    R-TS(A) = W-TS(A) = 0</a:t>
            </a:r>
            <a:endParaRPr lang="en-IN" sz="2000" dirty="0"/>
          </a:p>
          <a:p>
            <a:r>
              <a:rPr lang="en-IN" sz="2000" dirty="0"/>
              <a:t>    R-TS(B) = W-TS(B) = 0</a:t>
            </a:r>
            <a:endParaRPr lang="en-IN" sz="2000" dirty="0"/>
          </a:p>
          <a:p>
            <a:r>
              <a:rPr lang="en-IN" sz="2000" dirty="0"/>
              <a:t>Assume TS(T</a:t>
            </a:r>
            <a:r>
              <a:rPr lang="en-IN" sz="2000" baseline="-25000" dirty="0"/>
              <a:t>25</a:t>
            </a:r>
            <a:r>
              <a:rPr lang="en-IN" sz="2000" dirty="0"/>
              <a:t>) = 25 and         </a:t>
            </a:r>
            <a:br>
              <a:rPr lang="en-IN" sz="2000" dirty="0"/>
            </a:br>
            <a:r>
              <a:rPr lang="en-IN" sz="2000" dirty="0"/>
              <a:t>              TS(T</a:t>
            </a:r>
            <a:r>
              <a:rPr lang="en-IN" sz="2000" baseline="-25000" dirty="0"/>
              <a:t>26</a:t>
            </a:r>
            <a:r>
              <a:rPr lang="en-IN" sz="2000" dirty="0"/>
              <a:t>) = 26</a:t>
            </a:r>
            <a:endParaRPr lang="en-IN" sz="2000" dirty="0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IN" kern="0" dirty="0"/>
              <a:t>Is this schedule valid under TSO?</a:t>
            </a:r>
            <a:endParaRPr lang="en-IN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495" y="4528185"/>
            <a:ext cx="2533015" cy="1455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15" y="1109980"/>
            <a:ext cx="3307080" cy="283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2000" dirty="0"/>
              <a:t>The timestamp-ordering protocol guarantees serializability since all the arcs in the precedence graph are of the form: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</a:t>
            </a:r>
            <a:r>
              <a:rPr lang="en-US" altLang="en-US" sz="2000" dirty="0"/>
              <a:t>Thus, there will be no cycles in the precedence graph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Timestamp protocol ensures freedom from deadlock as no transaction ever waits. 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But the schedule may not be cascade-free, and may  not even be recoverable.</a:t>
            </a:r>
            <a:endParaRPr lang="en-US" altLang="en-US" sz="2000" dirty="0"/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3" y="1974285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1944" y="943471"/>
            <a:ext cx="7741328" cy="5367972"/>
          </a:xfrm>
        </p:spPr>
        <p:txBody>
          <a:bodyPr/>
          <a:lstStyle/>
          <a:p>
            <a:r>
              <a:rPr lang="en-US" altLang="en-US" sz="2000" dirty="0"/>
              <a:t>Modified version of the timestamp-ordering protocol in which obsolete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 operations may be ignored under certain circumstances.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When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attempts to write data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,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</a:t>
            </a:r>
            <a:r>
              <a:rPr lang="en-US" altLang="en-US" sz="2000" dirty="0"/>
              <a:t>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attempting to write an obsolete value of {</a:t>
            </a:r>
            <a:r>
              <a:rPr lang="en-US" altLang="en-US" sz="2000" i="1" dirty="0"/>
              <a:t>Q</a:t>
            </a:r>
            <a:r>
              <a:rPr lang="en-US" altLang="en-US" sz="2000" dirty="0"/>
              <a:t>}. 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Rather than rolling back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as the timestamp ordering protocol would have done, </a:t>
            </a:r>
            <a:r>
              <a:rPr lang="en-US" altLang="en-US" sz="2000" dirty="0">
                <a:solidFill>
                  <a:srgbClr val="FF0000"/>
                </a:solidFill>
              </a:rPr>
              <a:t>this {</a:t>
            </a:r>
            <a:r>
              <a:rPr lang="en-US" altLang="en-US" sz="2000" b="1" dirty="0">
                <a:solidFill>
                  <a:srgbClr val="FF0000"/>
                </a:solidFill>
              </a:rPr>
              <a:t>write</a:t>
            </a:r>
            <a:r>
              <a:rPr lang="en-US" altLang="en-US" sz="2000" dirty="0">
                <a:solidFill>
                  <a:srgbClr val="FF0000"/>
                </a:solidFill>
              </a:rPr>
              <a:t>} operation can be ignored</a:t>
            </a:r>
            <a:r>
              <a:rPr lang="en-US" altLang="en-US" sz="2000" dirty="0" smtClean="0"/>
              <a:t>. </a:t>
            </a:r>
            <a:r>
              <a:rPr lang="zh-CN" altLang="en-US" sz="2000" dirty="0" smtClean="0"/>
              <a:t>（把写操作去掉不会影响结果，因为该写操作最后都会被覆盖）</a:t>
            </a:r>
            <a:endParaRPr lang="en-US" altLang="en-US" sz="2000" dirty="0"/>
          </a:p>
          <a:p>
            <a:r>
              <a:rPr lang="en-US" altLang="en-US" sz="2000" dirty="0"/>
              <a:t>Otherwise this protocol is the same as the timestamp ordering protocol.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Thomas' Write Rule allows greater potential concurrency. </a:t>
            </a:r>
            <a:endParaRPr lang="en-US" altLang="en-US" sz="20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Allows some view-serializable schedules that are not conflict-serializable.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5" y="1438756"/>
            <a:ext cx="7740650" cy="4286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406413"/>
            <a:ext cx="8407400" cy="47950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sz="2000" dirty="0"/>
              <a:t>Idea: can we use commit time as serialization order?</a:t>
            </a:r>
            <a:endParaRPr lang="en-IN" sz="2000" dirty="0"/>
          </a:p>
          <a:p>
            <a:r>
              <a:rPr lang="en-IN" sz="2000" dirty="0"/>
              <a:t>To do so:</a:t>
            </a:r>
            <a:endParaRPr lang="en-IN" sz="2000" dirty="0"/>
          </a:p>
          <a:p>
            <a:pPr lvl="1"/>
            <a:r>
              <a:rPr lang="en-IN" sz="2000" dirty="0"/>
              <a:t>Postpone writes to end of transaction</a:t>
            </a:r>
            <a:endParaRPr lang="en-IN" sz="2000" dirty="0"/>
          </a:p>
          <a:p>
            <a:pPr lvl="1"/>
            <a:r>
              <a:rPr lang="en-IN" sz="2000" dirty="0"/>
              <a:t>Keep track of data items read/written by transaction</a:t>
            </a:r>
            <a:endParaRPr lang="en-IN" sz="2000" dirty="0"/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Validation</a:t>
            </a:r>
            <a:r>
              <a:rPr lang="en-IN" sz="2000" dirty="0"/>
              <a:t> performed at commit time, detect any out-of-serialization order reads/writes</a:t>
            </a:r>
            <a:endParaRPr lang="en-IN" sz="2000" dirty="0"/>
          </a:p>
          <a:p>
            <a:r>
              <a:rPr lang="en-US" altLang="en-US" sz="2000" dirty="0"/>
              <a:t>Also called as </a:t>
            </a:r>
            <a:r>
              <a:rPr lang="en-US" altLang="en-US" sz="2000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 (</a:t>
            </a:r>
            <a:r>
              <a:rPr lang="zh-CN" altLang="en-US" sz="2000" dirty="0" smtClean="0">
                <a:solidFill>
                  <a:srgbClr val="002060"/>
                </a:solidFill>
              </a:rPr>
              <a:t>乐观并发控制</a:t>
            </a:r>
            <a:r>
              <a:rPr lang="en-US" altLang="en-US" sz="2000" dirty="0" smtClean="0">
                <a:solidFill>
                  <a:srgbClr val="002060"/>
                </a:solidFill>
              </a:rPr>
              <a:t>) </a:t>
            </a:r>
            <a:r>
              <a:rPr lang="en-US" altLang="en-US" sz="2000" dirty="0" smtClean="0"/>
              <a:t>since </a:t>
            </a:r>
            <a:r>
              <a:rPr lang="en-US" altLang="en-US" sz="2000" dirty="0"/>
              <a:t>transaction executes fully in the hope that all will go well during validation</a:t>
            </a:r>
            <a:endParaRPr lang="en-US" altLang="en-US" sz="20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sz="2000" dirty="0"/>
              <a:t>Execution of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is done in three phases.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1.  Read and execution phase</a:t>
            </a:r>
            <a:r>
              <a:rPr lang="en-US" altLang="en-US" sz="2000" dirty="0"/>
              <a:t>: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writes only to         </a:t>
            </a:r>
            <a:endParaRPr lang="en-US" altLang="en-US" sz="2000" dirty="0"/>
          </a:p>
          <a:p>
            <a:pPr>
              <a:lnSpc>
                <a:spcPct val="50000"/>
              </a:lnSpc>
              <a:buFont typeface="Monotype Sorts" pitchFamily="-65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temporary local </a:t>
            </a:r>
            <a:r>
              <a:rPr lang="en-US" altLang="en-US" sz="2000" dirty="0" smtClean="0">
                <a:solidFill>
                  <a:srgbClr val="0070C0"/>
                </a:solidFill>
              </a:rPr>
              <a:t>variables 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2.  Validation phase</a:t>
            </a:r>
            <a:r>
              <a:rPr lang="en-US" altLang="en-US" sz="2000" dirty="0"/>
              <a:t>: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performs a  '‘validation test'' </a:t>
            </a:r>
            <a:endParaRPr lang="en-US" altLang="en-US" sz="2000" dirty="0"/>
          </a:p>
          <a:p>
            <a:pPr>
              <a:lnSpc>
                <a:spcPct val="60000"/>
              </a:lnSpc>
              <a:buFont typeface="Monotype Sorts" pitchFamily="-65" charset="2"/>
              <a:buNone/>
            </a:pPr>
            <a:r>
              <a:rPr lang="en-US" altLang="en-US" sz="2000" dirty="0"/>
              <a:t>        to determine if local variables can be written without violating         </a:t>
            </a:r>
            <a:endParaRPr lang="en-US" altLang="en-US" sz="2000" dirty="0"/>
          </a:p>
          <a:p>
            <a:pPr>
              <a:lnSpc>
                <a:spcPct val="50000"/>
              </a:lnSpc>
              <a:buFont typeface="Monotype Sorts" pitchFamily="-65" charset="2"/>
              <a:buNone/>
            </a:pPr>
            <a:r>
              <a:rPr lang="en-US" altLang="en-US" sz="2000" dirty="0"/>
              <a:t>        serializability.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3.  Write phase</a:t>
            </a:r>
            <a:r>
              <a:rPr lang="en-US" altLang="en-US" sz="2000" dirty="0"/>
              <a:t>: If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validated, the updates are applied to the </a:t>
            </a:r>
            <a:endParaRPr lang="en-US" altLang="en-US" sz="2000" dirty="0"/>
          </a:p>
          <a:p>
            <a:pPr>
              <a:lnSpc>
                <a:spcPct val="50000"/>
              </a:lnSpc>
              <a:buFont typeface="Monotype Sorts" pitchFamily="-65" charset="2"/>
              <a:buNone/>
            </a:pPr>
            <a:r>
              <a:rPr lang="en-US" altLang="en-US" sz="2000" dirty="0"/>
              <a:t>	  database; otherwise,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rolled back.</a:t>
            </a:r>
            <a:endParaRPr lang="en-US" altLang="en-US" sz="2000" dirty="0"/>
          </a:p>
          <a:p>
            <a:r>
              <a:rPr lang="en-US" altLang="en-US" sz="2000" dirty="0"/>
              <a:t>The three phases of concurrently executing transactions can be    interleaved, but each transaction must go through the three phases in that order.</a:t>
            </a:r>
            <a:endParaRPr lang="en-US" altLang="en-US" sz="2000" dirty="0"/>
          </a:p>
          <a:p>
            <a:pPr lvl="1"/>
            <a:r>
              <a:rPr lang="en-US" altLang="en-US" sz="2000" dirty="0"/>
              <a:t>We assume for simplicity that the validation and write phase occur together, atomically and serially</a:t>
            </a:r>
            <a:endParaRPr lang="en-US" altLang="en-US" sz="2000" dirty="0"/>
          </a:p>
          <a:p>
            <a:pPr lvl="2"/>
            <a:r>
              <a:rPr lang="en-US" altLang="en-US" sz="2000" dirty="0"/>
              <a:t>I.e., </a:t>
            </a:r>
            <a:r>
              <a:rPr lang="en-US" altLang="en-US" sz="2000" dirty="0">
                <a:solidFill>
                  <a:srgbClr val="0070C0"/>
                </a:solidFill>
              </a:rPr>
              <a:t>only one transaction executes validation/write at a time. 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sz="2000" dirty="0"/>
              <a:t>Each transaction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has 3 timestamps</a:t>
            </a:r>
            <a:endParaRPr lang="en-US" altLang="en-US" sz="2000" dirty="0"/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StartTS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started its execution</a:t>
            </a:r>
            <a:endParaRPr lang="en-US" altLang="en-US" sz="2000" dirty="0"/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entered its validation phase</a:t>
            </a:r>
            <a:endParaRPr lang="en-US" altLang="en-US" sz="2000" dirty="0"/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FinishTS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finished its write phase</a:t>
            </a:r>
            <a:endParaRPr lang="en-US" altLang="en-US" sz="2000" dirty="0"/>
          </a:p>
          <a:p>
            <a:r>
              <a:rPr lang="en-US" altLang="en-US" sz="2000" dirty="0"/>
              <a:t>Validation tests use above timestamps and read/write sets to ensure that serializability order is determined by validation time</a:t>
            </a:r>
            <a:endParaRPr lang="en-US" altLang="en-US" sz="2000" dirty="0"/>
          </a:p>
          <a:p>
            <a:pPr lvl="1"/>
            <a:r>
              <a:rPr lang="en-US" altLang="en-US" sz="2000" dirty="0"/>
              <a:t>Thus, TS(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ValidationTS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Validation-based protocol has been found to give greater degree of concurrency than locking/TSO </a:t>
            </a:r>
            <a:r>
              <a:rPr lang="en-US" altLang="en-US" sz="2000" dirty="0">
                <a:solidFill>
                  <a:srgbClr val="0070C0"/>
                </a:solidFill>
              </a:rPr>
              <a:t>if probability of conflicts is low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Lock-compatibility matrix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dirty="0">
              <a:solidFill>
                <a:schemeClr val="tx2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A transaction may be granted a lock on an item if the requested lock is compatible with locks already held on the item by other transactions</a:t>
            </a:r>
            <a:endParaRPr lang="en-US" altLang="en-US" sz="2000" dirty="0"/>
          </a:p>
          <a:p>
            <a:r>
              <a:rPr lang="en-US" altLang="en-US" sz="2000" dirty="0"/>
              <a:t>Any number of transactions can hold shared locks on an item, </a:t>
            </a:r>
            <a:endParaRPr lang="en-US" altLang="en-US" sz="2000" dirty="0"/>
          </a:p>
          <a:p>
            <a:r>
              <a:rPr lang="en-US" altLang="en-US" sz="2000" dirty="0"/>
              <a:t>But if any transaction holds an exclusive on the item no other transaction may hold any lock on the item.</a:t>
            </a:r>
            <a:endParaRPr lang="en-US" altLang="en-US" sz="2000" dirty="0"/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04" y="1604825"/>
            <a:ext cx="2634076" cy="150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endParaRPr lang="en-US" i="1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sz="2000" dirty="0"/>
              <a:t>If for all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with TS (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) &lt; TS (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) either one of the following condition holds:</a:t>
            </a:r>
            <a:endParaRPr lang="en-US" altLang="en-US" sz="2000" dirty="0"/>
          </a:p>
          <a:p>
            <a:pPr marL="800100" lvl="1" indent="-342900"/>
            <a:r>
              <a:rPr lang="en-US" altLang="en-US" sz="2000" b="1" dirty="0" err="1"/>
              <a:t>finishTS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startTS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</a:t>
            </a:r>
            <a:endParaRPr lang="en-US" altLang="en-US" sz="2000" dirty="0"/>
          </a:p>
          <a:p>
            <a:pPr marL="800100" lvl="1" indent="-342900"/>
            <a:r>
              <a:rPr lang="en-US" altLang="en-US" sz="2000" b="1" dirty="0" err="1"/>
              <a:t>startTS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finishTS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validationTS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</a:t>
            </a:r>
            <a:r>
              <a:rPr lang="en-US" altLang="en-US" sz="2000" b="1" dirty="0"/>
              <a:t>and </a:t>
            </a:r>
            <a:r>
              <a:rPr lang="en-US" altLang="en-US" sz="2000" dirty="0"/>
              <a:t>the set of data items written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does not intersect with the set of data items read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. 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then validation succeeds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can be committed.  </a:t>
            </a:r>
            <a:endParaRPr lang="en-US" altLang="en-US" sz="2000" dirty="0"/>
          </a:p>
          <a:p>
            <a:r>
              <a:rPr lang="en-US" altLang="en-US" sz="2000" dirty="0"/>
              <a:t>Otherwise, validation fails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is aborted.</a:t>
            </a:r>
            <a:endParaRPr lang="en-US" altLang="en-US" sz="2000" dirty="0"/>
          </a:p>
          <a:p>
            <a:r>
              <a:rPr lang="en-US" altLang="en-US" sz="2000" dirty="0"/>
              <a:t>Justification:  </a:t>
            </a:r>
            <a:endParaRPr lang="en-US" altLang="en-US" sz="2000" dirty="0"/>
          </a:p>
          <a:p>
            <a:pPr lvl="1"/>
            <a:r>
              <a:rPr lang="en-US" altLang="en-US" sz="2000" dirty="0"/>
              <a:t>First condition applies when execution is not concurrent</a:t>
            </a:r>
            <a:endParaRPr lang="en-US" altLang="en-US" sz="2000" dirty="0"/>
          </a:p>
          <a:p>
            <a:pPr lvl="2"/>
            <a:r>
              <a:rPr lang="en-US" altLang="en-US" sz="2000" dirty="0"/>
              <a:t>The writes of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 not affect reads of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since they occur after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has finished its reads.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second condition holds, execution is concurrent,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does not read  any item written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sz="2000" dirty="0"/>
              <a:t>Example of schedule produced using validation</a:t>
            </a:r>
            <a:endParaRPr lang="en-US" altLang="en-US" sz="20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97813" y="1527575"/>
            <a:ext cx="3289493" cy="389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701" y="1013045"/>
            <a:ext cx="7732451" cy="5367972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sz="2000" dirty="0"/>
              <a:t>The DBMS maintains multiple </a:t>
            </a:r>
            <a:r>
              <a:rPr lang="en-US" altLang="zh-CN" sz="2000" dirty="0" smtClean="0"/>
              <a:t>physical versions </a:t>
            </a:r>
            <a:r>
              <a:rPr lang="en-US" altLang="zh-CN" sz="2000" dirty="0"/>
              <a:t>of a single </a:t>
            </a:r>
            <a:r>
              <a:rPr lang="en-US" altLang="zh-CN" sz="2000" dirty="0" smtClean="0"/>
              <a:t>logical object </a:t>
            </a:r>
            <a:r>
              <a:rPr lang="en-US" altLang="zh-CN" sz="2000" dirty="0"/>
              <a:t>in the database:</a:t>
            </a:r>
            <a:endParaRPr lang="en-US" altLang="zh-CN" sz="2000" dirty="0"/>
          </a:p>
          <a:p>
            <a:pPr lvl="1"/>
            <a:r>
              <a:rPr lang="en-US" altLang="zh-CN" sz="2000" dirty="0"/>
              <a:t>When </a:t>
            </a:r>
            <a:r>
              <a:rPr lang="en-US" altLang="zh-CN" sz="2000" dirty="0"/>
              <a:t>a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writes </a:t>
            </a:r>
            <a:r>
              <a:rPr lang="en-US" altLang="zh-CN" sz="2000" dirty="0"/>
              <a:t>to an object, the DBMS creates a new version of that object. </a:t>
            </a:r>
            <a:endParaRPr lang="en-US" altLang="zh-CN" sz="2000" dirty="0"/>
          </a:p>
          <a:p>
            <a:pPr lvl="1"/>
            <a:r>
              <a:rPr lang="en-US" altLang="zh-CN" sz="2000" dirty="0"/>
              <a:t>When </a:t>
            </a:r>
            <a:r>
              <a:rPr lang="en-US" altLang="zh-CN" sz="2000" dirty="0"/>
              <a:t>a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reads </a:t>
            </a:r>
            <a:r>
              <a:rPr lang="en-US" altLang="zh-CN" sz="2000" dirty="0"/>
              <a:t>an object, it reads the newest version that existed when the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started.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reads</a:t>
            </a:r>
            <a:r>
              <a:rPr lang="en-US" altLang="en-US" sz="2000" dirty="0"/>
              <a:t> never have to wait as an appropriate version is returned immediately.</a:t>
            </a:r>
            <a:endParaRPr lang="en-US" altLang="en-US" sz="20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701" y="1013045"/>
            <a:ext cx="7732451" cy="5367972"/>
          </a:xfrm>
        </p:spPr>
        <p:txBody>
          <a:bodyPr/>
          <a:lstStyle/>
          <a:p>
            <a:r>
              <a:rPr lang="en-US" altLang="en-US" sz="2000" dirty="0"/>
              <a:t>Multiversion schemes keep old versions of data item to increase concurrency.  Several variants: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Multiversion Timestamp Ordering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Multiversion Two-Phase Locking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Snapshot isolation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r>
              <a:rPr lang="en-US" altLang="en-US" sz="2000" dirty="0"/>
              <a:t>Key ideas:</a:t>
            </a:r>
            <a:endParaRPr lang="en-US" altLang="en-US" sz="2000" dirty="0"/>
          </a:p>
          <a:p>
            <a:pPr lvl="1"/>
            <a:r>
              <a:rPr lang="en-US" altLang="en-US" sz="2000" dirty="0"/>
              <a:t>Each successful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results in the creation of a new version of the data item written.</a:t>
            </a:r>
            <a:endParaRPr lang="en-US" altLang="en-US" sz="2000" dirty="0"/>
          </a:p>
          <a:p>
            <a:pPr lvl="1"/>
            <a:r>
              <a:rPr lang="en-US" altLang="en-US" sz="2000" dirty="0"/>
              <a:t>Use timestamps to label versions.	</a:t>
            </a:r>
            <a:endParaRPr lang="en-US" altLang="en-US" sz="2000" dirty="0"/>
          </a:p>
          <a:p>
            <a:pPr lvl="1"/>
            <a:r>
              <a:rPr lang="en-US" altLang="en-US" sz="2000" dirty="0"/>
              <a:t>When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operation is issued, select an appropriate version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based on the timestamp of the transaction issuing the read request, and return the value of the selected version. 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sz="2000" dirty="0"/>
              <a:t>Each data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 has a sequence of versions &lt;</a:t>
            </a:r>
            <a:r>
              <a:rPr lang="en-US" altLang="en-US" sz="2000" i="1" dirty="0"/>
              <a:t>Q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Q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,....,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m</a:t>
            </a:r>
            <a:r>
              <a:rPr lang="en-US" altLang="en-US" sz="2000" dirty="0"/>
              <a:t>&gt;. Each version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 contains three data fields: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Content</a:t>
            </a:r>
            <a:r>
              <a:rPr lang="en-US" altLang="en-US" sz="2000" dirty="0"/>
              <a:t> -- the value of version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W-timestamp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 -- timestamp of the transaction that created (wrote)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R-timestamp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 -- largest timestamp of a transaction that successfully read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US" altLang="en-US" sz="2000" dirty="0"/>
              <a:t>Suppose that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or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operation.  </a:t>
            </a:r>
            <a:r>
              <a:rPr lang="en-US" altLang="en-US" sz="2000" b="1" dirty="0">
                <a:solidFill>
                  <a:srgbClr val="0070C0"/>
                </a:solidFill>
              </a:rPr>
              <a:t>Let 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Q</a:t>
            </a:r>
            <a:r>
              <a:rPr lang="en-US" altLang="en-US" sz="2000" b="1" i="1" baseline="-25000" dirty="0" err="1">
                <a:solidFill>
                  <a:srgbClr val="0070C0"/>
                </a:solidFill>
              </a:rPr>
              <a:t>k</a:t>
            </a:r>
            <a:r>
              <a:rPr lang="en-US" altLang="en-US" sz="2000" b="1" dirty="0">
                <a:solidFill>
                  <a:srgbClr val="0070C0"/>
                </a:solidFill>
              </a:rPr>
              <a:t> denote the version of </a:t>
            </a:r>
            <a:r>
              <a:rPr lang="en-US" altLang="en-US" sz="2000" b="1" i="1" dirty="0">
                <a:solidFill>
                  <a:srgbClr val="0070C0"/>
                </a:solidFill>
              </a:rPr>
              <a:t>Q</a:t>
            </a:r>
            <a:r>
              <a:rPr lang="en-US" altLang="en-US" sz="2000" b="1" dirty="0">
                <a:solidFill>
                  <a:srgbClr val="0070C0"/>
                </a:solidFill>
              </a:rPr>
              <a:t> whose write timestamp is the largest write timestamp less than or equal to TS(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T</a:t>
            </a:r>
            <a:r>
              <a:rPr lang="en-US" altLang="en-US" sz="2000" b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</a:rPr>
              <a:t>).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1.   </a:t>
            </a:r>
            <a:r>
              <a:rPr lang="en-US" altLang="en-US" sz="2000" dirty="0"/>
              <a:t>If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</a:t>
            </a:r>
            <a:endParaRPr lang="en-US" altLang="en-US" sz="2000" dirty="0"/>
          </a:p>
          <a:p>
            <a:pPr marL="1143000" lvl="2" indent="-342900"/>
            <a:r>
              <a:rPr lang="en-US" altLang="en-US" sz="2000" dirty="0"/>
              <a:t>the value returned is the  content of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  <a:p>
            <a:pPr marL="1143000" lvl="2" indent="-342900"/>
            <a:r>
              <a:rPr lang="en-US" altLang="en-US" sz="2000" dirty="0"/>
              <a:t>If R-timestamp(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 &lt;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), set R-timestamp(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 =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), 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    </a:t>
            </a:r>
            <a:r>
              <a:rPr lang="en-US" altLang="en-US" sz="2000" dirty="0"/>
              <a:t>If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</a:t>
            </a:r>
            <a:r>
              <a:rPr lang="en-US" altLang="en-US" sz="2000" dirty="0"/>
              <a:t> R-timestamp(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), then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back. </a:t>
            </a:r>
            <a:endParaRPr lang="en-US" altLang="en-US" sz="2000" dirty="0"/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=</a:t>
            </a:r>
            <a:r>
              <a:rPr lang="en-US" altLang="en-US" sz="2000" dirty="0"/>
              <a:t> W-timestamp(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), the contents of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 are overwritten</a:t>
            </a:r>
            <a:endParaRPr lang="en-US" altLang="en-US" sz="2000" dirty="0"/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/>
              <a:t>Otherwise,  a new version 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created</a:t>
            </a:r>
            <a:endParaRPr lang="en-US" altLang="en-US" sz="2000" dirty="0"/>
          </a:p>
          <a:p>
            <a:pPr lvl="3"/>
            <a:r>
              <a:rPr lang="en-US" altLang="en-US" sz="2000" dirty="0"/>
              <a:t>W-timestamp(Q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and R-timestamp(Q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are initialized to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). </a:t>
            </a:r>
            <a:endParaRPr lang="en-US" altLang="en-US" sz="2000" dirty="0"/>
          </a:p>
          <a:p>
            <a:pPr marL="1200150" lvl="2" indent="-342900">
              <a:buFont typeface="Monotype Sorts" pitchFamily="-65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sz="2000" dirty="0"/>
              <a:t>Observations</a:t>
            </a:r>
            <a:endParaRPr lang="en-US" altLang="en-US" sz="2000" dirty="0"/>
          </a:p>
          <a:p>
            <a:pPr marL="800100" lvl="1" indent="-342900"/>
            <a:r>
              <a:rPr lang="en-US" altLang="en-US" sz="2000" b="1" dirty="0">
                <a:solidFill>
                  <a:srgbClr val="0070C0"/>
                </a:solidFill>
              </a:rPr>
              <a:t>Reads always succeed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 marL="800100" lvl="1" indent="-342900"/>
            <a:r>
              <a:rPr lang="en-US" altLang="en-US" sz="2000" dirty="0"/>
              <a:t>A write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rejected if some other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that (in the serialization order defined by the timestamp values) should read 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 err="1"/>
              <a:t>'s</a:t>
            </a:r>
            <a:r>
              <a:rPr lang="en-US" altLang="en-US" sz="2000" dirty="0"/>
              <a:t> write, has already read a version created by a transaction older than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Protocol guarantees serializability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1464898"/>
            <a:ext cx="8547786" cy="46553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320912"/>
            <a:ext cx="8646767" cy="4797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sz="2000" dirty="0"/>
              <a:t>Example of a transaction performing locking: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      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:</a:t>
            </a:r>
            <a:r>
              <a:rPr lang="en-US" altLang="en-US" sz="2000" b="1" dirty="0"/>
              <a:t> lock-S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read 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unlock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lock-S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read 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unlock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                             display</a:t>
            </a:r>
            <a:r>
              <a:rPr lang="en-US" altLang="en-US" sz="2000" i="1" dirty="0"/>
              <a:t>(A+B)</a:t>
            </a:r>
            <a:endParaRPr lang="en-US" altLang="en-US" sz="2000" i="1" dirty="0"/>
          </a:p>
          <a:p>
            <a:r>
              <a:rPr lang="en-US" altLang="en-US" sz="2000" dirty="0"/>
              <a:t>Locking as above is </a:t>
            </a:r>
            <a:r>
              <a:rPr lang="en-US" altLang="en-US" sz="2000" i="1" u="sng" dirty="0"/>
              <a:t>not sufficient </a:t>
            </a:r>
            <a:r>
              <a:rPr lang="en-US" altLang="en-US" sz="2000" dirty="0"/>
              <a:t>to guarantee serializability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" y="1496564"/>
            <a:ext cx="8784295" cy="4456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sz="1800" dirty="0"/>
              <a:t>Differentiates between read-only transactions and update transactions</a:t>
            </a:r>
            <a:endParaRPr lang="en-US" altLang="en-US" sz="1800" dirty="0"/>
          </a:p>
          <a:p>
            <a:r>
              <a:rPr lang="en-US" altLang="en-US" sz="1800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sz="1800" dirty="0"/>
              <a:t>acquire read and write locks, and hold all locks up to the end of the transaction. That is, update transactions follow rigorous two-phase locking.</a:t>
            </a:r>
            <a:endParaRPr lang="en-US" altLang="en-US" sz="1800" dirty="0"/>
          </a:p>
          <a:p>
            <a:pPr lvl="1"/>
            <a:r>
              <a:rPr lang="en-US" altLang="en-US" sz="1800" dirty="0"/>
              <a:t>Read of a data item returns the latest version of the item</a:t>
            </a:r>
            <a:endParaRPr lang="en-US" altLang="en-US" sz="1800" dirty="0"/>
          </a:p>
          <a:p>
            <a:pPr lvl="1"/>
            <a:r>
              <a:rPr lang="en-US" altLang="en-US" sz="1800" dirty="0"/>
              <a:t>The first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 of Q by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results in the creation of a new version 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of the data item Q written</a:t>
            </a:r>
            <a:endParaRPr lang="en-US" altLang="en-US" sz="1800" dirty="0"/>
          </a:p>
          <a:p>
            <a:pPr lvl="2"/>
            <a:r>
              <a:rPr lang="en-US" altLang="en-US" sz="1800" dirty="0"/>
              <a:t>W-timestamp(Q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 set to ∞ initially</a:t>
            </a:r>
            <a:endParaRPr lang="en-US" altLang="en-US" sz="1800" dirty="0"/>
          </a:p>
          <a:p>
            <a:pPr lvl="1"/>
            <a:r>
              <a:rPr lang="en-US" altLang="en-US" sz="1800" dirty="0"/>
              <a:t>When update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completes, commit processing occurs:</a:t>
            </a:r>
            <a:endParaRPr lang="en-US" altLang="en-US" sz="1800" dirty="0"/>
          </a:p>
          <a:p>
            <a:pPr lvl="2"/>
            <a:r>
              <a:rPr lang="en-US" altLang="en-US" sz="1800" dirty="0"/>
              <a:t>Value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 </a:t>
            </a:r>
            <a:r>
              <a:rPr lang="en-US" altLang="en-US" sz="1800" dirty="0"/>
              <a:t>stored in the database is used to assign timestamps</a:t>
            </a:r>
            <a:endParaRPr lang="en-US" altLang="en-US" sz="1800" dirty="0"/>
          </a:p>
          <a:p>
            <a:pPr lvl="3"/>
            <a:r>
              <a:rPr lang="en-US" altLang="en-US" sz="1800" b="1" dirty="0" err="1"/>
              <a:t>ts</a:t>
            </a:r>
            <a:r>
              <a:rPr lang="en-US" altLang="en-US" sz="1800" b="1" dirty="0"/>
              <a:t>-counter </a:t>
            </a:r>
            <a:r>
              <a:rPr lang="en-US" altLang="en-US" sz="1800" dirty="0"/>
              <a:t>is locked in two-phase manner</a:t>
            </a:r>
            <a:endParaRPr lang="en-US" altLang="en-US" sz="1800" dirty="0"/>
          </a:p>
          <a:p>
            <a:pPr lvl="2"/>
            <a:r>
              <a:rPr lang="en-US" altLang="en-US" sz="1800" dirty="0"/>
              <a:t>Set TS(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=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</a:t>
            </a:r>
            <a:r>
              <a:rPr lang="en-US" altLang="en-US" sz="1800" dirty="0"/>
              <a:t> + 1</a:t>
            </a:r>
            <a:endParaRPr lang="en-US" altLang="en-US" sz="1800" dirty="0"/>
          </a:p>
          <a:p>
            <a:pPr lvl="2"/>
            <a:r>
              <a:rPr lang="en-US" altLang="en-US" sz="1800" dirty="0"/>
              <a:t>Set W-timestamp(Q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 = TS(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for all versions Q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that it creates</a:t>
            </a:r>
            <a:endParaRPr lang="en-US" altLang="en-US" sz="1800" dirty="0"/>
          </a:p>
          <a:p>
            <a:pPr lvl="2"/>
            <a:r>
              <a:rPr lang="en-US" altLang="en-US" sz="1800" b="1" dirty="0" err="1"/>
              <a:t>ts</a:t>
            </a:r>
            <a:r>
              <a:rPr lang="en-US" altLang="en-US" sz="1800" b="1" dirty="0"/>
              <a:t>-counter</a:t>
            </a:r>
            <a:r>
              <a:rPr lang="en-US" altLang="en-US" sz="1800" dirty="0"/>
              <a:t> =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 +</a:t>
            </a:r>
            <a:r>
              <a:rPr lang="en-US" altLang="en-US" sz="1800" dirty="0"/>
              <a:t> 1</a:t>
            </a:r>
            <a:endParaRPr lang="en-US" altLang="en-US" sz="1800" dirty="0"/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Read-only transactions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dirty="0"/>
              <a:t>are assigned a timestamp = </a:t>
            </a:r>
            <a:r>
              <a:rPr lang="en-US" altLang="en-US" sz="2000" b="1" dirty="0"/>
              <a:t>ts-counter</a:t>
            </a:r>
            <a:r>
              <a:rPr lang="en-US" altLang="en-US" sz="2000" dirty="0"/>
              <a:t> when they start execution</a:t>
            </a:r>
            <a:endParaRPr lang="en-US" altLang="en-US" sz="2000" dirty="0"/>
          </a:p>
          <a:p>
            <a:pPr lvl="1"/>
            <a:r>
              <a:rPr lang="en-US" altLang="en-US" sz="2000" dirty="0"/>
              <a:t>follow the multiversion timestamp-ordering protocol for performing reads</a:t>
            </a:r>
            <a:endParaRPr lang="en-US" altLang="en-US" sz="2000" dirty="0"/>
          </a:p>
          <a:p>
            <a:pPr lvl="2"/>
            <a:r>
              <a:rPr lang="en-US" altLang="en-US" sz="2000" dirty="0"/>
              <a:t>Do not obtain any locks</a:t>
            </a:r>
            <a:endParaRPr lang="en-US" altLang="en-US" sz="2000" dirty="0"/>
          </a:p>
          <a:p>
            <a:r>
              <a:rPr lang="en-US" altLang="en-US" sz="2000" dirty="0"/>
              <a:t>Read-only transactions that start after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increments </a:t>
            </a:r>
            <a:r>
              <a:rPr lang="en-US" altLang="en-US" sz="2000" b="1" dirty="0"/>
              <a:t>ts-counter</a:t>
            </a:r>
            <a:r>
              <a:rPr lang="en-US" altLang="en-US" sz="2000" dirty="0"/>
              <a:t> will see the values updated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r>
              <a:rPr lang="en-US" altLang="en-US" sz="2000" dirty="0"/>
              <a:t>Read-only transactions that start before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increments the</a:t>
            </a:r>
            <a:br>
              <a:rPr lang="en-US" altLang="en-US" sz="2000" dirty="0"/>
            </a:br>
            <a:r>
              <a:rPr lang="en-US" altLang="en-US" sz="2000" b="1" dirty="0"/>
              <a:t>ts-counter</a:t>
            </a:r>
            <a:r>
              <a:rPr lang="en-US" altLang="en-US" sz="2000" dirty="0"/>
              <a:t> will see the value before the updates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.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r>
              <a:rPr lang="en-US" altLang="en-US" sz="2000" dirty="0"/>
              <a:t>Only serializable schedules are produced.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sz="2000" dirty="0"/>
              <a:t>Creation of multiple versions increases storage overhead</a:t>
            </a:r>
            <a:endParaRPr lang="en-US" altLang="en-US" sz="2000" dirty="0"/>
          </a:p>
          <a:p>
            <a:pPr lvl="1"/>
            <a:r>
              <a:rPr lang="en-US" altLang="en-US" sz="2000" dirty="0"/>
              <a:t>Extra tuples</a:t>
            </a:r>
            <a:endParaRPr lang="en-US" altLang="en-US" sz="2000" dirty="0"/>
          </a:p>
          <a:p>
            <a:pPr lvl="1"/>
            <a:r>
              <a:rPr lang="en-US" altLang="en-US" sz="2000" dirty="0"/>
              <a:t>Extra space in each tuple for storing version information</a:t>
            </a:r>
            <a:endParaRPr lang="en-US" altLang="en-US" sz="2000" dirty="0"/>
          </a:p>
          <a:p>
            <a:r>
              <a:rPr lang="en-US" altLang="en-US" sz="2000" dirty="0"/>
              <a:t>Versions can, however, be garbage collected</a:t>
            </a:r>
            <a:endParaRPr lang="en-US" altLang="en-US" sz="2000" dirty="0"/>
          </a:p>
          <a:p>
            <a:pPr lvl="1"/>
            <a:r>
              <a:rPr lang="en-US" altLang="en-US" sz="2000" dirty="0"/>
              <a:t>E.g., if Q has two versions Q5 and Q9, and the oldest active transaction has timestamp &gt; 9, than Q5 will never be required again</a:t>
            </a:r>
            <a:endParaRPr lang="en-US" altLang="en-US" sz="2000" dirty="0"/>
          </a:p>
          <a:p>
            <a:r>
              <a:rPr lang="en-US" altLang="en-US" sz="2000" dirty="0"/>
              <a:t>Issues with </a:t>
            </a:r>
            <a:endParaRPr lang="en-US" altLang="en-US" sz="2000" dirty="0"/>
          </a:p>
          <a:p>
            <a:pPr lvl="1"/>
            <a:r>
              <a:rPr lang="en-US" altLang="en-US" sz="2000" dirty="0"/>
              <a:t>primary key and foreign key constraint checking</a:t>
            </a:r>
            <a:endParaRPr lang="en-US" altLang="en-US" sz="2000" dirty="0"/>
          </a:p>
          <a:p>
            <a:pPr lvl="1"/>
            <a:r>
              <a:rPr lang="en-US" altLang="en-US" sz="2000" dirty="0"/>
              <a:t>Indexing of records with multiple versions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/>
              <a:t>See textbook for details</a:t>
            </a:r>
            <a:endParaRPr lang="en-US" altLang="en-US" sz="20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Motivation: Decision support queries that read large amounts of data have concurrency conflicts with OLTP transactions that update a few rows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Poor performance results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Solution 1:  Use multiversion 2-phase locking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Give logical </a:t>
            </a:r>
            <a:r>
              <a:rPr lang="ja-JP" altLang="en-US" sz="1800" dirty="0"/>
              <a:t>“</a:t>
            </a:r>
            <a:r>
              <a:rPr lang="en-US" altLang="ja-JP" sz="1800" dirty="0"/>
              <a:t>snapshot</a:t>
            </a:r>
            <a:r>
              <a:rPr lang="ja-JP" altLang="en-US" sz="1800" dirty="0"/>
              <a:t>”</a:t>
            </a:r>
            <a:r>
              <a:rPr lang="en-US" altLang="ja-JP" sz="1800" dirty="0"/>
              <a:t> of database state to read only transaction</a:t>
            </a:r>
            <a:endParaRPr lang="en-US" altLang="ja-JP" sz="1800" dirty="0"/>
          </a:p>
          <a:p>
            <a:pPr lvl="2">
              <a:lnSpc>
                <a:spcPct val="90000"/>
              </a:lnSpc>
            </a:pPr>
            <a:r>
              <a:rPr lang="en-US" altLang="ja-JP" sz="1800" dirty="0"/>
              <a:t>Reads performed on snapshot</a:t>
            </a:r>
            <a:endParaRPr lang="en-US" altLang="ja-JP" sz="1800" dirty="0"/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Update (read-write) transactions use normal locking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Works well, but how does system know a transaction is read only?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Solution 2 (partial): Give snapshot of database state to every transaction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Reads performed on snapshot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 2-phase locking on updated data items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Problem: variety of anomalies such as lost update can result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Better solution: snapshot isolation level (next slide)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  <a:endParaRPr kumimoji="0"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  <a:endParaRPr kumimoji="0"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  <a:endParaRPr kumimoji="0"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  <a:endParaRPr kumimoji="0"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  <a:endParaRPr kumimoji="0"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  <a:endParaRPr kumimoji="0" lang="en-US" altLang="en-US" sz="1600" dirty="0"/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  <a:endParaRPr kumimoji="0" lang="en-US" altLang="en-US" sz="1600" dirty="0"/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/>
                <a:gridCol w="1252538"/>
                <a:gridCol w="941387"/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T1</a:t>
                      </a:r>
                      <a:endParaRPr kumimoji="1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T2</a:t>
                      </a:r>
                      <a:endParaRPr kumimoji="1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T3</a:t>
                      </a:r>
                      <a:endParaRPr kumimoji="1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W(Y := 1)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Commit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Start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  <a:sym typeface="Wingdings" panose="05000000000000000000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  <a:sym typeface="Wingdings" panose="05000000000000000000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W(X:=2)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W(Z:=3)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Commit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  <a:sym typeface="Wingdings" panose="05000000000000000000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  <a:sym typeface="Wingdings" panose="05000000000000000000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  <a:sym typeface="Wingdings" panose="05000000000000000000" charset="0"/>
                        </a:rPr>
                        <a:t>R(Y) 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  <a:sym typeface="Wingdings" panose="05000000000000000000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  <a:sym typeface="Wingdings" panose="05000000000000000000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Abort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  <a:endParaRPr lang="en-US" altLang="en-US" dirty="0">
              <a:solidFill>
                <a:srgbClr val="002060"/>
              </a:solidFill>
            </a:endParaRP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  <a:endParaRPr lang="en-US" altLang="en-US" dirty="0">
              <a:solidFill>
                <a:srgbClr val="002060"/>
              </a:solidFill>
            </a:endParaRP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  <a:endParaRPr lang="en-US" altLang="en-US" dirty="0">
              <a:solidFill>
                <a:srgbClr val="002060"/>
              </a:solidFill>
            </a:endParaRP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MS PGothic" panose="020B0600070205080204" pitchFamily="34" charset="-128"/>
              </a:rPr>
              <a:t>Snapshot Read</a:t>
            </a:r>
            <a:endParaRPr lang="en-US" b="0"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  <a:endParaRPr kumimoji="1"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panose="020B0604020202020204" pitchFamily="34" charset="0"/>
                <a:ea typeface="+mj-ea"/>
                <a:cs typeface="+mj-cs"/>
              </a:rPr>
              <a:t> First Committer Wins</a:t>
            </a:r>
            <a:endParaRPr lang="en-US" b="0">
              <a:effectLst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  <a:endParaRPr lang="en-US" altLang="en-US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End of </a:t>
            </a:r>
            <a:r>
              <a:rPr lang="en-US" sz="3200" b="1">
                <a:solidFill>
                  <a:schemeClr val="bg1">
                    <a:lumMod val="25000"/>
                  </a:schemeClr>
                </a:solidFill>
              </a:rPr>
              <a:t>Chapter </a:t>
            </a:r>
            <a:r>
              <a:rPr lang="en-US" sz="3200" b="1" smtClean="0">
                <a:solidFill>
                  <a:schemeClr val="bg1">
                    <a:lumMod val="25000"/>
                  </a:schemeClr>
                </a:solidFill>
              </a:rPr>
              <a:t>15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909058"/>
            <a:ext cx="3687417" cy="5363110"/>
          </a:xfrm>
        </p:spPr>
        <p:txBody>
          <a:bodyPr/>
          <a:lstStyle/>
          <a:p>
            <a:r>
              <a:rPr lang="en-IN" sz="2000" dirty="0"/>
              <a:t>Grants omitted in rest of chapter</a:t>
            </a:r>
            <a:endParaRPr lang="en-IN" sz="2000" dirty="0"/>
          </a:p>
          <a:p>
            <a:pPr lvl="1"/>
            <a:r>
              <a:rPr lang="en-IN" sz="2000" dirty="0"/>
              <a:t>Assume grant happens just before the next instruction following lock request</a:t>
            </a:r>
            <a:endParaRPr lang="en-IN" sz="2000" dirty="0"/>
          </a:p>
          <a:p>
            <a:r>
              <a:rPr lang="en-IN" sz="2000" dirty="0"/>
              <a:t>This schedule is not serializable (why?)</a:t>
            </a:r>
            <a:endParaRPr lang="en-IN" sz="2000" dirty="0"/>
          </a:p>
          <a:p>
            <a:r>
              <a:rPr lang="en-US" altLang="en-US" sz="2000" dirty="0"/>
              <a:t>A  </a:t>
            </a:r>
            <a:r>
              <a:rPr lang="en-US" altLang="en-US" sz="2000" b="1" dirty="0">
                <a:solidFill>
                  <a:srgbClr val="002060"/>
                </a:solidFill>
              </a:rPr>
              <a:t>locking protocol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set of rules followed by all transactions while requesting and releasing locks.</a:t>
            </a:r>
            <a:endParaRPr lang="en-US" altLang="en-US" sz="2000" dirty="0"/>
          </a:p>
          <a:p>
            <a:r>
              <a:rPr lang="en-US" altLang="en-US" sz="2000" dirty="0"/>
              <a:t>Locking protocols enforce serializability by restricting the set of possible schedules</a:t>
            </a:r>
            <a:r>
              <a:rPr lang="en-US" altLang="en-US" dirty="0"/>
              <a:t>.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0" y="1028700"/>
            <a:ext cx="4723130" cy="497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52702" y="973289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Consider the partial schedule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Neither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nor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can make progress — executing  </a:t>
            </a:r>
            <a:r>
              <a:rPr lang="en-US" altLang="en-US" sz="2000" b="1" dirty="0"/>
              <a:t>lock-S</a:t>
            </a:r>
            <a:r>
              <a:rPr lang="en-US" altLang="en-US" sz="2000" i="1" dirty="0"/>
              <a:t>(B)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while executing  </a:t>
            </a:r>
            <a:r>
              <a:rPr lang="en-US" altLang="en-US" sz="2000" b="1" dirty="0"/>
              <a:t>lock-X</a:t>
            </a:r>
            <a:r>
              <a:rPr lang="en-US" altLang="en-US" sz="2000" i="1" dirty="0"/>
              <a:t>(A)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Such a situation is called a </a:t>
            </a:r>
            <a:r>
              <a:rPr lang="en-US" altLang="en-US" sz="2000" b="1" dirty="0">
                <a:solidFill>
                  <a:srgbClr val="002060"/>
                </a:solidFill>
              </a:rPr>
              <a:t>deadlock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handle a deadlock one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must be rolled back </a:t>
            </a:r>
            <a:br>
              <a:rPr lang="en-US" altLang="en-US" sz="2000" dirty="0"/>
            </a:br>
            <a:r>
              <a:rPr lang="en-US" altLang="en-US" sz="2000" dirty="0"/>
              <a:t>and its locks released.</a:t>
            </a:r>
            <a:endParaRPr lang="en-US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2577" t="28303" r="14646"/>
          <a:stretch>
            <a:fillRect/>
          </a:stretch>
        </p:blipFill>
        <p:spPr>
          <a:xfrm>
            <a:off x="3352800" y="1425575"/>
            <a:ext cx="2908300" cy="283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sz="2000" dirty="0"/>
              <a:t>The potential for deadlock exists in most locking protocols. Deadlocks are a necessary evil.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Starvation</a:t>
            </a:r>
            <a:r>
              <a:rPr lang="en-US" altLang="en-US" sz="2000" dirty="0"/>
              <a:t> is also possible if concurrency control manager is badly designed. For example:</a:t>
            </a:r>
            <a:endParaRPr lang="en-US" altLang="en-US" sz="2000" dirty="0"/>
          </a:p>
          <a:p>
            <a:pPr lvl="1"/>
            <a:r>
              <a:rPr lang="en-US" altLang="en-US" sz="2000" dirty="0"/>
              <a:t>A transaction may be waiting for an X-lock on an item, while a sequence of other transactions request and are granted an S-lock on the same item.  </a:t>
            </a:r>
            <a:endParaRPr lang="en-US" altLang="en-US" sz="2000" dirty="0"/>
          </a:p>
          <a:p>
            <a:pPr lvl="1"/>
            <a:r>
              <a:rPr lang="en-US" altLang="en-US" sz="2000" dirty="0"/>
              <a:t>The same transaction is repeatedly rolled back due to deadlocks.</a:t>
            </a:r>
            <a:endParaRPr lang="en-US" altLang="en-US" sz="2000" dirty="0"/>
          </a:p>
          <a:p>
            <a:r>
              <a:rPr lang="en-US" altLang="en-US" sz="2000" dirty="0"/>
              <a:t>Concurrency control manager can be designed to prevent starvation.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21424</Words>
  <Application>WPS 演示</Application>
  <PresentationFormat>全屏显示(4:3)</PresentationFormat>
  <Paragraphs>588</Paragraphs>
  <Slides>68</Slides>
  <Notes>77</Notes>
  <HiddenSlides>37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Symbol</vt:lpstr>
      <vt:lpstr>Tahoma</vt:lpstr>
      <vt:lpstr>Cambria Math</vt:lpstr>
      <vt:lpstr>Monotype Sorts</vt:lpstr>
      <vt:lpstr>db</vt:lpstr>
      <vt:lpstr>Chapter 15 : Concurrency Control </vt:lpstr>
      <vt:lpstr> Outline </vt:lpstr>
      <vt:lpstr>PowerPoint 演示文稿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EXAMPLE</vt:lpstr>
      <vt:lpstr>The Two-Phase Locking Protocol (Cont.)</vt:lpstr>
      <vt:lpstr>The Two-Phase Locking Protocol (Cont.)</vt:lpstr>
      <vt:lpstr>The Two-Phase Locking Protocol (Cont.)</vt:lpstr>
      <vt:lpstr>The Two-Phase Locking Protocol (Cont.)</vt:lpstr>
      <vt:lpstr>The Two-Phase Locking Protocol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</vt:lpstr>
      <vt:lpstr>Deadlock Recovery</vt:lpstr>
      <vt:lpstr>Multiple Granularity</vt:lpstr>
      <vt:lpstr>Example of Granularity Hierarchy</vt:lpstr>
      <vt:lpstr>Example of Granularity Hierarchy</vt:lpstr>
      <vt:lpstr>Intention Lock Modes</vt:lpstr>
      <vt:lpstr>Compatibility Matrix with Intention Lock Modes</vt:lpstr>
      <vt:lpstr>Multiple Granularity Locking Scheme</vt:lpstr>
      <vt:lpstr>PowerPoint 演示文稿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Correctness of Timestamp-Ordering Protocol</vt:lpstr>
      <vt:lpstr>Thomas’ Write Rule</vt:lpstr>
      <vt:lpstr>Thomas’ Write Rule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演示文稿</vt:lpstr>
      <vt:lpstr>Multiversion Schemes</vt:lpstr>
      <vt:lpstr>Multiversion Schemes</vt:lpstr>
      <vt:lpstr>Multiversion Timestamp Ordering</vt:lpstr>
      <vt:lpstr>Multiversion Timestamp Ordering (Cont)</vt:lpstr>
      <vt:lpstr>Multiversion Timestamp Ordering (Cont)</vt:lpstr>
      <vt:lpstr>Example</vt:lpstr>
      <vt:lpstr>Example</vt:lpstr>
      <vt:lpstr>Example</vt:lpstr>
      <vt:lpstr>Multiversion Two-Phase Locking</vt:lpstr>
      <vt:lpstr>Multiversion Two-Phase Locking (Cont.)</vt:lpstr>
      <vt:lpstr>MVCC: Implementation Issues</vt:lpstr>
      <vt:lpstr>Snapshot Isolation	</vt:lpstr>
      <vt:lpstr>Snapshot Isolation</vt:lpstr>
      <vt:lpstr>Snapshot Read</vt:lpstr>
      <vt:lpstr>Snapshot Write: First Committer Wins</vt:lpstr>
      <vt:lpstr>PowerPoint 演示文稿</vt:lpstr>
    </vt:vector>
  </TitlesOfParts>
  <Company>IITB, Mumbai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Lemon Tree</cp:lastModifiedBy>
  <cp:revision>477</cp:revision>
  <dcterms:created xsi:type="dcterms:W3CDTF">2009-12-21T15:40:00Z</dcterms:created>
  <dcterms:modified xsi:type="dcterms:W3CDTF">2022-01-11T04:47:34Z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BE221B809F3541F389B0EA0B55484B98</vt:lpwstr>
  </property>
  <property fmtid="{D5CDD505-2E9C-101B-9397-08002B2CF9AE}" pid="3" name="KSOProductBuildVer">
    <vt:lpwstr>2052-11.1.0.11294</vt:lpwstr>
  </property>
</Properties>
</file>