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47"/>
  </p:handoutMasterIdLst>
  <p:sldIdLst>
    <p:sldId id="335" r:id="rId3"/>
    <p:sldId id="315" r:id="rId5"/>
    <p:sldId id="256" r:id="rId6"/>
    <p:sldId id="257" r:id="rId7"/>
    <p:sldId id="258" r:id="rId8"/>
    <p:sldId id="375" r:id="rId9"/>
    <p:sldId id="376" r:id="rId10"/>
    <p:sldId id="261" r:id="rId11"/>
    <p:sldId id="262" r:id="rId12"/>
    <p:sldId id="410" r:id="rId13"/>
    <p:sldId id="316" r:id="rId14"/>
    <p:sldId id="266" r:id="rId15"/>
    <p:sldId id="377" r:id="rId16"/>
    <p:sldId id="272" r:id="rId17"/>
    <p:sldId id="396" r:id="rId18"/>
    <p:sldId id="413" r:id="rId19"/>
    <p:sldId id="414" r:id="rId20"/>
    <p:sldId id="273" r:id="rId21"/>
    <p:sldId id="274" r:id="rId22"/>
    <p:sldId id="275" r:id="rId23"/>
    <p:sldId id="276" r:id="rId24"/>
    <p:sldId id="385" r:id="rId25"/>
    <p:sldId id="401" r:id="rId26"/>
    <p:sldId id="400" r:id="rId27"/>
    <p:sldId id="381" r:id="rId28"/>
    <p:sldId id="382" r:id="rId29"/>
    <p:sldId id="403" r:id="rId30"/>
    <p:sldId id="285" r:id="rId31"/>
    <p:sldId id="318" r:id="rId32"/>
    <p:sldId id="286" r:id="rId33"/>
    <p:sldId id="383" r:id="rId34"/>
    <p:sldId id="287" r:id="rId35"/>
    <p:sldId id="288" r:id="rId36"/>
    <p:sldId id="388" r:id="rId37"/>
    <p:sldId id="411" r:id="rId38"/>
    <p:sldId id="289" r:id="rId39"/>
    <p:sldId id="341" r:id="rId40"/>
    <p:sldId id="406" r:id="rId41"/>
    <p:sldId id="310" r:id="rId42"/>
    <p:sldId id="311" r:id="rId43"/>
    <p:sldId id="312" r:id="rId44"/>
    <p:sldId id="313" r:id="rId45"/>
    <p:sldId id="409" r:id="rId46"/>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BE1FF"/>
    <a:srgbClr val="000099"/>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340" y="52"/>
      </p:cViewPr>
      <p:guideLst>
        <p:guide orient="horz" pos="694"/>
        <p:guide pos="5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84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square" lIns="93027" tIns="46514" rIns="93027" bIns="46514" numCol="1" anchor="t" anchorCtr="0" compatLnSpc="1"/>
          <a:lstStyle>
            <a:lvl1pPr defTabSz="930275">
              <a:defRPr sz="1300">
                <a:latin typeface="Times New Roman" panose="02020603050405020304" pitchFamily="18" charset="0"/>
                <a:ea typeface="+mn-ea"/>
                <a:cs typeface="+mn-cs"/>
              </a:defRPr>
            </a:lvl1pPr>
          </a:lstStyle>
          <a:p>
            <a:pPr>
              <a:defRPr/>
            </a:pPr>
            <a:endParaRPr lang="en-US"/>
          </a:p>
        </p:txBody>
      </p:sp>
      <p:sp>
        <p:nvSpPr>
          <p:cNvPr id="136195" name="Rectangle 3"/>
          <p:cNvSpPr>
            <a:spLocks noGrp="1" noChangeArrowheads="1"/>
          </p:cNvSpPr>
          <p:nvPr>
            <p:ph type="dt" sz="quarter" idx="1"/>
          </p:nvPr>
        </p:nvSpPr>
        <p:spPr bwMode="auto">
          <a:xfrm>
            <a:off x="3965575" y="0"/>
            <a:ext cx="3032125" cy="463550"/>
          </a:xfrm>
          <a:prstGeom prst="rect">
            <a:avLst/>
          </a:prstGeom>
          <a:noFill/>
          <a:ln w="9525">
            <a:noFill/>
            <a:miter lim="800000"/>
          </a:ln>
          <a:effectLst/>
        </p:spPr>
        <p:txBody>
          <a:bodyPr vert="horz" wrap="square" lIns="93027" tIns="46514" rIns="93027" bIns="46514" numCol="1" anchor="t" anchorCtr="0" compatLnSpc="1"/>
          <a:lstStyle>
            <a:lvl1pPr algn="r" defTabSz="930275">
              <a:defRPr sz="1300">
                <a:latin typeface="Times New Roman" panose="02020603050405020304" pitchFamily="18" charset="0"/>
                <a:ea typeface="+mn-ea"/>
                <a:cs typeface="+mn-cs"/>
              </a:defRPr>
            </a:lvl1pPr>
          </a:lstStyle>
          <a:p>
            <a:pPr>
              <a:defRPr/>
            </a:pPr>
            <a:endParaRPr lang="en-US"/>
          </a:p>
        </p:txBody>
      </p:sp>
      <p:sp>
        <p:nvSpPr>
          <p:cNvPr id="136196" name="Rectangle 4"/>
          <p:cNvSpPr>
            <a:spLocks noGrp="1" noChangeArrowheads="1"/>
          </p:cNvSpPr>
          <p:nvPr>
            <p:ph type="ftr" sz="quarter" idx="2"/>
          </p:nvPr>
        </p:nvSpPr>
        <p:spPr bwMode="auto">
          <a:xfrm>
            <a:off x="0" y="8820150"/>
            <a:ext cx="3032125" cy="463550"/>
          </a:xfrm>
          <a:prstGeom prst="rect">
            <a:avLst/>
          </a:prstGeom>
          <a:noFill/>
          <a:ln w="9525">
            <a:noFill/>
            <a:miter lim="800000"/>
          </a:ln>
          <a:effectLst/>
        </p:spPr>
        <p:txBody>
          <a:bodyPr vert="horz" wrap="square" lIns="93027" tIns="46514" rIns="93027" bIns="46514" numCol="1" anchor="b" anchorCtr="0" compatLnSpc="1"/>
          <a:lstStyle>
            <a:lvl1pPr defTabSz="930275">
              <a:defRPr sz="1300">
                <a:latin typeface="Times New Roman" panose="02020603050405020304" pitchFamily="18" charset="0"/>
                <a:ea typeface="+mn-ea"/>
                <a:cs typeface="+mn-cs"/>
              </a:defRPr>
            </a:lvl1pPr>
          </a:lstStyle>
          <a:p>
            <a:pPr>
              <a:defRPr/>
            </a:pPr>
            <a:endParaRPr lang="en-US"/>
          </a:p>
        </p:txBody>
      </p:sp>
      <p:sp>
        <p:nvSpPr>
          <p:cNvPr id="136197" name="Rectangle 5"/>
          <p:cNvSpPr>
            <a:spLocks noGrp="1" noChangeArrowheads="1"/>
          </p:cNvSpPr>
          <p:nvPr>
            <p:ph type="sldNum" sz="quarter" idx="3"/>
          </p:nvPr>
        </p:nvSpPr>
        <p:spPr bwMode="auto">
          <a:xfrm>
            <a:off x="3965575" y="8820150"/>
            <a:ext cx="3032125" cy="463550"/>
          </a:xfrm>
          <a:prstGeom prst="rect">
            <a:avLst/>
          </a:prstGeom>
          <a:noFill/>
          <a:ln w="9525">
            <a:noFill/>
            <a:miter lim="800000"/>
          </a:ln>
          <a:effectLst/>
        </p:spPr>
        <p:txBody>
          <a:bodyPr vert="horz" wrap="square" lIns="93027" tIns="46514" rIns="93027" bIns="46514" numCol="1" anchor="b" anchorCtr="0" compatLnSpc="1"/>
          <a:lstStyle>
            <a:lvl1pPr algn="r" defTabSz="930275">
              <a:defRPr sz="1300">
                <a:latin typeface="Times New Roman" panose="02020603050405020304" pitchFamily="18" charset="0"/>
              </a:defRPr>
            </a:lvl1pPr>
          </a:lstStyle>
          <a:p>
            <a:fld id="{0A99E714-F92D-4350-AE85-BDE4CF7BFB4A}"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square" lIns="88002" tIns="44001" rIns="88002" bIns="44001" numCol="1" anchor="t" anchorCtr="0" compatLnSpc="1"/>
          <a:lstStyle>
            <a:lvl1pPr defTabSz="879475">
              <a:defRPr sz="1200">
                <a:latin typeface="Times New Roman" panose="02020603050405020304" pitchFamily="18" charset="0"/>
                <a:ea typeface="+mn-ea"/>
                <a:cs typeface="+mn-cs"/>
              </a:defRPr>
            </a:lvl1pPr>
          </a:lstStyle>
          <a:p>
            <a:pPr>
              <a:defRPr/>
            </a:pPr>
            <a:endParaRPr lang="en-US"/>
          </a:p>
        </p:txBody>
      </p:sp>
      <p:sp>
        <p:nvSpPr>
          <p:cNvPr id="143363" name="Rectangle 3"/>
          <p:cNvSpPr>
            <a:spLocks noGrp="1" noChangeArrowheads="1"/>
          </p:cNvSpPr>
          <p:nvPr>
            <p:ph type="dt" idx="1"/>
          </p:nvPr>
        </p:nvSpPr>
        <p:spPr bwMode="auto">
          <a:xfrm>
            <a:off x="3963988" y="0"/>
            <a:ext cx="3032125" cy="463550"/>
          </a:xfrm>
          <a:prstGeom prst="rect">
            <a:avLst/>
          </a:prstGeom>
          <a:noFill/>
          <a:ln w="9525">
            <a:noFill/>
            <a:miter lim="800000"/>
          </a:ln>
          <a:effectLst/>
        </p:spPr>
        <p:txBody>
          <a:bodyPr vert="horz" wrap="square" lIns="88002" tIns="44001" rIns="88002" bIns="44001" numCol="1" anchor="t" anchorCtr="0" compatLnSpc="1"/>
          <a:lstStyle>
            <a:lvl1pPr algn="r" defTabSz="879475">
              <a:defRPr sz="1200">
                <a:latin typeface="Times New Roman" panose="02020603050405020304" pitchFamily="18" charset="0"/>
                <a:ea typeface="+mn-ea"/>
                <a:cs typeface="+mn-cs"/>
              </a:defRPr>
            </a:lvl1pPr>
          </a:lstStyle>
          <a:p>
            <a:pPr>
              <a:defRPr/>
            </a:pPr>
            <a:endParaRPr lang="en-US"/>
          </a:p>
        </p:txBody>
      </p:sp>
      <p:sp>
        <p:nvSpPr>
          <p:cNvPr id="1065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65" name="Rectangle 5"/>
          <p:cNvSpPr>
            <a:spLocks noGrp="1" noChangeArrowheads="1"/>
          </p:cNvSpPr>
          <p:nvPr>
            <p:ph type="body" sz="quarter" idx="3"/>
          </p:nvPr>
        </p:nvSpPr>
        <p:spPr bwMode="auto">
          <a:xfrm>
            <a:off x="700088" y="4410075"/>
            <a:ext cx="5597525" cy="4176713"/>
          </a:xfrm>
          <a:prstGeom prst="rect">
            <a:avLst/>
          </a:prstGeom>
          <a:noFill/>
          <a:ln w="9525">
            <a:noFill/>
            <a:miter lim="800000"/>
          </a:ln>
          <a:effectLst/>
        </p:spPr>
        <p:txBody>
          <a:bodyPr vert="horz" wrap="square" lIns="88002" tIns="44001" rIns="88002" bIns="44001"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43366" name="Rectangle 6"/>
          <p:cNvSpPr>
            <a:spLocks noGrp="1" noChangeArrowheads="1"/>
          </p:cNvSpPr>
          <p:nvPr>
            <p:ph type="ftr" sz="quarter" idx="4"/>
          </p:nvPr>
        </p:nvSpPr>
        <p:spPr bwMode="auto">
          <a:xfrm>
            <a:off x="0" y="8818563"/>
            <a:ext cx="3032125" cy="463550"/>
          </a:xfrm>
          <a:prstGeom prst="rect">
            <a:avLst/>
          </a:prstGeom>
          <a:noFill/>
          <a:ln w="9525">
            <a:noFill/>
            <a:miter lim="800000"/>
          </a:ln>
          <a:effectLst/>
        </p:spPr>
        <p:txBody>
          <a:bodyPr vert="horz" wrap="square" lIns="88002" tIns="44001" rIns="88002" bIns="44001" numCol="1" anchor="b" anchorCtr="0" compatLnSpc="1"/>
          <a:lstStyle>
            <a:lvl1pPr defTabSz="879475">
              <a:defRPr sz="1200">
                <a:latin typeface="Times New Roman" panose="02020603050405020304" pitchFamily="18" charset="0"/>
                <a:ea typeface="+mn-ea"/>
                <a:cs typeface="+mn-cs"/>
              </a:defRPr>
            </a:lvl1pPr>
          </a:lstStyle>
          <a:p>
            <a:pPr>
              <a:defRPr/>
            </a:pPr>
            <a:endParaRPr lang="en-US"/>
          </a:p>
        </p:txBody>
      </p:sp>
      <p:sp>
        <p:nvSpPr>
          <p:cNvPr id="143367" name="Rectangle 7"/>
          <p:cNvSpPr>
            <a:spLocks noGrp="1" noChangeArrowheads="1"/>
          </p:cNvSpPr>
          <p:nvPr>
            <p:ph type="sldNum" sz="quarter" idx="5"/>
          </p:nvPr>
        </p:nvSpPr>
        <p:spPr bwMode="auto">
          <a:xfrm>
            <a:off x="3963988" y="8818563"/>
            <a:ext cx="3032125" cy="463550"/>
          </a:xfrm>
          <a:prstGeom prst="rect">
            <a:avLst/>
          </a:prstGeom>
          <a:noFill/>
          <a:ln w="9525">
            <a:noFill/>
            <a:miter lim="800000"/>
          </a:ln>
          <a:effectLst/>
        </p:spPr>
        <p:txBody>
          <a:bodyPr vert="horz" wrap="square" lIns="88002" tIns="44001" rIns="88002" bIns="44001" numCol="1" anchor="b" anchorCtr="0" compatLnSpc="1"/>
          <a:lstStyle>
            <a:lvl1pPr algn="r" defTabSz="879475">
              <a:defRPr sz="1200">
                <a:latin typeface="Times New Roman" panose="02020603050405020304" pitchFamily="18" charset="0"/>
              </a:defRPr>
            </a:lvl1pPr>
          </a:lstStyle>
          <a:p>
            <a:fld id="{6BE1ADF2-F8FC-4B17-8990-962B0742022B}"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5957E8-AB95-4EAD-8268-8E39798B05F5}"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EB57-D52F-4796-A4FB-DA0F4FDB532A}"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EB57-D52F-4796-A4FB-DA0F4FDB532A}"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A860C0F-F052-483A-A0B4-CB5653FF6F9F}"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558C5D-5B68-4CCB-AC42-9405337C9B38}"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95ABB6-55A3-454E-8F46-2F41B0DCE156}"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95ABB6-55A3-454E-8F46-2F41B0DCE156}"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95ABB6-55A3-454E-8F46-2F41B0DCE156}"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F03508E-9F2F-45A9-80E1-A44105580A71}"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1102AC9-F019-4F85-8352-576C9ED62286}"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09DA52E-10D8-4F55-B26D-3B46AEF04816}"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3603A47-A9B8-4036-B35F-4E7677BD5663}"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6CAA1E-2707-4253-8876-B90E054AB32C}"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AC709D-A254-4318-AA92-786FE2B063EE}"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941B29F-6524-45A6-8CC2-51A7C9DCD9F1}"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F0B854B-46FD-4737-A451-717CBB3214B4}"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3D2C2C0-FEA5-4114-B24B-769C37879956}"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CB9EDEB-CBF9-46CA-8FB1-A7E03DCC2881}"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6152434-5708-444E-9421-AB52AFDA39AF}"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1B1C214F-2919-4C2D-B9B6-4ADD82799947}"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D0AD62C-191F-4302-BF12-24DB8788D369}"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p:sp>
      <p:sp>
        <p:nvSpPr>
          <p:cNvPr id="136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FAD4642-FAC1-4D18-8815-5843D9B8DFD2}"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37219" name="Rectangle 2"/>
          <p:cNvSpPr>
            <a:spLocks noGrp="1" noRot="1" noChangeAspect="1" noChangeArrowheads="1" noTextEdit="1"/>
          </p:cNvSpPr>
          <p:nvPr>
            <p:ph type="sldImg"/>
          </p:nvPr>
        </p:nvSpPr>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588AAE-4E44-4DAC-BD13-F0E89377F707}"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p:sp>
      <p:sp>
        <p:nvSpPr>
          <p:cNvPr id="138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p:sp>
      <p:sp>
        <p:nvSpPr>
          <p:cNvPr id="138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B1359E-EAD5-4EC7-BD18-28802C2146B9}"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68963" name="Rectangle 2"/>
          <p:cNvSpPr>
            <a:spLocks noGrp="1" noRot="1" noChangeAspect="1" noChangeArrowheads="1" noTextEdit="1"/>
          </p:cNvSpPr>
          <p:nvPr>
            <p:ph type="sldImg"/>
          </p:nvPr>
        </p:nvSpPr>
        <p:spPr/>
      </p:sp>
      <p:sp>
        <p:nvSpPr>
          <p:cNvPr id="168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4A195ED-E122-4D7E-8E5B-124B8FE1EF06}"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6722A52-1519-4D83-837E-E366590BF67F}"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9F2F693-EE8E-41A1-A649-AE781267D136}"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p:sp>
      <p:sp>
        <p:nvSpPr>
          <p:cNvPr id="138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48283F4-D500-4571-998F-006AB399577C}"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B61A86-E652-4464-9F8A-7090A19B63E8}"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BC3A596-E6E6-45A3-B84F-07362CB27398}"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2E1CD76-094D-4C9E-BC2B-390C0487D597}"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87C14AB-33E0-4FD8-A7BE-6778F99ABC4D}"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866594-44D5-4EDC-BB6A-04607D22D8C2}"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endParaRPr lang="en-US" altLang="en-US" dirty="0">
              <a:solidFill>
                <a:srgbClr val="002060"/>
              </a:solidFill>
            </a:endParaRP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endParaRPr lang="en-US" altLang="en-US" sz="1200" b="1" dirty="0">
              <a:solidFill>
                <a:srgbClr val="002060"/>
              </a:solidFill>
            </a:endParaRP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endParaRPr lang="en-US" dirty="0"/>
          </a:p>
        </p:txBody>
      </p:sp>
      <p:sp>
        <p:nvSpPr>
          <p:cNvPr id="7" name="Rectangle 4"/>
          <p:cNvSpPr>
            <a:spLocks noGrp="1" noChangeArrowheads="1"/>
          </p:cNvSpPr>
          <p:nvPr>
            <p:ph type="ftr" sz="quarter" idx="10"/>
          </p:nvPr>
        </p:nvSpPr>
        <p:spPr bwMode="auto">
          <a:xfrm>
            <a:off x="2862263" y="5780088"/>
            <a:ext cx="3448050" cy="457200"/>
          </a:xfrm>
          <a:prstGeom prst="rect">
            <a:avLst/>
          </a:prstGeom>
          <a:ln>
            <a:miter lim="800000"/>
          </a:ln>
        </p:spPr>
        <p:txBody>
          <a:bodyPr vert="horz" wrap="square" lIns="91440" tIns="45720" rIns="91440" bIns="45720" numCol="1" anchor="t" anchorCtr="0" compatLnSpc="1"/>
          <a:lstStyle>
            <a:lvl1pPr algn="ctr">
              <a:spcBef>
                <a:spcPct val="50000"/>
              </a:spcBef>
              <a:defRPr>
                <a:solidFill>
                  <a:srgbClr val="578963"/>
                </a:solidFill>
                <a:latin typeface="Times New Roman" panose="02020603050405020304" pitchFamily="18" charset="0"/>
                <a:ea typeface="+mn-ea"/>
                <a:cs typeface="+mn-cs"/>
              </a:defRPr>
            </a:lvl1pPr>
          </a:lstStyle>
          <a:p>
            <a:pPr>
              <a:defRPr/>
            </a:pPr>
            <a:r>
              <a:rPr lang="en-US"/>
              <a:t>7</a:t>
            </a:r>
            <a:endParaRPr lang="en-US" dirty="0"/>
          </a:p>
        </p:txBody>
      </p:sp>
      <p:sp>
        <p:nvSpPr>
          <p:cNvPr id="8" name="Rectangle 5"/>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5A1666A-4F16-4D6F-8CC9-19658F8F9F60}" type="slidenum">
              <a:rPr lang="en-US" altLang="en-US" smtClean="0"/>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fld id="{44B62CAA-081B-42AF-90A2-E1A8BD75245B}" type="slidenum">
              <a:rPr lang="en-US" altLang="en-US" smtClean="0"/>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fld id="{785B9146-0874-4D81-AD0F-79DEE71ECAE8}" type="slidenum">
              <a:rPr lang="en-US" altLang="en-US" smtClean="0"/>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
          <p:cNvSpPr>
            <a:spLocks noGrp="1" noChangeArrowheads="1"/>
          </p:cNvSpPr>
          <p:nvPr>
            <p:ph type="sldNum" sz="quarter" idx="10"/>
          </p:nvPr>
        </p:nvSpPr>
        <p:spPr/>
        <p:txBody>
          <a:bodyPr/>
          <a:lstStyle>
            <a:lvl1pPr>
              <a:defRPr/>
            </a:lvl1pPr>
          </a:lstStyle>
          <a:p>
            <a:fld id="{C6A00A4D-DB2F-4805-9D30-1601D390370A}" type="slidenum">
              <a:rPr lang="en-US" altLang="en-US" smtClean="0"/>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1_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endParaRPr lang="en-US" altLang="en-US" dirty="0">
              <a:solidFill>
                <a:srgbClr val="002060"/>
              </a:solidFill>
            </a:endParaRP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endParaRPr lang="en-US" altLang="en-US" sz="1200" b="1" dirty="0">
              <a:solidFill>
                <a:srgbClr val="002060"/>
              </a:solidFill>
            </a:endParaRP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7" name="Rectangle 4"/>
          <p:cNvSpPr>
            <a:spLocks noGrp="1" noChangeArrowheads="1"/>
          </p:cNvSpPr>
          <p:nvPr>
            <p:ph type="ftr" sz="quarter" idx="10"/>
          </p:nvPr>
        </p:nvSpPr>
        <p:spPr bwMode="auto">
          <a:xfrm>
            <a:off x="2862263" y="5780088"/>
            <a:ext cx="3448050" cy="457200"/>
          </a:xfrm>
          <a:prstGeom prst="rect">
            <a:avLst/>
          </a:prstGeom>
          <a:ln>
            <a:miter lim="800000"/>
          </a:ln>
        </p:spPr>
        <p:txBody>
          <a:bodyPr vert="horz" wrap="square" lIns="91440" tIns="45720" rIns="91440" bIns="45720" numCol="1" anchor="t" anchorCtr="0" compatLnSpc="1"/>
          <a:lstStyle>
            <a:lvl1pPr algn="ctr">
              <a:spcBef>
                <a:spcPct val="50000"/>
              </a:spcBef>
              <a:defRPr>
                <a:solidFill>
                  <a:srgbClr val="578963"/>
                </a:solidFill>
                <a:latin typeface="Times New Roman" panose="02020603050405020304" pitchFamily="18" charset="0"/>
                <a:ea typeface="+mn-ea"/>
                <a:cs typeface="+mn-cs"/>
              </a:defRPr>
            </a:lvl1pPr>
          </a:lstStyle>
          <a:p>
            <a:pPr>
              <a:defRPr/>
            </a:pPr>
            <a:r>
              <a:rPr lang="en-US" dirty="0"/>
              <a:t>7</a:t>
            </a:r>
            <a:endParaRPr lang="en-US" dirty="0"/>
          </a:p>
        </p:txBody>
      </p:sp>
      <p:sp>
        <p:nvSpPr>
          <p:cNvPr id="8" name="Rectangle 5"/>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6A00A4D-DB2F-4805-9D30-1601D390370A}" type="slidenum">
              <a:rPr lang="en-US" altLang="en-US" smtClean="0"/>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3"/>
          <p:cNvSpPr>
            <a:spLocks noGrp="1" noChangeArrowheads="1"/>
          </p:cNvSpPr>
          <p:nvPr>
            <p:ph type="sldNum" sz="quarter" idx="10"/>
          </p:nvPr>
        </p:nvSpPr>
        <p:spPr/>
        <p:txBody>
          <a:bodyPr/>
          <a:lstStyle>
            <a:lvl1pPr>
              <a:defRPr/>
            </a:lvl1pPr>
          </a:lstStyle>
          <a:p>
            <a:fld id="{F07297F0-678A-42BC-8D0F-2BF24413825E}" type="slidenum">
              <a:rPr lang="en-US" altLang="en-US"/>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3_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p:spPr>
        <p:txBody>
          <a:bodyPr wrap="none">
            <a:spAutoFit/>
          </a:bodyPr>
          <a:lstStyle/>
          <a:p>
            <a:pPr algn="ctr">
              <a:spcBef>
                <a:spcPct val="50000"/>
              </a:spcBef>
              <a:defRPr/>
            </a:pPr>
            <a:r>
              <a:rPr lang="en-US" b="1" dirty="0">
                <a:solidFill>
                  <a:srgbClr val="002060"/>
                </a:solidFill>
                <a:latin typeface="Helvetica" panose="020B0604020202020204" pitchFamily="34" charset="0"/>
              </a:rPr>
              <a:t>Database System Concepts, 7</a:t>
            </a:r>
            <a:r>
              <a:rPr lang="en-US" b="1" baseline="30000" dirty="0">
                <a:solidFill>
                  <a:srgbClr val="002060"/>
                </a:solidFill>
                <a:latin typeface="Helvetica" panose="020B0604020202020204" pitchFamily="34" charset="0"/>
              </a:rPr>
              <a:t>th</a:t>
            </a:r>
            <a:r>
              <a:rPr lang="en-US" b="1" dirty="0">
                <a:solidFill>
                  <a:srgbClr val="002060"/>
                </a:solidFill>
                <a:latin typeface="Helvetica" panose="020B0604020202020204" pitchFamily="34" charset="0"/>
              </a:rPr>
              <a:t> Ed</a:t>
            </a:r>
            <a:r>
              <a:rPr lang="en-US" dirty="0">
                <a:solidFill>
                  <a:srgbClr val="002060"/>
                </a:solidFill>
                <a:latin typeface="Helvetica" panose="020B0604020202020204" pitchFamily="34" charset="0"/>
              </a:rPr>
              <a:t>.</a:t>
            </a:r>
            <a:endParaRPr lang="en-US" dirty="0">
              <a:solidFill>
                <a:srgbClr val="002060"/>
              </a:solidFill>
              <a:latin typeface="Helvetica" panose="020B0604020202020204" pitchFamily="34" charset="0"/>
            </a:endParaRPr>
          </a:p>
          <a:p>
            <a:pPr algn="ctr">
              <a:spcBef>
                <a:spcPct val="50000"/>
              </a:spcBef>
              <a:defRPr/>
            </a:pPr>
            <a:r>
              <a:rPr lang="en-US" sz="1200" b="1" dirty="0">
                <a:solidFill>
                  <a:srgbClr val="002060"/>
                </a:solidFill>
                <a:latin typeface="Helvetica" panose="020B0604020202020204" pitchFamily="34" charset="0"/>
              </a:rPr>
              <a:t>©Silberschatz, Korth and Sudarshan</a:t>
            </a:r>
            <a:br>
              <a:rPr lang="en-US" sz="1200" b="1" dirty="0">
                <a:solidFill>
                  <a:srgbClr val="002060"/>
                </a:solidFill>
                <a:latin typeface="Helvetica" panose="020B0604020202020204" pitchFamily="34" charset="0"/>
              </a:rPr>
            </a:br>
            <a:r>
              <a:rPr lang="en-US" sz="1200" b="1" dirty="0">
                <a:solidFill>
                  <a:srgbClr val="002060"/>
                </a:solidFill>
                <a:latin typeface="Helvetica" panose="020B0604020202020204" pitchFamily="34" charset="0"/>
              </a:rPr>
              <a:t>See </a:t>
            </a:r>
            <a:r>
              <a:rPr lang="en-US" sz="1200" b="1" dirty="0">
                <a:solidFill>
                  <a:srgbClr val="002060"/>
                </a:solidFill>
                <a:latin typeface="Helvetica" panose="020B0604020202020204" pitchFamily="34" charset="0"/>
                <a:hlinkClick r:id="rId2"/>
              </a:rPr>
              <a:t>www.db-book.com</a:t>
            </a:r>
            <a:r>
              <a:rPr lang="en-US" sz="1200" b="1" dirty="0">
                <a:solidFill>
                  <a:srgbClr val="002060"/>
                </a:solidFill>
                <a:latin typeface="Helvetica" panose="020B0604020202020204" pitchFamily="34" charset="0"/>
              </a:rPr>
              <a:t> for conditions on re-use </a:t>
            </a:r>
            <a:endParaRPr lang="en-US" sz="1200" b="1" dirty="0">
              <a:solidFill>
                <a:srgbClr val="002060"/>
              </a:solidFill>
              <a:latin typeface="Helvetica" panose="020B0604020202020204" pitchFamily="34" charset="0"/>
            </a:endParaRPr>
          </a:p>
        </p:txBody>
      </p:sp>
      <p:pic>
        <p:nvPicPr>
          <p:cNvPr id="6"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4"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endParaRPr lang="en-US" dirty="0"/>
          </a:p>
        </p:txBody>
      </p:sp>
      <p:sp>
        <p:nvSpPr>
          <p:cNvPr id="7" name="Rectangle 5"/>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fld id="{C5A1666A-4F16-4D6F-8CC9-19658F8F9F60}"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Rectangle 3"/>
          <p:cNvSpPr>
            <a:spLocks noGrp="1" noChangeArrowheads="1"/>
          </p:cNvSpPr>
          <p:nvPr>
            <p:ph type="sldNum" sz="quarter" idx="10"/>
          </p:nvPr>
        </p:nvSpPr>
        <p:spPr/>
        <p:txBody>
          <a:bodyPr/>
          <a:lstStyle>
            <a:lvl1pPr>
              <a:defRPr/>
            </a:lvl1pPr>
          </a:lstStyle>
          <a:p>
            <a:fld id="{7E61BABB-146E-43C2-957A-F74489A8053A}" type="slidenum">
              <a:rPr lang="en-US" altLang="en-US" smtClean="0"/>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endParaRPr lang="en-US"/>
          </a:p>
        </p:txBody>
      </p:sp>
      <p:sp>
        <p:nvSpPr>
          <p:cNvPr id="4" name="Rectangle 3"/>
          <p:cNvSpPr>
            <a:spLocks noGrp="1" noChangeArrowheads="1"/>
          </p:cNvSpPr>
          <p:nvPr>
            <p:ph type="sldNum" sz="quarter" idx="10"/>
          </p:nvPr>
        </p:nvSpPr>
        <p:spPr/>
        <p:txBody>
          <a:bodyPr/>
          <a:lstStyle>
            <a:lvl1pPr>
              <a:defRPr/>
            </a:lvl1pPr>
          </a:lstStyle>
          <a:p>
            <a:fld id="{B8911A7C-8095-450C-8C6E-9FD10552B060}" type="slidenum">
              <a:rPr lang="en-US" altLang="en-US" smtClean="0"/>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5" name="Rectangle 3"/>
          <p:cNvSpPr>
            <a:spLocks noGrp="1" noChangeArrowheads="1"/>
          </p:cNvSpPr>
          <p:nvPr>
            <p:ph type="sldNum" sz="quarter" idx="10"/>
          </p:nvPr>
        </p:nvSpPr>
        <p:spPr/>
        <p:txBody>
          <a:bodyPr/>
          <a:lstStyle>
            <a:lvl1pPr>
              <a:defRPr/>
            </a:lvl1pPr>
          </a:lstStyle>
          <a:p>
            <a:fld id="{C6A00A4D-DB2F-4805-9D30-1601D390370A}" type="slidenum">
              <a:rPr lang="en-US" altLang="en-US" smtClean="0"/>
            </a:fld>
            <a:endParaRPr lang="en-US" altLang="en-US"/>
          </a:p>
        </p:txBody>
      </p:sp>
      <p:sp>
        <p:nvSpPr>
          <p:cNvPr id="6" name="Content Placeholder 2"/>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sldNum" sz="quarter" idx="10"/>
          </p:nvPr>
        </p:nvSpPr>
        <p:spPr/>
        <p:txBody>
          <a:bodyPr/>
          <a:lstStyle>
            <a:lvl1pPr>
              <a:defRPr/>
            </a:lvl1pPr>
          </a:lstStyle>
          <a:p>
            <a:fld id="{CDAB9B80-DF76-48EB-90ED-332DFA16C8C5}" type="slidenum">
              <a:rPr lang="en-US" altLang="en-US" smtClean="0"/>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sldNum" sz="quarter" idx="10"/>
          </p:nvPr>
        </p:nvSpPr>
        <p:spPr/>
        <p:txBody>
          <a:bodyPr/>
          <a:lstStyle>
            <a:lvl1pPr>
              <a:defRPr/>
            </a:lvl1pPr>
          </a:lstStyle>
          <a:p>
            <a:fld id="{D7F13DB9-4DBA-4FBB-AEC4-DAFE588C3D15}" type="slidenum">
              <a:rPr lang="en-US" altLang="en-US" smtClean="0"/>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fld id="{56791594-5C2E-4441-B7B6-82984035929F}" type="slidenum">
              <a:rPr lang="en-US" altLang="en-US" smtClean="0"/>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fld id="{5A1FC2B3-B7EC-454D-9B6D-F703F1879077}" type="slidenum">
              <a:rPr lang="en-US" altLang="en-US" smtClean="0"/>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fld id="{13436E7B-A083-4D63-80EB-4BF9F57C2504}" type="slidenum">
              <a:rPr lang="en-US" altLang="en-US" smtClean="0"/>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dirty="0"/>
          </a:p>
        </p:txBody>
      </p:sp>
      <p:sp>
        <p:nvSpPr>
          <p:cNvPr id="486403" name="Rectangle 3"/>
          <p:cNvSpPr>
            <a:spLocks noGrp="1" noChangeArrowheads="1"/>
          </p:cNvSpPr>
          <p:nvPr>
            <p:ph type="sldNum" sz="quarter" idx="4"/>
          </p:nvPr>
        </p:nvSpPr>
        <p:spPr bwMode="auto">
          <a:xfrm>
            <a:off x="6553200" y="64008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smtClean="0">
                <a:solidFill>
                  <a:schemeClr val="bg2"/>
                </a:solidFill>
                <a:latin typeface="Times New Roman" panose="02020603050405020304" pitchFamily="18" charset="0"/>
              </a:defRPr>
            </a:lvl1pPr>
          </a:lstStyle>
          <a:p>
            <a:fld id="{C6A00A4D-DB2F-4805-9D30-1601D390370A}" type="slidenum">
              <a:rPr lang="en-US" altLang="en-US" smtClean="0"/>
            </a:fld>
            <a:endParaRPr lang="en-US" altLang="en-US"/>
          </a:p>
        </p:txBody>
      </p:sp>
      <p:sp>
        <p:nvSpPr>
          <p:cNvPr id="1028" name="Text Box 4"/>
          <p:cNvSpPr txBox="1">
            <a:spLocks noChangeArrowheads="1"/>
          </p:cNvSpPr>
          <p:nvPr/>
        </p:nvSpPr>
        <p:spPr bwMode="auto">
          <a:xfrm>
            <a:off x="6762750" y="6613525"/>
            <a:ext cx="2381250"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endParaRPr lang="en-US" altLang="en-US" sz="1000" b="1" dirty="0">
              <a:solidFill>
                <a:srgbClr val="002060"/>
              </a:solidFill>
            </a:endParaRPr>
          </a:p>
        </p:txBody>
      </p:sp>
      <p:sp>
        <p:nvSpPr>
          <p:cNvPr id="486405" name="Text Box 5"/>
          <p:cNvSpPr txBox="1">
            <a:spLocks noChangeArrowheads="1"/>
          </p:cNvSpPr>
          <p:nvPr/>
        </p:nvSpPr>
        <p:spPr bwMode="auto">
          <a:xfrm>
            <a:off x="4444717" y="6613525"/>
            <a:ext cx="518092" cy="246221"/>
          </a:xfrm>
          <a:prstGeom prst="rect">
            <a:avLst/>
          </a:prstGeom>
          <a:noFill/>
          <a:ln w="9525">
            <a:noFill/>
            <a:miter lim="800000"/>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19.</a:t>
            </a:r>
            <a:fld id="{370CC2A8-7410-4F9E-B2CB-FCF9B3031B7B}" type="slidenum">
              <a:rPr lang="en-US" altLang="en-US" sz="1000" b="1" smtClean="0">
                <a:solidFill>
                  <a:srgbClr val="002060"/>
                </a:solidFill>
              </a:rPr>
            </a:fld>
            <a:endParaRPr lang="en-US" altLang="en-US" sz="1000" b="1" dirty="0">
              <a:solidFill>
                <a:srgbClr val="002060"/>
              </a:solidFill>
            </a:endParaRPr>
          </a:p>
        </p:txBody>
      </p:sp>
      <p:sp>
        <p:nvSpPr>
          <p:cNvPr id="486406" name="Rectangle 6"/>
          <p:cNvSpPr>
            <a:spLocks noGrp="1" noChangeArrowheads="1"/>
          </p:cNvSpPr>
          <p:nvPr>
            <p:ph type="title"/>
          </p:nvPr>
        </p:nvSpPr>
        <p:spPr bwMode="auto">
          <a:xfrm>
            <a:off x="768350" y="117475"/>
            <a:ext cx="8077200" cy="609600"/>
          </a:xfrm>
          <a:prstGeom prst="rect">
            <a:avLst/>
          </a:prstGeom>
          <a:noFill/>
          <a:ln w="9525">
            <a:noFill/>
            <a:miter lim="800000"/>
          </a:ln>
        </p:spPr>
        <p:txBody>
          <a:bodyPr vert="horz" wrap="square" lIns="91440" tIns="45720" rIns="91440" bIns="45720" numCol="1" anchor="b" anchorCtr="0" compatLnSpc="1"/>
          <a:lstStyle/>
          <a:p>
            <a:pPr lvl="0"/>
            <a:r>
              <a:rPr lang="en-US"/>
              <a:t>Click to edit Master title style</a:t>
            </a:r>
            <a:endParaRPr lang="en-US" dirty="0"/>
          </a:p>
        </p:txBody>
      </p:sp>
      <p:sp>
        <p:nvSpPr>
          <p:cNvPr id="1031" name="Text Box 7"/>
          <p:cNvSpPr txBox="1">
            <a:spLocks noChangeArrowheads="1"/>
          </p:cNvSpPr>
          <p:nvPr/>
        </p:nvSpPr>
        <p:spPr bwMode="auto">
          <a:xfrm>
            <a:off x="0" y="6613525"/>
            <a:ext cx="2571750"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endParaRPr lang="en-US" sz="1000" b="1" dirty="0">
              <a:solidFill>
                <a:srgbClr val="002060"/>
              </a:solidFill>
            </a:endParaRPr>
          </a:p>
        </p:txBody>
      </p:sp>
      <p:sp>
        <p:nvSpPr>
          <p:cNvPr id="1032" name="Freeform 8"/>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pic>
        <p:nvPicPr>
          <p:cNvPr id="11" name="Picture 10" descr="Cover-6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MS PGothic" panose="020B0600070205080204" pitchFamily="34" charset="-128"/>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panose="020B0600070205080204" pitchFamily="34" charset="-128"/>
          <a:cs typeface="MS PGothic" panose="020B0600070205080204" pitchFamily="34" charset="-128"/>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cs typeface="MS PGothic" panose="020B0600070205080204" pitchFamily="34" charset="-128"/>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cs typeface="MS PGothic" panose="020B0600070205080204" pitchFamily="34" charset="-128"/>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cs typeface="MS PGothic" panose="020B0600070205080204" pitchFamily="34" charset="-128"/>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sv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image" Target="../media/image10.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a:t>
            </a:r>
            <a:r>
              <a:rPr lang="en-US" dirty="0" smtClean="0">
                <a:effectLst>
                  <a:outerShdw blurRad="38100" dist="38100" dir="2700000" algn="tl">
                    <a:srgbClr val="C0C0C0"/>
                  </a:outerShdw>
                </a:effectLst>
              </a:rPr>
              <a:t>1</a:t>
            </a:r>
            <a:r>
              <a:rPr lang="en-US" altLang="zh-CN" dirty="0" smtClean="0">
                <a:effectLst>
                  <a:outerShdw blurRad="38100" dist="38100" dir="2700000" algn="tl">
                    <a:srgbClr val="C0C0C0"/>
                  </a:outerShdw>
                </a:effectLst>
              </a:rPr>
              <a:t>6</a:t>
            </a:r>
            <a:r>
              <a:rPr lang="en-US" dirty="0" smtClean="0">
                <a:effectLst>
                  <a:outerShdw blurRad="38100" dist="38100" dir="2700000" algn="tl">
                    <a:srgbClr val="C0C0C0"/>
                  </a:outerShdw>
                </a:effectLst>
              </a:rPr>
              <a:t>: </a:t>
            </a:r>
            <a:r>
              <a:rPr lang="en-US" dirty="0">
                <a:effectLst>
                  <a:outerShdw blurRad="38100" dist="38100" dir="2700000" algn="tl">
                    <a:srgbClr val="C0C0C0"/>
                  </a:outerShdw>
                </a:effectLst>
              </a:rPr>
              <a:t>Recovery System</a:t>
            </a:r>
            <a:endParaRPr lang="en-US"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rPr>
              <a:t>Example </a:t>
            </a:r>
            <a:r>
              <a:rPr lang="en-US" dirty="0">
                <a:effectLst>
                  <a:outerShdw blurRad="38100" dist="38100" dir="2700000" algn="tl">
                    <a:srgbClr val="C0C0C0"/>
                  </a:outerShdw>
                </a:effectLst>
              </a:rPr>
              <a:t>of Data Access</a:t>
            </a:r>
            <a:endParaRPr lang="en-US" dirty="0">
              <a:effectLst>
                <a:outerShdw blurRad="38100" dist="38100" dir="2700000" algn="tl">
                  <a:srgbClr val="C0C0C0"/>
                </a:outerShdw>
              </a:effectLst>
            </a:endParaRPr>
          </a:p>
        </p:txBody>
      </p:sp>
      <p:pic>
        <p:nvPicPr>
          <p:cNvPr id="3" name="Picture 2"/>
          <p:cNvPicPr>
            <a:picLocks noChangeAspect="1"/>
          </p:cNvPicPr>
          <p:nvPr/>
        </p:nvPicPr>
        <p:blipFill>
          <a:blip r:embed="rId1"/>
          <a:stretch>
            <a:fillRect/>
          </a:stretch>
        </p:blipFill>
        <p:spPr>
          <a:xfrm>
            <a:off x="2255520" y="1256042"/>
            <a:ext cx="5131879" cy="49927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and Atomicity</a:t>
            </a:r>
            <a:endParaRPr lang="en-US">
              <a:effectLst>
                <a:outerShdw blurRad="38100" dist="38100" dir="2700000" algn="tl">
                  <a:srgbClr val="C0C0C0"/>
                </a:outerShdw>
              </a:effectLst>
            </a:endParaRPr>
          </a:p>
        </p:txBody>
      </p:sp>
      <p:sp>
        <p:nvSpPr>
          <p:cNvPr id="14339" name="Rectangle 3"/>
          <p:cNvSpPr>
            <a:spLocks noGrp="1" noChangeArrowheads="1"/>
          </p:cNvSpPr>
          <p:nvPr>
            <p:ph idx="1"/>
          </p:nvPr>
        </p:nvSpPr>
        <p:spPr>
          <a:xfrm>
            <a:off x="701336" y="1102497"/>
            <a:ext cx="7741328" cy="5367972"/>
          </a:xfrm>
        </p:spPr>
        <p:txBody>
          <a:bodyPr/>
          <a:lstStyle/>
          <a:p>
            <a:r>
              <a:rPr lang="en-US" altLang="en-US" sz="2000" dirty="0"/>
              <a:t>To ensure atomicity despite failures, we first output information describing the modifications to stable storage without modifying the database itself.</a:t>
            </a:r>
            <a:endParaRPr lang="en-US" altLang="en-US" sz="2000" dirty="0"/>
          </a:p>
          <a:p>
            <a:r>
              <a:rPr lang="en-US" altLang="en-US" sz="2000" dirty="0"/>
              <a:t>We study </a:t>
            </a:r>
            <a:r>
              <a:rPr lang="en-US" altLang="en-US" sz="2000" b="1" dirty="0">
                <a:solidFill>
                  <a:srgbClr val="002060"/>
                </a:solidFill>
              </a:rPr>
              <a:t>log-based recovery</a:t>
            </a:r>
            <a:r>
              <a:rPr lang="en-US" altLang="en-US" sz="2000" dirty="0">
                <a:solidFill>
                  <a:srgbClr val="002060"/>
                </a:solidFill>
              </a:rPr>
              <a:t> </a:t>
            </a:r>
            <a:r>
              <a:rPr lang="en-US" altLang="en-US" sz="2000" b="1" dirty="0">
                <a:solidFill>
                  <a:srgbClr val="002060"/>
                </a:solidFill>
              </a:rPr>
              <a:t>mechanisms</a:t>
            </a:r>
            <a:r>
              <a:rPr lang="en-US" altLang="en-US" sz="2000" dirty="0">
                <a:solidFill>
                  <a:srgbClr val="002060"/>
                </a:solidFill>
              </a:rPr>
              <a:t> </a:t>
            </a:r>
            <a:r>
              <a:rPr lang="en-US" altLang="en-US" sz="2000" dirty="0"/>
              <a:t>in detail</a:t>
            </a:r>
            <a:endParaRPr lang="en-US" altLang="en-US" sz="2000" dirty="0"/>
          </a:p>
          <a:p>
            <a:pPr lvl="1"/>
            <a:r>
              <a:rPr lang="en-US" altLang="en-US" sz="2000" dirty="0"/>
              <a:t>We first present key concepts</a:t>
            </a:r>
            <a:endParaRPr lang="en-US" altLang="en-US" sz="2000" dirty="0"/>
          </a:p>
          <a:p>
            <a:pPr lvl="1"/>
            <a:r>
              <a:rPr lang="en-US" altLang="en-US" sz="2000" dirty="0"/>
              <a:t>And then present the actual recovery </a:t>
            </a:r>
            <a:r>
              <a:rPr lang="en-US" altLang="en-US" sz="2000" dirty="0" smtClean="0"/>
              <a:t>algorithm</a:t>
            </a:r>
            <a:endParaRPr lang="en-US" altLang="en-US" sz="2000" dirty="0" smtClean="0"/>
          </a:p>
          <a:p>
            <a:r>
              <a:rPr lang="en-US" altLang="en-US" sz="2000" dirty="0" smtClean="0"/>
              <a:t>Less used alternative: </a:t>
            </a:r>
            <a:r>
              <a:rPr lang="en-US" altLang="en-US" sz="2000" b="1" dirty="0" smtClean="0">
                <a:solidFill>
                  <a:srgbClr val="002060"/>
                </a:solidFill>
              </a:rPr>
              <a:t>shadow-copy</a:t>
            </a:r>
            <a:r>
              <a:rPr lang="en-US" altLang="en-US" sz="2000" b="1" dirty="0" smtClean="0">
                <a:solidFill>
                  <a:srgbClr val="000099"/>
                </a:solidFill>
              </a:rPr>
              <a:t> </a:t>
            </a:r>
            <a:r>
              <a:rPr lang="en-US" altLang="en-US" sz="2000" dirty="0" smtClean="0"/>
              <a:t>and</a:t>
            </a:r>
            <a:r>
              <a:rPr lang="en-US" altLang="en-US" sz="2000" dirty="0" smtClean="0">
                <a:solidFill>
                  <a:srgbClr val="000099"/>
                </a:solidFill>
              </a:rPr>
              <a:t> </a:t>
            </a:r>
            <a:r>
              <a:rPr lang="en-US" altLang="en-US" sz="2000" b="1" dirty="0" smtClean="0">
                <a:solidFill>
                  <a:srgbClr val="002060"/>
                </a:solidFill>
              </a:rPr>
              <a:t>shadow-paging</a:t>
            </a:r>
            <a:r>
              <a:rPr lang="en-US" altLang="en-US" sz="2000" b="1" dirty="0" smtClean="0">
                <a:solidFill>
                  <a:srgbClr val="000099"/>
                </a:solidFill>
              </a:rPr>
              <a:t> </a:t>
            </a:r>
            <a:r>
              <a:rPr lang="en-US" altLang="en-US" sz="2000" dirty="0" smtClean="0"/>
              <a:t>(brief details in book)</a:t>
            </a:r>
            <a:endParaRPr lang="en-US" altLang="en-US" sz="2000" dirty="0" smtClean="0"/>
          </a:p>
          <a:p>
            <a:pPr>
              <a:buFont typeface="Monotype Sorts" pitchFamily="-65" charset="2"/>
              <a:buNone/>
            </a:pPr>
            <a:endParaRPr lang="en-US" altLang="en-US" dirty="0"/>
          </a:p>
        </p:txBody>
      </p:sp>
      <p:pic>
        <p:nvPicPr>
          <p:cNvPr id="14340" name="Picture 1" descr="15-02.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208754" y="4217616"/>
            <a:ext cx="3638550"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2"/>
          <p:cNvSpPr txBox="1">
            <a:spLocks noChangeArrowheads="1"/>
          </p:cNvSpPr>
          <p:nvPr/>
        </p:nvSpPr>
        <p:spPr bwMode="auto">
          <a:xfrm>
            <a:off x="1301750" y="5093122"/>
            <a:ext cx="163698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1700" b="1" dirty="0">
                <a:solidFill>
                  <a:srgbClr val="002060"/>
                </a:solidFill>
              </a:rPr>
              <a:t>shadow-copy</a:t>
            </a:r>
            <a:r>
              <a:rPr lang="en-US" altLang="en-US" sz="1700" b="1" dirty="0">
                <a:solidFill>
                  <a:srgbClr val="000099"/>
                </a:solidFill>
              </a:rPr>
              <a:t> </a:t>
            </a:r>
            <a:endParaRPr lang="en-US" altLang="en-US"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Log-Based Recovery</a:t>
            </a:r>
            <a:endParaRPr lang="en-US">
              <a:effectLst>
                <a:outerShdw blurRad="38100" dist="38100" dir="2700000" algn="tl">
                  <a:srgbClr val="C0C0C0"/>
                </a:outerShdw>
              </a:effectLst>
            </a:endParaRPr>
          </a:p>
        </p:txBody>
      </p:sp>
      <p:sp>
        <p:nvSpPr>
          <p:cNvPr id="15363" name="Rectangle 3"/>
          <p:cNvSpPr>
            <a:spLocks noGrp="1" noChangeArrowheads="1"/>
          </p:cNvSpPr>
          <p:nvPr>
            <p:ph idx="1"/>
          </p:nvPr>
        </p:nvSpPr>
        <p:spPr>
          <a:xfrm>
            <a:off x="674702" y="1102497"/>
            <a:ext cx="7838983" cy="5367972"/>
          </a:xfrm>
          <a:prstGeom prst="rect">
            <a:avLst/>
          </a:prstGeom>
        </p:spPr>
        <p:txBody>
          <a:bodyPr/>
          <a:lstStyle/>
          <a:p>
            <a:pPr>
              <a:lnSpc>
                <a:spcPct val="90000"/>
              </a:lnSpc>
            </a:pPr>
            <a:r>
              <a:rPr lang="en-US" altLang="en-US" sz="2000" dirty="0"/>
              <a:t>A  </a:t>
            </a:r>
            <a:r>
              <a:rPr lang="en-US" altLang="en-US" sz="2000" b="1" dirty="0">
                <a:solidFill>
                  <a:srgbClr val="002060"/>
                </a:solidFill>
              </a:rPr>
              <a:t>log</a:t>
            </a:r>
            <a:r>
              <a:rPr lang="en-US" altLang="en-US" sz="2000" dirty="0">
                <a:solidFill>
                  <a:srgbClr val="002060"/>
                </a:solidFill>
              </a:rPr>
              <a:t>  </a:t>
            </a:r>
            <a:r>
              <a:rPr lang="en-US" altLang="en-US" sz="2000" dirty="0"/>
              <a:t>is a sequence of  </a:t>
            </a:r>
            <a:r>
              <a:rPr lang="en-US" altLang="en-US" sz="2000" b="1" dirty="0"/>
              <a:t>log records</a:t>
            </a:r>
            <a:r>
              <a:rPr lang="en-US" altLang="en-US" sz="2000" dirty="0"/>
              <a:t>. The records  keep information about update activities on the database.</a:t>
            </a:r>
            <a:endParaRPr lang="en-US" altLang="en-US" sz="2000" dirty="0"/>
          </a:p>
          <a:p>
            <a:pPr lvl="1">
              <a:lnSpc>
                <a:spcPct val="90000"/>
              </a:lnSpc>
            </a:pPr>
            <a:r>
              <a:rPr lang="en-US" altLang="en-US" sz="2000" dirty="0"/>
              <a:t>The </a:t>
            </a:r>
            <a:r>
              <a:rPr lang="en-US" altLang="en-US" sz="2000" b="1" dirty="0"/>
              <a:t>log</a:t>
            </a:r>
            <a:r>
              <a:rPr lang="en-US" altLang="en-US" sz="2000" dirty="0"/>
              <a:t> is kept on stable storage </a:t>
            </a:r>
            <a:endParaRPr lang="en-US" altLang="en-US" sz="2000" dirty="0"/>
          </a:p>
          <a:p>
            <a:pPr>
              <a:lnSpc>
                <a:spcPct val="90000"/>
              </a:lnSpc>
            </a:pPr>
            <a:r>
              <a:rPr lang="en-US" altLang="en-US" sz="2000" dirty="0"/>
              <a:t>When transaction </a:t>
            </a:r>
            <a:r>
              <a:rPr lang="en-US" altLang="en-US" sz="2000" i="1" dirty="0" err="1"/>
              <a:t>T</a:t>
            </a:r>
            <a:r>
              <a:rPr lang="en-US" altLang="en-US" sz="2000" i="1" baseline="-25000" dirty="0" err="1"/>
              <a:t>i</a:t>
            </a:r>
            <a:r>
              <a:rPr lang="en-US" altLang="en-US" sz="2000" i="1" dirty="0"/>
              <a:t> </a:t>
            </a:r>
            <a:r>
              <a:rPr lang="en-US" altLang="en-US" sz="2000" dirty="0"/>
              <a:t>starts, it registers itself by writing a </a:t>
            </a:r>
            <a:br>
              <a:rPr lang="en-US" altLang="en-US" sz="2000" dirty="0"/>
            </a:br>
            <a:r>
              <a:rPr lang="en-US" altLang="en-US" sz="2000" dirty="0"/>
              <a:t>       </a:t>
            </a:r>
            <a:r>
              <a:rPr lang="en-US" altLang="en-US" sz="2000" i="1" dirty="0"/>
              <a:t>&lt;</a:t>
            </a:r>
            <a:r>
              <a:rPr lang="en-US" altLang="en-US" sz="2000" i="1" dirty="0" err="1"/>
              <a:t>T</a:t>
            </a:r>
            <a:r>
              <a:rPr lang="en-US" altLang="en-US" sz="2000" i="1" baseline="-25000" dirty="0" err="1"/>
              <a:t>i</a:t>
            </a:r>
            <a:r>
              <a:rPr lang="en-US" altLang="en-US" sz="2000" i="1" baseline="-25000" dirty="0"/>
              <a:t>  </a:t>
            </a:r>
            <a:r>
              <a:rPr lang="en-US" altLang="en-US" sz="2000" b="1" dirty="0"/>
              <a:t>start</a:t>
            </a:r>
            <a:r>
              <a:rPr lang="en-US" altLang="en-US" sz="2000" dirty="0"/>
              <a:t>&gt; log </a:t>
            </a:r>
            <a:r>
              <a:rPr lang="en-US" altLang="en-US" sz="2000" dirty="0" smtClean="0"/>
              <a:t>record</a:t>
            </a:r>
            <a:endParaRPr lang="en-US" altLang="en-US" sz="2000" dirty="0"/>
          </a:p>
          <a:p>
            <a:pPr>
              <a:lnSpc>
                <a:spcPct val="90000"/>
              </a:lnSpc>
            </a:pPr>
            <a:r>
              <a:rPr lang="en-US" altLang="en-US" sz="2000" i="1" dirty="0"/>
              <a:t>Before </a:t>
            </a:r>
            <a:r>
              <a:rPr lang="en-US" altLang="en-US" sz="2000" i="1" dirty="0" err="1"/>
              <a:t>T</a:t>
            </a:r>
            <a:r>
              <a:rPr lang="en-US" altLang="en-US" sz="2000" i="1" baseline="-25000" dirty="0" err="1"/>
              <a:t>i</a:t>
            </a:r>
            <a:r>
              <a:rPr lang="en-US" altLang="en-US" sz="2000" i="1" dirty="0"/>
              <a:t> </a:t>
            </a:r>
            <a:r>
              <a:rPr lang="en-US" altLang="en-US" sz="2000" dirty="0"/>
              <a:t>executes </a:t>
            </a:r>
            <a:r>
              <a:rPr lang="en-US" altLang="en-US" sz="2000" b="1" dirty="0"/>
              <a:t>write</a:t>
            </a:r>
            <a:r>
              <a:rPr lang="en-US" altLang="en-US" sz="2000" dirty="0"/>
              <a:t>(</a:t>
            </a:r>
            <a:r>
              <a:rPr lang="en-US" altLang="en-US" sz="2000" i="1" dirty="0"/>
              <a:t>X</a:t>
            </a:r>
            <a:r>
              <a:rPr lang="en-US" altLang="en-US" sz="2000" dirty="0"/>
              <a:t>), a log record </a:t>
            </a:r>
            <a:br>
              <a:rPr lang="en-US" altLang="en-US" sz="2000" dirty="0"/>
            </a:br>
            <a:r>
              <a:rPr lang="en-US" altLang="en-US" sz="2000" dirty="0">
                <a:solidFill>
                  <a:srgbClr val="FF0000"/>
                </a:solidFill>
              </a:rPr>
              <a:t>       </a:t>
            </a:r>
            <a:r>
              <a:rPr lang="en-US" altLang="en-US" sz="2000" i="1" dirty="0">
                <a:solidFill>
                  <a:srgbClr val="FF0000"/>
                </a:solidFill>
              </a:rPr>
              <a:t>&lt;</a:t>
            </a:r>
            <a:r>
              <a:rPr lang="en-US" altLang="en-US" sz="2000" i="1" dirty="0" err="1">
                <a:solidFill>
                  <a:srgbClr val="FF0000"/>
                </a:solidFill>
              </a:rPr>
              <a:t>T</a:t>
            </a:r>
            <a:r>
              <a:rPr lang="en-US" altLang="en-US" sz="2000" i="1" baseline="-25000" dirty="0" err="1">
                <a:solidFill>
                  <a:srgbClr val="FF0000"/>
                </a:solidFill>
              </a:rPr>
              <a:t>i</a:t>
            </a:r>
            <a:r>
              <a:rPr lang="en-US" altLang="en-US" sz="2000" i="1" dirty="0">
                <a:solidFill>
                  <a:srgbClr val="FF0000"/>
                </a:solidFill>
              </a:rPr>
              <a:t>, X,  V</a:t>
            </a:r>
            <a:r>
              <a:rPr lang="en-US" altLang="en-US" sz="2000" i="1" baseline="-25000" dirty="0">
                <a:solidFill>
                  <a:srgbClr val="FF0000"/>
                </a:solidFill>
              </a:rPr>
              <a:t>1</a:t>
            </a:r>
            <a:r>
              <a:rPr lang="en-US" altLang="en-US" sz="2000" i="1" dirty="0">
                <a:solidFill>
                  <a:srgbClr val="FF0000"/>
                </a:solidFill>
              </a:rPr>
              <a:t>,  V</a:t>
            </a:r>
            <a:r>
              <a:rPr lang="en-US" altLang="en-US" sz="2000" i="1" baseline="-25000" dirty="0">
                <a:solidFill>
                  <a:srgbClr val="FF0000"/>
                </a:solidFill>
              </a:rPr>
              <a:t>2</a:t>
            </a:r>
            <a:r>
              <a:rPr lang="en-US" altLang="en-US" sz="2000" i="1" dirty="0">
                <a:solidFill>
                  <a:srgbClr val="FF0000"/>
                </a:solidFill>
              </a:rPr>
              <a:t>&gt;  </a:t>
            </a:r>
            <a:endParaRPr lang="en-US" altLang="en-US" sz="2000" i="1" dirty="0">
              <a:solidFill>
                <a:srgbClr val="FF0000"/>
              </a:solidFill>
            </a:endParaRPr>
          </a:p>
          <a:p>
            <a:pPr marL="0" indent="0">
              <a:lnSpc>
                <a:spcPct val="90000"/>
              </a:lnSpc>
              <a:buNone/>
            </a:pPr>
            <a:r>
              <a:rPr lang="en-US" altLang="en-US" sz="2000" i="1" dirty="0"/>
              <a:t>        </a:t>
            </a:r>
            <a:r>
              <a:rPr lang="en-US" altLang="en-US" sz="2000" dirty="0"/>
              <a:t>is written, where</a:t>
            </a:r>
            <a:r>
              <a:rPr lang="en-US" altLang="en-US" sz="2000" i="1" dirty="0"/>
              <a:t> V</a:t>
            </a:r>
            <a:r>
              <a:rPr lang="en-US" altLang="en-US" sz="2000" i="1" baseline="-25000" dirty="0"/>
              <a:t>1</a:t>
            </a:r>
            <a:r>
              <a:rPr lang="en-US" altLang="en-US" sz="2000" dirty="0"/>
              <a:t> is the value of </a:t>
            </a:r>
            <a:r>
              <a:rPr lang="en-US" altLang="en-US" sz="2000" i="1" dirty="0"/>
              <a:t>X</a:t>
            </a:r>
            <a:r>
              <a:rPr lang="en-US" altLang="en-US" sz="2000" dirty="0"/>
              <a:t>  before the write (the </a:t>
            </a:r>
            <a:r>
              <a:rPr lang="en-US" altLang="en-US" sz="2000" b="1" dirty="0">
                <a:solidFill>
                  <a:srgbClr val="002060"/>
                </a:solidFill>
              </a:rPr>
              <a:t>old </a:t>
            </a:r>
            <a:endParaRPr lang="en-US" altLang="en-US" sz="2000" b="1" dirty="0">
              <a:solidFill>
                <a:srgbClr val="002060"/>
              </a:solidFill>
            </a:endParaRPr>
          </a:p>
          <a:p>
            <a:pPr marL="0" indent="0">
              <a:lnSpc>
                <a:spcPct val="90000"/>
              </a:lnSpc>
              <a:buNone/>
            </a:pPr>
            <a:r>
              <a:rPr lang="en-US" altLang="en-US" sz="2000" b="1" dirty="0">
                <a:solidFill>
                  <a:srgbClr val="002060"/>
                </a:solidFill>
              </a:rPr>
              <a:t>       value</a:t>
            </a:r>
            <a:r>
              <a:rPr lang="en-US" altLang="en-US" sz="2000" dirty="0"/>
              <a:t>)</a:t>
            </a:r>
            <a:r>
              <a:rPr lang="en-US" altLang="en-US" sz="2000" b="1" dirty="0"/>
              <a:t>,</a:t>
            </a:r>
            <a:r>
              <a:rPr lang="en-US" altLang="en-US" sz="2000" dirty="0"/>
              <a:t> and </a:t>
            </a:r>
            <a:r>
              <a:rPr lang="en-US" altLang="en-US" sz="2000" i="1" dirty="0"/>
              <a:t>V</a:t>
            </a:r>
            <a:r>
              <a:rPr lang="en-US" altLang="en-US" sz="2000" i="1" baseline="-25000" dirty="0"/>
              <a:t>2</a:t>
            </a:r>
            <a:r>
              <a:rPr lang="en-US" altLang="en-US" sz="2000" i="1" dirty="0"/>
              <a:t> </a:t>
            </a:r>
            <a:r>
              <a:rPr lang="en-US" altLang="en-US" sz="2000" dirty="0"/>
              <a:t>is the value to be written to </a:t>
            </a:r>
            <a:r>
              <a:rPr lang="en-US" altLang="en-US" sz="2000" i="1" dirty="0"/>
              <a:t>X </a:t>
            </a:r>
            <a:r>
              <a:rPr lang="en-US" altLang="en-US" sz="2000" dirty="0"/>
              <a:t>(the </a:t>
            </a:r>
            <a:r>
              <a:rPr lang="en-US" altLang="en-US" sz="2000" b="1" dirty="0">
                <a:solidFill>
                  <a:srgbClr val="002060"/>
                </a:solidFill>
              </a:rPr>
              <a:t>new value</a:t>
            </a:r>
            <a:r>
              <a:rPr lang="en-US" altLang="en-US" sz="2000" dirty="0"/>
              <a:t>). </a:t>
            </a:r>
            <a:endParaRPr lang="en-US" altLang="en-US" sz="2000" dirty="0"/>
          </a:p>
          <a:p>
            <a:pPr>
              <a:lnSpc>
                <a:spcPct val="90000"/>
              </a:lnSpc>
            </a:pPr>
            <a:r>
              <a:rPr lang="en-US" altLang="en-US" sz="2000" dirty="0"/>
              <a:t>When </a:t>
            </a:r>
            <a:r>
              <a:rPr lang="en-US" altLang="en-US" sz="2000" i="1" dirty="0" err="1"/>
              <a:t>T</a:t>
            </a:r>
            <a:r>
              <a:rPr lang="en-US" altLang="en-US" sz="2000" i="1" baseline="-25000" dirty="0" err="1"/>
              <a:t>i</a:t>
            </a:r>
            <a:r>
              <a:rPr lang="en-US" altLang="en-US" sz="2000" dirty="0"/>
              <a:t> finishes it last statement, the log record &lt;</a:t>
            </a:r>
            <a:r>
              <a:rPr lang="en-US" altLang="en-US" sz="2000" i="1" dirty="0" err="1"/>
              <a:t>T</a:t>
            </a:r>
            <a:r>
              <a:rPr lang="en-US" altLang="en-US" sz="2000" i="1" baseline="-25000" dirty="0" err="1"/>
              <a:t>i</a:t>
            </a:r>
            <a:r>
              <a:rPr lang="en-US" altLang="en-US" sz="2000" i="1" dirty="0"/>
              <a:t> </a:t>
            </a:r>
            <a:r>
              <a:rPr lang="en-US" altLang="en-US" sz="2000" b="1" i="1" dirty="0"/>
              <a:t> </a:t>
            </a:r>
            <a:r>
              <a:rPr lang="en-US" altLang="en-US" sz="2000" b="1" dirty="0"/>
              <a:t>commi</a:t>
            </a:r>
            <a:r>
              <a:rPr lang="en-US" altLang="en-US" sz="2000" dirty="0"/>
              <a:t>t&gt; is written. </a:t>
            </a:r>
            <a:endParaRPr lang="en-US" altLang="en-US" sz="2000" dirty="0"/>
          </a:p>
          <a:p>
            <a:pPr>
              <a:lnSpc>
                <a:spcPct val="90000"/>
              </a:lnSpc>
            </a:pPr>
            <a:r>
              <a:rPr lang="en-US" altLang="en-US" sz="2000" dirty="0"/>
              <a:t>Two approaches using logs</a:t>
            </a:r>
            <a:endParaRPr lang="en-US" altLang="en-US" sz="2000" dirty="0"/>
          </a:p>
          <a:p>
            <a:pPr lvl="1">
              <a:lnSpc>
                <a:spcPct val="90000"/>
              </a:lnSpc>
            </a:pPr>
            <a:r>
              <a:rPr lang="en-US" altLang="en-US" sz="2000" dirty="0"/>
              <a:t>Immediate database modification</a:t>
            </a:r>
            <a:endParaRPr lang="en-US" altLang="en-US" sz="2000" dirty="0"/>
          </a:p>
          <a:p>
            <a:pPr lvl="1">
              <a:lnSpc>
                <a:spcPct val="90000"/>
              </a:lnSpc>
            </a:pPr>
            <a:r>
              <a:rPr lang="en-US" altLang="en-US" sz="2000" dirty="0"/>
              <a:t>Deferred database modification. </a:t>
            </a:r>
            <a:endParaRPr lang="en-US"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Undo and Redo Operations</a:t>
            </a:r>
            <a:endParaRPr lang="en-US" altLang="en-US">
              <a:effectLst/>
            </a:endParaRPr>
          </a:p>
        </p:txBody>
      </p:sp>
      <p:sp>
        <p:nvSpPr>
          <p:cNvPr id="20483" name="Rectangle 3"/>
          <p:cNvSpPr>
            <a:spLocks noGrp="1" noChangeArrowheads="1"/>
          </p:cNvSpPr>
          <p:nvPr>
            <p:ph idx="1"/>
          </p:nvPr>
        </p:nvSpPr>
        <p:spPr>
          <a:xfrm>
            <a:off x="656948" y="1102497"/>
            <a:ext cx="7776838" cy="5367972"/>
          </a:xfrm>
        </p:spPr>
        <p:txBody>
          <a:bodyPr/>
          <a:lstStyle/>
          <a:p>
            <a:r>
              <a:rPr lang="en-US" altLang="en-US" sz="2000" b="1" dirty="0">
                <a:solidFill>
                  <a:srgbClr val="002060"/>
                </a:solidFill>
              </a:rPr>
              <a:t>Undo and Redo of Transactions</a:t>
            </a:r>
            <a:endParaRPr lang="en-US" altLang="en-US" sz="2000" b="1" dirty="0">
              <a:solidFill>
                <a:srgbClr val="002060"/>
              </a:solidFill>
            </a:endParaRPr>
          </a:p>
          <a:p>
            <a:pPr lvl="1"/>
            <a:r>
              <a:rPr lang="en-US" altLang="en-US" sz="2000" b="1" dirty="0"/>
              <a:t>undo</a:t>
            </a:r>
            <a:r>
              <a:rPr lang="en-US" altLang="en-US" sz="2000" dirty="0"/>
              <a:t>(</a:t>
            </a:r>
            <a:r>
              <a:rPr lang="en-US" altLang="en-US" sz="2000" i="1" dirty="0" err="1"/>
              <a:t>T</a:t>
            </a:r>
            <a:r>
              <a:rPr lang="en-US" altLang="en-US" sz="2000" baseline="-25000" dirty="0" err="1"/>
              <a:t>i</a:t>
            </a:r>
            <a:r>
              <a:rPr lang="en-US" altLang="en-US" sz="2000" dirty="0"/>
              <a:t>)  -- restores the value of all data items updated by </a:t>
            </a:r>
            <a:r>
              <a:rPr lang="en-US" altLang="en-US" sz="2000" i="1" dirty="0" err="1"/>
              <a:t>T</a:t>
            </a:r>
            <a:r>
              <a:rPr lang="en-US" altLang="en-US" sz="2000" i="1" baseline="-25000" dirty="0" err="1"/>
              <a:t>i</a:t>
            </a:r>
            <a:r>
              <a:rPr lang="en-US" altLang="en-US" sz="2000" dirty="0"/>
              <a:t> to their old values, going backwards from the last log record for </a:t>
            </a:r>
            <a:r>
              <a:rPr lang="en-US" altLang="en-US" sz="2000" i="1" dirty="0" err="1"/>
              <a:t>T</a:t>
            </a:r>
            <a:r>
              <a:rPr lang="en-US" altLang="en-US" sz="2000" i="1" baseline="-25000" dirty="0" err="1"/>
              <a:t>i</a:t>
            </a:r>
            <a:endParaRPr lang="en-US" altLang="en-US" sz="2000" i="1" dirty="0"/>
          </a:p>
          <a:p>
            <a:pPr lvl="2"/>
            <a:r>
              <a:rPr lang="en-US" altLang="en-US" sz="2000" dirty="0"/>
              <a:t>Each time a data item X is restored to its old value V a special  log record </a:t>
            </a:r>
            <a:r>
              <a:rPr lang="en-US" altLang="en-US" sz="2000" i="1" dirty="0"/>
              <a:t>&lt;</a:t>
            </a:r>
            <a:r>
              <a:rPr lang="en-US" altLang="en-US" sz="2000" i="1" dirty="0" err="1"/>
              <a:t>T</a:t>
            </a:r>
            <a:r>
              <a:rPr lang="en-US" altLang="en-US" sz="2000" i="1" baseline="-25000" dirty="0" err="1"/>
              <a:t>i</a:t>
            </a:r>
            <a:r>
              <a:rPr lang="en-US" altLang="en-US" sz="2000" i="1" dirty="0"/>
              <a:t> , X, V&gt; </a:t>
            </a:r>
            <a:r>
              <a:rPr lang="en-US" altLang="en-US" sz="2000" dirty="0"/>
              <a:t>is written out</a:t>
            </a:r>
            <a:endParaRPr lang="en-US" altLang="en-US" sz="2000" dirty="0"/>
          </a:p>
          <a:p>
            <a:pPr lvl="2"/>
            <a:r>
              <a:rPr lang="en-US" altLang="en-US" sz="2000" dirty="0"/>
              <a:t>When undo of a transaction is complete, a log record </a:t>
            </a:r>
            <a:br>
              <a:rPr lang="en-US" altLang="en-US" sz="2000" dirty="0"/>
            </a:b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abort</a:t>
            </a:r>
            <a:r>
              <a:rPr lang="en-US" altLang="en-US" sz="2000" i="1" dirty="0"/>
              <a:t>&gt; </a:t>
            </a:r>
            <a:r>
              <a:rPr lang="en-US" altLang="en-US" sz="2000" dirty="0"/>
              <a:t>is written out.</a:t>
            </a:r>
            <a:endParaRPr lang="en-US" altLang="en-US" sz="2000" dirty="0"/>
          </a:p>
          <a:p>
            <a:pPr lvl="1"/>
            <a:r>
              <a:rPr lang="en-US" altLang="en-US" sz="2000" b="1" dirty="0"/>
              <a:t>redo</a:t>
            </a:r>
            <a:r>
              <a:rPr lang="en-US" altLang="en-US" sz="2000" dirty="0"/>
              <a:t>(</a:t>
            </a:r>
            <a:r>
              <a:rPr lang="en-US" altLang="en-US" sz="2000" i="1" dirty="0" err="1"/>
              <a:t>T</a:t>
            </a:r>
            <a:r>
              <a:rPr lang="en-US" altLang="en-US" sz="2000" baseline="-25000" dirty="0" err="1"/>
              <a:t>i</a:t>
            </a:r>
            <a:r>
              <a:rPr lang="en-US" altLang="en-US" sz="2000" dirty="0"/>
              <a:t>)  -- sets the value of all data items updated by </a:t>
            </a:r>
            <a:r>
              <a:rPr lang="en-US" altLang="en-US" sz="2000" i="1" dirty="0" err="1"/>
              <a:t>T</a:t>
            </a:r>
            <a:r>
              <a:rPr lang="en-US" altLang="en-US" sz="2000" i="1" baseline="-25000" dirty="0" err="1"/>
              <a:t>i</a:t>
            </a:r>
            <a:r>
              <a:rPr lang="en-US" altLang="en-US" sz="2000" i="1" baseline="-25000" dirty="0"/>
              <a:t> </a:t>
            </a:r>
            <a:r>
              <a:rPr lang="en-US" altLang="en-US" sz="2000" i="1" dirty="0"/>
              <a:t> </a:t>
            </a:r>
            <a:r>
              <a:rPr lang="en-US" altLang="en-US" sz="2000" dirty="0"/>
              <a:t>to the new values, going forward from the first log record for </a:t>
            </a:r>
            <a:r>
              <a:rPr lang="en-US" altLang="en-US" sz="2000" i="1" dirty="0" err="1"/>
              <a:t>T</a:t>
            </a:r>
            <a:r>
              <a:rPr lang="en-US" altLang="en-US" sz="2000" i="1" baseline="-25000" dirty="0" err="1"/>
              <a:t>i</a:t>
            </a:r>
            <a:endParaRPr lang="en-US" altLang="en-US" sz="2000" b="1" dirty="0">
              <a:solidFill>
                <a:schemeClr val="tx2"/>
              </a:solidFill>
            </a:endParaRPr>
          </a:p>
          <a:p>
            <a:pPr lvl="2"/>
            <a:r>
              <a:rPr lang="en-US" altLang="en-US" sz="2000" dirty="0"/>
              <a:t>No logging is done in this case</a:t>
            </a:r>
            <a:endParaRPr lang="en-US" altLang="en-US" sz="2000" dirty="0"/>
          </a:p>
          <a:p>
            <a:endParaRPr lang="en-US" altLang="en-US" i="1" dirty="0"/>
          </a:p>
          <a:p>
            <a:endParaRPr lang="en-US" altLang="en-US" i="1" baseline="-25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Recovering from Failure</a:t>
            </a:r>
            <a:endParaRPr lang="en-US" dirty="0">
              <a:effectLst>
                <a:outerShdw blurRad="38100" dist="38100" dir="2700000" algn="tl">
                  <a:srgbClr val="C0C0C0"/>
                </a:outerShdw>
              </a:effectLst>
            </a:endParaRPr>
          </a:p>
        </p:txBody>
      </p:sp>
      <p:sp>
        <p:nvSpPr>
          <p:cNvPr id="21507" name="Rectangle 3"/>
          <p:cNvSpPr>
            <a:spLocks noGrp="1" noChangeArrowheads="1"/>
          </p:cNvSpPr>
          <p:nvPr>
            <p:ph idx="1"/>
          </p:nvPr>
        </p:nvSpPr>
        <p:spPr>
          <a:xfrm>
            <a:off x="683581" y="1102497"/>
            <a:ext cx="7821228" cy="3868998"/>
          </a:xfrm>
          <a:prstGeom prst="rect">
            <a:avLst/>
          </a:prstGeom>
        </p:spPr>
        <p:txBody>
          <a:bodyPr/>
          <a:lstStyle/>
          <a:p>
            <a:r>
              <a:rPr lang="en-US" altLang="en-US" sz="2000" dirty="0"/>
              <a:t>When recovering after failure:</a:t>
            </a:r>
            <a:endParaRPr lang="en-US" altLang="en-US" sz="2000" dirty="0"/>
          </a:p>
          <a:p>
            <a:pPr lvl="1"/>
            <a:r>
              <a:rPr lang="en-US" altLang="en-US" sz="2000" dirty="0"/>
              <a:t>Transaction</a:t>
            </a:r>
            <a:r>
              <a:rPr lang="en-US" altLang="en-US" sz="2000" i="1" dirty="0"/>
              <a:t> </a:t>
            </a:r>
            <a:r>
              <a:rPr lang="en-US" altLang="en-US" sz="2000" i="1" dirty="0" err="1"/>
              <a:t>T</a:t>
            </a:r>
            <a:r>
              <a:rPr lang="en-US" altLang="en-US" sz="2000" i="1" baseline="-25000" dirty="0" err="1"/>
              <a:t>i</a:t>
            </a:r>
            <a:r>
              <a:rPr lang="en-US" altLang="en-US" sz="2000" i="1" dirty="0"/>
              <a:t> </a:t>
            </a:r>
            <a:r>
              <a:rPr lang="en-US" altLang="en-US" sz="2000" dirty="0"/>
              <a:t>needs to be </a:t>
            </a:r>
            <a:r>
              <a:rPr lang="en-US" altLang="en-US" sz="2000" dirty="0">
                <a:solidFill>
                  <a:srgbClr val="FF0000"/>
                </a:solidFill>
              </a:rPr>
              <a:t>undone</a:t>
            </a:r>
            <a:r>
              <a:rPr lang="en-US" altLang="en-US" sz="2000" dirty="0"/>
              <a:t> if the log </a:t>
            </a:r>
            <a:endParaRPr lang="en-US" altLang="en-US" sz="2000" dirty="0"/>
          </a:p>
          <a:p>
            <a:pPr lvl="2"/>
            <a:r>
              <a:rPr lang="en-US" altLang="en-US" sz="2000" dirty="0"/>
              <a:t>Contains the record </a:t>
            </a:r>
            <a:r>
              <a:rPr lang="en-US" altLang="en-US" sz="2000" i="1" dirty="0"/>
              <a:t>&lt;</a:t>
            </a:r>
            <a:r>
              <a:rPr lang="en-US" altLang="en-US" sz="2000" i="1" dirty="0" err="1"/>
              <a:t>T</a:t>
            </a:r>
            <a:r>
              <a:rPr lang="en-US" altLang="en-US" sz="2000" i="1" baseline="-25000" dirty="0" err="1"/>
              <a:t>i</a:t>
            </a:r>
            <a:r>
              <a:rPr lang="en-US" altLang="en-US" sz="2000" dirty="0"/>
              <a:t> </a:t>
            </a:r>
            <a:r>
              <a:rPr lang="en-US" altLang="en-US" sz="2000" b="1" dirty="0"/>
              <a:t>start</a:t>
            </a:r>
            <a:r>
              <a:rPr lang="en-US" altLang="en-US" sz="2000" i="1" dirty="0"/>
              <a:t>&gt;</a:t>
            </a:r>
            <a:r>
              <a:rPr lang="en-US" altLang="en-US" sz="2000" dirty="0"/>
              <a:t>,</a:t>
            </a:r>
            <a:endParaRPr lang="en-US" altLang="en-US" sz="2000" dirty="0"/>
          </a:p>
          <a:p>
            <a:pPr lvl="2"/>
            <a:r>
              <a:rPr lang="en-US" altLang="en-US" sz="2000" dirty="0"/>
              <a:t>But does not contain either the record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commit</a:t>
            </a:r>
            <a:r>
              <a:rPr lang="en-US" altLang="en-US" sz="2000" i="1" dirty="0"/>
              <a:t>&gt; or &lt;</a:t>
            </a:r>
            <a:r>
              <a:rPr lang="en-US" altLang="en-US" sz="2000" i="1" dirty="0" err="1"/>
              <a:t>T</a:t>
            </a:r>
            <a:r>
              <a:rPr lang="en-US" altLang="en-US" sz="2000" i="1" baseline="-25000" dirty="0" err="1"/>
              <a:t>i</a:t>
            </a:r>
            <a:r>
              <a:rPr lang="en-US" altLang="en-US" sz="2000" i="1" dirty="0"/>
              <a:t> </a:t>
            </a:r>
            <a:r>
              <a:rPr lang="en-US" altLang="en-US" sz="2000" b="1" dirty="0"/>
              <a:t>abort</a:t>
            </a:r>
            <a:r>
              <a:rPr lang="en-US" altLang="en-US" sz="2000" i="1" dirty="0"/>
              <a:t>&gt;</a:t>
            </a:r>
            <a:r>
              <a:rPr lang="en-US" altLang="en-US" sz="2000" dirty="0"/>
              <a:t>.</a:t>
            </a:r>
            <a:endParaRPr lang="en-US" altLang="en-US" sz="2000" dirty="0"/>
          </a:p>
          <a:p>
            <a:pPr lvl="1"/>
            <a:r>
              <a:rPr lang="en-US" altLang="en-US" sz="2000" dirty="0"/>
              <a:t>Transaction </a:t>
            </a:r>
            <a:r>
              <a:rPr lang="en-US" altLang="en-US" sz="2000" i="1" dirty="0" err="1"/>
              <a:t>T</a:t>
            </a:r>
            <a:r>
              <a:rPr lang="en-US" altLang="en-US" sz="2000" i="1" baseline="-25000" dirty="0" err="1"/>
              <a:t>i</a:t>
            </a:r>
            <a:r>
              <a:rPr lang="en-US" altLang="en-US" sz="2000" i="1" dirty="0"/>
              <a:t> </a:t>
            </a:r>
            <a:r>
              <a:rPr lang="en-US" altLang="en-US" sz="2000" dirty="0"/>
              <a:t>needs to be </a:t>
            </a:r>
            <a:r>
              <a:rPr lang="en-US" altLang="en-US" sz="2000" dirty="0">
                <a:solidFill>
                  <a:srgbClr val="FF0000"/>
                </a:solidFill>
              </a:rPr>
              <a:t>redone</a:t>
            </a:r>
            <a:r>
              <a:rPr lang="en-US" altLang="en-US" sz="2000" dirty="0"/>
              <a:t> if the log </a:t>
            </a:r>
            <a:endParaRPr lang="en-US" altLang="en-US" sz="2000" dirty="0"/>
          </a:p>
          <a:p>
            <a:pPr lvl="2"/>
            <a:r>
              <a:rPr lang="en-US" altLang="en-US" sz="2000" dirty="0"/>
              <a:t>Contains the records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start</a:t>
            </a:r>
            <a:r>
              <a:rPr lang="en-US" altLang="en-US" sz="2000" i="1" dirty="0"/>
              <a:t>&gt;</a:t>
            </a:r>
            <a:r>
              <a:rPr lang="en-US" altLang="en-US" sz="2000" dirty="0"/>
              <a:t> </a:t>
            </a:r>
            <a:endParaRPr lang="en-US" altLang="en-US" sz="2000" dirty="0"/>
          </a:p>
          <a:p>
            <a:pPr lvl="2"/>
            <a:r>
              <a:rPr lang="en-US" altLang="en-US" sz="2000" dirty="0"/>
              <a:t>And contains the record </a:t>
            </a:r>
            <a:r>
              <a:rPr lang="en-US" altLang="en-US" sz="2000" i="1" dirty="0"/>
              <a:t>&lt;</a:t>
            </a:r>
            <a:r>
              <a:rPr lang="en-US" altLang="en-US" sz="2000" i="1" dirty="0" err="1"/>
              <a:t>T</a:t>
            </a:r>
            <a:r>
              <a:rPr lang="en-US" altLang="en-US" sz="2000" i="1" baseline="-25000" dirty="0" err="1"/>
              <a:t>i</a:t>
            </a:r>
            <a:r>
              <a:rPr lang="en-US" altLang="en-US" sz="2000" i="1" baseline="-25000" dirty="0"/>
              <a:t> </a:t>
            </a:r>
            <a:r>
              <a:rPr lang="en-US" altLang="en-US" sz="2000" b="1" dirty="0"/>
              <a:t>commit</a:t>
            </a:r>
            <a:r>
              <a:rPr lang="en-US" altLang="en-US" sz="2000" i="1" dirty="0"/>
              <a:t>&gt; or &lt;</a:t>
            </a:r>
            <a:r>
              <a:rPr lang="en-US" altLang="en-US" sz="2000" i="1" dirty="0" err="1"/>
              <a:t>T</a:t>
            </a:r>
            <a:r>
              <a:rPr lang="en-US" altLang="en-US" sz="2000" i="1" baseline="-25000" dirty="0" err="1"/>
              <a:t>i</a:t>
            </a:r>
            <a:r>
              <a:rPr lang="en-US" altLang="en-US" sz="2000" i="1" dirty="0"/>
              <a:t> </a:t>
            </a:r>
            <a:r>
              <a:rPr lang="en-US" altLang="en-US" sz="2000" b="1" dirty="0"/>
              <a:t>abort</a:t>
            </a:r>
            <a:r>
              <a:rPr lang="en-US" altLang="en-US" sz="2000" i="1" dirty="0"/>
              <a:t>&gt;</a:t>
            </a:r>
            <a:endParaRPr lang="en-US" altLang="en-US" sz="2000"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Recovering from Failure (Cont.)</a:t>
            </a:r>
            <a:endParaRPr lang="en-US" dirty="0">
              <a:effectLst>
                <a:outerShdw blurRad="38100" dist="38100" dir="2700000" algn="tl">
                  <a:srgbClr val="C0C0C0"/>
                </a:outerShdw>
              </a:effectLst>
            </a:endParaRPr>
          </a:p>
        </p:txBody>
      </p:sp>
      <p:sp>
        <p:nvSpPr>
          <p:cNvPr id="22531" name="Rectangle 3"/>
          <p:cNvSpPr>
            <a:spLocks noGrp="1" noChangeArrowheads="1"/>
          </p:cNvSpPr>
          <p:nvPr>
            <p:ph idx="1"/>
          </p:nvPr>
        </p:nvSpPr>
        <p:spPr>
          <a:xfrm>
            <a:off x="683581" y="1102497"/>
            <a:ext cx="7652552" cy="5367972"/>
          </a:xfrm>
          <a:prstGeom prst="rect">
            <a:avLst/>
          </a:prstGeom>
        </p:spPr>
        <p:txBody>
          <a:bodyPr/>
          <a:lstStyle/>
          <a:p>
            <a:r>
              <a:rPr lang="en-US" altLang="en-US" sz="2000" dirty="0"/>
              <a:t>Suppose that  transaction </a:t>
            </a:r>
            <a:r>
              <a:rPr lang="en-US" altLang="en-US" sz="2000" i="1" dirty="0" err="1"/>
              <a:t>T</a:t>
            </a:r>
            <a:r>
              <a:rPr lang="en-US" altLang="en-US" sz="2000" i="1" baseline="-25000" dirty="0" err="1"/>
              <a:t>i</a:t>
            </a:r>
            <a:r>
              <a:rPr lang="en-US" altLang="en-US" sz="2000" dirty="0"/>
              <a:t> was undone earlier and the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abort</a:t>
            </a:r>
            <a:r>
              <a:rPr lang="en-US" altLang="en-US" sz="2000" i="1" dirty="0"/>
              <a:t>&gt; </a:t>
            </a:r>
            <a:r>
              <a:rPr lang="en-US" altLang="en-US" sz="2000" dirty="0"/>
              <a:t>record  was written to the log,  and then a failure occurs,</a:t>
            </a:r>
            <a:endParaRPr lang="en-US" altLang="en-US" sz="2000" dirty="0"/>
          </a:p>
          <a:p>
            <a:r>
              <a:rPr lang="en-US" altLang="en-US" sz="2000" dirty="0"/>
              <a:t>On recovery from failure  transaction </a:t>
            </a:r>
            <a:r>
              <a:rPr lang="en-US" altLang="en-US" sz="2000" i="1" dirty="0" err="1"/>
              <a:t>T</a:t>
            </a:r>
            <a:r>
              <a:rPr lang="en-US" altLang="en-US" sz="2000" i="1" baseline="-25000" dirty="0" err="1"/>
              <a:t>i</a:t>
            </a:r>
            <a:r>
              <a:rPr lang="en-US" altLang="en-US" sz="2000" i="1" baseline="-25000" dirty="0"/>
              <a:t> </a:t>
            </a:r>
            <a:r>
              <a:rPr lang="en-US" altLang="en-US" sz="2000" dirty="0"/>
              <a:t> is redone</a:t>
            </a:r>
            <a:endParaRPr lang="en-US" altLang="en-US" sz="2000" dirty="0"/>
          </a:p>
          <a:p>
            <a:pPr lvl="1"/>
            <a:r>
              <a:rPr lang="en-US" altLang="en-US" sz="2000" dirty="0"/>
              <a:t>Such a </a:t>
            </a:r>
            <a:r>
              <a:rPr lang="en-US" altLang="en-US" sz="2000" b="1" dirty="0"/>
              <a:t>redo</a:t>
            </a:r>
            <a:r>
              <a:rPr lang="en-US" altLang="en-US" sz="2000" dirty="0"/>
              <a:t> redoes all the original actions of transaction </a:t>
            </a:r>
            <a:r>
              <a:rPr lang="en-US" altLang="en-US" sz="2000" i="1" dirty="0" err="1"/>
              <a:t>T</a:t>
            </a:r>
            <a:r>
              <a:rPr lang="en-US" altLang="en-US" sz="2000" i="1" baseline="-25000" dirty="0" err="1"/>
              <a:t>i</a:t>
            </a:r>
            <a:r>
              <a:rPr lang="en-US" altLang="en-US" sz="2000" dirty="0"/>
              <a:t> </a:t>
            </a:r>
            <a:r>
              <a:rPr lang="en-US" altLang="en-US" sz="2000" i="1" dirty="0"/>
              <a:t>including the steps that restored old values</a:t>
            </a:r>
            <a:endParaRPr lang="en-US" altLang="en-US" sz="2000" i="1" dirty="0"/>
          </a:p>
          <a:p>
            <a:pPr lvl="2"/>
            <a:r>
              <a:rPr lang="en-US" altLang="en-US" sz="2000" dirty="0"/>
              <a:t>Known as </a:t>
            </a:r>
            <a:r>
              <a:rPr lang="en-US" altLang="en-US" sz="2000" b="1" dirty="0">
                <a:solidFill>
                  <a:srgbClr val="002060"/>
                </a:solidFill>
              </a:rPr>
              <a:t>repeating history</a:t>
            </a:r>
            <a:endParaRPr lang="en-US" altLang="en-US" sz="2000" b="1" dirty="0">
              <a:solidFill>
                <a:srgbClr val="002060"/>
              </a:solidFill>
            </a:endParaRPr>
          </a:p>
          <a:p>
            <a:pPr lvl="2"/>
            <a:r>
              <a:rPr lang="en-US" altLang="en-US" sz="2000" dirty="0"/>
              <a:t>Seems wasteful, but simplifies recovery greatly</a:t>
            </a:r>
            <a:endParaRPr lang="en-US"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altLang="zh-CN" dirty="0" smtClean="0">
                <a:effectLst>
                  <a:outerShdw blurRad="38100" dist="38100" dir="2700000" algn="tl">
                    <a:srgbClr val="C0C0C0"/>
                  </a:outerShdw>
                </a:effectLst>
              </a:rPr>
              <a:t>Example</a:t>
            </a:r>
            <a:endParaRPr lang="en-US" dirty="0">
              <a:effectLst>
                <a:outerShdw blurRad="38100" dist="38100" dir="2700000" algn="tl">
                  <a:srgbClr val="C0C0C0"/>
                </a:outerShdw>
              </a:effectLst>
            </a:endParaRPr>
          </a:p>
        </p:txBody>
      </p:sp>
      <p:pic>
        <p:nvPicPr>
          <p:cNvPr id="2" name="内容占位符 1"/>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49207" y="1526037"/>
            <a:ext cx="8560404" cy="392485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altLang="zh-CN" dirty="0" smtClean="0">
                <a:effectLst>
                  <a:outerShdw blurRad="38100" dist="38100" dir="2700000" algn="tl">
                    <a:srgbClr val="C0C0C0"/>
                  </a:outerShdw>
                </a:effectLst>
              </a:rPr>
              <a:t>Example</a:t>
            </a:r>
            <a:endParaRPr lang="en-US" dirty="0">
              <a:effectLst>
                <a:outerShdw blurRad="38100" dist="38100" dir="2700000" algn="tl">
                  <a:srgbClr val="C0C0C0"/>
                </a:outerShdw>
              </a:effectLst>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086" y="1438183"/>
            <a:ext cx="8456999" cy="44882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69925" y="96838"/>
            <a:ext cx="8166100" cy="608012"/>
          </a:xfrm>
        </p:spPr>
        <p:txBody>
          <a:bodyPr/>
          <a:lstStyle/>
          <a:p>
            <a:pPr>
              <a:defRPr/>
            </a:pPr>
            <a:r>
              <a:rPr lang="en-US" sz="2800" dirty="0">
                <a:ea typeface="MS PGothic" panose="020B0600070205080204" pitchFamily="34" charset="-128"/>
              </a:rPr>
              <a:t>Immediate DB Modification Recovery Example</a:t>
            </a:r>
            <a:endParaRPr lang="en-US" sz="2800" dirty="0">
              <a:ea typeface="MS PGothic" panose="020B0600070205080204" pitchFamily="34" charset="-128"/>
            </a:endParaRPr>
          </a:p>
        </p:txBody>
      </p:sp>
      <p:sp>
        <p:nvSpPr>
          <p:cNvPr id="23555" name="Rectangle 3"/>
          <p:cNvSpPr>
            <a:spLocks noGrp="1" noChangeArrowheads="1"/>
          </p:cNvSpPr>
          <p:nvPr>
            <p:ph type="body" idx="4294967295"/>
          </p:nvPr>
        </p:nvSpPr>
        <p:spPr>
          <a:xfrm>
            <a:off x="669926" y="1085850"/>
            <a:ext cx="7692840" cy="5183188"/>
          </a:xfrm>
          <a:prstGeom prst="rect">
            <a:avLst/>
          </a:prstGeom>
        </p:spPr>
        <p:txBody>
          <a:bodyPr/>
          <a:lstStyle/>
          <a:p>
            <a:pPr>
              <a:lnSpc>
                <a:spcPct val="110000"/>
              </a:lnSpc>
              <a:buFont typeface="Monotype Sorts" pitchFamily="-65" charset="2"/>
              <a:buNone/>
            </a:pPr>
            <a:r>
              <a:rPr lang="en-US" altLang="en-US" dirty="0"/>
              <a:t>  Below we show the log as it appears at three instances of time.</a:t>
            </a:r>
            <a:endParaRPr lang="en-US" altLang="en-US" dirty="0"/>
          </a:p>
          <a:p>
            <a:pPr>
              <a:lnSpc>
                <a:spcPct val="70000"/>
              </a:lnSpc>
              <a:buFont typeface="Monotype Sorts" pitchFamily="-65" charset="2"/>
              <a:buNone/>
            </a:pPr>
            <a:endParaRPr lang="en-US" altLang="en-US" dirty="0"/>
          </a:p>
          <a:p>
            <a:pPr>
              <a:lnSpc>
                <a:spcPct val="70000"/>
              </a:lnSpc>
              <a:buFont typeface="Monotype Sorts" pitchFamily="-65" charset="2"/>
              <a:buNone/>
            </a:pPr>
            <a:endParaRPr lang="en-US" altLang="en-US" dirty="0"/>
          </a:p>
          <a:p>
            <a:pPr>
              <a:lnSpc>
                <a:spcPct val="70000"/>
              </a:lnSpc>
              <a:buFont typeface="Monotype Sorts" pitchFamily="-65" charset="2"/>
              <a:buNone/>
            </a:pPr>
            <a:endParaRPr lang="en-US" altLang="en-US" dirty="0"/>
          </a:p>
          <a:p>
            <a:pPr>
              <a:lnSpc>
                <a:spcPct val="70000"/>
              </a:lnSpc>
              <a:buFont typeface="Monotype Sorts" pitchFamily="-65" charset="2"/>
              <a:buNone/>
            </a:pPr>
            <a:endParaRPr lang="en-US" altLang="en-US" dirty="0"/>
          </a:p>
          <a:p>
            <a:pPr>
              <a:lnSpc>
                <a:spcPct val="70000"/>
              </a:lnSpc>
              <a:buFont typeface="Monotype Sorts" pitchFamily="-65" charset="2"/>
              <a:buNone/>
            </a:pPr>
            <a:endParaRPr lang="en-US" altLang="en-US" dirty="0"/>
          </a:p>
          <a:p>
            <a:pPr>
              <a:lnSpc>
                <a:spcPct val="70000"/>
              </a:lnSpc>
              <a:buFont typeface="Monotype Sorts" pitchFamily="-65" charset="2"/>
              <a:buNone/>
            </a:pPr>
            <a:endParaRPr lang="en-US" altLang="en-US" dirty="0"/>
          </a:p>
          <a:p>
            <a:pPr>
              <a:lnSpc>
                <a:spcPct val="70000"/>
              </a:lnSpc>
              <a:buFont typeface="Monotype Sorts" pitchFamily="-65" charset="2"/>
              <a:buNone/>
            </a:pPr>
            <a:endParaRPr lang="en-US" altLang="en-US" dirty="0"/>
          </a:p>
          <a:p>
            <a:pPr>
              <a:lnSpc>
                <a:spcPct val="30000"/>
              </a:lnSpc>
              <a:buFont typeface="Monotype Sorts" pitchFamily="-65" charset="2"/>
              <a:buNone/>
            </a:pPr>
            <a:endParaRPr lang="en-US" altLang="en-US" dirty="0"/>
          </a:p>
          <a:p>
            <a:pPr>
              <a:lnSpc>
                <a:spcPct val="70000"/>
              </a:lnSpc>
              <a:buFont typeface="Monotype Sorts" pitchFamily="-65" charset="2"/>
              <a:buNone/>
            </a:pPr>
            <a:endParaRPr lang="en-US" altLang="en-US" dirty="0"/>
          </a:p>
          <a:p>
            <a:pPr>
              <a:lnSpc>
                <a:spcPct val="70000"/>
              </a:lnSpc>
              <a:buFont typeface="Monotype Sorts" pitchFamily="-65" charset="2"/>
              <a:buNone/>
            </a:pPr>
            <a:r>
              <a:rPr lang="en-US" altLang="en-US" dirty="0"/>
              <a:t>Recovery actions in each case above are:</a:t>
            </a:r>
            <a:endParaRPr lang="en-US" altLang="en-US" dirty="0"/>
          </a:p>
          <a:p>
            <a:pPr>
              <a:lnSpc>
                <a:spcPct val="90000"/>
              </a:lnSpc>
              <a:buFont typeface="Monotype Sorts" pitchFamily="-65" charset="2"/>
              <a:buNone/>
            </a:pPr>
            <a:r>
              <a:rPr lang="en-US" altLang="en-US" dirty="0"/>
              <a:t>(a)  undo (</a:t>
            </a:r>
            <a:r>
              <a:rPr lang="en-US" altLang="en-US" i="1" dirty="0"/>
              <a:t>T</a:t>
            </a:r>
            <a:r>
              <a:rPr lang="en-US" altLang="en-US" baseline="-25000" dirty="0"/>
              <a:t>0</a:t>
            </a:r>
            <a:r>
              <a:rPr lang="en-US" altLang="en-US" dirty="0"/>
              <a:t>): B is restored to 2000 and A to 1000, and log records</a:t>
            </a:r>
            <a:br>
              <a:rPr lang="en-US" altLang="en-US" dirty="0"/>
            </a:br>
            <a:r>
              <a:rPr lang="en-US" altLang="en-US" dirty="0"/>
              <a:t>&lt;</a:t>
            </a:r>
            <a:r>
              <a:rPr lang="en-US" altLang="en-US" i="1" dirty="0"/>
              <a:t>T</a:t>
            </a:r>
            <a:r>
              <a:rPr lang="en-US" altLang="en-US" baseline="-25000" dirty="0"/>
              <a:t>0</a:t>
            </a:r>
            <a:r>
              <a:rPr lang="en-US" altLang="en-US" dirty="0"/>
              <a:t>, B, 2000&gt;, &lt;</a:t>
            </a:r>
            <a:r>
              <a:rPr lang="en-US" altLang="en-US" i="1" dirty="0"/>
              <a:t>T</a:t>
            </a:r>
            <a:r>
              <a:rPr lang="en-US" altLang="en-US" baseline="-25000" dirty="0"/>
              <a:t>0</a:t>
            </a:r>
            <a:r>
              <a:rPr lang="en-US" altLang="en-US" dirty="0"/>
              <a:t>, A, 1000&gt;, &lt;</a:t>
            </a:r>
            <a:r>
              <a:rPr lang="en-US" altLang="en-US" i="1" dirty="0"/>
              <a:t>T</a:t>
            </a:r>
            <a:r>
              <a:rPr lang="en-US" altLang="en-US" baseline="-25000" dirty="0"/>
              <a:t>0</a:t>
            </a:r>
            <a:r>
              <a:rPr lang="en-US" altLang="en-US" dirty="0"/>
              <a:t>, </a:t>
            </a:r>
            <a:r>
              <a:rPr lang="en-US" altLang="en-US" b="1" dirty="0"/>
              <a:t>abort</a:t>
            </a:r>
            <a:r>
              <a:rPr lang="en-US" altLang="en-US" dirty="0"/>
              <a:t>&gt; are written out</a:t>
            </a:r>
            <a:endParaRPr lang="en-US" altLang="en-US" dirty="0"/>
          </a:p>
          <a:p>
            <a:pPr>
              <a:lnSpc>
                <a:spcPct val="90000"/>
              </a:lnSpc>
              <a:buFont typeface="Monotype Sorts" pitchFamily="-65" charset="2"/>
              <a:buNone/>
            </a:pPr>
            <a:r>
              <a:rPr lang="en-US" altLang="en-US" dirty="0"/>
              <a:t>(b) redo (</a:t>
            </a:r>
            <a:r>
              <a:rPr lang="en-US" altLang="en-US" i="1" dirty="0"/>
              <a:t>T</a:t>
            </a:r>
            <a:r>
              <a:rPr lang="en-US" altLang="en-US" baseline="-25000" dirty="0"/>
              <a:t>0</a:t>
            </a:r>
            <a:r>
              <a:rPr lang="en-US" altLang="en-US" dirty="0"/>
              <a:t>) and undo (</a:t>
            </a:r>
            <a:r>
              <a:rPr lang="en-US" altLang="en-US" i="1" dirty="0"/>
              <a:t>T</a:t>
            </a:r>
            <a:r>
              <a:rPr lang="en-US" altLang="en-US" baseline="-25000" dirty="0"/>
              <a:t>1</a:t>
            </a:r>
            <a:r>
              <a:rPr lang="en-US" altLang="en-US" dirty="0"/>
              <a:t>): </a:t>
            </a:r>
            <a:r>
              <a:rPr lang="en-US" altLang="en-US" i="1" dirty="0"/>
              <a:t>A</a:t>
            </a:r>
            <a:r>
              <a:rPr lang="en-US" altLang="en-US" dirty="0"/>
              <a:t> and </a:t>
            </a:r>
            <a:r>
              <a:rPr lang="en-US" altLang="en-US" i="1" dirty="0"/>
              <a:t>B</a:t>
            </a:r>
            <a:r>
              <a:rPr lang="en-US" altLang="en-US" dirty="0"/>
              <a:t> are set to 950 and 2050 and C is restored to 700.  Log records &lt;</a:t>
            </a:r>
            <a:r>
              <a:rPr lang="en-US" altLang="en-US" i="1" dirty="0"/>
              <a:t>T</a:t>
            </a:r>
            <a:r>
              <a:rPr lang="en-US" altLang="en-US" baseline="-25000" dirty="0"/>
              <a:t>1</a:t>
            </a:r>
            <a:r>
              <a:rPr lang="en-US" altLang="en-US" dirty="0"/>
              <a:t>, C, 700&gt;, &lt;</a:t>
            </a:r>
            <a:r>
              <a:rPr lang="en-US" altLang="en-US" i="1" dirty="0"/>
              <a:t>T</a:t>
            </a:r>
            <a:r>
              <a:rPr lang="en-US" altLang="en-US" baseline="-25000" dirty="0"/>
              <a:t>1</a:t>
            </a:r>
            <a:r>
              <a:rPr lang="en-US" altLang="en-US" dirty="0"/>
              <a:t>, </a:t>
            </a:r>
            <a:r>
              <a:rPr lang="en-US" altLang="en-US" b="1" dirty="0"/>
              <a:t>abort</a:t>
            </a:r>
            <a:r>
              <a:rPr lang="en-US" altLang="en-US" dirty="0"/>
              <a:t>&gt; are written out.</a:t>
            </a:r>
            <a:endParaRPr lang="en-US" altLang="en-US" dirty="0"/>
          </a:p>
          <a:p>
            <a:pPr>
              <a:lnSpc>
                <a:spcPct val="90000"/>
              </a:lnSpc>
              <a:buFont typeface="Monotype Sorts" pitchFamily="-65" charset="2"/>
              <a:buNone/>
            </a:pPr>
            <a:r>
              <a:rPr lang="en-US" altLang="en-US" dirty="0"/>
              <a:t>(c)  redo (</a:t>
            </a:r>
            <a:r>
              <a:rPr lang="en-US" altLang="en-US" i="1" dirty="0"/>
              <a:t>T</a:t>
            </a:r>
            <a:r>
              <a:rPr lang="en-US" altLang="en-US" baseline="-25000" dirty="0"/>
              <a:t>0</a:t>
            </a:r>
            <a:r>
              <a:rPr lang="en-US" altLang="en-US" dirty="0"/>
              <a:t>) and redo (</a:t>
            </a:r>
            <a:r>
              <a:rPr lang="en-US" altLang="en-US" i="1" dirty="0"/>
              <a:t>T</a:t>
            </a:r>
            <a:r>
              <a:rPr lang="en-US" altLang="en-US" baseline="-25000" dirty="0"/>
              <a:t>1</a:t>
            </a:r>
            <a:r>
              <a:rPr lang="en-US" altLang="en-US" dirty="0"/>
              <a:t>): A and B are set to 950 and 2050 </a:t>
            </a:r>
            <a:endParaRPr lang="en-US" altLang="en-US" dirty="0"/>
          </a:p>
          <a:p>
            <a:pPr>
              <a:lnSpc>
                <a:spcPct val="90000"/>
              </a:lnSpc>
              <a:buFont typeface="Monotype Sorts" pitchFamily="-65" charset="2"/>
              <a:buNone/>
            </a:pPr>
            <a:r>
              <a:rPr lang="en-US" altLang="en-US" dirty="0"/>
              <a:t>       respectively. Then </a:t>
            </a:r>
            <a:r>
              <a:rPr lang="en-US" altLang="en-US" i="1" dirty="0"/>
              <a:t>C</a:t>
            </a:r>
            <a:r>
              <a:rPr lang="en-US" altLang="en-US" dirty="0"/>
              <a:t> is set to 600</a:t>
            </a:r>
            <a:endParaRPr lang="en-US" altLang="en-US" dirty="0"/>
          </a:p>
        </p:txBody>
      </p:sp>
      <p:pic>
        <p:nvPicPr>
          <p:cNvPr id="2355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63700" y="1601788"/>
            <a:ext cx="6554788"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Checkpoints</a:t>
            </a:r>
            <a:endParaRPr lang="en-US">
              <a:effectLst>
                <a:outerShdw blurRad="38100" dist="38100" dir="2700000" algn="tl">
                  <a:srgbClr val="C0C0C0"/>
                </a:outerShdw>
              </a:effectLst>
            </a:endParaRPr>
          </a:p>
        </p:txBody>
      </p:sp>
      <p:sp>
        <p:nvSpPr>
          <p:cNvPr id="24579" name="Rectangle 3"/>
          <p:cNvSpPr>
            <a:spLocks noGrp="1" noChangeArrowheads="1"/>
          </p:cNvSpPr>
          <p:nvPr>
            <p:ph idx="1"/>
          </p:nvPr>
        </p:nvSpPr>
        <p:spPr>
          <a:xfrm>
            <a:off x="692458" y="1102497"/>
            <a:ext cx="8345010" cy="5367972"/>
          </a:xfrm>
          <a:prstGeom prst="rect">
            <a:avLst/>
          </a:prstGeom>
        </p:spPr>
        <p:txBody>
          <a:bodyPr/>
          <a:lstStyle/>
          <a:p>
            <a:pPr marL="381000" indent="-381000"/>
            <a:r>
              <a:rPr lang="en-US" altLang="en-US" sz="2000" dirty="0"/>
              <a:t>Redoing/undoing all transactions recorded in the log can be very slow </a:t>
            </a:r>
            <a:endParaRPr lang="en-US" altLang="en-US" sz="2000" dirty="0"/>
          </a:p>
          <a:p>
            <a:pPr marL="800100" lvl="1" indent="-342900"/>
            <a:r>
              <a:rPr lang="en-US" altLang="en-US" sz="2000" dirty="0"/>
              <a:t>Processing the entire log is time-consuming if the system has run for a long time</a:t>
            </a:r>
            <a:endParaRPr lang="en-US" altLang="en-US" sz="2000" dirty="0"/>
          </a:p>
          <a:p>
            <a:pPr marL="800100" lvl="1" indent="-342900"/>
            <a:r>
              <a:rPr lang="en-US" altLang="en-US" sz="2000" dirty="0"/>
              <a:t>We might unnecessarily redo transactions which have already output their updates to the database.</a:t>
            </a:r>
            <a:endParaRPr lang="en-US" altLang="en-US" sz="2000" dirty="0"/>
          </a:p>
          <a:p>
            <a:pPr marL="381000" indent="-381000"/>
            <a:r>
              <a:rPr lang="en-US" altLang="en-US" sz="2000" dirty="0"/>
              <a:t>Streamline recovery procedure by periodically performing </a:t>
            </a:r>
            <a:r>
              <a:rPr lang="en-US" altLang="en-US" sz="2000" b="1" dirty="0" err="1" smtClean="0">
                <a:solidFill>
                  <a:srgbClr val="002060"/>
                </a:solidFill>
              </a:rPr>
              <a:t>checkpointing</a:t>
            </a:r>
            <a:endParaRPr lang="en-US" altLang="en-US" sz="2000" dirty="0">
              <a:solidFill>
                <a:srgbClr val="002060"/>
              </a:solidFill>
            </a:endParaRPr>
          </a:p>
          <a:p>
            <a:pPr marL="457200" lvl="1" indent="0">
              <a:spcBef>
                <a:spcPts val="0"/>
              </a:spcBef>
              <a:buNone/>
            </a:pPr>
            <a:r>
              <a:rPr lang="en-US" altLang="en-US" sz="2000" dirty="0">
                <a:solidFill>
                  <a:srgbClr val="FF9900"/>
                </a:solidFill>
              </a:rPr>
              <a:t>1.</a:t>
            </a:r>
            <a:r>
              <a:rPr lang="en-US" altLang="en-US" sz="2000" dirty="0"/>
              <a:t>   Output all log records currently residing in main memory onto </a:t>
            </a:r>
            <a:r>
              <a:rPr lang="en-US" altLang="en-US" sz="2000" dirty="0" smtClean="0"/>
              <a:t>stable storage.</a:t>
            </a:r>
            <a:endParaRPr lang="en-US" altLang="en-US" sz="2000" dirty="0" smtClean="0"/>
          </a:p>
          <a:p>
            <a:pPr marL="457200" lvl="1" indent="0">
              <a:buNone/>
            </a:pPr>
            <a:r>
              <a:rPr lang="en-US" altLang="en-US" sz="2000" dirty="0" smtClean="0">
                <a:solidFill>
                  <a:srgbClr val="FF9900"/>
                </a:solidFill>
              </a:rPr>
              <a:t>2</a:t>
            </a:r>
            <a:r>
              <a:rPr lang="en-US" altLang="en-US" sz="2000" dirty="0">
                <a:solidFill>
                  <a:srgbClr val="FF9900"/>
                </a:solidFill>
              </a:rPr>
              <a:t>.   </a:t>
            </a:r>
            <a:r>
              <a:rPr lang="en-US" altLang="en-US" sz="2000" dirty="0"/>
              <a:t>Output all modified buffer blocks to the disk</a:t>
            </a:r>
            <a:r>
              <a:rPr lang="en-US" altLang="en-US" sz="2000" dirty="0" smtClean="0"/>
              <a:t>.</a:t>
            </a:r>
            <a:endParaRPr lang="en-US" altLang="en-US" sz="2000" dirty="0"/>
          </a:p>
          <a:p>
            <a:pPr marL="457200" lvl="1" indent="0">
              <a:spcBef>
                <a:spcPts val="0"/>
              </a:spcBef>
              <a:buNone/>
            </a:pPr>
            <a:r>
              <a:rPr lang="en-US" altLang="en-US" sz="2000" dirty="0">
                <a:solidFill>
                  <a:srgbClr val="FF9900"/>
                </a:solidFill>
              </a:rPr>
              <a:t>3.</a:t>
            </a:r>
            <a:r>
              <a:rPr lang="en-US" altLang="en-US" sz="2000" dirty="0"/>
              <a:t>   Write a log record &lt;</a:t>
            </a:r>
            <a:r>
              <a:rPr lang="en-US" altLang="en-US" sz="2000" b="1" dirty="0"/>
              <a:t> checkpoint </a:t>
            </a:r>
            <a:r>
              <a:rPr lang="en-US" altLang="en-US" sz="2000" i="1" dirty="0"/>
              <a:t>L</a:t>
            </a:r>
            <a:r>
              <a:rPr lang="en-US" altLang="en-US" sz="2000" dirty="0"/>
              <a:t>&gt; onto stable storage where </a:t>
            </a:r>
            <a:r>
              <a:rPr lang="en-US" altLang="en-US" sz="2000" i="1" dirty="0"/>
              <a:t>L</a:t>
            </a:r>
            <a:r>
              <a:rPr lang="en-US" altLang="en-US" sz="2000" dirty="0"/>
              <a:t> is </a:t>
            </a:r>
            <a:r>
              <a:rPr lang="en-US" altLang="en-US" sz="2000" dirty="0" smtClean="0"/>
              <a:t>a </a:t>
            </a:r>
            <a:r>
              <a:rPr lang="en-US" altLang="en-US" sz="2000" dirty="0"/>
              <a:t>list of all transactions active at the time of checkpoint.</a:t>
            </a:r>
            <a:endParaRPr lang="en-US" altLang="en-US" sz="2000" dirty="0"/>
          </a:p>
          <a:p>
            <a:pPr marL="457200" lvl="1" indent="0">
              <a:buNone/>
            </a:pPr>
            <a:r>
              <a:rPr lang="en-US" altLang="en-US" sz="2000" dirty="0">
                <a:solidFill>
                  <a:srgbClr val="FF9900"/>
                </a:solidFill>
              </a:rPr>
              <a:t>4.</a:t>
            </a:r>
            <a:r>
              <a:rPr lang="en-US" altLang="en-US" sz="2000" dirty="0"/>
              <a:t>   All updates are stopped while doing checkpointing</a:t>
            </a:r>
            <a:endParaRPr lang="en-US"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Algorithms</a:t>
            </a:r>
            <a:endParaRPr lang="en-US">
              <a:effectLst>
                <a:outerShdw blurRad="38100" dist="38100" dir="2700000" algn="tl">
                  <a:srgbClr val="C0C0C0"/>
                </a:outerShdw>
              </a:effectLst>
            </a:endParaRPr>
          </a:p>
        </p:txBody>
      </p:sp>
      <p:sp>
        <p:nvSpPr>
          <p:cNvPr id="7171" name="Rectangle 3"/>
          <p:cNvSpPr>
            <a:spLocks noGrp="1" noChangeArrowheads="1"/>
          </p:cNvSpPr>
          <p:nvPr>
            <p:ph idx="1"/>
          </p:nvPr>
        </p:nvSpPr>
        <p:spPr>
          <a:xfrm>
            <a:off x="683580" y="1102497"/>
            <a:ext cx="7776839" cy="5367972"/>
          </a:xfrm>
        </p:spPr>
        <p:txBody>
          <a:bodyPr/>
          <a:lstStyle/>
          <a:p>
            <a:pPr marL="381000" indent="-381000"/>
            <a:r>
              <a:rPr lang="en-US" altLang="en-US" sz="1800" dirty="0"/>
              <a:t>Suppose transaction </a:t>
            </a:r>
            <a:r>
              <a:rPr lang="en-US" altLang="en-US" sz="1800" i="1" dirty="0" err="1"/>
              <a:t>T</a:t>
            </a:r>
            <a:r>
              <a:rPr lang="en-US" altLang="en-US" sz="1800" i="1" baseline="-25000" dirty="0" err="1"/>
              <a:t>i</a:t>
            </a:r>
            <a:r>
              <a:rPr lang="en-US" altLang="en-US" sz="1800" dirty="0"/>
              <a:t> transfers $50 from account </a:t>
            </a:r>
            <a:r>
              <a:rPr lang="en-US" altLang="en-US" sz="1800" i="1" dirty="0"/>
              <a:t>A</a:t>
            </a:r>
            <a:r>
              <a:rPr lang="en-US" altLang="en-US" sz="1800" dirty="0"/>
              <a:t> to account </a:t>
            </a:r>
            <a:r>
              <a:rPr lang="en-US" altLang="en-US" sz="1800" i="1" dirty="0"/>
              <a:t>B</a:t>
            </a:r>
            <a:endParaRPr lang="en-US" altLang="en-US" sz="1800" i="1" dirty="0"/>
          </a:p>
          <a:p>
            <a:pPr marL="800100" lvl="1" indent="-342900"/>
            <a:r>
              <a:rPr lang="en-US" altLang="en-US" sz="1800" dirty="0"/>
              <a:t>Two updates: subtract 50 from A and add 50 to B </a:t>
            </a:r>
            <a:endParaRPr lang="en-US" altLang="en-US" sz="1800" dirty="0"/>
          </a:p>
          <a:p>
            <a:pPr marL="381000" indent="-381000"/>
            <a:r>
              <a:rPr lang="en-US" altLang="en-US" sz="1800" dirty="0"/>
              <a:t>Transaction </a:t>
            </a:r>
            <a:r>
              <a:rPr lang="en-US" altLang="en-US" sz="1800" i="1" dirty="0" err="1"/>
              <a:t>T</a:t>
            </a:r>
            <a:r>
              <a:rPr lang="en-US" altLang="en-US" sz="1800" i="1" baseline="-25000" dirty="0" err="1"/>
              <a:t>i</a:t>
            </a:r>
            <a:r>
              <a:rPr lang="en-US" altLang="en-US" sz="1800" dirty="0"/>
              <a:t>  requires updates to A and B to be output to the database. </a:t>
            </a:r>
            <a:endParaRPr lang="en-US" altLang="en-US" sz="1800" dirty="0"/>
          </a:p>
          <a:p>
            <a:pPr marL="800100" lvl="1" indent="-342900"/>
            <a:r>
              <a:rPr lang="en-US" altLang="en-US" sz="1800" dirty="0"/>
              <a:t>A failure may occur after one of these modifications have been made but before both of them are made. </a:t>
            </a:r>
            <a:endParaRPr lang="en-US" altLang="en-US" sz="1800" dirty="0"/>
          </a:p>
          <a:p>
            <a:pPr marL="800100" lvl="1" indent="-342900"/>
            <a:r>
              <a:rPr lang="en-US" altLang="en-US" sz="1800" dirty="0"/>
              <a:t>Modifying the database without ensuring that the transaction will commit  may leave the database in an inconsistent state</a:t>
            </a:r>
            <a:endParaRPr lang="en-US" altLang="en-US" sz="1800" dirty="0"/>
          </a:p>
          <a:p>
            <a:pPr marL="800100" lvl="1" indent="-342900"/>
            <a:r>
              <a:rPr lang="en-US" altLang="en-US" sz="1800" dirty="0"/>
              <a:t>Not modifying the database may result in lost updates if failure occurs just after transaction commits</a:t>
            </a:r>
            <a:endParaRPr lang="en-US" altLang="en-US" sz="1800" dirty="0"/>
          </a:p>
          <a:p>
            <a:pPr marL="381000" indent="-381000"/>
            <a:r>
              <a:rPr lang="en-US" altLang="en-US" sz="1800" dirty="0"/>
              <a:t>Recovery algorithms have two parts</a:t>
            </a:r>
            <a:endParaRPr lang="en-US" altLang="en-US" sz="1800" dirty="0"/>
          </a:p>
          <a:p>
            <a:pPr marL="800100" lvl="1" indent="-342900">
              <a:buFont typeface="Monotype Sorts" pitchFamily="-65" charset="2"/>
              <a:buAutoNum type="arabicPeriod"/>
            </a:pPr>
            <a:r>
              <a:rPr lang="en-US" altLang="en-US" sz="1800" dirty="0">
                <a:solidFill>
                  <a:srgbClr val="0070C0"/>
                </a:solidFill>
              </a:rPr>
              <a:t>Actions taken during normal transaction processing to ensure enough information exists to recover from failures</a:t>
            </a:r>
            <a:endParaRPr lang="en-US" altLang="en-US" sz="1800" dirty="0">
              <a:solidFill>
                <a:srgbClr val="0070C0"/>
              </a:solidFill>
            </a:endParaRPr>
          </a:p>
          <a:p>
            <a:pPr marL="800100" lvl="1" indent="-342900">
              <a:buFont typeface="Monotype Sorts" pitchFamily="-65" charset="2"/>
              <a:buAutoNum type="arabicPeriod"/>
            </a:pPr>
            <a:r>
              <a:rPr lang="en-US" altLang="en-US" sz="1800" dirty="0">
                <a:solidFill>
                  <a:srgbClr val="0070C0"/>
                </a:solidFill>
              </a:rPr>
              <a:t>Actions taken after a failure to recover the database contents to a state that ensures atomicity, consistency and durability</a:t>
            </a:r>
            <a:endParaRPr lang="en-US" altLang="en-US" sz="18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Checkpoints (Cont.)</a:t>
            </a:r>
            <a:endParaRPr lang="en-US">
              <a:effectLst>
                <a:outerShdw blurRad="38100" dist="38100" dir="2700000" algn="tl">
                  <a:srgbClr val="C0C0C0"/>
                </a:outerShdw>
              </a:effectLst>
            </a:endParaRPr>
          </a:p>
        </p:txBody>
      </p:sp>
      <p:sp>
        <p:nvSpPr>
          <p:cNvPr id="25603" name="Rectangle 3"/>
          <p:cNvSpPr>
            <a:spLocks noGrp="1" noChangeArrowheads="1"/>
          </p:cNvSpPr>
          <p:nvPr>
            <p:ph idx="1"/>
          </p:nvPr>
        </p:nvSpPr>
        <p:spPr>
          <a:xfrm>
            <a:off x="692458" y="1102497"/>
            <a:ext cx="8153092" cy="5367972"/>
          </a:xfrm>
          <a:prstGeom prst="rect">
            <a:avLst/>
          </a:prstGeom>
        </p:spPr>
        <p:txBody>
          <a:bodyPr/>
          <a:lstStyle/>
          <a:p>
            <a:pPr marL="381000" indent="-381000"/>
            <a:r>
              <a:rPr lang="en-US" altLang="en-US" sz="2000" dirty="0"/>
              <a:t>During recovery we need to consider only the most recent transaction </a:t>
            </a:r>
            <a:r>
              <a:rPr lang="en-US" altLang="en-US" sz="2000" dirty="0" err="1"/>
              <a:t>T</a:t>
            </a:r>
            <a:r>
              <a:rPr lang="en-US" altLang="en-US" sz="2000" baseline="-25000" dirty="0" err="1"/>
              <a:t>i</a:t>
            </a:r>
            <a:r>
              <a:rPr lang="en-US" altLang="en-US" sz="2000" dirty="0"/>
              <a:t> that started before the checkpoint, and transactions that started after </a:t>
            </a:r>
            <a:r>
              <a:rPr lang="en-US" altLang="en-US" sz="2000" i="1" dirty="0" err="1"/>
              <a:t>T</a:t>
            </a:r>
            <a:r>
              <a:rPr lang="en-US" altLang="en-US" sz="2000" i="1" baseline="-25000" dirty="0" err="1"/>
              <a:t>i</a:t>
            </a:r>
            <a:r>
              <a:rPr lang="en-US" altLang="en-US" sz="2000" dirty="0"/>
              <a:t>. </a:t>
            </a:r>
            <a:endParaRPr lang="en-US" altLang="en-US" sz="2000" dirty="0"/>
          </a:p>
          <a:p>
            <a:pPr marL="800100" lvl="1" indent="-342900"/>
            <a:r>
              <a:rPr lang="en-US" altLang="en-US" sz="2000" dirty="0"/>
              <a:t>Scan backwards from end of log to find the most recent &lt;</a:t>
            </a:r>
            <a:r>
              <a:rPr lang="en-US" altLang="en-US" sz="2000" b="1" dirty="0"/>
              <a:t>checkpoint </a:t>
            </a:r>
            <a:r>
              <a:rPr lang="en-US" altLang="en-US" sz="2000" i="1" dirty="0"/>
              <a:t>L</a:t>
            </a:r>
            <a:r>
              <a:rPr lang="en-US" altLang="en-US" sz="2000" dirty="0"/>
              <a:t>&gt; record </a:t>
            </a:r>
            <a:endParaRPr lang="en-US" altLang="en-US" sz="2000" dirty="0"/>
          </a:p>
          <a:p>
            <a:pPr marL="800100" lvl="1" indent="-342900"/>
            <a:r>
              <a:rPr lang="en-US" altLang="en-US" sz="2000" dirty="0"/>
              <a:t>Only transactions that are in </a:t>
            </a:r>
            <a:r>
              <a:rPr lang="en-US" altLang="en-US" sz="2000" i="1" dirty="0"/>
              <a:t>L</a:t>
            </a:r>
            <a:r>
              <a:rPr lang="en-US" altLang="en-US" sz="2000" dirty="0"/>
              <a:t> or started after the checkpoint need to be redone or undone</a:t>
            </a:r>
            <a:endParaRPr lang="en-US" altLang="en-US" sz="2000" dirty="0"/>
          </a:p>
          <a:p>
            <a:pPr marL="800100" lvl="1" indent="-342900"/>
            <a:r>
              <a:rPr lang="en-US" altLang="en-US" sz="2000" dirty="0"/>
              <a:t>Transactions that committed or aborted before the checkpoint already have all their updates output to stable storage.</a:t>
            </a:r>
            <a:endParaRPr lang="en-US" altLang="en-US" sz="2000" dirty="0"/>
          </a:p>
          <a:p>
            <a:pPr marL="381000" indent="-381000"/>
            <a:r>
              <a:rPr lang="en-US" altLang="en-US" sz="2000" dirty="0"/>
              <a:t>Some earlier part of the log may be needed for undo operations</a:t>
            </a:r>
            <a:endParaRPr lang="en-US" altLang="en-US" sz="2000" dirty="0"/>
          </a:p>
          <a:p>
            <a:pPr marL="800100" lvl="1" indent="-342900"/>
            <a:r>
              <a:rPr lang="en-US" altLang="en-US" sz="2000" dirty="0"/>
              <a:t>Continue scanning backwards till a record </a:t>
            </a:r>
            <a:r>
              <a:rPr lang="en-US" altLang="en-US" sz="2000" i="1" dirty="0"/>
              <a:t>&lt;</a:t>
            </a:r>
            <a:r>
              <a:rPr lang="en-US" altLang="en-US" sz="2000" i="1" dirty="0" err="1"/>
              <a:t>T</a:t>
            </a:r>
            <a:r>
              <a:rPr lang="en-US" altLang="en-US" sz="2000" i="1" baseline="-25000" dirty="0" err="1"/>
              <a:t>i</a:t>
            </a:r>
            <a:r>
              <a:rPr lang="en-US" altLang="en-US" sz="2000" b="1" dirty="0"/>
              <a:t> start</a:t>
            </a:r>
            <a:r>
              <a:rPr lang="en-US" altLang="en-US" sz="2000" dirty="0"/>
              <a:t>&gt; is found for every transaction </a:t>
            </a:r>
            <a:r>
              <a:rPr lang="en-US" altLang="en-US" sz="2000" i="1" dirty="0" err="1"/>
              <a:t>T</a:t>
            </a:r>
            <a:r>
              <a:rPr lang="en-US" altLang="en-US" sz="2000" i="1" baseline="-25000" dirty="0" err="1"/>
              <a:t>i</a:t>
            </a:r>
            <a:r>
              <a:rPr lang="en-US" altLang="en-US" sz="2000" i="1" baseline="-25000" dirty="0"/>
              <a:t> </a:t>
            </a:r>
            <a:r>
              <a:rPr lang="en-US" altLang="en-US" sz="2000" i="1" dirty="0"/>
              <a:t> </a:t>
            </a:r>
            <a:r>
              <a:rPr lang="en-US" altLang="en-US" sz="2000" dirty="0"/>
              <a:t>in </a:t>
            </a:r>
            <a:r>
              <a:rPr lang="en-US" altLang="en-US" sz="2000" i="1" dirty="0"/>
              <a:t>L</a:t>
            </a:r>
            <a:r>
              <a:rPr lang="en-US" altLang="en-US" sz="2000" dirty="0"/>
              <a:t>.</a:t>
            </a:r>
            <a:endParaRPr lang="en-US" altLang="en-US" sz="2000" dirty="0"/>
          </a:p>
          <a:p>
            <a:pPr marL="800100" lvl="1" indent="-342900"/>
            <a:r>
              <a:rPr lang="en-US" altLang="en-US" sz="2000" dirty="0"/>
              <a:t>Parts of log prior to earliest </a:t>
            </a:r>
            <a:r>
              <a:rPr lang="en-US" altLang="en-US" sz="2000" i="1" dirty="0"/>
              <a:t>&lt;</a:t>
            </a:r>
            <a:r>
              <a:rPr lang="en-US" altLang="en-US" sz="2000" i="1" dirty="0" err="1"/>
              <a:t>T</a:t>
            </a:r>
            <a:r>
              <a:rPr lang="en-US" altLang="en-US" sz="2000" i="1" baseline="-25000" dirty="0" err="1"/>
              <a:t>i</a:t>
            </a:r>
            <a:r>
              <a:rPr lang="en-US" altLang="en-US" sz="2000" b="1" dirty="0"/>
              <a:t> start</a:t>
            </a:r>
            <a:r>
              <a:rPr lang="en-US" altLang="en-US" sz="2000" dirty="0"/>
              <a:t>&gt; record above are not needed for recovery, and can be erased whenever desired.</a:t>
            </a:r>
            <a:endParaRPr lang="en-US" altLang="en-US" sz="2000" dirty="0"/>
          </a:p>
          <a:p>
            <a:pPr marL="800100" lvl="1" indent="-342900"/>
            <a:endParaRPr lang="en-US" altLang="en-US" dirty="0"/>
          </a:p>
          <a:p>
            <a:pPr marL="800100" lvl="1" indent="-342900">
              <a:buFont typeface="Monotype Sorts" pitchFamily="-65" charset="2"/>
              <a:buAutoNum type="arabicPeriod"/>
            </a:pP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Checkpoints</a:t>
            </a:r>
            <a:endParaRPr lang="en-US">
              <a:effectLst>
                <a:outerShdw blurRad="38100" dist="38100" dir="2700000" algn="tl">
                  <a:srgbClr val="C0C0C0"/>
                </a:outerShdw>
              </a:effectLst>
            </a:endParaRPr>
          </a:p>
        </p:txBody>
      </p:sp>
      <p:sp>
        <p:nvSpPr>
          <p:cNvPr id="26627" name="Rectangle 3"/>
          <p:cNvSpPr>
            <a:spLocks noGrp="1" noChangeArrowheads="1"/>
          </p:cNvSpPr>
          <p:nvPr>
            <p:ph type="body" idx="4294967295"/>
          </p:nvPr>
        </p:nvSpPr>
        <p:spPr>
          <a:xfrm>
            <a:off x="1816609" y="3788664"/>
            <a:ext cx="7046976" cy="2137347"/>
          </a:xfrm>
          <a:prstGeom prst="rect">
            <a:avLst/>
          </a:prstGeom>
        </p:spPr>
        <p:txBody>
          <a:bodyPr/>
          <a:lstStyle/>
          <a:p>
            <a:pPr marL="0" indent="0">
              <a:buNone/>
            </a:pPr>
            <a:endParaRPr lang="en-US" altLang="en-US" dirty="0"/>
          </a:p>
          <a:p>
            <a:pPr>
              <a:buFont typeface="Wingdings" panose="05000000000000000000" pitchFamily="2" charset="2"/>
              <a:buChar char="§"/>
            </a:pPr>
            <a:r>
              <a:rPr lang="en-US" altLang="en-US" sz="2000" i="1" dirty="0"/>
              <a:t>T</a:t>
            </a:r>
            <a:r>
              <a:rPr lang="en-US" altLang="en-US" sz="2000" baseline="-25000" dirty="0"/>
              <a:t>1</a:t>
            </a:r>
            <a:r>
              <a:rPr lang="en-US" altLang="en-US" sz="2000" dirty="0"/>
              <a:t> can be ignored (updates already output to disk due to checkpoint)</a:t>
            </a:r>
            <a:endParaRPr lang="en-US" altLang="en-US" sz="2000" dirty="0"/>
          </a:p>
          <a:p>
            <a:pPr>
              <a:buFont typeface="Wingdings" panose="05000000000000000000" pitchFamily="2" charset="2"/>
              <a:buChar char="§"/>
            </a:pPr>
            <a:r>
              <a:rPr lang="en-US" altLang="en-US" sz="2000" i="1" dirty="0"/>
              <a:t>T</a:t>
            </a:r>
            <a:r>
              <a:rPr lang="en-US" altLang="en-US" sz="2000" baseline="-25000" dirty="0"/>
              <a:t>2</a:t>
            </a:r>
            <a:r>
              <a:rPr lang="en-US" altLang="en-US" sz="2000" dirty="0"/>
              <a:t> and </a:t>
            </a:r>
            <a:r>
              <a:rPr lang="en-US" altLang="en-US" sz="2000" i="1" dirty="0"/>
              <a:t>T</a:t>
            </a:r>
            <a:r>
              <a:rPr lang="en-US" altLang="en-US" sz="2000" baseline="-25000" dirty="0"/>
              <a:t>3</a:t>
            </a:r>
            <a:r>
              <a:rPr lang="en-US" altLang="en-US" sz="2000" dirty="0"/>
              <a:t> redone.</a:t>
            </a:r>
            <a:endParaRPr lang="en-US" altLang="en-US" sz="2000" dirty="0"/>
          </a:p>
          <a:p>
            <a:pPr>
              <a:buFont typeface="Wingdings" panose="05000000000000000000" pitchFamily="2" charset="2"/>
              <a:buChar char="§"/>
            </a:pPr>
            <a:r>
              <a:rPr lang="en-US" altLang="en-US" sz="2000" i="1" dirty="0"/>
              <a:t>T</a:t>
            </a:r>
            <a:r>
              <a:rPr lang="en-US" altLang="en-US" sz="2000" baseline="-25000" dirty="0"/>
              <a:t>4</a:t>
            </a:r>
            <a:r>
              <a:rPr lang="en-US" altLang="en-US" sz="2000" dirty="0"/>
              <a:t> undone</a:t>
            </a:r>
            <a:endParaRPr lang="en-US" altLang="en-US" sz="2000" dirty="0"/>
          </a:p>
          <a:p>
            <a:endParaRPr lang="en-US" altLang="en-US" dirty="0"/>
          </a:p>
          <a:p>
            <a:endParaRPr lang="en-US" altLang="en-US" dirty="0"/>
          </a:p>
          <a:p>
            <a:endParaRPr lang="en-US" altLang="en-US" dirty="0"/>
          </a:p>
          <a:p>
            <a:endParaRPr lang="en-US" altLang="en-US" dirty="0"/>
          </a:p>
          <a:p>
            <a:endParaRPr lang="en-US" altLang="en-US" dirty="0"/>
          </a:p>
          <a:p>
            <a:endParaRPr lang="en-US" altLang="en-US" sz="1000" i="1" dirty="0"/>
          </a:p>
          <a:p>
            <a:pPr>
              <a:buFont typeface="Wingdings" panose="05000000000000000000" pitchFamily="2" charset="2"/>
              <a:buChar char="§"/>
            </a:pPr>
            <a:r>
              <a:rPr lang="en-US" altLang="en-US" i="1" dirty="0"/>
              <a:t>T</a:t>
            </a:r>
            <a:r>
              <a:rPr lang="en-US" altLang="en-US" baseline="-25000" dirty="0"/>
              <a:t>1</a:t>
            </a:r>
            <a:r>
              <a:rPr lang="en-US" altLang="en-US" dirty="0"/>
              <a:t> can be ignored (updates already output to disk due to checkpoint)</a:t>
            </a:r>
            <a:endParaRPr lang="en-US" altLang="en-US" dirty="0"/>
          </a:p>
          <a:p>
            <a:pPr>
              <a:buFont typeface="Wingdings" panose="05000000000000000000" pitchFamily="2" charset="2"/>
              <a:buChar char="§"/>
            </a:pPr>
            <a:r>
              <a:rPr lang="en-US" altLang="en-US" i="1" dirty="0"/>
              <a:t>T</a:t>
            </a:r>
            <a:r>
              <a:rPr lang="en-US" altLang="en-US" baseline="-25000" dirty="0"/>
              <a:t>2</a:t>
            </a:r>
            <a:r>
              <a:rPr lang="en-US" altLang="en-US" dirty="0"/>
              <a:t> and </a:t>
            </a:r>
            <a:r>
              <a:rPr lang="en-US" altLang="en-US" i="1" dirty="0"/>
              <a:t>T</a:t>
            </a:r>
            <a:r>
              <a:rPr lang="en-US" altLang="en-US" baseline="-25000" dirty="0"/>
              <a:t>3</a:t>
            </a:r>
            <a:r>
              <a:rPr lang="en-US" altLang="en-US" dirty="0"/>
              <a:t> redone.</a:t>
            </a:r>
            <a:endParaRPr lang="en-US" altLang="en-US" dirty="0"/>
          </a:p>
          <a:p>
            <a:pPr>
              <a:buFont typeface="Wingdings" panose="05000000000000000000" pitchFamily="2" charset="2"/>
              <a:buChar char="§"/>
            </a:pPr>
            <a:r>
              <a:rPr lang="en-US" altLang="en-US" i="1" dirty="0"/>
              <a:t>T</a:t>
            </a:r>
            <a:r>
              <a:rPr lang="en-US" altLang="en-US" baseline="-25000" dirty="0"/>
              <a:t>4</a:t>
            </a:r>
            <a:r>
              <a:rPr lang="en-US" altLang="en-US" dirty="0"/>
              <a:t> undone</a:t>
            </a:r>
            <a:endParaRPr lang="en-US" altLang="en-US" dirty="0"/>
          </a:p>
        </p:txBody>
      </p:sp>
      <p:pic>
        <p:nvPicPr>
          <p:cNvPr id="3" name="Picture 2"/>
          <p:cNvPicPr>
            <a:picLocks noChangeAspect="1"/>
          </p:cNvPicPr>
          <p:nvPr/>
        </p:nvPicPr>
        <p:blipFill>
          <a:blip r:embed="rId1"/>
          <a:stretch>
            <a:fillRect/>
          </a:stretch>
        </p:blipFill>
        <p:spPr>
          <a:xfrm>
            <a:off x="1914144" y="1214356"/>
            <a:ext cx="5601080" cy="279147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Recovery Algorithm</a:t>
            </a:r>
            <a:endParaRPr lang="en-US" altLang="en-US">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Recovery Algorithm</a:t>
            </a:r>
            <a:endParaRPr lang="en-US" altLang="en-US">
              <a:effectLst/>
            </a:endParaRPr>
          </a:p>
        </p:txBody>
      </p:sp>
      <p:sp>
        <p:nvSpPr>
          <p:cNvPr id="28675" name="Rectangle 3"/>
          <p:cNvSpPr>
            <a:spLocks noGrp="1" noChangeArrowheads="1"/>
          </p:cNvSpPr>
          <p:nvPr>
            <p:ph idx="1"/>
          </p:nvPr>
        </p:nvSpPr>
        <p:spPr>
          <a:xfrm>
            <a:off x="768349" y="1322772"/>
            <a:ext cx="7709825" cy="2042727"/>
          </a:xfrm>
        </p:spPr>
        <p:txBody>
          <a:bodyPr/>
          <a:lstStyle/>
          <a:p>
            <a:r>
              <a:rPr lang="en-US" altLang="en-US" sz="2000" b="1" dirty="0"/>
              <a:t> So far: </a:t>
            </a:r>
            <a:r>
              <a:rPr lang="en-US" altLang="en-US" sz="2000" dirty="0"/>
              <a:t>we covered key concepts</a:t>
            </a:r>
            <a:endParaRPr lang="en-US" altLang="en-US" sz="2000" dirty="0"/>
          </a:p>
          <a:p>
            <a:r>
              <a:rPr lang="en-US" altLang="en-US" sz="2000" dirty="0"/>
              <a:t> </a:t>
            </a:r>
            <a:r>
              <a:rPr lang="en-US" altLang="en-US" sz="2000" b="1" dirty="0"/>
              <a:t>Now</a:t>
            </a:r>
            <a:r>
              <a:rPr lang="en-US" altLang="en-US" sz="2000" dirty="0"/>
              <a:t>: we present the components of the basic recovery algorithm</a:t>
            </a:r>
            <a:endParaRPr lang="en-US" altLang="en-US" sz="2000" dirty="0"/>
          </a:p>
          <a:p>
            <a:r>
              <a:rPr lang="en-US" altLang="en-US" sz="2000" dirty="0"/>
              <a:t> </a:t>
            </a:r>
            <a:r>
              <a:rPr lang="en-US" altLang="en-US" sz="2000" b="1" dirty="0"/>
              <a:t>Later</a:t>
            </a:r>
            <a:r>
              <a:rPr lang="en-US" altLang="en-US" sz="2000" dirty="0"/>
              <a:t>: we present extensions to allow more concurrency</a:t>
            </a:r>
            <a:endParaRPr lang="en-US" alt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Recovery Algorithm</a:t>
            </a:r>
            <a:endParaRPr lang="en-US" altLang="en-US">
              <a:effectLst/>
            </a:endParaRPr>
          </a:p>
        </p:txBody>
      </p:sp>
      <p:sp>
        <p:nvSpPr>
          <p:cNvPr id="29699" name="Rectangle 3"/>
          <p:cNvSpPr>
            <a:spLocks noGrp="1" noChangeArrowheads="1"/>
          </p:cNvSpPr>
          <p:nvPr>
            <p:ph idx="1"/>
          </p:nvPr>
        </p:nvSpPr>
        <p:spPr>
          <a:xfrm>
            <a:off x="674702" y="1102497"/>
            <a:ext cx="8256234" cy="5367972"/>
          </a:xfrm>
        </p:spPr>
        <p:txBody>
          <a:bodyPr/>
          <a:lstStyle/>
          <a:p>
            <a:r>
              <a:rPr lang="en-US" altLang="en-US" sz="2000" b="1" dirty="0"/>
              <a:t>Logging</a:t>
            </a:r>
            <a:r>
              <a:rPr lang="en-US" altLang="en-US" sz="2000" dirty="0"/>
              <a:t> (during normal operation):</a:t>
            </a:r>
            <a:endParaRPr lang="en-US" altLang="en-US" sz="2000" dirty="0"/>
          </a:p>
          <a:p>
            <a:pPr lvl="1"/>
            <a:r>
              <a:rPr lang="en-US" altLang="en-US" sz="2000" dirty="0"/>
              <a:t>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start</a:t>
            </a:r>
            <a:r>
              <a:rPr lang="en-US" altLang="en-US" sz="2000" i="1" dirty="0"/>
              <a:t>&gt; </a:t>
            </a:r>
            <a:r>
              <a:rPr lang="en-US" altLang="en-US" sz="2000" dirty="0"/>
              <a:t>at transaction start</a:t>
            </a:r>
            <a:endParaRPr lang="en-US" altLang="en-US" sz="2000" dirty="0"/>
          </a:p>
          <a:p>
            <a:pPr lvl="1"/>
            <a:r>
              <a:rPr lang="en-US" altLang="en-US" sz="2000" i="1" dirty="0"/>
              <a:t> &lt;</a:t>
            </a:r>
            <a:r>
              <a:rPr lang="en-US" altLang="en-US" sz="2000" i="1" dirty="0" err="1"/>
              <a:t>T</a:t>
            </a:r>
            <a:r>
              <a:rPr lang="en-US" altLang="en-US" sz="2000" i="1" baseline="-25000" dirty="0" err="1"/>
              <a:t>i</a:t>
            </a:r>
            <a:r>
              <a:rPr lang="en-US" altLang="en-US" sz="2000" i="1" dirty="0"/>
              <a:t>, </a:t>
            </a:r>
            <a:r>
              <a:rPr lang="en-US" altLang="en-US" sz="2000" i="1" dirty="0" err="1"/>
              <a:t>X</a:t>
            </a:r>
            <a:r>
              <a:rPr lang="en-US" altLang="en-US" sz="2000" i="1" baseline="-25000" dirty="0" err="1"/>
              <a:t>j</a:t>
            </a:r>
            <a:r>
              <a:rPr lang="en-US" altLang="en-US" sz="2000" i="1" dirty="0"/>
              <a:t>,  V</a:t>
            </a:r>
            <a:r>
              <a:rPr lang="en-US" altLang="en-US" sz="2000" i="1" baseline="-25000" dirty="0"/>
              <a:t>1</a:t>
            </a:r>
            <a:r>
              <a:rPr lang="en-US" altLang="en-US" sz="2000" i="1" dirty="0"/>
              <a:t>,  V</a:t>
            </a:r>
            <a:r>
              <a:rPr lang="en-US" altLang="en-US" sz="2000" i="1" baseline="-25000" dirty="0"/>
              <a:t>2</a:t>
            </a:r>
            <a:r>
              <a:rPr lang="en-US" altLang="en-US" sz="2000" i="1" dirty="0"/>
              <a:t>&gt; </a:t>
            </a:r>
            <a:r>
              <a:rPr lang="en-US" altLang="en-US" sz="2000" dirty="0"/>
              <a:t>for each update, and </a:t>
            </a:r>
            <a:endParaRPr lang="en-US" altLang="en-US" sz="2000" dirty="0"/>
          </a:p>
          <a:p>
            <a:pPr lvl="1"/>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commit</a:t>
            </a:r>
            <a:r>
              <a:rPr lang="en-US" altLang="en-US" sz="2000" i="1" dirty="0"/>
              <a:t>&gt; </a:t>
            </a:r>
            <a:r>
              <a:rPr lang="en-US" altLang="en-US" sz="2000" dirty="0"/>
              <a:t>at transaction end</a:t>
            </a:r>
            <a:endParaRPr lang="en-US" altLang="en-US" sz="2000" b="1" dirty="0"/>
          </a:p>
          <a:p>
            <a:r>
              <a:rPr lang="en-US" altLang="en-US" sz="2000" b="1" dirty="0"/>
              <a:t>Transaction rollback (during normal operation)</a:t>
            </a:r>
            <a:endParaRPr lang="en-US" altLang="en-US" sz="2000" b="1" dirty="0"/>
          </a:p>
          <a:p>
            <a:pPr lvl="1"/>
            <a:r>
              <a:rPr lang="en-US" altLang="en-US" sz="2000" dirty="0"/>
              <a:t>Let </a:t>
            </a:r>
            <a:r>
              <a:rPr lang="en-US" altLang="en-US" sz="2000" i="1" dirty="0" err="1"/>
              <a:t>T</a:t>
            </a:r>
            <a:r>
              <a:rPr lang="en-US" altLang="en-US" sz="2000" i="1" baseline="-25000" dirty="0" err="1"/>
              <a:t>i</a:t>
            </a:r>
            <a:r>
              <a:rPr lang="en-US" altLang="en-US" sz="2000" dirty="0"/>
              <a:t> be the transaction to be rolled back</a:t>
            </a:r>
            <a:endParaRPr lang="en-US" altLang="en-US" sz="2000" dirty="0"/>
          </a:p>
          <a:p>
            <a:pPr lvl="1"/>
            <a:r>
              <a:rPr lang="en-US" altLang="en-US" sz="2000" dirty="0"/>
              <a:t>Scan log backwards from the end, and for each log record of </a:t>
            </a:r>
            <a:r>
              <a:rPr lang="en-US" altLang="en-US" sz="2000" i="1" dirty="0" err="1"/>
              <a:t>T</a:t>
            </a:r>
            <a:r>
              <a:rPr lang="en-US" altLang="en-US" sz="2000" i="1" baseline="-25000" dirty="0" err="1"/>
              <a:t>i</a:t>
            </a:r>
            <a:r>
              <a:rPr lang="en-US" altLang="en-US" sz="2000" i="1" baseline="-25000" dirty="0"/>
              <a:t>  </a:t>
            </a:r>
            <a:r>
              <a:rPr lang="en-US" altLang="en-US" sz="2000" dirty="0"/>
              <a:t>of the form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i="1" dirty="0" err="1"/>
              <a:t>X</a:t>
            </a:r>
            <a:r>
              <a:rPr lang="en-US" altLang="en-US" sz="2000" i="1" baseline="-25000" dirty="0" err="1"/>
              <a:t>j</a:t>
            </a:r>
            <a:r>
              <a:rPr lang="en-US" altLang="en-US" sz="2000" i="1" dirty="0"/>
              <a:t>,  V</a:t>
            </a:r>
            <a:r>
              <a:rPr lang="en-US" altLang="en-US" sz="2000" i="1" baseline="-25000" dirty="0"/>
              <a:t>1</a:t>
            </a:r>
            <a:r>
              <a:rPr lang="en-US" altLang="en-US" sz="2000" i="1" dirty="0"/>
              <a:t>,  V</a:t>
            </a:r>
            <a:r>
              <a:rPr lang="en-US" altLang="en-US" sz="2000" i="1" baseline="-25000" dirty="0"/>
              <a:t>2</a:t>
            </a:r>
            <a:r>
              <a:rPr lang="en-US" altLang="en-US" sz="2000" i="1" dirty="0"/>
              <a:t>&gt; </a:t>
            </a:r>
            <a:endParaRPr lang="en-US" altLang="en-US" sz="2000" i="1" dirty="0"/>
          </a:p>
          <a:p>
            <a:pPr lvl="2"/>
            <a:r>
              <a:rPr lang="en-US" altLang="en-US" sz="2000" dirty="0"/>
              <a:t>Perform the undo by writing </a:t>
            </a:r>
            <a:r>
              <a:rPr lang="en-US" altLang="en-US" sz="2000" i="1" dirty="0"/>
              <a:t>V</a:t>
            </a:r>
            <a:r>
              <a:rPr lang="en-US" altLang="en-US" sz="2000" i="1" baseline="-25000" dirty="0"/>
              <a:t>1 </a:t>
            </a:r>
            <a:r>
              <a:rPr lang="en-US" altLang="en-US" sz="2000" dirty="0"/>
              <a:t>to </a:t>
            </a:r>
            <a:r>
              <a:rPr lang="en-US" altLang="en-US" sz="2000" i="1" dirty="0" err="1"/>
              <a:t>X</a:t>
            </a:r>
            <a:r>
              <a:rPr lang="en-US" altLang="en-US" sz="2000" i="1" baseline="-25000" dirty="0" err="1"/>
              <a:t>j</a:t>
            </a:r>
            <a:r>
              <a:rPr lang="en-US" altLang="en-US" sz="2000" i="1" dirty="0"/>
              <a:t>,</a:t>
            </a:r>
            <a:endParaRPr lang="en-US" altLang="en-US" sz="2000" i="1" dirty="0"/>
          </a:p>
          <a:p>
            <a:pPr lvl="2"/>
            <a:r>
              <a:rPr lang="en-US" altLang="en-US" sz="2000" dirty="0"/>
              <a:t>Write a log record </a:t>
            </a:r>
            <a:r>
              <a:rPr lang="en-US" altLang="en-US" sz="2000" i="1" dirty="0"/>
              <a:t>&lt;</a:t>
            </a:r>
            <a:r>
              <a:rPr lang="en-US" altLang="en-US" sz="2000" i="1" dirty="0" err="1"/>
              <a:t>T</a:t>
            </a:r>
            <a:r>
              <a:rPr lang="en-US" altLang="en-US" sz="2000" i="1" baseline="-25000" dirty="0" err="1"/>
              <a:t>i</a:t>
            </a:r>
            <a:r>
              <a:rPr lang="en-US" altLang="en-US" sz="2000" i="1" dirty="0"/>
              <a:t> , </a:t>
            </a:r>
            <a:r>
              <a:rPr lang="en-US" altLang="en-US" sz="2000" i="1" dirty="0" err="1"/>
              <a:t>X</a:t>
            </a:r>
            <a:r>
              <a:rPr lang="en-US" altLang="en-US" sz="2000" i="1" baseline="-25000" dirty="0" err="1"/>
              <a:t>j</a:t>
            </a:r>
            <a:r>
              <a:rPr lang="en-US" altLang="en-US" sz="2000" i="1" dirty="0"/>
              <a:t>,  V</a:t>
            </a:r>
            <a:r>
              <a:rPr lang="en-US" altLang="en-US" sz="2000" i="1" baseline="-25000" dirty="0"/>
              <a:t>1</a:t>
            </a:r>
            <a:r>
              <a:rPr lang="en-US" altLang="en-US" sz="2000" i="1" dirty="0"/>
              <a:t>&gt; </a:t>
            </a:r>
            <a:endParaRPr lang="en-US" altLang="en-US" sz="2000" i="1" dirty="0"/>
          </a:p>
          <a:p>
            <a:pPr lvl="3"/>
            <a:r>
              <a:rPr lang="en-US" altLang="en-US" sz="2000" dirty="0"/>
              <a:t>such log records are called </a:t>
            </a:r>
            <a:r>
              <a:rPr lang="en-US" altLang="en-US" sz="2000" b="1" dirty="0">
                <a:solidFill>
                  <a:srgbClr val="002060"/>
                </a:solidFill>
              </a:rPr>
              <a:t>compensation log </a:t>
            </a:r>
            <a:r>
              <a:rPr lang="en-US" altLang="en-US" sz="2000" b="1" dirty="0" smtClean="0">
                <a:solidFill>
                  <a:srgbClr val="002060"/>
                </a:solidFill>
              </a:rPr>
              <a:t>records</a:t>
            </a:r>
            <a:r>
              <a:rPr lang="zh-CN" altLang="en-US" sz="2000" b="1" dirty="0" smtClean="0">
                <a:solidFill>
                  <a:srgbClr val="002060"/>
                </a:solidFill>
              </a:rPr>
              <a:t>（补偿日志记录）</a:t>
            </a:r>
            <a:endParaRPr lang="en-US" altLang="en-US" sz="2000" b="1" dirty="0">
              <a:solidFill>
                <a:srgbClr val="002060"/>
              </a:solidFill>
            </a:endParaRPr>
          </a:p>
          <a:p>
            <a:pPr lvl="1"/>
            <a:r>
              <a:rPr lang="en-US" altLang="en-US" sz="2000" dirty="0"/>
              <a:t>Once the record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start</a:t>
            </a:r>
            <a:r>
              <a:rPr lang="en-US" altLang="en-US" sz="2000" i="1" dirty="0"/>
              <a:t>&gt; </a:t>
            </a:r>
            <a:r>
              <a:rPr lang="en-US" altLang="en-US" sz="2000" dirty="0"/>
              <a:t>is found stop the scan and write the log record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abort</a:t>
            </a:r>
            <a:r>
              <a:rPr lang="en-US" altLang="en-US" sz="2000" i="1" dirty="0"/>
              <a:t>&gt; </a:t>
            </a:r>
            <a:endParaRPr lang="en-US" altLang="en-US" sz="2000" i="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Algorithm (Cont.)</a:t>
            </a:r>
            <a:endParaRPr lang="en-US">
              <a:effectLst>
                <a:outerShdw blurRad="38100" dist="38100" dir="2700000" algn="tl">
                  <a:srgbClr val="C0C0C0"/>
                </a:outerShdw>
              </a:effectLst>
            </a:endParaRPr>
          </a:p>
        </p:txBody>
      </p:sp>
      <p:sp>
        <p:nvSpPr>
          <p:cNvPr id="30722" name="Rectangle 3"/>
          <p:cNvSpPr>
            <a:spLocks noGrp="1" noChangeArrowheads="1"/>
          </p:cNvSpPr>
          <p:nvPr>
            <p:ph idx="1"/>
          </p:nvPr>
        </p:nvSpPr>
        <p:spPr>
          <a:xfrm>
            <a:off x="701336" y="1102497"/>
            <a:ext cx="7705817" cy="5367972"/>
          </a:xfrm>
        </p:spPr>
        <p:txBody>
          <a:bodyPr/>
          <a:lstStyle/>
          <a:p>
            <a:r>
              <a:rPr lang="en-US" altLang="en-US" sz="2000" b="1" dirty="0"/>
              <a:t>Recovery from failure</a:t>
            </a:r>
            <a:r>
              <a:rPr lang="en-US" altLang="en-US" sz="2000" dirty="0"/>
              <a:t>: Two phases</a:t>
            </a:r>
            <a:endParaRPr lang="en-US" altLang="en-US" sz="2000" dirty="0"/>
          </a:p>
          <a:p>
            <a:pPr marL="800100" lvl="1" indent="-342900"/>
            <a:r>
              <a:rPr lang="en-US" altLang="en-US" sz="2000" b="1" dirty="0">
                <a:solidFill>
                  <a:srgbClr val="002060"/>
                </a:solidFill>
              </a:rPr>
              <a:t>Redo phase</a:t>
            </a:r>
            <a:r>
              <a:rPr lang="en-US" altLang="en-US" sz="2000" dirty="0"/>
              <a:t>:  replay updates of </a:t>
            </a:r>
            <a:r>
              <a:rPr lang="en-US" altLang="en-US" sz="2000" b="1" dirty="0"/>
              <a:t>all</a:t>
            </a:r>
            <a:r>
              <a:rPr lang="en-US" altLang="en-US" sz="2000" dirty="0"/>
              <a:t> transactions, whether they committed, aborted, or are incomplete</a:t>
            </a:r>
            <a:endParaRPr lang="en-US" altLang="en-US" sz="2000" dirty="0"/>
          </a:p>
          <a:p>
            <a:pPr marL="800100" lvl="1" indent="-342900"/>
            <a:r>
              <a:rPr lang="en-US" altLang="en-US" sz="2000" b="1" dirty="0">
                <a:solidFill>
                  <a:srgbClr val="002060"/>
                </a:solidFill>
              </a:rPr>
              <a:t>Undo phase</a:t>
            </a:r>
            <a:r>
              <a:rPr lang="en-US" altLang="en-US" sz="2000" dirty="0"/>
              <a:t>: undo all incomplete transactions</a:t>
            </a:r>
            <a:endParaRPr lang="en-US" altLang="en-US" sz="2000" dirty="0"/>
          </a:p>
          <a:p>
            <a:r>
              <a:rPr lang="en-US" altLang="en-US" sz="2000" b="1" dirty="0"/>
              <a:t>Redo phase</a:t>
            </a:r>
            <a:r>
              <a:rPr lang="en-US" altLang="en-US" sz="2000" dirty="0"/>
              <a:t>:</a:t>
            </a:r>
            <a:endParaRPr lang="en-US" altLang="en-US" sz="2000" dirty="0"/>
          </a:p>
          <a:p>
            <a:pPr marL="457200" lvl="1" indent="0">
              <a:buNone/>
            </a:pPr>
            <a:r>
              <a:rPr lang="en-US" altLang="en-US" sz="2000" dirty="0">
                <a:solidFill>
                  <a:srgbClr val="FF9900"/>
                </a:solidFill>
              </a:rPr>
              <a:t>1.   </a:t>
            </a:r>
            <a:r>
              <a:rPr lang="en-US" altLang="en-US" sz="2000" dirty="0"/>
              <a:t>Find last &lt;</a:t>
            </a:r>
            <a:r>
              <a:rPr lang="en-US" altLang="en-US" sz="2000" b="1" dirty="0"/>
              <a:t>checkpoint</a:t>
            </a:r>
            <a:r>
              <a:rPr lang="en-US" altLang="en-US" sz="2000" dirty="0"/>
              <a:t> </a:t>
            </a:r>
            <a:r>
              <a:rPr lang="en-US" altLang="en-US" sz="2000" i="1" dirty="0"/>
              <a:t>L</a:t>
            </a:r>
            <a:r>
              <a:rPr lang="en-US" altLang="en-US" sz="2000" dirty="0"/>
              <a:t>&gt; record, and set undo-list to </a:t>
            </a:r>
            <a:r>
              <a:rPr lang="en-US" altLang="en-US" sz="2000" i="1" dirty="0"/>
              <a:t>L</a:t>
            </a:r>
            <a:r>
              <a:rPr lang="en-US" altLang="en-US" sz="2000" dirty="0"/>
              <a:t>.</a:t>
            </a:r>
            <a:endParaRPr lang="en-US" altLang="en-US" sz="2000" dirty="0"/>
          </a:p>
          <a:p>
            <a:pPr marL="457200" lvl="1" indent="0">
              <a:buNone/>
            </a:pPr>
            <a:r>
              <a:rPr lang="en-US" altLang="en-US" sz="2000" dirty="0">
                <a:solidFill>
                  <a:srgbClr val="FF9900"/>
                </a:solidFill>
              </a:rPr>
              <a:t>2.   </a:t>
            </a:r>
            <a:r>
              <a:rPr lang="en-US" altLang="en-US" sz="2000" dirty="0"/>
              <a:t>Scan forward from above &lt;</a:t>
            </a:r>
            <a:r>
              <a:rPr lang="en-US" altLang="en-US" sz="2000" b="1" dirty="0"/>
              <a:t>checkpoint</a:t>
            </a:r>
            <a:r>
              <a:rPr lang="en-US" altLang="en-US" sz="2000" dirty="0"/>
              <a:t> </a:t>
            </a:r>
            <a:r>
              <a:rPr lang="en-US" altLang="en-US" sz="2000" i="1" dirty="0"/>
              <a:t>L</a:t>
            </a:r>
            <a:r>
              <a:rPr lang="en-US" altLang="en-US" sz="2000" dirty="0"/>
              <a:t>&gt; record</a:t>
            </a:r>
            <a:endParaRPr lang="en-US" altLang="en-US" sz="2000" dirty="0"/>
          </a:p>
          <a:p>
            <a:pPr marL="1200150" lvl="2" indent="-342900">
              <a:buFont typeface="Monotype Sorts" pitchFamily="-65" charset="2"/>
              <a:buAutoNum type="arabicPeriod"/>
            </a:pPr>
            <a:r>
              <a:rPr lang="en-US" altLang="en-US" sz="2000" dirty="0"/>
              <a:t>Whenever a  record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i="1" dirty="0" err="1"/>
              <a:t>X</a:t>
            </a:r>
            <a:r>
              <a:rPr lang="en-US" altLang="en-US" sz="2000" i="1" baseline="-25000" dirty="0" err="1"/>
              <a:t>j</a:t>
            </a:r>
            <a:r>
              <a:rPr lang="en-US" altLang="en-US" sz="2000" i="1" dirty="0"/>
              <a:t>,  V</a:t>
            </a:r>
            <a:r>
              <a:rPr lang="en-US" altLang="en-US" sz="2000" i="1" baseline="-25000" dirty="0"/>
              <a:t>1</a:t>
            </a:r>
            <a:r>
              <a:rPr lang="en-US" altLang="en-US" sz="2000" i="1" dirty="0"/>
              <a:t>,  V</a:t>
            </a:r>
            <a:r>
              <a:rPr lang="en-US" altLang="en-US" sz="2000" i="1" baseline="-25000" dirty="0"/>
              <a:t>2</a:t>
            </a:r>
            <a:r>
              <a:rPr lang="en-US" altLang="en-US" sz="2000" i="1" dirty="0"/>
              <a:t>&gt; </a:t>
            </a:r>
            <a:r>
              <a:rPr lang="en-US" altLang="en-US" sz="2000" dirty="0"/>
              <a:t>or</a:t>
            </a:r>
            <a:r>
              <a:rPr lang="en-US" altLang="en-US" sz="2000" i="1" dirty="0"/>
              <a:t> &lt;</a:t>
            </a:r>
            <a:r>
              <a:rPr lang="en-US" altLang="en-US" sz="2000" i="1" dirty="0" err="1"/>
              <a:t>T</a:t>
            </a:r>
            <a:r>
              <a:rPr lang="en-US" altLang="en-US" sz="2000" i="1" baseline="-25000" dirty="0" err="1"/>
              <a:t>i</a:t>
            </a:r>
            <a:r>
              <a:rPr lang="en-US" altLang="en-US" sz="2000" i="1" dirty="0"/>
              <a:t>, </a:t>
            </a:r>
            <a:r>
              <a:rPr lang="en-US" altLang="en-US" sz="2000" i="1" dirty="0" err="1"/>
              <a:t>X</a:t>
            </a:r>
            <a:r>
              <a:rPr lang="en-US" altLang="en-US" sz="2000" i="1" baseline="-25000" dirty="0" err="1"/>
              <a:t>j</a:t>
            </a:r>
            <a:r>
              <a:rPr lang="en-US" altLang="en-US" sz="2000" i="1" dirty="0"/>
              <a:t>, V</a:t>
            </a:r>
            <a:r>
              <a:rPr lang="en-US" altLang="en-US" sz="2000" i="1" baseline="-25000" dirty="0"/>
              <a:t>2</a:t>
            </a:r>
            <a:r>
              <a:rPr lang="en-US" altLang="en-US" sz="2000" i="1" dirty="0"/>
              <a:t>&gt;  </a:t>
            </a:r>
            <a:r>
              <a:rPr lang="en-US" altLang="en-US" sz="2000" dirty="0"/>
              <a:t>is found, redo it by writing </a:t>
            </a:r>
            <a:r>
              <a:rPr lang="en-US" altLang="en-US" sz="2000" i="1" dirty="0"/>
              <a:t>V</a:t>
            </a:r>
            <a:r>
              <a:rPr lang="en-US" altLang="en-US" sz="2000" i="1" baseline="-25000" dirty="0"/>
              <a:t>2  </a:t>
            </a:r>
            <a:r>
              <a:rPr lang="en-US" altLang="en-US" sz="2000" dirty="0"/>
              <a:t>to </a:t>
            </a:r>
            <a:r>
              <a:rPr lang="en-US" altLang="en-US" sz="2000" i="1" dirty="0" err="1"/>
              <a:t>X</a:t>
            </a:r>
            <a:r>
              <a:rPr lang="en-US" altLang="en-US" sz="2000" i="1" baseline="-25000" dirty="0" err="1"/>
              <a:t>j</a:t>
            </a:r>
            <a:r>
              <a:rPr lang="en-US" altLang="en-US" sz="2000" i="1" dirty="0"/>
              <a:t> </a:t>
            </a:r>
            <a:endParaRPr lang="en-US" altLang="en-US" sz="2000" i="1" dirty="0"/>
          </a:p>
          <a:p>
            <a:pPr marL="1200150" lvl="2" indent="-342900">
              <a:buFont typeface="Monotype Sorts" pitchFamily="-65" charset="2"/>
              <a:buAutoNum type="arabicPeriod"/>
            </a:pPr>
            <a:r>
              <a:rPr lang="en-US" altLang="en-US" sz="2000" dirty="0"/>
              <a:t>Whenever a log record </a:t>
            </a:r>
            <a:r>
              <a:rPr lang="en-US" altLang="en-US" sz="2000" i="1" dirty="0"/>
              <a:t>&lt;</a:t>
            </a:r>
            <a:r>
              <a:rPr lang="en-US" altLang="en-US" sz="2000" i="1" dirty="0" err="1"/>
              <a:t>T</a:t>
            </a:r>
            <a:r>
              <a:rPr lang="en-US" altLang="en-US" sz="2000" i="1" baseline="-25000" dirty="0" err="1"/>
              <a:t>i</a:t>
            </a:r>
            <a:r>
              <a:rPr lang="en-US" altLang="en-US" sz="2000" i="1" baseline="-25000" dirty="0"/>
              <a:t> </a:t>
            </a:r>
            <a:r>
              <a:rPr lang="en-US" altLang="en-US" sz="2000" i="1" dirty="0"/>
              <a:t> </a:t>
            </a:r>
            <a:r>
              <a:rPr lang="en-US" altLang="en-US" sz="2000" b="1" dirty="0"/>
              <a:t>start</a:t>
            </a:r>
            <a:r>
              <a:rPr lang="en-US" altLang="en-US" sz="2000" i="1" dirty="0"/>
              <a:t>&gt; </a:t>
            </a:r>
            <a:r>
              <a:rPr lang="en-US" altLang="en-US" sz="2000" dirty="0"/>
              <a:t>is found, add </a:t>
            </a:r>
            <a:r>
              <a:rPr lang="en-US" altLang="en-US" sz="2000" i="1" dirty="0" err="1"/>
              <a:t>T</a:t>
            </a:r>
            <a:r>
              <a:rPr lang="en-US" altLang="en-US" sz="2000" i="1" baseline="-25000" dirty="0" err="1"/>
              <a:t>i</a:t>
            </a:r>
            <a:r>
              <a:rPr lang="en-US" altLang="en-US" sz="2000" i="1" baseline="-25000" dirty="0"/>
              <a:t>  </a:t>
            </a:r>
            <a:r>
              <a:rPr lang="en-US" altLang="en-US" sz="2000" dirty="0"/>
              <a:t>to undo-list</a:t>
            </a:r>
            <a:endParaRPr lang="en-US" altLang="en-US" sz="2000" dirty="0"/>
          </a:p>
          <a:p>
            <a:pPr marL="1200150" lvl="2" indent="-342900">
              <a:buFont typeface="Monotype Sorts" pitchFamily="-65" charset="2"/>
              <a:buAutoNum type="arabicPeriod"/>
            </a:pPr>
            <a:r>
              <a:rPr lang="en-US" altLang="en-US" sz="2000" dirty="0"/>
              <a:t>Whenever a log record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commit</a:t>
            </a:r>
            <a:r>
              <a:rPr lang="en-US" altLang="en-US" sz="2000" i="1" dirty="0"/>
              <a:t>&gt; or &lt;</a:t>
            </a:r>
            <a:r>
              <a:rPr lang="en-US" altLang="en-US" sz="2000" i="1" dirty="0" err="1"/>
              <a:t>T</a:t>
            </a:r>
            <a:r>
              <a:rPr lang="en-US" altLang="en-US" sz="2000" i="1" baseline="-25000" dirty="0" err="1"/>
              <a:t>i</a:t>
            </a:r>
            <a:r>
              <a:rPr lang="en-US" altLang="en-US" sz="2000" i="1" dirty="0"/>
              <a:t> </a:t>
            </a:r>
            <a:r>
              <a:rPr lang="en-US" altLang="en-US" sz="2000" b="1" dirty="0"/>
              <a:t>abort</a:t>
            </a:r>
            <a:r>
              <a:rPr lang="en-US" altLang="en-US" sz="2000" i="1" dirty="0"/>
              <a:t>&gt; </a:t>
            </a:r>
            <a:r>
              <a:rPr lang="en-US" altLang="en-US" sz="2000" dirty="0"/>
              <a:t>is found, remove </a:t>
            </a:r>
            <a:r>
              <a:rPr lang="en-US" altLang="en-US" sz="2000" i="1" dirty="0" err="1"/>
              <a:t>T</a:t>
            </a:r>
            <a:r>
              <a:rPr lang="en-US" altLang="en-US" sz="2000" i="1" baseline="-25000" dirty="0" err="1"/>
              <a:t>i</a:t>
            </a:r>
            <a:r>
              <a:rPr lang="en-US" altLang="en-US" sz="2000" i="1" dirty="0"/>
              <a:t>  </a:t>
            </a:r>
            <a:r>
              <a:rPr lang="en-US" altLang="en-US" sz="2000" dirty="0"/>
              <a:t>from undo-list</a:t>
            </a:r>
            <a:endParaRPr lang="en-US" altLang="en-US" sz="2000" dirty="0"/>
          </a:p>
          <a:p>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Algorithm (Cont.)</a:t>
            </a:r>
            <a:endParaRPr lang="en-US">
              <a:effectLst>
                <a:outerShdw blurRad="38100" dist="38100" dir="2700000" algn="tl">
                  <a:srgbClr val="C0C0C0"/>
                </a:outerShdw>
              </a:effectLst>
            </a:endParaRPr>
          </a:p>
        </p:txBody>
      </p:sp>
      <p:sp>
        <p:nvSpPr>
          <p:cNvPr id="31747" name="Rectangle 3"/>
          <p:cNvSpPr>
            <a:spLocks noGrp="1" noChangeArrowheads="1"/>
          </p:cNvSpPr>
          <p:nvPr>
            <p:ph idx="1"/>
          </p:nvPr>
        </p:nvSpPr>
        <p:spPr>
          <a:xfrm>
            <a:off x="683580" y="1102497"/>
            <a:ext cx="7821227" cy="5367972"/>
          </a:xfrm>
        </p:spPr>
        <p:txBody>
          <a:bodyPr/>
          <a:lstStyle/>
          <a:p>
            <a:pPr>
              <a:lnSpc>
                <a:spcPct val="90000"/>
              </a:lnSpc>
            </a:pPr>
            <a:r>
              <a:rPr lang="en-US" altLang="en-US" sz="2000" b="1" dirty="0"/>
              <a:t>Undo phase: </a:t>
            </a:r>
            <a:endParaRPr lang="en-US" altLang="en-US" sz="2000" dirty="0"/>
          </a:p>
          <a:p>
            <a:pPr marL="457200" lvl="1" indent="0">
              <a:lnSpc>
                <a:spcPct val="90000"/>
              </a:lnSpc>
              <a:buNone/>
            </a:pPr>
            <a:r>
              <a:rPr lang="en-US" altLang="en-US" sz="2000" dirty="0">
                <a:solidFill>
                  <a:srgbClr val="FF9900"/>
                </a:solidFill>
              </a:rPr>
              <a:t>1.    </a:t>
            </a:r>
            <a:r>
              <a:rPr lang="en-US" altLang="en-US" sz="2000" dirty="0"/>
              <a:t>Scan log backwards from end </a:t>
            </a:r>
            <a:endParaRPr lang="en-US" altLang="en-US" sz="2000" dirty="0"/>
          </a:p>
          <a:p>
            <a:pPr marL="1200150" lvl="2" indent="-342900">
              <a:lnSpc>
                <a:spcPct val="90000"/>
              </a:lnSpc>
              <a:buFont typeface="Monotype Sorts" pitchFamily="-65" charset="2"/>
              <a:buAutoNum type="arabicPeriod"/>
            </a:pPr>
            <a:r>
              <a:rPr lang="en-US" altLang="en-US" sz="2000" dirty="0"/>
              <a:t>Whenever a log record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i="1" dirty="0" err="1"/>
              <a:t>X</a:t>
            </a:r>
            <a:r>
              <a:rPr lang="en-US" altLang="en-US" sz="2000" i="1" baseline="-25000" dirty="0" err="1"/>
              <a:t>j</a:t>
            </a:r>
            <a:r>
              <a:rPr lang="en-US" altLang="en-US" sz="2000" i="1" dirty="0"/>
              <a:t>,  V</a:t>
            </a:r>
            <a:r>
              <a:rPr lang="en-US" altLang="en-US" sz="2000" i="1" baseline="-25000" dirty="0"/>
              <a:t>1</a:t>
            </a:r>
            <a:r>
              <a:rPr lang="en-US" altLang="en-US" sz="2000" i="1" dirty="0"/>
              <a:t>,  V</a:t>
            </a:r>
            <a:r>
              <a:rPr lang="en-US" altLang="en-US" sz="2000" i="1" baseline="-25000" dirty="0"/>
              <a:t>2</a:t>
            </a:r>
            <a:r>
              <a:rPr lang="en-US" altLang="en-US" sz="2000" i="1" dirty="0"/>
              <a:t>&gt; </a:t>
            </a:r>
            <a:r>
              <a:rPr lang="en-US" altLang="en-US" sz="2000" dirty="0"/>
              <a:t>is found where </a:t>
            </a:r>
            <a:r>
              <a:rPr lang="en-US" altLang="en-US" sz="2000" i="1" dirty="0" err="1"/>
              <a:t>T</a:t>
            </a:r>
            <a:r>
              <a:rPr lang="en-US" altLang="en-US" sz="2000" i="1" baseline="-25000" dirty="0" err="1"/>
              <a:t>i</a:t>
            </a:r>
            <a:r>
              <a:rPr lang="en-US" altLang="en-US" sz="2000" i="1" dirty="0"/>
              <a:t> </a:t>
            </a:r>
            <a:r>
              <a:rPr lang="en-US" altLang="en-US" sz="2000" dirty="0"/>
              <a:t>is in undo-list perform same actions as for transaction rollback:</a:t>
            </a:r>
            <a:endParaRPr lang="en-US" altLang="en-US" sz="2000" dirty="0"/>
          </a:p>
          <a:p>
            <a:pPr marL="1543050" lvl="3" indent="-342900">
              <a:lnSpc>
                <a:spcPct val="90000"/>
              </a:lnSpc>
              <a:buFont typeface="Monotype Sorts" pitchFamily="-65" charset="2"/>
              <a:buAutoNum type="arabicPeriod"/>
            </a:pPr>
            <a:r>
              <a:rPr lang="en-US" altLang="en-US" sz="2000" dirty="0"/>
              <a:t> perform undo by writing </a:t>
            </a:r>
            <a:r>
              <a:rPr lang="en-US" altLang="en-US" sz="2000" i="1" dirty="0"/>
              <a:t>V</a:t>
            </a:r>
            <a:r>
              <a:rPr lang="en-US" altLang="en-US" sz="2000" i="1" baseline="-25000" dirty="0"/>
              <a:t>1</a:t>
            </a:r>
            <a:r>
              <a:rPr lang="en-US" altLang="en-US" sz="2000" dirty="0"/>
              <a:t> to </a:t>
            </a:r>
            <a:r>
              <a:rPr lang="en-US" altLang="en-US" sz="2000" i="1" dirty="0" err="1"/>
              <a:t>X</a:t>
            </a:r>
            <a:r>
              <a:rPr lang="en-US" altLang="en-US" sz="2000" i="1" baseline="-25000" dirty="0" err="1"/>
              <a:t>j</a:t>
            </a:r>
            <a:r>
              <a:rPr lang="en-US" altLang="en-US" sz="2000" dirty="0"/>
              <a:t>.</a:t>
            </a:r>
            <a:endParaRPr lang="en-US" altLang="en-US" sz="2000" dirty="0"/>
          </a:p>
          <a:p>
            <a:pPr marL="1543050" lvl="3" indent="-342900">
              <a:lnSpc>
                <a:spcPct val="90000"/>
              </a:lnSpc>
              <a:buFont typeface="Monotype Sorts" pitchFamily="-65" charset="2"/>
              <a:buAutoNum type="arabicPeriod"/>
            </a:pPr>
            <a:r>
              <a:rPr lang="en-US" altLang="en-US" sz="2000" dirty="0"/>
              <a:t>write a log record </a:t>
            </a:r>
            <a:r>
              <a:rPr lang="en-US" altLang="en-US" sz="2000" i="1" dirty="0"/>
              <a:t>&lt;</a:t>
            </a:r>
            <a:r>
              <a:rPr lang="en-US" altLang="en-US" sz="2000" i="1" dirty="0" err="1"/>
              <a:t>T</a:t>
            </a:r>
            <a:r>
              <a:rPr lang="en-US" altLang="en-US" sz="2000" i="1" baseline="-25000" dirty="0" err="1"/>
              <a:t>i</a:t>
            </a:r>
            <a:r>
              <a:rPr lang="en-US" altLang="en-US" sz="2000" i="1" dirty="0"/>
              <a:t> , </a:t>
            </a:r>
            <a:r>
              <a:rPr lang="en-US" altLang="en-US" sz="2000" i="1" dirty="0" err="1"/>
              <a:t>X</a:t>
            </a:r>
            <a:r>
              <a:rPr lang="en-US" altLang="en-US" sz="2000" i="1" baseline="-25000" dirty="0" err="1"/>
              <a:t>j</a:t>
            </a:r>
            <a:r>
              <a:rPr lang="en-US" altLang="en-US" sz="2000" i="1" dirty="0"/>
              <a:t>,  V</a:t>
            </a:r>
            <a:r>
              <a:rPr lang="en-US" altLang="en-US" sz="2000" i="1" baseline="-25000" dirty="0"/>
              <a:t>1</a:t>
            </a:r>
            <a:r>
              <a:rPr lang="en-US" altLang="en-US" sz="2000" i="1" dirty="0"/>
              <a:t>&gt;</a:t>
            </a:r>
            <a:endParaRPr lang="en-US" altLang="en-US" sz="2000" i="1" dirty="0"/>
          </a:p>
          <a:p>
            <a:pPr marL="1200150" lvl="2" indent="-342900">
              <a:lnSpc>
                <a:spcPct val="90000"/>
              </a:lnSpc>
              <a:buFont typeface="Monotype Sorts" pitchFamily="-65" charset="2"/>
              <a:buAutoNum type="arabicPeriod"/>
            </a:pPr>
            <a:r>
              <a:rPr lang="en-US" altLang="en-US" sz="2000" dirty="0"/>
              <a:t>Whenever a log record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start</a:t>
            </a:r>
            <a:r>
              <a:rPr lang="en-US" altLang="en-US" sz="2000" i="1" dirty="0"/>
              <a:t>&gt; </a:t>
            </a:r>
            <a:r>
              <a:rPr lang="en-US" altLang="en-US" sz="2000" dirty="0"/>
              <a:t>is found where </a:t>
            </a:r>
            <a:r>
              <a:rPr lang="en-US" altLang="en-US" sz="2000" i="1" dirty="0" err="1"/>
              <a:t>T</a:t>
            </a:r>
            <a:r>
              <a:rPr lang="en-US" altLang="en-US" sz="2000" i="1" baseline="-25000" dirty="0" err="1"/>
              <a:t>i</a:t>
            </a:r>
            <a:r>
              <a:rPr lang="en-US" altLang="en-US" sz="2000" i="1" dirty="0"/>
              <a:t> </a:t>
            </a:r>
            <a:r>
              <a:rPr lang="en-US" altLang="en-US" sz="2000" dirty="0"/>
              <a:t>is in undo-list, </a:t>
            </a:r>
            <a:endParaRPr lang="en-US" altLang="en-US" sz="2000" dirty="0"/>
          </a:p>
          <a:p>
            <a:pPr marL="1543050" lvl="3" indent="-342900">
              <a:lnSpc>
                <a:spcPct val="90000"/>
              </a:lnSpc>
              <a:buFont typeface="Monotype Sorts" pitchFamily="-65" charset="2"/>
              <a:buAutoNum type="arabicPeriod"/>
            </a:pPr>
            <a:r>
              <a:rPr lang="en-US" altLang="en-US" sz="2000" dirty="0"/>
              <a:t>Write a log record </a:t>
            </a:r>
            <a:r>
              <a:rPr lang="en-US" altLang="en-US" sz="2000" i="1" dirty="0"/>
              <a:t>&lt;</a:t>
            </a:r>
            <a:r>
              <a:rPr lang="en-US" altLang="en-US" sz="2000" i="1" dirty="0" err="1"/>
              <a:t>T</a:t>
            </a:r>
            <a:r>
              <a:rPr lang="en-US" altLang="en-US" sz="2000" i="1" baseline="-25000" dirty="0" err="1"/>
              <a:t>i</a:t>
            </a:r>
            <a:r>
              <a:rPr lang="en-US" altLang="en-US" sz="2000" i="1" baseline="-25000" dirty="0"/>
              <a:t> </a:t>
            </a:r>
            <a:r>
              <a:rPr lang="en-US" altLang="en-US" sz="2000" i="1" dirty="0"/>
              <a:t> </a:t>
            </a:r>
            <a:r>
              <a:rPr lang="en-US" altLang="en-US" sz="2000" b="1" dirty="0"/>
              <a:t>abort</a:t>
            </a:r>
            <a:r>
              <a:rPr lang="en-US" altLang="en-US" sz="2000" i="1" dirty="0"/>
              <a:t>&gt; </a:t>
            </a:r>
            <a:endParaRPr lang="en-US" altLang="en-US" sz="2000" i="1" dirty="0"/>
          </a:p>
          <a:p>
            <a:pPr marL="1543050" lvl="3" indent="-342900">
              <a:lnSpc>
                <a:spcPct val="90000"/>
              </a:lnSpc>
              <a:buFont typeface="Monotype Sorts" pitchFamily="-65" charset="2"/>
              <a:buAutoNum type="arabicPeriod"/>
            </a:pPr>
            <a:r>
              <a:rPr lang="en-US" altLang="en-US" sz="2000" dirty="0"/>
              <a:t>Remove </a:t>
            </a:r>
            <a:r>
              <a:rPr lang="en-US" altLang="en-US" sz="2000" i="1" dirty="0" err="1"/>
              <a:t>T</a:t>
            </a:r>
            <a:r>
              <a:rPr lang="en-US" altLang="en-US" sz="2000" i="1" baseline="-25000" dirty="0" err="1"/>
              <a:t>i</a:t>
            </a:r>
            <a:r>
              <a:rPr lang="en-US" altLang="en-US" sz="2000" i="1" baseline="-25000" dirty="0"/>
              <a:t>  </a:t>
            </a:r>
            <a:r>
              <a:rPr lang="en-US" altLang="en-US" sz="2000" dirty="0"/>
              <a:t>from undo-list</a:t>
            </a:r>
            <a:endParaRPr lang="en-US" altLang="en-US" sz="2000" dirty="0"/>
          </a:p>
          <a:p>
            <a:pPr marL="1200150" lvl="2" indent="-342900">
              <a:lnSpc>
                <a:spcPct val="90000"/>
              </a:lnSpc>
              <a:buFont typeface="Monotype Sorts" pitchFamily="-65" charset="2"/>
              <a:buAutoNum type="arabicPeriod"/>
            </a:pPr>
            <a:r>
              <a:rPr lang="en-US" altLang="en-US" sz="2000" dirty="0"/>
              <a:t>Stop when undo-list is empty</a:t>
            </a:r>
            <a:endParaRPr lang="en-US" altLang="en-US" sz="2000" dirty="0"/>
          </a:p>
          <a:p>
            <a:pPr marL="1200150" lvl="3" indent="0">
              <a:lnSpc>
                <a:spcPct val="90000"/>
              </a:lnSpc>
              <a:buNone/>
            </a:pPr>
            <a:r>
              <a:rPr lang="en-US" altLang="en-US" sz="2000" dirty="0">
                <a:solidFill>
                  <a:srgbClr val="FF9900"/>
                </a:solidFill>
              </a:rPr>
              <a:t>1.   </a:t>
            </a:r>
            <a:r>
              <a:rPr lang="en-US" altLang="en-US" sz="2000" dirty="0"/>
              <a:t>i.e.,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start</a:t>
            </a:r>
            <a:r>
              <a:rPr lang="en-US" altLang="en-US" sz="2000" i="1" dirty="0"/>
              <a:t>&gt; </a:t>
            </a:r>
            <a:r>
              <a:rPr lang="en-US" altLang="en-US" sz="2000" dirty="0"/>
              <a:t>has been found for every transaction in undo-list</a:t>
            </a:r>
            <a:endParaRPr lang="en-US" altLang="en-US" sz="2000" dirty="0"/>
          </a:p>
          <a:p>
            <a:pPr>
              <a:lnSpc>
                <a:spcPct val="90000"/>
              </a:lnSpc>
            </a:pPr>
            <a:r>
              <a:rPr lang="en-US" altLang="en-US" sz="2000" dirty="0"/>
              <a:t>After undo phase completes, normal transaction processing can commence</a:t>
            </a:r>
            <a:endParaRPr lang="en-US" alt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Recovery</a:t>
            </a:r>
            <a:endParaRPr lang="en-IN" dirty="0"/>
          </a:p>
        </p:txBody>
      </p:sp>
      <p:pic>
        <p:nvPicPr>
          <p:cNvPr id="4" name="Graphic 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69879" y="1273629"/>
            <a:ext cx="8604241" cy="431074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Log Record Buffering</a:t>
            </a:r>
            <a:endParaRPr lang="en-US">
              <a:effectLst>
                <a:outerShdw blurRad="38100" dist="38100" dir="2700000" algn="tl">
                  <a:srgbClr val="C0C0C0"/>
                </a:outerShdw>
              </a:effectLst>
            </a:endParaRPr>
          </a:p>
        </p:txBody>
      </p:sp>
      <p:sp>
        <p:nvSpPr>
          <p:cNvPr id="33795" name="Rectangle 3"/>
          <p:cNvSpPr>
            <a:spLocks noGrp="1" noChangeArrowheads="1"/>
          </p:cNvSpPr>
          <p:nvPr>
            <p:ph idx="1"/>
          </p:nvPr>
        </p:nvSpPr>
        <p:spPr>
          <a:xfrm>
            <a:off x="683581" y="1102497"/>
            <a:ext cx="7714696" cy="5367972"/>
          </a:xfrm>
          <a:prstGeom prst="rect">
            <a:avLst/>
          </a:prstGeom>
        </p:spPr>
        <p:txBody>
          <a:bodyPr/>
          <a:lstStyle/>
          <a:p>
            <a:r>
              <a:rPr lang="en-US" altLang="en-US" sz="2000" b="1" dirty="0">
                <a:solidFill>
                  <a:srgbClr val="002060"/>
                </a:solidFill>
              </a:rPr>
              <a:t>Log record buffering</a:t>
            </a:r>
            <a:r>
              <a:rPr lang="en-US" altLang="en-US" sz="2000" dirty="0"/>
              <a:t>: log records are buffered in main memory, instead of being output directly to stable storage.</a:t>
            </a:r>
            <a:endParaRPr lang="en-US" altLang="en-US" sz="2000" dirty="0"/>
          </a:p>
          <a:p>
            <a:pPr lvl="1"/>
            <a:r>
              <a:rPr lang="en-US" altLang="en-US" sz="2000" dirty="0"/>
              <a:t>Log records are output to stable storage when a block of log records in the buffer is full, or a </a:t>
            </a:r>
            <a:r>
              <a:rPr lang="en-US" altLang="en-US" sz="2000" b="1" dirty="0">
                <a:solidFill>
                  <a:srgbClr val="002060"/>
                </a:solidFill>
              </a:rPr>
              <a:t>log force</a:t>
            </a:r>
            <a:r>
              <a:rPr lang="en-US" altLang="en-US" sz="2000" dirty="0">
                <a:solidFill>
                  <a:srgbClr val="002060"/>
                </a:solidFill>
              </a:rPr>
              <a:t> </a:t>
            </a:r>
            <a:r>
              <a:rPr lang="en-US" altLang="en-US" sz="2000" dirty="0"/>
              <a:t>operation is executed.</a:t>
            </a:r>
            <a:endParaRPr lang="en-US" altLang="en-US" sz="2000" dirty="0"/>
          </a:p>
          <a:p>
            <a:r>
              <a:rPr lang="en-US" altLang="en-US" sz="2000" dirty="0"/>
              <a:t>Log force is performed to commit a transaction by forcing all its log records (including the commit record) to stable storage.</a:t>
            </a:r>
            <a:endParaRPr lang="en-US" altLang="en-US" sz="2000" dirty="0"/>
          </a:p>
          <a:p>
            <a:r>
              <a:rPr lang="en-US" altLang="en-US" sz="2000" dirty="0"/>
              <a:t>Several log records can thus be output using a single output operation, reducing the I/O cost.</a:t>
            </a:r>
            <a:endParaRPr lang="en-US"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Log Record Buffering (Cont.)</a:t>
            </a:r>
            <a:endParaRPr lang="en-US">
              <a:effectLst>
                <a:outerShdw blurRad="38100" dist="38100" dir="2700000" algn="tl">
                  <a:srgbClr val="C0C0C0"/>
                </a:outerShdw>
              </a:effectLst>
            </a:endParaRPr>
          </a:p>
        </p:txBody>
      </p:sp>
      <p:sp>
        <p:nvSpPr>
          <p:cNvPr id="34819" name="Rectangle 3"/>
          <p:cNvSpPr>
            <a:spLocks noGrp="1" noChangeArrowheads="1"/>
          </p:cNvSpPr>
          <p:nvPr>
            <p:ph idx="1"/>
          </p:nvPr>
        </p:nvSpPr>
        <p:spPr>
          <a:xfrm>
            <a:off x="683580" y="1102497"/>
            <a:ext cx="7634797" cy="5367972"/>
          </a:xfrm>
        </p:spPr>
        <p:txBody>
          <a:bodyPr/>
          <a:lstStyle/>
          <a:p>
            <a:r>
              <a:rPr lang="en-US" altLang="en-US" sz="2000" dirty="0"/>
              <a:t>The rules below must be followed if log records are buffered:</a:t>
            </a:r>
            <a:endParaRPr lang="en-US" altLang="en-US" sz="2000" dirty="0"/>
          </a:p>
          <a:p>
            <a:pPr lvl="1"/>
            <a:r>
              <a:rPr lang="en-US" altLang="en-US" sz="2000" dirty="0"/>
              <a:t>Log records are output to stable storage in the order in which they are created. </a:t>
            </a:r>
            <a:endParaRPr lang="en-US" altLang="en-US" sz="2000" dirty="0"/>
          </a:p>
          <a:p>
            <a:pPr lvl="1"/>
            <a:r>
              <a:rPr lang="en-US" altLang="en-US" sz="2000" dirty="0"/>
              <a:t>Transaction </a:t>
            </a:r>
            <a:r>
              <a:rPr lang="en-US" altLang="en-US" sz="2000" i="1" dirty="0" err="1"/>
              <a:t>T</a:t>
            </a:r>
            <a:r>
              <a:rPr lang="en-US" altLang="en-US" sz="2000" i="1" baseline="-25000" dirty="0" err="1"/>
              <a:t>i</a:t>
            </a:r>
            <a:r>
              <a:rPr lang="en-US" altLang="en-US" sz="2000" dirty="0"/>
              <a:t> enters the commit state only when the log record </a:t>
            </a:r>
            <a:br>
              <a:rPr lang="en-US" altLang="en-US" sz="2000" dirty="0"/>
            </a:br>
            <a:r>
              <a:rPr lang="en-US" altLang="en-US" sz="2000" dirty="0"/>
              <a:t>&lt;</a:t>
            </a:r>
            <a:r>
              <a:rPr lang="en-US" altLang="en-US" sz="2000" i="1" dirty="0" err="1"/>
              <a:t>T</a:t>
            </a:r>
            <a:r>
              <a:rPr lang="en-US" altLang="en-US" sz="2000" i="1" baseline="-25000" dirty="0" err="1"/>
              <a:t>i</a:t>
            </a:r>
            <a:r>
              <a:rPr lang="en-US" altLang="en-US" sz="2000" i="1" dirty="0"/>
              <a:t> </a:t>
            </a:r>
            <a:r>
              <a:rPr lang="en-US" altLang="en-US" sz="2000" b="1" dirty="0"/>
              <a:t>commit</a:t>
            </a:r>
            <a:r>
              <a:rPr lang="en-US" altLang="en-US" sz="2000" dirty="0"/>
              <a:t>&gt; has been output to stable storage.</a:t>
            </a:r>
            <a:endParaRPr lang="en-US" altLang="en-US" sz="2000" dirty="0"/>
          </a:p>
          <a:p>
            <a:pPr lvl="1"/>
            <a:r>
              <a:rPr lang="en-US" altLang="en-US" sz="2000" dirty="0"/>
              <a:t>Before a block of data in main memory is output to the database, all log records pertaining to data in that block must have been output to stable storage. </a:t>
            </a:r>
            <a:endParaRPr lang="en-US" altLang="en-US" sz="2000" dirty="0"/>
          </a:p>
          <a:p>
            <a:pPr lvl="2"/>
            <a:r>
              <a:rPr lang="en-US" altLang="en-US" sz="2000" dirty="0"/>
              <a:t>This rule is called the </a:t>
            </a:r>
            <a:r>
              <a:rPr lang="en-US" altLang="en-US" sz="2000" b="1" dirty="0">
                <a:solidFill>
                  <a:srgbClr val="002060"/>
                </a:solidFill>
              </a:rPr>
              <a:t>write-ahead logging</a:t>
            </a:r>
            <a:r>
              <a:rPr lang="en-US" altLang="en-US" sz="2000" dirty="0">
                <a:solidFill>
                  <a:srgbClr val="002060"/>
                </a:solidFill>
              </a:rPr>
              <a:t> </a:t>
            </a:r>
            <a:r>
              <a:rPr lang="en-US" altLang="en-US" sz="2000" dirty="0"/>
              <a:t>or </a:t>
            </a:r>
            <a:r>
              <a:rPr lang="en-US" altLang="en-US" sz="2000" b="1" dirty="0">
                <a:solidFill>
                  <a:srgbClr val="002060"/>
                </a:solidFill>
              </a:rPr>
              <a:t>WAL</a:t>
            </a:r>
            <a:r>
              <a:rPr lang="en-US" altLang="en-US" sz="2000" b="1" dirty="0"/>
              <a:t> </a:t>
            </a:r>
            <a:r>
              <a:rPr lang="en-US" altLang="en-US" sz="2000" dirty="0"/>
              <a:t>rule</a:t>
            </a:r>
            <a:endParaRPr lang="en-US" altLang="en-US" sz="2000" dirty="0"/>
          </a:p>
          <a:p>
            <a:pPr lvl="2"/>
            <a:r>
              <a:rPr lang="en-US" altLang="en-US" sz="2000" dirty="0"/>
              <a:t>Strictly speaking,  WAL only requires undo information to be output</a:t>
            </a:r>
            <a:endParaRPr lang="en-US" altLang="en-US" sz="2000" dirty="0"/>
          </a:p>
          <a:p>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endParaRPr lang="en-US" dirty="0">
              <a:effectLst>
                <a:outerShdw blurRad="38100" dist="38100" dir="2700000" algn="tl">
                  <a:srgbClr val="C0C0C0"/>
                </a:outerShdw>
              </a:effectLst>
            </a:endParaRPr>
          </a:p>
        </p:txBody>
      </p:sp>
      <p:sp>
        <p:nvSpPr>
          <p:cNvPr id="5123" name="Rectangle 3"/>
          <p:cNvSpPr>
            <a:spLocks noGrp="1" noChangeArrowheads="1"/>
          </p:cNvSpPr>
          <p:nvPr>
            <p:ph idx="1"/>
          </p:nvPr>
        </p:nvSpPr>
        <p:spPr>
          <a:xfrm>
            <a:off x="701336" y="1102497"/>
            <a:ext cx="7688062" cy="5367972"/>
          </a:xfrm>
          <a:prstGeom prst="rect">
            <a:avLst/>
          </a:prstGeom>
        </p:spPr>
        <p:txBody>
          <a:bodyPr/>
          <a:lstStyle/>
          <a:p>
            <a:r>
              <a:rPr lang="en-US" altLang="en-US" sz="2400" dirty="0"/>
              <a:t>Failure Classification</a:t>
            </a:r>
            <a:endParaRPr lang="en-US" altLang="en-US" sz="2400" dirty="0"/>
          </a:p>
          <a:p>
            <a:r>
              <a:rPr lang="en-US" altLang="en-US" sz="2400" dirty="0" smtClean="0"/>
              <a:t>Recovery </a:t>
            </a:r>
            <a:r>
              <a:rPr lang="en-US" altLang="en-US" sz="2400" dirty="0"/>
              <a:t>and Atomicity</a:t>
            </a:r>
            <a:endParaRPr lang="en-US" altLang="en-US" sz="2400" dirty="0"/>
          </a:p>
          <a:p>
            <a:r>
              <a:rPr lang="en-US" altLang="en-US" sz="2400" dirty="0">
                <a:solidFill>
                  <a:srgbClr val="FF0000"/>
                </a:solidFill>
              </a:rPr>
              <a:t>Log-Based Recovery</a:t>
            </a:r>
            <a:endParaRPr lang="en-US" altLang="en-US" sz="2400" dirty="0">
              <a:solidFill>
                <a:srgbClr val="FF0000"/>
              </a:solidFill>
            </a:endParaRPr>
          </a:p>
          <a:p>
            <a:r>
              <a:rPr lang="en-US" altLang="en-US" sz="2400" dirty="0"/>
              <a:t>Remote Backup Systems</a:t>
            </a:r>
            <a:endParaRPr lang="en-US" altLang="en-US" sz="2400" dirty="0"/>
          </a:p>
          <a:p>
            <a:endParaRPr lang="en-US"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Database Buffering</a:t>
            </a:r>
            <a:endParaRPr lang="en-US">
              <a:effectLst>
                <a:outerShdw blurRad="38100" dist="38100" dir="2700000" algn="tl">
                  <a:srgbClr val="C0C0C0"/>
                </a:outerShdw>
              </a:effectLst>
            </a:endParaRPr>
          </a:p>
        </p:txBody>
      </p:sp>
      <p:sp>
        <p:nvSpPr>
          <p:cNvPr id="35843" name="Rectangle 3"/>
          <p:cNvSpPr>
            <a:spLocks noGrp="1" noChangeArrowheads="1"/>
          </p:cNvSpPr>
          <p:nvPr>
            <p:ph idx="1"/>
          </p:nvPr>
        </p:nvSpPr>
        <p:spPr>
          <a:xfrm>
            <a:off x="701336" y="1102497"/>
            <a:ext cx="7803472" cy="5367972"/>
          </a:xfrm>
          <a:prstGeom prst="rect">
            <a:avLst/>
          </a:prstGeom>
        </p:spPr>
        <p:txBody>
          <a:bodyPr/>
          <a:lstStyle/>
          <a:p>
            <a:r>
              <a:rPr lang="en-US" altLang="en-US" sz="2000" dirty="0"/>
              <a:t>Database maintains an in-memory buffer of data blocks</a:t>
            </a:r>
            <a:endParaRPr lang="en-US" altLang="en-US" sz="2000" dirty="0"/>
          </a:p>
          <a:p>
            <a:pPr lvl="1"/>
            <a:r>
              <a:rPr lang="en-US" altLang="en-US" sz="2000" dirty="0"/>
              <a:t>When a new block is needed, if buffer is full an existing block needs to be removed from buffer</a:t>
            </a:r>
            <a:endParaRPr lang="en-US" altLang="en-US" sz="2000" dirty="0"/>
          </a:p>
          <a:p>
            <a:pPr lvl="1"/>
            <a:r>
              <a:rPr lang="en-US" altLang="en-US" sz="2000" dirty="0"/>
              <a:t>If the block chosen for removal has been updated, it must be output to disk</a:t>
            </a:r>
            <a:endParaRPr lang="en-US" altLang="en-US" sz="2000" dirty="0"/>
          </a:p>
          <a:p>
            <a:r>
              <a:rPr lang="en-US" altLang="en-US" sz="2000" dirty="0"/>
              <a:t>The recovery algorithm supports the </a:t>
            </a:r>
            <a:r>
              <a:rPr lang="en-US" altLang="en-US" sz="2000" b="1" dirty="0">
                <a:solidFill>
                  <a:srgbClr val="002060"/>
                </a:solidFill>
              </a:rPr>
              <a:t>no-force policy</a:t>
            </a:r>
            <a:r>
              <a:rPr lang="en-US" altLang="en-US" sz="2000" dirty="0"/>
              <a:t>: i.e., updated blocks need not be written to disk when transaction commits</a:t>
            </a:r>
            <a:endParaRPr lang="en-US" altLang="en-US" sz="2000" dirty="0"/>
          </a:p>
          <a:p>
            <a:pPr lvl="1"/>
            <a:r>
              <a:rPr lang="en-US" altLang="en-US" sz="2000" b="1" dirty="0">
                <a:solidFill>
                  <a:srgbClr val="002060"/>
                </a:solidFill>
              </a:rPr>
              <a:t>force policy</a:t>
            </a:r>
            <a:r>
              <a:rPr lang="en-US" altLang="en-US" sz="2000" dirty="0"/>
              <a:t>: requires updated blocks to be written at commit</a:t>
            </a:r>
            <a:endParaRPr lang="en-US" altLang="en-US" sz="2000" dirty="0"/>
          </a:p>
          <a:p>
            <a:pPr lvl="2"/>
            <a:r>
              <a:rPr lang="en-US" altLang="en-US" sz="2000" dirty="0"/>
              <a:t>More expensive commit</a:t>
            </a:r>
            <a:endParaRPr lang="en-US" altLang="en-US" sz="2000" dirty="0"/>
          </a:p>
          <a:p>
            <a:r>
              <a:rPr lang="en-US" altLang="en-US" sz="2000" dirty="0"/>
              <a:t>The recovery algorithm supports the </a:t>
            </a:r>
            <a:r>
              <a:rPr lang="en-US" altLang="en-US" sz="2000" b="1" dirty="0">
                <a:solidFill>
                  <a:srgbClr val="002060"/>
                </a:solidFill>
              </a:rPr>
              <a:t>steal policy</a:t>
            </a:r>
            <a:r>
              <a:rPr lang="en-US" altLang="en-US" sz="2000" dirty="0"/>
              <a:t>: i.e., blocks containing updates of uncommitted transactions can be written to disk, even before the transaction commits</a:t>
            </a:r>
            <a:endParaRPr lang="en-US" altLang="en-US" sz="2000" dirty="0"/>
          </a:p>
          <a:p>
            <a:pPr lvl="1"/>
            <a:endParaRPr lang="en-US" altLang="en-US" dirty="0"/>
          </a:p>
          <a:p>
            <a:pPr>
              <a:buFont typeface="Monotype Sorts" pitchFamily="-65" charset="2"/>
              <a:buNone/>
            </a:pP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Database Buffering (Cont.)</a:t>
            </a:r>
            <a:endParaRPr lang="en-US">
              <a:effectLst>
                <a:outerShdw blurRad="38100" dist="38100" dir="2700000" algn="tl">
                  <a:srgbClr val="C0C0C0"/>
                </a:outerShdw>
              </a:effectLst>
            </a:endParaRPr>
          </a:p>
        </p:txBody>
      </p:sp>
      <p:sp>
        <p:nvSpPr>
          <p:cNvPr id="36867" name="Rectangle 3"/>
          <p:cNvSpPr>
            <a:spLocks noGrp="1" noChangeArrowheads="1"/>
          </p:cNvSpPr>
          <p:nvPr>
            <p:ph idx="1"/>
          </p:nvPr>
        </p:nvSpPr>
        <p:spPr>
          <a:xfrm>
            <a:off x="470517" y="924943"/>
            <a:ext cx="8487745" cy="5367972"/>
          </a:xfrm>
          <a:prstGeom prst="rect">
            <a:avLst/>
          </a:prstGeom>
        </p:spPr>
        <p:txBody>
          <a:bodyPr/>
          <a:lstStyle/>
          <a:p>
            <a:pPr>
              <a:lnSpc>
                <a:spcPct val="90000"/>
              </a:lnSpc>
            </a:pPr>
            <a:r>
              <a:rPr lang="en-US" altLang="en-US" sz="2000" dirty="0"/>
              <a:t>If a block with uncommitted updates is output to disk, log records with undo information for the updates are output to the log on stable storage first</a:t>
            </a:r>
            <a:endParaRPr lang="en-US" altLang="en-US" sz="2000" dirty="0"/>
          </a:p>
          <a:p>
            <a:pPr marL="800100" lvl="1" indent="-342900">
              <a:lnSpc>
                <a:spcPct val="90000"/>
              </a:lnSpc>
            </a:pPr>
            <a:r>
              <a:rPr lang="en-US" altLang="en-US" sz="2000" dirty="0"/>
              <a:t>(Write ahead logging)</a:t>
            </a:r>
            <a:endParaRPr lang="en-US" altLang="en-US" sz="2000" dirty="0"/>
          </a:p>
          <a:p>
            <a:pPr>
              <a:lnSpc>
                <a:spcPct val="90000"/>
              </a:lnSpc>
            </a:pPr>
            <a:r>
              <a:rPr lang="en-US" altLang="en-US" sz="2000" dirty="0"/>
              <a:t>No updates should be in progress on a block when it is output to disk.  Can be ensured as follows.</a:t>
            </a:r>
            <a:endParaRPr lang="en-US" altLang="en-US" sz="2000" dirty="0"/>
          </a:p>
          <a:p>
            <a:pPr marL="800100" lvl="1" indent="-342900">
              <a:lnSpc>
                <a:spcPct val="90000"/>
              </a:lnSpc>
            </a:pPr>
            <a:r>
              <a:rPr lang="en-US" altLang="en-US" sz="2000" dirty="0"/>
              <a:t>Before writing a data item, transaction acquires exclusive lock on block containing the data item</a:t>
            </a:r>
            <a:endParaRPr lang="en-US" altLang="en-US" sz="2000" dirty="0"/>
          </a:p>
          <a:p>
            <a:pPr marL="800100" lvl="1" indent="-342900">
              <a:lnSpc>
                <a:spcPct val="90000"/>
              </a:lnSpc>
            </a:pPr>
            <a:r>
              <a:rPr lang="en-US" altLang="en-US" sz="2000" dirty="0"/>
              <a:t>Lock can be released once the write is completed. </a:t>
            </a:r>
            <a:endParaRPr lang="en-US" altLang="en-US" sz="2000" dirty="0"/>
          </a:p>
          <a:p>
            <a:pPr marL="1200150" lvl="2" indent="-342900">
              <a:lnSpc>
                <a:spcPct val="90000"/>
              </a:lnSpc>
            </a:pPr>
            <a:r>
              <a:rPr lang="en-US" altLang="en-US" sz="2000" dirty="0"/>
              <a:t>Such locks held for short duration are called </a:t>
            </a:r>
            <a:r>
              <a:rPr lang="en-US" altLang="en-US" sz="2000" b="1" dirty="0">
                <a:solidFill>
                  <a:srgbClr val="002060"/>
                </a:solidFill>
              </a:rPr>
              <a:t>latches</a:t>
            </a:r>
            <a:r>
              <a:rPr lang="en-US" altLang="en-US" sz="2000" dirty="0"/>
              <a:t>.</a:t>
            </a:r>
            <a:endParaRPr lang="en-US" altLang="en-US" sz="2000" dirty="0"/>
          </a:p>
          <a:p>
            <a:pPr>
              <a:lnSpc>
                <a:spcPct val="90000"/>
              </a:lnSpc>
            </a:pPr>
            <a:r>
              <a:rPr lang="en-US" altLang="en-US" sz="2000" b="1" dirty="0"/>
              <a:t>To output a block to disk</a:t>
            </a:r>
            <a:endParaRPr lang="en-US" altLang="en-US" sz="2000" b="1" dirty="0"/>
          </a:p>
          <a:p>
            <a:pPr marL="457200" lvl="1" indent="0">
              <a:lnSpc>
                <a:spcPct val="90000"/>
              </a:lnSpc>
              <a:buNone/>
            </a:pPr>
            <a:r>
              <a:rPr lang="en-US" altLang="en-US" sz="2000" dirty="0">
                <a:solidFill>
                  <a:srgbClr val="FF9900"/>
                </a:solidFill>
              </a:rPr>
              <a:t>1.   </a:t>
            </a:r>
            <a:r>
              <a:rPr lang="en-US" altLang="en-US" sz="2000" dirty="0"/>
              <a:t>First acquire an exclusive latch on the block</a:t>
            </a:r>
            <a:endParaRPr lang="en-US" altLang="en-US" sz="2000" dirty="0"/>
          </a:p>
          <a:p>
            <a:pPr marL="1200150" lvl="2" indent="-342900">
              <a:lnSpc>
                <a:spcPct val="90000"/>
              </a:lnSpc>
            </a:pPr>
            <a:r>
              <a:rPr lang="en-US" altLang="en-US" sz="2000" dirty="0"/>
              <a:t>Ensures no update can be in progress on the block</a:t>
            </a:r>
            <a:endParaRPr lang="en-US" altLang="en-US" sz="2000" dirty="0"/>
          </a:p>
          <a:p>
            <a:pPr marL="457200" lvl="1" indent="0">
              <a:lnSpc>
                <a:spcPct val="90000"/>
              </a:lnSpc>
              <a:buNone/>
            </a:pPr>
            <a:r>
              <a:rPr lang="en-US" altLang="en-US" sz="2000" dirty="0">
                <a:solidFill>
                  <a:srgbClr val="FF9900"/>
                </a:solidFill>
              </a:rPr>
              <a:t>2.   </a:t>
            </a:r>
            <a:r>
              <a:rPr lang="en-US" altLang="en-US" sz="2000" dirty="0"/>
              <a:t>Then perform a </a:t>
            </a:r>
            <a:r>
              <a:rPr lang="en-US" altLang="en-US" sz="2000" b="1" dirty="0">
                <a:solidFill>
                  <a:srgbClr val="002060"/>
                </a:solidFill>
              </a:rPr>
              <a:t>log flush</a:t>
            </a:r>
            <a:endParaRPr lang="en-US" altLang="en-US" sz="2000" b="1" dirty="0">
              <a:solidFill>
                <a:srgbClr val="002060"/>
              </a:solidFill>
            </a:endParaRPr>
          </a:p>
          <a:p>
            <a:pPr marL="457200" lvl="1" indent="0">
              <a:lnSpc>
                <a:spcPct val="90000"/>
              </a:lnSpc>
              <a:buNone/>
            </a:pPr>
            <a:r>
              <a:rPr lang="en-US" altLang="en-US" sz="2000" dirty="0">
                <a:solidFill>
                  <a:srgbClr val="FF9900"/>
                </a:solidFill>
              </a:rPr>
              <a:t>3.   </a:t>
            </a:r>
            <a:r>
              <a:rPr lang="en-US" altLang="en-US" sz="2000" dirty="0"/>
              <a:t>Then output the block to disk</a:t>
            </a:r>
            <a:endParaRPr lang="en-US" altLang="en-US" sz="2000" dirty="0"/>
          </a:p>
          <a:p>
            <a:pPr marL="457200" lvl="1" indent="0">
              <a:lnSpc>
                <a:spcPct val="90000"/>
              </a:lnSpc>
              <a:buNone/>
            </a:pPr>
            <a:r>
              <a:rPr lang="en-US" altLang="en-US" sz="2000" dirty="0">
                <a:solidFill>
                  <a:srgbClr val="FF9900"/>
                </a:solidFill>
              </a:rPr>
              <a:t>4.   </a:t>
            </a:r>
            <a:r>
              <a:rPr lang="en-US" altLang="en-US" sz="2000" dirty="0"/>
              <a:t>Finally release the latch on the block</a:t>
            </a:r>
            <a:endParaRPr lang="en-US" altLang="en-US" sz="2000" dirty="0"/>
          </a:p>
          <a:p>
            <a:pPr marL="800100" lvl="1" indent="-342900">
              <a:lnSpc>
                <a:spcPct val="90000"/>
              </a:lnSpc>
            </a:pP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Buffer Management (Cont.)</a:t>
            </a:r>
            <a:endParaRPr lang="en-US">
              <a:effectLst>
                <a:outerShdw blurRad="38100" dist="38100" dir="2700000" algn="tl">
                  <a:srgbClr val="C0C0C0"/>
                </a:outerShdw>
              </a:effectLst>
            </a:endParaRPr>
          </a:p>
        </p:txBody>
      </p:sp>
      <p:sp>
        <p:nvSpPr>
          <p:cNvPr id="37891" name="Rectangle 3"/>
          <p:cNvSpPr>
            <a:spLocks noGrp="1" noChangeArrowheads="1"/>
          </p:cNvSpPr>
          <p:nvPr>
            <p:ph idx="1"/>
          </p:nvPr>
        </p:nvSpPr>
        <p:spPr>
          <a:xfrm>
            <a:off x="692458" y="1102497"/>
            <a:ext cx="7679185" cy="3797977"/>
          </a:xfrm>
          <a:prstGeom prst="rect">
            <a:avLst/>
          </a:prstGeom>
        </p:spPr>
        <p:txBody>
          <a:bodyPr/>
          <a:lstStyle/>
          <a:p>
            <a:r>
              <a:rPr lang="en-US" altLang="en-US" sz="2000" dirty="0"/>
              <a:t>Database buffer can be implemented either</a:t>
            </a:r>
            <a:endParaRPr lang="en-US" altLang="en-US" sz="2000" dirty="0"/>
          </a:p>
          <a:p>
            <a:pPr lvl="1"/>
            <a:r>
              <a:rPr lang="en-US" altLang="en-US" sz="2000" dirty="0"/>
              <a:t>In an area of real main-memory reserved for the database, or</a:t>
            </a:r>
            <a:endParaRPr lang="en-US" altLang="en-US" sz="2000" dirty="0"/>
          </a:p>
          <a:p>
            <a:pPr lvl="1"/>
            <a:r>
              <a:rPr lang="en-US" altLang="en-US" sz="2000" dirty="0"/>
              <a:t>In virtual memory</a:t>
            </a:r>
            <a:endParaRPr lang="en-US" altLang="en-US" sz="2000" dirty="0"/>
          </a:p>
          <a:p>
            <a:r>
              <a:rPr lang="en-US" altLang="en-US" sz="2000" dirty="0"/>
              <a:t>Implementing buffer in reserved main-memory has drawbacks:</a:t>
            </a:r>
            <a:endParaRPr lang="en-US" altLang="en-US" sz="2000" dirty="0"/>
          </a:p>
          <a:p>
            <a:pPr lvl="1"/>
            <a:r>
              <a:rPr lang="en-US" altLang="en-US" sz="2000" dirty="0"/>
              <a:t>Memory is partitioned before-hand between database buffer and applications, limiting flexibility.  </a:t>
            </a:r>
            <a:endParaRPr lang="en-US" altLang="en-US" sz="2000" dirty="0"/>
          </a:p>
          <a:p>
            <a:pPr lvl="1"/>
            <a:r>
              <a:rPr lang="en-US" altLang="en-US" sz="2000" dirty="0"/>
              <a:t>Needs may change, and although operating system knows best how memory should be divided up at any time, it cannot change the partitioning of memory.</a:t>
            </a:r>
            <a:endParaRPr lang="en-US" alt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Buffer Management (Cont.)</a:t>
            </a:r>
            <a:endParaRPr lang="en-US">
              <a:effectLst>
                <a:outerShdw blurRad="38100" dist="38100" dir="2700000" algn="tl">
                  <a:srgbClr val="C0C0C0"/>
                </a:outerShdw>
              </a:effectLst>
            </a:endParaRPr>
          </a:p>
        </p:txBody>
      </p:sp>
      <p:sp>
        <p:nvSpPr>
          <p:cNvPr id="38915" name="Rectangle 3"/>
          <p:cNvSpPr>
            <a:spLocks noGrp="1" noChangeArrowheads="1"/>
          </p:cNvSpPr>
          <p:nvPr>
            <p:ph idx="1"/>
          </p:nvPr>
        </p:nvSpPr>
        <p:spPr>
          <a:xfrm>
            <a:off x="692458" y="1102497"/>
            <a:ext cx="7608163" cy="5367972"/>
          </a:xfrm>
          <a:prstGeom prst="rect">
            <a:avLst/>
          </a:prstGeom>
        </p:spPr>
        <p:txBody>
          <a:bodyPr/>
          <a:lstStyle/>
          <a:p>
            <a:pPr>
              <a:lnSpc>
                <a:spcPct val="90000"/>
              </a:lnSpc>
            </a:pPr>
            <a:r>
              <a:rPr lang="en-US" altLang="en-US" sz="2000" dirty="0"/>
              <a:t>Database buffers are generally implemented in virtual memory in spite of some drawbacks: </a:t>
            </a:r>
            <a:endParaRPr lang="en-US" altLang="en-US" sz="2000" dirty="0"/>
          </a:p>
          <a:p>
            <a:pPr marL="800100" lvl="1" indent="-342900">
              <a:lnSpc>
                <a:spcPct val="90000"/>
              </a:lnSpc>
            </a:pPr>
            <a:r>
              <a:rPr lang="en-US" altLang="en-US" sz="2000" dirty="0"/>
              <a:t>When operating system needs to evict a page that has been modified, the page is written to swap space on disk.</a:t>
            </a:r>
            <a:endParaRPr lang="en-US" altLang="en-US" sz="2000" dirty="0"/>
          </a:p>
          <a:p>
            <a:pPr marL="800100" lvl="1" indent="-342900">
              <a:lnSpc>
                <a:spcPct val="90000"/>
              </a:lnSpc>
            </a:pPr>
            <a:r>
              <a:rPr lang="en-US" altLang="en-US" sz="2000" dirty="0"/>
              <a:t>When database decides to write buffer page to disk, buffer page may be in swap space, and may have to be  read from swap space on disk and output to the database on disk, resulting in extra I/O! </a:t>
            </a:r>
            <a:endParaRPr lang="en-US" altLang="en-US" sz="2000" dirty="0"/>
          </a:p>
          <a:p>
            <a:pPr marL="1200150" lvl="2" indent="-342900">
              <a:lnSpc>
                <a:spcPct val="90000"/>
              </a:lnSpc>
            </a:pPr>
            <a:r>
              <a:rPr lang="en-US" altLang="en-US" sz="2000" dirty="0"/>
              <a:t>Known as </a:t>
            </a:r>
            <a:r>
              <a:rPr lang="en-US" altLang="en-US" sz="2000" b="1" dirty="0">
                <a:solidFill>
                  <a:srgbClr val="002060"/>
                </a:solidFill>
              </a:rPr>
              <a:t>dual paging</a:t>
            </a:r>
            <a:r>
              <a:rPr lang="en-US" altLang="en-US" sz="2000" dirty="0">
                <a:solidFill>
                  <a:srgbClr val="002060"/>
                </a:solidFill>
              </a:rPr>
              <a:t> </a:t>
            </a:r>
            <a:r>
              <a:rPr lang="en-US" altLang="en-US" sz="2000" dirty="0"/>
              <a:t>problem.</a:t>
            </a:r>
            <a:endParaRPr lang="en-US" altLang="en-US" sz="2000" dirty="0"/>
          </a:p>
          <a:p>
            <a:pPr marL="800100" lvl="1" indent="-342900">
              <a:lnSpc>
                <a:spcPct val="90000"/>
              </a:lnSpc>
            </a:pPr>
            <a:r>
              <a:rPr lang="en-US" altLang="en-US" sz="2000" dirty="0"/>
              <a:t>Ideally when OS needs to evict a page from the buffer, it should pass control to database, which in turn should</a:t>
            </a:r>
            <a:endParaRPr lang="en-US" altLang="en-US" sz="2000" dirty="0"/>
          </a:p>
          <a:p>
            <a:pPr marL="1200150" lvl="2" indent="-342900">
              <a:lnSpc>
                <a:spcPct val="90000"/>
              </a:lnSpc>
              <a:buFont typeface="Webdings" panose="05030102010509060703" pitchFamily="18" charset="2"/>
              <a:buAutoNum type="arabicPeriod"/>
            </a:pPr>
            <a:r>
              <a:rPr lang="en-US" altLang="en-US" sz="2000" dirty="0"/>
              <a:t>Output the page to database instead of to swap space (making sure to output log records first), if it is modified</a:t>
            </a:r>
            <a:endParaRPr lang="en-US" altLang="en-US" sz="2000" dirty="0"/>
          </a:p>
          <a:p>
            <a:pPr marL="1200150" lvl="2" indent="-342900">
              <a:lnSpc>
                <a:spcPct val="90000"/>
              </a:lnSpc>
              <a:buFont typeface="Webdings" panose="05030102010509060703" pitchFamily="18" charset="2"/>
              <a:buAutoNum type="arabicPeriod"/>
            </a:pPr>
            <a:r>
              <a:rPr lang="en-US" altLang="en-US" sz="2000" dirty="0"/>
              <a:t>Release the page from the buffer, for the OS to use</a:t>
            </a:r>
            <a:endParaRPr lang="en-US" altLang="en-US" sz="2000" dirty="0"/>
          </a:p>
          <a:p>
            <a:pPr marL="800100" lvl="1">
              <a:lnSpc>
                <a:spcPct val="90000"/>
              </a:lnSpc>
            </a:pPr>
            <a:r>
              <a:rPr lang="en-US" altLang="en-US" sz="2000" dirty="0"/>
              <a:t>Dual paging can thus be avoided, but common operating systems do not support such functionality.</a:t>
            </a:r>
            <a:endParaRPr lang="en-US" alt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Fuzzy Checkpointing</a:t>
            </a:r>
            <a:endParaRPr lang="en-US" dirty="0">
              <a:effectLst>
                <a:outerShdw blurRad="38100" dist="38100" dir="2700000" algn="tl">
                  <a:srgbClr val="C0C0C0"/>
                </a:outerShdw>
              </a:effectLst>
            </a:endParaRPr>
          </a:p>
        </p:txBody>
      </p:sp>
      <p:sp>
        <p:nvSpPr>
          <p:cNvPr id="39939" name="Rectangle 3"/>
          <p:cNvSpPr>
            <a:spLocks noGrp="1" noChangeArrowheads="1"/>
          </p:cNvSpPr>
          <p:nvPr>
            <p:ph idx="1"/>
          </p:nvPr>
        </p:nvSpPr>
        <p:spPr>
          <a:xfrm>
            <a:off x="692458" y="1102497"/>
            <a:ext cx="7705818" cy="5367972"/>
          </a:xfrm>
          <a:prstGeom prst="rect">
            <a:avLst/>
          </a:prstGeom>
        </p:spPr>
        <p:txBody>
          <a:bodyPr/>
          <a:lstStyle/>
          <a:p>
            <a:pPr marL="381000" indent="-381000">
              <a:lnSpc>
                <a:spcPct val="90000"/>
              </a:lnSpc>
            </a:pPr>
            <a:r>
              <a:rPr lang="en-US" altLang="en-US" sz="2000" dirty="0"/>
              <a:t>To avoid long interruption of normal processing during checkpointing, allow updates to happen during checkpointing</a:t>
            </a:r>
            <a:endParaRPr lang="en-US" altLang="en-US" sz="2000" dirty="0"/>
          </a:p>
          <a:p>
            <a:pPr marL="381000" indent="-381000">
              <a:lnSpc>
                <a:spcPct val="90000"/>
              </a:lnSpc>
            </a:pPr>
            <a:r>
              <a:rPr lang="en-US" altLang="en-US" sz="2000" b="1" dirty="0">
                <a:solidFill>
                  <a:srgbClr val="002060"/>
                </a:solidFill>
              </a:rPr>
              <a:t>Fuzzy checkpointing</a:t>
            </a:r>
            <a:r>
              <a:rPr lang="en-US" altLang="en-US" sz="2000" dirty="0">
                <a:solidFill>
                  <a:srgbClr val="002060"/>
                </a:solidFill>
              </a:rPr>
              <a:t> </a:t>
            </a:r>
            <a:r>
              <a:rPr lang="en-US" altLang="en-US" sz="2000" dirty="0"/>
              <a:t>is done as follows:</a:t>
            </a:r>
            <a:endParaRPr lang="en-US" altLang="en-US" sz="2000" dirty="0"/>
          </a:p>
          <a:p>
            <a:pPr marL="457200" lvl="1" indent="0">
              <a:lnSpc>
                <a:spcPct val="90000"/>
              </a:lnSpc>
              <a:buNone/>
            </a:pPr>
            <a:r>
              <a:rPr lang="en-US" altLang="en-US" sz="2000" dirty="0">
                <a:solidFill>
                  <a:srgbClr val="FF9900"/>
                </a:solidFill>
              </a:rPr>
              <a:t>1.   </a:t>
            </a:r>
            <a:r>
              <a:rPr lang="en-US" altLang="en-US" sz="2000" dirty="0"/>
              <a:t>Temporarily stop all updates by transactions</a:t>
            </a:r>
            <a:endParaRPr lang="en-US" altLang="en-US" sz="2000" dirty="0"/>
          </a:p>
          <a:p>
            <a:pPr marL="457200" lvl="1" indent="0">
              <a:lnSpc>
                <a:spcPct val="90000"/>
              </a:lnSpc>
              <a:buNone/>
            </a:pPr>
            <a:r>
              <a:rPr lang="en-US" altLang="en-US" sz="2000" dirty="0">
                <a:solidFill>
                  <a:srgbClr val="FF9900"/>
                </a:solidFill>
              </a:rPr>
              <a:t>2.   </a:t>
            </a:r>
            <a:r>
              <a:rPr lang="en-US" altLang="en-US" sz="2000" dirty="0"/>
              <a:t>Write a &lt;</a:t>
            </a:r>
            <a:r>
              <a:rPr lang="en-US" altLang="en-US" sz="2000" b="1" dirty="0"/>
              <a:t>checkpoint</a:t>
            </a:r>
            <a:r>
              <a:rPr lang="en-US" altLang="en-US" sz="2000" dirty="0"/>
              <a:t> </a:t>
            </a:r>
            <a:r>
              <a:rPr lang="en-US" altLang="en-US" sz="2000" i="1" dirty="0"/>
              <a:t>L</a:t>
            </a:r>
            <a:r>
              <a:rPr lang="en-US" altLang="en-US" sz="2000" dirty="0"/>
              <a:t>&gt; log record and force log to stable storage</a:t>
            </a:r>
            <a:endParaRPr lang="en-US" altLang="en-US" sz="2000" dirty="0"/>
          </a:p>
          <a:p>
            <a:pPr marL="457200" lvl="1" indent="0">
              <a:lnSpc>
                <a:spcPct val="90000"/>
              </a:lnSpc>
              <a:buNone/>
            </a:pPr>
            <a:r>
              <a:rPr lang="en-US" altLang="en-US" sz="2000" dirty="0">
                <a:solidFill>
                  <a:srgbClr val="FF9900"/>
                </a:solidFill>
              </a:rPr>
              <a:t>3.</a:t>
            </a:r>
            <a:r>
              <a:rPr lang="en-US" altLang="en-US" sz="2000" dirty="0"/>
              <a:t>   Note list </a:t>
            </a:r>
            <a:r>
              <a:rPr lang="en-US" altLang="en-US" sz="2000" i="1" dirty="0"/>
              <a:t>M</a:t>
            </a:r>
            <a:r>
              <a:rPr lang="en-US" altLang="en-US" sz="2000" dirty="0"/>
              <a:t> of modified buffer blocks</a:t>
            </a:r>
            <a:endParaRPr lang="en-US" altLang="en-US" sz="2000" dirty="0"/>
          </a:p>
          <a:p>
            <a:pPr marL="457200" lvl="1" indent="0">
              <a:lnSpc>
                <a:spcPct val="90000"/>
              </a:lnSpc>
              <a:buNone/>
            </a:pPr>
            <a:r>
              <a:rPr lang="en-US" altLang="en-US" sz="2000" dirty="0">
                <a:solidFill>
                  <a:srgbClr val="FF9900"/>
                </a:solidFill>
              </a:rPr>
              <a:t>4.</a:t>
            </a:r>
            <a:r>
              <a:rPr lang="en-US" altLang="en-US" sz="2000" dirty="0"/>
              <a:t>   Now permit transactions to proceed with their actions</a:t>
            </a:r>
            <a:endParaRPr lang="en-US" altLang="en-US" sz="2000" dirty="0"/>
          </a:p>
          <a:p>
            <a:pPr marL="457200" lvl="1" indent="0">
              <a:lnSpc>
                <a:spcPct val="90000"/>
              </a:lnSpc>
              <a:buNone/>
            </a:pPr>
            <a:r>
              <a:rPr lang="en-US" altLang="en-US" sz="2000" dirty="0">
                <a:solidFill>
                  <a:srgbClr val="FF9900"/>
                </a:solidFill>
              </a:rPr>
              <a:t>5.   </a:t>
            </a:r>
            <a:r>
              <a:rPr lang="en-US" altLang="en-US" sz="2000" dirty="0"/>
              <a:t>Output to disk all modified buffer blocks in list </a:t>
            </a:r>
            <a:r>
              <a:rPr lang="en-US" altLang="en-US" sz="2000" i="1" dirty="0"/>
              <a:t>M</a:t>
            </a:r>
            <a:endParaRPr lang="en-US" altLang="en-US" sz="2000" dirty="0"/>
          </a:p>
          <a:p>
            <a:pPr lvl="2">
              <a:lnSpc>
                <a:spcPct val="90000"/>
              </a:lnSpc>
            </a:pPr>
            <a:r>
              <a:rPr lang="en-US" altLang="en-US" sz="2000" dirty="0"/>
              <a:t>blocks should not be updated while being output</a:t>
            </a:r>
            <a:endParaRPr lang="en-US" altLang="en-US" sz="2000" dirty="0"/>
          </a:p>
          <a:p>
            <a:pPr lvl="2">
              <a:lnSpc>
                <a:spcPct val="90000"/>
              </a:lnSpc>
            </a:pPr>
            <a:r>
              <a:rPr lang="en-US" altLang="en-US" sz="2000" dirty="0"/>
              <a:t>Follow WAL: all log records pertaining to a block must be output before the block is output</a:t>
            </a:r>
            <a:endParaRPr lang="en-US" altLang="en-US" sz="2000" dirty="0"/>
          </a:p>
          <a:p>
            <a:pPr marL="457200" lvl="1" indent="0">
              <a:lnSpc>
                <a:spcPct val="90000"/>
              </a:lnSpc>
              <a:spcBef>
                <a:spcPts val="0"/>
              </a:spcBef>
              <a:buNone/>
            </a:pPr>
            <a:r>
              <a:rPr lang="en-US" altLang="en-US" sz="2000" dirty="0"/>
              <a:t> </a:t>
            </a:r>
            <a:endParaRPr lang="en-US" altLang="en-US" sz="2000" dirty="0"/>
          </a:p>
          <a:p>
            <a:pPr marL="457200" lvl="1" indent="0">
              <a:lnSpc>
                <a:spcPct val="90000"/>
              </a:lnSpc>
              <a:spcBef>
                <a:spcPts val="0"/>
              </a:spcBef>
              <a:buNone/>
            </a:pPr>
            <a:r>
              <a:rPr lang="en-US" altLang="en-US" sz="2000" dirty="0">
                <a:solidFill>
                  <a:srgbClr val="FF9900"/>
                </a:solidFill>
              </a:rPr>
              <a:t>6.</a:t>
            </a:r>
            <a:r>
              <a:rPr lang="en-US" altLang="en-US" sz="2000" dirty="0"/>
              <a:t>   Store a pointer to the </a:t>
            </a:r>
            <a:r>
              <a:rPr lang="en-US" altLang="en-US" sz="2000" b="1" dirty="0"/>
              <a:t>checkpoint</a:t>
            </a:r>
            <a:r>
              <a:rPr lang="en-US" altLang="en-US" sz="2000" dirty="0"/>
              <a:t> record in a fixed position </a:t>
            </a:r>
            <a:endParaRPr lang="en-US" altLang="en-US" sz="2000" dirty="0"/>
          </a:p>
          <a:p>
            <a:pPr marL="457200" lvl="1" indent="0">
              <a:lnSpc>
                <a:spcPct val="90000"/>
              </a:lnSpc>
              <a:spcBef>
                <a:spcPts val="0"/>
              </a:spcBef>
              <a:buNone/>
            </a:pPr>
            <a:r>
              <a:rPr lang="en-US" altLang="en-US" sz="2000" b="1" dirty="0"/>
              <a:t>      </a:t>
            </a:r>
            <a:r>
              <a:rPr lang="en-US" altLang="en-US" sz="2000" b="1" dirty="0" err="1"/>
              <a:t>last</a:t>
            </a:r>
            <a:r>
              <a:rPr lang="en-US" altLang="en-US" sz="2000" dirty="0" err="1"/>
              <a:t>_</a:t>
            </a:r>
            <a:r>
              <a:rPr lang="en-US" altLang="en-US" sz="2000" b="1" dirty="0" err="1"/>
              <a:t>checkpoint</a:t>
            </a:r>
            <a:r>
              <a:rPr lang="en-US" altLang="en-US" sz="2000" dirty="0"/>
              <a:t> on disk</a:t>
            </a:r>
            <a:endParaRPr lang="en-US" alt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Fuzzy Checkpointing (Cont.)</a:t>
            </a:r>
            <a:endParaRPr lang="en-US" dirty="0">
              <a:effectLst>
                <a:outerShdw blurRad="38100" dist="38100" dir="2700000" algn="tl">
                  <a:srgbClr val="C0C0C0"/>
                </a:outerShdw>
              </a:effectLst>
            </a:endParaRPr>
          </a:p>
        </p:txBody>
      </p:sp>
      <p:sp>
        <p:nvSpPr>
          <p:cNvPr id="40963" name="Rectangle 3"/>
          <p:cNvSpPr>
            <a:spLocks noGrp="1" noChangeArrowheads="1"/>
          </p:cNvSpPr>
          <p:nvPr>
            <p:ph idx="1"/>
          </p:nvPr>
        </p:nvSpPr>
        <p:spPr>
          <a:xfrm>
            <a:off x="701336" y="1102497"/>
            <a:ext cx="7617041" cy="5367972"/>
          </a:xfrm>
          <a:prstGeom prst="rect">
            <a:avLst/>
          </a:prstGeom>
        </p:spPr>
        <p:txBody>
          <a:bodyPr/>
          <a:lstStyle/>
          <a:p>
            <a:r>
              <a:rPr lang="en-US" altLang="en-US" sz="2000" dirty="0"/>
              <a:t>When recovering using a fuzzy checkpoint, start scan from the </a:t>
            </a:r>
            <a:r>
              <a:rPr lang="en-US" altLang="en-US" sz="2000" b="1" dirty="0"/>
              <a:t>checkpoint</a:t>
            </a:r>
            <a:r>
              <a:rPr lang="en-US" altLang="en-US" sz="2000" dirty="0"/>
              <a:t> record pointed to by </a:t>
            </a:r>
            <a:r>
              <a:rPr lang="en-US" altLang="en-US" sz="2000" b="1" dirty="0"/>
              <a:t> </a:t>
            </a:r>
            <a:r>
              <a:rPr lang="en-US" altLang="en-US" sz="2000" b="1" dirty="0" err="1"/>
              <a:t>last</a:t>
            </a:r>
            <a:r>
              <a:rPr lang="en-US" altLang="en-US" sz="2000" dirty="0" err="1"/>
              <a:t>_</a:t>
            </a:r>
            <a:r>
              <a:rPr lang="en-US" altLang="en-US" sz="2000" b="1" dirty="0" err="1"/>
              <a:t>checkpoint</a:t>
            </a:r>
            <a:endParaRPr lang="en-US" altLang="en-US" sz="2000" b="1" dirty="0"/>
          </a:p>
          <a:p>
            <a:pPr lvl="1"/>
            <a:r>
              <a:rPr lang="en-US" altLang="en-US" sz="2000" dirty="0"/>
              <a:t>Log records before </a:t>
            </a:r>
            <a:r>
              <a:rPr lang="en-US" altLang="en-US" sz="2000" b="1" dirty="0"/>
              <a:t> </a:t>
            </a:r>
            <a:r>
              <a:rPr lang="en-US" altLang="en-US" sz="2000" b="1" dirty="0" err="1"/>
              <a:t>last</a:t>
            </a:r>
            <a:r>
              <a:rPr lang="en-US" altLang="en-US" sz="2000" dirty="0" err="1"/>
              <a:t>_</a:t>
            </a:r>
            <a:r>
              <a:rPr lang="en-US" altLang="en-US" sz="2000" b="1" dirty="0" err="1"/>
              <a:t>checkpoint</a:t>
            </a:r>
            <a:r>
              <a:rPr lang="en-US" altLang="en-US" sz="2000" dirty="0"/>
              <a:t> have their updates reflected in database on disk, and need not be redone.</a:t>
            </a:r>
            <a:endParaRPr lang="en-US" altLang="en-US" sz="2000" dirty="0"/>
          </a:p>
          <a:p>
            <a:pPr lvl="1"/>
            <a:r>
              <a:rPr lang="en-US" altLang="en-US" sz="2000" dirty="0"/>
              <a:t>Incomplete checkpoints, where system had crashed while performing checkpoint, are handled safely</a:t>
            </a:r>
            <a:endParaRPr lang="en-US" altLang="en-US" sz="2000" dirty="0"/>
          </a:p>
          <a:p>
            <a:endParaRPr lang="en-US" altLang="en-US" dirty="0"/>
          </a:p>
        </p:txBody>
      </p:sp>
      <p:pic>
        <p:nvPicPr>
          <p:cNvPr id="2" name="Picture 1"/>
          <p:cNvPicPr>
            <a:picLocks noChangeAspect="1"/>
          </p:cNvPicPr>
          <p:nvPr/>
        </p:nvPicPr>
        <p:blipFill>
          <a:blip r:embed="rId1"/>
          <a:stretch>
            <a:fillRect/>
          </a:stretch>
        </p:blipFill>
        <p:spPr>
          <a:xfrm>
            <a:off x="1919287" y="3259836"/>
            <a:ext cx="5305425" cy="17526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Failure with Loss of Nonvolatile Storage</a:t>
            </a:r>
            <a:endParaRPr lang="en-US">
              <a:effectLst>
                <a:outerShdw blurRad="38100" dist="38100" dir="2700000" algn="tl">
                  <a:srgbClr val="C0C0C0"/>
                </a:outerShdw>
              </a:effectLst>
            </a:endParaRPr>
          </a:p>
        </p:txBody>
      </p:sp>
      <p:sp>
        <p:nvSpPr>
          <p:cNvPr id="41987" name="Rectangle 3"/>
          <p:cNvSpPr>
            <a:spLocks noGrp="1" noChangeArrowheads="1"/>
          </p:cNvSpPr>
          <p:nvPr>
            <p:ph idx="1"/>
          </p:nvPr>
        </p:nvSpPr>
        <p:spPr>
          <a:xfrm>
            <a:off x="692458" y="1102497"/>
            <a:ext cx="7608163" cy="5367972"/>
          </a:xfrm>
          <a:prstGeom prst="rect">
            <a:avLst/>
          </a:prstGeom>
        </p:spPr>
        <p:txBody>
          <a:bodyPr/>
          <a:lstStyle/>
          <a:p>
            <a:pPr>
              <a:lnSpc>
                <a:spcPct val="90000"/>
              </a:lnSpc>
            </a:pPr>
            <a:r>
              <a:rPr lang="en-US" altLang="en-US" sz="2000" dirty="0"/>
              <a:t>So far we assumed no loss of non-volatile storage</a:t>
            </a:r>
            <a:endParaRPr lang="en-US" altLang="en-US" sz="2000" dirty="0"/>
          </a:p>
          <a:p>
            <a:pPr>
              <a:lnSpc>
                <a:spcPct val="90000"/>
              </a:lnSpc>
            </a:pPr>
            <a:r>
              <a:rPr lang="en-US" altLang="en-US" sz="2000" dirty="0"/>
              <a:t>Technique similar to checkpointing used to deal with loss of non-volatile storage</a:t>
            </a:r>
            <a:endParaRPr lang="en-US" altLang="en-US" sz="2000" dirty="0"/>
          </a:p>
          <a:p>
            <a:pPr lvl="1">
              <a:lnSpc>
                <a:spcPct val="90000"/>
              </a:lnSpc>
            </a:pPr>
            <a:r>
              <a:rPr lang="en-US" altLang="en-US" sz="2000" dirty="0"/>
              <a:t>Periodically </a:t>
            </a:r>
            <a:r>
              <a:rPr lang="en-US" altLang="en-US" sz="2000" b="1" dirty="0">
                <a:solidFill>
                  <a:srgbClr val="002060"/>
                </a:solidFill>
              </a:rPr>
              <a:t>dump</a:t>
            </a:r>
            <a:r>
              <a:rPr lang="en-US" altLang="en-US" sz="2000" dirty="0"/>
              <a:t> the entire content of the database to stable storage</a:t>
            </a:r>
            <a:endParaRPr lang="en-US" altLang="en-US" sz="2000" dirty="0"/>
          </a:p>
          <a:p>
            <a:pPr lvl="1">
              <a:lnSpc>
                <a:spcPct val="90000"/>
              </a:lnSpc>
            </a:pPr>
            <a:r>
              <a:rPr lang="en-US" altLang="en-US" sz="2000" dirty="0"/>
              <a:t>No transaction may be active during the dump procedure; a procedure similar to checkpointing must take place</a:t>
            </a:r>
            <a:endParaRPr lang="en-US" altLang="en-US" sz="2000" dirty="0"/>
          </a:p>
          <a:p>
            <a:pPr lvl="2">
              <a:lnSpc>
                <a:spcPct val="90000"/>
              </a:lnSpc>
            </a:pPr>
            <a:r>
              <a:rPr lang="en-US" altLang="en-US" sz="2000" dirty="0"/>
              <a:t>Output all log records currently residing in main memory onto stable storage.</a:t>
            </a:r>
            <a:endParaRPr lang="en-US" altLang="en-US" sz="2000" dirty="0"/>
          </a:p>
          <a:p>
            <a:pPr lvl="2">
              <a:lnSpc>
                <a:spcPct val="90000"/>
              </a:lnSpc>
            </a:pPr>
            <a:r>
              <a:rPr lang="en-US" altLang="en-US" sz="2000" dirty="0"/>
              <a:t>Output all buffer blocks onto the disk.</a:t>
            </a:r>
            <a:endParaRPr lang="en-US" altLang="en-US" sz="2000" dirty="0"/>
          </a:p>
          <a:p>
            <a:pPr lvl="2">
              <a:lnSpc>
                <a:spcPct val="90000"/>
              </a:lnSpc>
            </a:pPr>
            <a:r>
              <a:rPr lang="en-US" altLang="en-US" sz="2000" dirty="0"/>
              <a:t>Copy the contents of the database to stable storage.</a:t>
            </a:r>
            <a:endParaRPr lang="en-US" altLang="en-US" sz="2000" dirty="0"/>
          </a:p>
          <a:p>
            <a:pPr lvl="2">
              <a:lnSpc>
                <a:spcPct val="90000"/>
              </a:lnSpc>
            </a:pPr>
            <a:r>
              <a:rPr lang="en-US" altLang="en-US" sz="2000" dirty="0"/>
              <a:t>Output a record &lt;</a:t>
            </a:r>
            <a:r>
              <a:rPr lang="en-US" altLang="en-US" sz="2000" b="1" dirty="0"/>
              <a:t>dump</a:t>
            </a:r>
            <a:r>
              <a:rPr lang="en-US" altLang="en-US" sz="2000" dirty="0"/>
              <a:t>&gt; to log on stable storage.</a:t>
            </a:r>
            <a:endParaRPr lang="en-US" alt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497150" y="492897"/>
            <a:ext cx="8708994" cy="235072"/>
          </a:xfrm>
        </p:spPr>
        <p:txBody>
          <a:bodyPr/>
          <a:lstStyle/>
          <a:p>
            <a:pPr>
              <a:defRPr/>
            </a:pPr>
            <a:r>
              <a:rPr lang="en-US" sz="2800" dirty="0">
                <a:effectLst>
                  <a:outerShdw blurRad="38100" dist="38100" dir="2700000" algn="tl">
                    <a:srgbClr val="C0C0C0"/>
                  </a:outerShdw>
                </a:effectLst>
              </a:rPr>
              <a:t>Recovering from Failure of Non-Volatile Storage</a:t>
            </a:r>
            <a:endParaRPr lang="en-US" sz="2800" dirty="0">
              <a:effectLst>
                <a:outerShdw blurRad="38100" dist="38100" dir="2700000" algn="tl">
                  <a:srgbClr val="C0C0C0"/>
                </a:outerShdw>
              </a:effectLst>
            </a:endParaRPr>
          </a:p>
        </p:txBody>
      </p:sp>
      <p:sp>
        <p:nvSpPr>
          <p:cNvPr id="43011" name="Rectangle 3"/>
          <p:cNvSpPr>
            <a:spLocks noGrp="1" noChangeArrowheads="1"/>
          </p:cNvSpPr>
          <p:nvPr>
            <p:ph idx="1"/>
          </p:nvPr>
        </p:nvSpPr>
        <p:spPr>
          <a:xfrm>
            <a:off x="701336" y="1065321"/>
            <a:ext cx="7785716" cy="2743199"/>
          </a:xfrm>
        </p:spPr>
        <p:txBody>
          <a:bodyPr/>
          <a:lstStyle/>
          <a:p>
            <a:r>
              <a:rPr lang="en-US" altLang="en-US" sz="2000" dirty="0"/>
              <a:t>To recover from disk failure</a:t>
            </a:r>
            <a:endParaRPr lang="en-US" altLang="en-US" sz="2000" dirty="0"/>
          </a:p>
          <a:p>
            <a:pPr lvl="1"/>
            <a:r>
              <a:rPr lang="en-US" altLang="en-US" sz="2000" dirty="0"/>
              <a:t>restore database from  most recent dump. </a:t>
            </a:r>
            <a:endParaRPr lang="en-US" altLang="en-US" sz="2000" dirty="0"/>
          </a:p>
          <a:p>
            <a:pPr lvl="1"/>
            <a:r>
              <a:rPr lang="en-US" altLang="en-US" sz="2000" dirty="0"/>
              <a:t>Consult the log and redo all transactions that committed after the dump</a:t>
            </a:r>
            <a:endParaRPr lang="en-US" altLang="en-US" sz="2000" dirty="0"/>
          </a:p>
          <a:p>
            <a:r>
              <a:rPr lang="en-US" altLang="en-US" sz="2000" dirty="0"/>
              <a:t>Can be extended to allow transactions to be active during dump; </a:t>
            </a:r>
            <a:br>
              <a:rPr lang="en-US" altLang="en-US" sz="2000" dirty="0"/>
            </a:br>
            <a:r>
              <a:rPr lang="en-US" altLang="en-US" sz="2000" dirty="0"/>
              <a:t>known as </a:t>
            </a:r>
            <a:r>
              <a:rPr lang="en-US" altLang="en-US" sz="2000" b="1" dirty="0">
                <a:solidFill>
                  <a:srgbClr val="002060"/>
                </a:solidFill>
              </a:rPr>
              <a:t>fuzzy dump</a:t>
            </a:r>
            <a:r>
              <a:rPr lang="en-US" altLang="en-US" sz="2000" dirty="0">
                <a:solidFill>
                  <a:srgbClr val="002060"/>
                </a:solidFill>
              </a:rPr>
              <a:t> </a:t>
            </a:r>
            <a:r>
              <a:rPr lang="en-US" altLang="en-US" sz="2000" dirty="0"/>
              <a:t>or </a:t>
            </a:r>
            <a:r>
              <a:rPr lang="en-US" altLang="en-US" sz="2000" b="1" dirty="0">
                <a:solidFill>
                  <a:srgbClr val="002060"/>
                </a:solidFill>
              </a:rPr>
              <a:t>online dump</a:t>
            </a:r>
            <a:endParaRPr lang="en-US" altLang="en-US" sz="2000" b="1" dirty="0">
              <a:solidFill>
                <a:srgbClr val="002060"/>
              </a:solidFill>
            </a:endParaRPr>
          </a:p>
          <a:p>
            <a:pPr lvl="1"/>
            <a:r>
              <a:rPr lang="en-US" altLang="en-US" sz="2000" dirty="0"/>
              <a:t>Similar to fuzzy checkpointing</a:t>
            </a:r>
            <a:endParaRPr lang="en-US" alt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2121061" y="2689593"/>
            <a:ext cx="5819779" cy="907851"/>
          </a:xfrm>
        </p:spPr>
        <p:txBody>
          <a:bodyPr/>
          <a:lstStyle/>
          <a:p>
            <a:pPr marL="0" indent="0">
              <a:buNone/>
            </a:pPr>
            <a:r>
              <a:rPr lang="en-US" sz="2800" b="1" dirty="0">
                <a:solidFill>
                  <a:srgbClr val="002060"/>
                </a:solidFill>
                <a:effectLst>
                  <a:outerShdw blurRad="38100" dist="38100" dir="2700000" algn="tl">
                    <a:srgbClr val="C0C0C0"/>
                  </a:outerShdw>
                </a:effectLst>
                <a:latin typeface="+mj-lt"/>
              </a:rPr>
              <a:t>Remote Backup Systems</a:t>
            </a:r>
            <a:r>
              <a:rPr lang="zh-CN" altLang="en-US" sz="2800" b="1" dirty="0">
                <a:solidFill>
                  <a:srgbClr val="002060"/>
                </a:solidFill>
                <a:effectLst>
                  <a:outerShdw blurRad="38100" dist="38100" dir="2700000" algn="tl">
                    <a:srgbClr val="C0C0C0"/>
                  </a:outerShdw>
                </a:effectLst>
                <a:latin typeface="+mj-lt"/>
                <a:ea typeface="宋体" panose="02010600030101010101" pitchFamily="2" charset="-122"/>
              </a:rPr>
              <a:t>（</a:t>
            </a:r>
            <a:r>
              <a:rPr lang="zh-CN" altLang="en-US" sz="2800" b="1" dirty="0">
                <a:solidFill>
                  <a:srgbClr val="002060"/>
                </a:solidFill>
                <a:effectLst>
                  <a:outerShdw blurRad="38100" dist="38100" dir="2700000" algn="tl">
                    <a:srgbClr val="C0C0C0"/>
                  </a:outerShdw>
                </a:effectLst>
                <a:latin typeface="+mj-lt"/>
                <a:ea typeface="宋体" panose="02010600030101010101" pitchFamily="2" charset="-122"/>
              </a:rPr>
              <a:t>计一没讲）</a:t>
            </a:r>
            <a:endParaRPr lang="en-US" sz="2800" b="1" dirty="0">
              <a:solidFill>
                <a:srgbClr val="002060"/>
              </a:solidFill>
              <a:effectLst>
                <a:outerShdw blurRad="38100" dist="38100" dir="2700000" algn="tl">
                  <a:srgbClr val="C0C0C0"/>
                </a:outerShdw>
              </a:effectLst>
              <a:latin typeface="+mj-lt"/>
            </a:endParaRPr>
          </a:p>
          <a:p>
            <a:endParaRPr lang="en-US" altLang="en-US" sz="3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152400"/>
            <a:ext cx="7772400" cy="533400"/>
          </a:xfrm>
        </p:spPr>
        <p:txBody>
          <a:bodyPr/>
          <a:lstStyle/>
          <a:p>
            <a:pPr>
              <a:defRPr/>
            </a:pPr>
            <a:r>
              <a:rPr lang="en-US">
                <a:effectLst>
                  <a:outerShdw blurRad="38100" dist="38100" dir="2700000" algn="tl">
                    <a:srgbClr val="C0C0C0"/>
                  </a:outerShdw>
                </a:effectLst>
              </a:rPr>
              <a:t>Remote Backup Systems</a:t>
            </a:r>
            <a:endParaRPr lang="en-US">
              <a:effectLst>
                <a:outerShdw blurRad="38100" dist="38100" dir="2700000" algn="tl">
                  <a:srgbClr val="C0C0C0"/>
                </a:outerShdw>
              </a:effectLst>
            </a:endParaRPr>
          </a:p>
        </p:txBody>
      </p:sp>
      <p:sp>
        <p:nvSpPr>
          <p:cNvPr id="77827" name="Rectangle 3"/>
          <p:cNvSpPr>
            <a:spLocks noGrp="1" noChangeArrowheads="1"/>
          </p:cNvSpPr>
          <p:nvPr>
            <p:ph type="body" idx="4294967295"/>
          </p:nvPr>
        </p:nvSpPr>
        <p:spPr>
          <a:xfrm>
            <a:off x="685800" y="1293194"/>
            <a:ext cx="8098971" cy="1014577"/>
          </a:xfrm>
          <a:prstGeom prst="rect">
            <a:avLst/>
          </a:prstGeom>
          <a:noFill/>
        </p:spPr>
        <p:txBody>
          <a:bodyPr/>
          <a:lstStyle/>
          <a:p>
            <a:pPr>
              <a:buFont typeface="Wingdings" panose="05000000000000000000" pitchFamily="2" charset="2"/>
              <a:buChar char="§"/>
            </a:pPr>
            <a:r>
              <a:rPr lang="en-US" altLang="en-US" sz="2000" dirty="0"/>
              <a:t>Remote backup systems provide high availability by allowing transaction processing to continue even if the primary site is destroyed.</a:t>
            </a:r>
            <a:endParaRPr lang="en-US" altLang="en-US" sz="2000" dirty="0"/>
          </a:p>
        </p:txBody>
      </p:sp>
      <p:pic>
        <p:nvPicPr>
          <p:cNvPr id="77828"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7715" y="2626223"/>
            <a:ext cx="7260485" cy="215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Failure Classification</a:t>
            </a:r>
            <a:endParaRPr lang="en-US">
              <a:effectLst>
                <a:outerShdw blurRad="38100" dist="38100" dir="2700000" algn="tl">
                  <a:srgbClr val="C0C0C0"/>
                </a:outerShdw>
              </a:effectLst>
            </a:endParaRPr>
          </a:p>
        </p:txBody>
      </p:sp>
      <p:sp>
        <p:nvSpPr>
          <p:cNvPr id="6147" name="Rectangle 3"/>
          <p:cNvSpPr>
            <a:spLocks noGrp="1" noChangeArrowheads="1"/>
          </p:cNvSpPr>
          <p:nvPr>
            <p:ph idx="1"/>
          </p:nvPr>
        </p:nvSpPr>
        <p:spPr>
          <a:xfrm>
            <a:off x="674702" y="1102497"/>
            <a:ext cx="7883371" cy="5367972"/>
          </a:xfrm>
          <a:prstGeom prst="rect">
            <a:avLst/>
          </a:prstGeom>
        </p:spPr>
        <p:txBody>
          <a:bodyPr/>
          <a:lstStyle/>
          <a:p>
            <a:r>
              <a:rPr lang="en-US" altLang="en-US" sz="2000" b="1" dirty="0"/>
              <a:t>Transaction failure</a:t>
            </a:r>
            <a:r>
              <a:rPr lang="en-US" altLang="en-US" sz="2000" dirty="0"/>
              <a:t> :</a:t>
            </a:r>
            <a:endParaRPr lang="en-US" altLang="en-US" sz="2000" dirty="0"/>
          </a:p>
          <a:p>
            <a:pPr lvl="1"/>
            <a:r>
              <a:rPr lang="en-US" altLang="en-US" sz="2000" b="1" dirty="0"/>
              <a:t>Logical errors</a:t>
            </a:r>
            <a:r>
              <a:rPr lang="en-US" altLang="en-US" sz="2000" dirty="0"/>
              <a:t>: transaction cannot complete due to some internal error condition</a:t>
            </a:r>
            <a:endParaRPr lang="en-US" altLang="en-US" sz="2000" dirty="0"/>
          </a:p>
          <a:p>
            <a:pPr lvl="1"/>
            <a:r>
              <a:rPr lang="en-US" altLang="en-US" sz="2000" b="1" dirty="0"/>
              <a:t>System errors</a:t>
            </a:r>
            <a:r>
              <a:rPr lang="en-US" altLang="en-US" sz="2000" dirty="0"/>
              <a:t>: the database system must terminate an active transaction due to an error condition (e.g., deadlock)</a:t>
            </a:r>
            <a:endParaRPr lang="en-US" altLang="en-US" sz="2000" dirty="0"/>
          </a:p>
          <a:p>
            <a:r>
              <a:rPr lang="en-US" altLang="en-US" sz="2000" b="1" dirty="0"/>
              <a:t>System crash</a:t>
            </a:r>
            <a:r>
              <a:rPr lang="en-US" altLang="en-US" sz="2000" dirty="0"/>
              <a:t>: a power failure or other hardware or software failure causes the system to crash.</a:t>
            </a:r>
            <a:endParaRPr lang="en-US" altLang="en-US" sz="2000" dirty="0"/>
          </a:p>
          <a:p>
            <a:pPr lvl="1"/>
            <a:r>
              <a:rPr lang="en-US" altLang="en-US" sz="2000" b="1" dirty="0">
                <a:solidFill>
                  <a:srgbClr val="002060"/>
                </a:solidFill>
              </a:rPr>
              <a:t>Fail-stop assumption</a:t>
            </a:r>
            <a:r>
              <a:rPr lang="en-US" altLang="en-US" sz="2000" dirty="0"/>
              <a:t>: non-volatile storage contents are assumed to not be corrupted by system crash</a:t>
            </a:r>
            <a:endParaRPr lang="en-US" altLang="en-US" sz="2000" dirty="0"/>
          </a:p>
          <a:p>
            <a:pPr lvl="2"/>
            <a:r>
              <a:rPr lang="en-US" altLang="en-US" sz="2000" dirty="0"/>
              <a:t>Database systems have numerous integrity checks to prevent corruption of disk data </a:t>
            </a:r>
            <a:endParaRPr lang="en-US" altLang="en-US" sz="2000" dirty="0"/>
          </a:p>
          <a:p>
            <a:r>
              <a:rPr lang="en-US" altLang="en-US" sz="2000" b="1" dirty="0"/>
              <a:t>Disk failure</a:t>
            </a:r>
            <a:r>
              <a:rPr lang="en-US" altLang="en-US" sz="2000" dirty="0"/>
              <a:t>: a head crash or similar disk failure destroys all or part of disk storage</a:t>
            </a:r>
            <a:endParaRPr lang="en-US" altLang="en-US" sz="2000" dirty="0"/>
          </a:p>
          <a:p>
            <a:pPr lvl="1"/>
            <a:r>
              <a:rPr lang="en-US" altLang="en-US" sz="2000" dirty="0"/>
              <a:t>Destruction is assumed to be detectable: disk drives use checksums to detect failures</a:t>
            </a:r>
            <a:endParaRPr lang="en-US" alt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lnSpc>
                <a:spcPct val="110000"/>
              </a:lnSpc>
              <a:defRPr/>
            </a:pPr>
            <a:r>
              <a:rPr lang="en-US" dirty="0">
                <a:effectLst>
                  <a:outerShdw blurRad="38100" dist="38100" dir="2700000" algn="tl">
                    <a:srgbClr val="C0C0C0"/>
                  </a:outerShdw>
                </a:effectLst>
              </a:rPr>
              <a:t>Remote Backup Systems (Cont.)</a:t>
            </a:r>
            <a:endParaRPr lang="en-US" dirty="0">
              <a:effectLst>
                <a:outerShdw blurRad="38100" dist="38100" dir="2700000" algn="tl">
                  <a:srgbClr val="C0C0C0"/>
                </a:outerShdw>
              </a:effectLst>
            </a:endParaRPr>
          </a:p>
        </p:txBody>
      </p:sp>
      <p:sp>
        <p:nvSpPr>
          <p:cNvPr id="78851" name="Rectangle 3"/>
          <p:cNvSpPr>
            <a:spLocks noGrp="1" noChangeArrowheads="1"/>
          </p:cNvSpPr>
          <p:nvPr>
            <p:ph idx="1"/>
          </p:nvPr>
        </p:nvSpPr>
        <p:spPr>
          <a:xfrm>
            <a:off x="266331" y="907188"/>
            <a:ext cx="8579219" cy="5367972"/>
          </a:xfrm>
          <a:prstGeom prst="rect">
            <a:avLst/>
          </a:prstGeom>
          <a:noFill/>
        </p:spPr>
        <p:txBody>
          <a:bodyPr/>
          <a:lstStyle/>
          <a:p>
            <a:r>
              <a:rPr lang="en-US" altLang="en-US" sz="2000" b="1" dirty="0"/>
              <a:t>Detection of failure</a:t>
            </a:r>
            <a:r>
              <a:rPr lang="en-US" altLang="en-US" sz="2000" dirty="0"/>
              <a:t>: Backup site must detect when primary site has failed </a:t>
            </a:r>
            <a:endParaRPr lang="en-US" altLang="en-US" sz="2000" dirty="0"/>
          </a:p>
          <a:p>
            <a:pPr lvl="1"/>
            <a:r>
              <a:rPr lang="en-US" altLang="en-US" sz="2000" dirty="0"/>
              <a:t>to distinguish primary site failure from link failure maintain several communication links between the primary and the remote backup.</a:t>
            </a:r>
            <a:endParaRPr lang="en-US" altLang="en-US" sz="2000" dirty="0"/>
          </a:p>
          <a:p>
            <a:pPr lvl="1"/>
            <a:r>
              <a:rPr lang="en-US" altLang="en-US" sz="2000" dirty="0"/>
              <a:t>Heart-beat messages</a:t>
            </a:r>
            <a:endParaRPr lang="en-US" altLang="en-US" sz="2000" dirty="0"/>
          </a:p>
          <a:p>
            <a:r>
              <a:rPr lang="en-US" altLang="en-US" sz="2000" b="1" dirty="0"/>
              <a:t>Transfer of control</a:t>
            </a:r>
            <a:r>
              <a:rPr lang="en-US" altLang="en-US" sz="2000" dirty="0"/>
              <a:t>: </a:t>
            </a:r>
            <a:endParaRPr lang="en-US" altLang="en-US" sz="2000" dirty="0"/>
          </a:p>
          <a:p>
            <a:pPr lvl="1"/>
            <a:r>
              <a:rPr lang="en-US" altLang="en-US" sz="2000" dirty="0"/>
              <a:t>To take over control backup site first perform recovery using its copy of the database and all the long records it has received from the primary.</a:t>
            </a:r>
            <a:endParaRPr lang="en-US" altLang="en-US" sz="2000" dirty="0"/>
          </a:p>
          <a:p>
            <a:pPr lvl="2"/>
            <a:r>
              <a:rPr lang="en-US" altLang="en-US" sz="2000" dirty="0"/>
              <a:t> Thus, completed transactions are redone and incomplete transactions are rolled back.</a:t>
            </a:r>
            <a:endParaRPr lang="en-US" altLang="en-US" sz="2000" dirty="0"/>
          </a:p>
          <a:p>
            <a:pPr lvl="1"/>
            <a:r>
              <a:rPr lang="en-US" altLang="en-US" sz="2000" dirty="0"/>
              <a:t>When the backup site takes over processing it becomes the new primary</a:t>
            </a:r>
            <a:endParaRPr lang="en-US" altLang="en-US" sz="2000" dirty="0"/>
          </a:p>
          <a:p>
            <a:pPr lvl="1"/>
            <a:r>
              <a:rPr lang="en-US" altLang="en-US" sz="2000" dirty="0"/>
              <a:t>To transfer control back to old primary when it recovers, old primary must receive redo logs from the old backup and apply all updates locally.</a:t>
            </a:r>
            <a:endParaRPr lang="en-US" alt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Remote Backup Systems (Cont.)</a:t>
            </a:r>
            <a:endParaRPr lang="en-US">
              <a:effectLst>
                <a:outerShdw blurRad="38100" dist="38100" dir="2700000" algn="tl">
                  <a:srgbClr val="C0C0C0"/>
                </a:outerShdw>
              </a:effectLst>
            </a:endParaRPr>
          </a:p>
        </p:txBody>
      </p:sp>
      <p:sp>
        <p:nvSpPr>
          <p:cNvPr id="79875" name="Rectangle 3"/>
          <p:cNvSpPr>
            <a:spLocks noGrp="1" noChangeArrowheads="1"/>
          </p:cNvSpPr>
          <p:nvPr>
            <p:ph idx="1"/>
          </p:nvPr>
        </p:nvSpPr>
        <p:spPr>
          <a:xfrm>
            <a:off x="656948" y="1102497"/>
            <a:ext cx="7741328" cy="5367972"/>
          </a:xfrm>
          <a:prstGeom prst="rect">
            <a:avLst/>
          </a:prstGeom>
        </p:spPr>
        <p:txBody>
          <a:bodyPr/>
          <a:lstStyle/>
          <a:p>
            <a:r>
              <a:rPr lang="en-US" altLang="en-US" sz="2000" b="1" dirty="0"/>
              <a:t>Time to recover</a:t>
            </a:r>
            <a:r>
              <a:rPr lang="en-US" altLang="en-US" sz="2000" dirty="0"/>
              <a:t>: To reduce delay in takeover, backup site periodically </a:t>
            </a:r>
            <a:r>
              <a:rPr lang="en-US" altLang="en-US" sz="2000" dirty="0" smtClean="0"/>
              <a:t>process </a:t>
            </a:r>
            <a:r>
              <a:rPr lang="en-US" altLang="en-US" sz="2000" dirty="0"/>
              <a:t>the redo log records (in effect, performing recovery from previous database state), performs a checkpoint, and can then delete earlier parts of the log. </a:t>
            </a:r>
            <a:endParaRPr lang="en-US" altLang="en-US" sz="2000" dirty="0"/>
          </a:p>
          <a:p>
            <a:r>
              <a:rPr lang="en-US" altLang="en-US" sz="2000" b="1" dirty="0">
                <a:solidFill>
                  <a:srgbClr val="002060"/>
                </a:solidFill>
              </a:rPr>
              <a:t>Hot-Spare</a:t>
            </a:r>
            <a:r>
              <a:rPr lang="en-US" altLang="en-US" sz="2000" dirty="0"/>
              <a:t> configuration permits very fast takeover:</a:t>
            </a:r>
            <a:endParaRPr lang="en-US" altLang="en-US" sz="2000" dirty="0"/>
          </a:p>
          <a:p>
            <a:pPr lvl="1">
              <a:buSzPct val="90000"/>
            </a:pPr>
            <a:r>
              <a:rPr lang="en-US" altLang="en-US" sz="2000" dirty="0"/>
              <a:t>Backup continually processes redo log record as they arrive, applying the updates locally.</a:t>
            </a:r>
            <a:endParaRPr lang="en-US" altLang="en-US" sz="2000" dirty="0"/>
          </a:p>
          <a:p>
            <a:pPr lvl="1">
              <a:buSzPct val="90000"/>
            </a:pPr>
            <a:r>
              <a:rPr lang="en-US" altLang="en-US" sz="2000" dirty="0"/>
              <a:t>When failure of the primary is detected the backup rolls back incomplete transactions, and is ready to  process new transactions.</a:t>
            </a:r>
            <a:endParaRPr lang="en-US" altLang="en-US" sz="2000" dirty="0"/>
          </a:p>
          <a:p>
            <a:r>
              <a:rPr lang="en-US" altLang="en-US" sz="2000" dirty="0"/>
              <a:t>Alternative to remote backup: distributed database with replicated data</a:t>
            </a:r>
            <a:endParaRPr lang="en-US" altLang="en-US" sz="2000" dirty="0"/>
          </a:p>
          <a:p>
            <a:pPr lvl="1"/>
            <a:r>
              <a:rPr lang="en-US" altLang="en-US" sz="2000" dirty="0"/>
              <a:t>Remote backup is faster and cheaper, but less tolerant to failure </a:t>
            </a:r>
            <a:endParaRPr lang="en-US" alt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Remote Backup Systems (Cont.)</a:t>
            </a:r>
            <a:endParaRPr lang="en-US">
              <a:effectLst>
                <a:outerShdw blurRad="38100" dist="38100" dir="2700000" algn="tl">
                  <a:srgbClr val="C0C0C0"/>
                </a:outerShdw>
              </a:effectLst>
            </a:endParaRPr>
          </a:p>
        </p:txBody>
      </p:sp>
      <p:sp>
        <p:nvSpPr>
          <p:cNvPr id="80899" name="Rectangle 3"/>
          <p:cNvSpPr>
            <a:spLocks noGrp="1" noChangeArrowheads="1"/>
          </p:cNvSpPr>
          <p:nvPr>
            <p:ph idx="1"/>
          </p:nvPr>
        </p:nvSpPr>
        <p:spPr>
          <a:xfrm>
            <a:off x="701336" y="1102497"/>
            <a:ext cx="7723573" cy="5367972"/>
          </a:xfrm>
          <a:prstGeom prst="rect">
            <a:avLst/>
          </a:prstGeom>
        </p:spPr>
        <p:txBody>
          <a:bodyPr/>
          <a:lstStyle/>
          <a:p>
            <a:pPr>
              <a:lnSpc>
                <a:spcPct val="90000"/>
              </a:lnSpc>
            </a:pPr>
            <a:r>
              <a:rPr lang="en-US" altLang="en-US" sz="2000" dirty="0"/>
              <a:t>Ensure durability of updates by delaying transaction commit until update is logged at backup; avoid this delay by permitting lower degrees of durability.</a:t>
            </a:r>
            <a:endParaRPr lang="en-US" altLang="en-US" sz="2000" dirty="0"/>
          </a:p>
          <a:p>
            <a:pPr>
              <a:lnSpc>
                <a:spcPct val="90000"/>
              </a:lnSpc>
            </a:pPr>
            <a:r>
              <a:rPr lang="en-US" altLang="en-US" sz="2000" b="1" dirty="0">
                <a:solidFill>
                  <a:srgbClr val="002060"/>
                </a:solidFill>
              </a:rPr>
              <a:t>One-safe</a:t>
            </a:r>
            <a:r>
              <a:rPr lang="en-US" altLang="en-US" sz="2000" dirty="0"/>
              <a:t>:</a:t>
            </a:r>
            <a:r>
              <a:rPr lang="en-US" altLang="en-US" sz="2000" b="1" dirty="0"/>
              <a:t> </a:t>
            </a:r>
            <a:r>
              <a:rPr lang="en-US" altLang="en-US" sz="2000" dirty="0"/>
              <a:t>commit as soon as transaction</a:t>
            </a:r>
            <a:r>
              <a:rPr lang="ja-JP" altLang="en-US" sz="2000" dirty="0"/>
              <a:t>’</a:t>
            </a:r>
            <a:r>
              <a:rPr lang="en-US" altLang="ja-JP" sz="2000" dirty="0"/>
              <a:t>s commit log record is written at primary</a:t>
            </a:r>
            <a:endParaRPr lang="en-US" altLang="ja-JP" sz="2000" dirty="0"/>
          </a:p>
          <a:p>
            <a:pPr lvl="1">
              <a:lnSpc>
                <a:spcPct val="90000"/>
              </a:lnSpc>
              <a:buClr>
                <a:srgbClr val="FF9933"/>
              </a:buClr>
            </a:pPr>
            <a:r>
              <a:rPr lang="en-US" altLang="en-US" sz="2000" dirty="0"/>
              <a:t>Problem: updates may not arrive at backup before it takes over.</a:t>
            </a:r>
            <a:endParaRPr lang="en-US" altLang="en-US" sz="2000" dirty="0"/>
          </a:p>
          <a:p>
            <a:pPr>
              <a:lnSpc>
                <a:spcPct val="90000"/>
              </a:lnSpc>
            </a:pPr>
            <a:r>
              <a:rPr lang="en-US" altLang="en-US" sz="2000" b="1" dirty="0">
                <a:solidFill>
                  <a:srgbClr val="002060"/>
                </a:solidFill>
              </a:rPr>
              <a:t>Two-very-safe</a:t>
            </a:r>
            <a:r>
              <a:rPr lang="en-US" altLang="en-US" sz="2000" dirty="0"/>
              <a:t>: commit when transaction</a:t>
            </a:r>
            <a:r>
              <a:rPr lang="ja-JP" altLang="en-US" sz="2000" dirty="0"/>
              <a:t>’</a:t>
            </a:r>
            <a:r>
              <a:rPr lang="en-US" altLang="ja-JP" sz="2000" dirty="0"/>
              <a:t>s commit log record is written at primary and backup</a:t>
            </a:r>
            <a:endParaRPr lang="en-US" altLang="ja-JP" sz="2000" dirty="0"/>
          </a:p>
          <a:p>
            <a:pPr lvl="1">
              <a:lnSpc>
                <a:spcPct val="90000"/>
              </a:lnSpc>
              <a:buClr>
                <a:srgbClr val="FF9933"/>
              </a:buClr>
            </a:pPr>
            <a:r>
              <a:rPr lang="en-US" altLang="en-US" sz="2000" dirty="0"/>
              <a:t>Reduces availability since transactions cannot commit if either site fails.</a:t>
            </a:r>
            <a:endParaRPr lang="en-US" altLang="en-US" sz="2000" dirty="0"/>
          </a:p>
          <a:p>
            <a:pPr>
              <a:lnSpc>
                <a:spcPct val="90000"/>
              </a:lnSpc>
            </a:pPr>
            <a:r>
              <a:rPr lang="en-US" altLang="en-US" sz="2000" b="1" dirty="0">
                <a:solidFill>
                  <a:srgbClr val="002060"/>
                </a:solidFill>
              </a:rPr>
              <a:t>Two-safe</a:t>
            </a:r>
            <a:r>
              <a:rPr lang="en-US" altLang="en-US" sz="2000" dirty="0"/>
              <a:t>: proceed as in two-very-safe if both primary and backup are active. If only the primary is active, the transaction commits as soon as is commit log record is written at the primary. </a:t>
            </a:r>
            <a:endParaRPr lang="en-US" altLang="en-US" sz="2000" dirty="0"/>
          </a:p>
          <a:p>
            <a:pPr lvl="1">
              <a:lnSpc>
                <a:spcPct val="90000"/>
              </a:lnSpc>
              <a:buClr>
                <a:srgbClr val="FF9933"/>
              </a:buClr>
            </a:pPr>
            <a:r>
              <a:rPr lang="en-US" altLang="en-US" sz="2000" dirty="0"/>
              <a:t>Better availability than two-very-safe; avoids problem of lost transactions in one-safe. </a:t>
            </a:r>
            <a:endParaRPr lang="en-US" alt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1552074" y="2689593"/>
            <a:ext cx="6978313" cy="907851"/>
          </a:xfrm>
        </p:spPr>
        <p:txBody>
          <a:bodyPr/>
          <a:lstStyle/>
          <a:p>
            <a:pPr marL="0" indent="0" algn="ctr">
              <a:buNone/>
            </a:pPr>
            <a:r>
              <a:rPr lang="en-US" sz="3200" b="1" dirty="0">
                <a:solidFill>
                  <a:srgbClr val="002060"/>
                </a:solidFill>
                <a:effectLst>
                  <a:outerShdw blurRad="38100" dist="38100" dir="2700000" algn="tl">
                    <a:srgbClr val="C0C0C0"/>
                  </a:outerShdw>
                </a:effectLst>
                <a:latin typeface="+mj-lt"/>
              </a:rPr>
              <a:t>End of Chapter </a:t>
            </a:r>
            <a:r>
              <a:rPr lang="en-US" sz="3200" b="1" dirty="0" smtClean="0">
                <a:solidFill>
                  <a:srgbClr val="002060"/>
                </a:solidFill>
                <a:effectLst>
                  <a:outerShdw blurRad="38100" dist="38100" dir="2700000" algn="tl">
                    <a:srgbClr val="C0C0C0"/>
                  </a:outerShdw>
                </a:effectLst>
                <a:latin typeface="+mj-lt"/>
              </a:rPr>
              <a:t>1</a:t>
            </a:r>
            <a:r>
              <a:rPr lang="en-US" altLang="zh-CN" sz="3200" b="1" dirty="0" smtClean="0">
                <a:solidFill>
                  <a:srgbClr val="002060"/>
                </a:solidFill>
                <a:effectLst>
                  <a:outerShdw blurRad="38100" dist="38100" dir="2700000" algn="tl">
                    <a:srgbClr val="C0C0C0"/>
                  </a:outerShdw>
                </a:effectLst>
                <a:latin typeface="+mj-lt"/>
              </a:rPr>
              <a:t>6</a:t>
            </a:r>
            <a:endParaRPr lang="en-US" altLang="en-US" sz="3200" b="1" dirty="0">
              <a:solidFill>
                <a:srgbClr val="002060"/>
              </a:solidFill>
              <a:effectLst>
                <a:outerShdw blurRad="38100" dist="38100" dir="2700000" algn="tl">
                  <a:srgbClr val="C0C0C0"/>
                </a:outerShdw>
              </a:effectLst>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Storage Structure</a:t>
            </a:r>
            <a:endParaRPr lang="en-US" dirty="0">
              <a:effectLst>
                <a:outerShdw blurRad="38100" dist="38100" dir="2700000" algn="tl">
                  <a:srgbClr val="C0C0C0"/>
                </a:outerShdw>
              </a:effectLst>
            </a:endParaRPr>
          </a:p>
        </p:txBody>
      </p:sp>
      <p:sp>
        <p:nvSpPr>
          <p:cNvPr id="8195" name="Rectangle 3"/>
          <p:cNvSpPr>
            <a:spLocks noGrp="1" noChangeArrowheads="1"/>
          </p:cNvSpPr>
          <p:nvPr>
            <p:ph idx="1"/>
          </p:nvPr>
        </p:nvSpPr>
        <p:spPr>
          <a:xfrm>
            <a:off x="701336" y="1102497"/>
            <a:ext cx="7767961" cy="5367972"/>
          </a:xfrm>
          <a:prstGeom prst="rect">
            <a:avLst/>
          </a:prstGeom>
        </p:spPr>
        <p:txBody>
          <a:bodyPr/>
          <a:lstStyle/>
          <a:p>
            <a:r>
              <a:rPr lang="en-US" altLang="en-US" sz="2000" b="1" dirty="0">
                <a:solidFill>
                  <a:srgbClr val="002060"/>
                </a:solidFill>
              </a:rPr>
              <a:t>Volatile storage</a:t>
            </a:r>
            <a:r>
              <a:rPr lang="en-US" altLang="en-US" sz="2000" dirty="0"/>
              <a:t>:</a:t>
            </a:r>
            <a:endParaRPr lang="en-US" altLang="en-US" sz="2000" dirty="0"/>
          </a:p>
          <a:p>
            <a:pPr lvl="1"/>
            <a:r>
              <a:rPr lang="en-US" altLang="en-US" sz="2000" dirty="0"/>
              <a:t>Does not survive system crashes</a:t>
            </a:r>
            <a:endParaRPr lang="en-US" altLang="en-US" sz="2000" dirty="0"/>
          </a:p>
          <a:p>
            <a:pPr lvl="1"/>
            <a:r>
              <a:rPr lang="en-US" altLang="en-US" sz="2000" dirty="0"/>
              <a:t>Examples: main memory, cache memory</a:t>
            </a:r>
            <a:endParaRPr lang="en-US" altLang="en-US" sz="2000" dirty="0"/>
          </a:p>
          <a:p>
            <a:r>
              <a:rPr lang="en-US" altLang="en-US" sz="2000" b="1" dirty="0">
                <a:solidFill>
                  <a:srgbClr val="002060"/>
                </a:solidFill>
              </a:rPr>
              <a:t>Nonvolatile storage</a:t>
            </a:r>
            <a:r>
              <a:rPr lang="en-US" altLang="en-US" sz="2000" dirty="0"/>
              <a:t>:</a:t>
            </a:r>
            <a:endParaRPr lang="en-US" altLang="en-US" sz="2000" dirty="0"/>
          </a:p>
          <a:p>
            <a:pPr lvl="1"/>
            <a:r>
              <a:rPr lang="en-US" altLang="en-US" sz="2000" dirty="0"/>
              <a:t>Survives system crashes</a:t>
            </a:r>
            <a:endParaRPr lang="en-US" altLang="en-US" sz="2000" dirty="0"/>
          </a:p>
          <a:p>
            <a:pPr lvl="1"/>
            <a:r>
              <a:rPr lang="en-US" altLang="en-US" sz="2000" dirty="0"/>
              <a:t>Examples:  disk, tape, flash memory, non-volatile RAM </a:t>
            </a:r>
            <a:endParaRPr lang="en-US" altLang="en-US" sz="2000" dirty="0"/>
          </a:p>
          <a:p>
            <a:pPr lvl="1"/>
            <a:r>
              <a:rPr lang="en-US" altLang="en-US" sz="2000" dirty="0"/>
              <a:t>But may still fail, losing data</a:t>
            </a:r>
            <a:endParaRPr lang="en-US" altLang="en-US" sz="2000" dirty="0"/>
          </a:p>
          <a:p>
            <a:r>
              <a:rPr lang="en-US" altLang="en-US" sz="2000" b="1" dirty="0">
                <a:solidFill>
                  <a:srgbClr val="002060"/>
                </a:solidFill>
              </a:rPr>
              <a:t>Stable storage</a:t>
            </a:r>
            <a:r>
              <a:rPr lang="en-US" altLang="en-US" sz="2000" dirty="0"/>
              <a:t>:</a:t>
            </a:r>
            <a:endParaRPr lang="en-US" altLang="en-US" sz="2000" dirty="0"/>
          </a:p>
          <a:p>
            <a:pPr lvl="1"/>
            <a:r>
              <a:rPr lang="en-US" altLang="en-US" sz="2000" dirty="0"/>
              <a:t>A mythical form of storage that survives all failures</a:t>
            </a:r>
            <a:endParaRPr lang="en-US" altLang="en-US" sz="2000" dirty="0"/>
          </a:p>
          <a:p>
            <a:pPr lvl="1"/>
            <a:r>
              <a:rPr lang="en-US" altLang="en-US" sz="2000" dirty="0"/>
              <a:t>Approximated by maintaining multiple copies on distinct nonvolatile </a:t>
            </a:r>
            <a:r>
              <a:rPr lang="en-US" altLang="en-US" sz="2000" dirty="0" smtClean="0"/>
              <a:t>media</a:t>
            </a:r>
            <a:endParaRPr lang="en-US"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Stable-Storage Implementation</a:t>
            </a:r>
            <a:endParaRPr lang="en-US">
              <a:effectLst>
                <a:outerShdw blurRad="38100" dist="38100" dir="2700000" algn="tl">
                  <a:srgbClr val="C0C0C0"/>
                </a:outerShdw>
              </a:effectLst>
            </a:endParaRPr>
          </a:p>
        </p:txBody>
      </p:sp>
      <p:sp>
        <p:nvSpPr>
          <p:cNvPr id="9219" name="Rectangle 3"/>
          <p:cNvSpPr>
            <a:spLocks noGrp="1" noChangeArrowheads="1"/>
          </p:cNvSpPr>
          <p:nvPr>
            <p:ph idx="1"/>
          </p:nvPr>
        </p:nvSpPr>
        <p:spPr>
          <a:xfrm>
            <a:off x="683580" y="1102497"/>
            <a:ext cx="7776839" cy="5367972"/>
          </a:xfrm>
          <a:prstGeom prst="rect">
            <a:avLst/>
          </a:prstGeom>
        </p:spPr>
        <p:txBody>
          <a:bodyPr/>
          <a:lstStyle/>
          <a:p>
            <a:pPr>
              <a:lnSpc>
                <a:spcPct val="90000"/>
              </a:lnSpc>
            </a:pPr>
            <a:r>
              <a:rPr lang="en-US" altLang="en-US" sz="1800" dirty="0">
                <a:solidFill>
                  <a:srgbClr val="0070C0"/>
                </a:solidFill>
              </a:rPr>
              <a:t>Maintain multiple copies</a:t>
            </a:r>
            <a:r>
              <a:rPr lang="en-US" altLang="en-US" sz="1800" dirty="0"/>
              <a:t> of each block on separate disks</a:t>
            </a:r>
            <a:endParaRPr lang="en-US" altLang="en-US" sz="1800" dirty="0"/>
          </a:p>
          <a:p>
            <a:pPr marL="762000" lvl="1" indent="-304800">
              <a:lnSpc>
                <a:spcPct val="90000"/>
              </a:lnSpc>
            </a:pPr>
            <a:r>
              <a:rPr lang="en-US" altLang="en-US" sz="1800" dirty="0"/>
              <a:t>copies can be at remote sites to protect against disasters such as fire or flooding.</a:t>
            </a:r>
            <a:endParaRPr lang="en-US" altLang="en-US" sz="1800" dirty="0"/>
          </a:p>
          <a:p>
            <a:pPr>
              <a:lnSpc>
                <a:spcPct val="90000"/>
              </a:lnSpc>
            </a:pPr>
            <a:r>
              <a:rPr lang="en-US" altLang="en-US" sz="1800" dirty="0"/>
              <a:t>Failure during data transfer can still result in inconsistent copies: Block transfer can result in</a:t>
            </a:r>
            <a:endParaRPr lang="en-US" altLang="en-US" sz="1800" dirty="0"/>
          </a:p>
          <a:p>
            <a:pPr marL="762000" lvl="1" indent="-304800">
              <a:lnSpc>
                <a:spcPct val="90000"/>
              </a:lnSpc>
            </a:pPr>
            <a:r>
              <a:rPr lang="en-US" altLang="en-US" sz="1800" dirty="0"/>
              <a:t>Successful completion</a:t>
            </a:r>
            <a:endParaRPr lang="en-US" altLang="en-US" sz="1800" dirty="0"/>
          </a:p>
          <a:p>
            <a:pPr marL="762000" lvl="1" indent="-304800">
              <a:lnSpc>
                <a:spcPct val="90000"/>
              </a:lnSpc>
            </a:pPr>
            <a:r>
              <a:rPr lang="en-US" altLang="en-US" sz="1800" dirty="0"/>
              <a:t>Partial failure: destination block has incorrect information</a:t>
            </a:r>
            <a:endParaRPr lang="en-US" altLang="en-US" sz="1800" dirty="0"/>
          </a:p>
          <a:p>
            <a:pPr marL="762000" lvl="1" indent="-304800">
              <a:lnSpc>
                <a:spcPct val="90000"/>
              </a:lnSpc>
            </a:pPr>
            <a:r>
              <a:rPr lang="en-US" altLang="en-US" sz="1800" dirty="0"/>
              <a:t>Total failure: destination block was never updated</a:t>
            </a:r>
            <a:endParaRPr lang="en-US" altLang="en-US" sz="1800" dirty="0"/>
          </a:p>
          <a:p>
            <a:pPr>
              <a:lnSpc>
                <a:spcPct val="90000"/>
              </a:lnSpc>
            </a:pPr>
            <a:r>
              <a:rPr lang="en-US" altLang="en-US" sz="1800" dirty="0"/>
              <a:t>Protecting storage media from failure during data transfer (one solution):</a:t>
            </a:r>
            <a:endParaRPr lang="en-US" altLang="en-US" sz="1800" dirty="0"/>
          </a:p>
          <a:p>
            <a:pPr marL="762000" lvl="1" indent="-304800">
              <a:lnSpc>
                <a:spcPct val="90000"/>
              </a:lnSpc>
            </a:pPr>
            <a:r>
              <a:rPr lang="en-US" altLang="en-US" sz="1800" dirty="0"/>
              <a:t>Execute output operation as follows (assuming two copies of each block):</a:t>
            </a:r>
            <a:endParaRPr lang="en-US" altLang="en-US" sz="1800" dirty="0"/>
          </a:p>
          <a:p>
            <a:pPr marL="1162050" lvl="2" indent="-304800">
              <a:lnSpc>
                <a:spcPct val="90000"/>
              </a:lnSpc>
              <a:buFont typeface="Monotype Sorts" pitchFamily="-65" charset="2"/>
              <a:buAutoNum type="arabicPeriod"/>
            </a:pPr>
            <a:r>
              <a:rPr lang="en-US" altLang="en-US" sz="1800" dirty="0"/>
              <a:t>Write the information onto the first physical block.</a:t>
            </a:r>
            <a:endParaRPr lang="en-US" altLang="en-US" sz="1800" dirty="0"/>
          </a:p>
          <a:p>
            <a:pPr marL="1162050" lvl="2" indent="-304800">
              <a:lnSpc>
                <a:spcPct val="90000"/>
              </a:lnSpc>
              <a:buFont typeface="Monotype Sorts" pitchFamily="-65" charset="2"/>
              <a:buAutoNum type="arabicPeriod"/>
            </a:pPr>
            <a:r>
              <a:rPr lang="en-US" altLang="en-US" sz="1800" dirty="0"/>
              <a:t>When the first write successfully completes, write the same information onto the second physical block.</a:t>
            </a:r>
            <a:endParaRPr lang="en-US" altLang="en-US" sz="1800" dirty="0"/>
          </a:p>
          <a:p>
            <a:pPr marL="1162050" lvl="2" indent="-304800">
              <a:lnSpc>
                <a:spcPct val="90000"/>
              </a:lnSpc>
              <a:buFont typeface="Monotype Sorts" pitchFamily="-65" charset="2"/>
              <a:buAutoNum type="arabicPeriod"/>
            </a:pPr>
            <a:r>
              <a:rPr lang="en-US" altLang="en-US" sz="1800" dirty="0"/>
              <a:t>The output is completed only after the second write successfully completes.</a:t>
            </a:r>
            <a:endParaRPr lang="en-US" alt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sz="2800" dirty="0"/>
              <a:t>Protecting storage media from failure </a:t>
            </a:r>
            <a:r>
              <a:rPr lang="en-US" sz="2800" dirty="0">
                <a:effectLst>
                  <a:outerShdw blurRad="38100" dist="38100" dir="2700000" algn="tl">
                    <a:srgbClr val="C0C0C0"/>
                  </a:outerShdw>
                </a:effectLst>
              </a:rPr>
              <a:t>(Cont.)</a:t>
            </a:r>
            <a:endParaRPr lang="en-US" sz="2800" dirty="0">
              <a:effectLst>
                <a:outerShdw blurRad="38100" dist="38100" dir="2700000" algn="tl">
                  <a:srgbClr val="C0C0C0"/>
                </a:outerShdw>
              </a:effectLst>
            </a:endParaRPr>
          </a:p>
        </p:txBody>
      </p:sp>
      <p:sp>
        <p:nvSpPr>
          <p:cNvPr id="10243" name="Rectangle 3"/>
          <p:cNvSpPr>
            <a:spLocks noGrp="1" noChangeArrowheads="1"/>
          </p:cNvSpPr>
          <p:nvPr>
            <p:ph idx="1"/>
          </p:nvPr>
        </p:nvSpPr>
        <p:spPr>
          <a:xfrm>
            <a:off x="692458" y="1102497"/>
            <a:ext cx="7661429" cy="5367972"/>
          </a:xfrm>
          <a:prstGeom prst="rect">
            <a:avLst/>
          </a:prstGeom>
        </p:spPr>
        <p:txBody>
          <a:bodyPr/>
          <a:lstStyle/>
          <a:p>
            <a:pPr marL="381000" indent="-381000"/>
            <a:r>
              <a:rPr lang="en-US" altLang="en-US" sz="1800" dirty="0"/>
              <a:t>Copies of a block may differ due to failure during output operation. </a:t>
            </a:r>
            <a:endParaRPr lang="en-US" altLang="en-US" sz="1800" dirty="0"/>
          </a:p>
          <a:p>
            <a:pPr marL="381000" indent="-381000"/>
            <a:r>
              <a:rPr lang="en-US" altLang="en-US" sz="1800" dirty="0"/>
              <a:t>To recover from failure:</a:t>
            </a:r>
            <a:endParaRPr lang="en-US" altLang="en-US" sz="1800" dirty="0"/>
          </a:p>
          <a:p>
            <a:pPr marL="457200" lvl="1" indent="0">
              <a:buNone/>
            </a:pPr>
            <a:r>
              <a:rPr lang="en-US" altLang="en-US" sz="1800" dirty="0">
                <a:solidFill>
                  <a:srgbClr val="FF9900"/>
                </a:solidFill>
              </a:rPr>
              <a:t>1.    </a:t>
            </a:r>
            <a:r>
              <a:rPr lang="en-US" altLang="en-US" sz="1800" dirty="0"/>
              <a:t>First find inconsistent blocks:</a:t>
            </a:r>
            <a:endParaRPr lang="en-US" altLang="en-US" sz="1800" dirty="0"/>
          </a:p>
          <a:p>
            <a:pPr marL="1200150" lvl="2" indent="-342900">
              <a:buFont typeface="Monotype Sorts" pitchFamily="-65" charset="2"/>
              <a:buAutoNum type="arabicPeriod"/>
            </a:pPr>
            <a:r>
              <a:rPr lang="en-US" altLang="en-US" sz="1800" i="1" dirty="0"/>
              <a:t>Expensive solution</a:t>
            </a:r>
            <a:r>
              <a:rPr lang="en-US" altLang="en-US" sz="1800" dirty="0"/>
              <a:t>: Compare the two copies of every disk block.</a:t>
            </a:r>
            <a:endParaRPr lang="en-US" altLang="en-US" sz="1800" dirty="0"/>
          </a:p>
          <a:p>
            <a:pPr marL="1200150" lvl="2" indent="-342900">
              <a:buFont typeface="Monotype Sorts" pitchFamily="-65" charset="2"/>
              <a:buAutoNum type="arabicPeriod"/>
            </a:pPr>
            <a:r>
              <a:rPr lang="en-US" altLang="en-US" sz="1800" i="1" dirty="0"/>
              <a:t>Better solution</a:t>
            </a:r>
            <a:r>
              <a:rPr lang="en-US" altLang="en-US" sz="1800" dirty="0"/>
              <a:t>: </a:t>
            </a:r>
            <a:endParaRPr lang="en-US" altLang="en-US" sz="1800" dirty="0"/>
          </a:p>
          <a:p>
            <a:pPr lvl="3">
              <a:buSzPct val="80000"/>
            </a:pPr>
            <a:r>
              <a:rPr lang="en-US" altLang="en-US" sz="1800" dirty="0"/>
              <a:t>Record in-progress disk writes on non-volatile storage (Flash, Non-volatile RAM or special area of disk). </a:t>
            </a:r>
            <a:endParaRPr lang="en-US" altLang="en-US" sz="1800" dirty="0"/>
          </a:p>
          <a:p>
            <a:pPr lvl="3">
              <a:buSzPct val="80000"/>
            </a:pPr>
            <a:r>
              <a:rPr lang="en-US" altLang="en-US" sz="1800" dirty="0"/>
              <a:t> Use this information during recovery  to find blocks that may be inconsistent, and only compare copies of these. </a:t>
            </a:r>
            <a:endParaRPr lang="en-US" altLang="en-US" sz="1800" dirty="0"/>
          </a:p>
          <a:p>
            <a:pPr lvl="3">
              <a:buSzPct val="80000"/>
            </a:pPr>
            <a:r>
              <a:rPr lang="en-US" altLang="en-US" sz="1800" dirty="0"/>
              <a:t>Used in hardware RAID </a:t>
            </a:r>
            <a:r>
              <a:rPr lang="en-US" altLang="en-US" sz="1800" dirty="0" smtClean="0"/>
              <a:t>systems</a:t>
            </a:r>
            <a:endParaRPr lang="en-US" altLang="en-US" sz="1800" dirty="0"/>
          </a:p>
          <a:p>
            <a:pPr marL="457200" lvl="1" indent="0">
              <a:spcBef>
                <a:spcPts val="0"/>
              </a:spcBef>
              <a:buNone/>
            </a:pPr>
            <a:r>
              <a:rPr lang="en-US" altLang="en-US" sz="1800" dirty="0">
                <a:solidFill>
                  <a:srgbClr val="FF9900"/>
                </a:solidFill>
              </a:rPr>
              <a:t>2.   </a:t>
            </a:r>
            <a:r>
              <a:rPr lang="en-US" altLang="en-US" sz="1800" dirty="0"/>
              <a:t>If either copy of an inconsistent block is detected to have an error </a:t>
            </a:r>
            <a:endParaRPr lang="en-US" altLang="en-US" sz="1800" dirty="0"/>
          </a:p>
          <a:p>
            <a:pPr marL="457200" lvl="1" indent="0">
              <a:spcBef>
                <a:spcPts val="0"/>
              </a:spcBef>
              <a:buNone/>
            </a:pPr>
            <a:r>
              <a:rPr lang="en-US" altLang="en-US" sz="1800" dirty="0"/>
              <a:t>      (bad checksum), overwrite it by the other copy.  If both have </a:t>
            </a:r>
            <a:r>
              <a:rPr lang="en-US" altLang="en-US" sz="1800" dirty="0" smtClean="0"/>
              <a:t>no error</a:t>
            </a:r>
            <a:r>
              <a:rPr lang="en-US" altLang="en-US" sz="1800" dirty="0"/>
              <a:t>, </a:t>
            </a:r>
            <a:r>
              <a:rPr lang="en-US" altLang="en-US" sz="1800" dirty="0" smtClean="0"/>
              <a:t>but </a:t>
            </a:r>
            <a:r>
              <a:rPr lang="en-US" altLang="en-US" sz="1800" dirty="0"/>
              <a:t>are different, overwrite the second block by the first block.   </a:t>
            </a:r>
            <a:endParaRPr lang="en-US"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 Access</a:t>
            </a:r>
            <a:endParaRPr lang="en-US">
              <a:effectLst>
                <a:outerShdw blurRad="38100" dist="38100" dir="2700000" algn="tl">
                  <a:srgbClr val="C0C0C0"/>
                </a:outerShdw>
              </a:effectLst>
            </a:endParaRPr>
          </a:p>
        </p:txBody>
      </p:sp>
      <p:sp>
        <p:nvSpPr>
          <p:cNvPr id="11267" name="Rectangle 3"/>
          <p:cNvSpPr>
            <a:spLocks noGrp="1" noChangeArrowheads="1"/>
          </p:cNvSpPr>
          <p:nvPr>
            <p:ph idx="1"/>
          </p:nvPr>
        </p:nvSpPr>
        <p:spPr>
          <a:xfrm>
            <a:off x="701336" y="1102497"/>
            <a:ext cx="7705817" cy="5367972"/>
          </a:xfrm>
          <a:prstGeom prst="rect">
            <a:avLst/>
          </a:prstGeom>
        </p:spPr>
        <p:txBody>
          <a:bodyPr/>
          <a:lstStyle/>
          <a:p>
            <a:r>
              <a:rPr lang="en-US" altLang="en-US" sz="2000" b="1" dirty="0">
                <a:solidFill>
                  <a:srgbClr val="002060"/>
                </a:solidFill>
              </a:rPr>
              <a:t>Physical blocks</a:t>
            </a:r>
            <a:r>
              <a:rPr lang="en-US" altLang="en-US" sz="2000" dirty="0">
                <a:solidFill>
                  <a:srgbClr val="002060"/>
                </a:solidFill>
              </a:rPr>
              <a:t> </a:t>
            </a:r>
            <a:r>
              <a:rPr lang="en-US" altLang="en-US" sz="2000" dirty="0"/>
              <a:t>are those blocks residing on the disk. </a:t>
            </a:r>
            <a:endParaRPr lang="en-US" altLang="en-US" sz="2000" dirty="0"/>
          </a:p>
          <a:p>
            <a:r>
              <a:rPr lang="en-US" altLang="en-US" sz="2000" b="1" dirty="0">
                <a:solidFill>
                  <a:srgbClr val="002060"/>
                </a:solidFill>
              </a:rPr>
              <a:t>Buffer blocks</a:t>
            </a:r>
            <a:r>
              <a:rPr lang="en-US" altLang="en-US" sz="2000" dirty="0">
                <a:solidFill>
                  <a:srgbClr val="002060"/>
                </a:solidFill>
              </a:rPr>
              <a:t> </a:t>
            </a:r>
            <a:r>
              <a:rPr lang="en-US" altLang="en-US" sz="2000" dirty="0"/>
              <a:t>are the blocks residing temporarily in main memory.</a:t>
            </a:r>
            <a:endParaRPr lang="en-US" altLang="en-US" sz="2000" dirty="0"/>
          </a:p>
          <a:p>
            <a:r>
              <a:rPr lang="en-US" altLang="en-US" sz="2000" dirty="0"/>
              <a:t>Block movements between  disk and main memory are initiated through the following two operations:</a:t>
            </a:r>
            <a:endParaRPr lang="en-US" altLang="en-US" sz="2000" dirty="0"/>
          </a:p>
          <a:p>
            <a:pPr lvl="1"/>
            <a:r>
              <a:rPr lang="en-US" altLang="en-US" sz="2000" b="1" dirty="0">
                <a:solidFill>
                  <a:srgbClr val="002060"/>
                </a:solidFill>
              </a:rPr>
              <a:t>input</a:t>
            </a:r>
            <a:r>
              <a:rPr lang="en-US" altLang="en-US" sz="2000" b="1" dirty="0">
                <a:solidFill>
                  <a:srgbClr val="000099"/>
                </a:solidFill>
              </a:rPr>
              <a:t> </a:t>
            </a:r>
            <a:r>
              <a:rPr lang="en-US" altLang="en-US" sz="2000" dirty="0"/>
              <a:t>(</a:t>
            </a:r>
            <a:r>
              <a:rPr lang="en-US" altLang="en-US" sz="2000" i="1" dirty="0"/>
              <a:t>B</a:t>
            </a:r>
            <a:r>
              <a:rPr lang="en-US" altLang="en-US" sz="2000" dirty="0"/>
              <a:t>) transfers the physical block </a:t>
            </a:r>
            <a:r>
              <a:rPr lang="en-US" altLang="en-US" sz="2000" i="1" dirty="0"/>
              <a:t>B  </a:t>
            </a:r>
            <a:r>
              <a:rPr lang="en-US" altLang="en-US" sz="2000" dirty="0"/>
              <a:t>to main memory.</a:t>
            </a:r>
            <a:endParaRPr lang="en-US" altLang="en-US" sz="2000" dirty="0"/>
          </a:p>
          <a:p>
            <a:pPr lvl="1"/>
            <a:r>
              <a:rPr lang="en-US" altLang="en-US" sz="2000" b="1" dirty="0">
                <a:solidFill>
                  <a:srgbClr val="002060"/>
                </a:solidFill>
              </a:rPr>
              <a:t>output </a:t>
            </a:r>
            <a:r>
              <a:rPr lang="en-US" altLang="en-US" sz="2000" dirty="0"/>
              <a:t>(</a:t>
            </a:r>
            <a:r>
              <a:rPr lang="en-US" altLang="en-US" sz="2000" i="1" dirty="0"/>
              <a:t>B</a:t>
            </a:r>
            <a:r>
              <a:rPr lang="en-US" altLang="en-US" sz="2000" dirty="0"/>
              <a:t>) transfers the buffer block </a:t>
            </a:r>
            <a:r>
              <a:rPr lang="en-US" altLang="en-US" sz="2000" i="1" dirty="0"/>
              <a:t>B </a:t>
            </a:r>
            <a:r>
              <a:rPr lang="en-US" altLang="en-US" sz="2000" dirty="0"/>
              <a:t>to the disk, and replaces the appropriate physical block there.</a:t>
            </a:r>
            <a:endParaRPr lang="en-US" altLang="en-US" sz="2000" dirty="0"/>
          </a:p>
          <a:p>
            <a:r>
              <a:rPr lang="en-US" altLang="en-US" sz="2000" dirty="0"/>
              <a:t>We assume, for simplicity, that each data item fits in, and is stored inside, a single block.</a:t>
            </a:r>
            <a:endParaRPr lang="en-US"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 Access (Cont.)</a:t>
            </a:r>
            <a:endParaRPr lang="en-US">
              <a:effectLst>
                <a:outerShdw blurRad="38100" dist="38100" dir="2700000" algn="tl">
                  <a:srgbClr val="C0C0C0"/>
                </a:outerShdw>
              </a:effectLst>
            </a:endParaRPr>
          </a:p>
        </p:txBody>
      </p:sp>
      <p:sp>
        <p:nvSpPr>
          <p:cNvPr id="12291" name="Rectangle 3"/>
          <p:cNvSpPr>
            <a:spLocks noGrp="1" noChangeArrowheads="1"/>
          </p:cNvSpPr>
          <p:nvPr>
            <p:ph idx="1"/>
          </p:nvPr>
        </p:nvSpPr>
        <p:spPr>
          <a:xfrm>
            <a:off x="692458" y="1102497"/>
            <a:ext cx="8153092" cy="4810031"/>
          </a:xfrm>
          <a:prstGeom prst="rect">
            <a:avLst/>
          </a:prstGeom>
        </p:spPr>
        <p:txBody>
          <a:bodyPr/>
          <a:lstStyle/>
          <a:p>
            <a:r>
              <a:rPr lang="en-US" altLang="en-US" sz="2000" dirty="0"/>
              <a:t>Each transaction </a:t>
            </a:r>
            <a:r>
              <a:rPr lang="en-US" altLang="en-US" sz="2000" i="1" dirty="0" err="1"/>
              <a:t>T</a:t>
            </a:r>
            <a:r>
              <a:rPr lang="en-US" altLang="en-US" sz="2000" i="1" baseline="-25000" dirty="0" err="1"/>
              <a:t>i</a:t>
            </a:r>
            <a:r>
              <a:rPr lang="en-US" altLang="en-US" sz="2000" i="1" dirty="0"/>
              <a:t> </a:t>
            </a:r>
            <a:r>
              <a:rPr lang="en-US" altLang="en-US" sz="2000" dirty="0"/>
              <a:t>has its private work-area in which local copies of all data items accessed and updated by it are kept.</a:t>
            </a:r>
            <a:endParaRPr lang="en-US" altLang="en-US" sz="2000" dirty="0"/>
          </a:p>
          <a:p>
            <a:pPr lvl="1"/>
            <a:r>
              <a:rPr lang="en-US" altLang="en-US" sz="2000" dirty="0"/>
              <a:t> </a:t>
            </a:r>
            <a:r>
              <a:rPr lang="en-US" altLang="en-US" sz="2000" i="1" dirty="0" err="1"/>
              <a:t>T</a:t>
            </a:r>
            <a:r>
              <a:rPr lang="en-US" altLang="en-US" sz="2000" i="1" baseline="-25000" dirty="0" err="1"/>
              <a:t>i</a:t>
            </a:r>
            <a:r>
              <a:rPr lang="en-US" altLang="en-US" sz="2000" i="1" baseline="-25000" dirty="0"/>
              <a:t> </a:t>
            </a:r>
            <a:r>
              <a:rPr lang="en-US" altLang="en-US" sz="2000" dirty="0"/>
              <a:t>'s local copy of a data item </a:t>
            </a:r>
            <a:r>
              <a:rPr lang="en-US" altLang="en-US" sz="2000" i="1" dirty="0"/>
              <a:t>X</a:t>
            </a:r>
            <a:r>
              <a:rPr lang="en-US" altLang="en-US" sz="2000" dirty="0"/>
              <a:t> is called </a:t>
            </a:r>
            <a:r>
              <a:rPr lang="en-US" altLang="en-US" sz="2000" i="1" dirty="0"/>
              <a:t>x</a:t>
            </a:r>
            <a:r>
              <a:rPr lang="en-US" altLang="en-US" sz="2000" i="1" baseline="-25000" dirty="0"/>
              <a:t>i</a:t>
            </a:r>
            <a:r>
              <a:rPr lang="en-US" altLang="en-US" sz="2000" i="1" dirty="0"/>
              <a:t>.</a:t>
            </a:r>
            <a:endParaRPr lang="en-US" altLang="en-US" sz="2000" dirty="0"/>
          </a:p>
          <a:p>
            <a:r>
              <a:rPr lang="en-US" altLang="en-US" sz="2000" dirty="0"/>
              <a:t>Transferring data items between system buffer blocks and its private work-area done by:</a:t>
            </a:r>
            <a:endParaRPr lang="en-US" altLang="en-US" sz="2000" dirty="0"/>
          </a:p>
          <a:p>
            <a:pPr lvl="1"/>
            <a:r>
              <a:rPr lang="en-US" altLang="en-US" sz="2000" b="1" dirty="0">
                <a:solidFill>
                  <a:srgbClr val="002060"/>
                </a:solidFill>
              </a:rPr>
              <a:t>read</a:t>
            </a:r>
            <a:r>
              <a:rPr lang="en-US" altLang="en-US" sz="2000" dirty="0"/>
              <a:t>(</a:t>
            </a:r>
            <a:r>
              <a:rPr lang="en-US" altLang="en-US" sz="2000" i="1" dirty="0"/>
              <a:t>X</a:t>
            </a:r>
            <a:r>
              <a:rPr lang="en-US" altLang="en-US" sz="2000" dirty="0"/>
              <a:t>) assigns the value of data item </a:t>
            </a:r>
            <a:r>
              <a:rPr lang="en-US" altLang="en-US" sz="2000" i="1" dirty="0"/>
              <a:t>X</a:t>
            </a:r>
            <a:r>
              <a:rPr lang="en-US" altLang="en-US" sz="2000" dirty="0"/>
              <a:t> to the local variable </a:t>
            </a:r>
            <a:r>
              <a:rPr lang="en-US" altLang="en-US" sz="2000" i="1" dirty="0"/>
              <a:t>x</a:t>
            </a:r>
            <a:r>
              <a:rPr lang="en-US" altLang="en-US" sz="2000" i="1" baseline="-25000" dirty="0"/>
              <a:t>i</a:t>
            </a:r>
            <a:r>
              <a:rPr lang="en-US" altLang="en-US" sz="2000" dirty="0"/>
              <a:t>.</a:t>
            </a:r>
            <a:endParaRPr lang="en-US" altLang="en-US" sz="2000" dirty="0"/>
          </a:p>
          <a:p>
            <a:pPr lvl="1"/>
            <a:r>
              <a:rPr lang="en-US" altLang="en-US" sz="2000" b="1" dirty="0">
                <a:solidFill>
                  <a:srgbClr val="002060"/>
                </a:solidFill>
              </a:rPr>
              <a:t>write</a:t>
            </a:r>
            <a:r>
              <a:rPr lang="en-US" altLang="en-US" sz="2000" dirty="0"/>
              <a:t>(</a:t>
            </a:r>
            <a:r>
              <a:rPr lang="en-US" altLang="en-US" sz="2000" i="1" dirty="0"/>
              <a:t>X</a:t>
            </a:r>
            <a:r>
              <a:rPr lang="en-US" altLang="en-US" sz="2000" dirty="0"/>
              <a:t>) assigns the value of local variable </a:t>
            </a:r>
            <a:r>
              <a:rPr lang="en-US" altLang="en-US" sz="2000" i="1" dirty="0"/>
              <a:t>x</a:t>
            </a:r>
            <a:r>
              <a:rPr lang="en-US" altLang="en-US" sz="2000" i="1" baseline="-25000" dirty="0"/>
              <a:t>i</a:t>
            </a:r>
            <a:r>
              <a:rPr lang="en-US" altLang="en-US" sz="2000" i="1" dirty="0"/>
              <a:t> </a:t>
            </a:r>
            <a:r>
              <a:rPr lang="en-US" altLang="en-US" sz="2000" dirty="0"/>
              <a:t>to data item {</a:t>
            </a:r>
            <a:r>
              <a:rPr lang="en-US" altLang="en-US" sz="2000" i="1" dirty="0"/>
              <a:t>X</a:t>
            </a:r>
            <a:r>
              <a:rPr lang="en-US" altLang="en-US" sz="2000" dirty="0"/>
              <a:t>} in the buffer block.</a:t>
            </a:r>
            <a:endParaRPr lang="en-US" altLang="en-US" sz="2000" dirty="0"/>
          </a:p>
          <a:p>
            <a:pPr lvl="1"/>
            <a:r>
              <a:rPr lang="en-US" altLang="en-US" sz="2000" dirty="0"/>
              <a:t>Note:</a:t>
            </a:r>
            <a:r>
              <a:rPr lang="en-US" altLang="en-US" sz="2000" b="1" dirty="0"/>
              <a:t> output</a:t>
            </a:r>
            <a:r>
              <a:rPr lang="en-US" altLang="en-US" sz="2000" dirty="0"/>
              <a:t>(</a:t>
            </a:r>
            <a:r>
              <a:rPr lang="en-US" altLang="en-US" sz="2000" i="1" dirty="0"/>
              <a:t>B</a:t>
            </a:r>
            <a:r>
              <a:rPr lang="en-US" altLang="en-US" sz="2000" i="1" baseline="-25000" dirty="0"/>
              <a:t>X</a:t>
            </a:r>
            <a:r>
              <a:rPr lang="en-US" altLang="en-US" sz="2000" dirty="0"/>
              <a:t>) need not immediately follow </a:t>
            </a:r>
            <a:r>
              <a:rPr lang="en-US" altLang="en-US" sz="2000" b="1" dirty="0"/>
              <a:t>write</a:t>
            </a:r>
            <a:r>
              <a:rPr lang="en-US" altLang="en-US" sz="2000" dirty="0"/>
              <a:t>(</a:t>
            </a:r>
            <a:r>
              <a:rPr lang="en-US" altLang="en-US" sz="2000" i="1" dirty="0"/>
              <a:t>X</a:t>
            </a:r>
            <a:r>
              <a:rPr lang="en-US" altLang="en-US" sz="2000" dirty="0"/>
              <a:t>). System can perform the </a:t>
            </a:r>
            <a:r>
              <a:rPr lang="en-US" altLang="en-US" sz="2000" b="1" dirty="0"/>
              <a:t>output</a:t>
            </a:r>
            <a:r>
              <a:rPr lang="en-US" altLang="en-US" sz="2000" dirty="0"/>
              <a:t> operation when it deems fit.</a:t>
            </a:r>
            <a:endParaRPr lang="en-US" altLang="en-US" sz="2000" dirty="0"/>
          </a:p>
          <a:p>
            <a:r>
              <a:rPr lang="en-US" altLang="en-US" sz="2000" dirty="0"/>
              <a:t>Transactions </a:t>
            </a:r>
            <a:endParaRPr lang="en-US" altLang="en-US" sz="2000" dirty="0"/>
          </a:p>
          <a:p>
            <a:pPr lvl="1"/>
            <a:r>
              <a:rPr lang="en-US" altLang="en-US" sz="2000" dirty="0"/>
              <a:t>Must perform </a:t>
            </a:r>
            <a:r>
              <a:rPr lang="en-US" altLang="en-US" sz="2000" b="1" dirty="0"/>
              <a:t>read</a:t>
            </a:r>
            <a:r>
              <a:rPr lang="en-US" altLang="en-US" sz="2000" dirty="0"/>
              <a:t>(</a:t>
            </a:r>
            <a:r>
              <a:rPr lang="en-US" altLang="en-US" sz="2000" i="1" dirty="0"/>
              <a:t>X</a:t>
            </a:r>
            <a:r>
              <a:rPr lang="en-US" altLang="en-US" sz="2000" dirty="0"/>
              <a:t>) before accessing </a:t>
            </a:r>
            <a:r>
              <a:rPr lang="en-US" altLang="en-US" sz="2000" i="1" dirty="0"/>
              <a:t>X</a:t>
            </a:r>
            <a:r>
              <a:rPr lang="en-US" altLang="en-US" sz="2000" dirty="0"/>
              <a:t> for the first time (subsequent reads can be from local copy) </a:t>
            </a:r>
            <a:endParaRPr lang="en-US" altLang="en-US" sz="2000" dirty="0"/>
          </a:p>
          <a:p>
            <a:pPr lvl="1"/>
            <a:r>
              <a:rPr lang="en-US" altLang="en-US" sz="2000" b="1" dirty="0"/>
              <a:t>write</a:t>
            </a:r>
            <a:r>
              <a:rPr lang="en-US" altLang="en-US" sz="2000" dirty="0"/>
              <a:t>(</a:t>
            </a:r>
            <a:r>
              <a:rPr lang="en-US" altLang="en-US" sz="2000" i="1" dirty="0"/>
              <a:t>X</a:t>
            </a:r>
            <a:r>
              <a:rPr lang="en-US" altLang="en-US" sz="2000" dirty="0"/>
              <a:t>) can be executed at any time before the transaction commits</a:t>
            </a:r>
            <a:endParaRPr lang="en-US" altLang="en-US" sz="2000" dirty="0"/>
          </a:p>
        </p:txBody>
      </p:sp>
    </p:spTree>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Template>
  <TotalTime>0</TotalTime>
  <Words>18850</Words>
  <Application>WPS 演示</Application>
  <PresentationFormat>全屏显示(4:3)</PresentationFormat>
  <Paragraphs>405</Paragraphs>
  <Slides>43</Slides>
  <Notes>66</Notes>
  <HiddenSlides>37</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43</vt:i4>
      </vt:variant>
    </vt:vector>
  </HeadingPairs>
  <TitlesOfParts>
    <vt:vector size="56" baseType="lpstr">
      <vt:lpstr>Arial</vt:lpstr>
      <vt:lpstr>宋体</vt:lpstr>
      <vt:lpstr>Wingdings</vt:lpstr>
      <vt:lpstr>Helvetica</vt:lpstr>
      <vt:lpstr>MS PGothic</vt:lpstr>
      <vt:lpstr>Times New Roman</vt:lpstr>
      <vt:lpstr>Monotype Sorts</vt:lpstr>
      <vt:lpstr>Wingdings</vt:lpstr>
      <vt:lpstr>Webdings</vt:lpstr>
      <vt:lpstr>微软雅黑</vt:lpstr>
      <vt:lpstr>Arial Unicode MS</vt:lpstr>
      <vt:lpstr>Tahoma</vt:lpstr>
      <vt:lpstr>db</vt:lpstr>
      <vt:lpstr>Chapter 16: Recovery System</vt:lpstr>
      <vt:lpstr>Recovery Algorithms</vt:lpstr>
      <vt:lpstr>Outline</vt:lpstr>
      <vt:lpstr>Failure Classification</vt:lpstr>
      <vt:lpstr>Storage Structure</vt:lpstr>
      <vt:lpstr>Stable-Storage Implementation</vt:lpstr>
      <vt:lpstr>Protecting storage media from failure (Cont.)</vt:lpstr>
      <vt:lpstr>Data Access</vt:lpstr>
      <vt:lpstr>Data Access (Cont.)</vt:lpstr>
      <vt:lpstr>Example of Data Access</vt:lpstr>
      <vt:lpstr>Recovery and Atomicity</vt:lpstr>
      <vt:lpstr>Log-Based Recovery</vt:lpstr>
      <vt:lpstr>Undo and Redo Operations</vt:lpstr>
      <vt:lpstr>Recovering from Failure</vt:lpstr>
      <vt:lpstr>Recovering from Failure (Cont.)</vt:lpstr>
      <vt:lpstr>Example</vt:lpstr>
      <vt:lpstr>Example</vt:lpstr>
      <vt:lpstr>Immediate DB Modification Recovery Example</vt:lpstr>
      <vt:lpstr>Checkpoints</vt:lpstr>
      <vt:lpstr>Checkpoints (Cont.)</vt:lpstr>
      <vt:lpstr>Example of Checkpoints</vt:lpstr>
      <vt:lpstr>Recovery Algorithm</vt:lpstr>
      <vt:lpstr>Recovery Algorithm</vt:lpstr>
      <vt:lpstr>Recovery Algorithm</vt:lpstr>
      <vt:lpstr>Recovery Algorithm (Cont.)</vt:lpstr>
      <vt:lpstr>Recovery Algorithm (Cont.)</vt:lpstr>
      <vt:lpstr>Example of Recovery</vt:lpstr>
      <vt:lpstr>Log Record Buffering</vt:lpstr>
      <vt:lpstr>Log Record Buffering (Cont.)</vt:lpstr>
      <vt:lpstr>Database Buffering</vt:lpstr>
      <vt:lpstr>Database Buffering (Cont.)</vt:lpstr>
      <vt:lpstr>Buffer Management (Cont.)</vt:lpstr>
      <vt:lpstr>Buffer Management (Cont.)</vt:lpstr>
      <vt:lpstr>Fuzzy Checkpointing</vt:lpstr>
      <vt:lpstr>Fuzzy Checkpointing (Cont.)</vt:lpstr>
      <vt:lpstr>Failure with Loss of Nonvolatile Storage</vt:lpstr>
      <vt:lpstr>Recovering from Failure of Non-Volatile Storage</vt:lpstr>
      <vt:lpstr>PowerPoint 演示文稿</vt:lpstr>
      <vt:lpstr>Remote Backup Systems</vt:lpstr>
      <vt:lpstr>Remote Backup Systems (Cont.)</vt:lpstr>
      <vt:lpstr>Remote Backup Systems (Cont.)</vt:lpstr>
      <vt:lpstr>Remote Backup Systems (Cont.)</vt:lpstr>
      <vt:lpstr>PowerPoint 演示文稿</vt:lpstr>
    </vt:vector>
  </TitlesOfParts>
  <Company>IIT Bombay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Recovery System</dc:title>
  <dc:creator>S. Sudarshan</dc:creator>
  <cp:lastModifiedBy>Lemon Tree</cp:lastModifiedBy>
  <cp:revision>462</cp:revision>
  <dcterms:created xsi:type="dcterms:W3CDTF">2000-06-27T06:50:00Z</dcterms:created>
  <dcterms:modified xsi:type="dcterms:W3CDTF">2022-01-11T04:53:11Z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F176E58BF0264ED2B0ADF71198CDCCCF</vt:lpwstr>
  </property>
  <property fmtid="{D5CDD505-2E9C-101B-9397-08002B2CF9AE}" pid="3" name="KSOProductBuildVer">
    <vt:lpwstr>2052-11.1.0.11294</vt:lpwstr>
  </property>
</Properties>
</file>