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65"/>
  </p:handoutMasterIdLst>
  <p:sldIdLst>
    <p:sldId id="335" r:id="rId3"/>
    <p:sldId id="336" r:id="rId5"/>
    <p:sldId id="370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37" r:id="rId23"/>
    <p:sldId id="369" r:id="rId24"/>
    <p:sldId id="367" r:id="rId25"/>
    <p:sldId id="338" r:id="rId26"/>
    <p:sldId id="364" r:id="rId27"/>
    <p:sldId id="341" r:id="rId28"/>
    <p:sldId id="390" r:id="rId29"/>
    <p:sldId id="391" r:id="rId30"/>
    <p:sldId id="399" r:id="rId31"/>
    <p:sldId id="342" r:id="rId32"/>
    <p:sldId id="472" r:id="rId33"/>
    <p:sldId id="343" r:id="rId34"/>
    <p:sldId id="344" r:id="rId35"/>
    <p:sldId id="456" r:id="rId36"/>
    <p:sldId id="457" r:id="rId37"/>
    <p:sldId id="413" r:id="rId38"/>
    <p:sldId id="416" r:id="rId39"/>
    <p:sldId id="417" r:id="rId40"/>
    <p:sldId id="418" r:id="rId41"/>
    <p:sldId id="458" r:id="rId42"/>
    <p:sldId id="459" r:id="rId43"/>
    <p:sldId id="460" r:id="rId44"/>
    <p:sldId id="461" r:id="rId45"/>
    <p:sldId id="462" r:id="rId46"/>
    <p:sldId id="463" r:id="rId47"/>
    <p:sldId id="464" r:id="rId48"/>
    <p:sldId id="465" r:id="rId49"/>
    <p:sldId id="466" r:id="rId50"/>
    <p:sldId id="433" r:id="rId51"/>
    <p:sldId id="438" r:id="rId52"/>
    <p:sldId id="468" r:id="rId53"/>
    <p:sldId id="439" r:id="rId54"/>
    <p:sldId id="440" r:id="rId55"/>
    <p:sldId id="470" r:id="rId56"/>
    <p:sldId id="471" r:id="rId57"/>
    <p:sldId id="442" r:id="rId58"/>
    <p:sldId id="443" r:id="rId59"/>
    <p:sldId id="444" r:id="rId60"/>
    <p:sldId id="359" r:id="rId61"/>
    <p:sldId id="361" r:id="rId62"/>
    <p:sldId id="362" r:id="rId63"/>
    <p:sldId id="363" r:id="rId64"/>
  </p:sldIdLst>
  <p:sldSz cx="9144000" cy="6858000" type="screen4x3"/>
  <p:notesSz cx="6997700" cy="9283700"/>
  <p:custShowLst>
    <p:custShow name="Custom Show 1" id="0">
      <p:sldLst>
        <p:sld r:id="rId3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S Sudarshan" initials="SS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72178" autoAdjust="0"/>
  </p:normalViewPr>
  <p:slideViewPr>
    <p:cSldViewPr snapToGrid="0">
      <p:cViewPr varScale="1">
        <p:scale>
          <a:sx n="49" d="100"/>
          <a:sy n="49" d="100"/>
        </p:scale>
        <p:origin x="1648" y="52"/>
      </p:cViewPr>
      <p:guideLst>
        <p:guide orient="horz" pos="689"/>
        <p:guide pos="57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9" Type="http://schemas.openxmlformats.org/officeDocument/2006/relationships/commentAuthors" Target="commentAuthors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handoutMaster" Target="handoutMasters/handoutMaster1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17.xml"/><Relationship Id="rId8" Type="http://schemas.openxmlformats.org/officeDocument/2006/relationships/slide" Target="slides/slide16.xml"/><Relationship Id="rId7" Type="http://schemas.openxmlformats.org/officeDocument/2006/relationships/slide" Target="slides/slide15.xml"/><Relationship Id="rId6" Type="http://schemas.openxmlformats.org/officeDocument/2006/relationships/slide" Target="slides/slide14.xml"/><Relationship Id="rId5" Type="http://schemas.openxmlformats.org/officeDocument/2006/relationships/slide" Target="slides/slide13.xml"/><Relationship Id="rId4" Type="http://schemas.openxmlformats.org/officeDocument/2006/relationships/slide" Target="slides/slide6.xml"/><Relationship Id="rId3" Type="http://schemas.openxmlformats.org/officeDocument/2006/relationships/slide" Target="slides/slide5.xml"/><Relationship Id="rId20" Type="http://schemas.openxmlformats.org/officeDocument/2006/relationships/slide" Target="slides/slide56.xml"/><Relationship Id="rId2" Type="http://schemas.openxmlformats.org/officeDocument/2006/relationships/slide" Target="slides/slide4.xml"/><Relationship Id="rId19" Type="http://schemas.openxmlformats.org/officeDocument/2006/relationships/slide" Target="slides/slide51.xml"/><Relationship Id="rId18" Type="http://schemas.openxmlformats.org/officeDocument/2006/relationships/slide" Target="slides/slide49.xml"/><Relationship Id="rId17" Type="http://schemas.openxmlformats.org/officeDocument/2006/relationships/slide" Target="slides/slide46.xml"/><Relationship Id="rId16" Type="http://schemas.openxmlformats.org/officeDocument/2006/relationships/slide" Target="slides/slide38.xml"/><Relationship Id="rId15" Type="http://schemas.openxmlformats.org/officeDocument/2006/relationships/slide" Target="slides/slide37.xml"/><Relationship Id="rId14" Type="http://schemas.openxmlformats.org/officeDocument/2006/relationships/slide" Target="slides/slide36.xml"/><Relationship Id="rId13" Type="http://schemas.openxmlformats.org/officeDocument/2006/relationships/slide" Target="slides/slide27.xml"/><Relationship Id="rId12" Type="http://schemas.openxmlformats.org/officeDocument/2006/relationships/slide" Target="slides/slide26.xml"/><Relationship Id="rId11" Type="http://schemas.openxmlformats.org/officeDocument/2006/relationships/slide" Target="slides/slide19.xml"/><Relationship Id="rId10" Type="http://schemas.openxmlformats.org/officeDocument/2006/relationships/slide" Target="slides/slide18.xml"/><Relationship Id="rId1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algn="r"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algn="r"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</a:fld>
            <a:endParaRPr lang="en-US" altLang="en-US" sz="13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680" indent="-28511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095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60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225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680" indent="-28511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095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60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225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F209238-363D-4A4D-99AF-38838EDEB568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51035C-5808-407C-8457-78863416B201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4B2C1-B6FF-4E08-B576-E580E4C742E5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2400" dirty="0">
                <a:sym typeface="Symbol" panose="05050102010706020507" pitchFamily="18" charset="2"/>
              </a:rPr>
              <a:t>用途</a:t>
            </a:r>
            <a:endParaRPr lang="zh-CN" altLang="en-US" sz="2400" dirty="0"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2400" dirty="0">
                <a:sym typeface="Symbol" panose="05050102010706020507" pitchFamily="18" charset="2"/>
              </a:rPr>
              <a:t>对复杂的关系代数表达式，可以用如下方法简化</a:t>
            </a:r>
            <a:endParaRPr lang="zh-CN" altLang="en-US" sz="2400" dirty="0">
              <a:sym typeface="Symbol" panose="05050102010706020507" pitchFamily="18" charset="2"/>
            </a:endParaRPr>
          </a:p>
          <a:p>
            <a:pPr lvl="2" eaLnBrk="1" hangingPunct="1"/>
            <a:r>
              <a:rPr lang="zh-CN" altLang="en-US" sz="2400" dirty="0">
                <a:sym typeface="Symbol" panose="05050102010706020507" pitchFamily="18" charset="2"/>
              </a:rPr>
              <a:t>将其中的一些子式分解出来，并赋值给</a:t>
            </a:r>
            <a:r>
              <a:rPr lang="zh-CN" altLang="en-US" sz="2400" dirty="0">
                <a:latin typeface="Helvetica" panose="020B0604020202020204" pitchFamily="34" charset="0"/>
                <a:sym typeface="Symbol" panose="05050102010706020507" pitchFamily="18" charset="2"/>
              </a:rPr>
              <a:t>“</a:t>
            </a:r>
            <a:r>
              <a:rPr lang="zh-CN" altLang="en-US" sz="2400" dirty="0">
                <a:sym typeface="Symbol" panose="05050102010706020507" pitchFamily="18" charset="2"/>
              </a:rPr>
              <a:t>中间关系</a:t>
            </a:r>
            <a:r>
              <a:rPr lang="zh-CN" altLang="en-US" sz="2400" dirty="0">
                <a:latin typeface="Helvetica" panose="020B0604020202020204" pitchFamily="34" charset="0"/>
                <a:sym typeface="Symbol" panose="05050102010706020507" pitchFamily="18" charset="2"/>
              </a:rPr>
              <a:t>”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endParaRPr lang="zh-CN" altLang="en-US" sz="2400" dirty="0">
              <a:sym typeface="Symbol" panose="05050102010706020507" pitchFamily="18" charset="2"/>
            </a:endParaRPr>
          </a:p>
          <a:p>
            <a:pPr lvl="2" eaLnBrk="1" hangingPunct="1"/>
            <a:r>
              <a:rPr lang="zh-CN" altLang="en-US" sz="2400" dirty="0">
                <a:sym typeface="Symbol" panose="05050102010706020507" pitchFamily="18" charset="2"/>
              </a:rPr>
              <a:t>再利用中间关系代替这些子式重写原表达式</a:t>
            </a:r>
            <a:endParaRPr lang="zh-CN" altLang="en-US" sz="2400" dirty="0">
              <a:sym typeface="Symbol" panose="05050102010706020507" pitchFamily="18" charset="2"/>
            </a:endParaRPr>
          </a:p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54D1B62-113E-47E3-9DFB-0E49A734EAB3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680" indent="-28511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095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60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225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24B64C8-56F4-412C-A096-460A1996127B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21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21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EA80C56-EB19-422F-A49E-D6FAE049A662}" type="slidenum">
              <a:rPr lang="en-US" altLang="en-US" smtClean="0"/>
            </a:fld>
            <a:endParaRPr lang="en-US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693738"/>
            <a:ext cx="4616450" cy="3462337"/>
          </a:xfrm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680" indent="-28511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095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60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225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680" indent="-28511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095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60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225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680" indent="-28511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095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60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225" indent="-227965" defTabSz="92900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endParaRPr lang="en-US" altLang="en-US" dirty="0">
              <a:solidFill>
                <a:srgbClr val="00206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  <a:endParaRPr lang="en-US" altLang="en-US" sz="1200" b="1" dirty="0">
              <a:solidFill>
                <a:srgbClr val="002060"/>
              </a:solidFill>
            </a:endParaRP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AF60A-64C0-49FF-875B-F5BE9CC5F4B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3084" y="1093788"/>
            <a:ext cx="7702579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</a:fld>
            <a:endParaRPr lang="en-US" altLang="en-US" dirty="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5" name="Text Box 5"/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2.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032" name="Freeform 8"/>
          <p:cNvSpPr/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sv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sv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sv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svg"/><Relationship Id="rId1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svg"/><Relationship Id="rId1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svg"/><Relationship Id="rId1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svg"/><Relationship Id="rId1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svg"/><Relationship Id="rId1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2: Intro to Relational Model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笛卡儿积</a:t>
            </a:r>
            <a:endParaRPr lang="en-US" altLang="zh-CN"/>
          </a:p>
        </p:txBody>
      </p:sp>
      <p:graphicFrame>
        <p:nvGraphicFramePr>
          <p:cNvPr id="197905" name="Group 273"/>
          <p:cNvGraphicFramePr>
            <a:graphicFrameLocks noGrp="1"/>
          </p:cNvGraphicFramePr>
          <p:nvPr/>
        </p:nvGraphicFramePr>
        <p:xfrm>
          <a:off x="2819400" y="3860800"/>
          <a:ext cx="1600200" cy="2171700"/>
        </p:xfrm>
        <a:graphic>
          <a:graphicData uri="http://schemas.openxmlformats.org/drawingml/2006/table">
            <a:tbl>
              <a:tblPr/>
              <a:tblGrid>
                <a:gridCol w="584200"/>
                <a:gridCol w="1016000"/>
              </a:tblGrid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338" name="Text Box 37"/>
          <p:cNvSpPr txBox="1">
            <a:spLocks noChangeArrowheads="1"/>
          </p:cNvSpPr>
          <p:nvPr/>
        </p:nvSpPr>
        <p:spPr bwMode="auto">
          <a:xfrm>
            <a:off x="2463800" y="6016625"/>
            <a:ext cx="2362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×D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kumimoji="1" lang="en-US" altLang="zh-CN" sz="2200" baseline="-18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97906" name="Group 274"/>
          <p:cNvGraphicFramePr>
            <a:graphicFrameLocks noGrp="1"/>
          </p:cNvGraphicFramePr>
          <p:nvPr/>
        </p:nvGraphicFramePr>
        <p:xfrm>
          <a:off x="342900" y="4746625"/>
          <a:ext cx="609600" cy="1079499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598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98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98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349" name="Text Box 59"/>
          <p:cNvSpPr txBox="1">
            <a:spLocks noChangeArrowheads="1"/>
          </p:cNvSpPr>
          <p:nvPr/>
        </p:nvSpPr>
        <p:spPr bwMode="auto">
          <a:xfrm>
            <a:off x="282575" y="5953125"/>
            <a:ext cx="838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kumimoji="1" lang="en-US" altLang="zh-CN" sz="2200" baseline="-18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97907" name="Group 275"/>
          <p:cNvGraphicFramePr>
            <a:graphicFrameLocks noGrp="1"/>
          </p:cNvGraphicFramePr>
          <p:nvPr/>
        </p:nvGraphicFramePr>
        <p:xfrm>
          <a:off x="1343025" y="5118100"/>
          <a:ext cx="1003300" cy="723900"/>
        </p:xfrm>
        <a:graphic>
          <a:graphicData uri="http://schemas.openxmlformats.org/drawingml/2006/table">
            <a:tbl>
              <a:tblPr/>
              <a:tblGrid>
                <a:gridCol w="1003300"/>
              </a:tblGrid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358" name="Text Box 68"/>
          <p:cNvSpPr txBox="1">
            <a:spLocks noChangeArrowheads="1"/>
          </p:cNvSpPr>
          <p:nvPr/>
        </p:nvSpPr>
        <p:spPr bwMode="auto">
          <a:xfrm>
            <a:off x="1447800" y="5991225"/>
            <a:ext cx="838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kumimoji="1" lang="en-US" altLang="zh-CN" sz="2200" baseline="-18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59" name="Line 259"/>
          <p:cNvSpPr>
            <a:spLocks noChangeShapeType="1"/>
          </p:cNvSpPr>
          <p:nvPr/>
        </p:nvSpPr>
        <p:spPr bwMode="auto">
          <a:xfrm flipV="1">
            <a:off x="952500" y="5295900"/>
            <a:ext cx="381000" cy="342900"/>
          </a:xfrm>
          <a:prstGeom prst="line">
            <a:avLst/>
          </a:prstGeom>
          <a:noFill/>
          <a:ln w="19050">
            <a:solidFill>
              <a:srgbClr val="30E44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360" name="Line 260"/>
          <p:cNvSpPr>
            <a:spLocks noChangeShapeType="1"/>
          </p:cNvSpPr>
          <p:nvPr/>
        </p:nvSpPr>
        <p:spPr bwMode="auto">
          <a:xfrm flipV="1">
            <a:off x="952500" y="5613400"/>
            <a:ext cx="368300" cy="25400"/>
          </a:xfrm>
          <a:prstGeom prst="line">
            <a:avLst/>
          </a:prstGeom>
          <a:noFill/>
          <a:ln w="19050">
            <a:solidFill>
              <a:srgbClr val="30E44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笛卡儿积</a:t>
            </a:r>
            <a:endParaRPr lang="en-US" altLang="zh-CN"/>
          </a:p>
        </p:txBody>
      </p:sp>
      <p:graphicFrame>
        <p:nvGraphicFramePr>
          <p:cNvPr id="251037" name="Group 157"/>
          <p:cNvGraphicFramePr>
            <a:graphicFrameLocks noGrp="1"/>
          </p:cNvGraphicFramePr>
          <p:nvPr/>
        </p:nvGraphicFramePr>
        <p:xfrm>
          <a:off x="2819400" y="3860800"/>
          <a:ext cx="1600200" cy="2171700"/>
        </p:xfrm>
        <a:graphic>
          <a:graphicData uri="http://schemas.openxmlformats.org/drawingml/2006/table">
            <a:tbl>
              <a:tblPr/>
              <a:tblGrid>
                <a:gridCol w="584200"/>
                <a:gridCol w="1016000"/>
              </a:tblGrid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2463800" y="6016625"/>
            <a:ext cx="2362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×D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kumimoji="1" lang="en-US" altLang="zh-CN" sz="2200" baseline="-18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51035" name="Group 155"/>
          <p:cNvGraphicFramePr>
            <a:graphicFrameLocks noGrp="1"/>
          </p:cNvGraphicFramePr>
          <p:nvPr/>
        </p:nvGraphicFramePr>
        <p:xfrm>
          <a:off x="342900" y="4746625"/>
          <a:ext cx="609600" cy="1079499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598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98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98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1038" name="Group 158"/>
          <p:cNvGraphicFramePr>
            <a:graphicFrameLocks noGrp="1"/>
          </p:cNvGraphicFramePr>
          <p:nvPr/>
        </p:nvGraphicFramePr>
        <p:xfrm>
          <a:off x="4787900" y="4762500"/>
          <a:ext cx="1041400" cy="1079499"/>
        </p:xfrm>
        <a:graphic>
          <a:graphicData uri="http://schemas.openxmlformats.org/drawingml/2006/table">
            <a:tbl>
              <a:tblPr/>
              <a:tblGrid>
                <a:gridCol w="1041400"/>
              </a:tblGrid>
              <a:tr h="3598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98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98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4930775" y="6016625"/>
            <a:ext cx="838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kumimoji="1" lang="en-US" altLang="zh-CN" sz="2200" baseline="-18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384" name="Text Box 48"/>
          <p:cNvSpPr txBox="1">
            <a:spLocks noChangeArrowheads="1"/>
          </p:cNvSpPr>
          <p:nvPr/>
        </p:nvSpPr>
        <p:spPr bwMode="auto">
          <a:xfrm>
            <a:off x="282575" y="5953125"/>
            <a:ext cx="838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kumimoji="1" lang="en-US" altLang="zh-CN" sz="2200" baseline="-18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51036" name="Group 156"/>
          <p:cNvGraphicFramePr>
            <a:graphicFrameLocks noGrp="1"/>
          </p:cNvGraphicFramePr>
          <p:nvPr/>
        </p:nvGraphicFramePr>
        <p:xfrm>
          <a:off x="1343025" y="5130800"/>
          <a:ext cx="1003300" cy="723900"/>
        </p:xfrm>
        <a:graphic>
          <a:graphicData uri="http://schemas.openxmlformats.org/drawingml/2006/table">
            <a:tbl>
              <a:tblPr/>
              <a:tblGrid>
                <a:gridCol w="1003300"/>
              </a:tblGrid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393" name="Text Box 57"/>
          <p:cNvSpPr txBox="1">
            <a:spLocks noChangeArrowheads="1"/>
          </p:cNvSpPr>
          <p:nvPr/>
        </p:nvSpPr>
        <p:spPr bwMode="auto">
          <a:xfrm>
            <a:off x="1447800" y="5991225"/>
            <a:ext cx="838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kumimoji="1" lang="en-US" altLang="zh-CN" sz="2200" baseline="-18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394" name="Text Box 136"/>
          <p:cNvSpPr txBox="1">
            <a:spLocks noChangeArrowheads="1"/>
          </p:cNvSpPr>
          <p:nvPr/>
        </p:nvSpPr>
        <p:spPr bwMode="auto">
          <a:xfrm>
            <a:off x="6616700" y="6016625"/>
            <a:ext cx="2362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×D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kumimoji="1" lang="en-US" altLang="zh-CN" sz="2200" b="1">
                <a:latin typeface="Tahoma" panose="020B0604030504040204" pitchFamily="34" charset="0"/>
                <a:ea typeface="宋体" panose="02010600030101010101" pitchFamily="2" charset="-122"/>
              </a:rPr>
              <a:t>×</a:t>
            </a: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kumimoji="1" lang="en-US" altLang="zh-CN" sz="2200" baseline="-18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395" name="Text Box 137"/>
          <p:cNvSpPr txBox="1">
            <a:spLocks noChangeArrowheads="1"/>
          </p:cNvSpPr>
          <p:nvPr/>
        </p:nvSpPr>
        <p:spPr bwMode="auto">
          <a:xfrm>
            <a:off x="6896100" y="4991100"/>
            <a:ext cx="1828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 b="1">
                <a:solidFill>
                  <a:srgbClr val="30E44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endParaRPr kumimoji="1" lang="en-US" altLang="zh-CN" sz="2200" b="1">
              <a:solidFill>
                <a:srgbClr val="30E44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96" name="Line 138"/>
          <p:cNvSpPr>
            <a:spLocks noChangeShapeType="1"/>
          </p:cNvSpPr>
          <p:nvPr/>
        </p:nvSpPr>
        <p:spPr bwMode="auto">
          <a:xfrm>
            <a:off x="4432300" y="4013200"/>
            <a:ext cx="355600" cy="939800"/>
          </a:xfrm>
          <a:prstGeom prst="line">
            <a:avLst/>
          </a:prstGeom>
          <a:noFill/>
          <a:ln w="19050">
            <a:solidFill>
              <a:srgbClr val="30E44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97" name="Line 139"/>
          <p:cNvSpPr>
            <a:spLocks noChangeShapeType="1"/>
          </p:cNvSpPr>
          <p:nvPr/>
        </p:nvSpPr>
        <p:spPr bwMode="auto">
          <a:xfrm>
            <a:off x="4419600" y="4000500"/>
            <a:ext cx="342900" cy="1206500"/>
          </a:xfrm>
          <a:prstGeom prst="line">
            <a:avLst/>
          </a:prstGeom>
          <a:noFill/>
          <a:ln w="19050">
            <a:solidFill>
              <a:srgbClr val="30E44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98" name="Line 140"/>
          <p:cNvSpPr>
            <a:spLocks noChangeShapeType="1"/>
          </p:cNvSpPr>
          <p:nvPr/>
        </p:nvSpPr>
        <p:spPr bwMode="auto">
          <a:xfrm>
            <a:off x="4406900" y="4013200"/>
            <a:ext cx="355600" cy="1562100"/>
          </a:xfrm>
          <a:prstGeom prst="line">
            <a:avLst/>
          </a:prstGeom>
          <a:noFill/>
          <a:ln w="19050">
            <a:solidFill>
              <a:srgbClr val="30E44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笛卡儿积</a:t>
            </a:r>
            <a:endParaRPr lang="en-US" altLang="zh-CN"/>
          </a:p>
        </p:txBody>
      </p:sp>
      <p:graphicFrame>
        <p:nvGraphicFramePr>
          <p:cNvPr id="255139" name="Group 163"/>
          <p:cNvGraphicFramePr>
            <a:graphicFrameLocks noGrp="1"/>
          </p:cNvGraphicFramePr>
          <p:nvPr/>
        </p:nvGraphicFramePr>
        <p:xfrm>
          <a:off x="2819400" y="3860800"/>
          <a:ext cx="1600200" cy="2171700"/>
        </p:xfrm>
        <a:graphic>
          <a:graphicData uri="http://schemas.openxmlformats.org/drawingml/2006/table">
            <a:tbl>
              <a:tblPr/>
              <a:tblGrid>
                <a:gridCol w="584200"/>
                <a:gridCol w="1016000"/>
              </a:tblGrid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2463800" y="6029325"/>
            <a:ext cx="2362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×D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kumimoji="1" lang="en-US" altLang="zh-CN" sz="2200" baseline="-18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55137" name="Group 161"/>
          <p:cNvGraphicFramePr>
            <a:graphicFrameLocks noGrp="1"/>
          </p:cNvGraphicFramePr>
          <p:nvPr/>
        </p:nvGraphicFramePr>
        <p:xfrm>
          <a:off x="342900" y="4746625"/>
          <a:ext cx="609600" cy="1079499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598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8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8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5140" name="Group 164"/>
          <p:cNvGraphicFramePr>
            <a:graphicFrameLocks noGrp="1"/>
          </p:cNvGraphicFramePr>
          <p:nvPr/>
        </p:nvGraphicFramePr>
        <p:xfrm>
          <a:off x="4787900" y="4762500"/>
          <a:ext cx="1041400" cy="1085850"/>
        </p:xfrm>
        <a:graphic>
          <a:graphicData uri="http://schemas.openxmlformats.org/drawingml/2006/table">
            <a:tbl>
              <a:tblPr/>
              <a:tblGrid>
                <a:gridCol w="1041400"/>
              </a:tblGrid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407" name="Text Box 47"/>
          <p:cNvSpPr txBox="1">
            <a:spLocks noChangeArrowheads="1"/>
          </p:cNvSpPr>
          <p:nvPr/>
        </p:nvSpPr>
        <p:spPr bwMode="auto">
          <a:xfrm>
            <a:off x="4930775" y="6029325"/>
            <a:ext cx="838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kumimoji="1" lang="en-US" altLang="zh-CN" sz="2200" baseline="-18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408" name="Text Box 48"/>
          <p:cNvSpPr txBox="1">
            <a:spLocks noChangeArrowheads="1"/>
          </p:cNvSpPr>
          <p:nvPr/>
        </p:nvSpPr>
        <p:spPr bwMode="auto">
          <a:xfrm>
            <a:off x="282575" y="5965825"/>
            <a:ext cx="838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kumimoji="1" lang="en-US" altLang="zh-CN" sz="2200" baseline="-18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55138" name="Group 162"/>
          <p:cNvGraphicFramePr>
            <a:graphicFrameLocks noGrp="1"/>
          </p:cNvGraphicFramePr>
          <p:nvPr/>
        </p:nvGraphicFramePr>
        <p:xfrm>
          <a:off x="1343025" y="5130800"/>
          <a:ext cx="1003300" cy="723900"/>
        </p:xfrm>
        <a:graphic>
          <a:graphicData uri="http://schemas.openxmlformats.org/drawingml/2006/table">
            <a:tbl>
              <a:tblPr/>
              <a:tblGrid>
                <a:gridCol w="1003300"/>
              </a:tblGrid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417" name="Text Box 57"/>
          <p:cNvSpPr txBox="1">
            <a:spLocks noChangeArrowheads="1"/>
          </p:cNvSpPr>
          <p:nvPr/>
        </p:nvSpPr>
        <p:spPr bwMode="auto">
          <a:xfrm>
            <a:off x="1447800" y="6003925"/>
            <a:ext cx="838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kumimoji="1" lang="en-US" altLang="zh-CN" sz="2200" baseline="-18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55141" name="Group 165"/>
          <p:cNvGraphicFramePr>
            <a:graphicFrameLocks noGrp="1"/>
          </p:cNvGraphicFramePr>
          <p:nvPr/>
        </p:nvGraphicFramePr>
        <p:xfrm>
          <a:off x="6261100" y="38100"/>
          <a:ext cx="2730500" cy="6513516"/>
        </p:xfrm>
        <a:graphic>
          <a:graphicData uri="http://schemas.openxmlformats.org/drawingml/2006/table">
            <a:tbl>
              <a:tblPr/>
              <a:tblGrid>
                <a:gridCol w="584200"/>
                <a:gridCol w="1016000"/>
                <a:gridCol w="1130300"/>
              </a:tblGrid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496" name="Text Box 136"/>
          <p:cNvSpPr txBox="1">
            <a:spLocks noChangeArrowheads="1"/>
          </p:cNvSpPr>
          <p:nvPr/>
        </p:nvSpPr>
        <p:spPr bwMode="auto">
          <a:xfrm>
            <a:off x="6629400" y="6486525"/>
            <a:ext cx="2362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×D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kumimoji="1" lang="en-US" altLang="zh-CN" sz="2200" b="1">
                <a:latin typeface="Tahoma" panose="020B0604030504040204" pitchFamily="34" charset="0"/>
                <a:ea typeface="宋体" panose="02010600030101010101" pitchFamily="2" charset="-122"/>
              </a:rPr>
              <a:t>×</a:t>
            </a: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kumimoji="1" lang="en-US" altLang="zh-CN" sz="2200" baseline="-18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497" name="Line 137"/>
          <p:cNvSpPr>
            <a:spLocks noChangeShapeType="1"/>
          </p:cNvSpPr>
          <p:nvPr/>
        </p:nvSpPr>
        <p:spPr bwMode="auto">
          <a:xfrm>
            <a:off x="4432300" y="4013200"/>
            <a:ext cx="355600" cy="939800"/>
          </a:xfrm>
          <a:prstGeom prst="line">
            <a:avLst/>
          </a:prstGeom>
          <a:noFill/>
          <a:ln w="19050">
            <a:solidFill>
              <a:srgbClr val="30E44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98" name="Line 138"/>
          <p:cNvSpPr>
            <a:spLocks noChangeShapeType="1"/>
          </p:cNvSpPr>
          <p:nvPr/>
        </p:nvSpPr>
        <p:spPr bwMode="auto">
          <a:xfrm>
            <a:off x="4419600" y="4000500"/>
            <a:ext cx="342900" cy="1206500"/>
          </a:xfrm>
          <a:prstGeom prst="line">
            <a:avLst/>
          </a:prstGeom>
          <a:noFill/>
          <a:ln w="19050">
            <a:solidFill>
              <a:srgbClr val="30E44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99" name="Line 139"/>
          <p:cNvSpPr>
            <a:spLocks noChangeShapeType="1"/>
          </p:cNvSpPr>
          <p:nvPr/>
        </p:nvSpPr>
        <p:spPr bwMode="auto">
          <a:xfrm>
            <a:off x="4406900" y="4013200"/>
            <a:ext cx="355600" cy="1562100"/>
          </a:xfrm>
          <a:prstGeom prst="line">
            <a:avLst/>
          </a:prstGeom>
          <a:noFill/>
          <a:ln w="19050">
            <a:solidFill>
              <a:srgbClr val="30E44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笛卡儿积</a:t>
            </a:r>
            <a:endParaRPr lang="en-US" altLang="zh-CN"/>
          </a:p>
        </p:txBody>
      </p:sp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>
          <a:xfrm>
            <a:off x="326572" y="1263922"/>
            <a:ext cx="5506040" cy="4351338"/>
          </a:xfrm>
        </p:spPr>
        <p:txBody>
          <a:bodyPr/>
          <a:lstStyle/>
          <a:p>
            <a:pPr lvl="1" eaLnBrk="1" hangingPunct="1"/>
            <a:r>
              <a:rPr lang="zh-CN" altLang="en-US" sz="2800" dirty="0"/>
              <a:t>笛卡儿积的元组代表了</a:t>
            </a:r>
            <a:r>
              <a:rPr lang="zh-CN" altLang="en-US" sz="2800" dirty="0">
                <a:latin typeface="Helvetica" panose="020B0604020202020204" pitchFamily="34" charset="0"/>
              </a:rPr>
              <a:t>“</a:t>
            </a:r>
            <a:r>
              <a:rPr lang="zh-CN" altLang="en-US" sz="2800" dirty="0"/>
              <a:t>所有可能的组合</a:t>
            </a:r>
            <a:r>
              <a:rPr lang="zh-CN" altLang="en-US" sz="2800" dirty="0">
                <a:latin typeface="Helvetica" panose="020B0604020202020204" pitchFamily="34" charset="0"/>
              </a:rPr>
              <a:t>”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 lvl="1" eaLnBrk="1" hangingPunct="1"/>
            <a:r>
              <a:rPr lang="zh-CN" altLang="en-US" sz="2800" dirty="0"/>
              <a:t>然而在这些 </a:t>
            </a:r>
            <a:r>
              <a:rPr lang="zh-CN" altLang="en-US" sz="2800" dirty="0">
                <a:latin typeface="Helvetica" panose="020B0604020202020204" pitchFamily="34" charset="0"/>
              </a:rPr>
              <a:t>“</a:t>
            </a:r>
            <a:r>
              <a:rPr lang="zh-CN" altLang="en-US" sz="2800" dirty="0"/>
              <a:t>所有可能的组合</a:t>
            </a:r>
            <a:r>
              <a:rPr lang="zh-CN" altLang="en-US" sz="2800" dirty="0">
                <a:latin typeface="Helvetica" panose="020B0604020202020204" pitchFamily="34" charset="0"/>
              </a:rPr>
              <a:t>”</a:t>
            </a:r>
            <a:r>
              <a:rPr lang="zh-CN" altLang="en-US" sz="2800" dirty="0"/>
              <a:t>中，仅有一些元组是</a:t>
            </a:r>
            <a:r>
              <a:rPr lang="zh-CN" altLang="en-US" sz="2800" dirty="0">
                <a:latin typeface="Helvetica" panose="020B0604020202020204" pitchFamily="34" charset="0"/>
              </a:rPr>
              <a:t>“</a:t>
            </a:r>
            <a:r>
              <a:rPr lang="zh-CN" altLang="en-US" sz="2800" dirty="0"/>
              <a:t>有意义的，事实成立的组合</a:t>
            </a:r>
            <a:r>
              <a:rPr lang="zh-CN" altLang="en-US" sz="2800" dirty="0">
                <a:latin typeface="Helvetica" panose="020B0604020202020204" pitchFamily="34" charset="0"/>
              </a:rPr>
              <a:t>”</a:t>
            </a:r>
            <a:r>
              <a:rPr lang="zh-CN" altLang="en-US" sz="2800" dirty="0"/>
              <a:t>，它们反映了现实世界中的物体和属性。</a:t>
            </a:r>
            <a:endParaRPr lang="zh-CN" altLang="en-US" sz="2800" dirty="0"/>
          </a:p>
          <a:p>
            <a:pPr lvl="1" eaLnBrk="1" hangingPunct="1"/>
            <a:r>
              <a:rPr lang="zh-CN" altLang="en-US" sz="2800" dirty="0"/>
              <a:t>这些元组构成了笛卡儿积的一个子集，赋予其名字，就是关系。</a:t>
            </a:r>
            <a:endParaRPr lang="zh-CN" altLang="en-US" sz="2800" dirty="0"/>
          </a:p>
        </p:txBody>
      </p:sp>
      <p:graphicFrame>
        <p:nvGraphicFramePr>
          <p:cNvPr id="199790" name="Group 110"/>
          <p:cNvGraphicFramePr>
            <a:graphicFrameLocks noGrp="1"/>
          </p:cNvGraphicFramePr>
          <p:nvPr/>
        </p:nvGraphicFramePr>
        <p:xfrm>
          <a:off x="6261100" y="0"/>
          <a:ext cx="2730500" cy="6513516"/>
        </p:xfrm>
        <a:graphic>
          <a:graphicData uri="http://schemas.openxmlformats.org/drawingml/2006/table">
            <a:tbl>
              <a:tblPr/>
              <a:tblGrid>
                <a:gridCol w="584200"/>
                <a:gridCol w="1016000"/>
                <a:gridCol w="1130300"/>
              </a:tblGrid>
              <a:tr h="36185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5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5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81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kumimoji="0" lang="en-US" alt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46804" marB="468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Male</a:t>
                      </a:r>
                      <a:endParaRPr kumimoji="0" lang="en-US" alt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Jones</a:t>
                      </a:r>
                      <a:endParaRPr kumimoji="0" lang="en-US" alt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</a:tr>
              <a:tr h="36185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5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5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5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5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5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5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</a:tr>
              <a:tr h="36185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5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5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5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</a:tr>
              <a:tr h="36185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5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5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4" marB="46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9762" name="Text Box 82"/>
          <p:cNvSpPr txBox="1">
            <a:spLocks noChangeArrowheads="1"/>
          </p:cNvSpPr>
          <p:nvPr/>
        </p:nvSpPr>
        <p:spPr bwMode="auto">
          <a:xfrm>
            <a:off x="6553200" y="6491288"/>
            <a:ext cx="2362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×D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kumimoji="1" lang="en-US" altLang="zh-CN" sz="2200" b="1">
                <a:latin typeface="Tahoma" panose="020B0604030504040204" pitchFamily="34" charset="0"/>
                <a:ea typeface="宋体" panose="02010600030101010101" pitchFamily="2" charset="-122"/>
              </a:rPr>
              <a:t>×</a:t>
            </a: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kumimoji="1" lang="en-US" altLang="zh-CN" sz="2200" baseline="-18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9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9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ldLvl="3" autoUpdateAnimBg="0" build="p"/>
      <p:bldP spid="19976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关系的定义</a:t>
            </a:r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00891" y="1147762"/>
            <a:ext cx="5228409" cy="4351338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数学上的关系</a:t>
            </a:r>
            <a:endParaRPr lang="zh-CN" altLang="en-US" sz="2800" dirty="0"/>
          </a:p>
          <a:p>
            <a:pPr lvl="1" eaLnBrk="1" hangingPunct="1"/>
            <a:r>
              <a:rPr lang="zh-CN" altLang="en-US" sz="2800" dirty="0"/>
              <a:t>定义在</a:t>
            </a:r>
            <a:r>
              <a:rPr lang="en-US" altLang="zh-CN" sz="2800" dirty="0"/>
              <a:t>D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, D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</a:t>
            </a:r>
            <a:r>
              <a:rPr lang="en-US" altLang="zh-CN" sz="2800" dirty="0">
                <a:latin typeface="Helvetica" panose="020B0604020202020204" pitchFamily="34" charset="0"/>
              </a:rPr>
              <a:t>…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D</a:t>
            </a:r>
            <a:r>
              <a:rPr lang="en-US" altLang="zh-CN" sz="2800" baseline="-25000" dirty="0" err="1"/>
              <a:t>n</a:t>
            </a:r>
            <a:r>
              <a:rPr lang="zh-CN" altLang="en-US" sz="2800" dirty="0"/>
              <a:t>上的关系</a:t>
            </a:r>
            <a:r>
              <a:rPr lang="en-US" altLang="zh-CN" sz="2800" dirty="0"/>
              <a:t>R</a:t>
            </a:r>
            <a:r>
              <a:rPr lang="zh-CN" altLang="en-US" sz="2800" dirty="0"/>
              <a:t>是笛卡儿积</a:t>
            </a:r>
            <a:r>
              <a:rPr lang="en-US" altLang="zh-CN" sz="2800" dirty="0"/>
              <a:t>D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×D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×</a:t>
            </a:r>
            <a:r>
              <a:rPr lang="en-US" altLang="zh-CN" sz="2800" dirty="0">
                <a:latin typeface="Helvetica" panose="020B0604020202020204" pitchFamily="34" charset="0"/>
              </a:rPr>
              <a:t>…</a:t>
            </a:r>
            <a:r>
              <a:rPr lang="en-US" altLang="zh-CN" sz="2800" dirty="0"/>
              <a:t>×</a:t>
            </a:r>
            <a:r>
              <a:rPr lang="en-US" altLang="zh-CN" sz="2800" dirty="0" err="1"/>
              <a:t>D</a:t>
            </a:r>
            <a:r>
              <a:rPr lang="en-US" altLang="zh-CN" sz="2800" baseline="-25000" dirty="0" err="1"/>
              <a:t>n</a:t>
            </a:r>
            <a:r>
              <a:rPr lang="zh-CN" altLang="en-US" sz="2800" dirty="0"/>
              <a:t>的一个命名子集（由有意义的元组构成）</a:t>
            </a:r>
            <a:endParaRPr lang="en-US" altLang="zh-CN" sz="2800" i="1" dirty="0"/>
          </a:p>
          <a:p>
            <a:pPr lvl="1" eaLnBrk="1" hangingPunct="1"/>
            <a:r>
              <a:rPr lang="en-US" altLang="zh-CN" sz="2800" dirty="0"/>
              <a:t>R</a:t>
            </a:r>
            <a:r>
              <a:rPr lang="zh-CN" altLang="en-US" sz="2800" dirty="0"/>
              <a:t>即是关系名。</a:t>
            </a:r>
            <a:endParaRPr lang="zh-CN" altLang="en-US" sz="2800" dirty="0"/>
          </a:p>
        </p:txBody>
      </p:sp>
      <p:graphicFrame>
        <p:nvGraphicFramePr>
          <p:cNvPr id="200904" name="Group 200"/>
          <p:cNvGraphicFramePr>
            <a:graphicFrameLocks noGrp="1"/>
          </p:cNvGraphicFramePr>
          <p:nvPr/>
        </p:nvGraphicFramePr>
        <p:xfrm>
          <a:off x="939800" y="5240686"/>
          <a:ext cx="3213100" cy="1095375"/>
        </p:xfrm>
        <a:graphic>
          <a:graphicData uri="http://schemas.openxmlformats.org/drawingml/2006/table">
            <a:tbl>
              <a:tblPr/>
              <a:tblGrid>
                <a:gridCol w="1422400"/>
                <a:gridCol w="965200"/>
                <a:gridCol w="825500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0816" name="Text Box 112"/>
          <p:cNvSpPr txBox="1">
            <a:spLocks noChangeArrowheads="1"/>
          </p:cNvSpPr>
          <p:nvPr/>
        </p:nvSpPr>
        <p:spPr bwMode="auto">
          <a:xfrm>
            <a:off x="1905000" y="4707286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student</a:t>
            </a:r>
            <a:endParaRPr kumimoji="1"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00910" name="Group 206"/>
          <p:cNvGraphicFramePr>
            <a:graphicFrameLocks noGrp="1"/>
          </p:cNvGraphicFramePr>
          <p:nvPr/>
        </p:nvGraphicFramePr>
        <p:xfrm>
          <a:off x="6311900" y="0"/>
          <a:ext cx="2730500" cy="6513516"/>
        </p:xfrm>
        <a:graphic>
          <a:graphicData uri="http://schemas.openxmlformats.org/drawingml/2006/table">
            <a:tbl>
              <a:tblPr/>
              <a:tblGrid>
                <a:gridCol w="584200"/>
                <a:gridCol w="1016000"/>
                <a:gridCol w="1130300"/>
              </a:tblGrid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0898" name="Text Box 194"/>
          <p:cNvSpPr txBox="1">
            <a:spLocks noChangeArrowheads="1"/>
          </p:cNvSpPr>
          <p:nvPr/>
        </p:nvSpPr>
        <p:spPr bwMode="auto">
          <a:xfrm>
            <a:off x="6629400" y="6491288"/>
            <a:ext cx="2362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×D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kumimoji="1" lang="en-US" altLang="zh-CN" sz="2200" b="1">
                <a:latin typeface="Tahoma" panose="020B0604030504040204" pitchFamily="34" charset="0"/>
                <a:ea typeface="宋体" panose="02010600030101010101" pitchFamily="2" charset="-122"/>
              </a:rPr>
              <a:t>×</a:t>
            </a: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kumimoji="1" lang="en-US" altLang="zh-CN" sz="2200" baseline="-18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0899" name="AutoShape 195"/>
          <p:cNvSpPr>
            <a:spLocks noChangeArrowheads="1"/>
          </p:cNvSpPr>
          <p:nvPr/>
        </p:nvSpPr>
        <p:spPr bwMode="auto">
          <a:xfrm>
            <a:off x="4597400" y="5627759"/>
            <a:ext cx="1231900" cy="355600"/>
          </a:xfrm>
          <a:prstGeom prst="leftArrow">
            <a:avLst>
              <a:gd name="adj1" fmla="val 50000"/>
              <a:gd name="adj2" fmla="val 86607"/>
            </a:avLst>
          </a:prstGeom>
          <a:solidFill>
            <a:srgbClr val="00E4A8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00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816" grpId="0" autoUpdateAnimBg="0"/>
      <p:bldP spid="20089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关系的定义</a:t>
            </a:r>
            <a:endParaRPr lang="en-US" altLang="zh-CN"/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sz="2800"/>
              <a:t>为了区分关系中的列，列又称为属性，并取唯一的名字</a:t>
            </a:r>
            <a:endParaRPr lang="zh-CN" altLang="en-US" sz="2800"/>
          </a:p>
          <a:p>
            <a:pPr lvl="1" eaLnBrk="1" hangingPunct="1"/>
            <a:r>
              <a:rPr lang="zh-CN" altLang="en-US" sz="2800"/>
              <a:t>假设属性名是</a:t>
            </a:r>
            <a:r>
              <a:rPr lang="en-US" altLang="zh-CN" sz="2800"/>
              <a:t>A</a:t>
            </a:r>
            <a:r>
              <a:rPr lang="en-US" altLang="zh-CN" sz="2800" baseline="-25000"/>
              <a:t>1</a:t>
            </a:r>
            <a:r>
              <a:rPr lang="en-US" altLang="zh-CN" sz="2800"/>
              <a:t>, A</a:t>
            </a:r>
            <a:r>
              <a:rPr lang="en-US" altLang="zh-CN" sz="2800" baseline="-25000"/>
              <a:t>2</a:t>
            </a:r>
            <a:r>
              <a:rPr lang="en-US" altLang="zh-CN" sz="2800"/>
              <a:t>, </a:t>
            </a:r>
            <a:r>
              <a:rPr lang="en-US" altLang="zh-CN" sz="2800">
                <a:latin typeface="Helvetica" panose="020B0604020202020204" pitchFamily="34" charset="0"/>
              </a:rPr>
              <a:t>……</a:t>
            </a:r>
            <a:r>
              <a:rPr lang="en-US" altLang="zh-CN" sz="2800"/>
              <a:t>, A</a:t>
            </a:r>
            <a:r>
              <a:rPr lang="en-US" altLang="zh-CN" sz="2800" baseline="-25000"/>
              <a:t>n </a:t>
            </a:r>
            <a:r>
              <a:rPr lang="zh-CN" altLang="en-US" sz="2800"/>
              <a:t>，那么关系</a:t>
            </a:r>
            <a:r>
              <a:rPr lang="en-US" altLang="zh-CN" sz="2800"/>
              <a:t>R</a:t>
            </a:r>
            <a:r>
              <a:rPr lang="zh-CN" altLang="en-US" sz="2800"/>
              <a:t>可以简记为： </a:t>
            </a:r>
            <a:br>
              <a:rPr lang="zh-CN" altLang="en-US" sz="2800"/>
            </a:br>
            <a:endParaRPr lang="zh-CN" altLang="en-US" sz="2800" i="1"/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altLang="zh-CN" sz="2800" i="1"/>
              <a:t>R (A</a:t>
            </a:r>
            <a:r>
              <a:rPr lang="en-US" altLang="zh-CN" sz="2800" i="1" baseline="-25000"/>
              <a:t>1</a:t>
            </a:r>
            <a:r>
              <a:rPr lang="en-US" altLang="zh-CN" sz="2800" i="1"/>
              <a:t> , A</a:t>
            </a:r>
            <a:r>
              <a:rPr lang="en-US" altLang="zh-CN" sz="2800" i="1" baseline="-25000"/>
              <a:t>2</a:t>
            </a:r>
            <a:r>
              <a:rPr lang="en-US" altLang="zh-CN" sz="2800" i="1"/>
              <a:t>, </a:t>
            </a:r>
            <a:r>
              <a:rPr lang="en-US" altLang="zh-CN" sz="2800" i="1">
                <a:latin typeface="Helvetica" panose="020B0604020202020204" pitchFamily="34" charset="0"/>
              </a:rPr>
              <a:t>…</a:t>
            </a:r>
            <a:r>
              <a:rPr lang="en-US" altLang="zh-CN" sz="2800" i="1"/>
              <a:t>, A</a:t>
            </a:r>
            <a:r>
              <a:rPr lang="en-US" altLang="zh-CN" sz="2800" i="1" baseline="-25000"/>
              <a:t>n</a:t>
            </a:r>
            <a:r>
              <a:rPr lang="en-US" altLang="zh-CN" sz="2800" i="1"/>
              <a:t> )</a:t>
            </a:r>
            <a:endParaRPr lang="en-US" altLang="zh-CN" sz="2800" i="1"/>
          </a:p>
          <a:p>
            <a:pPr lvl="1" algn="ctr" eaLnBrk="1" hangingPunct="1">
              <a:buFont typeface="Wingdings" panose="05000000000000000000" pitchFamily="2" charset="2"/>
              <a:buNone/>
            </a:pPr>
            <a:endParaRPr lang="en-US" altLang="zh-CN" sz="2800"/>
          </a:p>
        </p:txBody>
      </p:sp>
      <p:sp>
        <p:nvSpPr>
          <p:cNvPr id="204829" name="Text Box 29"/>
          <p:cNvSpPr txBox="1">
            <a:spLocks noChangeArrowheads="1"/>
          </p:cNvSpPr>
          <p:nvPr/>
        </p:nvSpPr>
        <p:spPr bwMode="auto">
          <a:xfrm>
            <a:off x="4787900" y="5486400"/>
            <a:ext cx="43561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 b="1">
                <a:latin typeface="Arial" panose="020B0604020202020204" pitchFamily="34" charset="0"/>
                <a:ea typeface="宋体" panose="02010600030101010101" pitchFamily="2" charset="-122"/>
              </a:rPr>
              <a:t>student (student-no, sex, name)</a:t>
            </a:r>
            <a:endParaRPr kumimoji="1" lang="en-US" altLang="zh-CN" sz="22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04858" name="Group 58"/>
          <p:cNvGraphicFramePr>
            <a:graphicFrameLocks noGrp="1"/>
          </p:cNvGraphicFramePr>
          <p:nvPr/>
        </p:nvGraphicFramePr>
        <p:xfrm>
          <a:off x="304800" y="4978400"/>
          <a:ext cx="3352800" cy="1460502"/>
        </p:xfrm>
        <a:graphic>
          <a:graphicData uri="http://schemas.openxmlformats.org/drawingml/2006/table">
            <a:tbl>
              <a:tblPr/>
              <a:tblGrid>
                <a:gridCol w="1500188"/>
                <a:gridCol w="1027112"/>
                <a:gridCol w="825500"/>
              </a:tblGrid>
              <a:tr h="36575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student-no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sex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491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4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491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491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4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4852" name="Text Box 52"/>
          <p:cNvSpPr txBox="1">
            <a:spLocks noChangeArrowheads="1"/>
          </p:cNvSpPr>
          <p:nvPr/>
        </p:nvSpPr>
        <p:spPr bwMode="auto">
          <a:xfrm>
            <a:off x="1358900" y="44577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student</a:t>
            </a:r>
            <a:endParaRPr kumimoji="1"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53" name="AutoShape 53"/>
          <p:cNvSpPr>
            <a:spLocks noChangeArrowheads="1"/>
          </p:cNvSpPr>
          <p:nvPr/>
        </p:nvSpPr>
        <p:spPr bwMode="auto">
          <a:xfrm rot="10800000">
            <a:off x="3810000" y="5537200"/>
            <a:ext cx="850900" cy="355600"/>
          </a:xfrm>
          <a:prstGeom prst="leftArrow">
            <a:avLst>
              <a:gd name="adj1" fmla="val 50000"/>
              <a:gd name="adj2" fmla="val 59821"/>
            </a:avLst>
          </a:prstGeom>
          <a:solidFill>
            <a:srgbClr val="00E4A8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0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0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0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0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ldLvl="3" autoUpdateAnimBg="0" build="p"/>
      <p:bldP spid="204829" grpId="0" autoUpdateAnimBg="0"/>
      <p:bldP spid="20485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关系的组成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关系是一个命名的二维表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关系的一列是属性，属性必定有名字（属性名）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关系的一行是元组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分量是行和列的交叉，或者说，分量是某个元组的某个属性（值）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02827" name="Group 75"/>
          <p:cNvGraphicFramePr>
            <a:graphicFrameLocks noGrp="1"/>
          </p:cNvGraphicFramePr>
          <p:nvPr/>
        </p:nvGraphicFramePr>
        <p:xfrm>
          <a:off x="3048000" y="4610097"/>
          <a:ext cx="3302000" cy="1430337"/>
        </p:xfrm>
        <a:graphic>
          <a:graphicData uri="http://schemas.openxmlformats.org/drawingml/2006/table">
            <a:tbl>
              <a:tblPr/>
              <a:tblGrid>
                <a:gridCol w="1511300"/>
                <a:gridCol w="965200"/>
                <a:gridCol w="825500"/>
              </a:tblGrid>
              <a:tr h="33528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student-no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sex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01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01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01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482" name="Text Box 45"/>
          <p:cNvSpPr txBox="1">
            <a:spLocks noChangeArrowheads="1"/>
          </p:cNvSpPr>
          <p:nvPr/>
        </p:nvSpPr>
        <p:spPr bwMode="auto">
          <a:xfrm>
            <a:off x="4051300" y="4038597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student</a:t>
            </a:r>
            <a:endParaRPr kumimoji="1"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83" name="AutoShape 46"/>
          <p:cNvSpPr>
            <a:spLocks noChangeArrowheads="1"/>
          </p:cNvSpPr>
          <p:nvPr/>
        </p:nvSpPr>
        <p:spPr bwMode="auto">
          <a:xfrm>
            <a:off x="4914900" y="3436935"/>
            <a:ext cx="2247900" cy="601662"/>
          </a:xfrm>
          <a:prstGeom prst="wedgeEllipseCallout">
            <a:avLst>
              <a:gd name="adj1" fmla="val -58051"/>
              <a:gd name="adj2" fmla="val 59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ahoma" panose="020B0604030504040204" pitchFamily="34" charset="0"/>
                <a:ea typeface="宋体" panose="02010600030101010101" pitchFamily="2" charset="-122"/>
              </a:rPr>
              <a:t>关系名</a:t>
            </a:r>
            <a:endParaRPr kumimoji="1"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484" name="AutoShape 47"/>
          <p:cNvSpPr>
            <a:spLocks noChangeArrowheads="1"/>
          </p:cNvSpPr>
          <p:nvPr/>
        </p:nvSpPr>
        <p:spPr bwMode="auto">
          <a:xfrm>
            <a:off x="2273300" y="3640135"/>
            <a:ext cx="1346200" cy="563562"/>
          </a:xfrm>
          <a:prstGeom prst="wedgeEllipseCallout">
            <a:avLst>
              <a:gd name="adj1" fmla="val 62264"/>
              <a:gd name="adj2" fmla="val 843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ahoma" panose="020B0604030504040204" pitchFamily="34" charset="0"/>
                <a:ea typeface="宋体" panose="02010600030101010101" pitchFamily="2" charset="-122"/>
              </a:rPr>
              <a:t>属性</a:t>
            </a:r>
            <a:endParaRPr kumimoji="1"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485" name="AutoShape 48"/>
          <p:cNvSpPr>
            <a:spLocks noChangeArrowheads="1"/>
          </p:cNvSpPr>
          <p:nvPr/>
        </p:nvSpPr>
        <p:spPr bwMode="auto">
          <a:xfrm>
            <a:off x="3225800" y="4434837"/>
            <a:ext cx="1282700" cy="1828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30E444"/>
            </a:solidFill>
            <a:prstDash val="lg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86" name="AutoShape 49"/>
          <p:cNvSpPr>
            <a:spLocks noChangeArrowheads="1"/>
          </p:cNvSpPr>
          <p:nvPr/>
        </p:nvSpPr>
        <p:spPr bwMode="auto">
          <a:xfrm>
            <a:off x="2908300" y="5206997"/>
            <a:ext cx="36957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30E444"/>
            </a:solidFill>
            <a:prstDash val="lg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87" name="AutoShape 50"/>
          <p:cNvSpPr>
            <a:spLocks noChangeArrowheads="1"/>
          </p:cNvSpPr>
          <p:nvPr/>
        </p:nvSpPr>
        <p:spPr bwMode="auto">
          <a:xfrm>
            <a:off x="1282700" y="5333997"/>
            <a:ext cx="1016000" cy="647700"/>
          </a:xfrm>
          <a:prstGeom prst="wedgeEllipseCallout">
            <a:avLst>
              <a:gd name="adj1" fmla="val 104375"/>
              <a:gd name="adj2" fmla="val -247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ahoma" panose="020B0604030504040204" pitchFamily="34" charset="0"/>
                <a:ea typeface="宋体" panose="02010600030101010101" pitchFamily="2" charset="-122"/>
              </a:rPr>
              <a:t>元组</a:t>
            </a:r>
            <a:endParaRPr kumimoji="1"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488" name="AutoShape 51"/>
          <p:cNvSpPr>
            <a:spLocks noChangeArrowheads="1"/>
          </p:cNvSpPr>
          <p:nvPr/>
        </p:nvSpPr>
        <p:spPr bwMode="auto">
          <a:xfrm>
            <a:off x="1181100" y="4406897"/>
            <a:ext cx="1676400" cy="546100"/>
          </a:xfrm>
          <a:prstGeom prst="wedgeEllipseCallout">
            <a:avLst>
              <a:gd name="adj1" fmla="val 96593"/>
              <a:gd name="adj2" fmla="val 13459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ahoma" panose="020B0604030504040204" pitchFamily="34" charset="0"/>
                <a:ea typeface="宋体" panose="02010600030101010101" pitchFamily="2" charset="-122"/>
              </a:rPr>
              <a:t>分量</a:t>
            </a:r>
            <a:endParaRPr kumimoji="1"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关系的组成</a:t>
            </a: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关系的度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属性的数目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关系的基数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元组的数目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属性的域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属性可能取值的集合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/>
            <a:endParaRPr lang="en-US" altLang="zh-CN" sz="2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03864" name="Group 88"/>
          <p:cNvGraphicFramePr>
            <a:graphicFrameLocks noGrp="1"/>
          </p:cNvGraphicFramePr>
          <p:nvPr/>
        </p:nvGraphicFramePr>
        <p:xfrm>
          <a:off x="3048000" y="5067300"/>
          <a:ext cx="3302000" cy="1430337"/>
        </p:xfrm>
        <a:graphic>
          <a:graphicData uri="http://schemas.openxmlformats.org/drawingml/2006/table">
            <a:tbl>
              <a:tblPr/>
              <a:tblGrid>
                <a:gridCol w="1511300"/>
                <a:gridCol w="965200"/>
                <a:gridCol w="825500"/>
              </a:tblGrid>
              <a:tr h="33528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student-no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sex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01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01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01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506" name="Text Box 110"/>
          <p:cNvSpPr txBox="1">
            <a:spLocks noChangeArrowheads="1"/>
          </p:cNvSpPr>
          <p:nvPr/>
        </p:nvSpPr>
        <p:spPr bwMode="auto">
          <a:xfrm>
            <a:off x="4051300" y="4495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student</a:t>
            </a:r>
            <a:endParaRPr kumimoji="1"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07" name="AutoShape 111"/>
          <p:cNvSpPr>
            <a:spLocks noChangeArrowheads="1"/>
          </p:cNvSpPr>
          <p:nvPr/>
        </p:nvSpPr>
        <p:spPr bwMode="auto">
          <a:xfrm>
            <a:off x="4914900" y="3903663"/>
            <a:ext cx="2247900" cy="592137"/>
          </a:xfrm>
          <a:prstGeom prst="wedgeEllipseCallout">
            <a:avLst>
              <a:gd name="adj1" fmla="val -58051"/>
              <a:gd name="adj2" fmla="val 59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ahoma" panose="020B0604030504040204" pitchFamily="34" charset="0"/>
                <a:ea typeface="宋体" panose="02010600030101010101" pitchFamily="2" charset="-122"/>
              </a:rPr>
              <a:t>关系名</a:t>
            </a:r>
            <a:endParaRPr kumimoji="1"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508" name="AutoShape 112"/>
          <p:cNvSpPr>
            <a:spLocks noChangeArrowheads="1"/>
          </p:cNvSpPr>
          <p:nvPr/>
        </p:nvSpPr>
        <p:spPr bwMode="auto">
          <a:xfrm>
            <a:off x="2273300" y="4097338"/>
            <a:ext cx="1346200" cy="563562"/>
          </a:xfrm>
          <a:prstGeom prst="wedgeEllipseCallout">
            <a:avLst>
              <a:gd name="adj1" fmla="val 62264"/>
              <a:gd name="adj2" fmla="val 843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ahoma" panose="020B0604030504040204" pitchFamily="34" charset="0"/>
                <a:ea typeface="宋体" panose="02010600030101010101" pitchFamily="2" charset="-122"/>
              </a:rPr>
              <a:t>属性</a:t>
            </a:r>
            <a:endParaRPr kumimoji="1"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509" name="AutoShape 113"/>
          <p:cNvSpPr>
            <a:spLocks noChangeArrowheads="1"/>
          </p:cNvSpPr>
          <p:nvPr/>
        </p:nvSpPr>
        <p:spPr bwMode="auto">
          <a:xfrm>
            <a:off x="3225800" y="4800600"/>
            <a:ext cx="1282700" cy="1828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30E444"/>
            </a:solidFill>
            <a:prstDash val="lg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0" name="AutoShape 114"/>
          <p:cNvSpPr>
            <a:spLocks noChangeArrowheads="1"/>
          </p:cNvSpPr>
          <p:nvPr/>
        </p:nvSpPr>
        <p:spPr bwMode="auto">
          <a:xfrm>
            <a:off x="2908300" y="5664200"/>
            <a:ext cx="36957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30E444"/>
            </a:solidFill>
            <a:prstDash val="lg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1" name="AutoShape 115"/>
          <p:cNvSpPr>
            <a:spLocks noChangeArrowheads="1"/>
          </p:cNvSpPr>
          <p:nvPr/>
        </p:nvSpPr>
        <p:spPr bwMode="auto">
          <a:xfrm>
            <a:off x="1282700" y="5791200"/>
            <a:ext cx="1016000" cy="647700"/>
          </a:xfrm>
          <a:prstGeom prst="wedgeEllipseCallout">
            <a:avLst>
              <a:gd name="adj1" fmla="val 104375"/>
              <a:gd name="adj2" fmla="val -247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ahoma" panose="020B0604030504040204" pitchFamily="34" charset="0"/>
                <a:ea typeface="宋体" panose="02010600030101010101" pitchFamily="2" charset="-122"/>
              </a:rPr>
              <a:t>元组</a:t>
            </a:r>
            <a:endParaRPr kumimoji="1"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512" name="AutoShape 116"/>
          <p:cNvSpPr>
            <a:spLocks noChangeArrowheads="1"/>
          </p:cNvSpPr>
          <p:nvPr/>
        </p:nvSpPr>
        <p:spPr bwMode="auto">
          <a:xfrm>
            <a:off x="1181100" y="4864100"/>
            <a:ext cx="1676400" cy="546100"/>
          </a:xfrm>
          <a:prstGeom prst="wedgeEllipseCallout">
            <a:avLst>
              <a:gd name="adj1" fmla="val 96593"/>
              <a:gd name="adj2" fmla="val 13459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ahoma" panose="020B0604030504040204" pitchFamily="34" charset="0"/>
                <a:ea typeface="宋体" panose="02010600030101010101" pitchFamily="2" charset="-122"/>
              </a:rPr>
              <a:t>分量</a:t>
            </a:r>
            <a:endParaRPr kumimoji="1"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关系的性质（必须满足的条件）</a:t>
            </a:r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70504" y="1002949"/>
            <a:ext cx="8244418" cy="4351338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/>
              <a:t>关系的性质</a:t>
            </a:r>
            <a:endParaRPr lang="zh-CN" altLang="en-US" sz="24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/>
              <a:t>列是同质的。列中的分量类型必须相同，因为它们来自同一个域。</a:t>
            </a:r>
            <a:endParaRPr lang="en-US" altLang="zh-CN" sz="24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/>
              <a:t>不同的列可来自同个域，但属性名不能相同</a:t>
            </a:r>
            <a:endParaRPr lang="zh-CN" altLang="en-US" sz="24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/>
              <a:t>关系里的任意两行不能相同，因为关系是一个元组集合</a:t>
            </a:r>
            <a:endParaRPr lang="zh-CN" altLang="en-US" sz="2400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2400" dirty="0"/>
              <a:t>数学上严格禁止，但是在实际数据库里面可以容忍重复</a:t>
            </a:r>
            <a:endParaRPr lang="en-US" altLang="zh-CN" sz="24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/>
              <a:t>关系的行或列是无序的。即改变行或列的次序（例如交换两行或者两列），关系不会变</a:t>
            </a:r>
            <a:endParaRPr lang="zh-CN" altLang="en-US" sz="24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/>
              <a:t>属性值</a:t>
            </a:r>
            <a:r>
              <a:rPr lang="en-US" altLang="zh-CN" sz="2400" dirty="0"/>
              <a:t>(</a:t>
            </a:r>
            <a:r>
              <a:rPr lang="zh-CN" altLang="en-US" sz="2400" dirty="0"/>
              <a:t>分量</a:t>
            </a:r>
            <a:r>
              <a:rPr lang="en-US" altLang="zh-CN" sz="2400" dirty="0"/>
              <a:t>)</a:t>
            </a:r>
            <a:r>
              <a:rPr lang="zh-CN" altLang="en-US" sz="2400" dirty="0"/>
              <a:t>必须是原子的</a:t>
            </a:r>
            <a:r>
              <a:rPr lang="en-US" altLang="zh-CN" sz="2400" dirty="0"/>
              <a:t>(</a:t>
            </a:r>
            <a:r>
              <a:rPr lang="zh-CN" altLang="en-US" sz="2400" dirty="0"/>
              <a:t>不可分</a:t>
            </a:r>
            <a:r>
              <a:rPr lang="en-US" altLang="zh-CN" sz="2400" dirty="0"/>
              <a:t>)</a:t>
            </a:r>
            <a:r>
              <a:rPr lang="zh-CN" altLang="en-US" sz="2400" dirty="0"/>
              <a:t>。满足该条件的关系称作第一范式</a:t>
            </a:r>
            <a:endParaRPr lang="zh-CN" altLang="en-US" sz="2400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2400" dirty="0"/>
              <a:t>例如，多值属性，复合属性都是非原子的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以下二维表是关系么</a:t>
            </a:r>
            <a:r>
              <a:rPr lang="en-US" altLang="zh-CN"/>
              <a:t>?</a:t>
            </a:r>
            <a:endParaRPr lang="en-US" altLang="zh-CN"/>
          </a:p>
        </p:txBody>
      </p:sp>
      <p:graphicFrame>
        <p:nvGraphicFramePr>
          <p:cNvPr id="206968" name="Group 120"/>
          <p:cNvGraphicFramePr>
            <a:graphicFrameLocks noGrp="1"/>
          </p:cNvGraphicFramePr>
          <p:nvPr/>
        </p:nvGraphicFramePr>
        <p:xfrm>
          <a:off x="1160463" y="1813240"/>
          <a:ext cx="2814637" cy="1849437"/>
        </p:xfrm>
        <a:graphic>
          <a:graphicData uri="http://schemas.openxmlformats.org/drawingml/2006/table">
            <a:tbl>
              <a:tblPr/>
              <a:tblGrid>
                <a:gridCol w="931314"/>
                <a:gridCol w="1024445"/>
                <a:gridCol w="858878"/>
              </a:tblGrid>
              <a:tr h="45713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3" marR="91423"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3" marR="91423"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3" marR="91423"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47802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3" marR="91423"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abc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3" marR="91423"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c”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3" marR="91423"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3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3" marR="91423"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de”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3" marR="91423"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a”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3" marR="91423"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3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3" marR="91423"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f”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3" marR="91423"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3" marR="91423"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</a:tr>
            </a:tbl>
          </a:graphicData>
        </a:graphic>
      </p:graphicFrame>
      <p:sp>
        <p:nvSpPr>
          <p:cNvPr id="206875" name="Text Box 27"/>
          <p:cNvSpPr txBox="1">
            <a:spLocks noChangeArrowheads="1"/>
          </p:cNvSpPr>
          <p:nvPr/>
        </p:nvSpPr>
        <p:spPr bwMode="auto">
          <a:xfrm>
            <a:off x="2260600" y="1416365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R1</a:t>
            </a:r>
            <a:endParaRPr kumimoji="1"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06970" name="Group 122"/>
          <p:cNvGraphicFramePr>
            <a:graphicFrameLocks noGrp="1"/>
          </p:cNvGraphicFramePr>
          <p:nvPr/>
        </p:nvGraphicFramePr>
        <p:xfrm>
          <a:off x="5219700" y="1813240"/>
          <a:ext cx="2781300" cy="1865312"/>
        </p:xfrm>
        <a:graphic>
          <a:graphicData uri="http://schemas.openxmlformats.org/drawingml/2006/table">
            <a:tbl>
              <a:tblPr/>
              <a:tblGrid>
                <a:gridCol w="948171"/>
                <a:gridCol w="1042987"/>
                <a:gridCol w="790142"/>
              </a:tblGrid>
              <a:tr h="45687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56" marB="456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</a:tr>
              <a:tr h="4946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56" marB="456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abc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c”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87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56" marB="456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de”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a”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87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56" marB="456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f”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“b”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6898" name="Text Box 50"/>
          <p:cNvSpPr txBox="1">
            <a:spLocks noChangeArrowheads="1"/>
          </p:cNvSpPr>
          <p:nvPr/>
        </p:nvSpPr>
        <p:spPr bwMode="auto">
          <a:xfrm>
            <a:off x="6057900" y="1416365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R2</a:t>
            </a:r>
            <a:endParaRPr kumimoji="1"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06974" name="Group 126"/>
          <p:cNvGraphicFramePr>
            <a:graphicFrameLocks noGrp="1"/>
          </p:cNvGraphicFramePr>
          <p:nvPr/>
        </p:nvGraphicFramePr>
        <p:xfrm>
          <a:off x="1422400" y="4565965"/>
          <a:ext cx="2590800" cy="1836736"/>
        </p:xfrm>
        <a:graphic>
          <a:graphicData uri="http://schemas.openxmlformats.org/drawingml/2006/table">
            <a:tbl>
              <a:tblPr/>
              <a:tblGrid>
                <a:gridCol w="857250"/>
                <a:gridCol w="942975"/>
                <a:gridCol w="790575"/>
              </a:tblGrid>
              <a:tr h="45918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41" marB="46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41" marB="46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41" marB="46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45918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41" marB="46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abc”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41" marB="46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c”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41" marB="46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18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41" marB="46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de”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41" marB="46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a”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41" marB="46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18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41" marB="46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abc”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41" marB="46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c”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41" marB="46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</a:tr>
            </a:tbl>
          </a:graphicData>
        </a:graphic>
      </p:graphicFrame>
      <p:sp>
        <p:nvSpPr>
          <p:cNvPr id="206921" name="Text Box 73"/>
          <p:cNvSpPr txBox="1">
            <a:spLocks noChangeArrowheads="1"/>
          </p:cNvSpPr>
          <p:nvPr/>
        </p:nvSpPr>
        <p:spPr bwMode="auto">
          <a:xfrm>
            <a:off x="2260600" y="4188140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R3</a:t>
            </a:r>
            <a:endParaRPr kumimoji="1"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06977" name="Group 129"/>
          <p:cNvGraphicFramePr>
            <a:graphicFrameLocks noGrp="1"/>
          </p:cNvGraphicFramePr>
          <p:nvPr/>
        </p:nvGraphicFramePr>
        <p:xfrm>
          <a:off x="5181600" y="4585015"/>
          <a:ext cx="2590800" cy="1836736"/>
        </p:xfrm>
        <a:graphic>
          <a:graphicData uri="http://schemas.openxmlformats.org/drawingml/2006/table">
            <a:tbl>
              <a:tblPr/>
              <a:tblGrid>
                <a:gridCol w="857250"/>
                <a:gridCol w="942975"/>
                <a:gridCol w="790575"/>
              </a:tblGrid>
              <a:tr h="45918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41" marB="46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41" marB="46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41" marB="46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45918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1, 3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41" marB="46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abc”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41" marB="4674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c”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41" marB="4674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18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41" marB="46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de”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41" marB="46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a”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41" marB="46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18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41" marB="46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f”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41" marB="46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“b”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41" marB="46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6945" name="Text Box 97"/>
          <p:cNvSpPr txBox="1">
            <a:spLocks noChangeArrowheads="1"/>
          </p:cNvSpPr>
          <p:nvPr/>
        </p:nvSpPr>
        <p:spPr bwMode="auto">
          <a:xfrm>
            <a:off x="6057900" y="4188140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R4</a:t>
            </a:r>
            <a:endParaRPr kumimoji="1"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06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0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06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06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06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75" grpId="0" autoUpdateAnimBg="0"/>
      <p:bldP spid="206898" grpId="0" autoUpdateAnimBg="0"/>
      <p:bldP spid="206921" grpId="0" autoUpdateAnimBg="0"/>
      <p:bldP spid="20694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  <a:endParaRPr lang="en-US" altLang="en-US" sz="2800" dirty="0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4900"/>
            <a:ext cx="7496760" cy="2772156"/>
          </a:xfrm>
        </p:spPr>
        <p:txBody>
          <a:bodyPr lIns="90488" tIns="44450" rIns="90488" bIns="44450"/>
          <a:lstStyle/>
          <a:p>
            <a:r>
              <a:rPr lang="en-US" altLang="en-US" sz="2400" dirty="0">
                <a:solidFill>
                  <a:srgbClr val="FF0000"/>
                </a:solidFill>
              </a:rPr>
              <a:t>Relational Model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lvl="1"/>
            <a:r>
              <a:rPr lang="en-US" altLang="en-US" sz="2400" dirty="0"/>
              <a:t>Structure of Relational Databases</a:t>
            </a:r>
            <a:endParaRPr lang="en-US" altLang="en-US" sz="2400" dirty="0"/>
          </a:p>
          <a:p>
            <a:pPr lvl="1"/>
            <a:r>
              <a:rPr lang="en-US" altLang="en-US" sz="2400" dirty="0"/>
              <a:t>Keys</a:t>
            </a:r>
            <a:endParaRPr lang="en-US" altLang="en-US" sz="2400" dirty="0"/>
          </a:p>
          <a:p>
            <a:pPr lvl="1"/>
            <a:r>
              <a:rPr lang="en-US" altLang="en-US" sz="2400" dirty="0"/>
              <a:t>Database Schema</a:t>
            </a:r>
            <a:endParaRPr lang="en-US" altLang="en-US" sz="2400" dirty="0"/>
          </a:p>
          <a:p>
            <a:pPr lvl="1"/>
            <a:r>
              <a:rPr lang="en-US" altLang="en-US" sz="2400" dirty="0"/>
              <a:t>Schema Diagrams</a:t>
            </a:r>
            <a:endParaRPr lang="en-US" altLang="en-US" sz="2400" dirty="0"/>
          </a:p>
          <a:p>
            <a:r>
              <a:rPr lang="en-US" altLang="en-US" sz="2400" dirty="0"/>
              <a:t>Relational Query Languages</a:t>
            </a:r>
            <a:endParaRPr lang="en-US" altLang="en-US" sz="2400" dirty="0"/>
          </a:p>
          <a:p>
            <a:pPr lvl="1"/>
            <a:r>
              <a:rPr lang="en-US" altLang="en-US" sz="2400" dirty="0"/>
              <a:t>The Relational Algebra</a:t>
            </a:r>
            <a:endParaRPr lang="en-US" altLang="en-US" sz="2400" dirty="0"/>
          </a:p>
          <a:p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a </a:t>
            </a: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Instructor</a:t>
            </a: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Relation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7040563" y="1333500"/>
            <a:ext cx="145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attributes</a:t>
            </a:r>
            <a:endParaRPr lang="en-US" altLang="en-US" sz="1800"/>
          </a:p>
          <a:p>
            <a:pPr algn="ctr"/>
            <a:r>
              <a:rPr lang="en-US" altLang="en-US" sz="1800"/>
              <a:t>(or columns)</a:t>
            </a:r>
            <a:endParaRPr lang="en-US" altLang="en-US"/>
          </a:p>
        </p:txBody>
      </p:sp>
      <p:sp>
        <p:nvSpPr>
          <p:cNvPr id="5124" name="Line 5"/>
          <p:cNvSpPr>
            <a:spLocks noChangeShapeType="1"/>
          </p:cNvSpPr>
          <p:nvPr/>
        </p:nvSpPr>
        <p:spPr bwMode="auto">
          <a:xfrm flipH="1">
            <a:off x="3238499" y="1565275"/>
            <a:ext cx="3927475" cy="350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5" name="Line 6"/>
          <p:cNvSpPr>
            <a:spLocks noChangeShapeType="1"/>
          </p:cNvSpPr>
          <p:nvPr/>
        </p:nvSpPr>
        <p:spPr bwMode="auto">
          <a:xfrm flipH="1">
            <a:off x="4608513" y="1546225"/>
            <a:ext cx="2557461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6" name="Line 7"/>
          <p:cNvSpPr>
            <a:spLocks noChangeShapeType="1"/>
          </p:cNvSpPr>
          <p:nvPr/>
        </p:nvSpPr>
        <p:spPr bwMode="auto">
          <a:xfrm flipH="1">
            <a:off x="5819775" y="1565275"/>
            <a:ext cx="1320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6988175" y="2522538"/>
            <a:ext cx="108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tuples</a:t>
            </a:r>
            <a:endParaRPr lang="en-US" altLang="en-US" sz="1800"/>
          </a:p>
          <a:p>
            <a:pPr algn="ctr"/>
            <a:r>
              <a:rPr lang="en-US" altLang="en-US" sz="1800"/>
              <a:t>(or rows)</a:t>
            </a:r>
            <a:endParaRPr lang="en-US" altLang="en-US"/>
          </a:p>
        </p:txBody>
      </p:sp>
      <p:sp>
        <p:nvSpPr>
          <p:cNvPr id="5128" name="Line 9"/>
          <p:cNvSpPr>
            <a:spLocks noChangeShapeType="1"/>
          </p:cNvSpPr>
          <p:nvPr/>
        </p:nvSpPr>
        <p:spPr bwMode="auto">
          <a:xfrm flipH="1" flipV="1">
            <a:off x="6742113" y="2487613"/>
            <a:ext cx="369887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9" name="Line 10"/>
          <p:cNvSpPr>
            <a:spLocks noChangeShapeType="1"/>
          </p:cNvSpPr>
          <p:nvPr/>
        </p:nvSpPr>
        <p:spPr bwMode="auto">
          <a:xfrm flipH="1">
            <a:off x="6729413" y="2706688"/>
            <a:ext cx="36988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30" name="Line 11"/>
          <p:cNvSpPr>
            <a:spLocks noChangeShapeType="1"/>
          </p:cNvSpPr>
          <p:nvPr/>
        </p:nvSpPr>
        <p:spPr bwMode="auto">
          <a:xfrm flipH="1">
            <a:off x="6718300" y="2717800"/>
            <a:ext cx="3921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31" name="Line 12"/>
          <p:cNvSpPr>
            <a:spLocks noChangeShapeType="1"/>
          </p:cNvSpPr>
          <p:nvPr/>
        </p:nvSpPr>
        <p:spPr bwMode="auto">
          <a:xfrm flipH="1">
            <a:off x="6729413" y="2727325"/>
            <a:ext cx="38100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pic>
        <p:nvPicPr>
          <p:cNvPr id="3" name="Graphic 2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b="13197"/>
          <a:stretch>
            <a:fillRect/>
          </a:stretch>
        </p:blipFill>
        <p:spPr>
          <a:xfrm>
            <a:off x="1680369" y="1756896"/>
            <a:ext cx="5154612" cy="442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59B2BB2-0F98-445A-BC1D-25AE23E11BB7}" type="slidenum">
              <a:rPr lang="en-US" altLang="en-US" sz="1200" smtClean="0"/>
            </a:fld>
            <a:endParaRPr lang="en-US" altLang="en-US" sz="12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170981"/>
                </a:solidFill>
              </a:rPr>
              <a:t>Data Mining</a:t>
            </a:r>
            <a:r>
              <a:rPr lang="zh-CN" altLang="en-US" sz="3200" dirty="0">
                <a:solidFill>
                  <a:srgbClr val="170981"/>
                </a:solidFill>
              </a:rPr>
              <a:t>： </a:t>
            </a:r>
            <a:r>
              <a:rPr lang="en-US" altLang="en-US" sz="3200" dirty="0">
                <a:solidFill>
                  <a:srgbClr val="170981"/>
                </a:solidFill>
              </a:rPr>
              <a:t>Data Sets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endParaRPr lang="en-US" altLang="en-US" sz="3200" dirty="0">
              <a:solidFill>
                <a:schemeClr val="hlink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5811"/>
            <a:ext cx="4419600" cy="5181600"/>
          </a:xfrm>
          <a:noFill/>
        </p:spPr>
        <p:txBody>
          <a:bodyPr lIns="90488" tIns="44450" rIns="90488" bIns="44450"/>
          <a:lstStyle/>
          <a:p>
            <a:pPr marL="285750" indent="-285750" eaLnBrk="1" hangingPunct="1">
              <a:lnSpc>
                <a:spcPct val="105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Record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Relational records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Data matrix, e.g., numerical matrix, crosstabs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Document data: text documents: term-frequency vector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Transaction data</a:t>
            </a:r>
            <a:endParaRPr lang="en-US" altLang="en-US" sz="2000" dirty="0"/>
          </a:p>
          <a:p>
            <a:pPr marL="285750" indent="-285750" eaLnBrk="1" hangingPunct="1">
              <a:lnSpc>
                <a:spcPct val="105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Spatial, image and multimedia: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Spatial data: maps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Image data: 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Video data:</a:t>
            </a:r>
            <a:endParaRPr lang="en-US" altLang="en-US" sz="2000" dirty="0">
              <a:cs typeface="Times New Roman" panose="02020603050405020304" pitchFamily="18" charset="0"/>
            </a:endParaRPr>
          </a:p>
        </p:txBody>
      </p:sp>
      <p:graphicFrame>
        <p:nvGraphicFramePr>
          <p:cNvPr id="15365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194313" y="2705446"/>
          <a:ext cx="4876800" cy="221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1" imgW="5986145" imgH="2727960" progId="Visio.Drawing.6">
                  <p:embed/>
                </p:oleObj>
              </mc:Choice>
              <mc:Fallback>
                <p:oleObj name="Visio" r:id="rId1" imgW="5986145" imgH="272796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313" y="2705446"/>
                        <a:ext cx="4876800" cy="221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dirty="0"/>
              <a:t>Relation Schema and Instance</a:t>
            </a:r>
            <a:endParaRPr lang="en-US" altLang="en-US" dirty="0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04900"/>
            <a:ext cx="7604941" cy="3515868"/>
          </a:xfrm>
        </p:spPr>
        <p:txBody>
          <a:bodyPr lIns="90488" tIns="44450" rIns="90488" bIns="44450"/>
          <a:lstStyle/>
          <a:p>
            <a:r>
              <a:rPr lang="en-US" altLang="en-US" sz="2400" i="1" dirty="0">
                <a:ea typeface="MS PGothic" panose="020B0600070205080204" pitchFamily="34" charset="-128"/>
              </a:rPr>
              <a:t>A</a:t>
            </a:r>
            <a:r>
              <a:rPr lang="en-US" altLang="en-US" sz="2400" baseline="-25000" dirty="0">
                <a:ea typeface="MS PGothic" panose="020B0600070205080204" pitchFamily="34" charset="-128"/>
              </a:rPr>
              <a:t>1</a:t>
            </a:r>
            <a:r>
              <a:rPr lang="en-US" altLang="en-US" sz="2400" dirty="0">
                <a:ea typeface="MS PGothic" panose="020B0600070205080204" pitchFamily="34" charset="-128"/>
              </a:rPr>
              <a:t>, </a:t>
            </a:r>
            <a:r>
              <a:rPr lang="en-US" altLang="en-US" sz="2400" i="1" dirty="0">
                <a:ea typeface="MS PGothic" panose="020B0600070205080204" pitchFamily="34" charset="-128"/>
              </a:rPr>
              <a:t>A</a:t>
            </a:r>
            <a:r>
              <a:rPr lang="en-US" altLang="en-US" sz="2400" baseline="-25000" dirty="0">
                <a:ea typeface="MS PGothic" panose="020B0600070205080204" pitchFamily="34" charset="-128"/>
              </a:rPr>
              <a:t>2</a:t>
            </a:r>
            <a:r>
              <a:rPr lang="en-US" altLang="en-US" sz="2400" dirty="0">
                <a:ea typeface="MS PGothic" panose="020B0600070205080204" pitchFamily="34" charset="-128"/>
              </a:rPr>
              <a:t>, …, </a:t>
            </a:r>
            <a:r>
              <a:rPr lang="en-US" altLang="en-US" sz="2400" i="1" dirty="0">
                <a:ea typeface="MS PGothic" panose="020B0600070205080204" pitchFamily="34" charset="-128"/>
              </a:rPr>
              <a:t>A</a:t>
            </a:r>
            <a:r>
              <a:rPr lang="en-US" altLang="en-US" sz="2400" i="1" baseline="-25000" dirty="0">
                <a:ea typeface="MS PGothic" panose="020B0600070205080204" pitchFamily="34" charset="-128"/>
              </a:rPr>
              <a:t>n</a:t>
            </a:r>
            <a:r>
              <a:rPr lang="en-US" altLang="en-US" sz="2400" i="1" dirty="0">
                <a:ea typeface="MS PGothic" panose="020B0600070205080204" pitchFamily="34" charset="-128"/>
              </a:rPr>
              <a:t> </a:t>
            </a:r>
            <a:r>
              <a:rPr lang="en-US" altLang="en-US" sz="2400" dirty="0">
                <a:ea typeface="MS PGothic" panose="020B0600070205080204" pitchFamily="34" charset="-128"/>
              </a:rPr>
              <a:t>are </a:t>
            </a:r>
            <a:r>
              <a:rPr lang="en-US" altLang="en-US" sz="2400" i="1" dirty="0">
                <a:ea typeface="MS PGothic" panose="020B0600070205080204" pitchFamily="34" charset="-128"/>
              </a:rPr>
              <a:t>attributes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r>
              <a:rPr lang="en-US" altLang="en-US" sz="2400" i="1" dirty="0">
                <a:ea typeface="MS PGothic" panose="020B0600070205080204" pitchFamily="34" charset="-128"/>
              </a:rPr>
              <a:t>R</a:t>
            </a:r>
            <a:r>
              <a:rPr lang="en-US" altLang="en-US" sz="2400" dirty="0">
                <a:ea typeface="MS PGothic" panose="020B0600070205080204" pitchFamily="34" charset="-128"/>
              </a:rPr>
              <a:t> = (</a:t>
            </a:r>
            <a:r>
              <a:rPr lang="en-US" altLang="en-US" sz="2400" i="1" dirty="0">
                <a:ea typeface="MS PGothic" panose="020B0600070205080204" pitchFamily="34" charset="-128"/>
              </a:rPr>
              <a:t>A</a:t>
            </a:r>
            <a:r>
              <a:rPr lang="en-US" altLang="en-US" sz="2400" baseline="-25000" dirty="0">
                <a:ea typeface="MS PGothic" panose="020B0600070205080204" pitchFamily="34" charset="-128"/>
              </a:rPr>
              <a:t>1</a:t>
            </a:r>
            <a:r>
              <a:rPr lang="en-US" altLang="en-US" sz="2400" dirty="0">
                <a:ea typeface="MS PGothic" panose="020B0600070205080204" pitchFamily="34" charset="-128"/>
              </a:rPr>
              <a:t>, </a:t>
            </a:r>
            <a:r>
              <a:rPr lang="en-US" altLang="en-US" sz="2400" i="1" dirty="0">
                <a:ea typeface="MS PGothic" panose="020B0600070205080204" pitchFamily="34" charset="-128"/>
              </a:rPr>
              <a:t>A</a:t>
            </a:r>
            <a:r>
              <a:rPr lang="en-US" altLang="en-US" sz="2400" baseline="-25000" dirty="0">
                <a:ea typeface="MS PGothic" panose="020B0600070205080204" pitchFamily="34" charset="-128"/>
              </a:rPr>
              <a:t>2</a:t>
            </a:r>
            <a:r>
              <a:rPr lang="en-US" altLang="en-US" sz="2400" dirty="0">
                <a:ea typeface="MS PGothic" panose="020B0600070205080204" pitchFamily="34" charset="-128"/>
              </a:rPr>
              <a:t>, …, </a:t>
            </a:r>
            <a:r>
              <a:rPr lang="en-US" altLang="en-US" sz="2400" i="1" dirty="0">
                <a:ea typeface="MS PGothic" panose="020B0600070205080204" pitchFamily="34" charset="-128"/>
              </a:rPr>
              <a:t>A</a:t>
            </a:r>
            <a:r>
              <a:rPr lang="en-US" altLang="en-US" sz="2400" i="1" baseline="-25000" dirty="0">
                <a:ea typeface="MS PGothic" panose="020B0600070205080204" pitchFamily="34" charset="-128"/>
              </a:rPr>
              <a:t>n</a:t>
            </a:r>
            <a:r>
              <a:rPr lang="en-US" altLang="en-US" sz="2400" dirty="0">
                <a:ea typeface="MS PGothic" panose="020B0600070205080204" pitchFamily="34" charset="-128"/>
              </a:rPr>
              <a:t> ) is a </a:t>
            </a:r>
            <a:r>
              <a:rPr lang="en-US" altLang="en-US" sz="2400" i="1" dirty="0">
                <a:ea typeface="MS PGothic" panose="020B0600070205080204" pitchFamily="34" charset="-128"/>
              </a:rPr>
              <a:t>relation </a:t>
            </a:r>
            <a:r>
              <a:rPr lang="en-US" altLang="en-US" sz="2400" i="1" dirty="0">
                <a:solidFill>
                  <a:srgbClr val="FF0000"/>
                </a:solidFill>
                <a:ea typeface="MS PGothic" panose="020B0600070205080204" pitchFamily="34" charset="-128"/>
              </a:rPr>
              <a:t>schema</a:t>
            </a:r>
            <a:endParaRPr lang="en-US" altLang="en-US" sz="2400" i="1" dirty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>
              <a:lnSpc>
                <a:spcPct val="120000"/>
              </a:lnSpc>
              <a:buFont typeface="Monotype Sorts" pitchFamily="-65" charset="2"/>
              <a:buNone/>
            </a:pPr>
            <a:r>
              <a:rPr lang="en-US" altLang="en-US" sz="2400" dirty="0">
                <a:ea typeface="MS PGothic" panose="020B0600070205080204" pitchFamily="34" charset="-128"/>
              </a:rPr>
              <a:t>	Example: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pPr>
              <a:lnSpc>
                <a:spcPct val="120000"/>
              </a:lnSpc>
              <a:buFont typeface="Monotype Sorts" pitchFamily="-65" charset="2"/>
              <a:buNone/>
            </a:pPr>
            <a:r>
              <a:rPr lang="en-US" altLang="en-US" sz="2400" dirty="0">
                <a:ea typeface="MS PGothic" panose="020B0600070205080204" pitchFamily="34" charset="-128"/>
              </a:rPr>
              <a:t>	</a:t>
            </a:r>
            <a:r>
              <a:rPr lang="en-US" altLang="en-US" sz="2400" i="1" dirty="0">
                <a:ea typeface="MS PGothic" panose="020B0600070205080204" pitchFamily="34" charset="-128"/>
              </a:rPr>
              <a:t>     instructor </a:t>
            </a:r>
            <a:r>
              <a:rPr lang="en-US" altLang="en-US" sz="2400" dirty="0">
                <a:ea typeface="MS PGothic" panose="020B0600070205080204" pitchFamily="34" charset="-128"/>
              </a:rPr>
              <a:t> = (</a:t>
            </a:r>
            <a:r>
              <a:rPr lang="en-US" altLang="en-US" sz="2400" i="1" dirty="0">
                <a:ea typeface="MS PGothic" panose="020B0600070205080204" pitchFamily="34" charset="-128"/>
              </a:rPr>
              <a:t>ID,  name, dept_name, salary</a:t>
            </a:r>
            <a:r>
              <a:rPr lang="en-US" altLang="en-US" sz="2400" dirty="0">
                <a:ea typeface="MS PGothic" panose="020B0600070205080204" pitchFamily="34" charset="-128"/>
              </a:rPr>
              <a:t>)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pPr>
              <a:lnSpc>
                <a:spcPct val="120000"/>
              </a:lnSpc>
            </a:pPr>
            <a:r>
              <a:rPr lang="en-US" altLang="en-US" sz="2400" dirty="0"/>
              <a:t>A relation </a:t>
            </a:r>
            <a:r>
              <a:rPr lang="en-US" altLang="en-US" sz="2400" dirty="0">
                <a:solidFill>
                  <a:srgbClr val="FF0000"/>
                </a:solidFill>
              </a:rPr>
              <a:t>instance</a:t>
            </a:r>
            <a:r>
              <a:rPr lang="en-US" altLang="en-US" sz="2400" dirty="0"/>
              <a:t> </a:t>
            </a:r>
            <a:r>
              <a:rPr lang="en-US" altLang="en-US" sz="2400" i="1" dirty="0"/>
              <a:t>r</a:t>
            </a:r>
            <a:r>
              <a:rPr lang="en-US" altLang="en-US" sz="2400" dirty="0"/>
              <a:t> defined over schema </a:t>
            </a:r>
            <a:r>
              <a:rPr lang="en-US" altLang="en-US" sz="2400" i="1" dirty="0"/>
              <a:t>R</a:t>
            </a:r>
            <a:r>
              <a:rPr lang="en-US" altLang="en-US" sz="2400" dirty="0"/>
              <a:t> is denoted  by </a:t>
            </a:r>
            <a:r>
              <a:rPr lang="en-US" altLang="en-US" sz="2400" i="1" dirty="0"/>
              <a:t>r </a:t>
            </a:r>
            <a:r>
              <a:rPr lang="en-US" altLang="en-US" sz="2400" dirty="0"/>
              <a:t>(</a:t>
            </a:r>
            <a:r>
              <a:rPr lang="en-US" altLang="en-US" sz="2400" i="1" dirty="0"/>
              <a:t>R</a:t>
            </a:r>
            <a:r>
              <a:rPr lang="en-US" altLang="en-US" sz="2400" dirty="0"/>
              <a:t>).</a:t>
            </a:r>
            <a:endParaRPr lang="en-US" altLang="en-US" sz="2400" dirty="0"/>
          </a:p>
          <a:p>
            <a:pPr>
              <a:lnSpc>
                <a:spcPct val="120000"/>
              </a:lnSpc>
            </a:pPr>
            <a:r>
              <a:rPr lang="en-US" altLang="en-US" sz="2400" dirty="0"/>
              <a:t>The current values a relation are specified by a table</a:t>
            </a:r>
            <a:endParaRPr lang="en-US" altLang="en-US" sz="2400" dirty="0"/>
          </a:p>
          <a:p>
            <a:pPr>
              <a:lnSpc>
                <a:spcPct val="120000"/>
              </a:lnSpc>
            </a:pPr>
            <a:r>
              <a:rPr lang="en-US" altLang="en-US" sz="2400" dirty="0"/>
              <a:t>An element </a:t>
            </a:r>
            <a:r>
              <a:rPr lang="en-US" altLang="en-US" sz="2400" b="1" i="1" dirty="0">
                <a:solidFill>
                  <a:srgbClr val="000099"/>
                </a:solidFill>
              </a:rPr>
              <a:t>t</a:t>
            </a:r>
            <a:r>
              <a:rPr lang="en-US" altLang="en-US" sz="2400" b="1" dirty="0">
                <a:solidFill>
                  <a:srgbClr val="000099"/>
                </a:solidFill>
              </a:rPr>
              <a:t> </a:t>
            </a:r>
            <a:r>
              <a:rPr lang="en-US" altLang="en-US" sz="2400" dirty="0"/>
              <a:t>of</a:t>
            </a:r>
            <a:r>
              <a:rPr lang="en-US" altLang="en-US" sz="2400" b="1" dirty="0">
                <a:solidFill>
                  <a:schemeClr val="bg2"/>
                </a:solidFill>
              </a:rPr>
              <a:t> </a:t>
            </a:r>
            <a:r>
              <a:rPr lang="en-US" altLang="en-US" sz="2400" dirty="0"/>
              <a:t>relation</a:t>
            </a:r>
            <a:r>
              <a:rPr lang="en-US" altLang="en-US" sz="2400" b="1" dirty="0">
                <a:solidFill>
                  <a:schemeClr val="bg2"/>
                </a:solidFill>
              </a:rPr>
              <a:t> </a:t>
            </a:r>
            <a:r>
              <a:rPr lang="en-US" altLang="en-US" sz="2400" b="1" i="1" dirty="0">
                <a:solidFill>
                  <a:srgbClr val="000099"/>
                </a:solidFill>
              </a:rPr>
              <a:t>r</a:t>
            </a:r>
            <a:r>
              <a:rPr lang="en-US" altLang="en-US" sz="2400" dirty="0"/>
              <a:t> is called a  </a:t>
            </a:r>
            <a:r>
              <a:rPr lang="en-US" altLang="en-US" sz="2400" i="1" dirty="0">
                <a:solidFill>
                  <a:srgbClr val="0070C0"/>
                </a:solidFill>
              </a:rPr>
              <a:t>tuple</a:t>
            </a:r>
            <a:r>
              <a:rPr lang="en-US" altLang="en-US" sz="2400" dirty="0"/>
              <a:t> and is represented by a </a:t>
            </a:r>
            <a:r>
              <a:rPr lang="en-US" altLang="en-US" sz="2400" i="1" dirty="0"/>
              <a:t>row </a:t>
            </a:r>
            <a:r>
              <a:rPr lang="en-US" altLang="en-US" sz="2400" dirty="0"/>
              <a:t>in a table</a:t>
            </a:r>
            <a:endParaRPr lang="en-US" altLang="en-US" sz="2400" dirty="0"/>
          </a:p>
          <a:p>
            <a:pPr>
              <a:lnSpc>
                <a:spcPct val="120000"/>
              </a:lnSpc>
            </a:pPr>
            <a:endParaRPr lang="en-US" altLang="en-US" sz="17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Attributes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19200"/>
            <a:ext cx="7656558" cy="4230624"/>
          </a:xfrm>
        </p:spPr>
        <p:txBody>
          <a:bodyPr/>
          <a:lstStyle/>
          <a:p>
            <a:r>
              <a:rPr lang="en-US" altLang="en-US" sz="2400" dirty="0"/>
              <a:t>The set of allowed values for each attribute is called the </a:t>
            </a:r>
            <a:r>
              <a:rPr lang="en-US" altLang="en-US" sz="2400" b="1" dirty="0">
                <a:solidFill>
                  <a:srgbClr val="002060"/>
                </a:solidFill>
              </a:rPr>
              <a:t>domain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  <a:r>
              <a:rPr lang="en-US" altLang="en-US" sz="2400" dirty="0"/>
              <a:t>of the attribute</a:t>
            </a:r>
            <a:endParaRPr lang="en-US" altLang="en-US" sz="2400" dirty="0"/>
          </a:p>
          <a:p>
            <a:r>
              <a:rPr lang="en-US" altLang="en-US" sz="2400" dirty="0"/>
              <a:t>Attribute values are (normally) required to be </a:t>
            </a:r>
            <a:r>
              <a:rPr lang="en-US" altLang="en-US" sz="2400" b="1" dirty="0">
                <a:solidFill>
                  <a:srgbClr val="002060"/>
                </a:solidFill>
              </a:rPr>
              <a:t>atomic</a:t>
            </a:r>
            <a:r>
              <a:rPr lang="en-US" altLang="en-US" sz="2400" dirty="0"/>
              <a:t>; that is, indivisible</a:t>
            </a:r>
            <a:endParaRPr lang="en-US" altLang="en-US" sz="2400" dirty="0"/>
          </a:p>
          <a:p>
            <a:r>
              <a:rPr lang="en-US" altLang="en-US" sz="2400" dirty="0"/>
              <a:t>The special value</a:t>
            </a:r>
            <a:r>
              <a:rPr lang="en-US" altLang="en-US" sz="2400" b="1" dirty="0">
                <a:solidFill>
                  <a:schemeClr val="tx2"/>
                </a:solidFill>
              </a:rPr>
              <a:t> </a:t>
            </a:r>
            <a:r>
              <a:rPr lang="en-US" altLang="en-US" sz="2400" b="1" i="1" dirty="0">
                <a:solidFill>
                  <a:srgbClr val="000000"/>
                </a:solidFill>
              </a:rPr>
              <a:t>null</a:t>
            </a:r>
            <a:r>
              <a:rPr lang="en-US" altLang="en-US" sz="2400" dirty="0"/>
              <a:t>  is a member of every domain. Indicated that the value is “unknown”</a:t>
            </a:r>
            <a:endParaRPr lang="en-US" altLang="en-US" sz="2400" dirty="0"/>
          </a:p>
          <a:p>
            <a:r>
              <a:rPr lang="en-US" altLang="en-US" sz="2400" dirty="0"/>
              <a:t>The null value causes complications in the definition of many operations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Relations are Unordered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19200"/>
            <a:ext cx="7621047" cy="1048512"/>
          </a:xfrm>
        </p:spPr>
        <p:txBody>
          <a:bodyPr/>
          <a:lstStyle/>
          <a:p>
            <a:r>
              <a:rPr lang="en-US" altLang="en-US" sz="2400" dirty="0"/>
              <a:t>Order of tuples is irrelevant (tuples may be stored in an arbitrary order)</a:t>
            </a:r>
            <a:endParaRPr lang="en-US" altLang="en-US" sz="2400" dirty="0"/>
          </a:p>
          <a:p>
            <a:r>
              <a:rPr lang="en-US" altLang="en-US" sz="2400" dirty="0"/>
              <a:t>Example: </a:t>
            </a:r>
            <a:r>
              <a:rPr lang="en-US" altLang="en-US" sz="2400" i="1" dirty="0"/>
              <a:t>instructor</a:t>
            </a:r>
            <a:r>
              <a:rPr lang="en-US" altLang="en-US" sz="2400" dirty="0"/>
              <a:t>  relation with unordered tuples</a:t>
            </a:r>
            <a:endParaRPr lang="en-US" altLang="en-US" sz="2400" dirty="0"/>
          </a:p>
          <a:p>
            <a:endParaRPr lang="en-US" altLang="en-US" sz="2400" dirty="0"/>
          </a:p>
          <a:p>
            <a:endParaRPr lang="en-US" altLang="en-US" dirty="0"/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t="-1" b="12197"/>
          <a:stretch>
            <a:fillRect/>
          </a:stretch>
        </p:blipFill>
        <p:spPr>
          <a:xfrm>
            <a:off x="1800398" y="2586154"/>
            <a:ext cx="4702738" cy="37135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Keys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989535"/>
            <a:ext cx="7647680" cy="4896167"/>
          </a:xfrm>
        </p:spPr>
        <p:txBody>
          <a:bodyPr/>
          <a:lstStyle/>
          <a:p>
            <a:r>
              <a:rPr lang="en-US" altLang="en-US" sz="2000" dirty="0"/>
              <a:t>Let K </a:t>
            </a:r>
            <a:r>
              <a:rPr lang="en-US" altLang="en-US" sz="2000" dirty="0">
                <a:sym typeface="Symbol" panose="05050102010706020507" pitchFamily="18" charset="2"/>
              </a:rPr>
              <a:t> R</a:t>
            </a:r>
            <a:endParaRPr lang="en-US" altLang="en-US" sz="2000" dirty="0">
              <a:sym typeface="Symbol" panose="05050102010706020507" pitchFamily="18" charset="2"/>
            </a:endParaRPr>
          </a:p>
          <a:p>
            <a:r>
              <a:rPr lang="en-US" altLang="en-US" sz="2000" i="1" dirty="0">
                <a:sym typeface="Symbol" panose="05050102010706020507" pitchFamily="18" charset="2"/>
              </a:rPr>
              <a:t>K </a:t>
            </a:r>
            <a:r>
              <a:rPr lang="en-US" altLang="en-US" sz="2000" dirty="0">
                <a:sym typeface="Symbol" panose="05050102010706020507" pitchFamily="18" charset="2"/>
              </a:rPr>
              <a:t>is a </a:t>
            </a:r>
            <a:r>
              <a:rPr lang="en-US" altLang="en-US" sz="2000" b="1" dirty="0" err="1">
                <a:solidFill>
                  <a:srgbClr val="002060"/>
                </a:solidFill>
                <a:sym typeface="Symbol" panose="05050102010706020507" pitchFamily="18" charset="2"/>
              </a:rPr>
              <a:t>superkey</a:t>
            </a:r>
            <a:r>
              <a:rPr lang="en-US" altLang="en-US" sz="2000" b="1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of </a:t>
            </a:r>
            <a:r>
              <a:rPr lang="en-US" altLang="en-US" sz="2000" i="1" dirty="0"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sym typeface="Symbol" panose="05050102010706020507" pitchFamily="18" charset="2"/>
              </a:rPr>
              <a:t> if values for </a:t>
            </a:r>
            <a:r>
              <a:rPr lang="en-US" altLang="en-US" sz="2000" i="1" dirty="0">
                <a:sym typeface="Symbol" panose="05050102010706020507" pitchFamily="18" charset="2"/>
              </a:rPr>
              <a:t>K</a:t>
            </a:r>
            <a:r>
              <a:rPr lang="en-US" altLang="en-US" sz="2000" dirty="0">
                <a:sym typeface="Symbol" panose="05050102010706020507" pitchFamily="18" charset="2"/>
              </a:rPr>
              <a:t> are sufficient to identify a unique tuple of each possible relation </a:t>
            </a:r>
            <a:r>
              <a:rPr lang="en-US" altLang="en-US" sz="2000" i="1" dirty="0">
                <a:sym typeface="Symbol" panose="05050102010706020507" pitchFamily="18" charset="2"/>
              </a:rPr>
              <a:t>r(R)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lnSpc>
                <a:spcPct val="13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Example:  {</a:t>
            </a:r>
            <a:r>
              <a:rPr lang="en-US" altLang="en-US" sz="2000" i="1" dirty="0">
                <a:sym typeface="Symbol" panose="05050102010706020507" pitchFamily="18" charset="2"/>
              </a:rPr>
              <a:t>ID</a:t>
            </a:r>
            <a:r>
              <a:rPr lang="en-US" altLang="en-US" sz="2000" dirty="0">
                <a:sym typeface="Symbol" panose="05050102010706020507" pitchFamily="18" charset="2"/>
              </a:rPr>
              <a:t>} and {</a:t>
            </a:r>
            <a:r>
              <a:rPr lang="en-US" altLang="en-US" sz="2000" dirty="0" err="1">
                <a:sym typeface="Symbol" panose="05050102010706020507" pitchFamily="18" charset="2"/>
              </a:rPr>
              <a:t>ID,name</a:t>
            </a:r>
            <a:r>
              <a:rPr lang="en-US" altLang="en-US" sz="2000" dirty="0">
                <a:sym typeface="Symbol" panose="05050102010706020507" pitchFamily="18" charset="2"/>
              </a:rPr>
              <a:t>} are both </a:t>
            </a:r>
            <a:r>
              <a:rPr lang="en-US" altLang="en-US" sz="2000" dirty="0" err="1">
                <a:sym typeface="Symbol" panose="05050102010706020507" pitchFamily="18" charset="2"/>
              </a:rPr>
              <a:t>superkeys</a:t>
            </a:r>
            <a:r>
              <a:rPr lang="en-US" altLang="en-US" sz="2000" dirty="0">
                <a:sym typeface="Symbol" panose="05050102010706020507" pitchFamily="18" charset="2"/>
              </a:rPr>
              <a:t> of </a:t>
            </a:r>
            <a:r>
              <a:rPr lang="en-US" altLang="en-US" sz="2000" i="1" dirty="0">
                <a:sym typeface="Symbol" panose="05050102010706020507" pitchFamily="18" charset="2"/>
              </a:rPr>
              <a:t>instructor.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z="2000" dirty="0" err="1">
                <a:sym typeface="Symbol" panose="05050102010706020507" pitchFamily="18" charset="2"/>
              </a:rPr>
              <a:t>Superkey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sym typeface="Symbol" panose="05050102010706020507" pitchFamily="18" charset="2"/>
              </a:rPr>
              <a:t>K</a:t>
            </a:r>
            <a:r>
              <a:rPr lang="en-US" altLang="en-US" sz="2000" dirty="0">
                <a:sym typeface="Symbol" panose="05050102010706020507" pitchFamily="18" charset="2"/>
              </a:rPr>
              <a:t> is a </a:t>
            </a:r>
            <a:r>
              <a:rPr lang="en-US" altLang="en-US" sz="2000" b="1" dirty="0">
                <a:solidFill>
                  <a:srgbClr val="002060"/>
                </a:solidFill>
                <a:sym typeface="Symbol" panose="05050102010706020507" pitchFamily="18" charset="2"/>
              </a:rPr>
              <a:t>candidate key</a:t>
            </a:r>
            <a:r>
              <a:rPr lang="en-US" altLang="en-US" sz="2000" dirty="0">
                <a:sym typeface="Symbol" panose="05050102010706020507" pitchFamily="18" charset="2"/>
              </a:rPr>
              <a:t> if </a:t>
            </a:r>
            <a:r>
              <a:rPr lang="en-US" altLang="en-US" sz="2000" i="1" dirty="0">
                <a:sym typeface="Symbol" panose="05050102010706020507" pitchFamily="18" charset="2"/>
              </a:rPr>
              <a:t>K</a:t>
            </a:r>
            <a:r>
              <a:rPr lang="en-US" altLang="en-US" sz="2000" dirty="0">
                <a:sym typeface="Symbol" panose="05050102010706020507" pitchFamily="18" charset="2"/>
              </a:rPr>
              <a:t> is minimal</a:t>
            </a:r>
            <a:br>
              <a:rPr lang="en-US" altLang="en-US" sz="2000" dirty="0">
                <a:sym typeface="Symbol" panose="05050102010706020507" pitchFamily="18" charset="2"/>
              </a:rPr>
            </a:br>
            <a:r>
              <a:rPr lang="en-US" altLang="en-US" sz="2000" dirty="0">
                <a:sym typeface="Symbol" panose="05050102010706020507" pitchFamily="18" charset="2"/>
              </a:rPr>
              <a:t>Example:  {</a:t>
            </a:r>
            <a:r>
              <a:rPr lang="en-US" altLang="en-US" sz="2000" i="1" dirty="0">
                <a:sym typeface="Symbol" panose="05050102010706020507" pitchFamily="18" charset="2"/>
              </a:rPr>
              <a:t>ID</a:t>
            </a:r>
            <a:r>
              <a:rPr lang="en-US" altLang="en-US" sz="2000" dirty="0">
                <a:sym typeface="Symbol" panose="05050102010706020507" pitchFamily="18" charset="2"/>
              </a:rPr>
              <a:t>} is a candidate key for </a:t>
            </a:r>
            <a:r>
              <a:rPr lang="en-US" altLang="en-US" sz="2000" i="1" dirty="0">
                <a:sym typeface="Symbol" panose="05050102010706020507" pitchFamily="18" charset="2"/>
              </a:rPr>
              <a:t>Instructor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One of the candidate keys is selected to be the </a:t>
            </a:r>
            <a:r>
              <a:rPr lang="en-US" altLang="en-US" sz="2000" b="1" dirty="0">
                <a:solidFill>
                  <a:srgbClr val="002060"/>
                </a:solidFill>
                <a:sym typeface="Symbol" panose="05050102010706020507" pitchFamily="18" charset="2"/>
              </a:rPr>
              <a:t>primary key</a:t>
            </a:r>
            <a:r>
              <a:rPr lang="en-US" altLang="en-US" sz="2000" dirty="0">
                <a:sym typeface="Symbol" panose="05050102010706020507" pitchFamily="18" charset="2"/>
              </a:rPr>
              <a:t>.</a:t>
            </a:r>
            <a:endParaRPr lang="en-US" altLang="en-US" sz="2000" dirty="0">
              <a:sym typeface="Symbol" panose="05050102010706020507" pitchFamily="18" charset="2"/>
            </a:endParaRPr>
          </a:p>
          <a:p>
            <a:r>
              <a:rPr lang="en-US" altLang="en-US" sz="2000" b="1" dirty="0">
                <a:solidFill>
                  <a:srgbClr val="002060"/>
                </a:solidFill>
              </a:rPr>
              <a:t>Foreign key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dirty="0"/>
              <a:t>constraint: Value in one relation must appear in another</a:t>
            </a:r>
            <a:endParaRPr lang="en-US" altLang="en-US" sz="2000" dirty="0"/>
          </a:p>
          <a:p>
            <a:pPr lvl="1"/>
            <a:r>
              <a:rPr lang="en-US" altLang="en-US" sz="2000" b="1" dirty="0">
                <a:solidFill>
                  <a:srgbClr val="002060"/>
                </a:solidFill>
              </a:rPr>
              <a:t>Referencing</a:t>
            </a:r>
            <a:r>
              <a:rPr lang="en-US" altLang="en-US" sz="2000" dirty="0"/>
              <a:t> relation</a:t>
            </a:r>
            <a:endParaRPr lang="en-US" altLang="en-US" sz="2000" dirty="0"/>
          </a:p>
          <a:p>
            <a:pPr lvl="1"/>
            <a:r>
              <a:rPr lang="en-US" altLang="en-US" sz="2000" b="1" dirty="0">
                <a:solidFill>
                  <a:srgbClr val="002060"/>
                </a:solidFill>
              </a:rPr>
              <a:t>Referenced</a:t>
            </a:r>
            <a:r>
              <a:rPr lang="en-US" altLang="en-US" sz="2000" dirty="0"/>
              <a:t> relation</a:t>
            </a:r>
            <a:endParaRPr lang="en-US" altLang="en-US" sz="2000" dirty="0"/>
          </a:p>
          <a:p>
            <a:pPr lvl="1"/>
            <a:r>
              <a:rPr lang="en-US" altLang="en-US" sz="2000" dirty="0">
                <a:sym typeface="Symbol" panose="05050102010706020507" pitchFamily="18" charset="2"/>
              </a:rPr>
              <a:t>Example: </a:t>
            </a:r>
            <a:r>
              <a:rPr lang="en-US" altLang="en-US" sz="2000" i="1" dirty="0">
                <a:sym typeface="Symbol" panose="05050102010706020507" pitchFamily="18" charset="2"/>
              </a:rPr>
              <a:t>dept_name</a:t>
            </a:r>
            <a:r>
              <a:rPr lang="en-US" altLang="en-US" sz="2000" dirty="0">
                <a:sym typeface="Symbol" panose="05050102010706020507" pitchFamily="18" charset="2"/>
              </a:rPr>
              <a:t> in i</a:t>
            </a:r>
            <a:r>
              <a:rPr lang="en-US" altLang="en-US" sz="2000" i="1" dirty="0">
                <a:sym typeface="Symbol" panose="05050102010706020507" pitchFamily="18" charset="2"/>
              </a:rPr>
              <a:t>nstructor</a:t>
            </a:r>
            <a:r>
              <a:rPr lang="en-US" altLang="en-US" sz="2000" dirty="0">
                <a:sym typeface="Symbol" panose="05050102010706020507" pitchFamily="18" charset="2"/>
              </a:rPr>
              <a:t>  is a foreign key from </a:t>
            </a:r>
            <a:r>
              <a:rPr lang="en-US" altLang="en-US" sz="2000" i="1" dirty="0">
                <a:sym typeface="Symbol" panose="05050102010706020507" pitchFamily="18" charset="2"/>
              </a:rPr>
              <a:t>instructor</a:t>
            </a:r>
            <a:r>
              <a:rPr lang="en-US" altLang="en-US" sz="2000" dirty="0">
                <a:sym typeface="Symbol" panose="05050102010706020507" pitchFamily="18" charset="2"/>
              </a:rPr>
              <a:t> referencing </a:t>
            </a:r>
            <a:r>
              <a:rPr lang="en-US" altLang="en-US" sz="2000" i="1" dirty="0">
                <a:sym typeface="Symbol" panose="05050102010706020507" pitchFamily="18" charset="2"/>
              </a:rPr>
              <a:t>department</a:t>
            </a:r>
            <a:endParaRPr lang="en-US" altLang="en-US" sz="20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关系的码</a:t>
            </a:r>
            <a:endParaRPr lang="en-US" altLang="zh-CN"/>
          </a:p>
        </p:txBody>
      </p:sp>
      <p:sp>
        <p:nvSpPr>
          <p:cNvPr id="295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外部码</a:t>
            </a:r>
            <a:endParaRPr lang="zh-CN" altLang="en-US" sz="2400" dirty="0"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2400" dirty="0">
                <a:sym typeface="Symbol" panose="05050102010706020507" pitchFamily="18" charset="2"/>
              </a:rPr>
              <a:t>关系</a:t>
            </a:r>
            <a:r>
              <a:rPr lang="en-US" altLang="zh-CN" sz="2400" i="1" dirty="0">
                <a:sym typeface="Symbol" panose="05050102010706020507" pitchFamily="18" charset="2"/>
              </a:rPr>
              <a:t>R</a:t>
            </a:r>
            <a:r>
              <a:rPr lang="en-US" altLang="zh-CN" sz="2400" i="1" baseline="-25000" dirty="0"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ym typeface="Symbol" panose="05050102010706020507" pitchFamily="18" charset="2"/>
              </a:rPr>
              <a:t>中的单个属性或属性集合，对应关系</a:t>
            </a:r>
            <a:r>
              <a:rPr lang="en-US" altLang="zh-CN" sz="2400" i="1" dirty="0">
                <a:sym typeface="Symbol" panose="05050102010706020507" pitchFamily="18" charset="2"/>
              </a:rPr>
              <a:t>R</a:t>
            </a:r>
            <a:r>
              <a:rPr lang="en-US" altLang="zh-CN" sz="2400" i="1" baseline="-25000" dirty="0"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ym typeface="Symbol" panose="05050102010706020507" pitchFamily="18" charset="2"/>
              </a:rPr>
              <a:t>的主码</a:t>
            </a:r>
            <a:endParaRPr lang="zh-CN" altLang="en-US" sz="2400" dirty="0">
              <a:sym typeface="Symbol" panose="05050102010706020507" pitchFamily="18" charset="2"/>
            </a:endParaRPr>
          </a:p>
          <a:p>
            <a:pPr lvl="2" eaLnBrk="1" hangingPunct="1"/>
            <a:r>
              <a:rPr lang="en-US" altLang="zh-CN" sz="2400" i="1" dirty="0">
                <a:sym typeface="Symbol" panose="05050102010706020507" pitchFamily="18" charset="2"/>
              </a:rPr>
              <a:t>R</a:t>
            </a:r>
            <a:r>
              <a:rPr lang="en-US" altLang="zh-CN" sz="2400" i="1" baseline="-25000" dirty="0"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ym typeface="Symbol" panose="05050102010706020507" pitchFamily="18" charset="2"/>
              </a:rPr>
              <a:t>称为参照关系， </a:t>
            </a:r>
            <a:r>
              <a:rPr lang="en-US" altLang="zh-CN" sz="2400" i="1" dirty="0">
                <a:sym typeface="Symbol" panose="05050102010706020507" pitchFamily="18" charset="2"/>
              </a:rPr>
              <a:t>R</a:t>
            </a:r>
            <a:r>
              <a:rPr lang="en-US" altLang="zh-CN" sz="2400" i="1" baseline="-25000" dirty="0"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ym typeface="Symbol" panose="05050102010706020507" pitchFamily="18" charset="2"/>
              </a:rPr>
              <a:t>称为被参照关系</a:t>
            </a:r>
            <a:endParaRPr lang="zh-CN" altLang="en-US" sz="2400" dirty="0"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2400" dirty="0">
                <a:sym typeface="Symbol" panose="05050102010706020507" pitchFamily="18" charset="2"/>
              </a:rPr>
              <a:t>例如，</a:t>
            </a:r>
            <a:r>
              <a:rPr lang="zh-CN" altLang="en-US" sz="2400" dirty="0">
                <a:latin typeface="Helvetica" panose="020B0604020202020204" pitchFamily="34" charset="0"/>
                <a:sym typeface="Symbol" panose="05050102010706020507" pitchFamily="18" charset="2"/>
              </a:rPr>
              <a:t>“</a:t>
            </a:r>
            <a:r>
              <a:rPr lang="en-US" altLang="zh-CN" sz="2400" dirty="0">
                <a:sym typeface="Symbol" panose="05050102010706020507" pitchFamily="18" charset="2"/>
              </a:rPr>
              <a:t>student</a:t>
            </a:r>
            <a:r>
              <a:rPr lang="en-US" altLang="zh-CN" sz="2400" dirty="0">
                <a:latin typeface="Helvetica" panose="020B0604020202020204" pitchFamily="34" charset="0"/>
                <a:sym typeface="Symbol" panose="05050102010706020507" pitchFamily="18" charset="2"/>
              </a:rPr>
              <a:t>”</a:t>
            </a:r>
            <a:r>
              <a:rPr lang="zh-CN" altLang="en-US" sz="2400" dirty="0">
                <a:sym typeface="Symbol" panose="05050102010706020507" pitchFamily="18" charset="2"/>
              </a:rPr>
              <a:t>关系中的</a:t>
            </a:r>
            <a:r>
              <a:rPr lang="en-US" altLang="zh-CN" sz="2400" dirty="0" err="1">
                <a:sym typeface="Symbol" panose="05050102010706020507" pitchFamily="18" charset="2"/>
              </a:rPr>
              <a:t>dept</a:t>
            </a:r>
            <a:r>
              <a:rPr lang="en-US" altLang="zh-CN" sz="2400" dirty="0">
                <a:sym typeface="Symbol" panose="05050102010706020507" pitchFamily="18" charset="2"/>
              </a:rPr>
              <a:t>-no</a:t>
            </a:r>
            <a:r>
              <a:rPr lang="zh-CN" altLang="en-US" sz="2400" dirty="0">
                <a:sym typeface="Symbol" panose="05050102010706020507" pitchFamily="18" charset="2"/>
              </a:rPr>
              <a:t>就是一个外部码，对应</a:t>
            </a:r>
            <a:r>
              <a:rPr lang="zh-CN" altLang="en-US" sz="2400" dirty="0">
                <a:latin typeface="Helvetica" panose="020B0604020202020204" pitchFamily="34" charset="0"/>
                <a:sym typeface="Symbol" panose="05050102010706020507" pitchFamily="18" charset="2"/>
              </a:rPr>
              <a:t>“</a:t>
            </a:r>
            <a:r>
              <a:rPr lang="en-US" altLang="zh-CN" sz="2400" dirty="0" err="1">
                <a:sym typeface="Symbol" panose="05050102010706020507" pitchFamily="18" charset="2"/>
              </a:rPr>
              <a:t>deparment</a:t>
            </a:r>
            <a:r>
              <a:rPr lang="en-US" altLang="zh-CN" sz="2400" dirty="0">
                <a:latin typeface="Helvetica" panose="020B0604020202020204" pitchFamily="34" charset="0"/>
                <a:sym typeface="Symbol" panose="05050102010706020507" pitchFamily="18" charset="2"/>
              </a:rPr>
              <a:t>”</a:t>
            </a:r>
            <a:r>
              <a:rPr lang="zh-CN" altLang="en-US" sz="2400" dirty="0">
                <a:sym typeface="Symbol" panose="05050102010706020507" pitchFamily="18" charset="2"/>
              </a:rPr>
              <a:t>关系的主码</a:t>
            </a:r>
            <a:endParaRPr lang="zh-CN" altLang="en-US" sz="2400" dirty="0">
              <a:sym typeface="Symbol" panose="05050102010706020507" pitchFamily="18" charset="2"/>
            </a:endParaRPr>
          </a:p>
        </p:txBody>
      </p:sp>
      <p:graphicFrame>
        <p:nvGraphicFramePr>
          <p:cNvPr id="295986" name="Group 50"/>
          <p:cNvGraphicFramePr>
            <a:graphicFrameLocks noGrp="1"/>
          </p:cNvGraphicFramePr>
          <p:nvPr/>
        </p:nvGraphicFramePr>
        <p:xfrm>
          <a:off x="4660900" y="4838700"/>
          <a:ext cx="4267200" cy="1476375"/>
        </p:xfrm>
        <a:graphic>
          <a:graphicData uri="http://schemas.openxmlformats.org/drawingml/2006/table">
            <a:tbl>
              <a:tblPr/>
              <a:tblGrid>
                <a:gridCol w="1066800"/>
                <a:gridCol w="1498600"/>
                <a:gridCol w="787400"/>
                <a:gridCol w="914400"/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dept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-no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3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student-no</a:t>
                      </a:r>
                      <a:endParaRPr kumimoji="0" lang="en-US" altLang="zh-CN" sz="22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sex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张三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李四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D2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王五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  <a:endParaRPr kumimoji="0" lang="zh-CN" altLang="en-US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5967" name="Text Box 31"/>
          <p:cNvSpPr txBox="1">
            <a:spLocks noChangeArrowheads="1"/>
          </p:cNvSpPr>
          <p:nvPr/>
        </p:nvSpPr>
        <p:spPr bwMode="auto">
          <a:xfrm>
            <a:off x="6057900" y="43053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student</a:t>
            </a:r>
            <a:endParaRPr kumimoji="1"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95985" name="Group 49"/>
          <p:cNvGraphicFramePr>
            <a:graphicFrameLocks noGrp="1"/>
          </p:cNvGraphicFramePr>
          <p:nvPr/>
        </p:nvGraphicFramePr>
        <p:xfrm>
          <a:off x="647700" y="4851400"/>
          <a:ext cx="3492500" cy="1082675"/>
        </p:xfrm>
        <a:graphic>
          <a:graphicData uri="http://schemas.openxmlformats.org/drawingml/2006/table">
            <a:tbl>
              <a:tblPr/>
              <a:tblGrid>
                <a:gridCol w="1231900"/>
                <a:gridCol w="2260600"/>
              </a:tblGrid>
              <a:tr h="3524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dept</a:t>
                      </a:r>
                      <a:r>
                        <a:rPr kumimoji="0" lang="en-US" altLang="zh-CN" sz="22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-no</a:t>
                      </a:r>
                      <a:endParaRPr kumimoji="0" lang="en-US" altLang="zh-CN" sz="22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dept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-name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计算机科学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经济管理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5982" name="Text Box 46"/>
          <p:cNvSpPr txBox="1">
            <a:spLocks noChangeArrowheads="1"/>
          </p:cNvSpPr>
          <p:nvPr/>
        </p:nvSpPr>
        <p:spPr bwMode="auto">
          <a:xfrm>
            <a:off x="1524000" y="4292600"/>
            <a:ext cx="218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department</a:t>
            </a:r>
            <a:endParaRPr kumimoji="1"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95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9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95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95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ldLvl="3" autoUpdateAnimBg="0" build="p"/>
      <p:bldP spid="295967" grpId="0" autoUpdateAnimBg="0"/>
      <p:bldP spid="29598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关系的码</a:t>
            </a: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>
                <a:sym typeface="Symbol" panose="05050102010706020507" pitchFamily="18" charset="2"/>
              </a:rPr>
              <a:t>思考</a:t>
            </a:r>
            <a:endParaRPr lang="zh-CN" altLang="en-US" sz="2400" dirty="0"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2400" dirty="0">
                <a:sym typeface="Symbol" panose="05050102010706020507" pitchFamily="18" charset="2"/>
              </a:rPr>
              <a:t>将</a:t>
            </a:r>
            <a:r>
              <a:rPr lang="en-US" altLang="zh-CN" sz="2400" dirty="0">
                <a:sym typeface="Symbol" panose="05050102010706020507" pitchFamily="18" charset="2"/>
              </a:rPr>
              <a:t>student</a:t>
            </a:r>
            <a:r>
              <a:rPr lang="zh-CN" altLang="en-US" sz="2400" dirty="0">
                <a:sym typeface="Symbol" panose="05050102010706020507" pitchFamily="18" charset="2"/>
              </a:rPr>
              <a:t>的</a:t>
            </a:r>
            <a:r>
              <a:rPr lang="en-US" altLang="zh-CN" sz="2400" dirty="0" err="1">
                <a:sym typeface="Symbol" panose="05050102010706020507" pitchFamily="18" charset="2"/>
              </a:rPr>
              <a:t>dept</a:t>
            </a:r>
            <a:r>
              <a:rPr lang="en-US" altLang="zh-CN" sz="2400" dirty="0">
                <a:sym typeface="Symbol" panose="05050102010706020507" pitchFamily="18" charset="2"/>
              </a:rPr>
              <a:t>-no</a:t>
            </a:r>
            <a:r>
              <a:rPr lang="zh-CN" altLang="en-US" sz="2400" dirty="0">
                <a:sym typeface="Symbol" panose="05050102010706020507" pitchFamily="18" charset="2"/>
              </a:rPr>
              <a:t>属性更名为</a:t>
            </a:r>
            <a:r>
              <a:rPr lang="en-US" altLang="zh-CN" sz="2400" dirty="0" err="1">
                <a:sym typeface="Symbol" panose="05050102010706020507" pitchFamily="18" charset="2"/>
              </a:rPr>
              <a:t>dept</a:t>
            </a:r>
            <a:r>
              <a:rPr lang="zh-CN" altLang="en-US" sz="2400" dirty="0">
                <a:sym typeface="Symbol" panose="05050102010706020507" pitchFamily="18" charset="2"/>
              </a:rPr>
              <a:t>，它还是一个外部码吗？</a:t>
            </a:r>
            <a:endParaRPr lang="zh-CN" altLang="en-US" sz="2400" dirty="0"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2400" dirty="0">
                <a:sym typeface="Symbol" panose="05050102010706020507" pitchFamily="18" charset="2"/>
              </a:rPr>
              <a:t>换句话说，如何正确理解 </a:t>
            </a:r>
            <a:r>
              <a:rPr lang="zh-CN" altLang="en-US" sz="2400" dirty="0">
                <a:latin typeface="Helvetica" panose="020B0604020202020204" pitchFamily="34" charset="0"/>
                <a:sym typeface="Symbol" panose="05050102010706020507" pitchFamily="18" charset="2"/>
              </a:rPr>
              <a:t>“</a:t>
            </a:r>
            <a:r>
              <a:rPr lang="zh-CN" altLang="en-US" sz="2400" dirty="0">
                <a:sym typeface="Symbol" panose="05050102010706020507" pitchFamily="18" charset="2"/>
              </a:rPr>
              <a:t>外部码参照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ym typeface="Symbol" panose="05050102010706020507" pitchFamily="18" charset="2"/>
              </a:rPr>
              <a:t>引用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ym typeface="Symbol" panose="05050102010706020507" pitchFamily="18" charset="2"/>
              </a:rPr>
              <a:t>主码</a:t>
            </a:r>
            <a:r>
              <a:rPr lang="zh-CN" altLang="en-US" sz="2400" dirty="0">
                <a:latin typeface="Helvetica" panose="020B0604020202020204" pitchFamily="34" charset="0"/>
                <a:sym typeface="Symbol" panose="05050102010706020507" pitchFamily="18" charset="2"/>
              </a:rPr>
              <a:t>”</a:t>
            </a:r>
            <a:r>
              <a:rPr lang="zh-CN" altLang="en-US" sz="2400" dirty="0">
                <a:sym typeface="Symbol" panose="05050102010706020507" pitchFamily="18" charset="2"/>
              </a:rPr>
              <a:t> ？</a:t>
            </a:r>
            <a:r>
              <a:rPr lang="en-US" altLang="zh-CN" sz="2400" dirty="0">
                <a:latin typeface="Helvetica" panose="020B0604020202020204" pitchFamily="34" charset="0"/>
                <a:sym typeface="Symbol" panose="05050102010706020507" pitchFamily="18" charset="2"/>
              </a:rPr>
              <a:t>——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值的参照，而不是名字的参照。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2400" dirty="0">
                <a:solidFill>
                  <a:srgbClr val="00E4A8"/>
                </a:solidFill>
                <a:sym typeface="Symbol" panose="05050102010706020507" pitchFamily="18" charset="2"/>
              </a:rPr>
              <a:t>重要结论：</a:t>
            </a:r>
            <a:r>
              <a:rPr lang="zh-CN" altLang="en-US" sz="2400" u="sng" dirty="0">
                <a:sym typeface="Symbol" panose="05050102010706020507" pitchFamily="18" charset="2"/>
              </a:rPr>
              <a:t>外部码和对应主码的属性名不一定要相同</a:t>
            </a:r>
            <a:r>
              <a:rPr lang="zh-CN" altLang="en-US" sz="2400" dirty="0">
                <a:sym typeface="Symbol" panose="05050102010706020507" pitchFamily="18" charset="2"/>
              </a:rPr>
              <a:t>。</a:t>
            </a:r>
            <a:endParaRPr lang="zh-CN" altLang="en-US" sz="2400" dirty="0">
              <a:sym typeface="Symbol" panose="05050102010706020507" pitchFamily="18" charset="2"/>
            </a:endParaRPr>
          </a:p>
          <a:p>
            <a:pPr lvl="2" eaLnBrk="1" hangingPunct="1"/>
            <a:endParaRPr lang="zh-CN" altLang="en-US" sz="2800" dirty="0">
              <a:sym typeface="Symbol" panose="05050102010706020507" pitchFamily="18" charset="2"/>
            </a:endParaRPr>
          </a:p>
          <a:p>
            <a:pPr lvl="2" eaLnBrk="1" hangingPunct="1"/>
            <a:endParaRPr lang="zh-CN" altLang="en-US" sz="2800" dirty="0">
              <a:sym typeface="Symbol" panose="05050102010706020507" pitchFamily="18" charset="2"/>
            </a:endParaRPr>
          </a:p>
        </p:txBody>
      </p:sp>
      <p:graphicFrame>
        <p:nvGraphicFramePr>
          <p:cNvPr id="327732" name="Group 52"/>
          <p:cNvGraphicFramePr>
            <a:graphicFrameLocks noGrp="1"/>
          </p:cNvGraphicFramePr>
          <p:nvPr/>
        </p:nvGraphicFramePr>
        <p:xfrm>
          <a:off x="4660900" y="4838700"/>
          <a:ext cx="4267200" cy="1476375"/>
        </p:xfrm>
        <a:graphic>
          <a:graphicData uri="http://schemas.openxmlformats.org/drawingml/2006/table">
            <a:tbl>
              <a:tblPr/>
              <a:tblGrid>
                <a:gridCol w="1066800"/>
                <a:gridCol w="1498600"/>
                <a:gridCol w="787400"/>
                <a:gridCol w="914400"/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dept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3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student-no</a:t>
                      </a:r>
                      <a:endParaRPr kumimoji="0" lang="en-US" altLang="zh-CN" sz="22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sex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张三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李四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D2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王五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  <a:endParaRPr kumimoji="0" lang="zh-CN" altLang="en-US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679" name="Text Box 79"/>
          <p:cNvSpPr txBox="1">
            <a:spLocks noChangeArrowheads="1"/>
          </p:cNvSpPr>
          <p:nvPr/>
        </p:nvSpPr>
        <p:spPr bwMode="auto">
          <a:xfrm>
            <a:off x="6057900" y="43053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student</a:t>
            </a:r>
            <a:endParaRPr kumimoji="1"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27760" name="Group 80"/>
          <p:cNvGraphicFramePr>
            <a:graphicFrameLocks noGrp="1"/>
          </p:cNvGraphicFramePr>
          <p:nvPr/>
        </p:nvGraphicFramePr>
        <p:xfrm>
          <a:off x="647700" y="4851400"/>
          <a:ext cx="3492500" cy="1082675"/>
        </p:xfrm>
        <a:graphic>
          <a:graphicData uri="http://schemas.openxmlformats.org/drawingml/2006/table">
            <a:tbl>
              <a:tblPr/>
              <a:tblGrid>
                <a:gridCol w="1231900"/>
                <a:gridCol w="2260600"/>
              </a:tblGrid>
              <a:tr h="3524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dept</a:t>
                      </a:r>
                      <a:r>
                        <a:rPr kumimoji="0" lang="en-US" altLang="zh-CN" sz="22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-no</a:t>
                      </a:r>
                      <a:endParaRPr kumimoji="0" lang="en-US" altLang="zh-CN" sz="22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dept-name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计算机科学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经济管理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694" name="Text Box 94"/>
          <p:cNvSpPr txBox="1">
            <a:spLocks noChangeArrowheads="1"/>
          </p:cNvSpPr>
          <p:nvPr/>
        </p:nvSpPr>
        <p:spPr bwMode="auto">
          <a:xfrm>
            <a:off x="1524000" y="4292600"/>
            <a:ext cx="218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department</a:t>
            </a:r>
            <a:endParaRPr kumimoji="1"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Database Schema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2297"/>
            <a:ext cx="7594414" cy="2055431"/>
          </a:xfrm>
        </p:spPr>
        <p:txBody>
          <a:bodyPr/>
          <a:lstStyle/>
          <a:p>
            <a:r>
              <a:rPr lang="en-US" altLang="en-US" sz="2400" dirty="0">
                <a:sym typeface="Symbol" panose="05050102010706020507" pitchFamily="18" charset="2"/>
              </a:rPr>
              <a:t>Database schema -- is the logical structure of the database.</a:t>
            </a:r>
            <a:endParaRPr lang="en-US" altLang="en-US" sz="2400" dirty="0">
              <a:sym typeface="Symbol" panose="05050102010706020507" pitchFamily="18" charset="2"/>
            </a:endParaRPr>
          </a:p>
          <a:p>
            <a:r>
              <a:rPr lang="en-US" altLang="en-US" sz="2400" dirty="0">
                <a:sym typeface="Symbol" panose="05050102010706020507" pitchFamily="18" charset="2"/>
              </a:rPr>
              <a:t>Database instance -- is a snapshot of the data in the database at a given instant in time. </a:t>
            </a:r>
            <a:endParaRPr lang="en-US" altLang="en-US" sz="2400" dirty="0">
              <a:sym typeface="Symbol" panose="05050102010706020507" pitchFamily="18" charset="2"/>
            </a:endParaRPr>
          </a:p>
          <a:p>
            <a:r>
              <a:rPr lang="en-US" altLang="en-US" sz="2000" dirty="0">
                <a:sym typeface="Symbol" panose="05050102010706020507" pitchFamily="18" charset="2"/>
              </a:rPr>
              <a:t>Example: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sym typeface="Symbol" panose="05050102010706020507" pitchFamily="18" charset="2"/>
              </a:rPr>
              <a:t>schema:   i</a:t>
            </a:r>
            <a:r>
              <a:rPr lang="en-US" altLang="en-US" sz="2000" i="1" dirty="0">
                <a:sym typeface="Symbol" panose="05050102010706020507" pitchFamily="18" charset="2"/>
              </a:rPr>
              <a:t>nstructor</a:t>
            </a:r>
            <a:r>
              <a:rPr lang="en-US" altLang="en-US" sz="2000" dirty="0">
                <a:sym typeface="Symbol" panose="05050102010706020507" pitchFamily="18" charset="2"/>
              </a:rPr>
              <a:t> (</a:t>
            </a:r>
            <a:r>
              <a:rPr lang="en-US" altLang="en-US" sz="2000" i="1" dirty="0">
                <a:sym typeface="Symbol" panose="05050102010706020507" pitchFamily="18" charset="2"/>
              </a:rPr>
              <a:t>ID, name, dept_name, salary</a:t>
            </a:r>
            <a:r>
              <a:rPr lang="en-US" altLang="en-US" sz="2000" dirty="0">
                <a:sym typeface="Symbol" panose="05050102010706020507" pitchFamily="18" charset="2"/>
              </a:rPr>
              <a:t>)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sym typeface="Symbol" panose="05050102010706020507" pitchFamily="18" charset="2"/>
              </a:rPr>
              <a:t>Instance:</a:t>
            </a:r>
            <a:endParaRPr lang="en-US" altLang="en-US" sz="2000" dirty="0">
              <a:sym typeface="Symbol" panose="05050102010706020507" pitchFamily="18" charset="2"/>
            </a:endParaRPr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t="-1" b="12197"/>
          <a:stretch>
            <a:fillRect/>
          </a:stretch>
        </p:blipFill>
        <p:spPr>
          <a:xfrm>
            <a:off x="2816124" y="3532950"/>
            <a:ext cx="3981652" cy="3144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Schema Diagram for University Database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" name="Graphic 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06002" y="1383738"/>
            <a:ext cx="8131996" cy="4871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关系模型</a:t>
            </a:r>
            <a:endParaRPr lang="zh-CN" altLang="en-US"/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/>
              <a:t>关系模型是一种数据模型，是关系数据库的理论基础</a:t>
            </a:r>
            <a:endParaRPr lang="zh-CN" altLang="en-US" sz="2400" dirty="0"/>
          </a:p>
          <a:p>
            <a:pPr eaLnBrk="1" hangingPunct="1">
              <a:defRPr/>
            </a:pPr>
            <a:r>
              <a:rPr lang="zh-CN" altLang="en-US" sz="2400" dirty="0"/>
              <a:t>数据模型的三要素</a:t>
            </a:r>
            <a:endParaRPr lang="zh-CN" altLang="en-US" sz="2400" dirty="0"/>
          </a:p>
          <a:p>
            <a:pPr lvl="1" eaLnBrk="1" hangingPunct="1">
              <a:defRPr/>
            </a:pPr>
            <a:r>
              <a:rPr lang="zh-CN" altLang="en-US" sz="2400" dirty="0"/>
              <a:t>数据结构</a:t>
            </a:r>
            <a:endParaRPr lang="zh-CN" altLang="en-US" sz="2400" dirty="0"/>
          </a:p>
          <a:p>
            <a:pPr lvl="1" eaLnBrk="1" hangingPunct="1">
              <a:defRPr/>
            </a:pPr>
            <a:r>
              <a:rPr lang="zh-CN" altLang="en-US" sz="2400" dirty="0"/>
              <a:t>数据操作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zh-CN" altLang="en-US" sz="2400" dirty="0"/>
              <a:t>数据完整性</a:t>
            </a:r>
            <a:endParaRPr lang="zh-CN" altLang="en-US" sz="2400" dirty="0"/>
          </a:p>
          <a:p>
            <a:pPr eaLnBrk="1" hangingPunct="1">
              <a:defRPr/>
            </a:pPr>
            <a:r>
              <a:rPr lang="zh-CN" altLang="en-US" sz="2400" dirty="0"/>
              <a:t>关系模型的三要素</a:t>
            </a:r>
            <a:endParaRPr lang="zh-CN" altLang="en-US" sz="2400" dirty="0"/>
          </a:p>
          <a:p>
            <a:pPr lvl="1" eaLnBrk="1" hangingPunct="1">
              <a:defRPr/>
            </a:pPr>
            <a:r>
              <a:rPr lang="zh-CN" altLang="en-US" sz="2400" dirty="0"/>
              <a:t>单一数据结构 </a:t>
            </a:r>
            <a:r>
              <a:rPr lang="en-US" altLang="zh-CN" sz="2400" dirty="0">
                <a:latin typeface="Helvetica" panose="020B0604020202020204" pitchFamily="34" charset="0"/>
              </a:rPr>
              <a:t>——</a:t>
            </a:r>
            <a:r>
              <a:rPr lang="en-US" altLang="zh-CN" sz="2400" dirty="0"/>
              <a:t> </a:t>
            </a:r>
            <a:r>
              <a:rPr lang="zh-CN" altLang="en-US" sz="2400" dirty="0"/>
              <a:t>关系</a:t>
            </a:r>
            <a:endParaRPr lang="zh-CN" altLang="en-US" sz="2400" dirty="0"/>
          </a:p>
          <a:p>
            <a:pPr lvl="1" eaLnBrk="1" hangingPunct="1">
              <a:defRPr/>
            </a:pPr>
            <a:r>
              <a:rPr lang="zh-CN" altLang="en-US" sz="2400" dirty="0"/>
              <a:t>数据操作 </a:t>
            </a:r>
            <a:r>
              <a:rPr lang="en-US" altLang="zh-CN" sz="2400" dirty="0">
                <a:latin typeface="Helvetica" panose="020B0604020202020204" pitchFamily="34" charset="0"/>
              </a:rPr>
              <a:t>——</a:t>
            </a:r>
            <a:r>
              <a:rPr lang="en-US" altLang="zh-CN" sz="2400" dirty="0"/>
              <a:t> </a:t>
            </a:r>
            <a:r>
              <a:rPr lang="zh-CN" altLang="en-US" sz="2400" dirty="0"/>
              <a:t>关系操作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zh-CN" altLang="en-US" sz="2400" dirty="0"/>
              <a:t>数据完整性 </a:t>
            </a:r>
            <a:r>
              <a:rPr lang="en-US" altLang="zh-CN" sz="2400" dirty="0">
                <a:latin typeface="Helvetica" panose="020B0604020202020204" pitchFamily="34" charset="0"/>
              </a:rPr>
              <a:t>——</a:t>
            </a:r>
            <a:r>
              <a:rPr lang="en-US" altLang="zh-CN" sz="2400" dirty="0"/>
              <a:t> </a:t>
            </a:r>
            <a:r>
              <a:rPr lang="zh-CN" altLang="en-US" sz="2400" dirty="0"/>
              <a:t>关系完整性</a:t>
            </a:r>
            <a:endParaRPr lang="en-US" altLang="zh-CN" sz="2400" dirty="0"/>
          </a:p>
          <a:p>
            <a:pPr marL="457200" lvl="1" indent="0" eaLnBrk="1" hangingPunct="1"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什么是关系？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9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9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ldLvl="3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  <a:endParaRPr lang="en-US" altLang="en-US" sz="2800" dirty="0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4900"/>
            <a:ext cx="7496760" cy="2772156"/>
          </a:xfrm>
        </p:spPr>
        <p:txBody>
          <a:bodyPr lIns="90488" tIns="44450" rIns="90488" bIns="44450"/>
          <a:lstStyle/>
          <a:p>
            <a:r>
              <a:rPr lang="en-US" altLang="en-US" sz="2400" dirty="0"/>
              <a:t>Relational Model</a:t>
            </a:r>
            <a:endParaRPr lang="en-US" altLang="en-US" sz="2400" dirty="0"/>
          </a:p>
          <a:p>
            <a:pPr lvl="1"/>
            <a:r>
              <a:rPr lang="en-US" altLang="en-US" sz="2400" dirty="0"/>
              <a:t>Structure of Relational Databases</a:t>
            </a:r>
            <a:endParaRPr lang="en-US" altLang="en-US" sz="2400" dirty="0"/>
          </a:p>
          <a:p>
            <a:pPr lvl="1"/>
            <a:r>
              <a:rPr lang="en-US" altLang="en-US" sz="2400" dirty="0"/>
              <a:t>Keys</a:t>
            </a:r>
            <a:endParaRPr lang="en-US" altLang="en-US" sz="2400" dirty="0"/>
          </a:p>
          <a:p>
            <a:pPr lvl="1"/>
            <a:r>
              <a:rPr lang="en-US" altLang="en-US" sz="2400" dirty="0"/>
              <a:t>Database Schema</a:t>
            </a:r>
            <a:endParaRPr lang="en-US" altLang="en-US" sz="2400" dirty="0"/>
          </a:p>
          <a:p>
            <a:pPr lvl="1"/>
            <a:r>
              <a:rPr lang="en-US" altLang="en-US" sz="2400" dirty="0"/>
              <a:t>Schema Diagrams</a:t>
            </a:r>
            <a:endParaRPr lang="en-US" altLang="en-US" sz="2400" dirty="0"/>
          </a:p>
          <a:p>
            <a:r>
              <a:rPr lang="en-US" altLang="en-US" sz="2400" dirty="0">
                <a:solidFill>
                  <a:srgbClr val="FF0000"/>
                </a:solidFill>
              </a:rPr>
              <a:t>Relational Query Languages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lvl="1"/>
            <a:r>
              <a:rPr lang="en-US" altLang="en-US" sz="2400" dirty="0"/>
              <a:t>The Relational Algebra</a:t>
            </a:r>
            <a:endParaRPr lang="en-US" altLang="en-US" sz="2400" dirty="0"/>
          </a:p>
          <a:p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Relational Query Languages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084263"/>
            <a:ext cx="7692069" cy="3555047"/>
          </a:xfrm>
        </p:spPr>
        <p:txBody>
          <a:bodyPr/>
          <a:lstStyle/>
          <a:p>
            <a:r>
              <a:rPr lang="en-US" altLang="en-US" sz="2400" dirty="0"/>
              <a:t>Procedural versus non-procedural, or declarative</a:t>
            </a:r>
            <a:endParaRPr lang="en-US" altLang="en-US" sz="2400" dirty="0"/>
          </a:p>
          <a:p>
            <a:r>
              <a:rPr lang="en-US" altLang="en-US" sz="2400" dirty="0"/>
              <a:t>“Pure” languages:</a:t>
            </a:r>
            <a:endParaRPr lang="en-US" altLang="en-US" sz="2400" dirty="0"/>
          </a:p>
          <a:p>
            <a:pPr lvl="1"/>
            <a:r>
              <a:rPr lang="en-US" altLang="en-US" sz="2400" dirty="0"/>
              <a:t>Relational algebra</a:t>
            </a:r>
            <a:endParaRPr lang="en-US" altLang="en-US" sz="2400" dirty="0"/>
          </a:p>
          <a:p>
            <a:pPr lvl="1"/>
            <a:r>
              <a:rPr lang="en-US" altLang="en-US" sz="2400" dirty="0"/>
              <a:t>Tuple relational calculus</a:t>
            </a:r>
            <a:endParaRPr lang="en-US" altLang="en-US" sz="2400" dirty="0"/>
          </a:p>
          <a:p>
            <a:pPr lvl="1"/>
            <a:r>
              <a:rPr lang="en-US" altLang="en-US" sz="2400" dirty="0"/>
              <a:t>Domain relational calculus</a:t>
            </a:r>
            <a:endParaRPr lang="en-US" altLang="en-US" sz="2400" dirty="0"/>
          </a:p>
          <a:p>
            <a:r>
              <a:rPr lang="en-US" altLang="en-US" sz="2400" dirty="0"/>
              <a:t>The above 3 pure languages are equivalent in computing power</a:t>
            </a:r>
            <a:endParaRPr lang="en-US" altLang="en-US" sz="2400" dirty="0"/>
          </a:p>
          <a:p>
            <a:r>
              <a:rPr lang="en-US" altLang="en-US" sz="2400" dirty="0"/>
              <a:t>We will concentrate in this chapter on relational algebra</a:t>
            </a:r>
            <a:endParaRPr lang="en-US" altLang="en-US" sz="2400" dirty="0"/>
          </a:p>
          <a:p>
            <a:pPr lvl="1"/>
            <a:r>
              <a:rPr lang="en-US" altLang="en-US" sz="2400" dirty="0"/>
              <a:t>Consists of 6 basic operations</a:t>
            </a:r>
            <a:endParaRPr lang="en-US" altLang="en-US" sz="2400" dirty="0"/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Relational Algebra</a:t>
            </a:r>
            <a:endParaRPr lang="en-US" altLang="en-US" sz="2800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558903" cy="4876800"/>
          </a:xfrm>
        </p:spPr>
        <p:txBody>
          <a:bodyPr/>
          <a:lstStyle/>
          <a:p>
            <a:r>
              <a:rPr lang="en-US" altLang="en-US" sz="2400" dirty="0"/>
              <a:t>A  procedural language consisting  of a set of operations that take </a:t>
            </a:r>
            <a:r>
              <a:rPr lang="en-US" altLang="en-US" sz="2400" b="1" dirty="0"/>
              <a:t>one or two relations </a:t>
            </a:r>
            <a:r>
              <a:rPr lang="en-US" altLang="en-US" sz="2400" dirty="0"/>
              <a:t>as input and produce a new relation as their result. </a:t>
            </a:r>
            <a:endParaRPr lang="en-US" altLang="en-US" sz="2400" dirty="0"/>
          </a:p>
          <a:p>
            <a:r>
              <a:rPr lang="en-US" altLang="en-US" sz="2400" dirty="0"/>
              <a:t>Six basic operators</a:t>
            </a:r>
            <a:endParaRPr lang="en-US" altLang="en-US" sz="2400" dirty="0"/>
          </a:p>
          <a:p>
            <a:pPr lvl="1"/>
            <a:r>
              <a:rPr lang="en-US" altLang="en-US" sz="2400" dirty="0"/>
              <a:t>select: </a:t>
            </a:r>
            <a:r>
              <a:rPr kumimoji="0" lang="en-US" altLang="en-US" sz="2400" dirty="0">
                <a:sym typeface="Symbol" panose="05050102010706020507" pitchFamily="18" charset="2"/>
              </a:rPr>
              <a:t></a:t>
            </a:r>
            <a:endParaRPr lang="en-US" altLang="en-US" sz="2400" dirty="0"/>
          </a:p>
          <a:p>
            <a:pPr lvl="1"/>
            <a:r>
              <a:rPr lang="en-US" altLang="en-US" sz="2400" dirty="0"/>
              <a:t>project: </a:t>
            </a:r>
            <a:r>
              <a:rPr lang="en-US" altLang="en-US" sz="2400" dirty="0">
                <a:sym typeface="Symbol" panose="05050102010706020507" pitchFamily="18" charset="2"/>
              </a:rPr>
              <a:t></a:t>
            </a:r>
            <a:endParaRPr lang="en-US" altLang="en-US" sz="2400" dirty="0"/>
          </a:p>
          <a:p>
            <a:pPr lvl="1"/>
            <a:r>
              <a:rPr lang="en-US" altLang="en-US" sz="2400" dirty="0"/>
              <a:t>union: </a:t>
            </a:r>
            <a:r>
              <a:rPr lang="en-US" altLang="en-US" sz="2400" dirty="0">
                <a:sym typeface="Symbol" panose="05050102010706020507" pitchFamily="18" charset="2"/>
              </a:rPr>
              <a:t></a:t>
            </a:r>
            <a:endParaRPr lang="en-US" altLang="en-US" sz="2400" dirty="0"/>
          </a:p>
          <a:p>
            <a:pPr lvl="1"/>
            <a:r>
              <a:rPr lang="en-US" altLang="en-US" sz="2400" dirty="0"/>
              <a:t>set difference: </a:t>
            </a:r>
            <a:r>
              <a:rPr lang="en-US" altLang="en-US" sz="2400" i="1" dirty="0"/>
              <a:t>–</a:t>
            </a:r>
            <a:r>
              <a:rPr lang="en-US" altLang="en-US" sz="2400" dirty="0"/>
              <a:t> </a:t>
            </a:r>
            <a:endParaRPr lang="en-US" altLang="en-US" sz="2400" dirty="0"/>
          </a:p>
          <a:p>
            <a:pPr lvl="1"/>
            <a:r>
              <a:rPr lang="en-US" altLang="en-US" sz="2400" dirty="0"/>
              <a:t>Cartesian product: x</a:t>
            </a:r>
            <a:endParaRPr lang="en-US" altLang="en-US" sz="2400" dirty="0"/>
          </a:p>
          <a:p>
            <a:pPr lvl="1"/>
            <a:r>
              <a:rPr lang="en-US" altLang="en-US" sz="2400" dirty="0"/>
              <a:t>rename: </a:t>
            </a:r>
            <a:r>
              <a:rPr lang="en-US" altLang="en-US" sz="2400" i="1" dirty="0">
                <a:sym typeface="Symbol" panose="05050102010706020507" pitchFamily="18" charset="2"/>
              </a:rPr>
              <a:t></a:t>
            </a:r>
            <a:endParaRPr lang="en-US" altLang="en-US" sz="2400" i="1" dirty="0">
              <a:sym typeface="Symbol" panose="05050102010706020507" pitchFamily="18" charset="2"/>
            </a:endParaRPr>
          </a:p>
          <a:p>
            <a:pPr lvl="1"/>
            <a:endParaRPr lang="en-US" altLang="en-US" sz="20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Select Operation</a:t>
            </a:r>
            <a:endParaRPr lang="en-US" altLang="en-US" sz="2800" dirty="0"/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3574"/>
            <a:ext cx="7612170" cy="33503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2400" dirty="0"/>
              <a:t>The  </a:t>
            </a:r>
            <a:r>
              <a:rPr lang="en-US" altLang="en-US" sz="2400" b="1" dirty="0"/>
              <a:t>selec</a:t>
            </a:r>
            <a:r>
              <a:rPr lang="en-US" altLang="en-US" sz="2400" dirty="0"/>
              <a:t>t operation selects tuples that satisfy a given predicate</a:t>
            </a:r>
            <a:r>
              <a:rPr lang="en-US" altLang="en-US" sz="2400" dirty="0" smtClean="0"/>
              <a:t>.   </a:t>
            </a:r>
            <a:r>
              <a:rPr lang="zh-CN" altLang="en-US" sz="2400" dirty="0" smtClean="0"/>
              <a:t>（</a:t>
            </a:r>
            <a:r>
              <a:rPr lang="en-US" altLang="en-US" sz="2400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 : </a:t>
            </a:r>
            <a:r>
              <a:rPr lang="en-US" altLang="zh-CN" sz="2400" dirty="0" smtClean="0">
                <a:solidFill>
                  <a:srgbClr val="FF0000"/>
                </a:solidFill>
              </a:rPr>
              <a:t>sigma</a:t>
            </a:r>
            <a:r>
              <a:rPr lang="zh-CN" altLang="en-US" sz="2400" dirty="0" smtClean="0"/>
              <a:t>）</a:t>
            </a:r>
            <a:endParaRPr lang="en-US" altLang="en-US" sz="2400" dirty="0"/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2400" dirty="0"/>
              <a:t>Notation:  </a:t>
            </a:r>
            <a:r>
              <a:rPr lang="en-US" altLang="en-US" sz="2400" i="1" dirty="0">
                <a:sym typeface="Symbol" panose="05050102010706020507" pitchFamily="18" charset="2"/>
              </a:rPr>
              <a:t>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p </a:t>
            </a:r>
            <a:r>
              <a:rPr lang="en-US" altLang="en-US" sz="2400" dirty="0">
                <a:sym typeface="Symbol" panose="05050102010706020507" pitchFamily="18" charset="2"/>
              </a:rPr>
              <a:t>(</a:t>
            </a:r>
            <a:r>
              <a:rPr lang="en-US" altLang="en-US" sz="2400" i="1" dirty="0">
                <a:sym typeface="Symbol" panose="05050102010706020507" pitchFamily="18" charset="2"/>
              </a:rPr>
              <a:t>r</a:t>
            </a:r>
            <a:r>
              <a:rPr lang="en-US" altLang="en-US" sz="2400" dirty="0">
                <a:sym typeface="Symbol" panose="05050102010706020507" pitchFamily="18" charset="2"/>
              </a:rPr>
              <a:t>)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2400" i="1" dirty="0">
                <a:sym typeface="Symbol" panose="05050102010706020507" pitchFamily="18" charset="2"/>
              </a:rPr>
              <a:t>p</a:t>
            </a:r>
            <a:r>
              <a:rPr lang="en-US" altLang="en-US" sz="2400" dirty="0">
                <a:sym typeface="Symbol" panose="05050102010706020507" pitchFamily="18" charset="2"/>
              </a:rPr>
              <a:t> is called the </a:t>
            </a:r>
            <a:r>
              <a:rPr lang="en-US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selection predicate</a:t>
            </a:r>
            <a:endParaRPr lang="en-US" altLang="en-US" sz="2400" b="1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Example: select those tuples of the </a:t>
            </a:r>
            <a:r>
              <a:rPr lang="en-US" altLang="en-US" sz="2400" i="1" dirty="0">
                <a:sym typeface="Symbol" panose="05050102010706020507" pitchFamily="18" charset="2"/>
              </a:rPr>
              <a:t>instructor</a:t>
            </a:r>
            <a:r>
              <a:rPr lang="en-US" altLang="en-US" sz="2400" dirty="0">
                <a:sym typeface="Symbol" panose="05050102010706020507" pitchFamily="18" charset="2"/>
              </a:rPr>
              <a:t>  relation where the instructor is in the “Physics” department.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Query</a:t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  	</a:t>
            </a:r>
            <a:r>
              <a:rPr lang="en-US" altLang="en-US" sz="2400" i="1" dirty="0">
                <a:sym typeface="Symbol" panose="05050102010706020507" pitchFamily="18" charset="2"/>
              </a:rPr>
              <a:t>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Physics” </a:t>
            </a:r>
            <a:r>
              <a:rPr lang="en-US" altLang="ja-JP" sz="2400" dirty="0"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sym typeface="Symbol" panose="05050102010706020507" pitchFamily="18" charset="2"/>
              </a:rPr>
              <a:t>instructor</a:t>
            </a:r>
            <a:r>
              <a:rPr lang="en-US" altLang="ja-JP" sz="2400" dirty="0">
                <a:sym typeface="Symbol" panose="05050102010706020507" pitchFamily="18" charset="2"/>
              </a:rPr>
              <a:t>)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Result</a:t>
            </a:r>
            <a:endParaRPr lang="en-US" altLang="en-US" sz="2400" dirty="0">
              <a:sym typeface="Symbol" panose="05050102010706020507" pitchFamily="18" charset="2"/>
            </a:endParaRPr>
          </a:p>
        </p:txBody>
      </p:sp>
      <p:pic>
        <p:nvPicPr>
          <p:cNvPr id="3" name="Graphic 2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b="31858"/>
          <a:stretch>
            <a:fillRect/>
          </a:stretch>
        </p:blipFill>
        <p:spPr>
          <a:xfrm>
            <a:off x="1840201" y="5066225"/>
            <a:ext cx="4932139" cy="1223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Select Operation (Cont.)</a:t>
            </a:r>
            <a:endParaRPr lang="en-US" altLang="en-US" sz="2800" dirty="0"/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8873"/>
            <a:ext cx="8375650" cy="481082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We allow comparisons using 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                     =, , &gt;, . &lt;. 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       in the selection predicate. 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We can combine several predicates into a larger predicate by using the connectives: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                    (</a:t>
            </a:r>
            <a:r>
              <a:rPr lang="en-US" altLang="en-US" sz="2000" b="1" dirty="0">
                <a:sym typeface="Symbol" panose="05050102010706020507" pitchFamily="18" charset="2"/>
              </a:rPr>
              <a:t>and</a:t>
            </a:r>
            <a:r>
              <a:rPr lang="en-US" altLang="en-US" sz="2000" dirty="0">
                <a:sym typeface="Symbol" panose="05050102010706020507" pitchFamily="18" charset="2"/>
              </a:rPr>
              <a:t>),  (</a:t>
            </a:r>
            <a:r>
              <a:rPr lang="en-US" altLang="en-US" sz="2000" b="1" dirty="0">
                <a:sym typeface="Symbol" panose="05050102010706020507" pitchFamily="18" charset="2"/>
              </a:rPr>
              <a:t>or</a:t>
            </a:r>
            <a:r>
              <a:rPr lang="en-US" altLang="en-US" sz="2000" dirty="0">
                <a:sym typeface="Symbol" panose="05050102010706020507" pitchFamily="18" charset="2"/>
              </a:rPr>
              <a:t>),  (</a:t>
            </a:r>
            <a:r>
              <a:rPr lang="en-US" altLang="en-US" sz="2000" b="1" dirty="0">
                <a:sym typeface="Symbol" panose="05050102010706020507" pitchFamily="18" charset="2"/>
              </a:rPr>
              <a:t>not</a:t>
            </a:r>
            <a:r>
              <a:rPr lang="en-US" altLang="en-US" sz="2000" dirty="0">
                <a:sym typeface="Symbol" panose="05050102010706020507" pitchFamily="18" charset="2"/>
              </a:rPr>
              <a:t>)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Example: Find the instructors in Physics with a salary greater $90,000, we write:</a:t>
            </a:r>
            <a:br>
              <a:rPr lang="en-US" altLang="en-US" sz="2000" dirty="0">
                <a:sym typeface="Symbol" panose="05050102010706020507" pitchFamily="18" charset="2"/>
              </a:rPr>
            </a:br>
            <a:r>
              <a:rPr lang="en-US" altLang="en-US" sz="2000" dirty="0">
                <a:sym typeface="Symbol" panose="05050102010706020507" pitchFamily="18" charset="2"/>
              </a:rPr>
              <a:t>          </a:t>
            </a:r>
            <a:r>
              <a:rPr lang="en-US" altLang="en-US" sz="2000" i="1" dirty="0">
                <a:sym typeface="Symbol" panose="05050102010706020507" pitchFamily="18" charset="2"/>
              </a:rPr>
              <a:t>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”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salary &gt;</a:t>
            </a:r>
            <a:r>
              <a:rPr lang="en-US" altLang="ja-JP" sz="2000" i="1" dirty="0">
                <a:sym typeface="Symbol" panose="05050102010706020507" pitchFamily="18" charset="2"/>
              </a:rPr>
              <a:t> 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90,000</a:t>
            </a:r>
            <a:r>
              <a:rPr lang="en-US" altLang="ja-JP" sz="2000" i="1" dirty="0">
                <a:sym typeface="Symbol" panose="05050102010706020507" pitchFamily="18" charset="2"/>
              </a:rPr>
              <a:t> </a:t>
            </a:r>
            <a:r>
              <a:rPr lang="en-US" altLang="ja-JP" sz="2000" dirty="0">
                <a:sym typeface="Symbol" panose="05050102010706020507" pitchFamily="18" charset="2"/>
              </a:rPr>
              <a:t>(</a:t>
            </a:r>
            <a:r>
              <a:rPr lang="en-US" altLang="ja-JP" sz="2000" i="1" dirty="0">
                <a:sym typeface="Symbol" panose="05050102010706020507" pitchFamily="18" charset="2"/>
              </a:rPr>
              <a:t>instructor</a:t>
            </a:r>
            <a:r>
              <a:rPr lang="en-US" altLang="ja-JP" sz="2000" dirty="0">
                <a:sym typeface="Symbol" panose="05050102010706020507" pitchFamily="18" charset="2"/>
              </a:rPr>
              <a:t>)</a:t>
            </a:r>
            <a:endParaRPr lang="en-US" altLang="ja-JP" sz="2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endParaRPr lang="en-US" altLang="ja-JP" sz="2000" i="1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The select predicate may  include comparisons between two attributes. 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Example, find all departments whose name is the same as their building name: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2000" i="1" dirty="0">
                <a:sym typeface="Symbol" panose="05050102010706020507" pitchFamily="18" charset="2"/>
              </a:rPr>
              <a:t> 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i="1" baseline="-25000" dirty="0">
                <a:sym typeface="Symbol" panose="05050102010706020507" pitchFamily="18" charset="2"/>
              </a:rPr>
              <a:t>dept_name=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building</a:t>
            </a:r>
            <a:r>
              <a:rPr lang="en-US" altLang="ja-JP" sz="2000" i="1" dirty="0">
                <a:sym typeface="Symbol" panose="05050102010706020507" pitchFamily="18" charset="2"/>
              </a:rPr>
              <a:t> 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2000" dirty="0">
                <a:sym typeface="Symbol" panose="05050102010706020507" pitchFamily="18" charset="2"/>
              </a:rPr>
              <a:t>(</a:t>
            </a:r>
            <a:r>
              <a:rPr lang="en-US" altLang="ja-JP" sz="2000" i="1" dirty="0">
                <a:sym typeface="Symbol" panose="05050102010706020507" pitchFamily="18" charset="2"/>
              </a:rPr>
              <a:t>department</a:t>
            </a:r>
            <a:r>
              <a:rPr lang="en-US" altLang="ja-JP" sz="2000" dirty="0">
                <a:sym typeface="Symbol" panose="05050102010706020507" pitchFamily="18" charset="2"/>
              </a:rPr>
              <a:t>)</a:t>
            </a:r>
            <a:endParaRPr lang="en-US" altLang="en-US" sz="20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选择运算</a:t>
            </a:r>
            <a:r>
              <a:rPr lang="en-US" altLang="zh-CN"/>
              <a:t>(</a:t>
            </a:r>
            <a:r>
              <a:rPr lang="zh-CN" altLang="en-US">
                <a:sym typeface="Symbol" panose="05050102010706020507" pitchFamily="18" charset="2"/>
              </a:rPr>
              <a:t></a:t>
            </a:r>
            <a:r>
              <a:rPr lang="en-US" altLang="zh-CN"/>
              <a:t>) </a:t>
            </a:r>
            <a:r>
              <a:rPr lang="en-US" altLang="zh-CN">
                <a:latin typeface="Helvetica" panose="020B0604020202020204" pitchFamily="34" charset="0"/>
              </a:rPr>
              <a:t>–</a:t>
            </a:r>
            <a:r>
              <a:rPr lang="en-US" altLang="zh-CN"/>
              <a:t> </a:t>
            </a:r>
            <a:r>
              <a:rPr lang="zh-CN" altLang="en-US"/>
              <a:t>例子</a:t>
            </a:r>
            <a:endParaRPr lang="zh-CN" altLang="en-US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114425" y="1676400"/>
            <a:ext cx="1227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230505" indent="-23050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SzPct val="125000"/>
              <a:buFontTx/>
              <a:buChar char="•"/>
            </a:pPr>
            <a:r>
              <a:rPr lang="zh-CN" altLang="en-US" sz="2400" b="1">
                <a:latin typeface="Helvetica" panose="020B0604020202020204" pitchFamily="34" charset="0"/>
                <a:ea typeface="宋体" panose="02010600030101010101" pitchFamily="2" charset="-122"/>
              </a:rPr>
              <a:t>关系</a:t>
            </a:r>
            <a:r>
              <a:rPr lang="zh-CN" altLang="en-US" sz="2400" b="1" i="1">
                <a:latin typeface="Helvetica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 i="1">
                <a:latin typeface="Helvetica" panose="020B0604020202020204" pitchFamily="34" charset="0"/>
                <a:ea typeface="宋体" panose="02010600030101010101" pitchFamily="2" charset="-122"/>
              </a:rPr>
              <a:t>r</a:t>
            </a:r>
            <a:endParaRPr lang="en-US" altLang="zh-CN" sz="2400" b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3479800" y="1841500"/>
            <a:ext cx="558800" cy="530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3937000" y="1841500"/>
            <a:ext cx="558800" cy="530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4394200" y="1841500"/>
            <a:ext cx="558800" cy="530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4851400" y="1841500"/>
            <a:ext cx="558800" cy="530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3479800" y="2298700"/>
            <a:ext cx="558800" cy="1943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3937000" y="2298700"/>
            <a:ext cx="558800" cy="1943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4394200" y="2298700"/>
            <a:ext cx="558800" cy="1943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12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23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4851400" y="2298700"/>
            <a:ext cx="558800" cy="1943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7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7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766763" y="4492625"/>
            <a:ext cx="242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230505" indent="-23050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SzPct val="125000"/>
              <a:buFontTx/>
              <a:buChar char="•"/>
            </a:pPr>
            <a:r>
              <a:rPr lang="zh-CN" altLang="en-US" sz="2400" b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b="1" baseline="-25000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A=B ∧ D &gt; 5</a:t>
            </a:r>
            <a:r>
              <a:rPr lang="en-US" altLang="zh-CN" sz="2400" b="1" baseline="-25000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b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 b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2400" b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3556000" y="5041900"/>
            <a:ext cx="558800" cy="530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4013200" y="5041900"/>
            <a:ext cx="558800" cy="530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4470400" y="5041900"/>
            <a:ext cx="558800" cy="530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4927600" y="5041900"/>
            <a:ext cx="558800" cy="530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3556000" y="5499100"/>
            <a:ext cx="558800" cy="1058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4013200" y="5499100"/>
            <a:ext cx="558800" cy="1058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4470400" y="5499100"/>
            <a:ext cx="558800" cy="1058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23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9956" name="Rectangle 20"/>
          <p:cNvSpPr>
            <a:spLocks noChangeArrowheads="1"/>
          </p:cNvSpPr>
          <p:nvPr/>
        </p:nvSpPr>
        <p:spPr bwMode="auto">
          <a:xfrm>
            <a:off x="4927600" y="5499100"/>
            <a:ext cx="558800" cy="1058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7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9957" name="AutoShape 21"/>
          <p:cNvSpPr>
            <a:spLocks noChangeArrowheads="1"/>
          </p:cNvSpPr>
          <p:nvPr/>
        </p:nvSpPr>
        <p:spPr bwMode="auto">
          <a:xfrm rot="-5400000">
            <a:off x="2393950" y="5264150"/>
            <a:ext cx="381000" cy="749300"/>
          </a:xfrm>
          <a:prstGeom prst="downArrow">
            <a:avLst>
              <a:gd name="adj1" fmla="val 50000"/>
              <a:gd name="adj2" fmla="val 49167"/>
            </a:avLst>
          </a:prstGeom>
          <a:solidFill>
            <a:srgbClr val="30E444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39940" grpId="0" animBg="1"/>
      <p:bldP spid="39941" grpId="0" animBg="1"/>
      <p:bldP spid="39942" grpId="0" animBg="1"/>
      <p:bldP spid="39943" grpId="0" animBg="1"/>
      <p:bldP spid="39944" grpId="0" animBg="1"/>
      <p:bldP spid="39945" grpId="0" animBg="1"/>
      <p:bldP spid="39946" grpId="0" animBg="1"/>
      <p:bldP spid="39947" grpId="0" animBg="1"/>
      <p:bldP spid="39948" grpId="0"/>
      <p:bldP spid="39949" grpId="0" animBg="1"/>
      <p:bldP spid="39950" grpId="0" animBg="1"/>
      <p:bldP spid="39951" grpId="0" animBg="1"/>
      <p:bldP spid="39952" grpId="0" animBg="1"/>
      <p:bldP spid="39953" grpId="0" animBg="1"/>
      <p:bldP spid="39954" grpId="0" animBg="1"/>
      <p:bldP spid="39955" grpId="0" animBg="1"/>
      <p:bldP spid="3995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思考</a:t>
            </a:r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endParaRPr lang="zh-CN" altLang="en-US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400" dirty="0">
                <a:sym typeface="Symbol" panose="05050102010706020507" pitchFamily="18" charset="2"/>
              </a:rPr>
              <a:t>下列选择运算的结果是什么？ </a:t>
            </a:r>
            <a:br>
              <a:rPr lang="zh-CN" altLang="en-US" sz="2400" dirty="0">
                <a:sym typeface="Symbol" panose="05050102010706020507" pitchFamily="18" charset="2"/>
              </a:rPr>
            </a:br>
            <a:endParaRPr lang="zh-CN" altLang="en-US" sz="2400" dirty="0">
              <a:sym typeface="Symbol" panose="05050102010706020507" pitchFamily="18" charset="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  </a:t>
            </a:r>
            <a:r>
              <a:rPr lang="en-US" altLang="zh-CN" sz="3000" i="1" dirty="0">
                <a:sym typeface="Symbol" panose="05050102010706020507" pitchFamily="18" charset="2"/>
              </a:rPr>
              <a:t></a:t>
            </a:r>
            <a:r>
              <a:rPr lang="en-US" altLang="zh-CN" sz="3000" dirty="0">
                <a:sym typeface="Symbol" panose="05050102010706020507" pitchFamily="18" charset="2"/>
              </a:rPr>
              <a:t> </a:t>
            </a:r>
            <a:r>
              <a:rPr lang="en-US" altLang="zh-CN" sz="3000" i="1" baseline="-25000" dirty="0">
                <a:sym typeface="Symbol" panose="05050102010706020507" pitchFamily="18" charset="2"/>
              </a:rPr>
              <a:t>1=1</a:t>
            </a:r>
            <a:r>
              <a:rPr lang="en-US" altLang="zh-CN" i="1" baseline="-25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student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>
              <a:sym typeface="Symbol" panose="05050102010706020507" pitchFamily="18" charset="2"/>
            </a:endParaRPr>
          </a:p>
          <a:p>
            <a:pPr lvl="2" eaLnBrk="1" hangingPunct="1"/>
            <a:endParaRPr lang="en-US" altLang="zh-CN" dirty="0">
              <a:sym typeface="Symbol" panose="05050102010706020507" pitchFamily="18" charset="2"/>
            </a:endParaRPr>
          </a:p>
        </p:txBody>
      </p:sp>
      <p:graphicFrame>
        <p:nvGraphicFramePr>
          <p:cNvPr id="259198" name="Group 126"/>
          <p:cNvGraphicFramePr>
            <a:graphicFrameLocks noGrp="1"/>
          </p:cNvGraphicFramePr>
          <p:nvPr/>
        </p:nvGraphicFramePr>
        <p:xfrm>
          <a:off x="5689600" y="4356100"/>
          <a:ext cx="3429000" cy="1473200"/>
        </p:xfrm>
        <a:graphic>
          <a:graphicData uri="http://schemas.openxmlformats.org/drawingml/2006/table">
            <a:tbl>
              <a:tblPr/>
              <a:tblGrid>
                <a:gridCol w="1524000"/>
                <a:gridCol w="825500"/>
                <a:gridCol w="1079500"/>
              </a:tblGrid>
              <a:tr h="3778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student-no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sex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9118" name="Text Box 46"/>
          <p:cNvSpPr txBox="1">
            <a:spLocks noChangeArrowheads="1"/>
          </p:cNvSpPr>
          <p:nvPr/>
        </p:nvSpPr>
        <p:spPr bwMode="auto">
          <a:xfrm>
            <a:off x="6540500" y="38989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00E4A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endParaRPr kumimoji="1" lang="en-US" altLang="zh-CN" sz="2400" b="1">
              <a:solidFill>
                <a:srgbClr val="00E4A8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59197" name="Group 125"/>
          <p:cNvGraphicFramePr>
            <a:graphicFrameLocks noGrp="1"/>
          </p:cNvGraphicFramePr>
          <p:nvPr/>
        </p:nvGraphicFramePr>
        <p:xfrm>
          <a:off x="127000" y="4368800"/>
          <a:ext cx="3352800" cy="1460500"/>
        </p:xfrm>
        <a:graphic>
          <a:graphicData uri="http://schemas.openxmlformats.org/drawingml/2006/table">
            <a:tbl>
              <a:tblPr/>
              <a:tblGrid>
                <a:gridCol w="1473200"/>
                <a:gridCol w="812800"/>
                <a:gridCol w="1066800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student-no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sex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9185" name="Text Box 113"/>
          <p:cNvSpPr txBox="1">
            <a:spLocks noChangeArrowheads="1"/>
          </p:cNvSpPr>
          <p:nvPr/>
        </p:nvSpPr>
        <p:spPr bwMode="auto">
          <a:xfrm>
            <a:off x="787400" y="3797300"/>
            <a:ext cx="1828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student</a:t>
            </a:r>
            <a:endParaRPr kumimoji="1" lang="en-US" altLang="zh-CN" sz="2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9186" name="AutoShape 114"/>
          <p:cNvSpPr>
            <a:spLocks noChangeArrowheads="1"/>
          </p:cNvSpPr>
          <p:nvPr/>
        </p:nvSpPr>
        <p:spPr bwMode="auto">
          <a:xfrm rot="-5400000">
            <a:off x="4400550" y="4006850"/>
            <a:ext cx="381000" cy="2019300"/>
          </a:xfrm>
          <a:prstGeom prst="downArrow">
            <a:avLst>
              <a:gd name="adj1" fmla="val 50000"/>
              <a:gd name="adj2" fmla="val 132500"/>
            </a:avLst>
          </a:prstGeom>
          <a:solidFill>
            <a:srgbClr val="30E444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9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5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5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5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59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118" grpId="0" autoUpdateAnimBg="0"/>
      <p:bldP spid="259185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思考</a:t>
            </a: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endParaRPr lang="zh-CN" altLang="en-US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800" dirty="0">
                <a:sym typeface="Symbol" panose="05050102010706020507" pitchFamily="18" charset="2"/>
              </a:rPr>
              <a:t>下列选择运算的结果是什么？ </a:t>
            </a:r>
            <a:br>
              <a:rPr lang="en-US" altLang="zh-CN" dirty="0">
                <a:sym typeface="Symbol" panose="05050102010706020507" pitchFamily="18" charset="2"/>
              </a:rPr>
            </a:br>
            <a:endParaRPr lang="en-US" altLang="zh-CN" dirty="0">
              <a:sym typeface="Symbol" panose="05050102010706020507" pitchFamily="18" charset="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  </a:t>
            </a:r>
            <a:r>
              <a:rPr lang="en-US" altLang="zh-CN" sz="3000" i="1" dirty="0">
                <a:sym typeface="Symbol" panose="05050102010706020507" pitchFamily="18" charset="2"/>
              </a:rPr>
              <a:t></a:t>
            </a:r>
            <a:r>
              <a:rPr lang="en-US" altLang="zh-CN" sz="3000" dirty="0">
                <a:sym typeface="Symbol" panose="05050102010706020507" pitchFamily="18" charset="2"/>
              </a:rPr>
              <a:t> </a:t>
            </a:r>
            <a:r>
              <a:rPr lang="en-US" altLang="zh-CN" sz="3000" i="1" baseline="-25000" dirty="0">
                <a:sym typeface="Symbol" panose="05050102010706020507" pitchFamily="18" charset="2"/>
              </a:rPr>
              <a:t>1=2</a:t>
            </a:r>
            <a:r>
              <a:rPr lang="en-US" altLang="zh-CN" i="1" baseline="-25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student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>
              <a:sym typeface="Symbol" panose="05050102010706020507" pitchFamily="18" charset="2"/>
            </a:endParaRPr>
          </a:p>
          <a:p>
            <a:pPr lvl="2" eaLnBrk="1" hangingPunct="1"/>
            <a:endParaRPr lang="en-US" altLang="zh-CN" dirty="0">
              <a:sym typeface="Symbol" panose="05050102010706020507" pitchFamily="18" charset="2"/>
            </a:endParaRPr>
          </a:p>
        </p:txBody>
      </p:sp>
      <p:graphicFrame>
        <p:nvGraphicFramePr>
          <p:cNvPr id="261168" name="Group 48"/>
          <p:cNvGraphicFramePr>
            <a:graphicFrameLocks noGrp="1"/>
          </p:cNvGraphicFramePr>
          <p:nvPr/>
        </p:nvGraphicFramePr>
        <p:xfrm>
          <a:off x="109538" y="4381500"/>
          <a:ext cx="3352800" cy="1460500"/>
        </p:xfrm>
        <a:graphic>
          <a:graphicData uri="http://schemas.openxmlformats.org/drawingml/2006/table">
            <a:tbl>
              <a:tblPr/>
              <a:tblGrid>
                <a:gridCol w="1473200"/>
                <a:gridCol w="812800"/>
                <a:gridCol w="1066800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student-no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sex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1146" name="Text Box 26"/>
          <p:cNvSpPr txBox="1">
            <a:spLocks noChangeArrowheads="1"/>
          </p:cNvSpPr>
          <p:nvPr/>
        </p:nvSpPr>
        <p:spPr bwMode="auto">
          <a:xfrm>
            <a:off x="769938" y="3810000"/>
            <a:ext cx="1828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student</a:t>
            </a:r>
            <a:endParaRPr kumimoji="1" lang="en-US" altLang="zh-CN" sz="2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1147" name="AutoShape 27"/>
          <p:cNvSpPr>
            <a:spLocks noChangeArrowheads="1"/>
          </p:cNvSpPr>
          <p:nvPr/>
        </p:nvSpPr>
        <p:spPr bwMode="auto">
          <a:xfrm rot="-5400000">
            <a:off x="4383088" y="4006850"/>
            <a:ext cx="381000" cy="2019300"/>
          </a:xfrm>
          <a:prstGeom prst="downArrow">
            <a:avLst>
              <a:gd name="adj1" fmla="val 50000"/>
              <a:gd name="adj2" fmla="val 132500"/>
            </a:avLst>
          </a:prstGeom>
          <a:solidFill>
            <a:srgbClr val="30E444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1159" name="Rectangle 39"/>
          <p:cNvSpPr>
            <a:spLocks noChangeArrowheads="1"/>
          </p:cNvSpPr>
          <p:nvPr/>
        </p:nvSpPr>
        <p:spPr bwMode="auto">
          <a:xfrm>
            <a:off x="6319838" y="4133850"/>
            <a:ext cx="8382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8800">
                <a:latin typeface="Times New Roman" panose="02020603050405020304" pitchFamily="18" charset="0"/>
                <a:ea typeface="宋体" panose="02010600030101010101" pitchFamily="2" charset="-122"/>
              </a:rPr>
              <a:t>ø</a:t>
            </a:r>
            <a:r>
              <a:rPr kumimoji="1" lang="en-US" altLang="zh-CN" sz="110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endParaRPr kumimoji="1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1160" name="Text Box 40"/>
          <p:cNvSpPr txBox="1">
            <a:spLocks noChangeArrowheads="1"/>
          </p:cNvSpPr>
          <p:nvPr/>
        </p:nvSpPr>
        <p:spPr bwMode="auto">
          <a:xfrm>
            <a:off x="7335838" y="4140200"/>
            <a:ext cx="12319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9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endParaRPr kumimoji="1" lang="en-US" altLang="zh-CN" sz="9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6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6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6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6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46" grpId="0" autoUpdateAnimBg="0"/>
      <p:bldP spid="261159" grpId="0" autoUpdateAnimBg="0"/>
      <p:bldP spid="261160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思考</a:t>
            </a: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endParaRPr lang="zh-CN" altLang="en-US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400" dirty="0">
                <a:sym typeface="Symbol" panose="05050102010706020507" pitchFamily="18" charset="2"/>
              </a:rPr>
              <a:t>下列选择运算的结果是什么？</a:t>
            </a:r>
            <a:br>
              <a:rPr lang="en-US" altLang="zh-CN" sz="2400" dirty="0">
                <a:sym typeface="Symbol" panose="05050102010706020507" pitchFamily="18" charset="2"/>
              </a:rPr>
            </a:br>
            <a:endParaRPr lang="en-US" altLang="zh-CN" sz="2400" dirty="0">
              <a:sym typeface="Symbol" panose="05050102010706020507" pitchFamily="18" charset="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  </a:t>
            </a:r>
            <a:r>
              <a:rPr lang="en-US" altLang="zh-CN" sz="3000" i="1" dirty="0">
                <a:sym typeface="Symbol" panose="05050102010706020507" pitchFamily="18" charset="2"/>
              </a:rPr>
              <a:t></a:t>
            </a:r>
            <a:r>
              <a:rPr lang="en-US" altLang="zh-CN" sz="3000" dirty="0">
                <a:sym typeface="Symbol" panose="05050102010706020507" pitchFamily="18" charset="2"/>
              </a:rPr>
              <a:t> </a:t>
            </a:r>
            <a:r>
              <a:rPr lang="en-US" altLang="zh-CN" sz="3000" i="1" baseline="-25000" dirty="0">
                <a:sym typeface="Symbol" panose="05050102010706020507" pitchFamily="18" charset="2"/>
              </a:rPr>
              <a:t>1=2</a:t>
            </a:r>
            <a:r>
              <a:rPr lang="en-US" altLang="zh-CN" i="1" baseline="-25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student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>
              <a:sym typeface="Symbol" panose="05050102010706020507" pitchFamily="18" charset="2"/>
            </a:endParaRPr>
          </a:p>
          <a:p>
            <a:pPr lvl="2" eaLnBrk="1" hangingPunct="1"/>
            <a:endParaRPr lang="en-US" altLang="zh-CN" dirty="0">
              <a:sym typeface="Symbol" panose="05050102010706020507" pitchFamily="18" charset="2"/>
            </a:endParaRPr>
          </a:p>
        </p:txBody>
      </p:sp>
      <p:graphicFrame>
        <p:nvGraphicFramePr>
          <p:cNvPr id="260205" name="Group 109"/>
          <p:cNvGraphicFramePr>
            <a:graphicFrameLocks noGrp="1"/>
          </p:cNvGraphicFramePr>
          <p:nvPr/>
        </p:nvGraphicFramePr>
        <p:xfrm>
          <a:off x="5524500" y="4716463"/>
          <a:ext cx="3416300" cy="365125"/>
        </p:xfrm>
        <a:graphic>
          <a:graphicData uri="http://schemas.openxmlformats.org/drawingml/2006/table">
            <a:tbl>
              <a:tblPr/>
              <a:tblGrid>
                <a:gridCol w="1612900"/>
                <a:gridCol w="889000"/>
                <a:gridCol w="914400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student-no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sex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000" marR="36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60142" name="Text Box 46"/>
          <p:cNvSpPr txBox="1">
            <a:spLocks noChangeArrowheads="1"/>
          </p:cNvSpPr>
          <p:nvPr/>
        </p:nvSpPr>
        <p:spPr bwMode="auto">
          <a:xfrm>
            <a:off x="6527800" y="4246563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00E4A8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endParaRPr kumimoji="1" lang="en-US" altLang="zh-CN" sz="2400" b="1">
              <a:solidFill>
                <a:srgbClr val="00E4A8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0150" name="Text Box 54"/>
          <p:cNvSpPr txBox="1">
            <a:spLocks noChangeArrowheads="1"/>
          </p:cNvSpPr>
          <p:nvPr/>
        </p:nvSpPr>
        <p:spPr bwMode="auto">
          <a:xfrm>
            <a:off x="7327900" y="4106863"/>
            <a:ext cx="12319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9600" b="1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√</a:t>
            </a:r>
            <a:endParaRPr kumimoji="1" lang="en-US" altLang="zh-CN" sz="9600" b="1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60204" name="Group 108"/>
          <p:cNvGraphicFramePr>
            <a:graphicFrameLocks noGrp="1"/>
          </p:cNvGraphicFramePr>
          <p:nvPr/>
        </p:nvGraphicFramePr>
        <p:xfrm>
          <a:off x="76200" y="4297363"/>
          <a:ext cx="3352800" cy="1473200"/>
        </p:xfrm>
        <a:graphic>
          <a:graphicData uri="http://schemas.openxmlformats.org/drawingml/2006/table">
            <a:tbl>
              <a:tblPr/>
              <a:tblGrid>
                <a:gridCol w="1473200"/>
                <a:gridCol w="812800"/>
                <a:gridCol w="1066800"/>
              </a:tblGrid>
              <a:tr h="3778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student-no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sex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494" name="Text Box 103"/>
          <p:cNvSpPr txBox="1">
            <a:spLocks noChangeArrowheads="1"/>
          </p:cNvSpPr>
          <p:nvPr/>
        </p:nvSpPr>
        <p:spPr bwMode="auto">
          <a:xfrm>
            <a:off x="736600" y="3729038"/>
            <a:ext cx="1828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student</a:t>
            </a:r>
            <a:endParaRPr kumimoji="1" lang="en-US" altLang="zh-CN" sz="2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95" name="AutoShape 104"/>
          <p:cNvSpPr>
            <a:spLocks noChangeArrowheads="1"/>
          </p:cNvSpPr>
          <p:nvPr/>
        </p:nvSpPr>
        <p:spPr bwMode="auto">
          <a:xfrm rot="-5400000">
            <a:off x="4349750" y="3935413"/>
            <a:ext cx="381000" cy="2019300"/>
          </a:xfrm>
          <a:prstGeom prst="downArrow">
            <a:avLst>
              <a:gd name="adj1" fmla="val 50000"/>
              <a:gd name="adj2" fmla="val 132500"/>
            </a:avLst>
          </a:prstGeom>
          <a:solidFill>
            <a:srgbClr val="30E444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6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6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4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Project Operation</a:t>
            </a:r>
            <a:endParaRPr lang="en-US" altLang="en-US" sz="2800" dirty="0"/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83192" cy="4876800"/>
          </a:xfrm>
        </p:spPr>
        <p:txBody>
          <a:bodyPr/>
          <a:lstStyle/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z="2400" dirty="0"/>
              <a:t>A unary operation that returns its argument relation, with certain attributes left out.  </a:t>
            </a:r>
            <a:r>
              <a:rPr lang="en-US" altLang="en-US" sz="2400" dirty="0" smtClean="0"/>
              <a:t>(</a:t>
            </a:r>
            <a:r>
              <a:rPr lang="en-US" altLang="en-US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: pi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z="2400" dirty="0"/>
              <a:t>Notation:</a:t>
            </a:r>
            <a:endParaRPr lang="en-US" altLang="en-US" sz="2400" dirty="0"/>
          </a:p>
          <a:p>
            <a:pPr>
              <a:lnSpc>
                <a:spcPct val="120000"/>
              </a:lnSpc>
              <a:buNone/>
              <a:tabLst>
                <a:tab pos="3257550" algn="ctr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                   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A</a:t>
            </a:r>
            <a:r>
              <a:rPr lang="en-US" altLang="en-US" sz="2400" i="1" baseline="-50000" dirty="0">
                <a:sym typeface="Symbol" panose="05050102010706020507" pitchFamily="18" charset="2"/>
              </a:rPr>
              <a:t>1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,A</a:t>
            </a:r>
            <a:r>
              <a:rPr lang="en-US" altLang="en-US" sz="2400" i="1" baseline="-50000" dirty="0">
                <a:sym typeface="Symbol" panose="05050102010706020507" pitchFamily="18" charset="2"/>
              </a:rPr>
              <a:t>2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,A</a:t>
            </a:r>
            <a:r>
              <a:rPr lang="en-US" altLang="en-US" sz="2400" i="1" baseline="-50000" dirty="0">
                <a:sym typeface="Symbol" panose="05050102010706020507" pitchFamily="18" charset="2"/>
              </a:rPr>
              <a:t>3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 ….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A</a:t>
            </a:r>
            <a:r>
              <a:rPr lang="en-US" altLang="en-US" sz="2400" i="1" baseline="-50000" dirty="0" err="1">
                <a:sym typeface="Symbol" panose="05050102010706020507" pitchFamily="18" charset="2"/>
              </a:rPr>
              <a:t>k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 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(</a:t>
            </a:r>
            <a:r>
              <a:rPr lang="en-US" altLang="en-US" sz="2400" i="1" dirty="0"/>
              <a:t>r</a:t>
            </a:r>
            <a:r>
              <a:rPr lang="en-US" altLang="ja-JP" sz="2400" dirty="0">
                <a:sym typeface="Symbol" panose="05050102010706020507" pitchFamily="18" charset="2"/>
              </a:rPr>
              <a:t>)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en-US" alt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Monotype Sorts" pitchFamily="-65" charset="2"/>
              <a:buNone/>
              <a:tabLst>
                <a:tab pos="3257550" algn="ctr"/>
              </a:tabLst>
            </a:pPr>
            <a:r>
              <a:rPr lang="en-US" altLang="en-US" sz="2400" dirty="0"/>
              <a:t>	where </a:t>
            </a:r>
            <a:r>
              <a:rPr lang="en-US" altLang="en-US" sz="2400" i="1" dirty="0"/>
              <a:t>A</a:t>
            </a:r>
            <a:r>
              <a:rPr lang="en-US" altLang="en-US" sz="2400" i="1" baseline="-25000" dirty="0"/>
              <a:t>1</a:t>
            </a:r>
            <a:r>
              <a:rPr lang="en-US" altLang="en-US" sz="2400" i="1" dirty="0"/>
              <a:t>, A</a:t>
            </a:r>
            <a:r>
              <a:rPr lang="en-US" altLang="en-US" sz="2400" i="1" baseline="-25000" dirty="0"/>
              <a:t>2</a:t>
            </a:r>
            <a:r>
              <a:rPr lang="en-US" altLang="en-US" sz="2400" dirty="0"/>
              <a:t>,  …, </a:t>
            </a:r>
            <a:r>
              <a:rPr lang="en-US" altLang="en-US" sz="2400" i="1" dirty="0" err="1"/>
              <a:t>A</a:t>
            </a:r>
            <a:r>
              <a:rPr lang="en-US" altLang="en-US" sz="2400" i="1" baseline="-25000" dirty="0" err="1"/>
              <a:t>k</a:t>
            </a:r>
            <a:r>
              <a:rPr lang="en-US" altLang="en-US" sz="2400" dirty="0"/>
              <a:t>  are attribute names and </a:t>
            </a:r>
            <a:r>
              <a:rPr lang="en-US" altLang="en-US" sz="2400" i="1" dirty="0"/>
              <a:t>r</a:t>
            </a:r>
            <a:r>
              <a:rPr lang="en-US" altLang="en-US" sz="2400" dirty="0"/>
              <a:t> is a relation name.</a:t>
            </a:r>
            <a:endParaRPr lang="en-US" altLang="en-US" sz="2400" dirty="0"/>
          </a:p>
          <a:p>
            <a:pPr>
              <a:tabLst>
                <a:tab pos="3257550" algn="ctr"/>
              </a:tabLst>
            </a:pPr>
            <a:r>
              <a:rPr lang="en-US" altLang="en-US" sz="2400" dirty="0"/>
              <a:t>The result is defined as the relation of </a:t>
            </a:r>
            <a:r>
              <a:rPr lang="en-US" altLang="en-US" sz="2400" i="1" dirty="0"/>
              <a:t>k</a:t>
            </a:r>
            <a:r>
              <a:rPr lang="en-US" altLang="en-US" sz="2400" dirty="0"/>
              <a:t> columns obtained by erasing the columns that are not listed</a:t>
            </a:r>
            <a:endParaRPr lang="en-US" altLang="en-US" sz="2400" dirty="0"/>
          </a:p>
          <a:p>
            <a:pPr>
              <a:tabLst>
                <a:tab pos="3257550" algn="ctr"/>
              </a:tabLst>
            </a:pPr>
            <a:r>
              <a:rPr lang="en-US" altLang="en-US" sz="2400" dirty="0">
                <a:solidFill>
                  <a:srgbClr val="FF0000"/>
                </a:solidFill>
              </a:rPr>
              <a:t>Duplicate rows removed from result</a:t>
            </a:r>
            <a:r>
              <a:rPr lang="en-US" altLang="en-US" sz="2400" dirty="0"/>
              <a:t>, since relations are sets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关系的定义</a:t>
            </a:r>
            <a:r>
              <a:rPr lang="en-US" altLang="zh-CN" dirty="0"/>
              <a:t>:  </a:t>
            </a:r>
            <a:r>
              <a:rPr lang="zh-CN" altLang="en-US" dirty="0"/>
              <a:t>域</a:t>
            </a:r>
            <a:endParaRPr lang="zh-CN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相同类型值的集合</a:t>
            </a:r>
            <a:endParaRPr lang="zh-CN" altLang="en-US" sz="2400" dirty="0"/>
          </a:p>
          <a:p>
            <a:pPr eaLnBrk="1" hangingPunct="1"/>
            <a:r>
              <a:rPr lang="zh-CN" altLang="en-US" sz="2400" dirty="0"/>
              <a:t>例子</a:t>
            </a:r>
            <a:endParaRPr lang="zh-CN" altLang="en-US" sz="2400" dirty="0"/>
          </a:p>
          <a:p>
            <a:pPr lvl="1" eaLnBrk="1" hangingPunct="1"/>
            <a:r>
              <a:rPr lang="en-US" altLang="zh-CN" sz="2400" dirty="0"/>
              <a:t>D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: { 1, 2, 3 }.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D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: { Female, Male }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D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: { </a:t>
            </a:r>
            <a:r>
              <a:rPr lang="en-US" altLang="zh-CN" sz="2400" dirty="0">
                <a:latin typeface="Helvetica" panose="020B0604020202020204" pitchFamily="34" charset="0"/>
              </a:rPr>
              <a:t>“</a:t>
            </a:r>
            <a:r>
              <a:rPr lang="en-US" altLang="zh-CN" sz="2400" dirty="0"/>
              <a:t>Jones</a:t>
            </a:r>
            <a:r>
              <a:rPr lang="en-US" altLang="zh-CN" sz="2400" dirty="0">
                <a:latin typeface="Helvetica" panose="020B0604020202020204" pitchFamily="34" charset="0"/>
              </a:rPr>
              <a:t>”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Helvetica" panose="020B0604020202020204" pitchFamily="34" charset="0"/>
              </a:rPr>
              <a:t>“</a:t>
            </a:r>
            <a:r>
              <a:rPr lang="en-US" altLang="zh-CN" sz="2400" dirty="0"/>
              <a:t>Smith</a:t>
            </a:r>
            <a:r>
              <a:rPr lang="en-US" altLang="zh-CN" sz="2400" dirty="0">
                <a:latin typeface="Helvetica" panose="020B0604020202020204" pitchFamily="34" charset="0"/>
              </a:rPr>
              <a:t>”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Helvetica" panose="020B0604020202020204" pitchFamily="34" charset="0"/>
              </a:rPr>
              <a:t>“</a:t>
            </a:r>
            <a:r>
              <a:rPr lang="en-US" altLang="zh-CN" sz="2400" dirty="0"/>
              <a:t>Jackson</a:t>
            </a:r>
            <a:r>
              <a:rPr lang="en-US" altLang="zh-CN" sz="2400" dirty="0">
                <a:latin typeface="Helvetica" panose="020B0604020202020204" pitchFamily="34" charset="0"/>
              </a:rPr>
              <a:t>”</a:t>
            </a:r>
            <a:r>
              <a:rPr lang="en-US" altLang="zh-CN" sz="2400" dirty="0"/>
              <a:t> }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反例：</a:t>
            </a:r>
            <a:r>
              <a:rPr lang="en-US" altLang="zh-CN" sz="2400" dirty="0"/>
              <a:t> { 1, </a:t>
            </a:r>
            <a:r>
              <a:rPr lang="en-US" altLang="zh-CN" sz="2400" dirty="0">
                <a:latin typeface="Helvetica" panose="020B0604020202020204" pitchFamily="34" charset="0"/>
              </a:rPr>
              <a:t>‘</a:t>
            </a:r>
            <a:r>
              <a:rPr lang="en-US" altLang="zh-CN" sz="2400" dirty="0"/>
              <a:t>Jones</a:t>
            </a:r>
            <a:r>
              <a:rPr lang="en-US" altLang="zh-CN" sz="2400" dirty="0">
                <a:latin typeface="Helvetica" panose="020B0604020202020204" pitchFamily="34" charset="0"/>
              </a:rPr>
              <a:t>’</a:t>
            </a:r>
            <a:r>
              <a:rPr lang="en-US" altLang="zh-CN" sz="2400" dirty="0"/>
              <a:t>} </a:t>
            </a:r>
            <a:r>
              <a:rPr lang="zh-CN" altLang="en-US" sz="2400" dirty="0"/>
              <a:t>不是域</a:t>
            </a:r>
            <a:endParaRPr lang="zh-CN" altLang="en-US" sz="2400" dirty="0"/>
          </a:p>
          <a:p>
            <a:pPr eaLnBrk="1" hangingPunct="1"/>
            <a:r>
              <a:rPr lang="zh-CN" altLang="en-US" sz="2400" dirty="0"/>
              <a:t>域的基数：域中值的个数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域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的基数为</a:t>
            </a:r>
            <a:r>
              <a:rPr lang="en-US" altLang="zh-CN" sz="2400" dirty="0"/>
              <a:t>3</a:t>
            </a:r>
            <a:endParaRPr lang="en-US" altLang="zh-CN" sz="2400" dirty="0"/>
          </a:p>
          <a:p>
            <a:pPr lvl="1" eaLnBrk="1" hangingPunct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Project Operation Example</a:t>
            </a:r>
            <a:endParaRPr lang="en-US" altLang="en-US" sz="2800" dirty="0"/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912353" cy="1567751"/>
          </a:xfrm>
        </p:spPr>
        <p:txBody>
          <a:bodyPr/>
          <a:lstStyle/>
          <a:p>
            <a:pPr>
              <a:tabLst>
                <a:tab pos="3257550" algn="ctr"/>
              </a:tabLst>
            </a:pPr>
            <a:r>
              <a:rPr lang="en-US" altLang="en-US" sz="2400" dirty="0"/>
              <a:t>Example: eliminate the </a:t>
            </a:r>
            <a:r>
              <a:rPr lang="en-US" altLang="en-US" sz="2400" i="1" dirty="0"/>
              <a:t>dept_name</a:t>
            </a:r>
            <a:r>
              <a:rPr lang="en-US" altLang="en-US" sz="2400" dirty="0"/>
              <a:t> attribute of </a:t>
            </a:r>
            <a:r>
              <a:rPr lang="en-US" altLang="en-US" sz="2400" i="1" dirty="0"/>
              <a:t>instructor</a:t>
            </a:r>
            <a:endParaRPr lang="en-US" altLang="en-US" sz="2400" i="1" dirty="0"/>
          </a:p>
          <a:p>
            <a:pPr>
              <a:tabLst>
                <a:tab pos="3257550" algn="ctr"/>
              </a:tabLst>
            </a:pPr>
            <a:r>
              <a:rPr lang="en-US" altLang="en-US" sz="2400" dirty="0"/>
              <a:t>Query</a:t>
            </a:r>
            <a:r>
              <a:rPr lang="en-US" altLang="en-US" sz="2400" i="1" dirty="0"/>
              <a:t>:</a:t>
            </a:r>
            <a:br>
              <a:rPr lang="en-US" altLang="en-US" sz="2400" dirty="0"/>
            </a:br>
            <a:r>
              <a:rPr lang="en-US" altLang="en-US" sz="2400" dirty="0"/>
              <a:t>         	 </a:t>
            </a:r>
            <a:r>
              <a:rPr lang="en-US" altLang="en-US" sz="2400" dirty="0">
                <a:sym typeface="Symbol" panose="05050102010706020507" pitchFamily="18" charset="2"/>
              </a:rPr>
              <a:t></a:t>
            </a:r>
            <a:r>
              <a:rPr lang="en-US" altLang="en-US" sz="2400" i="1" baseline="-25000" dirty="0"/>
              <a:t>ID, name, salary</a:t>
            </a:r>
            <a:r>
              <a:rPr lang="en-US" altLang="en-US" sz="2400" dirty="0"/>
              <a:t> (</a:t>
            </a:r>
            <a:r>
              <a:rPr lang="en-US" altLang="en-US" sz="2400" i="1" dirty="0"/>
              <a:t>instructor</a:t>
            </a:r>
            <a:r>
              <a:rPr lang="en-US" altLang="en-US" sz="2400" dirty="0"/>
              <a:t>) </a:t>
            </a:r>
            <a:endParaRPr lang="en-US" altLang="en-US" sz="2400" dirty="0"/>
          </a:p>
          <a:p>
            <a:pPr>
              <a:tabLst>
                <a:tab pos="3257550" algn="ctr"/>
              </a:tabLst>
            </a:pPr>
            <a:r>
              <a:rPr lang="en-US" altLang="en-US" sz="2400" dirty="0"/>
              <a:t>Result:</a:t>
            </a:r>
            <a:br>
              <a:rPr lang="en-US" altLang="en-US" sz="2400" dirty="0"/>
            </a:br>
            <a:endParaRPr lang="en-US" altLang="en-US" sz="2400" dirty="0"/>
          </a:p>
        </p:txBody>
      </p:sp>
      <p:pic>
        <p:nvPicPr>
          <p:cNvPr id="3" name="Graphic 2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b="9823"/>
          <a:stretch>
            <a:fillRect/>
          </a:stretch>
        </p:blipFill>
        <p:spPr>
          <a:xfrm>
            <a:off x="2399495" y="2996502"/>
            <a:ext cx="4216669" cy="37498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Composition of Relational Operations</a:t>
            </a:r>
            <a:endParaRPr lang="en-US" altLang="en-US" sz="2800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42035"/>
            <a:ext cx="7558786" cy="3720109"/>
          </a:xfrm>
        </p:spPr>
        <p:txBody>
          <a:bodyPr/>
          <a:lstStyle/>
          <a:p>
            <a:r>
              <a:rPr lang="en-US" altLang="en-US" sz="2400" dirty="0"/>
              <a:t>The result of a relational-algebra operation is relation  and therefore of relational-algebra operations can be composed together into a </a:t>
            </a:r>
            <a:r>
              <a:rPr lang="en-US" altLang="en-US" sz="2400" b="1" dirty="0"/>
              <a:t>relational-algebra expression</a:t>
            </a:r>
            <a:r>
              <a:rPr lang="en-US" altLang="en-US" sz="2400" dirty="0"/>
              <a:t>.</a:t>
            </a:r>
            <a:endParaRPr lang="en-US" altLang="en-US" sz="2400" dirty="0"/>
          </a:p>
          <a:p>
            <a:r>
              <a:rPr lang="en-US" altLang="en-US" sz="2400" dirty="0"/>
              <a:t>Consider  the query -- Find the names of all instructors in the Physics department.</a:t>
            </a:r>
            <a:endParaRPr lang="en-US" altLang="ja-JP" sz="24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             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name</a:t>
            </a:r>
            <a:r>
              <a:rPr lang="en-US" altLang="en-US" sz="2400" dirty="0"/>
              <a:t>(</a:t>
            </a:r>
            <a:r>
              <a:rPr lang="en-US" altLang="en-US" sz="2400" i="1" dirty="0">
                <a:sym typeface="Symbol" panose="05050102010706020507" pitchFamily="18" charset="2"/>
              </a:rPr>
              <a:t>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dept_name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=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2400" i="1" dirty="0">
                <a:sym typeface="Symbol" panose="05050102010706020507" pitchFamily="18" charset="2"/>
              </a:rPr>
              <a:t> </a:t>
            </a:r>
            <a:r>
              <a:rPr lang="en-US" altLang="ja-JP" sz="2400" dirty="0"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sym typeface="Symbol" panose="05050102010706020507" pitchFamily="18" charset="2"/>
              </a:rPr>
              <a:t>instructor</a:t>
            </a:r>
            <a:r>
              <a:rPr lang="en-US" altLang="ja-JP" sz="2400" dirty="0">
                <a:sym typeface="Symbol" panose="05050102010706020507" pitchFamily="18" charset="2"/>
              </a:rPr>
              <a:t>))</a:t>
            </a:r>
            <a:endParaRPr lang="en-US" altLang="ja-JP" sz="2400" dirty="0">
              <a:sym typeface="Symbol" panose="05050102010706020507" pitchFamily="18" charset="2"/>
            </a:endParaRPr>
          </a:p>
          <a:p>
            <a:pPr>
              <a:buNone/>
            </a:pPr>
            <a:endParaRPr lang="en-US" altLang="ja-JP" sz="24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Instead of giving the name of a relation as the argument of the projection operation, we give an expression that evaluates to a relation.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Union Operation</a:t>
            </a:r>
            <a:endParaRPr lang="en-US" altLang="en-US" sz="2800" dirty="0"/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4489"/>
            <a:ext cx="7683191" cy="4688903"/>
          </a:xfrm>
        </p:spPr>
        <p:txBody>
          <a:bodyPr/>
          <a:lstStyle/>
          <a:p>
            <a:pPr>
              <a:tabLst>
                <a:tab pos="2965450" algn="ctr"/>
              </a:tabLst>
            </a:pPr>
            <a:r>
              <a:rPr lang="en-US" altLang="en-US" sz="2000" dirty="0"/>
              <a:t>The union operation </a:t>
            </a:r>
            <a:r>
              <a:rPr lang="en-US" altLang="en-US" sz="2000" dirty="0">
                <a:sym typeface="Symbol" panose="05050102010706020507" pitchFamily="18" charset="2"/>
              </a:rPr>
              <a:t>allows us to combine two relations </a:t>
            </a:r>
            <a:endParaRPr lang="en-US" altLang="en-US" sz="2000" dirty="0"/>
          </a:p>
          <a:p>
            <a:pPr>
              <a:tabLst>
                <a:tab pos="2965450" algn="ctr"/>
              </a:tabLst>
            </a:pPr>
            <a:r>
              <a:rPr lang="en-US" altLang="en-US" sz="2000" dirty="0"/>
              <a:t>Notation:  </a:t>
            </a:r>
            <a:r>
              <a:rPr lang="en-US" altLang="en-US" sz="2000" i="1" dirty="0"/>
              <a:t>r 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 </a:t>
            </a:r>
            <a:r>
              <a:rPr lang="en-US" altLang="en-US" sz="2000" i="1" dirty="0">
                <a:sym typeface="Symbol" panose="05050102010706020507" pitchFamily="18" charset="2"/>
              </a:rPr>
              <a:t>s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tabLst>
                <a:tab pos="2965450" algn="ctr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For </a:t>
            </a:r>
            <a:r>
              <a:rPr lang="en-US" altLang="en-US" sz="2000" i="1" dirty="0"/>
              <a:t>r</a:t>
            </a:r>
            <a:r>
              <a:rPr lang="en-US" altLang="en-US" sz="2000" dirty="0"/>
              <a:t>  </a:t>
            </a:r>
            <a:r>
              <a:rPr lang="en-US" altLang="en-US" sz="2000" dirty="0">
                <a:sym typeface="Symbol" panose="05050102010706020507" pitchFamily="18" charset="2"/>
              </a:rPr>
              <a:t> </a:t>
            </a:r>
            <a:r>
              <a:rPr lang="en-US" altLang="en-US" sz="2000" i="1" dirty="0"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sym typeface="Symbol" panose="05050102010706020507" pitchFamily="18" charset="2"/>
              </a:rPr>
              <a:t> to be valid.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  <a:tabLst>
                <a:tab pos="2965450" algn="ctr"/>
              </a:tabLst>
            </a:pPr>
            <a:r>
              <a:rPr lang="en-US" altLang="en-US" sz="2000" i="1" dirty="0">
                <a:sym typeface="Symbol" panose="05050102010706020507" pitchFamily="18" charset="2"/>
              </a:rPr>
              <a:t>	</a:t>
            </a:r>
            <a:r>
              <a:rPr lang="en-US" altLang="en-US" sz="2000" dirty="0">
                <a:sym typeface="Symbol" panose="05050102010706020507" pitchFamily="18" charset="2"/>
              </a:rPr>
              <a:t>1.   </a:t>
            </a:r>
            <a:r>
              <a:rPr lang="en-US" altLang="en-US" sz="2000" i="1" dirty="0">
                <a:sym typeface="Symbol" panose="05050102010706020507" pitchFamily="18" charset="2"/>
              </a:rPr>
              <a:t>r,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sym typeface="Symbol" panose="05050102010706020507" pitchFamily="18" charset="2"/>
              </a:rPr>
              <a:t> must have the </a:t>
            </a:r>
            <a:r>
              <a:rPr lang="en-US" altLang="en-US" sz="2000" i="1" dirty="0">
                <a:sym typeface="Symbol" panose="05050102010706020507" pitchFamily="18" charset="2"/>
              </a:rPr>
              <a:t>same </a:t>
            </a:r>
            <a:r>
              <a:rPr lang="en-US" altLang="en-US" sz="2000" b="1" dirty="0">
                <a:solidFill>
                  <a:srgbClr val="002060"/>
                </a:solidFill>
                <a:sym typeface="Symbol" panose="05050102010706020507" pitchFamily="18" charset="2"/>
              </a:rPr>
              <a:t>arity</a:t>
            </a:r>
            <a:r>
              <a:rPr lang="en-US" altLang="en-US" sz="2000" dirty="0">
                <a:sym typeface="Symbol" panose="05050102010706020507" pitchFamily="18" charset="2"/>
              </a:rPr>
              <a:t> (same number of attributes)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	2.   The attribute domains must be </a:t>
            </a:r>
            <a:r>
              <a:rPr lang="en-US" altLang="en-US" sz="2000" b="1" dirty="0">
                <a:solidFill>
                  <a:srgbClr val="002060"/>
                </a:solidFill>
                <a:sym typeface="Symbol" panose="05050102010706020507" pitchFamily="18" charset="2"/>
              </a:rPr>
              <a:t>compatible</a:t>
            </a:r>
            <a:r>
              <a:rPr lang="en-US" altLang="en-US" sz="2000" dirty="0">
                <a:sym typeface="Symbol" panose="05050102010706020507" pitchFamily="18" charset="2"/>
              </a:rPr>
              <a:t> (example: 2</a:t>
            </a:r>
            <a:r>
              <a:rPr lang="en-US" altLang="en-US" sz="2000" baseline="30000" dirty="0">
                <a:sym typeface="Symbol" panose="05050102010706020507" pitchFamily="18" charset="2"/>
              </a:rPr>
              <a:t>nd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     column of </a:t>
            </a:r>
            <a:r>
              <a:rPr lang="en-US" altLang="en-US" sz="2000" i="1" dirty="0"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sym typeface="Symbol" panose="05050102010706020507" pitchFamily="18" charset="2"/>
              </a:rPr>
              <a:t> deals with the same type of values as does the 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     2</a:t>
            </a:r>
            <a:r>
              <a:rPr lang="en-US" altLang="en-US" sz="2000" baseline="30000" dirty="0">
                <a:sym typeface="Symbol" panose="05050102010706020507" pitchFamily="18" charset="2"/>
              </a:rPr>
              <a:t>nd </a:t>
            </a:r>
            <a:r>
              <a:rPr lang="en-US" altLang="en-US" sz="2000" dirty="0">
                <a:sym typeface="Symbol" panose="05050102010706020507" pitchFamily="18" charset="2"/>
              </a:rPr>
              <a:t>column of </a:t>
            </a:r>
            <a:r>
              <a:rPr lang="en-US" altLang="en-US" sz="2000" i="1" dirty="0"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sym typeface="Symbol" panose="05050102010706020507" pitchFamily="18" charset="2"/>
              </a:rPr>
              <a:t>)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2000" dirty="0"/>
              <a:t>Example: to find all courses taught in the Fall 2017 semester, or in the Spring 2018 semester, or in both</a:t>
            </a:r>
            <a:br>
              <a:rPr lang="en-US" altLang="en-US" sz="2000" dirty="0"/>
            </a:br>
            <a:r>
              <a:rPr lang="en-US" altLang="en-US" sz="2000" dirty="0"/>
              <a:t>   </a:t>
            </a:r>
            <a:r>
              <a:rPr lang="en-US" altLang="en-US" sz="2000" dirty="0">
                <a:sym typeface="Symbol" panose="05050102010706020507" pitchFamily="18" charset="2"/>
              </a:rPr>
              <a:t></a:t>
            </a:r>
            <a:r>
              <a:rPr lang="en-US" altLang="en-US" sz="2000" i="1" baseline="-25000" dirty="0" err="1"/>
              <a:t>course_id</a:t>
            </a:r>
            <a:r>
              <a:rPr lang="en-US" altLang="en-US" sz="2000" dirty="0"/>
              <a:t> (</a:t>
            </a:r>
            <a:r>
              <a:rPr lang="en-US" altLang="en-US" sz="2000" i="1" dirty="0">
                <a:sym typeface="Symbol" panose="05050102010706020507" pitchFamily="18" charset="2"/>
              </a:rPr>
              <a:t>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Fall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20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2000" dirty="0">
                <a:sym typeface="Symbol" panose="05050102010706020507" pitchFamily="18" charset="2"/>
              </a:rPr>
              <a:t>(</a:t>
            </a:r>
            <a:r>
              <a:rPr lang="en-US" altLang="ja-JP" sz="2000" i="1" dirty="0">
                <a:sym typeface="Symbol" panose="05050102010706020507" pitchFamily="18" charset="2"/>
              </a:rPr>
              <a:t>section</a:t>
            </a:r>
            <a:r>
              <a:rPr lang="en-US" altLang="ja-JP" sz="2000" dirty="0">
                <a:sym typeface="Symbol" panose="05050102010706020507" pitchFamily="18" charset="2"/>
              </a:rPr>
              <a:t>))    </a:t>
            </a:r>
            <a:br>
              <a:rPr lang="en-US" altLang="ja-JP" sz="2000" dirty="0">
                <a:sym typeface="Symbol" panose="05050102010706020507" pitchFamily="18" charset="2"/>
              </a:rPr>
            </a:br>
            <a:r>
              <a:rPr lang="en-US" altLang="ja-JP" sz="2000" dirty="0">
                <a:sym typeface="Symbol" panose="05050102010706020507" pitchFamily="18" charset="2"/>
              </a:rPr>
              <a:t>   </a:t>
            </a:r>
            <a:r>
              <a:rPr lang="en-US" altLang="ja-JP" sz="2000" i="1" baseline="-25000" dirty="0" err="1"/>
              <a:t>course_id</a:t>
            </a:r>
            <a:r>
              <a:rPr lang="en-US" altLang="ja-JP" sz="2000" dirty="0"/>
              <a:t> (</a:t>
            </a:r>
            <a:r>
              <a:rPr lang="en-US" altLang="ja-JP" sz="2000" i="1" dirty="0">
                <a:sym typeface="Symbol" panose="05050102010706020507" pitchFamily="18" charset="2"/>
              </a:rPr>
              <a:t></a:t>
            </a:r>
            <a:r>
              <a:rPr lang="en-US" altLang="ja-JP" sz="2000" dirty="0">
                <a:sym typeface="Symbol" panose="05050102010706020507" pitchFamily="18" charset="2"/>
              </a:rPr>
              <a:t> 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20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2000" dirty="0">
                <a:sym typeface="Symbol" panose="05050102010706020507" pitchFamily="18" charset="2"/>
              </a:rPr>
              <a:t>(</a:t>
            </a:r>
            <a:r>
              <a:rPr lang="en-US" altLang="ja-JP" sz="2000" i="1" dirty="0">
                <a:sym typeface="Symbol" panose="05050102010706020507" pitchFamily="18" charset="2"/>
              </a:rPr>
              <a:t>section</a:t>
            </a:r>
            <a:r>
              <a:rPr lang="en-US" altLang="ja-JP" sz="2000" dirty="0">
                <a:sym typeface="Symbol" panose="05050102010706020507" pitchFamily="18" charset="2"/>
              </a:rPr>
              <a:t>))</a:t>
            </a:r>
            <a:endParaRPr lang="en-US" altLang="ja-JP" sz="2000" dirty="0">
              <a:sym typeface="Symbol" panose="05050102010706020507" pitchFamily="18" charset="2"/>
            </a:endParaRP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en-US" sz="1700" dirty="0"/>
          </a:p>
          <a:p>
            <a:pPr>
              <a:lnSpc>
                <a:spcPct val="140000"/>
              </a:lnSpc>
              <a:buFont typeface="Monotype Sorts" pitchFamily="-65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Union Operation (Cont.)</a:t>
            </a:r>
            <a:endParaRPr lang="en-US" altLang="en-US" sz="2800" dirty="0"/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41338"/>
            <a:ext cx="7680706" cy="1372678"/>
          </a:xfrm>
        </p:spPr>
        <p:txBody>
          <a:bodyPr/>
          <a:lstStyle/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2000" dirty="0"/>
              <a:t>Result of: </a:t>
            </a:r>
            <a:br>
              <a:rPr lang="en-US" altLang="en-US" sz="2000" dirty="0"/>
            </a:br>
            <a:r>
              <a:rPr lang="en-US" altLang="en-US" sz="2000" dirty="0"/>
              <a:t>   </a:t>
            </a:r>
            <a:r>
              <a:rPr lang="en-US" altLang="en-US" sz="2000" dirty="0">
                <a:sym typeface="Symbol" panose="05050102010706020507" pitchFamily="18" charset="2"/>
              </a:rPr>
              <a:t></a:t>
            </a:r>
            <a:r>
              <a:rPr lang="en-US" altLang="en-US" sz="2000" i="1" baseline="-25000" dirty="0" err="1"/>
              <a:t>course_id</a:t>
            </a:r>
            <a:r>
              <a:rPr lang="en-US" altLang="en-US" sz="2000" dirty="0"/>
              <a:t> (</a:t>
            </a:r>
            <a:r>
              <a:rPr lang="en-US" altLang="en-US" sz="2000" i="1" dirty="0">
                <a:sym typeface="Symbol" panose="05050102010706020507" pitchFamily="18" charset="2"/>
              </a:rPr>
              <a:t>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Fall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20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2000" dirty="0">
                <a:sym typeface="Symbol" panose="05050102010706020507" pitchFamily="18" charset="2"/>
              </a:rPr>
              <a:t>(</a:t>
            </a:r>
            <a:r>
              <a:rPr lang="en-US" altLang="ja-JP" sz="2000" i="1" dirty="0">
                <a:sym typeface="Symbol" panose="05050102010706020507" pitchFamily="18" charset="2"/>
              </a:rPr>
              <a:t>section</a:t>
            </a:r>
            <a:r>
              <a:rPr lang="en-US" altLang="ja-JP" sz="2000" dirty="0">
                <a:sym typeface="Symbol" panose="05050102010706020507" pitchFamily="18" charset="2"/>
              </a:rPr>
              <a:t>))    </a:t>
            </a:r>
            <a:br>
              <a:rPr lang="en-US" altLang="ja-JP" sz="2000" dirty="0">
                <a:sym typeface="Symbol" panose="05050102010706020507" pitchFamily="18" charset="2"/>
              </a:rPr>
            </a:br>
            <a:r>
              <a:rPr lang="en-US" altLang="ja-JP" sz="2000" dirty="0">
                <a:sym typeface="Symbol" panose="05050102010706020507" pitchFamily="18" charset="2"/>
              </a:rPr>
              <a:t>   </a:t>
            </a:r>
            <a:r>
              <a:rPr lang="en-US" altLang="ja-JP" sz="2000" i="1" baseline="-25000" dirty="0" err="1"/>
              <a:t>course_id</a:t>
            </a:r>
            <a:r>
              <a:rPr lang="en-US" altLang="ja-JP" sz="2000" dirty="0"/>
              <a:t> (</a:t>
            </a:r>
            <a:r>
              <a:rPr lang="en-US" altLang="ja-JP" sz="2000" i="1" dirty="0">
                <a:sym typeface="Symbol" panose="05050102010706020507" pitchFamily="18" charset="2"/>
              </a:rPr>
              <a:t></a:t>
            </a:r>
            <a:r>
              <a:rPr lang="en-US" altLang="ja-JP" sz="2000" dirty="0">
                <a:sym typeface="Symbol" panose="05050102010706020507" pitchFamily="18" charset="2"/>
              </a:rPr>
              <a:t> 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20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2000" dirty="0">
                <a:sym typeface="Symbol" panose="05050102010706020507" pitchFamily="18" charset="2"/>
              </a:rPr>
              <a:t>(</a:t>
            </a:r>
            <a:r>
              <a:rPr lang="en-US" altLang="ja-JP" sz="2000" i="1" dirty="0">
                <a:sym typeface="Symbol" panose="05050102010706020507" pitchFamily="18" charset="2"/>
              </a:rPr>
              <a:t>section</a:t>
            </a:r>
            <a:r>
              <a:rPr lang="en-US" altLang="ja-JP" sz="2000" dirty="0">
                <a:sym typeface="Symbol" panose="05050102010706020507" pitchFamily="18" charset="2"/>
              </a:rPr>
              <a:t>))</a:t>
            </a:r>
            <a:endParaRPr lang="en-US" altLang="ja-JP" sz="2000" dirty="0">
              <a:sym typeface="Symbol" panose="05050102010706020507" pitchFamily="18" charset="2"/>
            </a:endParaRP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en-US" dirty="0"/>
          </a:p>
          <a:p>
            <a:pPr>
              <a:lnSpc>
                <a:spcPct val="140000"/>
              </a:lnSpc>
              <a:buFont typeface="Monotype Sorts" pitchFamily="-65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  <p:pic>
        <p:nvPicPr>
          <p:cNvPr id="3" name="Graphic 2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37449" r="37780" b="13863"/>
          <a:stretch>
            <a:fillRect/>
          </a:stretch>
        </p:blipFill>
        <p:spPr>
          <a:xfrm>
            <a:off x="3507677" y="2636085"/>
            <a:ext cx="1818732" cy="2874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Set-Intersection Operation</a:t>
            </a:r>
            <a:endParaRPr lang="en-US" altLang="en-US" sz="2800" dirty="0"/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12169" cy="3932999"/>
          </a:xfrm>
        </p:spPr>
        <p:txBody>
          <a:bodyPr/>
          <a:lstStyle/>
          <a:p>
            <a:r>
              <a:rPr lang="en-US" altLang="en-US" sz="2000" dirty="0"/>
              <a:t>The  set-intersection  operation </a:t>
            </a:r>
            <a:r>
              <a:rPr lang="en-US" altLang="en-US" sz="2000" dirty="0">
                <a:sym typeface="Symbol" panose="05050102010706020507" pitchFamily="18" charset="2"/>
              </a:rPr>
              <a:t> allows us to find tuples that are in both the input relations.</a:t>
            </a:r>
            <a:endParaRPr lang="en-US" altLang="en-US" sz="2000" dirty="0"/>
          </a:p>
          <a:p>
            <a:r>
              <a:rPr lang="en-US" altLang="en-US" sz="2000" dirty="0"/>
              <a:t>Notation: </a:t>
            </a:r>
            <a:r>
              <a:rPr lang="en-US" altLang="en-US" sz="2000" i="1" dirty="0"/>
              <a:t>r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 </a:t>
            </a:r>
            <a:r>
              <a:rPr lang="en-US" altLang="en-US" sz="2000" i="1" dirty="0"/>
              <a:t>s</a:t>
            </a:r>
            <a:endParaRPr lang="en-US" altLang="en-US" sz="2000" dirty="0"/>
          </a:p>
          <a:p>
            <a:r>
              <a:rPr lang="en-US" altLang="en-US" sz="2000" dirty="0"/>
              <a:t>Assume: </a:t>
            </a:r>
            <a:endParaRPr lang="en-US" altLang="en-US" sz="2000" dirty="0"/>
          </a:p>
          <a:p>
            <a:pPr lvl="1"/>
            <a:r>
              <a:rPr lang="en-US" altLang="en-US" sz="2000" i="1" dirty="0"/>
              <a:t>r</a:t>
            </a:r>
            <a:r>
              <a:rPr lang="en-US" altLang="en-US" sz="2000" dirty="0"/>
              <a:t>, </a:t>
            </a:r>
            <a:r>
              <a:rPr lang="en-US" altLang="en-US" sz="2000" i="1" dirty="0"/>
              <a:t>s</a:t>
            </a:r>
            <a:r>
              <a:rPr lang="en-US" altLang="en-US" sz="2000" dirty="0"/>
              <a:t> have the </a:t>
            </a:r>
            <a:r>
              <a:rPr lang="en-US" altLang="en-US" sz="2000" i="1" dirty="0"/>
              <a:t>same </a:t>
            </a:r>
            <a:r>
              <a:rPr lang="en-US" altLang="en-US" sz="2000" i="1" dirty="0" err="1"/>
              <a:t>arity</a:t>
            </a:r>
            <a:r>
              <a:rPr lang="en-US" altLang="en-US" sz="2000" dirty="0"/>
              <a:t> </a:t>
            </a:r>
            <a:endParaRPr lang="en-US" altLang="en-US" sz="2000" dirty="0"/>
          </a:p>
          <a:p>
            <a:pPr lvl="1"/>
            <a:r>
              <a:rPr lang="en-US" altLang="en-US" sz="2000" dirty="0"/>
              <a:t>attributes of </a:t>
            </a:r>
            <a:r>
              <a:rPr lang="en-US" altLang="en-US" sz="2000" i="1" dirty="0"/>
              <a:t>r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s</a:t>
            </a:r>
            <a:r>
              <a:rPr lang="en-US" altLang="en-US" sz="2000" dirty="0"/>
              <a:t> are compatible</a:t>
            </a:r>
            <a:endParaRPr lang="en-US" altLang="en-US" sz="2000" dirty="0"/>
          </a:p>
          <a:p>
            <a:r>
              <a:rPr lang="en-US" altLang="en-US" sz="2000" dirty="0"/>
              <a:t>Example: Find the set of all courses taught in both the Fall 2017 and the Spring 2018 semesters.</a:t>
            </a:r>
            <a:endParaRPr lang="en-US" altLang="en-US" sz="2000" dirty="0"/>
          </a:p>
          <a:p>
            <a:pPr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           </a:t>
            </a:r>
            <a:r>
              <a:rPr lang="en-US" altLang="en-US" sz="2000" i="1" baseline="-25000" dirty="0" err="1"/>
              <a:t>course_id</a:t>
            </a:r>
            <a:r>
              <a:rPr lang="en-US" altLang="en-US" sz="2000" dirty="0"/>
              <a:t> (</a:t>
            </a:r>
            <a:r>
              <a:rPr lang="en-US" altLang="en-US" sz="2000" i="1" dirty="0">
                <a:sym typeface="Symbol" panose="05050102010706020507" pitchFamily="18" charset="2"/>
              </a:rPr>
              <a:t>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Fall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20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2000" dirty="0">
                <a:sym typeface="Symbol" panose="05050102010706020507" pitchFamily="18" charset="2"/>
              </a:rPr>
              <a:t>(</a:t>
            </a:r>
            <a:r>
              <a:rPr lang="en-US" altLang="ja-JP" sz="2000" i="1" dirty="0">
                <a:sym typeface="Symbol" panose="05050102010706020507" pitchFamily="18" charset="2"/>
              </a:rPr>
              <a:t>section</a:t>
            </a:r>
            <a:r>
              <a:rPr lang="en-US" altLang="ja-JP" sz="2000" dirty="0">
                <a:sym typeface="Symbol" panose="05050102010706020507" pitchFamily="18" charset="2"/>
              </a:rPr>
              <a:t>)) </a:t>
            </a:r>
            <a:r>
              <a:rPr lang="en-US" altLang="en-US" sz="2000" dirty="0">
                <a:sym typeface="Symbol" panose="05050102010706020507" pitchFamily="18" charset="2"/>
              </a:rPr>
              <a:t> </a:t>
            </a:r>
            <a:br>
              <a:rPr lang="en-US" altLang="ja-JP" sz="2000" dirty="0">
                <a:sym typeface="Symbol" panose="05050102010706020507" pitchFamily="18" charset="2"/>
              </a:rPr>
            </a:br>
            <a:r>
              <a:rPr lang="en-US" altLang="ja-JP" sz="2000" dirty="0">
                <a:sym typeface="Symbol" panose="05050102010706020507" pitchFamily="18" charset="2"/>
              </a:rPr>
              <a:t>     </a:t>
            </a:r>
            <a:r>
              <a:rPr lang="en-US" altLang="ja-JP" sz="2000" i="1" baseline="-25000" dirty="0" err="1"/>
              <a:t>course_id</a:t>
            </a:r>
            <a:r>
              <a:rPr lang="en-US" altLang="ja-JP" sz="2000" dirty="0"/>
              <a:t> (</a:t>
            </a:r>
            <a:r>
              <a:rPr lang="en-US" altLang="ja-JP" sz="2000" i="1" dirty="0">
                <a:sym typeface="Symbol" panose="05050102010706020507" pitchFamily="18" charset="2"/>
              </a:rPr>
              <a:t></a:t>
            </a:r>
            <a:r>
              <a:rPr lang="en-US" altLang="ja-JP" sz="2000" dirty="0">
                <a:sym typeface="Symbol" panose="05050102010706020507" pitchFamily="18" charset="2"/>
              </a:rPr>
              <a:t> 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20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2000" dirty="0">
                <a:sym typeface="Symbol" panose="05050102010706020507" pitchFamily="18" charset="2"/>
              </a:rPr>
              <a:t>(</a:t>
            </a:r>
            <a:r>
              <a:rPr lang="en-US" altLang="ja-JP" sz="2000" i="1" dirty="0">
                <a:sym typeface="Symbol" panose="05050102010706020507" pitchFamily="18" charset="2"/>
              </a:rPr>
              <a:t>section</a:t>
            </a:r>
            <a:r>
              <a:rPr lang="en-US" altLang="ja-JP" sz="2000" dirty="0">
                <a:sym typeface="Symbol" panose="05050102010706020507" pitchFamily="18" charset="2"/>
              </a:rPr>
              <a:t>))</a:t>
            </a:r>
            <a:endParaRPr lang="en-US" altLang="ja-JP" sz="20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 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sym typeface="Symbol" panose="05050102010706020507" pitchFamily="18" charset="2"/>
              </a:rPr>
              <a:t>Result</a:t>
            </a:r>
            <a:endParaRPr lang="en-US" altLang="en-US" sz="2000" dirty="0"/>
          </a:p>
          <a:p>
            <a:pPr>
              <a:buNone/>
            </a:pPr>
            <a:endParaRPr lang="en-US" altLang="en-US" dirty="0"/>
          </a:p>
        </p:txBody>
      </p:sp>
      <p:pic>
        <p:nvPicPr>
          <p:cNvPr id="3" name="Graphic 2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38817" r="40862" b="33302"/>
          <a:stretch>
            <a:fillRect/>
          </a:stretch>
        </p:blipFill>
        <p:spPr>
          <a:xfrm>
            <a:off x="3433088" y="5232965"/>
            <a:ext cx="1373862" cy="8243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11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Set Difference Operation</a:t>
            </a:r>
            <a:endParaRPr lang="en-US" altLang="en-US" sz="2800" dirty="0"/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7913"/>
            <a:ext cx="7754212" cy="3737927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en-US" sz="2000" dirty="0"/>
              <a:t>The set-difference operation allows us to find tuples that are in one relation but are not in another. </a:t>
            </a:r>
            <a:endParaRPr lang="en-US" altLang="en-US" sz="2000" dirty="0"/>
          </a:p>
          <a:p>
            <a:pPr>
              <a:spcBef>
                <a:spcPct val="60000"/>
              </a:spcBef>
            </a:pPr>
            <a:r>
              <a:rPr lang="en-US" altLang="en-US" sz="2000" dirty="0"/>
              <a:t>Notation </a:t>
            </a:r>
            <a:r>
              <a:rPr lang="en-US" altLang="en-US" sz="2000" i="1" dirty="0"/>
              <a:t>r – s</a:t>
            </a:r>
            <a:endParaRPr lang="en-US" altLang="en-US" sz="2000" i="1" dirty="0"/>
          </a:p>
          <a:p>
            <a:r>
              <a:rPr lang="en-US" altLang="en-US" sz="2000" dirty="0"/>
              <a:t>Set differences must be taken between </a:t>
            </a:r>
            <a:r>
              <a:rPr lang="en-US" altLang="en-US" sz="2000" b="1" dirty="0">
                <a:solidFill>
                  <a:srgbClr val="002060"/>
                </a:solidFill>
              </a:rPr>
              <a:t>compatible</a:t>
            </a:r>
            <a:r>
              <a:rPr lang="en-US" altLang="en-US" sz="2000" dirty="0"/>
              <a:t> relations.</a:t>
            </a:r>
            <a:endParaRPr lang="en-US" altLang="en-US" sz="2000" dirty="0"/>
          </a:p>
          <a:p>
            <a:pPr lvl="1"/>
            <a:r>
              <a:rPr lang="en-US" altLang="en-US" sz="2000" i="1" dirty="0"/>
              <a:t>r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s</a:t>
            </a:r>
            <a:r>
              <a:rPr lang="en-US" altLang="en-US" sz="2000" dirty="0"/>
              <a:t> must have the </a:t>
            </a:r>
            <a:r>
              <a:rPr lang="en-US" altLang="en-US" sz="2000" dirty="0">
                <a:solidFill>
                  <a:srgbClr val="002060"/>
                </a:solidFill>
              </a:rPr>
              <a:t>same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arity</a:t>
            </a:r>
            <a:endParaRPr lang="en-US" altLang="en-US" sz="2000" dirty="0"/>
          </a:p>
          <a:p>
            <a:pPr lvl="1"/>
            <a:r>
              <a:rPr lang="en-US" altLang="en-US" sz="2000" dirty="0"/>
              <a:t>attribute domains of </a:t>
            </a:r>
            <a:r>
              <a:rPr lang="en-US" altLang="en-US" sz="2000" i="1" dirty="0"/>
              <a:t>r </a:t>
            </a:r>
            <a:r>
              <a:rPr lang="en-US" altLang="en-US" sz="2000" dirty="0"/>
              <a:t>and </a:t>
            </a:r>
            <a:r>
              <a:rPr lang="en-US" altLang="en-US" sz="2000" i="1" dirty="0"/>
              <a:t>s </a:t>
            </a:r>
            <a:r>
              <a:rPr lang="en-US" altLang="en-US" sz="2000" dirty="0"/>
              <a:t>must be compatible</a:t>
            </a:r>
            <a:endParaRPr lang="en-US" altLang="en-US" sz="2000" dirty="0"/>
          </a:p>
          <a:p>
            <a:pPr>
              <a:lnSpc>
                <a:spcPct val="140000"/>
              </a:lnSpc>
            </a:pPr>
            <a:r>
              <a:rPr lang="en-US" altLang="en-US" sz="2000" dirty="0"/>
              <a:t>Example: to find all courses taught in the Fall 2017 semester, but not in the Spring 2018 semester</a:t>
            </a:r>
            <a:br>
              <a:rPr lang="en-US" altLang="en-US" sz="2000" dirty="0"/>
            </a:br>
            <a:r>
              <a:rPr lang="en-US" altLang="en-US" sz="1700" dirty="0"/>
              <a:t>  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r>
              <a:rPr lang="en-US" altLang="en-US" sz="1700" i="1" baseline="-25000" dirty="0" err="1"/>
              <a:t>course_id</a:t>
            </a:r>
            <a:r>
              <a:rPr lang="en-US" altLang="en-US" sz="1700" dirty="0"/>
              <a:t> (</a:t>
            </a:r>
            <a:r>
              <a:rPr lang="en-US" altLang="en-US" sz="1700" i="1" dirty="0">
                <a:sym typeface="Symbol" panose="05050102010706020507" pitchFamily="18" charset="2"/>
              </a:rPr>
              <a:t>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Fall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17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−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</a:t>
            </a:r>
            <a:r>
              <a:rPr lang="en-US" altLang="ja-JP" sz="1700" i="1" baseline="-25000" dirty="0" err="1"/>
              <a:t>course_id</a:t>
            </a:r>
            <a:r>
              <a:rPr lang="en-US" altLang="ja-JP" sz="1700" dirty="0"/>
              <a:t> (</a:t>
            </a:r>
            <a:r>
              <a:rPr lang="en-US" altLang="ja-JP" sz="1700" i="1" dirty="0">
                <a:sym typeface="Symbol" panose="05050102010706020507" pitchFamily="18" charset="2"/>
              </a:rPr>
              <a:t></a:t>
            </a:r>
            <a:r>
              <a:rPr lang="en-US" altLang="ja-JP" sz="1700" dirty="0">
                <a:sym typeface="Symbol" panose="05050102010706020507" pitchFamily="18" charset="2"/>
              </a:rPr>
              <a:t>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17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  <a:endParaRPr lang="en-US" altLang="ja-JP" sz="1700" dirty="0">
              <a:sym typeface="Symbol" panose="05050102010706020507" pitchFamily="18" charset="2"/>
            </a:endParaRPr>
          </a:p>
          <a:p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</p:txBody>
      </p:sp>
      <p:pic>
        <p:nvPicPr>
          <p:cNvPr id="3" name="Graphic 2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40709" r="41294" b="41353"/>
          <a:stretch>
            <a:fillRect/>
          </a:stretch>
        </p:blipFill>
        <p:spPr>
          <a:xfrm>
            <a:off x="3971064" y="5288412"/>
            <a:ext cx="1201872" cy="983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并</a:t>
            </a:r>
            <a:r>
              <a:rPr lang="en-US" altLang="zh-CN"/>
              <a:t>,</a:t>
            </a:r>
            <a:r>
              <a:rPr lang="zh-CN" altLang="en-US"/>
              <a:t>交</a:t>
            </a:r>
            <a:r>
              <a:rPr lang="en-US" altLang="zh-CN"/>
              <a:t>,</a:t>
            </a:r>
            <a:r>
              <a:rPr lang="zh-CN" altLang="en-US"/>
              <a:t>差运算 </a:t>
            </a:r>
            <a:r>
              <a:rPr lang="en-US" altLang="zh-CN">
                <a:latin typeface="Helvetica" panose="020B0604020202020204" pitchFamily="34" charset="0"/>
              </a:rPr>
              <a:t>–</a:t>
            </a:r>
            <a:r>
              <a:rPr lang="en-US" altLang="zh-CN"/>
              <a:t> </a:t>
            </a:r>
            <a:r>
              <a:rPr lang="zh-CN" altLang="en-US"/>
              <a:t>例子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关系 </a:t>
            </a:r>
            <a:r>
              <a:rPr lang="en-US" altLang="zh-CN" sz="2400" i="1" dirty="0"/>
              <a:t>r, s:</a:t>
            </a:r>
            <a:endParaRPr lang="en-US" altLang="zh-CN" sz="2400" dirty="0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-317500" y="3886200"/>
            <a:ext cx="15557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Font typeface="Monotype Sorts" pitchFamily="-65" charset="2"/>
              <a:buNone/>
              <a:defRPr/>
            </a:pPr>
            <a:r>
              <a:rPr kumimoji="1" lang="zh-CN" altLang="en-US" sz="2400" b="1" dirty="0">
                <a:latin typeface="+mn-ea"/>
                <a:ea typeface="+mn-ea"/>
              </a:rPr>
              <a:t>     </a:t>
            </a:r>
            <a:r>
              <a:rPr kumimoji="1" lang="en-US" altLang="zh-CN" sz="2400" b="1" dirty="0">
                <a:latin typeface="+mn-ea"/>
                <a:ea typeface="+mn-ea"/>
              </a:rPr>
              <a:t>r </a:t>
            </a:r>
            <a:r>
              <a:rPr kumimoji="1" lang="en-US" altLang="zh-CN" sz="2400" b="1" dirty="0">
                <a:latin typeface="+mn-ea"/>
                <a:ea typeface="+mn-ea"/>
                <a:sym typeface="Symbol" panose="05050102010706020507" pitchFamily="18" charset="2"/>
              </a:rPr>
              <a:t> s</a:t>
            </a:r>
            <a:r>
              <a:rPr kumimoji="1" lang="en-US" altLang="zh-CN" sz="2400" b="1" dirty="0">
                <a:latin typeface="+mn-ea"/>
                <a:ea typeface="+mn-ea"/>
              </a:rPr>
              <a:t>:</a:t>
            </a:r>
            <a:endParaRPr kumimoji="1" lang="en-US" altLang="zh-CN" sz="2400" b="1" dirty="0">
              <a:latin typeface="+mn-ea"/>
              <a:ea typeface="+mn-ea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2651125" y="1708150"/>
            <a:ext cx="457200" cy="546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3108325" y="1708150"/>
            <a:ext cx="457200" cy="546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2651125" y="2165350"/>
            <a:ext cx="4572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b="1" i="1">
                <a:solidFill>
                  <a:srgbClr val="30E444"/>
                </a:solidFill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b="1" i="1">
              <a:solidFill>
                <a:srgbClr val="30E444"/>
              </a:solidFill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3108325" y="2165350"/>
            <a:ext cx="4572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solidFill>
                  <a:srgbClr val="30E444"/>
                </a:solidFill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200" i="1">
              <a:solidFill>
                <a:srgbClr val="30E444"/>
              </a:solidFill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4784725" y="1708150"/>
            <a:ext cx="457200" cy="546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5241925" y="1708150"/>
            <a:ext cx="457200" cy="546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4784725" y="2165350"/>
            <a:ext cx="457200" cy="1093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b="1" i="1">
                <a:solidFill>
                  <a:srgbClr val="30E444"/>
                </a:solidFill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b="1" i="1">
              <a:solidFill>
                <a:srgbClr val="30E444"/>
              </a:solidFill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5241925" y="2165350"/>
            <a:ext cx="457200" cy="1093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>
                <a:solidFill>
                  <a:srgbClr val="30E444"/>
                </a:solidFill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200" b="1" i="1">
              <a:solidFill>
                <a:srgbClr val="30E444"/>
              </a:solidFill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2957513" y="1284288"/>
            <a:ext cx="27781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r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5108575" y="1208088"/>
            <a:ext cx="323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s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7" name="Rectangle 15"/>
          <p:cNvSpPr>
            <a:spLocks noChangeArrowheads="1"/>
          </p:cNvSpPr>
          <p:nvPr/>
        </p:nvSpPr>
        <p:spPr bwMode="auto">
          <a:xfrm>
            <a:off x="3009900" y="3937000"/>
            <a:ext cx="457200" cy="546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8" name="Rectangle 16"/>
          <p:cNvSpPr>
            <a:spLocks noChangeArrowheads="1"/>
          </p:cNvSpPr>
          <p:nvPr/>
        </p:nvSpPr>
        <p:spPr bwMode="auto">
          <a:xfrm>
            <a:off x="3467100" y="3937000"/>
            <a:ext cx="457200" cy="546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9" name="Rectangle 17"/>
          <p:cNvSpPr>
            <a:spLocks noChangeArrowheads="1"/>
          </p:cNvSpPr>
          <p:nvPr/>
        </p:nvSpPr>
        <p:spPr bwMode="auto">
          <a:xfrm>
            <a:off x="3009900" y="4381500"/>
            <a:ext cx="457200" cy="20050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b="1" i="1">
                <a:solidFill>
                  <a:srgbClr val="30E444"/>
                </a:solidFill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b="1" i="1">
              <a:solidFill>
                <a:srgbClr val="30E444"/>
              </a:solidFill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3467100" y="4381500"/>
            <a:ext cx="457200" cy="20050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>
                <a:solidFill>
                  <a:srgbClr val="30E444"/>
                </a:solidFill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200" b="1" i="1">
              <a:solidFill>
                <a:srgbClr val="30E444"/>
              </a:solidFill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1130300" y="3911600"/>
            <a:ext cx="457200" cy="546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1587500" y="3911600"/>
            <a:ext cx="457200" cy="546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1130300" y="4356100"/>
            <a:ext cx="457200" cy="247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b="1" i="1">
                <a:solidFill>
                  <a:srgbClr val="30E444"/>
                </a:solidFill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b="1" i="1">
              <a:solidFill>
                <a:srgbClr val="30E444"/>
              </a:solidFill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b="1" i="1">
                <a:solidFill>
                  <a:srgbClr val="30E444"/>
                </a:solidFill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b="1" i="1">
              <a:solidFill>
                <a:srgbClr val="30E444"/>
              </a:solidFill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1587500" y="4356100"/>
            <a:ext cx="457200" cy="247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>
                <a:solidFill>
                  <a:srgbClr val="30E444"/>
                </a:solidFill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200" b="1" i="1">
              <a:solidFill>
                <a:srgbClr val="30E444"/>
              </a:solidFill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b="1" i="1">
                <a:solidFill>
                  <a:srgbClr val="30E444"/>
                </a:solidFill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200" b="1" i="1">
              <a:solidFill>
                <a:srgbClr val="30E444"/>
              </a:solidFill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4055" name="AutoShape 23"/>
          <p:cNvSpPr>
            <a:spLocks noChangeArrowheads="1"/>
          </p:cNvSpPr>
          <p:nvPr/>
        </p:nvSpPr>
        <p:spPr bwMode="auto">
          <a:xfrm rot="-5400000">
            <a:off x="2368550" y="4629150"/>
            <a:ext cx="381000" cy="749300"/>
          </a:xfrm>
          <a:prstGeom prst="downArrow">
            <a:avLst>
              <a:gd name="adj1" fmla="val 50000"/>
              <a:gd name="adj2" fmla="val 49167"/>
            </a:avLst>
          </a:prstGeom>
          <a:solidFill>
            <a:srgbClr val="30E444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57" name="Rectangle 25"/>
          <p:cNvSpPr>
            <a:spLocks noChangeArrowheads="1"/>
          </p:cNvSpPr>
          <p:nvPr/>
        </p:nvSpPr>
        <p:spPr bwMode="auto">
          <a:xfrm>
            <a:off x="6997700" y="3898900"/>
            <a:ext cx="9334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5000"/>
              </a:spcBef>
              <a:buClr>
                <a:schemeClr val="tx2"/>
              </a:buClr>
              <a:buFont typeface="Monotype Sorts" pitchFamily="-65" charset="2"/>
              <a:buNone/>
            </a:pPr>
            <a:r>
              <a:rPr kumimoji="1" lang="en-US" altLang="zh-CN" sz="2400" b="1" i="1">
                <a:latin typeface="Helvetica" panose="020B0604020202020204" pitchFamily="34" charset="0"/>
                <a:ea typeface="宋体" panose="02010600030101010101" pitchFamily="2" charset="-122"/>
              </a:rPr>
              <a:t>r </a:t>
            </a:r>
            <a:r>
              <a:rPr kumimoji="1" lang="en-US" altLang="zh-CN" sz="2400" b="1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– s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58" name="Rectangle 26"/>
          <p:cNvSpPr>
            <a:spLocks noChangeArrowheads="1"/>
          </p:cNvSpPr>
          <p:nvPr/>
        </p:nvSpPr>
        <p:spPr bwMode="auto">
          <a:xfrm>
            <a:off x="8039100" y="3975100"/>
            <a:ext cx="457200" cy="546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59" name="Rectangle 27"/>
          <p:cNvSpPr>
            <a:spLocks noChangeArrowheads="1"/>
          </p:cNvSpPr>
          <p:nvPr/>
        </p:nvSpPr>
        <p:spPr bwMode="auto">
          <a:xfrm>
            <a:off x="8496300" y="3975100"/>
            <a:ext cx="457200" cy="546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60" name="Rectangle 28"/>
          <p:cNvSpPr>
            <a:spLocks noChangeArrowheads="1"/>
          </p:cNvSpPr>
          <p:nvPr/>
        </p:nvSpPr>
        <p:spPr bwMode="auto">
          <a:xfrm>
            <a:off x="8039100" y="4419600"/>
            <a:ext cx="457200" cy="1093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4061" name="Rectangle 29"/>
          <p:cNvSpPr>
            <a:spLocks noChangeArrowheads="1"/>
          </p:cNvSpPr>
          <p:nvPr/>
        </p:nvSpPr>
        <p:spPr bwMode="auto">
          <a:xfrm>
            <a:off x="8496300" y="4419600"/>
            <a:ext cx="457200" cy="1093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4062" name="Rectangle 30"/>
          <p:cNvSpPr>
            <a:spLocks noChangeArrowheads="1"/>
          </p:cNvSpPr>
          <p:nvPr/>
        </p:nvSpPr>
        <p:spPr bwMode="auto">
          <a:xfrm>
            <a:off x="5556250" y="3963988"/>
            <a:ext cx="1046163" cy="523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5662613" y="3973513"/>
            <a:ext cx="760412" cy="4270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 anchorCtr="1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Helvetica" panose="020B0604020202020204" pitchFamily="34" charset="0"/>
                <a:ea typeface="宋体" panose="02010600030101010101" pitchFamily="2" charset="-122"/>
              </a:rPr>
              <a:t>A     B</a:t>
            </a:r>
            <a:endParaRPr lang="en-US" altLang="zh-CN" sz="220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>
            <a:off x="6035675" y="3973513"/>
            <a:ext cx="1588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65" name="Rectangle 33"/>
          <p:cNvSpPr>
            <a:spLocks noChangeArrowheads="1"/>
          </p:cNvSpPr>
          <p:nvPr/>
        </p:nvSpPr>
        <p:spPr bwMode="auto">
          <a:xfrm>
            <a:off x="5561013" y="4403725"/>
            <a:ext cx="1046162" cy="523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5699125" y="4410075"/>
            <a:ext cx="7207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 anchorCtr="1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     </a:t>
            </a:r>
            <a:r>
              <a:rPr lang="en-US" altLang="zh-CN" sz="2200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20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>
            <a:off x="6040438" y="4413250"/>
            <a:ext cx="1587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68" name="Rectangle 36"/>
          <p:cNvSpPr>
            <a:spLocks noChangeArrowheads="1"/>
          </p:cNvSpPr>
          <p:nvPr/>
        </p:nvSpPr>
        <p:spPr bwMode="auto">
          <a:xfrm>
            <a:off x="4279900" y="3937000"/>
            <a:ext cx="9969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5000"/>
              </a:spcBef>
              <a:buClr>
                <a:schemeClr val="tx2"/>
              </a:buClr>
              <a:buFont typeface="Monotype Sorts" pitchFamily="-65" charset="2"/>
              <a:buNone/>
            </a:pPr>
            <a:r>
              <a:rPr kumimoji="1" lang="en-US" altLang="zh-CN" sz="2400" b="1" i="1">
                <a:latin typeface="Helvetica" panose="020B0604020202020204" pitchFamily="34" charset="0"/>
                <a:ea typeface="宋体" panose="02010600030101010101" pitchFamily="2" charset="-122"/>
              </a:rPr>
              <a:t>r </a:t>
            </a:r>
            <a:r>
              <a:rPr kumimoji="1" lang="en-US" altLang="zh-CN" sz="2400" b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 </a:t>
            </a:r>
            <a:r>
              <a:rPr kumimoji="1" lang="en-US" altLang="zh-CN" sz="2400" b="1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4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44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4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4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4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4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4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4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4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4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  <p:bldP spid="44036" grpId="0"/>
      <p:bldP spid="44037" grpId="0" animBg="1"/>
      <p:bldP spid="44038" grpId="0" animBg="1"/>
      <p:bldP spid="44039" grpId="0" animBg="1"/>
      <p:bldP spid="44040" grpId="0" animBg="1"/>
      <p:bldP spid="44041" grpId="0" animBg="1"/>
      <p:bldP spid="44042" grpId="0" animBg="1"/>
      <p:bldP spid="44043" grpId="0" animBg="1"/>
      <p:bldP spid="44044" grpId="0" animBg="1"/>
      <p:bldP spid="44045" grpId="0"/>
      <p:bldP spid="44046" grpId="0"/>
      <p:bldP spid="44047" grpId="0" animBg="1"/>
      <p:bldP spid="44048" grpId="0" animBg="1"/>
      <p:bldP spid="44049" grpId="0" animBg="1"/>
      <p:bldP spid="44050" grpId="0" animBg="1"/>
      <p:bldP spid="44051" grpId="0" animBg="1"/>
      <p:bldP spid="44052" grpId="0" animBg="1"/>
      <p:bldP spid="44053" grpId="0" animBg="1"/>
      <p:bldP spid="44054" grpId="0" animBg="1"/>
      <p:bldP spid="44057" grpId="0"/>
      <p:bldP spid="44058" grpId="0" animBg="1"/>
      <p:bldP spid="44059" grpId="0" animBg="1"/>
      <p:bldP spid="44060" grpId="0" animBg="1"/>
      <p:bldP spid="44061" grpId="0" animBg="1"/>
      <p:bldP spid="44063" grpId="0" animBg="1"/>
      <p:bldP spid="44066" grpId="0"/>
      <p:bldP spid="4406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Cartesian-Product Operation</a:t>
            </a:r>
            <a:endParaRPr lang="en-US" altLang="en-US" sz="2800" dirty="0"/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5721"/>
            <a:ext cx="7709825" cy="4876800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sz="2000" dirty="0"/>
              <a:t>The Cartesian-product operation (denoted by X)  allows us to combine information from any two relations.  </a:t>
            </a:r>
            <a:endParaRPr lang="en-US" altLang="en-US" sz="2000" dirty="0"/>
          </a:p>
          <a:p>
            <a:pPr>
              <a:tabLst>
                <a:tab pos="3149600" algn="ctr"/>
              </a:tabLst>
            </a:pPr>
            <a:r>
              <a:rPr lang="en-US" altLang="en-US" sz="2000" dirty="0"/>
              <a:t>Example: the Cartesian product of the relations </a:t>
            </a:r>
            <a:r>
              <a:rPr lang="en-US" altLang="en-US" sz="2000" i="1" dirty="0"/>
              <a:t>instructor</a:t>
            </a:r>
            <a:r>
              <a:rPr lang="en-US" altLang="en-US" sz="2000" dirty="0"/>
              <a:t> and t</a:t>
            </a:r>
            <a:r>
              <a:rPr lang="en-US" altLang="en-US" sz="2000" i="1" dirty="0"/>
              <a:t>eaches</a:t>
            </a:r>
            <a:r>
              <a:rPr lang="en-US" altLang="en-US" sz="2000" dirty="0"/>
              <a:t> is written  as:</a:t>
            </a:r>
            <a:endParaRPr lang="en-US" altLang="en-US" sz="2000" dirty="0"/>
          </a:p>
          <a:p>
            <a:pPr>
              <a:buNone/>
              <a:tabLst>
                <a:tab pos="3149600" algn="ctr"/>
              </a:tabLst>
            </a:pPr>
            <a:r>
              <a:rPr lang="en-US" altLang="en-US" sz="2000" i="1" dirty="0"/>
              <a:t>                instructor</a:t>
            </a:r>
            <a:r>
              <a:rPr lang="en-US" altLang="en-US" sz="2000" dirty="0"/>
              <a:t>  X  </a:t>
            </a:r>
            <a:r>
              <a:rPr lang="en-US" altLang="en-US" sz="2000" i="1" dirty="0"/>
              <a:t>teaches</a:t>
            </a:r>
            <a:endParaRPr lang="en-US" altLang="en-US" sz="2000" i="1" dirty="0"/>
          </a:p>
          <a:p>
            <a:pPr>
              <a:tabLst>
                <a:tab pos="3149600" algn="ctr"/>
              </a:tabLst>
            </a:pPr>
            <a:r>
              <a:rPr lang="en-US" altLang="en-US" sz="2000" dirty="0"/>
              <a:t>We construct a tuple of the result out of each possible pair of tuples: one from the </a:t>
            </a:r>
            <a:r>
              <a:rPr lang="en-US" altLang="en-US" sz="2000" i="1" dirty="0"/>
              <a:t>instructor</a:t>
            </a:r>
            <a:r>
              <a:rPr lang="en-US" altLang="en-US" sz="2000" dirty="0"/>
              <a:t> relation and one from the </a:t>
            </a:r>
            <a:r>
              <a:rPr lang="en-US" altLang="en-US" sz="2000" i="1" dirty="0"/>
              <a:t>teaches</a:t>
            </a:r>
            <a:r>
              <a:rPr lang="en-US" altLang="en-US" sz="2000" dirty="0"/>
              <a:t> relation (see next slide)</a:t>
            </a:r>
            <a:endParaRPr lang="en-US" altLang="en-US" sz="2000" dirty="0"/>
          </a:p>
          <a:p>
            <a:pPr>
              <a:tabLst>
                <a:tab pos="3149600" algn="ctr"/>
              </a:tabLst>
            </a:pPr>
            <a:r>
              <a:rPr lang="en-US" altLang="en-US" sz="2000" dirty="0"/>
              <a:t>Since the instructor</a:t>
            </a:r>
            <a:r>
              <a:rPr lang="en-US" altLang="en-US" sz="2000" i="1" dirty="0"/>
              <a:t> ID </a:t>
            </a:r>
            <a:r>
              <a:rPr lang="en-US" altLang="en-US" sz="2000" dirty="0"/>
              <a:t>appears in both relations we distinguish between these attribute by attaching to the attribute the name of the relation from which the attribute originally came.</a:t>
            </a:r>
            <a:endParaRPr lang="en-US" altLang="en-US" sz="2000" dirty="0"/>
          </a:p>
          <a:p>
            <a:pPr lvl="1">
              <a:tabLst>
                <a:tab pos="3149600" algn="ctr"/>
              </a:tabLst>
            </a:pPr>
            <a:r>
              <a:rPr lang="en-US" altLang="en-US" sz="2000" i="1" dirty="0"/>
              <a:t>instructor.ID</a:t>
            </a:r>
            <a:endParaRPr lang="en-US" altLang="en-US" sz="2000" i="1" dirty="0"/>
          </a:p>
          <a:p>
            <a:pPr lvl="1">
              <a:tabLst>
                <a:tab pos="3149600" algn="ctr"/>
              </a:tabLst>
            </a:pPr>
            <a:r>
              <a:rPr lang="en-US" altLang="en-US" sz="2000" i="1" dirty="0"/>
              <a:t>teaches.ID</a:t>
            </a:r>
            <a:endParaRPr lang="en-US" altLang="en-US" sz="2000" i="1" dirty="0"/>
          </a:p>
          <a:p>
            <a:pPr lvl="1">
              <a:tabLst>
                <a:tab pos="3149600" algn="ctr"/>
              </a:tabLst>
            </a:pPr>
            <a:endParaRPr lang="en-US" altLang="en-US" dirty="0"/>
          </a:p>
          <a:p>
            <a:pPr>
              <a:buNone/>
              <a:tabLst>
                <a:tab pos="3149600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笛卡儿积运算</a:t>
            </a:r>
            <a:r>
              <a:rPr lang="en-US" altLang="zh-CN"/>
              <a:t>(x) </a:t>
            </a:r>
            <a:r>
              <a:rPr lang="en-US" altLang="zh-CN">
                <a:latin typeface="Helvetica" panose="020B0604020202020204" pitchFamily="34" charset="0"/>
              </a:rPr>
              <a:t>–</a:t>
            </a:r>
            <a:r>
              <a:rPr lang="en-US" altLang="zh-CN"/>
              <a:t> </a:t>
            </a:r>
            <a:r>
              <a:rPr lang="zh-CN" altLang="en-US"/>
              <a:t>例子</a:t>
            </a:r>
            <a:endParaRPr lang="zh-CN" altLang="en-US"/>
          </a:p>
        </p:txBody>
      </p:sp>
      <p:sp>
        <p:nvSpPr>
          <p:cNvPr id="266243" name="Rectangle 3"/>
          <p:cNvSpPr>
            <a:spLocks noChangeArrowheads="1"/>
          </p:cNvSpPr>
          <p:nvPr/>
        </p:nvSpPr>
        <p:spPr bwMode="auto">
          <a:xfrm>
            <a:off x="628650" y="1920875"/>
            <a:ext cx="18145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3149600" algn="ctr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149600" algn="ctr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149600" algn="ct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149600" algn="ctr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149600" algn="ctr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149600" algn="ctr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149600" algn="ctr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149600" algn="ctr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149600" algn="ctr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5000"/>
              </a:spcBef>
              <a:buClr>
                <a:schemeClr val="tx2"/>
              </a:buClr>
              <a:buFont typeface="Monotype Sorts" pitchFamily="-65" charset="2"/>
              <a:buNone/>
            </a:pPr>
            <a:r>
              <a:rPr kumimoji="1" lang="zh-CN" altLang="en-US" sz="2400" b="1">
                <a:latin typeface="Helvetica" panose="020B0604020202020204" pitchFamily="34" charset="0"/>
                <a:ea typeface="宋体" panose="02010600030101010101" pitchFamily="2" charset="-122"/>
              </a:rPr>
              <a:t>关系 </a:t>
            </a:r>
            <a:r>
              <a:rPr kumimoji="1" lang="en-US" altLang="zh-CN" sz="2400" b="1" i="1">
                <a:latin typeface="Helvetica" panose="020B0604020202020204" pitchFamily="34" charset="0"/>
                <a:ea typeface="宋体" panose="02010600030101010101" pitchFamily="2" charset="-122"/>
              </a:rPr>
              <a:t>r, s</a:t>
            </a:r>
            <a:r>
              <a:rPr kumimoji="1" lang="en-US" altLang="zh-CN" sz="2400" b="1">
                <a:latin typeface="Helvetica" panose="020B0604020202020204" pitchFamily="34" charset="0"/>
                <a:ea typeface="宋体" panose="02010600030101010101" pitchFamily="2" charset="-122"/>
              </a:rPr>
              <a:t>:</a:t>
            </a:r>
            <a:endParaRPr kumimoji="1" lang="en-US" altLang="zh-CN" sz="2400" b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44" name="Rectangle 4"/>
          <p:cNvSpPr>
            <a:spLocks noChangeArrowheads="1"/>
          </p:cNvSpPr>
          <p:nvPr/>
        </p:nvSpPr>
        <p:spPr bwMode="auto">
          <a:xfrm>
            <a:off x="6113463" y="1920875"/>
            <a:ext cx="11652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3149600" algn="ctr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149600" algn="ctr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149600" algn="ct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149600" algn="ctr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149600" algn="ctr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149600" algn="ctr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149600" algn="ctr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149600" algn="ctr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149600" algn="ctr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5000"/>
              </a:spcBef>
              <a:buClr>
                <a:schemeClr val="tx2"/>
              </a:buClr>
              <a:buFont typeface="Monotype Sorts" pitchFamily="-65" charset="2"/>
              <a:buNone/>
            </a:pPr>
            <a:r>
              <a:rPr kumimoji="1" lang="en-US" altLang="zh-CN" sz="2400" b="1" i="1">
                <a:latin typeface="Helvetica" panose="020B0604020202020204" pitchFamily="34" charset="0"/>
                <a:ea typeface="宋体" panose="02010600030101010101" pitchFamily="2" charset="-122"/>
              </a:rPr>
              <a:t>r</a:t>
            </a:r>
            <a:r>
              <a:rPr kumimoji="1" lang="en-US" altLang="zh-CN" sz="2400" b="1">
                <a:latin typeface="Helvetica" panose="020B0604020202020204" pitchFamily="34" charset="0"/>
                <a:ea typeface="宋体" panose="02010600030101010101" pitchFamily="2" charset="-122"/>
              </a:rPr>
              <a:t> x</a:t>
            </a:r>
            <a:r>
              <a:rPr kumimoji="1" lang="en-US" altLang="zh-CN" sz="2400" b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1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 sz="2400" b="1">
                <a:latin typeface="Helvetica" panose="020B0604020202020204" pitchFamily="34" charset="0"/>
                <a:ea typeface="宋体" panose="02010600030101010101" pitchFamily="2" charset="-122"/>
              </a:rPr>
              <a:t>:</a:t>
            </a:r>
            <a:endParaRPr kumimoji="1" lang="en-US" altLang="zh-CN" sz="2400" b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45" name="Rectangle 5"/>
          <p:cNvSpPr>
            <a:spLocks noChangeArrowheads="1"/>
          </p:cNvSpPr>
          <p:nvPr/>
        </p:nvSpPr>
        <p:spPr bwMode="auto">
          <a:xfrm>
            <a:off x="703263" y="2751138"/>
            <a:ext cx="457200" cy="555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46" name="Rectangle 6"/>
          <p:cNvSpPr>
            <a:spLocks noChangeArrowheads="1"/>
          </p:cNvSpPr>
          <p:nvPr/>
        </p:nvSpPr>
        <p:spPr bwMode="auto">
          <a:xfrm>
            <a:off x="1160463" y="2751138"/>
            <a:ext cx="457200" cy="555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703263" y="3208338"/>
            <a:ext cx="457200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66248" name="Rectangle 8"/>
          <p:cNvSpPr>
            <a:spLocks noChangeArrowheads="1"/>
          </p:cNvSpPr>
          <p:nvPr/>
        </p:nvSpPr>
        <p:spPr bwMode="auto">
          <a:xfrm>
            <a:off x="1160463" y="3208338"/>
            <a:ext cx="457200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66249" name="Rectangle 9"/>
          <p:cNvSpPr>
            <a:spLocks noChangeArrowheads="1"/>
          </p:cNvSpPr>
          <p:nvPr/>
        </p:nvSpPr>
        <p:spPr bwMode="auto">
          <a:xfrm>
            <a:off x="5351463" y="2354263"/>
            <a:ext cx="4572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50" name="Rectangle 10"/>
          <p:cNvSpPr>
            <a:spLocks noChangeArrowheads="1"/>
          </p:cNvSpPr>
          <p:nvPr/>
        </p:nvSpPr>
        <p:spPr bwMode="auto">
          <a:xfrm>
            <a:off x="5808663" y="2354263"/>
            <a:ext cx="4572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51" name="Rectangle 11"/>
          <p:cNvSpPr>
            <a:spLocks noChangeArrowheads="1"/>
          </p:cNvSpPr>
          <p:nvPr/>
        </p:nvSpPr>
        <p:spPr bwMode="auto">
          <a:xfrm>
            <a:off x="5351463" y="2887663"/>
            <a:ext cx="457200" cy="259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solidFill>
                  <a:srgbClr val="30E444"/>
                </a:solidFill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solidFill>
                <a:srgbClr val="30E444"/>
              </a:solidFill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solidFill>
                  <a:srgbClr val="30E444"/>
                </a:solidFill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solidFill>
                <a:srgbClr val="30E444"/>
              </a:solidFill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66252" name="Rectangle 12"/>
          <p:cNvSpPr>
            <a:spLocks noChangeArrowheads="1"/>
          </p:cNvSpPr>
          <p:nvPr/>
        </p:nvSpPr>
        <p:spPr bwMode="auto">
          <a:xfrm>
            <a:off x="5808663" y="2887663"/>
            <a:ext cx="457200" cy="259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solidFill>
                  <a:srgbClr val="30E444"/>
                </a:solidFill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200" i="1">
              <a:solidFill>
                <a:srgbClr val="30E444"/>
              </a:solidFill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solidFill>
                  <a:srgbClr val="30E444"/>
                </a:solidFill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200" i="1">
              <a:solidFill>
                <a:srgbClr val="30E444"/>
              </a:solidFill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66253" name="Rectangle 13"/>
          <p:cNvSpPr>
            <a:spLocks noChangeArrowheads="1"/>
          </p:cNvSpPr>
          <p:nvPr/>
        </p:nvSpPr>
        <p:spPr bwMode="auto">
          <a:xfrm>
            <a:off x="6265863" y="2354263"/>
            <a:ext cx="4572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54" name="Rectangle 14"/>
          <p:cNvSpPr>
            <a:spLocks noChangeArrowheads="1"/>
          </p:cNvSpPr>
          <p:nvPr/>
        </p:nvSpPr>
        <p:spPr bwMode="auto">
          <a:xfrm>
            <a:off x="6723063" y="2354263"/>
            <a:ext cx="4572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55" name="Rectangle 15"/>
          <p:cNvSpPr>
            <a:spLocks noChangeArrowheads="1"/>
          </p:cNvSpPr>
          <p:nvPr/>
        </p:nvSpPr>
        <p:spPr bwMode="auto">
          <a:xfrm>
            <a:off x="6265863" y="2887663"/>
            <a:ext cx="457200" cy="259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solidFill>
                  <a:srgbClr val="30E444"/>
                </a:solidFill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solidFill>
                <a:srgbClr val="30E444"/>
              </a:solidFill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 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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solidFill>
                  <a:srgbClr val="30E444"/>
                </a:solidFill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</a:t>
            </a:r>
            <a:endParaRPr lang="zh-CN" altLang="en-US" sz="2200" i="1">
              <a:solidFill>
                <a:srgbClr val="30E444"/>
              </a:solidFill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66256" name="Rectangle 16"/>
          <p:cNvSpPr>
            <a:spLocks noChangeArrowheads="1"/>
          </p:cNvSpPr>
          <p:nvPr/>
        </p:nvSpPr>
        <p:spPr bwMode="auto">
          <a:xfrm>
            <a:off x="6723063" y="2887663"/>
            <a:ext cx="457200" cy="259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solidFill>
                  <a:srgbClr val="30E444"/>
                </a:solidFill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solidFill>
                <a:srgbClr val="30E444"/>
              </a:solidFill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solidFill>
                  <a:srgbClr val="30E444"/>
                </a:solidFill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solidFill>
                <a:srgbClr val="30E444"/>
              </a:solidFill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66257" name="Rectangle 17"/>
          <p:cNvSpPr>
            <a:spLocks noChangeArrowheads="1"/>
          </p:cNvSpPr>
          <p:nvPr/>
        </p:nvSpPr>
        <p:spPr bwMode="auto">
          <a:xfrm>
            <a:off x="7180263" y="2354263"/>
            <a:ext cx="4572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E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58" name="Rectangle 18"/>
          <p:cNvSpPr>
            <a:spLocks noChangeArrowheads="1"/>
          </p:cNvSpPr>
          <p:nvPr/>
        </p:nvSpPr>
        <p:spPr bwMode="auto">
          <a:xfrm>
            <a:off x="7180263" y="2887663"/>
            <a:ext cx="457200" cy="259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solidFill>
                  <a:srgbClr val="30E444"/>
                </a:solidFill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endParaRPr lang="en-US" altLang="zh-CN" sz="2200" i="1">
              <a:solidFill>
                <a:srgbClr val="30E444"/>
              </a:solidFill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solidFill>
                  <a:srgbClr val="30E444"/>
                </a:solidFill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en-US" altLang="zh-CN" sz="2200" i="1">
              <a:solidFill>
                <a:srgbClr val="30E444"/>
              </a:solidFill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66259" name="Rectangle 19"/>
          <p:cNvSpPr>
            <a:spLocks noChangeArrowheads="1"/>
          </p:cNvSpPr>
          <p:nvPr/>
        </p:nvSpPr>
        <p:spPr bwMode="auto">
          <a:xfrm>
            <a:off x="2455863" y="2751138"/>
            <a:ext cx="457200" cy="555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60" name="Rectangle 20"/>
          <p:cNvSpPr>
            <a:spLocks noChangeArrowheads="1"/>
          </p:cNvSpPr>
          <p:nvPr/>
        </p:nvSpPr>
        <p:spPr bwMode="auto">
          <a:xfrm>
            <a:off x="2913063" y="2751138"/>
            <a:ext cx="457200" cy="555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61" name="Rectangle 21"/>
          <p:cNvSpPr>
            <a:spLocks noChangeArrowheads="1"/>
          </p:cNvSpPr>
          <p:nvPr/>
        </p:nvSpPr>
        <p:spPr bwMode="auto">
          <a:xfrm>
            <a:off x="2455863" y="3208338"/>
            <a:ext cx="457200" cy="148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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66262" name="Rectangle 22"/>
          <p:cNvSpPr>
            <a:spLocks noChangeArrowheads="1"/>
          </p:cNvSpPr>
          <p:nvPr/>
        </p:nvSpPr>
        <p:spPr bwMode="auto">
          <a:xfrm>
            <a:off x="2913063" y="3208338"/>
            <a:ext cx="457200" cy="148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66263" name="Rectangle 23"/>
          <p:cNvSpPr>
            <a:spLocks noChangeArrowheads="1"/>
          </p:cNvSpPr>
          <p:nvPr/>
        </p:nvSpPr>
        <p:spPr bwMode="auto">
          <a:xfrm>
            <a:off x="3370263" y="2751138"/>
            <a:ext cx="457200" cy="555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E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64" name="Rectangle 24"/>
          <p:cNvSpPr>
            <a:spLocks noChangeArrowheads="1"/>
          </p:cNvSpPr>
          <p:nvPr/>
        </p:nvSpPr>
        <p:spPr bwMode="auto">
          <a:xfrm>
            <a:off x="3370263" y="3208338"/>
            <a:ext cx="457200" cy="148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66266" name="Text Box 26"/>
          <p:cNvSpPr txBox="1">
            <a:spLocks noChangeArrowheads="1"/>
          </p:cNvSpPr>
          <p:nvPr/>
        </p:nvSpPr>
        <p:spPr bwMode="auto">
          <a:xfrm>
            <a:off x="1038225" y="2322513"/>
            <a:ext cx="27781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r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67" name="Text Box 27"/>
          <p:cNvSpPr txBox="1">
            <a:spLocks noChangeArrowheads="1"/>
          </p:cNvSpPr>
          <p:nvPr/>
        </p:nvSpPr>
        <p:spPr bwMode="auto">
          <a:xfrm>
            <a:off x="2982913" y="2322513"/>
            <a:ext cx="323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s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68" name="Line 28"/>
          <p:cNvSpPr>
            <a:spLocks noChangeShapeType="1"/>
          </p:cNvSpPr>
          <p:nvPr/>
        </p:nvSpPr>
        <p:spPr bwMode="auto">
          <a:xfrm>
            <a:off x="1630363" y="3411538"/>
            <a:ext cx="812800" cy="0"/>
          </a:xfrm>
          <a:prstGeom prst="line">
            <a:avLst/>
          </a:prstGeom>
          <a:noFill/>
          <a:ln w="28575">
            <a:solidFill>
              <a:srgbClr val="30E44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271" name="Line 31"/>
          <p:cNvSpPr>
            <a:spLocks noChangeShapeType="1"/>
          </p:cNvSpPr>
          <p:nvPr/>
        </p:nvSpPr>
        <p:spPr bwMode="auto">
          <a:xfrm>
            <a:off x="1617663" y="3983038"/>
            <a:ext cx="838200" cy="509587"/>
          </a:xfrm>
          <a:prstGeom prst="line">
            <a:avLst/>
          </a:prstGeom>
          <a:noFill/>
          <a:ln w="28575">
            <a:solidFill>
              <a:srgbClr val="30E44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6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6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66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6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6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6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6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6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6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6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6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66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66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66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66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66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266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266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266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66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26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26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26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/>
      <p:bldP spid="266244" grpId="0"/>
      <p:bldP spid="266245" grpId="0" animBg="1"/>
      <p:bldP spid="266246" grpId="0" animBg="1"/>
      <p:bldP spid="266247" grpId="0" animBg="1"/>
      <p:bldP spid="266248" grpId="0" animBg="1"/>
      <p:bldP spid="266249" grpId="0" animBg="1"/>
      <p:bldP spid="266250" grpId="0" animBg="1"/>
      <p:bldP spid="266251" grpId="0" animBg="1"/>
      <p:bldP spid="266252" grpId="0" animBg="1"/>
      <p:bldP spid="266253" grpId="0" animBg="1"/>
      <p:bldP spid="266254" grpId="0" animBg="1"/>
      <p:bldP spid="266255" grpId="0" animBg="1"/>
      <p:bldP spid="266256" grpId="0" animBg="1"/>
      <p:bldP spid="266257" grpId="0" animBg="1"/>
      <p:bldP spid="266258" grpId="0" animBg="1"/>
      <p:bldP spid="266259" grpId="0" animBg="1"/>
      <p:bldP spid="266260" grpId="0" animBg="1"/>
      <p:bldP spid="266261" grpId="0" animBg="1"/>
      <p:bldP spid="266262" grpId="0" animBg="1"/>
      <p:bldP spid="266263" grpId="0" animBg="1"/>
      <p:bldP spid="266264" grpId="0" animBg="1"/>
      <p:bldP spid="266266" grpId="0"/>
      <p:bldP spid="26626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笛卡儿积运算</a:t>
            </a:r>
            <a:r>
              <a:rPr lang="en-US" altLang="zh-CN"/>
              <a:t>(x) </a:t>
            </a:r>
            <a:endParaRPr lang="en-US" altLang="zh-CN"/>
          </a:p>
        </p:txBody>
      </p:sp>
      <p:sp>
        <p:nvSpPr>
          <p:cNvPr id="40963" name="Rectangle 1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>
                <a:sym typeface="Symbol" panose="05050102010706020507" pitchFamily="18" charset="2"/>
              </a:rPr>
              <a:t>笛卡儿积运算的例</a:t>
            </a:r>
            <a:r>
              <a:rPr lang="en-US" altLang="zh-CN" sz="2400" dirty="0">
                <a:sym typeface="Symbol" panose="05050102010706020507" pitchFamily="18" charset="2"/>
              </a:rPr>
              <a:t>2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graphicFrame>
        <p:nvGraphicFramePr>
          <p:cNvPr id="358520" name="Group 120"/>
          <p:cNvGraphicFramePr>
            <a:graphicFrameLocks noGrp="1"/>
          </p:cNvGraphicFramePr>
          <p:nvPr/>
        </p:nvGraphicFramePr>
        <p:xfrm>
          <a:off x="5372100" y="4149725"/>
          <a:ext cx="3721100" cy="854076"/>
        </p:xfrm>
        <a:graphic>
          <a:graphicData uri="http://schemas.openxmlformats.org/drawingml/2006/table">
            <a:tbl>
              <a:tblPr/>
              <a:tblGrid>
                <a:gridCol w="469900"/>
                <a:gridCol w="749300"/>
                <a:gridCol w="711200"/>
                <a:gridCol w="660400"/>
                <a:gridCol w="609600"/>
                <a:gridCol w="520700"/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R.B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R.C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S.B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S.C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426" name="Text Box 26"/>
          <p:cNvSpPr txBox="1">
            <a:spLocks noChangeArrowheads="1"/>
          </p:cNvSpPr>
          <p:nvPr/>
        </p:nvSpPr>
        <p:spPr bwMode="auto">
          <a:xfrm>
            <a:off x="3746500" y="3679825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 b="1" i="1">
                <a:latin typeface="Tahoma" panose="020B0604030504040204" pitchFamily="34" charset="0"/>
                <a:ea typeface="宋体" panose="02010600030101010101" pitchFamily="2" charset="-122"/>
              </a:rPr>
              <a:t>R</a:t>
            </a:r>
            <a:r>
              <a:rPr kumimoji="1" lang="en-US" altLang="zh-CN" sz="2000" b="1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×</a:t>
            </a:r>
            <a:r>
              <a:rPr kumimoji="1" lang="en-US" altLang="zh-CN" sz="2000" b="1" i="1">
                <a:latin typeface="Tahoma" panose="020B0604030504040204" pitchFamily="34" charset="0"/>
                <a:ea typeface="宋体" panose="02010600030101010101" pitchFamily="2" charset="-122"/>
              </a:rPr>
              <a:t>S</a:t>
            </a:r>
            <a:endParaRPr kumimoji="1" lang="en-US" altLang="zh-CN" sz="2000" b="1" i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58519" name="Group 11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5400" y="4175125"/>
          <a:ext cx="1587500" cy="854076"/>
        </p:xfrm>
        <a:graphic>
          <a:graphicData uri="http://schemas.openxmlformats.org/drawingml/2006/table">
            <a:tbl>
              <a:tblPr/>
              <a:tblGrid>
                <a:gridCol w="520700"/>
                <a:gridCol w="520700"/>
                <a:gridCol w="546100"/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441" name="Text Box 41"/>
          <p:cNvSpPr txBox="1">
            <a:spLocks noChangeArrowheads="1"/>
          </p:cNvSpPr>
          <p:nvPr/>
        </p:nvSpPr>
        <p:spPr bwMode="auto">
          <a:xfrm>
            <a:off x="419100" y="3578225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ahoma" panose="020B0604030504040204" pitchFamily="34" charset="0"/>
                <a:ea typeface="宋体" panose="02010600030101010101" pitchFamily="2" charset="-122"/>
              </a:rPr>
              <a:t>R</a:t>
            </a:r>
            <a:endParaRPr kumimoji="1" lang="en-US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58518" name="Group 11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879600" y="4174490"/>
          <a:ext cx="1587500" cy="854710"/>
        </p:xfrm>
        <a:graphic>
          <a:graphicData uri="http://schemas.openxmlformats.org/drawingml/2006/table">
            <a:tbl>
              <a:tblPr/>
              <a:tblGrid>
                <a:gridCol w="520700"/>
                <a:gridCol w="520700"/>
                <a:gridCol w="546100"/>
              </a:tblGrid>
              <a:tr h="42735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456" name="Text Box 56"/>
          <p:cNvSpPr txBox="1">
            <a:spLocks noChangeArrowheads="1"/>
          </p:cNvSpPr>
          <p:nvPr/>
        </p:nvSpPr>
        <p:spPr bwMode="auto">
          <a:xfrm>
            <a:off x="2247900" y="3603625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ahoma" panose="020B0604030504040204" pitchFamily="34" charset="0"/>
                <a:ea typeface="宋体" panose="02010600030101010101" pitchFamily="2" charset="-122"/>
              </a:rPr>
              <a:t>S</a:t>
            </a:r>
            <a:endParaRPr kumimoji="1" lang="en-US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58457" name="AutoShape 57"/>
          <p:cNvSpPr>
            <a:spLocks noChangeArrowheads="1"/>
          </p:cNvSpPr>
          <p:nvPr/>
        </p:nvSpPr>
        <p:spPr bwMode="auto">
          <a:xfrm rot="-5400000">
            <a:off x="4248150" y="3752850"/>
            <a:ext cx="381000" cy="1562100"/>
          </a:xfrm>
          <a:prstGeom prst="downArrow">
            <a:avLst>
              <a:gd name="adj1" fmla="val 50000"/>
              <a:gd name="adj2" fmla="val 102500"/>
            </a:avLst>
          </a:prstGeom>
          <a:solidFill>
            <a:srgbClr val="30E444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5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5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5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5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5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58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6" grpId="0" autoUpdateAnimBg="0"/>
      <p:bldP spid="358441" grpId="0" autoUpdateAnimBg="0"/>
      <p:bldP spid="35845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笛卡儿积</a:t>
            </a:r>
            <a:endParaRPr lang="en-US" altLang="zh-CN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8"/>
            <a:ext cx="8375650" cy="490378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</a:rPr>
              <a:t>笛卡儿积</a:t>
            </a:r>
            <a:r>
              <a:rPr lang="en-US" altLang="zh-CN" sz="2400" dirty="0">
                <a:latin typeface="+mn-ea"/>
              </a:rPr>
              <a:t>D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×D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×…×</a:t>
            </a:r>
            <a:r>
              <a:rPr lang="en-US" altLang="zh-CN" sz="2400" dirty="0" err="1">
                <a:latin typeface="+mn-ea"/>
              </a:rPr>
              <a:t>D</a:t>
            </a:r>
            <a:r>
              <a:rPr lang="en-US" altLang="zh-CN" sz="2400" baseline="-25000" dirty="0" err="1">
                <a:latin typeface="+mn-ea"/>
              </a:rPr>
              <a:t>n</a:t>
            </a:r>
            <a:r>
              <a:rPr lang="en-US" altLang="zh-CN" sz="2400" dirty="0">
                <a:latin typeface="+mn-ea"/>
              </a:rPr>
              <a:t>,  D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, D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,…, </a:t>
            </a:r>
            <a:r>
              <a:rPr lang="en-US" altLang="zh-CN" sz="2400" dirty="0" err="1">
                <a:latin typeface="+mn-ea"/>
              </a:rPr>
              <a:t>D</a:t>
            </a:r>
            <a:r>
              <a:rPr lang="en-US" altLang="zh-CN" sz="2400" baseline="-25000" dirty="0" err="1">
                <a:latin typeface="+mn-ea"/>
              </a:rPr>
              <a:t>n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是域（可有重复）</a:t>
            </a:r>
            <a:endParaRPr lang="zh-CN" altLang="en-US" sz="2400" dirty="0">
              <a:latin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</a:rPr>
              <a:t>所有这样的有序组合构成了该笛卡儿积：第一个元素来自</a:t>
            </a:r>
            <a:r>
              <a:rPr lang="en-US" altLang="zh-CN" sz="2400" dirty="0">
                <a:latin typeface="+mn-ea"/>
              </a:rPr>
              <a:t>D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，第二个元素来自</a:t>
            </a:r>
            <a:r>
              <a:rPr lang="en-US" altLang="zh-CN" sz="2400" dirty="0">
                <a:latin typeface="+mn-ea"/>
              </a:rPr>
              <a:t>D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… </a:t>
            </a:r>
            <a:r>
              <a:rPr lang="zh-CN" altLang="en-US" sz="2400" dirty="0">
                <a:latin typeface="+mn-ea"/>
              </a:rPr>
              <a:t>第</a:t>
            </a:r>
            <a:r>
              <a:rPr lang="en-US" altLang="zh-CN" sz="2400" dirty="0">
                <a:latin typeface="+mn-ea"/>
              </a:rPr>
              <a:t>n</a:t>
            </a:r>
            <a:r>
              <a:rPr lang="zh-CN" altLang="en-US" sz="2400" dirty="0">
                <a:latin typeface="+mn-ea"/>
              </a:rPr>
              <a:t>个元素来自</a:t>
            </a:r>
            <a:r>
              <a:rPr lang="en-US" altLang="zh-CN" sz="2400" dirty="0" err="1">
                <a:latin typeface="+mn-ea"/>
              </a:rPr>
              <a:t>D</a:t>
            </a:r>
            <a:r>
              <a:rPr lang="en-US" altLang="zh-CN" sz="2400" baseline="-25000" dirty="0" err="1">
                <a:latin typeface="+mn-ea"/>
              </a:rPr>
              <a:t>n</a:t>
            </a:r>
            <a:endParaRPr lang="en-US" altLang="zh-CN" sz="2400" baseline="-25000" dirty="0">
              <a:latin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×D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×…×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</a:t>
            </a:r>
            <a:r>
              <a:rPr lang="en-US" altLang="zh-CN" sz="24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 { (d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d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…,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</a:t>
            </a:r>
            <a:r>
              <a:rPr lang="en-US" altLang="zh-CN" sz="24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|d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∈D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d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∈D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…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</a:t>
            </a:r>
            <a:r>
              <a:rPr lang="en-US" altLang="zh-CN" sz="24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∈D</a:t>
            </a:r>
            <a:r>
              <a:rPr lang="en-US" altLang="zh-CN" sz="24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}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</a:rPr>
              <a:t>每个组合</a:t>
            </a:r>
            <a:r>
              <a:rPr lang="en-US" altLang="zh-CN" sz="2400" dirty="0">
                <a:latin typeface="+mn-ea"/>
              </a:rPr>
              <a:t>(d</a:t>
            </a:r>
            <a:r>
              <a:rPr lang="en-US" altLang="zh-CN" sz="2400" baseline="-25000" dirty="0">
                <a:latin typeface="+mn-ea"/>
              </a:rPr>
              <a:t>1 </a:t>
            </a:r>
            <a:r>
              <a:rPr lang="en-US" altLang="zh-CN" sz="2400" dirty="0">
                <a:latin typeface="+mn-ea"/>
              </a:rPr>
              <a:t>, d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 , … , </a:t>
            </a:r>
            <a:r>
              <a:rPr lang="en-US" altLang="zh-CN" sz="2400" dirty="0" err="1">
                <a:latin typeface="+mn-ea"/>
              </a:rPr>
              <a:t>d</a:t>
            </a:r>
            <a:r>
              <a:rPr lang="en-US" altLang="zh-CN" sz="2400" baseline="-25000" dirty="0" err="1">
                <a:latin typeface="+mn-ea"/>
              </a:rPr>
              <a:t>n</a:t>
            </a:r>
            <a:r>
              <a:rPr lang="en-US" altLang="zh-CN" sz="2400" dirty="0">
                <a:latin typeface="+mn-ea"/>
              </a:rPr>
              <a:t>) </a:t>
            </a:r>
            <a:r>
              <a:rPr lang="zh-CN" altLang="en-US" sz="2400" dirty="0">
                <a:latin typeface="+mn-ea"/>
              </a:rPr>
              <a:t>称为元组 ，其中的各个值</a:t>
            </a:r>
            <a:r>
              <a:rPr lang="en-US" altLang="zh-CN" sz="2400" dirty="0">
                <a:latin typeface="+mn-ea"/>
              </a:rPr>
              <a:t>d</a:t>
            </a:r>
            <a:r>
              <a:rPr lang="en-US" altLang="zh-CN" sz="2400" baseline="-25000" dirty="0">
                <a:latin typeface="+mn-ea"/>
              </a:rPr>
              <a:t>i</a:t>
            </a:r>
            <a:r>
              <a:rPr lang="zh-CN" altLang="en-US" sz="2400" dirty="0">
                <a:latin typeface="+mn-ea"/>
              </a:rPr>
              <a:t>（来自域</a:t>
            </a:r>
            <a:r>
              <a:rPr lang="en-US" altLang="zh-CN" sz="2400" dirty="0">
                <a:latin typeface="+mn-ea"/>
              </a:rPr>
              <a:t>D</a:t>
            </a:r>
            <a:r>
              <a:rPr lang="en-US" altLang="zh-CN" sz="2400" baseline="-25000" dirty="0">
                <a:latin typeface="+mn-ea"/>
              </a:rPr>
              <a:t>i</a:t>
            </a:r>
            <a:r>
              <a:rPr lang="zh-CN" altLang="en-US" sz="2400" dirty="0">
                <a:latin typeface="+mn-ea"/>
              </a:rPr>
              <a:t>）称为分量。有</a:t>
            </a:r>
            <a:r>
              <a:rPr lang="en-US" altLang="zh-CN" sz="2400" dirty="0">
                <a:latin typeface="+mn-ea"/>
              </a:rPr>
              <a:t>n</a:t>
            </a:r>
            <a:r>
              <a:rPr lang="zh-CN" altLang="en-US" sz="2400" dirty="0">
                <a:latin typeface="+mn-ea"/>
              </a:rPr>
              <a:t>个分量的元组又称为</a:t>
            </a:r>
            <a:r>
              <a:rPr lang="en-US" altLang="zh-CN" sz="2400" dirty="0">
                <a:latin typeface="+mn-ea"/>
              </a:rPr>
              <a:t>n-</a:t>
            </a:r>
            <a:r>
              <a:rPr lang="zh-CN" altLang="en-US" sz="2400" dirty="0">
                <a:latin typeface="+mn-ea"/>
              </a:rPr>
              <a:t>元组。</a:t>
            </a:r>
            <a:endParaRPr lang="zh-CN" altLang="en-US" sz="2400" dirty="0">
              <a:latin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</a:rPr>
              <a:t>笛卡儿积中元组的个数</a:t>
            </a:r>
            <a:r>
              <a:rPr lang="en-US" altLang="zh-CN" sz="2400" dirty="0">
                <a:latin typeface="+mn-ea"/>
              </a:rPr>
              <a:t>,  </a:t>
            </a:r>
            <a:r>
              <a:rPr lang="zh-CN" altLang="en-US" sz="2400" dirty="0">
                <a:latin typeface="+mn-ea"/>
              </a:rPr>
              <a:t>称为</a:t>
            </a:r>
            <a:r>
              <a:rPr lang="zh-CN" altLang="en-US" sz="2400" b="1" dirty="0">
                <a:latin typeface="+mn-ea"/>
              </a:rPr>
              <a:t>笛卡儿积的基数</a:t>
            </a:r>
            <a:endParaRPr lang="en-US" altLang="zh-CN" sz="24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ldLvl="3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</a:t>
            </a:r>
            <a:endParaRPr lang="en-US" altLang="en-US" sz="2800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6681"/>
            <a:ext cx="7631938" cy="4664519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sz="2000" dirty="0"/>
              <a:t>The Cartesian-Product </a:t>
            </a:r>
            <a:endParaRPr lang="en-US" altLang="en-US" sz="2000" dirty="0"/>
          </a:p>
          <a:p>
            <a:pPr>
              <a:buNone/>
              <a:tabLst>
                <a:tab pos="3149600" algn="ctr"/>
              </a:tabLst>
            </a:pPr>
            <a:r>
              <a:rPr lang="en-US" altLang="en-US" sz="2000" i="1" dirty="0"/>
              <a:t>                    instructor</a:t>
            </a:r>
            <a:r>
              <a:rPr lang="en-US" altLang="en-US" sz="2000" dirty="0"/>
              <a:t>  X  </a:t>
            </a:r>
            <a:r>
              <a:rPr lang="en-US" altLang="en-US" sz="2000" i="1" dirty="0"/>
              <a:t>teaches</a:t>
            </a:r>
            <a:endParaRPr lang="en-US" altLang="en-US" sz="2000" dirty="0"/>
          </a:p>
          <a:p>
            <a:pPr>
              <a:buNone/>
              <a:tabLst>
                <a:tab pos="3149600" algn="ctr"/>
              </a:tabLst>
            </a:pPr>
            <a:r>
              <a:rPr lang="en-US" altLang="en-US" sz="2000" dirty="0"/>
              <a:t>      associates every  tuple of  instructor with every tuple of teaches.</a:t>
            </a:r>
            <a:endParaRPr lang="en-US" altLang="en-US" sz="2000" dirty="0"/>
          </a:p>
          <a:p>
            <a:pPr lvl="1"/>
            <a:r>
              <a:rPr lang="en-US" altLang="en-US" sz="2000" dirty="0"/>
              <a:t>Most of the resulting rows have information about instructors who did NOT teach a particular course. </a:t>
            </a:r>
            <a:endParaRPr lang="en-US" altLang="en-US" sz="2000" dirty="0"/>
          </a:p>
          <a:p>
            <a:r>
              <a:rPr lang="en-US" altLang="en-US" sz="2000" dirty="0"/>
              <a:t>To get only those tuples of  “</a:t>
            </a:r>
            <a:r>
              <a:rPr lang="en-US" altLang="en-US" sz="2000" i="1" dirty="0"/>
              <a:t>instructor</a:t>
            </a:r>
            <a:r>
              <a:rPr lang="en-US" altLang="en-US" sz="2000" dirty="0"/>
              <a:t>  X  </a:t>
            </a:r>
            <a:r>
              <a:rPr lang="en-US" altLang="en-US" sz="2000" i="1" dirty="0"/>
              <a:t>teaches</a:t>
            </a:r>
            <a:r>
              <a:rPr lang="en-US" altLang="en-US" sz="2000" dirty="0"/>
              <a:t> “ that pertain to instructors and the courses that they taught, we write:</a:t>
            </a:r>
            <a:endParaRPr lang="en-US" altLang="en-US" sz="2000" dirty="0"/>
          </a:p>
          <a:p>
            <a:pPr>
              <a:buNone/>
            </a:pP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sz="2000" i="1" dirty="0">
                <a:sym typeface="Symbol" panose="05050102010706020507" pitchFamily="18" charset="2"/>
              </a:rPr>
              <a:t>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2000" i="1" dirty="0">
                <a:sym typeface="Symbol" panose="05050102010706020507" pitchFamily="18" charset="2"/>
              </a:rPr>
              <a:t> </a:t>
            </a:r>
            <a:r>
              <a:rPr lang="en-US" altLang="ja-JP" sz="2000" dirty="0">
                <a:sym typeface="Symbol" panose="05050102010706020507" pitchFamily="18" charset="2"/>
              </a:rPr>
              <a:t>(</a:t>
            </a:r>
            <a:r>
              <a:rPr lang="en-US" altLang="ja-JP" sz="2000" i="1" dirty="0">
                <a:sym typeface="Symbol" panose="05050102010706020507" pitchFamily="18" charset="2"/>
              </a:rPr>
              <a:t>instructor  </a:t>
            </a:r>
            <a:r>
              <a:rPr lang="en-US" altLang="ja-JP" sz="2000" dirty="0">
                <a:sym typeface="Symbol" panose="05050102010706020507" pitchFamily="18" charset="2"/>
              </a:rPr>
              <a:t>x</a:t>
            </a:r>
            <a:r>
              <a:rPr lang="en-US" altLang="ja-JP" sz="2000" i="1" dirty="0">
                <a:sym typeface="Symbol" panose="05050102010706020507" pitchFamily="18" charset="2"/>
              </a:rPr>
              <a:t> teaches </a:t>
            </a:r>
            <a:r>
              <a:rPr lang="en-US" altLang="ja-JP" sz="2000" dirty="0">
                <a:sym typeface="Symbol" panose="05050102010706020507" pitchFamily="18" charset="2"/>
              </a:rPr>
              <a:t>))</a:t>
            </a:r>
            <a:endParaRPr lang="en-US" altLang="ja-JP" sz="20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ja-JP" sz="2000" dirty="0">
                <a:sym typeface="Symbol" panose="05050102010706020507" pitchFamily="18" charset="2"/>
              </a:rPr>
              <a:t> </a:t>
            </a:r>
            <a:endParaRPr lang="en-US" altLang="ja-JP" sz="2000" dirty="0">
              <a:sym typeface="Symbol" panose="05050102010706020507" pitchFamily="18" charset="2"/>
            </a:endParaRPr>
          </a:p>
          <a:p>
            <a:pPr lvl="1"/>
            <a:r>
              <a:rPr lang="en-US" altLang="ja-JP" sz="2000" dirty="0">
                <a:sym typeface="Symbol" panose="05050102010706020507" pitchFamily="18" charset="2"/>
              </a:rPr>
              <a:t>We get only those tuples of “</a:t>
            </a:r>
            <a:r>
              <a:rPr lang="en-US" altLang="en-US" sz="2000" i="1" dirty="0"/>
              <a:t>instructor</a:t>
            </a:r>
            <a:r>
              <a:rPr lang="en-US" altLang="en-US" sz="2000" dirty="0"/>
              <a:t>  X  </a:t>
            </a:r>
            <a:r>
              <a:rPr lang="en-US" altLang="en-US" sz="2000" i="1" dirty="0"/>
              <a:t>teaches” </a:t>
            </a:r>
            <a:r>
              <a:rPr lang="en-US" altLang="ja-JP" sz="2000" dirty="0">
                <a:sym typeface="Symbol" panose="05050102010706020507" pitchFamily="18" charset="2"/>
              </a:rPr>
              <a:t>that pertain to instructors and the courses that they taught.</a:t>
            </a:r>
            <a:endParaRPr lang="en-US" altLang="ja-JP" sz="2000" dirty="0">
              <a:sym typeface="Symbol" panose="05050102010706020507" pitchFamily="18" charset="2"/>
            </a:endParaRPr>
          </a:p>
          <a:p>
            <a:r>
              <a:rPr lang="en-US" altLang="ja-JP" sz="2000" dirty="0">
                <a:sym typeface="Symbol" panose="05050102010706020507" pitchFamily="18" charset="2"/>
              </a:rPr>
              <a:t>The result of this expression, shown in the next slide</a:t>
            </a:r>
            <a:endParaRPr lang="en-US" altLang="ja-JP" sz="20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运算的复合</a:t>
            </a:r>
            <a:r>
              <a:rPr lang="en-US" altLang="zh-CN"/>
              <a:t>: </a:t>
            </a:r>
            <a:r>
              <a:rPr lang="zh-CN" altLang="en-US"/>
              <a:t>关系代数表达式</a:t>
            </a:r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一个关系运算</a:t>
            </a:r>
            <a:r>
              <a:rPr lang="en-US" altLang="zh-CN" sz="2400" dirty="0"/>
              <a:t>+</a:t>
            </a:r>
            <a:r>
              <a:rPr lang="zh-CN" altLang="en-US" sz="2400" dirty="0"/>
              <a:t>输入关系，本身就是一个简单的</a:t>
            </a:r>
            <a:r>
              <a:rPr lang="zh-CN" altLang="en-US" sz="2400" u="sng" dirty="0">
                <a:solidFill>
                  <a:srgbClr val="30E444"/>
                </a:solidFill>
              </a:rPr>
              <a:t>关系代数表达式</a:t>
            </a:r>
            <a:endParaRPr lang="zh-CN" altLang="en-US" sz="2400" u="sng" dirty="0">
              <a:solidFill>
                <a:srgbClr val="30E444"/>
              </a:solidFill>
            </a:endParaRPr>
          </a:p>
          <a:p>
            <a:pPr lvl="1" eaLnBrk="1" hangingPunct="1"/>
            <a:r>
              <a:rPr lang="zh-CN" altLang="en-US" sz="2000" dirty="0"/>
              <a:t>例如，</a:t>
            </a:r>
            <a:r>
              <a:rPr lang="en-US" altLang="zh-CN" sz="2000" dirty="0">
                <a:sym typeface="Symbol" panose="05050102010706020507" pitchFamily="18" charset="2"/>
              </a:rPr>
              <a:t>r x s</a:t>
            </a:r>
            <a:r>
              <a:rPr lang="zh-CN" altLang="en-US" sz="2000" dirty="0">
                <a:sym typeface="Symbol" panose="05050102010706020507" pitchFamily="18" charset="2"/>
              </a:rPr>
              <a:t>，</a:t>
            </a:r>
            <a:r>
              <a:rPr lang="en-US" altLang="zh-CN" sz="2000" baseline="-25000" dirty="0">
                <a:sym typeface="Symbol" panose="05050102010706020507" pitchFamily="18" charset="2"/>
              </a:rPr>
              <a:t>1=1</a:t>
            </a:r>
            <a:r>
              <a:rPr lang="en-US" altLang="zh-CN" sz="2000" dirty="0">
                <a:sym typeface="Symbol" panose="05050102010706020507" pitchFamily="18" charset="2"/>
              </a:rPr>
              <a:t>(r)</a:t>
            </a:r>
            <a:endParaRPr lang="zh-CN" altLang="en-US" sz="2000" dirty="0"/>
          </a:p>
          <a:p>
            <a:pPr eaLnBrk="1" hangingPunct="1"/>
            <a:r>
              <a:rPr lang="zh-CN" altLang="en-US" sz="2400" dirty="0"/>
              <a:t>可以用多个运算的复合来构建复杂的关系代数表达式</a:t>
            </a:r>
            <a:endParaRPr lang="zh-CN" altLang="en-US" sz="2400" dirty="0"/>
          </a:p>
          <a:p>
            <a:pPr lvl="1" eaLnBrk="1" hangingPunct="1"/>
            <a:r>
              <a:rPr lang="zh-CN" altLang="en-US" sz="2000" dirty="0"/>
              <a:t>例如， </a:t>
            </a:r>
            <a:r>
              <a:rPr lang="zh-CN" altLang="en-US" sz="2000" dirty="0">
                <a:sym typeface="Symbol" panose="05050102010706020507" pitchFamily="18" charset="2"/>
              </a:rPr>
              <a:t></a:t>
            </a:r>
            <a:r>
              <a:rPr lang="en-US" altLang="zh-CN" sz="2000" baseline="-25000" dirty="0">
                <a:sym typeface="Symbol" panose="05050102010706020507" pitchFamily="18" charset="2"/>
              </a:rPr>
              <a:t>A=C</a:t>
            </a:r>
            <a:r>
              <a:rPr lang="en-US" altLang="zh-CN" sz="2000" dirty="0"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sym typeface="Symbol" panose="05050102010706020507" pitchFamily="18" charset="2"/>
              </a:rPr>
              <a:t>r x s</a:t>
            </a:r>
            <a:r>
              <a:rPr lang="en-US" altLang="zh-CN" sz="2000" dirty="0">
                <a:sym typeface="Symbol" panose="05050102010706020507" pitchFamily="18" charset="2"/>
              </a:rPr>
              <a:t>)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 eaLnBrk="1" hangingPunct="1"/>
            <a:endParaRPr lang="en-US" altLang="zh-CN" sz="2400" i="1" dirty="0">
              <a:sym typeface="Symbol" panose="05050102010706020507" pitchFamily="18" charset="2"/>
            </a:endParaRPr>
          </a:p>
        </p:txBody>
      </p:sp>
      <p:sp>
        <p:nvSpPr>
          <p:cNvPr id="273439" name="Rectangle 31"/>
          <p:cNvSpPr>
            <a:spLocks noChangeArrowheads="1"/>
          </p:cNvSpPr>
          <p:nvPr/>
        </p:nvSpPr>
        <p:spPr bwMode="auto">
          <a:xfrm>
            <a:off x="546100" y="3994150"/>
            <a:ext cx="457200" cy="581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3440" name="Rectangle 32"/>
          <p:cNvSpPr>
            <a:spLocks noChangeArrowheads="1"/>
          </p:cNvSpPr>
          <p:nvPr/>
        </p:nvSpPr>
        <p:spPr bwMode="auto">
          <a:xfrm>
            <a:off x="1003300" y="3994150"/>
            <a:ext cx="457200" cy="581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3441" name="Rectangle 33"/>
          <p:cNvSpPr>
            <a:spLocks noChangeArrowheads="1"/>
          </p:cNvSpPr>
          <p:nvPr/>
        </p:nvSpPr>
        <p:spPr bwMode="auto">
          <a:xfrm>
            <a:off x="546100" y="4438650"/>
            <a:ext cx="457200" cy="96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73442" name="Rectangle 34"/>
          <p:cNvSpPr>
            <a:spLocks noChangeArrowheads="1"/>
          </p:cNvSpPr>
          <p:nvPr/>
        </p:nvSpPr>
        <p:spPr bwMode="auto">
          <a:xfrm>
            <a:off x="1003300" y="4438650"/>
            <a:ext cx="457200" cy="96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73443" name="Rectangle 35"/>
          <p:cNvSpPr>
            <a:spLocks noChangeArrowheads="1"/>
          </p:cNvSpPr>
          <p:nvPr/>
        </p:nvSpPr>
        <p:spPr bwMode="auto">
          <a:xfrm>
            <a:off x="2603500" y="4019550"/>
            <a:ext cx="457200" cy="581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3444" name="Rectangle 36"/>
          <p:cNvSpPr>
            <a:spLocks noChangeArrowheads="1"/>
          </p:cNvSpPr>
          <p:nvPr/>
        </p:nvSpPr>
        <p:spPr bwMode="auto">
          <a:xfrm>
            <a:off x="3060700" y="4019550"/>
            <a:ext cx="457200" cy="581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3445" name="Rectangle 37"/>
          <p:cNvSpPr>
            <a:spLocks noChangeArrowheads="1"/>
          </p:cNvSpPr>
          <p:nvPr/>
        </p:nvSpPr>
        <p:spPr bwMode="auto">
          <a:xfrm>
            <a:off x="2603500" y="4464050"/>
            <a:ext cx="4572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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73446" name="Rectangle 38"/>
          <p:cNvSpPr>
            <a:spLocks noChangeArrowheads="1"/>
          </p:cNvSpPr>
          <p:nvPr/>
        </p:nvSpPr>
        <p:spPr bwMode="auto">
          <a:xfrm>
            <a:off x="3060700" y="4464050"/>
            <a:ext cx="4572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73447" name="Rectangle 39"/>
          <p:cNvSpPr>
            <a:spLocks noChangeArrowheads="1"/>
          </p:cNvSpPr>
          <p:nvPr/>
        </p:nvSpPr>
        <p:spPr bwMode="auto">
          <a:xfrm>
            <a:off x="3517900" y="4019550"/>
            <a:ext cx="457200" cy="581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E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3448" name="Rectangle 40"/>
          <p:cNvSpPr>
            <a:spLocks noChangeArrowheads="1"/>
          </p:cNvSpPr>
          <p:nvPr/>
        </p:nvSpPr>
        <p:spPr bwMode="auto">
          <a:xfrm>
            <a:off x="3517900" y="4464050"/>
            <a:ext cx="4572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73449" name="Text Box 41"/>
          <p:cNvSpPr txBox="1">
            <a:spLocks noChangeArrowheads="1"/>
          </p:cNvSpPr>
          <p:nvPr/>
        </p:nvSpPr>
        <p:spPr bwMode="auto">
          <a:xfrm>
            <a:off x="830263" y="3536950"/>
            <a:ext cx="30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i="1">
                <a:latin typeface="Helvetica" panose="020B0604020202020204" pitchFamily="34" charset="0"/>
                <a:ea typeface="宋体" panose="02010600030101010101" pitchFamily="2" charset="-122"/>
              </a:rPr>
              <a:t>r</a:t>
            </a:r>
            <a:endParaRPr lang="en-US" altLang="zh-CN" sz="2400" b="1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3450" name="Text Box 42"/>
          <p:cNvSpPr txBox="1">
            <a:spLocks noChangeArrowheads="1"/>
          </p:cNvSpPr>
          <p:nvPr/>
        </p:nvSpPr>
        <p:spPr bwMode="auto">
          <a:xfrm>
            <a:off x="3116263" y="353695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i="1">
                <a:latin typeface="Helvetica" panose="020B0604020202020204" pitchFamily="34" charset="0"/>
                <a:ea typeface="宋体" panose="02010600030101010101" pitchFamily="2" charset="-122"/>
              </a:rPr>
              <a:t>s</a:t>
            </a:r>
            <a:endParaRPr lang="en-US" altLang="zh-CN" sz="2400" b="1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3451" name="Rectangle 43"/>
          <p:cNvSpPr>
            <a:spLocks noChangeArrowheads="1"/>
          </p:cNvSpPr>
          <p:nvPr/>
        </p:nvSpPr>
        <p:spPr bwMode="auto">
          <a:xfrm>
            <a:off x="6337300" y="3625850"/>
            <a:ext cx="457200" cy="679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3452" name="Rectangle 44"/>
          <p:cNvSpPr>
            <a:spLocks noChangeArrowheads="1"/>
          </p:cNvSpPr>
          <p:nvPr/>
        </p:nvSpPr>
        <p:spPr bwMode="auto">
          <a:xfrm>
            <a:off x="6794500" y="3625850"/>
            <a:ext cx="457200" cy="679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3453" name="Rectangle 45"/>
          <p:cNvSpPr>
            <a:spLocks noChangeArrowheads="1"/>
          </p:cNvSpPr>
          <p:nvPr/>
        </p:nvSpPr>
        <p:spPr bwMode="auto">
          <a:xfrm>
            <a:off x="6337300" y="4146550"/>
            <a:ext cx="457200" cy="2711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73454" name="Rectangle 46"/>
          <p:cNvSpPr>
            <a:spLocks noChangeArrowheads="1"/>
          </p:cNvSpPr>
          <p:nvPr/>
        </p:nvSpPr>
        <p:spPr bwMode="auto">
          <a:xfrm>
            <a:off x="6794500" y="4146550"/>
            <a:ext cx="457200" cy="2711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73455" name="Rectangle 47"/>
          <p:cNvSpPr>
            <a:spLocks noChangeArrowheads="1"/>
          </p:cNvSpPr>
          <p:nvPr/>
        </p:nvSpPr>
        <p:spPr bwMode="auto">
          <a:xfrm>
            <a:off x="7251700" y="3625850"/>
            <a:ext cx="457200" cy="679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3456" name="Rectangle 48"/>
          <p:cNvSpPr>
            <a:spLocks noChangeArrowheads="1"/>
          </p:cNvSpPr>
          <p:nvPr/>
        </p:nvSpPr>
        <p:spPr bwMode="auto">
          <a:xfrm>
            <a:off x="7708900" y="3625850"/>
            <a:ext cx="457200" cy="679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3457" name="Rectangle 49"/>
          <p:cNvSpPr>
            <a:spLocks noChangeArrowheads="1"/>
          </p:cNvSpPr>
          <p:nvPr/>
        </p:nvSpPr>
        <p:spPr bwMode="auto">
          <a:xfrm>
            <a:off x="7251700" y="4146550"/>
            <a:ext cx="457200" cy="2711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 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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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73458" name="Rectangle 50"/>
          <p:cNvSpPr>
            <a:spLocks noChangeArrowheads="1"/>
          </p:cNvSpPr>
          <p:nvPr/>
        </p:nvSpPr>
        <p:spPr bwMode="auto">
          <a:xfrm>
            <a:off x="7708900" y="4146550"/>
            <a:ext cx="457200" cy="2711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73459" name="Rectangle 51"/>
          <p:cNvSpPr>
            <a:spLocks noChangeArrowheads="1"/>
          </p:cNvSpPr>
          <p:nvPr/>
        </p:nvSpPr>
        <p:spPr bwMode="auto">
          <a:xfrm>
            <a:off x="8166100" y="3625850"/>
            <a:ext cx="457200" cy="679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E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3460" name="Rectangle 52"/>
          <p:cNvSpPr>
            <a:spLocks noChangeArrowheads="1"/>
          </p:cNvSpPr>
          <p:nvPr/>
        </p:nvSpPr>
        <p:spPr bwMode="auto">
          <a:xfrm>
            <a:off x="8166100" y="4146550"/>
            <a:ext cx="457200" cy="2711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73462" name="AutoShape 54"/>
          <p:cNvSpPr>
            <a:spLocks noChangeArrowheads="1"/>
          </p:cNvSpPr>
          <p:nvPr/>
        </p:nvSpPr>
        <p:spPr bwMode="auto">
          <a:xfrm rot="-5400000">
            <a:off x="4970462" y="3900488"/>
            <a:ext cx="485775" cy="1485900"/>
          </a:xfrm>
          <a:prstGeom prst="downArrow">
            <a:avLst>
              <a:gd name="adj1" fmla="val 50000"/>
              <a:gd name="adj2" fmla="val 76471"/>
            </a:avLst>
          </a:prstGeom>
          <a:solidFill>
            <a:srgbClr val="30E444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3463" name="Rectangle 55"/>
          <p:cNvSpPr>
            <a:spLocks noChangeArrowheads="1"/>
          </p:cNvSpPr>
          <p:nvPr/>
        </p:nvSpPr>
        <p:spPr bwMode="auto">
          <a:xfrm>
            <a:off x="4651375" y="3538538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5000"/>
              </a:spcBef>
              <a:buClr>
                <a:schemeClr val="tx2"/>
              </a:buClr>
              <a:buSzPct val="90000"/>
              <a:buFont typeface="Monotype Sorts" pitchFamily="-65" charset="2"/>
              <a:buNone/>
            </a:pPr>
            <a:r>
              <a:rPr kumimoji="1" lang="en-US" altLang="zh-CN" sz="2400" b="1" i="1">
                <a:latin typeface="Helvetica" panose="020B0604020202020204" pitchFamily="34" charset="0"/>
                <a:ea typeface="宋体" panose="02010600030101010101" pitchFamily="2" charset="-122"/>
              </a:rPr>
              <a:t> r</a:t>
            </a:r>
            <a:r>
              <a:rPr kumimoji="1" lang="en-US" altLang="zh-CN" sz="2400" b="1">
                <a:latin typeface="Helvetica" panose="020B0604020202020204" pitchFamily="34" charset="0"/>
                <a:ea typeface="宋体" panose="02010600030101010101" pitchFamily="2" charset="-122"/>
              </a:rPr>
              <a:t> x </a:t>
            </a:r>
            <a:r>
              <a:rPr kumimoji="1" lang="en-US" altLang="zh-CN" sz="2400" b="1" i="1">
                <a:latin typeface="Helvetica" panose="020B0604020202020204" pitchFamily="34" charset="0"/>
                <a:ea typeface="宋体" panose="02010600030101010101" pitchFamily="2" charset="-122"/>
              </a:rPr>
              <a:t>s</a:t>
            </a:r>
            <a:endParaRPr kumimoji="1" lang="en-US" altLang="zh-CN" sz="2400" b="1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7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7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7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7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7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7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7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7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7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7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7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73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73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73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7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7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7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27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273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27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7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27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39" grpId="0" animBg="1"/>
      <p:bldP spid="273440" grpId="0" animBg="1"/>
      <p:bldP spid="273441" grpId="0" animBg="1"/>
      <p:bldP spid="273442" grpId="0" animBg="1"/>
      <p:bldP spid="273443" grpId="0" animBg="1"/>
      <p:bldP spid="273444" grpId="0" animBg="1"/>
      <p:bldP spid="273445" grpId="0" animBg="1"/>
      <p:bldP spid="273446" grpId="0" animBg="1"/>
      <p:bldP spid="273447" grpId="0" animBg="1"/>
      <p:bldP spid="273448" grpId="0" animBg="1"/>
      <p:bldP spid="273449" grpId="0"/>
      <p:bldP spid="273450" grpId="0"/>
      <p:bldP spid="273451" grpId="0" animBg="1"/>
      <p:bldP spid="273452" grpId="0" animBg="1"/>
      <p:bldP spid="273453" grpId="0" animBg="1"/>
      <p:bldP spid="273454" grpId="0" animBg="1"/>
      <p:bldP spid="273455" grpId="0" animBg="1"/>
      <p:bldP spid="273456" grpId="0" animBg="1"/>
      <p:bldP spid="273457" grpId="0" animBg="1"/>
      <p:bldP spid="273458" grpId="0" animBg="1"/>
      <p:bldP spid="273459" grpId="0" animBg="1"/>
      <p:bldP spid="273460" grpId="0" animBg="1"/>
      <p:bldP spid="27346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运算的复合</a:t>
            </a:r>
            <a:r>
              <a:rPr lang="en-US" altLang="zh-CN"/>
              <a:t>: </a:t>
            </a:r>
            <a:r>
              <a:rPr lang="zh-CN" altLang="en-US"/>
              <a:t>关系代数表达式</a:t>
            </a:r>
            <a:endParaRPr lang="en-US" altLang="zh-CN"/>
          </a:p>
        </p:txBody>
      </p:sp>
      <p:sp>
        <p:nvSpPr>
          <p:cNvPr id="271375" name="Rectangle 15"/>
          <p:cNvSpPr>
            <a:spLocks noChangeArrowheads="1"/>
          </p:cNvSpPr>
          <p:nvPr/>
        </p:nvSpPr>
        <p:spPr bwMode="auto">
          <a:xfrm>
            <a:off x="5833266" y="2944809"/>
            <a:ext cx="457200" cy="663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1376" name="Rectangle 16"/>
          <p:cNvSpPr>
            <a:spLocks noChangeArrowheads="1"/>
          </p:cNvSpPr>
          <p:nvPr/>
        </p:nvSpPr>
        <p:spPr bwMode="auto">
          <a:xfrm>
            <a:off x="6290466" y="2944809"/>
            <a:ext cx="457200" cy="663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1377" name="Rectangle 17"/>
          <p:cNvSpPr>
            <a:spLocks noChangeArrowheads="1"/>
          </p:cNvSpPr>
          <p:nvPr/>
        </p:nvSpPr>
        <p:spPr bwMode="auto">
          <a:xfrm>
            <a:off x="6747666" y="2944809"/>
            <a:ext cx="457200" cy="663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1378" name="Rectangle 18"/>
          <p:cNvSpPr>
            <a:spLocks noChangeArrowheads="1"/>
          </p:cNvSpPr>
          <p:nvPr/>
        </p:nvSpPr>
        <p:spPr bwMode="auto">
          <a:xfrm>
            <a:off x="7179466" y="2944809"/>
            <a:ext cx="457200" cy="663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1379" name="Rectangle 19"/>
          <p:cNvSpPr>
            <a:spLocks noChangeArrowheads="1"/>
          </p:cNvSpPr>
          <p:nvPr/>
        </p:nvSpPr>
        <p:spPr bwMode="auto">
          <a:xfrm>
            <a:off x="7636666" y="2944809"/>
            <a:ext cx="457200" cy="663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E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1380" name="Rectangle 20"/>
          <p:cNvSpPr>
            <a:spLocks noChangeArrowheads="1"/>
          </p:cNvSpPr>
          <p:nvPr/>
        </p:nvSpPr>
        <p:spPr bwMode="auto">
          <a:xfrm>
            <a:off x="5833266" y="3451222"/>
            <a:ext cx="482600" cy="1130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71381" name="Rectangle 21"/>
          <p:cNvSpPr>
            <a:spLocks noChangeArrowheads="1"/>
          </p:cNvSpPr>
          <p:nvPr/>
        </p:nvSpPr>
        <p:spPr bwMode="auto">
          <a:xfrm>
            <a:off x="6290466" y="3451222"/>
            <a:ext cx="457200" cy="11414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71382" name="Rectangle 22"/>
          <p:cNvSpPr>
            <a:spLocks noChangeArrowheads="1"/>
          </p:cNvSpPr>
          <p:nvPr/>
        </p:nvSpPr>
        <p:spPr bwMode="auto">
          <a:xfrm>
            <a:off x="6747666" y="3451222"/>
            <a:ext cx="430213" cy="11414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71383" name="Rectangle 23"/>
          <p:cNvSpPr>
            <a:spLocks noChangeArrowheads="1"/>
          </p:cNvSpPr>
          <p:nvPr/>
        </p:nvSpPr>
        <p:spPr bwMode="auto">
          <a:xfrm>
            <a:off x="7166766" y="3451222"/>
            <a:ext cx="481013" cy="11414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71384" name="Rectangle 24"/>
          <p:cNvSpPr>
            <a:spLocks noChangeArrowheads="1"/>
          </p:cNvSpPr>
          <p:nvPr/>
        </p:nvSpPr>
        <p:spPr bwMode="auto">
          <a:xfrm>
            <a:off x="7635079" y="3451222"/>
            <a:ext cx="457200" cy="1127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71385" name="Text Box 25"/>
          <p:cNvSpPr txBox="1">
            <a:spLocks noChangeArrowheads="1"/>
          </p:cNvSpPr>
          <p:nvPr/>
        </p:nvSpPr>
        <p:spPr bwMode="auto">
          <a:xfrm>
            <a:off x="5909466" y="3551234"/>
            <a:ext cx="1841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20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1386" name="Text Box 26"/>
          <p:cNvSpPr txBox="1">
            <a:spLocks noChangeArrowheads="1"/>
          </p:cNvSpPr>
          <p:nvPr/>
        </p:nvSpPr>
        <p:spPr bwMode="auto">
          <a:xfrm>
            <a:off x="5849141" y="3408859"/>
            <a:ext cx="360363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 dirty="0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 dirty="0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 dirty="0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 dirty="0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 dirty="0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 dirty="0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71387" name="Text Box 27"/>
          <p:cNvSpPr txBox="1">
            <a:spLocks noChangeArrowheads="1"/>
          </p:cNvSpPr>
          <p:nvPr/>
        </p:nvSpPr>
        <p:spPr bwMode="auto">
          <a:xfrm>
            <a:off x="6334916" y="3466110"/>
            <a:ext cx="339725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 dirty="0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200" i="1" dirty="0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 dirty="0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200" i="1" dirty="0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 dirty="0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200" i="1" dirty="0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71388" name="Text Box 28"/>
          <p:cNvSpPr txBox="1">
            <a:spLocks noChangeArrowheads="1"/>
          </p:cNvSpPr>
          <p:nvPr/>
        </p:nvSpPr>
        <p:spPr bwMode="auto">
          <a:xfrm>
            <a:off x="6811166" y="3408959"/>
            <a:ext cx="360363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 dirty="0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 dirty="0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 dirty="0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 dirty="0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 dirty="0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 dirty="0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71389" name="Text Box 29"/>
          <p:cNvSpPr txBox="1">
            <a:spLocks noChangeArrowheads="1"/>
          </p:cNvSpPr>
          <p:nvPr/>
        </p:nvSpPr>
        <p:spPr bwMode="auto">
          <a:xfrm>
            <a:off x="7114379" y="3438522"/>
            <a:ext cx="519112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71390" name="Text Box 30"/>
          <p:cNvSpPr txBox="1">
            <a:spLocks noChangeArrowheads="1"/>
          </p:cNvSpPr>
          <p:nvPr/>
        </p:nvSpPr>
        <p:spPr bwMode="auto">
          <a:xfrm>
            <a:off x="7665241" y="3440109"/>
            <a:ext cx="31115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3027" name="Rectangle 31"/>
          <p:cNvSpPr>
            <a:spLocks noChangeArrowheads="1"/>
          </p:cNvSpPr>
          <p:nvPr/>
        </p:nvSpPr>
        <p:spPr bwMode="auto">
          <a:xfrm>
            <a:off x="1032666" y="2420934"/>
            <a:ext cx="457200" cy="663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28" name="Rectangle 32"/>
          <p:cNvSpPr>
            <a:spLocks noChangeArrowheads="1"/>
          </p:cNvSpPr>
          <p:nvPr/>
        </p:nvSpPr>
        <p:spPr bwMode="auto">
          <a:xfrm>
            <a:off x="1489866" y="2420934"/>
            <a:ext cx="457200" cy="663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29" name="Rectangle 33"/>
          <p:cNvSpPr>
            <a:spLocks noChangeArrowheads="1"/>
          </p:cNvSpPr>
          <p:nvPr/>
        </p:nvSpPr>
        <p:spPr bwMode="auto">
          <a:xfrm>
            <a:off x="1032666" y="2954334"/>
            <a:ext cx="457200" cy="2654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3030" name="Rectangle 34"/>
          <p:cNvSpPr>
            <a:spLocks noChangeArrowheads="1"/>
          </p:cNvSpPr>
          <p:nvPr/>
        </p:nvSpPr>
        <p:spPr bwMode="auto">
          <a:xfrm>
            <a:off x="1489866" y="2954334"/>
            <a:ext cx="457200" cy="2654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3031" name="Rectangle 35"/>
          <p:cNvSpPr>
            <a:spLocks noChangeArrowheads="1"/>
          </p:cNvSpPr>
          <p:nvPr/>
        </p:nvSpPr>
        <p:spPr bwMode="auto">
          <a:xfrm>
            <a:off x="1947066" y="2420934"/>
            <a:ext cx="457200" cy="663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32" name="Rectangle 36"/>
          <p:cNvSpPr>
            <a:spLocks noChangeArrowheads="1"/>
          </p:cNvSpPr>
          <p:nvPr/>
        </p:nvSpPr>
        <p:spPr bwMode="auto">
          <a:xfrm>
            <a:off x="2404266" y="2420934"/>
            <a:ext cx="457200" cy="663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33" name="Rectangle 37"/>
          <p:cNvSpPr>
            <a:spLocks noChangeArrowheads="1"/>
          </p:cNvSpPr>
          <p:nvPr/>
        </p:nvSpPr>
        <p:spPr bwMode="auto">
          <a:xfrm>
            <a:off x="1947066" y="2954334"/>
            <a:ext cx="457200" cy="2654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 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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</a:t>
            </a:r>
            <a:endParaRPr lang="zh-CN" altLang="en-US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3034" name="Rectangle 38"/>
          <p:cNvSpPr>
            <a:spLocks noChangeArrowheads="1"/>
          </p:cNvSpPr>
          <p:nvPr/>
        </p:nvSpPr>
        <p:spPr bwMode="auto">
          <a:xfrm>
            <a:off x="2404266" y="2954334"/>
            <a:ext cx="457200" cy="2654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3035" name="Rectangle 39"/>
          <p:cNvSpPr>
            <a:spLocks noChangeArrowheads="1"/>
          </p:cNvSpPr>
          <p:nvPr/>
        </p:nvSpPr>
        <p:spPr bwMode="auto">
          <a:xfrm>
            <a:off x="2861466" y="2420934"/>
            <a:ext cx="457200" cy="663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</a:rPr>
              <a:t>E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36" name="Rectangle 40"/>
          <p:cNvSpPr>
            <a:spLocks noChangeArrowheads="1"/>
          </p:cNvSpPr>
          <p:nvPr/>
        </p:nvSpPr>
        <p:spPr bwMode="auto">
          <a:xfrm>
            <a:off x="2861466" y="2954334"/>
            <a:ext cx="457200" cy="2654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en-US" altLang="zh-CN" sz="2200" i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71404" name="AutoShape 44"/>
          <p:cNvSpPr>
            <a:spLocks noChangeArrowheads="1"/>
          </p:cNvSpPr>
          <p:nvPr/>
        </p:nvSpPr>
        <p:spPr bwMode="auto">
          <a:xfrm rot="-5400000">
            <a:off x="4404516" y="2592384"/>
            <a:ext cx="381000" cy="1993900"/>
          </a:xfrm>
          <a:prstGeom prst="downArrow">
            <a:avLst>
              <a:gd name="adj1" fmla="val 50000"/>
              <a:gd name="adj2" fmla="val 130833"/>
            </a:avLst>
          </a:prstGeom>
          <a:solidFill>
            <a:srgbClr val="30E444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1405" name="Rectangle 45"/>
          <p:cNvSpPr>
            <a:spLocks noChangeArrowheads="1"/>
          </p:cNvSpPr>
          <p:nvPr/>
        </p:nvSpPr>
        <p:spPr bwMode="auto">
          <a:xfrm>
            <a:off x="3783804" y="2646359"/>
            <a:ext cx="160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5000"/>
              </a:spcBef>
              <a:buClr>
                <a:schemeClr val="tx2"/>
              </a:buClr>
              <a:buSzPct val="90000"/>
              <a:buFont typeface="Monotype Sorts" pitchFamily="-65" charset="2"/>
              <a:buNone/>
            </a:pPr>
            <a:r>
              <a:rPr kumimoji="1" lang="en-US" altLang="zh-CN" sz="2400" b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kumimoji="1" lang="en-US" altLang="zh-CN" sz="2400" b="1" baseline="-25000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A=C</a:t>
            </a:r>
            <a:r>
              <a:rPr kumimoji="1" lang="en-US" altLang="zh-CN" sz="2400" b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sz="2400" b="1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r x s</a:t>
            </a:r>
            <a:r>
              <a:rPr kumimoji="1" lang="en-US" altLang="zh-CN" sz="2400" b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kumimoji="1" lang="en-US" altLang="zh-CN" sz="2400" b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7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7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7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7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7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7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7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7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7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7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7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7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7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7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7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7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7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75" grpId="0" animBg="1"/>
      <p:bldP spid="271376" grpId="0" animBg="1"/>
      <p:bldP spid="271377" grpId="0" animBg="1"/>
      <p:bldP spid="271378" grpId="0" animBg="1"/>
      <p:bldP spid="271379" grpId="0" animBg="1"/>
      <p:bldP spid="271380" grpId="0" animBg="1"/>
      <p:bldP spid="271381" grpId="0" animBg="1"/>
      <p:bldP spid="271382" grpId="0" animBg="1"/>
      <p:bldP spid="271383" grpId="0" animBg="1"/>
      <p:bldP spid="271384" grpId="0" animBg="1"/>
      <p:bldP spid="271385" grpId="0"/>
      <p:bldP spid="271386" grpId="0"/>
      <p:bldP spid="271387" grpId="0"/>
      <p:bldP spid="271388" grpId="0"/>
      <p:bldP spid="271389" grpId="0"/>
      <p:bldP spid="271390" grpId="0"/>
      <p:bldP spid="27140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 (Cont.)</a:t>
            </a:r>
            <a:endParaRPr lang="en-US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50" y="1138873"/>
                <a:ext cx="7644131" cy="4823015"/>
              </a:xfrm>
            </p:spPr>
            <p:txBody>
              <a:bodyPr/>
              <a:lstStyle/>
              <a:p>
                <a:pPr>
                  <a:tabLst>
                    <a:tab pos="3149600" algn="ctr"/>
                  </a:tabLst>
                </a:pPr>
                <a:r>
                  <a:rPr lang="en-US" altLang="en-US" sz="2400" dirty="0"/>
                  <a:t>The </a:t>
                </a:r>
                <a:r>
                  <a:rPr lang="en-US" altLang="en-US" sz="2400" b="1" dirty="0"/>
                  <a:t>join </a:t>
                </a:r>
                <a:r>
                  <a:rPr lang="en-US" altLang="en-US" sz="2400" dirty="0"/>
                  <a:t>operation allows us to combine  a select operation and a  </a:t>
                </a:r>
                <a:r>
                  <a:rPr lang="en-US" altLang="en-US" sz="2400" b="1" dirty="0"/>
                  <a:t> </a:t>
                </a:r>
                <a:r>
                  <a:rPr lang="en-US" altLang="en-US" sz="2400" dirty="0"/>
                  <a:t>Cartesian-Product  operation into a single operation.</a:t>
                </a:r>
                <a:endParaRPr lang="en-US" altLang="en-US" sz="2400" dirty="0"/>
              </a:p>
              <a:p>
                <a:pPr>
                  <a:tabLst>
                    <a:tab pos="3149600" algn="ctr"/>
                  </a:tabLst>
                </a:pPr>
                <a:r>
                  <a:rPr lang="en-US" altLang="en-US" sz="2400" dirty="0"/>
                  <a:t>Consider relations </a:t>
                </a:r>
                <a:r>
                  <a:rPr lang="en-US" altLang="en-US" sz="2400" i="1" dirty="0"/>
                  <a:t>r </a:t>
                </a:r>
                <a:r>
                  <a:rPr lang="en-US" altLang="en-US" sz="2400" dirty="0"/>
                  <a:t>(</a:t>
                </a:r>
                <a:r>
                  <a:rPr lang="en-US" altLang="en-US" sz="2400" i="1" dirty="0"/>
                  <a:t>R</a:t>
                </a:r>
                <a:r>
                  <a:rPr lang="en-US" altLang="en-US" sz="2400" dirty="0"/>
                  <a:t>) and </a:t>
                </a:r>
                <a:r>
                  <a:rPr lang="en-US" altLang="en-US" sz="2400" i="1" dirty="0"/>
                  <a:t>s </a:t>
                </a:r>
                <a:r>
                  <a:rPr lang="en-US" altLang="en-US" sz="2400" dirty="0"/>
                  <a:t>(</a:t>
                </a:r>
                <a:r>
                  <a:rPr lang="en-US" altLang="en-US" sz="2400" i="1" dirty="0"/>
                  <a:t>S</a:t>
                </a:r>
                <a:r>
                  <a:rPr lang="en-US" altLang="en-US" sz="2400" dirty="0"/>
                  <a:t>)</a:t>
                </a:r>
                <a:endParaRPr lang="en-US" altLang="en-US" sz="2400" dirty="0"/>
              </a:p>
              <a:p>
                <a:r>
                  <a:rPr lang="en-US" altLang="en-US" sz="2400" dirty="0"/>
                  <a:t>Let  “theta” be a predicate on attributes in the schema R “union” S. The join operation  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en-US" sz="2400" dirty="0"/>
                  <a:t> s is defined as follows:</a:t>
                </a:r>
                <a:endParaRPr lang="en-US" altLang="en-US" sz="2400" dirty="0"/>
              </a:p>
              <a:p>
                <a:pPr>
                  <a:buNone/>
                </a:pPr>
                <a:r>
                  <a:rPr lang="en-US" altLang="en-US" sz="2000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000" dirty="0">
                  <a:sym typeface="Symbol" panose="05050102010706020507" pitchFamily="18" charset="2"/>
                </a:endParaRPr>
              </a:p>
              <a:p>
                <a:r>
                  <a:rPr lang="en-US" altLang="ja-JP" sz="2000" dirty="0">
                    <a:sym typeface="Symbol" panose="05050102010706020507" pitchFamily="18" charset="2"/>
                  </a:rPr>
                  <a:t>Thus</a:t>
                </a:r>
                <a:endParaRPr lang="en-US" altLang="ja-JP" sz="2000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en-US" sz="2000" i="1" dirty="0">
                    <a:sym typeface="Symbol" panose="05050102010706020507" pitchFamily="18" charset="2"/>
                  </a:rPr>
                  <a:t>                  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 </a:t>
                </a:r>
                <a:r>
                  <a:rPr lang="en-US" altLang="en-US" sz="2000" i="1" baseline="-25000" dirty="0">
                    <a:sym typeface="Symbol" panose="05050102010706020507" pitchFamily="18" charset="2"/>
                  </a:rPr>
                  <a:t>instructor.id =  teaches.id</a:t>
                </a:r>
                <a:r>
                  <a:rPr lang="en-US" altLang="ja-JP" sz="2000" i="1" baseline="-25000" dirty="0">
                    <a:sym typeface="Symbol" panose="05050102010706020507" pitchFamily="18" charset="2"/>
                  </a:rPr>
                  <a:t>  </a:t>
                </a:r>
                <a:r>
                  <a:rPr lang="en-US" altLang="ja-JP" sz="2000" dirty="0">
                    <a:sym typeface="Symbol" panose="05050102010706020507" pitchFamily="18" charset="2"/>
                  </a:rPr>
                  <a:t>(</a:t>
                </a:r>
                <a:r>
                  <a:rPr lang="en-US" altLang="ja-JP" sz="2000" i="1" dirty="0">
                    <a:sym typeface="Symbol" panose="05050102010706020507" pitchFamily="18" charset="2"/>
                  </a:rPr>
                  <a:t>instructor  </a:t>
                </a:r>
                <a:r>
                  <a:rPr lang="en-US" altLang="ja-JP" sz="2000" dirty="0">
                    <a:sym typeface="Symbol" panose="05050102010706020507" pitchFamily="18" charset="2"/>
                  </a:rPr>
                  <a:t>x</a:t>
                </a:r>
                <a:r>
                  <a:rPr lang="en-US" altLang="ja-JP" sz="2000" i="1" dirty="0">
                    <a:sym typeface="Symbol" panose="05050102010706020507" pitchFamily="18" charset="2"/>
                  </a:rPr>
                  <a:t> teaches </a:t>
                </a:r>
                <a:r>
                  <a:rPr lang="en-US" altLang="ja-JP" sz="2000" dirty="0">
                    <a:sym typeface="Symbol" panose="05050102010706020507" pitchFamily="18" charset="2"/>
                  </a:rPr>
                  <a:t>))</a:t>
                </a:r>
                <a:endParaRPr lang="en-US" altLang="ja-JP" sz="2000" dirty="0">
                  <a:sym typeface="Symbol" panose="05050102010706020507" pitchFamily="18" charset="2"/>
                </a:endParaRPr>
              </a:p>
              <a:p>
                <a:r>
                  <a:rPr lang="en-US" altLang="ja-JP" sz="2000" dirty="0">
                    <a:sym typeface="Symbol" panose="05050102010706020507" pitchFamily="18" charset="2"/>
                  </a:rPr>
                  <a:t>Can equivalently be written as </a:t>
                </a:r>
                <a:endParaRPr lang="en-US" altLang="ja-JP" sz="2000" dirty="0">
                  <a:sym typeface="Symbol" panose="05050102010706020507" pitchFamily="18" charset="2"/>
                </a:endParaRPr>
              </a:p>
              <a:p>
                <a:pPr>
                  <a:buNone/>
                </a:pPr>
                <a:r>
                  <a:rPr lang="en-US" altLang="en-US" sz="2000" i="1" dirty="0">
                    <a:sym typeface="Symbol" panose="05050102010706020507" pitchFamily="18" charset="2"/>
                  </a:rPr>
                  <a:t>                 instructor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i="1" baseline="-25000" dirty="0"/>
                  <a:t>Instructor.id = teaches.id</a:t>
                </a:r>
                <a:r>
                  <a:rPr lang="en-US" sz="2000" baseline="-25000" dirty="0"/>
                  <a:t> </a:t>
                </a:r>
                <a:r>
                  <a:rPr lang="en-US" sz="2000" i="1" dirty="0"/>
                  <a:t>teaches</a:t>
                </a:r>
                <a:r>
                  <a:rPr lang="en-US" sz="2000" dirty="0"/>
                  <a:t>.</a:t>
                </a:r>
                <a:endParaRPr lang="en-US" sz="2000" dirty="0"/>
              </a:p>
              <a:p>
                <a:pPr>
                  <a:buNone/>
                </a:pPr>
                <a:endParaRPr lang="en-US" altLang="ja-JP" dirty="0"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7170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50" y="1138873"/>
                <a:ext cx="7644131" cy="4823015"/>
              </a:xfrm>
              <a:blipFill rotWithShape="1">
                <a:blip r:embed="rId1"/>
                <a:stretch>
                  <a:fillRect t="-7" b="-9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 Rename Operation </a:t>
            </a:r>
            <a:endParaRPr lang="en-US" altLang="en-US" sz="2800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83191" cy="3201479"/>
          </a:xfrm>
        </p:spPr>
        <p:txBody>
          <a:bodyPr/>
          <a:lstStyle/>
          <a:p>
            <a:r>
              <a:rPr lang="en-US" altLang="en-US" sz="2400" dirty="0"/>
              <a:t>The results of relational-algebra expressions do not have a name that we can use to refer to them.  The  rename operator,  </a:t>
            </a:r>
            <a:r>
              <a:rPr lang="en-US" altLang="en-US" sz="2400" i="1" dirty="0">
                <a:sym typeface="Symbol" panose="05050102010706020507" pitchFamily="18" charset="2"/>
              </a:rPr>
              <a:t> ,</a:t>
            </a:r>
            <a:r>
              <a:rPr lang="en-US" altLang="en-US" sz="2400" dirty="0">
                <a:sym typeface="Symbol" panose="05050102010706020507" pitchFamily="18" charset="2"/>
              </a:rPr>
              <a:t>  is provided 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for that purpose</a:t>
            </a:r>
            <a:endParaRPr lang="en-US" altLang="en-US" sz="2400" dirty="0">
              <a:sym typeface="Symbol" panose="05050102010706020507" pitchFamily="18" charset="2"/>
            </a:endParaRPr>
          </a:p>
          <a:p>
            <a:r>
              <a:rPr lang="en-US" altLang="en-US" sz="2400" dirty="0"/>
              <a:t>The expression:</a:t>
            </a:r>
            <a:endParaRPr lang="en-US" altLang="en-US" sz="2400" dirty="0"/>
          </a:p>
          <a:p>
            <a:pPr>
              <a:buNone/>
            </a:pPr>
            <a:r>
              <a:rPr lang="en-US" altLang="en-US" sz="2400" dirty="0"/>
              <a:t>                  </a:t>
            </a:r>
            <a:r>
              <a:rPr lang="en-US" altLang="en-US" sz="2400" i="1" dirty="0">
                <a:sym typeface="Symbol" panose="05050102010706020507" pitchFamily="18" charset="2"/>
              </a:rPr>
              <a:t>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x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(</a:t>
            </a:r>
            <a:r>
              <a:rPr lang="en-US" altLang="en-US" sz="2400" i="1" dirty="0">
                <a:sym typeface="Symbol" panose="05050102010706020507" pitchFamily="18" charset="2"/>
              </a:rPr>
              <a:t>E</a:t>
            </a:r>
            <a:r>
              <a:rPr lang="en-US" altLang="en-US" sz="2400" dirty="0">
                <a:sym typeface="Symbol" panose="05050102010706020507" pitchFamily="18" charset="2"/>
              </a:rPr>
              <a:t>)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      returns the result of expression </a:t>
            </a:r>
            <a:r>
              <a:rPr lang="en-US" altLang="en-US" sz="2400" i="1" dirty="0">
                <a:sym typeface="Symbol" panose="05050102010706020507" pitchFamily="18" charset="2"/>
              </a:rPr>
              <a:t>E</a:t>
            </a:r>
            <a:r>
              <a:rPr lang="en-US" altLang="en-US" sz="2400" dirty="0">
                <a:sym typeface="Symbol" panose="05050102010706020507" pitchFamily="18" charset="2"/>
              </a:rPr>
              <a:t> under the name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endParaRPr lang="en-US" altLang="en-US" sz="2400" i="1" dirty="0"/>
          </a:p>
          <a:p>
            <a:r>
              <a:rPr lang="en-US" altLang="en-US" sz="2400" dirty="0"/>
              <a:t>Another form of the rename operation:</a:t>
            </a:r>
            <a:endParaRPr lang="en-US" altLang="en-US" sz="2400" dirty="0"/>
          </a:p>
          <a:p>
            <a:pPr>
              <a:buNone/>
            </a:pPr>
            <a:r>
              <a:rPr lang="en-US" altLang="en-US" sz="2400" dirty="0"/>
              <a:t>                 </a:t>
            </a:r>
            <a:r>
              <a:rPr lang="en-US" altLang="en-US" sz="2400" i="1" dirty="0">
                <a:sym typeface="Symbol" panose="05050102010706020507" pitchFamily="18" charset="2"/>
              </a:rPr>
              <a:t>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x(A1,A2, .. An) </a:t>
            </a:r>
            <a:r>
              <a:rPr lang="en-US" altLang="en-US" sz="2400" dirty="0">
                <a:sym typeface="Symbol" panose="05050102010706020507" pitchFamily="18" charset="2"/>
              </a:rPr>
              <a:t>(</a:t>
            </a:r>
            <a:r>
              <a:rPr lang="en-US" altLang="en-US" sz="2400" i="1" dirty="0">
                <a:sym typeface="Symbol" panose="05050102010706020507" pitchFamily="18" charset="2"/>
              </a:rPr>
              <a:t>E</a:t>
            </a:r>
            <a:r>
              <a:rPr lang="en-US" altLang="en-US" sz="2400" dirty="0">
                <a:sym typeface="Symbol" panose="05050102010706020507" pitchFamily="18" charset="2"/>
              </a:rPr>
              <a:t>)</a:t>
            </a:r>
            <a:endParaRPr lang="en-US" altLang="en-US" sz="2400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重命名运算</a:t>
            </a:r>
            <a:r>
              <a:rPr lang="en-US" altLang="zh-CN"/>
              <a:t>(</a:t>
            </a:r>
            <a:r>
              <a:rPr lang="en-US" altLang="zh-CN" i="1">
                <a:sym typeface="Symbol" panose="05050102010706020507" pitchFamily="18" charset="2"/>
              </a:rPr>
              <a:t></a:t>
            </a:r>
            <a:r>
              <a:rPr lang="en-US" altLang="zh-CN"/>
              <a:t>)</a:t>
            </a:r>
            <a:endParaRPr lang="en-US" altLang="zh-CN"/>
          </a:p>
        </p:txBody>
      </p:sp>
      <p:graphicFrame>
        <p:nvGraphicFramePr>
          <p:cNvPr id="360556" name="Group 108"/>
          <p:cNvGraphicFramePr>
            <a:graphicFrameLocks noGrp="1"/>
          </p:cNvGraphicFramePr>
          <p:nvPr/>
        </p:nvGraphicFramePr>
        <p:xfrm>
          <a:off x="0" y="2128838"/>
          <a:ext cx="3302000" cy="1460500"/>
        </p:xfrm>
        <a:graphic>
          <a:graphicData uri="http://schemas.openxmlformats.org/drawingml/2006/table">
            <a:tbl>
              <a:tblPr/>
              <a:tblGrid>
                <a:gridCol w="1422400"/>
                <a:gridCol w="863600"/>
                <a:gridCol w="1016000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student-no</a:t>
                      </a:r>
                      <a:endParaRPr kumimoji="0" lang="en-US" altLang="zh-CN" sz="22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sex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5081" name="Text Box 26"/>
          <p:cNvSpPr txBox="1">
            <a:spLocks noChangeArrowheads="1"/>
          </p:cNvSpPr>
          <p:nvPr/>
        </p:nvSpPr>
        <p:spPr bwMode="auto">
          <a:xfrm>
            <a:off x="660400" y="1557338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student</a:t>
            </a:r>
            <a:endParaRPr kumimoji="1"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0475" name="AutoShape 27"/>
          <p:cNvSpPr>
            <a:spLocks noChangeArrowheads="1"/>
          </p:cNvSpPr>
          <p:nvPr/>
        </p:nvSpPr>
        <p:spPr bwMode="auto">
          <a:xfrm rot="-5400000">
            <a:off x="4464050" y="1703388"/>
            <a:ext cx="381000" cy="2019300"/>
          </a:xfrm>
          <a:prstGeom prst="downArrow">
            <a:avLst>
              <a:gd name="adj1" fmla="val 50000"/>
              <a:gd name="adj2" fmla="val 132500"/>
            </a:avLst>
          </a:prstGeom>
          <a:solidFill>
            <a:srgbClr val="30E444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60557" name="Group 109"/>
          <p:cNvGraphicFramePr>
            <a:graphicFrameLocks noGrp="1"/>
          </p:cNvGraphicFramePr>
          <p:nvPr/>
        </p:nvGraphicFramePr>
        <p:xfrm>
          <a:off x="5943600" y="2154238"/>
          <a:ext cx="3200400" cy="1095375"/>
        </p:xfrm>
        <a:graphic>
          <a:graphicData uri="http://schemas.openxmlformats.org/drawingml/2006/table">
            <a:tbl>
              <a:tblPr/>
              <a:tblGrid>
                <a:gridCol w="1435100"/>
                <a:gridCol w="850900"/>
                <a:gridCol w="914400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student-no</a:t>
                      </a:r>
                      <a:endParaRPr kumimoji="0" lang="en-US" altLang="zh-CN" sz="22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sex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0494" name="Text Box 46"/>
          <p:cNvSpPr txBox="1">
            <a:spLocks noChangeArrowheads="1"/>
          </p:cNvSpPr>
          <p:nvPr/>
        </p:nvSpPr>
        <p:spPr bwMode="auto">
          <a:xfrm>
            <a:off x="6731000" y="1684338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30E44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endParaRPr kumimoji="1" lang="en-US" altLang="zh-CN" sz="2400" b="1">
              <a:solidFill>
                <a:srgbClr val="30E44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0495" name="Rectangle 47"/>
          <p:cNvSpPr>
            <a:spLocks noChangeArrowheads="1"/>
          </p:cNvSpPr>
          <p:nvPr/>
        </p:nvSpPr>
        <p:spPr bwMode="auto">
          <a:xfrm>
            <a:off x="3343275" y="1592263"/>
            <a:ext cx="29638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None/>
            </a:pPr>
            <a:r>
              <a:rPr kumimoji="1" lang="en-US" altLang="zh-CN" sz="2200" b="1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kumimoji="1" lang="en-US" altLang="zh-CN" sz="2000" b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1" i="1" baseline="-25000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sex=“Male”</a:t>
            </a:r>
            <a:r>
              <a:rPr kumimoji="1" lang="en-US" altLang="zh-CN" sz="2000" b="1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200" b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sz="2200" b="1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student</a:t>
            </a:r>
            <a:r>
              <a:rPr kumimoji="1" lang="en-US" altLang="zh-CN" sz="2200" b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kumimoji="1" lang="zh-CN" altLang="en-US" sz="2200" b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60519" name="AutoShape 71"/>
          <p:cNvSpPr>
            <a:spLocks noChangeArrowheads="1"/>
          </p:cNvSpPr>
          <p:nvPr/>
        </p:nvSpPr>
        <p:spPr bwMode="auto">
          <a:xfrm rot="-5400000">
            <a:off x="4311650" y="4835525"/>
            <a:ext cx="381000" cy="2019300"/>
          </a:xfrm>
          <a:prstGeom prst="downArrow">
            <a:avLst>
              <a:gd name="adj1" fmla="val 50000"/>
              <a:gd name="adj2" fmla="val 132500"/>
            </a:avLst>
          </a:prstGeom>
          <a:solidFill>
            <a:srgbClr val="30E444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60558" name="Group 110"/>
          <p:cNvGraphicFramePr>
            <a:graphicFrameLocks noGrp="1"/>
          </p:cNvGraphicFramePr>
          <p:nvPr/>
        </p:nvGraphicFramePr>
        <p:xfrm>
          <a:off x="5816600" y="5311775"/>
          <a:ext cx="3200400" cy="1095375"/>
        </p:xfrm>
        <a:graphic>
          <a:graphicData uri="http://schemas.openxmlformats.org/drawingml/2006/table">
            <a:tbl>
              <a:tblPr/>
              <a:tblGrid>
                <a:gridCol w="1435100"/>
                <a:gridCol w="939800"/>
                <a:gridCol w="825500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student-no</a:t>
                      </a:r>
                      <a:endParaRPr kumimoji="0" lang="en-US" altLang="zh-CN" sz="22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sex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0538" name="Text Box 90"/>
          <p:cNvSpPr txBox="1">
            <a:spLocks noChangeArrowheads="1"/>
          </p:cNvSpPr>
          <p:nvPr/>
        </p:nvSpPr>
        <p:spPr bwMode="auto">
          <a:xfrm>
            <a:off x="6553200" y="4854575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boy</a:t>
            </a:r>
            <a:endParaRPr kumimoji="1"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0539" name="Rectangle 91"/>
          <p:cNvSpPr>
            <a:spLocks noChangeArrowheads="1"/>
          </p:cNvSpPr>
          <p:nvPr/>
        </p:nvSpPr>
        <p:spPr bwMode="auto">
          <a:xfrm>
            <a:off x="2733675" y="4673600"/>
            <a:ext cx="3954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None/>
            </a:pPr>
            <a:r>
              <a:rPr kumimoji="1" lang="en-US" altLang="zh-CN" sz="2400" b="1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</a:t>
            </a:r>
            <a:r>
              <a:rPr kumimoji="1" lang="en-US" altLang="zh-CN" sz="2000" b="1" i="1">
                <a:latin typeface="Helvetica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i="1" baseline="-25000">
                <a:latin typeface="Helvetica" panose="020B0604020202020204" pitchFamily="34" charset="0"/>
                <a:ea typeface="宋体" panose="02010600030101010101" pitchFamily="2" charset="-122"/>
              </a:rPr>
              <a:t>boy</a:t>
            </a:r>
            <a:r>
              <a:rPr kumimoji="1" lang="en-US" altLang="zh-CN" sz="2000" b="1" i="1">
                <a:latin typeface="Helvetica" panose="020B0604020202020204" pitchFamily="34" charset="0"/>
                <a:ea typeface="宋体" panose="02010600030101010101" pitchFamily="2" charset="-122"/>
              </a:rPr>
              <a:t> ( </a:t>
            </a:r>
            <a:r>
              <a:rPr kumimoji="1" lang="en-US" altLang="zh-CN" sz="2000" b="1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kumimoji="1" lang="en-US" altLang="zh-CN" sz="2000" b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1" i="1" baseline="-25000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sex=“male”</a:t>
            </a:r>
            <a:r>
              <a:rPr kumimoji="1" lang="en-US" altLang="zh-CN" sz="2000" b="1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000" b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sz="2400" b="1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student</a:t>
            </a:r>
            <a:r>
              <a:rPr kumimoji="1" lang="en-US" altLang="zh-CN" sz="2000" b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 )</a:t>
            </a:r>
            <a:endParaRPr kumimoji="1" lang="zh-CN" altLang="en-US" sz="2000" b="1">
              <a:latin typeface="Helvetica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6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6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6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6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6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6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6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94" grpId="0" autoUpdateAnimBg="0"/>
      <p:bldP spid="360495" grpId="0" autoUpdateAnimBg="0"/>
      <p:bldP spid="360538" grpId="0" autoUpdateAnimBg="0"/>
      <p:bldP spid="360539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重命名运算</a:t>
            </a:r>
            <a:r>
              <a:rPr lang="en-US" altLang="zh-CN"/>
              <a:t>(</a:t>
            </a:r>
            <a:r>
              <a:rPr lang="en-US" altLang="zh-CN" i="1">
                <a:sym typeface="Symbol" panose="05050102010706020507" pitchFamily="18" charset="2"/>
              </a:rPr>
              <a:t>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格式</a:t>
            </a:r>
            <a:r>
              <a:rPr lang="en-US" altLang="zh-CN" sz="2400" dirty="0"/>
              <a:t>2:</a:t>
            </a:r>
            <a:endParaRPr lang="en-US" altLang="zh-CN" sz="2400" dirty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400" i="1" dirty="0">
                <a:sym typeface="Symbol" panose="05050102010706020507" pitchFamily="18" charset="2"/>
              </a:rPr>
              <a:t>       </a:t>
            </a:r>
            <a:r>
              <a:rPr lang="en-US" altLang="zh-CN" sz="2400" i="1" dirty="0"/>
              <a:t> </a:t>
            </a:r>
            <a:r>
              <a:rPr lang="en-US" altLang="zh-CN" sz="2400" i="1" baseline="-25000" dirty="0"/>
              <a:t>x </a:t>
            </a:r>
            <a:r>
              <a:rPr lang="en-US" altLang="zh-CN" sz="2400" baseline="-25000" dirty="0"/>
              <a:t>(</a:t>
            </a:r>
            <a:r>
              <a:rPr lang="en-US" altLang="zh-CN" sz="2400" i="1" baseline="-25000" dirty="0"/>
              <a:t>A1, A2, </a:t>
            </a:r>
            <a:r>
              <a:rPr lang="en-US" altLang="zh-CN" sz="2400" i="1" baseline="-25000" dirty="0">
                <a:latin typeface="Helvetica" panose="020B0604020202020204" pitchFamily="34" charset="0"/>
              </a:rPr>
              <a:t>…</a:t>
            </a:r>
            <a:r>
              <a:rPr lang="en-US" altLang="zh-CN" sz="2400" i="1" baseline="-25000" dirty="0"/>
              <a:t>, An</a:t>
            </a:r>
            <a:r>
              <a:rPr lang="en-US" altLang="zh-CN" sz="2400" baseline="-25000" dirty="0"/>
              <a:t>)</a:t>
            </a:r>
            <a:r>
              <a:rPr lang="en-US" altLang="zh-CN" sz="2400" dirty="0"/>
              <a:t> (</a:t>
            </a:r>
            <a:r>
              <a:rPr lang="en-US" altLang="zh-CN" sz="2400" i="1" dirty="0"/>
              <a:t>E</a:t>
            </a:r>
            <a:r>
              <a:rPr lang="en-US" altLang="zh-CN" sz="2400" dirty="0"/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  </a:t>
            </a:r>
            <a:br>
              <a:rPr lang="en-US" altLang="zh-CN" sz="2400" dirty="0">
                <a:sym typeface="Symbol" panose="05050102010706020507" pitchFamily="18" charset="2"/>
              </a:rPr>
            </a:br>
            <a:endParaRPr lang="zh-CN" altLang="en-US" sz="2400" dirty="0"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2400" dirty="0">
                <a:sym typeface="Symbol" panose="05050102010706020507" pitchFamily="18" charset="2"/>
              </a:rPr>
              <a:t>下标表示将</a:t>
            </a:r>
            <a:r>
              <a:rPr lang="en-US" altLang="zh-CN" sz="2400" dirty="0">
                <a:sym typeface="Symbol" panose="05050102010706020507" pitchFamily="18" charset="2"/>
              </a:rPr>
              <a:t>E</a:t>
            </a:r>
            <a:r>
              <a:rPr lang="zh-CN" altLang="en-US" sz="2400" dirty="0">
                <a:sym typeface="Symbol" panose="05050102010706020507" pitchFamily="18" charset="2"/>
              </a:rPr>
              <a:t>的结果关系命名为</a:t>
            </a:r>
            <a:r>
              <a:rPr lang="en-US" altLang="zh-CN" sz="2400" dirty="0"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sym typeface="Symbol" panose="05050102010706020507" pitchFamily="18" charset="2"/>
              </a:rPr>
              <a:t>，同时属性依次命名为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1</a:t>
            </a:r>
            <a:r>
              <a:rPr lang="en-US" altLang="zh-CN" sz="2400" i="1" dirty="0"/>
              <a:t>, A</a:t>
            </a:r>
            <a:r>
              <a:rPr lang="en-US" altLang="zh-CN" sz="2400" i="1" baseline="-25000" dirty="0"/>
              <a:t>2</a:t>
            </a:r>
            <a:r>
              <a:rPr lang="en-US" altLang="zh-CN" sz="2400" i="1" dirty="0"/>
              <a:t>, </a:t>
            </a:r>
            <a:r>
              <a:rPr lang="en-US" altLang="zh-CN" sz="2400" i="1" dirty="0">
                <a:latin typeface="Helvetica" panose="020B0604020202020204" pitchFamily="34" charset="0"/>
              </a:rPr>
              <a:t>…</a:t>
            </a:r>
            <a:r>
              <a:rPr lang="en-US" altLang="zh-CN" sz="2400" i="1" dirty="0"/>
              <a:t>, </a:t>
            </a:r>
            <a:r>
              <a:rPr lang="en-US" altLang="zh-CN" sz="2400" i="1" dirty="0" smtClean="0"/>
              <a:t>A</a:t>
            </a:r>
            <a:r>
              <a:rPr lang="en-US" altLang="zh-CN" sz="2400" i="1" baseline="-25000" dirty="0" smtClean="0"/>
              <a:t>n</a:t>
            </a:r>
            <a:endParaRPr lang="en-US" altLang="zh-CN" sz="2400" i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重命名运算</a:t>
            </a:r>
            <a:r>
              <a:rPr lang="en-US" altLang="zh-CN"/>
              <a:t>(</a:t>
            </a:r>
            <a:r>
              <a:rPr lang="en-US" altLang="zh-CN" i="1">
                <a:sym typeface="Symbol" panose="05050102010706020507" pitchFamily="18" charset="2"/>
              </a:rPr>
              <a:t></a:t>
            </a:r>
            <a:r>
              <a:rPr lang="en-US" altLang="zh-CN"/>
              <a:t>)</a:t>
            </a:r>
            <a:endParaRPr lang="en-US" altLang="zh-CN"/>
          </a:p>
        </p:txBody>
      </p:sp>
      <p:graphicFrame>
        <p:nvGraphicFramePr>
          <p:cNvPr id="277824" name="Group 320"/>
          <p:cNvGraphicFramePr>
            <a:graphicFrameLocks noGrp="1"/>
          </p:cNvGraphicFramePr>
          <p:nvPr/>
        </p:nvGraphicFramePr>
        <p:xfrm>
          <a:off x="5346700" y="2409825"/>
          <a:ext cx="3721100" cy="854076"/>
        </p:xfrm>
        <a:graphic>
          <a:graphicData uri="http://schemas.openxmlformats.org/drawingml/2006/table">
            <a:tbl>
              <a:tblPr/>
              <a:tblGrid>
                <a:gridCol w="469900"/>
                <a:gridCol w="749300"/>
                <a:gridCol w="711200"/>
                <a:gridCol w="660400"/>
                <a:gridCol w="609600"/>
                <a:gridCol w="520700"/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R.B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R.C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S.B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S.C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649" name="Text Box 145"/>
          <p:cNvSpPr txBox="1">
            <a:spLocks noChangeArrowheads="1"/>
          </p:cNvSpPr>
          <p:nvPr/>
        </p:nvSpPr>
        <p:spPr bwMode="auto">
          <a:xfrm>
            <a:off x="3721100" y="1939925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000" b="1" i="1">
                <a:latin typeface="Tahoma" panose="020B0604030504040204" pitchFamily="34" charset="0"/>
                <a:ea typeface="宋体" panose="02010600030101010101" pitchFamily="2" charset="-122"/>
              </a:rPr>
              <a:t>R</a:t>
            </a:r>
            <a:r>
              <a:rPr kumimoji="1" lang="en-US" altLang="zh-CN" sz="2000" b="1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×</a:t>
            </a:r>
            <a:r>
              <a:rPr kumimoji="1" lang="en-US" altLang="zh-CN" sz="2000" b="1" i="1">
                <a:latin typeface="Tahoma" panose="020B0604030504040204" pitchFamily="34" charset="0"/>
                <a:ea typeface="宋体" panose="02010600030101010101" pitchFamily="2" charset="-122"/>
              </a:rPr>
              <a:t>S</a:t>
            </a:r>
            <a:endParaRPr kumimoji="1" lang="en-US" altLang="zh-CN" sz="2000" b="1" i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77823" name="Group 319"/>
          <p:cNvGraphicFramePr>
            <a:graphicFrameLocks noGrp="1"/>
          </p:cNvGraphicFramePr>
          <p:nvPr/>
        </p:nvGraphicFramePr>
        <p:xfrm>
          <a:off x="0" y="2435225"/>
          <a:ext cx="1587500" cy="854076"/>
        </p:xfrm>
        <a:graphic>
          <a:graphicData uri="http://schemas.openxmlformats.org/drawingml/2006/table">
            <a:tbl>
              <a:tblPr/>
              <a:tblGrid>
                <a:gridCol w="520700"/>
                <a:gridCol w="520700"/>
                <a:gridCol w="546100"/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45" name="Text Box 198"/>
          <p:cNvSpPr txBox="1">
            <a:spLocks noChangeArrowheads="1"/>
          </p:cNvSpPr>
          <p:nvPr/>
        </p:nvSpPr>
        <p:spPr bwMode="auto">
          <a:xfrm>
            <a:off x="393700" y="1838325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ahoma" panose="020B0604030504040204" pitchFamily="34" charset="0"/>
                <a:ea typeface="宋体" panose="02010600030101010101" pitchFamily="2" charset="-122"/>
              </a:rPr>
              <a:t>R</a:t>
            </a:r>
            <a:endParaRPr kumimoji="1" lang="en-US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77821" name="Group 317"/>
          <p:cNvGraphicFramePr>
            <a:graphicFrameLocks noGrp="1"/>
          </p:cNvGraphicFramePr>
          <p:nvPr/>
        </p:nvGraphicFramePr>
        <p:xfrm>
          <a:off x="1854200" y="2435225"/>
          <a:ext cx="1587500" cy="854076"/>
        </p:xfrm>
        <a:graphic>
          <a:graphicData uri="http://schemas.openxmlformats.org/drawingml/2006/table">
            <a:tbl>
              <a:tblPr/>
              <a:tblGrid>
                <a:gridCol w="520700"/>
                <a:gridCol w="520700"/>
                <a:gridCol w="546100"/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60" name="Text Box 213"/>
          <p:cNvSpPr txBox="1">
            <a:spLocks noChangeArrowheads="1"/>
          </p:cNvSpPr>
          <p:nvPr/>
        </p:nvSpPr>
        <p:spPr bwMode="auto">
          <a:xfrm>
            <a:off x="2222500" y="1863725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Tahoma" panose="020B0604030504040204" pitchFamily="34" charset="0"/>
                <a:ea typeface="宋体" panose="02010600030101010101" pitchFamily="2" charset="-122"/>
              </a:rPr>
              <a:t>S</a:t>
            </a:r>
            <a:endParaRPr kumimoji="1" lang="en-US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7718" name="AutoShape 214"/>
          <p:cNvSpPr>
            <a:spLocks noChangeArrowheads="1"/>
          </p:cNvSpPr>
          <p:nvPr/>
        </p:nvSpPr>
        <p:spPr bwMode="auto">
          <a:xfrm rot="-5400000">
            <a:off x="4222750" y="2012950"/>
            <a:ext cx="381000" cy="1562100"/>
          </a:xfrm>
          <a:prstGeom prst="downArrow">
            <a:avLst>
              <a:gd name="adj1" fmla="val 50000"/>
              <a:gd name="adj2" fmla="val 102500"/>
            </a:avLst>
          </a:prstGeom>
          <a:solidFill>
            <a:srgbClr val="30E444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7731" name="Text Box 227"/>
          <p:cNvSpPr txBox="1">
            <a:spLocks noChangeArrowheads="1"/>
          </p:cNvSpPr>
          <p:nvPr/>
        </p:nvSpPr>
        <p:spPr bwMode="auto">
          <a:xfrm>
            <a:off x="2159000" y="4479925"/>
            <a:ext cx="420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 i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</a:t>
            </a:r>
            <a:r>
              <a:rPr kumimoji="1" lang="en-US" altLang="zh-CN" sz="1800" b="1" i="1">
                <a:latin typeface="Helvetica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i="1" baseline="-25000">
                <a:latin typeface="Helvetica" panose="020B0604020202020204" pitchFamily="34" charset="0"/>
                <a:ea typeface="宋体" panose="02010600030101010101" pitchFamily="2" charset="-122"/>
              </a:rPr>
              <a:t>V(RA, RB, RC, SB, SC, SD)</a:t>
            </a:r>
            <a:r>
              <a:rPr kumimoji="1" lang="en-US" altLang="zh-CN" sz="1800" b="1" i="1" baseline="-25000">
                <a:latin typeface="Helvetica" panose="020B0604020202020204" pitchFamily="34" charset="0"/>
                <a:ea typeface="宋体" panose="02010600030101010101" pitchFamily="2" charset="-122"/>
              </a:rPr>
              <a:t>  </a:t>
            </a:r>
            <a:r>
              <a:rPr kumimoji="1" lang="en-US" altLang="zh-CN" sz="1800" b="1">
                <a:latin typeface="Helvetica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sz="1800" b="1" i="1">
                <a:latin typeface="Helvetica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1" i="1">
                <a:latin typeface="Tahoma" panose="020B0604030504040204" pitchFamily="34" charset="0"/>
                <a:ea typeface="宋体" panose="02010600030101010101" pitchFamily="2" charset="-122"/>
              </a:rPr>
              <a:t>R</a:t>
            </a:r>
            <a:r>
              <a:rPr kumimoji="1" lang="en-US" altLang="zh-CN" sz="2000" b="1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×</a:t>
            </a:r>
            <a:r>
              <a:rPr kumimoji="1" lang="en-US" altLang="zh-CN" sz="2000" b="1" i="1">
                <a:latin typeface="Tahoma" panose="020B0604030504040204" pitchFamily="34" charset="0"/>
                <a:ea typeface="宋体" panose="02010600030101010101" pitchFamily="2" charset="-122"/>
              </a:rPr>
              <a:t>S </a:t>
            </a:r>
            <a:r>
              <a:rPr kumimoji="1" lang="en-US" altLang="zh-CN" sz="2000" b="1">
                <a:latin typeface="Tahoma" panose="020B0604030504040204" pitchFamily="34" charset="0"/>
                <a:ea typeface="宋体" panose="02010600030101010101" pitchFamily="2" charset="-122"/>
              </a:rPr>
              <a:t>)</a:t>
            </a:r>
            <a:endParaRPr kumimoji="1" lang="en-US" altLang="zh-CN" sz="20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77825" name="Group 321"/>
          <p:cNvGraphicFramePr>
            <a:graphicFrameLocks noGrp="1"/>
          </p:cNvGraphicFramePr>
          <p:nvPr/>
        </p:nvGraphicFramePr>
        <p:xfrm>
          <a:off x="5143500" y="5562600"/>
          <a:ext cx="3975100" cy="854076"/>
        </p:xfrm>
        <a:graphic>
          <a:graphicData uri="http://schemas.openxmlformats.org/drawingml/2006/table">
            <a:tbl>
              <a:tblPr/>
              <a:tblGrid>
                <a:gridCol w="635000"/>
                <a:gridCol w="749300"/>
                <a:gridCol w="711200"/>
                <a:gridCol w="660400"/>
                <a:gridCol w="609600"/>
                <a:gridCol w="609600"/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RA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RB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RC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SB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SC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RD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45754" marB="457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810" name="AutoShape 306"/>
          <p:cNvSpPr>
            <a:spLocks noChangeArrowheads="1"/>
          </p:cNvSpPr>
          <p:nvPr/>
        </p:nvSpPr>
        <p:spPr bwMode="auto">
          <a:xfrm rot="-5400000">
            <a:off x="3892550" y="5175250"/>
            <a:ext cx="381000" cy="1562100"/>
          </a:xfrm>
          <a:prstGeom prst="downArrow">
            <a:avLst>
              <a:gd name="adj1" fmla="val 50000"/>
              <a:gd name="adj2" fmla="val 102500"/>
            </a:avLst>
          </a:prstGeom>
          <a:solidFill>
            <a:srgbClr val="30E444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7812" name="Text Box 308"/>
          <p:cNvSpPr txBox="1">
            <a:spLocks noChangeArrowheads="1"/>
          </p:cNvSpPr>
          <p:nvPr/>
        </p:nvSpPr>
        <p:spPr bwMode="auto">
          <a:xfrm>
            <a:off x="6362700" y="4981575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V</a:t>
            </a:r>
            <a:endParaRPr kumimoji="1"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7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77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7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7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77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7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649" grpId="0" autoUpdateAnimBg="0"/>
      <p:bldP spid="277731" grpId="0" autoUpdateAnimBg="0"/>
      <p:bldP spid="277812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 Assignment  Operation </a:t>
            </a:r>
            <a:endParaRPr lang="en-US" altLang="en-US" sz="2800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1563"/>
            <a:ext cx="7656322" cy="4835207"/>
          </a:xfrm>
        </p:spPr>
        <p:txBody>
          <a:bodyPr/>
          <a:lstStyle/>
          <a:p>
            <a:r>
              <a:rPr lang="en-US" altLang="en-US" sz="2000" dirty="0"/>
              <a:t>It is convenient at times to write a relational-algebra expression by assigning parts of it to temporary relation variables.  </a:t>
            </a:r>
            <a:endParaRPr lang="en-US" altLang="en-US" sz="2000" dirty="0"/>
          </a:p>
          <a:p>
            <a:r>
              <a:rPr lang="en-US" altLang="en-US" sz="2000" dirty="0"/>
              <a:t>The assignment  operation is  denoted by </a:t>
            </a:r>
            <a:r>
              <a:rPr lang="en-US" altLang="en-US" sz="2000" dirty="0">
                <a:sym typeface="Symbol" panose="05050102010706020507" pitchFamily="18" charset="2"/>
              </a:rPr>
              <a:t></a:t>
            </a:r>
            <a:r>
              <a:rPr lang="en-US" altLang="en-US" sz="2000" dirty="0">
                <a:sym typeface="Wingdings" panose="05000000000000000000" pitchFamily="2" charset="2"/>
              </a:rPr>
              <a:t> and </a:t>
            </a:r>
            <a:r>
              <a:rPr lang="en-US" altLang="en-US" sz="2000" dirty="0"/>
              <a:t>works like assignment in a programming language.</a:t>
            </a:r>
            <a:endParaRPr lang="en-US" altLang="en-US" sz="2000" dirty="0"/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2000" dirty="0"/>
              <a:t>Example: 查找“物理”和“音乐”的所有讲师。</a:t>
            </a:r>
            <a:endParaRPr lang="en-US" altLang="en-US" sz="2000" dirty="0"/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br>
              <a:rPr lang="en-US" altLang="en-US" sz="2000" dirty="0">
                <a:sym typeface="Symbol" panose="05050102010706020507" pitchFamily="18" charset="2"/>
              </a:rPr>
            </a:br>
            <a:r>
              <a:rPr lang="en-US" altLang="en-US" sz="2000" dirty="0">
                <a:sym typeface="Symbol" panose="05050102010706020507" pitchFamily="18" charset="2"/>
              </a:rPr>
              <a:t>         </a:t>
            </a:r>
            <a:r>
              <a:rPr lang="en-US" altLang="en-US" sz="2000" i="1" dirty="0">
                <a:sym typeface="Symbol" panose="05050102010706020507" pitchFamily="18" charset="2"/>
              </a:rPr>
              <a:t>Physics</a:t>
            </a:r>
            <a:r>
              <a:rPr lang="en-US" altLang="en-US" sz="2000" dirty="0">
                <a:sym typeface="Symbol" panose="05050102010706020507" pitchFamily="18" charset="2"/>
              </a:rPr>
              <a:t> </a:t>
            </a:r>
            <a:r>
              <a:rPr lang="en-US" altLang="en-US" sz="2000" b="1" dirty="0">
                <a:sym typeface="Wingdings" panose="05000000000000000000" pitchFamily="2" charset="2"/>
              </a:rPr>
              <a:t> </a:t>
            </a:r>
            <a:r>
              <a:rPr lang="en-US" altLang="en-US" sz="2000" i="1" dirty="0">
                <a:sym typeface="Symbol" panose="05050102010706020507" pitchFamily="18" charset="2"/>
              </a:rPr>
              <a:t>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” </a:t>
            </a:r>
            <a:r>
              <a:rPr lang="en-US" altLang="ja-JP" sz="2000" dirty="0">
                <a:sym typeface="Symbol" panose="05050102010706020507" pitchFamily="18" charset="2"/>
              </a:rPr>
              <a:t>(</a:t>
            </a:r>
            <a:r>
              <a:rPr lang="en-US" altLang="ja-JP" sz="2000" i="1" dirty="0">
                <a:sym typeface="Symbol" panose="05050102010706020507" pitchFamily="18" charset="2"/>
              </a:rPr>
              <a:t>instructor</a:t>
            </a:r>
            <a:r>
              <a:rPr lang="en-US" altLang="ja-JP" sz="2000" dirty="0">
                <a:sym typeface="Symbol" panose="05050102010706020507" pitchFamily="18" charset="2"/>
              </a:rPr>
              <a:t>)</a:t>
            </a:r>
            <a:endParaRPr lang="en-US" altLang="ja-JP" sz="20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       </a:t>
            </a:r>
            <a:r>
              <a:rPr lang="en-US" altLang="en-US" sz="2000" i="1" dirty="0">
                <a:sym typeface="Symbol" panose="05050102010706020507" pitchFamily="18" charset="2"/>
              </a:rPr>
              <a:t>Music</a:t>
            </a:r>
            <a:r>
              <a:rPr lang="en-US" altLang="en-US" sz="2000" dirty="0">
                <a:sym typeface="Symbol" panose="05050102010706020507" pitchFamily="18" charset="2"/>
              </a:rPr>
              <a:t> </a:t>
            </a:r>
            <a:r>
              <a:rPr lang="en-US" altLang="en-US" sz="2000" b="1" dirty="0">
                <a:sym typeface="Wingdings" panose="05000000000000000000" pitchFamily="2" charset="2"/>
              </a:rPr>
              <a:t> </a:t>
            </a:r>
            <a:r>
              <a:rPr lang="en-US" altLang="en-US" sz="2000" i="1" dirty="0">
                <a:sym typeface="Symbol" panose="05050102010706020507" pitchFamily="18" charset="2"/>
              </a:rPr>
              <a:t>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Music” </a:t>
            </a:r>
            <a:r>
              <a:rPr lang="en-US" altLang="ja-JP" sz="2000" dirty="0">
                <a:sym typeface="Symbol" panose="05050102010706020507" pitchFamily="18" charset="2"/>
              </a:rPr>
              <a:t>(</a:t>
            </a:r>
            <a:r>
              <a:rPr lang="en-US" altLang="ja-JP" sz="2000" i="1" dirty="0">
                <a:sym typeface="Symbol" panose="05050102010706020507" pitchFamily="18" charset="2"/>
              </a:rPr>
              <a:t>instructor</a:t>
            </a:r>
            <a:r>
              <a:rPr lang="en-US" altLang="ja-JP" sz="2000" dirty="0">
                <a:sym typeface="Symbol" panose="05050102010706020507" pitchFamily="18" charset="2"/>
              </a:rPr>
              <a:t>)</a:t>
            </a:r>
            <a:endParaRPr lang="en-US" altLang="ja-JP" sz="20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       </a:t>
            </a:r>
            <a:r>
              <a:rPr lang="en-US" altLang="en-US" sz="2000" i="1" dirty="0">
                <a:sym typeface="Symbol" panose="05050102010706020507" pitchFamily="18" charset="2"/>
              </a:rPr>
              <a:t>Physics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 </a:t>
            </a:r>
            <a:r>
              <a:rPr lang="en-US" altLang="en-US" sz="2000" i="1" dirty="0">
                <a:sym typeface="Symbol" panose="05050102010706020507" pitchFamily="18" charset="2"/>
              </a:rPr>
              <a:t>Music</a:t>
            </a:r>
            <a:endParaRPr lang="en-US" altLang="en-US" sz="2000" i="1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 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With the assignment operation, a query can be written as a sequential program consisting of a series of assignments followed by an expression whose value is displayed as the result of the query. 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  <a:tabLst>
                <a:tab pos="1658620" algn="l"/>
                <a:tab pos="3149600" algn="ctr"/>
                <a:tab pos="3425825" algn="l"/>
              </a:tabLst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Equivalent Queries</a:t>
            </a:r>
            <a:endParaRPr lang="en-US" altLang="en-US" sz="2800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6740"/>
            <a:ext cx="7683192" cy="4664519"/>
          </a:xfrm>
        </p:spPr>
        <p:txBody>
          <a:bodyPr/>
          <a:lstStyle/>
          <a:p>
            <a:r>
              <a:rPr lang="en-US" altLang="en-US" sz="2000" dirty="0"/>
              <a:t>There is more than one way to write a query in relational algebra. </a:t>
            </a:r>
            <a:endParaRPr lang="en-US" altLang="en-US" sz="2000" dirty="0"/>
          </a:p>
          <a:p>
            <a:r>
              <a:rPr lang="en-US" altLang="en-US" sz="2000" dirty="0"/>
              <a:t>Example:  Find information about courses taught by instructors in the Physics department with salary greater than 90,000</a:t>
            </a:r>
            <a:endParaRPr lang="en-US" altLang="en-US" sz="2000" dirty="0"/>
          </a:p>
          <a:p>
            <a:r>
              <a:rPr lang="en-US" altLang="en-US" sz="2000" dirty="0"/>
              <a:t>Query 1</a:t>
            </a:r>
            <a:endParaRPr lang="en-US" altLang="en-US" sz="2000" dirty="0"/>
          </a:p>
          <a:p>
            <a:pPr>
              <a:buNone/>
            </a:pPr>
            <a:r>
              <a:rPr lang="en-US" altLang="en-US" sz="2000" i="1" dirty="0">
                <a:sym typeface="Symbol" panose="05050102010706020507" pitchFamily="18" charset="2"/>
              </a:rPr>
              <a:t>           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”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salary &gt; </a:t>
            </a:r>
            <a:r>
              <a:rPr lang="en-US" altLang="ja-JP" sz="2000" baseline="-25000" dirty="0">
                <a:sym typeface="Symbol" panose="05050102010706020507" pitchFamily="18" charset="2"/>
              </a:rPr>
              <a:t>90,000</a:t>
            </a:r>
            <a:r>
              <a:rPr lang="en-US" altLang="ja-JP" sz="2000" dirty="0">
                <a:sym typeface="Symbol" panose="05050102010706020507" pitchFamily="18" charset="2"/>
              </a:rPr>
              <a:t> (</a:t>
            </a:r>
            <a:r>
              <a:rPr lang="en-US" altLang="ja-JP" sz="2000" i="1" dirty="0">
                <a:sym typeface="Symbol" panose="05050102010706020507" pitchFamily="18" charset="2"/>
              </a:rPr>
              <a:t>instructor</a:t>
            </a:r>
            <a:r>
              <a:rPr lang="en-US" altLang="ja-JP" sz="2000" dirty="0">
                <a:sym typeface="Symbol" panose="05050102010706020507" pitchFamily="18" charset="2"/>
              </a:rPr>
              <a:t>)</a:t>
            </a:r>
            <a:endParaRPr lang="en-US" altLang="ja-JP" sz="20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ja-JP" sz="2000" dirty="0">
                <a:sym typeface="Symbol" panose="05050102010706020507" pitchFamily="18" charset="2"/>
              </a:rPr>
              <a:t> </a:t>
            </a:r>
            <a:endParaRPr lang="en-US" altLang="ja-JP" sz="2000" dirty="0">
              <a:sym typeface="Symbol" panose="05050102010706020507" pitchFamily="18" charset="2"/>
            </a:endParaRPr>
          </a:p>
          <a:p>
            <a:r>
              <a:rPr lang="en-US" altLang="en-US" sz="2000" dirty="0">
                <a:sym typeface="Symbol" panose="05050102010706020507" pitchFamily="18" charset="2"/>
              </a:rPr>
              <a:t>Query 2</a:t>
            </a:r>
            <a:endParaRPr lang="en-US" altLang="en-US" sz="2000" dirty="0"/>
          </a:p>
          <a:p>
            <a:pPr>
              <a:buNone/>
            </a:pPr>
            <a:r>
              <a:rPr lang="en-US" altLang="en-US" sz="2000" i="1" dirty="0">
                <a:sym typeface="Symbol" panose="05050102010706020507" pitchFamily="18" charset="2"/>
              </a:rPr>
              <a:t>          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” </a:t>
            </a:r>
            <a:r>
              <a:rPr lang="en-US" altLang="ja-JP" sz="2000" dirty="0"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ym typeface="Symbol" panose="05050102010706020507" pitchFamily="18" charset="2"/>
              </a:rPr>
              <a:t>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i="1" baseline="-25000" dirty="0">
                <a:sym typeface="Symbol" panose="05050102010706020507" pitchFamily="18" charset="2"/>
              </a:rPr>
              <a:t>s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alary &gt; 90.000</a:t>
            </a:r>
            <a:r>
              <a:rPr lang="en-US" altLang="ja-JP" sz="2000" i="1" dirty="0">
                <a:sym typeface="Symbol" panose="05050102010706020507" pitchFamily="18" charset="2"/>
              </a:rPr>
              <a:t> </a:t>
            </a:r>
            <a:r>
              <a:rPr lang="en-US" altLang="ja-JP" sz="2000" dirty="0">
                <a:sym typeface="Symbol" panose="05050102010706020507" pitchFamily="18" charset="2"/>
              </a:rPr>
              <a:t>(</a:t>
            </a:r>
            <a:r>
              <a:rPr lang="en-US" altLang="ja-JP" sz="2000" i="1" dirty="0">
                <a:sym typeface="Symbol" panose="05050102010706020507" pitchFamily="18" charset="2"/>
              </a:rPr>
              <a:t>instructor</a:t>
            </a:r>
            <a:r>
              <a:rPr lang="en-US" altLang="ja-JP" sz="2000" dirty="0">
                <a:sym typeface="Symbol" panose="05050102010706020507" pitchFamily="18" charset="2"/>
              </a:rPr>
              <a:t>))</a:t>
            </a:r>
            <a:endParaRPr lang="en-US" altLang="ja-JP" sz="20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ja-JP" sz="2000" dirty="0">
                <a:sym typeface="Symbol" panose="05050102010706020507" pitchFamily="18" charset="2"/>
              </a:rPr>
              <a:t> </a:t>
            </a:r>
            <a:endParaRPr lang="en-US" altLang="ja-JP" sz="2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The two queries are not identical; they are, however, equivalent -- they give the same result on any database.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620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笛卡儿积</a:t>
            </a: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30629" y="910908"/>
            <a:ext cx="8830492" cy="4903787"/>
          </a:xfrm>
        </p:spPr>
        <p:txBody>
          <a:bodyPr rtlCol="0">
            <a:no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</a:rPr>
              <a:t>给定域</a:t>
            </a:r>
            <a:endParaRPr lang="zh-CN" altLang="en-US" sz="2400" dirty="0">
              <a:latin typeface="+mn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2400" dirty="0">
                <a:latin typeface="+mn-ea"/>
              </a:rPr>
              <a:t>D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: { 1, 2, 3 }.</a:t>
            </a:r>
            <a:endParaRPr lang="en-US" altLang="zh-CN" sz="2400" dirty="0">
              <a:latin typeface="+mn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2400" dirty="0">
                <a:latin typeface="+mn-ea"/>
              </a:rPr>
              <a:t>D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: { Female, Male }</a:t>
            </a:r>
            <a:endParaRPr lang="en-US" altLang="zh-CN" sz="2400" dirty="0">
              <a:latin typeface="+mn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2400" dirty="0">
                <a:latin typeface="+mn-ea"/>
              </a:rPr>
              <a:t>D</a:t>
            </a:r>
            <a:r>
              <a:rPr lang="en-US" altLang="zh-CN" sz="2400" baseline="-25000" dirty="0">
                <a:latin typeface="+mn-ea"/>
              </a:rPr>
              <a:t>3</a:t>
            </a:r>
            <a:r>
              <a:rPr lang="en-US" altLang="zh-CN" sz="2400" dirty="0">
                <a:latin typeface="+mn-ea"/>
              </a:rPr>
              <a:t>: { “Jones”, “Smith”, “Kate” }</a:t>
            </a:r>
            <a:endParaRPr lang="en-US" altLang="zh-CN" sz="2400" dirty="0">
              <a:latin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</a:rPr>
              <a:t>问题：对于笛卡儿积</a:t>
            </a:r>
            <a:r>
              <a:rPr lang="en-US" altLang="zh-CN" sz="2400" dirty="0">
                <a:latin typeface="+mn-ea"/>
              </a:rPr>
              <a:t>D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×D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×D</a:t>
            </a:r>
            <a:r>
              <a:rPr lang="en-US" altLang="zh-CN" sz="2400" baseline="-25000" dirty="0">
                <a:latin typeface="+mn-ea"/>
              </a:rPr>
              <a:t>3</a:t>
            </a:r>
            <a:r>
              <a:rPr lang="en-US" altLang="zh-CN" sz="2400" dirty="0">
                <a:latin typeface="+mn-ea"/>
              </a:rPr>
              <a:t> ,</a:t>
            </a:r>
            <a:endParaRPr lang="en-US" altLang="zh-CN" sz="2400" dirty="0">
              <a:latin typeface="+mn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2400" dirty="0">
                <a:latin typeface="+mn-ea"/>
              </a:rPr>
              <a:t>(1, ‘Jones’) </a:t>
            </a:r>
            <a:r>
              <a:rPr lang="zh-CN" altLang="en-US" sz="2400" dirty="0">
                <a:latin typeface="+mn-ea"/>
              </a:rPr>
              <a:t>是它的一个元组么</a:t>
            </a:r>
            <a:r>
              <a:rPr lang="en-US" altLang="zh-CN" sz="2400" dirty="0">
                <a:latin typeface="+mn-ea"/>
              </a:rPr>
              <a:t>?</a:t>
            </a:r>
            <a:endParaRPr lang="en-US" altLang="zh-CN" sz="2400" dirty="0">
              <a:latin typeface="+mn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2400" dirty="0">
                <a:latin typeface="+mn-ea"/>
              </a:rPr>
              <a:t>(1, ‘Jones’, Male) </a:t>
            </a:r>
            <a:r>
              <a:rPr lang="zh-CN" altLang="en-US" sz="2400" dirty="0">
                <a:latin typeface="+mn-ea"/>
              </a:rPr>
              <a:t>是它的一个元组么</a:t>
            </a:r>
            <a:r>
              <a:rPr lang="en-US" altLang="zh-CN" sz="2400" dirty="0">
                <a:latin typeface="+mn-ea"/>
              </a:rPr>
              <a:t>?</a:t>
            </a:r>
            <a:endParaRPr lang="en-US" altLang="zh-CN" sz="2400" dirty="0">
              <a:latin typeface="+mn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2400" dirty="0">
                <a:latin typeface="+mn-ea"/>
              </a:rPr>
              <a:t>(1, Male, ‘Jones’) </a:t>
            </a:r>
            <a:r>
              <a:rPr lang="zh-CN" altLang="en-US" sz="2400" dirty="0">
                <a:latin typeface="+mn-ea"/>
              </a:rPr>
              <a:t>是它的一个元组么</a:t>
            </a:r>
            <a:r>
              <a:rPr lang="en-US" altLang="zh-CN" sz="2400" dirty="0">
                <a:latin typeface="+mn-ea"/>
              </a:rPr>
              <a:t>?</a:t>
            </a:r>
            <a:endParaRPr lang="en-US" altLang="zh-CN" sz="2400" dirty="0">
              <a:latin typeface="+mn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2400" dirty="0">
                <a:latin typeface="+mn-ea"/>
              </a:rPr>
              <a:t>D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 ×D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×D</a:t>
            </a:r>
            <a:r>
              <a:rPr lang="en-US" altLang="zh-CN" sz="2400" baseline="-25000" dirty="0">
                <a:latin typeface="+mn-ea"/>
              </a:rPr>
              <a:t>3</a:t>
            </a:r>
            <a:r>
              <a:rPr lang="en-US" altLang="zh-CN" sz="2400" dirty="0">
                <a:latin typeface="+mn-ea"/>
              </a:rPr>
              <a:t>  </a:t>
            </a:r>
            <a:r>
              <a:rPr lang="zh-CN" altLang="en-US" sz="2400" dirty="0">
                <a:latin typeface="+mn-ea"/>
              </a:rPr>
              <a:t>有多少个元组</a:t>
            </a:r>
            <a:r>
              <a:rPr lang="en-US" altLang="zh-CN" sz="2400" dirty="0">
                <a:latin typeface="+mn-ea"/>
              </a:rPr>
              <a:t>?</a:t>
            </a:r>
            <a:endParaRPr lang="en-US" altLang="zh-CN" sz="2400" dirty="0">
              <a:latin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</a:rPr>
              <a:t>结论：笛卡儿积</a:t>
            </a:r>
            <a:r>
              <a:rPr lang="en-US" altLang="zh-CN" sz="2400" dirty="0">
                <a:latin typeface="+mn-ea"/>
              </a:rPr>
              <a:t>D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×D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en-US" altLang="zh-CN" sz="2400" dirty="0">
                <a:latin typeface="+mn-ea"/>
              </a:rPr>
              <a:t>×…×</a:t>
            </a:r>
            <a:r>
              <a:rPr lang="en-US" altLang="zh-CN" sz="2400" dirty="0" err="1">
                <a:latin typeface="+mn-ea"/>
              </a:rPr>
              <a:t>D</a:t>
            </a:r>
            <a:r>
              <a:rPr lang="en-US" altLang="zh-CN" sz="2400" baseline="-25000" dirty="0" err="1">
                <a:latin typeface="+mn-ea"/>
              </a:rPr>
              <a:t>n</a:t>
            </a:r>
            <a:r>
              <a:rPr lang="zh-CN" altLang="en-US" sz="2400" dirty="0">
                <a:latin typeface="+mn-ea"/>
              </a:rPr>
              <a:t>的基数</a:t>
            </a:r>
            <a:r>
              <a:rPr lang="en-US" altLang="zh-CN" sz="2400" dirty="0">
                <a:latin typeface="+mn-ea"/>
              </a:rPr>
              <a:t>= </a:t>
            </a:r>
            <a:r>
              <a:rPr lang="zh-CN" altLang="en-US" sz="2400" dirty="0">
                <a:latin typeface="+mn-ea"/>
              </a:rPr>
              <a:t>域</a:t>
            </a:r>
            <a:r>
              <a:rPr lang="en-US" altLang="zh-CN" sz="2400" dirty="0">
                <a:latin typeface="+mn-ea"/>
              </a:rPr>
              <a:t>D</a:t>
            </a:r>
            <a:r>
              <a:rPr lang="en-US" altLang="zh-CN" sz="2400" baseline="-250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的基数</a:t>
            </a:r>
            <a:r>
              <a:rPr lang="en-US" altLang="zh-CN" sz="2400" dirty="0">
                <a:latin typeface="+mn-ea"/>
              </a:rPr>
              <a:t>×</a:t>
            </a:r>
            <a:r>
              <a:rPr lang="zh-CN" altLang="en-US" sz="2400" dirty="0">
                <a:latin typeface="+mn-ea"/>
              </a:rPr>
              <a:t>域</a:t>
            </a:r>
            <a:r>
              <a:rPr lang="en-US" altLang="zh-CN" sz="2400" dirty="0">
                <a:latin typeface="+mn-ea"/>
              </a:rPr>
              <a:t>D</a:t>
            </a:r>
            <a:r>
              <a:rPr lang="en-US" altLang="zh-CN" sz="2400" baseline="-250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的基数</a:t>
            </a:r>
            <a:r>
              <a:rPr lang="en-US" altLang="zh-CN" sz="2400" dirty="0">
                <a:latin typeface="+mn-ea"/>
              </a:rPr>
              <a:t>×……×</a:t>
            </a:r>
            <a:r>
              <a:rPr lang="zh-CN" altLang="en-US" sz="2400" dirty="0">
                <a:latin typeface="+mn-ea"/>
              </a:rPr>
              <a:t>域</a:t>
            </a:r>
            <a:r>
              <a:rPr lang="en-US" altLang="zh-CN" sz="2400" dirty="0" err="1">
                <a:latin typeface="+mn-ea"/>
              </a:rPr>
              <a:t>D</a:t>
            </a:r>
            <a:r>
              <a:rPr lang="en-US" altLang="zh-CN" sz="2400" baseline="-25000" dirty="0" err="1">
                <a:latin typeface="+mn-ea"/>
              </a:rPr>
              <a:t>n</a:t>
            </a:r>
            <a:r>
              <a:rPr lang="zh-CN" altLang="en-US" sz="2400" dirty="0">
                <a:latin typeface="+mn-ea"/>
              </a:rPr>
              <a:t>的基数</a:t>
            </a:r>
            <a:endParaRPr lang="en-US" altLang="zh-CN" sz="2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Equivalent Queries</a:t>
            </a:r>
            <a:endParaRPr lang="en-US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49" y="1138873"/>
                <a:ext cx="7638803" cy="4506023"/>
              </a:xfrm>
            </p:spPr>
            <p:txBody>
              <a:bodyPr/>
              <a:lstStyle/>
              <a:p>
                <a:r>
                  <a:rPr lang="en-US" altLang="en-US" sz="2000" dirty="0"/>
                  <a:t>There is more than one way to write a query in relational algebra. </a:t>
                </a:r>
                <a:endParaRPr lang="en-US" altLang="en-US" sz="2000" dirty="0"/>
              </a:p>
              <a:p>
                <a:r>
                  <a:rPr lang="en-US" altLang="en-US" sz="2000" dirty="0"/>
                  <a:t>Example:  Find information about courses taught by instructors in the Physics department</a:t>
                </a:r>
                <a:endParaRPr lang="en-US" altLang="en-US" sz="2000" dirty="0"/>
              </a:p>
              <a:p>
                <a:r>
                  <a:rPr lang="en-US" altLang="en-US" sz="2000" dirty="0"/>
                  <a:t>Query 1</a:t>
                </a:r>
                <a:endParaRPr lang="en-US" altLang="en-US" sz="2000" dirty="0"/>
              </a:p>
              <a:p>
                <a:pPr marL="0" indent="0">
                  <a:buNone/>
                </a:pPr>
                <a:r>
                  <a:rPr lang="en-US" altLang="en-US" sz="2000" i="1" dirty="0">
                    <a:sym typeface="Symbol" panose="05050102010706020507" pitchFamily="18" charset="2"/>
                  </a:rPr>
                  <a:t>       </a:t>
                </a:r>
                <a:r>
                  <a:rPr lang="en-US" altLang="en-US" sz="2000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sz="2000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sz="2000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sz="2000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sz="2000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sz="2000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sz="2000" i="1" dirty="0">
                    <a:sym typeface="Symbol" panose="05050102010706020507" pitchFamily="18" charset="2"/>
                  </a:rPr>
                  <a:t>nstructor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i="1" baseline="-25000" dirty="0"/>
                  <a:t>instructor.ID = teaches.ID</a:t>
                </a:r>
                <a:r>
                  <a:rPr lang="en-US" sz="2000" baseline="-25000" dirty="0"/>
                  <a:t> </a:t>
                </a:r>
                <a:r>
                  <a:rPr lang="en-US" sz="2000" i="1" dirty="0"/>
                  <a:t>teaches)</a:t>
                </a:r>
                <a:endParaRPr lang="en-US" altLang="en-US" sz="2000" dirty="0"/>
              </a:p>
              <a:p>
                <a:pPr>
                  <a:buNone/>
                </a:pPr>
                <a:r>
                  <a:rPr lang="en-US" altLang="ja-JP" sz="2000" dirty="0">
                    <a:sym typeface="Symbol" panose="05050102010706020507" pitchFamily="18" charset="2"/>
                  </a:rPr>
                  <a:t> </a:t>
                </a:r>
                <a:endParaRPr lang="en-US" altLang="ja-JP" sz="2000" dirty="0">
                  <a:sym typeface="Symbol" panose="05050102010706020507" pitchFamily="18" charset="2"/>
                </a:endParaRPr>
              </a:p>
              <a:p>
                <a:r>
                  <a:rPr lang="en-US" altLang="en-US" sz="2000" dirty="0">
                    <a:sym typeface="Symbol" panose="05050102010706020507" pitchFamily="18" charset="2"/>
                  </a:rPr>
                  <a:t>Query 2</a:t>
                </a:r>
                <a:endParaRPr lang="en-US" altLang="en-US" sz="2000" dirty="0"/>
              </a:p>
              <a:p>
                <a:pPr>
                  <a:buNone/>
                </a:pPr>
                <a:r>
                  <a:rPr lang="en-US" altLang="en-US" sz="2000" i="1" dirty="0">
                    <a:sym typeface="Symbol" panose="05050102010706020507" pitchFamily="18" charset="2"/>
                  </a:rPr>
                  <a:t>       (</a:t>
                </a:r>
                <a:r>
                  <a:rPr lang="en-US" altLang="en-US" sz="2000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sz="2000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sz="2000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sz="2000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sz="2000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sz="2000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sz="2000" i="1" dirty="0">
                    <a:sym typeface="Symbol" panose="05050102010706020507" pitchFamily="18" charset="2"/>
                  </a:rPr>
                  <a:t>nstructor))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i="1" baseline="-25000" dirty="0"/>
                  <a:t>instructor.ID = teaches.ID</a:t>
                </a:r>
                <a:r>
                  <a:rPr lang="en-US" sz="2000" baseline="-25000" dirty="0"/>
                  <a:t> </a:t>
                </a:r>
                <a:r>
                  <a:rPr lang="en-US" sz="2000" i="1" dirty="0"/>
                  <a:t>teaches</a:t>
                </a:r>
                <a:endParaRPr lang="en-US" sz="2000" i="1" dirty="0"/>
              </a:p>
              <a:p>
                <a:pPr>
                  <a:buNone/>
                </a:pPr>
                <a:r>
                  <a:rPr lang="en-US" altLang="ja-JP" sz="2000" dirty="0">
                    <a:sym typeface="Symbol" panose="05050102010706020507" pitchFamily="18" charset="2"/>
                  </a:rPr>
                  <a:t> </a:t>
                </a:r>
                <a:endParaRPr lang="en-US" altLang="ja-JP" sz="2000" dirty="0"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tabLst>
                    <a:tab pos="1658620" algn="l"/>
                    <a:tab pos="3149600" algn="ctr"/>
                    <a:tab pos="3425825" algn="l"/>
                  </a:tabLst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The two queries are not identical; they are, however, equivalent -- they give the same result on any database.</a:t>
                </a:r>
                <a:endParaRPr lang="en-US" altLang="en-US" sz="2000" dirty="0"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tabLst>
                    <a:tab pos="1658620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tabLst>
                    <a:tab pos="1658620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7170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49" y="1138873"/>
                <a:ext cx="7638803" cy="4506023"/>
              </a:xfrm>
              <a:blipFill rotWithShape="1">
                <a:blip r:embed="rId1"/>
                <a:stretch>
                  <a:fillRect l="-8" t="-7" r="5" b="-14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End of Chapter 2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笛卡儿积</a:t>
            </a:r>
            <a:endParaRPr lang="en-US" altLang="zh-CN"/>
          </a:p>
        </p:txBody>
      </p:sp>
      <p:sp>
        <p:nvSpPr>
          <p:cNvPr id="10243" name="Text Box 14"/>
          <p:cNvSpPr txBox="1">
            <a:spLocks noChangeArrowheads="1"/>
          </p:cNvSpPr>
          <p:nvPr/>
        </p:nvSpPr>
        <p:spPr bwMode="auto">
          <a:xfrm>
            <a:off x="2463800" y="6016625"/>
            <a:ext cx="2362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×D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kumimoji="1" lang="en-US" altLang="zh-CN" sz="2200" baseline="-18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54003" name="Group 51"/>
          <p:cNvGraphicFramePr>
            <a:graphicFrameLocks noGrp="1"/>
          </p:cNvGraphicFramePr>
          <p:nvPr/>
        </p:nvGraphicFramePr>
        <p:xfrm>
          <a:off x="342900" y="4746625"/>
          <a:ext cx="609600" cy="1079499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598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98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98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254" name="Text Box 25"/>
          <p:cNvSpPr txBox="1">
            <a:spLocks noChangeArrowheads="1"/>
          </p:cNvSpPr>
          <p:nvPr/>
        </p:nvSpPr>
        <p:spPr bwMode="auto">
          <a:xfrm>
            <a:off x="282575" y="5953125"/>
            <a:ext cx="838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kumimoji="1" lang="en-US" altLang="zh-CN" sz="2200" baseline="-18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54002" name="Group 50"/>
          <p:cNvGraphicFramePr>
            <a:graphicFrameLocks noGrp="1"/>
          </p:cNvGraphicFramePr>
          <p:nvPr/>
        </p:nvGraphicFramePr>
        <p:xfrm>
          <a:off x="1343025" y="5130800"/>
          <a:ext cx="1003300" cy="723900"/>
        </p:xfrm>
        <a:graphic>
          <a:graphicData uri="http://schemas.openxmlformats.org/drawingml/2006/table">
            <a:tbl>
              <a:tblPr/>
              <a:tblGrid>
                <a:gridCol w="1003300"/>
              </a:tblGrid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263" name="Text Box 34"/>
          <p:cNvSpPr txBox="1">
            <a:spLocks noChangeArrowheads="1"/>
          </p:cNvSpPr>
          <p:nvPr/>
        </p:nvSpPr>
        <p:spPr bwMode="auto">
          <a:xfrm>
            <a:off x="1447800" y="5991225"/>
            <a:ext cx="838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kumimoji="1" lang="en-US" altLang="zh-CN" sz="2200" baseline="-18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64" name="Text Box 35"/>
          <p:cNvSpPr txBox="1">
            <a:spLocks noChangeArrowheads="1"/>
          </p:cNvSpPr>
          <p:nvPr/>
        </p:nvSpPr>
        <p:spPr bwMode="auto">
          <a:xfrm>
            <a:off x="2654300" y="4940300"/>
            <a:ext cx="1828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 b="1">
                <a:solidFill>
                  <a:srgbClr val="30E44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endParaRPr kumimoji="1" lang="en-US" altLang="zh-CN" sz="2200" b="1">
              <a:solidFill>
                <a:srgbClr val="30E444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笛卡儿积</a:t>
            </a:r>
            <a:endParaRPr lang="en-US" altLang="zh-CN"/>
          </a:p>
        </p:txBody>
      </p:sp>
      <p:graphicFrame>
        <p:nvGraphicFramePr>
          <p:cNvPr id="252993" name="Group 65"/>
          <p:cNvGraphicFramePr>
            <a:graphicFrameLocks noGrp="1"/>
          </p:cNvGraphicFramePr>
          <p:nvPr/>
        </p:nvGraphicFramePr>
        <p:xfrm>
          <a:off x="2819400" y="3860800"/>
          <a:ext cx="1600200" cy="723900"/>
        </p:xfrm>
        <a:graphic>
          <a:graphicData uri="http://schemas.openxmlformats.org/drawingml/2006/table">
            <a:tbl>
              <a:tblPr/>
              <a:tblGrid>
                <a:gridCol w="584200"/>
                <a:gridCol w="1016000"/>
              </a:tblGrid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278" name="Text Box 26"/>
          <p:cNvSpPr txBox="1">
            <a:spLocks noChangeArrowheads="1"/>
          </p:cNvSpPr>
          <p:nvPr/>
        </p:nvSpPr>
        <p:spPr bwMode="auto">
          <a:xfrm>
            <a:off x="2463800" y="6016625"/>
            <a:ext cx="2362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×D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kumimoji="1" lang="en-US" altLang="zh-CN" sz="2200" baseline="-18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52992" name="Group 64"/>
          <p:cNvGraphicFramePr>
            <a:graphicFrameLocks noGrp="1"/>
          </p:cNvGraphicFramePr>
          <p:nvPr/>
        </p:nvGraphicFramePr>
        <p:xfrm>
          <a:off x="342900" y="4746625"/>
          <a:ext cx="609600" cy="1079499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598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98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98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289" name="Text Box 37"/>
          <p:cNvSpPr txBox="1">
            <a:spLocks noChangeArrowheads="1"/>
          </p:cNvSpPr>
          <p:nvPr/>
        </p:nvSpPr>
        <p:spPr bwMode="auto">
          <a:xfrm>
            <a:off x="282575" y="5953125"/>
            <a:ext cx="838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kumimoji="1" lang="en-US" altLang="zh-CN" sz="2200" baseline="-18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52991" name="Group 63"/>
          <p:cNvGraphicFramePr>
            <a:graphicFrameLocks noGrp="1"/>
          </p:cNvGraphicFramePr>
          <p:nvPr/>
        </p:nvGraphicFramePr>
        <p:xfrm>
          <a:off x="1343025" y="5130800"/>
          <a:ext cx="1003300" cy="723900"/>
        </p:xfrm>
        <a:graphic>
          <a:graphicData uri="http://schemas.openxmlformats.org/drawingml/2006/table">
            <a:tbl>
              <a:tblPr/>
              <a:tblGrid>
                <a:gridCol w="1003300"/>
              </a:tblGrid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298" name="Text Box 46"/>
          <p:cNvSpPr txBox="1">
            <a:spLocks noChangeArrowheads="1"/>
          </p:cNvSpPr>
          <p:nvPr/>
        </p:nvSpPr>
        <p:spPr bwMode="auto">
          <a:xfrm>
            <a:off x="1447800" y="5991225"/>
            <a:ext cx="838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kumimoji="1" lang="en-US" altLang="zh-CN" sz="2200" baseline="-18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99" name="Line 48"/>
          <p:cNvSpPr>
            <a:spLocks noChangeShapeType="1"/>
          </p:cNvSpPr>
          <p:nvPr/>
        </p:nvSpPr>
        <p:spPr bwMode="auto">
          <a:xfrm>
            <a:off x="952500" y="4889500"/>
            <a:ext cx="381000" cy="406400"/>
          </a:xfrm>
          <a:prstGeom prst="line">
            <a:avLst/>
          </a:prstGeom>
          <a:noFill/>
          <a:ln w="19050">
            <a:solidFill>
              <a:srgbClr val="30E44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300" name="Line 51"/>
          <p:cNvSpPr>
            <a:spLocks noChangeShapeType="1"/>
          </p:cNvSpPr>
          <p:nvPr/>
        </p:nvSpPr>
        <p:spPr bwMode="auto">
          <a:xfrm>
            <a:off x="952500" y="4902200"/>
            <a:ext cx="368300" cy="711200"/>
          </a:xfrm>
          <a:prstGeom prst="line">
            <a:avLst/>
          </a:prstGeom>
          <a:noFill/>
          <a:ln w="19050">
            <a:solidFill>
              <a:srgbClr val="30E44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笛卡儿积</a:t>
            </a:r>
            <a:endParaRPr lang="en-US" altLang="zh-CN"/>
          </a:p>
        </p:txBody>
      </p:sp>
      <p:graphicFrame>
        <p:nvGraphicFramePr>
          <p:cNvPr id="251967" name="Group 63"/>
          <p:cNvGraphicFramePr>
            <a:graphicFrameLocks noGrp="1"/>
          </p:cNvGraphicFramePr>
          <p:nvPr/>
        </p:nvGraphicFramePr>
        <p:xfrm>
          <a:off x="2819400" y="3860800"/>
          <a:ext cx="1600200" cy="1447800"/>
        </p:xfrm>
        <a:graphic>
          <a:graphicData uri="http://schemas.openxmlformats.org/drawingml/2006/table">
            <a:tbl>
              <a:tblPr/>
              <a:tblGrid>
                <a:gridCol w="584200"/>
                <a:gridCol w="1016000"/>
              </a:tblGrid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308" name="Text Box 26"/>
          <p:cNvSpPr txBox="1">
            <a:spLocks noChangeArrowheads="1"/>
          </p:cNvSpPr>
          <p:nvPr/>
        </p:nvSpPr>
        <p:spPr bwMode="auto">
          <a:xfrm>
            <a:off x="2463800" y="6016625"/>
            <a:ext cx="2362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×D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kumimoji="1" lang="en-US" altLang="zh-CN" sz="2200" baseline="-18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51965" name="Group 61"/>
          <p:cNvGraphicFramePr>
            <a:graphicFrameLocks noGrp="1"/>
          </p:cNvGraphicFramePr>
          <p:nvPr/>
        </p:nvGraphicFramePr>
        <p:xfrm>
          <a:off x="342900" y="4746625"/>
          <a:ext cx="609600" cy="1079499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598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98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98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319" name="Text Box 37"/>
          <p:cNvSpPr txBox="1">
            <a:spLocks noChangeArrowheads="1"/>
          </p:cNvSpPr>
          <p:nvPr/>
        </p:nvSpPr>
        <p:spPr bwMode="auto">
          <a:xfrm>
            <a:off x="282575" y="5953125"/>
            <a:ext cx="838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kumimoji="1" lang="en-US" altLang="zh-CN" sz="2200" baseline="-18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51966" name="Group 62"/>
          <p:cNvGraphicFramePr>
            <a:graphicFrameLocks noGrp="1"/>
          </p:cNvGraphicFramePr>
          <p:nvPr/>
        </p:nvGraphicFramePr>
        <p:xfrm>
          <a:off x="1343025" y="5130800"/>
          <a:ext cx="1003300" cy="723900"/>
        </p:xfrm>
        <a:graphic>
          <a:graphicData uri="http://schemas.openxmlformats.org/drawingml/2006/table">
            <a:tbl>
              <a:tblPr/>
              <a:tblGrid>
                <a:gridCol w="1003300"/>
              </a:tblGrid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Female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6" marB="46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328" name="Text Box 46"/>
          <p:cNvSpPr txBox="1">
            <a:spLocks noChangeArrowheads="1"/>
          </p:cNvSpPr>
          <p:nvPr/>
        </p:nvSpPr>
        <p:spPr bwMode="auto">
          <a:xfrm>
            <a:off x="1447800" y="5991225"/>
            <a:ext cx="838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kumimoji="1" lang="en-US" altLang="zh-CN" sz="2200" baseline="-18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329" name="Line 48"/>
          <p:cNvSpPr>
            <a:spLocks noChangeShapeType="1"/>
          </p:cNvSpPr>
          <p:nvPr/>
        </p:nvSpPr>
        <p:spPr bwMode="auto">
          <a:xfrm>
            <a:off x="977900" y="5219700"/>
            <a:ext cx="355600" cy="76200"/>
          </a:xfrm>
          <a:prstGeom prst="line">
            <a:avLst/>
          </a:prstGeom>
          <a:noFill/>
          <a:ln w="19050">
            <a:solidFill>
              <a:srgbClr val="30E44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330" name="Line 49"/>
          <p:cNvSpPr>
            <a:spLocks noChangeShapeType="1"/>
          </p:cNvSpPr>
          <p:nvPr/>
        </p:nvSpPr>
        <p:spPr bwMode="auto">
          <a:xfrm>
            <a:off x="965200" y="5245100"/>
            <a:ext cx="355600" cy="368300"/>
          </a:xfrm>
          <a:prstGeom prst="line">
            <a:avLst/>
          </a:prstGeom>
          <a:noFill/>
          <a:ln w="19050">
            <a:solidFill>
              <a:srgbClr val="30E44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09336040-0538-4478-81bd-7b831cc9b707}"/>
</p:tagLst>
</file>

<file path=ppt/tags/tag2.xml><?xml version="1.0" encoding="utf-8"?>
<p:tagLst xmlns:p="http://schemas.openxmlformats.org/presentationml/2006/main">
  <p:tag name="KSO_WM_UNIT_TABLE_BEAUTIFY" val="smartTable{dc18a1ea-de37-40f8-80b9-15dc7ced579f}"/>
</p:tagLst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0</TotalTime>
  <Words>14310</Words>
  <Application>WPS 演示</Application>
  <PresentationFormat>全屏显示(4:3)</PresentationFormat>
  <Paragraphs>2054</Paragraphs>
  <Slides>61</Slides>
  <Notes>29</Notes>
  <HiddenSlides>2</HiddenSlides>
  <MMClips>0</MMClips>
  <ScaleCrop>false</ScaleCrop>
  <HeadingPairs>
    <vt:vector size="10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61</vt:i4>
      </vt:variant>
      <vt:variant>
        <vt:lpstr>自定义放映</vt:lpstr>
      </vt:variant>
      <vt:variant>
        <vt:i4>1</vt:i4>
      </vt:variant>
    </vt:vector>
  </HeadingPairs>
  <TitlesOfParts>
    <vt:vector size="86" baseType="lpstr">
      <vt:lpstr>Arial</vt:lpstr>
      <vt:lpstr>宋体</vt:lpstr>
      <vt:lpstr>Wingdings</vt:lpstr>
      <vt:lpstr>Helvetica</vt:lpstr>
      <vt:lpstr>MS PGothic</vt:lpstr>
      <vt:lpstr>Times New Roman</vt:lpstr>
      <vt:lpstr>Monotype Sorts</vt:lpstr>
      <vt:lpstr>Wingdings</vt:lpstr>
      <vt:lpstr>Webdings</vt:lpstr>
      <vt:lpstr>Calibri</vt:lpstr>
      <vt:lpstr>Tahoma</vt:lpstr>
      <vt:lpstr>微软雅黑</vt:lpstr>
      <vt:lpstr>Arial Unicode MS</vt:lpstr>
      <vt:lpstr>Symbol</vt:lpstr>
      <vt:lpstr>Cambria Math</vt:lpstr>
      <vt:lpstr>MS Gothic</vt:lpstr>
      <vt:lpstr>Lucida Bright</vt:lpstr>
      <vt:lpstr>Lucida Sans Typewriter</vt:lpstr>
      <vt:lpstr>Mistral</vt:lpstr>
      <vt:lpstr>Mongolian Baiti</vt:lpstr>
      <vt:lpstr>Microsoft YaHei UI Light</vt:lpstr>
      <vt:lpstr>仿宋</vt:lpstr>
      <vt:lpstr>2_db-5-grey</vt:lpstr>
      <vt:lpstr>Visio.Drawing.6</vt:lpstr>
      <vt:lpstr>Chapter 2: Intro to Relational Model</vt:lpstr>
      <vt:lpstr>Outline</vt:lpstr>
      <vt:lpstr>关系模型</vt:lpstr>
      <vt:lpstr>关系的定义:  域</vt:lpstr>
      <vt:lpstr>笛卡儿积</vt:lpstr>
      <vt:lpstr>笛卡儿积</vt:lpstr>
      <vt:lpstr>笛卡儿积</vt:lpstr>
      <vt:lpstr>笛卡儿积</vt:lpstr>
      <vt:lpstr>笛卡儿积</vt:lpstr>
      <vt:lpstr>笛卡儿积</vt:lpstr>
      <vt:lpstr>笛卡儿积</vt:lpstr>
      <vt:lpstr>笛卡儿积</vt:lpstr>
      <vt:lpstr>笛卡儿积</vt:lpstr>
      <vt:lpstr>关系的定义</vt:lpstr>
      <vt:lpstr>关系的定义</vt:lpstr>
      <vt:lpstr>关系的组成</vt:lpstr>
      <vt:lpstr>关系的组成</vt:lpstr>
      <vt:lpstr>关系的性质（必须满足的条件）</vt:lpstr>
      <vt:lpstr>以下二维表是关系么?</vt:lpstr>
      <vt:lpstr>Example of a Instructor  Relation</vt:lpstr>
      <vt:lpstr>Data Mining： Data Sets </vt:lpstr>
      <vt:lpstr>Relation Schema and Instance</vt:lpstr>
      <vt:lpstr>Attributes</vt:lpstr>
      <vt:lpstr>Relations are Unordered</vt:lpstr>
      <vt:lpstr>Keys</vt:lpstr>
      <vt:lpstr>关系的码</vt:lpstr>
      <vt:lpstr>关系的码</vt:lpstr>
      <vt:lpstr>Database Schema</vt:lpstr>
      <vt:lpstr>Schema Diagram for University Database</vt:lpstr>
      <vt:lpstr>Outline</vt:lpstr>
      <vt:lpstr>Relational Query Languages</vt:lpstr>
      <vt:lpstr>Relational Algebra</vt:lpstr>
      <vt:lpstr>Select Operation</vt:lpstr>
      <vt:lpstr>Select Operation (Cont.)</vt:lpstr>
      <vt:lpstr>选择运算() – 例子</vt:lpstr>
      <vt:lpstr>思考</vt:lpstr>
      <vt:lpstr>思考</vt:lpstr>
      <vt:lpstr>思考</vt:lpstr>
      <vt:lpstr>Project Operation</vt:lpstr>
      <vt:lpstr>Project Operation Example</vt:lpstr>
      <vt:lpstr>Composition of Relational Operations</vt:lpstr>
      <vt:lpstr>Union Operation</vt:lpstr>
      <vt:lpstr>Union Operation (Cont.)</vt:lpstr>
      <vt:lpstr>Set-Intersection Operation</vt:lpstr>
      <vt:lpstr>Set Difference Operation</vt:lpstr>
      <vt:lpstr>并,交,差运算 – 例子</vt:lpstr>
      <vt:lpstr>Cartesian-Product Operation</vt:lpstr>
      <vt:lpstr>笛卡儿积运算(x) – 例子</vt:lpstr>
      <vt:lpstr>笛卡儿积运算(x) </vt:lpstr>
      <vt:lpstr>Join Operation</vt:lpstr>
      <vt:lpstr>运算的复合: 关系代数表达式</vt:lpstr>
      <vt:lpstr>运算的复合: 关系代数表达式</vt:lpstr>
      <vt:lpstr>Join Operation (Cont.)</vt:lpstr>
      <vt:lpstr>The Rename Operation </vt:lpstr>
      <vt:lpstr>重命名运算()</vt:lpstr>
      <vt:lpstr>重命名运算()</vt:lpstr>
      <vt:lpstr>重命名运算()</vt:lpstr>
      <vt:lpstr>The Assignment  Operation </vt:lpstr>
      <vt:lpstr>Equivalent Queries</vt:lpstr>
      <vt:lpstr>Equivalent Queries</vt:lpstr>
      <vt:lpstr>End of Chapter 2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Lemon Tree</cp:lastModifiedBy>
  <cp:revision>510</cp:revision>
  <cp:lastPrinted>1999-06-28T19:27:00Z</cp:lastPrinted>
  <dcterms:created xsi:type="dcterms:W3CDTF">2009-12-21T15:40:00Z</dcterms:created>
  <dcterms:modified xsi:type="dcterms:W3CDTF">2022-01-08T07:19:51Z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22F6EA07ABDE4333B90F2B6901B2A564</vt:lpwstr>
  </property>
  <property fmtid="{D5CDD505-2E9C-101B-9397-08002B2CF9AE}" pid="3" name="KSOProductBuildVer">
    <vt:lpwstr>2052-11.1.0.11294</vt:lpwstr>
  </property>
</Properties>
</file>