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06"/>
  </p:handoutMasterIdLst>
  <p:sldIdLst>
    <p:sldId id="335" r:id="rId3"/>
    <p:sldId id="336" r:id="rId5"/>
    <p:sldId id="337" r:id="rId6"/>
    <p:sldId id="408" r:id="rId7"/>
    <p:sldId id="338" r:id="rId8"/>
    <p:sldId id="541" r:id="rId9"/>
    <p:sldId id="339" r:id="rId10"/>
    <p:sldId id="542" r:id="rId11"/>
    <p:sldId id="411" r:id="rId12"/>
    <p:sldId id="340" r:id="rId13"/>
    <p:sldId id="341" r:id="rId14"/>
    <p:sldId id="342" r:id="rId15"/>
    <p:sldId id="343" r:id="rId16"/>
    <p:sldId id="344" r:id="rId17"/>
    <p:sldId id="445" r:id="rId18"/>
    <p:sldId id="414" r:id="rId19"/>
    <p:sldId id="345" r:id="rId20"/>
    <p:sldId id="415" r:id="rId21"/>
    <p:sldId id="346" r:id="rId22"/>
    <p:sldId id="347" r:id="rId23"/>
    <p:sldId id="348" r:id="rId24"/>
    <p:sldId id="349" r:id="rId25"/>
    <p:sldId id="350" r:id="rId26"/>
    <p:sldId id="457" r:id="rId27"/>
    <p:sldId id="446" r:id="rId28"/>
    <p:sldId id="447" r:id="rId29"/>
    <p:sldId id="448" r:id="rId30"/>
    <p:sldId id="449" r:id="rId31"/>
    <p:sldId id="421" r:id="rId32"/>
    <p:sldId id="423" r:id="rId33"/>
    <p:sldId id="424" r:id="rId34"/>
    <p:sldId id="351" r:id="rId35"/>
    <p:sldId id="469" r:id="rId36"/>
    <p:sldId id="470" r:id="rId37"/>
    <p:sldId id="471" r:id="rId38"/>
    <p:sldId id="353" r:id="rId39"/>
    <p:sldId id="450" r:id="rId40"/>
    <p:sldId id="451" r:id="rId41"/>
    <p:sldId id="452" r:id="rId42"/>
    <p:sldId id="453" r:id="rId43"/>
    <p:sldId id="454" r:id="rId44"/>
    <p:sldId id="456" r:id="rId45"/>
    <p:sldId id="352" r:id="rId46"/>
    <p:sldId id="458" r:id="rId47"/>
    <p:sldId id="459" r:id="rId48"/>
    <p:sldId id="460" r:id="rId49"/>
    <p:sldId id="403" r:id="rId50"/>
    <p:sldId id="361" r:id="rId51"/>
    <p:sldId id="431" r:id="rId52"/>
    <p:sldId id="432" r:id="rId53"/>
    <p:sldId id="433" r:id="rId54"/>
    <p:sldId id="362" r:id="rId55"/>
    <p:sldId id="363" r:id="rId56"/>
    <p:sldId id="364" r:id="rId57"/>
    <p:sldId id="365" r:id="rId58"/>
    <p:sldId id="366" r:id="rId59"/>
    <p:sldId id="367" r:id="rId60"/>
    <p:sldId id="404" r:id="rId61"/>
    <p:sldId id="435" r:id="rId62"/>
    <p:sldId id="434" r:id="rId63"/>
    <p:sldId id="436" r:id="rId64"/>
    <p:sldId id="437" r:id="rId65"/>
    <p:sldId id="438" r:id="rId66"/>
    <p:sldId id="439" r:id="rId67"/>
    <p:sldId id="472" r:id="rId68"/>
    <p:sldId id="440" r:id="rId69"/>
    <p:sldId id="441" r:id="rId70"/>
    <p:sldId id="370" r:id="rId71"/>
    <p:sldId id="443" r:id="rId72"/>
    <p:sldId id="371" r:id="rId73"/>
    <p:sldId id="402" r:id="rId74"/>
    <p:sldId id="373" r:id="rId75"/>
    <p:sldId id="462" r:id="rId76"/>
    <p:sldId id="374" r:id="rId77"/>
    <p:sldId id="375" r:id="rId78"/>
    <p:sldId id="376" r:id="rId79"/>
    <p:sldId id="377" r:id="rId80"/>
    <p:sldId id="378" r:id="rId81"/>
    <p:sldId id="463" r:id="rId82"/>
    <p:sldId id="379" r:id="rId83"/>
    <p:sldId id="380" r:id="rId84"/>
    <p:sldId id="381" r:id="rId85"/>
    <p:sldId id="382" r:id="rId86"/>
    <p:sldId id="464" r:id="rId87"/>
    <p:sldId id="384" r:id="rId88"/>
    <p:sldId id="465" r:id="rId89"/>
    <p:sldId id="385" r:id="rId90"/>
    <p:sldId id="386" r:id="rId91"/>
    <p:sldId id="387" r:id="rId92"/>
    <p:sldId id="388" r:id="rId93"/>
    <p:sldId id="389" r:id="rId94"/>
    <p:sldId id="390" r:id="rId95"/>
    <p:sldId id="466" r:id="rId96"/>
    <p:sldId id="391" r:id="rId97"/>
    <p:sldId id="392" r:id="rId98"/>
    <p:sldId id="467" r:id="rId99"/>
    <p:sldId id="393" r:id="rId100"/>
    <p:sldId id="394" r:id="rId101"/>
    <p:sldId id="468" r:id="rId102"/>
    <p:sldId id="395" r:id="rId103"/>
    <p:sldId id="396" r:id="rId104"/>
    <p:sldId id="397" r:id="rId105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84646" autoAdjust="0"/>
  </p:normalViewPr>
  <p:slideViewPr>
    <p:cSldViewPr snapToGrid="0">
      <p:cViewPr varScale="1">
        <p:scale>
          <a:sx n="58" d="100"/>
          <a:sy n="58" d="100"/>
        </p:scale>
        <p:origin x="1388" y="44"/>
      </p:cViewPr>
      <p:guideLst>
        <p:guide orient="horz" pos="689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handoutMaster" Target="handoutMasters/handoutMaster1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40.xml"/><Relationship Id="rId8" Type="http://schemas.openxmlformats.org/officeDocument/2006/relationships/slide" Target="slides/slide39.xml"/><Relationship Id="rId7" Type="http://schemas.openxmlformats.org/officeDocument/2006/relationships/slide" Target="slides/slide38.xml"/><Relationship Id="rId6" Type="http://schemas.openxmlformats.org/officeDocument/2006/relationships/slide" Target="slides/slide37.xml"/><Relationship Id="rId5" Type="http://schemas.openxmlformats.org/officeDocument/2006/relationships/slide" Target="slides/slide28.xml"/><Relationship Id="rId4" Type="http://schemas.openxmlformats.org/officeDocument/2006/relationships/slide" Target="slides/slide27.xml"/><Relationship Id="rId3" Type="http://schemas.openxmlformats.org/officeDocument/2006/relationships/slide" Target="slides/slide26.xml"/><Relationship Id="rId21" Type="http://schemas.openxmlformats.org/officeDocument/2006/relationships/slide" Target="slides/slide99.xml"/><Relationship Id="rId20" Type="http://schemas.openxmlformats.org/officeDocument/2006/relationships/slide" Target="slides/slide96.xml"/><Relationship Id="rId2" Type="http://schemas.openxmlformats.org/officeDocument/2006/relationships/slide" Target="slides/slide25.xml"/><Relationship Id="rId19" Type="http://schemas.openxmlformats.org/officeDocument/2006/relationships/slide" Target="slides/slide93.xml"/><Relationship Id="rId18" Type="http://schemas.openxmlformats.org/officeDocument/2006/relationships/slide" Target="slides/slide86.xml"/><Relationship Id="rId17" Type="http://schemas.openxmlformats.org/officeDocument/2006/relationships/slide" Target="slides/slide84.xml"/><Relationship Id="rId16" Type="http://schemas.openxmlformats.org/officeDocument/2006/relationships/slide" Target="slides/slide79.xml"/><Relationship Id="rId15" Type="http://schemas.openxmlformats.org/officeDocument/2006/relationships/slide" Target="slides/slide73.xml"/><Relationship Id="rId14" Type="http://schemas.openxmlformats.org/officeDocument/2006/relationships/slide" Target="slides/slide46.xml"/><Relationship Id="rId13" Type="http://schemas.openxmlformats.org/officeDocument/2006/relationships/slide" Target="slides/slide45.xml"/><Relationship Id="rId12" Type="http://schemas.openxmlformats.org/officeDocument/2006/relationships/slide" Target="slides/slide44.xml"/><Relationship Id="rId11" Type="http://schemas.openxmlformats.org/officeDocument/2006/relationships/slide" Target="slides/slide42.xml"/><Relationship Id="rId10" Type="http://schemas.openxmlformats.org/officeDocument/2006/relationships/slide" Target="slides/slide41.xml"/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A9244E-9048-4BF8-ACAB-2AC982DCA55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E4A35D-BBD9-4620-BD0E-9A2F2F36305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什么是</a:t>
            </a:r>
            <a:r>
              <a:rPr lang="en-US" altLang="zh-CN" dirty="0"/>
              <a:t>SQL</a:t>
            </a:r>
            <a:r>
              <a:rPr lang="zh-CN" altLang="en-US" dirty="0"/>
              <a:t>？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Structured Query Language (</a:t>
            </a:r>
            <a:r>
              <a:rPr lang="zh-CN" altLang="en-US" dirty="0"/>
              <a:t>结构化查询语言</a:t>
            </a:r>
            <a:r>
              <a:rPr lang="en-US" altLang="zh-CN" dirty="0"/>
              <a:t>) </a:t>
            </a:r>
            <a:r>
              <a:rPr lang="zh-CN" altLang="en-US" dirty="0"/>
              <a:t>的缩写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SQL</a:t>
            </a:r>
            <a:r>
              <a:rPr lang="zh-CN" altLang="en-US" dirty="0"/>
              <a:t>是一种数据库语言，提供了对关系数据库的定义、操纵 </a:t>
            </a:r>
            <a:r>
              <a:rPr lang="en-US" altLang="zh-CN" dirty="0"/>
              <a:t>(</a:t>
            </a:r>
            <a:r>
              <a:rPr lang="zh-CN" altLang="en-US" dirty="0"/>
              <a:t>查询和修改</a:t>
            </a:r>
            <a:r>
              <a:rPr lang="en-US" altLang="zh-CN" dirty="0"/>
              <a:t>)</a:t>
            </a:r>
            <a:r>
              <a:rPr lang="zh-CN" altLang="en-US" dirty="0"/>
              <a:t>、控制等功能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SQL</a:t>
            </a:r>
            <a:r>
              <a:rPr lang="zh-CN" altLang="en-US" dirty="0"/>
              <a:t>是关系数据库的标准语言 </a:t>
            </a:r>
            <a:r>
              <a:rPr lang="en-US" altLang="zh-CN" dirty="0">
                <a:latin typeface="Helvetica" panose="020B0604020202020204" pitchFamily="34" charset="0"/>
              </a:rPr>
              <a:t>——</a:t>
            </a:r>
            <a:r>
              <a:rPr lang="en-US" altLang="zh-CN" dirty="0"/>
              <a:t> </a:t>
            </a:r>
            <a:r>
              <a:rPr lang="zh-CN" altLang="en-US" dirty="0"/>
              <a:t>实际的商品数据库管理系统如</a:t>
            </a:r>
            <a:r>
              <a:rPr lang="en-US" altLang="zh-CN" dirty="0"/>
              <a:t>Oracle</a:t>
            </a:r>
            <a:r>
              <a:rPr lang="zh-CN" altLang="en-US" dirty="0"/>
              <a:t>，在提供用户与数据库交互的接口语言时基本遵循这一标准</a:t>
            </a:r>
            <a:endParaRPr lang="zh-CN" altLang="en-US" dirty="0"/>
          </a:p>
          <a:p>
            <a:pPr eaLnBrk="1" hangingPunct="1"/>
            <a:r>
              <a:rPr lang="en-US" altLang="zh-CN" dirty="0"/>
              <a:t>SQL</a:t>
            </a:r>
            <a:r>
              <a:rPr lang="zh-CN" altLang="en-US" dirty="0"/>
              <a:t>的历史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1974</a:t>
            </a:r>
            <a:r>
              <a:rPr lang="zh-CN" altLang="en-US" dirty="0"/>
              <a:t>年，由</a:t>
            </a:r>
            <a:r>
              <a:rPr lang="en-US" altLang="zh-CN" dirty="0"/>
              <a:t>Boyce</a:t>
            </a:r>
            <a:r>
              <a:rPr lang="zh-CN" altLang="en-US" dirty="0"/>
              <a:t>和</a:t>
            </a:r>
            <a:r>
              <a:rPr lang="en-US" altLang="zh-CN" dirty="0"/>
              <a:t>Chamber</a:t>
            </a:r>
            <a:r>
              <a:rPr lang="zh-CN" altLang="en-US" dirty="0"/>
              <a:t>提出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1975-1979</a:t>
            </a:r>
            <a:r>
              <a:rPr lang="zh-CN" altLang="en-US" dirty="0"/>
              <a:t>年，在</a:t>
            </a:r>
            <a:r>
              <a:rPr lang="en-US" altLang="zh-CN" dirty="0"/>
              <a:t>System R</a:t>
            </a:r>
            <a:r>
              <a:rPr lang="zh-CN" altLang="en-US" dirty="0"/>
              <a:t>上实现，由</a:t>
            </a:r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San Jose</a:t>
            </a:r>
            <a:r>
              <a:rPr lang="zh-CN" altLang="en-US" dirty="0"/>
              <a:t>研究室研制，称为</a:t>
            </a:r>
            <a:r>
              <a:rPr lang="en-US" altLang="zh-CN" dirty="0"/>
              <a:t>Sequel</a:t>
            </a:r>
            <a:endParaRPr lang="en-US" altLang="zh-CN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svg"/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SQL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203" y="1085682"/>
            <a:ext cx="8077199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char(n).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Fixed length character string, with user-specified length </a:t>
            </a:r>
            <a:r>
              <a:rPr lang="en-US" altLang="en-US" sz="2000" i="1" dirty="0"/>
              <a:t>n.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varchar(n). 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b="1" dirty="0"/>
              <a:t>Variable length character</a:t>
            </a:r>
            <a:r>
              <a:rPr lang="en-US" altLang="en-US" sz="2000" dirty="0"/>
              <a:t> strings, with user-specified maximum length </a:t>
            </a:r>
            <a:r>
              <a:rPr lang="en-US" altLang="en-US" sz="2000" i="1" dirty="0"/>
              <a:t>n.</a:t>
            </a:r>
            <a:r>
              <a:rPr lang="zh-CN" altLang="en-US" sz="2000" dirty="0">
                <a:ea typeface="宋体" panose="02010600030101010101" pitchFamily="2" charset="-122"/>
              </a:rPr>
              <a:t>（可变长，用户指定最大</a:t>
            </a:r>
            <a:r>
              <a:rPr lang="en-US" altLang="zh-CN" sz="2000" dirty="0"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int.</a:t>
            </a:r>
            <a:r>
              <a:rPr lang="en-US" altLang="en-US" sz="2000" b="1" dirty="0"/>
              <a:t>  </a:t>
            </a:r>
            <a:r>
              <a:rPr lang="en-US" altLang="en-US" sz="2000" dirty="0"/>
              <a:t>Integer (a finite subset of the integers that is machine-dependent).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2000" b="1" dirty="0">
                <a:solidFill>
                  <a:srgbClr val="002060"/>
                </a:solidFill>
              </a:rPr>
              <a:t>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Small integer (a machine-dependent subset of the integer domain type).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numeric(</a:t>
            </a:r>
            <a:r>
              <a:rPr lang="en-US" altLang="en-US" sz="2000" b="1" dirty="0" err="1">
                <a:solidFill>
                  <a:srgbClr val="002060"/>
                </a:solidFill>
              </a:rPr>
              <a:t>p,d</a:t>
            </a:r>
            <a:r>
              <a:rPr lang="en-US" altLang="en-US" sz="2000" b="1" dirty="0">
                <a:solidFill>
                  <a:srgbClr val="002060"/>
                </a:solidFill>
              </a:rPr>
              <a:t>).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Fixed point number, with user-specified precision of </a:t>
            </a:r>
            <a:r>
              <a:rPr lang="en-US" altLang="en-US" sz="2000" i="1" dirty="0"/>
              <a:t>p</a:t>
            </a:r>
            <a:r>
              <a:rPr lang="en-US" altLang="en-US" sz="2000" dirty="0"/>
              <a:t> digits, with </a:t>
            </a:r>
            <a:r>
              <a:rPr lang="en-US" altLang="en-US" sz="2000" i="1" dirty="0"/>
              <a:t>d</a:t>
            </a:r>
            <a:r>
              <a:rPr lang="en-US" altLang="en-US" sz="2000" dirty="0"/>
              <a:t> digits to the right of decimal point.  (ex.,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(3,1), allows 44.5 to be stores exactly, but not 444.5 or 0.32) </a:t>
            </a:r>
            <a:r>
              <a:rPr lang="zh-CN" altLang="en-US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最多有</a:t>
            </a:r>
            <a:r>
              <a:rPr lang="en-US" altLang="zh-CN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p</a:t>
            </a:r>
            <a:r>
              <a:rPr lang="zh-CN" altLang="en-US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位数字，小数点后有</a:t>
            </a:r>
            <a:r>
              <a:rPr lang="en-US" altLang="zh-CN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d</a:t>
            </a:r>
            <a:r>
              <a:rPr lang="zh-CN" altLang="en-US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位数字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Floating point and double-precision floating point numbers, with machine-dependent precision.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float(n).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Floating point number, with user-specified precision of at least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digits.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More are covered in Chapter 4.</a:t>
            </a: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  <a:endParaRPr lang="en-US" altLang="en-US" sz="2800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2000" dirty="0"/>
              <a:t>Same query as before but with case statement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	 </a:t>
            </a:r>
            <a:r>
              <a:rPr lang="en-US" altLang="en-US" sz="2000" b="1" dirty="0"/>
              <a:t>update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</a:t>
            </a:r>
            <a:r>
              <a:rPr lang="en-US" altLang="en-US" sz="2000" b="1" dirty="0"/>
              <a:t>set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= </a:t>
            </a:r>
            <a:r>
              <a:rPr lang="en-US" altLang="en-US" sz="2000" b="1" dirty="0"/>
              <a:t>case</a:t>
            </a:r>
            <a:br>
              <a:rPr lang="en-US" altLang="en-US" sz="2000" b="1" dirty="0"/>
            </a:br>
            <a:r>
              <a:rPr lang="en-US" altLang="en-US" sz="2000" b="1" dirty="0"/>
              <a:t>                          when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&lt;= 100000 </a:t>
            </a:r>
            <a:r>
              <a:rPr lang="en-US" altLang="en-US" sz="2000" b="1" dirty="0"/>
              <a:t>then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* 1.05</a:t>
            </a:r>
            <a:br>
              <a:rPr lang="en-US" altLang="en-US" sz="2000" dirty="0"/>
            </a:br>
            <a:r>
              <a:rPr lang="en-US" altLang="en-US" sz="2000" dirty="0"/>
              <a:t>                           </a:t>
            </a:r>
            <a:r>
              <a:rPr lang="en-US" altLang="en-US" sz="2000" b="1" dirty="0"/>
              <a:t>else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* 1.03</a:t>
            </a:r>
            <a:br>
              <a:rPr lang="en-US" altLang="en-US" sz="2000" dirty="0"/>
            </a:br>
            <a:r>
              <a:rPr lang="en-US" altLang="en-US" sz="2000" dirty="0"/>
              <a:t>                  </a:t>
            </a:r>
            <a:r>
              <a:rPr lang="en-US" altLang="en-US" sz="2000" b="1" dirty="0"/>
              <a:t>end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  <a:endParaRPr lang="en-US" altLang="en-US" sz="2800" dirty="0"/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  <a:endParaRPr lang="en-US" altLang="en-US" sz="1700" dirty="0"/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2000" dirty="0"/>
              <a:t>An SQL relation is defined using the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2000" dirty="0"/>
              <a:t>command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create table </a:t>
            </a:r>
            <a:r>
              <a:rPr lang="en-US" altLang="en-US" sz="2000" i="1" dirty="0"/>
              <a:t>r 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i="1" dirty="0"/>
              <a:t>                                   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D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,</a:t>
            </a:r>
            <a:br>
              <a:rPr lang="en-US" altLang="en-US" sz="2000" i="1" dirty="0"/>
            </a:br>
            <a:r>
              <a:rPr lang="en-US" altLang="en-US" sz="2000" i="1" dirty="0"/>
              <a:t>	             </a:t>
            </a:r>
            <a:r>
              <a:rPr lang="en-US" altLang="en-US" sz="2000" dirty="0"/>
              <a:t>(integrity-constraint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),</a:t>
            </a:r>
            <a:br>
              <a:rPr lang="en-US" altLang="en-US" sz="2000" dirty="0"/>
            </a:br>
            <a:r>
              <a:rPr lang="en-US" altLang="en-US" sz="2000" dirty="0"/>
              <a:t>	                 ...,</a:t>
            </a:r>
            <a:br>
              <a:rPr lang="en-US" altLang="en-US" sz="2000" dirty="0"/>
            </a:br>
            <a:r>
              <a:rPr lang="en-US" altLang="en-US" sz="2000" dirty="0"/>
              <a:t>                               (integrity-</a:t>
            </a:r>
            <a:r>
              <a:rPr lang="en-US" altLang="en-US" sz="2000" dirty="0" err="1"/>
              <a:t>constraint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))</a:t>
            </a:r>
            <a:endParaRPr lang="en-US" altLang="en-US" sz="20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i="1" dirty="0"/>
              <a:t>r</a:t>
            </a:r>
            <a:r>
              <a:rPr lang="en-US" altLang="en-US" sz="2000" dirty="0"/>
              <a:t> is the name of the relation</a:t>
            </a:r>
            <a:endParaRPr lang="en-US" altLang="en-US" sz="20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dirty="0"/>
              <a:t>each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an attribute name in the schema of relation </a:t>
            </a:r>
            <a:r>
              <a:rPr lang="en-US" altLang="en-US" sz="2000" i="1" dirty="0"/>
              <a:t>r</a:t>
            </a:r>
            <a:endParaRPr lang="en-US" altLang="en-US" sz="2000" i="1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data type of values in the domain of attribute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i</a:t>
            </a:r>
            <a:endParaRPr lang="en-US" altLang="en-US" sz="2000" dirty="0"/>
          </a:p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2000" dirty="0"/>
              <a:t>Example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dirty="0"/>
              <a:t>		 </a:t>
            </a: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name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</a:t>
            </a:r>
            <a:r>
              <a:rPr lang="en-US" altLang="en-US" sz="2000" b="1" dirty="0"/>
              <a:t>,</a:t>
            </a:r>
            <a:br>
              <a:rPr lang="en-US" altLang="en-US" sz="2000" b="1" i="1" dirty="0"/>
            </a:br>
            <a:r>
              <a:rPr lang="en-US" altLang="en-US" sz="2000" b="1" i="1" dirty="0"/>
              <a:t>                             </a:t>
            </a:r>
            <a:r>
              <a:rPr lang="en-US" altLang="en-US" sz="2000" i="1" dirty="0"/>
              <a:t>dept_name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(8,2))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2000" dirty="0"/>
              <a:t>Types of integrity constraints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完整性约束的类型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primary key</a:t>
            </a:r>
            <a:r>
              <a:rPr lang="en-US" altLang="en-US" sz="2000" dirty="0"/>
              <a:t> (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 </a:t>
            </a:r>
            <a:r>
              <a:rPr lang="en-US" altLang="en-US" sz="2000" dirty="0"/>
              <a:t>)</a:t>
            </a:r>
            <a:r>
              <a:rPr lang="zh-CN" altLang="en-US" sz="2000" dirty="0">
                <a:ea typeface="宋体" panose="02010600030101010101" pitchFamily="2" charset="-122"/>
              </a:rPr>
              <a:t>【主键，</a:t>
            </a:r>
            <a:r>
              <a:rPr lang="zh-CN" altLang="en-US" sz="2000" dirty="0">
                <a:ea typeface="宋体" panose="02010600030101010101" pitchFamily="2" charset="-122"/>
              </a:rPr>
              <a:t>唯一的】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foreign key 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m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 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r </a:t>
            </a:r>
            <a:r>
              <a:rPr lang="zh-CN" altLang="en-US" sz="2000" dirty="0">
                <a:ea typeface="宋体" panose="02010600030101010101" pitchFamily="2" charset="-122"/>
              </a:rPr>
              <a:t>【外键，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ea typeface="宋体" panose="02010600030101010101" pitchFamily="2" charset="-122"/>
              </a:rPr>
              <a:t>是另一个表】</a:t>
            </a:r>
            <a:endParaRPr lang="en-US" altLang="en-US" sz="2000" b="1" dirty="0"/>
          </a:p>
          <a:p>
            <a:pPr lvl="1"/>
            <a:r>
              <a:rPr lang="en-US" altLang="en-US" sz="2000" b="1" dirty="0"/>
              <a:t>not null</a:t>
            </a:r>
            <a:endParaRPr lang="en-US" altLang="en-US" sz="2000" b="1" dirty="0"/>
          </a:p>
          <a:p>
            <a:r>
              <a:rPr lang="en-US" altLang="en-US" sz="2000" dirty="0"/>
              <a:t>SQL prevents any update to the database that violates an integrity constraint.</a:t>
            </a:r>
            <a:r>
              <a:rPr lang="zh-CN" altLang="en-US" sz="2000" dirty="0">
                <a:ea typeface="宋体" panose="02010600030101010101" pitchFamily="2" charset="-122"/>
              </a:rPr>
              <a:t>（SQL</a:t>
            </a:r>
            <a:r>
              <a:rPr lang="zh-CN" altLang="en-US" sz="2000" dirty="0">
                <a:ea typeface="宋体" panose="02010600030101010101" pitchFamily="2" charset="-122"/>
              </a:rPr>
              <a:t>禁止任何违反完整性约束的数据库更新。）</a:t>
            </a:r>
            <a:endParaRPr lang="en-US" altLang="en-US" sz="2000" dirty="0"/>
          </a:p>
          <a:p>
            <a:r>
              <a:rPr lang="en-US" altLang="en-US" sz="2000" dirty="0"/>
              <a:t>Example: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b="1" dirty="0"/>
              <a:t>         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i="1" dirty="0"/>
              <a:t>name         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 </a:t>
            </a:r>
            <a:r>
              <a:rPr lang="en-US" altLang="en-US" sz="2000" b="1" dirty="0"/>
              <a:t>not null,</a:t>
            </a:r>
            <a:br>
              <a:rPr lang="en-US" altLang="en-US" sz="2000" b="1" i="1" dirty="0"/>
            </a:br>
            <a:r>
              <a:rPr lang="en-US" altLang="en-US" sz="2000" b="1" i="1" dirty="0"/>
              <a:t>               </a:t>
            </a:r>
            <a:r>
              <a:rPr lang="en-US" altLang="en-US" sz="2000" i="1" dirty="0"/>
              <a:t>dept_name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(8,2),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b="1" dirty="0"/>
              <a:t>primary key 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),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b="1" dirty="0"/>
              <a:t>foreign key </a:t>
            </a:r>
            <a:r>
              <a:rPr lang="en-US" altLang="en-US" sz="2000" i="1" dirty="0"/>
              <a:t>(dept_name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department);</a:t>
            </a:r>
            <a:endParaRPr lang="en-US" altLang="en-US" sz="2000" i="1" dirty="0"/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  <a:endParaRPr lang="en-US" altLang="en-US" sz="2800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  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 not null,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 err="1"/>
              <a:t>tot_cred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(3,0),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primary key </a:t>
            </a:r>
            <a:r>
              <a:rPr lang="en-US" altLang="en-US" sz="2000" i="1" dirty="0"/>
              <a:t>(ID),</a:t>
            </a:r>
            <a:endParaRPr lang="en-US" altLang="en-US" sz="2000" i="1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b="1" dirty="0"/>
              <a:t>             foreign key </a:t>
            </a:r>
            <a:r>
              <a:rPr lang="en-US" altLang="en-US" sz="2000" i="1" dirty="0"/>
              <a:t>(dept_name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department</a:t>
            </a:r>
            <a:r>
              <a:rPr lang="en-US" altLang="en-US" sz="2000" dirty="0"/>
              <a:t>);</a:t>
            </a: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takes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(8),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(8),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(6),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(4,0),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grade</a:t>
            </a:r>
            <a:r>
              <a:rPr lang="en-US" altLang="en-US" sz="2000" dirty="0"/>
              <a:t>  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(2), </a:t>
            </a:r>
            <a:endParaRPr lang="en-US" alt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b="1" dirty="0"/>
              <a:t>              primary key </a:t>
            </a:r>
            <a:r>
              <a:rPr lang="en-US" altLang="en-US" sz="2000" i="1" dirty="0"/>
              <a:t>(ID, 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i="1" dirty="0"/>
              <a:t>, semester, year)</a:t>
            </a:r>
            <a:r>
              <a:rPr lang="en-US" altLang="en-US" sz="2000" dirty="0"/>
              <a:t> ,</a:t>
            </a:r>
            <a:endParaRPr lang="en-US" alt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b="1" dirty="0"/>
              <a:t>              foreign key 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student,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foreign key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i="1" dirty="0"/>
              <a:t>, semester, year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section</a:t>
            </a:r>
            <a:r>
              <a:rPr lang="en-US" altLang="en-US" sz="2000" dirty="0"/>
              <a:t>);</a:t>
            </a:r>
            <a:endParaRPr lang="en-US" altLang="en-US" sz="2000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course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(8),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                  </a:t>
            </a:r>
            <a:r>
              <a:rPr lang="en-US" altLang="en-US" sz="2000" b="1" dirty="0" err="1"/>
              <a:t>varchar</a:t>
            </a:r>
            <a:r>
              <a:rPr lang="en-US" altLang="en-US" sz="2000" b="1" dirty="0"/>
              <a:t>(</a:t>
            </a:r>
            <a:r>
              <a:rPr lang="en-US" altLang="en-US" sz="2000" dirty="0"/>
              <a:t>50),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  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(2,0),</a:t>
            </a:r>
            <a:endParaRPr lang="en-US" altLang="en-US" sz="2000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dirty="0"/>
              <a:t>             </a:t>
            </a:r>
            <a:r>
              <a:rPr lang="en-US" altLang="en-US" sz="2000" b="1" dirty="0"/>
              <a:t>primary key 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),</a:t>
            </a:r>
            <a:endParaRPr lang="en-US" altLang="en-US" sz="2000" i="1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b="1" dirty="0"/>
              <a:t>     </a:t>
            </a:r>
            <a:r>
              <a:rPr lang="en-US" altLang="en-US" sz="2000" dirty="0"/>
              <a:t>        </a:t>
            </a:r>
            <a:r>
              <a:rPr lang="en-US" altLang="en-US" sz="2000" b="1" dirty="0"/>
              <a:t>foreign key </a:t>
            </a:r>
            <a:r>
              <a:rPr lang="en-US" altLang="en-US" sz="2000" i="1" dirty="0"/>
              <a:t>(dept_name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department</a:t>
            </a:r>
            <a:r>
              <a:rPr lang="en-US" altLang="en-US" sz="2000" dirty="0"/>
              <a:t>);</a:t>
            </a:r>
            <a:endParaRPr lang="en-US" altLang="en-US" sz="20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实践：写出创建下面三个表的语句</a:t>
            </a:r>
            <a:endParaRPr lang="zh-CN" altLang="en-US" dirty="0" smtClean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800" dirty="0" smtClean="0"/>
              <a:t>例：</a:t>
            </a:r>
            <a:endParaRPr lang="zh-CN" altLang="en-US" sz="2800" dirty="0" smtClean="0"/>
          </a:p>
        </p:txBody>
      </p:sp>
      <p:graphicFrame>
        <p:nvGraphicFramePr>
          <p:cNvPr id="687191" name="Group 87"/>
          <p:cNvGraphicFramePr>
            <a:graphicFrameLocks noGrp="1"/>
          </p:cNvGraphicFramePr>
          <p:nvPr/>
        </p:nvGraphicFramePr>
        <p:xfrm>
          <a:off x="85725" y="2490530"/>
          <a:ext cx="3125787" cy="428625"/>
        </p:xfrm>
        <a:graphic>
          <a:graphicData uri="http://schemas.openxmlformats.org/drawingml/2006/table">
            <a:tbl>
              <a:tblPr/>
              <a:tblGrid>
                <a:gridCol w="688975"/>
                <a:gridCol w="989012"/>
                <a:gridCol w="685800"/>
                <a:gridCol w="762000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AGE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7190" name="Group 86"/>
          <p:cNvGraphicFramePr>
            <a:graphicFrameLocks noGrp="1"/>
          </p:cNvGraphicFramePr>
          <p:nvPr/>
        </p:nvGraphicFramePr>
        <p:xfrm>
          <a:off x="6048375" y="2479418"/>
          <a:ext cx="3043237" cy="428625"/>
        </p:xfrm>
        <a:graphic>
          <a:graphicData uri="http://schemas.openxmlformats.org/drawingml/2006/table">
            <a:tbl>
              <a:tblPr/>
              <a:tblGrid>
                <a:gridCol w="681037"/>
                <a:gridCol w="1066800"/>
                <a:gridCol w="1295400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Teacher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2554" name="Text Box 16"/>
          <p:cNvSpPr txBox="1">
            <a:spLocks noChangeArrowheads="1"/>
          </p:cNvSpPr>
          <p:nvPr/>
        </p:nvSpPr>
        <p:spPr bwMode="auto">
          <a:xfrm>
            <a:off x="1077913" y="179794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6926263" y="178524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7142" name="Text Box 38"/>
          <p:cNvSpPr txBox="1">
            <a:spLocks noChangeArrowheads="1"/>
          </p:cNvSpPr>
          <p:nvPr/>
        </p:nvSpPr>
        <p:spPr bwMode="auto">
          <a:xfrm>
            <a:off x="4011613" y="178524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87195" name="Group 91"/>
          <p:cNvGraphicFramePr>
            <a:graphicFrameLocks noGrp="1"/>
          </p:cNvGraphicFramePr>
          <p:nvPr/>
        </p:nvGraphicFramePr>
        <p:xfrm>
          <a:off x="3392488" y="2485768"/>
          <a:ext cx="2555875" cy="428625"/>
        </p:xfrm>
        <a:graphic>
          <a:graphicData uri="http://schemas.openxmlformats.org/drawingml/2006/table">
            <a:tbl>
              <a:tblPr/>
              <a:tblGrid>
                <a:gridCol w="692150"/>
                <a:gridCol w="714375"/>
                <a:gridCol w="1149350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000" b="0" i="0" u="sng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RESULT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1920" y="3258820"/>
            <a:ext cx="30670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>
                <a:sym typeface="+mn-ea"/>
              </a:rPr>
              <a:t>create table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i="1" dirty="0">
                <a:sym typeface="+mn-ea"/>
              </a:rPr>
              <a:t>S</a:t>
            </a:r>
            <a:r>
              <a:rPr lang="en-US" altLang="en-US" dirty="0">
                <a:sym typeface="+mn-ea"/>
              </a:rPr>
              <a:t> (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        SNO       </a:t>
            </a:r>
            <a:r>
              <a:rPr lang="en-US" altLang="en-US" b="1" dirty="0" err="1">
                <a:sym typeface="+mn-ea"/>
              </a:rPr>
              <a:t>varchar</a:t>
            </a:r>
            <a:r>
              <a:rPr lang="en-US" altLang="en-US" dirty="0">
                <a:sym typeface="+mn-ea"/>
              </a:rPr>
              <a:t>(8),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        Sname   </a:t>
            </a:r>
            <a:r>
              <a:rPr lang="en-US" altLang="en-US" b="1" dirty="0" err="1">
                <a:sym typeface="+mn-ea"/>
              </a:rPr>
              <a:t>varchar</a:t>
            </a:r>
            <a:r>
              <a:rPr lang="en-US" altLang="en-US" b="1" dirty="0">
                <a:sym typeface="+mn-ea"/>
              </a:rPr>
              <a:t>(</a:t>
            </a:r>
            <a:r>
              <a:rPr lang="en-US" altLang="en-US" dirty="0">
                <a:sym typeface="+mn-ea"/>
              </a:rPr>
              <a:t>50),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        </a:t>
            </a:r>
            <a:r>
              <a:rPr lang="en-US" altLang="en-US" i="1" dirty="0">
                <a:sym typeface="+mn-ea"/>
              </a:rPr>
              <a:t>AGE</a:t>
            </a:r>
            <a:r>
              <a:rPr lang="en-US" altLang="en-US" dirty="0">
                <a:sym typeface="+mn-ea"/>
              </a:rPr>
              <a:t>       </a:t>
            </a:r>
            <a:r>
              <a:rPr lang="en-US" altLang="en-US" b="1" dirty="0" err="1">
                <a:sym typeface="+mn-ea"/>
              </a:rPr>
              <a:t>varchar</a:t>
            </a:r>
            <a:r>
              <a:rPr lang="en-US" altLang="en-US" dirty="0">
                <a:sym typeface="+mn-ea"/>
              </a:rPr>
              <a:t>(3),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        </a:t>
            </a:r>
            <a:r>
              <a:rPr lang="en-US" altLang="en-US" i="1" dirty="0">
                <a:sym typeface="+mn-ea"/>
              </a:rPr>
              <a:t>SEX</a:t>
            </a:r>
            <a:r>
              <a:rPr lang="en-US" altLang="en-US" dirty="0">
                <a:sym typeface="+mn-ea"/>
              </a:rPr>
              <a:t>        </a:t>
            </a:r>
            <a:r>
              <a:rPr lang="en-US" altLang="en-US" b="1" dirty="0">
                <a:sym typeface="+mn-ea"/>
              </a:rPr>
              <a:t>char</a:t>
            </a:r>
            <a:r>
              <a:rPr lang="en-US" altLang="en-US" dirty="0">
                <a:sym typeface="+mn-ea"/>
              </a:rPr>
              <a:t>(1),</a:t>
            </a:r>
            <a:endParaRPr lang="en-US" altLang="en-US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dirty="0">
                <a:sym typeface="+mn-ea"/>
              </a:rPr>
              <a:t>        </a:t>
            </a:r>
            <a:r>
              <a:rPr lang="en-US" altLang="en-US" b="1" dirty="0">
                <a:sym typeface="+mn-ea"/>
              </a:rPr>
              <a:t>primary key </a:t>
            </a:r>
            <a:r>
              <a:rPr lang="en-US" altLang="en-US" i="1" dirty="0">
                <a:sym typeface="+mn-ea"/>
              </a:rPr>
              <a:t>(</a:t>
            </a:r>
            <a:r>
              <a:rPr lang="en-US" altLang="en-US" i="1" dirty="0" err="1">
                <a:sym typeface="+mn-ea"/>
              </a:rPr>
              <a:t>SNO</a:t>
            </a:r>
            <a:r>
              <a:rPr lang="en-US" altLang="en-US" i="1" dirty="0">
                <a:sym typeface="+mn-ea"/>
              </a:rPr>
              <a:t>))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27095" y="3315970"/>
            <a:ext cx="42481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>
                <a:sym typeface="+mn-ea"/>
              </a:rPr>
              <a:t>create table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i="1" dirty="0">
                <a:sym typeface="+mn-ea"/>
              </a:rPr>
              <a:t>SC</a:t>
            </a:r>
            <a:r>
              <a:rPr lang="en-US" altLang="en-US" dirty="0">
                <a:sym typeface="+mn-ea"/>
              </a:rPr>
              <a:t> (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        </a:t>
            </a:r>
            <a:r>
              <a:rPr lang="en-US" altLang="en-US" dirty="0">
                <a:sym typeface="+mn-ea"/>
              </a:rPr>
              <a:t>SNO       </a:t>
            </a:r>
            <a:r>
              <a:rPr lang="en-US" altLang="en-US" b="1" dirty="0" err="1">
                <a:sym typeface="+mn-ea"/>
              </a:rPr>
              <a:t>varchar</a:t>
            </a:r>
            <a:r>
              <a:rPr lang="en-US" altLang="en-US" dirty="0">
                <a:sym typeface="+mn-ea"/>
              </a:rPr>
              <a:t>(8),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        CNO   </a:t>
            </a:r>
            <a:r>
              <a:rPr lang="en-US" altLang="en-US" b="1" dirty="0" err="1">
                <a:sym typeface="+mn-ea"/>
              </a:rPr>
              <a:t>varchar</a:t>
            </a:r>
            <a:r>
              <a:rPr lang="en-US" altLang="en-US" b="1" dirty="0">
                <a:sym typeface="+mn-ea"/>
              </a:rPr>
              <a:t>(</a:t>
            </a:r>
            <a:r>
              <a:rPr lang="en-US" altLang="en-US" dirty="0">
                <a:sym typeface="+mn-ea"/>
              </a:rPr>
              <a:t>50),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        </a:t>
            </a:r>
            <a:r>
              <a:rPr lang="en-US" altLang="en-US" i="1" dirty="0">
                <a:sym typeface="+mn-ea"/>
              </a:rPr>
              <a:t>RESULT</a:t>
            </a:r>
            <a:r>
              <a:rPr lang="en-US" altLang="en-US" dirty="0">
                <a:sym typeface="+mn-ea"/>
              </a:rPr>
              <a:t>       </a:t>
            </a:r>
            <a:r>
              <a:rPr lang="en-US" altLang="en-US" b="1" dirty="0" err="1">
                <a:sym typeface="+mn-ea"/>
              </a:rPr>
              <a:t>varchar</a:t>
            </a:r>
            <a:r>
              <a:rPr lang="en-US" altLang="en-US" dirty="0">
                <a:sym typeface="+mn-ea"/>
              </a:rPr>
              <a:t>(3),</a:t>
            </a:r>
            <a:endParaRPr lang="en-US" altLang="en-US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dirty="0">
                <a:sym typeface="+mn-ea"/>
              </a:rPr>
              <a:t>        </a:t>
            </a:r>
            <a:r>
              <a:rPr lang="en-US" altLang="en-US" b="1" dirty="0">
                <a:sym typeface="+mn-ea"/>
              </a:rPr>
              <a:t>primary key </a:t>
            </a:r>
            <a:r>
              <a:rPr lang="en-US" altLang="en-US" i="1" dirty="0">
                <a:sym typeface="+mn-ea"/>
              </a:rPr>
              <a:t>(</a:t>
            </a:r>
            <a:r>
              <a:rPr lang="en-US" altLang="en-US" i="1" dirty="0" err="1">
                <a:sym typeface="+mn-ea"/>
              </a:rPr>
              <a:t>SNO, CNO</a:t>
            </a:r>
            <a:r>
              <a:rPr lang="en-US" altLang="en-US" i="1" dirty="0">
                <a:sym typeface="+mn-ea"/>
              </a:rPr>
              <a:t>),</a:t>
            </a:r>
            <a:endParaRPr lang="zh-CN" altLang="en-US"/>
          </a:p>
          <a:p>
            <a:r>
              <a:rPr lang="en-US" altLang="en-US" b="1" dirty="0">
                <a:sym typeface="+mn-ea"/>
              </a:rPr>
              <a:t>     </a:t>
            </a:r>
            <a:r>
              <a:rPr lang="en-US" altLang="en-US" dirty="0">
                <a:sym typeface="+mn-ea"/>
              </a:rPr>
              <a:t>   </a:t>
            </a:r>
            <a:r>
              <a:rPr lang="en-US" altLang="en-US" b="1" dirty="0">
                <a:sym typeface="+mn-ea"/>
              </a:rPr>
              <a:t>foreign key </a:t>
            </a:r>
            <a:r>
              <a:rPr lang="en-US" altLang="en-US" i="1" dirty="0">
                <a:sym typeface="+mn-ea"/>
              </a:rPr>
              <a:t>(SNO</a:t>
            </a:r>
            <a:r>
              <a:rPr lang="en-US" altLang="en-US" dirty="0">
                <a:sym typeface="+mn-ea"/>
              </a:rPr>
              <a:t>) </a:t>
            </a:r>
            <a:r>
              <a:rPr lang="en-US" altLang="en-US" b="1" dirty="0">
                <a:sym typeface="+mn-ea"/>
              </a:rPr>
              <a:t>references </a:t>
            </a:r>
            <a:r>
              <a:rPr lang="en-US" altLang="en-US" i="1" dirty="0">
                <a:sym typeface="+mn-ea"/>
              </a:rPr>
              <a:t>S</a:t>
            </a:r>
            <a:r>
              <a:rPr lang="en-US" altLang="en-US" dirty="0">
                <a:sym typeface="+mn-ea"/>
              </a:rPr>
              <a:t>)</a:t>
            </a:r>
            <a:endParaRPr lang="en-US" altLang="en-US" dirty="0">
              <a:sym typeface="+mn-ea"/>
            </a:endParaRPr>
          </a:p>
          <a:p>
            <a:r>
              <a:rPr lang="en-US" altLang="en-US" dirty="0">
                <a:sym typeface="+mn-ea"/>
              </a:rPr>
              <a:t>        </a:t>
            </a:r>
            <a:r>
              <a:rPr lang="en-US" altLang="en-US" b="1" dirty="0">
                <a:sym typeface="+mn-ea"/>
              </a:rPr>
              <a:t>foreign key </a:t>
            </a:r>
            <a:r>
              <a:rPr lang="en-US" altLang="en-US" i="1" dirty="0">
                <a:sym typeface="+mn-ea"/>
              </a:rPr>
              <a:t>(CNO</a:t>
            </a:r>
            <a:r>
              <a:rPr lang="en-US" altLang="en-US" dirty="0">
                <a:sym typeface="+mn-ea"/>
              </a:rPr>
              <a:t>) </a:t>
            </a:r>
            <a:r>
              <a:rPr lang="en-US" altLang="en-US" b="1" dirty="0">
                <a:sym typeface="+mn-ea"/>
              </a:rPr>
              <a:t>references </a:t>
            </a:r>
            <a:r>
              <a:rPr lang="en-US" altLang="en-US" i="1" dirty="0">
                <a:sym typeface="+mn-ea"/>
              </a:rPr>
              <a:t>C</a:t>
            </a:r>
            <a:r>
              <a:rPr lang="en-US" altLang="en-US" dirty="0">
                <a:sym typeface="+mn-ea"/>
              </a:rPr>
              <a:t>)</a:t>
            </a:r>
            <a:endParaRPr lang="en-US" altLang="en-US" dirty="0">
              <a:sym typeface="+mn-ea"/>
            </a:endParaRPr>
          </a:p>
          <a:p>
            <a:r>
              <a:rPr lang="en-US" altLang="en-US" dirty="0">
                <a:sym typeface="+mn-ea"/>
              </a:rPr>
              <a:t>)</a:t>
            </a:r>
            <a:endParaRPr lang="en-US" altLang="en-US" dirty="0"/>
          </a:p>
          <a:p>
            <a:endParaRPr lang="en-US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ldLvl="2" autoUpdateAnimBg="0" uiExpand="1" build="p"/>
      <p:bldP spid="6871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  <a:endParaRPr lang="en-US" altLang="en-US" sz="2800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b="1" dirty="0" smtClean="0">
                <a:solidFill>
                  <a:srgbClr val="002060"/>
                </a:solidFill>
              </a:rPr>
              <a:t>Drop </a:t>
            </a:r>
            <a:r>
              <a:rPr lang="en-US" altLang="en-US" sz="2400" b="1" dirty="0">
                <a:solidFill>
                  <a:srgbClr val="002060"/>
                </a:solidFill>
              </a:rPr>
              <a:t>Table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b="1" dirty="0"/>
              <a:t>drop table </a:t>
            </a:r>
            <a:r>
              <a:rPr lang="en-US" altLang="en-US" sz="2400" i="1" dirty="0" smtClean="0"/>
              <a:t>r</a:t>
            </a:r>
            <a:endParaRPr lang="en-US" altLang="en-US" sz="2400" i="1" dirty="0" smtClean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endParaRPr lang="en-US" altLang="en-US" sz="2400" i="1" dirty="0"/>
          </a:p>
          <a:p>
            <a:pPr lvl="1" eaLnBrk="1" hangingPunct="1"/>
            <a:r>
              <a:rPr lang="zh-CN" altLang="en-US" sz="2400" dirty="0" smtClean="0"/>
              <a:t>示例：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i="1" dirty="0">
                <a:solidFill>
                  <a:srgbClr val="30E44E"/>
                </a:solidFill>
              </a:rPr>
              <a:t> </a:t>
            </a:r>
            <a:r>
              <a:rPr lang="en-US" altLang="zh-CN" sz="2400" i="1" dirty="0" smtClean="0">
                <a:solidFill>
                  <a:srgbClr val="30E44E"/>
                </a:solidFill>
              </a:rPr>
              <a:t>     </a:t>
            </a:r>
            <a:r>
              <a:rPr lang="en-US" altLang="zh-CN" sz="2400" b="1" dirty="0"/>
              <a:t>drop</a:t>
            </a:r>
            <a:r>
              <a:rPr lang="zh-CN" altLang="en-US" sz="2400" b="1" dirty="0"/>
              <a:t>　</a:t>
            </a:r>
            <a:r>
              <a:rPr lang="en-US" altLang="zh-CN" sz="2400" b="1" dirty="0"/>
              <a:t>table   </a:t>
            </a:r>
            <a:r>
              <a:rPr lang="en-US" altLang="zh-CN" sz="2400" dirty="0"/>
              <a:t>SC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endParaRPr lang="en-US" altLang="zh-CN" sz="2400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CN" sz="2400" b="1" dirty="0"/>
              <a:t>Warning! 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删除关系的定义后，关系的结构和内容、相关索引、以及由它导出的视图都被删除。</a:t>
            </a:r>
            <a:endParaRPr lang="zh-CN" altLang="en-US" sz="2500" dirty="0">
              <a:latin typeface="Tahoma" panose="020B0604030504040204" pitchFamily="34" charset="0"/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endParaRPr lang="en-US" altLang="en-US" sz="2400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  <a:endParaRPr lang="en-US" altLang="en-US" sz="2800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b="1" dirty="0">
                <a:solidFill>
                  <a:srgbClr val="002060"/>
                </a:solidFill>
              </a:rPr>
              <a:t>Alter</a:t>
            </a:r>
            <a:r>
              <a:rPr lang="en-US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b="1" dirty="0"/>
              <a:t>alter table </a:t>
            </a:r>
            <a:r>
              <a:rPr lang="en-US" altLang="en-US" sz="2400" i="1" dirty="0"/>
              <a:t>r </a:t>
            </a:r>
            <a:r>
              <a:rPr lang="en-US" altLang="en-US" sz="2400" b="1" dirty="0"/>
              <a:t>add </a:t>
            </a:r>
            <a:r>
              <a:rPr lang="en-US" altLang="en-US" sz="2400" i="1" dirty="0"/>
              <a:t>A D</a:t>
            </a:r>
            <a:endParaRPr lang="en-US" altLang="en-US" sz="24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i="1" dirty="0"/>
              <a:t> </a:t>
            </a:r>
            <a:r>
              <a:rPr lang="en-US" altLang="en-US" sz="2400" dirty="0"/>
              <a:t>where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is the name of the attribute to be added to relation </a:t>
            </a:r>
            <a:r>
              <a:rPr lang="en-US" altLang="en-US" sz="2400" i="1" dirty="0"/>
              <a:t>r 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the domain of </a:t>
            </a:r>
            <a:r>
              <a:rPr lang="en-US" altLang="en-US" sz="2400" i="1" dirty="0"/>
              <a:t>A.</a:t>
            </a:r>
            <a:endParaRPr lang="en-US" altLang="en-US" sz="24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dirty="0"/>
              <a:t>All exiting tuples in the relation are assigned </a:t>
            </a:r>
            <a:r>
              <a:rPr lang="en-US" altLang="en-US" sz="2400" i="1" dirty="0"/>
              <a:t>null</a:t>
            </a:r>
            <a:r>
              <a:rPr lang="en-US" altLang="en-US" sz="2400" dirty="0"/>
              <a:t> as the value for the new attribute.  </a:t>
            </a:r>
            <a:endParaRPr lang="en-US" altLang="en-US" sz="2400" dirty="0"/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400" b="1" dirty="0"/>
              <a:t>alter table </a:t>
            </a:r>
            <a:r>
              <a:rPr lang="en-US" altLang="en-US" sz="2400" i="1" dirty="0"/>
              <a:t>r</a:t>
            </a:r>
            <a:r>
              <a:rPr lang="en-US" altLang="en-US" sz="2400" b="1" dirty="0"/>
              <a:t> drop</a:t>
            </a:r>
            <a:r>
              <a:rPr lang="en-US" altLang="en-US" sz="2400" i="1" dirty="0"/>
              <a:t> A     </a:t>
            </a:r>
            <a:endParaRPr lang="en-US" altLang="en-US" sz="2400" i="1" dirty="0"/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400" dirty="0"/>
              <a:t>where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is the name of an attribute of relation</a:t>
            </a:r>
            <a:r>
              <a:rPr lang="en-US" altLang="en-US" sz="2400" i="1" dirty="0"/>
              <a:t> r</a:t>
            </a:r>
            <a:endParaRPr lang="en-US" altLang="en-US" sz="24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dirty="0"/>
              <a:t>Dropping of attributes not supported by many databases.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的数据查询功能</a:t>
            </a:r>
            <a:endParaRPr lang="zh-CN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608772" y="1179582"/>
            <a:ext cx="7886700" cy="48625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统一的查询语句：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Select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语句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基本结构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Select   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子句                                     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投影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From    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子句                                     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笛卡儿积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Where  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子句                                     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选择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复合基本结构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汇合多个基本结构查询出的结果        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集合运算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扩展基本结构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增加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Group By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子句                           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聚集运算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增加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Order By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子句                            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sz="2000" dirty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对结果排序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嵌套子查询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连接关系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  <a:endParaRPr lang="en-US" altLang="en-US" sz="2800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842754" cy="462810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400" dirty="0"/>
              <a:t>A typical SQL query has the form:</a:t>
            </a:r>
            <a:br>
              <a:rPr lang="en-US" altLang="en-US" sz="2400" dirty="0"/>
            </a:b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m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P</a:t>
            </a:r>
            <a:br>
              <a:rPr lang="en-US" altLang="en-US" sz="2000" i="1" dirty="0"/>
            </a:b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400" i="1" dirty="0"/>
              <a:t>A</a:t>
            </a:r>
            <a:r>
              <a:rPr lang="en-US" altLang="en-US" sz="2400" i="1" baseline="-25000" dirty="0"/>
              <a:t>i </a:t>
            </a:r>
            <a:r>
              <a:rPr lang="en-US" altLang="en-US" sz="2400" dirty="0"/>
              <a:t>represents an attribute</a:t>
            </a:r>
            <a:endParaRPr lang="en-US" altLang="en-US" sz="2400" dirty="0"/>
          </a:p>
          <a:p>
            <a:pPr lvl="1">
              <a:tabLst>
                <a:tab pos="2055495" algn="l"/>
              </a:tabLst>
            </a:pP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i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represents a relation</a:t>
            </a:r>
            <a:endParaRPr lang="en-US" altLang="en-US" sz="2400" dirty="0"/>
          </a:p>
          <a:p>
            <a:pPr lvl="1">
              <a:tabLst>
                <a:tab pos="2055495" algn="l"/>
              </a:tabLst>
            </a:pPr>
            <a:r>
              <a:rPr lang="en-US" altLang="en-US" sz="2400" i="1" dirty="0"/>
              <a:t>P</a:t>
            </a:r>
            <a:r>
              <a:rPr lang="en-US" altLang="en-US" sz="2400" dirty="0"/>
              <a:t> is a predicate.</a:t>
            </a:r>
            <a:endParaRPr lang="en-US" altLang="en-US" sz="2400" dirty="0"/>
          </a:p>
          <a:p>
            <a:pPr>
              <a:tabLst>
                <a:tab pos="2055495" algn="l"/>
              </a:tabLst>
            </a:pPr>
            <a:r>
              <a:rPr lang="en-US" altLang="en-US" sz="2400" dirty="0"/>
              <a:t>The result of an SQL query is a relation.</a:t>
            </a:r>
            <a:endParaRPr lang="en-US" alt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运算次序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From (</a:t>
            </a:r>
            <a:r>
              <a:rPr lang="zh-CN" altLang="en-US" sz="2400" b="1" dirty="0">
                <a:solidFill>
                  <a:srgbClr val="FF0000"/>
                </a:solidFill>
              </a:rPr>
              <a:t>笛卡儿积</a:t>
            </a:r>
            <a:r>
              <a:rPr lang="en-US" altLang="zh-CN" sz="2400" b="1" dirty="0">
                <a:solidFill>
                  <a:srgbClr val="FF0000"/>
                </a:solidFill>
              </a:rPr>
              <a:t>) </a:t>
            </a:r>
            <a:r>
              <a:rPr lang="zh-CN" altLang="zh-CN" sz="2400" b="1" dirty="0">
                <a:solidFill>
                  <a:srgbClr val="FF0000"/>
                </a:solidFill>
              </a:rPr>
              <a:t>→</a:t>
            </a:r>
            <a:r>
              <a:rPr lang="en-US" altLang="zh-CN" sz="2400" b="1" dirty="0">
                <a:solidFill>
                  <a:srgbClr val="FF0000"/>
                </a:solidFill>
              </a:rPr>
              <a:t> Where (</a:t>
            </a:r>
            <a:r>
              <a:rPr lang="zh-CN" altLang="en-US" sz="2400" b="1" dirty="0">
                <a:solidFill>
                  <a:srgbClr val="FF0000"/>
                </a:solidFill>
              </a:rPr>
              <a:t>选择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</a:rPr>
              <a:t>→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Select (</a:t>
            </a:r>
            <a:r>
              <a:rPr lang="zh-CN" altLang="en-US" sz="2400" b="1" dirty="0">
                <a:solidFill>
                  <a:srgbClr val="FF0000"/>
                </a:solidFill>
              </a:rPr>
              <a:t>投影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tabLst>
                <a:tab pos="2055495" algn="l"/>
              </a:tabLst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2400" dirty="0"/>
              <a:t>Overview of The SQL Query Language</a:t>
            </a:r>
            <a:endParaRPr lang="en-US" altLang="en-US" sz="2400" dirty="0"/>
          </a:p>
          <a:p>
            <a:r>
              <a:rPr lang="en-US" altLang="zh-CN" sz="2400" dirty="0" smtClean="0"/>
              <a:t>Table</a:t>
            </a:r>
            <a:endParaRPr lang="en-US" altLang="zh-CN" sz="2400" dirty="0" smtClean="0"/>
          </a:p>
          <a:p>
            <a:pPr lvl="1"/>
            <a:r>
              <a:rPr lang="en-US" altLang="en-US" sz="2400" dirty="0" smtClean="0"/>
              <a:t>SQL </a:t>
            </a:r>
            <a:r>
              <a:rPr lang="en-US" altLang="en-US" sz="2400" dirty="0"/>
              <a:t>Data Definition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Queries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zh-CN" altLang="en-US" sz="2400" dirty="0" smtClean="0">
                <a:ea typeface="宋体" panose="02010600030101010101" pitchFamily="2" charset="-122"/>
              </a:rPr>
              <a:t>查询）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Modification </a:t>
            </a:r>
            <a:r>
              <a:rPr lang="en-US" altLang="en-US" sz="2400" dirty="0"/>
              <a:t>of the </a:t>
            </a:r>
            <a:r>
              <a:rPr lang="en-US" altLang="zh-CN" sz="2400" dirty="0" smtClean="0"/>
              <a:t>Table</a:t>
            </a:r>
            <a:endParaRPr lang="en-US" altLang="en-US" sz="24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clause lists the attributes desired in the result of a query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corresponds to the projection operation of the relational algebra</a:t>
            </a:r>
            <a:endParaRPr lang="en-US" altLang="en-US" sz="2000" dirty="0"/>
          </a:p>
          <a:p>
            <a:pPr>
              <a:lnSpc>
                <a:spcPct val="110000"/>
              </a:lnSpc>
              <a:tabLst>
                <a:tab pos="2055495" algn="l"/>
              </a:tabLst>
            </a:pPr>
            <a:r>
              <a:rPr lang="en-US" altLang="en-US" sz="2000" dirty="0"/>
              <a:t>Example: find the names of all instructors: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name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NOTE:  SQL names are case insensitive (i.e., you may use upper- or lower-case letters.)  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E.g., 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≡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≡ </a:t>
            </a:r>
            <a:r>
              <a:rPr lang="en-US" altLang="en-US" sz="2000" i="1" dirty="0"/>
              <a:t>name</a:t>
            </a:r>
            <a:endParaRPr lang="en-US" altLang="en-US" sz="2000" i="1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Some people use upper case wherever we use bold font.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SQL allows duplicates in relations as well as in query results.</a:t>
            </a:r>
            <a:r>
              <a:rPr lang="zh-CN" altLang="en-US" sz="2000" dirty="0">
                <a:ea typeface="宋体" panose="02010600030101010101" pitchFamily="2" charset="-122"/>
              </a:rPr>
              <a:t>（SQL允许在关系和查询结果中重复。）</a:t>
            </a:r>
            <a:endParaRPr lang="en-US" altLang="en-US" sz="2000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To </a:t>
            </a:r>
            <a:r>
              <a:rPr lang="en-US" altLang="en-US" sz="2000" b="1" dirty="0"/>
              <a:t>force the elimination of duplicates</a:t>
            </a:r>
            <a:r>
              <a:rPr lang="en-US" altLang="en-US" sz="2000" dirty="0"/>
              <a:t>, insert the keyword </a:t>
            </a:r>
            <a:r>
              <a:rPr lang="en-US" altLang="en-US" sz="2000" b="1" dirty="0">
                <a:solidFill>
                  <a:srgbClr val="002060"/>
                </a:solidFill>
              </a:rPr>
              <a:t>distinct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after select</a:t>
            </a:r>
            <a:r>
              <a:rPr lang="en-US" altLang="en-US" sz="2000" b="1" dirty="0"/>
              <a:t>.(</a:t>
            </a:r>
            <a:r>
              <a:rPr lang="zh-CN" altLang="en-US" sz="2000" b="1" dirty="0"/>
              <a:t>强制消除重复</a:t>
            </a:r>
            <a:r>
              <a:rPr lang="en-US" altLang="en-US" sz="2000" b="1" dirty="0"/>
              <a:t>)</a:t>
            </a:r>
            <a:endParaRPr lang="en-US" altLang="en-US" sz="2000" b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Find the department names of all instructors, and remove duplicates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select distinct </a:t>
            </a:r>
            <a:r>
              <a:rPr lang="en-US" altLang="en-US" sz="2000" i="1" dirty="0"/>
              <a:t>dept_name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The keyword </a:t>
            </a:r>
            <a:r>
              <a:rPr lang="en-US" altLang="en-US" sz="2000" b="1" dirty="0"/>
              <a:t>all </a:t>
            </a:r>
            <a:r>
              <a:rPr lang="en-US" altLang="en-US" sz="2000" dirty="0"/>
              <a:t>specifies that duplicates should not be removed.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all</a:t>
            </a:r>
            <a:r>
              <a:rPr lang="zh-CN" altLang="en-US" sz="2000" dirty="0">
                <a:ea typeface="宋体" panose="02010600030101010101" pitchFamily="2" charset="-122"/>
              </a:rPr>
              <a:t>指定不删除重复）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select all</a:t>
            </a:r>
            <a:r>
              <a:rPr lang="en-US" altLang="en-US" sz="2000" dirty="0"/>
              <a:t> </a:t>
            </a:r>
            <a:r>
              <a:rPr lang="en-US" altLang="en-US" sz="2000" i="1" dirty="0"/>
              <a:t>dept_name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26976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An asterisk in the select clause denotes “</a:t>
            </a:r>
            <a:r>
              <a:rPr lang="en-US" altLang="en-US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all attributes</a:t>
            </a:r>
            <a:r>
              <a:rPr lang="en-US" altLang="en-US" sz="2000" dirty="0"/>
              <a:t>”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b="1" dirty="0"/>
              <a:t>			select </a:t>
            </a:r>
            <a:r>
              <a:rPr lang="en-US" altLang="en-US" sz="2000" dirty="0"/>
              <a:t>*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An attribute can be a literal  with  no </a:t>
            </a:r>
            <a:r>
              <a:rPr lang="en-US" altLang="en-US" sz="2000" b="1" dirty="0"/>
              <a:t>from  </a:t>
            </a:r>
            <a:r>
              <a:rPr lang="en-US" altLang="en-US" sz="2000" dirty="0"/>
              <a:t>clause</a:t>
            </a:r>
            <a:endParaRPr lang="en-US" altLang="en-US" sz="2000" dirty="0"/>
          </a:p>
          <a:p>
            <a:pPr>
              <a:buNone/>
              <a:tabLst>
                <a:tab pos="2055495" algn="l"/>
              </a:tabLst>
            </a:pPr>
            <a:r>
              <a:rPr lang="en-US" altLang="en-US" sz="2000" b="1" dirty="0"/>
              <a:t>			select  </a:t>
            </a:r>
            <a:r>
              <a:rPr lang="en-US" altLang="ja-JP" sz="2000" dirty="0"/>
              <a:t>'</a:t>
            </a:r>
            <a:r>
              <a:rPr lang="en-US" altLang="en-US" sz="2000" dirty="0"/>
              <a:t>437</a:t>
            </a:r>
            <a:r>
              <a:rPr lang="en-US" altLang="ja-JP" sz="2000" dirty="0"/>
              <a:t>'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Results is a table with one column and a single row with value “437”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Can give the column a name using: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                    </a:t>
            </a:r>
            <a:r>
              <a:rPr lang="en-US" altLang="en-US" sz="2000" b="1" dirty="0"/>
              <a:t>select </a:t>
            </a:r>
            <a:r>
              <a:rPr lang="en-US" altLang="en-US" sz="2000" dirty="0"/>
              <a:t>'437' </a:t>
            </a:r>
            <a:r>
              <a:rPr lang="en-US" altLang="en-US" sz="2000" b="1" dirty="0"/>
              <a:t>as</a:t>
            </a:r>
            <a:r>
              <a:rPr lang="zh-CN" altLang="en-US" sz="2000" b="1" dirty="0">
                <a:ea typeface="宋体" panose="02010600030101010101" pitchFamily="2" charset="-122"/>
              </a:rPr>
              <a:t>（</a:t>
            </a:r>
            <a:r>
              <a:rPr lang="zh-CN" altLang="en-US" sz="2000" b="1" dirty="0">
                <a:ea typeface="宋体" panose="02010600030101010101" pitchFamily="2" charset="-122"/>
              </a:rPr>
              <a:t>重命名）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FOO</a:t>
            </a:r>
            <a:r>
              <a:rPr lang="en-US" altLang="en-US" sz="2000" dirty="0"/>
              <a:t>	</a:t>
            </a: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An attribute can be a literal with </a:t>
            </a:r>
            <a:r>
              <a:rPr lang="en-US" altLang="en-US" sz="2000" b="1" dirty="0"/>
              <a:t>from  </a:t>
            </a:r>
            <a:r>
              <a:rPr lang="en-US" altLang="en-US" sz="2000" dirty="0"/>
              <a:t>clause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b="1" dirty="0"/>
              <a:t>			select  </a:t>
            </a:r>
            <a:r>
              <a:rPr lang="en-US" altLang="en-US" sz="2000" dirty="0"/>
              <a:t>'A'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Result is a table with one column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 rows (number of tuples in the </a:t>
            </a:r>
            <a:r>
              <a:rPr lang="en-US" altLang="en-US" sz="2000" i="1" dirty="0"/>
              <a:t>instructors</a:t>
            </a:r>
            <a:r>
              <a:rPr lang="en-US" altLang="en-US" sz="2000" dirty="0"/>
              <a:t> table), each row with value “A”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select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clause can contain arithmetic expressions involving the operation, +, –, </a:t>
            </a:r>
            <a:r>
              <a:rPr lang="en-US" altLang="en-US" sz="2000" dirty="0">
                <a:latin typeface="Symbol" panose="05050102010706020507" pitchFamily="18" charset="2"/>
              </a:rPr>
              <a:t></a:t>
            </a:r>
            <a:r>
              <a:rPr lang="en-US" altLang="en-US" sz="2000" dirty="0"/>
              <a:t>, and /, and operating on constants or attributes of tuples.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The query: 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b="1" dirty="0"/>
              <a:t>	                  select</a:t>
            </a:r>
            <a:r>
              <a:rPr lang="en-US" altLang="en-US" sz="2000" dirty="0"/>
              <a:t> </a:t>
            </a:r>
            <a:r>
              <a:rPr lang="en-US" altLang="en-US" sz="2000" i="1" dirty="0"/>
              <a:t>ID, name, salary/12</a:t>
            </a:r>
            <a:br>
              <a:rPr lang="en-US" altLang="en-US" sz="2000" dirty="0"/>
            </a:br>
            <a:r>
              <a:rPr lang="en-US" altLang="en-US" sz="2000" dirty="0"/>
              <a:t>         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i="1" dirty="0"/>
              <a:t>	</a:t>
            </a:r>
            <a:r>
              <a:rPr lang="en-US" altLang="en-US" sz="2000" dirty="0"/>
              <a:t>would return a relation that is the same as the </a:t>
            </a:r>
            <a:r>
              <a:rPr lang="en-US" altLang="en-US" sz="2000" i="1" dirty="0"/>
              <a:t>instructor </a:t>
            </a:r>
            <a:r>
              <a:rPr lang="en-US" altLang="en-US" sz="2000" dirty="0"/>
              <a:t>relation, except that the value of the attribute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is divided by 12.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Can rename “s</a:t>
            </a:r>
            <a:r>
              <a:rPr lang="en-US" altLang="en-US" sz="2000" i="1" dirty="0"/>
              <a:t>alary/12” </a:t>
            </a:r>
            <a:r>
              <a:rPr lang="en-US" altLang="en-US" sz="2000" dirty="0"/>
              <a:t>using the </a:t>
            </a:r>
            <a:r>
              <a:rPr lang="en-US" altLang="en-US" sz="2000" b="1" dirty="0"/>
              <a:t>as </a:t>
            </a:r>
            <a:r>
              <a:rPr lang="en-US" altLang="en-US" sz="2000" dirty="0"/>
              <a:t>clause: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i="1" dirty="0"/>
              <a:t>	        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ID, name, salary/12  </a:t>
            </a:r>
            <a:r>
              <a:rPr lang="en-US" altLang="en-US" sz="2000" b="1" dirty="0"/>
              <a:t>as </a:t>
            </a:r>
            <a:r>
              <a:rPr lang="en-US" altLang="en-US" sz="20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495" algn="l"/>
              </a:tabLst>
            </a:pPr>
            <a:endParaRPr lang="en-US" altLang="en-US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The SQL allows renaming relations and attributes using the </a:t>
            </a:r>
            <a:r>
              <a:rPr lang="en-US" altLang="en-US" sz="2000" b="1" dirty="0"/>
              <a:t>as </a:t>
            </a:r>
            <a:r>
              <a:rPr lang="en-US" altLang="en-US" sz="2000" dirty="0"/>
              <a:t>clause: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i="1" dirty="0"/>
              <a:t>		</a:t>
            </a:r>
            <a:r>
              <a:rPr lang="en-US" altLang="en-US" sz="2000" b="1" i="1" dirty="0">
                <a:solidFill>
                  <a:srgbClr val="7030A0"/>
                </a:solidFill>
              </a:rPr>
              <a:t>old-name </a:t>
            </a:r>
            <a:r>
              <a:rPr lang="en-US" altLang="en-US" sz="2000" b="1" dirty="0">
                <a:solidFill>
                  <a:srgbClr val="7030A0"/>
                </a:solidFill>
              </a:rPr>
              <a:t>as</a:t>
            </a:r>
            <a:r>
              <a:rPr lang="en-US" altLang="en-US" sz="2000" b="1" i="1" dirty="0">
                <a:solidFill>
                  <a:srgbClr val="7030A0"/>
                </a:solidFill>
              </a:rPr>
              <a:t> new-name</a:t>
            </a:r>
            <a:br>
              <a:rPr lang="en-US" altLang="en-US" sz="2000" b="1" dirty="0">
                <a:solidFill>
                  <a:srgbClr val="7030A0"/>
                </a:solidFill>
              </a:rPr>
            </a:b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Find the names of all instructors who have a higher salary than </a:t>
            </a:r>
            <a:br>
              <a:rPr lang="en-US" altLang="en-US" sz="2000" dirty="0"/>
            </a:br>
            <a:r>
              <a:rPr lang="en-US" altLang="en-US" sz="2000" dirty="0"/>
              <a:t>some instructor in 'Comp. Sci'.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b="1" dirty="0"/>
              <a:t>select distinct </a:t>
            </a:r>
            <a:r>
              <a:rPr lang="en-US" altLang="en-US" sz="2000" i="1" dirty="0"/>
              <a:t>T.name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T, 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S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 err="1"/>
              <a:t>T.salary</a:t>
            </a:r>
            <a:r>
              <a:rPr lang="en-US" altLang="en-US" sz="2000" i="1" dirty="0"/>
              <a:t> &gt; </a:t>
            </a:r>
            <a:r>
              <a:rPr lang="en-US" altLang="en-US" sz="2000" i="1" dirty="0" err="1"/>
              <a:t>S.salary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and </a:t>
            </a:r>
            <a:r>
              <a:rPr lang="en-US" altLang="en-US" sz="2000" i="1" dirty="0" err="1"/>
              <a:t>S.dept_name</a:t>
            </a:r>
            <a:r>
              <a:rPr lang="en-US" altLang="en-US" sz="2000" i="1" dirty="0"/>
              <a:t> = 'Comp. Sci.’</a:t>
            </a:r>
            <a:endParaRPr lang="en-US" altLang="en-US" sz="20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Keyword </a:t>
            </a:r>
            <a:r>
              <a:rPr lang="en-US" altLang="en-US" sz="2000" b="1" dirty="0"/>
              <a:t>as</a:t>
            </a:r>
            <a:r>
              <a:rPr lang="en-US" altLang="en-US" sz="2000" dirty="0"/>
              <a:t> is optional and may be omitted</a:t>
            </a:r>
            <a:br>
              <a:rPr lang="en-US" altLang="en-US" sz="2000" dirty="0"/>
            </a:br>
            <a:r>
              <a:rPr lang="en-US" altLang="en-US" sz="2000" dirty="0"/>
              <a:t>             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T ≡ instructor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T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作用：从</a:t>
            </a:r>
            <a:r>
              <a:rPr lang="en-US" altLang="zh-CN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(From</a:t>
            </a:r>
            <a:r>
              <a:rPr lang="zh-CN" altLang="en-US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子句列出的</a:t>
            </a:r>
            <a:r>
              <a:rPr lang="en-US" altLang="zh-CN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r>
              <a:rPr lang="zh-CN" altLang="en-US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关系中选出指定属性 </a:t>
            </a:r>
            <a:endParaRPr lang="zh-CN" altLang="en-US" sz="24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近似于投影运算</a:t>
            </a:r>
            <a:endParaRPr lang="zh-CN" altLang="en-US" sz="24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eaLnBrk="1" hangingPunct="1"/>
            <a:r>
              <a:rPr lang="zh-CN" altLang="en-US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应用示例：</a:t>
            </a:r>
            <a:endParaRPr lang="zh-CN" altLang="en-US" sz="24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/>
            <a:r>
              <a:rPr lang="en-US" altLang="zh-CN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</a:t>
            </a:r>
            <a:r>
              <a:rPr lang="zh-CN" altLang="en-US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 学生关系</a:t>
            </a:r>
            <a:endParaRPr lang="zh-CN" altLang="en-US" sz="24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问：所有学生的姓名和年龄</a:t>
            </a:r>
            <a:r>
              <a:rPr lang="en-US" altLang="zh-CN" sz="2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?</a:t>
            </a:r>
            <a:endParaRPr lang="en-US" altLang="zh-CN" sz="24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5" eaLnBrk="1" hangingPunct="1"/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select 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姓名，年龄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from S</a:t>
            </a:r>
            <a:endParaRPr lang="en-US" altLang="zh-CN" sz="14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2000250" lvl="5" indent="0" eaLnBrk="1" hangingPunct="1">
              <a:buNone/>
            </a:pPr>
            <a:endParaRPr lang="zh-CN" altLang="en-US" sz="14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aphicFrame>
        <p:nvGraphicFramePr>
          <p:cNvPr id="573552" name="Group 112"/>
          <p:cNvGraphicFramePr>
            <a:graphicFrameLocks noGrp="1"/>
          </p:cNvGraphicFramePr>
          <p:nvPr/>
        </p:nvGraphicFramePr>
        <p:xfrm>
          <a:off x="736600" y="399547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551" name="Group 1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99200" y="3962450"/>
          <a:ext cx="13716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498" name="Rectangle 58"/>
          <p:cNvSpPr>
            <a:spLocks noChangeArrowheads="1"/>
          </p:cNvSpPr>
          <p:nvPr/>
        </p:nvSpPr>
        <p:spPr bwMode="auto">
          <a:xfrm>
            <a:off x="1460500" y="3439845"/>
            <a:ext cx="3857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99" name="AutoShape 59"/>
          <p:cNvSpPr>
            <a:spLocks noChangeArrowheads="1"/>
          </p:cNvSpPr>
          <p:nvPr/>
        </p:nvSpPr>
        <p:spPr bwMode="auto">
          <a:xfrm>
            <a:off x="3175000" y="4798745"/>
            <a:ext cx="2743200" cy="38100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00" name="Rectangle 60"/>
          <p:cNvSpPr>
            <a:spLocks noChangeArrowheads="1"/>
          </p:cNvSpPr>
          <p:nvPr/>
        </p:nvSpPr>
        <p:spPr bwMode="auto">
          <a:xfrm>
            <a:off x="4104612" y="4206607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7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7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 </a:t>
            </a:r>
            <a:r>
              <a:rPr lang="zh-CN" altLang="en-US" smtClean="0"/>
              <a:t>子句</a:t>
            </a:r>
            <a:endParaRPr lang="en-US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要点</a:t>
            </a:r>
            <a:endParaRPr lang="zh-CN" altLang="en-US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/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属性列表中，可以用表达式来构造的新属性</a:t>
            </a:r>
            <a:endParaRPr lang="zh-CN" altLang="en-US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2" eaLnBrk="1" hangingPunct="1"/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相当于广义投影运算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/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例</a:t>
            </a:r>
            <a:endParaRPr lang="zh-CN" altLang="en-US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2" eaLnBrk="1" hangingPunct="1"/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S: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学生关系</a:t>
            </a:r>
            <a:endParaRPr lang="zh-CN" altLang="en-US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2" eaLnBrk="1" hangingPunct="1"/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问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每个学生的出生年份</a:t>
            </a:r>
            <a:endParaRPr lang="zh-CN" altLang="en-US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4" eaLnBrk="1" hangingPunct="1"/>
            <a:r>
              <a:rPr lang="en-US" altLang="zh-CN" sz="17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select </a:t>
            </a:r>
            <a:r>
              <a:rPr lang="zh-CN" altLang="en-US" sz="17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姓名，</a:t>
            </a:r>
            <a:r>
              <a:rPr lang="en-US" altLang="zh-CN" sz="17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2021-</a:t>
            </a:r>
            <a:r>
              <a:rPr lang="zh-CN" altLang="en-US" sz="17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年龄</a:t>
            </a:r>
            <a:r>
              <a:rPr lang="en-US" altLang="zh-CN" sz="17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as </a:t>
            </a:r>
            <a:r>
              <a:rPr lang="zh-CN" altLang="en-US" sz="17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出生年份</a:t>
            </a:r>
            <a:endParaRPr lang="zh-CN" altLang="en-US" sz="17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4" eaLnBrk="1" hangingPunct="1"/>
            <a:r>
              <a:rPr lang="en-US" altLang="zh-CN" sz="17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from s</a:t>
            </a:r>
            <a:endParaRPr lang="zh-CN" altLang="en-US" sz="17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3" eaLnBrk="1" hangingPunct="1"/>
            <a:endParaRPr lang="zh-CN" altLang="en-US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aphicFrame>
        <p:nvGraphicFramePr>
          <p:cNvPr id="574523" name="Group 59"/>
          <p:cNvGraphicFramePr>
            <a:graphicFrameLocks noGrp="1"/>
          </p:cNvGraphicFramePr>
          <p:nvPr/>
        </p:nvGraphicFramePr>
        <p:xfrm>
          <a:off x="945613" y="4351087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1677451" y="3746250"/>
            <a:ext cx="377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4564" name="Group 100"/>
          <p:cNvGraphicFramePr>
            <a:graphicFrameLocks noGrp="1"/>
          </p:cNvGraphicFramePr>
          <p:nvPr/>
        </p:nvGraphicFramePr>
        <p:xfrm>
          <a:off x="6051013" y="4325687"/>
          <a:ext cx="1500188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814388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?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3175000" y="4864847"/>
            <a:ext cx="2743200" cy="38100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104612" y="4272709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 </a:t>
            </a:r>
            <a:r>
              <a:rPr lang="zh-CN" altLang="en-US" smtClean="0"/>
              <a:t>子句</a:t>
            </a:r>
            <a:endParaRPr lang="en-US" altLang="zh-C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用表达式构造的新属性无属性名，但可采用以下方式命名</a:t>
            </a:r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表达式 </a:t>
            </a:r>
            <a:r>
              <a:rPr lang="en-US" altLang="zh-CN" sz="2400" dirty="0" smtClean="0">
                <a:solidFill>
                  <a:srgbClr val="30E44E"/>
                </a:solidFill>
              </a:rPr>
              <a:t>as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属性名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原有属性也可用如下方式重新命名</a:t>
            </a:r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旧属性名 </a:t>
            </a:r>
            <a:r>
              <a:rPr lang="en-US" altLang="zh-CN" sz="2400" dirty="0" smtClean="0">
                <a:solidFill>
                  <a:srgbClr val="30E44E"/>
                </a:solidFill>
              </a:rPr>
              <a:t>as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新属性名</a:t>
            </a:r>
            <a:endParaRPr lang="zh-CN" altLang="en-US" sz="2400" dirty="0" smtClean="0"/>
          </a:p>
        </p:txBody>
      </p:sp>
      <p:graphicFrame>
        <p:nvGraphicFramePr>
          <p:cNvPr id="575636" name="Group 148"/>
          <p:cNvGraphicFramePr>
            <a:graphicFrameLocks noGrp="1"/>
          </p:cNvGraphicFramePr>
          <p:nvPr/>
        </p:nvGraphicFramePr>
        <p:xfrm>
          <a:off x="274638" y="3840947"/>
          <a:ext cx="2057400" cy="2227266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5635" name="Group 147"/>
          <p:cNvGraphicFramePr>
            <a:graphicFrameLocks noGrp="1"/>
          </p:cNvGraphicFramePr>
          <p:nvPr/>
        </p:nvGraphicFramePr>
        <p:xfrm>
          <a:off x="6472238" y="3796877"/>
          <a:ext cx="2400300" cy="2227266"/>
        </p:xfrm>
        <a:graphic>
          <a:graphicData uri="http://schemas.openxmlformats.org/drawingml/2006/table">
            <a:tbl>
              <a:tblPr/>
              <a:tblGrid>
                <a:gridCol w="1168400"/>
                <a:gridCol w="12319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学生姓名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出生年份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1" name="Rectangle 34"/>
          <p:cNvSpPr>
            <a:spLocks noChangeArrowheads="1"/>
          </p:cNvSpPr>
          <p:nvPr/>
        </p:nvSpPr>
        <p:spPr bwMode="auto">
          <a:xfrm>
            <a:off x="1114425" y="3273002"/>
            <a:ext cx="3841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3108898" y="4798745"/>
            <a:ext cx="2743200" cy="38100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038510" y="4206607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 </a:t>
            </a:r>
            <a:r>
              <a:rPr lang="zh-CN" altLang="en-US" smtClean="0"/>
              <a:t>子句</a:t>
            </a:r>
            <a:endParaRPr lang="en-US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要点</a:t>
            </a:r>
            <a:endParaRPr lang="zh-CN" altLang="en-US" sz="18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如果列出的关系有多个，且有同名属性。则指定这些同名属性时，必须加关系名前缀：</a:t>
            </a:r>
            <a:r>
              <a:rPr lang="zh-CN" altLang="en-US" sz="1800" dirty="0" smtClean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关系名</a:t>
            </a:r>
            <a:r>
              <a:rPr lang="en-US" altLang="zh-CN" sz="1800" dirty="0" smtClean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r>
              <a:rPr lang="zh-CN" altLang="en-US" sz="1800" dirty="0" smtClean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属性名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。其它属性可加可不加</a:t>
            </a:r>
            <a:endParaRPr lang="zh-CN" altLang="en-US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以下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SQL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正确么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?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如正确，结果关系的属性名是什么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? 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        Select</a:t>
            </a:r>
            <a:r>
              <a:rPr lang="en-US" altLang="zh-CN" sz="1800" i="1" dirty="0" smtClean="0">
                <a:solidFill>
                  <a:srgbClr val="A559A7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　姓名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性别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成绩   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         From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　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R, S</a:t>
            </a:r>
            <a:endParaRPr lang="zh-CN" altLang="en-US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algn="ctr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      Select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　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R.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姓名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S.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姓名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S.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性别   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          From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　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R, S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>
              <a:spcBef>
                <a:spcPct val="15000"/>
              </a:spcBef>
            </a:pP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aphicFrame>
        <p:nvGraphicFramePr>
          <p:cNvPr id="576579" name="Group 67"/>
          <p:cNvGraphicFramePr>
            <a:graphicFrameLocks noGrp="1"/>
          </p:cNvGraphicFramePr>
          <p:nvPr/>
        </p:nvGraphicFramePr>
        <p:xfrm>
          <a:off x="327025" y="4537075"/>
          <a:ext cx="2057400" cy="14938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4" name="Rectangle 34"/>
          <p:cNvSpPr>
            <a:spLocks noChangeArrowheads="1"/>
          </p:cNvSpPr>
          <p:nvPr/>
        </p:nvSpPr>
        <p:spPr bwMode="auto">
          <a:xfrm>
            <a:off x="1165225" y="3943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6581" name="Group 69"/>
          <p:cNvGraphicFramePr>
            <a:graphicFrameLocks noGrp="1"/>
          </p:cNvGraphicFramePr>
          <p:nvPr/>
        </p:nvGraphicFramePr>
        <p:xfrm>
          <a:off x="6697663" y="440055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5" name="Text Box 65"/>
          <p:cNvSpPr txBox="1">
            <a:spLocks noChangeArrowheads="1"/>
          </p:cNvSpPr>
          <p:nvPr/>
        </p:nvSpPr>
        <p:spPr bwMode="auto">
          <a:xfrm>
            <a:off x="7154863" y="379095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 </a:t>
            </a:r>
            <a:r>
              <a:rPr lang="zh-CN" altLang="en-US"/>
              <a:t>子句</a:t>
            </a: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要点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/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在属性列表中，</a:t>
            </a:r>
            <a:r>
              <a:rPr lang="zh-CN" altLang="en-US" sz="2000" dirty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*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号表示所有关系的所有属性，</a:t>
            </a:r>
            <a:r>
              <a:rPr lang="zh-CN" altLang="en-US" sz="2000" dirty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关系名</a:t>
            </a:r>
            <a:r>
              <a:rPr lang="en-US" altLang="zh-CN" sz="2000" dirty="0">
                <a:solidFill>
                  <a:srgbClr val="30E4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.*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表示某个关系的所有属性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/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思考，下列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SQL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的结果包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哪些属性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含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?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i="1" dirty="0"/>
          </a:p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graphicFrame>
        <p:nvGraphicFramePr>
          <p:cNvPr id="577683" name="Group 147"/>
          <p:cNvGraphicFramePr>
            <a:graphicFrameLocks noGrp="1"/>
          </p:cNvGraphicFramePr>
          <p:nvPr/>
        </p:nvGraphicFramePr>
        <p:xfrm>
          <a:off x="152400" y="4135922"/>
          <a:ext cx="2057400" cy="14938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7682" name="Group 146"/>
          <p:cNvGraphicFramePr>
            <a:graphicFrameLocks noGrp="1"/>
          </p:cNvGraphicFramePr>
          <p:nvPr/>
        </p:nvGraphicFramePr>
        <p:xfrm>
          <a:off x="4808538" y="3615222"/>
          <a:ext cx="4165600" cy="742950"/>
        </p:xfrm>
        <a:graphic>
          <a:graphicData uri="http://schemas.openxmlformats.org/drawingml/2006/table">
            <a:tbl>
              <a:tblPr/>
              <a:tblGrid>
                <a:gridCol w="825500"/>
                <a:gridCol w="622300"/>
                <a:gridCol w="609600"/>
                <a:gridCol w="892175"/>
                <a:gridCol w="579438"/>
                <a:gridCol w="63658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7600" name="Rectangle 64"/>
          <p:cNvSpPr>
            <a:spLocks noChangeArrowheads="1"/>
          </p:cNvSpPr>
          <p:nvPr/>
        </p:nvSpPr>
        <p:spPr bwMode="auto">
          <a:xfrm>
            <a:off x="4495800" y="3064360"/>
            <a:ext cx="45720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　*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S, R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1016000" y="3542197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7673" name="Group 137"/>
          <p:cNvGraphicFramePr>
            <a:graphicFrameLocks noGrp="1"/>
          </p:cNvGraphicFramePr>
          <p:nvPr/>
        </p:nvGraphicFramePr>
        <p:xfrm>
          <a:off x="2438400" y="4151797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7" name="Text Box 96"/>
          <p:cNvSpPr txBox="1">
            <a:spLocks noChangeArrowheads="1"/>
          </p:cNvSpPr>
          <p:nvPr/>
        </p:nvSpPr>
        <p:spPr bwMode="auto">
          <a:xfrm>
            <a:off x="2895600" y="3542197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7676" name="Group 140"/>
          <p:cNvGraphicFramePr>
            <a:graphicFrameLocks noGrp="1"/>
          </p:cNvGraphicFramePr>
          <p:nvPr/>
        </p:nvGraphicFramePr>
        <p:xfrm>
          <a:off x="5392738" y="5596422"/>
          <a:ext cx="2667000" cy="742950"/>
        </p:xfrm>
        <a:graphic>
          <a:graphicData uri="http://schemas.openxmlformats.org/drawingml/2006/table">
            <a:tbl>
              <a:tblPr/>
              <a:tblGrid>
                <a:gridCol w="698500"/>
                <a:gridCol w="660400"/>
                <a:gridCol w="647700"/>
                <a:gridCol w="6604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7663" name="Rectangle 127"/>
          <p:cNvSpPr>
            <a:spLocks noChangeArrowheads="1"/>
          </p:cNvSpPr>
          <p:nvPr/>
        </p:nvSpPr>
        <p:spPr bwMode="auto">
          <a:xfrm>
            <a:off x="4572000" y="5045560"/>
            <a:ext cx="45720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　 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</a:rPr>
              <a:t>S.*, R.</a:t>
            </a:r>
            <a:r>
              <a:rPr kumimoji="1" lang="zh-CN" altLang="en-US" sz="2200" b="1">
                <a:latin typeface="Helvetica" panose="020B0604020202020204" pitchFamily="34" charset="0"/>
                <a:ea typeface="宋体" panose="02010600030101010101" pitchFamily="2" charset="-122"/>
              </a:rPr>
              <a:t>成绩</a:t>
            </a:r>
            <a:r>
              <a:rPr kumimoji="1" lang="zh-CN" altLang="en-US" sz="2200" b="1" i="1">
                <a:latin typeface="Helvetica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S, R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600" grpId="0" autoUpdateAnimBg="0"/>
      <p:bldP spid="5776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  <a:endParaRPr lang="en-US" altLang="en-US" sz="28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23286"/>
            <a:ext cx="7656323" cy="4903787"/>
          </a:xfrm>
        </p:spPr>
        <p:txBody>
          <a:bodyPr/>
          <a:lstStyle/>
          <a:p>
            <a:r>
              <a:rPr lang="en-US" altLang="en-US" sz="2000" dirty="0"/>
              <a:t>IBM Sequel language developed as part of System R project at the IBM San Jose Research Laboratory</a:t>
            </a:r>
            <a:r>
              <a:rPr lang="zh-CN" altLang="en-US" sz="2000" dirty="0"/>
              <a:t>，</a:t>
            </a:r>
            <a:r>
              <a:rPr lang="en-US" altLang="zh-CN" sz="2000" dirty="0"/>
              <a:t>originally called </a:t>
            </a:r>
            <a:r>
              <a:rPr lang="en-US" altLang="zh-CN" sz="2000" dirty="0">
                <a:solidFill>
                  <a:srgbClr val="FF0000"/>
                </a:solidFill>
              </a:rPr>
              <a:t>Sequel</a:t>
            </a:r>
            <a:r>
              <a:rPr lang="en-US" altLang="zh-CN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Renamed </a:t>
            </a:r>
            <a:r>
              <a:rPr lang="en-US" altLang="en-US" sz="2000" dirty="0">
                <a:solidFill>
                  <a:srgbClr val="FF0000"/>
                </a:solidFill>
              </a:rPr>
              <a:t>Structured Query Language </a:t>
            </a:r>
            <a:r>
              <a:rPr lang="en-US" altLang="en-US" sz="2000" dirty="0"/>
              <a:t>(SQL)</a:t>
            </a:r>
            <a:endParaRPr lang="en-US" altLang="en-US" sz="2000" dirty="0"/>
          </a:p>
          <a:p>
            <a:r>
              <a:rPr lang="en-US" altLang="en-US" sz="2000" dirty="0"/>
              <a:t>ANSI and ISO standard SQL:</a:t>
            </a:r>
            <a:endParaRPr lang="en-US" altLang="en-US" sz="2000" dirty="0"/>
          </a:p>
          <a:p>
            <a:pPr lvl="1"/>
            <a:r>
              <a:rPr lang="en-US" altLang="en-US" sz="2000" dirty="0"/>
              <a:t>SQL-86</a:t>
            </a:r>
            <a:endParaRPr lang="en-US" altLang="en-US" sz="2000" dirty="0"/>
          </a:p>
          <a:p>
            <a:pPr lvl="1"/>
            <a:r>
              <a:rPr lang="en-US" altLang="en-US" sz="2000" dirty="0"/>
              <a:t>SQL-89</a:t>
            </a:r>
            <a:endParaRPr lang="en-US" altLang="en-US" sz="2000" dirty="0"/>
          </a:p>
          <a:p>
            <a:pPr lvl="1"/>
            <a:r>
              <a:rPr lang="en-US" altLang="en-US" sz="2000" dirty="0"/>
              <a:t>SQL-92 </a:t>
            </a:r>
            <a:endParaRPr lang="en-US" altLang="en-US" sz="2000" dirty="0"/>
          </a:p>
          <a:p>
            <a:pPr lvl="1"/>
            <a:r>
              <a:rPr lang="en-US" altLang="en-US" sz="2000" dirty="0"/>
              <a:t>SQL:1999 (language name became Y2K compliant!)</a:t>
            </a:r>
            <a:endParaRPr lang="en-US" altLang="en-US" sz="2000" dirty="0"/>
          </a:p>
          <a:p>
            <a:pPr lvl="1"/>
            <a:r>
              <a:rPr lang="en-US" altLang="en-US" sz="2000" dirty="0"/>
              <a:t>SQL:2003</a:t>
            </a:r>
            <a:endParaRPr lang="en-US" altLang="en-US" sz="2000" dirty="0"/>
          </a:p>
          <a:p>
            <a:r>
              <a:rPr lang="en-US" altLang="en-US" sz="2000" dirty="0"/>
              <a:t>Commercial systems offer most, if not all, SQL-92 features, plus varying feature sets from later standards and special proprietary features.  </a:t>
            </a:r>
            <a:endParaRPr lang="en-US" altLang="en-US" sz="2000" dirty="0"/>
          </a:p>
          <a:p>
            <a:pPr lvl="1"/>
            <a:r>
              <a:rPr lang="en-US" altLang="en-US" sz="2000" dirty="0"/>
              <a:t>Not all examples here may work on your particular system.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 </a:t>
            </a:r>
            <a:r>
              <a:rPr lang="zh-CN" altLang="en-US"/>
              <a:t>子句</a:t>
            </a:r>
            <a:endParaRPr lang="en-US" altLang="zh-CN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962025"/>
            <a:ext cx="8163409" cy="4903787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要点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/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Select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后面，属性列表前，可加上关键字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all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或者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distinct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2" eaLnBrk="1" hangingPunct="1"/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all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关键字表明结果中不消去重复元组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2" eaLnBrk="1" hangingPunct="1"/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distinct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关键字表明结果中消去重复元组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2" eaLnBrk="1" hangingPunct="1"/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没说明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all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或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distinct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的情况下，默认是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all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，即不消去重复行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2520950" y="4318000"/>
            <a:ext cx="254000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all</a:t>
            </a:r>
            <a:r>
              <a:rPr kumimoji="1" lang="zh-CN" alt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zh-CN" altLang="en-US" sz="22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8623" name="Group 63"/>
          <p:cNvGraphicFramePr>
            <a:graphicFrameLocks noGrp="1"/>
          </p:cNvGraphicFramePr>
          <p:nvPr/>
        </p:nvGraphicFramePr>
        <p:xfrm>
          <a:off x="317500" y="4405313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774700" y="3795713"/>
            <a:ext cx="11430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8624" name="Group 64"/>
          <p:cNvGraphicFramePr>
            <a:graphicFrameLocks noGrp="1"/>
          </p:cNvGraphicFramePr>
          <p:nvPr/>
        </p:nvGraphicFramePr>
        <p:xfrm>
          <a:off x="4959350" y="4405313"/>
          <a:ext cx="685800" cy="223996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8612" name="Rectangle 52"/>
          <p:cNvSpPr>
            <a:spLocks noChangeArrowheads="1"/>
          </p:cNvSpPr>
          <p:nvPr/>
        </p:nvSpPr>
        <p:spPr bwMode="auto">
          <a:xfrm>
            <a:off x="5867400" y="4325938"/>
            <a:ext cx="327660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distinct</a:t>
            </a:r>
            <a:r>
              <a:rPr kumimoji="1" lang="en-US" altLang="zh-CN" sz="22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zh-CN" altLang="en-US" sz="22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8625" name="Group 65"/>
          <p:cNvGraphicFramePr>
            <a:graphicFrameLocks noGrp="1"/>
          </p:cNvGraphicFramePr>
          <p:nvPr/>
        </p:nvGraphicFramePr>
        <p:xfrm>
          <a:off x="7162800" y="5524500"/>
          <a:ext cx="685800" cy="112077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7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7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7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ldLvl="2" autoUpdateAnimBg="0" uiExpand="1" build="p"/>
      <p:bldP spid="578564" grpId="0" autoUpdateAnimBg="0"/>
      <p:bldP spid="57861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en-US" altLang="zh-CN"/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select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子句等价于投影运算么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?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1" eaLnBrk="1" hangingPunct="1"/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select distinct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等价于投影。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select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或者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select all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都未消去重复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  <a:endParaRPr lang="en-US" altLang="en-US" sz="2800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760" y="963561"/>
            <a:ext cx="8256380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where</a:t>
            </a:r>
            <a:r>
              <a:rPr lang="en-US" altLang="en-US" sz="2000" b="1" dirty="0"/>
              <a:t> </a:t>
            </a:r>
            <a:r>
              <a:rPr lang="en-US" altLang="en-US" sz="2000" dirty="0"/>
              <a:t>clause specifies conditions that the result must satisfy</a:t>
            </a:r>
            <a:endParaRPr lang="en-US" altLang="en-US" sz="2000" dirty="0"/>
          </a:p>
          <a:p>
            <a:pPr lvl="1">
              <a:tabLst>
                <a:tab pos="1311275" algn="l"/>
              </a:tabLst>
            </a:pPr>
            <a:r>
              <a:rPr lang="en-US" altLang="en-US" sz="2000" dirty="0"/>
              <a:t>Corresponds to the selection predicate of the relational algebra.  </a:t>
            </a:r>
            <a:endParaRPr lang="en-US" altLang="en-US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To find all instructors in Comp. Sci. dept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2000" b="1" dirty="0"/>
              <a:t>	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dept_name =</a:t>
            </a:r>
            <a:r>
              <a:rPr lang="en-US" altLang="en-US" sz="2000" dirty="0"/>
              <a:t> </a:t>
            </a:r>
            <a:r>
              <a:rPr lang="en-US" altLang="en-US" sz="2000" i="1" dirty="0"/>
              <a:t>'</a:t>
            </a:r>
            <a:r>
              <a:rPr lang="en-US" altLang="ja-JP" sz="2000" dirty="0"/>
              <a:t>Comp. Sci.'</a:t>
            </a:r>
            <a:endParaRPr lang="en-US" altLang="ja-JP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SQL allows the use of the logical connectives </a:t>
            </a:r>
            <a:r>
              <a:rPr lang="en-US" altLang="en-US" sz="2000" b="1" dirty="0"/>
              <a:t> and, or, </a:t>
            </a:r>
            <a:r>
              <a:rPr lang="en-US" altLang="en-US" sz="2000" dirty="0"/>
              <a:t>and </a:t>
            </a:r>
            <a:r>
              <a:rPr lang="en-US" altLang="en-US" sz="2000" b="1" dirty="0"/>
              <a:t>not </a:t>
            </a:r>
            <a:endParaRPr lang="en-US" altLang="en-US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The operands of the logical connectives can be expressions involving the comparison operators &lt;, &lt;=, &gt;, &gt;=, =, and &lt;&gt;.</a:t>
            </a:r>
            <a:endParaRPr lang="en-US" altLang="en-US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Comparisons can be applied to results of arithmetic expressions</a:t>
            </a:r>
            <a:endParaRPr lang="en-US" altLang="en-US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To find all instructors in Comp. Sci. dept with salary &gt; 70000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2000" b="1" dirty="0"/>
              <a:t>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/>
              <a:t>dept_name =</a:t>
            </a:r>
            <a:r>
              <a:rPr lang="en-US" altLang="en-US" sz="2000" dirty="0"/>
              <a:t> </a:t>
            </a:r>
            <a:r>
              <a:rPr lang="en-US" altLang="en-US" sz="2000" i="1" dirty="0"/>
              <a:t>'</a:t>
            </a:r>
            <a:r>
              <a:rPr lang="en-US" altLang="ja-JP" sz="2000" dirty="0"/>
              <a:t>Comp. Sci.'</a:t>
            </a:r>
            <a:r>
              <a:rPr lang="en-US" altLang="ja-JP" sz="2000" i="1" dirty="0"/>
              <a:t> 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salary </a:t>
            </a:r>
            <a:r>
              <a:rPr lang="en-US" altLang="ja-JP" sz="2000" dirty="0"/>
              <a:t>&gt; 70000</a:t>
            </a:r>
            <a:endParaRPr lang="en-US" altLang="ja-JP" sz="20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42307" t="787" r="41816" b="37397"/>
          <a:stretch>
            <a:fillRect/>
          </a:stretch>
        </p:blipFill>
        <p:spPr>
          <a:xfrm>
            <a:off x="7675687" y="51398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  <a:endParaRPr lang="en-US" altLang="en-US" sz="2800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2000" dirty="0"/>
              <a:t>SQL includes a </a:t>
            </a:r>
            <a:r>
              <a:rPr lang="en-US" altLang="en-US" sz="2000" b="1" dirty="0">
                <a:solidFill>
                  <a:srgbClr val="002060"/>
                </a:solidFill>
              </a:rPr>
              <a:t>between</a:t>
            </a:r>
            <a:r>
              <a:rPr lang="en-US" altLang="en-US" sz="2000" dirty="0"/>
              <a:t> comparison operator</a:t>
            </a:r>
            <a:endParaRPr lang="en-US" altLang="en-US" sz="2000" dirty="0"/>
          </a:p>
          <a:p>
            <a:r>
              <a:rPr lang="en-US" altLang="en-US" sz="2000" dirty="0"/>
              <a:t>Example:  Find the names of all instructors with salary between $90,000 and $100,000 (that is, </a:t>
            </a:r>
            <a:r>
              <a:rPr lang="en-US" altLang="en-US" sz="2000" b="1" dirty="0">
                <a:latin typeface="Symbol" panose="05050102010706020507" pitchFamily="18" charset="2"/>
              </a:rPr>
              <a:t> </a:t>
            </a:r>
            <a:r>
              <a:rPr lang="en-US" altLang="en-US" sz="2000" dirty="0"/>
              <a:t>$90,000 and </a:t>
            </a:r>
            <a:r>
              <a:rPr lang="en-US" altLang="en-US" sz="2000" dirty="0">
                <a:latin typeface="Symbol" panose="05050102010706020507" pitchFamily="18" charset="2"/>
              </a:rPr>
              <a:t> </a:t>
            </a:r>
            <a:r>
              <a:rPr lang="en-US" altLang="en-US" sz="2000" dirty="0"/>
              <a:t>$100,000)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select</a:t>
            </a:r>
            <a:r>
              <a:rPr lang="en-US" altLang="en-US" sz="2000" i="1" dirty="0"/>
              <a:t> name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dirty="0"/>
            </a:br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b="1" dirty="0"/>
              <a:t>between </a:t>
            </a:r>
            <a:r>
              <a:rPr lang="en-US" altLang="en-US" sz="2000" dirty="0"/>
              <a:t>90000 </a:t>
            </a:r>
            <a:r>
              <a:rPr lang="en-US" altLang="en-US" sz="2000" b="1" dirty="0"/>
              <a:t>and </a:t>
            </a:r>
            <a:r>
              <a:rPr lang="en-US" altLang="en-US" sz="2000" dirty="0"/>
              <a:t>100000</a:t>
            </a:r>
            <a:endParaRPr lang="en-US" altLang="en-US" sz="2000" dirty="0"/>
          </a:p>
          <a:p>
            <a:r>
              <a:rPr lang="en-US" altLang="en-US" sz="2000" dirty="0"/>
              <a:t>Tuple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ea typeface="宋体" panose="02010600030101010101" pitchFamily="2" charset="-122"/>
              </a:rPr>
              <a:t>元组）</a:t>
            </a:r>
            <a:r>
              <a:rPr lang="en-US" altLang="en-US" sz="2000" dirty="0"/>
              <a:t> comparison</a:t>
            </a:r>
            <a:endParaRPr lang="en-US" altLang="en-US" sz="2000" dirty="0"/>
          </a:p>
          <a:p>
            <a:pPr lvl="1"/>
            <a:r>
              <a:rPr kumimoji="0" lang="en-US" altLang="en-US" sz="2000" b="1" dirty="0"/>
              <a:t>select </a:t>
            </a:r>
            <a:r>
              <a:rPr kumimoji="0" lang="en-US" altLang="en-US" sz="2000" i="1" dirty="0"/>
              <a:t>name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 err="1"/>
              <a:t>course_id</a:t>
            </a:r>
            <a:br>
              <a:rPr kumimoji="0" lang="en-US" altLang="en-US" sz="2000" i="1" dirty="0"/>
            </a:br>
            <a:r>
              <a:rPr kumimoji="0" lang="en-US" altLang="en-US" sz="2000" b="1" dirty="0"/>
              <a:t>from </a:t>
            </a:r>
            <a:r>
              <a:rPr kumimoji="0" lang="en-US" altLang="en-US" sz="2000" i="1" dirty="0"/>
              <a:t>instructor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/>
              <a:t>teaches</a:t>
            </a:r>
            <a:br>
              <a:rPr kumimoji="0" lang="en-US" altLang="en-US" sz="2000" i="1" dirty="0"/>
            </a:br>
            <a:r>
              <a:rPr kumimoji="0" lang="en-US" altLang="en-US" sz="2000" b="1" dirty="0"/>
              <a:t>where 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instructor</a:t>
            </a:r>
            <a:r>
              <a:rPr kumimoji="0" lang="en-US" altLang="en-US" sz="2000" dirty="0"/>
              <a:t>.</a:t>
            </a:r>
            <a:r>
              <a:rPr kumimoji="0" lang="en-US" altLang="en-US" sz="2000" i="1" dirty="0"/>
              <a:t>ID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/>
              <a:t>dept_name</a:t>
            </a:r>
            <a:r>
              <a:rPr kumimoji="0" lang="en-US" altLang="en-US" sz="2000" dirty="0"/>
              <a:t>) = (</a:t>
            </a:r>
            <a:r>
              <a:rPr kumimoji="0" lang="en-US" altLang="en-US" sz="2000" i="1" dirty="0"/>
              <a:t>teaches</a:t>
            </a:r>
            <a:r>
              <a:rPr kumimoji="0" lang="en-US" altLang="en-US" sz="2000" dirty="0"/>
              <a:t>.</a:t>
            </a:r>
            <a:r>
              <a:rPr kumimoji="0" lang="en-US" altLang="en-US" sz="2000" i="1" dirty="0"/>
              <a:t>ID</a:t>
            </a:r>
            <a:r>
              <a:rPr kumimoji="0" lang="en-US" altLang="en-US" sz="2000" dirty="0"/>
              <a:t>, 'Biology');</a:t>
            </a:r>
            <a:endParaRPr kumimoji="0" lang="en-US" altLang="en-US" sz="2000" dirty="0"/>
          </a:p>
          <a:p>
            <a:pPr marL="457200" lvl="1" indent="0">
              <a:buNone/>
            </a:pPr>
            <a:r>
              <a:rPr kumimoji="0" lang="en-US" altLang="en-US" sz="2000" dirty="0"/>
              <a:t>	</a:t>
            </a:r>
            <a:r>
              <a:rPr kumimoji="0" lang="en-US" altLang="en-US" sz="2000" b="1" dirty="0"/>
              <a:t>// </a:t>
            </a:r>
            <a:r>
              <a:rPr kumimoji="0" lang="en-US" altLang="en-US" sz="2000" b="1" i="1" dirty="0">
                <a:sym typeface="+mn-ea"/>
              </a:rPr>
              <a:t>instructor</a:t>
            </a:r>
            <a:r>
              <a:rPr kumimoji="0" lang="en-US" altLang="en-US" sz="2000" b="1" dirty="0">
                <a:sym typeface="+mn-ea"/>
              </a:rPr>
              <a:t>.</a:t>
            </a:r>
            <a:r>
              <a:rPr kumimoji="0" lang="en-US" altLang="en-US" sz="2000" b="1" i="1" dirty="0">
                <a:sym typeface="+mn-ea"/>
              </a:rPr>
              <a:t>ID  == </a:t>
            </a:r>
            <a:r>
              <a:rPr kumimoji="0" lang="en-US" altLang="en-US" b="1" i="1" dirty="0">
                <a:sym typeface="+mn-ea"/>
              </a:rPr>
              <a:t>teaches</a:t>
            </a:r>
            <a:r>
              <a:rPr kumimoji="0" lang="en-US" altLang="en-US" b="1" dirty="0">
                <a:sym typeface="+mn-ea"/>
              </a:rPr>
              <a:t>.</a:t>
            </a:r>
            <a:r>
              <a:rPr kumimoji="0" lang="en-US" altLang="en-US" b="1" i="1" dirty="0">
                <a:sym typeface="+mn-ea"/>
              </a:rPr>
              <a:t>ID  &amp;&amp;  dept_name == ‘Biology’</a:t>
            </a:r>
            <a:endParaRPr kumimoji="0" lang="en-US" altLang="en-US" sz="1700" b="1" dirty="0">
              <a:latin typeface="Times New Roman" panose="02020603050405020304" pitchFamily="18" charset="0"/>
            </a:endParaRPr>
          </a:p>
          <a:p>
            <a:endParaRPr lang="en-US" altLang="en-US" b="1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  <a:endParaRPr lang="en-US" altLang="en-US" sz="2800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SQL includes a string-matching operator for comparisons on character strings.  The operator </a:t>
            </a:r>
            <a:r>
              <a:rPr lang="en-US" altLang="en-US" sz="2000" b="1" dirty="0"/>
              <a:t>like</a:t>
            </a:r>
            <a:r>
              <a:rPr lang="en-US" altLang="en-US" sz="2000" dirty="0"/>
              <a:t> uses patterns that are described using two special characters: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percent ( % ).  The % character matches any substring.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underscore ( _ ).  The _ character matches any character.</a:t>
            </a:r>
            <a:endParaRPr lang="en-US" altLang="en-US" sz="20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Find the names of all instructors whose name includes the substring “</a:t>
            </a:r>
            <a:r>
              <a:rPr lang="en-US" altLang="en-US" sz="2000" dirty="0" err="1"/>
              <a:t>dar</a:t>
            </a:r>
            <a:r>
              <a:rPr lang="en-US" altLang="en-US" sz="2000" dirty="0"/>
              <a:t>”.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b="1" dirty="0"/>
              <a:t>		se</a:t>
            </a:r>
            <a:r>
              <a:rPr lang="en-US" altLang="en-US" sz="2000" dirty="0"/>
              <a:t>le</a:t>
            </a:r>
            <a:r>
              <a:rPr lang="en-US" altLang="en-US" sz="2000" b="1" dirty="0"/>
              <a:t>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name </a:t>
            </a:r>
            <a:r>
              <a:rPr lang="en-US" altLang="en-US" sz="2000" b="1" dirty="0"/>
              <a:t>like </a:t>
            </a:r>
            <a:r>
              <a:rPr lang="en-US" altLang="en-US" sz="2000" b="1" dirty="0">
                <a:latin typeface="Century Gothic" panose="020B0502020202020204" pitchFamily="34" charset="0"/>
              </a:rPr>
              <a:t>'</a:t>
            </a:r>
            <a:r>
              <a:rPr lang="en-US" altLang="en-US" sz="2000" dirty="0"/>
              <a:t>%</a:t>
            </a:r>
            <a:r>
              <a:rPr lang="en-US" altLang="en-US" sz="2000" dirty="0" err="1"/>
              <a:t>dar</a:t>
            </a:r>
            <a:r>
              <a:rPr lang="en-US" altLang="en-US" sz="2000" dirty="0"/>
              <a:t>%</a:t>
            </a:r>
            <a:r>
              <a:rPr lang="en-US" altLang="en-US" sz="2000" dirty="0">
                <a:latin typeface="Century Gothic" panose="020B0502020202020204" pitchFamily="34" charset="0"/>
              </a:rPr>
              <a:t>' </a:t>
            </a:r>
            <a:endParaRPr lang="en-US" altLang="en-US" sz="2000" dirty="0">
              <a:latin typeface="Century Gothic" panose="020B0502020202020204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Match the string “100%”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dirty="0"/>
              <a:t>			</a:t>
            </a:r>
            <a:r>
              <a:rPr lang="en-US" altLang="en-US" sz="2000" b="1" dirty="0"/>
              <a:t>like </a:t>
            </a:r>
            <a:r>
              <a:rPr lang="en-US" altLang="en-US" sz="2000" b="1" dirty="0">
                <a:latin typeface="Century Gothic" panose="020B0502020202020204" pitchFamily="34" charset="0"/>
              </a:rPr>
              <a:t>'</a:t>
            </a:r>
            <a:r>
              <a:rPr lang="en-US" altLang="ja-JP" sz="2000" dirty="0"/>
              <a:t>100 \%</a:t>
            </a:r>
            <a:r>
              <a:rPr lang="en-US" altLang="ja-JP" sz="2000" dirty="0">
                <a:latin typeface="Century Gothic" panose="020B0502020202020204" pitchFamily="34" charset="0"/>
              </a:rPr>
              <a:t>' </a:t>
            </a:r>
            <a:r>
              <a:rPr lang="en-US" altLang="ja-JP" sz="2000" dirty="0"/>
              <a:t> </a:t>
            </a:r>
            <a:r>
              <a:rPr lang="en-US" altLang="ja-JP" sz="2000" b="1" dirty="0"/>
              <a:t>escape  </a:t>
            </a:r>
            <a:r>
              <a:rPr lang="en-US" altLang="ja-JP" sz="2000" b="1" dirty="0">
                <a:latin typeface="Century Gothic" panose="020B0502020202020204" pitchFamily="34" charset="0"/>
              </a:rPr>
              <a:t>'</a:t>
            </a:r>
            <a:r>
              <a:rPr lang="en-US" altLang="ja-JP" sz="2000" dirty="0"/>
              <a:t>\</a:t>
            </a:r>
            <a:r>
              <a:rPr lang="en-US" altLang="ja-JP" sz="2000" dirty="0">
                <a:latin typeface="Century Gothic" panose="020B0502020202020204" pitchFamily="34" charset="0"/>
              </a:rPr>
              <a:t>' </a:t>
            </a:r>
            <a:endParaRPr lang="en-US" altLang="ja-JP" sz="20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dirty="0"/>
              <a:t>      in that above we use backslash (\) as the escape character.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  <a:endParaRPr lang="en-US" altLang="en-US" sz="2800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Patterns are case sensitive. </a:t>
            </a:r>
            <a:endParaRPr lang="en-US" altLang="en-US" sz="20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Pattern matching examples: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'Intro%' matches any string </a:t>
            </a:r>
            <a:r>
              <a:rPr lang="en-US" altLang="en-US" sz="2000" b="1" dirty="0"/>
              <a:t>beginning with</a:t>
            </a:r>
            <a:r>
              <a:rPr lang="en-US" altLang="en-US" sz="2000" dirty="0"/>
              <a:t> “Intro”.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'%Comp%' matches any string </a:t>
            </a:r>
            <a:r>
              <a:rPr lang="en-US" altLang="en-US" sz="2000" b="1" dirty="0"/>
              <a:t>containing</a:t>
            </a:r>
            <a:r>
              <a:rPr lang="en-US" altLang="en-US" sz="2000" dirty="0"/>
              <a:t> “Comp” as a substring.</a:t>
            </a:r>
            <a:endParaRPr lang="en-US" altLang="en-US" sz="2000" dirty="0">
              <a:cs typeface="+mn-ea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'_ _ _' matches any string of exactly three characters.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'_ _ _ %' matches any string of </a:t>
            </a:r>
            <a:r>
              <a:rPr lang="en-US" altLang="en-US" sz="2000" b="1" dirty="0"/>
              <a:t>at least </a:t>
            </a:r>
            <a:r>
              <a:rPr lang="en-US" altLang="en-US" sz="2000" dirty="0"/>
              <a:t>three characters.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SQL supports a variety of string operations such as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concatenation (using “||”)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converting from upper to lower case (and vice versa)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finding string length, extracting substrings, etc.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大小写敏感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  <a:endParaRPr lang="en-US" altLang="en-US" sz="2800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409" y="1106489"/>
            <a:ext cx="5337313" cy="452621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Find the names of all instructors who have taught some course and the </a:t>
            </a:r>
            <a:r>
              <a:rPr lang="en-US" altLang="en-US" sz="2000" dirty="0" err="1"/>
              <a:t>course_id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b="1" dirty="0"/>
              <a:t>select </a:t>
            </a:r>
            <a:r>
              <a:rPr lang="en-US" altLang="en-US" sz="2000" i="1" dirty="0"/>
              <a:t>name, </a:t>
            </a:r>
            <a:r>
              <a:rPr lang="en-US" altLang="en-US" sz="2000" i="1" dirty="0" err="1"/>
              <a:t>course_id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 , teaches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/>
              <a:t>instructor.ID = teaches.ID </a:t>
            </a:r>
            <a:endParaRPr lang="en-US" altLang="en-US" sz="20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Find the names of all instructors in the Art  department who have taught some course and the </a:t>
            </a:r>
            <a:r>
              <a:rPr lang="en-US" altLang="en-US" sz="2000" dirty="0" err="1"/>
              <a:t>course_id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b="1" dirty="0"/>
              <a:t>select </a:t>
            </a:r>
            <a:r>
              <a:rPr lang="en-US" altLang="en-US" sz="2000" i="1" dirty="0"/>
              <a:t>name, </a:t>
            </a:r>
            <a:r>
              <a:rPr lang="en-US" altLang="en-US" sz="2000" i="1" dirty="0" err="1"/>
              <a:t>course_id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 , teaches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/>
              <a:t>instructor.ID = teaches.ID  </a:t>
            </a:r>
            <a:br>
              <a:rPr lang="en-US" altLang="en-US" sz="2000" i="1" dirty="0"/>
            </a:br>
            <a:r>
              <a:rPr lang="en-US" altLang="en-US" sz="2000" i="1" dirty="0"/>
              <a:t>          </a:t>
            </a:r>
            <a:r>
              <a:rPr lang="en-US" altLang="en-US" sz="2000" b="1" i="1" dirty="0"/>
              <a:t>and</a:t>
            </a:r>
            <a:r>
              <a:rPr lang="en-US" altLang="en-US" sz="2000" i="1" dirty="0"/>
              <a:t>  instructor. dept_name = </a:t>
            </a:r>
            <a:r>
              <a:rPr lang="en-US" altLang="en-US" sz="2000" dirty="0"/>
              <a:t>'Art'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sz="17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2705" t="875" r="32623" b="14122"/>
          <a:stretch>
            <a:fillRect/>
          </a:stretch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作用：选出满足条件的行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等价于选择运算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：学生关系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问：所有男学生的信息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1460500" y="348026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0684" name="Group 76"/>
          <p:cNvGraphicFramePr>
            <a:graphicFrameLocks noGrp="1"/>
          </p:cNvGraphicFramePr>
          <p:nvPr/>
        </p:nvGraphicFramePr>
        <p:xfrm>
          <a:off x="482600" y="4101790"/>
          <a:ext cx="24003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22300"/>
                <a:gridCol w="584200"/>
                <a:gridCol w="5842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0683" name="Group 75"/>
          <p:cNvGraphicFramePr>
            <a:graphicFrameLocks noGrp="1"/>
          </p:cNvGraphicFramePr>
          <p:nvPr/>
        </p:nvGraphicFramePr>
        <p:xfrm>
          <a:off x="5954713" y="4477210"/>
          <a:ext cx="2400300" cy="1485900"/>
        </p:xfrm>
        <a:graphic>
          <a:graphicData uri="http://schemas.openxmlformats.org/drawingml/2006/table">
            <a:tbl>
              <a:tblPr/>
              <a:tblGrid>
                <a:gridCol w="609600"/>
                <a:gridCol w="622300"/>
                <a:gridCol w="584200"/>
                <a:gridCol w="5842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59"/>
          <p:cNvSpPr>
            <a:spLocks noChangeArrowheads="1"/>
          </p:cNvSpPr>
          <p:nvPr/>
        </p:nvSpPr>
        <p:spPr bwMode="auto">
          <a:xfrm>
            <a:off x="3047206" y="5069348"/>
            <a:ext cx="2743200" cy="38100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3976818" y="4477210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3" grpId="0" autoUpdateAnimBg="0"/>
      <p:bldP spid="1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子句的条件中可能出现的运算符号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比较运算符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>
                <a:sym typeface="Symbol" panose="05050102010706020507" pitchFamily="18" charset="2"/>
              </a:rPr>
              <a:t>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anose="05050102010706020507" pitchFamily="18" charset="2"/>
              </a:rPr>
              <a:t> 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anose="05050102010706020507" pitchFamily="18" charset="2"/>
              </a:rPr>
              <a:t>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anose="05050102010706020507" pitchFamily="18" charset="2"/>
              </a:rPr>
              <a:t>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ym typeface="Symbol" panose="05050102010706020507" pitchFamily="18" charset="2"/>
              </a:rPr>
              <a:t>=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anose="05050102010706020507" pitchFamily="18" charset="2"/>
              </a:rPr>
              <a:t>  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逻辑运算符</a:t>
            </a:r>
            <a:endParaRPr lang="zh-CN" altLang="en-US" sz="2400" dirty="0" smtClean="0"/>
          </a:p>
          <a:p>
            <a:pPr lvl="2" eaLnBrk="1" hangingPunct="1"/>
            <a:r>
              <a:rPr lang="en-US" altLang="zh-CN" sz="2400" dirty="0" smtClean="0"/>
              <a:t>and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not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范围运算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   </a:t>
            </a:r>
            <a:r>
              <a:rPr lang="en-US" altLang="zh-CN" sz="2400" dirty="0" smtClean="0">
                <a:solidFill>
                  <a:srgbClr val="30E44E"/>
                </a:solidFill>
              </a:rPr>
              <a:t>between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下界 </a:t>
            </a:r>
            <a:r>
              <a:rPr lang="en-US" altLang="zh-CN" sz="2400" dirty="0" smtClean="0">
                <a:solidFill>
                  <a:srgbClr val="30E44E"/>
                </a:solidFill>
              </a:rPr>
              <a:t>and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上界  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下界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上界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2:   </a:t>
            </a:r>
            <a:r>
              <a:rPr lang="en-US" altLang="zh-CN" sz="2400" dirty="0" smtClean="0">
                <a:solidFill>
                  <a:srgbClr val="30E44E"/>
                </a:solidFill>
              </a:rPr>
              <a:t>not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30E44E"/>
                </a:solidFill>
              </a:rPr>
              <a:t>between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下界</a:t>
            </a: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r>
              <a:rPr lang="en-US" altLang="zh-CN" sz="2400" dirty="0" smtClean="0">
                <a:solidFill>
                  <a:srgbClr val="30E44E"/>
                </a:solidFill>
              </a:rPr>
              <a:t>and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上界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  年龄  </a:t>
            </a:r>
            <a:r>
              <a:rPr lang="en-US" altLang="zh-CN" sz="2400" dirty="0" smtClean="0">
                <a:solidFill>
                  <a:srgbClr val="30E44E"/>
                </a:solidFill>
              </a:rPr>
              <a:t>between</a:t>
            </a:r>
            <a:r>
              <a:rPr lang="en-US" altLang="zh-CN" sz="2400" dirty="0" smtClean="0"/>
              <a:t>  20  and  23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  年龄  </a:t>
            </a:r>
            <a:r>
              <a:rPr lang="en-US" altLang="zh-CN" sz="2400" dirty="0" smtClean="0">
                <a:solidFill>
                  <a:srgbClr val="30E44E"/>
                </a:solidFill>
              </a:rPr>
              <a:t>between</a:t>
            </a:r>
            <a:r>
              <a:rPr lang="en-US" altLang="zh-CN" sz="2400" dirty="0" smtClean="0"/>
              <a:t>  23  and  20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000" dirty="0" smtClean="0"/>
              <a:t>集合运算：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格式</a:t>
            </a:r>
            <a:r>
              <a:rPr lang="en-US" altLang="zh-CN" sz="2000" dirty="0" smtClean="0"/>
              <a:t>1:         </a:t>
            </a:r>
            <a:r>
              <a:rPr lang="en-US" altLang="zh-CN" sz="2000" dirty="0" smtClean="0">
                <a:solidFill>
                  <a:srgbClr val="30E44E"/>
                </a:solidFill>
              </a:rPr>
              <a:t>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集合；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格式</a:t>
            </a:r>
            <a:r>
              <a:rPr lang="en-US" altLang="zh-CN" sz="2000" dirty="0" smtClean="0"/>
              <a:t>2:   </a:t>
            </a:r>
            <a:r>
              <a:rPr lang="en-US" altLang="zh-CN" sz="2000" dirty="0" smtClean="0">
                <a:solidFill>
                  <a:srgbClr val="30E44E"/>
                </a:solidFill>
              </a:rPr>
              <a:t>not 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集合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例：    姓名        </a:t>
            </a:r>
            <a:r>
              <a:rPr lang="en-US" altLang="zh-CN" sz="2000" dirty="0" smtClean="0">
                <a:solidFill>
                  <a:srgbClr val="30E44E"/>
                </a:solidFill>
              </a:rPr>
              <a:t>in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小陈</a:t>
            </a:r>
            <a:r>
              <a:rPr lang="zh-CN" altLang="en-US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, 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小李</a:t>
            </a:r>
            <a:r>
              <a:rPr lang="zh-CN" altLang="en-US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lvl="2" eaLnBrk="1" hangingPunct="1"/>
            <a:r>
              <a:rPr lang="zh-CN" altLang="en-US" sz="2000" dirty="0" smtClean="0"/>
              <a:t>例：    姓名 </a:t>
            </a:r>
            <a:r>
              <a:rPr lang="en-US" altLang="zh-CN" sz="2000" dirty="0" smtClean="0">
                <a:solidFill>
                  <a:srgbClr val="30E44E"/>
                </a:solidFill>
              </a:rPr>
              <a:t>not in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小陈</a:t>
            </a:r>
            <a:r>
              <a:rPr lang="zh-CN" altLang="en-US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, 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小李</a:t>
            </a:r>
            <a:r>
              <a:rPr lang="zh-CN" altLang="en-US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lvl="1" eaLnBrk="1" hangingPunct="1"/>
            <a:r>
              <a:rPr lang="zh-CN" altLang="en-US" sz="2000" dirty="0" smtClean="0"/>
              <a:t>匹配运算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格式：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匹配串；</a:t>
            </a:r>
            <a:r>
              <a:rPr lang="en-US" altLang="zh-CN" sz="2000" dirty="0" smtClean="0">
                <a:solidFill>
                  <a:srgbClr val="30E44E"/>
                </a:solidFill>
              </a:rPr>
              <a:t>not</a:t>
            </a:r>
            <a:r>
              <a:rPr lang="en-US" altLang="zh-CN" sz="2000" dirty="0" smtClean="0">
                <a:solidFill>
                  <a:srgbClr val="FF3300"/>
                </a:solidFill>
              </a:rPr>
              <a:t> 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匹配串</a:t>
            </a:r>
            <a:endParaRPr lang="zh-CN" altLang="en-US" sz="2000" dirty="0" smtClean="0"/>
          </a:p>
          <a:p>
            <a:pPr lvl="2" eaLnBrk="1" hangingPunct="1"/>
            <a:r>
              <a:rPr lang="en-US" altLang="zh-CN" sz="2000" dirty="0" smtClean="0"/>
              <a:t>\</a:t>
            </a:r>
            <a:r>
              <a:rPr lang="zh-CN" altLang="en-US" sz="2000" dirty="0" smtClean="0"/>
              <a:t>是转义字符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：姓名 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陈</a:t>
            </a:r>
            <a:r>
              <a:rPr lang="en-US" altLang="zh-CN" sz="2000" dirty="0" smtClean="0"/>
              <a:t>%</a:t>
            </a:r>
            <a:r>
              <a:rPr lang="en-US" altLang="zh-CN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>
                <a:latin typeface="Helvetica" panose="020B0604020202020204" pitchFamily="34" charset="0"/>
              </a:rPr>
              <a:t>，匹配</a:t>
            </a:r>
            <a:r>
              <a:rPr lang="zh-CN" altLang="en-US" sz="2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陈毅</a:t>
            </a:r>
            <a:r>
              <a:rPr lang="zh-CN" altLang="en-US" sz="2000" dirty="0" smtClean="0">
                <a:latin typeface="Helvetica" panose="020B0604020202020204" pitchFamily="34" charset="0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陈小鲁</a:t>
            </a:r>
            <a:r>
              <a:rPr lang="zh-CN" altLang="en-US" sz="2000" dirty="0" smtClean="0">
                <a:latin typeface="Helvetica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00CC00"/>
                </a:solidFill>
                <a:latin typeface="Helvetica" panose="020B0604020202020204" pitchFamily="34" charset="0"/>
              </a:rPr>
              <a:t>0-n</a:t>
            </a:r>
            <a:r>
              <a:rPr lang="zh-CN" altLang="en-US" sz="2000" dirty="0" smtClean="0">
                <a:solidFill>
                  <a:srgbClr val="00CC00"/>
                </a:solidFill>
                <a:latin typeface="Helvetica" panose="020B0604020202020204" pitchFamily="34" charset="0"/>
              </a:rPr>
              <a:t>个字符</a:t>
            </a:r>
            <a:endParaRPr lang="en-US" altLang="zh-CN" sz="2000" dirty="0" smtClean="0">
              <a:solidFill>
                <a:srgbClr val="00CC00"/>
              </a:solidFill>
            </a:endParaRPr>
          </a:p>
          <a:p>
            <a:pPr lvl="2" eaLnBrk="1" hangingPunct="1"/>
            <a:r>
              <a:rPr lang="zh-CN" altLang="en-US" sz="2000" dirty="0" smtClean="0"/>
              <a:t>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：姓名 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陈</a:t>
            </a:r>
            <a:r>
              <a:rPr lang="en-US" altLang="zh-CN" sz="2000" dirty="0" smtClean="0"/>
              <a:t>_</a:t>
            </a:r>
            <a:r>
              <a:rPr lang="en-US" altLang="zh-CN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>
                <a:latin typeface="Helvetica" panose="020B0604020202020204" pitchFamily="34" charset="0"/>
              </a:rPr>
              <a:t>，只能匹配</a:t>
            </a:r>
            <a:r>
              <a:rPr lang="zh-CN" altLang="en-US" sz="2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陈毅</a:t>
            </a:r>
            <a:r>
              <a:rPr lang="zh-CN" altLang="en-US" sz="2000" dirty="0" smtClean="0">
                <a:latin typeface="Helvetica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00CC00"/>
                </a:solidFill>
                <a:latin typeface="Helvetica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00CC00"/>
                </a:solidFill>
                <a:latin typeface="Helvetica" panose="020B0604020202020204" pitchFamily="34" charset="0"/>
              </a:rPr>
              <a:t>个字符</a:t>
            </a:r>
            <a:endParaRPr lang="en-US" altLang="zh-CN" sz="2000" dirty="0" smtClean="0">
              <a:solidFill>
                <a:srgbClr val="00CC00"/>
              </a:solidFill>
            </a:endParaRPr>
          </a:p>
          <a:p>
            <a:pPr lvl="2" eaLnBrk="1" hangingPunct="1"/>
            <a:r>
              <a:rPr lang="zh-CN" altLang="en-US" sz="2000" dirty="0" smtClean="0"/>
              <a:t>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：内容 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en-US" altLang="zh-CN" sz="2000" dirty="0" smtClean="0"/>
              <a:t>%100\%</a:t>
            </a:r>
            <a:r>
              <a:rPr lang="zh-CN" altLang="en-US" sz="2000" dirty="0" smtClean="0"/>
              <a:t>正确</a:t>
            </a:r>
            <a:r>
              <a:rPr lang="en-US" altLang="zh-CN" sz="2000" dirty="0" smtClean="0"/>
              <a:t>%</a:t>
            </a:r>
            <a:r>
              <a:rPr lang="en-US" altLang="zh-CN" sz="2000" dirty="0" smtClean="0">
                <a:latin typeface="Helvetica" panose="020B0604020202020204" pitchFamily="34" charset="0"/>
              </a:rPr>
              <a:t>’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匹配含</a:t>
            </a:r>
            <a:r>
              <a:rPr lang="en-US" altLang="zh-CN" sz="2000" dirty="0" smtClean="0"/>
              <a:t>‘100%</a:t>
            </a:r>
            <a:r>
              <a:rPr lang="zh-CN" altLang="en-US" sz="2000" dirty="0" smtClean="0"/>
              <a:t>正确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的字符串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SQL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72340" y="1093788"/>
            <a:ext cx="8003324" cy="4903787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的特点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一体化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功能一体化：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提供数据定义、操纵和控制功能，集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DDL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DML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DCL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等语言于一体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操作对象单一化：都是对关系进行操作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高度非过程化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用户只需提出“做什么”，而无须说明“怎么做”，不必介入具体的操作实现过程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面向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集合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的操作方式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一次一集合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：每次操作的对象和结果都是关系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记录集合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与之相反的是“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一次一记录”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每次操作只能处理一条记录，要通过循环等手段才能处理一个记录集合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S </a:t>
            </a:r>
            <a:r>
              <a:rPr lang="zh-CN" altLang="en-US" sz="2400" dirty="0" smtClean="0"/>
              <a:t>：学生关系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问：所有学生的姓名和出生年份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sp>
        <p:nvSpPr>
          <p:cNvPr id="642053" name="Rectangle 5"/>
          <p:cNvSpPr>
            <a:spLocks noChangeArrowheads="1"/>
          </p:cNvSpPr>
          <p:nvPr/>
        </p:nvSpPr>
        <p:spPr bwMode="auto">
          <a:xfrm>
            <a:off x="1460500" y="2822767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2128" name="Group 80"/>
          <p:cNvGraphicFramePr>
            <a:graphicFrameLocks noGrp="1"/>
          </p:cNvGraphicFramePr>
          <p:nvPr/>
        </p:nvGraphicFramePr>
        <p:xfrm>
          <a:off x="482600" y="3356167"/>
          <a:ext cx="24003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22300"/>
                <a:gridCol w="584200"/>
                <a:gridCol w="5842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2129" name="Group 81"/>
          <p:cNvGraphicFramePr>
            <a:graphicFrameLocks noGrp="1"/>
          </p:cNvGraphicFramePr>
          <p:nvPr/>
        </p:nvGraphicFramePr>
        <p:xfrm>
          <a:off x="5399088" y="3270442"/>
          <a:ext cx="2400300" cy="2227266"/>
        </p:xfrm>
        <a:graphic>
          <a:graphicData uri="http://schemas.openxmlformats.org/drawingml/2006/table">
            <a:tbl>
              <a:tblPr/>
              <a:tblGrid>
                <a:gridCol w="1168400"/>
                <a:gridCol w="12319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出生年份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59"/>
          <p:cNvSpPr>
            <a:spLocks noChangeArrowheads="1"/>
          </p:cNvSpPr>
          <p:nvPr/>
        </p:nvSpPr>
        <p:spPr bwMode="auto">
          <a:xfrm>
            <a:off x="3355678" y="3911397"/>
            <a:ext cx="1877334" cy="37432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996026" y="3270442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4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3" grpId="0" autoUpdateAnimBg="0"/>
      <p:bldP spid="1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S </a:t>
            </a:r>
            <a:r>
              <a:rPr lang="zh-CN" altLang="en-US" sz="2400" dirty="0" smtClean="0"/>
              <a:t>：学生关系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问：所有</a:t>
            </a:r>
            <a:r>
              <a:rPr lang="en-US" altLang="zh-CN" sz="2400" dirty="0" smtClean="0"/>
              <a:t>97</a:t>
            </a:r>
            <a:r>
              <a:rPr lang="zh-CN" altLang="en-US" sz="2400" dirty="0" smtClean="0"/>
              <a:t>年之前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不含</a:t>
            </a:r>
            <a:r>
              <a:rPr lang="en-US" altLang="zh-CN" sz="2400" dirty="0" smtClean="0"/>
              <a:t>97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出生的学生姓名和出生年份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1460500" y="301005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3343275" y="3159125"/>
            <a:ext cx="5549900" cy="212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4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r>
              <a:rPr kumimoji="1"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2019</a:t>
            </a:r>
            <a:r>
              <a:rPr kumimoji="1"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－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年龄 </a:t>
            </a:r>
            <a:r>
              <a:rPr kumimoji="1"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as 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出生年份　</a:t>
            </a:r>
            <a:endParaRPr kumimoji="1"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4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endParaRPr kumimoji="1"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4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出生年份</a:t>
            </a:r>
            <a:r>
              <a:rPr kumimoji="1"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1997</a:t>
            </a:r>
            <a:endParaRPr kumimoji="1" lang="en-US" altLang="zh-CN" sz="24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运算顺序为</a:t>
            </a:r>
            <a:r>
              <a:rPr kumimoji="1"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from-&gt;where-&gt;select</a:t>
            </a:r>
            <a:endParaRPr kumimoji="1"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4171" name="Group 75"/>
          <p:cNvGraphicFramePr>
            <a:graphicFrameLocks noGrp="1"/>
          </p:cNvGraphicFramePr>
          <p:nvPr/>
        </p:nvGraphicFramePr>
        <p:xfrm>
          <a:off x="482600" y="3543453"/>
          <a:ext cx="24003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22300"/>
                <a:gridCol w="584200"/>
                <a:gridCol w="5842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4167" name="Text Box 71"/>
          <p:cNvSpPr txBox="1">
            <a:spLocks noChangeArrowheads="1"/>
          </p:cNvSpPr>
          <p:nvPr/>
        </p:nvSpPr>
        <p:spPr bwMode="auto">
          <a:xfrm>
            <a:off x="7319963" y="3543300"/>
            <a:ext cx="6858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7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7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1" grpId="0" autoUpdateAnimBg="0"/>
      <p:bldP spid="644103" grpId="0" bldLvl="0" animBg="1" autoUpdateAnimBg="0"/>
      <p:bldP spid="64416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</a:t>
            </a:r>
            <a:endParaRPr lang="en-US" altLang="zh-CN" sz="4700" smtClean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子句中，可以为属性更名。那么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子句中，应使用新属性名还是旧属性名？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因为选择运算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(Where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在投影运算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(Select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之前。所以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子句中不能使用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子句中更名后的新属性名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  <a:endParaRPr lang="en-US" alt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from</a:t>
            </a:r>
            <a:r>
              <a:rPr lang="en-US" altLang="en-US" sz="2000" b="1" dirty="0"/>
              <a:t> </a:t>
            </a:r>
            <a:r>
              <a:rPr lang="en-US" altLang="en-US" sz="2000" dirty="0"/>
              <a:t>clause lists the relations involved in the query</a:t>
            </a:r>
            <a:endParaRPr lang="en-US" altLang="en-US" sz="20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000" dirty="0"/>
              <a:t>Corresponds to the Cartesian product operation of the relational algebra.</a:t>
            </a:r>
            <a:endParaRPr lang="en-US" altLang="en-US" sz="2000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2000" dirty="0"/>
              <a:t>Find the Cartesian product </a:t>
            </a:r>
            <a:r>
              <a:rPr lang="en-US" altLang="en-US" sz="2000" b="1" i="1" dirty="0"/>
              <a:t>instructor X teaches</a:t>
            </a:r>
            <a:endParaRPr lang="en-US" altLang="en-US" sz="2000" b="1" dirty="0"/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2000" b="1" dirty="0"/>
              <a:t>			select </a:t>
            </a:r>
            <a:r>
              <a:rPr lang="en-US" altLang="en-US" sz="2000" dirty="0">
                <a:latin typeface="Symbol" panose="05050102010706020507" pitchFamily="18" charset="2"/>
              </a:rPr>
              <a:t>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instructor, teaches</a:t>
            </a:r>
            <a:endParaRPr lang="en-US" altLang="en-US" sz="2000" i="1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000" dirty="0"/>
              <a:t>generates every possible instructor – teaches pair, with all attributes from both relations.</a:t>
            </a:r>
            <a:endParaRPr lang="en-US" altLang="en-US" sz="20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000" dirty="0"/>
              <a:t>For common attributes (e.g., </a:t>
            </a:r>
            <a:r>
              <a:rPr lang="en-US" altLang="en-US" sz="2000" i="1" dirty="0"/>
              <a:t>ID</a:t>
            </a:r>
            <a:r>
              <a:rPr lang="en-US" altLang="en-US" sz="2000" dirty="0"/>
              <a:t>), the attributes  in the resulting table are renamed using the  relation name (e.g., </a:t>
            </a:r>
            <a:r>
              <a:rPr lang="en-US" altLang="en-US" sz="2000" i="1" dirty="0"/>
              <a:t>instructor.ID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2000" dirty="0"/>
              <a:t>Cartesian product not very useful directly, but useful combined with where-clause condition (selection operation in relational algebra).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  <a:endParaRPr lang="en-US" altLang="en-US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From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作用：连接多个关系的元组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等价于笛卡儿积运算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连接元组时如果有条件，这些条件应该加到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：学生表；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：班级表；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问：所有学生的姓名和班主任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83740" name="Group 60"/>
          <p:cNvGraphicFramePr>
            <a:graphicFrameLocks noGrp="1"/>
          </p:cNvGraphicFramePr>
          <p:nvPr/>
        </p:nvGraphicFramePr>
        <p:xfrm>
          <a:off x="6738365" y="4869470"/>
          <a:ext cx="1485900" cy="1371600"/>
        </p:xfrm>
        <a:graphic>
          <a:graphicData uri="http://schemas.openxmlformats.org/drawingml/2006/table">
            <a:tbl>
              <a:tblPr/>
              <a:tblGrid>
                <a:gridCol w="609600"/>
                <a:gridCol w="876300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19050" marR="1905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班主任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19050" marR="1905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738" name="Group 58"/>
          <p:cNvGraphicFramePr>
            <a:graphicFrameLocks noGrp="1"/>
          </p:cNvGraphicFramePr>
          <p:nvPr/>
        </p:nvGraphicFramePr>
        <p:xfrm>
          <a:off x="285177" y="4869470"/>
          <a:ext cx="1228725" cy="1660525"/>
        </p:xfrm>
        <a:graphic>
          <a:graphicData uri="http://schemas.openxmlformats.org/drawingml/2006/table">
            <a:tbl>
              <a:tblPr/>
              <a:tblGrid>
                <a:gridCol w="596900"/>
                <a:gridCol w="631825"/>
              </a:tblGrid>
              <a:tr h="54595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班号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52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2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2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719" name="Rectangle 39"/>
          <p:cNvSpPr>
            <a:spLocks noChangeArrowheads="1"/>
          </p:cNvSpPr>
          <p:nvPr/>
        </p:nvSpPr>
        <p:spPr bwMode="auto">
          <a:xfrm>
            <a:off x="666177" y="433607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39" name="Group 59"/>
          <p:cNvGraphicFramePr>
            <a:graphicFrameLocks noGrp="1"/>
          </p:cNvGraphicFramePr>
          <p:nvPr/>
        </p:nvGraphicFramePr>
        <p:xfrm>
          <a:off x="1809177" y="4869470"/>
          <a:ext cx="1473200" cy="1306513"/>
        </p:xfrm>
        <a:graphic>
          <a:graphicData uri="http://schemas.openxmlformats.org/drawingml/2006/table">
            <a:tbl>
              <a:tblPr/>
              <a:tblGrid>
                <a:gridCol w="596900"/>
                <a:gridCol w="876300"/>
              </a:tblGrid>
              <a:tr h="56343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班号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班主任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5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734" name="Rectangle 54"/>
          <p:cNvSpPr>
            <a:spLocks noChangeArrowheads="1"/>
          </p:cNvSpPr>
          <p:nvPr/>
        </p:nvSpPr>
        <p:spPr bwMode="auto">
          <a:xfrm>
            <a:off x="2342577" y="4336070"/>
            <a:ext cx="401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AutoShape 59"/>
          <p:cNvSpPr>
            <a:spLocks noChangeArrowheads="1"/>
          </p:cNvSpPr>
          <p:nvPr/>
        </p:nvSpPr>
        <p:spPr bwMode="auto">
          <a:xfrm>
            <a:off x="3906525" y="5233421"/>
            <a:ext cx="1877334" cy="37432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4546873" y="4592466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8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9" grpId="0" autoUpdateAnimBg="0"/>
      <p:bldP spid="583734" grpId="0" autoUpdateAnimBg="0"/>
      <p:bldP spid="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From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要点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子句中，关系可用如下方式重命名</a:t>
            </a:r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旧关系名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新关系名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>
                <a:sym typeface="Symbol" panose="05050102010706020507" pitchFamily="18" charset="2"/>
              </a:rPr>
              <a:t>等价于</a:t>
            </a:r>
            <a:r>
              <a:rPr lang="zh-CN" altLang="en-US" sz="2400" dirty="0" smtClean="0"/>
              <a:t>更名运算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一个关系在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子句中多次出现时，从第二次开始必须重命名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关系重命名后，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子句中的前缀是使用新的关系名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From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>
                <a:sym typeface="Symbol" panose="05050102010706020507" pitchFamily="18" charset="2"/>
              </a:rPr>
              <a:t>关系</a:t>
            </a:r>
            <a:r>
              <a:rPr lang="en-US" altLang="zh-CN" sz="2400" dirty="0" smtClean="0">
                <a:sym typeface="Symbol" panose="05050102010706020507" pitchFamily="18" charset="2"/>
              </a:rPr>
              <a:t>R: </a:t>
            </a:r>
            <a:r>
              <a:rPr lang="zh-CN" altLang="en-US" sz="2400" dirty="0" smtClean="0">
                <a:sym typeface="Symbol" panose="05050102010706020507" pitchFamily="18" charset="2"/>
              </a:rPr>
              <a:t>选修成绩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 smtClean="0"/>
              <a:t>问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谁的物理成绩高于王红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graphicFrame>
        <p:nvGraphicFramePr>
          <p:cNvPr id="585794" name="Group 66"/>
          <p:cNvGraphicFramePr>
            <a:graphicFrameLocks noGrp="1"/>
          </p:cNvGraphicFramePr>
          <p:nvPr/>
        </p:nvGraphicFramePr>
        <p:xfrm>
          <a:off x="793750" y="375285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1250950" y="314325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5795" name="Group 67"/>
          <p:cNvGraphicFramePr>
            <a:graphicFrameLocks noGrp="1"/>
          </p:cNvGraphicFramePr>
          <p:nvPr/>
        </p:nvGraphicFramePr>
        <p:xfrm>
          <a:off x="3448050" y="375285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93" name="Text Box 65"/>
          <p:cNvSpPr txBox="1">
            <a:spLocks noChangeArrowheads="1"/>
          </p:cNvSpPr>
          <p:nvPr/>
        </p:nvSpPr>
        <p:spPr bwMode="auto">
          <a:xfrm>
            <a:off x="3829050" y="3143250"/>
            <a:ext cx="1397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  as  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7102786" y="3367716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8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93" grpId="0" autoUpdateAnimBg="0"/>
      <p:bldP spid="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2000" dirty="0"/>
              <a:t>Find courses that ran in Fall 2017 or in Spring 2018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2000" dirty="0"/>
              <a:t>Find courses that ran in Fall 2017 and in Spring 2018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2000" dirty="0"/>
              <a:t>Find courses that ran in Fall 2017 but not in Spring 2018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2000" dirty="0"/>
              <a:t>Set operations </a:t>
            </a:r>
            <a:r>
              <a:rPr lang="en-US" altLang="en-US" sz="2000" b="1" dirty="0">
                <a:solidFill>
                  <a:srgbClr val="002060"/>
                </a:solidFill>
              </a:rPr>
              <a:t>union</a:t>
            </a:r>
            <a:r>
              <a:rPr lang="en-US" altLang="en-US" sz="2000" b="1" dirty="0"/>
              <a:t>, </a:t>
            </a:r>
            <a:r>
              <a:rPr lang="en-US" altLang="en-US" sz="2000" b="1" dirty="0">
                <a:solidFill>
                  <a:srgbClr val="002060"/>
                </a:solidFill>
              </a:rPr>
              <a:t>intersect</a:t>
            </a:r>
            <a:r>
              <a:rPr lang="en-US" altLang="en-US" sz="2000" b="1" dirty="0"/>
              <a:t>,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002060"/>
                </a:solidFill>
              </a:rPr>
              <a:t>except 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b="1" dirty="0">
                <a:sym typeface="Symbol" panose="05050102010706020507" pitchFamily="18" charset="2"/>
              </a:rPr>
              <a:t>Each of the above operations automatically eliminates duplicates</a:t>
            </a:r>
            <a:endParaRPr lang="en-US" altLang="en-US" sz="2000" b="1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To retain all duplicates use the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  <a:endParaRPr lang="en-US" altLang="en-US" sz="20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  <a:endParaRPr lang="en-US" altLang="en-US" sz="20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700"/>
              <a:t>集合运算</a:t>
            </a:r>
            <a:endParaRPr lang="zh-CN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例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R: </a:t>
            </a:r>
            <a:r>
              <a:rPr lang="zh-CN" altLang="en-US" sz="2400" dirty="0"/>
              <a:t>选修关系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同时选修了物理和数学的学生姓名 </a:t>
            </a:r>
            <a:r>
              <a:rPr lang="en-US" altLang="zh-CN" sz="2400" dirty="0"/>
              <a:t>?</a:t>
            </a:r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sz="1200" dirty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03883" y="30516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9449" name="Group 57"/>
          <p:cNvGraphicFramePr>
            <a:graphicFrameLocks noGrp="1"/>
          </p:cNvGraphicFramePr>
          <p:nvPr/>
        </p:nvGraphicFramePr>
        <p:xfrm>
          <a:off x="488149" y="3683249"/>
          <a:ext cx="1828800" cy="2228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化学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9448" name="Group 56"/>
          <p:cNvGraphicFramePr>
            <a:graphicFrameLocks noGrp="1"/>
          </p:cNvGraphicFramePr>
          <p:nvPr/>
        </p:nvGraphicFramePr>
        <p:xfrm>
          <a:off x="7530108" y="5078850"/>
          <a:ext cx="609600" cy="74295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9436" name="Rectangle 44"/>
          <p:cNvSpPr>
            <a:spLocks noChangeArrowheads="1"/>
          </p:cNvSpPr>
          <p:nvPr/>
        </p:nvSpPr>
        <p:spPr bwMode="auto">
          <a:xfrm>
            <a:off x="2813646" y="3097650"/>
            <a:ext cx="32639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   R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物理</a:t>
            </a:r>
            <a:r>
              <a:rPr kumimoji="1" lang="zh-CN" altLang="en-US" sz="22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    and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数学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9447" name="Group 55"/>
          <p:cNvGraphicFramePr>
            <a:graphicFrameLocks noGrp="1"/>
          </p:cNvGraphicFramePr>
          <p:nvPr/>
        </p:nvGraphicFramePr>
        <p:xfrm>
          <a:off x="3424833" y="5207438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99443" name="Text Box 51"/>
          <p:cNvSpPr txBox="1">
            <a:spLocks noChangeArrowheads="1"/>
          </p:cNvSpPr>
          <p:nvPr/>
        </p:nvSpPr>
        <p:spPr bwMode="auto">
          <a:xfrm>
            <a:off x="4061421" y="4632763"/>
            <a:ext cx="9398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7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7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3165" y="2767965"/>
            <a:ext cx="3123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(select </a:t>
            </a:r>
            <a:r>
              <a:rPr lang="zh-CN" altLang="en-US"/>
              <a:t>姓名</a:t>
            </a:r>
            <a:endParaRPr lang="zh-CN" altLang="en-US"/>
          </a:p>
          <a:p>
            <a:r>
              <a:rPr lang="en-US" altLang="zh-CN"/>
              <a:t>from R where </a:t>
            </a:r>
            <a:r>
              <a:rPr lang="zh-CN" altLang="en-US"/>
              <a:t>课程</a:t>
            </a:r>
            <a:r>
              <a:rPr lang="en-US" altLang="zh-CN"/>
              <a:t>=“</a:t>
            </a:r>
            <a:r>
              <a:rPr lang="zh-CN" altLang="en-US"/>
              <a:t>物理</a:t>
            </a:r>
            <a:r>
              <a:rPr lang="en-US" altLang="zh-CN"/>
              <a:t>”)</a:t>
            </a:r>
            <a:endParaRPr lang="en-US" altLang="zh-CN"/>
          </a:p>
          <a:p>
            <a:r>
              <a:rPr lang="en-US" altLang="zh-CN"/>
              <a:t>interset</a:t>
            </a:r>
            <a:endParaRPr lang="en-US" altLang="zh-CN"/>
          </a:p>
          <a:p>
            <a:r>
              <a:rPr lang="en-US" altLang="zh-CN"/>
              <a:t>(select </a:t>
            </a:r>
            <a:r>
              <a:rPr lang="zh-CN" altLang="en-US"/>
              <a:t>姓名</a:t>
            </a:r>
            <a:endParaRPr lang="zh-CN" altLang="en-US"/>
          </a:p>
          <a:p>
            <a:r>
              <a:rPr lang="en-US" altLang="zh-CN"/>
              <a:t>from R where </a:t>
            </a:r>
            <a:r>
              <a:rPr lang="zh-CN" altLang="en-US"/>
              <a:t>课程</a:t>
            </a:r>
            <a:r>
              <a:rPr lang="en-US" altLang="zh-CN"/>
              <a:t> = “</a:t>
            </a:r>
            <a:r>
              <a:rPr lang="zh-CN" altLang="en-US"/>
              <a:t>数学</a:t>
            </a:r>
            <a:r>
              <a:rPr lang="en-US" altLang="zh-CN"/>
              <a:t>”)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36" grpId="0" autoUpdateAnimBg="0"/>
      <p:bldP spid="6994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2000" dirty="0"/>
              <a:t>DML -- provides the ability to query information from the database and to insert tuples into, delete tuples from, and modify tuples in the database.</a:t>
            </a:r>
            <a:r>
              <a:rPr lang="zh-CN" altLang="en-US" sz="2000" dirty="0">
                <a:ea typeface="宋体" panose="02010600030101010101" pitchFamily="2" charset="-122"/>
              </a:rPr>
              <a:t>（提供从数据库查询信息以及在数据库中插入元组、从中删除元组和修改元组的功能。）</a:t>
            </a:r>
            <a:endParaRPr lang="en-US" altLang="en-US" sz="2000" dirty="0"/>
          </a:p>
          <a:p>
            <a:r>
              <a:rPr lang="en-US" altLang="en-US" sz="2000" dirty="0"/>
              <a:t>integrity – the  DDL includes commands for specifying integrity constraints.</a:t>
            </a:r>
            <a:r>
              <a:rPr lang="zh-CN" altLang="en-US" sz="2000" dirty="0">
                <a:ea typeface="宋体" panose="02010600030101010101" pitchFamily="2" charset="-122"/>
              </a:rPr>
              <a:t>（完整性–DDL包括用于指定完整性</a:t>
            </a:r>
            <a:r>
              <a:rPr lang="zh-CN" altLang="en-US" sz="2000" b="1" dirty="0">
                <a:ea typeface="宋体" panose="02010600030101010101" pitchFamily="2" charset="-122"/>
              </a:rPr>
              <a:t>约束</a:t>
            </a:r>
            <a:r>
              <a:rPr lang="zh-CN" altLang="en-US" sz="2000" dirty="0">
                <a:ea typeface="宋体" panose="02010600030101010101" pitchFamily="2" charset="-122"/>
              </a:rPr>
              <a:t>的命令。）</a:t>
            </a:r>
            <a:endParaRPr lang="en-US" altLang="en-US" sz="2000" dirty="0"/>
          </a:p>
          <a:p>
            <a:r>
              <a:rPr lang="en-US" altLang="en-US" sz="2000" dirty="0"/>
              <a:t>View definition -- The DDL  includes commands for defining views.</a:t>
            </a:r>
            <a:r>
              <a:rPr lang="zh-CN" altLang="en-US" sz="2000" dirty="0">
                <a:ea typeface="宋体" panose="02010600030101010101" pitchFamily="2" charset="-122"/>
              </a:rPr>
              <a:t>（视图定义——DDL包含用于定义视图的命令。）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700"/>
              <a:t>集合运算</a:t>
            </a: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/>
              <a:t>例：选修化学或者数学的学生姓名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60541" y="287892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0478" name="Group 62"/>
          <p:cNvGraphicFramePr>
            <a:graphicFrameLocks noGrp="1"/>
          </p:cNvGraphicFramePr>
          <p:nvPr/>
        </p:nvGraphicFramePr>
        <p:xfrm>
          <a:off x="466841" y="3488522"/>
          <a:ext cx="18288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化学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0480" name="Group 64"/>
          <p:cNvGraphicFramePr>
            <a:graphicFrameLocks noGrp="1"/>
          </p:cNvGraphicFramePr>
          <p:nvPr/>
        </p:nvGraphicFramePr>
        <p:xfrm>
          <a:off x="7553441" y="4572785"/>
          <a:ext cx="609600" cy="111442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0462" name="Rectangle 46"/>
          <p:cNvSpPr>
            <a:spLocks noChangeArrowheads="1"/>
          </p:cNvSpPr>
          <p:nvPr/>
        </p:nvSpPr>
        <p:spPr bwMode="auto">
          <a:xfrm>
            <a:off x="2663941" y="2437597"/>
            <a:ext cx="32639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distinct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   R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化学</a:t>
            </a:r>
            <a:r>
              <a:rPr kumimoji="1" lang="zh-CN" altLang="en-US" sz="22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       or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数学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0479" name="Group 63"/>
          <p:cNvGraphicFramePr>
            <a:graphicFrameLocks noGrp="1"/>
          </p:cNvGraphicFramePr>
          <p:nvPr/>
        </p:nvGraphicFramePr>
        <p:xfrm>
          <a:off x="3791066" y="4572785"/>
          <a:ext cx="609600" cy="111442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0473" name="Text Box 57"/>
          <p:cNvSpPr txBox="1">
            <a:spLocks noChangeArrowheads="1"/>
          </p:cNvSpPr>
          <p:nvPr/>
        </p:nvSpPr>
        <p:spPr bwMode="auto">
          <a:xfrm>
            <a:off x="4521316" y="4533097"/>
            <a:ext cx="10096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7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1" lang="en-US" altLang="zh-CN" sz="7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7527065" y="3097650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6140" y="1687830"/>
            <a:ext cx="31070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(select </a:t>
            </a:r>
            <a:r>
              <a:rPr lang="zh-CN" altLang="en-US">
                <a:sym typeface="+mn-ea"/>
              </a:rPr>
              <a:t>姓名</a:t>
            </a:r>
            <a:endParaRPr lang="zh-CN" altLang="en-US"/>
          </a:p>
          <a:p>
            <a:r>
              <a:rPr lang="en-US" altLang="zh-CN">
                <a:sym typeface="+mn-ea"/>
              </a:rPr>
              <a:t>from R where </a:t>
            </a:r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=“</a:t>
            </a:r>
            <a:r>
              <a:rPr lang="zh-CN" altLang="en-US">
                <a:sym typeface="+mn-ea"/>
              </a:rPr>
              <a:t>物理</a:t>
            </a:r>
            <a:r>
              <a:rPr lang="en-US" altLang="zh-CN">
                <a:sym typeface="+mn-ea"/>
              </a:rPr>
              <a:t>”)</a:t>
            </a:r>
            <a:endParaRPr lang="en-US" altLang="zh-CN"/>
          </a:p>
          <a:p>
            <a:r>
              <a:rPr lang="en-US" altLang="zh-CN">
                <a:sym typeface="+mn-ea"/>
              </a:rPr>
              <a:t>union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(select </a:t>
            </a:r>
            <a:r>
              <a:rPr lang="zh-CN" altLang="en-US">
                <a:sym typeface="+mn-ea"/>
              </a:rPr>
              <a:t>姓名</a:t>
            </a:r>
            <a:endParaRPr lang="zh-CN" altLang="en-US"/>
          </a:p>
          <a:p>
            <a:r>
              <a:rPr lang="en-US" altLang="zh-CN">
                <a:sym typeface="+mn-ea"/>
              </a:rPr>
              <a:t>from R where </a:t>
            </a:r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 = “</a:t>
            </a:r>
            <a:r>
              <a:rPr lang="zh-CN" altLang="en-US">
                <a:sym typeface="+mn-ea"/>
              </a:rPr>
              <a:t>数学</a:t>
            </a:r>
            <a:r>
              <a:rPr lang="en-US" altLang="zh-CN">
                <a:sym typeface="+mn-ea"/>
              </a:rPr>
              <a:t>”)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62" grpId="0" autoUpdateAnimBg="0"/>
      <p:bldP spid="700473" grpId="0" autoUpdateAnimBg="0"/>
      <p:bldP spid="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700"/>
              <a:t>集合运算</a:t>
            </a: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/>
              <a:t>例：没选修数学的学生姓名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lvl="1" eaLnBrk="1" hangingPunct="1"/>
            <a:endParaRPr lang="zh-CN" altLang="en-US" sz="1200" dirty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12788" y="268830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1502" name="Group 62"/>
          <p:cNvGraphicFramePr>
            <a:graphicFrameLocks noGrp="1"/>
          </p:cNvGraphicFramePr>
          <p:nvPr/>
        </p:nvGraphicFramePr>
        <p:xfrm>
          <a:off x="352139" y="3264857"/>
          <a:ext cx="18288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化学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1503" name="Group 63"/>
          <p:cNvGraphicFramePr>
            <a:graphicFrameLocks noGrp="1"/>
          </p:cNvGraphicFramePr>
          <p:nvPr/>
        </p:nvGraphicFramePr>
        <p:xfrm>
          <a:off x="6921500" y="4040855"/>
          <a:ext cx="609600" cy="74295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1484" name="Rectangle 44"/>
          <p:cNvSpPr>
            <a:spLocks noChangeArrowheads="1"/>
          </p:cNvSpPr>
          <p:nvPr/>
        </p:nvSpPr>
        <p:spPr bwMode="auto">
          <a:xfrm>
            <a:off x="2457450" y="2361280"/>
            <a:ext cx="3568700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  R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&lt;&gt;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数学</a:t>
            </a:r>
            <a:r>
              <a:rPr kumimoji="1" lang="zh-CN" altLang="en-US" sz="22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1501" name="Group 61"/>
          <p:cNvGraphicFramePr>
            <a:graphicFrameLocks noGrp="1"/>
          </p:cNvGraphicFramePr>
          <p:nvPr/>
        </p:nvGraphicFramePr>
        <p:xfrm>
          <a:off x="3530600" y="3940119"/>
          <a:ext cx="609600" cy="14859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1497" name="Text Box 57"/>
          <p:cNvSpPr txBox="1">
            <a:spLocks noChangeArrowheads="1"/>
          </p:cNvSpPr>
          <p:nvPr/>
        </p:nvSpPr>
        <p:spPr bwMode="auto">
          <a:xfrm>
            <a:off x="4189413" y="4166268"/>
            <a:ext cx="9398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7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7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6952587" y="2388896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39815" y="1299845"/>
            <a:ext cx="30746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(select </a:t>
            </a:r>
            <a:r>
              <a:rPr lang="zh-CN" altLang="en-US">
                <a:sym typeface="+mn-ea"/>
              </a:rPr>
              <a:t>姓名</a:t>
            </a:r>
            <a:endParaRPr lang="zh-CN" altLang="en-US"/>
          </a:p>
          <a:p>
            <a:r>
              <a:rPr lang="en-US" altLang="zh-CN">
                <a:sym typeface="+mn-ea"/>
              </a:rPr>
              <a:t>from R )</a:t>
            </a:r>
            <a:endParaRPr lang="en-US" altLang="zh-CN"/>
          </a:p>
          <a:p>
            <a:r>
              <a:rPr lang="en-US" altLang="zh-CN">
                <a:sym typeface="+mn-ea"/>
              </a:rPr>
              <a:t>except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(select </a:t>
            </a:r>
            <a:r>
              <a:rPr lang="zh-CN" altLang="en-US">
                <a:sym typeface="+mn-ea"/>
              </a:rPr>
              <a:t>姓名</a:t>
            </a:r>
            <a:endParaRPr lang="zh-CN" altLang="en-US"/>
          </a:p>
          <a:p>
            <a:r>
              <a:rPr lang="en-US" altLang="zh-CN">
                <a:sym typeface="+mn-ea"/>
              </a:rPr>
              <a:t>from R where </a:t>
            </a:r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 = “</a:t>
            </a:r>
            <a:r>
              <a:rPr lang="zh-CN" altLang="en-US">
                <a:sym typeface="+mn-ea"/>
              </a:rPr>
              <a:t>数学</a:t>
            </a:r>
            <a:r>
              <a:rPr lang="en-US" altLang="zh-CN">
                <a:sym typeface="+mn-ea"/>
              </a:rPr>
              <a:t>”)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84" grpId="0" autoUpdateAnimBg="0"/>
      <p:bldP spid="701497" grpId="0" autoUpdateAnimBg="0"/>
      <p:bldP spid="1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  <a:endParaRPr lang="en-US" altLang="en-US" sz="2800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2000" dirty="0"/>
              <a:t>It is possible for tuples to have a null value, denoted by </a:t>
            </a:r>
            <a:r>
              <a:rPr lang="en-US" altLang="en-US" sz="2000" b="1" dirty="0"/>
              <a:t>null</a:t>
            </a:r>
            <a:r>
              <a:rPr lang="en-US" altLang="en-US" sz="2000" dirty="0"/>
              <a:t>, for some of their attributes</a:t>
            </a:r>
            <a:endParaRPr lang="en-US" altLang="en-US" sz="2000" dirty="0"/>
          </a:p>
          <a:p>
            <a:r>
              <a:rPr lang="en-US" altLang="en-US" sz="2000" b="1" dirty="0"/>
              <a:t>null</a:t>
            </a:r>
            <a:r>
              <a:rPr lang="en-US" altLang="en-US" sz="2000" dirty="0"/>
              <a:t> signifies an unknown value or that a value does not exist.</a:t>
            </a:r>
            <a:endParaRPr lang="en-US" altLang="en-US" sz="2000" dirty="0"/>
          </a:p>
          <a:p>
            <a:r>
              <a:rPr lang="en-US" altLang="en-US" sz="2000" dirty="0"/>
              <a:t>The result of any arithmetic expression involving </a:t>
            </a:r>
            <a:r>
              <a:rPr lang="en-US" altLang="en-US" sz="2000" b="1" dirty="0"/>
              <a:t>null</a:t>
            </a:r>
            <a:r>
              <a:rPr lang="en-US" altLang="en-US" sz="2000" dirty="0"/>
              <a:t> is </a:t>
            </a:r>
            <a:r>
              <a:rPr lang="en-US" altLang="en-US" sz="2000" b="1" dirty="0"/>
              <a:t>null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Example:  5 + </a:t>
            </a:r>
            <a:r>
              <a:rPr lang="en-US" altLang="en-US" sz="2000" b="1" dirty="0"/>
              <a:t>null</a:t>
            </a:r>
            <a:r>
              <a:rPr lang="en-US" altLang="en-US" sz="2000" dirty="0"/>
              <a:t>  returns </a:t>
            </a:r>
            <a:r>
              <a:rPr lang="en-US" altLang="en-US" sz="2000" b="1" dirty="0"/>
              <a:t>null</a:t>
            </a:r>
            <a:endParaRPr lang="en-US" altLang="en-US" sz="2000" b="1" dirty="0"/>
          </a:p>
          <a:p>
            <a:r>
              <a:rPr lang="en-US" altLang="en-US" sz="2000" dirty="0"/>
              <a:t>The predicate  </a:t>
            </a:r>
            <a:r>
              <a:rPr lang="en-US" altLang="en-US" sz="2000" b="1" dirty="0"/>
              <a:t>is null</a:t>
            </a:r>
            <a:r>
              <a:rPr lang="en-US" altLang="en-US" sz="2000" dirty="0"/>
              <a:t> can be used to check for null values.</a:t>
            </a:r>
            <a:endParaRPr lang="en-US" altLang="en-US" sz="2000" dirty="0"/>
          </a:p>
          <a:p>
            <a:pPr lvl="1"/>
            <a:r>
              <a:rPr lang="en-US" altLang="en-US" sz="2000" dirty="0"/>
              <a:t>Example: Find all instructors whose salary is null</a:t>
            </a:r>
            <a:r>
              <a:rPr lang="en-US" altLang="en-US" sz="2000" i="1" dirty="0"/>
              <a:t>.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		select</a:t>
            </a:r>
            <a:r>
              <a:rPr lang="en-US" altLang="en-US" sz="2000" i="1" dirty="0"/>
              <a:t> 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i="1" dirty="0"/>
              <a:t> 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b="1" dirty="0"/>
              <a:t>is null</a:t>
            </a:r>
            <a:endParaRPr lang="en-US" altLang="en-US" sz="2000" dirty="0"/>
          </a:p>
          <a:p>
            <a:r>
              <a:rPr lang="en-US" altLang="en-US" sz="2000" dirty="0"/>
              <a:t>The predicate </a:t>
            </a:r>
            <a:r>
              <a:rPr lang="en-US" altLang="en-US" sz="2000" b="1" dirty="0"/>
              <a:t>is not null </a:t>
            </a:r>
            <a:r>
              <a:rPr lang="en-US" altLang="en-US" sz="2000" dirty="0"/>
              <a:t>succeeds if the value on which it is applied is not null.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  <a:endParaRPr lang="en-US" altLang="en-US" sz="2800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2000" dirty="0"/>
              <a:t>SQL treats as </a:t>
            </a:r>
            <a:r>
              <a:rPr lang="en-US" altLang="en-US" sz="2000" b="1" dirty="0"/>
              <a:t>unknown</a:t>
            </a:r>
            <a:r>
              <a:rPr lang="en-US" altLang="en-US" sz="2000" dirty="0"/>
              <a:t> the result of any comparison involving a null value (other than predicates </a:t>
            </a:r>
            <a:r>
              <a:rPr lang="en-US" altLang="en-US" sz="2000" b="1" dirty="0"/>
              <a:t>is null </a:t>
            </a:r>
            <a:r>
              <a:rPr lang="en-US" altLang="en-US" sz="2000" dirty="0"/>
              <a:t>and  </a:t>
            </a:r>
            <a:r>
              <a:rPr lang="en-US" altLang="en-US" sz="2000" b="1" dirty="0"/>
              <a:t>is not null</a:t>
            </a:r>
            <a:r>
              <a:rPr lang="en-US" altLang="en-US" sz="2000" dirty="0"/>
              <a:t>).</a:t>
            </a:r>
            <a:endParaRPr lang="en-US" altLang="en-US" sz="2000" dirty="0"/>
          </a:p>
          <a:p>
            <a:pPr lvl="1"/>
            <a:r>
              <a:rPr lang="en-US" altLang="en-US" sz="2000" dirty="0"/>
              <a:t>Example</a:t>
            </a:r>
            <a:r>
              <a:rPr lang="en-US" altLang="en-US" sz="2000" i="1" dirty="0"/>
              <a:t>: 5 &lt;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  </a:t>
            </a:r>
            <a:r>
              <a:rPr lang="en-US" altLang="en-US" sz="2000" dirty="0"/>
              <a:t>or</a:t>
            </a:r>
            <a:r>
              <a:rPr lang="en-US" altLang="en-US" sz="2000" i="1" dirty="0"/>
              <a:t>  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&lt;&gt;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   </a:t>
            </a:r>
            <a:r>
              <a:rPr lang="en-US" altLang="en-US" sz="2000" dirty="0"/>
              <a:t>or</a:t>
            </a:r>
            <a:r>
              <a:rPr lang="en-US" altLang="en-US" sz="2000" i="1" dirty="0"/>
              <a:t>   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= </a:t>
            </a:r>
            <a:r>
              <a:rPr lang="en-US" altLang="en-US" sz="2000" b="1" dirty="0"/>
              <a:t>null</a:t>
            </a:r>
            <a:endParaRPr lang="en-US" altLang="en-US" sz="2000" dirty="0"/>
          </a:p>
          <a:p>
            <a:r>
              <a:rPr lang="en-US" altLang="en-US" sz="2000" dirty="0"/>
              <a:t>The predicate in a 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clause can involve Boolean operations (</a:t>
            </a:r>
            <a:r>
              <a:rPr lang="en-US" altLang="en-US" sz="2000" b="1" dirty="0"/>
              <a:t>and</a:t>
            </a:r>
            <a:r>
              <a:rPr lang="en-US" altLang="en-US" sz="2000" dirty="0"/>
              <a:t>, </a:t>
            </a:r>
            <a:r>
              <a:rPr lang="en-US" altLang="en-US" sz="2000" b="1" dirty="0"/>
              <a:t>or</a:t>
            </a:r>
            <a:r>
              <a:rPr lang="en-US" altLang="en-US" sz="2000" dirty="0"/>
              <a:t>, </a:t>
            </a:r>
            <a:r>
              <a:rPr lang="en-US" altLang="en-US" sz="2000" b="1" dirty="0"/>
              <a:t>not</a:t>
            </a:r>
            <a:r>
              <a:rPr lang="en-US" altLang="en-US" sz="2000" dirty="0"/>
              <a:t>); thus the definitions of the Boolean operations need to be  extended to deal with the value </a:t>
            </a:r>
            <a:r>
              <a:rPr lang="en-US" altLang="en-US" sz="2000" b="1" dirty="0"/>
              <a:t>unknown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and </a:t>
            </a:r>
            <a:r>
              <a:rPr lang="en-US" altLang="en-US" sz="2000" dirty="0"/>
              <a:t>:</a:t>
            </a:r>
            <a:r>
              <a:rPr lang="en-US" altLang="en-US" sz="2000" i="1" dirty="0"/>
              <a:t> (true</a:t>
            </a:r>
            <a:r>
              <a:rPr lang="en-US" altLang="en-US" sz="2000" b="1" dirty="0"/>
              <a:t> and </a:t>
            </a:r>
            <a:r>
              <a:rPr lang="en-US" altLang="en-US" sz="2000" i="1" dirty="0"/>
              <a:t>unknown)  = unknown,    </a:t>
            </a:r>
            <a:br>
              <a:rPr lang="en-US" altLang="en-US" sz="2000" i="1" dirty="0"/>
            </a:br>
            <a:r>
              <a:rPr lang="en-US" altLang="en-US" sz="2000" i="1" dirty="0"/>
              <a:t>          (false</a:t>
            </a:r>
            <a:r>
              <a:rPr lang="en-US" altLang="en-US" sz="2000" b="1" dirty="0"/>
              <a:t> and </a:t>
            </a:r>
            <a:r>
              <a:rPr lang="en-US" altLang="en-US" sz="2000" i="1" dirty="0"/>
              <a:t>unknown) = false,</a:t>
            </a:r>
            <a:br>
              <a:rPr lang="en-US" altLang="en-US" sz="2000" i="1" dirty="0"/>
            </a:br>
            <a:r>
              <a:rPr lang="en-US" altLang="en-US" sz="2000" i="1" dirty="0"/>
              <a:t>          (unknown </a:t>
            </a:r>
            <a:r>
              <a:rPr lang="en-US" altLang="en-US" sz="2000" b="1" dirty="0"/>
              <a:t>and</a:t>
            </a:r>
            <a:r>
              <a:rPr lang="en-US" altLang="en-US" sz="2000" i="1" dirty="0"/>
              <a:t> unknown) = unknown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or:    </a:t>
            </a:r>
            <a:r>
              <a:rPr lang="en-US" altLang="en-US" sz="2000" dirty="0"/>
              <a:t> (</a:t>
            </a:r>
            <a:r>
              <a:rPr lang="en-US" altLang="en-US" sz="2000" i="1" dirty="0"/>
              <a:t>unknown</a:t>
            </a:r>
            <a:r>
              <a:rPr lang="en-US" altLang="en-US" sz="2000" dirty="0"/>
              <a:t> </a:t>
            </a:r>
            <a:r>
              <a:rPr lang="en-US" altLang="en-US" sz="2000" b="1" dirty="0"/>
              <a:t>or</a:t>
            </a:r>
            <a:r>
              <a:rPr lang="en-US" altLang="en-US" sz="2000" dirty="0"/>
              <a:t> </a:t>
            </a:r>
            <a:r>
              <a:rPr lang="en-US" altLang="en-US" sz="2000" i="1" dirty="0"/>
              <a:t>true</a:t>
            </a:r>
            <a:r>
              <a:rPr lang="en-US" altLang="en-US" sz="2000" dirty="0"/>
              <a:t>)   = </a:t>
            </a:r>
            <a:r>
              <a:rPr lang="en-US" altLang="en-US" sz="2000" i="1" dirty="0"/>
              <a:t>true</a:t>
            </a:r>
            <a:r>
              <a:rPr lang="en-US" altLang="en-US" sz="2000" dirty="0"/>
              <a:t>,</a:t>
            </a:r>
            <a:br>
              <a:rPr lang="en-US" altLang="en-US" sz="2000" dirty="0"/>
            </a:br>
            <a:r>
              <a:rPr lang="en-US" altLang="en-US" sz="2000" dirty="0"/>
              <a:t>          (</a:t>
            </a:r>
            <a:r>
              <a:rPr lang="en-US" altLang="en-US" sz="2000" i="1" dirty="0"/>
              <a:t>unknown</a:t>
            </a:r>
            <a:r>
              <a:rPr lang="en-US" altLang="en-US" sz="2000" dirty="0"/>
              <a:t> </a:t>
            </a:r>
            <a:r>
              <a:rPr lang="en-US" altLang="en-US" sz="2000" b="1" dirty="0"/>
              <a:t>or</a:t>
            </a:r>
            <a:r>
              <a:rPr lang="en-US" altLang="en-US" sz="2000" dirty="0"/>
              <a:t> </a:t>
            </a:r>
            <a:r>
              <a:rPr lang="en-US" altLang="en-US" sz="2000" i="1" dirty="0"/>
              <a:t>false</a:t>
            </a:r>
            <a:r>
              <a:rPr lang="en-US" altLang="en-US" sz="2000" dirty="0"/>
              <a:t>)  = </a:t>
            </a:r>
            <a:r>
              <a:rPr lang="en-US" altLang="en-US" sz="2000" i="1" dirty="0"/>
              <a:t>unknown</a:t>
            </a:r>
            <a:br>
              <a:rPr lang="en-US" altLang="en-US" sz="2000" dirty="0"/>
            </a:br>
            <a:r>
              <a:rPr lang="en-US" altLang="en-US" sz="2000" dirty="0"/>
              <a:t>          (</a:t>
            </a:r>
            <a:r>
              <a:rPr lang="en-US" altLang="en-US" sz="2000" i="1" dirty="0"/>
              <a:t>unknown </a:t>
            </a:r>
            <a:r>
              <a:rPr lang="en-US" altLang="en-US" sz="2000" b="1" dirty="0"/>
              <a:t>or</a:t>
            </a:r>
            <a:r>
              <a:rPr lang="en-US" altLang="en-US" sz="2000" i="1" dirty="0"/>
              <a:t> unknown) = unknown</a:t>
            </a:r>
            <a:endParaRPr lang="en-US" altLang="en-US" sz="2000" i="1" dirty="0"/>
          </a:p>
          <a:p>
            <a:r>
              <a:rPr lang="en-US" altLang="en-US" sz="2000" dirty="0"/>
              <a:t>Result of </a:t>
            </a:r>
            <a:r>
              <a:rPr lang="en-US" altLang="en-US" sz="2000" b="1" dirty="0"/>
              <a:t>where </a:t>
            </a:r>
            <a:r>
              <a:rPr lang="en-US" altLang="en-US" sz="2000" dirty="0"/>
              <a:t>clause predicate is treated as </a:t>
            </a:r>
            <a:r>
              <a:rPr lang="en-US" altLang="en-US" sz="2000" i="1" dirty="0"/>
              <a:t>false </a:t>
            </a:r>
            <a:r>
              <a:rPr lang="en-US" altLang="en-US" sz="2000" dirty="0"/>
              <a:t>if it evaluates to </a:t>
            </a:r>
            <a:r>
              <a:rPr lang="en-US" altLang="en-US" sz="2000" i="1" dirty="0"/>
              <a:t>unknown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878840"/>
          </a:xfrm>
        </p:spPr>
        <p:txBody>
          <a:bodyPr/>
          <a:lstStyle/>
          <a:p>
            <a:r>
              <a:rPr lang="en-US" altLang="en-US" sz="2800" dirty="0"/>
              <a:t>Aggregate Functions</a:t>
            </a:r>
            <a:br>
              <a:rPr lang="en-US" altLang="en-US" sz="2800" dirty="0"/>
            </a:br>
            <a:r>
              <a:rPr lang="en-US" altLang="en-US" sz="2800" dirty="0"/>
              <a:t>(</a:t>
            </a:r>
            <a:r>
              <a:rPr lang="zh-CN" altLang="en-US" sz="2800" dirty="0"/>
              <a:t>聚合函数</a:t>
            </a:r>
            <a:r>
              <a:rPr lang="en-US" altLang="en-US" sz="2800" dirty="0"/>
              <a:t>)</a:t>
            </a:r>
            <a:endParaRPr lang="en-US" altLang="en-US" sz="2800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2400" dirty="0"/>
              <a:t>These functions operate on the multiset of values of a column of a relation, and return a value</a:t>
            </a:r>
            <a:endParaRPr lang="en-US" altLang="en-US" sz="2400" dirty="0"/>
          </a:p>
          <a:p>
            <a:pPr>
              <a:buFont typeface="Monotype Sorts" pitchFamily="-65" charset="2"/>
              <a:buNone/>
              <a:tabLst>
                <a:tab pos="2222500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 err="1"/>
              <a:t>avg</a:t>
            </a:r>
            <a:r>
              <a:rPr lang="en-US" altLang="en-US" sz="2400" b="1" dirty="0"/>
              <a:t>: </a:t>
            </a:r>
            <a:r>
              <a:rPr lang="en-US" altLang="en-US" sz="2400" dirty="0"/>
              <a:t>average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min:  </a:t>
            </a:r>
            <a:r>
              <a:rPr lang="en-US" altLang="en-US" sz="2400" dirty="0"/>
              <a:t>minimum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max:  </a:t>
            </a:r>
            <a:r>
              <a:rPr lang="en-US" altLang="en-US" sz="2400" dirty="0"/>
              <a:t>maximum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sum:  </a:t>
            </a:r>
            <a:r>
              <a:rPr lang="en-US" altLang="en-US" sz="2400" dirty="0"/>
              <a:t>sum of values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count:  </a:t>
            </a:r>
            <a:r>
              <a:rPr lang="en-US" altLang="en-US" sz="2400" dirty="0"/>
              <a:t>number of values</a:t>
            </a:r>
            <a:endParaRPr lang="en-US" altLang="en-US" sz="2400" dirty="0"/>
          </a:p>
          <a:p>
            <a:pPr>
              <a:buFont typeface="Monotype Sorts" pitchFamily="-65" charset="2"/>
              <a:buNone/>
              <a:tabLst>
                <a:tab pos="2222500" algn="l"/>
              </a:tabLst>
            </a:pPr>
            <a:r>
              <a:rPr lang="en-US" altLang="en-US" sz="2400" dirty="0"/>
              <a:t>				</a:t>
            </a:r>
            <a:r>
              <a:rPr lang="zh-CN" altLang="en-US" sz="2400" dirty="0"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多少个元组）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  <a:endParaRPr lang="en-US" altLang="en-US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2000" dirty="0"/>
              <a:t>Find the average salary of instructors in the Computer Science department </a:t>
            </a:r>
            <a:endParaRPr lang="en-US" altLang="en-US" sz="2000" dirty="0"/>
          </a:p>
          <a:p>
            <a:pPr lvl="1">
              <a:tabLst>
                <a:tab pos="1711325" algn="l"/>
              </a:tabLst>
            </a:pPr>
            <a:r>
              <a:rPr lang="en-US" altLang="en-US" sz="2000" b="1" dirty="0"/>
              <a:t>select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= 'Comp. Sci.';</a:t>
            </a:r>
            <a:endParaRPr lang="en-US" altLang="en-US" sz="2000" dirty="0"/>
          </a:p>
          <a:p>
            <a:pPr>
              <a:tabLst>
                <a:tab pos="1711325" algn="l"/>
              </a:tabLst>
            </a:pPr>
            <a:r>
              <a:rPr kumimoji="0" lang="en-US" altLang="en-US" sz="2000" dirty="0"/>
              <a:t>Find the total number of instructors who teach a course in the Spring 2018 semester</a:t>
            </a:r>
            <a:endParaRPr kumimoji="0" lang="en-US" altLang="en-US" sz="20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2000" b="1" dirty="0"/>
              <a:t>select count </a:t>
            </a:r>
            <a:r>
              <a:rPr kumimoji="0" lang="en-US" altLang="en-US" sz="2000" dirty="0"/>
              <a:t>(</a:t>
            </a:r>
            <a:r>
              <a:rPr kumimoji="0" lang="en-US" altLang="en-US" sz="2000" b="1" dirty="0"/>
              <a:t>distinct </a:t>
            </a:r>
            <a:r>
              <a:rPr kumimoji="0" lang="en-US" altLang="en-US" sz="2000" i="1" dirty="0"/>
              <a:t>ID</a:t>
            </a:r>
            <a:r>
              <a:rPr kumimoji="0" lang="en-US" altLang="en-US" sz="2000" dirty="0"/>
              <a:t>)</a:t>
            </a:r>
            <a:br>
              <a:rPr kumimoji="0" lang="en-US" altLang="en-US" sz="2000" dirty="0"/>
            </a:br>
            <a:r>
              <a:rPr kumimoji="0" lang="en-US" altLang="en-US" sz="2000" b="1" dirty="0"/>
              <a:t>from </a:t>
            </a:r>
            <a:r>
              <a:rPr kumimoji="0" lang="en-US" altLang="en-US" sz="2000" i="1" dirty="0"/>
              <a:t>teaches</a:t>
            </a:r>
            <a:br>
              <a:rPr kumimoji="0" lang="en-US" altLang="en-US" sz="2000" i="1" dirty="0"/>
            </a:br>
            <a:r>
              <a:rPr kumimoji="0" lang="en-US" altLang="en-US" sz="2000" b="1" dirty="0"/>
              <a:t>where </a:t>
            </a:r>
            <a:r>
              <a:rPr kumimoji="0" lang="en-US" altLang="en-US" sz="2000" i="1" dirty="0"/>
              <a:t>semester </a:t>
            </a:r>
            <a:r>
              <a:rPr kumimoji="0" lang="en-US" altLang="en-US" sz="2000" dirty="0"/>
              <a:t>= 'Spring' </a:t>
            </a:r>
            <a:r>
              <a:rPr kumimoji="0" lang="en-US" altLang="en-US" sz="2000" b="1" dirty="0"/>
              <a:t>and </a:t>
            </a:r>
            <a:r>
              <a:rPr kumimoji="0" lang="en-US" altLang="en-US" sz="2000" i="1" dirty="0"/>
              <a:t>year </a:t>
            </a:r>
            <a:r>
              <a:rPr kumimoji="0" lang="en-US" altLang="en-US" sz="2000" dirty="0"/>
              <a:t>= 2018;</a:t>
            </a:r>
            <a:endParaRPr kumimoji="0" lang="en-US" altLang="en-US" sz="2000" dirty="0"/>
          </a:p>
          <a:p>
            <a:pPr>
              <a:tabLst>
                <a:tab pos="1711325" algn="l"/>
              </a:tabLst>
            </a:pPr>
            <a:r>
              <a:rPr kumimoji="0" lang="en-US" altLang="en-US" sz="2000" dirty="0"/>
              <a:t>Find the number of tuples in the </a:t>
            </a:r>
            <a:r>
              <a:rPr kumimoji="0" lang="en-US" altLang="en-US" sz="2000" i="1" dirty="0"/>
              <a:t>course </a:t>
            </a:r>
            <a:r>
              <a:rPr kumimoji="0" lang="en-US" altLang="en-US" sz="2000" dirty="0"/>
              <a:t>relation</a:t>
            </a:r>
            <a:endParaRPr kumimoji="0" lang="en-US" altLang="en-US" sz="20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2000" b="1" dirty="0"/>
              <a:t>select count </a:t>
            </a:r>
            <a:r>
              <a:rPr kumimoji="0" lang="en-US" altLang="en-US" sz="2000" dirty="0"/>
              <a:t>(*)</a:t>
            </a:r>
            <a:br>
              <a:rPr kumimoji="0" lang="en-US" altLang="en-US" sz="2000" dirty="0"/>
            </a:br>
            <a:r>
              <a:rPr kumimoji="0" lang="en-US" altLang="en-US" sz="2000" b="1" dirty="0"/>
              <a:t>from </a:t>
            </a:r>
            <a:r>
              <a:rPr kumimoji="0" lang="en-US" altLang="en-US" sz="2000" i="1" dirty="0"/>
              <a:t>course</a:t>
            </a:r>
            <a:r>
              <a:rPr kumimoji="0" lang="en-US" altLang="en-US" sz="2000" dirty="0"/>
              <a:t>;</a:t>
            </a:r>
            <a:endParaRPr kumimoji="0" lang="en-US" altLang="en-US" sz="2000" dirty="0"/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  <a:endParaRPr lang="en-US" altLang="en-US" sz="2800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2000" dirty="0"/>
              <a:t>Find the average salary of instructors in each department</a:t>
            </a:r>
            <a:endParaRPr lang="en-US" altLang="en-US" sz="2000" dirty="0"/>
          </a:p>
          <a:p>
            <a:pPr lvl="1">
              <a:tabLst>
                <a:tab pos="625475" algn="l"/>
              </a:tabLst>
            </a:pPr>
            <a:r>
              <a:rPr lang="en-US" altLang="en-US" sz="2000" b="1" dirty="0"/>
              <a:t>select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 </a:t>
            </a:r>
            <a:r>
              <a:rPr lang="en-US" altLang="en-US" sz="2000" b="1" dirty="0"/>
              <a:t>as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avg_salary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group by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19771" t="2012" r="19587" b="13353"/>
          <a:stretch>
            <a:fillRect/>
          </a:stretch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384" t="3188" r="31718" b="23128"/>
          <a:stretch>
            <a:fillRect/>
          </a:stretch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  <a:endParaRPr lang="en-US" altLang="en-US" sz="2800" dirty="0"/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2400" dirty="0"/>
              <a:t>Attributes in </a:t>
            </a:r>
            <a:r>
              <a:rPr lang="en-US" altLang="en-US" sz="2400" b="1" dirty="0"/>
              <a:t>select </a:t>
            </a:r>
            <a:r>
              <a:rPr lang="en-US" altLang="en-US" sz="2400" dirty="0"/>
              <a:t>clause outside of aggregate functions must appear in </a:t>
            </a:r>
            <a:r>
              <a:rPr lang="en-US" altLang="en-US" sz="2400" b="1" dirty="0"/>
              <a:t>group by</a:t>
            </a:r>
            <a:r>
              <a:rPr lang="en-US" altLang="en-US" sz="2400" dirty="0"/>
              <a:t> list</a:t>
            </a:r>
            <a:endParaRPr lang="en-US" altLang="en-US" sz="2400" dirty="0"/>
          </a:p>
          <a:p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聚合函数之外的select子句中的属性必须出现在group by列表中</a:t>
            </a:r>
            <a:endParaRPr lang="en-US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en-US" altLang="en-US" sz="2400" dirty="0"/>
              <a:t>/* erroneous query */</a:t>
            </a:r>
            <a:br>
              <a:rPr lang="en-US" altLang="en-US" sz="2400" dirty="0"/>
            </a:br>
            <a:r>
              <a:rPr lang="en-US" altLang="en-US" sz="2400" b="1" dirty="0"/>
              <a:t>select </a:t>
            </a:r>
            <a:r>
              <a:rPr lang="en-US" altLang="en-US" sz="2400" i="1" dirty="0"/>
              <a:t>dept_name</a:t>
            </a:r>
            <a:r>
              <a:rPr lang="en-US" altLang="en-US" sz="2400" dirty="0"/>
              <a:t>, </a:t>
            </a:r>
            <a:r>
              <a:rPr lang="en-US" altLang="en-US" sz="2400" i="1" dirty="0"/>
              <a:t>ID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avg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salary</a:t>
            </a:r>
            <a:r>
              <a:rPr lang="en-US" altLang="en-US" sz="2400" dirty="0"/>
              <a:t>)</a:t>
            </a:r>
            <a:br>
              <a:rPr lang="en-US" altLang="en-US" sz="2400" dirty="0"/>
            </a:br>
            <a:r>
              <a:rPr lang="en-US" altLang="en-US" sz="2400" b="1" dirty="0"/>
              <a:t>from </a:t>
            </a:r>
            <a:r>
              <a:rPr lang="en-US" altLang="en-US" sz="2400" i="1" dirty="0"/>
              <a:t>instructor</a:t>
            </a:r>
            <a:br>
              <a:rPr lang="en-US" altLang="en-US" sz="2400" i="1" dirty="0"/>
            </a:br>
            <a:r>
              <a:rPr lang="en-US" altLang="en-US" sz="2400" b="1" dirty="0"/>
              <a:t>group by </a:t>
            </a:r>
            <a:r>
              <a:rPr lang="en-US" altLang="en-US" sz="2400" i="1" dirty="0"/>
              <a:t>dept_name</a:t>
            </a:r>
            <a:r>
              <a:rPr lang="en-US" altLang="en-US" sz="2400" dirty="0"/>
              <a:t>;</a:t>
            </a:r>
            <a:endParaRPr lang="en-US" altLang="en-US" sz="2400" dirty="0"/>
          </a:p>
          <a:p>
            <a:pPr lvl="1"/>
            <a:r>
              <a:rPr lang="en-US" altLang="en-US" dirty="0"/>
              <a:t>(</a:t>
            </a:r>
            <a:r>
              <a:rPr lang="zh-CN" altLang="en-US" dirty="0"/>
              <a:t>报错，</a:t>
            </a:r>
            <a:r>
              <a:rPr lang="en-US" altLang="zh-CN" dirty="0"/>
              <a:t>ID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(group by </a:t>
            </a:r>
            <a:r>
              <a:rPr lang="zh-CN" altLang="en-US" dirty="0">
                <a:ea typeface="宋体" panose="02010600030101010101" pitchFamily="2" charset="-122"/>
              </a:rPr>
              <a:t>要么</a:t>
            </a:r>
            <a:r>
              <a:rPr lang="en-US" altLang="zh-CN" dirty="0">
                <a:ea typeface="宋体" panose="02010600030101010101" pitchFamily="2" charset="-122"/>
              </a:rPr>
              <a:t> select </a:t>
            </a:r>
            <a:r>
              <a:rPr lang="zh-CN" altLang="en-US" dirty="0">
                <a:ea typeface="宋体" panose="02010600030101010101" pitchFamily="2" charset="-122"/>
              </a:rPr>
              <a:t>自己，要么是聚合函数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  <a:endParaRPr lang="en-US" altLang="en-US" sz="2800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940" y="1193800"/>
            <a:ext cx="7829550" cy="454977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2400" dirty="0"/>
              <a:t>Find the names and average salaries of all departments whose average salary is greater than 42000</a:t>
            </a:r>
            <a:endParaRPr lang="en-US" altLang="en-US" sz="2400" dirty="0"/>
          </a:p>
          <a:p>
            <a:pPr>
              <a:tabLst>
                <a:tab pos="1489075" algn="l"/>
              </a:tabLst>
            </a:pPr>
            <a:endParaRPr lang="en-US" altLang="en-US" sz="2400" dirty="0"/>
          </a:p>
          <a:p>
            <a:pPr>
              <a:tabLst>
                <a:tab pos="1489075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1489075" algn="l"/>
              </a:tabLst>
            </a:pPr>
            <a:endParaRPr lang="en-US" altLang="en-US" sz="2400" dirty="0"/>
          </a:p>
          <a:p>
            <a:pPr>
              <a:tabLst>
                <a:tab pos="1489075" algn="l"/>
              </a:tabLst>
            </a:pPr>
            <a:endParaRPr lang="en-US" altLang="en-US" sz="2400" dirty="0"/>
          </a:p>
          <a:p>
            <a:pPr>
              <a:tabLst>
                <a:tab pos="1489075" algn="l"/>
              </a:tabLst>
            </a:pPr>
            <a:r>
              <a:rPr lang="en-US" altLang="en-US" sz="2400" dirty="0"/>
              <a:t>Note: predicates in the </a:t>
            </a:r>
            <a:r>
              <a:rPr lang="en-US" altLang="en-US" sz="2400" b="1" dirty="0"/>
              <a:t>having</a:t>
            </a:r>
            <a:r>
              <a:rPr lang="en-US" altLang="en-US" sz="2400" dirty="0"/>
              <a:t> clause are applied after the formation of groups whereas predicates in the </a:t>
            </a:r>
            <a:r>
              <a:rPr lang="en-US" altLang="en-US" sz="2400" b="1" dirty="0"/>
              <a:t>where</a:t>
            </a:r>
            <a:r>
              <a:rPr lang="en-US" altLang="en-US" sz="2400" dirty="0"/>
              <a:t> clause are applied before forming groups</a:t>
            </a:r>
            <a:endParaRPr lang="en-US" altLang="en-US" sz="2400" dirty="0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783293" y="2465911"/>
            <a:ext cx="6019192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</a:t>
            </a:r>
            <a:r>
              <a:rPr lang="en-US" altLang="en-US" sz="20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dept_name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en-US" sz="20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avg</a:t>
            </a:r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en-US" sz="20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salary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en-US" sz="2000" i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avg_salary</a:t>
            </a:r>
            <a:endParaRPr lang="en-US" altLang="en-US" sz="2000" i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en-US" sz="20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instructor</a:t>
            </a:r>
            <a:endParaRPr lang="en-US" altLang="en-US" sz="2000" i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group by </a:t>
            </a:r>
            <a:r>
              <a:rPr lang="en-US" altLang="en-US" sz="20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dept_name</a:t>
            </a:r>
            <a:endParaRPr lang="en-US" altLang="en-US" sz="2000" i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having </a:t>
            </a:r>
            <a:r>
              <a:rPr lang="en-US" altLang="en-US" sz="20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avg</a:t>
            </a:r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en-US" sz="20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salary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&gt; 42000;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对应一行；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having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对应一组，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having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group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之后）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Group By 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R: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选修成绩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平均成绩和最高成绩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06607" name="Group 47"/>
          <p:cNvGraphicFramePr>
            <a:graphicFrameLocks noGrp="1"/>
          </p:cNvGraphicFramePr>
          <p:nvPr/>
        </p:nvGraphicFramePr>
        <p:xfrm>
          <a:off x="628650" y="3430224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1085850" y="2820624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6608" name="Group 48"/>
          <p:cNvGraphicFramePr>
            <a:graphicFrameLocks noGrp="1"/>
          </p:cNvGraphicFramePr>
          <p:nvPr/>
        </p:nvGraphicFramePr>
        <p:xfrm>
          <a:off x="5270787" y="4300865"/>
          <a:ext cx="2463800" cy="746126"/>
        </p:xfrm>
        <a:graphic>
          <a:graphicData uri="http://schemas.openxmlformats.org/drawingml/2006/table">
            <a:tbl>
              <a:tblPr/>
              <a:tblGrid>
                <a:gridCol w="1219200"/>
                <a:gridCol w="12446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最高成绩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5906049" y="3344499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6865" y="1393190"/>
            <a:ext cx="4508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avg(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成绩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)as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平均成绩，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max(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成绩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)as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最高成绩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2000" dirty="0"/>
              <a:t>Transaction control –includes commands for specifying the beginning and ending of transactions.</a:t>
            </a:r>
            <a:r>
              <a:rPr lang="zh-CN" altLang="en-US" sz="2000" dirty="0">
                <a:ea typeface="宋体" panose="02010600030101010101" pitchFamily="2" charset="-122"/>
              </a:rPr>
              <a:t>（事务控制–包括用于指定事务开始和结束的命令。）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en-US" altLang="en-US" sz="2000" dirty="0"/>
              <a:t>Embedded  SQL  and dynamic SQL -- define how SQL statements can be embedded within general-purpose programming languages.</a:t>
            </a:r>
            <a:r>
              <a:rPr lang="zh-CN" altLang="en-US" sz="2000" dirty="0">
                <a:ea typeface="宋体" panose="02010600030101010101" pitchFamily="2" charset="-122"/>
              </a:rPr>
              <a:t>（嵌入式SQL和动态SQL——定义如何在通用编程语言中嵌入SQL语句。）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en-US" altLang="en-US" sz="2000" dirty="0"/>
              <a:t>Authorization – includes commands for specifying access rights to relations and views.</a:t>
            </a:r>
            <a:r>
              <a:rPr lang="zh-CN" altLang="en-US" sz="2000" dirty="0">
                <a:ea typeface="宋体" panose="02010600030101010101" pitchFamily="2" charset="-122"/>
              </a:rPr>
              <a:t>（授权–包括用于指定对关系和视图的访问权限的命令。）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Group By 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R: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选修成绩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每门课程的平均和最高成绩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05590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8650" y="393700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1085850" y="332740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5571" name="Rectangle 35"/>
          <p:cNvSpPr>
            <a:spLocks noChangeArrowheads="1"/>
          </p:cNvSpPr>
          <p:nvPr/>
        </p:nvSpPr>
        <p:spPr bwMode="auto">
          <a:xfrm>
            <a:off x="3213100" y="2970213"/>
            <a:ext cx="5930900" cy="44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5591" name="Group 55"/>
          <p:cNvGraphicFramePr>
            <a:graphicFrameLocks noGrp="1"/>
          </p:cNvGraphicFramePr>
          <p:nvPr/>
        </p:nvGraphicFramePr>
        <p:xfrm>
          <a:off x="4679950" y="5040313"/>
          <a:ext cx="3149600" cy="1120776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124460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最高成绩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83.3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5880231" y="3637591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1690" y="2560955"/>
            <a:ext cx="45853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</a:t>
            </a: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课程，</a:t>
            </a:r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avg(</a:t>
            </a: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成绩</a:t>
            </a:r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)as</a:t>
            </a: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平均成绩，</a:t>
            </a:r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max(</a:t>
            </a: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成绩</a:t>
            </a:r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)as</a:t>
            </a: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最高成绩</a:t>
            </a:r>
            <a:endParaRPr lang="en-US" altLang="zh-CN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R</a:t>
            </a:r>
            <a:endParaRPr lang="en-US" altLang="zh-CN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group by </a:t>
            </a: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</a:t>
            </a:r>
            <a:endParaRPr lang="en-US" altLang="zh-CN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71" grpId="0" autoUpdateAnimBg="0"/>
      <p:bldP spid="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Having 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Select</a:t>
            </a:r>
            <a:r>
              <a:rPr lang="zh-CN" altLang="en-US" sz="2000" dirty="0">
                <a:solidFill>
                  <a:srgbClr val="FF3300"/>
                </a:solidFill>
              </a:rPr>
              <a:t>　  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, A</a:t>
            </a:r>
            <a:r>
              <a:rPr lang="en-US" altLang="zh-CN" sz="2000" baseline="-25000" dirty="0"/>
              <a:t>n</a:t>
            </a:r>
            <a:br>
              <a:rPr lang="en-US" altLang="zh-CN" sz="2000" dirty="0"/>
            </a:b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From</a:t>
            </a:r>
            <a:r>
              <a:rPr lang="zh-CN" altLang="en-US" sz="2000" dirty="0">
                <a:solidFill>
                  <a:srgbClr val="FF3300"/>
                </a:solidFill>
              </a:rPr>
              <a:t>　　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</a:t>
            </a:r>
            <a:r>
              <a:rPr lang="en-US" altLang="zh-CN" sz="2000" dirty="0">
                <a:sym typeface="Symbol" panose="05050102010706020507" pitchFamily="18" charset="2"/>
              </a:rPr>
              <a:t> 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, R</a:t>
            </a:r>
            <a:r>
              <a:rPr lang="en-US" altLang="zh-CN" sz="2000" baseline="-25000" dirty="0"/>
              <a:t>m</a:t>
            </a:r>
            <a:br>
              <a:rPr lang="en-US" altLang="zh-CN" sz="2000" baseline="-25000" dirty="0"/>
            </a:b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Where</a:t>
            </a:r>
            <a:r>
              <a:rPr lang="zh-CN" altLang="en-US" sz="2000" dirty="0">
                <a:solidFill>
                  <a:srgbClr val="FF3300"/>
                </a:solidFill>
              </a:rPr>
              <a:t>　  </a:t>
            </a:r>
            <a:r>
              <a:rPr lang="en-US" altLang="zh-CN" sz="2000" i="1" dirty="0"/>
              <a:t>P </a:t>
            </a:r>
            <a:r>
              <a:rPr lang="en-US" altLang="zh-CN" sz="2000" dirty="0"/>
              <a:t>(</a:t>
            </a:r>
            <a:r>
              <a:rPr lang="zh-CN" altLang="en-US" sz="2000" dirty="0"/>
              <a:t>元组限定条件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FF3300"/>
                </a:solidFill>
              </a:rPr>
              <a:t>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Group</a:t>
            </a:r>
            <a:r>
              <a:rPr lang="en-US" altLang="zh-CN" sz="2000" i="1" dirty="0">
                <a:solidFill>
                  <a:srgbClr val="FF3300"/>
                </a:solidFill>
              </a:rPr>
              <a:t>  </a:t>
            </a:r>
            <a:r>
              <a:rPr lang="en-US" altLang="zh-CN" sz="2000" i="1" dirty="0">
                <a:solidFill>
                  <a:srgbClr val="30E44E"/>
                </a:solidFill>
              </a:rPr>
              <a:t>By</a:t>
            </a:r>
            <a:r>
              <a:rPr lang="en-US" altLang="zh-CN" sz="2000" dirty="0"/>
              <a:t>  </a:t>
            </a:r>
            <a:r>
              <a:rPr lang="zh-CN" altLang="en-US" sz="2000" dirty="0"/>
              <a:t>属性</a:t>
            </a:r>
            <a:r>
              <a:rPr lang="en-US" altLang="zh-CN" sz="2000" dirty="0"/>
              <a:t>1, </a:t>
            </a:r>
            <a:r>
              <a:rPr lang="zh-CN" altLang="en-US" sz="2000" dirty="0"/>
              <a:t>属性</a:t>
            </a:r>
            <a:r>
              <a:rPr lang="en-US" altLang="zh-CN" sz="2000" dirty="0"/>
              <a:t>2,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</a:t>
            </a:r>
            <a:r>
              <a:rPr lang="zh-CN" altLang="en-US" sz="2000" dirty="0"/>
              <a:t>　　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FF3300"/>
                </a:solidFill>
              </a:rPr>
              <a:t> 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Having</a:t>
            </a:r>
            <a:r>
              <a:rPr lang="en-US" altLang="zh-CN" sz="2000" dirty="0"/>
              <a:t>  Q (</a:t>
            </a:r>
            <a:r>
              <a:rPr lang="zh-CN" altLang="en-US" sz="2000" dirty="0"/>
              <a:t>分组限定条件</a:t>
            </a:r>
            <a:r>
              <a:rPr lang="en-US" altLang="zh-CN" sz="2000" dirty="0"/>
              <a:t>) </a:t>
            </a:r>
            <a:r>
              <a:rPr lang="zh-CN" altLang="en-US" sz="2000" dirty="0"/>
              <a:t>　　</a:t>
            </a:r>
            <a:endParaRPr lang="zh-CN" altLang="en-US" sz="2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Having</a:t>
            </a:r>
            <a:r>
              <a:rPr lang="zh-CN" altLang="en-US" sz="2000" b="1" dirty="0"/>
              <a:t>子句只能配合</a:t>
            </a:r>
            <a:r>
              <a:rPr lang="en-US" altLang="zh-CN" sz="2000" b="1" dirty="0"/>
              <a:t>Group By</a:t>
            </a:r>
            <a:r>
              <a:rPr lang="zh-CN" altLang="en-US" sz="2000" b="1" dirty="0"/>
              <a:t>子句使用</a:t>
            </a:r>
            <a:r>
              <a:rPr lang="zh-CN" altLang="en-US" sz="2000" dirty="0"/>
              <a:t>，而不能单独出现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000" dirty="0"/>
              <a:t>Having</a:t>
            </a:r>
            <a:r>
              <a:rPr lang="zh-CN" altLang="en-US" sz="2000" dirty="0"/>
              <a:t>子句作用：在分组后，筛选满足条件</a:t>
            </a:r>
            <a:r>
              <a:rPr lang="en-US" altLang="zh-CN" sz="2000" dirty="0"/>
              <a:t>Q</a:t>
            </a:r>
            <a:r>
              <a:rPr lang="zh-CN" altLang="en-US" sz="2000" dirty="0"/>
              <a:t>的分组</a:t>
            </a:r>
            <a:endParaRPr lang="zh-CN" alt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在分组限定条件中出现的属性只能是以下形式：</a:t>
            </a:r>
            <a:br>
              <a:rPr lang="zh-CN" altLang="en-US" sz="2000" dirty="0"/>
            </a:br>
            <a:r>
              <a:rPr lang="zh-CN" altLang="en-US" sz="2000" dirty="0"/>
              <a:t>① </a:t>
            </a:r>
            <a:r>
              <a:rPr lang="zh-CN" altLang="en-US" sz="2000" dirty="0">
                <a:solidFill>
                  <a:srgbClr val="30E44E"/>
                </a:solidFill>
              </a:rPr>
              <a:t>分组属性</a:t>
            </a:r>
            <a:br>
              <a:rPr lang="zh-CN" altLang="en-US" sz="2000" dirty="0"/>
            </a:br>
            <a:r>
              <a:rPr lang="zh-CN" altLang="en-US" sz="2000" dirty="0"/>
              <a:t>② </a:t>
            </a:r>
            <a:r>
              <a:rPr lang="zh-CN" altLang="en-US" sz="2000" dirty="0">
                <a:solidFill>
                  <a:srgbClr val="30E44E"/>
                </a:solidFill>
              </a:rPr>
              <a:t>聚集函数</a:t>
            </a:r>
            <a:r>
              <a:rPr lang="en-US" altLang="zh-CN" sz="2000" dirty="0">
                <a:solidFill>
                  <a:srgbClr val="30E44E"/>
                </a:solidFill>
              </a:rPr>
              <a:t>(</a:t>
            </a:r>
            <a:r>
              <a:rPr lang="zh-CN" altLang="en-US" sz="2000" dirty="0">
                <a:solidFill>
                  <a:srgbClr val="30E44E"/>
                </a:solidFill>
              </a:rPr>
              <a:t>任意属性</a:t>
            </a:r>
            <a:r>
              <a:rPr lang="en-US" altLang="zh-CN" sz="2000" dirty="0">
                <a:solidFill>
                  <a:srgbClr val="30E44E"/>
                </a:solidFill>
              </a:rPr>
              <a:t>)</a:t>
            </a:r>
            <a:endParaRPr lang="en-US" altLang="zh-CN" sz="2000" dirty="0">
              <a:solidFill>
                <a:srgbClr val="30E44E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Having 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Having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子句中的条件和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子句中条件的不同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子句中的条件用于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限定元组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，施加在单个元组上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不满足条件的元组将不会参与到下一步的分组运算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(Group By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或投影运算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(Select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Having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子句中的条件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用于限定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Group By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子句产生的各个分组，施加在整个分组上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不满足条件的分组，将不会参与下一步的统计运算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(Select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700"/>
              <a:t>Having </a:t>
            </a:r>
            <a:r>
              <a:rPr lang="zh-CN" altLang="en-US" sz="4700"/>
              <a:t>子句</a:t>
            </a:r>
            <a:endParaRPr lang="zh-CN" altLang="en-US" sz="47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R: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选修成绩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平均成绩大于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的学生姓名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09676" name="Group 44"/>
          <p:cNvGraphicFramePr>
            <a:graphicFrameLocks noGrp="1"/>
          </p:cNvGraphicFramePr>
          <p:nvPr/>
        </p:nvGraphicFramePr>
        <p:xfrm>
          <a:off x="628650" y="393700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1085850" y="3327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9677" name="Group 45"/>
          <p:cNvGraphicFramePr>
            <a:graphicFrameLocks noGrp="1"/>
          </p:cNvGraphicFramePr>
          <p:nvPr/>
        </p:nvGraphicFramePr>
        <p:xfrm>
          <a:off x="5827713" y="5430838"/>
          <a:ext cx="685800" cy="74612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6023451" y="4188434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4840" y="2627630"/>
            <a:ext cx="29140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</a:t>
            </a:r>
            <a:r>
              <a:rPr lang="zh-CN" altLang="en-US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姓名</a:t>
            </a:r>
            <a:endParaRPr lang="zh-CN" altLang="en-US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R</a:t>
            </a:r>
            <a:endParaRPr lang="zh-CN" altLang="en-US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group by </a:t>
            </a:r>
            <a:r>
              <a:rPr lang="zh-CN" altLang="en-US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姓名</a:t>
            </a:r>
            <a:endParaRPr lang="zh-CN" altLang="en-US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having avg(</a:t>
            </a:r>
            <a:r>
              <a:rPr lang="zh-CN" altLang="en-US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成绩</a:t>
            </a:r>
            <a:r>
              <a:rPr lang="en-US" altLang="zh-CN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)&gt;85</a:t>
            </a:r>
            <a:endParaRPr lang="en-US" altLang="zh-CN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Having </a:t>
            </a:r>
            <a:r>
              <a:rPr lang="zh-CN" altLang="en-US" dirty="0"/>
              <a:t>子句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/>
              <a:t>问</a:t>
            </a:r>
            <a:r>
              <a:rPr lang="en-US" altLang="zh-CN" sz="2400" dirty="0"/>
              <a:t>: </a:t>
            </a:r>
            <a:r>
              <a:rPr lang="zh-CN" altLang="en-US" sz="2400" dirty="0"/>
              <a:t>成绩大于</a:t>
            </a:r>
            <a:r>
              <a:rPr lang="en-US" altLang="zh-CN" sz="2400" dirty="0"/>
              <a:t>85</a:t>
            </a:r>
            <a:r>
              <a:rPr lang="zh-CN" altLang="en-US" sz="2400" dirty="0"/>
              <a:t>的学生姓名</a:t>
            </a:r>
            <a:r>
              <a:rPr lang="en-US" altLang="zh-CN" sz="2400" dirty="0"/>
              <a:t>? (</a:t>
            </a:r>
            <a:r>
              <a:rPr lang="zh-CN" altLang="en-US" sz="2400" dirty="0"/>
              <a:t>对比以上问题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graphicFrame>
        <p:nvGraphicFramePr>
          <p:cNvPr id="710702" name="Group 46"/>
          <p:cNvGraphicFramePr>
            <a:graphicFrameLocks noGrp="1"/>
          </p:cNvGraphicFramePr>
          <p:nvPr/>
        </p:nvGraphicFramePr>
        <p:xfrm>
          <a:off x="628650" y="2857348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1085850" y="2247748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0691" name="Rectangle 35"/>
          <p:cNvSpPr>
            <a:spLocks noChangeArrowheads="1"/>
          </p:cNvSpPr>
          <p:nvPr/>
        </p:nvSpPr>
        <p:spPr bwMode="auto">
          <a:xfrm>
            <a:off x="3143250" y="2392211"/>
            <a:ext cx="5930900" cy="146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distinct 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2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2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成绩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&gt; 85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0703" name="Group 47"/>
          <p:cNvGraphicFramePr>
            <a:graphicFrameLocks noGrp="1"/>
          </p:cNvGraphicFramePr>
          <p:nvPr/>
        </p:nvGraphicFramePr>
        <p:xfrm>
          <a:off x="5835650" y="3976536"/>
          <a:ext cx="685800" cy="112077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91" grpId="0" bldLvl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  <a:endParaRPr lang="en-US" altLang="en-US" sz="2800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145" algn="l"/>
              </a:tabLst>
            </a:pPr>
            <a:r>
              <a:rPr lang="en-US" altLang="en-US" sz="2000" dirty="0"/>
              <a:t>List in alphabetic order the names of all instructors 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6145" algn="l"/>
              </a:tabLst>
            </a:pPr>
            <a:r>
              <a:rPr lang="en-US" altLang="en-US" sz="2000" dirty="0"/>
              <a:t>              </a:t>
            </a:r>
            <a:r>
              <a:rPr lang="en-US" altLang="en-US" sz="2000" b="1" dirty="0"/>
              <a:t>select distinct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  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dirty="0"/>
              <a:t>	</a:t>
            </a:r>
            <a:r>
              <a:rPr lang="en-US" altLang="en-US" sz="2000" b="1" dirty="0"/>
              <a:t>order by </a:t>
            </a:r>
            <a:r>
              <a:rPr lang="en-US" altLang="en-US" sz="2000" i="1" dirty="0"/>
              <a:t>name</a:t>
            </a:r>
            <a:endParaRPr lang="en-US" altLang="en-US" sz="2000" dirty="0"/>
          </a:p>
          <a:p>
            <a:pPr>
              <a:tabLst>
                <a:tab pos="906145" algn="l"/>
              </a:tabLst>
            </a:pPr>
            <a:r>
              <a:rPr lang="en-US" altLang="en-US" sz="2000" dirty="0"/>
              <a:t>We may specify </a:t>
            </a:r>
            <a:r>
              <a:rPr lang="en-US" altLang="en-US" sz="2000" b="1" dirty="0" err="1">
                <a:solidFill>
                  <a:srgbClr val="002060"/>
                </a:solidFill>
              </a:rPr>
              <a:t>desc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for descending order or </a:t>
            </a:r>
            <a:r>
              <a:rPr lang="en-US" altLang="en-US" sz="2000" b="1" dirty="0" err="1">
                <a:solidFill>
                  <a:srgbClr val="002060"/>
                </a:solidFill>
              </a:rPr>
              <a:t>asc</a:t>
            </a:r>
            <a:r>
              <a:rPr lang="en-US" altLang="en-US" sz="2000" dirty="0"/>
              <a:t> for ascending order, for each attribute; ascending order is the default.</a:t>
            </a:r>
            <a:endParaRPr lang="en-US" altLang="en-US" sz="2000" dirty="0"/>
          </a:p>
          <a:p>
            <a:pPr lvl="1">
              <a:tabLst>
                <a:tab pos="906145" algn="l"/>
              </a:tabLst>
            </a:pPr>
            <a:r>
              <a:rPr lang="en-US" altLang="en-US" sz="2000" dirty="0"/>
              <a:t>Example:  </a:t>
            </a:r>
            <a:r>
              <a:rPr lang="en-US" altLang="en-US" sz="2000" b="1" dirty="0"/>
              <a:t>order by</a:t>
            </a:r>
            <a:r>
              <a:rPr lang="en-US" altLang="en-US" sz="2000" dirty="0"/>
              <a:t>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</a:t>
            </a:r>
            <a:r>
              <a:rPr lang="en-US" altLang="en-US" sz="2000" b="1" dirty="0" err="1"/>
              <a:t>desc</a:t>
            </a:r>
            <a:endParaRPr lang="en-US" altLang="en-US" sz="2000" b="1" dirty="0"/>
          </a:p>
          <a:p>
            <a:pPr>
              <a:tabLst>
                <a:tab pos="906145" algn="l"/>
              </a:tabLst>
            </a:pPr>
            <a:r>
              <a:rPr lang="en-US" altLang="en-US" sz="2000" dirty="0"/>
              <a:t>Can sort on multiple attributes</a:t>
            </a:r>
            <a:endParaRPr lang="en-US" altLang="en-US" sz="2000" dirty="0"/>
          </a:p>
          <a:p>
            <a:pPr lvl="1">
              <a:tabLst>
                <a:tab pos="906145" algn="l"/>
              </a:tabLst>
            </a:pPr>
            <a:r>
              <a:rPr lang="en-US" altLang="en-US" sz="2000" dirty="0"/>
              <a:t>Example: </a:t>
            </a:r>
            <a:r>
              <a:rPr lang="en-US" altLang="en-US" sz="2000" b="1" dirty="0"/>
              <a:t>order by 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, name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Order By </a:t>
            </a:r>
            <a:r>
              <a:rPr lang="zh-CN" altLang="en-US"/>
              <a:t>子句</a:t>
            </a:r>
            <a:endParaRPr lang="zh-CN" altLang="en-US" sz="400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　　　　</a:t>
            </a:r>
            <a:r>
              <a:rPr lang="zh-CN" altLang="en-US" sz="2400" dirty="0"/>
              <a:t>　　　</a:t>
            </a:r>
            <a:r>
              <a:rPr lang="en-US" altLang="zh-CN" sz="2400" i="1" dirty="0">
                <a:solidFill>
                  <a:srgbClr val="30E44E"/>
                </a:solidFill>
              </a:rPr>
              <a:t>Select</a:t>
            </a:r>
            <a:r>
              <a:rPr lang="zh-CN" altLang="en-US" sz="2400" dirty="0">
                <a:solidFill>
                  <a:srgbClr val="FF3300"/>
                </a:solidFill>
              </a:rPr>
              <a:t>　  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,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, 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r>
              <a:rPr lang="en-US" altLang="zh-CN" sz="2400" dirty="0"/>
              <a:t> , A</a:t>
            </a:r>
            <a:r>
              <a:rPr lang="en-US" altLang="zh-CN" sz="2400" baseline="-25000" dirty="0"/>
              <a:t>n</a:t>
            </a:r>
            <a:br>
              <a:rPr lang="en-US" altLang="zh-CN" sz="2400" dirty="0"/>
            </a:br>
            <a:r>
              <a:rPr lang="zh-CN" altLang="en-US" sz="2400" dirty="0"/>
              <a:t>　　　　　　</a:t>
            </a:r>
            <a:r>
              <a:rPr lang="en-US" altLang="zh-CN" sz="2400" i="1" dirty="0">
                <a:solidFill>
                  <a:srgbClr val="30E44E"/>
                </a:solidFill>
              </a:rPr>
              <a:t>From</a:t>
            </a:r>
            <a:r>
              <a:rPr lang="zh-CN" altLang="en-US" sz="2400" dirty="0">
                <a:solidFill>
                  <a:srgbClr val="FF3300"/>
                </a:solidFill>
              </a:rPr>
              <a:t>　　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,</a:t>
            </a:r>
            <a:r>
              <a:rPr lang="en-US" altLang="zh-CN" sz="2400" dirty="0">
                <a:sym typeface="Symbol" panose="05050102010706020507" pitchFamily="18" charset="2"/>
              </a:rPr>
              <a:t>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, 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m</a:t>
            </a:r>
            <a:endParaRPr lang="en-US" altLang="zh-CN" sz="2400" baseline="-25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　　　　　　　</a:t>
            </a:r>
            <a:r>
              <a:rPr lang="zh-CN" altLang="en-US" sz="2400" dirty="0">
                <a:solidFill>
                  <a:srgbClr val="00E4A8"/>
                </a:solidFill>
              </a:rPr>
              <a:t>　</a:t>
            </a:r>
            <a:r>
              <a:rPr lang="en-US" altLang="zh-CN" sz="2400" i="1" dirty="0">
                <a:solidFill>
                  <a:srgbClr val="30E44E"/>
                </a:solidFill>
              </a:rPr>
              <a:t>[ Where</a:t>
            </a:r>
            <a:r>
              <a:rPr lang="zh-CN" altLang="en-US" sz="2400" dirty="0">
                <a:solidFill>
                  <a:srgbClr val="FF3300"/>
                </a:solidFill>
              </a:rPr>
              <a:t>　  </a:t>
            </a:r>
            <a:r>
              <a:rPr lang="en-US" altLang="zh-CN" sz="2400" i="1" dirty="0"/>
              <a:t>P  </a:t>
            </a:r>
            <a:r>
              <a:rPr lang="en-US" altLang="zh-CN" sz="2400" i="1" dirty="0">
                <a:solidFill>
                  <a:srgbClr val="30E44E"/>
                </a:solidFill>
              </a:rPr>
              <a:t>]</a:t>
            </a:r>
            <a:br>
              <a:rPr lang="en-US" altLang="zh-CN" sz="2400" dirty="0">
                <a:solidFill>
                  <a:srgbClr val="FF3300"/>
                </a:solidFill>
              </a:rPr>
            </a:br>
            <a:r>
              <a:rPr lang="en-US" altLang="zh-CN" sz="2400" i="1" dirty="0">
                <a:solidFill>
                  <a:srgbClr val="FF3300"/>
                </a:solidFill>
              </a:rPr>
              <a:t>               </a:t>
            </a:r>
            <a:r>
              <a:rPr lang="en-US" altLang="zh-CN" sz="2400" i="1" dirty="0">
                <a:solidFill>
                  <a:srgbClr val="30E44E"/>
                </a:solidFill>
              </a:rPr>
              <a:t>[ Group</a:t>
            </a:r>
            <a:r>
              <a:rPr lang="en-US" altLang="zh-CN" sz="2400" i="1" dirty="0">
                <a:solidFill>
                  <a:srgbClr val="FF3300"/>
                </a:solidFill>
              </a:rPr>
              <a:t>  </a:t>
            </a:r>
            <a:r>
              <a:rPr lang="en-US" altLang="zh-CN" sz="2400" i="1" dirty="0">
                <a:solidFill>
                  <a:srgbClr val="30E44E"/>
                </a:solidFill>
              </a:rPr>
              <a:t>By</a:t>
            </a:r>
            <a:r>
              <a:rPr lang="en-US" altLang="zh-CN" sz="2400" dirty="0"/>
              <a:t>  </a:t>
            </a:r>
            <a:r>
              <a:rPr lang="zh-CN" altLang="en-US" sz="2400" dirty="0"/>
              <a:t>属性</a:t>
            </a:r>
            <a:r>
              <a:rPr lang="en-US" altLang="zh-CN" sz="2400" dirty="0"/>
              <a:t>1, </a:t>
            </a:r>
            <a:r>
              <a:rPr lang="zh-CN" altLang="en-US" sz="2400" dirty="0"/>
              <a:t>属性</a:t>
            </a:r>
            <a:r>
              <a:rPr lang="en-US" altLang="zh-CN" sz="2400" dirty="0"/>
              <a:t>2, 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br>
              <a:rPr lang="en-US" altLang="zh-CN" sz="2400" i="1" dirty="0">
                <a:solidFill>
                  <a:srgbClr val="00E4A8"/>
                </a:solidFill>
              </a:rPr>
            </a:br>
            <a:r>
              <a:rPr lang="en-US" altLang="zh-CN" sz="2400" i="1" dirty="0">
                <a:solidFill>
                  <a:srgbClr val="FF3300"/>
                </a:solidFill>
              </a:rPr>
              <a:t>              </a:t>
            </a:r>
            <a:r>
              <a:rPr lang="en-US" altLang="zh-CN" sz="2400" i="1" dirty="0">
                <a:solidFill>
                  <a:srgbClr val="30E44E"/>
                </a:solidFill>
              </a:rPr>
              <a:t>[ Having</a:t>
            </a:r>
            <a:r>
              <a:rPr lang="en-US" altLang="zh-CN" sz="2400" dirty="0"/>
              <a:t>  </a:t>
            </a:r>
            <a:r>
              <a:rPr lang="zh-CN" altLang="en-US" sz="2400" dirty="0"/>
              <a:t>分组限定条件</a:t>
            </a:r>
            <a:r>
              <a:rPr lang="en-US" altLang="zh-CN" sz="2400" dirty="0"/>
              <a:t>Q</a:t>
            </a:r>
            <a:r>
              <a:rPr lang="en-US" altLang="zh-CN" sz="2400" dirty="0">
                <a:solidFill>
                  <a:srgbClr val="00E4A8"/>
                </a:solidFill>
              </a:rPr>
              <a:t> </a:t>
            </a:r>
            <a:r>
              <a:rPr lang="en-US" altLang="zh-CN" sz="2400" i="1" dirty="0">
                <a:solidFill>
                  <a:srgbClr val="30E44E"/>
                </a:solidFill>
              </a:rPr>
              <a:t>] ]</a:t>
            </a:r>
            <a:endParaRPr lang="zh-CN" altLang="en-US" sz="24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FF3300"/>
                </a:solidFill>
              </a:rPr>
              <a:t>                  </a:t>
            </a:r>
            <a:r>
              <a:rPr lang="en-US" altLang="zh-CN" sz="2400" i="1" dirty="0">
                <a:solidFill>
                  <a:srgbClr val="30E44E"/>
                </a:solidFill>
              </a:rPr>
              <a:t>[ Order  By</a:t>
            </a:r>
            <a:r>
              <a:rPr lang="en-US" altLang="zh-CN" sz="2400" dirty="0"/>
              <a:t>  </a:t>
            </a:r>
            <a:r>
              <a:rPr lang="zh-CN" altLang="en-US" sz="2400" dirty="0"/>
              <a:t>属性</a:t>
            </a:r>
            <a:r>
              <a:rPr lang="en-US" altLang="zh-CN" sz="2400" dirty="0"/>
              <a:t>1 [</a:t>
            </a:r>
            <a:r>
              <a:rPr lang="en-US" altLang="zh-CN" sz="2400" i="1" dirty="0" err="1">
                <a:solidFill>
                  <a:srgbClr val="30E44E"/>
                </a:solidFill>
              </a:rPr>
              <a:t>asc</a:t>
            </a:r>
            <a:r>
              <a:rPr lang="zh-CN" altLang="en-US" sz="2400" dirty="0"/>
              <a:t>｜</a:t>
            </a:r>
            <a:r>
              <a:rPr lang="en-US" altLang="zh-CN" sz="2400" i="1" dirty="0">
                <a:solidFill>
                  <a:srgbClr val="30E44E"/>
                </a:solidFill>
              </a:rPr>
              <a:t>desc</a:t>
            </a:r>
            <a:r>
              <a:rPr lang="en-US" altLang="zh-CN" sz="2400" dirty="0"/>
              <a:t>],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                </a:t>
            </a:r>
            <a:r>
              <a:rPr lang="zh-CN" altLang="en-US" sz="2400" dirty="0"/>
              <a:t>属性</a:t>
            </a:r>
            <a:r>
              <a:rPr lang="en-US" altLang="zh-CN" sz="2400" dirty="0"/>
              <a:t>2 [</a:t>
            </a:r>
            <a:r>
              <a:rPr lang="en-US" altLang="zh-CN" sz="2400" i="1" dirty="0" err="1">
                <a:solidFill>
                  <a:srgbClr val="30E44E"/>
                </a:solidFill>
              </a:rPr>
              <a:t>asc</a:t>
            </a:r>
            <a:r>
              <a:rPr lang="zh-CN" altLang="en-US" sz="2400" dirty="0"/>
              <a:t>｜</a:t>
            </a:r>
            <a:r>
              <a:rPr lang="en-US" altLang="zh-CN" sz="2400" i="1" dirty="0" err="1">
                <a:solidFill>
                  <a:srgbClr val="30E44E"/>
                </a:solidFill>
              </a:rPr>
              <a:t>desc</a:t>
            </a:r>
            <a:r>
              <a:rPr lang="en-US" altLang="zh-CN" sz="2400" dirty="0"/>
              <a:t>], 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r>
              <a:rPr lang="en-US" altLang="zh-CN" sz="2400" dirty="0">
                <a:solidFill>
                  <a:srgbClr val="00E4A8"/>
                </a:solidFill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30E44E"/>
                </a:solidFill>
              </a:rPr>
              <a:t>]</a:t>
            </a:r>
            <a:endParaRPr lang="en-US" altLang="zh-CN" sz="2400" i="1" dirty="0">
              <a:solidFill>
                <a:srgbClr val="30E44E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400" dirty="0">
              <a:solidFill>
                <a:srgbClr val="00E4A8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/>
              <a:t>Order By</a:t>
            </a:r>
            <a:r>
              <a:rPr lang="zh-CN" altLang="en-US" sz="2400" dirty="0"/>
              <a:t>子句的作用：在</a:t>
            </a:r>
            <a:r>
              <a:rPr lang="en-US" altLang="zh-CN" sz="2400" dirty="0"/>
              <a:t>Select</a:t>
            </a:r>
            <a:r>
              <a:rPr lang="zh-CN" altLang="en-US" sz="2400" dirty="0"/>
              <a:t>子句得出结果后，对结果进行排序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先按属性</a:t>
            </a:r>
            <a:r>
              <a:rPr lang="en-US" altLang="zh-CN" sz="2400" dirty="0"/>
              <a:t>1</a:t>
            </a:r>
            <a:r>
              <a:rPr lang="zh-CN" altLang="en-US" sz="2400" dirty="0"/>
              <a:t>的值，升序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asc</a:t>
            </a:r>
            <a:r>
              <a:rPr lang="en-US" altLang="zh-CN" sz="2400" dirty="0"/>
              <a:t>)</a:t>
            </a:r>
            <a:r>
              <a:rPr lang="zh-CN" altLang="en-US" sz="2400" dirty="0"/>
              <a:t>或降序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)</a:t>
            </a:r>
            <a:r>
              <a:rPr lang="zh-CN" altLang="en-US" sz="2400" dirty="0"/>
              <a:t>排列，缺省是升序；属性</a:t>
            </a:r>
            <a:r>
              <a:rPr lang="en-US" altLang="zh-CN" sz="2400" dirty="0"/>
              <a:t>1</a:t>
            </a:r>
            <a:r>
              <a:rPr lang="zh-CN" altLang="en-US" sz="2400" dirty="0"/>
              <a:t>的值相同时，再按属性</a:t>
            </a:r>
            <a:r>
              <a:rPr lang="en-US" altLang="zh-CN" sz="2400" dirty="0"/>
              <a:t>2</a:t>
            </a:r>
            <a:r>
              <a:rPr lang="zh-CN" altLang="en-US" sz="2400" dirty="0"/>
              <a:t>值升序或降序排列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ldLvl="2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700"/>
              <a:t>Order By </a:t>
            </a:r>
            <a:r>
              <a:rPr lang="zh-CN" altLang="en-US" sz="4700"/>
              <a:t>子句</a:t>
            </a:r>
            <a:endParaRPr lang="zh-CN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R: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选修关系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从高到低列出物理课程的成绩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13778" name="Group 50"/>
          <p:cNvGraphicFramePr>
            <a:graphicFrameLocks noGrp="1"/>
          </p:cNvGraphicFramePr>
          <p:nvPr/>
        </p:nvGraphicFramePr>
        <p:xfrm>
          <a:off x="609600" y="393700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1066800" y="332740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3779" name="Group 51"/>
          <p:cNvGraphicFramePr>
            <a:graphicFrameLocks noGrp="1"/>
          </p:cNvGraphicFramePr>
          <p:nvPr/>
        </p:nvGraphicFramePr>
        <p:xfrm>
          <a:off x="5456238" y="5057775"/>
          <a:ext cx="1447800" cy="1120776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5737012" y="3976192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5535" y="2774950"/>
            <a:ext cx="36823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姓名，成绩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order by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成绩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desc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  <a:endParaRPr lang="en-US" altLang="en-US" sz="2800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018" y="1039813"/>
            <a:ext cx="8298532" cy="4922075"/>
          </a:xfrm>
        </p:spPr>
        <p:txBody>
          <a:bodyPr/>
          <a:lstStyle/>
          <a:p>
            <a:r>
              <a:rPr lang="en-US" altLang="en-US" sz="2000" dirty="0"/>
              <a:t>SQL provides a mechanism for the nesting of subqueries. A </a:t>
            </a:r>
            <a:r>
              <a:rPr lang="en-US" altLang="en-US" sz="2000" b="1" dirty="0">
                <a:solidFill>
                  <a:srgbClr val="002060"/>
                </a:solidFill>
              </a:rPr>
              <a:t>subquery</a:t>
            </a:r>
            <a:r>
              <a:rPr lang="en-US" altLang="en-US" sz="2000" dirty="0"/>
              <a:t> is a </a:t>
            </a:r>
            <a:r>
              <a:rPr lang="en-US" altLang="en-US" sz="2000" b="1" dirty="0"/>
              <a:t>select-from-where</a:t>
            </a:r>
            <a:r>
              <a:rPr lang="en-US" altLang="en-US" sz="2000" dirty="0"/>
              <a:t> expression that is nested within another query.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The nesting can be done in the following SQL query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m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P</a:t>
            </a:r>
            <a:br>
              <a:rPr lang="en-US" altLang="en-US" sz="2000" i="1" dirty="0"/>
            </a:br>
            <a:r>
              <a:rPr lang="en-US" altLang="en-US" sz="2000" dirty="0"/>
              <a:t>as follows: </a:t>
            </a:r>
            <a:r>
              <a:rPr lang="zh-CN" altLang="en-US" sz="1800" dirty="0">
                <a:solidFill>
                  <a:srgbClr val="FF0000"/>
                </a:solidFill>
              </a:rPr>
              <a:t>（运算次序</a:t>
            </a:r>
            <a:r>
              <a:rPr lang="en-US" altLang="zh-CN" sz="1800" dirty="0">
                <a:solidFill>
                  <a:srgbClr val="FF0000"/>
                </a:solidFill>
              </a:rPr>
              <a:t>:From (</a:t>
            </a:r>
            <a:r>
              <a:rPr lang="zh-CN" altLang="en-US" sz="1800" dirty="0">
                <a:solidFill>
                  <a:srgbClr val="FF0000"/>
                </a:solidFill>
              </a:rPr>
              <a:t>笛卡儿积</a:t>
            </a:r>
            <a:r>
              <a:rPr lang="en-US" altLang="zh-CN" sz="1800" dirty="0">
                <a:solidFill>
                  <a:srgbClr val="FF0000"/>
                </a:solidFill>
              </a:rPr>
              <a:t>) → [ Where (</a:t>
            </a:r>
            <a:r>
              <a:rPr lang="zh-CN" altLang="en-US" sz="1800" dirty="0">
                <a:solidFill>
                  <a:srgbClr val="FF0000"/>
                </a:solidFill>
              </a:rPr>
              <a:t>选择</a:t>
            </a:r>
            <a:r>
              <a:rPr lang="en-US" altLang="zh-CN" sz="1800" dirty="0">
                <a:solidFill>
                  <a:srgbClr val="FF0000"/>
                </a:solidFill>
              </a:rPr>
              <a:t>) ] → [ Select (</a:t>
            </a:r>
            <a:r>
              <a:rPr lang="zh-CN" altLang="en-US" sz="1800" dirty="0">
                <a:solidFill>
                  <a:srgbClr val="FF0000"/>
                </a:solidFill>
              </a:rPr>
              <a:t>投影</a:t>
            </a:r>
            <a:r>
              <a:rPr lang="en-US" altLang="zh-CN" sz="1800" dirty="0">
                <a:solidFill>
                  <a:srgbClr val="FF0000"/>
                </a:solidFill>
              </a:rPr>
              <a:t>) ])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/>
            <a:r>
              <a:rPr lang="en-US" altLang="en-US" sz="2000" b="1" dirty="0"/>
              <a:t>From clause: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 can be replaced by any valid subquery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Where clause: </a:t>
            </a:r>
            <a:r>
              <a:rPr lang="en-US" altLang="en-US" sz="2000" i="1" dirty="0"/>
              <a:t>P</a:t>
            </a:r>
            <a:r>
              <a:rPr lang="en-US" altLang="en-US" sz="2000" dirty="0"/>
              <a:t> can be replaced with an expression of the form: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              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&lt;operation&gt; (subquery)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   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is an attribute and &lt;operation&gt; to be defined later.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Select clause: </a:t>
            </a:r>
            <a:endParaRPr lang="en-US" altLang="en-US" sz="2000" b="1" dirty="0"/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2000" i="1" dirty="0"/>
              <a:t>A</a:t>
            </a:r>
            <a:r>
              <a:rPr lang="en-US" altLang="en-US" sz="2000" i="1" baseline="-25000" dirty="0"/>
              <a:t>i   </a:t>
            </a:r>
            <a:r>
              <a:rPr lang="en-US" altLang="en-US" sz="2000" dirty="0"/>
              <a:t>can be replaced be a subquery that generates a single value.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700"/>
              <a:t>Select </a:t>
            </a:r>
            <a:r>
              <a:rPr lang="zh-CN" altLang="en-US" sz="4700"/>
              <a:t>语句的运算次序</a:t>
            </a:r>
            <a:endParaRPr lang="zh-CN" altLang="en-US" sz="47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较完整结构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Select</a:t>
            </a:r>
            <a:r>
              <a:rPr lang="zh-CN" altLang="en-US" sz="2000" dirty="0">
                <a:solidFill>
                  <a:srgbClr val="FF3300"/>
                </a:solidFill>
              </a:rPr>
              <a:t>　  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, A</a:t>
            </a:r>
            <a:r>
              <a:rPr lang="en-US" altLang="zh-CN" sz="2000" baseline="-25000" dirty="0"/>
              <a:t>n</a:t>
            </a:r>
            <a:br>
              <a:rPr lang="en-US" altLang="zh-CN" sz="2000" dirty="0"/>
            </a:b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From</a:t>
            </a:r>
            <a:r>
              <a:rPr lang="zh-CN" altLang="en-US" sz="2000" dirty="0">
                <a:solidFill>
                  <a:srgbClr val="FF3300"/>
                </a:solidFill>
              </a:rPr>
              <a:t>　　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</a:t>
            </a:r>
            <a:r>
              <a:rPr lang="en-US" altLang="zh-CN" sz="2000" dirty="0">
                <a:sym typeface="Symbol" panose="05050102010706020507" pitchFamily="18" charset="2"/>
              </a:rPr>
              <a:t> 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, R</a:t>
            </a:r>
            <a:r>
              <a:rPr lang="en-US" altLang="zh-CN" sz="2000" baseline="-25000" dirty="0"/>
              <a:t>m</a:t>
            </a:r>
            <a:endParaRPr lang="en-US" altLang="zh-CN" sz="2000" baseline="-25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　　　　　　</a:t>
            </a:r>
            <a:r>
              <a:rPr lang="zh-CN" altLang="en-US" sz="2000" dirty="0">
                <a:solidFill>
                  <a:srgbClr val="00E4A8"/>
                </a:solidFill>
              </a:rPr>
              <a:t>　     </a:t>
            </a:r>
            <a:r>
              <a:rPr lang="en-US" altLang="zh-CN" sz="2000" i="1" dirty="0">
                <a:solidFill>
                  <a:srgbClr val="30E44E"/>
                </a:solidFill>
              </a:rPr>
              <a:t>[ Where</a:t>
            </a:r>
            <a:r>
              <a:rPr lang="zh-CN" altLang="en-US" sz="2000" dirty="0">
                <a:solidFill>
                  <a:srgbClr val="FF3300"/>
                </a:solidFill>
              </a:rPr>
              <a:t>　</a:t>
            </a:r>
            <a:r>
              <a:rPr lang="zh-CN" altLang="en-US" sz="2000" dirty="0"/>
              <a:t>元组限定条件</a:t>
            </a:r>
            <a:r>
              <a:rPr lang="en-US" altLang="zh-CN" sz="2000" i="1" dirty="0"/>
              <a:t>P  </a:t>
            </a:r>
            <a:r>
              <a:rPr lang="en-US" altLang="zh-CN" sz="2000" i="1" dirty="0">
                <a:solidFill>
                  <a:srgbClr val="30E44E"/>
                </a:solidFill>
              </a:rPr>
              <a:t>]</a:t>
            </a:r>
            <a:endParaRPr lang="en-US" altLang="zh-CN" sz="2000" i="1" dirty="0">
              <a:solidFill>
                <a:srgbClr val="30E44E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FF3300"/>
                </a:solidFill>
              </a:rPr>
              <a:t> 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[ Group  By</a:t>
            </a:r>
            <a:r>
              <a:rPr lang="en-US" altLang="zh-CN" sz="2000" dirty="0"/>
              <a:t>  </a:t>
            </a:r>
            <a:r>
              <a:rPr lang="zh-CN" altLang="en-US" sz="2000" dirty="0"/>
              <a:t>属性</a:t>
            </a:r>
            <a:r>
              <a:rPr lang="en-US" altLang="zh-CN" sz="2000" dirty="0"/>
              <a:t>1, </a:t>
            </a:r>
            <a:r>
              <a:rPr lang="zh-CN" altLang="en-US" sz="2000" dirty="0"/>
              <a:t>属性</a:t>
            </a:r>
            <a:r>
              <a:rPr lang="en-US" altLang="zh-CN" sz="2000" dirty="0"/>
              <a:t>2,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</a:t>
            </a:r>
            <a:r>
              <a:rPr lang="zh-CN" altLang="en-US" sz="2000" dirty="0"/>
              <a:t>　　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00E4A8"/>
                </a:solidFill>
              </a:rPr>
              <a:t> 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[ Having</a:t>
            </a:r>
            <a:r>
              <a:rPr lang="en-US" altLang="zh-CN" sz="2000" dirty="0"/>
              <a:t>  </a:t>
            </a:r>
            <a:r>
              <a:rPr lang="zh-CN" altLang="en-US" sz="2000" dirty="0"/>
              <a:t>分组限定条件</a:t>
            </a:r>
            <a:r>
              <a:rPr lang="en-US" altLang="zh-CN" sz="2000" dirty="0"/>
              <a:t>Q </a:t>
            </a:r>
            <a:r>
              <a:rPr lang="en-US" altLang="zh-CN" sz="2000" i="1" dirty="0">
                <a:solidFill>
                  <a:srgbClr val="30E44E"/>
                </a:solidFill>
              </a:rPr>
              <a:t>] ]</a:t>
            </a:r>
            <a:r>
              <a:rPr lang="zh-CN" altLang="en-US" sz="2000" dirty="0"/>
              <a:t>　</a:t>
            </a: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00E4A8"/>
                </a:solidFill>
              </a:rPr>
              <a:t> 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[ Order  By</a:t>
            </a:r>
            <a:r>
              <a:rPr lang="en-US" altLang="zh-CN" sz="2000" dirty="0"/>
              <a:t>  </a:t>
            </a:r>
            <a:r>
              <a:rPr lang="zh-CN" altLang="en-US" sz="2000" dirty="0"/>
              <a:t>属性</a:t>
            </a:r>
            <a:r>
              <a:rPr lang="en-US" altLang="zh-CN" sz="2000" dirty="0"/>
              <a:t>1 [</a:t>
            </a:r>
            <a:r>
              <a:rPr lang="en-US" altLang="zh-CN" sz="2000" i="1" dirty="0" err="1">
                <a:solidFill>
                  <a:srgbClr val="30E44E"/>
                </a:solidFill>
              </a:rPr>
              <a:t>asc</a:t>
            </a:r>
            <a:r>
              <a:rPr lang="zh-CN" altLang="en-US" sz="2000" dirty="0"/>
              <a:t>｜</a:t>
            </a:r>
            <a:r>
              <a:rPr lang="en-US" altLang="zh-CN" sz="2000" i="1" dirty="0" err="1">
                <a:solidFill>
                  <a:srgbClr val="30E44E"/>
                </a:solidFill>
              </a:rPr>
              <a:t>desc</a:t>
            </a:r>
            <a:r>
              <a:rPr lang="en-US" altLang="zh-CN" sz="2000" dirty="0"/>
              <a:t>], </a:t>
            </a:r>
            <a:br>
              <a:rPr lang="en-US" altLang="zh-CN" sz="2000" dirty="0"/>
            </a:br>
            <a:r>
              <a:rPr lang="en-US" altLang="zh-CN" sz="2000" dirty="0"/>
              <a:t>                                                 </a:t>
            </a:r>
            <a:r>
              <a:rPr lang="zh-CN" altLang="en-US" sz="2000" dirty="0"/>
              <a:t>属性</a:t>
            </a:r>
            <a:r>
              <a:rPr lang="en-US" altLang="zh-CN" sz="2000" dirty="0"/>
              <a:t>2 [</a:t>
            </a:r>
            <a:r>
              <a:rPr lang="en-US" altLang="zh-CN" sz="2000" i="1" dirty="0" err="1">
                <a:solidFill>
                  <a:srgbClr val="30E44E"/>
                </a:solidFill>
              </a:rPr>
              <a:t>asc</a:t>
            </a:r>
            <a:r>
              <a:rPr lang="zh-CN" altLang="en-US" sz="2000" dirty="0"/>
              <a:t>｜</a:t>
            </a:r>
            <a:r>
              <a:rPr lang="en-US" altLang="zh-CN" sz="2000" i="1" dirty="0" err="1">
                <a:solidFill>
                  <a:srgbClr val="30E44E"/>
                </a:solidFill>
              </a:rPr>
              <a:t>desc</a:t>
            </a:r>
            <a:r>
              <a:rPr lang="en-US" altLang="zh-CN" sz="2000" dirty="0"/>
              <a:t>],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 </a:t>
            </a:r>
            <a:r>
              <a:rPr lang="en-US" altLang="zh-CN" sz="2000" i="1" dirty="0">
                <a:solidFill>
                  <a:srgbClr val="30E44E"/>
                </a:solidFill>
              </a:rPr>
              <a:t>]</a:t>
            </a:r>
            <a:endParaRPr lang="zh-CN" altLang="en-US" sz="2000" i="1" dirty="0">
              <a:solidFill>
                <a:srgbClr val="30E44E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运算次序</a:t>
            </a:r>
            <a:endParaRPr lang="zh-CN" alt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(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笛卡儿积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→ [ Where (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] → [ Group By (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分组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] → [ Having (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限定分组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] → [ Select (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投影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或统计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] → [ Order By (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结果排序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] </a:t>
            </a: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874" y="2043342"/>
            <a:ext cx="7721398" cy="2563622"/>
          </a:xfrm>
        </p:spPr>
        <p:txBody>
          <a:bodyPr/>
          <a:lstStyle/>
          <a:p>
            <a:r>
              <a:rPr lang="en-US" altLang="en-US" sz="2400" dirty="0"/>
              <a:t>The schema for each relation.</a:t>
            </a:r>
            <a:endParaRPr lang="en-US" altLang="en-US" sz="2400" dirty="0"/>
          </a:p>
          <a:p>
            <a:r>
              <a:rPr lang="en-US" altLang="en-US" sz="2400" dirty="0"/>
              <a:t>The type of values associated with each attribute.</a:t>
            </a:r>
            <a:endParaRPr lang="en-US" altLang="en-US" sz="2400" dirty="0"/>
          </a:p>
          <a:p>
            <a:r>
              <a:rPr lang="en-US" altLang="en-US" sz="2400" dirty="0"/>
              <a:t>The Integrity constraints</a:t>
            </a:r>
            <a:endParaRPr lang="en-US" altLang="en-US" sz="2400" dirty="0"/>
          </a:p>
          <a:p>
            <a:r>
              <a:rPr lang="en-US" altLang="en-US" sz="2400" dirty="0"/>
              <a:t>The set of indices to be maintained for each relation.</a:t>
            </a:r>
            <a:endParaRPr lang="en-US" altLang="en-US" sz="2400" dirty="0"/>
          </a:p>
          <a:p>
            <a:r>
              <a:rPr lang="en-US" altLang="en-US" sz="2400" dirty="0"/>
              <a:t>Security and authorization information for each relation.</a:t>
            </a:r>
            <a:endParaRPr lang="en-US" altLang="en-US" sz="2400" dirty="0"/>
          </a:p>
          <a:p>
            <a:r>
              <a:rPr lang="en-US" altLang="en-US" sz="2400" dirty="0"/>
              <a:t>The physical storage structure of each relation on disk</a:t>
            </a:r>
            <a:r>
              <a:rPr lang="en-US" altLang="en-US" sz="2000" dirty="0"/>
              <a:t>.</a:t>
            </a:r>
            <a:endParaRPr lang="en-US" altLang="en-US" sz="2000" dirty="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dirty="0"/>
              <a:t>The SQL data-definition language (DDL) allows the specification of information about relations, including:</a:t>
            </a:r>
            <a:endParaRPr kumimoji="1"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  <a:endParaRPr lang="en-US" altLang="en-US" sz="28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6795" algn="l"/>
              </a:tabLst>
            </a:pPr>
            <a:r>
              <a:rPr lang="en-US" altLang="en-US" sz="2000" dirty="0"/>
              <a:t>Find courses offered in Fall 2017 and in Spring 2018</a:t>
            </a:r>
            <a:endParaRPr lang="en-US" altLang="en-US" sz="20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r>
              <a:rPr lang="en-US" altLang="en-US" sz="2000" dirty="0"/>
              <a:t>Find courses offered in Fall 2017 but not in Spring 2018</a:t>
            </a:r>
            <a:endParaRPr lang="en-US" altLang="en-US" sz="2000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599" y="1565460"/>
            <a:ext cx="70446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/>
              <a:t>select distinct </a:t>
            </a:r>
            <a:r>
              <a:rPr lang="en-US" altLang="en-US" sz="1800" i="1" dirty="0" err="1"/>
              <a:t>course_id</a:t>
            </a:r>
            <a:endParaRPr lang="en-US" altLang="en-US" sz="1800" i="1" dirty="0"/>
          </a:p>
          <a:p>
            <a:r>
              <a:rPr lang="en-US" altLang="en-US" sz="1800" b="1" dirty="0"/>
              <a:t>from </a:t>
            </a:r>
            <a:r>
              <a:rPr lang="en-US" altLang="en-US" sz="1800" i="1" dirty="0"/>
              <a:t>section</a:t>
            </a:r>
            <a:endParaRPr lang="en-US" altLang="en-US" sz="1800" i="1" dirty="0"/>
          </a:p>
          <a:p>
            <a:r>
              <a:rPr lang="en-US" altLang="en-US" sz="1800" b="1" dirty="0"/>
              <a:t>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'Fall'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= 2017 </a:t>
            </a:r>
            <a:r>
              <a:rPr lang="en-US" altLang="en-US" sz="1800" b="1" dirty="0"/>
              <a:t>and </a:t>
            </a:r>
            <a:br>
              <a:rPr lang="en-US" altLang="en-US" sz="1800" b="1" dirty="0"/>
            </a:br>
            <a:r>
              <a:rPr lang="en-US" altLang="en-US" sz="1800" b="1" dirty="0"/>
              <a:t>          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in 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 </a:t>
            </a:r>
            <a:r>
              <a:rPr lang="en-US" altLang="en-US" sz="1800" i="1" dirty="0" err="1"/>
              <a:t>course_id</a:t>
            </a:r>
            <a:endParaRPr lang="en-US" altLang="en-US" sz="1800" i="1" dirty="0"/>
          </a:p>
          <a:p>
            <a:r>
              <a:rPr lang="en-US" altLang="en-US" sz="1800" b="1" dirty="0"/>
              <a:t>                                 from </a:t>
            </a:r>
            <a:r>
              <a:rPr lang="en-US" altLang="en-US" sz="1800" i="1" dirty="0"/>
              <a:t>section</a:t>
            </a:r>
            <a:endParaRPr lang="en-US" altLang="en-US" sz="1800" i="1" dirty="0"/>
          </a:p>
          <a:p>
            <a:r>
              <a:rPr lang="en-US" altLang="en-US" sz="1800" b="1" dirty="0"/>
              <a:t>                                 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'Spring'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= 2018);</a:t>
            </a:r>
            <a:endParaRPr lang="en-US" altLang="en-US" sz="1800" dirty="0"/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319194" y="3830838"/>
            <a:ext cx="74437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/>
              <a:t>select distinct </a:t>
            </a:r>
            <a:r>
              <a:rPr lang="en-US" altLang="en-US" sz="1800" i="1" dirty="0" err="1"/>
              <a:t>course_id</a:t>
            </a:r>
            <a:endParaRPr lang="en-US" altLang="en-US" sz="1800" i="1" dirty="0"/>
          </a:p>
          <a:p>
            <a:r>
              <a:rPr lang="en-US" altLang="en-US" sz="1800" b="1" dirty="0"/>
              <a:t>from </a:t>
            </a:r>
            <a:r>
              <a:rPr lang="en-US" altLang="en-US" sz="1800" i="1" dirty="0"/>
              <a:t>section</a:t>
            </a:r>
            <a:endParaRPr lang="en-US" altLang="en-US" sz="1800" i="1" dirty="0"/>
          </a:p>
          <a:p>
            <a:r>
              <a:rPr lang="en-US" altLang="en-US" sz="1800" b="1" dirty="0"/>
              <a:t>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'Fall'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= 2017 </a:t>
            </a:r>
            <a:r>
              <a:rPr lang="en-US" altLang="en-US" sz="1800" b="1" dirty="0"/>
              <a:t>and </a:t>
            </a:r>
            <a:br>
              <a:rPr lang="en-US" altLang="en-US" sz="1800" b="1" dirty="0"/>
            </a:br>
            <a:r>
              <a:rPr lang="en-US" altLang="en-US" sz="1800" b="1" dirty="0"/>
              <a:t>          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 </a:t>
            </a:r>
            <a:r>
              <a:rPr lang="en-US" altLang="en-US" sz="1800" b="1" dirty="0"/>
              <a:t>not in 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 </a:t>
            </a:r>
            <a:r>
              <a:rPr lang="en-US" altLang="en-US" sz="1800" i="1" dirty="0" err="1"/>
              <a:t>course_id</a:t>
            </a:r>
            <a:endParaRPr lang="en-US" altLang="en-US" sz="1800" i="1" dirty="0"/>
          </a:p>
          <a:p>
            <a:r>
              <a:rPr lang="en-US" altLang="en-US" sz="1800" b="1" dirty="0"/>
              <a:t>                                        from </a:t>
            </a:r>
            <a:r>
              <a:rPr lang="en-US" altLang="en-US" sz="1800" i="1" dirty="0"/>
              <a:t>section</a:t>
            </a:r>
            <a:endParaRPr lang="en-US" altLang="en-US" sz="1800" i="1" dirty="0"/>
          </a:p>
          <a:p>
            <a:r>
              <a:rPr lang="en-US" altLang="en-US" sz="1800" b="1" dirty="0"/>
              <a:t>                                        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'Spring'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= 2018);</a:t>
            </a:r>
            <a:endParaRPr lang="en-US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  <a:endParaRPr lang="en-US" altLang="en-US" sz="2800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2000" dirty="0"/>
              <a:t>Name all instructors whose name is neither “Mozart” nor Einstein”</a:t>
            </a:r>
            <a:endParaRPr lang="en-US" altLang="en-US" sz="2000" dirty="0"/>
          </a:p>
          <a:p>
            <a:pPr marL="0" indent="0" defTabSz="916305">
              <a:buNone/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  <a:endParaRPr lang="en-US" altLang="en-US" sz="1700" dirty="0"/>
          </a:p>
          <a:p>
            <a:pPr>
              <a:buNone/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2000" dirty="0"/>
              <a:t>Find the total number of (distinct) students who have taken course sections taught by the instructor with </a:t>
            </a:r>
            <a:r>
              <a:rPr lang="en-US" altLang="en-US" sz="2000" i="1" dirty="0"/>
              <a:t>ID </a:t>
            </a:r>
            <a:r>
              <a:rPr lang="en-US" altLang="en-US" sz="2000" dirty="0"/>
              <a:t>10101</a:t>
            </a:r>
            <a:endParaRPr lang="en-US" altLang="en-US" sz="20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marL="0" indent="0" defTabSz="916305">
              <a:buNone/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20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2000" dirty="0"/>
              <a:t>Note: Above query can be written in a much simpler manner.  </a:t>
            </a:r>
            <a:br>
              <a:rPr lang="en-US" altLang="en-US" sz="2000" dirty="0"/>
            </a:br>
            <a:r>
              <a:rPr lang="en-US" altLang="en-US" sz="2000" dirty="0"/>
              <a:t>The formulation above is simply to illustrate SQL features</a:t>
            </a:r>
            <a:endParaRPr lang="en-US" altLang="en-US" sz="20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512465" y="3771889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  <a:endParaRPr lang="en-US" altLang="en-US" sz="17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/>
              <a:t>在</a:t>
            </a:r>
            <a:r>
              <a:rPr lang="en-US" altLang="zh-CN" sz="3400" smtClean="0"/>
              <a:t>Where</a:t>
            </a:r>
            <a:r>
              <a:rPr lang="zh-CN" altLang="en-US" sz="3400" smtClean="0"/>
              <a:t>子句中 </a:t>
            </a:r>
            <a:r>
              <a:rPr lang="en-US" altLang="zh-CN" sz="3400" smtClean="0">
                <a:latin typeface="Helvetica" panose="020B0604020202020204" pitchFamily="34" charset="0"/>
              </a:rPr>
              <a:t>——</a:t>
            </a:r>
            <a:r>
              <a:rPr lang="zh-CN" altLang="en-US" sz="3400" smtClean="0"/>
              <a:t>用子查询构造条件</a:t>
            </a:r>
            <a:endParaRPr lang="zh-CN" altLang="en-US" sz="34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修选关系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没有选修数学的学生姓名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03532" name="Group 44"/>
          <p:cNvGraphicFramePr>
            <a:graphicFrameLocks noGrp="1"/>
          </p:cNvGraphicFramePr>
          <p:nvPr/>
        </p:nvGraphicFramePr>
        <p:xfrm>
          <a:off x="628650" y="3817938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085850" y="3208338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03533" name="Group 45"/>
          <p:cNvGraphicFramePr>
            <a:graphicFrameLocks noGrp="1"/>
          </p:cNvGraphicFramePr>
          <p:nvPr/>
        </p:nvGraphicFramePr>
        <p:xfrm>
          <a:off x="6135897" y="4495800"/>
          <a:ext cx="685800" cy="74612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8994" marB="1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4114137" y="3960578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0165" y="2442210"/>
            <a:ext cx="264350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>
                <a:sym typeface="+mn-ea"/>
              </a:rPr>
              <a:t>select </a:t>
            </a:r>
            <a:r>
              <a:rPr lang="zh-CN" altLang="en-US">
                <a:sym typeface="+mn-ea"/>
              </a:rPr>
              <a:t>姓名</a:t>
            </a:r>
            <a:endParaRPr lang="zh-CN" altLang="en-US"/>
          </a:p>
          <a:p>
            <a:r>
              <a:rPr lang="en-US" altLang="zh-CN">
                <a:sym typeface="+mn-ea"/>
              </a:rPr>
              <a:t>from R</a:t>
            </a:r>
            <a:endParaRPr lang="en-US" altLang="zh-CN"/>
          </a:p>
          <a:p>
            <a:r>
              <a:rPr lang="en-US" altLang="zh-CN">
                <a:sym typeface="+mn-ea"/>
              </a:rPr>
              <a:t>where </a:t>
            </a:r>
            <a:r>
              <a:rPr lang="zh-CN" altLang="en-US">
                <a:sym typeface="+mn-ea"/>
              </a:rPr>
              <a:t>姓名</a:t>
            </a:r>
            <a:r>
              <a:rPr lang="en-US" altLang="zh-CN">
                <a:sym typeface="+mn-ea"/>
              </a:rPr>
              <a:t> not in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select </a:t>
            </a:r>
            <a:r>
              <a:rPr lang="zh-CN" altLang="en-US">
                <a:sym typeface="+mn-ea"/>
              </a:rPr>
              <a:t>姓名</a:t>
            </a:r>
            <a:endParaRPr lang="zh-CN" altLang="en-US"/>
          </a:p>
          <a:p>
            <a:r>
              <a:rPr lang="en-US" altLang="zh-CN">
                <a:sym typeface="+mn-ea"/>
              </a:rPr>
              <a:t>from R</a:t>
            </a:r>
            <a:endParaRPr lang="en-US" altLang="zh-CN"/>
          </a:p>
          <a:p>
            <a:r>
              <a:rPr lang="en-US" altLang="zh-CN">
                <a:sym typeface="+mn-ea"/>
              </a:rPr>
              <a:t>where </a:t>
            </a:r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 =‘</a:t>
            </a:r>
            <a:r>
              <a:rPr lang="zh-CN" altLang="en-US">
                <a:sym typeface="+mn-ea"/>
              </a:rPr>
              <a:t>数学</a:t>
            </a:r>
            <a:r>
              <a:rPr lang="en-US" altLang="zh-CN">
                <a:sym typeface="+mn-ea"/>
              </a:rPr>
              <a:t>’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)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6305">
              <a:tabLst>
                <a:tab pos="1830070" algn="l"/>
              </a:tabLst>
            </a:pPr>
            <a:r>
              <a:rPr lang="en-US" altLang="en-US" sz="2400" dirty="0"/>
              <a:t>Find names of instructors with salary greater than that of some (at least one) instructor in the Biology department.</a:t>
            </a:r>
            <a:endParaRPr lang="en-US" altLang="en-US" sz="2400" dirty="0"/>
          </a:p>
          <a:p>
            <a:pPr defTabSz="916305">
              <a:tabLst>
                <a:tab pos="1830070" algn="l"/>
              </a:tabLst>
            </a:pPr>
            <a:endParaRPr lang="en-US" altLang="en-US" sz="2000" dirty="0"/>
          </a:p>
          <a:p>
            <a:pPr defTabSz="916305">
              <a:tabLst>
                <a:tab pos="1830070" algn="l"/>
              </a:tabLst>
            </a:pPr>
            <a:endParaRPr lang="en-US" altLang="en-US" sz="2000" dirty="0"/>
          </a:p>
          <a:p>
            <a:pPr defTabSz="916305">
              <a:tabLst>
                <a:tab pos="1830070" algn="l"/>
              </a:tabLst>
            </a:pPr>
            <a:endParaRPr lang="en-US" altLang="en-US" sz="2000" dirty="0"/>
          </a:p>
          <a:p>
            <a:pPr defTabSz="916305">
              <a:tabLst>
                <a:tab pos="1830070" algn="l"/>
              </a:tabLst>
            </a:pPr>
            <a:r>
              <a:rPr lang="en-US" altLang="en-US" sz="2400" dirty="0"/>
              <a:t>Same query using &gt; </a:t>
            </a:r>
            <a:r>
              <a:rPr lang="en-US" altLang="en-US" sz="2400" b="1" dirty="0"/>
              <a:t>some</a:t>
            </a:r>
            <a:r>
              <a:rPr lang="en-US" altLang="en-US" sz="2400" dirty="0"/>
              <a:t> clause</a:t>
            </a:r>
            <a:endParaRPr lang="en-US" altLang="en-US" sz="2400" dirty="0"/>
          </a:p>
          <a:p>
            <a:pPr defTabSz="916305">
              <a:tabLst>
                <a:tab pos="1830070" algn="l"/>
              </a:tabLst>
            </a:pPr>
            <a:endParaRPr lang="en-US" altLang="en-US" sz="2400" dirty="0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716005" y="4147194"/>
            <a:ext cx="691364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/>
              <a:t>select </a:t>
            </a:r>
            <a:r>
              <a:rPr lang="en-US" altLang="en-US" sz="2000" i="1" dirty="0"/>
              <a:t>name</a:t>
            </a:r>
            <a:endParaRPr lang="en-US" altLang="en-US" sz="2000" i="1" dirty="0"/>
          </a:p>
          <a:p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&gt; </a:t>
            </a:r>
            <a:r>
              <a:rPr lang="en-US" altLang="en-US" sz="2000" b="1" dirty="0"/>
              <a:t>some </a:t>
            </a:r>
            <a:r>
              <a:rPr lang="en-US" altLang="en-US" sz="2000" dirty="0"/>
              <a:t>(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salary</a:t>
            </a:r>
            <a:endParaRPr lang="en-US" altLang="en-US" sz="2000" i="1" dirty="0"/>
          </a:p>
          <a:p>
            <a:r>
              <a:rPr lang="en-US" altLang="en-US" sz="2000" b="1" dirty="0"/>
              <a:t>                                     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r>
              <a:rPr lang="en-US" altLang="en-US" sz="2000" b="1" dirty="0"/>
              <a:t>                                     where </a:t>
            </a:r>
            <a:r>
              <a:rPr lang="en-US" altLang="en-US" sz="2000" i="1" dirty="0"/>
              <a:t>dept name </a:t>
            </a:r>
            <a:r>
              <a:rPr lang="en-US" altLang="en-US" sz="2000" dirty="0"/>
              <a:t>= 'Biology');</a:t>
            </a:r>
            <a:endParaRPr lang="en-US" altLang="en-US" sz="2000" dirty="0"/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625916" y="2425716"/>
            <a:ext cx="65218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/>
              <a:t>select distinct </a:t>
            </a:r>
            <a:r>
              <a:rPr lang="en-US" altLang="en-US" sz="2000" i="1" dirty="0"/>
              <a:t>T</a:t>
            </a:r>
            <a:r>
              <a:rPr lang="en-US" altLang="en-US" sz="2000" dirty="0"/>
              <a:t>.</a:t>
            </a:r>
            <a:r>
              <a:rPr lang="en-US" altLang="en-US" sz="2000" i="1" dirty="0"/>
              <a:t>name</a:t>
            </a:r>
            <a:endParaRPr lang="en-US" altLang="en-US" sz="2000" i="1" dirty="0"/>
          </a:p>
          <a:p>
            <a:r>
              <a:rPr lang="en-US" altLang="en-US" sz="2000" b="1" dirty="0"/>
              <a:t>from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T</a:t>
            </a:r>
            <a:r>
              <a:rPr lang="en-US" altLang="en-US" sz="2000" dirty="0"/>
              <a:t>,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S</a:t>
            </a:r>
            <a:endParaRPr lang="en-US" altLang="en-US" sz="2000" i="1" dirty="0"/>
          </a:p>
          <a:p>
            <a:r>
              <a:rPr lang="en-US" altLang="en-US" sz="2000" b="1" dirty="0"/>
              <a:t>where </a:t>
            </a:r>
            <a:r>
              <a:rPr lang="en-US" altLang="en-US" sz="2000" i="1" dirty="0" err="1"/>
              <a:t>T.salary</a:t>
            </a:r>
            <a:r>
              <a:rPr lang="en-US" altLang="en-US" sz="2000" i="1" dirty="0"/>
              <a:t> </a:t>
            </a:r>
            <a:r>
              <a:rPr lang="en-US" altLang="en-US" sz="2000" dirty="0"/>
              <a:t>&gt; </a:t>
            </a:r>
            <a:r>
              <a:rPr lang="en-US" altLang="en-US" sz="2000" i="1" dirty="0" err="1"/>
              <a:t>S.salary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and </a:t>
            </a:r>
            <a:r>
              <a:rPr lang="en-US" altLang="en-US" sz="2000" i="1" dirty="0" err="1"/>
              <a:t>S.dept</a:t>
            </a:r>
            <a:r>
              <a:rPr lang="en-US" altLang="en-US" sz="2000" i="1" dirty="0"/>
              <a:t> name </a:t>
            </a:r>
            <a:r>
              <a:rPr lang="en-US" altLang="en-US" sz="2000" dirty="0"/>
              <a:t>= 'Biology';</a:t>
            </a:r>
            <a:endParaRPr lang="en-US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6703695" y="4019550"/>
            <a:ext cx="1343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大于其中某一个元素就可满足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sz="2000" dirty="0"/>
              <a:t>F &lt;comp&gt; </a:t>
            </a:r>
            <a:r>
              <a:rPr lang="en-US" altLang="en-US" sz="2000" b="1" dirty="0"/>
              <a:t>some </a:t>
            </a:r>
            <a:r>
              <a:rPr lang="en-US" altLang="en-US" sz="2000" i="1" dirty="0"/>
              <a:t>r </a:t>
            </a:r>
            <a:r>
              <a:rPr lang="en-US" altLang="en-US" sz="2000" dirty="0">
                <a:sym typeface="Symbol" panose="05050102010706020507" pitchFamily="18" charset="2"/>
              </a:rPr>
              <a:t></a:t>
            </a:r>
            <a:r>
              <a:rPr lang="en-US" altLang="en-US" sz="2000" i="1" dirty="0"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</a:t>
            </a:r>
            <a:r>
              <a:rPr lang="en-US" altLang="en-US" sz="2000" i="1" dirty="0">
                <a:sym typeface="Symbol" panose="05050102010706020507" pitchFamily="18" charset="2"/>
              </a:rPr>
              <a:t>r </a:t>
            </a:r>
            <a:r>
              <a:rPr lang="en-US" altLang="en-US" sz="2000" dirty="0">
                <a:sym typeface="Symbol" panose="05050102010706020507" pitchFamily="18" charset="2"/>
              </a:rPr>
              <a:t>such that (F &lt;comp&gt; </a:t>
            </a:r>
            <a:r>
              <a:rPr lang="en-US" altLang="en-US" sz="2000" i="1" dirty="0"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sz="2000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  <a:endParaRPr lang="en-US" altLang="en-US" sz="1800" b="1"/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  <a:endParaRPr lang="en-US" altLang="en-US" sz="1800"/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69695" algn="l"/>
                <a:tab pos="1830070" algn="l"/>
              </a:tabLst>
            </a:pPr>
            <a:r>
              <a:rPr lang="en-US" altLang="en-US" sz="2400" dirty="0"/>
              <a:t>Find the names of all instructors whose salary is greater than the salary of all instructors in the Biology department.</a:t>
            </a:r>
            <a:endParaRPr lang="en-US" altLang="en-US" sz="2400" dirty="0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595812" y="2779521"/>
            <a:ext cx="60257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/>
              <a:t>select </a:t>
            </a:r>
            <a:r>
              <a:rPr lang="en-US" altLang="en-US" sz="2000" i="1" dirty="0"/>
              <a:t>name</a:t>
            </a:r>
            <a:endParaRPr lang="en-US" altLang="en-US" sz="2000" i="1" dirty="0"/>
          </a:p>
          <a:p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&gt; </a:t>
            </a:r>
            <a:r>
              <a:rPr lang="en-US" altLang="en-US" sz="2000" b="1" dirty="0"/>
              <a:t>all </a:t>
            </a:r>
            <a:r>
              <a:rPr lang="en-US" altLang="en-US" sz="2000" dirty="0"/>
              <a:t>(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salary</a:t>
            </a:r>
            <a:endParaRPr lang="en-US" altLang="en-US" sz="2000" i="1" dirty="0"/>
          </a:p>
          <a:p>
            <a:r>
              <a:rPr lang="en-US" altLang="en-US" sz="2000" b="1" dirty="0"/>
              <a:t>                                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r>
              <a:rPr lang="en-US" altLang="en-US" sz="2000" b="1" dirty="0"/>
              <a:t>                                where </a:t>
            </a:r>
            <a:r>
              <a:rPr lang="en-US" altLang="en-US" sz="2000" i="1" dirty="0"/>
              <a:t>dept name </a:t>
            </a:r>
            <a:r>
              <a:rPr lang="en-US" altLang="en-US" sz="2000" dirty="0"/>
              <a:t>= 'Biology');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sz="2000" dirty="0"/>
              <a:t>F &lt;comp&gt; </a:t>
            </a:r>
            <a:r>
              <a:rPr lang="en-US" altLang="en-US" sz="2000" b="1" dirty="0"/>
              <a:t>all </a:t>
            </a:r>
            <a:r>
              <a:rPr lang="en-US" altLang="en-US" sz="2000" i="1" dirty="0"/>
              <a:t>r </a:t>
            </a:r>
            <a:r>
              <a:rPr lang="en-US" altLang="en-US" sz="2000" dirty="0">
                <a:sym typeface="Symbol" panose="05050102010706020507" pitchFamily="18" charset="2"/>
              </a:rPr>
              <a:t></a:t>
            </a:r>
            <a:r>
              <a:rPr lang="en-US" altLang="en-US" sz="2000" i="1" dirty="0"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</a:t>
            </a:r>
            <a:r>
              <a:rPr lang="en-US" altLang="en-US" sz="2000" i="1" dirty="0">
                <a:sym typeface="Symbol" panose="05050102010706020507" pitchFamily="18" charset="2"/>
              </a:rPr>
              <a:t>r</a:t>
            </a:r>
            <a:r>
              <a:rPr lang="en-US" altLang="en-US" sz="2000" dirty="0">
                <a:sym typeface="Symbol" panose="05050102010706020507" pitchFamily="18" charset="2"/>
              </a:rPr>
              <a:t> (F &lt;comp&gt; </a:t>
            </a:r>
            <a:r>
              <a:rPr lang="en-US" altLang="en-US" sz="2000" i="1" dirty="0">
                <a:sym typeface="Symbol" panose="05050102010706020507" pitchFamily="18" charset="2"/>
              </a:rPr>
              <a:t>t)</a:t>
            </a:r>
            <a:endParaRPr lang="en-US" altLang="en-US" sz="2000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  <a:endParaRPr lang="en-US" altLang="en-US" sz="1800" b="1"/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R: </a:t>
            </a:r>
            <a:r>
              <a:rPr lang="zh-CN" altLang="en-US" sz="2400" dirty="0" smtClean="0"/>
              <a:t>修选关系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物理课哪个学生的成绩最高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graphicFrame>
        <p:nvGraphicFramePr>
          <p:cNvPr id="705584" name="Group 48"/>
          <p:cNvGraphicFramePr>
            <a:graphicFrameLocks noGrp="1"/>
          </p:cNvGraphicFramePr>
          <p:nvPr/>
        </p:nvGraphicFramePr>
        <p:xfrm>
          <a:off x="628650" y="3776663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1085850" y="3167063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smtClean="0">
                <a:latin typeface="Tahoma" panose="020B0604030504040204" pitchFamily="34" charset="0"/>
              </a:rPr>
              <a:t>R</a:t>
            </a:r>
            <a:endParaRPr kumimoji="1" lang="en-US" altLang="zh-CN" sz="2800" b="0" smtClean="0">
              <a:latin typeface="Tahoma" panose="020B0604030504040204" pitchFamily="34" charset="0"/>
            </a:endParaRPr>
          </a:p>
        </p:txBody>
      </p:sp>
      <p:graphicFrame>
        <p:nvGraphicFramePr>
          <p:cNvPr id="705588" name="Group 52"/>
          <p:cNvGraphicFramePr>
            <a:graphicFrameLocks noGrp="1"/>
          </p:cNvGraphicFramePr>
          <p:nvPr/>
        </p:nvGraphicFramePr>
        <p:xfrm>
          <a:off x="4256335" y="4525169"/>
          <a:ext cx="2449513" cy="742950"/>
        </p:xfrm>
        <a:graphic>
          <a:graphicData uri="http://schemas.openxmlformats.org/drawingml/2006/table">
            <a:tbl>
              <a:tblPr/>
              <a:tblGrid>
                <a:gridCol w="685800"/>
                <a:gridCol w="1763713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最高物理成绩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5182773" y="3776663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6660" y="346075"/>
            <a:ext cx="4408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姓名，成绩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最高物理成绩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成绩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&gt;= all(select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成绩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             from 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             where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物理）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数据定义语言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（DDL）允许指定有关关系的信息，包括：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每个关系的模式。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与每个属性关联的值的类型。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完整性约束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为每个关系维护的索引集。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每个关系的安全和授权信息。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磁盘上每个关系的物理存储结构。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  <a:endParaRPr lang="en-US" altLang="en-US" sz="28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The </a:t>
            </a:r>
            <a:r>
              <a:rPr lang="en-US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exists</a:t>
            </a: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construct returns the value </a:t>
            </a:r>
            <a:r>
              <a:rPr lang="en-US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if the argument subquery is nonempty.</a:t>
            </a:r>
            <a:endParaRPr lang="en-US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如果参数子查询为非空，exists构造将返回值true。</a:t>
            </a:r>
            <a:endParaRPr lang="en-US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exists </a:t>
            </a:r>
            <a:r>
              <a:rPr lang="en-US" altLang="en-US" sz="24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 </a:t>
            </a: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 </a:t>
            </a:r>
            <a:r>
              <a:rPr lang="en-US" altLang="en-US" sz="24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en-US" sz="24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Ø</a:t>
            </a:r>
            <a:endParaRPr lang="en-US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not exists </a:t>
            </a:r>
            <a:r>
              <a:rPr lang="en-US" altLang="en-US" sz="24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 </a:t>
            </a: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 </a:t>
            </a:r>
            <a:r>
              <a:rPr lang="en-US" altLang="en-US" sz="24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Ø</a:t>
            </a:r>
            <a:endParaRPr lang="en-US" altLang="en-US" sz="2400" i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2000" dirty="0"/>
              <a:t>Yet another way of specifying the query “Find all courses taught in both the Fall 2017 semester and in the Spring 2018 semester”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83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  <a:endParaRPr kumimoji="1" lang="en-US" altLang="en-US" sz="1600" dirty="0"/>
          </a:p>
          <a:p>
            <a:r>
              <a:rPr kumimoji="1" lang="en-US" altLang="en-US" sz="1600" b="1" dirty="0"/>
              <a:t>                               except</a:t>
            </a:r>
            <a:endParaRPr kumimoji="1" lang="en-US" altLang="en-US" sz="1600" b="1" dirty="0"/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  <a:endParaRPr kumimoji="1" lang="en-US" altLang="en-US" sz="1600" dirty="0"/>
          </a:p>
          <a:p>
            <a:pPr marL="285750">
              <a:buClr>
                <a:srgbClr val="FF9933"/>
              </a:buClr>
              <a:buSzPct val="110000"/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学院开的所有的课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该学生选的所有课；若其为空集，则说明该学生选了所有课</a:t>
            </a:r>
            <a:endParaRPr kumimoji="1" lang="en-US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  <a:endParaRPr kumimoji="1" lang="en-US" altLang="en-US" sz="17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  <a:endParaRPr kumimoji="1" lang="en-US" altLang="en-US" sz="1700" dirty="0"/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  <a:endParaRPr lang="en-US" altLang="en-US" sz="2800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49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unique</a:t>
            </a:r>
            <a:r>
              <a:rPr lang="en-US" altLang="en-US" sz="2000" dirty="0"/>
              <a:t> construct tests whether a subquery has any duplicate tuples in its result.</a:t>
            </a:r>
            <a:endParaRPr lang="en-US" altLang="en-US" sz="20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unique</a:t>
            </a:r>
            <a:r>
              <a:rPr lang="en-US" altLang="en-US" sz="2000" dirty="0"/>
              <a:t> construct evaluates to “true” if a given subquery contains no duplicates .</a:t>
            </a:r>
            <a:r>
              <a:rPr lang="zh-CN" altLang="en-US" sz="2000" dirty="0">
                <a:ea typeface="宋体" panose="02010600030101010101" pitchFamily="2" charset="-122"/>
              </a:rPr>
              <a:t>（有无重复：如果子查询无重复项则结果为</a:t>
            </a:r>
            <a:r>
              <a:rPr lang="en-US" altLang="zh-CN" sz="2000" dirty="0">
                <a:ea typeface="宋体" panose="02010600030101010101" pitchFamily="2" charset="-122"/>
              </a:rPr>
              <a:t>true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endParaRPr lang="en-US" altLang="en-US" sz="20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2000" dirty="0"/>
              <a:t>Find all courses that were offered at most once in 2017最多提供一次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803275" algn="l"/>
                <a:tab pos="1547495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/>
              <a:t>在</a:t>
            </a:r>
            <a:r>
              <a:rPr lang="en-US" altLang="zh-CN" sz="3400" smtClean="0"/>
              <a:t>Where</a:t>
            </a:r>
            <a:r>
              <a:rPr lang="zh-CN" altLang="en-US" sz="3400" smtClean="0"/>
              <a:t>子句中 </a:t>
            </a:r>
            <a:r>
              <a:rPr lang="en-US" altLang="zh-CN" sz="3400" smtClean="0">
                <a:latin typeface="Helvetica" panose="020B0604020202020204" pitchFamily="34" charset="0"/>
              </a:rPr>
              <a:t>——</a:t>
            </a:r>
            <a:r>
              <a:rPr lang="zh-CN" altLang="en-US" sz="3400" smtClean="0"/>
              <a:t>用子查询构造条件</a:t>
            </a:r>
            <a:endParaRPr lang="zh-CN" altLang="en-US" sz="3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选修关系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S: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学生关系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哪个学生没有选修任何课程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列出姓名和年龄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88554" name="Group 74"/>
          <p:cNvGraphicFramePr>
            <a:graphicFrameLocks noGrp="1"/>
          </p:cNvGraphicFramePr>
          <p:nvPr/>
        </p:nvGraphicFramePr>
        <p:xfrm>
          <a:off x="6172200" y="5761038"/>
          <a:ext cx="1447800" cy="746126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8496" name="Group 16"/>
          <p:cNvGraphicFramePr>
            <a:graphicFrameLocks noGrp="1"/>
          </p:cNvGraphicFramePr>
          <p:nvPr/>
        </p:nvGraphicFramePr>
        <p:xfrm>
          <a:off x="601644" y="4023335"/>
          <a:ext cx="2057400" cy="1768476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1465244" y="342961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S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88523" name="Group 43"/>
          <p:cNvGraphicFramePr>
            <a:graphicFrameLocks noGrp="1"/>
          </p:cNvGraphicFramePr>
          <p:nvPr/>
        </p:nvGraphicFramePr>
        <p:xfrm>
          <a:off x="2887644" y="403921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3344844" y="342961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6725135" y="4562145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8630" y="2583815"/>
            <a:ext cx="3285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 </a:t>
            </a:r>
            <a:r>
              <a:rPr lang="zh-CN" altLang="en-US"/>
              <a:t>姓名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年龄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where </a:t>
            </a:r>
            <a:r>
              <a:rPr lang="zh-CN" altLang="en-US">
                <a:ea typeface="宋体" panose="02010600030101010101" pitchFamily="2" charset="-122"/>
              </a:rPr>
              <a:t>姓名</a:t>
            </a:r>
            <a:r>
              <a:rPr lang="en-US" altLang="zh-CN">
                <a:ea typeface="宋体" panose="02010600030101010101" pitchFamily="2" charset="-122"/>
              </a:rPr>
              <a:t> not in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	(select distinct </a:t>
            </a:r>
            <a:r>
              <a:rPr lang="zh-CN" altLang="en-US">
                <a:ea typeface="宋体" panose="02010600030101010101" pitchFamily="2" charset="-122"/>
              </a:rPr>
              <a:t>姓名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	from </a:t>
            </a:r>
            <a:r>
              <a:rPr lang="en-US" altLang="zh-CN">
                <a:ea typeface="宋体" panose="02010600030101010101" pitchFamily="2" charset="-122"/>
              </a:rPr>
              <a:t>R)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  <a:endParaRPr lang="en-US" altLang="en-US" sz="2800" dirty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8077200" cy="4876800"/>
          </a:xfrm>
        </p:spPr>
        <p:txBody>
          <a:bodyPr/>
          <a:lstStyle/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2000" dirty="0"/>
              <a:t>SQL allows a subquery expression to be used in the </a:t>
            </a:r>
            <a:r>
              <a:rPr lang="en-US" altLang="en-US" sz="2000" b="1" dirty="0"/>
              <a:t>from </a:t>
            </a:r>
            <a:r>
              <a:rPr lang="en-US" altLang="en-US" sz="2000" dirty="0"/>
              <a:t>clause</a:t>
            </a:r>
            <a:endParaRPr lang="en-US" altLang="en-US" sz="20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2000" dirty="0"/>
              <a:t>Find the average instructors’ salaries of those departments where the average salary is greater than $42,000.”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2000" dirty="0"/>
              <a:t>Note that we do not need to use the </a:t>
            </a:r>
            <a:r>
              <a:rPr lang="en-US" altLang="en-US" sz="2000" b="1" dirty="0"/>
              <a:t>having </a:t>
            </a:r>
            <a:r>
              <a:rPr lang="en-US" altLang="en-US" sz="2000" dirty="0"/>
              <a:t>clause</a:t>
            </a:r>
            <a:endParaRPr lang="en-US" altLang="en-US" sz="20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2000" dirty="0"/>
              <a:t>Another way to write above query</a:t>
            </a:r>
            <a:endParaRPr lang="en-US" altLang="en-US" sz="2000" dirty="0"/>
          </a:p>
          <a:p>
            <a:pPr marL="0" indent="0"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4423"/>
            <a:ext cx="7707313" cy="490378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例：在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子句中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用子查询构造派生关系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选修关系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每门课程的最高成绩和相应学生姓名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00486" name="Group 7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9448" y="3730538"/>
          <a:ext cx="2057400" cy="2232027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6494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768533" y="3088871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00487" name="Group 7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807032" y="2985770"/>
          <a:ext cx="1930400" cy="1120776"/>
        </p:xfrm>
        <a:graphic>
          <a:graphicData uri="http://schemas.openxmlformats.org/drawingml/2006/table">
            <a:tbl>
              <a:tblPr/>
              <a:tblGrid>
                <a:gridCol w="685800"/>
                <a:gridCol w="1244600"/>
              </a:tblGrid>
              <a:tr h="37338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最高成绩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0465" name="Rectangle 49"/>
          <p:cNvSpPr>
            <a:spLocks noChangeArrowheads="1"/>
          </p:cNvSpPr>
          <p:nvPr/>
        </p:nvSpPr>
        <p:spPr bwMode="auto">
          <a:xfrm>
            <a:off x="2090738" y="4903788"/>
            <a:ext cx="4645025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000" dirty="0" smtClean="0">
              <a:latin typeface="Tahoma" panose="020B0604030504040204" pitchFamily="34" charset="0"/>
            </a:endParaRPr>
          </a:p>
        </p:txBody>
      </p:sp>
      <p:sp>
        <p:nvSpPr>
          <p:cNvPr id="700466" name="Rectangle 50"/>
          <p:cNvSpPr>
            <a:spLocks noChangeArrowheads="1"/>
          </p:cNvSpPr>
          <p:nvPr/>
        </p:nvSpPr>
        <p:spPr bwMode="auto">
          <a:xfrm>
            <a:off x="2032000" y="3201988"/>
            <a:ext cx="4775200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00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00489" name="Group 7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30834" y="4781021"/>
          <a:ext cx="2552700" cy="1114425"/>
        </p:xfrm>
        <a:graphic>
          <a:graphicData uri="http://schemas.openxmlformats.org/drawingml/2006/table">
            <a:tbl>
              <a:tblPr/>
              <a:tblGrid>
                <a:gridCol w="685800"/>
                <a:gridCol w="736600"/>
                <a:gridCol w="11303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最高成绩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173730" y="3612515"/>
            <a:ext cx="31540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课程，姓名，最高成绩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fromR, 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 R.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=S.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and R.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成绩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S.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最高成绩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3730" y="2689225"/>
            <a:ext cx="33947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select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课程，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max(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成绩）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最高成绩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from 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group by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课程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4525" y="4745990"/>
            <a:ext cx="2964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select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课程，姓名，最高成绩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fromR, (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select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课程，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max(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成绩）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最高成绩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from 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group by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课程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 as 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where R.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课程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=S.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课程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and R.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成绩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= S.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最高成绩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0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0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65" grpId="0" autoUpdateAnimBg="0"/>
      <p:bldP spid="70046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  <a:endParaRPr lang="en-US" altLang="en-US" sz="2800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The </a:t>
            </a:r>
            <a:r>
              <a:rPr lang="en-US" altLang="en-US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with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clause provides a way of defining a temporary relation whose definition is available only to the query in which the </a:t>
            </a:r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with</a:t>
            </a:r>
            <a:r>
              <a:rPr lang="en-US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clause occurs. 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with子句提供了一种定义临时关系的方法，该临时关系的定义仅适用于with子句所在的查询。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Find all departments with the maximum budget </a:t>
            </a:r>
            <a:b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en-US" sz="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with </a:t>
            </a:r>
            <a:r>
              <a:rPr lang="en-US" altLang="en-US" sz="1700" i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max_budget</a:t>
            </a:r>
            <a: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</a:t>
            </a: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 </a:t>
            </a:r>
            <a:b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max</a:t>
            </a: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budget</a:t>
            </a: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department</a:t>
            </a: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</a:t>
            </a:r>
            <a: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department.name</a:t>
            </a:r>
            <a:b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department</a:t>
            </a: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en-US" sz="1700" i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max_budget</a:t>
            </a:r>
            <a:b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 </a:t>
            </a:r>
            <a:r>
              <a:rPr lang="en-US" altLang="en-US" sz="1700" i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department</a:t>
            </a:r>
            <a:r>
              <a:rPr lang="en-US" altLang="en-US" sz="17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en-US" sz="1700" i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budget</a:t>
            </a:r>
            <a:r>
              <a:rPr lang="en-US" altLang="en-US" sz="1700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en-US" sz="1700" i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max_budget.value</a:t>
            </a:r>
            <a:r>
              <a:rPr lang="en-US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en-US" sz="17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  <a:endParaRPr lang="en-US" altLang="en-US" sz="2800" dirty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2000" dirty="0"/>
              <a:t>Find all departments where the total salary is greater than the average of the total salary at all departments</a:t>
            </a:r>
            <a:endParaRPr lang="en-US" altLang="en-US" sz="2000" dirty="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  <a:endParaRPr lang="en-US" altLang="en-US" sz="2800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2000" dirty="0"/>
              <a:t>Scalar subquery is one which is used where a single value is expected</a:t>
            </a:r>
            <a:endParaRPr lang="en-US" altLang="en-US" sz="2000" dirty="0"/>
          </a:p>
          <a:p>
            <a:r>
              <a:rPr lang="en-US" altLang="en-US" sz="2000" dirty="0"/>
              <a:t>List all departments along with the number of instructors in each department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2000" dirty="0"/>
              <a:t>Runtime error if subquery returns more than one result tuple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的数据定义功能</a:t>
            </a:r>
            <a:endParaRPr lang="zh-CN" altLang="en-US"/>
          </a:p>
        </p:txBody>
      </p:sp>
      <p:graphicFrame>
        <p:nvGraphicFramePr>
          <p:cNvPr id="679939" name="Group 3"/>
          <p:cNvGraphicFramePr>
            <a:graphicFrameLocks noGrp="1"/>
          </p:cNvGraphicFramePr>
          <p:nvPr/>
        </p:nvGraphicFramePr>
        <p:xfrm>
          <a:off x="439738" y="2271713"/>
          <a:ext cx="8262937" cy="3109911"/>
        </p:xfrm>
        <a:graphic>
          <a:graphicData uri="http://schemas.openxmlformats.org/drawingml/2006/table">
            <a:tbl>
              <a:tblPr/>
              <a:tblGrid>
                <a:gridCol w="1384300"/>
                <a:gridCol w="2451100"/>
                <a:gridCol w="2212975"/>
                <a:gridCol w="2214562"/>
              </a:tblGrid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创建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域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Domain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Domain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Table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 Table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Table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View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View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Index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Index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2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Database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Database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  <a:endParaRPr lang="en-US" altLang="en-US" sz="28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2000" dirty="0"/>
              <a:t>Deletion of tuples from a given relation.</a:t>
            </a:r>
            <a:endParaRPr lang="en-US" altLang="en-US" sz="20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2000" dirty="0"/>
              <a:t>Insertion of new tuples into a given relation</a:t>
            </a:r>
            <a:endParaRPr lang="en-US" altLang="en-US" sz="20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2000" dirty="0"/>
              <a:t>Updating of values in some tuples in a given relation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  <a:endParaRPr lang="en-US" altLang="en-US" sz="28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2000" dirty="0"/>
              <a:t>Delete all instructors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</a:t>
            </a:r>
            <a:r>
              <a:rPr lang="en-US" altLang="en-US" sz="2000" dirty="0">
                <a:latin typeface="Century Gothic" panose="020B0502020202020204" pitchFamily="34" charset="0"/>
              </a:rPr>
              <a:t> </a:t>
            </a:r>
            <a:endParaRPr lang="en-US" altLang="en-US" sz="2000" dirty="0">
              <a:latin typeface="Century Gothic" panose="020B0502020202020204" pitchFamily="34" charset="0"/>
            </a:endParaRPr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endParaRPr lang="en-US" altLang="en-US" sz="20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2000" dirty="0"/>
              <a:t>Delete all instructors from the Finance department</a:t>
            </a:r>
            <a:br>
              <a:rPr lang="en-US" altLang="en-US" sz="2000" dirty="0"/>
            </a:br>
            <a:r>
              <a:rPr lang="en-US" altLang="en-US" sz="2000" dirty="0"/>
              <a:t>                     </a:t>
            </a: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= 'Finance’;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2000" i="1" dirty="0"/>
              <a:t>Delete all tuples in the instructor relation for those instructors associated with a department located in the Watson building.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2000" b="1" dirty="0"/>
              <a:t>	                     delete 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dept name </a:t>
            </a:r>
            <a:r>
              <a:rPr lang="en-US" altLang="en-US" sz="2000" b="1" dirty="0"/>
              <a:t>in </a:t>
            </a:r>
            <a:r>
              <a:rPr lang="en-US" altLang="en-US" sz="2000" dirty="0"/>
              <a:t>(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dept name</a:t>
            </a:r>
            <a:br>
              <a:rPr lang="en-US" altLang="en-US" sz="2000" i="1" dirty="0"/>
            </a:br>
            <a:r>
              <a:rPr lang="en-US" altLang="en-US" sz="2000" i="1" dirty="0"/>
              <a:t>                                               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department</a:t>
            </a:r>
            <a:br>
              <a:rPr lang="en-US" altLang="en-US" sz="2000" i="1" dirty="0"/>
            </a:br>
            <a:r>
              <a:rPr lang="en-US" altLang="en-US" sz="2000" i="1" dirty="0"/>
              <a:t>                                   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building </a:t>
            </a:r>
            <a:r>
              <a:rPr lang="en-US" altLang="en-US" sz="2000" dirty="0"/>
              <a:t>= 'Watson');</a:t>
            </a:r>
            <a:endParaRPr lang="en-US" altLang="en-US" sz="2000" dirty="0"/>
          </a:p>
          <a:p>
            <a:pPr>
              <a:tabLst>
                <a:tab pos="1652270" algn="l"/>
                <a:tab pos="2633345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  <a:endParaRPr lang="en-US" altLang="en-US" sz="2800" dirty="0"/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69695" algn="l"/>
                <a:tab pos="3140075" algn="l"/>
              </a:tabLst>
            </a:pPr>
            <a:r>
              <a:rPr lang="en-US" altLang="en-US" sz="2000" dirty="0"/>
              <a:t>Delete all instructors whose salary is less than the average salary of instructors</a:t>
            </a:r>
            <a:endParaRPr lang="en-US" altLang="en-US" sz="20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sz="20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sz="20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sz="2000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sz="2000" dirty="0"/>
              <a:t>Problem:  as we delete tuples from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, the average salary changes</a:t>
            </a:r>
            <a:endParaRPr lang="en-US" altLang="en-US" sz="2000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sz="2000" dirty="0"/>
              <a:t>Solution used in SQL:</a:t>
            </a:r>
            <a:endParaRPr lang="en-US" altLang="en-US" sz="2000" dirty="0"/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sz="2000" dirty="0"/>
              <a:t>First, compute </a:t>
            </a:r>
            <a:r>
              <a:rPr lang="en-US" altLang="en-US" sz="2000" b="1" dirty="0" err="1"/>
              <a:t>avg</a:t>
            </a:r>
            <a:r>
              <a:rPr lang="en-US" altLang="en-US" sz="2000" dirty="0"/>
              <a:t> (salary) and find all tuples to delete</a:t>
            </a:r>
            <a:endParaRPr lang="en-US" altLang="en-US" sz="2000" dirty="0"/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sz="2000" dirty="0"/>
              <a:t>Next, delete all tuples found above (without recomputing </a:t>
            </a:r>
            <a:r>
              <a:rPr lang="en-US" altLang="en-US" sz="2000" b="1" dirty="0" err="1"/>
              <a:t>avg</a:t>
            </a:r>
            <a:r>
              <a:rPr lang="en-US" altLang="en-US" sz="2000" dirty="0"/>
              <a:t> or retesting the tuples)</a:t>
            </a:r>
            <a:endParaRPr lang="en-US" altLang="en-US" sz="2000" dirty="0"/>
          </a:p>
          <a:p>
            <a:pPr lvl="1">
              <a:tabLst>
                <a:tab pos="1369695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13415" y="1911858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  <a:endParaRPr kumimoji="1" lang="en-US" altLang="en-US" sz="1700" i="1" dirty="0"/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  <a:endParaRPr kumimoji="1" lang="en-US" altLang="en-US" sz="1700" dirty="0"/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  <a:endParaRPr kumimoji="1" lang="en-US" altLang="en-US" sz="17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Delete </a:t>
            </a:r>
            <a:r>
              <a:rPr lang="zh-CN" altLang="en-US" sz="3400" smtClean="0"/>
              <a:t>语句</a:t>
            </a:r>
            <a:endParaRPr lang="zh-CN" altLang="en-US" sz="3400" smtClean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删除平均分不及格的学生的选修信息</a:t>
            </a:r>
            <a:endParaRPr lang="zh-CN" altLang="en-US" sz="2400" dirty="0" smtClean="0"/>
          </a:p>
        </p:txBody>
      </p:sp>
      <p:sp>
        <p:nvSpPr>
          <p:cNvPr id="775172" name="AutoShape 4"/>
          <p:cNvSpPr>
            <a:spLocks noChangeArrowheads="1"/>
          </p:cNvSpPr>
          <p:nvPr/>
        </p:nvSpPr>
        <p:spPr bwMode="auto">
          <a:xfrm>
            <a:off x="3257550" y="3829834"/>
            <a:ext cx="2525713" cy="415925"/>
          </a:xfrm>
          <a:prstGeom prst="rightArrow">
            <a:avLst>
              <a:gd name="adj1" fmla="val 50000"/>
              <a:gd name="adj2" fmla="val 141667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b="0" smtClean="0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344613" y="249157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75253" name="Group 85"/>
          <p:cNvGraphicFramePr>
            <a:graphicFrameLocks noGrp="1"/>
          </p:cNvGraphicFramePr>
          <p:nvPr/>
        </p:nvGraphicFramePr>
        <p:xfrm>
          <a:off x="876301" y="3125778"/>
          <a:ext cx="2128837" cy="2239962"/>
        </p:xfrm>
        <a:graphic>
          <a:graphicData uri="http://schemas.openxmlformats.org/drawingml/2006/table">
            <a:tbl>
              <a:tblPr/>
              <a:tblGrid>
                <a:gridCol w="709612"/>
                <a:gridCol w="709613"/>
                <a:gridCol w="709612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化学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5216" name="Text Box 48"/>
          <p:cNvSpPr txBox="1">
            <a:spLocks noChangeArrowheads="1"/>
          </p:cNvSpPr>
          <p:nvPr/>
        </p:nvSpPr>
        <p:spPr bwMode="auto">
          <a:xfrm>
            <a:off x="6586538" y="2793196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75252" name="Group 84"/>
          <p:cNvGraphicFramePr>
            <a:graphicFrameLocks noGrp="1"/>
          </p:cNvGraphicFramePr>
          <p:nvPr/>
        </p:nvGraphicFramePr>
        <p:xfrm>
          <a:off x="6094413" y="3312309"/>
          <a:ext cx="2128838" cy="1493836"/>
        </p:xfrm>
        <a:graphic>
          <a:graphicData uri="http://schemas.openxmlformats.org/drawingml/2006/table">
            <a:tbl>
              <a:tblPr/>
              <a:tblGrid>
                <a:gridCol w="709613"/>
                <a:gridCol w="709612"/>
                <a:gridCol w="709613"/>
              </a:tblGrid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化学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114137" y="3322896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9000" y="2254250"/>
            <a:ext cx="38004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en-US" b="1" dirty="0">
                <a:sym typeface="+mn-ea"/>
              </a:rPr>
              <a:t>delete from </a:t>
            </a:r>
            <a:r>
              <a:rPr kumimoji="1" lang="en-US" altLang="en-US" b="1" dirty="0">
                <a:sym typeface="+mn-ea"/>
              </a:rPr>
              <a:t>R</a:t>
            </a:r>
            <a:endParaRPr kumimoji="1" lang="en-US" altLang="en-US" b="1" dirty="0">
              <a:sym typeface="+mn-ea"/>
            </a:endParaRPr>
          </a:p>
          <a:p>
            <a:r>
              <a:rPr kumimoji="1" lang="en-US" altLang="en-US" b="1" dirty="0">
                <a:sym typeface="+mn-ea"/>
              </a:rPr>
              <a:t>where </a:t>
            </a:r>
            <a:r>
              <a:rPr kumimoji="1" lang="zh-CN" altLang="en-US" b="1" dirty="0">
                <a:sym typeface="+mn-ea"/>
              </a:rPr>
              <a:t>姓名</a:t>
            </a:r>
            <a:r>
              <a:rPr kumimoji="1" lang="en-US" altLang="zh-CN" b="1" dirty="0">
                <a:sym typeface="+mn-ea"/>
              </a:rPr>
              <a:t> in</a:t>
            </a:r>
            <a:r>
              <a:rPr kumimoji="1" lang="zh-CN" altLang="en-US" b="1" dirty="0">
                <a:ea typeface="宋体" panose="02010600030101010101" pitchFamily="2" charset="-122"/>
                <a:sym typeface="+mn-ea"/>
              </a:rPr>
              <a:t>（</a:t>
            </a:r>
            <a:endParaRPr kumimoji="1" lang="zh-CN" altLang="en-US" b="1" dirty="0">
              <a:ea typeface="宋体" panose="02010600030101010101" pitchFamily="2" charset="-122"/>
              <a:sym typeface="+mn-ea"/>
            </a:endParaRPr>
          </a:p>
          <a:p>
            <a:r>
              <a:rPr kumimoji="1" lang="en-US" altLang="zh-CN" b="1" dirty="0">
                <a:ea typeface="宋体" panose="02010600030101010101" pitchFamily="2" charset="-122"/>
                <a:sym typeface="+mn-ea"/>
              </a:rPr>
              <a:t>select </a:t>
            </a:r>
            <a:r>
              <a:rPr kumimoji="1" lang="zh-CN" altLang="en-US" b="1" dirty="0">
                <a:ea typeface="宋体" panose="02010600030101010101" pitchFamily="2" charset="-122"/>
                <a:sym typeface="+mn-ea"/>
              </a:rPr>
              <a:t>姓名</a:t>
            </a:r>
            <a:endParaRPr kumimoji="1" lang="zh-CN" altLang="en-US" b="1" dirty="0">
              <a:ea typeface="宋体" panose="02010600030101010101" pitchFamily="2" charset="-122"/>
              <a:sym typeface="+mn-ea"/>
            </a:endParaRPr>
          </a:p>
          <a:p>
            <a:r>
              <a:rPr kumimoji="1" lang="en-US" altLang="zh-CN" b="1" dirty="0">
                <a:ea typeface="宋体" panose="02010600030101010101" pitchFamily="2" charset="-122"/>
                <a:sym typeface="+mn-ea"/>
              </a:rPr>
              <a:t>from R</a:t>
            </a:r>
            <a:endParaRPr kumimoji="1" lang="zh-CN" altLang="en-US" b="1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/>
              <a:t>group by </a:t>
            </a:r>
            <a:r>
              <a:rPr lang="zh-CN" altLang="en-US"/>
              <a:t>姓名</a:t>
            </a:r>
            <a:endParaRPr lang="zh-CN" altLang="en-US"/>
          </a:p>
          <a:p>
            <a:r>
              <a:rPr lang="en-US" altLang="zh-CN"/>
              <a:t>having </a:t>
            </a:r>
            <a:r>
              <a:rPr kumimoji="1" lang="en-US" altLang="en-US" b="1" dirty="0">
                <a:sym typeface="+mn-ea"/>
              </a:rPr>
              <a:t>avg(</a:t>
            </a:r>
            <a:r>
              <a:rPr kumimoji="1" lang="zh-CN" altLang="en-US" b="1" dirty="0">
                <a:sym typeface="+mn-ea"/>
              </a:rPr>
              <a:t>成绩</a:t>
            </a:r>
            <a:r>
              <a:rPr kumimoji="1" lang="en-US" altLang="en-US" b="1" dirty="0">
                <a:sym typeface="+mn-ea"/>
              </a:rPr>
              <a:t>)</a:t>
            </a:r>
            <a:r>
              <a:rPr kumimoji="1" lang="en-US" altLang="en-US" i="1" dirty="0">
                <a:sym typeface="+mn-ea"/>
              </a:rPr>
              <a:t> </a:t>
            </a:r>
            <a:r>
              <a:rPr kumimoji="1" lang="en-US" altLang="en-US" dirty="0">
                <a:sym typeface="+mn-ea"/>
              </a:rPr>
              <a:t>&lt; 60</a:t>
            </a:r>
            <a:endParaRPr kumimoji="1" lang="en-US" altLang="en-US" dirty="0"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ldLvl="2" autoUpdateAnimBg="0" build="p"/>
      <p:bldP spid="775216" grpId="0" autoUpdateAnimBg="0"/>
      <p:bldP spid="9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  <a:endParaRPr lang="en-US" altLang="en-US" sz="2800" dirty="0"/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595" algn="l"/>
                <a:tab pos="1890395" algn="l"/>
              </a:tabLst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course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b="1" dirty="0"/>
              <a:t>	      insert into </a:t>
            </a:r>
            <a:r>
              <a:rPr lang="en-US" altLang="en-US" sz="2000" i="1" dirty="0"/>
              <a:t>course</a:t>
            </a:r>
            <a:br>
              <a:rPr lang="en-US" altLang="en-US" sz="2000" i="1" dirty="0"/>
            </a:br>
            <a:r>
              <a:rPr lang="en-US" altLang="en-US" sz="2000" i="1" dirty="0"/>
              <a:t>           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('CS-437', 'Database Systems', 'Comp. Sci.', 4);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2000" dirty="0"/>
              <a:t>or equivalently 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dirty="0"/>
              <a:t>           </a:t>
            </a:r>
            <a:r>
              <a:rPr lang="en-US" altLang="en-US" sz="2000" b="1" dirty="0"/>
              <a:t>insert into </a:t>
            </a:r>
            <a:r>
              <a:rPr lang="en-US" altLang="en-US" sz="2000" i="1" dirty="0"/>
              <a:t>course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('CS-437', 'Database Systems', 'Comp. Sci.', 4);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student  </a:t>
            </a:r>
            <a:r>
              <a:rPr lang="en-US" altLang="en-US" sz="2000" dirty="0"/>
              <a:t>with </a:t>
            </a:r>
            <a:r>
              <a:rPr lang="en-US" altLang="en-US" sz="2000" i="1" dirty="0"/>
              <a:t>tot_creds </a:t>
            </a:r>
            <a:r>
              <a:rPr lang="en-US" altLang="en-US" sz="2000" dirty="0"/>
              <a:t>set to null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b="1" dirty="0"/>
              <a:t>	      insert into </a:t>
            </a:r>
            <a:r>
              <a:rPr lang="en-US" altLang="en-US" sz="2000" i="1" dirty="0"/>
              <a:t>student</a:t>
            </a:r>
            <a:br>
              <a:rPr lang="en-US" altLang="en-US" sz="2000" i="1" dirty="0"/>
            </a:br>
            <a:r>
              <a:rPr lang="en-US" altLang="en-US" sz="2000" i="1" dirty="0"/>
              <a:t>           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('3003', 'Green', 'Finance', </a:t>
            </a:r>
            <a:r>
              <a:rPr lang="en-US" altLang="en-US" sz="2000" i="1" dirty="0"/>
              <a:t>null</a:t>
            </a:r>
            <a:r>
              <a:rPr lang="en-US" altLang="en-US" sz="2000" dirty="0"/>
              <a:t>);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  <a:endParaRPr lang="en-US" altLang="en-US" sz="28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2000" dirty="0"/>
              <a:t>Make each student in the Music department who has earned more than 144 credit hours an instructor in the Music department with a salary of  $18,000.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dirty="0"/>
              <a:t>	    </a:t>
            </a:r>
            <a:r>
              <a:rPr lang="en-US" altLang="en-US" sz="2000" b="1" dirty="0"/>
              <a:t>insert into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ID, name, dept_name, 18000</a:t>
            </a:r>
            <a:br>
              <a:rPr lang="en-US" altLang="en-US" sz="2000" i="1" dirty="0"/>
            </a:br>
            <a:r>
              <a:rPr lang="en-US" altLang="en-US" sz="2000" i="1" dirty="0"/>
              <a:t>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  student </a:t>
            </a:r>
            <a:br>
              <a:rPr lang="en-US" altLang="en-US" sz="2000" i="1" dirty="0"/>
            </a:br>
            <a:r>
              <a:rPr lang="en-US" altLang="en-US" sz="2000" i="1" dirty="0"/>
              <a:t>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  dept_name = '</a:t>
            </a:r>
            <a:r>
              <a:rPr lang="en-US" altLang="en-US" sz="2000" dirty="0"/>
              <a:t>Music' </a:t>
            </a:r>
            <a:r>
              <a:rPr lang="en-US" altLang="en-US" sz="2000" b="1" dirty="0"/>
              <a:t>and </a:t>
            </a:r>
            <a:r>
              <a:rPr lang="en-US" altLang="en-US" sz="2000" i="1" dirty="0" err="1"/>
              <a:t>total_cred</a:t>
            </a:r>
            <a:r>
              <a:rPr lang="en-US" altLang="en-US" sz="2000" b="1" dirty="0"/>
              <a:t> </a:t>
            </a:r>
            <a:r>
              <a:rPr lang="en-US" altLang="en-US" sz="2000" dirty="0"/>
              <a:t>&gt;</a:t>
            </a:r>
            <a:r>
              <a:rPr lang="en-US" altLang="en-US" sz="2000" b="1" dirty="0"/>
              <a:t> </a:t>
            </a:r>
            <a:r>
              <a:rPr lang="en-US" altLang="en-US" sz="2000" dirty="0"/>
              <a:t>144;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i="1" dirty="0"/>
              <a:t> </a:t>
            </a:r>
            <a:endParaRPr lang="en-US" altLang="en-US" sz="2000" i="1" dirty="0"/>
          </a:p>
          <a:p>
            <a:pPr>
              <a:tabLst>
                <a:tab pos="908050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/>
              <a:t>select from where</a:t>
            </a:r>
            <a:r>
              <a:rPr lang="en-US" altLang="en-US" sz="2000" dirty="0"/>
              <a:t> statement is evaluated fully before any of its results are inserted into the relation.  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dirty="0"/>
              <a:t>     Otherwise queries like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dirty="0"/>
              <a:t>       	</a:t>
            </a:r>
            <a:r>
              <a:rPr lang="en-US" altLang="en-US" sz="2000" b="1" dirty="0"/>
              <a:t>insert into</a:t>
            </a:r>
            <a:r>
              <a:rPr lang="en-US" altLang="en-US" sz="2000" dirty="0"/>
              <a:t> </a:t>
            </a:r>
            <a:r>
              <a:rPr lang="en-US" altLang="en-US" sz="2000" i="1" dirty="0"/>
              <a:t>table</a:t>
            </a:r>
            <a:r>
              <a:rPr lang="en-US" altLang="en-US" sz="2000" dirty="0"/>
              <a:t>1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* 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</a:t>
            </a:r>
            <a:r>
              <a:rPr lang="en-US" altLang="en-US" sz="2000" i="1" dirty="0"/>
              <a:t>table</a:t>
            </a:r>
            <a:r>
              <a:rPr lang="en-US" altLang="en-US" sz="2000" dirty="0"/>
              <a:t>1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dirty="0"/>
              <a:t>       would cause problem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Insert </a:t>
            </a:r>
            <a:r>
              <a:rPr lang="zh-CN" altLang="en-US" sz="3400" smtClean="0"/>
              <a:t>语句</a:t>
            </a:r>
            <a:endParaRPr lang="zh-CN" altLang="en-US" sz="3400" smtClean="0"/>
          </a:p>
        </p:txBody>
      </p:sp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统计每门课程的平均成绩，然后保存到一个表里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1600" i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altLang="zh-CN" sz="1600" i="1" dirty="0" smtClean="0">
                <a:solidFill>
                  <a:srgbClr val="30E44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Create  table</a:t>
            </a:r>
            <a:r>
              <a:rPr lang="en-US" altLang="zh-CN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varchar(20),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平均成绩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)</a:t>
            </a:r>
            <a:r>
              <a:rPr lang="en-US" altLang="zh-CN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 i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插入两条记录：物理</a:t>
            </a:r>
            <a:r>
              <a:rPr lang="en-US" altLang="zh-CN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70</a:t>
            </a:r>
            <a:r>
              <a:rPr lang="zh-CN" altLang="en-US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分，数学</a:t>
            </a:r>
            <a:r>
              <a:rPr lang="en-US" altLang="zh-CN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85</a:t>
            </a:r>
            <a:r>
              <a:rPr lang="zh-CN" altLang="en-US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</a:t>
            </a:r>
            <a:endParaRPr lang="zh-CN" altLang="en-US" sz="1600" i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zh-CN" altLang="en-US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表中统计每门课的平均成绩，保存到表</a:t>
            </a:r>
            <a:r>
              <a:rPr lang="en-US" altLang="zh-CN" sz="16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zh-CN" sz="1600" i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1400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i="1" dirty="0" smtClean="0">
                <a:solidFill>
                  <a:srgbClr val="30E44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Insert</a:t>
            </a:r>
            <a:r>
              <a:rPr lang="zh-CN" altLang="en-US" sz="1400" i="1" dirty="0" smtClean="0">
                <a:solidFill>
                  <a:srgbClr val="30E44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</a:t>
            </a:r>
            <a:r>
              <a:rPr lang="en-US" altLang="zh-CN" sz="1400" i="1" dirty="0" smtClean="0">
                <a:solidFill>
                  <a:srgbClr val="30E44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Into</a:t>
            </a:r>
            <a:r>
              <a:rPr lang="zh-CN" altLang="en-US" sz="1400" i="1" dirty="0" smtClean="0">
                <a:solidFill>
                  <a:srgbClr val="30E44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（课程，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平均成绩）</a:t>
            </a:r>
            <a:endParaRPr lang="zh-CN" altLang="en-US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3" eaLnBrk="1" hangingPunct="1"/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（物理，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70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1400" i="1" dirty="0" smtClean="0">
                <a:solidFill>
                  <a:srgbClr val="30E44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Insert</a:t>
            </a:r>
            <a:r>
              <a:rPr lang="zh-CN" altLang="en-US" sz="1400" i="1" dirty="0" smtClean="0">
                <a:solidFill>
                  <a:srgbClr val="30E44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</a:t>
            </a:r>
            <a:r>
              <a:rPr lang="en-US" altLang="zh-CN" sz="1400" i="1" dirty="0" smtClean="0">
                <a:solidFill>
                  <a:srgbClr val="30E44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Into</a:t>
            </a:r>
            <a:r>
              <a:rPr lang="zh-CN" altLang="en-US" sz="1400" i="1" dirty="0" smtClean="0">
                <a:solidFill>
                  <a:srgbClr val="30E44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（课程，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平均成绩）</a:t>
            </a:r>
            <a:endParaRPr lang="zh-CN" altLang="en-US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3" eaLnBrk="1" hangingPunct="1"/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values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（物理，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70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3" eaLnBrk="1" hangingPunct="1"/>
            <a:br>
              <a:rPr lang="zh-CN" altLang="en-US" sz="2000" dirty="0" smtClean="0"/>
            </a:br>
            <a:r>
              <a:rPr lang="zh-CN" altLang="en-US" sz="2000" dirty="0" smtClean="0"/>
              <a:t>      </a:t>
            </a:r>
            <a:endParaRPr lang="zh-CN" altLang="en-US" sz="20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73218" name="Group 98"/>
          <p:cNvGraphicFramePr>
            <a:graphicFrameLocks noGrp="1"/>
          </p:cNvGraphicFramePr>
          <p:nvPr/>
        </p:nvGraphicFramePr>
        <p:xfrm>
          <a:off x="628650" y="4357688"/>
          <a:ext cx="2024062" cy="1493836"/>
        </p:xfrm>
        <a:graphic>
          <a:graphicData uri="http://schemas.openxmlformats.org/drawingml/2006/table">
            <a:tbl>
              <a:tblPr/>
              <a:tblGrid>
                <a:gridCol w="674687"/>
                <a:gridCol w="674688"/>
                <a:gridCol w="674687"/>
              </a:tblGrid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3220" name="Group 100"/>
          <p:cNvGraphicFramePr>
            <a:graphicFrameLocks noGrp="1"/>
          </p:cNvGraphicFramePr>
          <p:nvPr/>
        </p:nvGraphicFramePr>
        <p:xfrm>
          <a:off x="4668838" y="4368800"/>
          <a:ext cx="1917700" cy="1120776"/>
        </p:xfrm>
        <a:graphic>
          <a:graphicData uri="http://schemas.openxmlformats.org/drawingml/2006/table">
            <a:tbl>
              <a:tblPr/>
              <a:tblGrid>
                <a:gridCol w="663320"/>
                <a:gridCol w="125438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6" name="Text Box 53"/>
          <p:cNvSpPr txBox="1">
            <a:spLocks noChangeArrowheads="1"/>
          </p:cNvSpPr>
          <p:nvPr/>
        </p:nvSpPr>
        <p:spPr bwMode="auto">
          <a:xfrm>
            <a:off x="925072" y="3731418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smtClean="0">
                <a:latin typeface="Tahoma" panose="020B0604030504040204" pitchFamily="34" charset="0"/>
              </a:rPr>
              <a:t>R</a:t>
            </a:r>
            <a:endParaRPr kumimoji="1" lang="en-US" altLang="zh-CN" sz="2800" b="0" smtClean="0">
              <a:latin typeface="Tahoma" panose="020B0604030504040204" pitchFamily="34" charset="0"/>
            </a:endParaRPr>
          </a:p>
        </p:txBody>
      </p:sp>
      <p:sp>
        <p:nvSpPr>
          <p:cNvPr id="773174" name="Text Box 54"/>
          <p:cNvSpPr txBox="1">
            <a:spLocks noChangeArrowheads="1"/>
          </p:cNvSpPr>
          <p:nvPr/>
        </p:nvSpPr>
        <p:spPr bwMode="auto">
          <a:xfrm>
            <a:off x="5087938" y="38830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smtClean="0">
                <a:latin typeface="Tahoma" panose="020B0604030504040204" pitchFamily="34" charset="0"/>
              </a:rPr>
              <a:t>C</a:t>
            </a:r>
            <a:endParaRPr kumimoji="1" lang="en-US" altLang="zh-CN" sz="2800" b="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7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ldLvl="2" autoUpdateAnimBg="0" build="p"/>
      <p:bldP spid="773174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2000" dirty="0"/>
              <a:t>Give  a  5% salary raise to all instructors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2000" dirty="0"/>
              <a:t>	           </a:t>
            </a:r>
            <a:r>
              <a:rPr lang="en-US" altLang="en-US" sz="2000" b="1" dirty="0">
                <a:sym typeface="Symbol" panose="05050102010706020507" pitchFamily="18" charset="2"/>
              </a:rPr>
              <a:t>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1.05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2000" dirty="0"/>
              <a:t>Give  a 5% salary raise to those instructors who earn less than 70000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1.05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&lt; 70000;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2000" dirty="0"/>
              <a:t>Give  a 5% salary raise to instructors whose salary is less than average</a:t>
            </a:r>
            <a:endParaRPr lang="en-US" altLang="en-US" sz="2000" dirty="0"/>
          </a:p>
          <a:p>
            <a:pPr>
              <a:buNone/>
              <a:tabLst>
                <a:tab pos="2336800" algn="l"/>
              </a:tabLst>
            </a:pPr>
            <a:r>
              <a:rPr lang="en-US" altLang="en-US" sz="20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1.05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&lt;  (</a:t>
            </a:r>
            <a:r>
              <a:rPr lang="en-US" altLang="en-US" sz="2000" b="1" dirty="0">
                <a:sym typeface="Symbol" panose="05050102010706020507" pitchFamily="18" charset="2"/>
              </a:rPr>
              <a:t>select </a:t>
            </a:r>
            <a:r>
              <a:rPr lang="en-US" altLang="en-US" sz="2000" b="1" dirty="0" err="1">
                <a:sym typeface="Symbol" panose="05050102010706020507" pitchFamily="18" charset="2"/>
              </a:rPr>
              <a:t>avg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(salary)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from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sym typeface="Symbol" panose="05050102010706020507" pitchFamily="18" charset="2"/>
              </a:rPr>
              <a:t>);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2000" dirty="0"/>
              <a:t>Increase salaries of instructors whose salary is over $100,000 by 3%, and all others by a 5% </a:t>
            </a:r>
            <a:endParaRPr lang="en-US" altLang="en-US" sz="2000" dirty="0"/>
          </a:p>
          <a:p>
            <a:pPr lvl="1">
              <a:tabLst>
                <a:tab pos="2336800" algn="l"/>
              </a:tabLst>
            </a:pPr>
            <a:r>
              <a:rPr lang="en-US" altLang="en-US" sz="2000" dirty="0"/>
              <a:t>Write two </a:t>
            </a:r>
            <a:r>
              <a:rPr lang="en-US" altLang="en-US" sz="2000" b="1" dirty="0"/>
              <a:t>update </a:t>
            </a:r>
            <a:r>
              <a:rPr lang="en-US" altLang="en-US" sz="2000" dirty="0"/>
              <a:t>statements: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2000" dirty="0"/>
              <a:t>	           </a:t>
            </a:r>
            <a:r>
              <a:rPr lang="en-US" altLang="en-US" sz="2000" b="1" dirty="0">
                <a:sym typeface="Symbol" panose="05050102010706020507" pitchFamily="18" charset="2"/>
              </a:rPr>
              <a:t>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1.03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&gt; 100000;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</a:t>
            </a:r>
            <a:r>
              <a:rPr lang="en-US" altLang="en-US" sz="2000" b="1" dirty="0">
                <a:sym typeface="Symbol" panose="05050102010706020507" pitchFamily="18" charset="2"/>
              </a:rPr>
              <a:t>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1.05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&lt;= 100000;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The order is important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2000" b="1" dirty="0">
                <a:sym typeface="Symbol" panose="05050102010706020507" pitchFamily="18" charset="2"/>
              </a:rPr>
              <a:t>case </a:t>
            </a:r>
            <a:r>
              <a:rPr lang="en-US" altLang="en-US" sz="2000" dirty="0">
                <a:sym typeface="Symbol" panose="05050102010706020507" pitchFamily="18" charset="2"/>
              </a:rPr>
              <a:t>statement (next slide)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Update </a:t>
            </a:r>
            <a:r>
              <a:rPr lang="zh-CN" altLang="en-US" sz="3400" smtClean="0"/>
              <a:t>语句</a:t>
            </a:r>
            <a:endParaRPr lang="zh-CN" altLang="en-US" sz="3400" smtClean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在原有的学生关系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里面增加一个新属性：选修课程数。然后填充正确的数值。</a:t>
            </a:r>
            <a:endParaRPr lang="zh-CN" altLang="en-US" sz="24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i="1" dirty="0" smtClean="0">
                <a:solidFill>
                  <a:srgbClr val="30E444"/>
                </a:solidFill>
              </a:rPr>
              <a:t>       Update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  </a:t>
            </a:r>
            <a:r>
              <a:rPr lang="en-US" altLang="zh-CN" sz="2000" i="1" dirty="0" smtClean="0"/>
              <a:t>S 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i="1" dirty="0" smtClean="0">
                <a:solidFill>
                  <a:srgbClr val="30E444"/>
                </a:solidFill>
              </a:rPr>
              <a:t>set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  </a:t>
            </a:r>
            <a:r>
              <a:rPr lang="zh-CN" altLang="en-US" sz="2000" dirty="0" smtClean="0"/>
              <a:t>选修课程数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=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 </a:t>
            </a:r>
            <a:br>
              <a:rPr lang="en-US" altLang="zh-CN" sz="2000" dirty="0" smtClean="0"/>
            </a:br>
            <a:r>
              <a:rPr lang="en-US" altLang="zh-CN" sz="2000" dirty="0" smtClean="0"/>
              <a:t>      	(select 	count(</a:t>
            </a:r>
            <a:r>
              <a:rPr lang="zh-CN" altLang="en-US" sz="2000" dirty="0" smtClean="0"/>
              <a:t>课程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	from R</a:t>
            </a:r>
            <a:endParaRPr lang="en-US" altLang="zh-CN" sz="20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	group by </a:t>
            </a:r>
            <a:r>
              <a:rPr lang="zh-CN" altLang="en-US" sz="2000" dirty="0" smtClean="0"/>
              <a:t>姓名</a:t>
            </a:r>
            <a:endParaRPr lang="zh-CN" altLang="en-US" sz="20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	where S.</a:t>
            </a:r>
            <a:r>
              <a:rPr lang="zh-CN" altLang="en-US" sz="2000" dirty="0" smtClean="0"/>
              <a:t>姓名</a:t>
            </a:r>
            <a:r>
              <a:rPr lang="en-US" altLang="zh-CN" sz="2000" dirty="0" smtClean="0"/>
              <a:t> = R.</a:t>
            </a:r>
            <a:r>
              <a:rPr lang="zh-CN" altLang="en-US" sz="2000" dirty="0" smtClean="0"/>
              <a:t>姓名）</a:t>
            </a:r>
            <a:endParaRPr lang="zh-CN" altLang="en-US" sz="2000" dirty="0" smtClean="0"/>
          </a:p>
        </p:txBody>
      </p:sp>
      <p:graphicFrame>
        <p:nvGraphicFramePr>
          <p:cNvPr id="774191" name="Group 47"/>
          <p:cNvGraphicFramePr>
            <a:graphicFrameLocks noGrp="1"/>
          </p:cNvGraphicFramePr>
          <p:nvPr/>
        </p:nvGraphicFramePr>
        <p:xfrm>
          <a:off x="628650" y="4683125"/>
          <a:ext cx="2024062" cy="1493840"/>
        </p:xfrm>
        <a:graphic>
          <a:graphicData uri="http://schemas.openxmlformats.org/drawingml/2006/table">
            <a:tbl>
              <a:tblPr/>
              <a:tblGrid>
                <a:gridCol w="674687"/>
                <a:gridCol w="674688"/>
                <a:gridCol w="674687"/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4194" name="Group 50"/>
          <p:cNvGraphicFramePr>
            <a:graphicFrameLocks noGrp="1"/>
          </p:cNvGraphicFramePr>
          <p:nvPr/>
        </p:nvGraphicFramePr>
        <p:xfrm>
          <a:off x="4767263" y="4679950"/>
          <a:ext cx="2398712" cy="1120776"/>
        </p:xfrm>
        <a:graphic>
          <a:graphicData uri="http://schemas.openxmlformats.org/drawingml/2006/table">
            <a:tbl>
              <a:tblPr/>
              <a:tblGrid>
                <a:gridCol w="728663"/>
                <a:gridCol w="1670049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选修课程数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1057275" y="416083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smtClean="0">
                <a:latin typeface="Tahoma" panose="020B0604030504040204" pitchFamily="34" charset="0"/>
              </a:rPr>
              <a:t>R</a:t>
            </a:r>
            <a:endParaRPr kumimoji="1" lang="en-US" altLang="zh-CN" sz="2800" b="0" smtClean="0">
              <a:latin typeface="Tahoma" panose="020B0604030504040204" pitchFamily="34" charset="0"/>
            </a:endParaRP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5395913" y="416083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S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ldLvl="2" build="p"/>
    </p:bldLst>
  </p:timing>
</p:sld>
</file>

<file path=ppt/tags/tag1.xml><?xml version="1.0" encoding="utf-8"?>
<p:tagLst xmlns:p="http://schemas.openxmlformats.org/presentationml/2006/main">
  <p:tag name="KSO_WM_UNIT_TABLE_BEAUTIFY" val="smartTable{69090b7a-a9e0-445d-b390-5f1e786ff546}"/>
</p:tagLst>
</file>

<file path=ppt/tags/tag2.xml><?xml version="1.0" encoding="utf-8"?>
<p:tagLst xmlns:p="http://schemas.openxmlformats.org/presentationml/2006/main">
  <p:tag name="KSO_WM_UNIT_TABLE_BEAUTIFY" val="smartTable{1c9fafaf-d2bc-44b0-aa39-048a5ef446a6}"/>
</p:tagLst>
</file>

<file path=ppt/tags/tag3.xml><?xml version="1.0" encoding="utf-8"?>
<p:tagLst xmlns:p="http://schemas.openxmlformats.org/presentationml/2006/main">
  <p:tag name="KSO_WM_UNIT_TABLE_BEAUTIFY" val="smartTable{658fab03-3ebc-4b9c-aeaf-7de5d718a872}"/>
</p:tagLst>
</file>

<file path=ppt/tags/tag4.xml><?xml version="1.0" encoding="utf-8"?>
<p:tagLst xmlns:p="http://schemas.openxmlformats.org/presentationml/2006/main">
  <p:tag name="KSO_WM_UNIT_TABLE_BEAUTIFY" val="smartTable{30e6c0b6-9ac0-4669-ba17-e3e55f55a3cc}"/>
</p:tagLst>
</file>

<file path=ppt/tags/tag5.xml><?xml version="1.0" encoding="utf-8"?>
<p:tagLst xmlns:p="http://schemas.openxmlformats.org/presentationml/2006/main">
  <p:tag name="KSO_WM_UNIT_TABLE_BEAUTIFY" val="smartTable{6e59a08e-12f3-4f1e-b697-25ff02d9198d}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34029</Words>
  <Application>WPS 演示</Application>
  <PresentationFormat>全屏显示(4:3)</PresentationFormat>
  <Paragraphs>2784</Paragraphs>
  <Slides>102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  <vt:variant>
        <vt:lpstr>自定义放映</vt:lpstr>
      </vt:variant>
      <vt:variant>
        <vt:i4>1</vt:i4>
      </vt:variant>
    </vt:vector>
  </HeadingPairs>
  <TitlesOfParts>
    <vt:vector size="121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楷体</vt:lpstr>
      <vt:lpstr>微软雅黑</vt:lpstr>
      <vt:lpstr>Arial Unicode MS</vt:lpstr>
      <vt:lpstr>Calibri</vt:lpstr>
      <vt:lpstr>Tahoma</vt:lpstr>
      <vt:lpstr>华文中宋</vt:lpstr>
      <vt:lpstr>Symbol</vt:lpstr>
      <vt:lpstr>Century Gothic</vt:lpstr>
      <vt:lpstr>2_db-5-grey</vt:lpstr>
      <vt:lpstr>Chapter 3: Introduction to SQL</vt:lpstr>
      <vt:lpstr>Outline</vt:lpstr>
      <vt:lpstr>History</vt:lpstr>
      <vt:lpstr>SQL的特点</vt:lpstr>
      <vt:lpstr>SQL Parts</vt:lpstr>
      <vt:lpstr>SQL Parts</vt:lpstr>
      <vt:lpstr>Data Definition Language</vt:lpstr>
      <vt:lpstr>PowerPoint 演示文稿</vt:lpstr>
      <vt:lpstr>SQL的数据定义功能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实践：写出创建下面三个表的语句</vt:lpstr>
      <vt:lpstr>Updates to tables</vt:lpstr>
      <vt:lpstr>Updates to tables</vt:lpstr>
      <vt:lpstr>SQL的数据查询功能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Rename Operation</vt:lpstr>
      <vt:lpstr>Select 子句</vt:lpstr>
      <vt:lpstr>Select 子句</vt:lpstr>
      <vt:lpstr>Select 子句</vt:lpstr>
      <vt:lpstr>Select 子句</vt:lpstr>
      <vt:lpstr>Select 子句</vt:lpstr>
      <vt:lpstr>Select 子句</vt:lpstr>
      <vt:lpstr>思考</vt:lpstr>
      <vt:lpstr>The where Clause</vt:lpstr>
      <vt:lpstr>Where Clause Predicates</vt:lpstr>
      <vt:lpstr>String Operations</vt:lpstr>
      <vt:lpstr>String Operations (Cont.)</vt:lpstr>
      <vt:lpstr>Examples</vt:lpstr>
      <vt:lpstr>Where 子句</vt:lpstr>
      <vt:lpstr>Where 子句</vt:lpstr>
      <vt:lpstr>Where 子句</vt:lpstr>
      <vt:lpstr>Where 子句</vt:lpstr>
      <vt:lpstr>Where 子句</vt:lpstr>
      <vt:lpstr>思考</vt:lpstr>
      <vt:lpstr>The from Clause</vt:lpstr>
      <vt:lpstr>From 子句</vt:lpstr>
      <vt:lpstr>From 子句</vt:lpstr>
      <vt:lpstr>From 子句</vt:lpstr>
      <vt:lpstr>Set Operations</vt:lpstr>
      <vt:lpstr>Set Operations (Cont.)</vt:lpstr>
      <vt:lpstr>集合运算</vt:lpstr>
      <vt:lpstr>集合运算</vt:lpstr>
      <vt:lpstr>集合运算</vt:lpstr>
      <vt:lpstr>Null Values</vt:lpstr>
      <vt:lpstr>Null Values (Cont.)</vt:lpstr>
      <vt:lpstr>Aggregate Functions (聚合函数)</vt:lpstr>
      <vt:lpstr>Aggregate Functions Examples</vt:lpstr>
      <vt:lpstr>Aggregate Functions – Group By</vt:lpstr>
      <vt:lpstr>Aggregation (Cont.)</vt:lpstr>
      <vt:lpstr>Aggregate Functions – Having Clause</vt:lpstr>
      <vt:lpstr>Group By 子句</vt:lpstr>
      <vt:lpstr>Group By 子句</vt:lpstr>
      <vt:lpstr>Having 子句</vt:lpstr>
      <vt:lpstr>Having 子句</vt:lpstr>
      <vt:lpstr>Having 子句</vt:lpstr>
      <vt:lpstr>Having 子句</vt:lpstr>
      <vt:lpstr>Ordering the Display of Tuples</vt:lpstr>
      <vt:lpstr>Order By 子句</vt:lpstr>
      <vt:lpstr>Order By 子句</vt:lpstr>
      <vt:lpstr>Nested Subqueries</vt:lpstr>
      <vt:lpstr>Select 语句的运算次序</vt:lpstr>
      <vt:lpstr>Set Membership</vt:lpstr>
      <vt:lpstr>Set Membership </vt:lpstr>
      <vt:lpstr>Set Membership (Cont.)</vt:lpstr>
      <vt:lpstr>在Where子句中 ——用子查询构造条件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PowerPoint 演示文稿</vt:lpstr>
      <vt:lpstr>Test for Empty Relations</vt:lpstr>
      <vt:lpstr>Use of “exists” Clause</vt:lpstr>
      <vt:lpstr>Use of “not exists” Clause</vt:lpstr>
      <vt:lpstr>Test for Absence of Duplicate Tuples</vt:lpstr>
      <vt:lpstr>在Where子句中 ——用子查询构造条件</vt:lpstr>
      <vt:lpstr>Subqueries in the Form Clause</vt:lpstr>
      <vt:lpstr>PowerPoint 演示文稿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Delete 语句</vt:lpstr>
      <vt:lpstr>Insertion</vt:lpstr>
      <vt:lpstr>Insertion (Cont.)</vt:lpstr>
      <vt:lpstr>Insert 语句</vt:lpstr>
      <vt:lpstr>Updates</vt:lpstr>
      <vt:lpstr>Updates (Cont.)</vt:lpstr>
      <vt:lpstr>Update 语句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Lemon Tree</cp:lastModifiedBy>
  <cp:revision>644</cp:revision>
  <cp:lastPrinted>1999-06-28T19:27:00Z</cp:lastPrinted>
  <dcterms:created xsi:type="dcterms:W3CDTF">2009-12-21T15:40:00Z</dcterms:created>
  <dcterms:modified xsi:type="dcterms:W3CDTF">2021-10-18T07:26:38Z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B39B56A531E54DCDA5FE4A2EF7CB2B47</vt:lpwstr>
  </property>
  <property fmtid="{D5CDD505-2E9C-101B-9397-08002B2CF9AE}" pid="3" name="KSOProductBuildVer">
    <vt:lpwstr>2052-11.1.0.11045</vt:lpwstr>
  </property>
</Properties>
</file>